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2D481-67BA-4D07-9E5B-31B74E72CE01}" v="18" dt="2024-09-14T01:23:57.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56" d="100"/>
          <a:sy n="56" d="100"/>
        </p:scale>
        <p:origin x="9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erin Castaño Triana" userId="8c47dbc2accae47f" providerId="LiveId" clId="{26B2D481-67BA-4D07-9E5B-31B74E72CE01}"/>
    <pc:docChg chg="undo custSel addSld modSld">
      <pc:chgData name="Caterin Castaño Triana" userId="8c47dbc2accae47f" providerId="LiveId" clId="{26B2D481-67BA-4D07-9E5B-31B74E72CE01}" dt="2024-09-14T01:27:09.163" v="3748" actId="33524"/>
      <pc:docMkLst>
        <pc:docMk/>
      </pc:docMkLst>
      <pc:sldChg chg="modSp mod">
        <pc:chgData name="Caterin Castaño Triana" userId="8c47dbc2accae47f" providerId="LiveId" clId="{26B2D481-67BA-4D07-9E5B-31B74E72CE01}" dt="2024-09-14T00:51:49.541" v="1942"/>
        <pc:sldMkLst>
          <pc:docMk/>
          <pc:sldMk cId="2740249284" sldId="256"/>
        </pc:sldMkLst>
        <pc:spChg chg="mod">
          <ac:chgData name="Caterin Castaño Triana" userId="8c47dbc2accae47f" providerId="LiveId" clId="{26B2D481-67BA-4D07-9E5B-31B74E72CE01}" dt="2024-09-14T00:51:49.541" v="1942"/>
          <ac:spMkLst>
            <pc:docMk/>
            <pc:sldMk cId="2740249284" sldId="256"/>
            <ac:spMk id="2" creationId="{EF5B88DC-F891-B8A0-F81A-4565D0244099}"/>
          </ac:spMkLst>
        </pc:spChg>
        <pc:spChg chg="mod">
          <ac:chgData name="Caterin Castaño Triana" userId="8c47dbc2accae47f" providerId="LiveId" clId="{26B2D481-67BA-4D07-9E5B-31B74E72CE01}" dt="2024-09-14T00:51:49.541" v="1942"/>
          <ac:spMkLst>
            <pc:docMk/>
            <pc:sldMk cId="2740249284" sldId="256"/>
            <ac:spMk id="3" creationId="{F6E01F59-5AE9-F842-F37C-18891825B0BF}"/>
          </ac:spMkLst>
        </pc:spChg>
      </pc:sldChg>
      <pc:sldChg chg="modSp new mod">
        <pc:chgData name="Caterin Castaño Triana" userId="8c47dbc2accae47f" providerId="LiveId" clId="{26B2D481-67BA-4D07-9E5B-31B74E72CE01}" dt="2024-09-14T00:51:49.541" v="1942"/>
        <pc:sldMkLst>
          <pc:docMk/>
          <pc:sldMk cId="428094112" sldId="257"/>
        </pc:sldMkLst>
        <pc:spChg chg="mod">
          <ac:chgData name="Caterin Castaño Triana" userId="8c47dbc2accae47f" providerId="LiveId" clId="{26B2D481-67BA-4D07-9E5B-31B74E72CE01}" dt="2024-09-14T00:51:49.541" v="1942"/>
          <ac:spMkLst>
            <pc:docMk/>
            <pc:sldMk cId="428094112" sldId="257"/>
            <ac:spMk id="2" creationId="{D72D93CE-5591-984E-3124-6EABEE6C743A}"/>
          </ac:spMkLst>
        </pc:spChg>
        <pc:spChg chg="mod">
          <ac:chgData name="Caterin Castaño Triana" userId="8c47dbc2accae47f" providerId="LiveId" clId="{26B2D481-67BA-4D07-9E5B-31B74E72CE01}" dt="2024-09-14T00:51:49.541" v="1942"/>
          <ac:spMkLst>
            <pc:docMk/>
            <pc:sldMk cId="428094112" sldId="257"/>
            <ac:spMk id="3" creationId="{E46BA6CD-8FB1-A45C-1EA7-08A9529A7575}"/>
          </ac:spMkLst>
        </pc:spChg>
      </pc:sldChg>
      <pc:sldChg chg="addSp modSp new mod">
        <pc:chgData name="Caterin Castaño Triana" userId="8c47dbc2accae47f" providerId="LiveId" clId="{26B2D481-67BA-4D07-9E5B-31B74E72CE01}" dt="2024-09-14T00:51:49.541" v="1942"/>
        <pc:sldMkLst>
          <pc:docMk/>
          <pc:sldMk cId="234157820" sldId="258"/>
        </pc:sldMkLst>
        <pc:spChg chg="mod">
          <ac:chgData name="Caterin Castaño Triana" userId="8c47dbc2accae47f" providerId="LiveId" clId="{26B2D481-67BA-4D07-9E5B-31B74E72CE01}" dt="2024-09-14T00:51:49.541" v="1942"/>
          <ac:spMkLst>
            <pc:docMk/>
            <pc:sldMk cId="234157820" sldId="258"/>
            <ac:spMk id="2" creationId="{D0776291-CEAE-D628-240B-2E7F2F1F106F}"/>
          </ac:spMkLst>
        </pc:spChg>
        <pc:spChg chg="mod">
          <ac:chgData name="Caterin Castaño Triana" userId="8c47dbc2accae47f" providerId="LiveId" clId="{26B2D481-67BA-4D07-9E5B-31B74E72CE01}" dt="2024-09-14T00:35:21.110" v="1642" actId="20577"/>
          <ac:spMkLst>
            <pc:docMk/>
            <pc:sldMk cId="234157820" sldId="258"/>
            <ac:spMk id="3" creationId="{D6579D71-17C8-B62D-43AE-685DB3CAFEF7}"/>
          </ac:spMkLst>
        </pc:spChg>
        <pc:picChg chg="add mod">
          <ac:chgData name="Caterin Castaño Triana" userId="8c47dbc2accae47f" providerId="LiveId" clId="{26B2D481-67BA-4D07-9E5B-31B74E72CE01}" dt="2024-09-14T00:33:31.028" v="1376" actId="1076"/>
          <ac:picMkLst>
            <pc:docMk/>
            <pc:sldMk cId="234157820" sldId="258"/>
            <ac:picMk id="4" creationId="{8850D5D3-5B19-7EA5-26BC-DF6554C4A40E}"/>
          </ac:picMkLst>
        </pc:picChg>
      </pc:sldChg>
      <pc:sldChg chg="addSp delSp modSp new mod">
        <pc:chgData name="Caterin Castaño Triana" userId="8c47dbc2accae47f" providerId="LiveId" clId="{26B2D481-67BA-4D07-9E5B-31B74E72CE01}" dt="2024-09-14T00:52:31.537" v="2079" actId="6549"/>
        <pc:sldMkLst>
          <pc:docMk/>
          <pc:sldMk cId="1616358150" sldId="259"/>
        </pc:sldMkLst>
        <pc:spChg chg="mod">
          <ac:chgData name="Caterin Castaño Triana" userId="8c47dbc2accae47f" providerId="LiveId" clId="{26B2D481-67BA-4D07-9E5B-31B74E72CE01}" dt="2024-09-14T00:50:46.478" v="1932" actId="1076"/>
          <ac:spMkLst>
            <pc:docMk/>
            <pc:sldMk cId="1616358150" sldId="259"/>
            <ac:spMk id="2" creationId="{4F5CB11E-6214-556F-2505-80B50B4075D2}"/>
          </ac:spMkLst>
        </pc:spChg>
        <pc:spChg chg="add mod">
          <ac:chgData name="Caterin Castaño Triana" userId="8c47dbc2accae47f" providerId="LiveId" clId="{26B2D481-67BA-4D07-9E5B-31B74E72CE01}" dt="2024-09-14T00:36:52.295" v="1708" actId="20577"/>
          <ac:spMkLst>
            <pc:docMk/>
            <pc:sldMk cId="1616358150" sldId="259"/>
            <ac:spMk id="3" creationId="{B708D9E2-E730-ADA7-A09B-3978DE261BD8}"/>
          </ac:spMkLst>
        </pc:spChg>
        <pc:spChg chg="add del mod">
          <ac:chgData name="Caterin Castaño Triana" userId="8c47dbc2accae47f" providerId="LiveId" clId="{26B2D481-67BA-4D07-9E5B-31B74E72CE01}" dt="2024-09-14T00:39:37.967" v="1814" actId="478"/>
          <ac:spMkLst>
            <pc:docMk/>
            <pc:sldMk cId="1616358150" sldId="259"/>
            <ac:spMk id="5" creationId="{BEE9FED6-2B11-3987-C2CE-410F705EAC39}"/>
          </ac:spMkLst>
        </pc:spChg>
        <pc:spChg chg="add del mod">
          <ac:chgData name="Caterin Castaño Triana" userId="8c47dbc2accae47f" providerId="LiveId" clId="{26B2D481-67BA-4D07-9E5B-31B74E72CE01}" dt="2024-09-14T00:41:51.309" v="1873" actId="478"/>
          <ac:spMkLst>
            <pc:docMk/>
            <pc:sldMk cId="1616358150" sldId="259"/>
            <ac:spMk id="6" creationId="{492BBEB0-508A-5DAB-F232-EC53E6052AA4}"/>
          </ac:spMkLst>
        </pc:spChg>
        <pc:spChg chg="add mod">
          <ac:chgData name="Caterin Castaño Triana" userId="8c47dbc2accae47f" providerId="LiveId" clId="{26B2D481-67BA-4D07-9E5B-31B74E72CE01}" dt="2024-09-14T00:50:25.541" v="1930" actId="1076"/>
          <ac:spMkLst>
            <pc:docMk/>
            <pc:sldMk cId="1616358150" sldId="259"/>
            <ac:spMk id="8" creationId="{D55593E4-0171-5F03-EA36-A55F50DF7F4B}"/>
          </ac:spMkLst>
        </pc:spChg>
        <pc:spChg chg="add mod">
          <ac:chgData name="Caterin Castaño Triana" userId="8c47dbc2accae47f" providerId="LiveId" clId="{26B2D481-67BA-4D07-9E5B-31B74E72CE01}" dt="2024-09-14T00:52:31.537" v="2079" actId="6549"/>
          <ac:spMkLst>
            <pc:docMk/>
            <pc:sldMk cId="1616358150" sldId="259"/>
            <ac:spMk id="9" creationId="{8EFB7466-FEBD-FEDD-DD26-9BC9FC70F88C}"/>
          </ac:spMkLst>
        </pc:spChg>
      </pc:sldChg>
      <pc:sldChg chg="addSp modSp new mod">
        <pc:chgData name="Caterin Castaño Triana" userId="8c47dbc2accae47f" providerId="LiveId" clId="{26B2D481-67BA-4D07-9E5B-31B74E72CE01}" dt="2024-09-14T00:56:23.038" v="2467" actId="14100"/>
        <pc:sldMkLst>
          <pc:docMk/>
          <pc:sldMk cId="922738635" sldId="260"/>
        </pc:sldMkLst>
        <pc:spChg chg="mod">
          <ac:chgData name="Caterin Castaño Triana" userId="8c47dbc2accae47f" providerId="LiveId" clId="{26B2D481-67BA-4D07-9E5B-31B74E72CE01}" dt="2024-09-14T00:54:11.598" v="2123" actId="1076"/>
          <ac:spMkLst>
            <pc:docMk/>
            <pc:sldMk cId="922738635" sldId="260"/>
            <ac:spMk id="2" creationId="{3A44E510-0CCF-AACD-7D47-615D72F3828D}"/>
          </ac:spMkLst>
        </pc:spChg>
        <pc:spChg chg="add mod">
          <ac:chgData name="Caterin Castaño Triana" userId="8c47dbc2accae47f" providerId="LiveId" clId="{26B2D481-67BA-4D07-9E5B-31B74E72CE01}" dt="2024-09-14T00:56:23.038" v="2467" actId="14100"/>
          <ac:spMkLst>
            <pc:docMk/>
            <pc:sldMk cId="922738635" sldId="260"/>
            <ac:spMk id="3" creationId="{67CA42E1-B8BC-38A7-2BD8-5F1634347C56}"/>
          </ac:spMkLst>
        </pc:spChg>
        <pc:picChg chg="add mod">
          <ac:chgData name="Caterin Castaño Triana" userId="8c47dbc2accae47f" providerId="LiveId" clId="{26B2D481-67BA-4D07-9E5B-31B74E72CE01}" dt="2024-09-14T00:55:28.973" v="2465" actId="1076"/>
          <ac:picMkLst>
            <pc:docMk/>
            <pc:sldMk cId="922738635" sldId="260"/>
            <ac:picMk id="1026" creationId="{CFDD99DB-01A8-0FE0-70D4-9A3A6907F9AF}"/>
          </ac:picMkLst>
        </pc:picChg>
      </pc:sldChg>
      <pc:sldChg chg="addSp modSp new mod">
        <pc:chgData name="Caterin Castaño Triana" userId="8c47dbc2accae47f" providerId="LiveId" clId="{26B2D481-67BA-4D07-9E5B-31B74E72CE01}" dt="2024-09-14T01:01:42.425" v="2603" actId="20577"/>
        <pc:sldMkLst>
          <pc:docMk/>
          <pc:sldMk cId="255532980" sldId="261"/>
        </pc:sldMkLst>
        <pc:spChg chg="mod">
          <ac:chgData name="Caterin Castaño Triana" userId="8c47dbc2accae47f" providerId="LiveId" clId="{26B2D481-67BA-4D07-9E5B-31B74E72CE01}" dt="2024-09-14T00:56:56.806" v="2502" actId="20577"/>
          <ac:spMkLst>
            <pc:docMk/>
            <pc:sldMk cId="255532980" sldId="261"/>
            <ac:spMk id="2" creationId="{7D8B6250-0E22-ADE5-2FD0-C53FD9014754}"/>
          </ac:spMkLst>
        </pc:spChg>
        <pc:spChg chg="add mod">
          <ac:chgData name="Caterin Castaño Triana" userId="8c47dbc2accae47f" providerId="LiveId" clId="{26B2D481-67BA-4D07-9E5B-31B74E72CE01}" dt="2024-09-14T01:01:42.425" v="2603" actId="20577"/>
          <ac:spMkLst>
            <pc:docMk/>
            <pc:sldMk cId="255532980" sldId="261"/>
            <ac:spMk id="4" creationId="{D328332D-1D52-AED9-80A2-3555087ECFC6}"/>
          </ac:spMkLst>
        </pc:spChg>
        <pc:spChg chg="add mod">
          <ac:chgData name="Caterin Castaño Triana" userId="8c47dbc2accae47f" providerId="LiveId" clId="{26B2D481-67BA-4D07-9E5B-31B74E72CE01}" dt="2024-09-14T00:59:39.768" v="2551" actId="20577"/>
          <ac:spMkLst>
            <pc:docMk/>
            <pc:sldMk cId="255532980" sldId="261"/>
            <ac:spMk id="5" creationId="{6E4A6E61-6A74-3392-BAC6-55D5EE0D6350}"/>
          </ac:spMkLst>
        </pc:spChg>
      </pc:sldChg>
      <pc:sldChg chg="addSp modSp new mod">
        <pc:chgData name="Caterin Castaño Triana" userId="8c47dbc2accae47f" providerId="LiveId" clId="{26B2D481-67BA-4D07-9E5B-31B74E72CE01}" dt="2024-09-14T01:10:09.111" v="2782" actId="20577"/>
        <pc:sldMkLst>
          <pc:docMk/>
          <pc:sldMk cId="1739544142" sldId="262"/>
        </pc:sldMkLst>
        <pc:spChg chg="mod">
          <ac:chgData name="Caterin Castaño Triana" userId="8c47dbc2accae47f" providerId="LiveId" clId="{26B2D481-67BA-4D07-9E5B-31B74E72CE01}" dt="2024-09-14T01:10:09.111" v="2782" actId="20577"/>
          <ac:spMkLst>
            <pc:docMk/>
            <pc:sldMk cId="1739544142" sldId="262"/>
            <ac:spMk id="2" creationId="{30D345AF-1880-57CD-0EA5-E1CFB77DB45D}"/>
          </ac:spMkLst>
        </pc:spChg>
        <pc:spChg chg="add mod">
          <ac:chgData name="Caterin Castaño Triana" userId="8c47dbc2accae47f" providerId="LiveId" clId="{26B2D481-67BA-4D07-9E5B-31B74E72CE01}" dt="2024-09-14T01:03:07.887" v="2642" actId="1076"/>
          <ac:spMkLst>
            <pc:docMk/>
            <pc:sldMk cId="1739544142" sldId="262"/>
            <ac:spMk id="4" creationId="{7137B946-6E01-6951-DBCD-E71143B83770}"/>
          </ac:spMkLst>
        </pc:spChg>
        <pc:spChg chg="add mod">
          <ac:chgData name="Caterin Castaño Triana" userId="8c47dbc2accae47f" providerId="LiveId" clId="{26B2D481-67BA-4D07-9E5B-31B74E72CE01}" dt="2024-09-14T01:04:18.149" v="2653" actId="1076"/>
          <ac:spMkLst>
            <pc:docMk/>
            <pc:sldMk cId="1739544142" sldId="262"/>
            <ac:spMk id="6" creationId="{74FF3B95-BC31-D905-35A6-29CF0DCA3BE6}"/>
          </ac:spMkLst>
        </pc:spChg>
      </pc:sldChg>
      <pc:sldChg chg="addSp modSp new mod">
        <pc:chgData name="Caterin Castaño Triana" userId="8c47dbc2accae47f" providerId="LiveId" clId="{26B2D481-67BA-4D07-9E5B-31B74E72CE01}" dt="2024-09-14T01:05:18.855" v="2665" actId="1076"/>
        <pc:sldMkLst>
          <pc:docMk/>
          <pc:sldMk cId="2960796418" sldId="263"/>
        </pc:sldMkLst>
        <pc:spChg chg="mod">
          <ac:chgData name="Caterin Castaño Triana" userId="8c47dbc2accae47f" providerId="LiveId" clId="{26B2D481-67BA-4D07-9E5B-31B74E72CE01}" dt="2024-09-14T01:03:45.069" v="2647" actId="1076"/>
          <ac:spMkLst>
            <pc:docMk/>
            <pc:sldMk cId="2960796418" sldId="263"/>
            <ac:spMk id="2" creationId="{0D2DF392-86BB-C36C-E3A9-A8C960B89126}"/>
          </ac:spMkLst>
        </pc:spChg>
        <pc:spChg chg="add mod">
          <ac:chgData name="Caterin Castaño Triana" userId="8c47dbc2accae47f" providerId="LiveId" clId="{26B2D481-67BA-4D07-9E5B-31B74E72CE01}" dt="2024-09-14T01:05:18.855" v="2665" actId="1076"/>
          <ac:spMkLst>
            <pc:docMk/>
            <pc:sldMk cId="2960796418" sldId="263"/>
            <ac:spMk id="4" creationId="{8F3BD0E8-09BA-5621-286C-16EAB5F09C16}"/>
          </ac:spMkLst>
        </pc:spChg>
        <pc:spChg chg="add mod">
          <ac:chgData name="Caterin Castaño Triana" userId="8c47dbc2accae47f" providerId="LiveId" clId="{26B2D481-67BA-4D07-9E5B-31B74E72CE01}" dt="2024-09-14T01:05:14.493" v="2664" actId="1076"/>
          <ac:spMkLst>
            <pc:docMk/>
            <pc:sldMk cId="2960796418" sldId="263"/>
            <ac:spMk id="6" creationId="{EDF92B63-66BD-4969-358D-0E182F9926A3}"/>
          </ac:spMkLst>
        </pc:spChg>
      </pc:sldChg>
      <pc:sldChg chg="addSp modSp new mod">
        <pc:chgData name="Caterin Castaño Triana" userId="8c47dbc2accae47f" providerId="LiveId" clId="{26B2D481-67BA-4D07-9E5B-31B74E72CE01}" dt="2024-09-14T01:10:31.135" v="2794" actId="20577"/>
        <pc:sldMkLst>
          <pc:docMk/>
          <pc:sldMk cId="3358966950" sldId="264"/>
        </pc:sldMkLst>
        <pc:spChg chg="mod">
          <ac:chgData name="Caterin Castaño Triana" userId="8c47dbc2accae47f" providerId="LiveId" clId="{26B2D481-67BA-4D07-9E5B-31B74E72CE01}" dt="2024-09-14T01:10:31.135" v="2794" actId="20577"/>
          <ac:spMkLst>
            <pc:docMk/>
            <pc:sldMk cId="3358966950" sldId="264"/>
            <ac:spMk id="2" creationId="{0CA57071-D7D8-7500-871B-C88832422547}"/>
          </ac:spMkLst>
        </pc:spChg>
        <pc:spChg chg="add mod">
          <ac:chgData name="Caterin Castaño Triana" userId="8c47dbc2accae47f" providerId="LiveId" clId="{26B2D481-67BA-4D07-9E5B-31B74E72CE01}" dt="2024-09-14T01:07:00.370" v="2716" actId="14100"/>
          <ac:spMkLst>
            <pc:docMk/>
            <pc:sldMk cId="3358966950" sldId="264"/>
            <ac:spMk id="4" creationId="{F4B44CC6-F362-59E8-FF7B-91C58FEFC1C4}"/>
          </ac:spMkLst>
        </pc:spChg>
        <pc:spChg chg="add mod">
          <ac:chgData name="Caterin Castaño Triana" userId="8c47dbc2accae47f" providerId="LiveId" clId="{26B2D481-67BA-4D07-9E5B-31B74E72CE01}" dt="2024-09-14T01:08:36.970" v="2764" actId="14100"/>
          <ac:spMkLst>
            <pc:docMk/>
            <pc:sldMk cId="3358966950" sldId="264"/>
            <ac:spMk id="6" creationId="{E4F55B3B-2ED4-FF74-1BA9-38E49D9BC1C6}"/>
          </ac:spMkLst>
        </pc:spChg>
      </pc:sldChg>
      <pc:sldChg chg="addSp modSp new mod">
        <pc:chgData name="Caterin Castaño Triana" userId="8c47dbc2accae47f" providerId="LiveId" clId="{26B2D481-67BA-4D07-9E5B-31B74E72CE01}" dt="2024-09-14T01:10:40.247" v="2806" actId="20577"/>
        <pc:sldMkLst>
          <pc:docMk/>
          <pc:sldMk cId="3211395600" sldId="265"/>
        </pc:sldMkLst>
        <pc:spChg chg="mod">
          <ac:chgData name="Caterin Castaño Triana" userId="8c47dbc2accae47f" providerId="LiveId" clId="{26B2D481-67BA-4D07-9E5B-31B74E72CE01}" dt="2024-09-14T01:10:40.247" v="2806" actId="20577"/>
          <ac:spMkLst>
            <pc:docMk/>
            <pc:sldMk cId="3211395600" sldId="265"/>
            <ac:spMk id="2" creationId="{58FB7EB4-AB46-33C5-D981-BEF45168ACFE}"/>
          </ac:spMkLst>
        </pc:spChg>
        <pc:spChg chg="add mod">
          <ac:chgData name="Caterin Castaño Triana" userId="8c47dbc2accae47f" providerId="LiveId" clId="{26B2D481-67BA-4D07-9E5B-31B74E72CE01}" dt="2024-09-14T01:08:22.806" v="2761" actId="1076"/>
          <ac:spMkLst>
            <pc:docMk/>
            <pc:sldMk cId="3211395600" sldId="265"/>
            <ac:spMk id="4" creationId="{17C7FA54-AE0D-6DCD-D71A-37FBD6DA19ED}"/>
          </ac:spMkLst>
        </pc:spChg>
        <pc:spChg chg="add mod">
          <ac:chgData name="Caterin Castaño Triana" userId="8c47dbc2accae47f" providerId="LiveId" clId="{26B2D481-67BA-4D07-9E5B-31B74E72CE01}" dt="2024-09-14T01:08:08.015" v="2757" actId="1076"/>
          <ac:spMkLst>
            <pc:docMk/>
            <pc:sldMk cId="3211395600" sldId="265"/>
            <ac:spMk id="6" creationId="{CA17C11A-C38C-D3BE-E878-CA01F117BFA8}"/>
          </ac:spMkLst>
        </pc:spChg>
      </pc:sldChg>
      <pc:sldChg chg="addSp modSp new mod">
        <pc:chgData name="Caterin Castaño Triana" userId="8c47dbc2accae47f" providerId="LiveId" clId="{26B2D481-67BA-4D07-9E5B-31B74E72CE01}" dt="2024-09-14T01:12:17.257" v="2846" actId="20577"/>
        <pc:sldMkLst>
          <pc:docMk/>
          <pc:sldMk cId="684087191" sldId="266"/>
        </pc:sldMkLst>
        <pc:spChg chg="mod">
          <ac:chgData name="Caterin Castaño Triana" userId="8c47dbc2accae47f" providerId="LiveId" clId="{26B2D481-67BA-4D07-9E5B-31B74E72CE01}" dt="2024-09-14T01:11:00.381" v="2829" actId="1076"/>
          <ac:spMkLst>
            <pc:docMk/>
            <pc:sldMk cId="684087191" sldId="266"/>
            <ac:spMk id="2" creationId="{0D407928-C530-0BC1-2056-3D1BECE9BF81}"/>
          </ac:spMkLst>
        </pc:spChg>
        <pc:spChg chg="add mod">
          <ac:chgData name="Caterin Castaño Triana" userId="8c47dbc2accae47f" providerId="LiveId" clId="{26B2D481-67BA-4D07-9E5B-31B74E72CE01}" dt="2024-09-14T01:12:17.257" v="2846" actId="20577"/>
          <ac:spMkLst>
            <pc:docMk/>
            <pc:sldMk cId="684087191" sldId="266"/>
            <ac:spMk id="4" creationId="{13C15757-E27F-898E-FE22-7D787A0FFA83}"/>
          </ac:spMkLst>
        </pc:spChg>
      </pc:sldChg>
      <pc:sldChg chg="addSp modSp new mod">
        <pc:chgData name="Caterin Castaño Triana" userId="8c47dbc2accae47f" providerId="LiveId" clId="{26B2D481-67BA-4D07-9E5B-31B74E72CE01}" dt="2024-09-14T01:22:18.680" v="3285" actId="1076"/>
        <pc:sldMkLst>
          <pc:docMk/>
          <pc:sldMk cId="1116696835" sldId="267"/>
        </pc:sldMkLst>
        <pc:spChg chg="mod">
          <ac:chgData name="Caterin Castaño Triana" userId="8c47dbc2accae47f" providerId="LiveId" clId="{26B2D481-67BA-4D07-9E5B-31B74E72CE01}" dt="2024-09-14T01:13:41.318" v="2853" actId="1076"/>
          <ac:spMkLst>
            <pc:docMk/>
            <pc:sldMk cId="1116696835" sldId="267"/>
            <ac:spMk id="2" creationId="{249A131D-0BB8-8049-7A0F-56D91932ED1E}"/>
          </ac:spMkLst>
        </pc:spChg>
        <pc:spChg chg="add mod">
          <ac:chgData name="Caterin Castaño Triana" userId="8c47dbc2accae47f" providerId="LiveId" clId="{26B2D481-67BA-4D07-9E5B-31B74E72CE01}" dt="2024-09-14T01:22:18.680" v="3285" actId="1076"/>
          <ac:spMkLst>
            <pc:docMk/>
            <pc:sldMk cId="1116696835" sldId="267"/>
            <ac:spMk id="4" creationId="{EA899188-7A30-1F71-0FB1-04369737B039}"/>
          </ac:spMkLst>
        </pc:spChg>
        <pc:picChg chg="add mod">
          <ac:chgData name="Caterin Castaño Triana" userId="8c47dbc2accae47f" providerId="LiveId" clId="{26B2D481-67BA-4D07-9E5B-31B74E72CE01}" dt="2024-09-14T01:15:44.329" v="2858" actId="1076"/>
          <ac:picMkLst>
            <pc:docMk/>
            <pc:sldMk cId="1116696835" sldId="267"/>
            <ac:picMk id="3" creationId="{99FD11F7-BA0C-D7D4-E4A5-626E57B23D23}"/>
          </ac:picMkLst>
        </pc:picChg>
      </pc:sldChg>
      <pc:sldChg chg="addSp modSp new mod">
        <pc:chgData name="Caterin Castaño Triana" userId="8c47dbc2accae47f" providerId="LiveId" clId="{26B2D481-67BA-4D07-9E5B-31B74E72CE01}" dt="2024-09-14T01:27:09.163" v="3748" actId="33524"/>
        <pc:sldMkLst>
          <pc:docMk/>
          <pc:sldMk cId="4174039459" sldId="268"/>
        </pc:sldMkLst>
        <pc:spChg chg="mod">
          <ac:chgData name="Caterin Castaño Triana" userId="8c47dbc2accae47f" providerId="LiveId" clId="{26B2D481-67BA-4D07-9E5B-31B74E72CE01}" dt="2024-09-14T01:24:06.750" v="3327" actId="1076"/>
          <ac:spMkLst>
            <pc:docMk/>
            <pc:sldMk cId="4174039459" sldId="268"/>
            <ac:spMk id="2" creationId="{19ABD488-4A79-0988-F362-B03447213768}"/>
          </ac:spMkLst>
        </pc:spChg>
        <pc:spChg chg="add mod">
          <ac:chgData name="Caterin Castaño Triana" userId="8c47dbc2accae47f" providerId="LiveId" clId="{26B2D481-67BA-4D07-9E5B-31B74E72CE01}" dt="2024-09-14T01:27:09.163" v="3748" actId="33524"/>
          <ac:spMkLst>
            <pc:docMk/>
            <pc:sldMk cId="4174039459" sldId="268"/>
            <ac:spMk id="4" creationId="{60788D63-9584-6C3B-7BDB-7D7CC8134469}"/>
          </ac:spMkLst>
        </pc:spChg>
        <pc:picChg chg="add mod">
          <ac:chgData name="Caterin Castaño Triana" userId="8c47dbc2accae47f" providerId="LiveId" clId="{26B2D481-67BA-4D07-9E5B-31B74E72CE01}" dt="2024-09-14T01:23:10.066" v="3323" actId="1076"/>
          <ac:picMkLst>
            <pc:docMk/>
            <pc:sldMk cId="4174039459" sldId="268"/>
            <ac:picMk id="3" creationId="{DEAABD59-C3AC-6A52-C1E9-6F7C771D8F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F5C5009-180C-4451-B981-152A9DD3E4CF}" type="datetimeFigureOut">
              <a:rPr lang="es-CO" smtClean="0"/>
              <a:t>13/09/2024</a:t>
            </a:fld>
            <a:endParaRPr lang="es-CO"/>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CE3B201-F3D6-4949-BB3F-F802465B6615}"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9566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5C5009-180C-4451-B981-152A9DD3E4CF}" type="datetimeFigureOut">
              <a:rPr lang="es-CO" smtClean="0"/>
              <a:t>13/09/2024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128993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5C5009-180C-4451-B981-152A9DD3E4CF}" type="datetimeFigureOut">
              <a:rPr lang="es-CO" smtClean="0"/>
              <a:t>13/09/2024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18697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5C5009-180C-4451-B981-152A9DD3E4CF}" type="datetimeFigureOut">
              <a:rPr lang="es-CO" smtClean="0"/>
              <a:t>13/09/2024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75718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F5C5009-180C-4451-B981-152A9DD3E4CF}" type="datetimeFigureOut">
              <a:rPr lang="es-CO" smtClean="0"/>
              <a:t>13/09/2024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CE3B201-F3D6-4949-BB3F-F802465B6615}"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99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5C5009-180C-4451-B981-152A9DD3E4CF}" type="datetimeFigureOut">
              <a:rPr lang="es-CO" smtClean="0"/>
              <a:t>13/09/2024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158394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5C5009-180C-4451-B981-152A9DD3E4CF}" type="datetimeFigureOut">
              <a:rPr lang="es-CO" smtClean="0"/>
              <a:t>13/09/2024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129275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5C5009-180C-4451-B981-152A9DD3E4CF}" type="datetimeFigureOut">
              <a:rPr lang="es-CO" smtClean="0"/>
              <a:t>13/09/2024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134209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C5009-180C-4451-B981-152A9DD3E4CF}" type="datetimeFigureOut">
              <a:rPr lang="es-CO" smtClean="0"/>
              <a:t>13/09/2024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289019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F5C5009-180C-4451-B981-152A9DD3E4CF}" type="datetimeFigureOut">
              <a:rPr lang="es-CO" smtClean="0"/>
              <a:t>13/09/2024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51604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F5C5009-180C-4451-B981-152A9DD3E4CF}" type="datetimeFigureOut">
              <a:rPr lang="es-CO" smtClean="0"/>
              <a:t>13/09/2024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CE3B201-F3D6-4949-BB3F-F802465B6615}" type="slidenum">
              <a:rPr lang="es-CO" smtClean="0"/>
              <a:t>‹Nº›</a:t>
            </a:fld>
            <a:endParaRPr lang="es-CO"/>
          </a:p>
        </p:txBody>
      </p:sp>
    </p:spTree>
    <p:extLst>
      <p:ext uri="{BB962C8B-B14F-4D97-AF65-F5344CB8AC3E}">
        <p14:creationId xmlns:p14="http://schemas.microsoft.com/office/powerpoint/2010/main" val="2235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F5C5009-180C-4451-B981-152A9DD3E4CF}" type="datetimeFigureOut">
              <a:rPr lang="es-CO" smtClean="0"/>
              <a:t>13/09/2024</a:t>
            </a:fld>
            <a:endParaRPr lang="es-CO"/>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CO"/>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CE3B201-F3D6-4949-BB3F-F802465B6615}" type="slidenum">
              <a:rPr lang="es-CO" smtClean="0"/>
              <a:t>‹Nº›</a:t>
            </a:fld>
            <a:endParaRPr lang="es-CO"/>
          </a:p>
        </p:txBody>
      </p:sp>
    </p:spTree>
    <p:extLst>
      <p:ext uri="{BB962C8B-B14F-4D97-AF65-F5344CB8AC3E}">
        <p14:creationId xmlns:p14="http://schemas.microsoft.com/office/powerpoint/2010/main" val="2054702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B88DC-F891-B8A0-F81A-4565D0244099}"/>
              </a:ext>
            </a:extLst>
          </p:cNvPr>
          <p:cNvSpPr>
            <a:spLocks noGrp="1"/>
          </p:cNvSpPr>
          <p:nvPr>
            <p:ph type="ctrTitle"/>
          </p:nvPr>
        </p:nvSpPr>
        <p:spPr/>
        <p:txBody>
          <a:bodyPr/>
          <a:lstStyle/>
          <a:p>
            <a:r>
              <a:rPr lang="es-CO" dirty="0"/>
              <a:t>Predicción de Calidad del vino (Core)</a:t>
            </a:r>
          </a:p>
        </p:txBody>
      </p:sp>
      <p:sp>
        <p:nvSpPr>
          <p:cNvPr id="3" name="Subtítulo 2">
            <a:extLst>
              <a:ext uri="{FF2B5EF4-FFF2-40B4-BE49-F238E27FC236}">
                <a16:creationId xmlns:a16="http://schemas.microsoft.com/office/drawing/2014/main" id="{F6E01F59-5AE9-F842-F37C-18891825B0BF}"/>
              </a:ext>
            </a:extLst>
          </p:cNvPr>
          <p:cNvSpPr>
            <a:spLocks noGrp="1"/>
          </p:cNvSpPr>
          <p:nvPr>
            <p:ph type="subTitle" idx="1"/>
          </p:nvPr>
        </p:nvSpPr>
        <p:spPr/>
        <p:txBody>
          <a:bodyPr/>
          <a:lstStyle/>
          <a:p>
            <a:r>
              <a:rPr lang="es-CO" dirty="0"/>
              <a:t>Proyecto de predicción de calidad del vino</a:t>
            </a:r>
          </a:p>
        </p:txBody>
      </p:sp>
    </p:spTree>
    <p:extLst>
      <p:ext uri="{BB962C8B-B14F-4D97-AF65-F5344CB8AC3E}">
        <p14:creationId xmlns:p14="http://schemas.microsoft.com/office/powerpoint/2010/main" val="274024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57071-D7D8-7500-871B-C88832422547}"/>
              </a:ext>
            </a:extLst>
          </p:cNvPr>
          <p:cNvSpPr>
            <a:spLocks noGrp="1"/>
          </p:cNvSpPr>
          <p:nvPr>
            <p:ph type="title"/>
          </p:nvPr>
        </p:nvSpPr>
        <p:spPr>
          <a:xfrm>
            <a:off x="800100" y="308610"/>
            <a:ext cx="9692640" cy="1051242"/>
          </a:xfrm>
        </p:spPr>
        <p:txBody>
          <a:bodyPr>
            <a:normAutofit fontScale="90000"/>
          </a:bodyPr>
          <a:lstStyle/>
          <a:p>
            <a:r>
              <a:rPr lang="es-CO" dirty="0"/>
              <a:t>Modelo Regresión Logística Optimizado</a:t>
            </a:r>
          </a:p>
        </p:txBody>
      </p:sp>
      <p:sp>
        <p:nvSpPr>
          <p:cNvPr id="4" name="CuadroTexto 3">
            <a:extLst>
              <a:ext uri="{FF2B5EF4-FFF2-40B4-BE49-F238E27FC236}">
                <a16:creationId xmlns:a16="http://schemas.microsoft.com/office/drawing/2014/main" id="{F4B44CC6-F362-59E8-FF7B-91C58FEFC1C4}"/>
              </a:ext>
            </a:extLst>
          </p:cNvPr>
          <p:cNvSpPr txBox="1"/>
          <p:nvPr/>
        </p:nvSpPr>
        <p:spPr>
          <a:xfrm>
            <a:off x="800100" y="1718161"/>
            <a:ext cx="5295900" cy="3970318"/>
          </a:xfrm>
          <a:prstGeom prst="rect">
            <a:avLst/>
          </a:prstGeom>
          <a:noFill/>
        </p:spPr>
        <p:txBody>
          <a:bodyPr wrap="square">
            <a:spAutoFit/>
          </a:bodyPr>
          <a:lstStyle/>
          <a:p>
            <a:r>
              <a:rPr lang="es-CO" dirty="0"/>
              <a:t>Exactitud: 0.577259475218659</a:t>
            </a:r>
          </a:p>
          <a:p>
            <a:r>
              <a:rPr lang="es-CO" dirty="0"/>
              <a:t>Informe de Clasificación:</a:t>
            </a:r>
          </a:p>
          <a:p>
            <a:r>
              <a:rPr lang="es-CO" dirty="0"/>
              <a:t>                    </a:t>
            </a:r>
            <a:r>
              <a:rPr lang="es-CO" dirty="0" err="1"/>
              <a:t>precision</a:t>
            </a:r>
            <a:r>
              <a:rPr lang="es-CO" dirty="0"/>
              <a:t>    </a:t>
            </a:r>
            <a:r>
              <a:rPr lang="es-CO" dirty="0" err="1"/>
              <a:t>recall</a:t>
            </a:r>
            <a:r>
              <a:rPr lang="es-CO" dirty="0"/>
              <a:t>  f1-score   </a:t>
            </a:r>
            <a:r>
              <a:rPr lang="es-CO" dirty="0" err="1"/>
              <a:t>support</a:t>
            </a:r>
            <a:endParaRPr lang="es-CO" dirty="0"/>
          </a:p>
          <a:p>
            <a:endParaRPr lang="es-CO" dirty="0"/>
          </a:p>
          <a:p>
            <a:pPr lvl="1"/>
            <a:r>
              <a:rPr lang="es-CO" dirty="0"/>
              <a:t>           3       0.00      0.00      0.00         1</a:t>
            </a:r>
          </a:p>
          <a:p>
            <a:pPr lvl="1"/>
            <a:r>
              <a:rPr lang="es-CO" dirty="0"/>
              <a:t>           4       0.00      0.00      0.00         9</a:t>
            </a:r>
          </a:p>
          <a:p>
            <a:pPr lvl="1"/>
            <a:r>
              <a:rPr lang="es-CO" dirty="0"/>
              <a:t>           5       0.65      0.72      0.68       138</a:t>
            </a:r>
          </a:p>
          <a:p>
            <a:pPr lvl="1"/>
            <a:r>
              <a:rPr lang="es-CO" dirty="0"/>
              <a:t>           6       0.53      0.60      0.56       140</a:t>
            </a:r>
          </a:p>
          <a:p>
            <a:pPr lvl="1"/>
            <a:r>
              <a:rPr lang="es-CO" dirty="0"/>
              <a:t>           7       0.50      0.30      0.37        50</a:t>
            </a:r>
          </a:p>
          <a:p>
            <a:pPr lvl="1"/>
            <a:r>
              <a:rPr lang="es-CO" dirty="0"/>
              <a:t>           8       0.00      0.00      0.00         5</a:t>
            </a:r>
          </a:p>
          <a:p>
            <a:endParaRPr lang="es-CO" dirty="0"/>
          </a:p>
          <a:p>
            <a:r>
              <a:rPr lang="es-CO" dirty="0"/>
              <a:t>    </a:t>
            </a:r>
            <a:r>
              <a:rPr lang="es-CO" dirty="0" err="1"/>
              <a:t>accuracy</a:t>
            </a:r>
            <a:r>
              <a:rPr lang="es-CO" dirty="0"/>
              <a:t>                                   0.58       343</a:t>
            </a:r>
          </a:p>
          <a:p>
            <a:r>
              <a:rPr lang="es-CO" dirty="0"/>
              <a:t>   macro </a:t>
            </a:r>
            <a:r>
              <a:rPr lang="es-CO" dirty="0" err="1"/>
              <a:t>avg</a:t>
            </a:r>
            <a:r>
              <a:rPr lang="es-CO" dirty="0"/>
              <a:t>       0.28      0.27      0.27       343</a:t>
            </a:r>
          </a:p>
          <a:p>
            <a:r>
              <a:rPr lang="es-CO" dirty="0" err="1"/>
              <a:t>weighted</a:t>
            </a:r>
            <a:r>
              <a:rPr lang="es-CO" dirty="0"/>
              <a:t> </a:t>
            </a:r>
            <a:r>
              <a:rPr lang="es-CO" dirty="0" err="1"/>
              <a:t>avg</a:t>
            </a:r>
            <a:r>
              <a:rPr lang="es-CO" dirty="0"/>
              <a:t>     0.55      0.58      0.56       343</a:t>
            </a:r>
          </a:p>
        </p:txBody>
      </p:sp>
      <p:sp>
        <p:nvSpPr>
          <p:cNvPr id="6" name="CuadroTexto 5">
            <a:extLst>
              <a:ext uri="{FF2B5EF4-FFF2-40B4-BE49-F238E27FC236}">
                <a16:creationId xmlns:a16="http://schemas.microsoft.com/office/drawing/2014/main" id="{E4F55B3B-2ED4-FF74-1BA9-38E49D9BC1C6}"/>
              </a:ext>
            </a:extLst>
          </p:cNvPr>
          <p:cNvSpPr txBox="1"/>
          <p:nvPr/>
        </p:nvSpPr>
        <p:spPr>
          <a:xfrm>
            <a:off x="6286500" y="2064410"/>
            <a:ext cx="4949190" cy="2862322"/>
          </a:xfrm>
          <a:prstGeom prst="rect">
            <a:avLst/>
          </a:prstGeom>
          <a:noFill/>
        </p:spPr>
        <p:txBody>
          <a:bodyPr wrap="square">
            <a:spAutoFit/>
          </a:bodyPr>
          <a:lstStyle/>
          <a:p>
            <a:pPr>
              <a:lnSpc>
                <a:spcPct val="150000"/>
              </a:lnSpc>
            </a:pPr>
            <a:r>
              <a:rPr lang="es-ES" dirty="0"/>
              <a:t>Para la exactitud mide el porcentaje de predicciones correctas en relación con el total de predicciones realizadas es de 57.73% de las predicciones del modelo son correctas, pero también se encuentra lejos de estar preciso debido al desbalance de la data.</a:t>
            </a:r>
          </a:p>
          <a:p>
            <a:endParaRPr lang="es-ES" dirty="0"/>
          </a:p>
        </p:txBody>
      </p:sp>
    </p:spTree>
    <p:extLst>
      <p:ext uri="{BB962C8B-B14F-4D97-AF65-F5344CB8AC3E}">
        <p14:creationId xmlns:p14="http://schemas.microsoft.com/office/powerpoint/2010/main" val="335896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B7EB4-AB46-33C5-D981-BEF45168ACFE}"/>
              </a:ext>
            </a:extLst>
          </p:cNvPr>
          <p:cNvSpPr>
            <a:spLocks noGrp="1"/>
          </p:cNvSpPr>
          <p:nvPr>
            <p:ph type="title"/>
          </p:nvPr>
        </p:nvSpPr>
        <p:spPr>
          <a:xfrm>
            <a:off x="640080" y="436309"/>
            <a:ext cx="9692640" cy="799782"/>
          </a:xfrm>
        </p:spPr>
        <p:txBody>
          <a:bodyPr>
            <a:normAutofit fontScale="90000"/>
          </a:bodyPr>
          <a:lstStyle/>
          <a:p>
            <a:r>
              <a:rPr lang="es-CO" dirty="0"/>
              <a:t>Modelo Regresión Logística Optimizado</a:t>
            </a:r>
          </a:p>
        </p:txBody>
      </p:sp>
      <p:sp>
        <p:nvSpPr>
          <p:cNvPr id="4" name="CuadroTexto 3">
            <a:extLst>
              <a:ext uri="{FF2B5EF4-FFF2-40B4-BE49-F238E27FC236}">
                <a16:creationId xmlns:a16="http://schemas.microsoft.com/office/drawing/2014/main" id="{17C7FA54-AE0D-6DCD-D71A-37FBD6DA19ED}"/>
              </a:ext>
            </a:extLst>
          </p:cNvPr>
          <p:cNvSpPr txBox="1"/>
          <p:nvPr/>
        </p:nvSpPr>
        <p:spPr>
          <a:xfrm>
            <a:off x="5955030" y="1774957"/>
            <a:ext cx="5216652" cy="3777701"/>
          </a:xfrm>
          <a:prstGeom prst="rect">
            <a:avLst/>
          </a:prstGeom>
          <a:noFill/>
        </p:spPr>
        <p:txBody>
          <a:bodyPr wrap="square">
            <a:spAutoFit/>
          </a:bodyPr>
          <a:lstStyle/>
          <a:p>
            <a:pPr>
              <a:lnSpc>
                <a:spcPct val="150000"/>
              </a:lnSpc>
            </a:pPr>
            <a:r>
              <a:rPr lang="es-ES" dirty="0"/>
              <a:t>Presenta un rendimiento con mejores métricas para las clases '5' y '6' que son las que </a:t>
            </a:r>
            <a:r>
              <a:rPr lang="es-ES" dirty="0" err="1"/>
              <a:t>estan</a:t>
            </a:r>
            <a:r>
              <a:rPr lang="es-ES" dirty="0"/>
              <a:t> en mayor proporción en el </a:t>
            </a:r>
            <a:r>
              <a:rPr lang="es-ES" dirty="0" err="1"/>
              <a:t>dataset</a:t>
            </a:r>
            <a:r>
              <a:rPr lang="es-ES" dirty="0"/>
              <a:t> pero presenta grandes dificultades para clasificar correctamente las clases con menor proporción como las clases '3', '4', '7' y '8' lo que evidencia el desbalance lo cual está afectando el rendimiento del modelo en especial en aquellas clases menos </a:t>
            </a:r>
            <a:r>
              <a:rPr lang="es-ES" dirty="0" err="1"/>
              <a:t>freucentes</a:t>
            </a:r>
            <a:r>
              <a:rPr lang="es-ES" dirty="0"/>
              <a:t>.</a:t>
            </a:r>
          </a:p>
        </p:txBody>
      </p:sp>
      <p:sp>
        <p:nvSpPr>
          <p:cNvPr id="6" name="CuadroTexto 5">
            <a:extLst>
              <a:ext uri="{FF2B5EF4-FFF2-40B4-BE49-F238E27FC236}">
                <a16:creationId xmlns:a16="http://schemas.microsoft.com/office/drawing/2014/main" id="{CA17C11A-C38C-D3BE-E878-CA01F117BFA8}"/>
              </a:ext>
            </a:extLst>
          </p:cNvPr>
          <p:cNvSpPr txBox="1"/>
          <p:nvPr/>
        </p:nvSpPr>
        <p:spPr>
          <a:xfrm>
            <a:off x="640080" y="1582340"/>
            <a:ext cx="6103620" cy="3970318"/>
          </a:xfrm>
          <a:prstGeom prst="rect">
            <a:avLst/>
          </a:prstGeom>
          <a:noFill/>
        </p:spPr>
        <p:txBody>
          <a:bodyPr wrap="square">
            <a:spAutoFit/>
          </a:bodyPr>
          <a:lstStyle/>
          <a:p>
            <a:r>
              <a:rPr lang="es-CO" dirty="0"/>
              <a:t>Exactitud: 0.577259475218659</a:t>
            </a:r>
          </a:p>
          <a:p>
            <a:r>
              <a:rPr lang="es-CO" dirty="0"/>
              <a:t>Informe de Clasificación:</a:t>
            </a:r>
          </a:p>
          <a:p>
            <a:r>
              <a:rPr lang="es-CO" dirty="0"/>
              <a:t>                    </a:t>
            </a:r>
            <a:r>
              <a:rPr lang="es-CO" dirty="0" err="1"/>
              <a:t>precision</a:t>
            </a:r>
            <a:r>
              <a:rPr lang="es-CO" dirty="0"/>
              <a:t>    </a:t>
            </a:r>
            <a:r>
              <a:rPr lang="es-CO" dirty="0" err="1"/>
              <a:t>recall</a:t>
            </a:r>
            <a:r>
              <a:rPr lang="es-CO" dirty="0"/>
              <a:t>  f1-score   </a:t>
            </a:r>
            <a:r>
              <a:rPr lang="es-CO" dirty="0" err="1"/>
              <a:t>support</a:t>
            </a:r>
            <a:endParaRPr lang="es-CO" dirty="0"/>
          </a:p>
          <a:p>
            <a:endParaRPr lang="es-CO" dirty="0"/>
          </a:p>
          <a:p>
            <a:pPr lvl="1"/>
            <a:r>
              <a:rPr lang="es-CO" dirty="0"/>
              <a:t>           3       0.00      0.00      0.00         1</a:t>
            </a:r>
          </a:p>
          <a:p>
            <a:pPr lvl="1"/>
            <a:r>
              <a:rPr lang="es-CO" dirty="0"/>
              <a:t>           4       0.00      0.00      0.00         9</a:t>
            </a:r>
          </a:p>
          <a:p>
            <a:pPr lvl="1"/>
            <a:r>
              <a:rPr lang="es-CO" dirty="0"/>
              <a:t>           5       0.65      0.72      0.68       138</a:t>
            </a:r>
          </a:p>
          <a:p>
            <a:pPr lvl="1"/>
            <a:r>
              <a:rPr lang="es-CO" dirty="0"/>
              <a:t>           6       0.53      0.60      0.56       140</a:t>
            </a:r>
          </a:p>
          <a:p>
            <a:pPr lvl="1"/>
            <a:r>
              <a:rPr lang="es-CO" dirty="0"/>
              <a:t>           7       0.50      0.30      0.37        50</a:t>
            </a:r>
          </a:p>
          <a:p>
            <a:pPr lvl="1"/>
            <a:r>
              <a:rPr lang="es-CO" dirty="0"/>
              <a:t>           8       0.00      0.00      0.00         5</a:t>
            </a:r>
          </a:p>
          <a:p>
            <a:endParaRPr lang="es-CO" dirty="0"/>
          </a:p>
          <a:p>
            <a:r>
              <a:rPr lang="es-CO" dirty="0"/>
              <a:t>    </a:t>
            </a:r>
            <a:r>
              <a:rPr lang="es-CO" dirty="0" err="1"/>
              <a:t>accuracy</a:t>
            </a:r>
            <a:r>
              <a:rPr lang="es-CO" dirty="0"/>
              <a:t>                                   0.58       343</a:t>
            </a:r>
          </a:p>
          <a:p>
            <a:r>
              <a:rPr lang="es-CO" dirty="0"/>
              <a:t>   macro </a:t>
            </a:r>
            <a:r>
              <a:rPr lang="es-CO" dirty="0" err="1"/>
              <a:t>avg</a:t>
            </a:r>
            <a:r>
              <a:rPr lang="es-CO" dirty="0"/>
              <a:t>       0.28      0.27      0.27       343</a:t>
            </a:r>
          </a:p>
          <a:p>
            <a:r>
              <a:rPr lang="es-CO" dirty="0" err="1"/>
              <a:t>weighted</a:t>
            </a:r>
            <a:r>
              <a:rPr lang="es-CO" dirty="0"/>
              <a:t> </a:t>
            </a:r>
            <a:r>
              <a:rPr lang="es-CO" dirty="0" err="1"/>
              <a:t>avg</a:t>
            </a:r>
            <a:r>
              <a:rPr lang="es-CO" dirty="0"/>
              <a:t>     0.55      0.58      0.56       343</a:t>
            </a:r>
          </a:p>
        </p:txBody>
      </p:sp>
    </p:spTree>
    <p:extLst>
      <p:ext uri="{BB962C8B-B14F-4D97-AF65-F5344CB8AC3E}">
        <p14:creationId xmlns:p14="http://schemas.microsoft.com/office/powerpoint/2010/main" val="321139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BD488-4A79-0988-F362-B03447213768}"/>
              </a:ext>
            </a:extLst>
          </p:cNvPr>
          <p:cNvSpPr>
            <a:spLocks noGrp="1"/>
          </p:cNvSpPr>
          <p:nvPr>
            <p:ph type="title"/>
          </p:nvPr>
        </p:nvSpPr>
        <p:spPr>
          <a:xfrm>
            <a:off x="541782" y="358458"/>
            <a:ext cx="9692640" cy="925512"/>
          </a:xfrm>
        </p:spPr>
        <p:txBody>
          <a:bodyPr/>
          <a:lstStyle/>
          <a:p>
            <a:r>
              <a:rPr lang="es-CO" dirty="0"/>
              <a:t>Modelo Regresión Logística</a:t>
            </a:r>
          </a:p>
        </p:txBody>
      </p:sp>
      <p:pic>
        <p:nvPicPr>
          <p:cNvPr id="3" name="Imagen 2">
            <a:extLst>
              <a:ext uri="{FF2B5EF4-FFF2-40B4-BE49-F238E27FC236}">
                <a16:creationId xmlns:a16="http://schemas.microsoft.com/office/drawing/2014/main" id="{DEAABD59-C3AC-6A52-C1E9-6F7C771D8F45}"/>
              </a:ext>
            </a:extLst>
          </p:cNvPr>
          <p:cNvPicPr>
            <a:picLocks noChangeAspect="1"/>
          </p:cNvPicPr>
          <p:nvPr/>
        </p:nvPicPr>
        <p:blipFill>
          <a:blip r:embed="rId2"/>
          <a:stretch>
            <a:fillRect/>
          </a:stretch>
        </p:blipFill>
        <p:spPr>
          <a:xfrm>
            <a:off x="5468112" y="1283970"/>
            <a:ext cx="5724525" cy="5219700"/>
          </a:xfrm>
          <a:prstGeom prst="rect">
            <a:avLst/>
          </a:prstGeom>
        </p:spPr>
      </p:pic>
      <p:sp>
        <p:nvSpPr>
          <p:cNvPr id="4" name="CuadroTexto 3">
            <a:extLst>
              <a:ext uri="{FF2B5EF4-FFF2-40B4-BE49-F238E27FC236}">
                <a16:creationId xmlns:a16="http://schemas.microsoft.com/office/drawing/2014/main" id="{60788D63-9584-6C3B-7BDB-7D7CC8134469}"/>
              </a:ext>
            </a:extLst>
          </p:cNvPr>
          <p:cNvSpPr txBox="1"/>
          <p:nvPr/>
        </p:nvSpPr>
        <p:spPr>
          <a:xfrm>
            <a:off x="628650" y="1771650"/>
            <a:ext cx="4674870" cy="5632311"/>
          </a:xfrm>
          <a:prstGeom prst="rect">
            <a:avLst/>
          </a:prstGeom>
          <a:noFill/>
        </p:spPr>
        <p:txBody>
          <a:bodyPr wrap="square" rtlCol="0">
            <a:spAutoFit/>
          </a:bodyPr>
          <a:lstStyle/>
          <a:p>
            <a:pPr>
              <a:lnSpc>
                <a:spcPct val="150000"/>
              </a:lnSpc>
            </a:pPr>
            <a:r>
              <a:rPr lang="es-CO" dirty="0"/>
              <a:t>Se puede apreciar que la clase 3 tiene problemas de clasificación y no se está detectando adecuadamente, la clase 5 es clasificada correctamente en la mayoría de los casos, pero presenta errores de clasificación con la clase 6.</a:t>
            </a:r>
          </a:p>
          <a:p>
            <a:pPr>
              <a:lnSpc>
                <a:spcPct val="150000"/>
              </a:lnSpc>
            </a:pPr>
            <a:endParaRPr lang="es-CO" dirty="0"/>
          </a:p>
          <a:p>
            <a:pPr>
              <a:lnSpc>
                <a:spcPct val="150000"/>
              </a:lnSpc>
            </a:pPr>
            <a:r>
              <a:rPr lang="es-CO" dirty="0"/>
              <a:t>Los resultados indican que hay áreas en donde el modelo puede mejorar como por ejemplo en la recopilación de más datos para ajustar la proporcionalidad de la data.</a:t>
            </a:r>
          </a:p>
          <a:p>
            <a:endParaRPr lang="es-CO" dirty="0"/>
          </a:p>
          <a:p>
            <a:endParaRPr lang="es-CO" dirty="0"/>
          </a:p>
        </p:txBody>
      </p:sp>
    </p:spTree>
    <p:extLst>
      <p:ext uri="{BB962C8B-B14F-4D97-AF65-F5344CB8AC3E}">
        <p14:creationId xmlns:p14="http://schemas.microsoft.com/office/powerpoint/2010/main" val="417403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07928-C530-0BC1-2056-3D1BECE9BF81}"/>
              </a:ext>
            </a:extLst>
          </p:cNvPr>
          <p:cNvSpPr>
            <a:spLocks noGrp="1"/>
          </p:cNvSpPr>
          <p:nvPr>
            <p:ph type="title"/>
          </p:nvPr>
        </p:nvSpPr>
        <p:spPr>
          <a:xfrm>
            <a:off x="713232" y="377190"/>
            <a:ext cx="9692640" cy="902652"/>
          </a:xfrm>
        </p:spPr>
        <p:txBody>
          <a:bodyPr/>
          <a:lstStyle/>
          <a:p>
            <a:r>
              <a:rPr lang="es-CO" dirty="0"/>
              <a:t>Conclusión</a:t>
            </a:r>
          </a:p>
        </p:txBody>
      </p:sp>
      <p:sp>
        <p:nvSpPr>
          <p:cNvPr id="4" name="CuadroTexto 3">
            <a:extLst>
              <a:ext uri="{FF2B5EF4-FFF2-40B4-BE49-F238E27FC236}">
                <a16:creationId xmlns:a16="http://schemas.microsoft.com/office/drawing/2014/main" id="{13C15757-E27F-898E-FE22-7D787A0FFA83}"/>
              </a:ext>
            </a:extLst>
          </p:cNvPr>
          <p:cNvSpPr txBox="1"/>
          <p:nvPr/>
        </p:nvSpPr>
        <p:spPr>
          <a:xfrm>
            <a:off x="713232" y="1711464"/>
            <a:ext cx="10213848" cy="3970318"/>
          </a:xfrm>
          <a:prstGeom prst="rect">
            <a:avLst/>
          </a:prstGeom>
          <a:noFill/>
        </p:spPr>
        <p:txBody>
          <a:bodyPr wrap="square">
            <a:spAutoFit/>
          </a:bodyPr>
          <a:lstStyle/>
          <a:p>
            <a:r>
              <a:rPr lang="es-ES" dirty="0"/>
              <a:t>Se puede apreciar que el modelo </a:t>
            </a:r>
            <a:r>
              <a:rPr lang="es-ES" dirty="0" err="1"/>
              <a:t>Random</a:t>
            </a:r>
            <a:r>
              <a:rPr lang="es-ES" dirty="0"/>
              <a:t> Forest optimizado tiene la mejor exactitud, lo que significa que clasifica correctamente más instancias en general.</a:t>
            </a:r>
          </a:p>
          <a:p>
            <a:endParaRPr lang="es-ES" dirty="0"/>
          </a:p>
          <a:p>
            <a:r>
              <a:rPr lang="es-ES" dirty="0"/>
              <a:t>Para la métrica </a:t>
            </a:r>
            <a:r>
              <a:rPr lang="es-ES" dirty="0" err="1"/>
              <a:t>Precision</a:t>
            </a:r>
            <a:r>
              <a:rPr lang="es-ES" dirty="0"/>
              <a:t> tiene mejor resultado lo que indica que cuando predice una categoría es mucho más </a:t>
            </a:r>
            <a:r>
              <a:rPr lang="es-ES" dirty="0" err="1"/>
              <a:t>probabl</a:t>
            </a:r>
            <a:r>
              <a:rPr lang="es-ES" dirty="0"/>
              <a:t> de que sea correcta.</a:t>
            </a:r>
          </a:p>
          <a:p>
            <a:endParaRPr lang="es-ES" dirty="0"/>
          </a:p>
          <a:p>
            <a:r>
              <a:rPr lang="es-ES" dirty="0" err="1"/>
              <a:t>Recall</a:t>
            </a:r>
            <a:r>
              <a:rPr lang="es-ES" dirty="0"/>
              <a:t> para </a:t>
            </a:r>
            <a:r>
              <a:rPr lang="es-ES" dirty="0" err="1"/>
              <a:t>Random</a:t>
            </a:r>
            <a:r>
              <a:rPr lang="es-ES" dirty="0"/>
              <a:t> Forest lo que quiere decir que identifica apropiadamente las instancias de las clases que predice.</a:t>
            </a:r>
          </a:p>
          <a:p>
            <a:endParaRPr lang="es-ES" dirty="0"/>
          </a:p>
          <a:p>
            <a:r>
              <a:rPr lang="es-ES" dirty="0"/>
              <a:t>F1-Score presenta mejor resultado que es indicativo que hay un mejor </a:t>
            </a:r>
            <a:r>
              <a:rPr lang="es-ES" dirty="0" err="1"/>
              <a:t>equlibrio</a:t>
            </a:r>
            <a:r>
              <a:rPr lang="es-ES" dirty="0"/>
              <a:t> entre la precisión y el </a:t>
            </a:r>
            <a:r>
              <a:rPr lang="es-ES" dirty="0" err="1"/>
              <a:t>recall</a:t>
            </a:r>
            <a:r>
              <a:rPr lang="es-ES" dirty="0"/>
              <a:t>.</a:t>
            </a:r>
          </a:p>
          <a:p>
            <a:endParaRPr lang="es-ES" dirty="0"/>
          </a:p>
          <a:p>
            <a:r>
              <a:rPr lang="es-ES" dirty="0"/>
              <a:t>Aunque las métricas son buenas para el modelo </a:t>
            </a:r>
            <a:r>
              <a:rPr lang="es-ES" dirty="0" err="1"/>
              <a:t>Random</a:t>
            </a:r>
            <a:r>
              <a:rPr lang="es-ES" dirty="0"/>
              <a:t> Forest es válido aclarar que la data no presenta una distribución en iguales proporciones lo que se evidencia en los modelos.</a:t>
            </a:r>
            <a:endParaRPr lang="es-CO" dirty="0"/>
          </a:p>
        </p:txBody>
      </p:sp>
    </p:spTree>
    <p:extLst>
      <p:ext uri="{BB962C8B-B14F-4D97-AF65-F5344CB8AC3E}">
        <p14:creationId xmlns:p14="http://schemas.microsoft.com/office/powerpoint/2010/main" val="68408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D93CE-5591-984E-3124-6EABEE6C743A}"/>
              </a:ext>
            </a:extLst>
          </p:cNvPr>
          <p:cNvSpPr>
            <a:spLocks noGrp="1"/>
          </p:cNvSpPr>
          <p:nvPr>
            <p:ph type="title"/>
          </p:nvPr>
        </p:nvSpPr>
        <p:spPr/>
        <p:txBody>
          <a:bodyPr/>
          <a:lstStyle/>
          <a:p>
            <a:r>
              <a:rPr lang="es-CO" dirty="0"/>
              <a:t>Introducción</a:t>
            </a:r>
          </a:p>
        </p:txBody>
      </p:sp>
      <p:sp>
        <p:nvSpPr>
          <p:cNvPr id="3" name="Marcador de contenido 2">
            <a:extLst>
              <a:ext uri="{FF2B5EF4-FFF2-40B4-BE49-F238E27FC236}">
                <a16:creationId xmlns:a16="http://schemas.microsoft.com/office/drawing/2014/main" id="{E46BA6CD-8FB1-A45C-1EA7-08A9529A7575}"/>
              </a:ext>
            </a:extLst>
          </p:cNvPr>
          <p:cNvSpPr>
            <a:spLocks noGrp="1"/>
          </p:cNvSpPr>
          <p:nvPr>
            <p:ph idx="1"/>
          </p:nvPr>
        </p:nvSpPr>
        <p:spPr/>
        <p:txBody>
          <a:bodyPr/>
          <a:lstStyle/>
          <a:p>
            <a:pPr marL="0" indent="0">
              <a:buNone/>
            </a:pPr>
            <a:r>
              <a:rPr lang="es-CO" dirty="0"/>
              <a:t>El </a:t>
            </a:r>
            <a:r>
              <a:rPr lang="es-CO" dirty="0" err="1"/>
              <a:t>dataset</a:t>
            </a:r>
            <a:r>
              <a:rPr lang="es-CO" dirty="0"/>
              <a:t> de la calidad del vino contiene información de análisis fisicoquímicos los cuales contribuyen al criterio de un vino de buena o mala calidad en la escala de ‘3’ a ‘8’ siendo el valor numérico menor el que corresponde a ‘mala calidad’ y ‘8’ ‘buena calidad’.</a:t>
            </a:r>
          </a:p>
          <a:p>
            <a:pPr marL="0" indent="0">
              <a:buNone/>
            </a:pPr>
            <a:endParaRPr lang="es-CO" dirty="0"/>
          </a:p>
          <a:p>
            <a:pPr marL="0" indent="0">
              <a:buNone/>
            </a:pPr>
            <a:r>
              <a:rPr lang="es-CO" b="1" dirty="0"/>
              <a:t>Objetivo: </a:t>
            </a:r>
            <a:r>
              <a:rPr lang="es-CO" dirty="0"/>
              <a:t>Este ejercicio permitirá aplicar conceptos como la selección de características, preprocesamiento de datos, entrenamiento y evaluación de modelos de clasificación, y análisis de resultados mediante métricas y visualizaciones.</a:t>
            </a:r>
          </a:p>
          <a:p>
            <a:pPr marL="0" indent="0">
              <a:buNone/>
            </a:pPr>
            <a:r>
              <a:rPr lang="es-CO" dirty="0"/>
              <a:t>El </a:t>
            </a:r>
            <a:r>
              <a:rPr lang="es-CO" dirty="0" err="1"/>
              <a:t>dataset</a:t>
            </a:r>
            <a:r>
              <a:rPr lang="es-CO" dirty="0"/>
              <a:t> está constituido por las siguientes categorías fisicoquímicas del vino:</a:t>
            </a:r>
          </a:p>
          <a:p>
            <a:pPr marL="0" indent="0">
              <a:buNone/>
            </a:pPr>
            <a:r>
              <a:rPr lang="es-CO" dirty="0"/>
              <a:t>Acidez fija, acidez volátil, ácido cítrico, azúcar residual, cloruros, dióxido de azufre libre, dióxido de azufre total, densidad, pH, sulfatos y alcohol</a:t>
            </a:r>
          </a:p>
          <a:p>
            <a:pPr marL="0" indent="0">
              <a:buNone/>
            </a:pPr>
            <a:endParaRPr lang="es-CO" dirty="0"/>
          </a:p>
          <a:p>
            <a:endParaRPr lang="es-CO" dirty="0"/>
          </a:p>
        </p:txBody>
      </p:sp>
    </p:spTree>
    <p:extLst>
      <p:ext uri="{BB962C8B-B14F-4D97-AF65-F5344CB8AC3E}">
        <p14:creationId xmlns:p14="http://schemas.microsoft.com/office/powerpoint/2010/main" val="42809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76291-CEAE-D628-240B-2E7F2F1F106F}"/>
              </a:ext>
            </a:extLst>
          </p:cNvPr>
          <p:cNvSpPr>
            <a:spLocks noGrp="1"/>
          </p:cNvSpPr>
          <p:nvPr>
            <p:ph type="title"/>
          </p:nvPr>
        </p:nvSpPr>
        <p:spPr>
          <a:xfrm>
            <a:off x="1249680" y="537210"/>
            <a:ext cx="9692640" cy="696912"/>
          </a:xfrm>
        </p:spPr>
        <p:txBody>
          <a:bodyPr/>
          <a:lstStyle/>
          <a:p>
            <a:r>
              <a:rPr lang="es-CO" dirty="0"/>
              <a:t>Presentación de modelo </a:t>
            </a:r>
          </a:p>
        </p:txBody>
      </p:sp>
      <p:sp>
        <p:nvSpPr>
          <p:cNvPr id="3" name="Marcador de contenido 2">
            <a:extLst>
              <a:ext uri="{FF2B5EF4-FFF2-40B4-BE49-F238E27FC236}">
                <a16:creationId xmlns:a16="http://schemas.microsoft.com/office/drawing/2014/main" id="{D6579D71-17C8-B62D-43AE-685DB3CAFEF7}"/>
              </a:ext>
            </a:extLst>
          </p:cNvPr>
          <p:cNvSpPr>
            <a:spLocks noGrp="1"/>
          </p:cNvSpPr>
          <p:nvPr>
            <p:ph idx="1"/>
          </p:nvPr>
        </p:nvSpPr>
        <p:spPr>
          <a:xfrm>
            <a:off x="1249680" y="1657350"/>
            <a:ext cx="8595360" cy="4351337"/>
          </a:xfrm>
        </p:spPr>
        <p:txBody>
          <a:bodyPr/>
          <a:lstStyle/>
          <a:p>
            <a:pPr marL="0" indent="0">
              <a:buNone/>
            </a:pPr>
            <a:r>
              <a:rPr lang="es-CO" dirty="0"/>
              <a:t>Antes de entrar a revisar los modelos aplicados en el proyecto de calidad del vino tinto, se presenta la visualización de la distribución de las clases.</a:t>
            </a:r>
          </a:p>
          <a:p>
            <a:pPr marL="0" indent="0">
              <a:buNone/>
            </a:pPr>
            <a:endParaRPr lang="es-CO" dirty="0"/>
          </a:p>
          <a:p>
            <a:pPr marL="0" indent="0">
              <a:buNone/>
            </a:pPr>
            <a:r>
              <a:rPr lang="es-CO" dirty="0"/>
              <a:t>Es apreciable que hay un desbalance en las</a:t>
            </a:r>
          </a:p>
          <a:p>
            <a:pPr marL="0" indent="0">
              <a:buNone/>
            </a:pPr>
            <a:r>
              <a:rPr lang="es-CO" dirty="0"/>
              <a:t>clases, por lo que puede ser un indicativo de </a:t>
            </a:r>
          </a:p>
          <a:p>
            <a:pPr marL="0" indent="0">
              <a:buNone/>
            </a:pPr>
            <a:r>
              <a:rPr lang="es-CO" dirty="0"/>
              <a:t>problemas para que el modelo logre predecir </a:t>
            </a:r>
          </a:p>
          <a:p>
            <a:pPr marL="0" indent="0">
              <a:buNone/>
            </a:pPr>
            <a:r>
              <a:rPr lang="es-CO" dirty="0"/>
              <a:t>de forma correcta la clase correspondiente.</a:t>
            </a:r>
          </a:p>
        </p:txBody>
      </p:sp>
      <p:pic>
        <p:nvPicPr>
          <p:cNvPr id="4" name="Imagen 3">
            <a:extLst>
              <a:ext uri="{FF2B5EF4-FFF2-40B4-BE49-F238E27FC236}">
                <a16:creationId xmlns:a16="http://schemas.microsoft.com/office/drawing/2014/main" id="{8850D5D3-5B19-7EA5-26BC-DF6554C4A40E}"/>
              </a:ext>
            </a:extLst>
          </p:cNvPr>
          <p:cNvPicPr>
            <a:picLocks noChangeAspect="1"/>
          </p:cNvPicPr>
          <p:nvPr/>
        </p:nvPicPr>
        <p:blipFill>
          <a:blip r:embed="rId2"/>
          <a:stretch>
            <a:fillRect/>
          </a:stretch>
        </p:blipFill>
        <p:spPr>
          <a:xfrm>
            <a:off x="6408420" y="2380419"/>
            <a:ext cx="3901440" cy="4051496"/>
          </a:xfrm>
          <a:prstGeom prst="rect">
            <a:avLst/>
          </a:prstGeom>
        </p:spPr>
      </p:pic>
    </p:spTree>
    <p:extLst>
      <p:ext uri="{BB962C8B-B14F-4D97-AF65-F5344CB8AC3E}">
        <p14:creationId xmlns:p14="http://schemas.microsoft.com/office/powerpoint/2010/main" val="23415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CB11E-6214-556F-2505-80B50B4075D2}"/>
              </a:ext>
            </a:extLst>
          </p:cNvPr>
          <p:cNvSpPr>
            <a:spLocks noGrp="1"/>
          </p:cNvSpPr>
          <p:nvPr>
            <p:ph type="title"/>
          </p:nvPr>
        </p:nvSpPr>
        <p:spPr>
          <a:xfrm>
            <a:off x="529590" y="243284"/>
            <a:ext cx="9692640" cy="808037"/>
          </a:xfrm>
        </p:spPr>
        <p:txBody>
          <a:bodyPr/>
          <a:lstStyle/>
          <a:p>
            <a:r>
              <a:rPr lang="es-CO" dirty="0"/>
              <a:t>Modelo </a:t>
            </a:r>
            <a:r>
              <a:rPr lang="es-CO" dirty="0" err="1"/>
              <a:t>Random</a:t>
            </a:r>
            <a:r>
              <a:rPr lang="es-CO" dirty="0"/>
              <a:t> Forest </a:t>
            </a:r>
            <a:r>
              <a:rPr lang="es-CO" dirty="0" err="1"/>
              <a:t>Desicion</a:t>
            </a:r>
            <a:endParaRPr lang="es-CO" dirty="0"/>
          </a:p>
        </p:txBody>
      </p:sp>
      <p:sp>
        <p:nvSpPr>
          <p:cNvPr id="3" name="Marcador de contenido 2">
            <a:extLst>
              <a:ext uri="{FF2B5EF4-FFF2-40B4-BE49-F238E27FC236}">
                <a16:creationId xmlns:a16="http://schemas.microsoft.com/office/drawing/2014/main" id="{B708D9E2-E730-ADA7-A09B-3978DE261BD8}"/>
              </a:ext>
            </a:extLst>
          </p:cNvPr>
          <p:cNvSpPr txBox="1">
            <a:spLocks/>
          </p:cNvSpPr>
          <p:nvPr/>
        </p:nvSpPr>
        <p:spPr>
          <a:xfrm>
            <a:off x="1249680" y="1657350"/>
            <a:ext cx="85953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s-CO" dirty="0"/>
          </a:p>
        </p:txBody>
      </p:sp>
      <p:sp>
        <p:nvSpPr>
          <p:cNvPr id="8" name="CuadroTexto 7">
            <a:extLst>
              <a:ext uri="{FF2B5EF4-FFF2-40B4-BE49-F238E27FC236}">
                <a16:creationId xmlns:a16="http://schemas.microsoft.com/office/drawing/2014/main" id="{D55593E4-0171-5F03-EA36-A55F50DF7F4B}"/>
              </a:ext>
            </a:extLst>
          </p:cNvPr>
          <p:cNvSpPr txBox="1"/>
          <p:nvPr/>
        </p:nvSpPr>
        <p:spPr>
          <a:xfrm>
            <a:off x="529590" y="1657350"/>
            <a:ext cx="5932171" cy="3970318"/>
          </a:xfrm>
          <a:prstGeom prst="rect">
            <a:avLst/>
          </a:prstGeom>
          <a:noFill/>
        </p:spPr>
        <p:txBody>
          <a:bodyPr wrap="square">
            <a:spAutoFit/>
          </a:bodyPr>
          <a:lstStyle/>
          <a:p>
            <a:r>
              <a:rPr lang="es-CO" dirty="0"/>
              <a:t>Exactitud: 0.6180758017492711</a:t>
            </a:r>
          </a:p>
          <a:p>
            <a:r>
              <a:rPr lang="es-CO" dirty="0"/>
              <a:t>Informe de Clasificación:</a:t>
            </a:r>
          </a:p>
          <a:p>
            <a:pPr lvl="2"/>
            <a:r>
              <a:rPr lang="es-CO" dirty="0"/>
              <a:t>              </a:t>
            </a:r>
            <a:r>
              <a:rPr lang="es-CO" dirty="0" err="1"/>
              <a:t>precision</a:t>
            </a:r>
            <a:r>
              <a:rPr lang="es-CO" dirty="0"/>
              <a:t>    </a:t>
            </a:r>
            <a:r>
              <a:rPr lang="es-CO" dirty="0" err="1"/>
              <a:t>recall</a:t>
            </a:r>
            <a:r>
              <a:rPr lang="es-CO" dirty="0"/>
              <a:t>  f1-score   </a:t>
            </a:r>
            <a:r>
              <a:rPr lang="es-CO" dirty="0" err="1"/>
              <a:t>support</a:t>
            </a:r>
            <a:endParaRPr lang="es-CO" dirty="0"/>
          </a:p>
          <a:p>
            <a:pPr lvl="2"/>
            <a:endParaRPr lang="es-CO" dirty="0"/>
          </a:p>
          <a:p>
            <a:pPr lvl="2"/>
            <a:r>
              <a:rPr lang="es-CO" dirty="0"/>
              <a:t>           3       0.00      0.00      0.00         1</a:t>
            </a:r>
          </a:p>
          <a:p>
            <a:pPr lvl="2"/>
            <a:r>
              <a:rPr lang="es-CO" dirty="0"/>
              <a:t>           4       0.00      0.00      0.00         9</a:t>
            </a:r>
          </a:p>
          <a:p>
            <a:pPr lvl="2"/>
            <a:r>
              <a:rPr lang="es-CO" dirty="0"/>
              <a:t>           5       0.71      0.70      0.70       138</a:t>
            </a:r>
          </a:p>
          <a:p>
            <a:pPr lvl="2"/>
            <a:r>
              <a:rPr lang="es-CO" dirty="0"/>
              <a:t>           6       0.55      0.71      0.62       140</a:t>
            </a:r>
          </a:p>
          <a:p>
            <a:pPr lvl="2"/>
            <a:r>
              <a:rPr lang="es-CO" dirty="0"/>
              <a:t>           7       0.67      0.32      0.43        50</a:t>
            </a:r>
          </a:p>
          <a:p>
            <a:pPr lvl="2"/>
            <a:r>
              <a:rPr lang="es-CO" dirty="0"/>
              <a:t>           8       0.00      0.00      0.00         5</a:t>
            </a:r>
          </a:p>
          <a:p>
            <a:endParaRPr lang="es-CO" dirty="0"/>
          </a:p>
          <a:p>
            <a:r>
              <a:rPr lang="es-CO" dirty="0"/>
              <a:t>    </a:t>
            </a:r>
            <a:r>
              <a:rPr lang="es-CO" dirty="0" err="1"/>
              <a:t>accuracy</a:t>
            </a:r>
            <a:r>
              <a:rPr lang="es-CO" dirty="0"/>
              <a:t>                                          0.62       343</a:t>
            </a:r>
          </a:p>
          <a:p>
            <a:r>
              <a:rPr lang="es-CO" dirty="0"/>
              <a:t>   macro </a:t>
            </a:r>
            <a:r>
              <a:rPr lang="es-CO" dirty="0" err="1"/>
              <a:t>avg</a:t>
            </a:r>
            <a:r>
              <a:rPr lang="es-CO" dirty="0"/>
              <a:t>               0.32      0.29      0.29       343</a:t>
            </a:r>
          </a:p>
          <a:p>
            <a:r>
              <a:rPr lang="es-CO" dirty="0" err="1"/>
              <a:t>weighted</a:t>
            </a:r>
            <a:r>
              <a:rPr lang="es-CO" dirty="0"/>
              <a:t> </a:t>
            </a:r>
            <a:r>
              <a:rPr lang="es-CO" dirty="0" err="1"/>
              <a:t>avg</a:t>
            </a:r>
            <a:r>
              <a:rPr lang="es-CO" dirty="0"/>
              <a:t>             0.61      0.62      0.60       343</a:t>
            </a:r>
          </a:p>
        </p:txBody>
      </p:sp>
      <p:sp>
        <p:nvSpPr>
          <p:cNvPr id="9" name="CuadroTexto 8">
            <a:extLst>
              <a:ext uri="{FF2B5EF4-FFF2-40B4-BE49-F238E27FC236}">
                <a16:creationId xmlns:a16="http://schemas.microsoft.com/office/drawing/2014/main" id="{8EFB7466-FEBD-FEDD-DD26-9BC9FC70F88C}"/>
              </a:ext>
            </a:extLst>
          </p:cNvPr>
          <p:cNvSpPr txBox="1"/>
          <p:nvPr/>
        </p:nvSpPr>
        <p:spPr>
          <a:xfrm>
            <a:off x="6336031" y="1230332"/>
            <a:ext cx="4842509" cy="5863144"/>
          </a:xfrm>
          <a:prstGeom prst="rect">
            <a:avLst/>
          </a:prstGeom>
          <a:noFill/>
        </p:spPr>
        <p:txBody>
          <a:bodyPr wrap="square" rtlCol="0">
            <a:spAutoFit/>
          </a:bodyPr>
          <a:lstStyle/>
          <a:p>
            <a:pPr algn="l">
              <a:lnSpc>
                <a:spcPct val="150000"/>
              </a:lnSpc>
            </a:pPr>
            <a:r>
              <a:rPr lang="es-ES" sz="1700" b="0" i="0" dirty="0">
                <a:effectLst/>
                <a:latin typeface="+mj-lt"/>
              </a:rPr>
              <a:t>Se puede ver que la Exactitud (</a:t>
            </a:r>
            <a:r>
              <a:rPr lang="es-ES" sz="1700" b="0" i="0" dirty="0" err="1">
                <a:effectLst/>
                <a:latin typeface="+mj-lt"/>
              </a:rPr>
              <a:t>accuracy</a:t>
            </a:r>
            <a:r>
              <a:rPr lang="es-ES" sz="1700" b="0" i="0" dirty="0">
                <a:effectLst/>
                <a:latin typeface="+mj-lt"/>
              </a:rPr>
              <a:t>) tiene un porcentaje de 62.39% con predicciones correctas, la precisión para la clase '5' es 70% en el que el modelo predijo la clase correctamente, mientras que en ''3', '4' y '8' no tuvo precisión, </a:t>
            </a:r>
            <a:r>
              <a:rPr lang="es-ES" sz="1700" b="0" i="0" dirty="0" err="1">
                <a:effectLst/>
                <a:latin typeface="+mj-lt"/>
              </a:rPr>
              <a:t>recall</a:t>
            </a:r>
            <a:r>
              <a:rPr lang="es-ES" sz="1700" b="0" i="0" dirty="0">
                <a:effectLst/>
                <a:latin typeface="+mj-lt"/>
              </a:rPr>
              <a:t> el modelo detecta correctamente la clase '6' pero en las </a:t>
            </a:r>
            <a:r>
              <a:rPr lang="es-ES" sz="1700" b="0" i="0" dirty="0" err="1">
                <a:effectLst/>
                <a:latin typeface="+mj-lt"/>
              </a:rPr>
              <a:t>las</a:t>
            </a:r>
            <a:r>
              <a:rPr lang="es-ES" sz="1700" b="0" i="0" dirty="0">
                <a:effectLst/>
                <a:latin typeface="+mj-lt"/>
              </a:rPr>
              <a:t> otras obtiene un bajo nivel, F1-score se evidencia que no hay una buena media armónica entre la </a:t>
            </a:r>
            <a:r>
              <a:rPr lang="es-ES" sz="1700" b="0" i="0" dirty="0" err="1">
                <a:effectLst/>
                <a:latin typeface="+mj-lt"/>
              </a:rPr>
              <a:t>precision</a:t>
            </a:r>
            <a:r>
              <a:rPr lang="es-ES" sz="1700" b="0" i="0" dirty="0">
                <a:effectLst/>
                <a:latin typeface="+mj-lt"/>
              </a:rPr>
              <a:t> y </a:t>
            </a:r>
            <a:r>
              <a:rPr lang="es-ES" sz="1700" b="0" i="0" dirty="0" err="1">
                <a:effectLst/>
                <a:latin typeface="+mj-lt"/>
              </a:rPr>
              <a:t>recall</a:t>
            </a:r>
            <a:r>
              <a:rPr lang="es-ES" sz="1700" b="0" i="0" dirty="0">
                <a:effectLst/>
                <a:latin typeface="+mj-lt"/>
              </a:rPr>
              <a:t> ya que sólo da resultados para '5', '6' y '7' en las otras no tiene buen resultado y </a:t>
            </a:r>
            <a:r>
              <a:rPr lang="es-ES" sz="1700" b="0" i="0" dirty="0" err="1">
                <a:effectLst/>
                <a:latin typeface="+mj-lt"/>
              </a:rPr>
              <a:t>Support</a:t>
            </a:r>
            <a:r>
              <a:rPr lang="es-ES" sz="1700" b="0" i="0" dirty="0">
                <a:effectLst/>
                <a:latin typeface="+mj-lt"/>
              </a:rPr>
              <a:t> se puede apreciar que no hay un buen soporte de datos en el conjunto de prueba.</a:t>
            </a:r>
          </a:p>
          <a:p>
            <a:endParaRPr lang="es-CO" dirty="0"/>
          </a:p>
        </p:txBody>
      </p:sp>
    </p:spTree>
    <p:extLst>
      <p:ext uri="{BB962C8B-B14F-4D97-AF65-F5344CB8AC3E}">
        <p14:creationId xmlns:p14="http://schemas.microsoft.com/office/powerpoint/2010/main" val="161635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4E510-0CCF-AACD-7D47-615D72F3828D}"/>
              </a:ext>
            </a:extLst>
          </p:cNvPr>
          <p:cNvSpPr>
            <a:spLocks noGrp="1"/>
          </p:cNvSpPr>
          <p:nvPr>
            <p:ph type="title"/>
          </p:nvPr>
        </p:nvSpPr>
        <p:spPr>
          <a:xfrm>
            <a:off x="587502" y="420688"/>
            <a:ext cx="9692640" cy="857250"/>
          </a:xfrm>
        </p:spPr>
        <p:txBody>
          <a:bodyPr/>
          <a:lstStyle/>
          <a:p>
            <a:r>
              <a:rPr lang="es-CO" dirty="0"/>
              <a:t>Gráfico Modelo </a:t>
            </a:r>
            <a:r>
              <a:rPr lang="es-CO" dirty="0" err="1"/>
              <a:t>Random</a:t>
            </a:r>
            <a:r>
              <a:rPr lang="es-CO" dirty="0"/>
              <a:t> Forest </a:t>
            </a:r>
          </a:p>
        </p:txBody>
      </p:sp>
      <p:pic>
        <p:nvPicPr>
          <p:cNvPr id="1026" name="Picture 2">
            <a:extLst>
              <a:ext uri="{FF2B5EF4-FFF2-40B4-BE49-F238E27FC236}">
                <a16:creationId xmlns:a16="http://schemas.microsoft.com/office/drawing/2014/main" id="{CFDD99DB-01A8-0FE0-70D4-9A3A6907F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645" y="1403668"/>
            <a:ext cx="5505450"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7CA42E1-B8BC-38A7-2BD8-5F1634347C56}"/>
              </a:ext>
            </a:extLst>
          </p:cNvPr>
          <p:cNvSpPr txBox="1">
            <a:spLocks/>
          </p:cNvSpPr>
          <p:nvPr/>
        </p:nvSpPr>
        <p:spPr>
          <a:xfrm>
            <a:off x="701039" y="1611630"/>
            <a:ext cx="5602605" cy="5166360"/>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50000"/>
              </a:lnSpc>
              <a:buFont typeface="Arial" pitchFamily="34" charset="0"/>
              <a:buNone/>
            </a:pPr>
            <a:r>
              <a:rPr lang="es-ES" sz="1700" b="0" i="0" dirty="0">
                <a:effectLst/>
                <a:latin typeface="+mj-lt"/>
              </a:rPr>
              <a:t>La curva anterior enfrenta lo que es falsa alarma contra la tasa de éxito, el área bajo la curva representa el rendimiento de cada una de las clases; clase '3' tiene un 0.93, clase '4' disminuye comparado con la clase anterior, clase '5' de 0.83 un rendimiento casi perfecto, clase '6' similar al rendimiento de la clase '4' es decir que es bueno pero que tiene ciertas fallas para la predicción de estos al igual que sucede con la clase '8' y por último la clase '7' es el segundo valor con mejor rendimiento, como conclusión en términos generales el modelo funciona con valores muy cercanos a 1 lo que indica un buen rendimiento para predecir el tipo de clase.</a:t>
            </a:r>
            <a:endParaRPr lang="es-CO" sz="1700" dirty="0">
              <a:latin typeface="+mj-lt"/>
            </a:endParaRPr>
          </a:p>
        </p:txBody>
      </p:sp>
    </p:spTree>
    <p:extLst>
      <p:ext uri="{BB962C8B-B14F-4D97-AF65-F5344CB8AC3E}">
        <p14:creationId xmlns:p14="http://schemas.microsoft.com/office/powerpoint/2010/main" val="92273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B6250-0E22-ADE5-2FD0-C53FD9014754}"/>
              </a:ext>
            </a:extLst>
          </p:cNvPr>
          <p:cNvSpPr>
            <a:spLocks noGrp="1"/>
          </p:cNvSpPr>
          <p:nvPr>
            <p:ph type="title"/>
          </p:nvPr>
        </p:nvSpPr>
        <p:spPr>
          <a:xfrm>
            <a:off x="576072" y="445770"/>
            <a:ext cx="9692640" cy="856932"/>
          </a:xfrm>
        </p:spPr>
        <p:txBody>
          <a:bodyPr/>
          <a:lstStyle/>
          <a:p>
            <a:r>
              <a:rPr lang="es-CO" dirty="0"/>
              <a:t>Modelo </a:t>
            </a:r>
            <a:r>
              <a:rPr lang="es-CO" dirty="0" err="1"/>
              <a:t>Random</a:t>
            </a:r>
            <a:r>
              <a:rPr lang="es-CO" dirty="0"/>
              <a:t> Forest Optimizado</a:t>
            </a:r>
          </a:p>
        </p:txBody>
      </p:sp>
      <p:sp>
        <p:nvSpPr>
          <p:cNvPr id="4" name="CuadroTexto 3">
            <a:extLst>
              <a:ext uri="{FF2B5EF4-FFF2-40B4-BE49-F238E27FC236}">
                <a16:creationId xmlns:a16="http://schemas.microsoft.com/office/drawing/2014/main" id="{D328332D-1D52-AED9-80A2-3555087ECFC6}"/>
              </a:ext>
            </a:extLst>
          </p:cNvPr>
          <p:cNvSpPr txBox="1"/>
          <p:nvPr/>
        </p:nvSpPr>
        <p:spPr>
          <a:xfrm>
            <a:off x="576072" y="1535281"/>
            <a:ext cx="6103620" cy="3970318"/>
          </a:xfrm>
          <a:prstGeom prst="rect">
            <a:avLst/>
          </a:prstGeom>
          <a:noFill/>
        </p:spPr>
        <p:txBody>
          <a:bodyPr wrap="square">
            <a:spAutoFit/>
          </a:bodyPr>
          <a:lstStyle/>
          <a:p>
            <a:r>
              <a:rPr lang="es-CO" dirty="0"/>
              <a:t>Mejores </a:t>
            </a:r>
            <a:r>
              <a:rPr lang="es-CO" dirty="0" err="1"/>
              <a:t>hiperparámetros</a:t>
            </a:r>
            <a:r>
              <a:rPr lang="es-CO" dirty="0"/>
              <a:t>: {'</a:t>
            </a:r>
            <a:r>
              <a:rPr lang="es-CO" dirty="0" err="1"/>
              <a:t>classifier</a:t>
            </a:r>
            <a:r>
              <a:rPr lang="es-CO" dirty="0"/>
              <a:t>__</a:t>
            </a:r>
            <a:r>
              <a:rPr lang="es-CO" dirty="0" err="1"/>
              <a:t>max_depth</a:t>
            </a:r>
            <a:r>
              <a:rPr lang="es-CO" dirty="0"/>
              <a:t>': 10, '</a:t>
            </a:r>
            <a:r>
              <a:rPr lang="es-CO" dirty="0" err="1"/>
              <a:t>classifier</a:t>
            </a:r>
            <a:r>
              <a:rPr lang="es-CO" dirty="0"/>
              <a:t>__</a:t>
            </a:r>
            <a:r>
              <a:rPr lang="es-CO" dirty="0" err="1"/>
              <a:t>n_estimators</a:t>
            </a:r>
            <a:r>
              <a:rPr lang="es-CO" dirty="0"/>
              <a:t>': 50}</a:t>
            </a:r>
          </a:p>
          <a:p>
            <a:r>
              <a:rPr lang="es-CO" dirty="0"/>
              <a:t>                            </a:t>
            </a:r>
            <a:r>
              <a:rPr lang="es-CO" dirty="0" err="1"/>
              <a:t>precision</a:t>
            </a:r>
            <a:r>
              <a:rPr lang="es-CO" dirty="0"/>
              <a:t>    </a:t>
            </a:r>
            <a:r>
              <a:rPr lang="es-CO" dirty="0" err="1"/>
              <a:t>recall</a:t>
            </a:r>
            <a:r>
              <a:rPr lang="es-CO" dirty="0"/>
              <a:t>  f1-score   </a:t>
            </a:r>
            <a:r>
              <a:rPr lang="es-CO" dirty="0" err="1"/>
              <a:t>support</a:t>
            </a:r>
            <a:endParaRPr lang="es-CO" dirty="0"/>
          </a:p>
          <a:p>
            <a:endParaRPr lang="es-CO" dirty="0"/>
          </a:p>
          <a:p>
            <a:pPr lvl="2"/>
            <a:r>
              <a:rPr lang="es-CO" dirty="0"/>
              <a:t>           3       0.00      0.00      0.00         1</a:t>
            </a:r>
          </a:p>
          <a:p>
            <a:pPr lvl="2"/>
            <a:r>
              <a:rPr lang="es-CO" dirty="0"/>
              <a:t>           4       0.00      0.00      0.00         9</a:t>
            </a:r>
          </a:p>
          <a:p>
            <a:pPr lvl="2"/>
            <a:r>
              <a:rPr lang="es-CO" dirty="0"/>
              <a:t>           5       0.73      0.72      0.72       138</a:t>
            </a:r>
          </a:p>
          <a:p>
            <a:pPr lvl="2"/>
            <a:r>
              <a:rPr lang="es-CO" dirty="0"/>
              <a:t>           6       0.55      0.72      0.63       140</a:t>
            </a:r>
          </a:p>
          <a:p>
            <a:pPr lvl="2"/>
            <a:r>
              <a:rPr lang="es-CO" dirty="0"/>
              <a:t>           7       0.67      0.32      0.43        50</a:t>
            </a:r>
          </a:p>
          <a:p>
            <a:pPr lvl="2"/>
            <a:r>
              <a:rPr lang="es-CO" dirty="0"/>
              <a:t>           8       0.00      0.00      0.00         5</a:t>
            </a:r>
          </a:p>
          <a:p>
            <a:endParaRPr lang="es-CO" dirty="0"/>
          </a:p>
          <a:p>
            <a:r>
              <a:rPr lang="es-CO" dirty="0"/>
              <a:t>    </a:t>
            </a:r>
            <a:r>
              <a:rPr lang="es-CO" dirty="0" err="1"/>
              <a:t>accuracy</a:t>
            </a:r>
            <a:r>
              <a:rPr lang="es-CO" dirty="0"/>
              <a:t>                                          0.63       343</a:t>
            </a:r>
          </a:p>
          <a:p>
            <a:r>
              <a:rPr lang="es-CO" dirty="0"/>
              <a:t>   macro </a:t>
            </a:r>
            <a:r>
              <a:rPr lang="es-CO" dirty="0" err="1"/>
              <a:t>avg</a:t>
            </a:r>
            <a:r>
              <a:rPr lang="es-CO" dirty="0"/>
              <a:t>              0.32      0.29      0.30       343</a:t>
            </a:r>
          </a:p>
          <a:p>
            <a:r>
              <a:rPr lang="es-CO" dirty="0" err="1"/>
              <a:t>weighted</a:t>
            </a:r>
            <a:r>
              <a:rPr lang="es-CO" dirty="0"/>
              <a:t> </a:t>
            </a:r>
            <a:r>
              <a:rPr lang="es-CO" dirty="0" err="1"/>
              <a:t>avg</a:t>
            </a:r>
            <a:r>
              <a:rPr lang="es-CO" dirty="0"/>
              <a:t>            0.62      0.63      0.61       343</a:t>
            </a:r>
          </a:p>
        </p:txBody>
      </p:sp>
      <p:sp>
        <p:nvSpPr>
          <p:cNvPr id="5" name="CuadroTexto 4">
            <a:extLst>
              <a:ext uri="{FF2B5EF4-FFF2-40B4-BE49-F238E27FC236}">
                <a16:creationId xmlns:a16="http://schemas.microsoft.com/office/drawing/2014/main" id="{6E4A6E61-6A74-3392-BAC6-55D5EE0D6350}"/>
              </a:ext>
            </a:extLst>
          </p:cNvPr>
          <p:cNvSpPr txBox="1"/>
          <p:nvPr/>
        </p:nvSpPr>
        <p:spPr>
          <a:xfrm>
            <a:off x="6880860" y="1535281"/>
            <a:ext cx="4297680" cy="3362202"/>
          </a:xfrm>
          <a:prstGeom prst="rect">
            <a:avLst/>
          </a:prstGeom>
          <a:noFill/>
        </p:spPr>
        <p:txBody>
          <a:bodyPr wrap="square" rtlCol="0">
            <a:spAutoFit/>
          </a:bodyPr>
          <a:lstStyle/>
          <a:p>
            <a:pPr>
              <a:lnSpc>
                <a:spcPct val="150000"/>
              </a:lnSpc>
            </a:pPr>
            <a:r>
              <a:rPr lang="es-ES" b="0" i="0" dirty="0">
                <a:effectLst/>
                <a:latin typeface="+mj-lt"/>
              </a:rPr>
              <a:t>Se puede ver reflejada la mejora que se tiene al optimizar los parámetros del modelo, se aprecian métricas de rendimiento con valores más altos. Este modelo presenta optimización con la búsqueda de los mejores parámetros y se puede evidenciar en ambos casos, sin optimizar y optimizado.</a:t>
            </a:r>
            <a:endParaRPr lang="es-CO" dirty="0">
              <a:latin typeface="+mj-lt"/>
            </a:endParaRPr>
          </a:p>
        </p:txBody>
      </p:sp>
    </p:spTree>
    <p:extLst>
      <p:ext uri="{BB962C8B-B14F-4D97-AF65-F5344CB8AC3E}">
        <p14:creationId xmlns:p14="http://schemas.microsoft.com/office/powerpoint/2010/main" val="25553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345AF-1880-57CD-0EA5-E1CFB77DB45D}"/>
              </a:ext>
            </a:extLst>
          </p:cNvPr>
          <p:cNvSpPr>
            <a:spLocks noGrp="1"/>
          </p:cNvSpPr>
          <p:nvPr>
            <p:ph type="title"/>
          </p:nvPr>
        </p:nvSpPr>
        <p:spPr>
          <a:xfrm>
            <a:off x="621792" y="388620"/>
            <a:ext cx="9692640" cy="708660"/>
          </a:xfrm>
        </p:spPr>
        <p:txBody>
          <a:bodyPr/>
          <a:lstStyle/>
          <a:p>
            <a:r>
              <a:rPr lang="es-CO" dirty="0"/>
              <a:t>Modelo KNN Optimizado</a:t>
            </a:r>
          </a:p>
        </p:txBody>
      </p:sp>
      <p:sp>
        <p:nvSpPr>
          <p:cNvPr id="4" name="CuadroTexto 3">
            <a:extLst>
              <a:ext uri="{FF2B5EF4-FFF2-40B4-BE49-F238E27FC236}">
                <a16:creationId xmlns:a16="http://schemas.microsoft.com/office/drawing/2014/main" id="{7137B946-6E01-6951-DBCD-E71143B83770}"/>
              </a:ext>
            </a:extLst>
          </p:cNvPr>
          <p:cNvSpPr txBox="1"/>
          <p:nvPr/>
        </p:nvSpPr>
        <p:spPr>
          <a:xfrm>
            <a:off x="438912" y="1443841"/>
            <a:ext cx="5344668" cy="3970318"/>
          </a:xfrm>
          <a:prstGeom prst="rect">
            <a:avLst/>
          </a:prstGeom>
          <a:noFill/>
        </p:spPr>
        <p:txBody>
          <a:bodyPr wrap="square">
            <a:spAutoFit/>
          </a:bodyPr>
          <a:lstStyle/>
          <a:p>
            <a:r>
              <a:rPr lang="es-CO" dirty="0"/>
              <a:t>Exactitud: 0.5014577259475219</a:t>
            </a:r>
          </a:p>
          <a:p>
            <a:r>
              <a:rPr lang="es-CO" dirty="0"/>
              <a:t>Informe de Clasificación:</a:t>
            </a:r>
          </a:p>
          <a:p>
            <a:r>
              <a:rPr lang="es-CO" dirty="0"/>
              <a:t>                     </a:t>
            </a:r>
            <a:r>
              <a:rPr lang="es-CO" dirty="0" err="1"/>
              <a:t>precision</a:t>
            </a:r>
            <a:r>
              <a:rPr lang="es-CO" dirty="0"/>
              <a:t>    </a:t>
            </a:r>
            <a:r>
              <a:rPr lang="es-CO" dirty="0" err="1"/>
              <a:t>recall</a:t>
            </a:r>
            <a:r>
              <a:rPr lang="es-CO" dirty="0"/>
              <a:t>  f1-score   </a:t>
            </a:r>
            <a:r>
              <a:rPr lang="es-CO" dirty="0" err="1"/>
              <a:t>support</a:t>
            </a:r>
            <a:endParaRPr lang="es-CO" dirty="0"/>
          </a:p>
          <a:p>
            <a:endParaRPr lang="es-CO" dirty="0"/>
          </a:p>
          <a:p>
            <a:pPr lvl="1"/>
            <a:r>
              <a:rPr lang="es-CO" dirty="0"/>
              <a:t>           3       0.00      0.00      0.00         1</a:t>
            </a:r>
          </a:p>
          <a:p>
            <a:pPr lvl="1"/>
            <a:r>
              <a:rPr lang="es-CO" dirty="0"/>
              <a:t>           4       0.12      0.22      0.15         9</a:t>
            </a:r>
          </a:p>
          <a:p>
            <a:pPr lvl="1"/>
            <a:r>
              <a:rPr lang="es-CO" dirty="0"/>
              <a:t>           5       0.52      0.70      0.60       138</a:t>
            </a:r>
          </a:p>
          <a:p>
            <a:pPr lvl="1"/>
            <a:r>
              <a:rPr lang="es-CO" dirty="0"/>
              <a:t>           6       0.52      0.46      0.49       140</a:t>
            </a:r>
          </a:p>
          <a:p>
            <a:pPr lvl="1"/>
            <a:r>
              <a:rPr lang="es-CO" dirty="0"/>
              <a:t>           7       0.60      0.18      0.28        50</a:t>
            </a:r>
          </a:p>
          <a:p>
            <a:pPr lvl="1"/>
            <a:r>
              <a:rPr lang="es-CO" dirty="0"/>
              <a:t>           8       0.00      0.00      0.00         5</a:t>
            </a:r>
          </a:p>
          <a:p>
            <a:endParaRPr lang="es-CO" dirty="0"/>
          </a:p>
          <a:p>
            <a:r>
              <a:rPr lang="es-CO" dirty="0"/>
              <a:t>    </a:t>
            </a:r>
            <a:r>
              <a:rPr lang="es-CO" dirty="0" err="1"/>
              <a:t>accuracy</a:t>
            </a:r>
            <a:r>
              <a:rPr lang="es-CO" dirty="0"/>
              <a:t>                                   0.50       343</a:t>
            </a:r>
          </a:p>
          <a:p>
            <a:r>
              <a:rPr lang="es-CO" dirty="0"/>
              <a:t>   macro </a:t>
            </a:r>
            <a:r>
              <a:rPr lang="es-CO" dirty="0" err="1"/>
              <a:t>avg</a:t>
            </a:r>
            <a:r>
              <a:rPr lang="es-CO" dirty="0"/>
              <a:t>       0.29      0.26      0.25       343</a:t>
            </a:r>
          </a:p>
          <a:p>
            <a:r>
              <a:rPr lang="es-CO" dirty="0" err="1"/>
              <a:t>weighted</a:t>
            </a:r>
            <a:r>
              <a:rPr lang="es-CO" dirty="0"/>
              <a:t> </a:t>
            </a:r>
            <a:r>
              <a:rPr lang="es-CO" dirty="0" err="1"/>
              <a:t>avg</a:t>
            </a:r>
            <a:r>
              <a:rPr lang="es-CO" dirty="0"/>
              <a:t>     0.52      0.50      0.49       343</a:t>
            </a:r>
          </a:p>
        </p:txBody>
      </p:sp>
      <p:sp>
        <p:nvSpPr>
          <p:cNvPr id="6" name="CuadroTexto 5">
            <a:extLst>
              <a:ext uri="{FF2B5EF4-FFF2-40B4-BE49-F238E27FC236}">
                <a16:creationId xmlns:a16="http://schemas.microsoft.com/office/drawing/2014/main" id="{74FF3B95-BC31-D905-35A6-29CF0DCA3BE6}"/>
              </a:ext>
            </a:extLst>
          </p:cNvPr>
          <p:cNvSpPr txBox="1"/>
          <p:nvPr/>
        </p:nvSpPr>
        <p:spPr>
          <a:xfrm>
            <a:off x="6096000" y="2163397"/>
            <a:ext cx="5109210" cy="2531206"/>
          </a:xfrm>
          <a:prstGeom prst="rect">
            <a:avLst/>
          </a:prstGeom>
          <a:noFill/>
        </p:spPr>
        <p:txBody>
          <a:bodyPr wrap="square">
            <a:spAutoFit/>
          </a:bodyPr>
          <a:lstStyle/>
          <a:p>
            <a:pPr>
              <a:lnSpc>
                <a:spcPct val="150000"/>
              </a:lnSpc>
            </a:pPr>
            <a:r>
              <a:rPr lang="es-ES" dirty="0"/>
              <a:t>KNN tiene menor rendimiento que </a:t>
            </a:r>
            <a:r>
              <a:rPr lang="es-ES" dirty="0" err="1"/>
              <a:t>Random</a:t>
            </a:r>
            <a:r>
              <a:rPr lang="es-ES" dirty="0"/>
              <a:t> Forest con una exactitud de 0.5015 es decir que el 50.15% de los casos son clasificados correctamente, el modelo no está aprendiendo lo suficiente de los datos ya que la data está desbalanceada.</a:t>
            </a:r>
          </a:p>
        </p:txBody>
      </p:sp>
    </p:spTree>
    <p:extLst>
      <p:ext uri="{BB962C8B-B14F-4D97-AF65-F5344CB8AC3E}">
        <p14:creationId xmlns:p14="http://schemas.microsoft.com/office/powerpoint/2010/main" val="173954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F392-86BB-C36C-E3A9-A8C960B89126}"/>
              </a:ext>
            </a:extLst>
          </p:cNvPr>
          <p:cNvSpPr>
            <a:spLocks noGrp="1"/>
          </p:cNvSpPr>
          <p:nvPr>
            <p:ph type="title"/>
          </p:nvPr>
        </p:nvSpPr>
        <p:spPr>
          <a:xfrm>
            <a:off x="896112" y="468630"/>
            <a:ext cx="9692640" cy="754062"/>
          </a:xfrm>
        </p:spPr>
        <p:txBody>
          <a:bodyPr/>
          <a:lstStyle/>
          <a:p>
            <a:r>
              <a:rPr lang="es-CO" dirty="0"/>
              <a:t>Modelo KNN</a:t>
            </a:r>
          </a:p>
        </p:txBody>
      </p:sp>
      <p:sp>
        <p:nvSpPr>
          <p:cNvPr id="4" name="CuadroTexto 3">
            <a:extLst>
              <a:ext uri="{FF2B5EF4-FFF2-40B4-BE49-F238E27FC236}">
                <a16:creationId xmlns:a16="http://schemas.microsoft.com/office/drawing/2014/main" id="{8F3BD0E8-09BA-5621-286C-16EAB5F09C16}"/>
              </a:ext>
            </a:extLst>
          </p:cNvPr>
          <p:cNvSpPr txBox="1"/>
          <p:nvPr/>
        </p:nvSpPr>
        <p:spPr>
          <a:xfrm>
            <a:off x="6423660" y="845661"/>
            <a:ext cx="4720590" cy="5855193"/>
          </a:xfrm>
          <a:prstGeom prst="rect">
            <a:avLst/>
          </a:prstGeom>
          <a:noFill/>
        </p:spPr>
        <p:txBody>
          <a:bodyPr wrap="square">
            <a:spAutoFit/>
          </a:bodyPr>
          <a:lstStyle/>
          <a:p>
            <a:pPr>
              <a:lnSpc>
                <a:spcPct val="150000"/>
              </a:lnSpc>
            </a:pPr>
            <a:r>
              <a:rPr lang="es-ES" dirty="0"/>
              <a:t>En especial tiene grandes problemas con las clases menos representada como '3', '4', '7' y '8'. Se puede identificar que el modelo está </a:t>
            </a:r>
            <a:r>
              <a:rPr lang="es-ES" dirty="0" err="1"/>
              <a:t>obtendiendo</a:t>
            </a:r>
            <a:r>
              <a:rPr lang="es-ES" dirty="0"/>
              <a:t> una precisión baja lo cual indica que cuando predice por ejemplo '4' solamente el 12% de esas predicciones son correctas (Precisión) y el </a:t>
            </a:r>
            <a:r>
              <a:rPr lang="es-ES" dirty="0" err="1"/>
              <a:t>recall</a:t>
            </a:r>
            <a:r>
              <a:rPr lang="es-ES" dirty="0"/>
              <a:t> de 0.70 o sea el 70% de los ejemplos de la clase está </a:t>
            </a:r>
            <a:r>
              <a:rPr lang="es-ES" dirty="0" err="1"/>
              <a:t>idenfiticada</a:t>
            </a:r>
            <a:r>
              <a:rPr lang="es-ES" dirty="0"/>
              <a:t> bien.</a:t>
            </a:r>
          </a:p>
          <a:p>
            <a:pPr>
              <a:lnSpc>
                <a:spcPct val="150000"/>
              </a:lnSpc>
            </a:pPr>
            <a:endParaRPr lang="es-ES" dirty="0"/>
          </a:p>
          <a:p>
            <a:pPr>
              <a:lnSpc>
                <a:spcPct val="150000"/>
              </a:lnSpc>
            </a:pPr>
            <a:r>
              <a:rPr lang="es-ES" dirty="0"/>
              <a:t>F1-score y </a:t>
            </a:r>
            <a:r>
              <a:rPr lang="es-ES" dirty="0" err="1"/>
              <a:t>recall</a:t>
            </a:r>
            <a:r>
              <a:rPr lang="es-ES" dirty="0"/>
              <a:t> es poco para ciertas clases mientras que el rendimiento es aceptable para clases que tienen mayor soporte.</a:t>
            </a:r>
          </a:p>
        </p:txBody>
      </p:sp>
      <p:sp>
        <p:nvSpPr>
          <p:cNvPr id="6" name="CuadroTexto 5">
            <a:extLst>
              <a:ext uri="{FF2B5EF4-FFF2-40B4-BE49-F238E27FC236}">
                <a16:creationId xmlns:a16="http://schemas.microsoft.com/office/drawing/2014/main" id="{EDF92B63-66BD-4969-358D-0E182F9926A3}"/>
              </a:ext>
            </a:extLst>
          </p:cNvPr>
          <p:cNvSpPr txBox="1"/>
          <p:nvPr/>
        </p:nvSpPr>
        <p:spPr>
          <a:xfrm>
            <a:off x="514350" y="1592431"/>
            <a:ext cx="5478780" cy="3970318"/>
          </a:xfrm>
          <a:prstGeom prst="rect">
            <a:avLst/>
          </a:prstGeom>
          <a:noFill/>
        </p:spPr>
        <p:txBody>
          <a:bodyPr wrap="square">
            <a:spAutoFit/>
          </a:bodyPr>
          <a:lstStyle/>
          <a:p>
            <a:r>
              <a:rPr lang="es-CO" dirty="0"/>
              <a:t>Exactitud: 0.5014577259475219</a:t>
            </a:r>
          </a:p>
          <a:p>
            <a:r>
              <a:rPr lang="es-CO" dirty="0"/>
              <a:t>Informe de Clasificación:</a:t>
            </a:r>
          </a:p>
          <a:p>
            <a:r>
              <a:rPr lang="es-CO" dirty="0"/>
              <a:t>                     </a:t>
            </a:r>
            <a:r>
              <a:rPr lang="es-CO" dirty="0" err="1"/>
              <a:t>precision</a:t>
            </a:r>
            <a:r>
              <a:rPr lang="es-CO" dirty="0"/>
              <a:t>    </a:t>
            </a:r>
            <a:r>
              <a:rPr lang="es-CO" dirty="0" err="1"/>
              <a:t>recall</a:t>
            </a:r>
            <a:r>
              <a:rPr lang="es-CO" dirty="0"/>
              <a:t>  f1-score   </a:t>
            </a:r>
            <a:r>
              <a:rPr lang="es-CO" dirty="0" err="1"/>
              <a:t>support</a:t>
            </a:r>
            <a:endParaRPr lang="es-CO" dirty="0"/>
          </a:p>
          <a:p>
            <a:endParaRPr lang="es-CO" dirty="0"/>
          </a:p>
          <a:p>
            <a:pPr lvl="1"/>
            <a:r>
              <a:rPr lang="es-CO" dirty="0"/>
              <a:t>           3       0.00      0.00      0.00         1</a:t>
            </a:r>
          </a:p>
          <a:p>
            <a:pPr lvl="1"/>
            <a:r>
              <a:rPr lang="es-CO" dirty="0"/>
              <a:t>           4       0.12      0.22      0.15         9</a:t>
            </a:r>
          </a:p>
          <a:p>
            <a:pPr lvl="1"/>
            <a:r>
              <a:rPr lang="es-CO" dirty="0"/>
              <a:t>           5       0.52      0.70      0.60       138</a:t>
            </a:r>
          </a:p>
          <a:p>
            <a:pPr lvl="1"/>
            <a:r>
              <a:rPr lang="es-CO" dirty="0"/>
              <a:t>           6       0.52      0.46      0.49       140</a:t>
            </a:r>
          </a:p>
          <a:p>
            <a:pPr lvl="1"/>
            <a:r>
              <a:rPr lang="es-CO" dirty="0"/>
              <a:t>           7       0.60      0.18      0.28        50</a:t>
            </a:r>
          </a:p>
          <a:p>
            <a:pPr lvl="1"/>
            <a:r>
              <a:rPr lang="es-CO" dirty="0"/>
              <a:t>           8       0.00      0.00      0.00         5</a:t>
            </a:r>
          </a:p>
          <a:p>
            <a:endParaRPr lang="es-CO" dirty="0"/>
          </a:p>
          <a:p>
            <a:r>
              <a:rPr lang="es-CO" dirty="0"/>
              <a:t>    </a:t>
            </a:r>
            <a:r>
              <a:rPr lang="es-CO" dirty="0" err="1"/>
              <a:t>accuracy</a:t>
            </a:r>
            <a:r>
              <a:rPr lang="es-CO" dirty="0"/>
              <a:t>                                   0.50       343</a:t>
            </a:r>
          </a:p>
          <a:p>
            <a:r>
              <a:rPr lang="es-CO" dirty="0"/>
              <a:t>   macro </a:t>
            </a:r>
            <a:r>
              <a:rPr lang="es-CO" dirty="0" err="1"/>
              <a:t>avg</a:t>
            </a:r>
            <a:r>
              <a:rPr lang="es-CO" dirty="0"/>
              <a:t>       0.29      0.26      0.25       343</a:t>
            </a:r>
          </a:p>
          <a:p>
            <a:r>
              <a:rPr lang="es-CO" dirty="0" err="1"/>
              <a:t>weighted</a:t>
            </a:r>
            <a:r>
              <a:rPr lang="es-CO" dirty="0"/>
              <a:t> </a:t>
            </a:r>
            <a:r>
              <a:rPr lang="es-CO" dirty="0" err="1"/>
              <a:t>avg</a:t>
            </a:r>
            <a:r>
              <a:rPr lang="es-CO" dirty="0"/>
              <a:t>     0.52      0.50      0.49       343</a:t>
            </a:r>
          </a:p>
        </p:txBody>
      </p:sp>
    </p:spTree>
    <p:extLst>
      <p:ext uri="{BB962C8B-B14F-4D97-AF65-F5344CB8AC3E}">
        <p14:creationId xmlns:p14="http://schemas.microsoft.com/office/powerpoint/2010/main" val="296079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A131D-0BB8-8049-7A0F-56D91932ED1E}"/>
              </a:ext>
            </a:extLst>
          </p:cNvPr>
          <p:cNvSpPr>
            <a:spLocks noGrp="1"/>
          </p:cNvSpPr>
          <p:nvPr>
            <p:ph type="title"/>
          </p:nvPr>
        </p:nvSpPr>
        <p:spPr>
          <a:xfrm>
            <a:off x="667512" y="390843"/>
            <a:ext cx="9692640" cy="719772"/>
          </a:xfrm>
        </p:spPr>
        <p:txBody>
          <a:bodyPr/>
          <a:lstStyle/>
          <a:p>
            <a:r>
              <a:rPr lang="es-CO" dirty="0"/>
              <a:t>Modelo KNN</a:t>
            </a:r>
          </a:p>
        </p:txBody>
      </p:sp>
      <p:pic>
        <p:nvPicPr>
          <p:cNvPr id="3" name="Imagen 2">
            <a:extLst>
              <a:ext uri="{FF2B5EF4-FFF2-40B4-BE49-F238E27FC236}">
                <a16:creationId xmlns:a16="http://schemas.microsoft.com/office/drawing/2014/main" id="{99FD11F7-BA0C-D7D4-E4A5-626E57B23D23}"/>
              </a:ext>
            </a:extLst>
          </p:cNvPr>
          <p:cNvPicPr>
            <a:picLocks noChangeAspect="1"/>
          </p:cNvPicPr>
          <p:nvPr/>
        </p:nvPicPr>
        <p:blipFill>
          <a:blip r:embed="rId2"/>
          <a:stretch>
            <a:fillRect/>
          </a:stretch>
        </p:blipFill>
        <p:spPr>
          <a:xfrm>
            <a:off x="5467350" y="923457"/>
            <a:ext cx="5810250" cy="5210175"/>
          </a:xfrm>
          <a:prstGeom prst="rect">
            <a:avLst/>
          </a:prstGeom>
        </p:spPr>
      </p:pic>
      <p:sp>
        <p:nvSpPr>
          <p:cNvPr id="4" name="CuadroTexto 3">
            <a:extLst>
              <a:ext uri="{FF2B5EF4-FFF2-40B4-BE49-F238E27FC236}">
                <a16:creationId xmlns:a16="http://schemas.microsoft.com/office/drawing/2014/main" id="{EA899188-7A30-1F71-0FB1-04369737B039}"/>
              </a:ext>
            </a:extLst>
          </p:cNvPr>
          <p:cNvSpPr txBox="1"/>
          <p:nvPr/>
        </p:nvSpPr>
        <p:spPr>
          <a:xfrm>
            <a:off x="914400" y="1525524"/>
            <a:ext cx="4720590" cy="4193199"/>
          </a:xfrm>
          <a:prstGeom prst="rect">
            <a:avLst/>
          </a:prstGeom>
          <a:noFill/>
        </p:spPr>
        <p:txBody>
          <a:bodyPr wrap="square">
            <a:spAutoFit/>
          </a:bodyPr>
          <a:lstStyle/>
          <a:p>
            <a:pPr>
              <a:lnSpc>
                <a:spcPct val="150000"/>
              </a:lnSpc>
            </a:pPr>
            <a:r>
              <a:rPr lang="es-ES" dirty="0"/>
              <a:t>Está matriz proporciona una visión detallada de cómo el modelo está clasificando las instancias, hay dificultades en distinguir algunas clases especialmente la clase 3.</a:t>
            </a:r>
          </a:p>
          <a:p>
            <a:pPr>
              <a:lnSpc>
                <a:spcPct val="150000"/>
              </a:lnSpc>
            </a:pPr>
            <a:endParaRPr lang="es-ES" dirty="0"/>
          </a:p>
          <a:p>
            <a:pPr>
              <a:lnSpc>
                <a:spcPct val="150000"/>
              </a:lnSpc>
            </a:pPr>
            <a:r>
              <a:rPr lang="es-ES" dirty="0"/>
              <a:t>Por ejemplo, en la clase 7 y 8 hay pocos verdaderos positivos y altos niveles de falsos negativos</a:t>
            </a:r>
          </a:p>
          <a:p>
            <a:pPr>
              <a:lnSpc>
                <a:spcPct val="150000"/>
              </a:lnSpc>
            </a:pPr>
            <a:endParaRPr lang="es-ES" dirty="0"/>
          </a:p>
        </p:txBody>
      </p:sp>
    </p:spTree>
    <p:extLst>
      <p:ext uri="{BB962C8B-B14F-4D97-AF65-F5344CB8AC3E}">
        <p14:creationId xmlns:p14="http://schemas.microsoft.com/office/powerpoint/2010/main" val="1116696835"/>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68</TotalTime>
  <Words>1441</Words>
  <Application>Microsoft Office PowerPoint</Application>
  <PresentationFormat>Panorámica</PresentationFormat>
  <Paragraphs>132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Schoolbook</vt:lpstr>
      <vt:lpstr>Wingdings 2</vt:lpstr>
      <vt:lpstr>Vista</vt:lpstr>
      <vt:lpstr>Predicción de Calidad del vino (Core)</vt:lpstr>
      <vt:lpstr>Introducción</vt:lpstr>
      <vt:lpstr>Presentación de modelo </vt:lpstr>
      <vt:lpstr>Modelo Random Forest Desicion</vt:lpstr>
      <vt:lpstr>Gráfico Modelo Random Forest </vt:lpstr>
      <vt:lpstr>Modelo Random Forest Optimizado</vt:lpstr>
      <vt:lpstr>Modelo KNN Optimizado</vt:lpstr>
      <vt:lpstr>Modelo KNN</vt:lpstr>
      <vt:lpstr>Modelo KNN</vt:lpstr>
      <vt:lpstr>Modelo Regresión Logística Optimizado</vt:lpstr>
      <vt:lpstr>Modelo Regresión Logística Optimizado</vt:lpstr>
      <vt:lpstr>Modelo Regresión Logística</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Caterin Castaño Triana</dc:creator>
  <cp:lastModifiedBy>Caterin Castaño Triana</cp:lastModifiedBy>
  <cp:revision>1</cp:revision>
  <dcterms:created xsi:type="dcterms:W3CDTF">2024-09-14T00:21:17Z</dcterms:created>
  <dcterms:modified xsi:type="dcterms:W3CDTF">2024-09-14T01:29:45Z</dcterms:modified>
</cp:coreProperties>
</file>