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7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4" autoAdjust="0"/>
  </p:normalViewPr>
  <p:slideViewPr>
    <p:cSldViewPr>
      <p:cViewPr>
        <p:scale>
          <a:sx n="56" d="100"/>
          <a:sy n="56" d="100"/>
        </p:scale>
        <p:origin x="888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4BE5-8F45-4FE2-9C8A-C95321BC67C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E0DAF-906F-4B3B-B0DB-5B972ADC3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2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6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학습시키는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</a:t>
            </a:r>
          </a:p>
          <a:p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무조건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</a:t>
            </a:r>
          </a:p>
          <a:p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료되는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것이기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300,000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아래일때는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계속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먹으면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걸리더라도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300,000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Game.py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살펴보았는데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if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get_count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()[2] ==0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item_location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7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코인은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잡고 보너스 타임은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잡아서</a:t>
            </a:r>
            <a:endParaRPr lang="en-US" altLang="ko-KR" dirty="0"/>
          </a:p>
          <a:p>
            <a:r>
              <a:rPr lang="ko-KR" altLang="en-US" dirty="0"/>
              <a:t>코인은 </a:t>
            </a:r>
            <a:r>
              <a:rPr lang="en-US" altLang="ko-KR" dirty="0"/>
              <a:t>(1,x,y), </a:t>
            </a:r>
            <a:r>
              <a:rPr lang="ko-KR" altLang="en-US" dirty="0"/>
              <a:t>보너스 타임은 </a:t>
            </a:r>
            <a:r>
              <a:rPr lang="en-US" altLang="ko-KR" dirty="0"/>
              <a:t>(2, x, y) </a:t>
            </a:r>
            <a:r>
              <a:rPr lang="en-US" altLang="ko-KR" dirty="0" err="1"/>
              <a:t>x,y</a:t>
            </a:r>
            <a:r>
              <a:rPr lang="ko-KR" altLang="en-US" dirty="0"/>
              <a:t>는 좌표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8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300"/>
              </a:lnSpc>
              <a:tabLst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게임 시작 시</a:t>
            </a:r>
            <a:endParaRPr lang="en-US" altLang="ko-KR" sz="12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타이머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점수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200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</a:t>
            </a:r>
          </a:p>
          <a:p>
            <a:pPr>
              <a:lnSpc>
                <a:spcPts val="2500"/>
              </a:lnSpc>
              <a:tabLst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바구니 위치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4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(center)</a:t>
            </a:r>
          </a:p>
          <a:p>
            <a:pPr>
              <a:lnSpc>
                <a:spcPts val="2500"/>
              </a:lnSpc>
              <a:tabLst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아이템 위치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[(1,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0)]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Action: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4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,epsilon-greedy policy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epsilon/3 + 1 – 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얻어진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best_action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가지이기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best_action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1/3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exploration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q-score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갈수록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낮추어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best_action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이상적이나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점진적으로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낮추었더니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game.py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돌렸을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학습했던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현상이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1-2/3*2/10 =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13/15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explore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반복횟수가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확연히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1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game_info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game.py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통일해야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남겨두었습니다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basket_location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바스켓이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이동해서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튜플화된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튜플화된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Item_location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바구니를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움직여서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min_tuple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무관하게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min_tuple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(3,0,0)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함으로서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개수를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3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basket_location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없어질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양수로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음수로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있느냐</a:t>
            </a:r>
          </a:p>
          <a:p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없느냐를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고려하지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clock[0] == 3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clock[0] == 2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따라가게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우선적으로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따라가기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8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State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집어넣었을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높아지지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줄이기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여전히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줄이기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간소화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중첩되기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주어졌을때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왼쪽으로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판단하는게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어려워서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priority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할거면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있느냐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없느냐라고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간소화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중첩되는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현상도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무조건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에다가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고안했습니다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game_info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받아왔을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무조건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챙기지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먹으러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Reward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늘어나는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자체에만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줄어들기는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흘러갈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고려하지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건지에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상황까지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state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만들도록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바꾸었습니다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여전히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바구니에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들어갈때도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reward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Parameter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epsilon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주었더니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best_action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낮추었더니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시킬수록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E0DAF-906F-4B3B-B0DB-5B972ADC30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50689;&#49345;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8300" y="2603500"/>
            <a:ext cx="6604372" cy="17620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2159000" algn="l"/>
              </a:tabLst>
            </a:pPr>
            <a:r>
              <a:rPr lang="ko-KR" altLang="en-US" sz="4404" b="1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기계학습과 응용 프로젝트</a:t>
            </a:r>
            <a:endParaRPr lang="en-US" altLang="zh-CN" sz="4404" b="1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10253F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C9FD2-D0BD-4AFA-9625-EB80FFF34876}"/>
              </a:ext>
            </a:extLst>
          </p:cNvPr>
          <p:cNvSpPr txBox="1"/>
          <p:nvPr/>
        </p:nvSpPr>
        <p:spPr>
          <a:xfrm>
            <a:off x="3810000" y="5486400"/>
            <a:ext cx="4313684" cy="14930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2159000" algn="l"/>
              </a:tabLst>
            </a:pPr>
            <a:r>
              <a:rPr lang="ko-KR" altLang="en-US" sz="2000" b="1" dirty="0" err="1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박범주</a:t>
            </a:r>
            <a:r>
              <a:rPr lang="ko-KR" altLang="en-US" sz="2000" b="1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 김근환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10253F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88900" y="241300"/>
            <a:ext cx="9314345" cy="52493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결과 분석</a:t>
            </a:r>
            <a:endParaRPr lang="en-US" altLang="ko-KR" sz="3600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3600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1. State </a:t>
            </a:r>
          </a:p>
          <a:p>
            <a:pPr marL="1257300" lvl="2" indent="-342900">
              <a:lnSpc>
                <a:spcPts val="46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보너스 타임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과 가장 밑 코인 중 보너스 타임에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reward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    </a:t>
            </a:r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       2. Reward</a:t>
            </a:r>
          </a:p>
          <a:p>
            <a:pPr marL="1257300" lvl="2" indent="-342900">
              <a:lnSpc>
                <a:spcPts val="46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방향이 맞은 때만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맑은 고딕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       3. Parameter</a:t>
            </a:r>
          </a:p>
          <a:p>
            <a:pPr marL="1257300" lvl="2" indent="-342900">
              <a:lnSpc>
                <a:spcPts val="46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 dirty="0">
                <a:latin typeface="맑은 고딕" pitchFamily="18" charset="0"/>
                <a:cs typeface="맑은 고딕" pitchFamily="18" charset="0"/>
              </a:rPr>
              <a:t>Epsilon </a:t>
            </a:r>
            <a:r>
              <a:rPr lang="ko-KR" altLang="en-US" sz="2400" dirty="0">
                <a:latin typeface="맑은 고딕" pitchFamily="18" charset="0"/>
                <a:cs typeface="맑은 고딕" pitchFamily="18" charset="0"/>
              </a:rPr>
              <a:t>값을 </a:t>
            </a:r>
            <a:r>
              <a:rPr lang="en-US" altLang="ko-KR" sz="2400" dirty="0">
                <a:latin typeface="맑은 고딕" pitchFamily="18" charset="0"/>
                <a:cs typeface="맑은 고딕" pitchFamily="18" charset="0"/>
              </a:rPr>
              <a:t>0.2</a:t>
            </a:r>
            <a:r>
              <a:rPr lang="ko-KR" altLang="en-US" sz="2400" dirty="0">
                <a:latin typeface="맑은 고딕" pitchFamily="18" charset="0"/>
                <a:cs typeface="맑은 고딕" pitchFamily="18" charset="0"/>
              </a:rPr>
              <a:t>로 낮추었다</a:t>
            </a:r>
            <a:endParaRPr lang="en-US" altLang="ko-KR" sz="2400" dirty="0"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877300" y="76200"/>
            <a:ext cx="65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04306" y="4106926"/>
            <a:ext cx="1433068" cy="465327"/>
          </a:xfrm>
          <a:custGeom>
            <a:avLst/>
            <a:gdLst>
              <a:gd name="connsiteX0" fmla="*/ 6350 w 1433068"/>
              <a:gd name="connsiteY0" fmla="*/ 6350 h 465327"/>
              <a:gd name="connsiteX1" fmla="*/ 1426718 w 1433068"/>
              <a:gd name="connsiteY1" fmla="*/ 6350 h 465327"/>
              <a:gd name="connsiteX2" fmla="*/ 1426718 w 1433068"/>
              <a:gd name="connsiteY2" fmla="*/ 458977 h 465327"/>
              <a:gd name="connsiteX3" fmla="*/ 6350 w 1433068"/>
              <a:gd name="connsiteY3" fmla="*/ 458977 h 465327"/>
              <a:gd name="connsiteX4" fmla="*/ 6350 w 1433068"/>
              <a:gd name="connsiteY4" fmla="*/ 6350 h 465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068" h="465327">
                <a:moveTo>
                  <a:pt x="6350" y="6350"/>
                </a:moveTo>
                <a:lnTo>
                  <a:pt x="1426718" y="6350"/>
                </a:lnTo>
                <a:lnTo>
                  <a:pt x="1426718" y="458977"/>
                </a:lnTo>
                <a:lnTo>
                  <a:pt x="6350" y="458977"/>
                </a:lnTo>
                <a:lnTo>
                  <a:pt x="6350" y="63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68270" y="4594606"/>
            <a:ext cx="1433068" cy="465327"/>
          </a:xfrm>
          <a:custGeom>
            <a:avLst/>
            <a:gdLst>
              <a:gd name="connsiteX0" fmla="*/ 6350 w 1433068"/>
              <a:gd name="connsiteY0" fmla="*/ 6350 h 465327"/>
              <a:gd name="connsiteX1" fmla="*/ 1426718 w 1433068"/>
              <a:gd name="connsiteY1" fmla="*/ 6350 h 465327"/>
              <a:gd name="connsiteX2" fmla="*/ 1426718 w 1433068"/>
              <a:gd name="connsiteY2" fmla="*/ 458977 h 465327"/>
              <a:gd name="connsiteX3" fmla="*/ 6350 w 1433068"/>
              <a:gd name="connsiteY3" fmla="*/ 458977 h 465327"/>
              <a:gd name="connsiteX4" fmla="*/ 6350 w 1433068"/>
              <a:gd name="connsiteY4" fmla="*/ 6350 h 465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068" h="465327">
                <a:moveTo>
                  <a:pt x="6350" y="6350"/>
                </a:moveTo>
                <a:lnTo>
                  <a:pt x="1426718" y="6350"/>
                </a:lnTo>
                <a:lnTo>
                  <a:pt x="1426718" y="458977"/>
                </a:lnTo>
                <a:lnTo>
                  <a:pt x="6350" y="458977"/>
                </a:lnTo>
                <a:lnTo>
                  <a:pt x="6350" y="63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6192" y="1880616"/>
            <a:ext cx="1232916" cy="396240"/>
          </a:xfrm>
          <a:custGeom>
            <a:avLst/>
            <a:gdLst>
              <a:gd name="connsiteX0" fmla="*/ 0 w 1232916"/>
              <a:gd name="connsiteY0" fmla="*/ 0 h 396240"/>
              <a:gd name="connsiteX1" fmla="*/ 1232916 w 1232916"/>
              <a:gd name="connsiteY1" fmla="*/ 0 h 396240"/>
              <a:gd name="connsiteX2" fmla="*/ 1232916 w 1232916"/>
              <a:gd name="connsiteY2" fmla="*/ 396240 h 396240"/>
              <a:gd name="connsiteX3" fmla="*/ 0 w 1232916"/>
              <a:gd name="connsiteY3" fmla="*/ 396240 h 396240"/>
              <a:gd name="connsiteX4" fmla="*/ 0 w 1232916"/>
              <a:gd name="connsiteY4" fmla="*/ 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2916" h="396240">
                <a:moveTo>
                  <a:pt x="0" y="0"/>
                </a:moveTo>
                <a:lnTo>
                  <a:pt x="1232916" y="0"/>
                </a:lnTo>
                <a:lnTo>
                  <a:pt x="1232916" y="396240"/>
                </a:lnTo>
                <a:lnTo>
                  <a:pt x="0" y="396240"/>
                </a:lnTo>
                <a:lnTo>
                  <a:pt x="0" y="0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938772" y="1880616"/>
            <a:ext cx="574547" cy="396240"/>
          </a:xfrm>
          <a:custGeom>
            <a:avLst/>
            <a:gdLst>
              <a:gd name="connsiteX0" fmla="*/ 0 w 574547"/>
              <a:gd name="connsiteY0" fmla="*/ 0 h 396240"/>
              <a:gd name="connsiteX1" fmla="*/ 574547 w 574547"/>
              <a:gd name="connsiteY1" fmla="*/ 0 h 396240"/>
              <a:gd name="connsiteX2" fmla="*/ 574547 w 574547"/>
              <a:gd name="connsiteY2" fmla="*/ 396240 h 396240"/>
              <a:gd name="connsiteX3" fmla="*/ 0 w 574547"/>
              <a:gd name="connsiteY3" fmla="*/ 396240 h 396240"/>
              <a:gd name="connsiteX4" fmla="*/ 0 w 574547"/>
              <a:gd name="connsiteY4" fmla="*/ 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4547" h="396240">
                <a:moveTo>
                  <a:pt x="0" y="0"/>
                </a:moveTo>
                <a:lnTo>
                  <a:pt x="574547" y="0"/>
                </a:lnTo>
                <a:lnTo>
                  <a:pt x="574547" y="396240"/>
                </a:lnTo>
                <a:lnTo>
                  <a:pt x="0" y="396240"/>
                </a:lnTo>
                <a:lnTo>
                  <a:pt x="0" y="0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497582" y="2401570"/>
            <a:ext cx="1433068" cy="465327"/>
          </a:xfrm>
          <a:custGeom>
            <a:avLst/>
            <a:gdLst>
              <a:gd name="connsiteX0" fmla="*/ 6350 w 1433068"/>
              <a:gd name="connsiteY0" fmla="*/ 6350 h 465327"/>
              <a:gd name="connsiteX1" fmla="*/ 1426718 w 1433068"/>
              <a:gd name="connsiteY1" fmla="*/ 6350 h 465327"/>
              <a:gd name="connsiteX2" fmla="*/ 1426718 w 1433068"/>
              <a:gd name="connsiteY2" fmla="*/ 458977 h 465327"/>
              <a:gd name="connsiteX3" fmla="*/ 6350 w 1433068"/>
              <a:gd name="connsiteY3" fmla="*/ 458977 h 465327"/>
              <a:gd name="connsiteX4" fmla="*/ 6350 w 1433068"/>
              <a:gd name="connsiteY4" fmla="*/ 6350 h 465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068" h="465327">
                <a:moveTo>
                  <a:pt x="6350" y="6350"/>
                </a:moveTo>
                <a:lnTo>
                  <a:pt x="1426718" y="6350"/>
                </a:lnTo>
                <a:lnTo>
                  <a:pt x="1426718" y="458977"/>
                </a:lnTo>
                <a:lnTo>
                  <a:pt x="6350" y="458977"/>
                </a:lnTo>
                <a:lnTo>
                  <a:pt x="6350" y="63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300472" y="2394204"/>
            <a:ext cx="1420368" cy="452628"/>
          </a:xfrm>
          <a:custGeom>
            <a:avLst/>
            <a:gdLst>
              <a:gd name="connsiteX0" fmla="*/ 0 w 1420368"/>
              <a:gd name="connsiteY0" fmla="*/ 0 h 452628"/>
              <a:gd name="connsiteX1" fmla="*/ 1420368 w 1420368"/>
              <a:gd name="connsiteY1" fmla="*/ 0 h 452628"/>
              <a:gd name="connsiteX2" fmla="*/ 1420368 w 1420368"/>
              <a:gd name="connsiteY2" fmla="*/ 452628 h 452628"/>
              <a:gd name="connsiteX3" fmla="*/ 0 w 1420368"/>
              <a:gd name="connsiteY3" fmla="*/ 452628 h 452628"/>
              <a:gd name="connsiteX4" fmla="*/ 0 w 1420368"/>
              <a:gd name="connsiteY4" fmla="*/ 0 h 4526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0368" h="452628">
                <a:moveTo>
                  <a:pt x="0" y="0"/>
                </a:moveTo>
                <a:lnTo>
                  <a:pt x="1420368" y="0"/>
                </a:lnTo>
                <a:lnTo>
                  <a:pt x="1420368" y="452628"/>
                </a:lnTo>
                <a:lnTo>
                  <a:pt x="0" y="45262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294122" y="2387854"/>
            <a:ext cx="1433068" cy="465328"/>
          </a:xfrm>
          <a:custGeom>
            <a:avLst/>
            <a:gdLst>
              <a:gd name="connsiteX0" fmla="*/ 6350 w 1433068"/>
              <a:gd name="connsiteY0" fmla="*/ 6350 h 465328"/>
              <a:gd name="connsiteX1" fmla="*/ 1426718 w 1433068"/>
              <a:gd name="connsiteY1" fmla="*/ 6350 h 465328"/>
              <a:gd name="connsiteX2" fmla="*/ 1426718 w 1433068"/>
              <a:gd name="connsiteY2" fmla="*/ 458978 h 465328"/>
              <a:gd name="connsiteX3" fmla="*/ 6350 w 1433068"/>
              <a:gd name="connsiteY3" fmla="*/ 458978 h 465328"/>
              <a:gd name="connsiteX4" fmla="*/ 6350 w 1433068"/>
              <a:gd name="connsiteY4" fmla="*/ 6350 h 465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068" h="465328">
                <a:moveTo>
                  <a:pt x="6350" y="6350"/>
                </a:moveTo>
                <a:lnTo>
                  <a:pt x="1426718" y="6350"/>
                </a:lnTo>
                <a:lnTo>
                  <a:pt x="1426718" y="458978"/>
                </a:lnTo>
                <a:lnTo>
                  <a:pt x="6350" y="45897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145543" y="2334012"/>
            <a:ext cx="364566" cy="305904"/>
          </a:xfrm>
          <a:custGeom>
            <a:avLst/>
            <a:gdLst>
              <a:gd name="connsiteX0" fmla="*/ 358216 w 364566"/>
              <a:gd name="connsiteY0" fmla="*/ 299554 h 305904"/>
              <a:gd name="connsiteX1" fmla="*/ 6350 w 364566"/>
              <a:gd name="connsiteY1" fmla="*/ 299554 h 305904"/>
              <a:gd name="connsiteX2" fmla="*/ 6350 w 364566"/>
              <a:gd name="connsiteY2" fmla="*/ 6350 h 305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4566" h="305904">
                <a:moveTo>
                  <a:pt x="358216" y="299554"/>
                </a:moveTo>
                <a:lnTo>
                  <a:pt x="6350" y="29955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113787" y="2276856"/>
            <a:ext cx="76200" cy="76200"/>
          </a:xfrm>
          <a:custGeom>
            <a:avLst/>
            <a:gdLst>
              <a:gd name="connsiteX0" fmla="*/ 0 w 76200"/>
              <a:gd name="connsiteY0" fmla="*/ 76200 h 76200"/>
              <a:gd name="connsiteX1" fmla="*/ 38100 w 76200"/>
              <a:gd name="connsiteY1" fmla="*/ 0 h 76200"/>
              <a:gd name="connsiteX2" fmla="*/ 76200 w 76200"/>
              <a:gd name="connsiteY2" fmla="*/ 76200 h 76200"/>
              <a:gd name="connsiteX3" fmla="*/ 0 w 76200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0" y="76200"/>
                </a:moveTo>
                <a:lnTo>
                  <a:pt x="38100" y="0"/>
                </a:lnTo>
                <a:lnTo>
                  <a:pt x="76200" y="76200"/>
                </a:lnTo>
                <a:lnTo>
                  <a:pt x="0" y="76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714490" y="2334008"/>
            <a:ext cx="518211" cy="292519"/>
          </a:xfrm>
          <a:custGeom>
            <a:avLst/>
            <a:gdLst>
              <a:gd name="connsiteX0" fmla="*/ 6350 w 518211"/>
              <a:gd name="connsiteY0" fmla="*/ 286169 h 292519"/>
              <a:gd name="connsiteX1" fmla="*/ 511861 w 518211"/>
              <a:gd name="connsiteY1" fmla="*/ 286169 h 292519"/>
              <a:gd name="connsiteX2" fmla="*/ 511861 w 518211"/>
              <a:gd name="connsiteY2" fmla="*/ 6350 h 292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18211" h="292519">
                <a:moveTo>
                  <a:pt x="6350" y="286169"/>
                </a:moveTo>
                <a:lnTo>
                  <a:pt x="511861" y="286169"/>
                </a:lnTo>
                <a:lnTo>
                  <a:pt x="5118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188257" y="2276856"/>
            <a:ext cx="76200" cy="76200"/>
          </a:xfrm>
          <a:custGeom>
            <a:avLst/>
            <a:gdLst>
              <a:gd name="connsiteX0" fmla="*/ 76200 w 76200"/>
              <a:gd name="connsiteY0" fmla="*/ 76200 h 76200"/>
              <a:gd name="connsiteX1" fmla="*/ 38100 w 76200"/>
              <a:gd name="connsiteY1" fmla="*/ 0 h 76200"/>
              <a:gd name="connsiteX2" fmla="*/ 0 w 76200"/>
              <a:gd name="connsiteY2" fmla="*/ 76200 h 76200"/>
              <a:gd name="connsiteX3" fmla="*/ 76200 w 76200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800090" y="5757418"/>
            <a:ext cx="1433068" cy="466852"/>
          </a:xfrm>
          <a:custGeom>
            <a:avLst/>
            <a:gdLst>
              <a:gd name="connsiteX0" fmla="*/ 6350 w 1433068"/>
              <a:gd name="connsiteY0" fmla="*/ 6350 h 466852"/>
              <a:gd name="connsiteX1" fmla="*/ 1426718 w 1433068"/>
              <a:gd name="connsiteY1" fmla="*/ 6350 h 466852"/>
              <a:gd name="connsiteX2" fmla="*/ 1426718 w 1433068"/>
              <a:gd name="connsiteY2" fmla="*/ 460502 h 466852"/>
              <a:gd name="connsiteX3" fmla="*/ 6350 w 1433068"/>
              <a:gd name="connsiteY3" fmla="*/ 460502 h 466852"/>
              <a:gd name="connsiteX4" fmla="*/ 6350 w 1433068"/>
              <a:gd name="connsiteY4" fmla="*/ 6350 h 466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068" h="466852">
                <a:moveTo>
                  <a:pt x="6350" y="6350"/>
                </a:moveTo>
                <a:lnTo>
                  <a:pt x="1426718" y="6350"/>
                </a:lnTo>
                <a:lnTo>
                  <a:pt x="1426718" y="460502"/>
                </a:lnTo>
                <a:lnTo>
                  <a:pt x="6350" y="460502"/>
                </a:lnTo>
                <a:lnTo>
                  <a:pt x="6350" y="63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89100"/>
            <a:ext cx="6273800" cy="472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14300"/>
            <a:ext cx="3444854" cy="11535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게임 규칙</a:t>
            </a:r>
            <a:r>
              <a:rPr lang="en-US" altLang="ko-KR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(1/2)</a:t>
            </a:r>
            <a:endParaRPr lang="en-US" altLang="zh-CN" sz="3600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502400" y="4216400"/>
            <a:ext cx="461665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코인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769108" y="4669533"/>
            <a:ext cx="123591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보너스 타임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854200" y="1828800"/>
            <a:ext cx="812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196" dirty="0">
                <a:solidFill>
                  <a:srgbClr val="FFFFFF"/>
                </a:solidFill>
                <a:latin typeface="Segoe UI Light" pitchFamily="18" charset="0"/>
                <a:cs typeface="Segoe UI Light" pitchFamily="18" charset="0"/>
              </a:rPr>
              <a:t>165200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048500" y="1828800"/>
            <a:ext cx="381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196" dirty="0">
                <a:solidFill>
                  <a:srgbClr val="FFFFFF"/>
                </a:solidFill>
                <a:latin typeface="Segoe UI Light" pitchFamily="18" charset="0"/>
                <a:cs typeface="Segoe UI Light" pitchFamily="18" charset="0"/>
              </a:rPr>
              <a:t>275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989547" y="2486964"/>
            <a:ext cx="461665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ko-KR" altLang="en-US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점수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664407" y="2484567"/>
            <a:ext cx="69249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타이머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172200" y="5867400"/>
            <a:ext cx="69249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바구니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844459"/>
            <a:ext cx="3429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3300" y="2819400"/>
            <a:ext cx="65" cy="3618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endParaRPr lang="en-US" altLang="zh-CN" sz="2004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247900" y="2844800"/>
            <a:ext cx="6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endParaRPr lang="en-US" altLang="zh-CN" sz="2004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03300" y="2919010"/>
            <a:ext cx="4446730" cy="6478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바구니에 코인이 들어가면</a:t>
            </a:r>
            <a:r>
              <a:rPr lang="en-US" altLang="zh-CN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맑은 고딕" pitchFamily="18" charset="0"/>
                <a:cs typeface="맑은 고딕" pitchFamily="18" charset="0"/>
              </a:rPr>
              <a:t>+500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맑은 고딕" pitchFamily="18" charset="0"/>
                <a:cs typeface="맑은 고딕" pitchFamily="18" charset="0"/>
              </a:rPr>
              <a:t>point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바구니에 코인이 안 들어가면  </a:t>
            </a:r>
            <a:r>
              <a:rPr lang="en-US" altLang="zh-CN" sz="1800" dirty="0">
                <a:solidFill>
                  <a:srgbClr val="C0504D"/>
                </a:solidFill>
                <a:latin typeface="맑은 고딕" pitchFamily="18" charset="0"/>
                <a:cs typeface="맑은 고딕" pitchFamily="18" charset="0"/>
              </a:rPr>
              <a:t>-150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C0504D"/>
                </a:solidFill>
                <a:latin typeface="맑은 고딕" pitchFamily="18" charset="0"/>
                <a:cs typeface="맑은 고딕" pitchFamily="18" charset="0"/>
              </a:rPr>
              <a:t>point</a:t>
            </a: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100" y="4279900"/>
            <a:ext cx="4945265" cy="23374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8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       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바구니에 들어가면 시간추가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맑은 고딕" pitchFamily="18" charset="0"/>
                <a:cs typeface="맑은 고딕" pitchFamily="18" charset="0"/>
              </a:rPr>
              <a:t>(+100)</a:t>
            </a:r>
          </a:p>
          <a:p>
            <a:pPr lvl="1">
              <a:lnSpc>
                <a:spcPts val="2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  </a:t>
            </a:r>
            <a:r>
              <a:rPr lang="ko-KR" altLang="en-US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한번에 하나씩</a:t>
            </a:r>
            <a:endParaRPr lang="en-US" altLang="zh-CN" dirty="0">
              <a:solidFill>
                <a:srgbClr val="00B0F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적용되는 조건</a:t>
            </a: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596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타이머가 </a:t>
            </a:r>
            <a:r>
              <a:rPr lang="en-US" altLang="ko-KR" sz="1596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500</a:t>
            </a:r>
            <a:r>
              <a:rPr lang="ko-KR" altLang="en-US" sz="1596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초 이하일때</a:t>
            </a:r>
            <a:endParaRPr lang="en-US" altLang="zh-CN" sz="1596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–  </a:t>
            </a:r>
            <a:r>
              <a:rPr lang="ko-KR" altLang="en-US" sz="1596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점수가 </a:t>
            </a:r>
            <a:r>
              <a:rPr lang="en-US" altLang="zh-CN" sz="1596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300,000</a:t>
            </a:r>
            <a:r>
              <a:rPr lang="ko-KR" altLang="en-US" sz="1596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이하일때</a:t>
            </a:r>
            <a:endParaRPr lang="en-US" altLang="zh-CN" sz="1596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3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4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게임은 타이머가 </a:t>
            </a:r>
            <a:r>
              <a:rPr lang="en-US" altLang="zh-CN" sz="2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 되면 끝난다</a:t>
            </a: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200</a:t>
            </a:r>
            <a:r>
              <a:rPr lang="ko-KR" altLang="en-US" sz="2004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초에서 시작한다</a:t>
            </a:r>
            <a:endParaRPr lang="en-US" altLang="zh-CN" sz="2004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8900" y="165100"/>
            <a:ext cx="8509000" cy="41079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게임 규칙</a:t>
            </a:r>
            <a:r>
              <a:rPr lang="en-US" altLang="zh-CN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(2/2)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4572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바구니는 좌우 방향으로만 이동이 가능하다</a:t>
            </a:r>
            <a:endParaRPr lang="en-US" altLang="zh-CN" sz="2004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3400"/>
              </a:lnSpc>
              <a:tabLst>
                <a:tab pos="4572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18" charset="0"/>
                <a:cs typeface="Times New Roman" pitchFamily="18" charset="0"/>
              </a:rPr>
              <a:t>아이템들은 랜덤으로 위에서 떨어진다</a:t>
            </a:r>
            <a:endParaRPr lang="en-US" altLang="ko-KR" sz="2400" dirty="0">
              <a:solidFill>
                <a:srgbClr val="000000"/>
              </a:solidFill>
              <a:latin typeface="맑은 고딕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57200" algn="l"/>
                <a:tab pos="9144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맑은 고딕" pitchFamily="18" charset="0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맑은 고딕" pitchFamily="18" charset="0"/>
                <a:cs typeface="Times New Roman" pitchFamily="18" charset="0"/>
              </a:rPr>
              <a:t>코인</a:t>
            </a:r>
            <a:r>
              <a:rPr lang="en-US" altLang="ko-KR" sz="2400" dirty="0">
                <a:solidFill>
                  <a:srgbClr val="000000"/>
                </a:solidFill>
                <a:latin typeface="맑은 고딕" pitchFamily="18" charset="0"/>
                <a:cs typeface="Times New Roman" pitchFamily="18" charset="0"/>
              </a:rPr>
              <a:t>(   )</a:t>
            </a:r>
          </a:p>
          <a:p>
            <a:pPr lvl="1">
              <a:lnSpc>
                <a:spcPts val="3400"/>
              </a:lnSpc>
              <a:tabLst>
                <a:tab pos="457200" algn="l"/>
                <a:tab pos="914400" algn="l"/>
              </a:tabLst>
            </a:pP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57200" algn="l"/>
                <a:tab pos="914400" algn="l"/>
              </a:tabLst>
            </a:pP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57200" algn="l"/>
                <a:tab pos="9144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  <a:r>
              <a:rPr lang="en-US" altLang="zh-CN" sz="22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– </a:t>
            </a:r>
            <a:r>
              <a:rPr lang="ko-KR" altLang="en-US" sz="22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보너스 타임</a:t>
            </a:r>
            <a:r>
              <a:rPr lang="en-US" altLang="ko-KR" sz="2200" dirty="0">
                <a:solidFill>
                  <a:srgbClr val="002060"/>
                </a:solidFill>
                <a:latin typeface="Arial" pitchFamily="18" charset="0"/>
                <a:cs typeface="Arial" pitchFamily="18" charset="0"/>
              </a:rPr>
              <a:t>(    )</a:t>
            </a:r>
            <a:endParaRPr lang="en-US" altLang="zh-CN" sz="22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BE9C8D1F-7221-4723-A249-6F4A192B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6700" y="2557079"/>
            <a:ext cx="342900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500" y="1625600"/>
            <a:ext cx="5207000" cy="391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14300"/>
            <a:ext cx="461665" cy="9319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endParaRPr lang="en-US" altLang="zh-CN" sz="3600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797300" y="5829300"/>
            <a:ext cx="1513235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498600" algn="l"/>
              </a:tabLst>
            </a:pPr>
            <a:r>
              <a:rPr lang="ko-KR" altLang="en-US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코인을 모으자</a:t>
            </a:r>
            <a:endParaRPr lang="en-US" altLang="zh-CN" sz="1800" dirty="0">
              <a:solidFill>
                <a:srgbClr val="1F497D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498600" algn="l"/>
              </a:tabLst>
            </a:pPr>
            <a:r>
              <a:rPr lang="en-US" altLang="zh-CN" dirty="0"/>
              <a:t>	</a:t>
            </a:r>
            <a:endParaRPr lang="en-US" altLang="zh-CN" sz="996" dirty="0">
              <a:solidFill>
                <a:srgbClr val="1F497D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9177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4130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702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7846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926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5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7371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6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324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6642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8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1722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9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53200" y="64516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10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048500" y="64516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" y="165100"/>
            <a:ext cx="3169137" cy="2355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14351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1435100" algn="l"/>
              </a:tabLst>
            </a:pPr>
            <a:r>
              <a:rPr lang="en-US" altLang="zh-CN" dirty="0"/>
              <a:t>	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게임 설정 </a:t>
            </a:r>
            <a:r>
              <a:rPr lang="en-US" altLang="ko-KR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(1)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457200" algn="l"/>
                <a:tab pos="1435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457200" algn="l"/>
                <a:tab pos="1435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24000" y="2768600"/>
            <a:ext cx="1143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24000" y="41275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5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24000" y="46228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6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24000" y="5118100"/>
            <a:ext cx="1143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맑은 고딕" pitchFamily="18" charset="0"/>
                <a:cs typeface="맑은 고딕" pitchFamily="18" charset="0"/>
              </a:rPr>
              <a:t>9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819400" y="4673600"/>
            <a:ext cx="111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[2,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5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121400" y="4203700"/>
            <a:ext cx="124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10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4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413000" y="2806700"/>
            <a:ext cx="111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889500" y="5118100"/>
            <a:ext cx="111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5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4F81BD"/>
                </a:solidFill>
                <a:latin typeface="Consolas" pitchFamily="18" charset="0"/>
                <a:cs typeface="Consolas" pitchFamily="18" charset="0"/>
              </a:rPr>
              <a:t>7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32560" y="1691640"/>
            <a:ext cx="6275832" cy="4701540"/>
          </a:xfrm>
          <a:custGeom>
            <a:avLst/>
            <a:gdLst>
              <a:gd name="connsiteX0" fmla="*/ 0 w 6275832"/>
              <a:gd name="connsiteY0" fmla="*/ 0 h 4701540"/>
              <a:gd name="connsiteX1" fmla="*/ 6275832 w 6275832"/>
              <a:gd name="connsiteY1" fmla="*/ 0 h 4701540"/>
              <a:gd name="connsiteX2" fmla="*/ 6275832 w 6275832"/>
              <a:gd name="connsiteY2" fmla="*/ 4701540 h 4701540"/>
              <a:gd name="connsiteX3" fmla="*/ 0 w 6275832"/>
              <a:gd name="connsiteY3" fmla="*/ 4701540 h 4701540"/>
              <a:gd name="connsiteX4" fmla="*/ 0 w 6275832"/>
              <a:gd name="connsiteY4" fmla="*/ 0 h 4701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5832" h="4701540">
                <a:moveTo>
                  <a:pt x="0" y="0"/>
                </a:moveTo>
                <a:lnTo>
                  <a:pt x="6275832" y="0"/>
                </a:lnTo>
                <a:lnTo>
                  <a:pt x="6275832" y="4701540"/>
                </a:lnTo>
                <a:lnTo>
                  <a:pt x="0" y="47015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99660" y="4978908"/>
            <a:ext cx="2542031" cy="452627"/>
          </a:xfrm>
          <a:custGeom>
            <a:avLst/>
            <a:gdLst>
              <a:gd name="connsiteX0" fmla="*/ 0 w 2542031"/>
              <a:gd name="connsiteY0" fmla="*/ 0 h 452627"/>
              <a:gd name="connsiteX1" fmla="*/ 2542031 w 2542031"/>
              <a:gd name="connsiteY1" fmla="*/ 0 h 452627"/>
              <a:gd name="connsiteX2" fmla="*/ 2542031 w 2542031"/>
              <a:gd name="connsiteY2" fmla="*/ 452627 h 452627"/>
              <a:gd name="connsiteX3" fmla="*/ 0 w 2542031"/>
              <a:gd name="connsiteY3" fmla="*/ 452627 h 452627"/>
              <a:gd name="connsiteX4" fmla="*/ 0 w 2542031"/>
              <a:gd name="connsiteY4" fmla="*/ 0 h 452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2031" h="452627">
                <a:moveTo>
                  <a:pt x="0" y="0"/>
                </a:moveTo>
                <a:lnTo>
                  <a:pt x="2542031" y="0"/>
                </a:lnTo>
                <a:lnTo>
                  <a:pt x="2542031" y="452627"/>
                </a:lnTo>
                <a:lnTo>
                  <a:pt x="0" y="4526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93310" y="4972558"/>
            <a:ext cx="2554731" cy="465327"/>
          </a:xfrm>
          <a:custGeom>
            <a:avLst/>
            <a:gdLst>
              <a:gd name="connsiteX0" fmla="*/ 6350 w 2554731"/>
              <a:gd name="connsiteY0" fmla="*/ 6350 h 465327"/>
              <a:gd name="connsiteX1" fmla="*/ 2548381 w 2554731"/>
              <a:gd name="connsiteY1" fmla="*/ 6350 h 465327"/>
              <a:gd name="connsiteX2" fmla="*/ 2548381 w 2554731"/>
              <a:gd name="connsiteY2" fmla="*/ 458977 h 465327"/>
              <a:gd name="connsiteX3" fmla="*/ 6350 w 2554731"/>
              <a:gd name="connsiteY3" fmla="*/ 458977 h 465327"/>
              <a:gd name="connsiteX4" fmla="*/ 6350 w 2554731"/>
              <a:gd name="connsiteY4" fmla="*/ 6350 h 465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54731" h="465327">
                <a:moveTo>
                  <a:pt x="6350" y="6350"/>
                </a:moveTo>
                <a:lnTo>
                  <a:pt x="2548381" y="6350"/>
                </a:lnTo>
                <a:lnTo>
                  <a:pt x="2548381" y="458977"/>
                </a:lnTo>
                <a:lnTo>
                  <a:pt x="6350" y="45897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86984" y="4152900"/>
            <a:ext cx="1104900" cy="547115"/>
          </a:xfrm>
          <a:custGeom>
            <a:avLst/>
            <a:gdLst>
              <a:gd name="connsiteX0" fmla="*/ 0 w 1104900"/>
              <a:gd name="connsiteY0" fmla="*/ 136778 h 547115"/>
              <a:gd name="connsiteX1" fmla="*/ 831341 w 1104900"/>
              <a:gd name="connsiteY1" fmla="*/ 136778 h 547115"/>
              <a:gd name="connsiteX2" fmla="*/ 831341 w 1104900"/>
              <a:gd name="connsiteY2" fmla="*/ 0 h 547115"/>
              <a:gd name="connsiteX3" fmla="*/ 1104900 w 1104900"/>
              <a:gd name="connsiteY3" fmla="*/ 273557 h 547115"/>
              <a:gd name="connsiteX4" fmla="*/ 831341 w 1104900"/>
              <a:gd name="connsiteY4" fmla="*/ 547115 h 547115"/>
              <a:gd name="connsiteX5" fmla="*/ 831341 w 1104900"/>
              <a:gd name="connsiteY5" fmla="*/ 410336 h 547115"/>
              <a:gd name="connsiteX6" fmla="*/ 0 w 1104900"/>
              <a:gd name="connsiteY6" fmla="*/ 410336 h 547115"/>
              <a:gd name="connsiteX7" fmla="*/ 0 w 1104900"/>
              <a:gd name="connsiteY7" fmla="*/ 136778 h 547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04900" h="547115">
                <a:moveTo>
                  <a:pt x="0" y="136778"/>
                </a:moveTo>
                <a:lnTo>
                  <a:pt x="831341" y="136778"/>
                </a:lnTo>
                <a:lnTo>
                  <a:pt x="831341" y="0"/>
                </a:lnTo>
                <a:lnTo>
                  <a:pt x="1104900" y="273557"/>
                </a:lnTo>
                <a:lnTo>
                  <a:pt x="831341" y="547115"/>
                </a:lnTo>
                <a:lnTo>
                  <a:pt x="831341" y="410336"/>
                </a:lnTo>
                <a:lnTo>
                  <a:pt x="0" y="410336"/>
                </a:lnTo>
                <a:lnTo>
                  <a:pt x="0" y="136778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94759" y="4151376"/>
            <a:ext cx="1104900" cy="547115"/>
          </a:xfrm>
          <a:custGeom>
            <a:avLst/>
            <a:gdLst>
              <a:gd name="connsiteX0" fmla="*/ 1104900 w 1104900"/>
              <a:gd name="connsiteY0" fmla="*/ 136778 h 547115"/>
              <a:gd name="connsiteX1" fmla="*/ 273558 w 1104900"/>
              <a:gd name="connsiteY1" fmla="*/ 136778 h 547115"/>
              <a:gd name="connsiteX2" fmla="*/ 273558 w 1104900"/>
              <a:gd name="connsiteY2" fmla="*/ 0 h 547115"/>
              <a:gd name="connsiteX3" fmla="*/ 0 w 1104900"/>
              <a:gd name="connsiteY3" fmla="*/ 273557 h 547115"/>
              <a:gd name="connsiteX4" fmla="*/ 273558 w 1104900"/>
              <a:gd name="connsiteY4" fmla="*/ 547115 h 547115"/>
              <a:gd name="connsiteX5" fmla="*/ 273558 w 1104900"/>
              <a:gd name="connsiteY5" fmla="*/ 410336 h 547115"/>
              <a:gd name="connsiteX6" fmla="*/ 1104900 w 1104900"/>
              <a:gd name="connsiteY6" fmla="*/ 410336 h 547115"/>
              <a:gd name="connsiteX7" fmla="*/ 1104900 w 1104900"/>
              <a:gd name="connsiteY7" fmla="*/ 136778 h 547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04900" h="547115">
                <a:moveTo>
                  <a:pt x="1104900" y="136778"/>
                </a:moveTo>
                <a:lnTo>
                  <a:pt x="273558" y="136778"/>
                </a:lnTo>
                <a:lnTo>
                  <a:pt x="273558" y="0"/>
                </a:lnTo>
                <a:lnTo>
                  <a:pt x="0" y="273557"/>
                </a:lnTo>
                <a:lnTo>
                  <a:pt x="273558" y="547115"/>
                </a:lnTo>
                <a:lnTo>
                  <a:pt x="273558" y="410336"/>
                </a:lnTo>
                <a:lnTo>
                  <a:pt x="1104900" y="410336"/>
                </a:lnTo>
                <a:lnTo>
                  <a:pt x="1104900" y="136778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77968" y="4259580"/>
            <a:ext cx="335279" cy="333756"/>
          </a:xfrm>
          <a:custGeom>
            <a:avLst/>
            <a:gdLst>
              <a:gd name="connsiteX0" fmla="*/ 0 w 335279"/>
              <a:gd name="connsiteY0" fmla="*/ 166878 h 333756"/>
              <a:gd name="connsiteX1" fmla="*/ 167640 w 335279"/>
              <a:gd name="connsiteY1" fmla="*/ 0 h 333756"/>
              <a:gd name="connsiteX2" fmla="*/ 335279 w 335279"/>
              <a:gd name="connsiteY2" fmla="*/ 166878 h 333756"/>
              <a:gd name="connsiteX3" fmla="*/ 167640 w 335279"/>
              <a:gd name="connsiteY3" fmla="*/ 333756 h 333756"/>
              <a:gd name="connsiteX4" fmla="*/ 0 w 335279"/>
              <a:gd name="connsiteY4" fmla="*/ 166878 h 3337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279" h="333756">
                <a:moveTo>
                  <a:pt x="0" y="166878"/>
                </a:moveTo>
                <a:cubicBezTo>
                  <a:pt x="0" y="74714"/>
                  <a:pt x="75057" y="0"/>
                  <a:pt x="167640" y="0"/>
                </a:cubicBezTo>
                <a:cubicBezTo>
                  <a:pt x="260222" y="0"/>
                  <a:pt x="335279" y="74714"/>
                  <a:pt x="335279" y="166878"/>
                </a:cubicBezTo>
                <a:cubicBezTo>
                  <a:pt x="335279" y="259041"/>
                  <a:pt x="260222" y="333756"/>
                  <a:pt x="167640" y="333756"/>
                </a:cubicBezTo>
                <a:cubicBezTo>
                  <a:pt x="75057" y="333756"/>
                  <a:pt x="0" y="259041"/>
                  <a:pt x="0" y="166878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866133" y="2592070"/>
            <a:ext cx="2845816" cy="1317244"/>
          </a:xfrm>
          <a:custGeom>
            <a:avLst/>
            <a:gdLst>
              <a:gd name="connsiteX0" fmla="*/ 6350 w 2845816"/>
              <a:gd name="connsiteY0" fmla="*/ 6350 h 1317244"/>
              <a:gd name="connsiteX1" fmla="*/ 2839466 w 2845816"/>
              <a:gd name="connsiteY1" fmla="*/ 6350 h 1317244"/>
              <a:gd name="connsiteX2" fmla="*/ 2839466 w 2845816"/>
              <a:gd name="connsiteY2" fmla="*/ 1310894 h 1317244"/>
              <a:gd name="connsiteX3" fmla="*/ 6350 w 2845816"/>
              <a:gd name="connsiteY3" fmla="*/ 1310894 h 1317244"/>
              <a:gd name="connsiteX4" fmla="*/ 6350 w 2845816"/>
              <a:gd name="connsiteY4" fmla="*/ 6350 h 1317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5816" h="1317244">
                <a:moveTo>
                  <a:pt x="6350" y="6350"/>
                </a:moveTo>
                <a:lnTo>
                  <a:pt x="2839466" y="6350"/>
                </a:lnTo>
                <a:lnTo>
                  <a:pt x="2839466" y="1310894"/>
                </a:lnTo>
                <a:lnTo>
                  <a:pt x="6350" y="1310894"/>
                </a:lnTo>
                <a:lnTo>
                  <a:pt x="6350" y="63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689100"/>
            <a:ext cx="6273800" cy="47244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19177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5654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2131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8608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3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958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4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1435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5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7785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6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4262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7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061200" y="64516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1F497D"/>
                </a:solidFill>
                <a:latin typeface="맑은 고딕" pitchFamily="18" charset="0"/>
                <a:cs typeface="맑은 고딕" pitchFamily="18" charset="0"/>
              </a:rPr>
              <a:t>8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345929" y="5051806"/>
            <a:ext cx="1649491" cy="3248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ko-KR" altLang="en-US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바구니 위치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5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019800" y="43053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4" dirty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356100" y="43053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4" dirty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194300" y="43053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4" dirty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0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88900" y="203200"/>
            <a:ext cx="6019277" cy="37779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38735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3873500" algn="l"/>
              </a:tabLst>
            </a:pPr>
            <a:r>
              <a:rPr lang="en-US" altLang="zh-CN" dirty="0"/>
              <a:t>	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게임 설정 </a:t>
            </a:r>
            <a:r>
              <a:rPr lang="en-US" altLang="ko-KR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(2)</a:t>
            </a:r>
            <a:endParaRPr lang="en-US" altLang="zh-CN" sz="3600" dirty="0">
              <a:solidFill>
                <a:srgbClr val="00206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457200" algn="l"/>
                <a:tab pos="3873500" algn="l"/>
              </a:tabLst>
            </a:pPr>
            <a:r>
              <a:rPr lang="en-US" altLang="zh-CN" dirty="0"/>
              <a:t>		</a:t>
            </a:r>
            <a:r>
              <a:rPr lang="ko-KR" altLang="en-US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이동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457200" algn="l"/>
                <a:tab pos="3873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Consolas" pitchFamily="18" charset="0"/>
                <a:cs typeface="Times New Roman" pitchFamily="18" charset="0"/>
              </a:rPr>
              <a:t>정지</a:t>
            </a:r>
            <a:endParaRPr lang="en-US" altLang="zh-CN" sz="1800" dirty="0">
              <a:solidFill>
                <a:srgbClr val="000000"/>
              </a:solidFill>
              <a:latin typeface="Consolas" pitchFamily="18" charset="0"/>
              <a:cs typeface="Consolas" pitchFamily="18" charset="0"/>
            </a:endParaRPr>
          </a:p>
          <a:p>
            <a:pPr>
              <a:lnSpc>
                <a:spcPts val="2100"/>
              </a:lnSpc>
              <a:tabLst>
                <a:tab pos="457200" algn="l"/>
                <a:tab pos="3873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좌측이동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(-1)</a:t>
            </a:r>
          </a:p>
          <a:p>
            <a:pPr>
              <a:lnSpc>
                <a:spcPts val="2100"/>
              </a:lnSpc>
              <a:tabLst>
                <a:tab pos="457200" algn="l"/>
                <a:tab pos="3873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우측이동  </a:t>
            </a:r>
            <a:r>
              <a:rPr lang="en-US" altLang="zh-CN" sz="18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(+1)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883" y="-63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3300" y="4724400"/>
            <a:ext cx="65" cy="329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endParaRPr lang="en-US" altLang="zh-CN" sz="1800" dirty="0">
              <a:solidFill>
                <a:srgbClr val="002060"/>
              </a:solidFill>
              <a:latin typeface="Arial" pitchFamily="18" charset="0"/>
              <a:cs typeface="Arial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282700" y="4724400"/>
            <a:ext cx="65" cy="326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endParaRPr lang="en-US" altLang="zh-CN" sz="1800" dirty="0">
              <a:solidFill>
                <a:srgbClr val="000000"/>
              </a:solidFill>
              <a:latin typeface="Consolas" pitchFamily="18" charset="0"/>
              <a:cs typeface="Consolas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8900" y="241300"/>
            <a:ext cx="3940181" cy="32531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ko-KR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Q-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  <a:cs typeface="맑은 고딕" pitchFamily="18" charset="0"/>
              </a:rPr>
              <a:t>러닝 알고리즘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sz="2400" dirty="0">
              <a:solidFill>
                <a:srgbClr val="002060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pic>
        <p:nvPicPr>
          <p:cNvPr id="1029" name="imagerId10">
            <a:extLst>
              <a:ext uri="{FF2B5EF4-FFF2-40B4-BE49-F238E27FC236}">
                <a16:creationId xmlns:a16="http://schemas.microsoft.com/office/drawing/2014/main" id="{7EE07FD7-F056-47AF-9B43-0D697E9C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4" y="4887778"/>
            <a:ext cx="8070780" cy="7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7" descr="{\displaystyle Q(s_{t},a_{t})\leftarrow (1-\alpha )\cdot \underbrace {Q(s_{t},a_{t})} _{\rm {old~value}}+\underbrace {\alpha } _{\rm {learning~rate}}\cdot \left(\overbrace {\underbrace {r_{t}} _{\rm {reward}}+\underbrace {\gamma } _{\rm {discount~factor}}\cdot \underbrace {\max _{a}Q(s_{t+1},a)} _{\rm {estimate~of~optimal~future~value}}} ^{\rm {learned~value}}\right)}">
            <a:extLst>
              <a:ext uri="{FF2B5EF4-FFF2-40B4-BE49-F238E27FC236}">
                <a16:creationId xmlns:a16="http://schemas.microsoft.com/office/drawing/2014/main" id="{9E3653B7-A499-4340-B8FF-19FB0D54D6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036766-2461-4261-8FDA-223B67543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34" y="1803123"/>
            <a:ext cx="5781480" cy="2463287"/>
          </a:xfrm>
          <a:prstGeom prst="rect">
            <a:avLst/>
          </a:prstGeom>
        </p:spPr>
      </p:pic>
      <p:pic>
        <p:nvPicPr>
          <p:cNvPr id="1032" name="imagerId11">
            <a:extLst>
              <a:ext uri="{FF2B5EF4-FFF2-40B4-BE49-F238E27FC236}">
                <a16:creationId xmlns:a16="http://schemas.microsoft.com/office/drawing/2014/main" id="{9D7D08F9-1749-4ECA-BDD8-C4B54612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2" y="3201261"/>
            <a:ext cx="8183716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88900" y="241300"/>
            <a:ext cx="2581797" cy="1771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2060"/>
                </a:solidFill>
                <a:latin typeface="맑은 고딕" pitchFamily="18" charset="0"/>
              </a:rPr>
              <a:t>State 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</a:rPr>
              <a:t>정의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6091C5-E37C-47A8-AADD-5068FD1A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3" y="1644341"/>
            <a:ext cx="815629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9144000" cy="332231"/>
          </a:xfrm>
          <a:custGeom>
            <a:avLst/>
            <a:gdLst>
              <a:gd name="connsiteX0" fmla="*/ 0 w 9144000"/>
              <a:gd name="connsiteY0" fmla="*/ 332231 h 332231"/>
              <a:gd name="connsiteX1" fmla="*/ 9144000 w 9144000"/>
              <a:gd name="connsiteY1" fmla="*/ 332231 h 332231"/>
              <a:gd name="connsiteX2" fmla="*/ 9144000 w 9144000"/>
              <a:gd name="connsiteY2" fmla="*/ 0 h 332231"/>
              <a:gd name="connsiteX3" fmla="*/ 0 w 9144000"/>
              <a:gd name="connsiteY3" fmla="*/ 0 h 332231"/>
              <a:gd name="connsiteX4" fmla="*/ 0 w 9144000"/>
              <a:gd name="connsiteY4" fmla="*/ 332231 h 332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32231">
                <a:moveTo>
                  <a:pt x="0" y="332231"/>
                </a:moveTo>
                <a:lnTo>
                  <a:pt x="9144000" y="332231"/>
                </a:lnTo>
                <a:lnTo>
                  <a:pt x="9144000" y="0"/>
                </a:lnTo>
                <a:lnTo>
                  <a:pt x="0" y="0"/>
                </a:lnTo>
                <a:lnTo>
                  <a:pt x="0" y="332231"/>
                </a:lnTo>
              </a:path>
            </a:pathLst>
          </a:custGeom>
          <a:solidFill>
            <a:srgbClr val="1F49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6851650"/>
            <a:ext cx="9156700" cy="21844"/>
          </a:xfrm>
          <a:custGeom>
            <a:avLst/>
            <a:gdLst>
              <a:gd name="connsiteX0" fmla="*/ 6350 w 9156700"/>
              <a:gd name="connsiteY0" fmla="*/ 6350 h 21844"/>
              <a:gd name="connsiteX1" fmla="*/ 9150350 w 91567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1844">
                <a:moveTo>
                  <a:pt x="6350" y="6350"/>
                </a:moveTo>
                <a:lnTo>
                  <a:pt x="9150350" y="6350"/>
                </a:lnTo>
              </a:path>
            </a:pathLst>
          </a:custGeom>
          <a:ln w="12700">
            <a:solidFill>
              <a:srgbClr val="1F497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88900" y="241300"/>
            <a:ext cx="4161717" cy="1771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zh-CN" sz="1200" dirty="0">
              <a:solidFill>
                <a:srgbClr val="FFFFFF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2060"/>
                </a:solidFill>
                <a:latin typeface="맑은 고딕" pitchFamily="18" charset="0"/>
              </a:rPr>
              <a:t>Reward</a:t>
            </a:r>
            <a:r>
              <a:rPr lang="ko-KR" altLang="en-US" sz="3600" dirty="0">
                <a:solidFill>
                  <a:srgbClr val="002060"/>
                </a:solidFill>
                <a:latin typeface="맑은 고딕" pitchFamily="18" charset="0"/>
              </a:rPr>
              <a:t> 함수 정의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pic>
        <p:nvPicPr>
          <p:cNvPr id="2050" name="imagerId9">
            <a:extLst>
              <a:ext uri="{FF2B5EF4-FFF2-40B4-BE49-F238E27FC236}">
                <a16:creationId xmlns:a16="http://schemas.microsoft.com/office/drawing/2014/main" id="{3CAE8E16-8671-4F46-A644-1D324D28E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08" y="653287"/>
            <a:ext cx="6507583" cy="55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8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193</Words>
  <Application>Microsoft Office PowerPoint</Application>
  <PresentationFormat>화면 슬라이드 쇼(4:3)</PresentationFormat>
  <Paragraphs>268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Segoe UI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김근환</cp:lastModifiedBy>
  <cp:revision>24</cp:revision>
  <dcterms:created xsi:type="dcterms:W3CDTF">2006-08-16T00:00:00Z</dcterms:created>
  <dcterms:modified xsi:type="dcterms:W3CDTF">2018-12-10T18:16:35Z</dcterms:modified>
</cp:coreProperties>
</file>