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67" r:id="rId8"/>
    <p:sldId id="266" r:id="rId9"/>
    <p:sldId id="265" r:id="rId10"/>
    <p:sldId id="268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770" autoAdjust="0"/>
    <p:restoredTop sz="99258" autoAdjust="0"/>
  </p:normalViewPr>
  <p:slideViewPr>
    <p:cSldViewPr snapToGrid="0">
      <p:cViewPr>
        <p:scale>
          <a:sx n="80" d="100"/>
          <a:sy n="80" d="100"/>
        </p:scale>
        <p:origin x="-546" y="180"/>
      </p:cViewPr>
      <p:guideLst>
        <p:guide orient="horz" pos="21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979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733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97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228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353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254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8548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141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2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968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3E8-C448-4A1F-9758-6E178BDB34E3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15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43E8-C448-4A1F-9758-6E178BDB34E3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35C1-FE5E-4B79-B758-F46CB14C5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5624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编码大赛</a:t>
            </a:r>
            <a:r>
              <a:rPr lang="en-US" altLang="zh-CN" dirty="0" smtClean="0"/>
              <a:t>-</a:t>
            </a:r>
            <a:r>
              <a:rPr lang="zh-CN" altLang="en-US" dirty="0" smtClean="0"/>
              <a:t>界面设计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20181122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40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2069" y="2766218"/>
            <a:ext cx="1947862" cy="1325563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over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38335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841" y="1462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课程设置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0224027"/>
              </p:ext>
            </p:extLst>
          </p:nvPr>
        </p:nvGraphicFramePr>
        <p:xfrm>
          <a:off x="344036" y="1233955"/>
          <a:ext cx="6193241" cy="1931670"/>
        </p:xfrm>
        <a:graphic>
          <a:graphicData uri="http://schemas.openxmlformats.org/drawingml/2006/table">
            <a:tbl>
              <a:tblPr/>
              <a:tblGrid>
                <a:gridCol w="857526"/>
                <a:gridCol w="1238648"/>
                <a:gridCol w="857526"/>
                <a:gridCol w="1127487"/>
                <a:gridCol w="1048087"/>
                <a:gridCol w="1063967"/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课程名称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所属角色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所属职级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所属产品线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基础质量意识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初级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4036" y="621229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所属角色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dirty="0"/>
              <a:t> </a:t>
            </a:r>
            <a:r>
              <a:rPr lang="zh-CN" altLang="en-US" dirty="0" smtClean="0"/>
              <a:t>                           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所属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产品线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dirty="0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1393008" y="611925"/>
            <a:ext cx="1501254" cy="354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84143" y="628474"/>
            <a:ext cx="1501254" cy="354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352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4842" y="354841"/>
            <a:ext cx="368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导航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2641055"/>
              </p:ext>
            </p:extLst>
          </p:nvPr>
        </p:nvGraphicFramePr>
        <p:xfrm>
          <a:off x="461653" y="1007264"/>
          <a:ext cx="4191000" cy="4040505"/>
        </p:xfrm>
        <a:graphic>
          <a:graphicData uri="http://schemas.openxmlformats.org/drawingml/2006/table">
            <a:tbl>
              <a:tblPr/>
              <a:tblGrid>
                <a:gridCol w="685281"/>
                <a:gridCol w="1345181"/>
                <a:gridCol w="2160538"/>
              </a:tblGrid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一级导航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二级导航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包含内容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骨干报表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整体情况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人力模型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角色报表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培训报表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考试报表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系统设置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项目组设置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课程设置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培训设置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考试设置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导入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学员信息导入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学员评价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考试成绩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权限设置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角色设置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登录用户管理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659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4842" y="288166"/>
            <a:ext cx="368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项目组设置</a:t>
            </a:r>
          </a:p>
        </p:txBody>
      </p:sp>
      <p:sp>
        <p:nvSpPr>
          <p:cNvPr id="3" name="矩形 2"/>
          <p:cNvSpPr/>
          <p:nvPr/>
        </p:nvSpPr>
        <p:spPr>
          <a:xfrm>
            <a:off x="-1645920" y="-14173200"/>
            <a:ext cx="384048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560320" y="22402800"/>
            <a:ext cx="3657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17147933"/>
              </p:ext>
            </p:extLst>
          </p:nvPr>
        </p:nvGraphicFramePr>
        <p:xfrm>
          <a:off x="600075" y="719456"/>
          <a:ext cx="10096500" cy="285909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  <a:gridCol w="1009650"/>
                <a:gridCol w="1009650"/>
                <a:gridCol w="1009650"/>
                <a:gridCol w="1009650"/>
                <a:gridCol w="342900"/>
                <a:gridCol w="1676400"/>
              </a:tblGrid>
              <a:tr h="28590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PDU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项目组名称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2406135" y="772048"/>
            <a:ext cx="4165537" cy="180001"/>
            <a:chOff x="2653785" y="486298"/>
            <a:chExt cx="4165537" cy="180001"/>
          </a:xfrm>
        </p:grpSpPr>
        <p:sp>
          <p:nvSpPr>
            <p:cNvPr id="14" name="等腰三角形 13"/>
            <p:cNvSpPr>
              <a:spLocks noChangeAspect="1"/>
            </p:cNvSpPr>
            <p:nvPr/>
          </p:nvSpPr>
          <p:spPr>
            <a:xfrm rot="10800000">
              <a:off x="2653785" y="486298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>
              <a:spLocks noChangeAspect="1"/>
            </p:cNvSpPr>
            <p:nvPr/>
          </p:nvSpPr>
          <p:spPr>
            <a:xfrm rot="10800000">
              <a:off x="4682610" y="486299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>
              <a:spLocks noChangeAspect="1"/>
            </p:cNvSpPr>
            <p:nvPr/>
          </p:nvSpPr>
          <p:spPr>
            <a:xfrm rot="10800000">
              <a:off x="6663810" y="486298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圆角矩形 16"/>
          <p:cNvSpPr>
            <a:spLocks noChangeAspect="1"/>
          </p:cNvSpPr>
          <p:nvPr/>
        </p:nvSpPr>
        <p:spPr>
          <a:xfrm>
            <a:off x="10915680" y="736049"/>
            <a:ext cx="544865" cy="25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搜索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56212812"/>
              </p:ext>
            </p:extLst>
          </p:nvPr>
        </p:nvGraphicFramePr>
        <p:xfrm>
          <a:off x="600075" y="1581944"/>
          <a:ext cx="10877581" cy="1494630"/>
        </p:xfrm>
        <a:graphic>
          <a:graphicData uri="http://schemas.openxmlformats.org/drawingml/2006/table">
            <a:tbl>
              <a:tblPr/>
              <a:tblGrid>
                <a:gridCol w="1019773"/>
                <a:gridCol w="1208620"/>
                <a:gridCol w="1208620"/>
                <a:gridCol w="1473006"/>
                <a:gridCol w="1473006"/>
                <a:gridCol w="1208620"/>
                <a:gridCol w="3285936"/>
              </a:tblGrid>
              <a:tr h="2491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PDU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项目组名称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9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实验室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中央软件院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GENEX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后台开发一组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黄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青海</a:t>
                      </a:r>
                      <a:r>
                        <a:rPr lang="zh-CN" altLang="en-US" sz="1100" dirty="0" smtClean="0"/>
                        <a:t>（</a:t>
                      </a:r>
                      <a:r>
                        <a:rPr lang="en-US" altLang="zh-CN" sz="1100" dirty="0" smtClean="0"/>
                        <a:t>123456</a:t>
                      </a:r>
                      <a:r>
                        <a:rPr lang="zh-CN" altLang="en-US" sz="1100" dirty="0" smtClean="0"/>
                        <a:t>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团队设置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实验室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中央软件院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GENEX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后台开发二组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娄彪</a:t>
                      </a:r>
                      <a:r>
                        <a:rPr lang="zh-CN" altLang="en-US" sz="1100" dirty="0" smtClean="0"/>
                        <a:t>（</a:t>
                      </a:r>
                      <a:r>
                        <a:rPr lang="en-US" altLang="zh-CN" sz="1100" dirty="0" smtClean="0"/>
                        <a:t>123856</a:t>
                      </a:r>
                      <a:r>
                        <a:rPr lang="zh-CN" altLang="en-US" sz="1100" dirty="0" smtClean="0"/>
                        <a:t>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团队设置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实验室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中央软件院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GENEX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后台开发三组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许兆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林</a:t>
                      </a:r>
                      <a:r>
                        <a:rPr lang="zh-CN" altLang="en-US" sz="1100" dirty="0" smtClean="0"/>
                        <a:t>（</a:t>
                      </a:r>
                      <a:r>
                        <a:rPr lang="en-US" altLang="zh-CN" sz="1100" dirty="0" smtClean="0"/>
                        <a:t>126456</a:t>
                      </a:r>
                      <a:r>
                        <a:rPr lang="zh-CN" altLang="en-US" sz="1100" dirty="0" smtClean="0"/>
                        <a:t>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团队设置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实验室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中央软件院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GENEX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后台开发四组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李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剑</a:t>
                      </a:r>
                      <a:r>
                        <a:rPr lang="zh-CN" altLang="en-US" sz="1100" dirty="0" smtClean="0"/>
                        <a:t>（</a:t>
                      </a:r>
                      <a:r>
                        <a:rPr lang="en-US" altLang="zh-CN" sz="1100" dirty="0" smtClean="0"/>
                        <a:t>133456</a:t>
                      </a:r>
                      <a:r>
                        <a:rPr lang="zh-CN" altLang="en-US" sz="1100" dirty="0" smtClean="0"/>
                        <a:t>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团队设置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2555" y="5646006"/>
            <a:ext cx="5790795" cy="56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等腰三角形 23"/>
          <p:cNvSpPr>
            <a:spLocks noChangeAspect="1"/>
          </p:cNvSpPr>
          <p:nvPr/>
        </p:nvSpPr>
        <p:spPr>
          <a:xfrm rot="10800000">
            <a:off x="2641148" y="2852783"/>
            <a:ext cx="155512" cy="180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>
            <a:spLocks noChangeAspect="1"/>
          </p:cNvSpPr>
          <p:nvPr/>
        </p:nvSpPr>
        <p:spPr>
          <a:xfrm rot="10800000">
            <a:off x="3874636" y="2852783"/>
            <a:ext cx="155512" cy="180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>
            <a:spLocks noChangeAspect="1"/>
          </p:cNvSpPr>
          <p:nvPr/>
        </p:nvSpPr>
        <p:spPr>
          <a:xfrm rot="10800000">
            <a:off x="5336723" y="2852783"/>
            <a:ext cx="155512" cy="180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000297" y="3080409"/>
            <a:ext cx="1210253" cy="824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000295" y="3080409"/>
            <a:ext cx="1210255" cy="883848"/>
            <a:chOff x="7000295" y="3080409"/>
            <a:chExt cx="1210255" cy="883848"/>
          </a:xfrm>
        </p:grpSpPr>
        <p:sp>
          <p:nvSpPr>
            <p:cNvPr id="29" name="矩形 28"/>
            <p:cNvSpPr/>
            <p:nvPr/>
          </p:nvSpPr>
          <p:spPr>
            <a:xfrm>
              <a:off x="7000296" y="3080409"/>
              <a:ext cx="1210253" cy="2247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李</a:t>
              </a:r>
              <a:r>
                <a:rPr lang="en-US" altLang="zh-CN" sz="1000" dirty="0" smtClean="0"/>
                <a:t>x1</a:t>
              </a:r>
              <a:r>
                <a:rPr lang="zh-CN" altLang="en-US" sz="1000" dirty="0" smtClean="0"/>
                <a:t>（</a:t>
              </a:r>
              <a:r>
                <a:rPr lang="en-US" altLang="zh-CN" sz="1000" dirty="0" smtClean="0"/>
                <a:t>123456</a:t>
              </a:r>
              <a:r>
                <a:rPr lang="zh-CN" altLang="en-US" sz="1000" dirty="0" smtClean="0"/>
                <a:t>）</a:t>
              </a:r>
              <a:endParaRPr lang="zh-CN" altLang="en-US" sz="10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7000297" y="3305175"/>
              <a:ext cx="1210253" cy="2247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李</a:t>
              </a:r>
              <a:r>
                <a:rPr lang="en-US" altLang="zh-CN" sz="1000" dirty="0" smtClean="0"/>
                <a:t>x2</a:t>
              </a:r>
              <a:r>
                <a:rPr lang="zh-CN" altLang="en-US" sz="1000" dirty="0" smtClean="0"/>
                <a:t>（</a:t>
              </a:r>
              <a:r>
                <a:rPr lang="en-US" altLang="zh-CN" sz="1000" dirty="0" smtClean="0"/>
                <a:t>123457</a:t>
              </a:r>
              <a:r>
                <a:rPr lang="zh-CN" altLang="en-US" sz="1000" dirty="0" smtClean="0"/>
                <a:t>）</a:t>
              </a:r>
              <a:endParaRPr lang="zh-CN" altLang="en-US" sz="1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7000295" y="3520416"/>
              <a:ext cx="1210253" cy="2247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李</a:t>
              </a:r>
              <a:r>
                <a:rPr lang="en-US" altLang="zh-CN" sz="1000" dirty="0" smtClean="0"/>
                <a:t>x3</a:t>
              </a:r>
              <a:r>
                <a:rPr lang="zh-CN" altLang="en-US" sz="1000" dirty="0" smtClean="0"/>
                <a:t>（</a:t>
              </a:r>
              <a:r>
                <a:rPr lang="en-US" altLang="zh-CN" sz="1000" dirty="0" smtClean="0"/>
                <a:t>123458</a:t>
              </a:r>
              <a:r>
                <a:rPr lang="zh-CN" altLang="en-US" sz="1000" dirty="0" smtClean="0"/>
                <a:t>）</a:t>
              </a:r>
              <a:endParaRPr lang="zh-CN" altLang="en-US" sz="10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000295" y="3739491"/>
              <a:ext cx="1210253" cy="2247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李</a:t>
              </a:r>
              <a:r>
                <a:rPr lang="en-US" altLang="zh-CN" sz="1000" dirty="0" smtClean="0"/>
                <a:t>x4</a:t>
              </a:r>
              <a:r>
                <a:rPr lang="zh-CN" altLang="en-US" sz="1000" dirty="0" smtClean="0"/>
                <a:t>（</a:t>
              </a:r>
              <a:r>
                <a:rPr lang="en-US" altLang="zh-CN" sz="1000" dirty="0" smtClean="0"/>
                <a:t>123459</a:t>
              </a:r>
              <a:r>
                <a:rPr lang="zh-CN" altLang="en-US" sz="1000" dirty="0" smtClean="0"/>
                <a:t>）</a:t>
              </a:r>
              <a:endParaRPr lang="zh-CN" altLang="en-US" sz="1000" dirty="0"/>
            </a:p>
          </p:txBody>
        </p:sp>
      </p:grpSp>
      <p:sp>
        <p:nvSpPr>
          <p:cNvPr id="27" name="圆角矩形标注 26"/>
          <p:cNvSpPr/>
          <p:nvPr/>
        </p:nvSpPr>
        <p:spPr>
          <a:xfrm>
            <a:off x="4869420" y="3581977"/>
            <a:ext cx="1361497" cy="764559"/>
          </a:xfrm>
          <a:prstGeom prst="wedgeRoundRectCallout">
            <a:avLst>
              <a:gd name="adj1" fmla="val 114414"/>
              <a:gd name="adj2" fmla="val -128110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与员工信息</a:t>
            </a:r>
            <a:r>
              <a:rPr lang="en-US" altLang="zh-CN" sz="1100" dirty="0" smtClean="0">
                <a:solidFill>
                  <a:schemeClr val="tx1"/>
                </a:solidFill>
              </a:rPr>
              <a:t>or</a:t>
            </a:r>
            <a:r>
              <a:rPr lang="zh-CN" altLang="en-US" sz="1100" dirty="0" smtClean="0">
                <a:solidFill>
                  <a:schemeClr val="tx1"/>
                </a:solidFill>
              </a:rPr>
              <a:t>登录表关联，输入</a:t>
            </a:r>
            <a:r>
              <a:rPr lang="en-US" altLang="zh-CN" sz="1100" dirty="0" smtClean="0">
                <a:solidFill>
                  <a:schemeClr val="tx1"/>
                </a:solidFill>
              </a:rPr>
              <a:t>+</a:t>
            </a:r>
            <a:r>
              <a:rPr lang="zh-CN" altLang="en-US" sz="1100" dirty="0" smtClean="0">
                <a:solidFill>
                  <a:schemeClr val="tx1"/>
                </a:solidFill>
              </a:rPr>
              <a:t>选择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8936595" y="3964256"/>
            <a:ext cx="1361497" cy="764559"/>
          </a:xfrm>
          <a:prstGeom prst="wedgeRoundRectCallout">
            <a:avLst>
              <a:gd name="adj1" fmla="val 51450"/>
              <a:gd name="adj2" fmla="val -219055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项目组删除后，在这个项目组的人员自动释放到该</a:t>
            </a:r>
            <a:r>
              <a:rPr lang="en-US" altLang="zh-CN" sz="1100" dirty="0" smtClean="0">
                <a:solidFill>
                  <a:schemeClr val="tx1"/>
                </a:solidFill>
              </a:rPr>
              <a:t>PDU</a:t>
            </a:r>
            <a:r>
              <a:rPr lang="zh-CN" altLang="en-US" sz="1100" dirty="0" smtClean="0">
                <a:solidFill>
                  <a:schemeClr val="tx1"/>
                </a:solidFill>
              </a:rPr>
              <a:t>的资源池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>
            <a:spLocks noChangeAspect="1"/>
          </p:cNvSpPr>
          <p:nvPr/>
        </p:nvSpPr>
        <p:spPr>
          <a:xfrm>
            <a:off x="10435667" y="1262548"/>
            <a:ext cx="1057245" cy="25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新增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保存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8275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645920" y="-14173200"/>
            <a:ext cx="384048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560320" y="22402800"/>
            <a:ext cx="3657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3400" y="1038224"/>
            <a:ext cx="11039475" cy="5457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84700" y="1724149"/>
            <a:ext cx="4702629" cy="4322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034337" y="1724149"/>
            <a:ext cx="3437227" cy="4322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034337" y="1465466"/>
            <a:ext cx="1439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人力资源</a:t>
            </a:r>
            <a:r>
              <a:rPr lang="zh-CN" altLang="en-US" sz="1200" dirty="0"/>
              <a:t>池</a:t>
            </a:r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 rot="10800000">
            <a:off x="11150013" y="1890758"/>
            <a:ext cx="155512" cy="180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>
            <a:spLocks noChangeAspect="1"/>
          </p:cNvSpPr>
          <p:nvPr/>
        </p:nvSpPr>
        <p:spPr>
          <a:xfrm rot="10800000">
            <a:off x="9568863" y="2147933"/>
            <a:ext cx="155512" cy="180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>
            <a:spLocks noChangeAspect="1"/>
          </p:cNvSpPr>
          <p:nvPr/>
        </p:nvSpPr>
        <p:spPr>
          <a:xfrm rot="10800000">
            <a:off x="11150013" y="2147933"/>
            <a:ext cx="155512" cy="180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>
            <a:spLocks noChangeAspect="1"/>
          </p:cNvSpPr>
          <p:nvPr/>
        </p:nvSpPr>
        <p:spPr>
          <a:xfrm>
            <a:off x="10829955" y="2686049"/>
            <a:ext cx="544865" cy="25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搜索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1357" y="5581650"/>
            <a:ext cx="342020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5526600"/>
              </p:ext>
            </p:extLst>
          </p:nvPr>
        </p:nvGraphicFramePr>
        <p:xfrm>
          <a:off x="8185150" y="2970457"/>
          <a:ext cx="2032000" cy="2667000"/>
        </p:xfrm>
        <a:graphic>
          <a:graphicData uri="http://schemas.openxmlformats.org/drawingml/2006/table">
            <a:tbl>
              <a:tblPr/>
              <a:tblGrid>
                <a:gridCol w="990600"/>
                <a:gridCol w="177800"/>
                <a:gridCol w="86360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姓名（工号）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006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007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008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009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（杨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43" name="圆角矩形 42"/>
          <p:cNvSpPr>
            <a:spLocks noChangeAspect="1"/>
          </p:cNvSpPr>
          <p:nvPr/>
        </p:nvSpPr>
        <p:spPr>
          <a:xfrm>
            <a:off x="10829955" y="6165416"/>
            <a:ext cx="544865" cy="25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</a:t>
            </a:r>
          </a:p>
        </p:txBody>
      </p:sp>
      <p:pic>
        <p:nvPicPr>
          <p:cNvPr id="20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5576" y="2099565"/>
            <a:ext cx="44608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7" name="TextBox 2056"/>
          <p:cNvSpPr txBox="1"/>
          <p:nvPr/>
        </p:nvSpPr>
        <p:spPr>
          <a:xfrm>
            <a:off x="4906204" y="2020974"/>
            <a:ext cx="1446971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Xx</a:t>
            </a:r>
            <a:r>
              <a:rPr lang="zh-CN" altLang="en-US" sz="1050" dirty="0" smtClean="0"/>
              <a:t>项目组（</a:t>
            </a:r>
            <a:r>
              <a:rPr lang="en-US" altLang="zh-CN" sz="1050" dirty="0"/>
              <a:t> PM</a:t>
            </a:r>
            <a:r>
              <a:rPr lang="zh-CN" altLang="en-US" sz="1050" dirty="0"/>
              <a:t>： </a:t>
            </a:r>
            <a:r>
              <a:rPr lang="en-US" altLang="zh-CN" sz="1050" dirty="0" smtClean="0"/>
              <a:t>xx</a:t>
            </a:r>
            <a:r>
              <a:rPr lang="zh-CN" altLang="en-US" sz="1050" dirty="0" smtClean="0"/>
              <a:t>）</a:t>
            </a:r>
            <a:endParaRPr lang="zh-CN" alt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4833906" y="2327933"/>
            <a:ext cx="47977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xXx</a:t>
            </a:r>
            <a:endParaRPr lang="zh-CN" altLang="en-US" sz="1050" dirty="0"/>
          </a:p>
        </p:txBody>
      </p:sp>
      <p:sp>
        <p:nvSpPr>
          <p:cNvPr id="4" name="文本框 3"/>
          <p:cNvSpPr txBox="1"/>
          <p:nvPr/>
        </p:nvSpPr>
        <p:spPr>
          <a:xfrm>
            <a:off x="526292" y="50041"/>
            <a:ext cx="368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团队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—</a:t>
            </a:r>
            <a:r>
              <a:rPr lang="zh-CN" altLang="en-US" dirty="0"/>
              <a:t>人员设置</a:t>
            </a:r>
          </a:p>
        </p:txBody>
      </p:sp>
      <p:sp>
        <p:nvSpPr>
          <p:cNvPr id="2059" name="矩形 2058"/>
          <p:cNvSpPr/>
          <p:nvPr/>
        </p:nvSpPr>
        <p:spPr>
          <a:xfrm>
            <a:off x="13049250" y="589320"/>
            <a:ext cx="237410" cy="237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grpSp>
        <p:nvGrpSpPr>
          <p:cNvPr id="2071" name="组合 2070"/>
          <p:cNvGrpSpPr/>
          <p:nvPr/>
        </p:nvGrpSpPr>
        <p:grpSpPr>
          <a:xfrm>
            <a:off x="627000" y="1453100"/>
            <a:ext cx="2410691" cy="4594936"/>
            <a:chOff x="627000" y="1453100"/>
            <a:chExt cx="2410691" cy="4594936"/>
          </a:xfrm>
        </p:grpSpPr>
        <p:sp>
          <p:nvSpPr>
            <p:cNvPr id="2" name="矩形 1"/>
            <p:cNvSpPr/>
            <p:nvPr/>
          </p:nvSpPr>
          <p:spPr>
            <a:xfrm>
              <a:off x="627000" y="1724149"/>
              <a:ext cx="2410691" cy="4322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000" y="1453100"/>
              <a:ext cx="14393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可引用的项目组</a:t>
              </a:r>
              <a:endParaRPr lang="zh-CN" altLang="en-US" sz="1200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63" y="2337974"/>
              <a:ext cx="1833562" cy="2466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62" name="组合 2061"/>
            <p:cNvGrpSpPr/>
            <p:nvPr/>
          </p:nvGrpSpPr>
          <p:grpSpPr>
            <a:xfrm>
              <a:off x="627001" y="1981829"/>
              <a:ext cx="2268568" cy="324000"/>
              <a:chOff x="627000" y="1886579"/>
              <a:chExt cx="2410691" cy="324000"/>
            </a:xfrm>
          </p:grpSpPr>
          <p:sp>
            <p:nvSpPr>
              <p:cNvPr id="2060" name="矩形 2059"/>
              <p:cNvSpPr/>
              <p:nvPr/>
            </p:nvSpPr>
            <p:spPr>
              <a:xfrm>
                <a:off x="627000" y="1947908"/>
                <a:ext cx="2410691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200" dirty="0" smtClean="0"/>
                  <a:t>Xxx</a:t>
                </a:r>
                <a:r>
                  <a:rPr lang="zh-CN" altLang="en-US" sz="1200" dirty="0" smtClean="0"/>
                  <a:t>项目组</a:t>
                </a:r>
                <a:endParaRPr lang="zh-CN" altLang="en-US" sz="1200" dirty="0"/>
              </a:p>
            </p:txBody>
          </p:sp>
          <p:sp>
            <p:nvSpPr>
              <p:cNvPr id="2061" name="TextBox 2060"/>
              <p:cNvSpPr txBox="1"/>
              <p:nvPr/>
            </p:nvSpPr>
            <p:spPr>
              <a:xfrm>
                <a:off x="2757456" y="1886579"/>
                <a:ext cx="276225" cy="32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&lt;</a:t>
                </a:r>
                <a:endParaRPr lang="zh-CN" altLang="en-US" dirty="0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49978" y="4904378"/>
              <a:ext cx="2268000" cy="286408"/>
              <a:chOff x="627000" y="1947908"/>
              <a:chExt cx="2430569" cy="28640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627000" y="1947908"/>
                <a:ext cx="2376000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200" dirty="0" smtClean="0"/>
                  <a:t>Xxx</a:t>
                </a:r>
                <a:r>
                  <a:rPr lang="zh-CN" altLang="en-US" sz="1200" dirty="0" smtClean="0"/>
                  <a:t>项目组</a:t>
                </a:r>
                <a:r>
                  <a:rPr lang="en-US" altLang="zh-CN" sz="1200" dirty="0" smtClean="0"/>
                  <a:t>1</a:t>
                </a:r>
                <a:endParaRPr lang="zh-CN" alt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6200000">
                <a:off x="2757456" y="1934204"/>
                <a:ext cx="276225" cy="32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&lt;</a:t>
                </a:r>
                <a:endParaRPr lang="zh-CN" altLang="en-US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649978" y="5185366"/>
              <a:ext cx="2268000" cy="286408"/>
              <a:chOff x="627000" y="1947908"/>
              <a:chExt cx="2430569" cy="286408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627000" y="1947908"/>
                <a:ext cx="2376000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200" dirty="0" smtClean="0"/>
                  <a:t>Xxx</a:t>
                </a:r>
                <a:r>
                  <a:rPr lang="zh-CN" altLang="en-US" sz="1200" dirty="0" smtClean="0"/>
                  <a:t>项目组</a:t>
                </a:r>
                <a:r>
                  <a:rPr lang="en-US" altLang="zh-CN" sz="1200" dirty="0" smtClean="0"/>
                  <a:t>2</a:t>
                </a:r>
                <a:endParaRPr lang="zh-CN" altLang="en-US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6200000">
                <a:off x="2757456" y="1934204"/>
                <a:ext cx="276225" cy="32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&lt;</a:t>
                </a:r>
                <a:endParaRPr lang="zh-CN" altLang="en-US" dirty="0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649977" y="5466353"/>
              <a:ext cx="2268000" cy="286408"/>
              <a:chOff x="627000" y="1947908"/>
              <a:chExt cx="2430569" cy="286408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627000" y="1947908"/>
                <a:ext cx="2376000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200" dirty="0" smtClean="0"/>
                  <a:t>Xxx</a:t>
                </a:r>
                <a:r>
                  <a:rPr lang="zh-CN" altLang="en-US" sz="1200" dirty="0" smtClean="0"/>
                  <a:t>项目组</a:t>
                </a:r>
                <a:r>
                  <a:rPr lang="en-US" altLang="zh-CN" sz="1200" dirty="0" smtClean="0"/>
                  <a:t>3</a:t>
                </a:r>
                <a:endParaRPr lang="zh-CN" altLang="en-US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2757456" y="1934204"/>
                <a:ext cx="276225" cy="32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&lt;</a:t>
                </a:r>
                <a:endParaRPr lang="zh-CN" altLang="en-US" dirty="0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636526" y="1766933"/>
              <a:ext cx="2296824" cy="297316"/>
              <a:chOff x="627000" y="1947908"/>
              <a:chExt cx="2440717" cy="297316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27000" y="1947908"/>
                <a:ext cx="2410691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200" dirty="0" err="1" smtClean="0"/>
                  <a:t>Xxc</a:t>
                </a:r>
                <a:r>
                  <a:rPr lang="zh-CN" altLang="en-US" sz="1200" dirty="0" smtClean="0"/>
                  <a:t>项目组</a:t>
                </a:r>
                <a:endParaRPr lang="zh-CN" altLang="en-US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6200000">
                <a:off x="2765598" y="1943105"/>
                <a:ext cx="259940" cy="344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&lt;</a:t>
                </a:r>
                <a:endParaRPr lang="zh-CN" altLang="en-US" dirty="0"/>
              </a:p>
            </p:txBody>
          </p:sp>
        </p:grpSp>
        <p:pic>
          <p:nvPicPr>
            <p:cNvPr id="206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003" y="4581186"/>
              <a:ext cx="161925" cy="146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241" y="1704561"/>
              <a:ext cx="171450" cy="3695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070" name="表格 20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46904940"/>
              </p:ext>
            </p:extLst>
          </p:nvPr>
        </p:nvGraphicFramePr>
        <p:xfrm>
          <a:off x="8194675" y="1872974"/>
          <a:ext cx="3177556" cy="712743"/>
        </p:xfrm>
        <a:graphic>
          <a:graphicData uri="http://schemas.openxmlformats.org/drawingml/2006/table">
            <a:tbl>
              <a:tblPr/>
              <a:tblGrid>
                <a:gridCol w="508586"/>
                <a:gridCol w="1080192"/>
                <a:gridCol w="662883"/>
                <a:gridCol w="925895"/>
              </a:tblGrid>
              <a:tr h="2375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PDU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GENEX</a:t>
                      </a:r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产品部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性别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地域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成本中心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581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姓名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工号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BFBFBF"/>
                          </a:solidFill>
                          <a:effectLst/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矩形 74"/>
          <p:cNvSpPr/>
          <p:nvPr/>
        </p:nvSpPr>
        <p:spPr>
          <a:xfrm>
            <a:off x="533400" y="708025"/>
            <a:ext cx="927100" cy="330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人员设置</a:t>
            </a:r>
          </a:p>
        </p:txBody>
      </p:sp>
      <p:sp>
        <p:nvSpPr>
          <p:cNvPr id="76" name="矩形 75"/>
          <p:cNvSpPr/>
          <p:nvPr/>
        </p:nvSpPr>
        <p:spPr>
          <a:xfrm>
            <a:off x="1511300" y="708025"/>
            <a:ext cx="927100" cy="33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关联</a:t>
            </a:r>
            <a:r>
              <a:rPr lang="en-US" altLang="zh-CN" sz="1400" dirty="0">
                <a:solidFill>
                  <a:schemeClr val="tx1"/>
                </a:solidFill>
              </a:rPr>
              <a:t>PO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489200" y="708025"/>
            <a:ext cx="927100" cy="33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关键角色</a:t>
            </a:r>
          </a:p>
        </p:txBody>
      </p:sp>
      <p:sp>
        <p:nvSpPr>
          <p:cNvPr id="78" name="矩形 77"/>
          <p:cNvSpPr/>
          <p:nvPr/>
        </p:nvSpPr>
        <p:spPr>
          <a:xfrm>
            <a:off x="3467100" y="708025"/>
            <a:ext cx="927100" cy="33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063" name="圆角矩形标注 2062"/>
          <p:cNvSpPr/>
          <p:nvPr/>
        </p:nvSpPr>
        <p:spPr>
          <a:xfrm>
            <a:off x="10448548" y="471033"/>
            <a:ext cx="1083945" cy="764559"/>
          </a:xfrm>
          <a:prstGeom prst="wedgeRoundRectCallout">
            <a:avLst>
              <a:gd name="adj1" fmla="val -166756"/>
              <a:gd name="adj2" fmla="val 147563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项目组列表与</a:t>
            </a:r>
            <a:r>
              <a:rPr lang="en-US" altLang="zh-CN" sz="1200" dirty="0" smtClean="0">
                <a:solidFill>
                  <a:schemeClr val="tx1"/>
                </a:solidFill>
              </a:rPr>
              <a:t>DP/PDU</a:t>
            </a:r>
            <a:r>
              <a:rPr lang="zh-CN" altLang="en-US" sz="1200" dirty="0" smtClean="0">
                <a:solidFill>
                  <a:schemeClr val="tx1"/>
                </a:solidFill>
              </a:rPr>
              <a:t>联动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5643" y="1389413"/>
            <a:ext cx="2458192" cy="480950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删除不做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40120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3515747"/>
              </p:ext>
            </p:extLst>
          </p:nvPr>
        </p:nvGraphicFramePr>
        <p:xfrm>
          <a:off x="1838324" y="3790950"/>
          <a:ext cx="6972301" cy="1209675"/>
        </p:xfrm>
        <a:graphic>
          <a:graphicData uri="http://schemas.openxmlformats.org/drawingml/2006/table">
            <a:tbl>
              <a:tblPr/>
              <a:tblGrid>
                <a:gridCol w="1038226"/>
                <a:gridCol w="1076325"/>
                <a:gridCol w="1426939"/>
                <a:gridCol w="1554386"/>
                <a:gridCol w="904875"/>
                <a:gridCol w="971550"/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PO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编号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PO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PDU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PO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立项时间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结项时间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实验室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中央软件院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GENEX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产品部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-1645920" y="-14173200"/>
            <a:ext cx="384048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560320" y="22402800"/>
            <a:ext cx="3657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3400" y="860425"/>
            <a:ext cx="927100" cy="33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人员设置</a:t>
            </a:r>
          </a:p>
        </p:txBody>
      </p:sp>
      <p:sp>
        <p:nvSpPr>
          <p:cNvPr id="7" name="矩形 6"/>
          <p:cNvSpPr/>
          <p:nvPr/>
        </p:nvSpPr>
        <p:spPr>
          <a:xfrm>
            <a:off x="1511300" y="860425"/>
            <a:ext cx="927100" cy="330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关联</a:t>
            </a:r>
            <a:r>
              <a:rPr lang="en-US" altLang="zh-CN" sz="1400" dirty="0"/>
              <a:t>PO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2489200" y="860425"/>
            <a:ext cx="927100" cy="33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关键角色</a:t>
            </a:r>
          </a:p>
        </p:txBody>
      </p:sp>
      <p:sp>
        <p:nvSpPr>
          <p:cNvPr id="9" name="矩形 8"/>
          <p:cNvSpPr/>
          <p:nvPr/>
        </p:nvSpPr>
        <p:spPr>
          <a:xfrm>
            <a:off x="3467100" y="860425"/>
            <a:ext cx="927100" cy="33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3400" y="1200150"/>
            <a:ext cx="11039475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2555" y="5646006"/>
            <a:ext cx="5790795" cy="56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 24"/>
          <p:cNvSpPr>
            <a:spLocks noChangeAspect="1"/>
          </p:cNvSpPr>
          <p:nvPr/>
        </p:nvSpPr>
        <p:spPr>
          <a:xfrm>
            <a:off x="10344180" y="1317074"/>
            <a:ext cx="1057245" cy="25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新增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保存</a:t>
            </a:r>
            <a:endParaRPr lang="zh-CN" altLang="en-US" sz="1200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30153359"/>
              </p:ext>
            </p:extLst>
          </p:nvPr>
        </p:nvGraphicFramePr>
        <p:xfrm>
          <a:off x="679449" y="1731486"/>
          <a:ext cx="10721975" cy="1697515"/>
        </p:xfrm>
        <a:graphic>
          <a:graphicData uri="http://schemas.openxmlformats.org/drawingml/2006/table">
            <a:tbl>
              <a:tblPr/>
              <a:tblGrid>
                <a:gridCol w="554063"/>
                <a:gridCol w="1350527"/>
                <a:gridCol w="744522"/>
                <a:gridCol w="3497519"/>
                <a:gridCol w="1142754"/>
                <a:gridCol w="1285598"/>
                <a:gridCol w="1212012"/>
                <a:gridCol w="934980"/>
              </a:tblGrid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项目组名称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关联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PO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状态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立项时间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结项时间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后台开发一组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黄青海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Discovery V2R5C01 （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第三期）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在研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2018/8/5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2018/12/23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结项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后台开发一组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黄青海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Discovery V2R5C01 （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第二期）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结项中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2018/2/5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2018/8/10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结项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后台开发一组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黄青海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Discovery V2R5C01 （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第一期）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已结项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2017/12/4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2018/1/31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结项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9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后台开发一组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黄青海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Discovery V2R5C00 （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第三期）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已结项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2017/10/7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2017/11/30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A6A6A6"/>
                          </a:solidFill>
                          <a:effectLst/>
                          <a:latin typeface="宋体"/>
                        </a:rPr>
                        <a:t>结项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后台开发一组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黄青海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请选择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等腰三角形 27"/>
          <p:cNvSpPr>
            <a:spLocks noChangeAspect="1"/>
          </p:cNvSpPr>
          <p:nvPr/>
        </p:nvSpPr>
        <p:spPr>
          <a:xfrm rot="10800000">
            <a:off x="3733800" y="4704377"/>
            <a:ext cx="155512" cy="180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>
            <a:spLocks noChangeAspect="1"/>
          </p:cNvSpPr>
          <p:nvPr/>
        </p:nvSpPr>
        <p:spPr>
          <a:xfrm>
            <a:off x="8248680" y="3807449"/>
            <a:ext cx="544865" cy="25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搜索</a:t>
            </a:r>
          </a:p>
        </p:txBody>
      </p:sp>
      <p:sp>
        <p:nvSpPr>
          <p:cNvPr id="33" name="矩形 32"/>
          <p:cNvSpPr/>
          <p:nvPr/>
        </p:nvSpPr>
        <p:spPr>
          <a:xfrm>
            <a:off x="1733550" y="3629024"/>
            <a:ext cx="7267575" cy="183832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4772025" y="3319950"/>
            <a:ext cx="342900" cy="394800"/>
          </a:xfrm>
          <a:prstGeom prst="downArrow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0800000">
            <a:off x="5191125" y="4704377"/>
            <a:ext cx="155512" cy="180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>
            <a:spLocks noChangeAspect="1"/>
          </p:cNvSpPr>
          <p:nvPr/>
        </p:nvSpPr>
        <p:spPr>
          <a:xfrm>
            <a:off x="8248680" y="5148674"/>
            <a:ext cx="544865" cy="25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确定</a:t>
            </a:r>
          </a:p>
        </p:txBody>
      </p:sp>
      <p:sp>
        <p:nvSpPr>
          <p:cNvPr id="37" name="圆角矩形标注 36"/>
          <p:cNvSpPr/>
          <p:nvPr/>
        </p:nvSpPr>
        <p:spPr>
          <a:xfrm>
            <a:off x="354842" y="4626590"/>
            <a:ext cx="1005840" cy="764559"/>
          </a:xfrm>
          <a:prstGeom prst="wedgeRoundRectCallout">
            <a:avLst>
              <a:gd name="adj1" fmla="val 103220"/>
              <a:gd name="adj2" fmla="val -80769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与</a:t>
            </a:r>
            <a:r>
              <a:rPr lang="zh-CN" altLang="en-US" sz="1200" dirty="0">
                <a:solidFill>
                  <a:schemeClr val="tx1"/>
                </a:solidFill>
              </a:rPr>
              <a:t>项目</a:t>
            </a:r>
            <a:r>
              <a:rPr lang="zh-CN" altLang="en-US" sz="1200" dirty="0" smtClean="0">
                <a:solidFill>
                  <a:schemeClr val="tx1"/>
                </a:solidFill>
              </a:rPr>
              <a:t>组的</a:t>
            </a:r>
            <a:r>
              <a:rPr lang="en-US" altLang="zh-CN" sz="1200" dirty="0" smtClean="0">
                <a:solidFill>
                  <a:schemeClr val="tx1"/>
                </a:solidFill>
              </a:rPr>
              <a:t>DP/PDU</a:t>
            </a:r>
            <a:r>
              <a:rPr lang="zh-CN" altLang="en-US" sz="1200" dirty="0" smtClean="0">
                <a:solidFill>
                  <a:schemeClr val="tx1"/>
                </a:solidFill>
              </a:rPr>
              <a:t>联动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圆角矩形标注 37"/>
          <p:cNvSpPr/>
          <p:nvPr/>
        </p:nvSpPr>
        <p:spPr>
          <a:xfrm>
            <a:off x="7242840" y="184650"/>
            <a:ext cx="1005840" cy="764559"/>
          </a:xfrm>
          <a:prstGeom prst="wedgeRoundRectCallout">
            <a:avLst>
              <a:gd name="adj1" fmla="val 99432"/>
              <a:gd name="adj2" fmla="val 168394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按照立项时间倒序排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702499" y="1303107"/>
            <a:ext cx="3291651" cy="276999"/>
            <a:chOff x="702499" y="1229074"/>
            <a:chExt cx="3291651" cy="276999"/>
          </a:xfrm>
        </p:grpSpPr>
        <p:grpSp>
          <p:nvGrpSpPr>
            <p:cNvPr id="44" name="组合 43"/>
            <p:cNvGrpSpPr/>
            <p:nvPr/>
          </p:nvGrpSpPr>
          <p:grpSpPr>
            <a:xfrm>
              <a:off x="1542944" y="1258407"/>
              <a:ext cx="2451206" cy="218333"/>
              <a:chOff x="1571519" y="1229074"/>
              <a:chExt cx="2451206" cy="21833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571519" y="1229074"/>
                <a:ext cx="1117600" cy="2183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905125" y="1229074"/>
                <a:ext cx="1117600" cy="2183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702499" y="1229074"/>
              <a:ext cx="2240088" cy="276999"/>
              <a:chOff x="702499" y="1229074"/>
              <a:chExt cx="2240088" cy="276999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702499" y="1229074"/>
                <a:ext cx="9541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ctr"/>
                <a:r>
                  <a:rPr lang="zh-CN" altLang="en-US" sz="1200" dirty="0">
                    <a:solidFill>
                      <a:srgbClr val="000000"/>
                    </a:solidFill>
                    <a:latin typeface="宋体"/>
                  </a:rPr>
                  <a:t>立项</a:t>
                </a:r>
                <a:r>
                  <a:rPr lang="zh-CN" altLang="en-US" sz="1200" dirty="0" smtClean="0">
                    <a:solidFill>
                      <a:srgbClr val="000000"/>
                    </a:solidFill>
                    <a:latin typeface="宋体"/>
                  </a:rPr>
                  <a:t>时间：</a:t>
                </a:r>
                <a:endParaRPr lang="zh-CN" altLang="en-US" sz="1200" dirty="0">
                  <a:solidFill>
                    <a:srgbClr val="000000"/>
                  </a:solidFill>
                  <a:latin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604032" y="1229074"/>
                <a:ext cx="3385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ctr">
                  <a:defRPr sz="1200">
                    <a:solidFill>
                      <a:srgbClr val="000000"/>
                    </a:solidFill>
                    <a:latin typeface="宋体"/>
                  </a:defRPr>
                </a:lvl1pPr>
              </a:lstStyle>
              <a:p>
                <a:r>
                  <a:rPr lang="zh-CN" altLang="en-US" dirty="0" smtClean="0"/>
                  <a:t>至</a:t>
                </a:r>
                <a:endParaRPr lang="zh-CN" altLang="en-US" dirty="0"/>
              </a:p>
            </p:txBody>
          </p:sp>
        </p:grpSp>
      </p:grpSp>
      <p:sp>
        <p:nvSpPr>
          <p:cNvPr id="46" name="圆角矩形 45"/>
          <p:cNvSpPr>
            <a:spLocks noChangeAspect="1"/>
          </p:cNvSpPr>
          <p:nvPr/>
        </p:nvSpPr>
        <p:spPr>
          <a:xfrm>
            <a:off x="4324380" y="1315606"/>
            <a:ext cx="544865" cy="25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搜索</a:t>
            </a:r>
          </a:p>
        </p:txBody>
      </p:sp>
      <p:sp>
        <p:nvSpPr>
          <p:cNvPr id="47" name="等腰三角形 46"/>
          <p:cNvSpPr>
            <a:spLocks noChangeAspect="1"/>
          </p:cNvSpPr>
          <p:nvPr/>
        </p:nvSpPr>
        <p:spPr>
          <a:xfrm rot="10800000">
            <a:off x="6743700" y="4704377"/>
            <a:ext cx="155512" cy="180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标注 47"/>
          <p:cNvSpPr/>
          <p:nvPr/>
        </p:nvSpPr>
        <p:spPr>
          <a:xfrm>
            <a:off x="9401687" y="4766394"/>
            <a:ext cx="1733038" cy="764559"/>
          </a:xfrm>
          <a:prstGeom prst="wedgeRoundRectCallout">
            <a:avLst>
              <a:gd name="adj1" fmla="val -155986"/>
              <a:gd name="adj2" fmla="val -48378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不需要选择或输入，根据选择的</a:t>
            </a:r>
            <a:r>
              <a:rPr lang="en-US" altLang="zh-CN" sz="1200" dirty="0" smtClean="0">
                <a:solidFill>
                  <a:schemeClr val="tx1"/>
                </a:solidFill>
              </a:rPr>
              <a:t>PO</a:t>
            </a:r>
            <a:r>
              <a:rPr lang="zh-CN" altLang="en-US" sz="1200" dirty="0" smtClean="0">
                <a:solidFill>
                  <a:schemeClr val="tx1"/>
                </a:solidFill>
              </a:rPr>
              <a:t>做展示，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po</a:t>
            </a:r>
            <a:r>
              <a:rPr lang="zh-CN" altLang="en-US" sz="1200" dirty="0" smtClean="0">
                <a:solidFill>
                  <a:schemeClr val="tx1"/>
                </a:solidFill>
              </a:rPr>
              <a:t>按照</a:t>
            </a:r>
            <a:r>
              <a:rPr lang="zh-CN" altLang="en-US" sz="1200" dirty="0">
                <a:solidFill>
                  <a:schemeClr val="tx1"/>
                </a:solidFill>
              </a:rPr>
              <a:t>立项时间倒序</a:t>
            </a:r>
            <a:r>
              <a:rPr lang="zh-CN" altLang="en-US" sz="1200" dirty="0" smtClean="0">
                <a:solidFill>
                  <a:schemeClr val="tx1"/>
                </a:solidFill>
              </a:rPr>
              <a:t>排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圆角矩形标注 48"/>
          <p:cNvSpPr/>
          <p:nvPr/>
        </p:nvSpPr>
        <p:spPr>
          <a:xfrm>
            <a:off x="11917680" y="2455126"/>
            <a:ext cx="1005840" cy="764559"/>
          </a:xfrm>
          <a:prstGeom prst="wedgeRoundRectCallout">
            <a:avLst>
              <a:gd name="adj1" fmla="val -128788"/>
              <a:gd name="adj2" fmla="val 21388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已经结项的不可以操作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文本框 3"/>
          <p:cNvSpPr txBox="1"/>
          <p:nvPr/>
        </p:nvSpPr>
        <p:spPr>
          <a:xfrm>
            <a:off x="526292" y="50041"/>
            <a:ext cx="368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团队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—</a:t>
            </a:r>
            <a:r>
              <a:rPr lang="zh-CN" altLang="en-US" dirty="0"/>
              <a:t>关联</a:t>
            </a:r>
            <a:r>
              <a:rPr lang="en-US" altLang="zh-CN" dirty="0"/>
              <a:t>PO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799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645920" y="-14173200"/>
            <a:ext cx="384048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560320" y="22402800"/>
            <a:ext cx="3657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3400" y="860425"/>
            <a:ext cx="927100" cy="33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人员设置</a:t>
            </a:r>
          </a:p>
        </p:txBody>
      </p:sp>
      <p:sp>
        <p:nvSpPr>
          <p:cNvPr id="7" name="矩形 6"/>
          <p:cNvSpPr/>
          <p:nvPr/>
        </p:nvSpPr>
        <p:spPr>
          <a:xfrm>
            <a:off x="1511300" y="860425"/>
            <a:ext cx="927100" cy="33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关联</a:t>
            </a:r>
            <a:r>
              <a:rPr lang="en-US" altLang="zh-CN" sz="1400" dirty="0" smtClean="0">
                <a:solidFill>
                  <a:schemeClr val="tx1"/>
                </a:solidFill>
              </a:rPr>
              <a:t>PO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89200" y="860425"/>
            <a:ext cx="927100" cy="330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关键角色</a:t>
            </a:r>
          </a:p>
        </p:txBody>
      </p:sp>
      <p:sp>
        <p:nvSpPr>
          <p:cNvPr id="9" name="矩形 8"/>
          <p:cNvSpPr/>
          <p:nvPr/>
        </p:nvSpPr>
        <p:spPr>
          <a:xfrm>
            <a:off x="3467100" y="860425"/>
            <a:ext cx="927100" cy="33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3400" y="1200150"/>
            <a:ext cx="11039475" cy="502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0746746"/>
              </p:ext>
            </p:extLst>
          </p:nvPr>
        </p:nvGraphicFramePr>
        <p:xfrm>
          <a:off x="733422" y="1704975"/>
          <a:ext cx="10717597" cy="2609847"/>
        </p:xfrm>
        <a:graphic>
          <a:graphicData uri="http://schemas.openxmlformats.org/drawingml/2006/table">
            <a:tbl>
              <a:tblPr/>
              <a:tblGrid>
                <a:gridCol w="913959"/>
                <a:gridCol w="1795047"/>
                <a:gridCol w="1376708"/>
                <a:gridCol w="2626171"/>
                <a:gridCol w="2308293"/>
                <a:gridCol w="1697419"/>
              </a:tblGrid>
              <a:tr h="2899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关键角色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数量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角色员工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备份员工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xx（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xx2（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xx3（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xx4（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xx5（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xx7（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xx6（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xx9（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BFBFBF"/>
                          </a:solidFill>
                          <a:effectLst/>
                          <a:latin typeface="宋体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等腰三角形 17"/>
          <p:cNvSpPr>
            <a:spLocks noChangeAspect="1"/>
          </p:cNvSpPr>
          <p:nvPr/>
        </p:nvSpPr>
        <p:spPr>
          <a:xfrm rot="10800000">
            <a:off x="3235388" y="4077222"/>
            <a:ext cx="155512" cy="180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>
            <a:spLocks noChangeAspect="1"/>
          </p:cNvSpPr>
          <p:nvPr/>
        </p:nvSpPr>
        <p:spPr>
          <a:xfrm>
            <a:off x="10344180" y="1317074"/>
            <a:ext cx="1057245" cy="25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新增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保存</a:t>
            </a:r>
            <a:endParaRPr lang="zh-CN" altLang="en-US" sz="12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4819072" y="4328184"/>
            <a:ext cx="2610428" cy="883848"/>
            <a:chOff x="7000295" y="3080409"/>
            <a:chExt cx="1210255" cy="883848"/>
          </a:xfrm>
        </p:grpSpPr>
        <p:sp>
          <p:nvSpPr>
            <p:cNvPr id="21" name="矩形 20"/>
            <p:cNvSpPr/>
            <p:nvPr/>
          </p:nvSpPr>
          <p:spPr>
            <a:xfrm>
              <a:off x="7000296" y="3080409"/>
              <a:ext cx="1210253" cy="2247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李</a:t>
              </a:r>
              <a:r>
                <a:rPr lang="en-US" altLang="zh-CN" sz="1000" dirty="0" smtClean="0"/>
                <a:t>x1</a:t>
              </a:r>
              <a:r>
                <a:rPr lang="zh-CN" altLang="en-US" sz="1000" dirty="0" smtClean="0"/>
                <a:t>（</a:t>
              </a:r>
              <a:r>
                <a:rPr lang="en-US" altLang="zh-CN" sz="1000" dirty="0" smtClean="0"/>
                <a:t>123456</a:t>
              </a:r>
              <a:r>
                <a:rPr lang="zh-CN" altLang="en-US" sz="1000" dirty="0" smtClean="0"/>
                <a:t>）</a:t>
              </a:r>
              <a:endParaRPr lang="zh-CN" altLang="en-US" sz="1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000297" y="3305175"/>
              <a:ext cx="1210253" cy="2247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李</a:t>
              </a:r>
              <a:r>
                <a:rPr lang="en-US" altLang="zh-CN" sz="1000" dirty="0" smtClean="0"/>
                <a:t>x2</a:t>
              </a:r>
              <a:r>
                <a:rPr lang="zh-CN" altLang="en-US" sz="1000" dirty="0" smtClean="0"/>
                <a:t>（</a:t>
              </a:r>
              <a:r>
                <a:rPr lang="en-US" altLang="zh-CN" sz="1000" dirty="0" smtClean="0"/>
                <a:t>123457</a:t>
              </a:r>
              <a:r>
                <a:rPr lang="zh-CN" altLang="en-US" sz="1000" dirty="0" smtClean="0"/>
                <a:t>）</a:t>
              </a:r>
              <a:endParaRPr lang="zh-CN" altLang="en-US" sz="1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000295" y="3520416"/>
              <a:ext cx="1210253" cy="2247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李</a:t>
              </a:r>
              <a:r>
                <a:rPr lang="en-US" altLang="zh-CN" sz="1000" dirty="0" smtClean="0"/>
                <a:t>x3</a:t>
              </a:r>
              <a:r>
                <a:rPr lang="zh-CN" altLang="en-US" sz="1000" dirty="0" smtClean="0"/>
                <a:t>（</a:t>
              </a:r>
              <a:r>
                <a:rPr lang="en-US" altLang="zh-CN" sz="1000" dirty="0" smtClean="0"/>
                <a:t>123458</a:t>
              </a:r>
              <a:r>
                <a:rPr lang="zh-CN" altLang="en-US" sz="1000" dirty="0" smtClean="0"/>
                <a:t>）</a:t>
              </a:r>
              <a:endParaRPr lang="zh-CN" altLang="en-US" sz="10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7000295" y="3739491"/>
              <a:ext cx="1210253" cy="2247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李</a:t>
              </a:r>
              <a:r>
                <a:rPr lang="en-US" altLang="zh-CN" sz="1000" dirty="0" smtClean="0"/>
                <a:t>x4</a:t>
              </a:r>
              <a:r>
                <a:rPr lang="zh-CN" altLang="en-US" sz="1000" dirty="0" smtClean="0"/>
                <a:t>（</a:t>
              </a:r>
              <a:r>
                <a:rPr lang="en-US" altLang="zh-CN" sz="1000" dirty="0" smtClean="0"/>
                <a:t>123459</a:t>
              </a:r>
              <a:r>
                <a:rPr lang="zh-CN" altLang="en-US" sz="1000" dirty="0" smtClean="0"/>
                <a:t>）</a:t>
              </a:r>
              <a:endParaRPr lang="zh-CN" altLang="en-US" sz="1000" dirty="0"/>
            </a:p>
          </p:txBody>
        </p:sp>
      </p:grpSp>
      <p:sp>
        <p:nvSpPr>
          <p:cNvPr id="27" name="圆角矩形标注 26"/>
          <p:cNvSpPr/>
          <p:nvPr/>
        </p:nvSpPr>
        <p:spPr>
          <a:xfrm>
            <a:off x="3708267" y="4903398"/>
            <a:ext cx="1005840" cy="764559"/>
          </a:xfrm>
          <a:prstGeom prst="wedgeRoundRectCallout">
            <a:avLst>
              <a:gd name="adj1" fmla="val 103220"/>
              <a:gd name="adj2" fmla="val -80769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在</a:t>
            </a:r>
            <a:r>
              <a:rPr lang="zh-CN" altLang="en-US" sz="1200" dirty="0" smtClean="0">
                <a:solidFill>
                  <a:schemeClr val="tx1"/>
                </a:solidFill>
              </a:rPr>
              <a:t>项目组的人员中筛选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文本框 3"/>
          <p:cNvSpPr txBox="1"/>
          <p:nvPr/>
        </p:nvSpPr>
        <p:spPr>
          <a:xfrm>
            <a:off x="526292" y="126241"/>
            <a:ext cx="368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团队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—</a:t>
            </a:r>
            <a:r>
              <a:rPr lang="zh-CN" altLang="en-US" dirty="0"/>
              <a:t>关键</a:t>
            </a:r>
            <a:r>
              <a:rPr lang="zh-CN" altLang="en-US" dirty="0" smtClean="0"/>
              <a:t>角色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3646" y="1312846"/>
            <a:ext cx="83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关联</a:t>
            </a:r>
            <a:r>
              <a:rPr lang="en-US" altLang="zh-CN" sz="1200" dirty="0" smtClean="0"/>
              <a:t>PO</a:t>
            </a:r>
            <a:r>
              <a:rPr lang="zh-CN" altLang="en-US" sz="1200" dirty="0" smtClean="0"/>
              <a:t>：</a:t>
            </a:r>
            <a:endParaRPr lang="zh-CN" altLang="en-US" sz="12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511005" y="1318381"/>
          <a:ext cx="8128000" cy="265929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6592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产品线</a:t>
                      </a:r>
                    </a:p>
                  </a:txBody>
                  <a:tcPr marL="9293" marR="9293" marT="9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</a:p>
                  </a:txBody>
                  <a:tcPr marL="9293" marR="9293" marT="9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DU</a:t>
                      </a:r>
                    </a:p>
                  </a:txBody>
                  <a:tcPr marL="9293" marR="9293" marT="9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293" marR="9293" marT="9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PDU</a:t>
                      </a:r>
                    </a:p>
                  </a:txBody>
                  <a:tcPr marL="9293" marR="9293" marT="9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293" marR="9293" marT="9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PO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名称</a:t>
                      </a:r>
                    </a:p>
                  </a:txBody>
                  <a:tcPr marL="9293" marR="9293" marT="9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BFBFBF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293" marR="9293" marT="9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3363065" y="1361345"/>
            <a:ext cx="6253143" cy="180001"/>
            <a:chOff x="3363065" y="1361345"/>
            <a:chExt cx="6253143" cy="180001"/>
          </a:xfrm>
        </p:grpSpPr>
        <p:grpSp>
          <p:nvGrpSpPr>
            <p:cNvPr id="34" name="组合 33"/>
            <p:cNvGrpSpPr/>
            <p:nvPr/>
          </p:nvGrpSpPr>
          <p:grpSpPr>
            <a:xfrm>
              <a:off x="3363065" y="1361345"/>
              <a:ext cx="4165537" cy="180001"/>
              <a:chOff x="2653785" y="486298"/>
              <a:chExt cx="4165537" cy="180001"/>
            </a:xfrm>
          </p:grpSpPr>
          <p:sp>
            <p:nvSpPr>
              <p:cNvPr id="35" name="等腰三角形 34"/>
              <p:cNvSpPr>
                <a:spLocks noChangeAspect="1"/>
              </p:cNvSpPr>
              <p:nvPr/>
            </p:nvSpPr>
            <p:spPr>
              <a:xfrm rot="10800000">
                <a:off x="2653785" y="486298"/>
                <a:ext cx="155512" cy="180000"/>
              </a:xfrm>
              <a:prstGeom prst="triangl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/>
              <p:cNvSpPr>
                <a:spLocks noChangeAspect="1"/>
              </p:cNvSpPr>
              <p:nvPr/>
            </p:nvSpPr>
            <p:spPr>
              <a:xfrm rot="10800000">
                <a:off x="4682610" y="486299"/>
                <a:ext cx="155512" cy="180000"/>
              </a:xfrm>
              <a:prstGeom prst="triangl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/>
              <p:cNvSpPr>
                <a:spLocks noChangeAspect="1"/>
              </p:cNvSpPr>
              <p:nvPr/>
            </p:nvSpPr>
            <p:spPr>
              <a:xfrm rot="10800000">
                <a:off x="6663810" y="486298"/>
                <a:ext cx="155512" cy="180000"/>
              </a:xfrm>
              <a:prstGeom prst="triangl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等腰三角形 37"/>
            <p:cNvSpPr>
              <a:spLocks noChangeAspect="1"/>
            </p:cNvSpPr>
            <p:nvPr/>
          </p:nvSpPr>
          <p:spPr>
            <a:xfrm rot="10800000">
              <a:off x="9460696" y="1361345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圆角矩形标注 38"/>
          <p:cNvSpPr/>
          <p:nvPr/>
        </p:nvSpPr>
        <p:spPr>
          <a:xfrm>
            <a:off x="7123522" y="349679"/>
            <a:ext cx="1361497" cy="764559"/>
          </a:xfrm>
          <a:prstGeom prst="wedgeRoundRectCallout">
            <a:avLst>
              <a:gd name="adj1" fmla="val 120662"/>
              <a:gd name="adj2" fmla="val 91617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默认展示关联的最后一个</a:t>
            </a:r>
            <a:r>
              <a:rPr lang="en-US" altLang="zh-CN" sz="1100" dirty="0" smtClean="0">
                <a:solidFill>
                  <a:schemeClr val="tx1"/>
                </a:solidFill>
              </a:rPr>
              <a:t>PO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86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645920" y="-14173200"/>
            <a:ext cx="384048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560320" y="22402800"/>
            <a:ext cx="3657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533400" y="477637"/>
            <a:ext cx="3860800" cy="330200"/>
            <a:chOff x="533400" y="860425"/>
            <a:chExt cx="3860800" cy="330200"/>
          </a:xfrm>
        </p:grpSpPr>
        <p:sp>
          <p:nvSpPr>
            <p:cNvPr id="6" name="矩形 5"/>
            <p:cNvSpPr/>
            <p:nvPr/>
          </p:nvSpPr>
          <p:spPr>
            <a:xfrm>
              <a:off x="533400" y="860425"/>
              <a:ext cx="9271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人员设置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511300" y="860425"/>
              <a:ext cx="9271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关联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PO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489200" y="860425"/>
              <a:ext cx="927100" cy="3302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关键角色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467100" y="860425"/>
              <a:ext cx="927100" cy="330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75931" y="808075"/>
            <a:ext cx="11039475" cy="5421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>
            <a:spLocks noChangeAspect="1"/>
          </p:cNvSpPr>
          <p:nvPr/>
        </p:nvSpPr>
        <p:spPr>
          <a:xfrm>
            <a:off x="2276505" y="1625269"/>
            <a:ext cx="1057245" cy="25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新增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保存</a:t>
            </a:r>
            <a:endParaRPr lang="zh-CN" altLang="en-US" sz="1200" dirty="0"/>
          </a:p>
        </p:txBody>
      </p:sp>
      <p:sp>
        <p:nvSpPr>
          <p:cNvPr id="26" name="文本框 3"/>
          <p:cNvSpPr txBox="1"/>
          <p:nvPr/>
        </p:nvSpPr>
        <p:spPr>
          <a:xfrm>
            <a:off x="526292" y="9278"/>
            <a:ext cx="368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团队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—</a:t>
            </a:r>
            <a:r>
              <a:rPr lang="zh-CN" altLang="en-US" dirty="0"/>
              <a:t>关键</a:t>
            </a:r>
            <a:r>
              <a:rPr lang="zh-CN" altLang="en-US" dirty="0" smtClean="0"/>
              <a:t>角色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7758816"/>
              </p:ext>
            </p:extLst>
          </p:nvPr>
        </p:nvGraphicFramePr>
        <p:xfrm>
          <a:off x="767397" y="1936237"/>
          <a:ext cx="2571115" cy="1671672"/>
        </p:xfrm>
        <a:graphic>
          <a:graphicData uri="http://schemas.openxmlformats.org/drawingml/2006/table">
            <a:tbl>
              <a:tblPr/>
              <a:tblGrid>
                <a:gridCol w="375603"/>
                <a:gridCol w="647700"/>
                <a:gridCol w="601389"/>
                <a:gridCol w="946423"/>
              </a:tblGrid>
              <a:tr h="2786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关键角色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数量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操作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86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6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6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PL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6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QA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编辑</a:t>
                      </a:r>
                      <a:r>
                        <a:rPr lang="zh-CN" altLang="en-US" sz="1000" b="0" i="0" u="none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 </a:t>
                      </a:r>
                      <a:r>
                        <a:rPr lang="zh-CN" alt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宋体"/>
                        </a:rPr>
                        <a:t>删除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6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请输入</a:t>
                      </a:r>
                      <a:endParaRPr lang="zh-CN" altLang="en-US" sz="10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3584750" y="1619268"/>
            <a:ext cx="4702629" cy="4427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5626" y="2099565"/>
            <a:ext cx="44608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306254" y="2020974"/>
            <a:ext cx="1446971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Xx</a:t>
            </a:r>
            <a:r>
              <a:rPr lang="zh-CN" altLang="en-US" sz="1050" dirty="0" smtClean="0"/>
              <a:t>项目组（</a:t>
            </a:r>
            <a:r>
              <a:rPr lang="en-US" altLang="zh-CN" sz="1050" dirty="0"/>
              <a:t> PM</a:t>
            </a:r>
            <a:r>
              <a:rPr lang="zh-CN" altLang="en-US" sz="1050" dirty="0"/>
              <a:t>： </a:t>
            </a:r>
            <a:r>
              <a:rPr lang="en-US" altLang="zh-CN" sz="1050" dirty="0" smtClean="0"/>
              <a:t>xx</a:t>
            </a:r>
            <a:r>
              <a:rPr lang="zh-CN" altLang="en-US" sz="1050" dirty="0" smtClean="0"/>
              <a:t>）</a:t>
            </a:r>
            <a:endParaRPr lang="zh-CN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5233956" y="2327933"/>
            <a:ext cx="47977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xXx</a:t>
            </a:r>
            <a:endParaRPr lang="zh-CN" altLang="en-US" sz="1050" dirty="0"/>
          </a:p>
        </p:txBody>
      </p:sp>
      <p:sp>
        <p:nvSpPr>
          <p:cNvPr id="10" name="矩形 9"/>
          <p:cNvSpPr/>
          <p:nvPr/>
        </p:nvSpPr>
        <p:spPr>
          <a:xfrm>
            <a:off x="695325" y="1605515"/>
            <a:ext cx="2771775" cy="44412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06135" y="1311491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关键</a:t>
            </a:r>
            <a:r>
              <a:rPr lang="zh-CN" altLang="en-US" sz="1400" dirty="0" smtClean="0"/>
              <a:t>角色关联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714234" y="1311491"/>
            <a:ext cx="1261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/>
              <a:t>关键</a:t>
            </a:r>
            <a:r>
              <a:rPr lang="zh-CN" altLang="en-US" sz="1400" dirty="0" smtClean="0"/>
              <a:t>角色设置</a:t>
            </a:r>
            <a:endParaRPr lang="zh-CN" altLang="en-US" sz="1400" dirty="0"/>
          </a:p>
        </p:txBody>
      </p:sp>
      <p:sp>
        <p:nvSpPr>
          <p:cNvPr id="32" name="等腰三角形 31"/>
          <p:cNvSpPr>
            <a:spLocks noChangeAspect="1"/>
          </p:cNvSpPr>
          <p:nvPr/>
        </p:nvSpPr>
        <p:spPr>
          <a:xfrm rot="10800000">
            <a:off x="1600263" y="3375035"/>
            <a:ext cx="155512" cy="180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410576" y="131149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关联结果</a:t>
            </a:r>
            <a:endParaRPr lang="zh-CN" altLang="en-US" sz="14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7170901"/>
              </p:ext>
            </p:extLst>
          </p:nvPr>
        </p:nvGraphicFramePr>
        <p:xfrm>
          <a:off x="8410576" y="1619268"/>
          <a:ext cx="3038474" cy="2469702"/>
        </p:xfrm>
        <a:graphic>
          <a:graphicData uri="http://schemas.openxmlformats.org/drawingml/2006/table">
            <a:tbl>
              <a:tblPr/>
              <a:tblGrid>
                <a:gridCol w="332655"/>
                <a:gridCol w="553902"/>
                <a:gridCol w="389792"/>
                <a:gridCol w="857250"/>
                <a:gridCol w="904875"/>
              </a:tblGrid>
              <a:tr h="4087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关键角色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数量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角色员工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备份员工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09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xx（</a:t>
                      </a:r>
                      <a:r>
                        <a:rPr lang="zh-CN" altLang="en-US" sz="10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9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xx2（</a:t>
                      </a:r>
                      <a:r>
                        <a:rPr lang="zh-CN" alt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xx3（</a:t>
                      </a:r>
                      <a:r>
                        <a:rPr lang="zh-CN" altLang="en-US" sz="10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PL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xx4（</a:t>
                      </a:r>
                      <a:r>
                        <a:rPr lang="zh-CN" alt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xx5（</a:t>
                      </a:r>
                      <a:r>
                        <a:rPr lang="zh-CN" alt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xx7（</a:t>
                      </a:r>
                      <a:r>
                        <a:rPr lang="zh-CN" altLang="en-US" sz="10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xx6（</a:t>
                      </a:r>
                      <a:r>
                        <a:rPr lang="zh-CN" alt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3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QA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xx9（</a:t>
                      </a:r>
                      <a:r>
                        <a:rPr lang="zh-CN" altLang="en-US" sz="10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工号）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宋体"/>
                        </a:rPr>
                        <a:t>暂无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8467088"/>
              </p:ext>
            </p:extLst>
          </p:nvPr>
        </p:nvGraphicFramePr>
        <p:xfrm>
          <a:off x="781685" y="3890167"/>
          <a:ext cx="1422400" cy="2105025"/>
        </p:xfrm>
        <a:graphic>
          <a:graphicData uri="http://schemas.openxmlformats.org/drawingml/2006/table">
            <a:tbl>
              <a:tblPr/>
              <a:tblGrid>
                <a:gridCol w="367480"/>
                <a:gridCol w="408663"/>
                <a:gridCol w="646257"/>
              </a:tblGrid>
              <a:tr h="1619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PM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备份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备份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备份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备份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PL3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备份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PL4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备份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QA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备份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775616" y="3636704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待关联角色</a:t>
            </a:r>
            <a:r>
              <a:rPr lang="zh-CN" altLang="en-US" sz="1100" dirty="0" smtClean="0"/>
              <a:t>（请拖拽到结构图上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37" name="圆角矩形标注 36"/>
          <p:cNvSpPr/>
          <p:nvPr/>
        </p:nvSpPr>
        <p:spPr>
          <a:xfrm>
            <a:off x="11804517" y="808345"/>
            <a:ext cx="1005840" cy="764559"/>
          </a:xfrm>
          <a:prstGeom prst="wedgeRoundRectCallout">
            <a:avLst>
              <a:gd name="adj1" fmla="val -111742"/>
              <a:gd name="adj2" fmla="val 152199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用户无需操作，自动生成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1749" y="963167"/>
            <a:ext cx="83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关联</a:t>
            </a:r>
            <a:r>
              <a:rPr lang="en-US" altLang="zh-CN" sz="1200" dirty="0" smtClean="0"/>
              <a:t>PO</a:t>
            </a:r>
            <a:r>
              <a:rPr lang="zh-CN" altLang="en-US" sz="1200" dirty="0" smtClean="0"/>
              <a:t>：</a:t>
            </a:r>
            <a:endParaRPr lang="zh-CN" altLang="en-US" sz="1200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479108" y="968702"/>
          <a:ext cx="8128000" cy="265929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265929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产品线</a:t>
                      </a:r>
                    </a:p>
                  </a:txBody>
                  <a:tcPr marL="9293" marR="9293" marT="9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</a:p>
                  </a:txBody>
                  <a:tcPr marL="9293" marR="9293" marT="9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DU</a:t>
                      </a:r>
                    </a:p>
                  </a:txBody>
                  <a:tcPr marL="9293" marR="9293" marT="9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293" marR="9293" marT="9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PDU</a:t>
                      </a:r>
                    </a:p>
                  </a:txBody>
                  <a:tcPr marL="9293" marR="9293" marT="9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293" marR="9293" marT="9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PO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名称</a:t>
                      </a:r>
                    </a:p>
                  </a:txBody>
                  <a:tcPr marL="9293" marR="9293" marT="9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 dirty="0">
                          <a:solidFill>
                            <a:srgbClr val="BFBFBF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293" marR="9293" marT="92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8" name="组合 47"/>
          <p:cNvGrpSpPr/>
          <p:nvPr/>
        </p:nvGrpSpPr>
        <p:grpSpPr>
          <a:xfrm>
            <a:off x="3331168" y="1011666"/>
            <a:ext cx="6253143" cy="180001"/>
            <a:chOff x="5702228" y="425679"/>
            <a:chExt cx="6253143" cy="180001"/>
          </a:xfrm>
        </p:grpSpPr>
        <p:grpSp>
          <p:nvGrpSpPr>
            <p:cNvPr id="47" name="组合 46"/>
            <p:cNvGrpSpPr/>
            <p:nvPr/>
          </p:nvGrpSpPr>
          <p:grpSpPr>
            <a:xfrm>
              <a:off x="5702228" y="425679"/>
              <a:ext cx="4165537" cy="180001"/>
              <a:chOff x="5702228" y="425679"/>
              <a:chExt cx="4165537" cy="180001"/>
            </a:xfrm>
          </p:grpSpPr>
          <p:sp>
            <p:nvSpPr>
              <p:cNvPr id="41" name="等腰三角形 40"/>
              <p:cNvSpPr>
                <a:spLocks noChangeAspect="1"/>
              </p:cNvSpPr>
              <p:nvPr/>
            </p:nvSpPr>
            <p:spPr>
              <a:xfrm rot="10800000">
                <a:off x="5702228" y="425679"/>
                <a:ext cx="155512" cy="180000"/>
              </a:xfrm>
              <a:prstGeom prst="triangl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/>
              <p:cNvSpPr>
                <a:spLocks noChangeAspect="1"/>
              </p:cNvSpPr>
              <p:nvPr/>
            </p:nvSpPr>
            <p:spPr>
              <a:xfrm rot="10800000">
                <a:off x="7731053" y="425680"/>
                <a:ext cx="155512" cy="180000"/>
              </a:xfrm>
              <a:prstGeom prst="triangl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/>
              <p:cNvSpPr>
                <a:spLocks noChangeAspect="1"/>
              </p:cNvSpPr>
              <p:nvPr/>
            </p:nvSpPr>
            <p:spPr>
              <a:xfrm rot="10800000">
                <a:off x="9712253" y="425679"/>
                <a:ext cx="155512" cy="180000"/>
              </a:xfrm>
              <a:prstGeom prst="triangle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等腰三角形 39"/>
            <p:cNvSpPr>
              <a:spLocks noChangeAspect="1"/>
            </p:cNvSpPr>
            <p:nvPr/>
          </p:nvSpPr>
          <p:spPr>
            <a:xfrm rot="10800000">
              <a:off x="11799859" y="425679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圆角矩形标注 43"/>
          <p:cNvSpPr/>
          <p:nvPr/>
        </p:nvSpPr>
        <p:spPr>
          <a:xfrm>
            <a:off x="7091625" y="0"/>
            <a:ext cx="1361497" cy="764559"/>
          </a:xfrm>
          <a:prstGeom prst="wedgeRoundRectCallout">
            <a:avLst>
              <a:gd name="adj1" fmla="val 120662"/>
              <a:gd name="adj2" fmla="val 91617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默认展示关联的最后一个</a:t>
            </a:r>
            <a:r>
              <a:rPr lang="en-US" altLang="zh-CN" sz="1100" dirty="0" smtClean="0">
                <a:solidFill>
                  <a:schemeClr val="tx1"/>
                </a:solidFill>
              </a:rPr>
              <a:t>PO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9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59592" y="522514"/>
          <a:ext cx="5168900" cy="407685"/>
        </p:xfrm>
        <a:graphic>
          <a:graphicData uri="http://schemas.openxmlformats.org/drawingml/2006/table">
            <a:tbl>
              <a:tblPr/>
              <a:tblGrid>
                <a:gridCol w="1041400"/>
                <a:gridCol w="1444089"/>
                <a:gridCol w="841911"/>
                <a:gridCol w="1841500"/>
              </a:tblGrid>
              <a:tr h="407685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地域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西安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600555" y="655089"/>
            <a:ext cx="2917984" cy="180001"/>
            <a:chOff x="2653785" y="486297"/>
            <a:chExt cx="2917984" cy="180001"/>
          </a:xfrm>
        </p:grpSpPr>
        <p:sp>
          <p:nvSpPr>
            <p:cNvPr id="6" name="等腰三角形 5"/>
            <p:cNvSpPr>
              <a:spLocks noChangeAspect="1"/>
            </p:cNvSpPr>
            <p:nvPr/>
          </p:nvSpPr>
          <p:spPr>
            <a:xfrm rot="10800000">
              <a:off x="2653785" y="486298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>
              <a:spLocks noChangeAspect="1"/>
            </p:cNvSpPr>
            <p:nvPr/>
          </p:nvSpPr>
          <p:spPr>
            <a:xfrm rot="10800000">
              <a:off x="5416257" y="486297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圆角矩形 8"/>
          <p:cNvSpPr>
            <a:spLocks noChangeAspect="1"/>
          </p:cNvSpPr>
          <p:nvPr/>
        </p:nvSpPr>
        <p:spPr>
          <a:xfrm>
            <a:off x="5773665" y="617296"/>
            <a:ext cx="544865" cy="25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搜索</a:t>
            </a:r>
          </a:p>
        </p:txBody>
      </p:sp>
      <p:sp>
        <p:nvSpPr>
          <p:cNvPr id="10" name="矩形 9"/>
          <p:cNvSpPr/>
          <p:nvPr/>
        </p:nvSpPr>
        <p:spPr>
          <a:xfrm>
            <a:off x="322958" y="16089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关系树设置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68002" y="1249349"/>
          <a:ext cx="10967935" cy="914400"/>
        </p:xfrm>
        <a:graphic>
          <a:graphicData uri="http://schemas.openxmlformats.org/drawingml/2006/table">
            <a:tbl>
              <a:tblPr/>
              <a:tblGrid>
                <a:gridCol w="1422149"/>
                <a:gridCol w="2009679"/>
                <a:gridCol w="1901418"/>
                <a:gridCol w="2272426"/>
                <a:gridCol w="3362263"/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地域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关系树名称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操作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实验室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西安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交付管理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项目群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查看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实验室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交付管理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-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项目群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编辑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删除</a:t>
                      </a:r>
                      <a:r>
                        <a:rPr lang="zh-CN" altLang="en-US" sz="1100" b="0" i="0" u="none" strike="noStrike">
                          <a:solidFill>
                            <a:srgbClr val="0070C0"/>
                          </a:solidFill>
                          <a:latin typeface="宋体"/>
                        </a:rPr>
                        <a:t>  </a:t>
                      </a:r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latin typeface="宋体"/>
                        </a:rPr>
                        <a:t>查看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实验室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宋体"/>
                        </a:rPr>
                        <a:t>请输入</a:t>
                      </a:r>
                      <a:endParaRPr lang="zh-CN" altLang="en-US" sz="11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643581" y="1971270"/>
            <a:ext cx="2086734" cy="180001"/>
            <a:chOff x="3485035" y="486297"/>
            <a:chExt cx="2086734" cy="180001"/>
          </a:xfrm>
        </p:grpSpPr>
        <p:sp>
          <p:nvSpPr>
            <p:cNvPr id="16" name="等腰三角形 15"/>
            <p:cNvSpPr>
              <a:spLocks noChangeAspect="1"/>
            </p:cNvSpPr>
            <p:nvPr/>
          </p:nvSpPr>
          <p:spPr>
            <a:xfrm rot="10800000">
              <a:off x="3485035" y="486298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>
              <a:spLocks noChangeAspect="1"/>
            </p:cNvSpPr>
            <p:nvPr/>
          </p:nvSpPr>
          <p:spPr>
            <a:xfrm rot="10800000">
              <a:off x="5416257" y="486297"/>
              <a:ext cx="155512" cy="180000"/>
            </a:xfrm>
            <a:prstGeom prst="triangle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圆角矩形 17"/>
          <p:cNvSpPr>
            <a:spLocks noChangeAspect="1"/>
          </p:cNvSpPr>
          <p:nvPr/>
        </p:nvSpPr>
        <p:spPr>
          <a:xfrm>
            <a:off x="10344180" y="913324"/>
            <a:ext cx="1057245" cy="25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新增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保存</a:t>
            </a:r>
            <a:endParaRPr lang="zh-CN" altLang="en-US" sz="1200" dirty="0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2555" y="5646006"/>
            <a:ext cx="5790795" cy="56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335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8106317" y="1769423"/>
          <a:ext cx="3313051" cy="914400"/>
        </p:xfrm>
        <a:graphic>
          <a:graphicData uri="http://schemas.openxmlformats.org/drawingml/2006/table">
            <a:tbl>
              <a:tblPr/>
              <a:tblGrid>
                <a:gridCol w="559953"/>
                <a:gridCol w="1029996"/>
                <a:gridCol w="681111"/>
                <a:gridCol w="1041991"/>
              </a:tblGrid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实验室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中央软件院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PDU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GENEX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产品部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岗位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PM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地域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成本中心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姓名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BFBFBF"/>
                          </a:solidFill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工号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100" b="0" i="0" u="none" strike="noStrike" dirty="0">
                          <a:solidFill>
                            <a:srgbClr val="BFBFBF"/>
                          </a:solidFill>
                          <a:latin typeface="Arial"/>
                        </a:rPr>
                        <a:t>请输入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-1645920" y="-14173200"/>
            <a:ext cx="384048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2560320" y="22402800"/>
            <a:ext cx="3657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84700" y="1724149"/>
            <a:ext cx="4702629" cy="4322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034337" y="1724149"/>
            <a:ext cx="3437227" cy="4322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034337" y="1465466"/>
            <a:ext cx="1439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人力资源</a:t>
            </a:r>
            <a:r>
              <a:rPr lang="zh-CN" altLang="en-US" sz="1200" dirty="0"/>
              <a:t>池</a:t>
            </a: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10800000">
            <a:off x="9515698" y="1784428"/>
            <a:ext cx="155512" cy="180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 rot="10800000">
            <a:off x="11235077" y="1784428"/>
            <a:ext cx="155512" cy="180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>
            <a:spLocks noChangeAspect="1"/>
          </p:cNvSpPr>
          <p:nvPr/>
        </p:nvSpPr>
        <p:spPr>
          <a:xfrm rot="10800000">
            <a:off x="9515698" y="2041603"/>
            <a:ext cx="155512" cy="180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>
            <a:spLocks noChangeAspect="1"/>
          </p:cNvSpPr>
          <p:nvPr/>
        </p:nvSpPr>
        <p:spPr>
          <a:xfrm rot="10800000">
            <a:off x="11235077" y="2041603"/>
            <a:ext cx="155512" cy="180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>
            <a:spLocks noChangeAspect="1"/>
          </p:cNvSpPr>
          <p:nvPr/>
        </p:nvSpPr>
        <p:spPr>
          <a:xfrm>
            <a:off x="10829955" y="2781049"/>
            <a:ext cx="544865" cy="25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搜索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1357" y="5581650"/>
            <a:ext cx="342020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2007136"/>
              </p:ext>
            </p:extLst>
          </p:nvPr>
        </p:nvGraphicFramePr>
        <p:xfrm>
          <a:off x="8185150" y="2970457"/>
          <a:ext cx="2032000" cy="2667000"/>
        </p:xfrm>
        <a:graphic>
          <a:graphicData uri="http://schemas.openxmlformats.org/drawingml/2006/table">
            <a:tbl>
              <a:tblPr/>
              <a:tblGrid>
                <a:gridCol w="990600"/>
                <a:gridCol w="177800"/>
                <a:gridCol w="863600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姓名（工号）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006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张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7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007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008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009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3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4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011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杨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012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013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（杨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6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43" name="圆角矩形 42"/>
          <p:cNvSpPr>
            <a:spLocks noChangeAspect="1"/>
          </p:cNvSpPr>
          <p:nvPr/>
        </p:nvSpPr>
        <p:spPr>
          <a:xfrm>
            <a:off x="10829955" y="6165416"/>
            <a:ext cx="544865" cy="25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保存</a:t>
            </a:r>
          </a:p>
        </p:txBody>
      </p:sp>
      <p:pic>
        <p:nvPicPr>
          <p:cNvPr id="20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5576" y="2099565"/>
            <a:ext cx="44608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7" name="TextBox 2056"/>
          <p:cNvSpPr txBox="1"/>
          <p:nvPr/>
        </p:nvSpPr>
        <p:spPr>
          <a:xfrm>
            <a:off x="5316279" y="2020187"/>
            <a:ext cx="627321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smtClean="0"/>
              <a:t>Xx</a:t>
            </a:r>
            <a:endParaRPr lang="zh-CN" alt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4833906" y="2327933"/>
            <a:ext cx="479772" cy="2539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50" dirty="0" err="1" smtClean="0"/>
              <a:t>xXx</a:t>
            </a:r>
            <a:endParaRPr lang="zh-CN" altLang="en-US" sz="1050" dirty="0"/>
          </a:p>
        </p:txBody>
      </p:sp>
      <p:sp>
        <p:nvSpPr>
          <p:cNvPr id="4" name="文本框 3"/>
          <p:cNvSpPr txBox="1"/>
          <p:nvPr/>
        </p:nvSpPr>
        <p:spPr>
          <a:xfrm>
            <a:off x="526292" y="394416"/>
            <a:ext cx="368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关系树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2059" name="矩形 2058"/>
          <p:cNvSpPr/>
          <p:nvPr/>
        </p:nvSpPr>
        <p:spPr>
          <a:xfrm>
            <a:off x="11505451" y="316188"/>
            <a:ext cx="237410" cy="237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grpSp>
        <p:nvGrpSpPr>
          <p:cNvPr id="2071" name="组合 2070"/>
          <p:cNvGrpSpPr/>
          <p:nvPr/>
        </p:nvGrpSpPr>
        <p:grpSpPr>
          <a:xfrm>
            <a:off x="627000" y="1453100"/>
            <a:ext cx="2410691" cy="4594936"/>
            <a:chOff x="627000" y="1453100"/>
            <a:chExt cx="2410691" cy="4594936"/>
          </a:xfrm>
        </p:grpSpPr>
        <p:sp>
          <p:nvSpPr>
            <p:cNvPr id="2" name="矩形 1"/>
            <p:cNvSpPr/>
            <p:nvPr/>
          </p:nvSpPr>
          <p:spPr>
            <a:xfrm>
              <a:off x="627000" y="1724149"/>
              <a:ext cx="2410691" cy="4322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000" y="1453100"/>
              <a:ext cx="14393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可引用</a:t>
              </a:r>
              <a:r>
                <a:rPr lang="zh-CN" altLang="en-US" sz="1200" dirty="0" smtClean="0"/>
                <a:t>的关系树</a:t>
              </a:r>
              <a:endParaRPr lang="zh-CN" altLang="en-US" sz="1200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363" y="2337974"/>
              <a:ext cx="1833562" cy="2466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062" name="组合 2061"/>
            <p:cNvGrpSpPr/>
            <p:nvPr/>
          </p:nvGrpSpPr>
          <p:grpSpPr>
            <a:xfrm>
              <a:off x="627001" y="2043158"/>
              <a:ext cx="2268568" cy="294439"/>
              <a:chOff x="627000" y="1947908"/>
              <a:chExt cx="2410691" cy="294439"/>
            </a:xfrm>
          </p:grpSpPr>
          <p:sp>
            <p:nvSpPr>
              <p:cNvPr id="2060" name="矩形 2059"/>
              <p:cNvSpPr/>
              <p:nvPr/>
            </p:nvSpPr>
            <p:spPr>
              <a:xfrm>
                <a:off x="627000" y="1947908"/>
                <a:ext cx="2410691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200" dirty="0" smtClean="0"/>
                  <a:t>Xxx</a:t>
                </a:r>
                <a:endParaRPr lang="zh-CN" altLang="en-US" sz="1200" dirty="0"/>
              </a:p>
            </p:txBody>
          </p:sp>
          <p:sp>
            <p:nvSpPr>
              <p:cNvPr id="2061" name="TextBox 2060"/>
              <p:cNvSpPr txBox="1"/>
              <p:nvPr/>
            </p:nvSpPr>
            <p:spPr>
              <a:xfrm rot="16200000">
                <a:off x="2709102" y="1940228"/>
                <a:ext cx="259940" cy="344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&lt;</a:t>
                </a:r>
                <a:endParaRPr lang="zh-CN" altLang="en-US" dirty="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49978" y="4904378"/>
              <a:ext cx="2217081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smtClean="0"/>
                <a:t>Xxx</a:t>
              </a:r>
              <a:endParaRPr lang="zh-CN" altLang="en-US" sz="1200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649978" y="5185366"/>
              <a:ext cx="2217081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smtClean="0"/>
                <a:t>Xxx</a:t>
              </a:r>
              <a:endParaRPr lang="zh-CN" altLang="en-US" sz="12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649977" y="5466353"/>
              <a:ext cx="2217081" cy="25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200" dirty="0" smtClean="0"/>
                <a:t>Xxx</a:t>
              </a:r>
              <a:endParaRPr lang="zh-CN" altLang="en-US" sz="1200" dirty="0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636526" y="1766933"/>
              <a:ext cx="2268568" cy="329346"/>
              <a:chOff x="627000" y="1947908"/>
              <a:chExt cx="2410691" cy="329346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627000" y="1947908"/>
                <a:ext cx="2410691" cy="25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200" dirty="0" err="1" smtClean="0"/>
                  <a:t>Xxc</a:t>
                </a:r>
                <a:endParaRPr lang="zh-CN" altLang="en-US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0800000">
                <a:off x="2757455" y="1953254"/>
                <a:ext cx="276225" cy="32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&lt;</a:t>
                </a:r>
                <a:endParaRPr lang="zh-CN" altLang="en-US" dirty="0"/>
              </a:p>
            </p:txBody>
          </p:sp>
        </p:grpSp>
        <p:pic>
          <p:nvPicPr>
            <p:cNvPr id="206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003" y="4581186"/>
              <a:ext cx="161925" cy="146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6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6241" y="1704561"/>
              <a:ext cx="171450" cy="3695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63" name="圆角矩形标注 2062"/>
          <p:cNvSpPr/>
          <p:nvPr/>
        </p:nvSpPr>
        <p:spPr>
          <a:xfrm>
            <a:off x="-809625" y="2454891"/>
            <a:ext cx="1083945" cy="764559"/>
          </a:xfrm>
          <a:prstGeom prst="wedgeRoundRectCallout">
            <a:avLst>
              <a:gd name="adj1" fmla="val 103220"/>
              <a:gd name="adj2" fmla="val -80769"/>
              <a:gd name="adj3" fmla="val 16667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关系树列表与产品线联动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等腰三角形 49"/>
          <p:cNvSpPr>
            <a:spLocks noChangeAspect="1"/>
          </p:cNvSpPr>
          <p:nvPr/>
        </p:nvSpPr>
        <p:spPr>
          <a:xfrm rot="10800000">
            <a:off x="9519236" y="2257801"/>
            <a:ext cx="155512" cy="180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>
            <a:spLocks noChangeAspect="1"/>
          </p:cNvSpPr>
          <p:nvPr/>
        </p:nvSpPr>
        <p:spPr>
          <a:xfrm rot="10800000">
            <a:off x="11238615" y="2257801"/>
            <a:ext cx="155512" cy="180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956041" y="1458066"/>
            <a:ext cx="29274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 smtClean="0"/>
              <a:t>说明：关系</a:t>
            </a:r>
            <a:r>
              <a:rPr lang="zh-CN" altLang="en-US" sz="1050" dirty="0" smtClean="0"/>
              <a:t>树的最底层是</a:t>
            </a:r>
            <a:r>
              <a:rPr lang="en-US" altLang="zh-CN" sz="1050" dirty="0" smtClean="0"/>
              <a:t>PM</a:t>
            </a:r>
            <a:r>
              <a:rPr lang="zh-CN" altLang="en-US" sz="1050" dirty="0" smtClean="0"/>
              <a:t>，普员不挂关系树</a:t>
            </a:r>
            <a:endParaRPr lang="zh-CN" altLang="en-US" sz="1050" dirty="0"/>
          </a:p>
        </p:txBody>
      </p:sp>
      <p:sp>
        <p:nvSpPr>
          <p:cNvPr id="62" name="TextBox 61"/>
          <p:cNvSpPr txBox="1"/>
          <p:nvPr/>
        </p:nvSpPr>
        <p:spPr>
          <a:xfrm rot="10800000">
            <a:off x="2588218" y="4912429"/>
            <a:ext cx="259940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 rot="10800000">
            <a:off x="2588218" y="5176471"/>
            <a:ext cx="259940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 rot="10800000">
            <a:off x="2588218" y="5440513"/>
            <a:ext cx="259940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endParaRPr lang="zh-CN" altLang="en-US" dirty="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526292" y="879787"/>
          <a:ext cx="5168900" cy="450244"/>
        </p:xfrm>
        <a:graphic>
          <a:graphicData uri="http://schemas.openxmlformats.org/drawingml/2006/table">
            <a:tbl>
              <a:tblPr/>
              <a:tblGrid>
                <a:gridCol w="1041400"/>
                <a:gridCol w="1041400"/>
                <a:gridCol w="1244600"/>
                <a:gridCol w="1841500"/>
              </a:tblGrid>
              <a:tr h="450244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产品线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1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关系树名称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 err="1" smtClean="0">
                          <a:solidFill>
                            <a:schemeClr val="tx1"/>
                          </a:solidFill>
                          <a:latin typeface="宋体"/>
                        </a:rPr>
                        <a:t>xxxx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6" name="等腰三角形 85"/>
          <p:cNvSpPr>
            <a:spLocks noChangeAspect="1"/>
          </p:cNvSpPr>
          <p:nvPr/>
        </p:nvSpPr>
        <p:spPr>
          <a:xfrm rot="10800000">
            <a:off x="2424152" y="1010549"/>
            <a:ext cx="155512" cy="180000"/>
          </a:xfrm>
          <a:prstGeom prst="triangl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20634" y="296883"/>
            <a:ext cx="11447813" cy="623454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标注 88"/>
          <p:cNvSpPr/>
          <p:nvPr/>
        </p:nvSpPr>
        <p:spPr>
          <a:xfrm>
            <a:off x="11650027" y="2227281"/>
            <a:ext cx="1083945" cy="764559"/>
          </a:xfrm>
          <a:prstGeom prst="wedgeRoundRectCallout">
            <a:avLst>
              <a:gd name="adj1" fmla="val -142187"/>
              <a:gd name="adj2" fmla="val -6523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HRBP</a:t>
            </a:r>
            <a:r>
              <a:rPr lang="zh-CN" altLang="en-US" sz="1200" dirty="0" smtClean="0">
                <a:solidFill>
                  <a:schemeClr val="tx1"/>
                </a:solidFill>
              </a:rPr>
              <a:t>岗位的数据源不明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372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1120</Words>
  <Application>Microsoft Office PowerPoint</Application>
  <PresentationFormat>自定义</PresentationFormat>
  <Paragraphs>569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编码大赛-界面设计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over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编码大赛-界面设计</dc:title>
  <dc:creator>李 剑</dc:creator>
  <cp:lastModifiedBy>zhnagjunming</cp:lastModifiedBy>
  <cp:revision>207</cp:revision>
  <dcterms:created xsi:type="dcterms:W3CDTF">2018-11-22T11:03:20Z</dcterms:created>
  <dcterms:modified xsi:type="dcterms:W3CDTF">2018-11-26T02:18:04Z</dcterms:modified>
</cp:coreProperties>
</file>