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3" r:id="rId5"/>
    <p:sldId id="258" r:id="rId6"/>
    <p:sldId id="261" r:id="rId7"/>
    <p:sldId id="262" r:id="rId8"/>
    <p:sldId id="267" r:id="rId9"/>
    <p:sldId id="266" r:id="rId10"/>
    <p:sldId id="265" r:id="rId11"/>
    <p:sldId id="269" r:id="rId12"/>
    <p:sldId id="273" r:id="rId13"/>
    <p:sldId id="259" r:id="rId14"/>
    <p:sldId id="270" r:id="rId15"/>
    <p:sldId id="272" r:id="rId16"/>
    <p:sldId id="268" r:id="rId17"/>
  </p:sldIdLst>
  <p:sldSz cx="23079075" cy="10460038"/>
  <p:notesSz cx="6858000" cy="9144000"/>
  <p:defaultTextStyle>
    <a:defPPr>
      <a:defRPr lang="zh-CN"/>
    </a:defPPr>
    <a:lvl1pPr marL="0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0022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0043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90065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20086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50108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80130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10151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40173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6" autoAdjust="0"/>
    <p:restoredTop sz="95362" autoAdjust="0"/>
  </p:normalViewPr>
  <p:slideViewPr>
    <p:cSldViewPr snapToGrid="0">
      <p:cViewPr>
        <p:scale>
          <a:sx n="70" d="100"/>
          <a:sy n="70" d="100"/>
        </p:scale>
        <p:origin x="2274" y="1296"/>
      </p:cViewPr>
      <p:guideLst>
        <p:guide orient="horz" pos="3285"/>
        <p:guide pos="7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34203;&#27801;\Documents\WeChat%20Files\irene0930\Files\OHRP&#35199;&#23433;&#20154;&#21592;&#21517;&#21333;%20(2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34203;&#27801;\Documents\WeChat%20Files\irene0930\Files\OHRP&#35199;&#23433;&#20154;&#21592;&#21517;&#21333;%20(2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34203;&#27801;\Documents\WeChat%20Files\irene0930\Files\OHRP&#35199;&#23433;&#20154;&#21592;&#21517;&#21333;%20(2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9579;&#33402;&#29822;\&#31508;&#35760;&#26412;&#24037;&#20316;\&#21326;&#20026;&#27719;&#25253;\&#37325;&#28857;&#24037;&#20316;-&#21326;&#20026;\2018&#24180;\2018&#24180;10&#26376;&#27719;&#25253;\OHRP&#35199;&#23433;&#20154;&#21592;&#21517;&#21333;%20(2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34203;&#27801;\Desktop\&#24037;&#20316;&#34920;%20&#22312;%20&#36719;&#36890;&#21160;&#21147;&#35199;&#23433;&#22320;&#21306;&#37096;&#24178;&#37096;TSP&#24314;&#35774;&#27719;&#25253;V1.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骨干与后备人数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</a:p>
        </c:rich>
      </c:tx>
      <c:layout>
        <c:manualLayout>
          <c:xMode val="edge"/>
          <c:yMode val="edge"/>
          <c:x val="0.30487919890609505"/>
          <c:y val="7.204168033153451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Sheet50!$Q$5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631-4056-9A2E-67A027C4D4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631-4056-9A2E-67A027C4D470}"/>
              </c:ext>
            </c:extLst>
          </c:dPt>
          <c:dLbls>
            <c:dLbl>
              <c:idx val="0"/>
              <c:layout>
                <c:manualLayout>
                  <c:x val="-8.1126198026315516E-2"/>
                  <c:y val="2.338567460199924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Sheet50!$P$6:$P$7</c:f>
              <c:strCache>
                <c:ptCount val="2"/>
                <c:pt idx="0">
                  <c:v>干部</c:v>
                </c:pt>
                <c:pt idx="1">
                  <c:v>后备干部</c:v>
                </c:pt>
              </c:strCache>
            </c:strRef>
          </c:cat>
          <c:val>
            <c:numRef>
              <c:f>Sheet50!$Q$6:$Q$7</c:f>
              <c:numCache>
                <c:formatCode>General</c:formatCode>
                <c:ptCount val="2"/>
                <c:pt idx="0">
                  <c:v>90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631-4056-9A2E-67A027C4D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341725925759597"/>
          <c:y val="0.68206051300398518"/>
          <c:w val="0.22658274074240406"/>
          <c:h val="5.6042604573507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b="1" dirty="0"/>
              <a:t>各事业</a:t>
            </a:r>
            <a:r>
              <a:rPr lang="zh-CN" b="1" dirty="0" smtClean="0"/>
              <a:t>部人数</a:t>
            </a:r>
            <a:endParaRPr lang="zh-CN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BD HEAD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Sheet1!$B$2:$J$2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A31-4A6A-B53B-C991B712889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BD HRP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Sheet1!$B$3:$J$3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A31-4A6A-B53B-C991B712889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BD QM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Sheet1!$B$4:$J$4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A31-4A6A-B53B-C991B712889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BD干部部长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Sheet1!$B$5:$J$5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A31-4A6A-B53B-C991B712889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BD业务规划部部长，BU head同级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Sheet1!$B$6:$J$6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4A31-4A6A-B53B-C991B712889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BG Head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Sheet1!$B$7:$J$7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4A31-4A6A-B53B-C991B7128897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BU HEAD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Sheet1!$B$8:$J$8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4A31-4A6A-B53B-C991B7128897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BU HEAD同级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Sheet1!$B$9:$J$9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4A31-4A6A-B53B-C991B7128897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BU HRP/交付HRBP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Sheet1!$B$10:$J$10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4A31-4A6A-B53B-C991B7128897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BU PO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Sheet1!$B$11:$J$11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4A31-4A6A-B53B-C991B7128897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BU QM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Sheet1!$B$12:$J$12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4A31-4A6A-B53B-C991B7128897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BU运营负责人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Sheet1!$B$13:$J$13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4A31-4A6A-B53B-C991B7128897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COE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Sheet1!$B$14:$J$14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4A31-4A6A-B53B-C991B7128897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CU HEAD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Sheet1!$B$15:$J$15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4A31-4A6A-B53B-C991B7128897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DU PO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Sheet1!$B$16:$J$16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4A31-4A6A-B53B-C991B7128897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PDU PO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Sheet1!$B$17:$J$17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4A31-4A6A-B53B-C991B7128897}"/>
            </c:ext>
          </c:extLst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方案PO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Sheet1!$B$18:$J$18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4A31-4A6A-B53B-C991B7128897}"/>
            </c:ext>
          </c:extLst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交付经理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Sheet1!$B$19:$J$19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4A31-4A6A-B53B-C991B7128897}"/>
            </c:ext>
          </c:extLst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交付总监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Sheet1!$B$20:$J$20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2-4A31-4A6A-B53B-C991B7128897}"/>
            </c:ext>
          </c:extLst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领导专家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Sheet1!$B$21:$J$21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3-4A31-4A6A-B53B-C991B7128897}"/>
            </c:ext>
          </c:extLst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区域HRP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Sheet1!$B$22:$J$22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4A31-4A6A-B53B-C991B7128897}"/>
            </c:ext>
          </c:extLst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区域PO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Sheet1!$B$23:$J$23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5-4A31-4A6A-B53B-C991B7128897}"/>
            </c:ext>
          </c:extLst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实施经理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Sheet1!$B$24:$J$24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6-4A31-4A6A-B53B-C991B7128897}"/>
            </c:ext>
          </c:extLst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项目经理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Sheet1!$B$25:$J$25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7-4A31-4A6A-B53B-C991B7128897}"/>
            </c:ext>
          </c:extLst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运营负责人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Sheet1!$B$26:$J$26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8-4A31-4A6A-B53B-C991B7128897}"/>
            </c:ext>
          </c:extLst>
        </c:ser>
        <c:ser>
          <c:idx val="25"/>
          <c:order val="25"/>
          <c:tx>
            <c:strRef>
              <c:f>Sheet1!$A$27</c:f>
              <c:strCache>
                <c:ptCount val="1"/>
                <c:pt idx="0">
                  <c:v>运营管理团队负责人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Sheet1!$B$27:$J$27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9-4A31-4A6A-B53B-C991B7128897}"/>
            </c:ext>
          </c:extLst>
        </c:ser>
        <c:ser>
          <c:idx val="26"/>
          <c:order val="26"/>
          <c:tx>
            <c:strRef>
              <c:f>Sheet1!$A$28</c:f>
              <c:strCache>
                <c:ptCount val="1"/>
                <c:pt idx="0">
                  <c:v>专家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Sheet1!$B$28:$J$28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A-4A31-4A6A-B53B-C991B7128897}"/>
            </c:ext>
          </c:extLst>
        </c:ser>
        <c:ser>
          <c:idx val="27"/>
          <c:order val="27"/>
          <c:tx>
            <c:strRef>
              <c:f>Sheet1!$A$29</c:f>
              <c:strCache>
                <c:ptCount val="1"/>
                <c:pt idx="0">
                  <c:v>人数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Sheet1!$B$29:$J$29</c:f>
              <c:numCache>
                <c:formatCode>General</c:formatCode>
                <c:ptCount val="9"/>
                <c:pt idx="0">
                  <c:v>11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8</c:v>
                </c:pt>
                <c:pt idx="6">
                  <c:v>8</c:v>
                </c:pt>
                <c:pt idx="7">
                  <c:v>15</c:v>
                </c:pt>
                <c:pt idx="8">
                  <c:v>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4A31-4A6A-B53B-C991B71288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405568"/>
        <c:axId val="139419648"/>
      </c:lineChart>
      <c:catAx>
        <c:axId val="13940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9419648"/>
        <c:crosses val="autoZero"/>
        <c:auto val="1"/>
        <c:lblAlgn val="ctr"/>
        <c:lblOffset val="100"/>
        <c:noMultiLvlLbl val="0"/>
      </c:catAx>
      <c:valAx>
        <c:axId val="13941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940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213175028956057"/>
          <c:y val="9.0573069991735963E-2"/>
          <c:w val="0.12086198568795296"/>
          <c:h val="7.4862847527604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年龄段</a:t>
            </a:r>
            <a:r>
              <a:rPr 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Sheet4!$F$11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5CB-4BEE-B525-232008FA1B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5CB-4BEE-B525-232008FA1B3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5CB-4BEE-B525-232008FA1B38}"/>
              </c:ext>
            </c:extLst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CB-4BEE-B525-232008FA1B38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CB-4BEE-B525-232008FA1B38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CB-4BEE-B525-232008FA1B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Sheet4!$E$12:$E$14</c:f>
              <c:strCache>
                <c:ptCount val="3"/>
                <c:pt idx="0">
                  <c:v>30-39</c:v>
                </c:pt>
                <c:pt idx="1">
                  <c:v>30以下</c:v>
                </c:pt>
                <c:pt idx="2">
                  <c:v>40-49</c:v>
                </c:pt>
              </c:strCache>
            </c:strRef>
          </c:cat>
          <c:val>
            <c:numRef>
              <c:f>Sheet4!$F$12:$F$14</c:f>
              <c:numCache>
                <c:formatCode>0.0%</c:formatCode>
                <c:ptCount val="3"/>
                <c:pt idx="0">
                  <c:v>0.78888888888888886</c:v>
                </c:pt>
                <c:pt idx="1">
                  <c:v>6.6666666666666666E-2</c:v>
                </c:pt>
                <c:pt idx="2">
                  <c:v>0.14444444444444443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5CB-4BEE-B525-232008FA1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574734564890385"/>
          <c:y val="0.4286474628760093"/>
          <c:w val="0.19653044139362474"/>
          <c:h val="0.21306928040683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Sheet50!$B$1</c:f>
              <c:strCache>
                <c:ptCount val="1"/>
                <c:pt idx="0">
                  <c:v>HW2012与企业IT事业本部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Sheet50!$B$2:$B$28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6C1-4701-B0DE-8BA40ED17603}"/>
            </c:ext>
          </c:extLst>
        </c:ser>
        <c:ser>
          <c:idx val="1"/>
          <c:order val="1"/>
          <c:tx>
            <c:strRef>
              <c:f>Sheet50!$C$1</c:f>
              <c:strCache>
                <c:ptCount val="1"/>
                <c:pt idx="0">
                  <c:v>HW地区部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Sheet50!$C$2:$C$28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6C1-4701-B0DE-8BA40ED17603}"/>
            </c:ext>
          </c:extLst>
        </c:ser>
        <c:ser>
          <c:idx val="2"/>
          <c:order val="2"/>
          <c:tx>
            <c:strRef>
              <c:f>Sheet50!$D$1</c:f>
              <c:strCache>
                <c:ptCount val="1"/>
                <c:pt idx="0">
                  <c:v>HW管理办公室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Sheet50!$D$2:$D$28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6C1-4701-B0DE-8BA40ED17603}"/>
            </c:ext>
          </c:extLst>
        </c:ser>
        <c:ser>
          <c:idx val="3"/>
          <c:order val="3"/>
          <c:tx>
            <c:strRef>
              <c:f>Sheet50!$E$1</c:f>
              <c:strCache>
                <c:ptCount val="1"/>
                <c:pt idx="0">
                  <c:v>HW人事及资源管理部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Sheet50!$E$2:$E$28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6C1-4701-B0DE-8BA40ED17603}"/>
            </c:ext>
          </c:extLst>
        </c:ser>
        <c:ser>
          <c:idx val="4"/>
          <c:order val="4"/>
          <c:tx>
            <c:strRef>
              <c:f>Sheet50!$F$1</c:f>
              <c:strCache>
                <c:ptCount val="1"/>
                <c:pt idx="0">
                  <c:v>HW网络事业本部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Sheet50!$F$2:$F$28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6C1-4701-B0DE-8BA40ED17603}"/>
            </c:ext>
          </c:extLst>
        </c:ser>
        <c:ser>
          <c:idx val="5"/>
          <c:order val="5"/>
          <c:tx>
            <c:strRef>
              <c:f>Sheet50!$G$1</c:f>
              <c:strCache>
                <c:ptCount val="1"/>
                <c:pt idx="0">
                  <c:v>HW业软消费者海思事业本部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Sheet50!$G$2:$G$28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6C1-4701-B0DE-8BA40ED17603}"/>
            </c:ext>
          </c:extLst>
        </c:ser>
        <c:ser>
          <c:idx val="6"/>
          <c:order val="6"/>
          <c:tx>
            <c:strRef>
              <c:f>Sheet50!$H$1</c:f>
              <c:strCache>
                <c:ptCount val="1"/>
                <c:pt idx="0">
                  <c:v>HW云事业本部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Sheet50!$H$2:$H$28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6C1-4701-B0DE-8BA40ED17603}"/>
            </c:ext>
          </c:extLst>
        </c:ser>
        <c:ser>
          <c:idx val="7"/>
          <c:order val="7"/>
          <c:tx>
            <c:strRef>
              <c:f>Sheet50!$I$1</c:f>
              <c:strCache>
                <c:ptCount val="1"/>
                <c:pt idx="0">
                  <c:v>HW质量与运营管理部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Sheet50!$I$2:$I$28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F6C1-4701-B0DE-8BA40ED17603}"/>
            </c:ext>
          </c:extLst>
        </c:ser>
        <c:ser>
          <c:idx val="8"/>
          <c:order val="8"/>
          <c:tx>
            <c:strRef>
              <c:f>Sheet50!$J$1</c:f>
              <c:strCache>
                <c:ptCount val="1"/>
                <c:pt idx="0">
                  <c:v>HW综合业务事业本部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Sheet50!$J$2:$J$28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6C1-4701-B0DE-8BA40ED17603}"/>
            </c:ext>
          </c:extLst>
        </c:ser>
        <c:ser>
          <c:idx val="9"/>
          <c:order val="9"/>
          <c:tx>
            <c:strRef>
              <c:f>Sheet50!$K$1</c:f>
              <c:strCache>
                <c:ptCount val="1"/>
                <c:pt idx="0">
                  <c:v>人数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Sheet50!$K$2:$K$28</c:f>
              <c:numCache>
                <c:formatCode>General</c:formatCode>
                <c:ptCount val="2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4</c:v>
                </c:pt>
                <c:pt idx="11">
                  <c:v>2</c:v>
                </c:pt>
                <c:pt idx="12">
                  <c:v>1</c:v>
                </c:pt>
                <c:pt idx="13">
                  <c:v>13</c:v>
                </c:pt>
                <c:pt idx="14">
                  <c:v>3</c:v>
                </c:pt>
                <c:pt idx="15">
                  <c:v>5</c:v>
                </c:pt>
                <c:pt idx="16">
                  <c:v>3</c:v>
                </c:pt>
                <c:pt idx="17">
                  <c:v>11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11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F6C1-4701-B0DE-8BA40ED17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549312"/>
        <c:axId val="139567488"/>
      </c:barChart>
      <c:catAx>
        <c:axId val="139549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9567488"/>
        <c:crosses val="autoZero"/>
        <c:auto val="1"/>
        <c:lblAlgn val="ctr"/>
        <c:lblOffset val="100"/>
        <c:noMultiLvlLbl val="0"/>
      </c:catAx>
      <c:valAx>
        <c:axId val="139567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549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b="1" dirty="0" smtClean="0"/>
              <a:t>培训</a:t>
            </a:r>
            <a:r>
              <a:rPr lang="zh-CN" altLang="en-US" b="1" dirty="0"/>
              <a:t>情况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Sheet9!$E$8</c:f>
              <c:strCache>
                <c:ptCount val="1"/>
                <c:pt idx="0">
                  <c:v>培训情况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Sheet9!$D$9:$D$13</c:f>
              <c:strCache>
                <c:ptCount val="5"/>
                <c:pt idx="0">
                  <c:v>HIPO</c:v>
                </c:pt>
                <c:pt idx="1">
                  <c:v>HIPO5</c:v>
                </c:pt>
                <c:pt idx="2">
                  <c:v>将军学院3</c:v>
                </c:pt>
                <c:pt idx="3">
                  <c:v>将军学院1</c:v>
                </c:pt>
                <c:pt idx="4">
                  <c:v>将军学院2</c:v>
                </c:pt>
              </c:strCache>
            </c:strRef>
          </c:cat>
          <c:val>
            <c:numRef>
              <c:f>Sheet9!$E$9:$E$13</c:f>
              <c:numCache>
                <c:formatCode>0.0%</c:formatCode>
                <c:ptCount val="5"/>
                <c:pt idx="0">
                  <c:v>0.16666666666666666</c:v>
                </c:pt>
                <c:pt idx="1">
                  <c:v>0.28888888888888886</c:v>
                </c:pt>
                <c:pt idx="2">
                  <c:v>0.26666666666666666</c:v>
                </c:pt>
                <c:pt idx="3">
                  <c:v>0.15555555555555556</c:v>
                </c:pt>
                <c:pt idx="4">
                  <c:v>0.12222222222222222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63-4A13-8B94-3FF27B535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581312"/>
        <c:axId val="139582848"/>
      </c:barChart>
      <c:catAx>
        <c:axId val="13958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9582848"/>
        <c:crosses val="autoZero"/>
        <c:auto val="1"/>
        <c:lblAlgn val="ctr"/>
        <c:lblOffset val="100"/>
        <c:noMultiLvlLbl val="0"/>
      </c:catAx>
      <c:valAx>
        <c:axId val="13958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958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84887" y="1711865"/>
            <a:ext cx="17309306" cy="3641643"/>
          </a:xfrm>
        </p:spPr>
        <p:txBody>
          <a:bodyPr anchor="b"/>
          <a:lstStyle>
            <a:lvl1pPr algn="ctr">
              <a:defRPr sz="8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84887" y="5493942"/>
            <a:ext cx="17309306" cy="2525420"/>
          </a:xfrm>
        </p:spPr>
        <p:txBody>
          <a:bodyPr/>
          <a:lstStyle>
            <a:lvl1pPr marL="0" indent="0" algn="ctr">
              <a:buNone/>
              <a:defRPr sz="3300"/>
            </a:lvl1pPr>
            <a:lvl2pPr marL="630022" indent="0" algn="ctr">
              <a:buNone/>
              <a:defRPr sz="2800"/>
            </a:lvl2pPr>
            <a:lvl3pPr marL="1260043" indent="0" algn="ctr">
              <a:buNone/>
              <a:defRPr sz="2500"/>
            </a:lvl3pPr>
            <a:lvl4pPr marL="1890065" indent="0" algn="ctr">
              <a:buNone/>
              <a:defRPr sz="2200"/>
            </a:lvl4pPr>
            <a:lvl5pPr marL="2520086" indent="0" algn="ctr">
              <a:buNone/>
              <a:defRPr sz="2200"/>
            </a:lvl5pPr>
            <a:lvl6pPr marL="3150108" indent="0" algn="ctr">
              <a:buNone/>
              <a:defRPr sz="2200"/>
            </a:lvl6pPr>
            <a:lvl7pPr marL="3780130" indent="0" algn="ctr">
              <a:buNone/>
              <a:defRPr sz="2200"/>
            </a:lvl7pPr>
            <a:lvl8pPr marL="4410151" indent="0" algn="ctr">
              <a:buNone/>
              <a:defRPr sz="2200"/>
            </a:lvl8pPr>
            <a:lvl9pPr marL="5040173" indent="0" algn="ctr">
              <a:buNone/>
              <a:defRPr sz="2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79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3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515963" y="556902"/>
            <a:ext cx="4976426" cy="88643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86687" y="556902"/>
            <a:ext cx="14640789" cy="88643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668" y="2607747"/>
            <a:ext cx="19905702" cy="4351084"/>
          </a:xfrm>
        </p:spPr>
        <p:txBody>
          <a:bodyPr anchor="b"/>
          <a:lstStyle>
            <a:lvl1pPr>
              <a:defRPr sz="8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74668" y="6999996"/>
            <a:ext cx="19905702" cy="2288133"/>
          </a:xfrm>
        </p:spPr>
        <p:txBody>
          <a:bodyPr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6300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3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86688" y="2784501"/>
            <a:ext cx="9808608" cy="66367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683782" y="2784501"/>
            <a:ext cx="9808608" cy="66367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4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693" y="556903"/>
            <a:ext cx="19905702" cy="202179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9694" y="2564165"/>
            <a:ext cx="9763530" cy="1256657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0022" indent="0">
              <a:buNone/>
              <a:defRPr sz="2800" b="1"/>
            </a:lvl2pPr>
            <a:lvl3pPr marL="1260043" indent="0">
              <a:buNone/>
              <a:defRPr sz="2500" b="1"/>
            </a:lvl3pPr>
            <a:lvl4pPr marL="1890065" indent="0">
              <a:buNone/>
              <a:defRPr sz="2200" b="1"/>
            </a:lvl4pPr>
            <a:lvl5pPr marL="2520086" indent="0">
              <a:buNone/>
              <a:defRPr sz="2200" b="1"/>
            </a:lvl5pPr>
            <a:lvl6pPr marL="3150108" indent="0">
              <a:buNone/>
              <a:defRPr sz="2200" b="1"/>
            </a:lvl6pPr>
            <a:lvl7pPr marL="3780130" indent="0">
              <a:buNone/>
              <a:defRPr sz="2200" b="1"/>
            </a:lvl7pPr>
            <a:lvl8pPr marL="4410151" indent="0">
              <a:buNone/>
              <a:defRPr sz="2200" b="1"/>
            </a:lvl8pPr>
            <a:lvl9pPr marL="5040173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89694" y="3820819"/>
            <a:ext cx="9763530" cy="5619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1683782" y="2564165"/>
            <a:ext cx="9811614" cy="1256657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0022" indent="0">
              <a:buNone/>
              <a:defRPr sz="2800" b="1"/>
            </a:lvl2pPr>
            <a:lvl3pPr marL="1260043" indent="0">
              <a:buNone/>
              <a:defRPr sz="2500" b="1"/>
            </a:lvl3pPr>
            <a:lvl4pPr marL="1890065" indent="0">
              <a:buNone/>
              <a:defRPr sz="2200" b="1"/>
            </a:lvl4pPr>
            <a:lvl5pPr marL="2520086" indent="0">
              <a:buNone/>
              <a:defRPr sz="2200" b="1"/>
            </a:lvl5pPr>
            <a:lvl6pPr marL="3150108" indent="0">
              <a:buNone/>
              <a:defRPr sz="2200" b="1"/>
            </a:lvl6pPr>
            <a:lvl7pPr marL="3780130" indent="0">
              <a:buNone/>
              <a:defRPr sz="2200" b="1"/>
            </a:lvl7pPr>
            <a:lvl8pPr marL="4410151" indent="0">
              <a:buNone/>
              <a:defRPr sz="2200" b="1"/>
            </a:lvl8pPr>
            <a:lvl9pPr marL="5040173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1683782" y="3820819"/>
            <a:ext cx="9811614" cy="5619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8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693" y="697336"/>
            <a:ext cx="7443601" cy="2440676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1613" y="1506054"/>
            <a:ext cx="11683782" cy="7433407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89693" y="3138012"/>
            <a:ext cx="7443601" cy="5813554"/>
          </a:xfrm>
        </p:spPr>
        <p:txBody>
          <a:bodyPr/>
          <a:lstStyle>
            <a:lvl1pPr marL="0" indent="0">
              <a:buNone/>
              <a:defRPr sz="2200"/>
            </a:lvl1pPr>
            <a:lvl2pPr marL="630022" indent="0">
              <a:buNone/>
              <a:defRPr sz="1900"/>
            </a:lvl2pPr>
            <a:lvl3pPr marL="1260043" indent="0">
              <a:buNone/>
              <a:defRPr sz="1700"/>
            </a:lvl3pPr>
            <a:lvl4pPr marL="1890065" indent="0">
              <a:buNone/>
              <a:defRPr sz="1400"/>
            </a:lvl4pPr>
            <a:lvl5pPr marL="2520086" indent="0">
              <a:buNone/>
              <a:defRPr sz="1400"/>
            </a:lvl5pPr>
            <a:lvl6pPr marL="3150108" indent="0">
              <a:buNone/>
              <a:defRPr sz="1400"/>
            </a:lvl6pPr>
            <a:lvl7pPr marL="3780130" indent="0">
              <a:buNone/>
              <a:defRPr sz="1400"/>
            </a:lvl7pPr>
            <a:lvl8pPr marL="4410151" indent="0">
              <a:buNone/>
              <a:defRPr sz="1400"/>
            </a:lvl8pPr>
            <a:lvl9pPr marL="5040173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693" y="697336"/>
            <a:ext cx="7443601" cy="2440676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811613" y="1506054"/>
            <a:ext cx="11683782" cy="7433407"/>
          </a:xfrm>
        </p:spPr>
        <p:txBody>
          <a:bodyPr/>
          <a:lstStyle>
            <a:lvl1pPr marL="0" indent="0">
              <a:buNone/>
              <a:defRPr sz="4400"/>
            </a:lvl1pPr>
            <a:lvl2pPr marL="630022" indent="0">
              <a:buNone/>
              <a:defRPr sz="3900"/>
            </a:lvl2pPr>
            <a:lvl3pPr marL="1260043" indent="0">
              <a:buNone/>
              <a:defRPr sz="3300"/>
            </a:lvl3pPr>
            <a:lvl4pPr marL="1890065" indent="0">
              <a:buNone/>
              <a:defRPr sz="2800"/>
            </a:lvl4pPr>
            <a:lvl5pPr marL="2520086" indent="0">
              <a:buNone/>
              <a:defRPr sz="2800"/>
            </a:lvl5pPr>
            <a:lvl6pPr marL="3150108" indent="0">
              <a:buNone/>
              <a:defRPr sz="2800"/>
            </a:lvl6pPr>
            <a:lvl7pPr marL="3780130" indent="0">
              <a:buNone/>
              <a:defRPr sz="2800"/>
            </a:lvl7pPr>
            <a:lvl8pPr marL="4410151" indent="0">
              <a:buNone/>
              <a:defRPr sz="2800"/>
            </a:lvl8pPr>
            <a:lvl9pPr marL="5040173" indent="0">
              <a:buNone/>
              <a:defRPr sz="2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89693" y="3138012"/>
            <a:ext cx="7443601" cy="5813554"/>
          </a:xfrm>
        </p:spPr>
        <p:txBody>
          <a:bodyPr/>
          <a:lstStyle>
            <a:lvl1pPr marL="0" indent="0">
              <a:buNone/>
              <a:defRPr sz="2200"/>
            </a:lvl1pPr>
            <a:lvl2pPr marL="630022" indent="0">
              <a:buNone/>
              <a:defRPr sz="1900"/>
            </a:lvl2pPr>
            <a:lvl3pPr marL="1260043" indent="0">
              <a:buNone/>
              <a:defRPr sz="1700"/>
            </a:lvl3pPr>
            <a:lvl4pPr marL="1890065" indent="0">
              <a:buNone/>
              <a:defRPr sz="1400"/>
            </a:lvl4pPr>
            <a:lvl5pPr marL="2520086" indent="0">
              <a:buNone/>
              <a:defRPr sz="1400"/>
            </a:lvl5pPr>
            <a:lvl6pPr marL="3150108" indent="0">
              <a:buNone/>
              <a:defRPr sz="1400"/>
            </a:lvl6pPr>
            <a:lvl7pPr marL="3780130" indent="0">
              <a:buNone/>
              <a:defRPr sz="1400"/>
            </a:lvl7pPr>
            <a:lvl8pPr marL="4410151" indent="0">
              <a:buNone/>
              <a:defRPr sz="1400"/>
            </a:lvl8pPr>
            <a:lvl9pPr marL="5040173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6687" y="556903"/>
            <a:ext cx="19905702" cy="2021791"/>
          </a:xfrm>
          <a:prstGeom prst="rect">
            <a:avLst/>
          </a:prstGeom>
        </p:spPr>
        <p:txBody>
          <a:bodyPr vert="horz" lIns="126004" tIns="63002" rIns="126004" bIns="6300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6687" y="2784501"/>
            <a:ext cx="19905702" cy="6636798"/>
          </a:xfrm>
          <a:prstGeom prst="rect">
            <a:avLst/>
          </a:prstGeom>
        </p:spPr>
        <p:txBody>
          <a:bodyPr vert="horz" lIns="126004" tIns="63002" rIns="126004" bIns="6300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6688" y="9694906"/>
            <a:ext cx="5192791" cy="556900"/>
          </a:xfrm>
          <a:prstGeom prst="rect">
            <a:avLst/>
          </a:prstGeom>
        </p:spPr>
        <p:txBody>
          <a:bodyPr vert="horz" lIns="126004" tIns="63002" rIns="126004" bIns="6300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43E8-C448-4A1F-9758-6E178BDB34E3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44944" y="9694906"/>
            <a:ext cx="7789188" cy="556900"/>
          </a:xfrm>
          <a:prstGeom prst="rect">
            <a:avLst/>
          </a:prstGeom>
        </p:spPr>
        <p:txBody>
          <a:bodyPr vert="horz" lIns="126004" tIns="63002" rIns="126004" bIns="6300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99597" y="9694906"/>
            <a:ext cx="5192791" cy="556900"/>
          </a:xfrm>
          <a:prstGeom prst="rect">
            <a:avLst/>
          </a:prstGeom>
        </p:spPr>
        <p:txBody>
          <a:bodyPr vert="horz" lIns="126004" tIns="63002" rIns="126004" bIns="63002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4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编码大赛</a:t>
            </a:r>
            <a:r>
              <a:rPr lang="en-US" altLang="zh-CN" dirty="0" smtClean="0"/>
              <a:t>-</a:t>
            </a:r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20181122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0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5345006" y="2698780"/>
          <a:ext cx="6271501" cy="1394672"/>
        </p:xfrm>
        <a:graphic>
          <a:graphicData uri="http://schemas.openxmlformats.org/drawingml/2006/table">
            <a:tbl>
              <a:tblPr/>
              <a:tblGrid>
                <a:gridCol w="1059973"/>
                <a:gridCol w="1949750"/>
                <a:gridCol w="1289322"/>
                <a:gridCol w="1972456"/>
              </a:tblGrid>
              <a:tr h="34866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中央软件院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产品部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岗位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7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PM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6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地域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成本中心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6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姓名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BFBFBF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工号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BFBFBF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-3115675" y="-21617412"/>
            <a:ext cx="7269908" cy="195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846604" y="34169457"/>
            <a:ext cx="6923723" cy="20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28540" y="2629729"/>
            <a:ext cx="8901929" cy="6592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208750" y="2629729"/>
            <a:ext cx="6506563" cy="6592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208749" y="2235178"/>
            <a:ext cx="2724561" cy="38884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700" dirty="0" smtClean="0"/>
              <a:t>人力资源</a:t>
            </a:r>
            <a:r>
              <a:rPr lang="zh-CN" altLang="en-US" sz="1700" dirty="0"/>
              <a:t>池</a:t>
            </a: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10800000">
            <a:off x="18012919" y="2721666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21267649" y="2721666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 rot="10800000">
            <a:off x="18012919" y="3113917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>
            <a:spLocks noChangeAspect="1"/>
          </p:cNvSpPr>
          <p:nvPr/>
        </p:nvSpPr>
        <p:spPr>
          <a:xfrm rot="10800000">
            <a:off x="21267649" y="3113917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>
            <a:spLocks noChangeAspect="1"/>
          </p:cNvSpPr>
          <p:nvPr/>
        </p:nvSpPr>
        <p:spPr>
          <a:xfrm>
            <a:off x="20500768" y="4241744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968" y="8513309"/>
            <a:ext cx="6474346" cy="69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07136"/>
              </p:ext>
            </p:extLst>
          </p:nvPr>
        </p:nvGraphicFramePr>
        <p:xfrm>
          <a:off x="15494232" y="4530635"/>
          <a:ext cx="3846512" cy="4067790"/>
        </p:xfrm>
        <a:graphic>
          <a:graphicData uri="http://schemas.openxmlformats.org/drawingml/2006/table">
            <a:tbl>
              <a:tblPr/>
              <a:tblGrid>
                <a:gridCol w="1875175"/>
                <a:gridCol w="336569"/>
                <a:gridCol w="1634768"/>
              </a:tblGrid>
              <a:tr h="27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姓名（工号）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76029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003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004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005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006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007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008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009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010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013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（杨</a:t>
                      </a:r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3" name="圆角矩形 42"/>
          <p:cNvSpPr>
            <a:spLocks noChangeAspect="1"/>
          </p:cNvSpPr>
          <p:nvPr/>
        </p:nvSpPr>
        <p:spPr>
          <a:xfrm>
            <a:off x="20500768" y="9403687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保存</a:t>
            </a:r>
          </a:p>
        </p:txBody>
      </p:sp>
      <p:pic>
        <p:nvPicPr>
          <p:cNvPr id="20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440" y="3868437"/>
            <a:ext cx="8444296" cy="50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7" name="TextBox 2056"/>
          <p:cNvSpPr txBox="1"/>
          <p:nvPr/>
        </p:nvSpPr>
        <p:spPr>
          <a:xfrm>
            <a:off x="10063550" y="3081253"/>
            <a:ext cx="1187500" cy="34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6004" tIns="63002" rIns="126004" bIns="63002" rtlCol="0">
            <a:spAutoFit/>
          </a:bodyPr>
          <a:lstStyle/>
          <a:p>
            <a:r>
              <a:rPr lang="en-US" altLang="zh-CN" sz="1400" dirty="0" smtClean="0"/>
              <a:t>Xx</a:t>
            </a:r>
            <a:endParaRPr lang="zh-CN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150434" y="3550637"/>
            <a:ext cx="908193" cy="34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6004" tIns="63002" rIns="126004" bIns="63002" rtlCol="0">
            <a:spAutoFit/>
          </a:bodyPr>
          <a:lstStyle/>
          <a:p>
            <a:r>
              <a:rPr lang="en-US" altLang="zh-CN" sz="1400" dirty="0" err="1" smtClean="0"/>
              <a:t>xXx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996257" y="601578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 smtClean="0"/>
              <a:t>关系树设置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2059" name="矩形 2058"/>
          <p:cNvSpPr/>
          <p:nvPr/>
        </p:nvSpPr>
        <p:spPr>
          <a:xfrm>
            <a:off x="21779461" y="482260"/>
            <a:ext cx="449409" cy="362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grpSp>
        <p:nvGrpSpPr>
          <p:cNvPr id="2071" name="组合 2070"/>
          <p:cNvGrpSpPr/>
          <p:nvPr/>
        </p:nvGrpSpPr>
        <p:grpSpPr>
          <a:xfrm>
            <a:off x="1186892" y="2216316"/>
            <a:ext cx="4563362" cy="7008341"/>
            <a:chOff x="627000" y="1453100"/>
            <a:chExt cx="2410691" cy="4594936"/>
          </a:xfrm>
        </p:grpSpPr>
        <p:sp>
          <p:nvSpPr>
            <p:cNvPr id="2" name="矩形 1"/>
            <p:cNvSpPr/>
            <p:nvPr/>
          </p:nvSpPr>
          <p:spPr>
            <a:xfrm>
              <a:off x="627000" y="1724149"/>
              <a:ext cx="2410691" cy="4322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000" y="1453100"/>
              <a:ext cx="1439306" cy="23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00" dirty="0" smtClean="0"/>
                <a:t>可引用的关系树</a:t>
              </a:r>
              <a:endParaRPr lang="zh-CN" altLang="en-US" sz="17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3" y="2337974"/>
              <a:ext cx="1833562" cy="2466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62" name="组合 2061"/>
            <p:cNvGrpSpPr/>
            <p:nvPr/>
          </p:nvGrpSpPr>
          <p:grpSpPr>
            <a:xfrm>
              <a:off x="627001" y="2043158"/>
              <a:ext cx="2268568" cy="294440"/>
              <a:chOff x="627000" y="1947908"/>
              <a:chExt cx="2410691" cy="294440"/>
            </a:xfrm>
          </p:grpSpPr>
          <p:sp>
            <p:nvSpPr>
              <p:cNvPr id="2060" name="矩形 2059"/>
              <p:cNvSpPr/>
              <p:nvPr/>
            </p:nvSpPr>
            <p:spPr>
              <a:xfrm>
                <a:off x="627000" y="1947908"/>
                <a:ext cx="2410691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 smtClean="0"/>
                  <a:t>Xxx</a:t>
                </a:r>
                <a:endParaRPr lang="zh-CN" altLang="en-US" sz="1700" dirty="0"/>
              </a:p>
            </p:txBody>
          </p:sp>
          <p:sp>
            <p:nvSpPr>
              <p:cNvPr id="2061" name="TextBox 2060"/>
              <p:cNvSpPr txBox="1"/>
              <p:nvPr/>
            </p:nvSpPr>
            <p:spPr>
              <a:xfrm rot="16200000">
                <a:off x="2709102" y="1978477"/>
                <a:ext cx="259940" cy="267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49978" y="4904378"/>
              <a:ext cx="2217081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700" dirty="0" smtClean="0"/>
                <a:t>Xxx</a:t>
              </a:r>
              <a:endParaRPr lang="zh-CN" altLang="en-US" sz="17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49978" y="5185366"/>
              <a:ext cx="2217081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700" dirty="0" smtClean="0"/>
                <a:t>Xxx</a:t>
              </a:r>
              <a:endParaRPr lang="zh-CN" altLang="en-US" sz="17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49977" y="5466353"/>
              <a:ext cx="2217081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700" dirty="0" smtClean="0"/>
                <a:t>Xxx</a:t>
              </a:r>
              <a:endParaRPr lang="zh-CN" altLang="en-US" sz="1700" dirty="0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636526" y="1766933"/>
              <a:ext cx="2268568" cy="329346"/>
              <a:chOff x="627000" y="1947908"/>
              <a:chExt cx="2410691" cy="329346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27000" y="1947908"/>
                <a:ext cx="2410691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 err="1" smtClean="0"/>
                  <a:t>Xxc</a:t>
                </a:r>
                <a:endParaRPr lang="zh-CN" altLang="en-US" sz="17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0800000">
                <a:off x="2757455" y="1953254"/>
                <a:ext cx="276225" cy="32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pic>
          <p:nvPicPr>
            <p:cNvPr id="206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003" y="4581186"/>
              <a:ext cx="161925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241" y="1704561"/>
              <a:ext cx="171450" cy="3695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63" name="圆角矩形标注 2062"/>
          <p:cNvSpPr/>
          <p:nvPr/>
        </p:nvSpPr>
        <p:spPr>
          <a:xfrm>
            <a:off x="-1532593" y="3744278"/>
            <a:ext cx="2051874" cy="1166130"/>
          </a:xfrm>
          <a:prstGeom prst="wedgeRoundRectCallout">
            <a:avLst>
              <a:gd name="adj1" fmla="val 103220"/>
              <a:gd name="adj2" fmla="val -80769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 smtClean="0">
                <a:solidFill>
                  <a:schemeClr val="tx1"/>
                </a:solidFill>
              </a:rPr>
              <a:t>关系树列表与产品线联动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50" name="等腰三角形 49"/>
          <p:cNvSpPr>
            <a:spLocks noChangeAspect="1"/>
          </p:cNvSpPr>
          <p:nvPr/>
        </p:nvSpPr>
        <p:spPr>
          <a:xfrm rot="10800000">
            <a:off x="18019616" y="3443669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>
            <a:spLocks noChangeAspect="1"/>
          </p:cNvSpPr>
          <p:nvPr/>
        </p:nvSpPr>
        <p:spPr>
          <a:xfrm rot="10800000">
            <a:off x="21274347" y="3443669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381631" y="2223888"/>
            <a:ext cx="3912522" cy="342678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r>
              <a:rPr lang="zh-CN" altLang="en-US" sz="1400" dirty="0" smtClean="0"/>
              <a:t>说明：关系树的最底层是</a:t>
            </a:r>
            <a:r>
              <a:rPr lang="en-US" altLang="zh-CN" sz="1400" dirty="0" smtClean="0"/>
              <a:t>PM</a:t>
            </a:r>
            <a:r>
              <a:rPr lang="zh-CN" altLang="en-US" sz="1400" dirty="0" smtClean="0"/>
              <a:t>，普员不挂关系树</a:t>
            </a:r>
            <a:endParaRPr lang="zh-CN" altLang="en-US" sz="1400" dirty="0"/>
          </a:p>
        </p:txBody>
      </p:sp>
      <p:sp>
        <p:nvSpPr>
          <p:cNvPr id="62" name="TextBox 61"/>
          <p:cNvSpPr txBox="1"/>
          <p:nvPr/>
        </p:nvSpPr>
        <p:spPr>
          <a:xfrm rot="10800000">
            <a:off x="4899415" y="7483702"/>
            <a:ext cx="492059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 rot="10800000">
            <a:off x="4899415" y="7886429"/>
            <a:ext cx="492059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 rot="10800000">
            <a:off x="4899415" y="8289154"/>
            <a:ext cx="492059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996255" y="1341879"/>
          <a:ext cx="9784567" cy="686726"/>
        </p:xfrm>
        <a:graphic>
          <a:graphicData uri="http://schemas.openxmlformats.org/drawingml/2006/table">
            <a:tbl>
              <a:tblPr/>
              <a:tblGrid>
                <a:gridCol w="1971338"/>
                <a:gridCol w="1971338"/>
                <a:gridCol w="2355989"/>
                <a:gridCol w="3485902"/>
              </a:tblGrid>
              <a:tr h="686726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7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关系树名称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/>
                        </a:rPr>
                        <a:t>请输入</a:t>
                      </a:r>
                      <a:endParaRPr lang="zh-CN" altLang="en-US" sz="1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6" name="等腰三角形 85"/>
          <p:cNvSpPr>
            <a:spLocks noChangeAspect="1"/>
          </p:cNvSpPr>
          <p:nvPr/>
        </p:nvSpPr>
        <p:spPr>
          <a:xfrm rot="10800000">
            <a:off x="4588844" y="1541321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06950" y="452815"/>
            <a:ext cx="21670353" cy="95091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标注 88"/>
          <p:cNvSpPr/>
          <p:nvPr/>
        </p:nvSpPr>
        <p:spPr>
          <a:xfrm>
            <a:off x="22053139" y="3397120"/>
            <a:ext cx="2051874" cy="1166130"/>
          </a:xfrm>
          <a:prstGeom prst="wedgeRoundRectCallout">
            <a:avLst>
              <a:gd name="adj1" fmla="val -142187"/>
              <a:gd name="adj2" fmla="val -652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en-US" altLang="zh-CN" sz="1700" dirty="0" smtClean="0">
                <a:solidFill>
                  <a:schemeClr val="tx1"/>
                </a:solidFill>
              </a:rPr>
              <a:t>HRBP</a:t>
            </a:r>
            <a:r>
              <a:rPr lang="zh-CN" altLang="en-US" sz="1700" dirty="0" smtClean="0">
                <a:solidFill>
                  <a:schemeClr val="tx1"/>
                </a:solidFill>
              </a:rPr>
              <a:t>岗位的数据源不明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83850" y="4067175"/>
            <a:ext cx="8228414" cy="607695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8491" y="293417"/>
            <a:ext cx="1536871" cy="511955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dirty="0">
                <a:solidFill>
                  <a:srgbClr val="000000"/>
                </a:solidFill>
                <a:latin typeface="Arial"/>
              </a:rPr>
              <a:t>培训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</a:t>
            </a:r>
            <a:endParaRPr lang="zh-CN" alt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圆角矩形 5"/>
          <p:cNvSpPr>
            <a:spLocks noChangeAspect="1"/>
          </p:cNvSpPr>
          <p:nvPr/>
        </p:nvSpPr>
        <p:spPr>
          <a:xfrm>
            <a:off x="9885774" y="9650057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保存</a:t>
            </a:r>
          </a:p>
        </p:txBody>
      </p:sp>
      <p:sp>
        <p:nvSpPr>
          <p:cNvPr id="13" name="矩形 12"/>
          <p:cNvSpPr/>
          <p:nvPr/>
        </p:nvSpPr>
        <p:spPr>
          <a:xfrm>
            <a:off x="2" y="-6732896"/>
            <a:ext cx="2924677" cy="432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" y="16495602"/>
            <a:ext cx="3044051" cy="57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439467" y="4638675"/>
            <a:ext cx="3457133" cy="4895850"/>
            <a:chOff x="4421875" y="2415654"/>
            <a:chExt cx="2251880" cy="3944203"/>
          </a:xfrm>
        </p:grpSpPr>
        <p:sp>
          <p:nvSpPr>
            <p:cNvPr id="16" name="矩形 15"/>
            <p:cNvSpPr/>
            <p:nvPr/>
          </p:nvSpPr>
          <p:spPr>
            <a:xfrm>
              <a:off x="4421875" y="2415654"/>
              <a:ext cx="2251880" cy="394420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90614" y="4490114"/>
              <a:ext cx="1228299" cy="853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给开发同学做参考，不画界面</a:t>
              </a:r>
              <a:endParaRPr lang="zh-CN" altLang="en-US" dirty="0"/>
            </a:p>
          </p:txBody>
        </p:sp>
      </p:grpSp>
      <p:sp>
        <p:nvSpPr>
          <p:cNvPr id="26" name="圆角矩形 25"/>
          <p:cNvSpPr>
            <a:spLocks/>
          </p:cNvSpPr>
          <p:nvPr/>
        </p:nvSpPr>
        <p:spPr>
          <a:xfrm>
            <a:off x="15660825" y="1504949"/>
            <a:ext cx="900000" cy="39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 smtClean="0"/>
              <a:t>新增</a:t>
            </a:r>
            <a:endParaRPr lang="zh-CN" altLang="en-US" sz="17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03086"/>
              </p:ext>
            </p:extLst>
          </p:nvPr>
        </p:nvGraphicFramePr>
        <p:xfrm>
          <a:off x="708491" y="902234"/>
          <a:ext cx="15769758" cy="416203"/>
        </p:xfrm>
        <a:graphic>
          <a:graphicData uri="http://schemas.openxmlformats.org/drawingml/2006/table">
            <a:tbl>
              <a:tblPr/>
              <a:tblGrid>
                <a:gridCol w="1576976"/>
                <a:gridCol w="1576976"/>
                <a:gridCol w="1576976"/>
                <a:gridCol w="1576976"/>
                <a:gridCol w="1576976"/>
                <a:gridCol w="1576976"/>
                <a:gridCol w="1576976"/>
                <a:gridCol w="1576976"/>
                <a:gridCol w="1171941"/>
                <a:gridCol w="1982009"/>
              </a:tblGrid>
              <a:tr h="41620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所属体系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6004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测试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课程类型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所属产品线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en-US" altLang="zh-CN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培训名称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所属系列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3583189" y="933451"/>
            <a:ext cx="6513311" cy="323542"/>
            <a:chOff x="2653785" y="486298"/>
            <a:chExt cx="4879037" cy="180001"/>
          </a:xfrm>
        </p:grpSpPr>
        <p:sp>
          <p:nvSpPr>
            <p:cNvPr id="30" name="等腰三角形 29"/>
            <p:cNvSpPr>
              <a:spLocks noChangeAspect="1"/>
            </p:cNvSpPr>
            <p:nvPr/>
          </p:nvSpPr>
          <p:spPr>
            <a:xfrm rot="10800000">
              <a:off x="2653785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>
              <a:spLocks noChangeAspect="1"/>
            </p:cNvSpPr>
            <p:nvPr/>
          </p:nvSpPr>
          <p:spPr>
            <a:xfrm rot="10800000">
              <a:off x="4925199" y="486299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>
              <a:spLocks noChangeAspect="1"/>
            </p:cNvSpPr>
            <p:nvPr/>
          </p:nvSpPr>
          <p:spPr>
            <a:xfrm rot="10800000">
              <a:off x="7377310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圆角矩形 32"/>
          <p:cNvSpPr>
            <a:spLocks/>
          </p:cNvSpPr>
          <p:nvPr/>
        </p:nvSpPr>
        <p:spPr>
          <a:xfrm>
            <a:off x="16709393" y="956037"/>
            <a:ext cx="900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 smtClean="0"/>
              <a:t>搜索</a:t>
            </a:r>
            <a:endParaRPr lang="zh-CN" altLang="en-US" sz="17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69087"/>
              </p:ext>
            </p:extLst>
          </p:nvPr>
        </p:nvGraphicFramePr>
        <p:xfrm>
          <a:off x="3373685" y="4063474"/>
          <a:ext cx="7408861" cy="5318656"/>
        </p:xfrm>
        <a:graphic>
          <a:graphicData uri="http://schemas.openxmlformats.org/drawingml/2006/table">
            <a:tbl>
              <a:tblPr/>
              <a:tblGrid>
                <a:gridCol w="2363563"/>
                <a:gridCol w="1772672"/>
                <a:gridCol w="3272626"/>
              </a:tblGrid>
              <a:tr h="556927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培训新增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编辑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填写说明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培训编号（待定）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A5A5A5"/>
                          </a:solidFill>
                          <a:latin typeface="Arial"/>
                        </a:rPr>
                        <a:t>122344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6004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培训没有现成的编号，我们用流水号，前台展示但是不可以修改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培训名称</a:t>
                      </a:r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*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200" b="0" i="0" u="none" strike="noStrike" dirty="0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培训简介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2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所属系列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eg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：无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新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员工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培训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/HIPO</a:t>
                      </a:r>
                    </a:p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这个控件得注意下，得即支持输入也支持选择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所属体系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质量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人资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测试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开发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控件要求同上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课程类型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公共课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专业课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培训类型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选修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必修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培训时长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（小时）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2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等腰三角形 20"/>
          <p:cNvSpPr>
            <a:spLocks noChangeAspect="1"/>
          </p:cNvSpPr>
          <p:nvPr/>
        </p:nvSpPr>
        <p:spPr>
          <a:xfrm rot="10800000">
            <a:off x="7093010" y="691893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7093010" y="7375618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 rot="10800000">
            <a:off x="7093011" y="7938670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>
            <a:spLocks noChangeAspect="1"/>
          </p:cNvSpPr>
          <p:nvPr/>
        </p:nvSpPr>
        <p:spPr>
          <a:xfrm rot="10800000">
            <a:off x="7093011" y="8988399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1154504" y="4131777"/>
            <a:ext cx="213756" cy="213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05642"/>
              </p:ext>
            </p:extLst>
          </p:nvPr>
        </p:nvGraphicFramePr>
        <p:xfrm>
          <a:off x="708491" y="1988699"/>
          <a:ext cx="15863832" cy="1592700"/>
        </p:xfrm>
        <a:graphic>
          <a:graphicData uri="http://schemas.openxmlformats.org/drawingml/2006/table">
            <a:tbl>
              <a:tblPr/>
              <a:tblGrid>
                <a:gridCol w="622683"/>
                <a:gridCol w="1517790"/>
                <a:gridCol w="1284285"/>
                <a:gridCol w="1517790"/>
                <a:gridCol w="1323202"/>
                <a:gridCol w="1945886"/>
                <a:gridCol w="2335063"/>
                <a:gridCol w="1673462"/>
                <a:gridCol w="1790215"/>
                <a:gridCol w="1853456"/>
              </a:tblGrid>
              <a:tr h="398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培训名称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所属系列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所属体系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创建人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创建时间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最后更新人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98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质量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公共课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网络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李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查看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HIPO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专业课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企业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王晓燕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汪苏泷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查看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百人计划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人资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专业课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实验室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张晓辉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  <a:r>
                        <a:rPr lang="zh-CN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查看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708491" y="1417443"/>
            <a:ext cx="1536871" cy="511955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培训列表</a:t>
            </a:r>
            <a:endParaRPr lang="zh-CN" alt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Picture 1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369" y="3681968"/>
            <a:ext cx="9427142" cy="86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5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065" y="70265"/>
            <a:ext cx="1639464" cy="404233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sz="1800" dirty="0" smtClean="0">
                <a:solidFill>
                  <a:srgbClr val="000000"/>
                </a:solidFill>
                <a:latin typeface="Arial"/>
              </a:rPr>
              <a:t>考核事务设置</a:t>
            </a:r>
            <a:endParaRPr lang="zh-CN" altLang="en-US" sz="1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12618720"/>
            <a:ext cx="38404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28600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8548" y="3130544"/>
            <a:ext cx="9526898" cy="31064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pic>
        <p:nvPicPr>
          <p:cNvPr id="8" name="Picture 1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451" y="2086264"/>
            <a:ext cx="9646378" cy="86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40057"/>
              </p:ext>
            </p:extLst>
          </p:nvPr>
        </p:nvGraphicFramePr>
        <p:xfrm>
          <a:off x="258548" y="997332"/>
          <a:ext cx="14662138" cy="1203684"/>
        </p:xfrm>
        <a:graphic>
          <a:graphicData uri="http://schemas.openxmlformats.org/drawingml/2006/table">
            <a:tbl>
              <a:tblPr/>
              <a:tblGrid>
                <a:gridCol w="686292"/>
                <a:gridCol w="1117676"/>
                <a:gridCol w="1352976"/>
                <a:gridCol w="1490234"/>
                <a:gridCol w="1745142"/>
                <a:gridCol w="1622275"/>
                <a:gridCol w="1877814"/>
                <a:gridCol w="1666709"/>
                <a:gridCol w="3103020"/>
              </a:tblGrid>
              <a:tr h="30092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所属体系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事务名称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所属系列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创建人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最后更新人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最后更新时间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09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导师评价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实验室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李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设置</a:t>
                      </a:r>
                      <a:r>
                        <a:rPr lang="zh-CN" altLang="en-US" sz="14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4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  <a:r>
                        <a:rPr lang="zh-CN" altLang="en-US" sz="14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查看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网络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王晓燕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汪苏泷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设置</a:t>
                      </a:r>
                      <a:r>
                        <a:rPr lang="zh-CN" altLang="en-US" sz="14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4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  <a:r>
                        <a:rPr lang="zh-CN" altLang="en-US" sz="14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查看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sng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49988" y="3179031"/>
            <a:ext cx="1331687" cy="342678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sz="1400" dirty="0" smtClean="0">
                <a:solidFill>
                  <a:srgbClr val="000000"/>
                </a:solidFill>
                <a:latin typeface="Arial"/>
              </a:rPr>
              <a:t>考核事务设置</a:t>
            </a:r>
            <a:endParaRPr lang="zh-CN" alt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4839" y="556487"/>
            <a:ext cx="1485575" cy="373456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rgbClr val="000000"/>
                </a:solidFill>
                <a:latin typeface="Arial"/>
              </a:rPr>
              <a:t>考核事务列表</a:t>
            </a:r>
            <a:endParaRPr lang="zh-CN" alt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948566" y="2237932"/>
            <a:ext cx="2249033" cy="716463"/>
          </a:xfrm>
          <a:prstGeom prst="wedgeRoundRectCallout">
            <a:avLst>
              <a:gd name="adj1" fmla="val -159585"/>
              <a:gd name="adj2" fmla="val -77282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CN" altLang="en-US" sz="1600" dirty="0">
                <a:solidFill>
                  <a:srgbClr val="000000"/>
                </a:solidFill>
                <a:latin typeface="Arial"/>
              </a:rPr>
              <a:t>控件得注意下，得即支持输入也支持选择</a:t>
            </a:r>
            <a:endParaRPr lang="zh-CN" altLang="en-US" sz="160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8" name="等腰三角形 17"/>
          <p:cNvSpPr>
            <a:spLocks/>
          </p:cNvSpPr>
          <p:nvPr/>
        </p:nvSpPr>
        <p:spPr>
          <a:xfrm rot="10800000">
            <a:off x="6429107" y="1949236"/>
            <a:ext cx="161697" cy="216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>
            <a:spLocks/>
          </p:cNvSpPr>
          <p:nvPr/>
        </p:nvSpPr>
        <p:spPr>
          <a:xfrm>
            <a:off x="14006200" y="545215"/>
            <a:ext cx="900000" cy="39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 smtClean="0"/>
              <a:t>新增</a:t>
            </a:r>
            <a:endParaRPr lang="zh-CN" altLang="en-US" sz="17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99597"/>
              </p:ext>
            </p:extLst>
          </p:nvPr>
        </p:nvGraphicFramePr>
        <p:xfrm>
          <a:off x="6026126" y="3460139"/>
          <a:ext cx="3513659" cy="180975"/>
        </p:xfrm>
        <a:graphic>
          <a:graphicData uri="http://schemas.openxmlformats.org/drawingml/2006/table">
            <a:tbl>
              <a:tblPr/>
              <a:tblGrid>
                <a:gridCol w="3513659"/>
              </a:tblGrid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说明：合计的总分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各考核维度的分数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权重之和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90546"/>
              </p:ext>
            </p:extLst>
          </p:nvPr>
        </p:nvGraphicFramePr>
        <p:xfrm>
          <a:off x="424316" y="3728434"/>
          <a:ext cx="9156412" cy="1828800"/>
        </p:xfrm>
        <a:graphic>
          <a:graphicData uri="http://schemas.openxmlformats.org/drawingml/2006/table">
            <a:tbl>
              <a:tblPr/>
              <a:tblGrid>
                <a:gridCol w="1088871"/>
                <a:gridCol w="1847780"/>
                <a:gridCol w="1847780"/>
                <a:gridCol w="2045757"/>
                <a:gridCol w="2326224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考核维度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系数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考核点说明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合计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&amp;=sum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分数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x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系数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4690603" y="5349922"/>
            <a:ext cx="1296537" cy="777923"/>
          </a:xfrm>
          <a:prstGeom prst="wedgeRoundRectCallout">
            <a:avLst>
              <a:gd name="adj1" fmla="val -101886"/>
              <a:gd name="adj2" fmla="val -26974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系统自动计算加权值</a:t>
            </a:r>
          </a:p>
        </p:txBody>
      </p:sp>
      <p:sp>
        <p:nvSpPr>
          <p:cNvPr id="20" name="圆角矩形 19"/>
          <p:cNvSpPr>
            <a:spLocks noChangeAspect="1"/>
          </p:cNvSpPr>
          <p:nvPr/>
        </p:nvSpPr>
        <p:spPr>
          <a:xfrm>
            <a:off x="8534646" y="5546704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保存</a:t>
            </a:r>
          </a:p>
        </p:txBody>
      </p:sp>
      <p:sp>
        <p:nvSpPr>
          <p:cNvPr id="15" name="右箭头 14"/>
          <p:cNvSpPr/>
          <p:nvPr/>
        </p:nvSpPr>
        <p:spPr>
          <a:xfrm>
            <a:off x="9990161" y="4981433"/>
            <a:ext cx="729290" cy="565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19251"/>
              </p:ext>
            </p:extLst>
          </p:nvPr>
        </p:nvGraphicFramePr>
        <p:xfrm>
          <a:off x="11195217" y="5141237"/>
          <a:ext cx="8089070" cy="3552385"/>
        </p:xfrm>
        <a:graphic>
          <a:graphicData uri="http://schemas.openxmlformats.org/drawingml/2006/table">
            <a:tbl>
              <a:tblPr/>
              <a:tblGrid>
                <a:gridCol w="961943"/>
                <a:gridCol w="1632389"/>
                <a:gridCol w="1632389"/>
                <a:gridCol w="1807288"/>
                <a:gridCol w="2055061"/>
              </a:tblGrid>
              <a:tr h="343012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前台填写界面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A5A5A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2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评价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A5A5A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26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被评价人：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Arial"/>
                        </a:rPr>
                        <a:t>xxxx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评价日期：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3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考核维度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得分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考核点说明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3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xxx（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总分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xxx（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总分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xxx（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总分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xxx（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总分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xxx（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总分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xxx（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总分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xxxxxx</a:t>
                      </a:r>
                      <a:endParaRPr lang="en-US" sz="1100" b="0" i="0" u="none" strike="noStrike" dirty="0">
                        <a:solidFill>
                          <a:srgbClr val="A6A6A6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圆角矩形 24"/>
          <p:cNvSpPr>
            <a:spLocks noChangeAspect="1"/>
          </p:cNvSpPr>
          <p:nvPr/>
        </p:nvSpPr>
        <p:spPr>
          <a:xfrm>
            <a:off x="18267775" y="8906328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保存</a:t>
            </a:r>
          </a:p>
        </p:txBody>
      </p:sp>
      <p:sp>
        <p:nvSpPr>
          <p:cNvPr id="26" name="矩形 25"/>
          <p:cNvSpPr/>
          <p:nvPr/>
        </p:nvSpPr>
        <p:spPr>
          <a:xfrm>
            <a:off x="11013743" y="5145206"/>
            <a:ext cx="8570794" cy="4299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428" y="223131"/>
            <a:ext cx="1639464" cy="404233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b"/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考核规则设置</a:t>
            </a:r>
            <a:endParaRPr lang="zh-CN" altLang="en-US" sz="1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31014" y="758838"/>
            <a:ext cx="3370707" cy="296512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所属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角色：</a:t>
            </a:r>
            <a:r>
              <a:rPr lang="zh-CN" altLang="en-US" sz="1100" dirty="0" smtClean="0"/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1100" dirty="0"/>
              <a:t> </a:t>
            </a:r>
            <a:r>
              <a:rPr lang="zh-CN" altLang="en-US" sz="1100" dirty="0" smtClean="0"/>
              <a:t>                                  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所属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产品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线：</a:t>
            </a:r>
            <a:r>
              <a:rPr lang="zh-CN" altLang="en-US" sz="1100" dirty="0" smtClean="0"/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1100" dirty="0"/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5716349" y="744647"/>
            <a:ext cx="1420914" cy="2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grpSp>
        <p:nvGrpSpPr>
          <p:cNvPr id="47" name="组合 46"/>
          <p:cNvGrpSpPr/>
          <p:nvPr/>
        </p:nvGrpSpPr>
        <p:grpSpPr>
          <a:xfrm>
            <a:off x="3598789" y="744647"/>
            <a:ext cx="1192570" cy="288000"/>
            <a:chOff x="3598789" y="744647"/>
            <a:chExt cx="1192570" cy="288000"/>
          </a:xfrm>
        </p:grpSpPr>
        <p:sp>
          <p:nvSpPr>
            <p:cNvPr id="6" name="矩形 5"/>
            <p:cNvSpPr/>
            <p:nvPr/>
          </p:nvSpPr>
          <p:spPr>
            <a:xfrm>
              <a:off x="3598789" y="744647"/>
              <a:ext cx="119257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4" tIns="63002" rIns="126004" bIns="63002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1" name="等腰三角形 10"/>
            <p:cNvSpPr>
              <a:spLocks noChangeAspect="1"/>
            </p:cNvSpPr>
            <p:nvPr/>
          </p:nvSpPr>
          <p:spPr>
            <a:xfrm rot="10800000">
              <a:off x="4589146" y="814854"/>
              <a:ext cx="147190" cy="137271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126004" tIns="63002" rIns="126004" bIns="63002"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12" name="等腰三角形 11"/>
          <p:cNvSpPr>
            <a:spLocks noChangeAspect="1"/>
          </p:cNvSpPr>
          <p:nvPr/>
        </p:nvSpPr>
        <p:spPr>
          <a:xfrm rot="10800000">
            <a:off x="6918605" y="814855"/>
            <a:ext cx="147190" cy="137271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13" name="圆角矩形 12"/>
          <p:cNvSpPr>
            <a:spLocks noChangeAspect="1"/>
          </p:cNvSpPr>
          <p:nvPr/>
        </p:nvSpPr>
        <p:spPr>
          <a:xfrm>
            <a:off x="7197137" y="782351"/>
            <a:ext cx="579630" cy="21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100" dirty="0"/>
              <a:t>搜索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330" y="4813697"/>
            <a:ext cx="3506821" cy="373456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考核规则设</a:t>
            </a:r>
            <a:r>
              <a:rPr lang="zh-CN" altLang="en-US" sz="1600" dirty="0" smtClean="0"/>
              <a:t>置</a:t>
            </a:r>
            <a:endParaRPr lang="zh-CN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160038" y="1127589"/>
            <a:ext cx="3619218" cy="373456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600" dirty="0" smtClean="0"/>
              <a:t>关键角色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lang="zh-CN" altLang="en-US" sz="1600" dirty="0" smtClean="0">
                <a:solidFill>
                  <a:srgbClr val="000000"/>
                </a:solidFill>
                <a:latin typeface="宋体"/>
              </a:rPr>
              <a:t>置</a:t>
            </a:r>
            <a:endParaRPr lang="zh-CN" altLang="en-US" sz="1600" dirty="0"/>
          </a:p>
        </p:txBody>
      </p:sp>
      <p:sp>
        <p:nvSpPr>
          <p:cNvPr id="19" name="等腰三角形 18"/>
          <p:cNvSpPr>
            <a:spLocks noChangeAspect="1"/>
          </p:cNvSpPr>
          <p:nvPr/>
        </p:nvSpPr>
        <p:spPr>
          <a:xfrm rot="10800000">
            <a:off x="1352340" y="8024544"/>
            <a:ext cx="176627" cy="16472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20" name="等腰三角形 19"/>
          <p:cNvSpPr>
            <a:spLocks noChangeAspect="1"/>
          </p:cNvSpPr>
          <p:nvPr/>
        </p:nvSpPr>
        <p:spPr>
          <a:xfrm rot="10800000">
            <a:off x="2289026" y="8024544"/>
            <a:ext cx="176627" cy="16472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10800000">
            <a:off x="4033234" y="8012668"/>
            <a:ext cx="176627" cy="16472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23" name="圆角矩形 22"/>
          <p:cNvSpPr>
            <a:spLocks/>
          </p:cNvSpPr>
          <p:nvPr/>
        </p:nvSpPr>
        <p:spPr>
          <a:xfrm>
            <a:off x="16838707" y="1046669"/>
            <a:ext cx="1080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200" dirty="0" smtClean="0"/>
              <a:t>新增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保存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804442" y="1141867"/>
            <a:ext cx="1189458" cy="36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100" dirty="0" smtClean="0"/>
              <a:t>关键角色设置</a:t>
            </a:r>
            <a:endParaRPr lang="zh-CN" altLang="en-US" sz="1100" dirty="0"/>
          </a:p>
        </p:txBody>
      </p:sp>
      <p:sp>
        <p:nvSpPr>
          <p:cNvPr id="29" name="矩形 28"/>
          <p:cNvSpPr/>
          <p:nvPr/>
        </p:nvSpPr>
        <p:spPr>
          <a:xfrm>
            <a:off x="2025336" y="1141867"/>
            <a:ext cx="1362938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考核规则</a:t>
            </a:r>
            <a:r>
              <a:rPr lang="zh-CN" altLang="en-US" sz="11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  <a:r>
              <a:rPr lang="zh-CN" altLang="en-US" sz="1100" dirty="0" smtClean="0">
                <a:solidFill>
                  <a:schemeClr val="tx1"/>
                </a:solidFill>
              </a:rPr>
              <a:t>置</a:t>
            </a:r>
          </a:p>
        </p:txBody>
      </p:sp>
      <p:sp>
        <p:nvSpPr>
          <p:cNvPr id="30" name="矩形 29"/>
          <p:cNvSpPr/>
          <p:nvPr/>
        </p:nvSpPr>
        <p:spPr>
          <a:xfrm>
            <a:off x="802286" y="1512394"/>
            <a:ext cx="7118970" cy="104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en-US" altLang="zh-CN" sz="1100" dirty="0" smtClean="0"/>
              <a:t>Tab</a:t>
            </a:r>
            <a:r>
              <a:rPr lang="zh-CN" altLang="en-US" sz="1100" dirty="0" smtClean="0"/>
              <a:t>页，每页内容如下</a:t>
            </a:r>
            <a:endParaRPr lang="zh-CN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249452" y="15586085"/>
            <a:ext cx="3506821" cy="296512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100" dirty="0" smtClean="0"/>
              <a:t>关联课程</a:t>
            </a:r>
          </a:p>
        </p:txBody>
      </p:sp>
      <p:sp>
        <p:nvSpPr>
          <p:cNvPr id="33" name="矩形 32"/>
          <p:cNvSpPr/>
          <p:nvPr/>
        </p:nvSpPr>
        <p:spPr>
          <a:xfrm>
            <a:off x="1" y="-11964814"/>
            <a:ext cx="3552961" cy="3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34" name="矩形 33"/>
          <p:cNvSpPr/>
          <p:nvPr/>
        </p:nvSpPr>
        <p:spPr>
          <a:xfrm>
            <a:off x="2" y="21360501"/>
            <a:ext cx="3644066" cy="44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32" name="圆角矩形 31"/>
          <p:cNvSpPr>
            <a:spLocks/>
          </p:cNvSpPr>
          <p:nvPr/>
        </p:nvSpPr>
        <p:spPr>
          <a:xfrm>
            <a:off x="9424017" y="4910759"/>
            <a:ext cx="1080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200" dirty="0" smtClean="0"/>
              <a:t>新增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保存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10921938" y="4880154"/>
            <a:ext cx="1518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考核规则设</a:t>
            </a:r>
            <a:r>
              <a:rPr lang="zh-CN" altLang="en-US" sz="1600" dirty="0" smtClean="0"/>
              <a:t>置</a:t>
            </a:r>
            <a:r>
              <a:rPr lang="zh-CN" altLang="en-US" sz="1600" dirty="0" smtClean="0">
                <a:latin typeface="宋体"/>
              </a:rPr>
              <a:t> </a:t>
            </a:r>
            <a:endParaRPr lang="zh-CN" altLang="en-US" sz="1600" dirty="0"/>
          </a:p>
        </p:txBody>
      </p:sp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53" y="8269209"/>
            <a:ext cx="56197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9114390" y="1537833"/>
          <a:ext cx="8864107" cy="1722312"/>
        </p:xfrm>
        <a:graphic>
          <a:graphicData uri="http://schemas.openxmlformats.org/drawingml/2006/table">
            <a:tbl>
              <a:tblPr/>
              <a:tblGrid>
                <a:gridCol w="1266301"/>
                <a:gridCol w="1266301"/>
                <a:gridCol w="1266301"/>
                <a:gridCol w="1266301"/>
                <a:gridCol w="1266301"/>
                <a:gridCol w="1266301"/>
                <a:gridCol w="1266301"/>
              </a:tblGrid>
              <a:tr h="430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所属体系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角色名称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创建人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最后更新时间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最后更新人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30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质量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李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王晓燕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汪苏泷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Arial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等腰三角形 42"/>
          <p:cNvSpPr>
            <a:spLocks noChangeAspect="1"/>
          </p:cNvSpPr>
          <p:nvPr/>
        </p:nvSpPr>
        <p:spPr>
          <a:xfrm rot="10800000">
            <a:off x="11389740" y="2998044"/>
            <a:ext cx="176627" cy="16472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grpSp>
        <p:nvGrpSpPr>
          <p:cNvPr id="48" name="组合 47"/>
          <p:cNvGrpSpPr/>
          <p:nvPr/>
        </p:nvGrpSpPr>
        <p:grpSpPr>
          <a:xfrm>
            <a:off x="1645937" y="745384"/>
            <a:ext cx="1192570" cy="288000"/>
            <a:chOff x="3598789" y="744647"/>
            <a:chExt cx="1192570" cy="288000"/>
          </a:xfrm>
        </p:grpSpPr>
        <p:sp>
          <p:nvSpPr>
            <p:cNvPr id="49" name="矩形 48"/>
            <p:cNvSpPr/>
            <p:nvPr/>
          </p:nvSpPr>
          <p:spPr>
            <a:xfrm>
              <a:off x="3598789" y="744647"/>
              <a:ext cx="119257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4" tIns="63002" rIns="126004" bIns="63002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50" name="等腰三角形 49"/>
            <p:cNvSpPr>
              <a:spLocks noChangeAspect="1"/>
            </p:cNvSpPr>
            <p:nvPr/>
          </p:nvSpPr>
          <p:spPr>
            <a:xfrm rot="10800000">
              <a:off x="4589146" y="814854"/>
              <a:ext cx="147190" cy="137271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126004" tIns="63002" rIns="126004" bIns="63002"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51" name="矩形 50"/>
          <p:cNvSpPr/>
          <p:nvPr/>
        </p:nvSpPr>
        <p:spPr>
          <a:xfrm>
            <a:off x="745081" y="75088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所属体系：</a:t>
            </a:r>
            <a:endParaRPr lang="zh-CN" altLang="en-US" sz="120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769980" y="4840682"/>
            <a:ext cx="11922826" cy="5274868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2419687" y="4888196"/>
            <a:ext cx="213756" cy="213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68374"/>
              </p:ext>
            </p:extLst>
          </p:nvPr>
        </p:nvGraphicFramePr>
        <p:xfrm>
          <a:off x="11105393" y="5240338"/>
          <a:ext cx="11091863" cy="4150075"/>
        </p:xfrm>
        <a:graphic>
          <a:graphicData uri="http://schemas.openxmlformats.org/drawingml/2006/table">
            <a:tbl>
              <a:tblPr/>
              <a:tblGrid>
                <a:gridCol w="808860"/>
                <a:gridCol w="1112182"/>
                <a:gridCol w="808860"/>
                <a:gridCol w="808860"/>
                <a:gridCol w="928690"/>
                <a:gridCol w="928690"/>
                <a:gridCol w="808860"/>
                <a:gridCol w="958648"/>
                <a:gridCol w="1108437"/>
                <a:gridCol w="1202056"/>
                <a:gridCol w="808860"/>
                <a:gridCol w="808860"/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所属角色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职级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中级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培训名称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所属系列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所属体系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考核规则设置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待选课程列表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培训名称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所属体系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所属系列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课程类型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培训类型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单项规则设置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公共课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选修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*说明：学员的实际得分若低于及格分则此项学分为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3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专业课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必修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培训名称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学分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及格分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专业课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必修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A5A5A5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A5A5A5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>
                          <a:solidFill>
                            <a:srgbClr val="A5A5A5"/>
                          </a:solidFill>
                          <a:latin typeface="Arial"/>
                        </a:rPr>
                        <a:t>导师评价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HEAD</a:t>
                      </a:r>
                      <a:r>
                        <a:rPr lang="zh-CN" altLang="en-US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事项名称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A5A5A5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A5A5A5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其他考核事项列表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总分规则设置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事项名称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所属体系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总分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规则选择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6004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导师评价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HEAD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3" name="圆角矩形 62"/>
          <p:cNvSpPr>
            <a:spLocks/>
          </p:cNvSpPr>
          <p:nvPr/>
        </p:nvSpPr>
        <p:spPr>
          <a:xfrm>
            <a:off x="23033984" y="13267975"/>
            <a:ext cx="1080000" cy="32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200" dirty="0" smtClean="0"/>
              <a:t>保存</a:t>
            </a:r>
            <a:endParaRPr lang="zh-CN" altLang="en-US" sz="1200" dirty="0"/>
          </a:p>
        </p:txBody>
      </p:sp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423" y="7110354"/>
            <a:ext cx="4608195" cy="57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下箭头 56"/>
          <p:cNvSpPr>
            <a:spLocks noChangeAspect="1"/>
          </p:cNvSpPr>
          <p:nvPr/>
        </p:nvSpPr>
        <p:spPr>
          <a:xfrm rot="16200000">
            <a:off x="17097386" y="7153759"/>
            <a:ext cx="748148" cy="608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>
            <a:spLocks noChangeAspect="1"/>
          </p:cNvSpPr>
          <p:nvPr/>
        </p:nvSpPr>
        <p:spPr>
          <a:xfrm>
            <a:off x="16665012" y="5708624"/>
            <a:ext cx="579630" cy="21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100" dirty="0"/>
              <a:t>搜索</a:t>
            </a:r>
          </a:p>
        </p:txBody>
      </p:sp>
      <p:sp>
        <p:nvSpPr>
          <p:cNvPr id="54" name="圆角矩形 53"/>
          <p:cNvSpPr>
            <a:spLocks noChangeAspect="1"/>
          </p:cNvSpPr>
          <p:nvPr/>
        </p:nvSpPr>
        <p:spPr>
          <a:xfrm>
            <a:off x="13197912" y="7994624"/>
            <a:ext cx="579630" cy="21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100" dirty="0"/>
              <a:t>搜索</a:t>
            </a:r>
          </a:p>
        </p:txBody>
      </p:sp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573" y="9472554"/>
            <a:ext cx="4608195" cy="57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等腰三角形 55"/>
          <p:cNvSpPr>
            <a:spLocks noChangeAspect="1"/>
          </p:cNvSpPr>
          <p:nvPr/>
        </p:nvSpPr>
        <p:spPr>
          <a:xfrm rot="10800000">
            <a:off x="20342674" y="8480177"/>
            <a:ext cx="176627" cy="16472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64" name="圆角矩形 63"/>
          <p:cNvSpPr>
            <a:spLocks noChangeAspect="1"/>
          </p:cNvSpPr>
          <p:nvPr/>
        </p:nvSpPr>
        <p:spPr>
          <a:xfrm>
            <a:off x="21784863" y="9802403"/>
            <a:ext cx="579630" cy="21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100" dirty="0" smtClean="0"/>
              <a:t>保存</a:t>
            </a:r>
            <a:endParaRPr lang="zh-CN" altLang="en-US" sz="1100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120312" y="5352168"/>
          <a:ext cx="10395287" cy="2902744"/>
        </p:xfrm>
        <a:graphic>
          <a:graphicData uri="http://schemas.openxmlformats.org/drawingml/2006/table">
            <a:tbl>
              <a:tblPr/>
              <a:tblGrid>
                <a:gridCol w="826724"/>
                <a:gridCol w="949201"/>
                <a:gridCol w="826724"/>
                <a:gridCol w="826724"/>
                <a:gridCol w="1041060"/>
                <a:gridCol w="1194157"/>
                <a:gridCol w="1010440"/>
                <a:gridCol w="1194157"/>
                <a:gridCol w="2526100"/>
              </a:tblGrid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所属体系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所属角色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职级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创建人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最后更新人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最后更新时间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质量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初级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李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考核规则设置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endParaRPr lang="zh-CN" altLang="en-US" sz="1100" b="0" i="0" u="sng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质量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中级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王晓燕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汪苏泷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考核规则设置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endParaRPr lang="zh-CN" altLang="en-US" sz="1100" b="0" i="0" u="sng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质量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高级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李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考核规则设置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endParaRPr lang="zh-CN" altLang="en-US" sz="1100" b="0" i="0" u="sng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质量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主任级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王晓燕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汪苏泷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考核规则设置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endParaRPr lang="zh-CN" altLang="en-US" sz="1100" b="0" i="0" u="sng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中级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李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考核规则设置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endParaRPr lang="zh-CN" altLang="en-US" sz="1100" b="0" i="0" u="sng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高级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王晓燕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汪苏泷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考核规则设置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endParaRPr lang="zh-CN" altLang="en-US" sz="1100" b="0" i="0" u="sng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89146" y="4959954"/>
            <a:ext cx="471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*说明：若设置的考核规则不是针对特定角色的，“所属角色”请选择</a:t>
            </a:r>
            <a:r>
              <a:rPr lang="en-US" altLang="zh-CN" sz="1100" dirty="0" smtClean="0"/>
              <a:t>all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135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9125" y="4329729"/>
            <a:ext cx="9307489" cy="58492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3691" y="331517"/>
            <a:ext cx="1177799" cy="404233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sz="1800" dirty="0">
                <a:solidFill>
                  <a:srgbClr val="000000"/>
                </a:solidFill>
                <a:latin typeface="Arial"/>
              </a:rPr>
              <a:t>开班</a:t>
            </a:r>
            <a:r>
              <a:rPr lang="zh-CN" altLang="en-US" sz="1800" dirty="0" smtClean="0">
                <a:solidFill>
                  <a:srgbClr val="000000"/>
                </a:solidFill>
                <a:latin typeface="Arial"/>
              </a:rPr>
              <a:t>设置</a:t>
            </a:r>
            <a:endParaRPr lang="zh-CN" altLang="en-US" sz="18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89171"/>
              </p:ext>
            </p:extLst>
          </p:nvPr>
        </p:nvGraphicFramePr>
        <p:xfrm>
          <a:off x="646076" y="1013876"/>
          <a:ext cx="19112368" cy="416203"/>
        </p:xfrm>
        <a:graphic>
          <a:graphicData uri="http://schemas.openxmlformats.org/drawingml/2006/table">
            <a:tbl>
              <a:tblPr/>
              <a:tblGrid>
                <a:gridCol w="1911237"/>
                <a:gridCol w="1911237"/>
                <a:gridCol w="1911237"/>
                <a:gridCol w="1911237"/>
                <a:gridCol w="1911237"/>
                <a:gridCol w="1911237"/>
                <a:gridCol w="1911237"/>
                <a:gridCol w="1911237"/>
                <a:gridCol w="1420350"/>
                <a:gridCol w="2402122"/>
              </a:tblGrid>
              <a:tr h="41620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所属系列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All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课程类型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所属产品线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6004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en-US" altLang="zh-CN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endParaRPr lang="zh-CN" altLang="en-US" sz="17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培训名称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讲师姓名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4137411" y="1094091"/>
            <a:ext cx="7885231" cy="274543"/>
            <a:chOff x="2653785" y="486298"/>
            <a:chExt cx="4165537" cy="180001"/>
          </a:xfrm>
        </p:grpSpPr>
        <p:sp>
          <p:nvSpPr>
            <p:cNvPr id="28" name="等腰三角形 27"/>
            <p:cNvSpPr>
              <a:spLocks noChangeAspect="1"/>
            </p:cNvSpPr>
            <p:nvPr/>
          </p:nvSpPr>
          <p:spPr>
            <a:xfrm rot="10800000">
              <a:off x="2653785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>
              <a:spLocks noChangeAspect="1"/>
            </p:cNvSpPr>
            <p:nvPr/>
          </p:nvSpPr>
          <p:spPr>
            <a:xfrm rot="10800000">
              <a:off x="4682610" y="486299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>
              <a:spLocks noChangeAspect="1"/>
            </p:cNvSpPr>
            <p:nvPr/>
          </p:nvSpPr>
          <p:spPr>
            <a:xfrm rot="10800000">
              <a:off x="6663810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圆角矩形 30"/>
          <p:cNvSpPr>
            <a:spLocks/>
          </p:cNvSpPr>
          <p:nvPr/>
        </p:nvSpPr>
        <p:spPr>
          <a:xfrm>
            <a:off x="19816315" y="1067679"/>
            <a:ext cx="900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 smtClean="0"/>
              <a:t>搜索</a:t>
            </a:r>
            <a:endParaRPr lang="zh-CN" altLang="en-US" sz="1700" dirty="0"/>
          </a:p>
        </p:txBody>
      </p:sp>
      <p:sp>
        <p:nvSpPr>
          <p:cNvPr id="35" name="矩形 34"/>
          <p:cNvSpPr/>
          <p:nvPr/>
        </p:nvSpPr>
        <p:spPr>
          <a:xfrm>
            <a:off x="9693471" y="4367522"/>
            <a:ext cx="213756" cy="213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09533" y="1729970"/>
            <a:ext cx="4629570" cy="429901"/>
            <a:chOff x="702499" y="1218373"/>
            <a:chExt cx="3291651" cy="218335"/>
          </a:xfrm>
        </p:grpSpPr>
        <p:grpSp>
          <p:nvGrpSpPr>
            <p:cNvPr id="42" name="组合 43"/>
            <p:cNvGrpSpPr/>
            <p:nvPr/>
          </p:nvGrpSpPr>
          <p:grpSpPr>
            <a:xfrm>
              <a:off x="1426342" y="1218373"/>
              <a:ext cx="2567808" cy="218335"/>
              <a:chOff x="1454917" y="1189040"/>
              <a:chExt cx="2567808" cy="21833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454917" y="1189040"/>
                <a:ext cx="1117600" cy="2183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905125" y="1189042"/>
                <a:ext cx="1117600" cy="2183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702499" y="1229074"/>
              <a:ext cx="2080381" cy="181611"/>
              <a:chOff x="702499" y="1229074"/>
              <a:chExt cx="2080381" cy="18161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02499" y="1229078"/>
                <a:ext cx="678376" cy="140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ctr"/>
                <a:r>
                  <a:rPr lang="zh-CN" altLang="en-US" sz="1200" dirty="0" smtClean="0">
                    <a:solidFill>
                      <a:srgbClr val="000000"/>
                    </a:solidFill>
                    <a:latin typeface="宋体"/>
                  </a:rPr>
                  <a:t>培训时间：</a:t>
                </a:r>
                <a:endParaRPr lang="zh-CN" altLang="en-US" sz="1200" dirty="0">
                  <a:solidFill>
                    <a:srgbClr val="000000"/>
                  </a:solidFill>
                  <a:latin typeface="宋体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604032" y="1229074"/>
                <a:ext cx="178848" cy="18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ctr">
                  <a:defRPr sz="1200">
                    <a:solidFill>
                      <a:srgbClr val="000000"/>
                    </a:solidFill>
                    <a:latin typeface="宋体"/>
                  </a:defRPr>
                </a:lvl1pPr>
              </a:lstStyle>
              <a:p>
                <a:r>
                  <a:rPr lang="zh-CN" altLang="en-US" dirty="0" smtClean="0"/>
                  <a:t>至</a:t>
                </a:r>
                <a:endParaRPr lang="zh-CN" altLang="en-US" dirty="0"/>
              </a:p>
            </p:txBody>
          </p:sp>
        </p:grpSp>
      </p:grpSp>
      <p:pic>
        <p:nvPicPr>
          <p:cNvPr id="32" name="Picture 1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619" y="3624818"/>
            <a:ext cx="9427142" cy="86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61647"/>
              </p:ext>
            </p:extLst>
          </p:nvPr>
        </p:nvGraphicFramePr>
        <p:xfrm>
          <a:off x="681995" y="4397674"/>
          <a:ext cx="8935005" cy="5305877"/>
        </p:xfrm>
        <a:graphic>
          <a:graphicData uri="http://schemas.openxmlformats.org/drawingml/2006/table">
            <a:tbl>
              <a:tblPr/>
              <a:tblGrid>
                <a:gridCol w="2074853"/>
                <a:gridCol w="3422685"/>
                <a:gridCol w="3437467"/>
              </a:tblGrid>
              <a:tr h="38198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开班计划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*填写说明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所属体系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所属系列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培训名称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开班系列名称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eg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：新员工培训第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讲师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*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在讲师资源池里选（有吗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?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4119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培训时间</a:t>
                      </a:r>
                      <a:r>
                        <a:rPr lang="zh-CN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*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日期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时间：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年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日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341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或不限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公开课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定制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受限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中文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英文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开班形式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面授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在线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开班地点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开班形式选“面授”则此项必选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课件下载地址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请输入网络地址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在线培训地址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请输入网络地址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可容纳人数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是否需要考试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是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接口人（发布人）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咨询电话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报名方式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在线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线下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报名须知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请输入报名前提等信息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班级状态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可报名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系统自动判断：可报名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已报满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已结束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圆角矩形 2"/>
          <p:cNvSpPr>
            <a:spLocks/>
          </p:cNvSpPr>
          <p:nvPr/>
        </p:nvSpPr>
        <p:spPr>
          <a:xfrm>
            <a:off x="8861001" y="9749702"/>
            <a:ext cx="756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152591" y="4581278"/>
            <a:ext cx="3647758" cy="50546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3951" y="7290302"/>
            <a:ext cx="3071992" cy="896676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 smtClean="0"/>
              <a:t>给开发同学做参考，不用画界面</a:t>
            </a:r>
            <a:endParaRPr lang="zh-CN" altLang="en-US" dirty="0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10800000">
            <a:off x="5182075" y="4805965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10800000">
            <a:off x="5182075" y="5034671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10800000">
            <a:off x="5182075" y="5263884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10800000">
            <a:off x="5182075" y="5757517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>
            <a:spLocks noChangeAspect="1"/>
          </p:cNvSpPr>
          <p:nvPr/>
        </p:nvSpPr>
        <p:spPr>
          <a:xfrm rot="10800000">
            <a:off x="5182075" y="6701003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>
            <a:spLocks noChangeAspect="1"/>
          </p:cNvSpPr>
          <p:nvPr/>
        </p:nvSpPr>
        <p:spPr>
          <a:xfrm rot="10800000">
            <a:off x="5182075" y="6247763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>
            <a:spLocks noChangeAspect="1"/>
          </p:cNvSpPr>
          <p:nvPr/>
        </p:nvSpPr>
        <p:spPr>
          <a:xfrm rot="10800000">
            <a:off x="5182075" y="6934251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>
            <a:spLocks noChangeAspect="1"/>
          </p:cNvSpPr>
          <p:nvPr/>
        </p:nvSpPr>
        <p:spPr>
          <a:xfrm rot="10800000">
            <a:off x="5182075" y="8324158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>
            <a:spLocks noChangeAspect="1"/>
          </p:cNvSpPr>
          <p:nvPr/>
        </p:nvSpPr>
        <p:spPr>
          <a:xfrm rot="10800000">
            <a:off x="5182075" y="9033657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>
            <a:spLocks noChangeAspect="1"/>
          </p:cNvSpPr>
          <p:nvPr/>
        </p:nvSpPr>
        <p:spPr>
          <a:xfrm rot="10800000">
            <a:off x="5182075" y="5527773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>
            <a:spLocks noChangeAspect="1"/>
          </p:cNvSpPr>
          <p:nvPr/>
        </p:nvSpPr>
        <p:spPr>
          <a:xfrm rot="10800000">
            <a:off x="5182075" y="7168539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1884"/>
              </p:ext>
            </p:extLst>
          </p:nvPr>
        </p:nvGraphicFramePr>
        <p:xfrm>
          <a:off x="619125" y="2351020"/>
          <a:ext cx="18157606" cy="1273800"/>
        </p:xfrm>
        <a:graphic>
          <a:graphicData uri="http://schemas.openxmlformats.org/drawingml/2006/table">
            <a:tbl>
              <a:tblPr/>
              <a:tblGrid>
                <a:gridCol w="1722199"/>
                <a:gridCol w="2123769"/>
                <a:gridCol w="3564454"/>
                <a:gridCol w="1639401"/>
                <a:gridCol w="2123769"/>
                <a:gridCol w="1179872"/>
                <a:gridCol w="1776018"/>
                <a:gridCol w="1407566"/>
                <a:gridCol w="2620558"/>
              </a:tblGrid>
              <a:tr h="31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培训名称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开班系列名称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讲师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培训时间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班级状态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新员工培训第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年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月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日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xx：xx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公开课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可报名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网络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HIPO5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2018/10/20 14:20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定制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已结束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企业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HIPO5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2018/11/20 14:20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受限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可报名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实验室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5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3691" y="331517"/>
            <a:ext cx="1536871" cy="511955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考试设置</a:t>
            </a:r>
            <a:endParaRPr lang="zh-CN" altLang="en-US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820817" y="5182056"/>
          <a:ext cx="6906555" cy="4194279"/>
        </p:xfrm>
        <a:graphic>
          <a:graphicData uri="http://schemas.openxmlformats.org/drawingml/2006/table">
            <a:tbl>
              <a:tblPr/>
              <a:tblGrid>
                <a:gridCol w="1624153"/>
                <a:gridCol w="2002862"/>
                <a:gridCol w="3279540"/>
              </a:tblGrid>
              <a:tr h="33879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考试计划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*填写说明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7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所属课程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考试语言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中文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英文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考试时间形式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时间点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时间段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截止日期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不限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71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考试时间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日期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时间：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 ,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根据上一个字段变化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考试类型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开卷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闭卷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考试形式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在线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线下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考试地址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如果是在线考，则必填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合格标准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这个字段可能要扩充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接口人（发布人）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考试须知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请输入报名前提等信息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考试状态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可报名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系统自动判断：可报名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已报满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已结束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等腰三角形 6"/>
          <p:cNvSpPr>
            <a:spLocks noChangeAspect="1"/>
          </p:cNvSpPr>
          <p:nvPr/>
        </p:nvSpPr>
        <p:spPr>
          <a:xfrm rot="10800000">
            <a:off x="18144557" y="5587835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10800000">
            <a:off x="18144557" y="5911591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10800000">
            <a:off x="18144557" y="6223223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10800000">
            <a:off x="18144557" y="6696373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>
            <a:spLocks noChangeAspect="1"/>
          </p:cNvSpPr>
          <p:nvPr/>
        </p:nvSpPr>
        <p:spPr>
          <a:xfrm rot="10800000">
            <a:off x="18144557" y="7193148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10800000">
            <a:off x="18144557" y="7511798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>
            <a:spLocks noChangeAspect="1"/>
          </p:cNvSpPr>
          <p:nvPr/>
        </p:nvSpPr>
        <p:spPr>
          <a:xfrm rot="10800000">
            <a:off x="18144557" y="7820548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>
            <a:spLocks noChangeAspect="1"/>
          </p:cNvSpPr>
          <p:nvPr/>
        </p:nvSpPr>
        <p:spPr>
          <a:xfrm rot="10800000">
            <a:off x="18144557" y="8164923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95919" y="4219126"/>
            <a:ext cx="3687241" cy="2021791"/>
          </a:xfrm>
        </p:spPr>
        <p:txBody>
          <a:bodyPr>
            <a:normAutofit/>
          </a:bodyPr>
          <a:lstStyle/>
          <a:p>
            <a:r>
              <a:rPr lang="en-US" altLang="zh-CN" sz="8300" dirty="0" smtClean="0"/>
              <a:t>over</a:t>
            </a:r>
            <a:endParaRPr lang="zh-CN" altLang="en-US" sz="8300" dirty="0"/>
          </a:p>
        </p:txBody>
      </p:sp>
    </p:spTree>
    <p:extLst>
      <p:ext uri="{BB962C8B-B14F-4D97-AF65-F5344CB8AC3E}">
        <p14:creationId xmlns:p14="http://schemas.microsoft.com/office/powerpoint/2010/main" val="38335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1707" y="541217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导航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93219"/>
              </p:ext>
            </p:extLst>
          </p:nvPr>
        </p:nvGraphicFramePr>
        <p:xfrm>
          <a:off x="890588" y="1370806"/>
          <a:ext cx="3465512" cy="4026698"/>
        </p:xfrm>
        <a:graphic>
          <a:graphicData uri="http://schemas.openxmlformats.org/drawingml/2006/table">
            <a:tbl>
              <a:tblPr/>
              <a:tblGrid>
                <a:gridCol w="948734"/>
                <a:gridCol w="2516778"/>
              </a:tblGrid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一级导航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二级导航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骨干报表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系统设置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项目组设置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关系树设置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培训设置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考核事务设置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考核规则设置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开班设置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考试设置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成绩导入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角色设置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登录用户管理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9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3954" y="1197571"/>
            <a:ext cx="3879553" cy="58326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solidFill>
              <a:schemeClr val="accent5">
                <a:lumMod val="50000"/>
              </a:scheme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2248582" y="9808266"/>
            <a:ext cx="520931" cy="390960"/>
          </a:xfrm>
          <a:prstGeom prst="rect">
            <a:avLst/>
          </a:prstGeom>
        </p:spPr>
        <p:txBody>
          <a:bodyPr/>
          <a:lstStyle/>
          <a:p>
            <a:fld id="{0E9A13DA-288B-40D2-8251-E8760D31A3C9}" type="slidenum">
              <a:rPr lang="en-US" altLang="zh-CN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="" xmlns:a16="http://schemas.microsoft.com/office/drawing/2014/main" id="{0205A37C-FD18-4C06-BB75-05C2412C1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941698"/>
              </p:ext>
            </p:extLst>
          </p:nvPr>
        </p:nvGraphicFramePr>
        <p:xfrm>
          <a:off x="192792" y="2238926"/>
          <a:ext cx="4230715" cy="402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="" xmlns:a16="http://schemas.microsoft.com/office/drawing/2014/main" id="{072A6CF5-1AE9-4D79-84FC-513E1C2AA3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563317"/>
              </p:ext>
            </p:extLst>
          </p:nvPr>
        </p:nvGraphicFramePr>
        <p:xfrm>
          <a:off x="4585280" y="1443702"/>
          <a:ext cx="3865245" cy="2893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="" xmlns:a16="http://schemas.microsoft.com/office/drawing/2014/main" id="{91966AF7-6813-4D77-A9EF-216ECD7091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823176"/>
              </p:ext>
            </p:extLst>
          </p:nvPr>
        </p:nvGraphicFramePr>
        <p:xfrm>
          <a:off x="8563398" y="4143200"/>
          <a:ext cx="4554246" cy="302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934101220"/>
              </p:ext>
            </p:extLst>
          </p:nvPr>
        </p:nvGraphicFramePr>
        <p:xfrm>
          <a:off x="8875070" y="1443702"/>
          <a:ext cx="4104456" cy="258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="" xmlns:a16="http://schemas.microsoft.com/office/drawing/2014/main" id="{510B436E-8651-4436-BEDB-06FBF6114E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111811"/>
              </p:ext>
            </p:extLst>
          </p:nvPr>
        </p:nvGraphicFramePr>
        <p:xfrm>
          <a:off x="4585280" y="4251386"/>
          <a:ext cx="3865245" cy="2526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右箭头 10"/>
          <p:cNvSpPr/>
          <p:nvPr/>
        </p:nvSpPr>
        <p:spPr>
          <a:xfrm rot="2700000">
            <a:off x="-3518067" y="7453670"/>
            <a:ext cx="522000" cy="51480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2" name="右箭头 11"/>
          <p:cNvSpPr/>
          <p:nvPr/>
        </p:nvSpPr>
        <p:spPr>
          <a:xfrm rot="8100000">
            <a:off x="-3518479" y="3018428"/>
            <a:ext cx="521813" cy="51355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3" name="右箭头 12"/>
          <p:cNvSpPr/>
          <p:nvPr/>
        </p:nvSpPr>
        <p:spPr>
          <a:xfrm rot="13500000">
            <a:off x="-3518506" y="6006444"/>
            <a:ext cx="522000" cy="51355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4" name="右箭头 13"/>
          <p:cNvSpPr/>
          <p:nvPr/>
        </p:nvSpPr>
        <p:spPr>
          <a:xfrm rot="18900000">
            <a:off x="-3518479" y="4360666"/>
            <a:ext cx="521813" cy="51355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6888" y="45443"/>
            <a:ext cx="2808312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骨干报表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3954" y="1197571"/>
            <a:ext cx="12435572" cy="5832648"/>
          </a:xfrm>
          <a:prstGeom prst="rect">
            <a:avLst/>
          </a:prstGeom>
          <a:noFill/>
          <a:ln w="19050" cap="flat">
            <a:solidFill>
              <a:schemeClr val="accent5">
                <a:lumMod val="50000"/>
              </a:scheme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23507" y="4031232"/>
            <a:ext cx="8556019" cy="2998987"/>
          </a:xfrm>
          <a:prstGeom prst="rect">
            <a:avLst/>
          </a:prstGeom>
          <a:noFill/>
          <a:ln w="6350" cap="flat">
            <a:solidFill>
              <a:schemeClr val="accent5">
                <a:lumMod val="50000"/>
              </a:scheme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01516" y="1197571"/>
            <a:ext cx="4278010" cy="5832648"/>
          </a:xfrm>
          <a:prstGeom prst="rect">
            <a:avLst/>
          </a:prstGeom>
          <a:noFill/>
          <a:ln w="6350" cap="flat">
            <a:solidFill>
              <a:schemeClr val="accent5">
                <a:lumMod val="50000"/>
              </a:scheme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0" name="圆角矩形 19"/>
          <p:cNvSpPr>
            <a:spLocks noChangeAspect="1"/>
          </p:cNvSpPr>
          <p:nvPr/>
        </p:nvSpPr>
        <p:spPr>
          <a:xfrm>
            <a:off x="11884635" y="592294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08809"/>
              </p:ext>
            </p:extLst>
          </p:nvPr>
        </p:nvGraphicFramePr>
        <p:xfrm>
          <a:off x="543954" y="588940"/>
          <a:ext cx="10131340" cy="369702"/>
        </p:xfrm>
        <a:graphic>
          <a:graphicData uri="http://schemas.openxmlformats.org/drawingml/2006/table">
            <a:tbl>
              <a:tblPr/>
              <a:tblGrid>
                <a:gridCol w="1549499"/>
                <a:gridCol w="1311115"/>
                <a:gridCol w="1549499"/>
                <a:gridCol w="1350845"/>
                <a:gridCol w="1986537"/>
                <a:gridCol w="2383845"/>
              </a:tblGrid>
              <a:tr h="369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地域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岗位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圆角矩形 21"/>
          <p:cNvSpPr>
            <a:spLocks noChangeAspect="1"/>
          </p:cNvSpPr>
          <p:nvPr/>
        </p:nvSpPr>
        <p:spPr>
          <a:xfrm>
            <a:off x="7670103" y="7438854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368426"/>
              </p:ext>
            </p:extLst>
          </p:nvPr>
        </p:nvGraphicFramePr>
        <p:xfrm>
          <a:off x="543954" y="7389046"/>
          <a:ext cx="7017989" cy="463183"/>
        </p:xfrm>
        <a:graphic>
          <a:graphicData uri="http://schemas.openxmlformats.org/drawingml/2006/table">
            <a:tbl>
              <a:tblPr/>
              <a:tblGrid>
                <a:gridCol w="1637848"/>
                <a:gridCol w="1752117"/>
                <a:gridCol w="1814012"/>
                <a:gridCol w="1814012"/>
              </a:tblGrid>
              <a:tr h="4631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员工姓名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员工工号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745" y="9836152"/>
            <a:ext cx="56197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31109"/>
              </p:ext>
            </p:extLst>
          </p:nvPr>
        </p:nvGraphicFramePr>
        <p:xfrm>
          <a:off x="543954" y="8095791"/>
          <a:ext cx="22145925" cy="1219374"/>
        </p:xfrm>
        <a:graphic>
          <a:graphicData uri="http://schemas.openxmlformats.org/drawingml/2006/table">
            <a:tbl>
              <a:tblPr/>
              <a:tblGrid>
                <a:gridCol w="531303"/>
                <a:gridCol w="630922"/>
                <a:gridCol w="763747"/>
                <a:gridCol w="1095812"/>
                <a:gridCol w="985124"/>
                <a:gridCol w="788653"/>
                <a:gridCol w="1080335"/>
                <a:gridCol w="1047644"/>
                <a:gridCol w="1166143"/>
                <a:gridCol w="850605"/>
                <a:gridCol w="974598"/>
                <a:gridCol w="597716"/>
                <a:gridCol w="589414"/>
                <a:gridCol w="774817"/>
                <a:gridCol w="630922"/>
                <a:gridCol w="730542"/>
                <a:gridCol w="730542"/>
                <a:gridCol w="730542"/>
                <a:gridCol w="730542"/>
                <a:gridCol w="722240"/>
                <a:gridCol w="708404"/>
                <a:gridCol w="741611"/>
                <a:gridCol w="741611"/>
                <a:gridCol w="752679"/>
                <a:gridCol w="752679"/>
                <a:gridCol w="722240"/>
                <a:gridCol w="785885"/>
                <a:gridCol w="788653"/>
              </a:tblGrid>
              <a:tr h="15297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序号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工号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姓名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成本中心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性别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华为职级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软通职位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岗位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合作模式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司龄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工龄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学历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是否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211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近半年绩效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目前学分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HIPO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将军学院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无系列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实际总分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152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（月）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（年）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《A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《C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《D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《E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《F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导师评价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《G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《H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《M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HEAD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评价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《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》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40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152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学分）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336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西安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HW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云服务实施六部（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136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男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5B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高级主管工程师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五级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)-HW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PM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TM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29.2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3.4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大学本科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否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B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28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0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0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87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-640080" y="-10332720"/>
            <a:ext cx="312381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-640080" y="24414480"/>
            <a:ext cx="31011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角星 34"/>
          <p:cNvSpPr>
            <a:spLocks noChangeAspect="1"/>
          </p:cNvSpPr>
          <p:nvPr/>
        </p:nvSpPr>
        <p:spPr>
          <a:xfrm>
            <a:off x="8100089" y="4102039"/>
            <a:ext cx="204427" cy="221507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S</a:t>
            </a:r>
            <a:endParaRPr lang="zh-CN" altLang="en-US" sz="1800" dirty="0"/>
          </a:p>
        </p:txBody>
      </p:sp>
      <p:sp>
        <p:nvSpPr>
          <p:cNvPr id="36" name="下箭头 35"/>
          <p:cNvSpPr>
            <a:spLocks noChangeAspect="1"/>
          </p:cNvSpPr>
          <p:nvPr/>
        </p:nvSpPr>
        <p:spPr>
          <a:xfrm>
            <a:off x="7670103" y="4113895"/>
            <a:ext cx="256031" cy="219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形 36"/>
          <p:cNvSpPr/>
          <p:nvPr/>
        </p:nvSpPr>
        <p:spPr>
          <a:xfrm>
            <a:off x="8476205" y="4143723"/>
            <a:ext cx="160020" cy="16002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7124700" y="4533900"/>
            <a:ext cx="1511525" cy="449604"/>
          </a:xfrm>
          <a:prstGeom prst="wedgeRoundRectCallout">
            <a:avLst>
              <a:gd name="adj1" fmla="val 22005"/>
              <a:gd name="adj2" fmla="val -96289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展开下一级、设置横坐标、展开大图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4468274" y="6805417"/>
            <a:ext cx="3113625" cy="449604"/>
          </a:xfrm>
          <a:prstGeom prst="wedgeRoundRectCallout">
            <a:avLst>
              <a:gd name="adj1" fmla="val 22005"/>
              <a:gd name="adj2" fmla="val -96289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注意：此图与设计不符，培训情况</a:t>
            </a:r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级页面展示；一级展示培训系列或无系列的培训，二级展示开班情况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6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1707" y="439522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项目组设置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-3115675" y="-21617412"/>
            <a:ext cx="7269908" cy="195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846604" y="34169457"/>
            <a:ext cx="6923723" cy="20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47933"/>
              </p:ext>
            </p:extLst>
          </p:nvPr>
        </p:nvGraphicFramePr>
        <p:xfrm>
          <a:off x="1135925" y="1097340"/>
          <a:ext cx="19112368" cy="436077"/>
        </p:xfrm>
        <a:graphic>
          <a:graphicData uri="http://schemas.openxmlformats.org/drawingml/2006/table">
            <a:tbl>
              <a:tblPr/>
              <a:tblGrid>
                <a:gridCol w="1911237"/>
                <a:gridCol w="1911237"/>
                <a:gridCol w="1911237"/>
                <a:gridCol w="1911237"/>
                <a:gridCol w="1911237"/>
                <a:gridCol w="1911237"/>
                <a:gridCol w="1911237"/>
                <a:gridCol w="1911237"/>
                <a:gridCol w="649099"/>
                <a:gridCol w="3173373"/>
              </a:tblGrid>
              <a:tr h="4360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en-US" altLang="zh-CN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项目组名称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4554739" y="1177555"/>
            <a:ext cx="7885231" cy="274543"/>
            <a:chOff x="2653785" y="486298"/>
            <a:chExt cx="4165537" cy="180001"/>
          </a:xfrm>
        </p:grpSpPr>
        <p:sp>
          <p:nvSpPr>
            <p:cNvPr id="14" name="等腰三角形 13"/>
            <p:cNvSpPr>
              <a:spLocks noChangeAspect="1"/>
            </p:cNvSpPr>
            <p:nvPr/>
          </p:nvSpPr>
          <p:spPr>
            <a:xfrm rot="10800000">
              <a:off x="2653785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>
              <a:spLocks noChangeAspect="1"/>
            </p:cNvSpPr>
            <p:nvPr/>
          </p:nvSpPr>
          <p:spPr>
            <a:xfrm rot="10800000">
              <a:off x="4682610" y="486299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>
              <a:spLocks noChangeAspect="1"/>
            </p:cNvSpPr>
            <p:nvPr/>
          </p:nvSpPr>
          <p:spPr>
            <a:xfrm rot="10800000">
              <a:off x="6663810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圆角矩形 16"/>
          <p:cNvSpPr>
            <a:spLocks noChangeAspect="1"/>
          </p:cNvSpPr>
          <p:nvPr/>
        </p:nvSpPr>
        <p:spPr>
          <a:xfrm>
            <a:off x="20663042" y="1122645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12812"/>
              </p:ext>
            </p:extLst>
          </p:nvPr>
        </p:nvGraphicFramePr>
        <p:xfrm>
          <a:off x="1135925" y="2412831"/>
          <a:ext cx="20590917" cy="2279658"/>
        </p:xfrm>
        <a:graphic>
          <a:graphicData uri="http://schemas.openxmlformats.org/drawingml/2006/table">
            <a:tbl>
              <a:tblPr/>
              <a:tblGrid>
                <a:gridCol w="1930398"/>
                <a:gridCol w="2287879"/>
                <a:gridCol w="2287879"/>
                <a:gridCol w="2788354"/>
                <a:gridCol w="2788354"/>
                <a:gridCol w="2287879"/>
                <a:gridCol w="6220174"/>
              </a:tblGrid>
              <a:tr h="3799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项目组名称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青海</a:t>
                      </a:r>
                      <a:r>
                        <a:rPr lang="zh-CN" altLang="en-US" sz="1700" dirty="0" smtClean="0"/>
                        <a:t>（</a:t>
                      </a:r>
                      <a:r>
                        <a:rPr lang="en-US" altLang="zh-CN" sz="1700" dirty="0" smtClean="0"/>
                        <a:t>123456</a:t>
                      </a:r>
                      <a:r>
                        <a:rPr lang="zh-CN" altLang="en-US" sz="1700" dirty="0" smtClean="0"/>
                        <a:t>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团队设置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后台开发二组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娄彪</a:t>
                      </a:r>
                      <a:r>
                        <a:rPr lang="zh-CN" altLang="en-US" sz="1700" dirty="0" smtClean="0"/>
                        <a:t>（</a:t>
                      </a:r>
                      <a:r>
                        <a:rPr lang="en-US" altLang="zh-CN" sz="1700" dirty="0" smtClean="0"/>
                        <a:t>123856</a:t>
                      </a:r>
                      <a:r>
                        <a:rPr lang="zh-CN" altLang="en-US" sz="1700" dirty="0" smtClean="0"/>
                        <a:t>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团队设置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后台开发三组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许兆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林</a:t>
                      </a:r>
                      <a:r>
                        <a:rPr lang="zh-CN" altLang="en-US" sz="1700" dirty="0" smtClean="0"/>
                        <a:t>（</a:t>
                      </a:r>
                      <a:r>
                        <a:rPr lang="en-US" altLang="zh-CN" sz="1700" dirty="0" smtClean="0"/>
                        <a:t>126456</a:t>
                      </a:r>
                      <a:r>
                        <a:rPr lang="zh-CN" altLang="en-US" sz="1700" dirty="0" smtClean="0"/>
                        <a:t>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团队设置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后台开发四组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李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剑</a:t>
                      </a:r>
                      <a:r>
                        <a:rPr lang="zh-CN" altLang="en-US" sz="1700" dirty="0" smtClean="0"/>
                        <a:t>（</a:t>
                      </a:r>
                      <a:r>
                        <a:rPr lang="en-US" altLang="zh-CN" sz="1700" dirty="0" smtClean="0"/>
                        <a:t>133456</a:t>
                      </a:r>
                      <a:r>
                        <a:rPr lang="zh-CN" altLang="en-US" sz="1700" dirty="0" smtClean="0"/>
                        <a:t>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团队设置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269" y="8611469"/>
            <a:ext cx="10961793" cy="86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等腰三角形 23"/>
          <p:cNvSpPr>
            <a:spLocks noChangeAspect="1"/>
          </p:cNvSpPr>
          <p:nvPr/>
        </p:nvSpPr>
        <p:spPr>
          <a:xfrm rot="10800000">
            <a:off x="4999610" y="435115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>
            <a:spLocks noChangeAspect="1"/>
          </p:cNvSpPr>
          <p:nvPr/>
        </p:nvSpPr>
        <p:spPr>
          <a:xfrm rot="10800000">
            <a:off x="7334565" y="435115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>
            <a:spLocks noChangeAspect="1"/>
          </p:cNvSpPr>
          <p:nvPr/>
        </p:nvSpPr>
        <p:spPr>
          <a:xfrm rot="10800000">
            <a:off x="10102250" y="435115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251346" y="4698338"/>
            <a:ext cx="2290970" cy="1258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3251342" y="4698338"/>
            <a:ext cx="2290975" cy="1348073"/>
            <a:chOff x="7000295" y="3080409"/>
            <a:chExt cx="1210255" cy="883848"/>
          </a:xfrm>
        </p:grpSpPr>
        <p:sp>
          <p:nvSpPr>
            <p:cNvPr id="29" name="矩形 28"/>
            <p:cNvSpPr/>
            <p:nvPr/>
          </p:nvSpPr>
          <p:spPr>
            <a:xfrm>
              <a:off x="7000296" y="3080409"/>
              <a:ext cx="1210253" cy="224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李</a:t>
              </a:r>
              <a:r>
                <a:rPr lang="en-US" altLang="zh-CN" sz="1400" dirty="0" smtClean="0"/>
                <a:t>x1</a:t>
              </a:r>
              <a:r>
                <a:rPr lang="zh-CN" altLang="en-US" sz="1400" dirty="0" smtClean="0"/>
                <a:t>（</a:t>
              </a:r>
              <a:r>
                <a:rPr lang="en-US" altLang="zh-CN" sz="1400" dirty="0" smtClean="0"/>
                <a:t>123456</a:t>
              </a:r>
              <a:r>
                <a:rPr lang="zh-CN" altLang="en-US" sz="1400" dirty="0" smtClean="0"/>
                <a:t>）</a:t>
              </a:r>
              <a:endParaRPr lang="zh-CN" altLang="en-US" sz="14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000297" y="3305175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李</a:t>
              </a:r>
              <a:r>
                <a:rPr lang="en-US" altLang="zh-CN" sz="1400" dirty="0" smtClean="0"/>
                <a:t>x2</a:t>
              </a:r>
              <a:r>
                <a:rPr lang="zh-CN" altLang="en-US" sz="1400" dirty="0" smtClean="0"/>
                <a:t>（</a:t>
              </a:r>
              <a:r>
                <a:rPr lang="en-US" altLang="zh-CN" sz="1400" dirty="0" smtClean="0"/>
                <a:t>123457</a:t>
              </a:r>
              <a:r>
                <a:rPr lang="zh-CN" altLang="en-US" sz="1400" dirty="0" smtClean="0"/>
                <a:t>）</a:t>
              </a:r>
              <a:endParaRPr lang="zh-CN" altLang="en-US" sz="14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000295" y="3520416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李</a:t>
              </a:r>
              <a:r>
                <a:rPr lang="en-US" altLang="zh-CN" sz="1400" dirty="0" smtClean="0"/>
                <a:t>x3</a:t>
              </a:r>
              <a:r>
                <a:rPr lang="zh-CN" altLang="en-US" sz="1400" dirty="0" smtClean="0"/>
                <a:t>（</a:t>
              </a:r>
              <a:r>
                <a:rPr lang="en-US" altLang="zh-CN" sz="1400" dirty="0" smtClean="0"/>
                <a:t>123458</a:t>
              </a:r>
              <a:r>
                <a:rPr lang="zh-CN" altLang="en-US" sz="1400" dirty="0" smtClean="0"/>
                <a:t>）</a:t>
              </a:r>
              <a:endParaRPr lang="zh-CN" altLang="en-US" sz="14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000295" y="3739491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李</a:t>
              </a:r>
              <a:r>
                <a:rPr lang="en-US" altLang="zh-CN" sz="1400" dirty="0" smtClean="0"/>
                <a:t>x4</a:t>
              </a:r>
              <a:r>
                <a:rPr lang="zh-CN" altLang="en-US" sz="1400" dirty="0" smtClean="0"/>
                <a:t>（</a:t>
              </a:r>
              <a:r>
                <a:rPr lang="en-US" altLang="zh-CN" sz="1400" dirty="0" smtClean="0"/>
                <a:t>123459</a:t>
              </a:r>
              <a:r>
                <a:rPr lang="zh-CN" altLang="en-US" sz="1400" dirty="0" smtClean="0"/>
                <a:t>）</a:t>
              </a:r>
              <a:endParaRPr lang="zh-CN" altLang="en-US" sz="1400" dirty="0"/>
            </a:p>
          </p:txBody>
        </p:sp>
      </p:grpSp>
      <p:sp>
        <p:nvSpPr>
          <p:cNvPr id="27" name="圆角矩形标注 26"/>
          <p:cNvSpPr/>
          <p:nvPr/>
        </p:nvSpPr>
        <p:spPr>
          <a:xfrm>
            <a:off x="9217663" y="5463345"/>
            <a:ext cx="2577271" cy="1166130"/>
          </a:xfrm>
          <a:prstGeom prst="wedgeRoundRectCallout">
            <a:avLst>
              <a:gd name="adj1" fmla="val 114414"/>
              <a:gd name="adj2" fmla="val -128110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500" dirty="0" smtClean="0">
                <a:solidFill>
                  <a:schemeClr val="tx1"/>
                </a:solidFill>
              </a:rPr>
              <a:t>与员工信息</a:t>
            </a:r>
            <a:r>
              <a:rPr lang="en-US" altLang="zh-CN" sz="1500" dirty="0" smtClean="0">
                <a:solidFill>
                  <a:schemeClr val="tx1"/>
                </a:solidFill>
              </a:rPr>
              <a:t>or</a:t>
            </a:r>
            <a:r>
              <a:rPr lang="zh-CN" altLang="en-US" sz="1500" dirty="0" smtClean="0">
                <a:solidFill>
                  <a:schemeClr val="tx1"/>
                </a:solidFill>
              </a:rPr>
              <a:t>登录表关联，输入</a:t>
            </a:r>
            <a:r>
              <a:rPr lang="en-US" altLang="zh-CN" sz="1500" dirty="0" smtClean="0">
                <a:solidFill>
                  <a:schemeClr val="tx1"/>
                </a:solidFill>
              </a:rPr>
              <a:t>+</a:t>
            </a:r>
            <a:r>
              <a:rPr lang="zh-CN" altLang="en-US" sz="1500" dirty="0" smtClean="0">
                <a:solidFill>
                  <a:schemeClr val="tx1"/>
                </a:solidFill>
              </a:rPr>
              <a:t>选择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16916698" y="6046409"/>
            <a:ext cx="2577271" cy="1166130"/>
          </a:xfrm>
          <a:prstGeom prst="wedgeRoundRectCallout">
            <a:avLst>
              <a:gd name="adj1" fmla="val 51450"/>
              <a:gd name="adj2" fmla="val -219055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500" dirty="0" smtClean="0">
                <a:solidFill>
                  <a:schemeClr val="tx1"/>
                </a:solidFill>
              </a:rPr>
              <a:t>项目组删除后，在这个项目组的人员自动释放到该</a:t>
            </a:r>
            <a:r>
              <a:rPr lang="en-US" altLang="zh-CN" sz="1500" dirty="0" smtClean="0">
                <a:solidFill>
                  <a:schemeClr val="tx1"/>
                </a:solidFill>
              </a:rPr>
              <a:t>PDU</a:t>
            </a:r>
            <a:r>
              <a:rPr lang="zh-CN" altLang="en-US" sz="1500" dirty="0" smtClean="0">
                <a:solidFill>
                  <a:schemeClr val="tx1"/>
                </a:solidFill>
              </a:rPr>
              <a:t>的资源池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>
            <a:spLocks noChangeAspect="1"/>
          </p:cNvSpPr>
          <p:nvPr/>
        </p:nvSpPr>
        <p:spPr>
          <a:xfrm>
            <a:off x="19754393" y="1925678"/>
            <a:ext cx="2001331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 smtClean="0"/>
              <a:t>新增</a:t>
            </a:r>
            <a:r>
              <a:rPr lang="en-US" altLang="zh-CN" sz="1700" dirty="0" smtClean="0"/>
              <a:t>/</a:t>
            </a:r>
            <a:r>
              <a:rPr lang="zh-CN" altLang="en-US" sz="1700" dirty="0" smtClean="0"/>
              <a:t>保存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8275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15675" y="-21617412"/>
            <a:ext cx="7269908" cy="195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846604" y="34169457"/>
            <a:ext cx="6923723" cy="20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9713" y="1583533"/>
            <a:ext cx="20897381" cy="83244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28540" y="2629729"/>
            <a:ext cx="8901929" cy="6592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208750" y="2629729"/>
            <a:ext cx="6506563" cy="6592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208749" y="2235178"/>
            <a:ext cx="2724561" cy="38884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700" dirty="0" smtClean="0"/>
              <a:t>人力资源</a:t>
            </a:r>
            <a:r>
              <a:rPr lang="zh-CN" altLang="en-US" sz="1700" dirty="0"/>
              <a:t>池</a:t>
            </a:r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21106627" y="288384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 rot="10800000">
            <a:off x="18113557" y="3276095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>
            <a:spLocks noChangeAspect="1"/>
          </p:cNvSpPr>
          <p:nvPr/>
        </p:nvSpPr>
        <p:spPr>
          <a:xfrm rot="10800000">
            <a:off x="21106627" y="3276095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>
            <a:spLocks noChangeAspect="1"/>
          </p:cNvSpPr>
          <p:nvPr/>
        </p:nvSpPr>
        <p:spPr>
          <a:xfrm>
            <a:off x="20500768" y="4096847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968" y="8513309"/>
            <a:ext cx="6474346" cy="69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26600"/>
              </p:ext>
            </p:extLst>
          </p:nvPr>
        </p:nvGraphicFramePr>
        <p:xfrm>
          <a:off x="15494232" y="4530635"/>
          <a:ext cx="3846512" cy="4067790"/>
        </p:xfrm>
        <a:graphic>
          <a:graphicData uri="http://schemas.openxmlformats.org/drawingml/2006/table">
            <a:tbl>
              <a:tblPr/>
              <a:tblGrid>
                <a:gridCol w="1875175"/>
                <a:gridCol w="336569"/>
                <a:gridCol w="1634768"/>
              </a:tblGrid>
              <a:tr h="27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姓名（工号）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76029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003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004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005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006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007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008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009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010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013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（杨</a:t>
                      </a:r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3" name="圆角矩形 42"/>
          <p:cNvSpPr>
            <a:spLocks noChangeAspect="1"/>
          </p:cNvSpPr>
          <p:nvPr/>
        </p:nvSpPr>
        <p:spPr>
          <a:xfrm>
            <a:off x="20500768" y="9403687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保存</a:t>
            </a:r>
          </a:p>
        </p:txBody>
      </p:sp>
      <p:pic>
        <p:nvPicPr>
          <p:cNvPr id="20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55" y="3202325"/>
            <a:ext cx="8444296" cy="50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7" name="TextBox 2056"/>
          <p:cNvSpPr txBox="1"/>
          <p:nvPr/>
        </p:nvSpPr>
        <p:spPr>
          <a:xfrm>
            <a:off x="9287294" y="3082453"/>
            <a:ext cx="2739070" cy="34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6004" tIns="63002" rIns="126004" bIns="63002" rtlCol="0">
            <a:spAutoFit/>
          </a:bodyPr>
          <a:lstStyle/>
          <a:p>
            <a:r>
              <a:rPr lang="en-US" altLang="zh-CN" sz="1400" dirty="0" smtClean="0"/>
              <a:t>Xx</a:t>
            </a:r>
            <a:r>
              <a:rPr lang="zh-CN" altLang="en-US" sz="1400" dirty="0" smtClean="0"/>
              <a:t>项目组（</a:t>
            </a:r>
            <a:r>
              <a:rPr lang="en-US" altLang="zh-CN" sz="1400" dirty="0"/>
              <a:t> PM</a:t>
            </a:r>
            <a:r>
              <a:rPr lang="zh-CN" altLang="en-US" sz="1400" dirty="0"/>
              <a:t>： </a:t>
            </a:r>
            <a:r>
              <a:rPr lang="en-US" altLang="zh-CN" sz="1400" dirty="0" smtClean="0"/>
              <a:t>xx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150434" y="3550637"/>
            <a:ext cx="908193" cy="34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6004" tIns="63002" rIns="126004" bIns="63002" rtlCol="0">
            <a:spAutoFit/>
          </a:bodyPr>
          <a:lstStyle/>
          <a:p>
            <a:r>
              <a:rPr lang="en-US" altLang="zh-CN" sz="1400" dirty="0" err="1" smtClean="0"/>
              <a:t>xXx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996257" y="76326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团队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—</a:t>
            </a:r>
            <a:r>
              <a:rPr lang="zh-CN" altLang="en-US" dirty="0"/>
              <a:t>人员设置</a:t>
            </a:r>
          </a:p>
        </p:txBody>
      </p:sp>
      <p:sp>
        <p:nvSpPr>
          <p:cNvPr id="2059" name="矩形 2058"/>
          <p:cNvSpPr/>
          <p:nvPr/>
        </p:nvSpPr>
        <p:spPr>
          <a:xfrm>
            <a:off x="24701824" y="898852"/>
            <a:ext cx="449409" cy="362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grpSp>
        <p:nvGrpSpPr>
          <p:cNvPr id="2071" name="组合 2070"/>
          <p:cNvGrpSpPr/>
          <p:nvPr/>
        </p:nvGrpSpPr>
        <p:grpSpPr>
          <a:xfrm>
            <a:off x="1186892" y="2216316"/>
            <a:ext cx="4563362" cy="7008341"/>
            <a:chOff x="627000" y="1453100"/>
            <a:chExt cx="2410691" cy="4594936"/>
          </a:xfrm>
        </p:grpSpPr>
        <p:sp>
          <p:nvSpPr>
            <p:cNvPr id="2" name="矩形 1"/>
            <p:cNvSpPr/>
            <p:nvPr/>
          </p:nvSpPr>
          <p:spPr>
            <a:xfrm>
              <a:off x="627000" y="1724149"/>
              <a:ext cx="2410691" cy="4322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000" y="1453100"/>
              <a:ext cx="1439306" cy="23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00" dirty="0" smtClean="0"/>
                <a:t>可引用的项目组</a:t>
              </a:r>
              <a:endParaRPr lang="zh-CN" altLang="en-US" sz="17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3" y="2337974"/>
              <a:ext cx="1833562" cy="2466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62" name="组合 2061"/>
            <p:cNvGrpSpPr/>
            <p:nvPr/>
          </p:nvGrpSpPr>
          <p:grpSpPr>
            <a:xfrm>
              <a:off x="627001" y="1981829"/>
              <a:ext cx="2268568" cy="324000"/>
              <a:chOff x="627000" y="1886579"/>
              <a:chExt cx="2410691" cy="324000"/>
            </a:xfrm>
          </p:grpSpPr>
          <p:sp>
            <p:nvSpPr>
              <p:cNvPr id="2060" name="矩形 2059"/>
              <p:cNvSpPr/>
              <p:nvPr/>
            </p:nvSpPr>
            <p:spPr>
              <a:xfrm>
                <a:off x="627000" y="1947908"/>
                <a:ext cx="2410691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 smtClean="0"/>
                  <a:t>Xxx</a:t>
                </a:r>
                <a:r>
                  <a:rPr lang="zh-CN" altLang="en-US" sz="1700" dirty="0" smtClean="0"/>
                  <a:t>项目组</a:t>
                </a:r>
                <a:endParaRPr lang="zh-CN" altLang="en-US" sz="1700" dirty="0"/>
              </a:p>
            </p:txBody>
          </p:sp>
          <p:sp>
            <p:nvSpPr>
              <p:cNvPr id="2061" name="TextBox 2060"/>
              <p:cNvSpPr txBox="1"/>
              <p:nvPr/>
            </p:nvSpPr>
            <p:spPr>
              <a:xfrm>
                <a:off x="2757456" y="1886579"/>
                <a:ext cx="276225" cy="32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49978" y="4904378"/>
              <a:ext cx="2242843" cy="286409"/>
              <a:chOff x="627000" y="1947908"/>
              <a:chExt cx="2403608" cy="286409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627000" y="1947908"/>
                <a:ext cx="2376000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 smtClean="0"/>
                  <a:t>Xxx</a:t>
                </a:r>
                <a:r>
                  <a:rPr lang="zh-CN" altLang="en-US" sz="1700" dirty="0" smtClean="0"/>
                  <a:t>项目组</a:t>
                </a:r>
                <a:r>
                  <a:rPr lang="en-US" altLang="zh-CN" sz="1700" dirty="0" smtClean="0"/>
                  <a:t>1</a:t>
                </a:r>
                <a:endParaRPr lang="zh-CN" altLang="en-US" sz="17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6200000">
                <a:off x="2757456" y="1961166"/>
                <a:ext cx="276225" cy="270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9978" y="5185366"/>
              <a:ext cx="2242843" cy="286409"/>
              <a:chOff x="627000" y="1947908"/>
              <a:chExt cx="2403608" cy="286409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627000" y="1947908"/>
                <a:ext cx="2376000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 smtClean="0"/>
                  <a:t>Xxx</a:t>
                </a:r>
                <a:r>
                  <a:rPr lang="zh-CN" altLang="en-US" sz="1700" dirty="0" smtClean="0"/>
                  <a:t>项目组</a:t>
                </a:r>
                <a:r>
                  <a:rPr lang="en-US" altLang="zh-CN" sz="1700" dirty="0" smtClean="0"/>
                  <a:t>2</a:t>
                </a:r>
                <a:endParaRPr lang="zh-CN" altLang="en-US" sz="17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6200000">
                <a:off x="2757456" y="1961166"/>
                <a:ext cx="276225" cy="270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49977" y="5466353"/>
              <a:ext cx="2242843" cy="286409"/>
              <a:chOff x="627000" y="1947908"/>
              <a:chExt cx="2403608" cy="28640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627000" y="1947908"/>
                <a:ext cx="2376000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 smtClean="0"/>
                  <a:t>Xxx</a:t>
                </a:r>
                <a:r>
                  <a:rPr lang="zh-CN" altLang="en-US" sz="1700" dirty="0" smtClean="0"/>
                  <a:t>项目组</a:t>
                </a:r>
                <a:r>
                  <a:rPr lang="en-US" altLang="zh-CN" sz="1700" dirty="0" smtClean="0"/>
                  <a:t>3</a:t>
                </a:r>
                <a:endParaRPr lang="zh-CN" altLang="en-US" sz="17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2757456" y="1961166"/>
                <a:ext cx="276225" cy="270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636526" y="1766933"/>
              <a:ext cx="2268568" cy="297316"/>
              <a:chOff x="627000" y="1947908"/>
              <a:chExt cx="2410691" cy="297316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27000" y="1947908"/>
                <a:ext cx="2410691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 err="1" smtClean="0"/>
                  <a:t>Xxc</a:t>
                </a:r>
                <a:r>
                  <a:rPr lang="zh-CN" altLang="en-US" sz="1700" dirty="0" smtClean="0"/>
                  <a:t>项目组</a:t>
                </a:r>
                <a:endParaRPr lang="zh-CN" altLang="en-US" sz="17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6200000">
                <a:off x="2765598" y="1981353"/>
                <a:ext cx="259940" cy="267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pic>
          <p:nvPicPr>
            <p:cNvPr id="206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003" y="4581186"/>
              <a:ext cx="161925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241" y="1704561"/>
              <a:ext cx="171450" cy="3695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070" name="表格 20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04940"/>
              </p:ext>
            </p:extLst>
          </p:nvPr>
        </p:nvGraphicFramePr>
        <p:xfrm>
          <a:off x="15512265" y="2856720"/>
          <a:ext cx="6015016" cy="1087098"/>
        </p:xfrm>
        <a:graphic>
          <a:graphicData uri="http://schemas.openxmlformats.org/drawingml/2006/table">
            <a:tbl>
              <a:tblPr/>
              <a:tblGrid>
                <a:gridCol w="962738"/>
                <a:gridCol w="2044771"/>
                <a:gridCol w="1254816"/>
                <a:gridCol w="1752691"/>
              </a:tblGrid>
              <a:tr h="3623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性别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6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地域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成本中心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6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姓名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009710" y="1079904"/>
            <a:ext cx="1754971" cy="5036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/>
              <a:t>人员设置</a:t>
            </a:r>
          </a:p>
        </p:txBody>
      </p:sp>
      <p:sp>
        <p:nvSpPr>
          <p:cNvPr id="76" name="矩形 75"/>
          <p:cNvSpPr/>
          <p:nvPr/>
        </p:nvSpPr>
        <p:spPr>
          <a:xfrm>
            <a:off x="2860844" y="1079904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>
                <a:solidFill>
                  <a:schemeClr val="tx1"/>
                </a:solidFill>
              </a:rPr>
              <a:t>关联</a:t>
            </a:r>
            <a:r>
              <a:rPr lang="en-US" altLang="zh-CN" sz="1900" dirty="0">
                <a:solidFill>
                  <a:schemeClr val="tx1"/>
                </a:solidFill>
              </a:rPr>
              <a:t>PO</a:t>
            </a:r>
            <a:endParaRPr lang="zh-CN" altLang="en-US" sz="1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11979" y="1079904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 smtClean="0">
                <a:solidFill>
                  <a:schemeClr val="tx1"/>
                </a:solidFill>
              </a:rPr>
              <a:t>关键角色</a:t>
            </a:r>
          </a:p>
        </p:txBody>
      </p:sp>
      <p:sp>
        <p:nvSpPr>
          <p:cNvPr id="78" name="矩形 77"/>
          <p:cNvSpPr/>
          <p:nvPr/>
        </p:nvSpPr>
        <p:spPr>
          <a:xfrm>
            <a:off x="6563113" y="1079904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900" dirty="0" smtClean="0">
              <a:solidFill>
                <a:schemeClr val="tx1"/>
              </a:solidFill>
            </a:endParaRPr>
          </a:p>
        </p:txBody>
      </p:sp>
      <p:sp>
        <p:nvSpPr>
          <p:cNvPr id="2063" name="圆角矩形标注 2062"/>
          <p:cNvSpPr/>
          <p:nvPr/>
        </p:nvSpPr>
        <p:spPr>
          <a:xfrm>
            <a:off x="19778777" y="718435"/>
            <a:ext cx="2051874" cy="1166130"/>
          </a:xfrm>
          <a:prstGeom prst="wedgeRoundRectCallout">
            <a:avLst>
              <a:gd name="adj1" fmla="val -166756"/>
              <a:gd name="adj2" fmla="val 147563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 smtClean="0">
                <a:solidFill>
                  <a:schemeClr val="tx1"/>
                </a:solidFill>
              </a:rPr>
              <a:t>项目组列表与</a:t>
            </a:r>
            <a:r>
              <a:rPr lang="en-US" altLang="zh-CN" sz="1700" dirty="0" smtClean="0">
                <a:solidFill>
                  <a:schemeClr val="tx1"/>
                </a:solidFill>
              </a:rPr>
              <a:t>DP/PDU</a:t>
            </a:r>
            <a:r>
              <a:rPr lang="zh-CN" altLang="en-US" sz="1700" dirty="0" smtClean="0">
                <a:solidFill>
                  <a:schemeClr val="tx1"/>
                </a:solidFill>
              </a:rPr>
              <a:t>联动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46465" y="2119177"/>
            <a:ext cx="4653281" cy="733561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dirty="0" smtClean="0"/>
              <a:t>删除不做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20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15747"/>
              </p:ext>
            </p:extLst>
          </p:nvPr>
        </p:nvGraphicFramePr>
        <p:xfrm>
          <a:off x="3479890" y="5782080"/>
          <a:ext cx="13198347" cy="1845033"/>
        </p:xfrm>
        <a:graphic>
          <a:graphicData uri="http://schemas.openxmlformats.org/drawingml/2006/table">
            <a:tbl>
              <a:tblPr/>
              <a:tblGrid>
                <a:gridCol w="1965329"/>
                <a:gridCol w="2037449"/>
                <a:gridCol w="2701151"/>
                <a:gridCol w="2942404"/>
                <a:gridCol w="1712900"/>
                <a:gridCol w="1839114"/>
              </a:tblGrid>
              <a:tr h="392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PO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编号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PO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5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PO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立项时间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结项时间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665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-3115675" y="-21617412"/>
            <a:ext cx="7269908" cy="195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846604" y="34169457"/>
            <a:ext cx="6923723" cy="20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9710" y="1312350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>
                <a:solidFill>
                  <a:schemeClr val="tx1"/>
                </a:solidFill>
              </a:rPr>
              <a:t>人员设置</a:t>
            </a:r>
          </a:p>
        </p:txBody>
      </p:sp>
      <p:sp>
        <p:nvSpPr>
          <p:cNvPr id="7" name="矩形 6"/>
          <p:cNvSpPr/>
          <p:nvPr/>
        </p:nvSpPr>
        <p:spPr>
          <a:xfrm>
            <a:off x="2860844" y="1312350"/>
            <a:ext cx="1754971" cy="5036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/>
              <a:t>关联</a:t>
            </a:r>
            <a:r>
              <a:rPr lang="en-US" altLang="zh-CN" sz="1900" dirty="0"/>
              <a:t>PO</a:t>
            </a:r>
            <a:endParaRPr lang="zh-CN" altLang="en-US" sz="1900" dirty="0"/>
          </a:p>
        </p:txBody>
      </p:sp>
      <p:sp>
        <p:nvSpPr>
          <p:cNvPr id="8" name="矩形 7"/>
          <p:cNvSpPr/>
          <p:nvPr/>
        </p:nvSpPr>
        <p:spPr>
          <a:xfrm>
            <a:off x="4711979" y="1312350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 smtClean="0">
                <a:solidFill>
                  <a:schemeClr val="tx1"/>
                </a:solidFill>
              </a:rPr>
              <a:t>关键角色</a:t>
            </a:r>
          </a:p>
        </p:txBody>
      </p:sp>
      <p:sp>
        <p:nvSpPr>
          <p:cNvPr id="9" name="矩形 8"/>
          <p:cNvSpPr/>
          <p:nvPr/>
        </p:nvSpPr>
        <p:spPr>
          <a:xfrm>
            <a:off x="6563113" y="1312350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9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9713" y="1830508"/>
            <a:ext cx="20897381" cy="767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269" y="8611469"/>
            <a:ext cx="10961793" cy="86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>
            <a:spLocks noChangeAspect="1"/>
          </p:cNvSpPr>
          <p:nvPr/>
        </p:nvSpPr>
        <p:spPr>
          <a:xfrm>
            <a:off x="19581212" y="2008843"/>
            <a:ext cx="2001331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 smtClean="0"/>
              <a:t>新增</a:t>
            </a:r>
            <a:r>
              <a:rPr lang="en-US" altLang="zh-CN" sz="1700" dirty="0" smtClean="0"/>
              <a:t>/</a:t>
            </a:r>
            <a:r>
              <a:rPr lang="zh-CN" altLang="en-US" sz="1700" dirty="0" smtClean="0"/>
              <a:t>保存</a:t>
            </a:r>
            <a:endParaRPr lang="zh-CN" altLang="en-US" sz="1700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65518"/>
              </p:ext>
            </p:extLst>
          </p:nvPr>
        </p:nvGraphicFramePr>
        <p:xfrm>
          <a:off x="1286177" y="2640919"/>
          <a:ext cx="20296369" cy="2589105"/>
        </p:xfrm>
        <a:graphic>
          <a:graphicData uri="http://schemas.openxmlformats.org/drawingml/2006/table">
            <a:tbl>
              <a:tblPr/>
              <a:tblGrid>
                <a:gridCol w="1048825"/>
                <a:gridCol w="2556506"/>
                <a:gridCol w="1409357"/>
                <a:gridCol w="6620694"/>
                <a:gridCol w="2163198"/>
                <a:gridCol w="2433598"/>
                <a:gridCol w="2294302"/>
                <a:gridCol w="1769889"/>
              </a:tblGrid>
              <a:tr h="4483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项目组名称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关联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PO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状态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立项时间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结项时间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48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Discovery V2R5C01 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第三期）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在研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2018/8/5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2018/12/23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结项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Discovery V2R5C01 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第二期）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结项中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2018/2/5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2018/8/10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结项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Discovery V2R5C01 （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第一期）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已结项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2017/12/4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2018/1/31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结项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Discovery V2R5C00 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第三期）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已结项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2017/10/7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2017/11/30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结项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后台开发一组</a:t>
                      </a:r>
                      <a:endParaRPr lang="zh-CN" altLang="en-US" sz="1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黄青海</a:t>
                      </a:r>
                      <a:endParaRPr lang="zh-CN" altLang="en-US" sz="1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请选择</a:t>
                      </a:r>
                      <a:endParaRPr lang="zh-CN" altLang="en-US" sz="1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等腰三角形 27"/>
          <p:cNvSpPr>
            <a:spLocks noChangeAspect="1"/>
          </p:cNvSpPr>
          <p:nvPr/>
        </p:nvSpPr>
        <p:spPr>
          <a:xfrm rot="10800000">
            <a:off x="7067967" y="717526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>
            <a:spLocks noChangeAspect="1"/>
          </p:cNvSpPr>
          <p:nvPr/>
        </p:nvSpPr>
        <p:spPr>
          <a:xfrm>
            <a:off x="15614494" y="5807242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sp>
        <p:nvSpPr>
          <p:cNvPr id="33" name="矩形 32"/>
          <p:cNvSpPr/>
          <p:nvPr/>
        </p:nvSpPr>
        <p:spPr>
          <a:xfrm>
            <a:off x="3281558" y="5535104"/>
            <a:ext cx="13757293" cy="28038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9033293" y="5063695"/>
            <a:ext cx="649099" cy="602161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0800000">
            <a:off x="9826639" y="717526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>
            <a:spLocks noChangeAspect="1"/>
          </p:cNvSpPr>
          <p:nvPr/>
        </p:nvSpPr>
        <p:spPr>
          <a:xfrm>
            <a:off x="15614494" y="7852920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确定</a:t>
            </a:r>
          </a:p>
        </p:txBody>
      </p:sp>
      <p:sp>
        <p:nvSpPr>
          <p:cNvPr id="37" name="圆角矩形标注 36"/>
          <p:cNvSpPr/>
          <p:nvPr/>
        </p:nvSpPr>
        <p:spPr>
          <a:xfrm>
            <a:off x="671705" y="7056622"/>
            <a:ext cx="1904023" cy="1166130"/>
          </a:xfrm>
          <a:prstGeom prst="wedgeRoundRectCallout">
            <a:avLst>
              <a:gd name="adj1" fmla="val 103220"/>
              <a:gd name="adj2" fmla="val -80769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 smtClean="0">
                <a:solidFill>
                  <a:schemeClr val="tx1"/>
                </a:solidFill>
              </a:rPr>
              <a:t>与</a:t>
            </a:r>
            <a:r>
              <a:rPr lang="zh-CN" altLang="en-US" sz="1700" dirty="0">
                <a:solidFill>
                  <a:schemeClr val="tx1"/>
                </a:solidFill>
              </a:rPr>
              <a:t>项目</a:t>
            </a:r>
            <a:r>
              <a:rPr lang="zh-CN" altLang="en-US" sz="1700" dirty="0" smtClean="0">
                <a:solidFill>
                  <a:schemeClr val="tx1"/>
                </a:solidFill>
              </a:rPr>
              <a:t>组的</a:t>
            </a:r>
            <a:r>
              <a:rPr lang="en-US" altLang="zh-CN" sz="1700" dirty="0" smtClean="0">
                <a:solidFill>
                  <a:schemeClr val="tx1"/>
                </a:solidFill>
              </a:rPr>
              <a:t>DP/PDU</a:t>
            </a:r>
            <a:r>
              <a:rPr lang="zh-CN" altLang="en-US" sz="1700" dirty="0" smtClean="0">
                <a:solidFill>
                  <a:schemeClr val="tx1"/>
                </a:solidFill>
              </a:rPr>
              <a:t>联动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13710471" y="281635"/>
            <a:ext cx="1904023" cy="1166130"/>
          </a:xfrm>
          <a:prstGeom prst="wedgeRoundRectCallout">
            <a:avLst>
              <a:gd name="adj1" fmla="val 99432"/>
              <a:gd name="adj2" fmla="val 168394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 smtClean="0">
                <a:solidFill>
                  <a:schemeClr val="tx1"/>
                </a:solidFill>
              </a:rPr>
              <a:t>按照立项时间倒序排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329811" y="1987538"/>
            <a:ext cx="6230992" cy="377748"/>
            <a:chOff x="702499" y="1229074"/>
            <a:chExt cx="3291651" cy="247666"/>
          </a:xfrm>
        </p:grpSpPr>
        <p:grpSp>
          <p:nvGrpSpPr>
            <p:cNvPr id="44" name="组合 43"/>
            <p:cNvGrpSpPr/>
            <p:nvPr/>
          </p:nvGrpSpPr>
          <p:grpSpPr>
            <a:xfrm>
              <a:off x="1542944" y="1258407"/>
              <a:ext cx="2451206" cy="218333"/>
              <a:chOff x="1571519" y="1229074"/>
              <a:chExt cx="2451206" cy="21833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571519" y="1229074"/>
                <a:ext cx="1117600" cy="2183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905125" y="1229074"/>
                <a:ext cx="1117600" cy="2183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702499" y="1229074"/>
              <a:ext cx="2080381" cy="232059"/>
              <a:chOff x="702499" y="1229074"/>
              <a:chExt cx="2080381" cy="232059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702499" y="1229074"/>
                <a:ext cx="673391" cy="232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ctr"/>
                <a:r>
                  <a:rPr lang="zh-CN" altLang="en-US" sz="1700" dirty="0">
                    <a:solidFill>
                      <a:srgbClr val="000000"/>
                    </a:solidFill>
                    <a:latin typeface="宋体"/>
                  </a:rPr>
                  <a:t>立项</a:t>
                </a:r>
                <a:r>
                  <a:rPr lang="zh-CN" altLang="en-US" sz="1700" dirty="0" smtClean="0">
                    <a:solidFill>
                      <a:srgbClr val="000000"/>
                    </a:solidFill>
                    <a:latin typeface="宋体"/>
                  </a:rPr>
                  <a:t>时间：</a:t>
                </a:r>
                <a:endParaRPr lang="zh-CN" altLang="en-US" sz="1700" dirty="0">
                  <a:solidFill>
                    <a:srgbClr val="000000"/>
                  </a:solidFill>
                  <a:latin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604032" y="1229074"/>
                <a:ext cx="178848" cy="18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ctr">
                  <a:defRPr sz="1200">
                    <a:solidFill>
                      <a:srgbClr val="000000"/>
                    </a:solidFill>
                    <a:latin typeface="宋体"/>
                  </a:defRPr>
                </a:lvl1pPr>
              </a:lstStyle>
              <a:p>
                <a:r>
                  <a:rPr lang="zh-CN" altLang="en-US" dirty="0" smtClean="0"/>
                  <a:t>至</a:t>
                </a:r>
                <a:endParaRPr lang="zh-CN" altLang="en-US" dirty="0"/>
              </a:p>
            </p:txBody>
          </p:sp>
        </p:grpSp>
      </p:grpSp>
      <p:sp>
        <p:nvSpPr>
          <p:cNvPr id="46" name="圆角矩形 45"/>
          <p:cNvSpPr>
            <a:spLocks noChangeAspect="1"/>
          </p:cNvSpPr>
          <p:nvPr/>
        </p:nvSpPr>
        <p:spPr>
          <a:xfrm>
            <a:off x="8185917" y="2006604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sp>
        <p:nvSpPr>
          <p:cNvPr id="47" name="等腰三角形 46"/>
          <p:cNvSpPr>
            <a:spLocks noChangeAspect="1"/>
          </p:cNvSpPr>
          <p:nvPr/>
        </p:nvSpPr>
        <p:spPr>
          <a:xfrm rot="10800000">
            <a:off x="12765613" y="717526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标注 47"/>
          <p:cNvSpPr/>
          <p:nvPr/>
        </p:nvSpPr>
        <p:spPr>
          <a:xfrm>
            <a:off x="17797100" y="7269855"/>
            <a:ext cx="3280586" cy="1166130"/>
          </a:xfrm>
          <a:prstGeom prst="wedgeRoundRectCallout">
            <a:avLst>
              <a:gd name="adj1" fmla="val -155986"/>
              <a:gd name="adj2" fmla="val -48378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 smtClean="0">
                <a:solidFill>
                  <a:schemeClr val="tx1"/>
                </a:solidFill>
              </a:rPr>
              <a:t>不需要选择或输入，根据选择的</a:t>
            </a:r>
            <a:r>
              <a:rPr lang="en-US" altLang="zh-CN" sz="1700" dirty="0" smtClean="0">
                <a:solidFill>
                  <a:schemeClr val="tx1"/>
                </a:solidFill>
              </a:rPr>
              <a:t>PO</a:t>
            </a:r>
            <a:r>
              <a:rPr lang="zh-CN" altLang="en-US" sz="1700" dirty="0" smtClean="0">
                <a:solidFill>
                  <a:schemeClr val="tx1"/>
                </a:solidFill>
              </a:rPr>
              <a:t>做展示，</a:t>
            </a:r>
            <a:r>
              <a:rPr lang="en-US" altLang="zh-CN" sz="1700" dirty="0" err="1" smtClean="0">
                <a:solidFill>
                  <a:schemeClr val="tx1"/>
                </a:solidFill>
              </a:rPr>
              <a:t>po</a:t>
            </a:r>
            <a:r>
              <a:rPr lang="zh-CN" altLang="en-US" sz="1700" dirty="0" smtClean="0">
                <a:solidFill>
                  <a:schemeClr val="tx1"/>
                </a:solidFill>
              </a:rPr>
              <a:t>按照</a:t>
            </a:r>
            <a:r>
              <a:rPr lang="zh-CN" altLang="en-US" sz="1700" dirty="0">
                <a:solidFill>
                  <a:schemeClr val="tx1"/>
                </a:solidFill>
              </a:rPr>
              <a:t>立项时间倒序</a:t>
            </a:r>
            <a:r>
              <a:rPr lang="zh-CN" altLang="en-US" sz="1700" dirty="0" smtClean="0">
                <a:solidFill>
                  <a:schemeClr val="tx1"/>
                </a:solidFill>
              </a:rPr>
              <a:t>排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49" name="圆角矩形标注 48"/>
          <p:cNvSpPr/>
          <p:nvPr/>
        </p:nvSpPr>
        <p:spPr>
          <a:xfrm>
            <a:off x="22559798" y="3744636"/>
            <a:ext cx="1904023" cy="1166130"/>
          </a:xfrm>
          <a:prstGeom prst="wedgeRoundRectCallout">
            <a:avLst>
              <a:gd name="adj1" fmla="val -128788"/>
              <a:gd name="adj2" fmla="val 21388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 smtClean="0">
                <a:solidFill>
                  <a:schemeClr val="tx1"/>
                </a:solidFill>
              </a:rPr>
              <a:t>已经结项的不可以操作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50" name="文本框 3"/>
          <p:cNvSpPr txBox="1"/>
          <p:nvPr/>
        </p:nvSpPr>
        <p:spPr>
          <a:xfrm>
            <a:off x="996257" y="76326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团队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—</a:t>
            </a:r>
            <a:r>
              <a:rPr lang="zh-CN" altLang="en-US" dirty="0"/>
              <a:t>关联</a:t>
            </a:r>
            <a:r>
              <a:rPr lang="en-US" altLang="zh-CN" dirty="0"/>
              <a:t>PO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9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15675" y="-21617412"/>
            <a:ext cx="7269908" cy="195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846604" y="34169457"/>
            <a:ext cx="6923723" cy="20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9710" y="1312350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>
                <a:solidFill>
                  <a:schemeClr val="tx1"/>
                </a:solidFill>
              </a:rPr>
              <a:t>人员设置</a:t>
            </a:r>
          </a:p>
        </p:txBody>
      </p:sp>
      <p:sp>
        <p:nvSpPr>
          <p:cNvPr id="7" name="矩形 6"/>
          <p:cNvSpPr/>
          <p:nvPr/>
        </p:nvSpPr>
        <p:spPr>
          <a:xfrm>
            <a:off x="2860844" y="1312350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 smtClean="0">
                <a:solidFill>
                  <a:schemeClr val="tx1"/>
                </a:solidFill>
              </a:rPr>
              <a:t>关联</a:t>
            </a:r>
            <a:r>
              <a:rPr lang="en-US" altLang="zh-CN" sz="1900" dirty="0" smtClean="0">
                <a:solidFill>
                  <a:schemeClr val="tx1"/>
                </a:solidFill>
              </a:rPr>
              <a:t>PO</a:t>
            </a:r>
            <a:endParaRPr lang="zh-CN" altLang="en-US" sz="1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1979" y="1312350"/>
            <a:ext cx="1754971" cy="5036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/>
              <a:t>关键角色</a:t>
            </a:r>
          </a:p>
        </p:txBody>
      </p:sp>
      <p:sp>
        <p:nvSpPr>
          <p:cNvPr id="9" name="矩形 8"/>
          <p:cNvSpPr/>
          <p:nvPr/>
        </p:nvSpPr>
        <p:spPr>
          <a:xfrm>
            <a:off x="6563113" y="1312350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9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9713" y="1830508"/>
            <a:ext cx="20897381" cy="7670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58561"/>
              </p:ext>
            </p:extLst>
          </p:nvPr>
        </p:nvGraphicFramePr>
        <p:xfrm>
          <a:off x="1388346" y="3362484"/>
          <a:ext cx="20288076" cy="3980619"/>
        </p:xfrm>
        <a:graphic>
          <a:graphicData uri="http://schemas.openxmlformats.org/drawingml/2006/table">
            <a:tbl>
              <a:tblPr/>
              <a:tblGrid>
                <a:gridCol w="1730096"/>
                <a:gridCol w="3397968"/>
                <a:gridCol w="2606065"/>
                <a:gridCol w="4971259"/>
                <a:gridCol w="4369527"/>
                <a:gridCol w="3213161"/>
              </a:tblGrid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关键角色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数量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角色员工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备份员工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xx（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SE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xx2（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xx3（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PL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xx4（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xx5（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xx7（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xx6（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QA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xx9（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等腰三角形 17"/>
          <p:cNvSpPr>
            <a:spLocks noChangeAspect="1"/>
          </p:cNvSpPr>
          <p:nvPr/>
        </p:nvSpPr>
        <p:spPr>
          <a:xfrm rot="10800000">
            <a:off x="6124489" y="6980707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>
            <a:spLocks noChangeAspect="1"/>
          </p:cNvSpPr>
          <p:nvPr/>
        </p:nvSpPr>
        <p:spPr>
          <a:xfrm>
            <a:off x="17409512" y="2713693"/>
            <a:ext cx="2001331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 smtClean="0"/>
              <a:t>新增</a:t>
            </a:r>
            <a:r>
              <a:rPr lang="en-US" altLang="zh-CN" sz="1700" dirty="0" smtClean="0"/>
              <a:t>/</a:t>
            </a:r>
            <a:r>
              <a:rPr lang="zh-CN" altLang="en-US" sz="1700" dirty="0" smtClean="0"/>
              <a:t>保存</a:t>
            </a:r>
            <a:endParaRPr lang="zh-CN" altLang="en-US" sz="17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9122354" y="7363485"/>
            <a:ext cx="4941458" cy="1348073"/>
            <a:chOff x="7000295" y="3080409"/>
            <a:chExt cx="1210255" cy="883848"/>
          </a:xfrm>
        </p:grpSpPr>
        <p:sp>
          <p:nvSpPr>
            <p:cNvPr id="21" name="矩形 20"/>
            <p:cNvSpPr/>
            <p:nvPr/>
          </p:nvSpPr>
          <p:spPr>
            <a:xfrm>
              <a:off x="7000296" y="3080409"/>
              <a:ext cx="1210253" cy="224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李</a:t>
              </a:r>
              <a:r>
                <a:rPr lang="en-US" altLang="zh-CN" sz="1400" dirty="0" smtClean="0"/>
                <a:t>x1</a:t>
              </a:r>
              <a:r>
                <a:rPr lang="zh-CN" altLang="en-US" sz="1400" dirty="0" smtClean="0"/>
                <a:t>（</a:t>
              </a:r>
              <a:r>
                <a:rPr lang="en-US" altLang="zh-CN" sz="1400" dirty="0" smtClean="0"/>
                <a:t>123456</a:t>
              </a:r>
              <a:r>
                <a:rPr lang="zh-CN" altLang="en-US" sz="1400" dirty="0" smtClean="0"/>
                <a:t>）</a:t>
              </a:r>
              <a:endParaRPr lang="zh-CN" altLang="en-US" sz="1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000297" y="3305175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李</a:t>
              </a:r>
              <a:r>
                <a:rPr lang="en-US" altLang="zh-CN" sz="1400" dirty="0" smtClean="0"/>
                <a:t>x2</a:t>
              </a:r>
              <a:r>
                <a:rPr lang="zh-CN" altLang="en-US" sz="1400" dirty="0" smtClean="0"/>
                <a:t>（</a:t>
              </a:r>
              <a:r>
                <a:rPr lang="en-US" altLang="zh-CN" sz="1400" dirty="0" smtClean="0"/>
                <a:t>123457</a:t>
              </a:r>
              <a:r>
                <a:rPr lang="zh-CN" altLang="en-US" sz="1400" dirty="0" smtClean="0"/>
                <a:t>）</a:t>
              </a:r>
              <a:endParaRPr lang="zh-CN" altLang="en-US" sz="1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000295" y="3520416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李</a:t>
              </a:r>
              <a:r>
                <a:rPr lang="en-US" altLang="zh-CN" sz="1400" dirty="0" smtClean="0"/>
                <a:t>x3</a:t>
              </a:r>
              <a:r>
                <a:rPr lang="zh-CN" altLang="en-US" sz="1400" dirty="0" smtClean="0"/>
                <a:t>（</a:t>
              </a:r>
              <a:r>
                <a:rPr lang="en-US" altLang="zh-CN" sz="1400" dirty="0" smtClean="0"/>
                <a:t>123458</a:t>
              </a:r>
              <a:r>
                <a:rPr lang="zh-CN" altLang="en-US" sz="1400" dirty="0" smtClean="0"/>
                <a:t>）</a:t>
              </a:r>
              <a:endParaRPr lang="zh-CN" altLang="en-US" sz="1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000295" y="3739491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李</a:t>
              </a:r>
              <a:r>
                <a:rPr lang="en-US" altLang="zh-CN" sz="1400" dirty="0" smtClean="0"/>
                <a:t>x4</a:t>
              </a:r>
              <a:r>
                <a:rPr lang="zh-CN" altLang="en-US" sz="1400" dirty="0" smtClean="0"/>
                <a:t>（</a:t>
              </a:r>
              <a:r>
                <a:rPr lang="en-US" altLang="zh-CN" sz="1400" dirty="0" smtClean="0"/>
                <a:t>123459</a:t>
              </a:r>
              <a:r>
                <a:rPr lang="zh-CN" altLang="en-US" sz="1400" dirty="0" smtClean="0"/>
                <a:t>）</a:t>
              </a:r>
              <a:endParaRPr lang="zh-CN" altLang="en-US" sz="1400" dirty="0"/>
            </a:p>
          </p:txBody>
        </p:sp>
      </p:grpSp>
      <p:sp>
        <p:nvSpPr>
          <p:cNvPr id="27" name="圆角矩形标注 26"/>
          <p:cNvSpPr/>
          <p:nvPr/>
        </p:nvSpPr>
        <p:spPr>
          <a:xfrm>
            <a:off x="7019635" y="8240818"/>
            <a:ext cx="1904023" cy="1166130"/>
          </a:xfrm>
          <a:prstGeom prst="wedgeRoundRectCallout">
            <a:avLst>
              <a:gd name="adj1" fmla="val 103220"/>
              <a:gd name="adj2" fmla="val -80769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>
                <a:solidFill>
                  <a:schemeClr val="tx1"/>
                </a:solidFill>
              </a:rPr>
              <a:t>在</a:t>
            </a:r>
            <a:r>
              <a:rPr lang="zh-CN" altLang="en-US" sz="1700" dirty="0" smtClean="0">
                <a:solidFill>
                  <a:schemeClr val="tx1"/>
                </a:solidFill>
              </a:rPr>
              <a:t>项目组的人员中筛选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28" name="文本框 3"/>
          <p:cNvSpPr txBox="1"/>
          <p:nvPr/>
        </p:nvSpPr>
        <p:spPr>
          <a:xfrm>
            <a:off x="996257" y="192549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团队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—</a:t>
            </a:r>
            <a:r>
              <a:rPr lang="zh-CN" altLang="en-US" dirty="0"/>
              <a:t>关键</a:t>
            </a:r>
            <a:r>
              <a:rPr lang="zh-CN" altLang="en-US" dirty="0" smtClean="0"/>
              <a:t>角色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88771" y="2002397"/>
            <a:ext cx="1590042" cy="38884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700" dirty="0" smtClean="0"/>
              <a:t>关联</a:t>
            </a:r>
            <a:r>
              <a:rPr lang="en-US" altLang="zh-CN" sz="1700" dirty="0" smtClean="0"/>
              <a:t>PO</a:t>
            </a:r>
            <a:r>
              <a:rPr lang="zh-CN" altLang="en-US" sz="1700" dirty="0" smtClean="0"/>
              <a:t>：</a:t>
            </a:r>
            <a:endParaRPr lang="zh-CN" altLang="en-US" sz="17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60285" y="2010839"/>
          <a:ext cx="15386048" cy="405603"/>
        </p:xfrm>
        <a:graphic>
          <a:graphicData uri="http://schemas.openxmlformats.org/drawingml/2006/table">
            <a:tbl>
              <a:tblPr/>
              <a:tblGrid>
                <a:gridCol w="1923256"/>
                <a:gridCol w="1923256"/>
                <a:gridCol w="1923256"/>
                <a:gridCol w="1923256"/>
                <a:gridCol w="1923256"/>
                <a:gridCol w="1923256"/>
                <a:gridCol w="1923256"/>
                <a:gridCol w="1923256"/>
              </a:tblGrid>
              <a:tr h="40560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产品线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DU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PDU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PO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名称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6366178" y="2076369"/>
            <a:ext cx="11837003" cy="274543"/>
            <a:chOff x="3363065" y="1361345"/>
            <a:chExt cx="6253143" cy="180001"/>
          </a:xfrm>
        </p:grpSpPr>
        <p:grpSp>
          <p:nvGrpSpPr>
            <p:cNvPr id="34" name="组合 33"/>
            <p:cNvGrpSpPr/>
            <p:nvPr/>
          </p:nvGrpSpPr>
          <p:grpSpPr>
            <a:xfrm>
              <a:off x="3363065" y="1361345"/>
              <a:ext cx="4165537" cy="180001"/>
              <a:chOff x="2653785" y="486298"/>
              <a:chExt cx="4165537" cy="180001"/>
            </a:xfrm>
          </p:grpSpPr>
          <p:sp>
            <p:nvSpPr>
              <p:cNvPr id="35" name="等腰三角形 34"/>
              <p:cNvSpPr>
                <a:spLocks noChangeAspect="1"/>
              </p:cNvSpPr>
              <p:nvPr/>
            </p:nvSpPr>
            <p:spPr>
              <a:xfrm rot="10800000">
                <a:off x="2653785" y="486298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>
                <a:spLocks noChangeAspect="1"/>
              </p:cNvSpPr>
              <p:nvPr/>
            </p:nvSpPr>
            <p:spPr>
              <a:xfrm rot="10800000">
                <a:off x="4682610" y="486299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>
                <a:spLocks noChangeAspect="1"/>
              </p:cNvSpPr>
              <p:nvPr/>
            </p:nvSpPr>
            <p:spPr>
              <a:xfrm rot="10800000">
                <a:off x="6663810" y="486298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等腰三角形 37"/>
            <p:cNvSpPr>
              <a:spLocks noChangeAspect="1"/>
            </p:cNvSpPr>
            <p:nvPr/>
          </p:nvSpPr>
          <p:spPr>
            <a:xfrm rot="10800000">
              <a:off x="9460696" y="1361345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圆角矩形标注 38"/>
          <p:cNvSpPr/>
          <p:nvPr/>
        </p:nvSpPr>
        <p:spPr>
          <a:xfrm>
            <a:off x="13484606" y="533342"/>
            <a:ext cx="2577271" cy="1166130"/>
          </a:xfrm>
          <a:prstGeom prst="wedgeRoundRectCallout">
            <a:avLst>
              <a:gd name="adj1" fmla="val 120662"/>
              <a:gd name="adj2" fmla="val 91617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500" dirty="0" smtClean="0">
                <a:solidFill>
                  <a:schemeClr val="tx1"/>
                </a:solidFill>
              </a:rPr>
              <a:t>默认展示关联的最后一个</a:t>
            </a:r>
            <a:r>
              <a:rPr lang="en-US" altLang="zh-CN" sz="1500" dirty="0" smtClean="0">
                <a:solidFill>
                  <a:schemeClr val="tx1"/>
                </a:solidFill>
              </a:rPr>
              <a:t>PO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>
            <a:spLocks/>
          </p:cNvSpPr>
          <p:nvPr/>
        </p:nvSpPr>
        <p:spPr>
          <a:xfrm>
            <a:off x="19657412" y="2713693"/>
            <a:ext cx="1872000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 smtClean="0"/>
              <a:t>继承上一期人员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786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15675" y="-21617412"/>
            <a:ext cx="7269908" cy="195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846604" y="34169457"/>
            <a:ext cx="6923723" cy="20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009710" y="728509"/>
            <a:ext cx="7308374" cy="503631"/>
            <a:chOff x="533400" y="860425"/>
            <a:chExt cx="3860800" cy="330200"/>
          </a:xfrm>
        </p:grpSpPr>
        <p:sp>
          <p:nvSpPr>
            <p:cNvPr id="6" name="矩形 5"/>
            <p:cNvSpPr/>
            <p:nvPr/>
          </p:nvSpPr>
          <p:spPr>
            <a:xfrm>
              <a:off x="533400" y="860425"/>
              <a:ext cx="9271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900" dirty="0">
                  <a:solidFill>
                    <a:schemeClr val="tx1"/>
                  </a:solidFill>
                </a:rPr>
                <a:t>人员设置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511300" y="860425"/>
              <a:ext cx="9271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900" dirty="0" smtClean="0">
                  <a:solidFill>
                    <a:schemeClr val="tx1"/>
                  </a:solidFill>
                </a:rPr>
                <a:t>关联</a:t>
              </a:r>
              <a:r>
                <a:rPr lang="en-US" altLang="zh-CN" sz="1900" dirty="0" smtClean="0">
                  <a:solidFill>
                    <a:schemeClr val="tx1"/>
                  </a:solidFill>
                </a:rPr>
                <a:t>PO</a:t>
              </a:r>
              <a:endParaRPr lang="zh-CN" alt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489200" y="860425"/>
              <a:ext cx="927100" cy="330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900" dirty="0"/>
                <a:t>关键角色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467100" y="860425"/>
              <a:ext cx="9271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90221" y="1232504"/>
            <a:ext cx="20897381" cy="8268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>
            <a:spLocks noChangeAspect="1"/>
          </p:cNvSpPr>
          <p:nvPr/>
        </p:nvSpPr>
        <p:spPr>
          <a:xfrm>
            <a:off x="4309356" y="2478912"/>
            <a:ext cx="2001331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 smtClean="0"/>
              <a:t>新增</a:t>
            </a:r>
            <a:r>
              <a:rPr lang="en-US" altLang="zh-CN" sz="1700" dirty="0" smtClean="0"/>
              <a:t>/</a:t>
            </a:r>
            <a:r>
              <a:rPr lang="zh-CN" altLang="en-US" sz="1700" dirty="0" smtClean="0"/>
              <a:t>保存</a:t>
            </a:r>
            <a:endParaRPr lang="zh-CN" altLang="en-US" sz="1700" dirty="0"/>
          </a:p>
        </p:txBody>
      </p:sp>
      <p:sp>
        <p:nvSpPr>
          <p:cNvPr id="26" name="文本框 3"/>
          <p:cNvSpPr txBox="1"/>
          <p:nvPr/>
        </p:nvSpPr>
        <p:spPr>
          <a:xfrm>
            <a:off x="996257" y="14153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团队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—</a:t>
            </a:r>
            <a:r>
              <a:rPr lang="zh-CN" altLang="en-US" dirty="0"/>
              <a:t>关键</a:t>
            </a:r>
            <a:r>
              <a:rPr lang="zh-CN" altLang="en-US" dirty="0" smtClean="0"/>
              <a:t>角色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58816"/>
              </p:ext>
            </p:extLst>
          </p:nvPr>
        </p:nvGraphicFramePr>
        <p:xfrm>
          <a:off x="1452661" y="2953210"/>
          <a:ext cx="4867039" cy="2549688"/>
        </p:xfrm>
        <a:graphic>
          <a:graphicData uri="http://schemas.openxmlformats.org/drawingml/2006/table">
            <a:tbl>
              <a:tblPr/>
              <a:tblGrid>
                <a:gridCol w="711004"/>
                <a:gridCol w="1226076"/>
                <a:gridCol w="1138410"/>
                <a:gridCol w="1791549"/>
              </a:tblGrid>
              <a:tr h="4249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关键角色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数量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24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SE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PL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QA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请输入</a:t>
                      </a:r>
                      <a:endParaRPr lang="zh-CN" altLang="en-US" sz="15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6785822" y="2469761"/>
            <a:ext cx="8901929" cy="6752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36" y="3202325"/>
            <a:ext cx="8444296" cy="50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044576" y="3082453"/>
            <a:ext cx="2739070" cy="34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6004" tIns="63002" rIns="126004" bIns="63002" rtlCol="0">
            <a:spAutoFit/>
          </a:bodyPr>
          <a:lstStyle/>
          <a:p>
            <a:r>
              <a:rPr lang="en-US" altLang="zh-CN" sz="1400" dirty="0" smtClean="0"/>
              <a:t>Xx</a:t>
            </a:r>
            <a:r>
              <a:rPr lang="zh-CN" altLang="en-US" sz="1400" dirty="0" smtClean="0"/>
              <a:t>项目组（</a:t>
            </a:r>
            <a:r>
              <a:rPr lang="en-US" altLang="zh-CN" sz="1400" dirty="0"/>
              <a:t> PM</a:t>
            </a:r>
            <a:r>
              <a:rPr lang="zh-CN" altLang="en-US" sz="1400" dirty="0"/>
              <a:t>： </a:t>
            </a:r>
            <a:r>
              <a:rPr lang="en-US" altLang="zh-CN" sz="1400" dirty="0" smtClean="0"/>
              <a:t>xx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907714" y="3550637"/>
            <a:ext cx="908193" cy="34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6004" tIns="63002" rIns="126004" bIns="63002" rtlCol="0">
            <a:spAutoFit/>
          </a:bodyPr>
          <a:lstStyle/>
          <a:p>
            <a:r>
              <a:rPr lang="en-US" altLang="zh-CN" sz="1400" dirty="0" err="1" smtClean="0"/>
              <a:t>xXx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316228" y="2448783"/>
            <a:ext cx="5246884" cy="6773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826300" y="2000328"/>
            <a:ext cx="1716408" cy="419622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algn="ctr"/>
            <a:r>
              <a:rPr lang="zh-CN" altLang="en-US" sz="1900" dirty="0"/>
              <a:t>关键</a:t>
            </a:r>
            <a:r>
              <a:rPr lang="zh-CN" altLang="en-US" sz="1900" dirty="0" smtClean="0"/>
              <a:t>角色关联</a:t>
            </a:r>
            <a:endParaRPr lang="zh-CN" altLang="en-US" sz="1900" dirty="0"/>
          </a:p>
        </p:txBody>
      </p:sp>
      <p:sp>
        <p:nvSpPr>
          <p:cNvPr id="31" name="矩形 30"/>
          <p:cNvSpPr/>
          <p:nvPr/>
        </p:nvSpPr>
        <p:spPr>
          <a:xfrm>
            <a:off x="1352024" y="2000328"/>
            <a:ext cx="1716408" cy="419622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algn="ctr"/>
            <a:r>
              <a:rPr lang="zh-CN" altLang="en-US" sz="1900" dirty="0"/>
              <a:t>关键</a:t>
            </a:r>
            <a:r>
              <a:rPr lang="zh-CN" altLang="en-US" sz="1900" dirty="0" smtClean="0"/>
              <a:t>角色设置</a:t>
            </a:r>
            <a:endParaRPr lang="zh-CN" altLang="en-US" sz="1900" dirty="0"/>
          </a:p>
        </p:txBody>
      </p:sp>
      <p:sp>
        <p:nvSpPr>
          <p:cNvPr id="32" name="等腰三角形 31"/>
          <p:cNvSpPr>
            <a:spLocks noChangeAspect="1"/>
          </p:cNvSpPr>
          <p:nvPr/>
        </p:nvSpPr>
        <p:spPr>
          <a:xfrm rot="10800000">
            <a:off x="3029249" y="5147710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5920959" y="2000328"/>
            <a:ext cx="1229095" cy="419622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algn="ctr"/>
            <a:r>
              <a:rPr lang="zh-CN" altLang="en-US" sz="1900" dirty="0" smtClean="0"/>
              <a:t>关联结果</a:t>
            </a:r>
            <a:endParaRPr lang="zh-CN" altLang="en-US" sz="19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70901"/>
              </p:ext>
            </p:extLst>
          </p:nvPr>
        </p:nvGraphicFramePr>
        <p:xfrm>
          <a:off x="15920958" y="2469761"/>
          <a:ext cx="5751735" cy="3766869"/>
        </p:xfrm>
        <a:graphic>
          <a:graphicData uri="http://schemas.openxmlformats.org/drawingml/2006/table">
            <a:tbl>
              <a:tblPr/>
              <a:tblGrid>
                <a:gridCol w="629705"/>
                <a:gridCol w="1048519"/>
                <a:gridCol w="737864"/>
                <a:gridCol w="1622747"/>
                <a:gridCol w="1712900"/>
              </a:tblGrid>
              <a:tr h="6234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关键角色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数量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角色员工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备份员工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133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xx（</a:t>
                      </a:r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1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SE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xx2（</a:t>
                      </a:r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xx3（</a:t>
                      </a:r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PL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xx4（</a:t>
                      </a:r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1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xx5（</a:t>
                      </a:r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xx7（</a:t>
                      </a:r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2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xx6（</a:t>
                      </a:r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1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QA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xx9（</a:t>
                      </a:r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67088"/>
              </p:ext>
            </p:extLst>
          </p:nvPr>
        </p:nvGraphicFramePr>
        <p:xfrm>
          <a:off x="1479706" y="5933408"/>
          <a:ext cx="2692561" cy="3210649"/>
        </p:xfrm>
        <a:graphic>
          <a:graphicData uri="http://schemas.openxmlformats.org/drawingml/2006/table">
            <a:tbl>
              <a:tblPr/>
              <a:tblGrid>
                <a:gridCol w="695629"/>
                <a:gridCol w="773587"/>
                <a:gridCol w="1223345"/>
              </a:tblGrid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PM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6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备份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6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PL1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6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PL2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备份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6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PL3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备份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6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PL4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备份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6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1468217" y="5546817"/>
            <a:ext cx="3447651" cy="419622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algn="ctr"/>
            <a:r>
              <a:rPr lang="zh-CN" altLang="en-US" sz="1900" dirty="0" smtClean="0"/>
              <a:t>待关联角色</a:t>
            </a:r>
            <a:r>
              <a:rPr lang="zh-CN" altLang="en-US" sz="1500" dirty="0" smtClean="0"/>
              <a:t>（请拖拽到结构图上</a:t>
            </a:r>
            <a:r>
              <a:rPr lang="zh-CN" altLang="en-US" sz="1900" dirty="0" smtClean="0"/>
              <a:t>）</a:t>
            </a:r>
            <a:endParaRPr lang="zh-CN" altLang="en-US" sz="1900" dirty="0"/>
          </a:p>
        </p:txBody>
      </p:sp>
      <p:sp>
        <p:nvSpPr>
          <p:cNvPr id="37" name="圆角矩形标注 36"/>
          <p:cNvSpPr/>
          <p:nvPr/>
        </p:nvSpPr>
        <p:spPr>
          <a:xfrm>
            <a:off x="22345583" y="1232914"/>
            <a:ext cx="1904023" cy="1166130"/>
          </a:xfrm>
          <a:prstGeom prst="wedgeRoundRectCallout">
            <a:avLst>
              <a:gd name="adj1" fmla="val -111742"/>
              <a:gd name="adj2" fmla="val 152199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 smtClean="0">
                <a:solidFill>
                  <a:schemeClr val="tx1"/>
                </a:solidFill>
              </a:rPr>
              <a:t>用户无需操作，自动生成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28392" y="1469054"/>
            <a:ext cx="1590042" cy="38884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700" dirty="0" smtClean="0"/>
              <a:t>关联</a:t>
            </a:r>
            <a:r>
              <a:rPr lang="en-US" altLang="zh-CN" sz="1700" dirty="0" smtClean="0"/>
              <a:t>PO</a:t>
            </a:r>
            <a:r>
              <a:rPr lang="zh-CN" altLang="en-US" sz="1700" dirty="0" smtClean="0"/>
              <a:t>：</a:t>
            </a:r>
            <a:endParaRPr lang="zh-CN" altLang="en-US" sz="17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799907" y="1477497"/>
          <a:ext cx="15386048" cy="405603"/>
        </p:xfrm>
        <a:graphic>
          <a:graphicData uri="http://schemas.openxmlformats.org/drawingml/2006/table">
            <a:tbl>
              <a:tblPr/>
              <a:tblGrid>
                <a:gridCol w="1923256"/>
                <a:gridCol w="1923256"/>
                <a:gridCol w="1923256"/>
                <a:gridCol w="1923256"/>
                <a:gridCol w="1923256"/>
                <a:gridCol w="1923256"/>
                <a:gridCol w="1923256"/>
                <a:gridCol w="1923256"/>
              </a:tblGrid>
              <a:tr h="40560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产品线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DU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PDU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PO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名称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6305799" y="1543027"/>
            <a:ext cx="11837003" cy="274543"/>
            <a:chOff x="5702228" y="425679"/>
            <a:chExt cx="6253143" cy="180001"/>
          </a:xfrm>
        </p:grpSpPr>
        <p:grpSp>
          <p:nvGrpSpPr>
            <p:cNvPr id="47" name="组合 46"/>
            <p:cNvGrpSpPr/>
            <p:nvPr/>
          </p:nvGrpSpPr>
          <p:grpSpPr>
            <a:xfrm>
              <a:off x="5702228" y="425679"/>
              <a:ext cx="4165537" cy="180001"/>
              <a:chOff x="5702228" y="425679"/>
              <a:chExt cx="4165537" cy="180001"/>
            </a:xfrm>
          </p:grpSpPr>
          <p:sp>
            <p:nvSpPr>
              <p:cNvPr id="41" name="等腰三角形 40"/>
              <p:cNvSpPr>
                <a:spLocks noChangeAspect="1"/>
              </p:cNvSpPr>
              <p:nvPr/>
            </p:nvSpPr>
            <p:spPr>
              <a:xfrm rot="10800000">
                <a:off x="5702228" y="425679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/>
              <p:cNvSpPr>
                <a:spLocks noChangeAspect="1"/>
              </p:cNvSpPr>
              <p:nvPr/>
            </p:nvSpPr>
            <p:spPr>
              <a:xfrm rot="10800000">
                <a:off x="7731053" y="425680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>
                <a:spLocks noChangeAspect="1"/>
              </p:cNvSpPr>
              <p:nvPr/>
            </p:nvSpPr>
            <p:spPr>
              <a:xfrm rot="10800000">
                <a:off x="9712253" y="425679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等腰三角形 39"/>
            <p:cNvSpPr>
              <a:spLocks noChangeAspect="1"/>
            </p:cNvSpPr>
            <p:nvPr/>
          </p:nvSpPr>
          <p:spPr>
            <a:xfrm rot="10800000">
              <a:off x="11799859" y="425679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圆角矩形标注 43"/>
          <p:cNvSpPr/>
          <p:nvPr/>
        </p:nvSpPr>
        <p:spPr>
          <a:xfrm>
            <a:off x="13424227" y="1"/>
            <a:ext cx="2577271" cy="1166130"/>
          </a:xfrm>
          <a:prstGeom prst="wedgeRoundRectCallout">
            <a:avLst>
              <a:gd name="adj1" fmla="val 120662"/>
              <a:gd name="adj2" fmla="val 91617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500" dirty="0" smtClean="0">
                <a:solidFill>
                  <a:schemeClr val="tx1"/>
                </a:solidFill>
              </a:rPr>
              <a:t>默认展示关联的最后一个</a:t>
            </a:r>
            <a:r>
              <a:rPr lang="en-US" altLang="zh-CN" sz="1500" dirty="0" smtClean="0">
                <a:solidFill>
                  <a:schemeClr val="tx1"/>
                </a:solidFill>
              </a:rPr>
              <a:t>PO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69993" y="796956"/>
          <a:ext cx="9784566" cy="621814"/>
        </p:xfrm>
        <a:graphic>
          <a:graphicData uri="http://schemas.openxmlformats.org/drawingml/2006/table">
            <a:tbl>
              <a:tblPr/>
              <a:tblGrid>
                <a:gridCol w="1971338"/>
                <a:gridCol w="2733616"/>
                <a:gridCol w="1593710"/>
                <a:gridCol w="3485902"/>
              </a:tblGrid>
              <a:tr h="621814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地域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西安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922770" y="999165"/>
            <a:ext cx="5523652" cy="274543"/>
            <a:chOff x="2653785" y="486297"/>
            <a:chExt cx="2917984" cy="180001"/>
          </a:xfrm>
        </p:grpSpPr>
        <p:sp>
          <p:nvSpPr>
            <p:cNvPr id="6" name="等腰三角形 5"/>
            <p:cNvSpPr>
              <a:spLocks noChangeAspect="1"/>
            </p:cNvSpPr>
            <p:nvPr/>
          </p:nvSpPr>
          <p:spPr>
            <a:xfrm rot="10800000">
              <a:off x="2653785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>
              <a:spLocks noChangeAspect="1"/>
            </p:cNvSpPr>
            <p:nvPr/>
          </p:nvSpPr>
          <p:spPr>
            <a:xfrm rot="10800000">
              <a:off x="5416257" y="486297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8"/>
          <p:cNvSpPr>
            <a:spLocks noChangeAspect="1"/>
          </p:cNvSpPr>
          <p:nvPr/>
        </p:nvSpPr>
        <p:spPr>
          <a:xfrm>
            <a:off x="10929368" y="941520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sp>
        <p:nvSpPr>
          <p:cNvPr id="10" name="矩形 9"/>
          <p:cNvSpPr/>
          <p:nvPr/>
        </p:nvSpPr>
        <p:spPr>
          <a:xfrm>
            <a:off x="611351" y="245399"/>
            <a:ext cx="1857472" cy="511955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r>
              <a:rPr lang="zh-CN" altLang="en-US" dirty="0" smtClean="0"/>
              <a:t>关系树设置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85915" y="1905546"/>
          <a:ext cx="20761961" cy="1394672"/>
        </p:xfrm>
        <a:graphic>
          <a:graphicData uri="http://schemas.openxmlformats.org/drawingml/2006/table">
            <a:tbl>
              <a:tblPr/>
              <a:tblGrid>
                <a:gridCol w="2692084"/>
                <a:gridCol w="3804260"/>
                <a:gridCol w="3599325"/>
                <a:gridCol w="4301632"/>
                <a:gridCol w="6364660"/>
              </a:tblGrid>
              <a:tr h="348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地域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关系树名称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操作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8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西安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交付管理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项目群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查看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all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交付管理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项目群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查看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深圳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人资管理</a:t>
                      </a:r>
                      <a:r>
                        <a:rPr lang="en-US" altLang="zh-CN" sz="17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-HRP</a:t>
                      </a:r>
                      <a:endParaRPr lang="zh-CN" altLang="en-US" sz="17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sng" strike="noStrike" dirty="0" smtClean="0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700" b="0" i="0" u="sng" strike="noStrike" dirty="0" smtClean="0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r>
                        <a:rPr lang="zh-CN" altLang="en-US" sz="1700" b="0" i="0" u="none" strike="noStrike" dirty="0" smtClean="0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700" b="0" i="0" u="sng" strike="noStrike" dirty="0" smtClean="0">
                          <a:solidFill>
                            <a:srgbClr val="0070C0"/>
                          </a:solidFill>
                          <a:latin typeface="宋体"/>
                        </a:rPr>
                        <a:t>查看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圆角矩形 17"/>
          <p:cNvSpPr>
            <a:spLocks noChangeAspect="1"/>
          </p:cNvSpPr>
          <p:nvPr/>
        </p:nvSpPr>
        <p:spPr>
          <a:xfrm>
            <a:off x="19581212" y="1393031"/>
            <a:ext cx="2001331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 smtClean="0"/>
              <a:t>新增</a:t>
            </a:r>
            <a:r>
              <a:rPr lang="en-US" altLang="zh-CN" sz="1700" dirty="0" smtClean="0"/>
              <a:t>/</a:t>
            </a:r>
            <a:r>
              <a:rPr lang="zh-CN" altLang="en-US" sz="1700" dirty="0" smtClean="0"/>
              <a:t>保存</a:t>
            </a:r>
            <a:endParaRPr lang="zh-CN" altLang="en-US" sz="1700" dirty="0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269" y="8611469"/>
            <a:ext cx="10961793" cy="86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5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2520</Words>
  <Application>Microsoft Office PowerPoint</Application>
  <PresentationFormat>自定义</PresentationFormat>
  <Paragraphs>1234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编码大赛-界面设计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编码大赛-界面设计</dc:title>
  <dc:creator>李 剑</dc:creator>
  <cp:lastModifiedBy>hp</cp:lastModifiedBy>
  <cp:revision>510</cp:revision>
  <dcterms:created xsi:type="dcterms:W3CDTF">2018-11-22T11:03:20Z</dcterms:created>
  <dcterms:modified xsi:type="dcterms:W3CDTF">2018-11-30T08:12:10Z</dcterms:modified>
</cp:coreProperties>
</file>