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6" r:id="rId3"/>
    <p:sldId id="260" r:id="rId4"/>
    <p:sldId id="272" r:id="rId5"/>
    <p:sldId id="275" r:id="rId6"/>
    <p:sldId id="259" r:id="rId7"/>
    <p:sldId id="277" r:id="rId8"/>
    <p:sldId id="293" r:id="rId9"/>
    <p:sldId id="288" r:id="rId10"/>
    <p:sldId id="289" r:id="rId11"/>
    <p:sldId id="290" r:id="rId12"/>
    <p:sldId id="291" r:id="rId13"/>
    <p:sldId id="295" r:id="rId14"/>
    <p:sldId id="300" r:id="rId15"/>
    <p:sldId id="302" r:id="rId16"/>
    <p:sldId id="301" r:id="rId17"/>
    <p:sldId id="279" r:id="rId18"/>
    <p:sldId id="278" r:id="rId19"/>
    <p:sldId id="304" r:id="rId20"/>
    <p:sldId id="303" r:id="rId21"/>
    <p:sldId id="307" r:id="rId22"/>
    <p:sldId id="308" r:id="rId23"/>
    <p:sldId id="306" r:id="rId24"/>
    <p:sldId id="305" r:id="rId25"/>
    <p:sldId id="298" r:id="rId26"/>
    <p:sldId id="281" r:id="rId27"/>
    <p:sldId id="297" r:id="rId28"/>
    <p:sldId id="286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5D4"/>
    <a:srgbClr val="46999B"/>
    <a:srgbClr val="4697E2"/>
    <a:srgbClr val="109BD4"/>
    <a:srgbClr val="489960"/>
    <a:srgbClr val="AD53C1"/>
    <a:srgbClr val="83C372"/>
    <a:srgbClr val="6FC568"/>
    <a:srgbClr val="109BC5"/>
    <a:srgbClr val="100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8" autoAdjust="0"/>
    <p:restoredTop sz="86422"/>
  </p:normalViewPr>
  <p:slideViewPr>
    <p:cSldViewPr>
      <p:cViewPr varScale="1">
        <p:scale>
          <a:sx n="130" d="100"/>
          <a:sy n="130" d="100"/>
        </p:scale>
        <p:origin x="-11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3128" y="200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2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731110575438489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3C37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46999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4697E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AD53C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51439920556107"/>
                  <c:y val="-0.104247088400709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4399205561072501"/>
                  <c:y val="-7.52895638449573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51439920556107"/>
                  <c:y val="-7.239381138938200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7545459104181"/>
                  <c:y val="-0.10316281055255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800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bg2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D309D-058B-5748-A1EB-3930265D673C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0482E-BB11-0649-8AC4-D4BE3FE76E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2031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9B06C-3D16-3548-AD73-D0AF40B8776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A62C-9C60-3D40-9D78-B33A91636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16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60045" y="2743200"/>
            <a:ext cx="842391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altLang="zh-CN" sz="72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Proposal for Oman</a:t>
            </a:r>
            <a:endParaRPr kumimoji="1" lang="zh-CN" altLang="en-US" sz="7200" dirty="0" err="1">
              <a:solidFill>
                <a:srgbClr val="282B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" y="4125"/>
            <a:ext cx="9144000" cy="6858000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06040" y="3108960"/>
            <a:ext cx="3840480" cy="1398069"/>
          </a:xfrm>
        </p:spPr>
        <p:txBody>
          <a:bodyPr vert="horz" lIns="457200" tIns="457200" rIns="228600" bIns="4572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 lang="en-US" sz="2400" kern="1200" baseline="0" dirty="0">
                <a:solidFill>
                  <a:srgbClr val="282B3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Name</a:t>
            </a:r>
          </a:p>
          <a:p>
            <a:r>
              <a:rPr lang="en-US" altLang="zh-CN" dirty="0"/>
              <a:t>Phone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8720" y="1508125"/>
            <a:ext cx="6757302" cy="738664"/>
          </a:xfrm>
        </p:spPr>
        <p:txBody>
          <a:bodyPr/>
          <a:lstStyle>
            <a:lvl1pPr>
              <a:defRPr sz="4800">
                <a:solidFill>
                  <a:srgbClr val="489A6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332399"/>
          </a:xfrm>
          <a:prstGeom prst="rect">
            <a:avLst/>
          </a:prstGeom>
        </p:spPr>
        <p:txBody>
          <a:bodyPr numCol="1"/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9832"/>
            <a:ext cx="2515235" cy="2616101"/>
          </a:xfrm>
          <a:noFill/>
          <a:ln>
            <a:noFill/>
          </a:ln>
        </p:spPr>
        <p:txBody>
          <a:bodyPr/>
          <a:lstStyle>
            <a:lvl1pPr algn="r">
              <a:defRPr sz="17000"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29000" y="1983582"/>
            <a:ext cx="0" cy="2662232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415569" cy="2446638"/>
          </a:xfrm>
          <a:prstGeom prst="rect">
            <a:avLst/>
          </a:prstGeom>
        </p:spPr>
        <p:txBody>
          <a:bodyPr numCol="1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rgbClr val="489A5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>
            <a:lvl2pPr>
              <a:buClr>
                <a:srgbClr val="489A5F"/>
              </a:buClr>
              <a:defRPr/>
            </a:lvl2pPr>
            <a:lvl3pPr>
              <a:buClr>
                <a:srgbClr val="489A5F"/>
              </a:buClr>
              <a:defRPr/>
            </a:lvl3pPr>
            <a:lvl4pPr>
              <a:buClr>
                <a:srgbClr val="489A5F"/>
              </a:buClr>
              <a:defRPr/>
            </a:lvl4pPr>
            <a:lvl5pPr>
              <a:buClr>
                <a:srgbClr val="489A5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100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Text &amp; 2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4825" y="0"/>
            <a:ext cx="609917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Text &amp; 1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6099174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9174" y="0"/>
            <a:ext cx="304482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lIns="457200" tIns="457200" rIns="457200" bIns="45720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99039"/>
            <a:ext cx="9144000" cy="301752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72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47"/>
          <p:cNvSpPr txBox="1">
            <a:spLocks noChangeArrowheads="1"/>
          </p:cNvSpPr>
          <p:nvPr userDrawn="1"/>
        </p:nvSpPr>
        <p:spPr bwMode="gray">
          <a:xfrm>
            <a:off x="8228044" y="6400800"/>
            <a:ext cx="458756" cy="3017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l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200" b="1" kern="1200" noProof="0" dirty="0">
              <a:solidFill>
                <a:srgbClr val="5252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rgbClr val="489A60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28A0"/>
        </a:buClr>
        <a:buSzTx/>
        <a:buFont typeface="Arial" panose="020B0604020202020204" pitchFamily="34" charset="0"/>
        <a:buNone/>
        <a:defRPr sz="24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  <a:lvl2pPr marL="2889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»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2pPr>
      <a:lvl3pPr marL="517525" marR="0" indent="-28448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–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3pPr>
      <a:lvl4pPr marL="746125" marR="0" indent="-29083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›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4pPr>
      <a:lvl5pPr marL="9747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-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全球展望概览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3" name="组合 2"/>
          <p:cNvGrpSpPr/>
          <p:nvPr/>
        </p:nvGrpSpPr>
        <p:grpSpPr>
          <a:xfrm>
            <a:off x="822960" y="1188720"/>
            <a:ext cx="7398182" cy="5196918"/>
            <a:chOff x="822960" y="1188720"/>
            <a:chExt cx="7398182" cy="51969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57" y="1188720"/>
              <a:ext cx="7347585" cy="519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822960" y="1188720"/>
              <a:ext cx="2468880" cy="1417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标注 7"/>
          <p:cNvSpPr/>
          <p:nvPr/>
        </p:nvSpPr>
        <p:spPr>
          <a:xfrm>
            <a:off x="7223760" y="5623560"/>
            <a:ext cx="579730" cy="320040"/>
          </a:xfrm>
          <a:prstGeom prst="wedgeRectCallout">
            <a:avLst>
              <a:gd name="adj1" fmla="val -117633"/>
              <a:gd name="adj2" fmla="val -95900"/>
            </a:avLst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接近投机级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09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844" y="1784985"/>
            <a:ext cx="8763000" cy="4524375"/>
            <a:chOff x="125844" y="1645919"/>
            <a:chExt cx="8763000" cy="45243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44" y="1645919"/>
              <a:ext cx="8763000" cy="452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60934" y="5850254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8937" y="3619688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en-US" altLang="zh-CN" dirty="0" smtClean="0"/>
              <a:t>GDP</a:t>
            </a:r>
            <a:r>
              <a:rPr lang="zh-CN" altLang="en-US" dirty="0" smtClean="0"/>
              <a:t>增长率和失业率影响经济（数据来源于标普）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评级机构对阿曼的评分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8" name="组合 7"/>
          <p:cNvGrpSpPr/>
          <p:nvPr/>
        </p:nvGrpSpPr>
        <p:grpSpPr>
          <a:xfrm>
            <a:off x="169545" y="1828800"/>
            <a:ext cx="8791575" cy="2590800"/>
            <a:chOff x="111212" y="1417320"/>
            <a:chExt cx="8791575" cy="2590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12" y="1417320"/>
              <a:ext cx="8791575" cy="259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182880" y="3337560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zh-CN" altLang="en-US" dirty="0" smtClean="0"/>
              <a:t>财政负担影响经济（数据来源于标普）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3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国外</a:t>
            </a:r>
            <a:r>
              <a:rPr lang="zh-CN" altLang="en-US" dirty="0" smtClean="0"/>
              <a:t>投资者对阿曼的信心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887263"/>
            <a:ext cx="7406640" cy="25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508760"/>
            <a:ext cx="6035040" cy="227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2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经济和金融面临的困难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全球经济和油价低位徘徊，导致阿曼的经济、金融问题突出。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6766560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面临的主要问题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财政赤字和债务负担沉重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资本市场效率低下，融资困难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货币政策难以实施，缺少刺激经济的手段和工具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14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41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机遇</a:t>
            </a:r>
            <a:r>
              <a:rPr lang="en-US" altLang="zh-CN" dirty="0"/>
              <a:t>-</a:t>
            </a:r>
            <a:r>
              <a:rPr lang="zh-CN" altLang="en-US" dirty="0"/>
              <a:t>区块链</a:t>
            </a:r>
            <a:r>
              <a:rPr lang="en-US" altLang="zh-CN" dirty="0"/>
              <a:t>&amp;</a:t>
            </a:r>
            <a:r>
              <a:rPr lang="zh-CN" altLang="en-US" dirty="0"/>
              <a:t>金融科技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传统方式难以解决问题并改变现状，区块链将是重大机遇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1" y="1828800"/>
            <a:ext cx="3703320" cy="4297363"/>
          </a:xfrm>
        </p:spPr>
        <p:txBody>
          <a:bodyPr/>
          <a:lstStyle/>
          <a:p>
            <a:pPr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财政赤字和债务负担沉重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</a:t>
            </a:r>
            <a:r>
              <a:rPr lang="zh-CN" altLang="en-US" dirty="0"/>
              <a:t>效率低下，融资困难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</a:t>
            </a:r>
            <a:r>
              <a:rPr lang="zh-CN" altLang="en-US" dirty="0"/>
              <a:t>政策难以实施，缺少刺激经济的手段和工具</a:t>
            </a:r>
            <a:endParaRPr lang="en-US" altLang="zh-CN" dirty="0"/>
          </a:p>
          <a:p>
            <a:pPr lvl="1"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15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3557" y="2002750"/>
            <a:ext cx="4255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技术可帮助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传统行业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进步提高效率增加收入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区块链项目可以创造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242816" y="201648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83557" y="3200400"/>
            <a:ext cx="4255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数字资产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货币交易所能让资金自由流通解决融资问题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ICO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能让创业公司快速融资成功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能提高资产流动性减少传统企业募资成本，使传统企业融资成功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4242816" y="347952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83557" y="4830128"/>
            <a:ext cx="4255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稳定币可以发挥法币的作用替代美元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稳定币的管理将发挥强中央银行的作用，可以使用各种货币政策调整经济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242816" y="5109252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2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中东国家的区块链探索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面对全球环境，部分中东国家已经开始了有益的尝试</a:t>
            </a:r>
            <a:endParaRPr lang="en-US" altLang="zh-CN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16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675448"/>
            <a:ext cx="3905250" cy="47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63440" y="1675448"/>
            <a:ext cx="3931920" cy="4698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defRPr sz="2400">
                <a:solidFill>
                  <a:schemeClr val="bg2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2889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»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2pPr>
            <a:lvl3pPr marL="517525" marR="0" indent="-28448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–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3pPr>
            <a:lvl4pPr marL="746125" marR="0" indent="-29083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›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4pPr>
            <a:lvl5pPr marL="9747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-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阿联酋酋长兼迪拜统治者于今年</a:t>
            </a:r>
            <a:r>
              <a:rPr lang="en-US" altLang="zh-CN" sz="1200" dirty="0"/>
              <a:t>4</a:t>
            </a:r>
            <a:r>
              <a:rPr lang="zh-CN" altLang="en-US" sz="1200" dirty="0"/>
              <a:t>月份宣布将启动阿联酋区块链战略</a:t>
            </a:r>
            <a:r>
              <a:rPr lang="en-US" altLang="zh-CN" sz="1200" dirty="0"/>
              <a:t>2021</a:t>
            </a:r>
            <a:r>
              <a:rPr lang="zh-CN" altLang="en-US" sz="1200" dirty="0"/>
              <a:t>，雄心勃勃，试图成为世界上第一个区块链式政府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阿联酋区块链策略的最新发展是迪拜与</a:t>
            </a:r>
            <a:r>
              <a:rPr lang="en-US" altLang="zh-CN" sz="1200" dirty="0"/>
              <a:t>IBM</a:t>
            </a:r>
            <a:r>
              <a:rPr lang="zh-CN" altLang="en-US" sz="1200" dirty="0"/>
              <a:t>合作创建区块链商业注册管理机构，以确保企业在其管辖范围内运营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迪拜国土部门</a:t>
            </a:r>
            <a:r>
              <a:rPr lang="en-US" altLang="zh-CN" sz="1200" dirty="0"/>
              <a:t>(DLD)</a:t>
            </a:r>
            <a:r>
              <a:rPr lang="zh-CN" altLang="en-US" sz="1200" dirty="0"/>
              <a:t>启动了区块链系统来记录房地产合同，确保金融交易，并将租户和土地所有者与房产相关账单</a:t>
            </a:r>
            <a:r>
              <a:rPr lang="en-US" altLang="zh-CN" sz="1200" dirty="0"/>
              <a:t>(</a:t>
            </a:r>
            <a:r>
              <a:rPr lang="zh-CN" altLang="en-US" sz="1200" dirty="0"/>
              <a:t>例如电力和电信费用</a:t>
            </a:r>
            <a:r>
              <a:rPr lang="en-US" altLang="zh-CN" sz="1200" dirty="0"/>
              <a:t>)</a:t>
            </a:r>
            <a:r>
              <a:rPr lang="zh-CN" altLang="en-US" sz="1200" dirty="0"/>
              <a:t>联系起来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2017</a:t>
            </a:r>
            <a:r>
              <a:rPr lang="zh-CN" altLang="en-US" sz="1200" dirty="0"/>
              <a:t>年</a:t>
            </a:r>
            <a:r>
              <a:rPr lang="en-US" altLang="zh-CN" sz="1200" dirty="0"/>
              <a:t>5</a:t>
            </a:r>
            <a:r>
              <a:rPr lang="zh-CN" altLang="en-US" sz="1200" dirty="0"/>
              <a:t>月在迪拜推出的首个符合伊斯兰教法的加密货币</a:t>
            </a:r>
            <a:r>
              <a:rPr lang="en-US" altLang="zh-CN" sz="1200" dirty="0" err="1"/>
              <a:t>Onegram</a:t>
            </a:r>
            <a:r>
              <a:rPr lang="zh-CN" altLang="en-US" sz="1200" dirty="0"/>
              <a:t>锚定了黄金储备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迪</a:t>
            </a:r>
            <a:r>
              <a:rPr lang="zh-CN" altLang="en-US" sz="1200" dirty="0"/>
              <a:t>拜企业家</a:t>
            </a:r>
            <a:r>
              <a:rPr lang="en-US" altLang="zh-CN" sz="1200" dirty="0"/>
              <a:t>Com </a:t>
            </a:r>
            <a:r>
              <a:rPr lang="en-US" altLang="zh-CN" sz="1200" dirty="0" err="1"/>
              <a:t>Mirza</a:t>
            </a:r>
            <a:r>
              <a:rPr lang="zh-CN" altLang="en-US" sz="1200" dirty="0"/>
              <a:t>于</a:t>
            </a:r>
            <a:r>
              <a:rPr lang="en-US" altLang="zh-CN" sz="1200" dirty="0"/>
              <a:t>2017</a:t>
            </a:r>
            <a:r>
              <a:rPr lang="zh-CN" altLang="en-US" sz="1200" dirty="0"/>
              <a:t>年末推出了伊斯兰友好的“中东比特币”</a:t>
            </a:r>
            <a:r>
              <a:rPr lang="en-US" altLang="zh-CN" sz="1200" dirty="0" err="1"/>
              <a:t>Habibi</a:t>
            </a:r>
            <a:r>
              <a:rPr lang="zh-CN" altLang="en-US" sz="1200" dirty="0"/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771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区块链方案的解决之道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7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区块链有效性框架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区块链将消除或打分降低各方的摩擦（数据来源于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737360"/>
            <a:ext cx="6007855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5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</a:t>
            </a:r>
            <a:r>
              <a:rPr lang="zh-CN" altLang="en-US" dirty="0" smtClean="0"/>
              <a:t>将颠覆的银行银业务</a:t>
            </a:r>
            <a:r>
              <a:rPr lang="zh-CN" altLang="en-US" dirty="0" smtClean="0"/>
              <a:t>预测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经济学人调研银行的结论（数据来源于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737360"/>
            <a:ext cx="8329174" cy="399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1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1261884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272B38"/>
                </a:solidFill>
              </a:rPr>
              <a:t>当前金融体系和环境</a:t>
            </a:r>
            <a:endParaRPr lang="en-US" dirty="0">
              <a:solidFill>
                <a:srgbClr val="272B38"/>
              </a:solidFill>
            </a:endParaRPr>
          </a:p>
          <a:p>
            <a:r>
              <a:rPr lang="zh-CN" altLang="en-US" dirty="0" smtClean="0">
                <a:solidFill>
                  <a:srgbClr val="272B38"/>
                </a:solidFill>
              </a:rPr>
              <a:t>传统金融体系的局限性</a:t>
            </a:r>
            <a:endParaRPr lang="en-US" dirty="0">
              <a:solidFill>
                <a:srgbClr val="272B38"/>
              </a:solidFill>
            </a:endParaRPr>
          </a:p>
          <a:p>
            <a:r>
              <a:rPr lang="zh-CN" altLang="en-US" dirty="0" smtClean="0">
                <a:solidFill>
                  <a:srgbClr val="272B38"/>
                </a:solidFill>
              </a:rPr>
              <a:t>区块链方案的解决之道</a:t>
            </a:r>
            <a:endParaRPr lang="en-US" dirty="0">
              <a:solidFill>
                <a:srgbClr val="272B3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数字货币、开发工具、社区、金融科技、交易所、数据分享等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82880" y="1737360"/>
            <a:ext cx="8851975" cy="4434840"/>
            <a:chOff x="182880" y="1737360"/>
            <a:chExt cx="8851975" cy="4434840"/>
          </a:xfrm>
        </p:grpSpPr>
        <p:pic>
          <p:nvPicPr>
            <p:cNvPr id="3076" name="Picture 4" descr="https://cdn-images-1.medium.com/max/2000/1*szRfkqONPG7_7MeMqElnfg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" y="1737360"/>
              <a:ext cx="8851975" cy="4434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2" name="矩形 1"/>
            <p:cNvSpPr/>
            <p:nvPr/>
          </p:nvSpPr>
          <p:spPr>
            <a:xfrm>
              <a:off x="6876288" y="5532120"/>
              <a:ext cx="210312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39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金融生态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60120" y="1105842"/>
            <a:ext cx="7269480" cy="5256946"/>
            <a:chOff x="1097280" y="1051560"/>
            <a:chExt cx="6720840" cy="4982626"/>
          </a:xfrm>
        </p:grpSpPr>
        <p:pic>
          <p:nvPicPr>
            <p:cNvPr id="5122" name="Picture 2" descr="https://avc.com/wp-content/uploads/2015/10/williams-blockchain-market-m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440" y="1051560"/>
              <a:ext cx="6532918" cy="49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097280" y="5897880"/>
              <a:ext cx="6720840" cy="13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06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金融生态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133556" y="150876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Exchanges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880360" y="208849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Brokerage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091940" y="208849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Wallets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03520" y="208849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Investments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821485" y="2461565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Merchants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7726680" y="2095805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Compliance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515291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ATMs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631473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Capital</a:t>
            </a:r>
          </a:p>
          <a:p>
            <a:pPr algn="ctr"/>
            <a:r>
              <a:rPr lang="en-US" altLang="zh-CN" sz="1200" dirty="0" smtClean="0"/>
              <a:t>Markets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805746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Money</a:t>
            </a:r>
          </a:p>
          <a:p>
            <a:pPr algn="ctr"/>
            <a:r>
              <a:rPr lang="en-US" altLang="zh-CN" sz="1200" dirty="0" smtClean="0"/>
              <a:t>Services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573382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Financial</a:t>
            </a:r>
          </a:p>
          <a:p>
            <a:pPr algn="ctr"/>
            <a:r>
              <a:rPr lang="en-US" altLang="zh-CN" sz="1200" dirty="0" smtClean="0"/>
              <a:t>Data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747655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Supply</a:t>
            </a:r>
          </a:p>
          <a:p>
            <a:pPr algn="ctr"/>
            <a:r>
              <a:rPr lang="en-US" altLang="zh-CN" sz="1200" dirty="0" smtClean="0"/>
              <a:t>Chain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863840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Payments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7200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Payroll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4689564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Trading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6515100" y="2095805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Banks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93776" y="397764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Services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652016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Software</a:t>
            </a:r>
          </a:p>
          <a:p>
            <a:pPr algn="ctr"/>
            <a:r>
              <a:rPr lang="en-US" altLang="zh-CN" sz="1200" dirty="0" err="1" smtClean="0"/>
              <a:t>Dev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2827325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General</a:t>
            </a:r>
          </a:p>
          <a:p>
            <a:pPr algn="ctr"/>
            <a:r>
              <a:rPr lang="en-US" altLang="zh-CN" sz="1200" dirty="0" smtClean="0"/>
              <a:t>APIs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091940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Special</a:t>
            </a:r>
          </a:p>
          <a:p>
            <a:pPr algn="ctr"/>
            <a:r>
              <a:rPr lang="en-US" altLang="zh-CN" sz="1200" dirty="0" smtClean="0"/>
              <a:t>APIs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5253838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Platforms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437418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Smart</a:t>
            </a:r>
          </a:p>
          <a:p>
            <a:pPr algn="ctr"/>
            <a:r>
              <a:rPr lang="en-US" altLang="zh-CN" sz="1200" dirty="0" smtClean="0"/>
              <a:t>Contracts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43351" y="48463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Public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1662509" y="489265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Special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2827325" y="486217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Payment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091940" y="486217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Miners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764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区块链关键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-STO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STO：Security</a:t>
            </a:r>
            <a:r>
              <a:rPr lang="en-US" dirty="0"/>
              <a:t>  Token  Offering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06841D-CE77-4ED8-9035-EF6F59C2DDD8}"/>
              </a:ext>
            </a:extLst>
          </p:cNvPr>
          <p:cNvSpPr/>
          <p:nvPr/>
        </p:nvSpPr>
        <p:spPr>
          <a:xfrm>
            <a:off x="2006732" y="2408256"/>
            <a:ext cx="10985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证券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349E7FC-95E3-432E-8391-489ECD4B33B3}"/>
              </a:ext>
            </a:extLst>
          </p:cNvPr>
          <p:cNvSpPr/>
          <p:nvPr/>
        </p:nvSpPr>
        <p:spPr>
          <a:xfrm>
            <a:off x="3816481" y="2408256"/>
            <a:ext cx="10985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8334CBF-0DE6-48C6-B260-ED4F2F79BD48}"/>
              </a:ext>
            </a:extLst>
          </p:cNvPr>
          <p:cNvSpPr/>
          <p:nvPr/>
        </p:nvSpPr>
        <p:spPr>
          <a:xfrm>
            <a:off x="5510020" y="2408256"/>
            <a:ext cx="10985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发行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57200" y="3671126"/>
            <a:ext cx="1741107" cy="1586674"/>
            <a:chOff x="685542" y="3671126"/>
            <a:chExt cx="1741107" cy="1586674"/>
          </a:xfrm>
        </p:grpSpPr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xmlns="" id="{B4F46595-DAB8-4D4C-9DDE-8AC61B712AB8}"/>
                </a:ext>
              </a:extLst>
            </p:cNvPr>
            <p:cNvSpPr txBox="1"/>
            <p:nvPr/>
          </p:nvSpPr>
          <p:spPr>
            <a:xfrm>
              <a:off x="685542" y="4611469"/>
              <a:ext cx="1620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2400" b="1" noProof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股权</a:t>
              </a:r>
              <a:endParaRPr kumimoji="0" lang="zh-CN" alt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xmlns="" id="{5006A711-FEDE-413E-A156-86A1C3C46CCE}"/>
                </a:ext>
              </a:extLst>
            </p:cNvPr>
            <p:cNvSpPr/>
            <p:nvPr/>
          </p:nvSpPr>
          <p:spPr>
            <a:xfrm>
              <a:off x="851849" y="3671126"/>
              <a:ext cx="1574800" cy="1079500"/>
            </a:xfrm>
            <a:prstGeom prst="cube">
              <a:avLst/>
            </a:prstGeom>
            <a:solidFill>
              <a:srgbClr val="4A9D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股票">
              <a:extLst>
                <a:ext uri="{FF2B5EF4-FFF2-40B4-BE49-F238E27FC236}">
                  <a16:creationId xmlns:a16="http://schemas.microsoft.com/office/drawing/2014/main" xmlns="" id="{93F0688B-D474-4E29-B57B-D4172A890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534" y="4091496"/>
              <a:ext cx="486410" cy="471805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2594573" y="3671126"/>
            <a:ext cx="1814718" cy="1527651"/>
            <a:chOff x="3218606" y="3671126"/>
            <a:chExt cx="1814718" cy="1527651"/>
          </a:xfrm>
        </p:grpSpPr>
        <p:sp>
          <p:nvSpPr>
            <p:cNvPr id="12" name="文本框 21">
              <a:extLst>
                <a:ext uri="{FF2B5EF4-FFF2-40B4-BE49-F238E27FC236}">
                  <a16:creationId xmlns:a16="http://schemas.microsoft.com/office/drawing/2014/main" xmlns="" id="{FB4AA6FA-93E0-44E2-BD26-6CCBAEC50AA5}"/>
                </a:ext>
              </a:extLst>
            </p:cNvPr>
            <p:cNvSpPr txBox="1"/>
            <p:nvPr/>
          </p:nvSpPr>
          <p:spPr>
            <a:xfrm>
              <a:off x="3218606" y="4617720"/>
              <a:ext cx="180000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2400" b="1" noProof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房地产</a:t>
              </a:r>
              <a:endParaRPr kumimoji="0" lang="zh-CN" alt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xmlns="" id="{D25DFF3F-03C2-409E-8E8F-27D6A3179749}"/>
                </a:ext>
              </a:extLst>
            </p:cNvPr>
            <p:cNvSpPr/>
            <p:nvPr/>
          </p:nvSpPr>
          <p:spPr>
            <a:xfrm>
              <a:off x="3458524" y="3671126"/>
              <a:ext cx="1574800" cy="1079500"/>
            </a:xfrm>
            <a:prstGeom prst="cube">
              <a:avLst/>
            </a:prstGeom>
            <a:solidFill>
              <a:srgbClr val="4A9D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房地产">
              <a:extLst>
                <a:ext uri="{FF2B5EF4-FFF2-40B4-BE49-F238E27FC236}">
                  <a16:creationId xmlns:a16="http://schemas.microsoft.com/office/drawing/2014/main" xmlns="" id="{4D01A22D-6FFE-42DC-BAAB-334B4DFBB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084" y="4074986"/>
              <a:ext cx="487045" cy="513715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805557" y="3671126"/>
            <a:ext cx="1800000" cy="1527651"/>
            <a:chOff x="6026054" y="3671126"/>
            <a:chExt cx="1800000" cy="1527651"/>
          </a:xfrm>
        </p:grpSpPr>
        <p:sp>
          <p:nvSpPr>
            <p:cNvPr id="13" name="文本框 22">
              <a:extLst>
                <a:ext uri="{FF2B5EF4-FFF2-40B4-BE49-F238E27FC236}">
                  <a16:creationId xmlns:a16="http://schemas.microsoft.com/office/drawing/2014/main" xmlns="" id="{A912B8F2-105A-4B85-B611-3662953FD8A2}"/>
                </a:ext>
              </a:extLst>
            </p:cNvPr>
            <p:cNvSpPr txBox="1"/>
            <p:nvPr/>
          </p:nvSpPr>
          <p:spPr>
            <a:xfrm>
              <a:off x="6026054" y="4617720"/>
              <a:ext cx="180000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2400" b="1" noProof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石油</a:t>
              </a:r>
              <a:endParaRPr kumimoji="0" lang="zh-CN" alt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xmlns="" id="{B89F2818-F338-4BA1-8037-16AE057773E7}"/>
                </a:ext>
              </a:extLst>
            </p:cNvPr>
            <p:cNvSpPr/>
            <p:nvPr/>
          </p:nvSpPr>
          <p:spPr>
            <a:xfrm>
              <a:off x="6251254" y="3671126"/>
              <a:ext cx="1574800" cy="1079500"/>
            </a:xfrm>
            <a:prstGeom prst="cube">
              <a:avLst/>
            </a:prstGeom>
            <a:solidFill>
              <a:srgbClr val="4A9D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石油">
              <a:extLst>
                <a:ext uri="{FF2B5EF4-FFF2-40B4-BE49-F238E27FC236}">
                  <a16:creationId xmlns:a16="http://schemas.microsoft.com/office/drawing/2014/main" xmlns="" id="{D0A34FFF-B592-4A84-B2E8-BA7EF205E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0374" y="4123881"/>
              <a:ext cx="342900" cy="43942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7001824" y="3671126"/>
            <a:ext cx="1800000" cy="1527651"/>
            <a:chOff x="8649444" y="3671126"/>
            <a:chExt cx="1800000" cy="1527651"/>
          </a:xfrm>
        </p:grpSpPr>
        <p:sp>
          <p:nvSpPr>
            <p:cNvPr id="16" name="文本框 25">
              <a:extLst>
                <a:ext uri="{FF2B5EF4-FFF2-40B4-BE49-F238E27FC236}">
                  <a16:creationId xmlns:a16="http://schemas.microsoft.com/office/drawing/2014/main" xmlns="" id="{E33C5F22-DD64-43AD-B9BF-1A69374176C5}"/>
                </a:ext>
              </a:extLst>
            </p:cNvPr>
            <p:cNvSpPr txBox="1"/>
            <p:nvPr/>
          </p:nvSpPr>
          <p:spPr>
            <a:xfrm>
              <a:off x="8649444" y="4617720"/>
              <a:ext cx="180000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zh-CN" altLang="en-US" sz="2400" b="1" i="0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债券</a:t>
              </a:r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xmlns="" id="{EA7F0D7D-20B5-4FEA-BE33-772718D6E2A2}"/>
                </a:ext>
              </a:extLst>
            </p:cNvPr>
            <p:cNvSpPr/>
            <p:nvPr/>
          </p:nvSpPr>
          <p:spPr>
            <a:xfrm>
              <a:off x="8847134" y="3671126"/>
              <a:ext cx="1574800" cy="1079500"/>
            </a:xfrm>
            <a:prstGeom prst="cube">
              <a:avLst/>
            </a:prstGeom>
            <a:solidFill>
              <a:srgbClr val="4A9D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债券">
              <a:extLst>
                <a:ext uri="{FF2B5EF4-FFF2-40B4-BE49-F238E27FC236}">
                  <a16:creationId xmlns:a16="http://schemas.microsoft.com/office/drawing/2014/main" xmlns="" id="{33766EE7-1B0E-44B5-BDCB-011A155FA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4974" y="4081336"/>
              <a:ext cx="408940" cy="494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区块链关键概念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table styles available in the PowerPoint Toolkit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Content Placeholder 3"/>
          <p:cNvGraphicFramePr/>
          <p:nvPr/>
        </p:nvGraphicFramePr>
        <p:xfrm>
          <a:off x="479425" y="1828799"/>
          <a:ext cx="8207376" cy="4297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47709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01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02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03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04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53C1"/>
                    </a:solidFill>
                  </a:tcPr>
                </a:tc>
              </a:tr>
              <a:tr h="18916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8602">
                <a:tc>
                  <a:txBody>
                    <a:bodyPr/>
                    <a:lstStyle/>
                    <a:p>
                      <a:pPr marL="176530" lvl="0" indent="-174625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  <a:p>
                      <a:pPr>
                        <a:buClr>
                          <a:srgbClr val="83C372"/>
                        </a:buClr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9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全球区块链的生态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table styles available in the PowerPoint Toolkit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Content Placeholder 3"/>
          <p:cNvGraphicFramePr/>
          <p:nvPr/>
        </p:nvGraphicFramePr>
        <p:xfrm>
          <a:off x="479425" y="1828799"/>
          <a:ext cx="8207376" cy="4297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47709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01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02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03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04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53C1"/>
                    </a:solidFill>
                  </a:tcPr>
                </a:tc>
              </a:tr>
              <a:tr h="18916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8602">
                <a:tc>
                  <a:txBody>
                    <a:bodyPr/>
                    <a:lstStyle/>
                    <a:p>
                      <a:pPr marL="176530" lvl="0" indent="-174625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  <a:p>
                      <a:pPr>
                        <a:buClr>
                          <a:srgbClr val="83C372"/>
                        </a:buClr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关键点和应对策略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交易所是核心和关键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SzPct val="100000"/>
            </a:pPr>
            <a:r>
              <a:rPr lang="zh-CN" altLang="en-US" b="1" dirty="0" smtClean="0">
                <a:solidFill>
                  <a:srgbClr val="68B580"/>
                </a:solidFill>
              </a:rPr>
              <a:t>交易所是关键的理由</a:t>
            </a:r>
            <a:endParaRPr lang="en-US" b="1" dirty="0">
              <a:solidFill>
                <a:srgbClr val="68B580"/>
              </a:solidFill>
            </a:endParaRPr>
          </a:p>
          <a:p>
            <a:pPr lvl="1">
              <a:buClr>
                <a:srgbClr val="68B580"/>
              </a:buClr>
              <a:buSzPct val="100000"/>
            </a:pPr>
            <a:r>
              <a:rPr lang="en-US" dirty="0" smtClean="0"/>
              <a:t>1</a:t>
            </a:r>
          </a:p>
          <a:p>
            <a:pPr lvl="1">
              <a:buClr>
                <a:srgbClr val="68B580"/>
              </a:buClr>
              <a:buSzPct val="100000"/>
            </a:pPr>
            <a:r>
              <a:rPr lang="en-US" dirty="0" smtClean="0"/>
              <a:t>2</a:t>
            </a:r>
          </a:p>
          <a:p>
            <a:pPr lvl="1">
              <a:buClr>
                <a:srgbClr val="68B580"/>
              </a:buClr>
              <a:buSzPct val="100000"/>
            </a:pPr>
            <a:r>
              <a:rPr lang="en-US" dirty="0"/>
              <a:t>3</a:t>
            </a:r>
          </a:p>
          <a:p>
            <a:pPr lvl="2">
              <a:buClr>
                <a:srgbClr val="68B580"/>
              </a:buClr>
              <a:buSzPct val="100000"/>
            </a:pPr>
            <a:r>
              <a:rPr lang="en-US" dirty="0"/>
              <a:t>Credit ratings</a:t>
            </a:r>
          </a:p>
          <a:p>
            <a:pPr lvl="2">
              <a:buClr>
                <a:srgbClr val="68B580"/>
              </a:buClr>
            </a:pPr>
            <a:r>
              <a:rPr lang="en-US" dirty="0"/>
              <a:t>Research</a:t>
            </a:r>
          </a:p>
          <a:p>
            <a:pPr lvl="2">
              <a:buClr>
                <a:srgbClr val="68B580"/>
              </a:buClr>
            </a:pPr>
            <a:r>
              <a:rPr lang="en-US" dirty="0"/>
              <a:t>Tools &amp; analysis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297680" y="1827107"/>
          <a:ext cx="4546724" cy="3898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743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3" r="81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68B580"/>
              </a:solidFill>
            </a:endParaRPr>
          </a:p>
          <a:p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800" b="1" dirty="0" smtClean="0">
                <a:solidFill>
                  <a:srgbClr val="1385D4"/>
                </a:solidFill>
              </a:rPr>
              <a:t>革新</a:t>
            </a:r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200" dirty="0" smtClean="0">
                <a:solidFill>
                  <a:srgbClr val="1385D4"/>
                </a:solidFill>
              </a:rPr>
              <a:t>传统方法逐渐失效，区块链经济带来希望和活力</a:t>
            </a:r>
            <a:endParaRPr lang="en-US" altLang="zh-CN" sz="1200" dirty="0" smtClean="0">
              <a:solidFill>
                <a:srgbClr val="1385D4"/>
              </a:solidFill>
            </a:endParaRPr>
          </a:p>
          <a:p>
            <a:endParaRPr lang="en-US" altLang="zh-CN" sz="1200" dirty="0" smtClean="0"/>
          </a:p>
          <a:p>
            <a:r>
              <a:rPr lang="zh-CN" altLang="en-US" sz="1800" b="1" dirty="0" smtClean="0">
                <a:solidFill>
                  <a:srgbClr val="489960"/>
                </a:solidFill>
              </a:rPr>
              <a:t>发展</a:t>
            </a:r>
            <a:endParaRPr lang="en-US" altLang="zh-CN" sz="1800" b="1" dirty="0" smtClean="0">
              <a:solidFill>
                <a:srgbClr val="489960"/>
              </a:solidFill>
            </a:endParaRPr>
          </a:p>
          <a:p>
            <a:r>
              <a:rPr lang="zh-CN" altLang="en-US" sz="1200" dirty="0" smtClean="0">
                <a:solidFill>
                  <a:srgbClr val="489960"/>
                </a:solidFill>
              </a:rPr>
              <a:t>区块链从技术和经济两方面，帮助原金融体系更独立更健壮</a:t>
            </a:r>
            <a:endParaRPr lang="en-US" altLang="zh-CN" sz="1200" dirty="0" smtClean="0">
              <a:solidFill>
                <a:srgbClr val="489960"/>
              </a:solidFill>
            </a:endParaRPr>
          </a:p>
          <a:p>
            <a:endParaRPr lang="en-US" altLang="zh-CN" sz="1800" dirty="0" smtClean="0"/>
          </a:p>
          <a:p>
            <a:r>
              <a:rPr lang="zh-CN" altLang="en-US" sz="1800" b="1" dirty="0" smtClean="0">
                <a:solidFill>
                  <a:srgbClr val="AD53C1"/>
                </a:solidFill>
              </a:rPr>
              <a:t>进步</a:t>
            </a:r>
            <a:endParaRPr lang="en-US" altLang="zh-CN" sz="1800" b="1" dirty="0" smtClean="0">
              <a:solidFill>
                <a:srgbClr val="AD53C1"/>
              </a:solidFill>
            </a:endParaRPr>
          </a:p>
          <a:p>
            <a:r>
              <a:rPr lang="zh-CN" altLang="en-US" sz="1200" dirty="0" smtClean="0">
                <a:solidFill>
                  <a:srgbClr val="AD53C1"/>
                </a:solidFill>
              </a:rPr>
              <a:t>紧跟时代脚步，采用最新技术和理念获得优势摆脱束缚</a:t>
            </a:r>
            <a:endParaRPr lang="en-US" sz="1200" dirty="0">
              <a:solidFill>
                <a:srgbClr val="AD53C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3436" y="657398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sz="2000" dirty="0" err="1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" y="457200"/>
            <a:ext cx="2509570" cy="553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rgbClr val="489A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4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央行外汇管理较弱，挂钩美元。银行是金融主要力量。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819656"/>
            <a:ext cx="57245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1" y="3017520"/>
            <a:ext cx="63341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9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阿曼的经济问题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依赖石油和美元导致对外部经济敏感，造成赤字和失业率增加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8B57F"/>
                </a:solidFill>
              </a:rPr>
              <a:t>阿曼金融体系面临的问题</a:t>
            </a:r>
            <a:endParaRPr lang="en-US" b="1" dirty="0">
              <a:solidFill>
                <a:srgbClr val="68B57F"/>
              </a:solidFill>
            </a:endParaRPr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地缘政治</a:t>
            </a:r>
            <a:r>
              <a:rPr lang="zh-CN" altLang="en-US" dirty="0"/>
              <a:t>：</a:t>
            </a:r>
            <a:r>
              <a:rPr lang="en-US" altLang="zh-CN" dirty="0" smtClean="0"/>
              <a:t>OPEC</a:t>
            </a:r>
            <a:r>
              <a:rPr lang="zh-CN" altLang="en-US" dirty="0" smtClean="0"/>
              <a:t>、石油产量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石油美元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失业率高</a:t>
            </a:r>
            <a:endParaRPr lang="en-US" dirty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/>
              <a:t>阿拉伯国家金融自由化比较缓慢且犹豫不定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阿拉伯国家信息技术尚落后于世界其他地区，这将成为金融行业变革的巨大障碍，并影响其全面发展的潜力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需要多样化的金融服务，包括微观金融、小规模商业融资、住房抵押、可持续养老金、保险服务、其他规避风险的产品以及大型项目融资等。尽管阿拉伯国家金融体系包括这些服务，但其作用和世界其他地区相比还较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Clr>
                <a:srgbClr val="68B57F"/>
              </a:buClr>
            </a:pPr>
            <a:r>
              <a:rPr lang="zh-CN" altLang="en-US" dirty="0" smtClean="0"/>
              <a:t>评级下调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当前金融体系和环境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银行是金融体系主体，货币挂钩美元，资本市场不发达</a:t>
            </a:r>
            <a:endParaRPr lang="en-US" dirty="0"/>
          </a:p>
        </p:txBody>
      </p:sp>
      <p:graphicFrame>
        <p:nvGraphicFramePr>
          <p:cNvPr id="7" name="Content Placeholder 3"/>
          <p:cNvGraphicFramePr/>
          <p:nvPr>
            <p:extLst>
              <p:ext uri="{D42A27DB-BD31-4B8C-83A1-F6EECF244321}">
                <p14:modId xmlns:p14="http://schemas.microsoft.com/office/powerpoint/2010/main" val="309597744"/>
              </p:ext>
            </p:extLst>
          </p:nvPr>
        </p:nvGraphicFramePr>
        <p:xfrm>
          <a:off x="479425" y="1828799"/>
          <a:ext cx="8207376" cy="4156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7735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外汇管理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银行和保险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融资服务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证券市场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53C1"/>
                    </a:solidFill>
                  </a:tcPr>
                </a:tc>
              </a:tr>
              <a:tr h="3066968"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央行成立于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1974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美元存款占总存款 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美元贷款占总贷款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97%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银行资产负债占金融总资产负债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家商业银行中，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家本地，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家外国银行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保险公司共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家，阿拉伯公司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家，外国公司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项目融资集团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年商业银行贷款总额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575.4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亿美元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平均贷款利率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4.8%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1989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年马斯喀特证券市场（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）负责运营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资本市场监管局（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CMA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）负责监管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上市公司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家，市值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449.5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亿，日均交易额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396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947376"/>
            <a:ext cx="7132320" cy="54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/>
              <a:t>美</a:t>
            </a:r>
            <a:r>
              <a:rPr lang="zh-CN" altLang="en-US" dirty="0" smtClean="0"/>
              <a:t>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6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0" name="Group 139"/>
          <p:cNvGrpSpPr/>
          <p:nvPr/>
        </p:nvGrpSpPr>
        <p:grpSpPr>
          <a:xfrm>
            <a:off x="3208752" y="2493824"/>
            <a:ext cx="1080004" cy="1080001"/>
            <a:chOff x="13887" y="0"/>
            <a:chExt cx="1080001" cy="1080000"/>
          </a:xfrm>
          <a:solidFill>
            <a:srgbClr val="46999B"/>
          </a:solidFill>
        </p:grpSpPr>
        <p:sp>
          <p:nvSpPr>
            <p:cNvPr id="26" name="Shape 137"/>
            <p:cNvSpPr/>
            <p:nvPr/>
          </p:nvSpPr>
          <p:spPr>
            <a:xfrm>
              <a:off x="13887" y="0"/>
              <a:ext cx="1080001" cy="1080000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Shape 138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买方市场</a:t>
              </a:r>
              <a:endParaRPr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142"/>
          <p:cNvGrpSpPr/>
          <p:nvPr/>
        </p:nvGrpSpPr>
        <p:grpSpPr>
          <a:xfrm>
            <a:off x="2779577" y="404022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4" name="Shape 140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Shape 14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期货</a:t>
              </a:r>
            </a:p>
          </p:txBody>
        </p:sp>
      </p:grpSp>
      <p:grpSp>
        <p:nvGrpSpPr>
          <p:cNvPr id="14" name="Group 145"/>
          <p:cNvGrpSpPr/>
          <p:nvPr/>
        </p:nvGrpSpPr>
        <p:grpSpPr>
          <a:xfrm>
            <a:off x="3924442" y="401553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2" name="Shape 143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Shape 144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基金</a:t>
              </a:r>
            </a:p>
          </p:txBody>
        </p:sp>
      </p:grpSp>
      <p:grpSp>
        <p:nvGrpSpPr>
          <p:cNvPr id="15" name="Group 148"/>
          <p:cNvGrpSpPr/>
          <p:nvPr/>
        </p:nvGrpSpPr>
        <p:grpSpPr>
          <a:xfrm>
            <a:off x="3361349" y="4400212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0" name="Shape 146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Shape 147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资产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管理</a:t>
              </a:r>
            </a:p>
          </p:txBody>
        </p:sp>
      </p:grpSp>
      <p:grpSp>
        <p:nvGrpSpPr>
          <p:cNvPr id="16" name="Group 151"/>
          <p:cNvGrpSpPr/>
          <p:nvPr/>
        </p:nvGrpSpPr>
        <p:grpSpPr>
          <a:xfrm>
            <a:off x="3350716" y="3654008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18" name="Shape 149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Shape 15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券商</a:t>
              </a:r>
            </a:p>
          </p:txBody>
        </p:sp>
      </p:grpSp>
      <p:grpSp>
        <p:nvGrpSpPr>
          <p:cNvPr id="33" name="Group 156"/>
          <p:cNvGrpSpPr/>
          <p:nvPr/>
        </p:nvGrpSpPr>
        <p:grpSpPr>
          <a:xfrm>
            <a:off x="4839842" y="4027421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2" name="Shape 154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Shape 155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zh-CN" altLang="en-US" sz="1400" b="0" dirty="0" smtClean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评级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grpSp>
        <p:nvGrpSpPr>
          <p:cNvPr id="34" name="Group 159"/>
          <p:cNvGrpSpPr/>
          <p:nvPr/>
        </p:nvGrpSpPr>
        <p:grpSpPr>
          <a:xfrm>
            <a:off x="4850474" y="4790048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0" name="Shape 157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Shape 158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支付</a:t>
              </a:r>
            </a:p>
          </p:txBody>
        </p:sp>
      </p:grpSp>
      <p:grpSp>
        <p:nvGrpSpPr>
          <p:cNvPr id="35" name="Group 162"/>
          <p:cNvGrpSpPr/>
          <p:nvPr/>
        </p:nvGrpSpPr>
        <p:grpSpPr>
          <a:xfrm>
            <a:off x="5984707" y="4002730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48" name="Shape 160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Shape 161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结算</a:t>
              </a:r>
            </a:p>
          </p:txBody>
        </p:sp>
      </p:grpSp>
      <p:grpSp>
        <p:nvGrpSpPr>
          <p:cNvPr id="36" name="Group 165"/>
          <p:cNvGrpSpPr/>
          <p:nvPr/>
        </p:nvGrpSpPr>
        <p:grpSpPr>
          <a:xfrm>
            <a:off x="6000275" y="474399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6" name="Shape 16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Shape 164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37" name="Group 168"/>
          <p:cNvGrpSpPr/>
          <p:nvPr/>
        </p:nvGrpSpPr>
        <p:grpSpPr>
          <a:xfrm>
            <a:off x="5421613" y="4387412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4" name="Shape 166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Shape 167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担保</a:t>
              </a:r>
            </a:p>
          </p:txBody>
        </p:sp>
      </p:grpSp>
      <p:grpSp>
        <p:nvGrpSpPr>
          <p:cNvPr id="38" name="Group 171"/>
          <p:cNvGrpSpPr/>
          <p:nvPr/>
        </p:nvGrpSpPr>
        <p:grpSpPr>
          <a:xfrm>
            <a:off x="5410980" y="3641209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42" name="Shape 16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Shape 17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投行</a:t>
              </a:r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5433311" y="513789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0" name="Shape 17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Shape 17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清收</a:t>
              </a:r>
            </a:p>
          </p:txBody>
        </p:sp>
      </p:grpSp>
      <p:grpSp>
        <p:nvGrpSpPr>
          <p:cNvPr id="30" name="Group 178"/>
          <p:cNvGrpSpPr/>
          <p:nvPr/>
        </p:nvGrpSpPr>
        <p:grpSpPr>
          <a:xfrm>
            <a:off x="5245949" y="2506623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31" name="Shape 176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Shape 177"/>
            <p:cNvSpPr/>
            <p:nvPr/>
          </p:nvSpPr>
          <p:spPr>
            <a:xfrm>
              <a:off x="280837" y="432277"/>
              <a:ext cx="538608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服务商</a:t>
              </a:r>
            </a:p>
          </p:txBody>
        </p:sp>
      </p:grpSp>
      <p:grpSp>
        <p:nvGrpSpPr>
          <p:cNvPr id="59" name="Group 182"/>
          <p:cNvGrpSpPr/>
          <p:nvPr/>
        </p:nvGrpSpPr>
        <p:grpSpPr>
          <a:xfrm>
            <a:off x="719314" y="4027057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6" name="Shape 180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Shape 18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小贷</a:t>
              </a:r>
            </a:p>
          </p:txBody>
        </p:sp>
      </p:grpSp>
      <p:grpSp>
        <p:nvGrpSpPr>
          <p:cNvPr id="60" name="Group 185"/>
          <p:cNvGrpSpPr/>
          <p:nvPr/>
        </p:nvGrpSpPr>
        <p:grpSpPr>
          <a:xfrm>
            <a:off x="729946" y="4789684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4" name="Shape 18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Shape 184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汽车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金融</a:t>
              </a:r>
            </a:p>
          </p:txBody>
        </p:sp>
      </p:grpSp>
      <p:grpSp>
        <p:nvGrpSpPr>
          <p:cNvPr id="61" name="Group 188"/>
          <p:cNvGrpSpPr/>
          <p:nvPr/>
        </p:nvGrpSpPr>
        <p:grpSpPr>
          <a:xfrm>
            <a:off x="1864179" y="4002366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72" name="Shape 186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Shape 187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保险</a:t>
              </a:r>
            </a:p>
          </p:txBody>
        </p:sp>
      </p:grpSp>
      <p:grpSp>
        <p:nvGrpSpPr>
          <p:cNvPr id="62" name="Group 191"/>
          <p:cNvGrpSpPr/>
          <p:nvPr/>
        </p:nvGrpSpPr>
        <p:grpSpPr>
          <a:xfrm>
            <a:off x="1879747" y="474363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0" name="Shape 18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Shape 190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63" name="Group 194"/>
          <p:cNvGrpSpPr/>
          <p:nvPr/>
        </p:nvGrpSpPr>
        <p:grpSpPr>
          <a:xfrm>
            <a:off x="1301085" y="438704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68" name="Shape 19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Shape 19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银行</a:t>
              </a:r>
            </a:p>
          </p:txBody>
        </p:sp>
      </p:grpSp>
      <p:grpSp>
        <p:nvGrpSpPr>
          <p:cNvPr id="64" name="Group 197"/>
          <p:cNvGrpSpPr/>
          <p:nvPr/>
        </p:nvGrpSpPr>
        <p:grpSpPr>
          <a:xfrm>
            <a:off x="1290452" y="3640845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66" name="Shape 195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Shape 196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信托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65" name="Shape 198"/>
          <p:cNvSpPr/>
          <p:nvPr/>
        </p:nvSpPr>
        <p:spPr>
          <a:xfrm>
            <a:off x="1312784" y="5137530"/>
            <a:ext cx="720001" cy="72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83C37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14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dirty="0" err="1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rPr>
              <a:t>典当</a:t>
            </a:r>
            <a:endParaRPr dirty="0">
              <a:solidFill>
                <a:srgbClr val="272B3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Group 202"/>
          <p:cNvGrpSpPr/>
          <p:nvPr/>
        </p:nvGrpSpPr>
        <p:grpSpPr>
          <a:xfrm>
            <a:off x="1125421" y="2506987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57" name="Shape 200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Shape 201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卖方市场</a:t>
              </a:r>
              <a:endParaRPr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80" name="Shape 206"/>
          <p:cNvSpPr/>
          <p:nvPr/>
        </p:nvSpPr>
        <p:spPr>
          <a:xfrm>
            <a:off x="105156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银行间市场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Shape 207"/>
          <p:cNvSpPr/>
          <p:nvPr/>
        </p:nvSpPr>
        <p:spPr>
          <a:xfrm>
            <a:off x="217488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证券交易所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Shape 208"/>
          <p:cNvSpPr/>
          <p:nvPr/>
        </p:nvSpPr>
        <p:spPr>
          <a:xfrm>
            <a:off x="3298199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期货交易所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Shape 209"/>
          <p:cNvSpPr/>
          <p:nvPr/>
        </p:nvSpPr>
        <p:spPr>
          <a:xfrm>
            <a:off x="4421518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其它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Shape 210"/>
          <p:cNvSpPr/>
          <p:nvPr/>
        </p:nvSpPr>
        <p:spPr>
          <a:xfrm>
            <a:off x="5544837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OTC</a:t>
            </a:r>
          </a:p>
        </p:txBody>
      </p:sp>
      <p:sp>
        <p:nvSpPr>
          <p:cNvPr id="87" name="Shape 213"/>
          <p:cNvSpPr/>
          <p:nvPr/>
        </p:nvSpPr>
        <p:spPr>
          <a:xfrm>
            <a:off x="7308837" y="1991359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人民银行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Shape 214"/>
          <p:cNvSpPr/>
          <p:nvPr/>
        </p:nvSpPr>
        <p:spPr>
          <a:xfrm>
            <a:off x="7308837" y="3484272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监会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Shape 216"/>
          <p:cNvSpPr/>
          <p:nvPr/>
        </p:nvSpPr>
        <p:spPr>
          <a:xfrm>
            <a:off x="7308837" y="4977184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证监会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传统金融体系的局限性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阿曼的经济和</a:t>
            </a:r>
            <a:r>
              <a:rPr lang="zh-CN" altLang="en-US" dirty="0" smtClean="0"/>
              <a:t>金融现状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依赖石油和美元导致对外经济敏感，造成赤字和失业率增加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全球环境下的阿曼经济</a:t>
            </a:r>
            <a:endParaRPr lang="en-US" b="1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</a:t>
            </a:r>
            <a:r>
              <a:rPr lang="zh-CN" altLang="en-US" dirty="0" smtClean="0"/>
              <a:t>波动</a:t>
            </a:r>
            <a:r>
              <a:rPr lang="zh-CN" altLang="en-US" dirty="0"/>
              <a:t>，</a:t>
            </a:r>
            <a:r>
              <a:rPr lang="zh-CN" altLang="en-US" dirty="0" smtClean="0"/>
              <a:t>金融</a:t>
            </a:r>
            <a:r>
              <a:rPr lang="zh-CN" altLang="en-US" dirty="0" smtClean="0"/>
              <a:t>体系受损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油价长期</a:t>
            </a:r>
            <a:r>
              <a:rPr lang="zh-CN" altLang="en-US" dirty="0" smtClean="0"/>
              <a:t>下跌</a:t>
            </a:r>
            <a:r>
              <a:rPr lang="zh-CN" altLang="en-US" dirty="0"/>
              <a:t>，</a:t>
            </a:r>
            <a:r>
              <a:rPr lang="zh-CN" altLang="en-US" dirty="0" smtClean="0"/>
              <a:t>盈利</a:t>
            </a:r>
            <a:r>
              <a:rPr lang="zh-CN" altLang="en-US" dirty="0" smtClean="0"/>
              <a:t>能力下降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财政赤字已经缩小，但依然较大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失业率</a:t>
            </a:r>
            <a:r>
              <a:rPr lang="zh-CN" altLang="en-US" dirty="0"/>
              <a:t> </a:t>
            </a:r>
            <a:r>
              <a:rPr lang="en-US" altLang="zh-CN" dirty="0" smtClean="0"/>
              <a:t>17.8</a:t>
            </a:r>
            <a:r>
              <a:rPr lang="en-US" altLang="zh-CN" dirty="0" smtClean="0"/>
              <a:t>%</a:t>
            </a: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石油化工产品产量不会大幅增加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7100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</a:rPr>
              <a:t>受美元影响的金融体系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货币政策缺乏灵活性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资本市场不发达，融资单一</a:t>
            </a:r>
            <a:r>
              <a:rPr lang="zh-CN" altLang="en-US" dirty="0" smtClean="0"/>
              <a:t>且低效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债务上升到</a:t>
            </a:r>
            <a:r>
              <a:rPr lang="en-US" altLang="zh-CN" dirty="0" smtClean="0"/>
              <a:t>GDP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70%</a:t>
            </a:r>
            <a:r>
              <a:rPr lang="zh-CN" altLang="en-US" dirty="0" smtClean="0"/>
              <a:t>是外币债务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银行资产质量下降，违约概率升高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/>
              <a:t>美元</a:t>
            </a:r>
            <a:r>
              <a:rPr lang="zh-CN" altLang="en-US" dirty="0" smtClean="0"/>
              <a:t>加息导致贷款利率上</a:t>
            </a:r>
            <a:r>
              <a:rPr lang="zh-CN" altLang="en-US" dirty="0"/>
              <a:t>升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endParaRPr lang="en-US" altLang="zh-CN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8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52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石油产品价格趋势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0160"/>
            <a:ext cx="8322945" cy="49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01414"/>
      </p:ext>
    </p:extLst>
  </p:cSld>
  <p:clrMapOvr>
    <a:masterClrMapping/>
  </p:clrMapOvr>
</p:sld>
</file>

<file path=ppt/theme/theme1.xml><?xml version="1.0" encoding="utf-8"?>
<a:theme xmlns:a="http://schemas.openxmlformats.org/drawingml/2006/main" name="MA Theme">
  <a:themeElements>
    <a:clrScheme name="Moody's Theme 4.0">
      <a:dk1>
        <a:srgbClr val="0028A0"/>
      </a:dk1>
      <a:lt1>
        <a:sysClr val="window" lastClr="FFFFFF"/>
      </a:lt1>
      <a:dk2>
        <a:srgbClr val="009FDF"/>
      </a:dk2>
      <a:lt2>
        <a:srgbClr val="000000"/>
      </a:lt2>
      <a:accent1>
        <a:srgbClr val="009775"/>
      </a:accent1>
      <a:accent2>
        <a:srgbClr val="41B6E6"/>
      </a:accent2>
      <a:accent3>
        <a:srgbClr val="0028A0"/>
      </a:accent3>
      <a:accent4>
        <a:srgbClr val="78BE20"/>
      </a:accent4>
      <a:accent5>
        <a:srgbClr val="75787B"/>
      </a:accent5>
      <a:accent6>
        <a:srgbClr val="002E5D"/>
      </a:accent6>
      <a:hlink>
        <a:srgbClr val="009FDF"/>
      </a:hlink>
      <a:folHlink>
        <a:srgbClr val="009FD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ody's Theme 4.0">
    <a:dk1>
      <a:srgbClr val="0028A0"/>
    </a:dk1>
    <a:lt1>
      <a:sysClr val="window" lastClr="FFFFFF"/>
    </a:lt1>
    <a:dk2>
      <a:srgbClr val="009FDF"/>
    </a:dk2>
    <a:lt2>
      <a:srgbClr val="000000"/>
    </a:lt2>
    <a:accent1>
      <a:srgbClr val="009775"/>
    </a:accent1>
    <a:accent2>
      <a:srgbClr val="41B6E6"/>
    </a:accent2>
    <a:accent3>
      <a:srgbClr val="0028A0"/>
    </a:accent3>
    <a:accent4>
      <a:srgbClr val="78BE20"/>
    </a:accent4>
    <a:accent5>
      <a:srgbClr val="75787B"/>
    </a:accent5>
    <a:accent6>
      <a:srgbClr val="002E5D"/>
    </a:accent6>
    <a:hlink>
      <a:srgbClr val="009FDF"/>
    </a:hlink>
    <a:folHlink>
      <a:srgbClr val="009FD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Subtle Solids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Moody's Theme 4.0</Template>
  <TotalTime>1285</TotalTime>
  <Words>1387</Words>
  <Application>Microsoft Office PowerPoint</Application>
  <PresentationFormat>全屏显示(4:3)</PresentationFormat>
  <Paragraphs>252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MA Theme</vt:lpstr>
      <vt:lpstr>PowerPoint 演示文稿</vt:lpstr>
      <vt:lpstr>Agenda</vt:lpstr>
      <vt:lpstr>1</vt:lpstr>
      <vt:lpstr>金融体系-中东/阿曼</vt:lpstr>
      <vt:lpstr>金融体系-美国</vt:lpstr>
      <vt:lpstr>金融体系-中国</vt:lpstr>
      <vt:lpstr>2</vt:lpstr>
      <vt:lpstr>阿曼的经济和金融现状</vt:lpstr>
      <vt:lpstr>石油产品价格趋势</vt:lpstr>
      <vt:lpstr>全球展望概览</vt:lpstr>
      <vt:lpstr>阿曼的经济数据-摘要</vt:lpstr>
      <vt:lpstr>评级机构对阿曼的评分</vt:lpstr>
      <vt:lpstr>国外投资者对阿曼的信心</vt:lpstr>
      <vt:lpstr>经济和金融面临的困难</vt:lpstr>
      <vt:lpstr>机遇-区块链&amp;金融科技</vt:lpstr>
      <vt:lpstr>中东国家的区块链探索</vt:lpstr>
      <vt:lpstr>3</vt:lpstr>
      <vt:lpstr>区块链有效性框架</vt:lpstr>
      <vt:lpstr>区块链将颠覆的银行银业务预测</vt:lpstr>
      <vt:lpstr>区块链生态-区块链项目</vt:lpstr>
      <vt:lpstr>区块链生态-金融生态</vt:lpstr>
      <vt:lpstr>区块链生态-金融生态</vt:lpstr>
      <vt:lpstr>区块链关键概念-STO</vt:lpstr>
      <vt:lpstr>区块链关键概念</vt:lpstr>
      <vt:lpstr>全球区块链的生态</vt:lpstr>
      <vt:lpstr>关键点和应对策略</vt:lpstr>
      <vt:lpstr>PowerPoint 演示文稿</vt:lpstr>
      <vt:lpstr>金融体系-中东/阿曼</vt:lpstr>
      <vt:lpstr>阿曼的经济问题</vt:lpstr>
    </vt:vector>
  </TitlesOfParts>
  <Company>Moody's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chochoc</dc:creator>
  <cp:lastModifiedBy>xuj</cp:lastModifiedBy>
  <cp:revision>303</cp:revision>
  <dcterms:created xsi:type="dcterms:W3CDTF">2018-11-30T10:02:35Z</dcterms:created>
  <dcterms:modified xsi:type="dcterms:W3CDTF">2018-12-05T12:03:01Z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