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5F5F5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FFE4CA"/>
          </a:solidFill>
        </a:fill>
      </a:tcStyle>
    </a:wholeTbl>
    <a:band2H>
      <a:tcTxStyle b="def" i="def"/>
      <a:tcStyle>
        <a:tcBdr/>
        <a:fill>
          <a:solidFill>
            <a:srgbClr val="FFF2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bevel/>
            </a:ln>
          </a:top>
          <a:bottom>
            <a:ln w="254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bevel/>
            </a:ln>
          </a:top>
          <a:bottom>
            <a:ln w="254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5F5F5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5F5F5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bevel/>
            </a:ln>
          </a:left>
          <a:right>
            <a:ln w="12700" cap="flat">
              <a:solidFill>
                <a:srgbClr val="5F5F5F"/>
              </a:solidFill>
              <a:prstDash val="solid"/>
              <a:bevel/>
            </a:ln>
          </a:right>
          <a:top>
            <a:ln w="12700" cap="flat">
              <a:solidFill>
                <a:srgbClr val="5F5F5F"/>
              </a:solidFill>
              <a:prstDash val="solid"/>
              <a:bevel/>
            </a:ln>
          </a:top>
          <a:bottom>
            <a:ln w="127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solidFill>
                <a:srgbClr val="5F5F5F"/>
              </a:solidFill>
              <a:prstDash val="solid"/>
              <a:bevel/>
            </a:ln>
          </a:insideH>
          <a:insideV>
            <a:ln w="12700" cap="flat">
              <a:solidFill>
                <a:srgbClr val="5F5F5F"/>
              </a:solidFill>
              <a:prstDash val="solid"/>
              <a:bevel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bevel/>
            </a:ln>
          </a:left>
          <a:right>
            <a:ln w="12700" cap="flat">
              <a:solidFill>
                <a:srgbClr val="5F5F5F"/>
              </a:solidFill>
              <a:prstDash val="solid"/>
              <a:bevel/>
            </a:ln>
          </a:right>
          <a:top>
            <a:ln w="12700" cap="flat">
              <a:solidFill>
                <a:srgbClr val="5F5F5F"/>
              </a:solidFill>
              <a:prstDash val="solid"/>
              <a:bevel/>
            </a:ln>
          </a:top>
          <a:bottom>
            <a:ln w="127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solidFill>
                <a:srgbClr val="5F5F5F"/>
              </a:solidFill>
              <a:prstDash val="solid"/>
              <a:bevel/>
            </a:ln>
          </a:insideH>
          <a:insideV>
            <a:ln w="12700" cap="flat">
              <a:solidFill>
                <a:srgbClr val="5F5F5F"/>
              </a:solidFill>
              <a:prstDash val="solid"/>
              <a:bevel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bevel/>
            </a:ln>
          </a:left>
          <a:right>
            <a:ln w="12700" cap="flat">
              <a:solidFill>
                <a:srgbClr val="5F5F5F"/>
              </a:solidFill>
              <a:prstDash val="solid"/>
              <a:bevel/>
            </a:ln>
          </a:right>
          <a:top>
            <a:ln w="50800" cap="flat">
              <a:solidFill>
                <a:srgbClr val="5F5F5F"/>
              </a:solidFill>
              <a:prstDash val="solid"/>
              <a:bevel/>
            </a:ln>
          </a:top>
          <a:bottom>
            <a:ln w="127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solidFill>
                <a:srgbClr val="5F5F5F"/>
              </a:solidFill>
              <a:prstDash val="solid"/>
              <a:bevel/>
            </a:ln>
          </a:insideH>
          <a:insideV>
            <a:ln w="12700" cap="flat">
              <a:solidFill>
                <a:srgbClr val="5F5F5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bevel/>
            </a:ln>
          </a:left>
          <a:right>
            <a:ln w="12700" cap="flat">
              <a:solidFill>
                <a:srgbClr val="5F5F5F"/>
              </a:solidFill>
              <a:prstDash val="solid"/>
              <a:bevel/>
            </a:ln>
          </a:right>
          <a:top>
            <a:ln w="12700" cap="flat">
              <a:solidFill>
                <a:srgbClr val="5F5F5F"/>
              </a:solidFill>
              <a:prstDash val="solid"/>
              <a:bevel/>
            </a:ln>
          </a:top>
          <a:bottom>
            <a:ln w="25400" cap="flat">
              <a:solidFill>
                <a:srgbClr val="5F5F5F"/>
              </a:solidFill>
              <a:prstDash val="solid"/>
              <a:bevel/>
            </a:ln>
          </a:bottom>
          <a:insideH>
            <a:ln w="12700" cap="flat">
              <a:solidFill>
                <a:srgbClr val="5F5F5F"/>
              </a:solidFill>
              <a:prstDash val="solid"/>
              <a:bevel/>
            </a:ln>
          </a:insideH>
          <a:insideV>
            <a:ln w="12700" cap="flat">
              <a:solidFill>
                <a:srgbClr val="5F5F5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14" y="1130300"/>
            <a:ext cx="1644652" cy="339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6400" y="1130300"/>
            <a:ext cx="6932614" cy="339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7546975" y="3482975"/>
            <a:ext cx="1076325" cy="1076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71500" y="0"/>
            <a:ext cx="7772400" cy="168592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095C1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996950" y="160337"/>
            <a:ext cx="7588250" cy="184308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985837" y="2003425"/>
            <a:ext cx="7680326" cy="383969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746875" y="160337"/>
            <a:ext cx="1919289" cy="56610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985837" y="160337"/>
            <a:ext cx="5608639" cy="56610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996950" y="160337"/>
            <a:ext cx="7588250" cy="18430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2" name="Shape 112"/>
          <p:cNvSpPr/>
          <p:nvPr>
            <p:ph type="body" sz="half" idx="1"/>
          </p:nvPr>
        </p:nvSpPr>
        <p:spPr>
          <a:xfrm>
            <a:off x="985837" y="2003425"/>
            <a:ext cx="3763964" cy="381793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996950" y="160337"/>
            <a:ext cx="7588250" cy="125571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996950" y="160337"/>
            <a:ext cx="7588250" cy="184308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85837" y="2003425"/>
            <a:ext cx="7680326" cy="383969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996950" y="160337"/>
            <a:ext cx="7588250" cy="184308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985837" y="2003425"/>
            <a:ext cx="3763964" cy="3817939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2800"/>
            </a:lvl1pPr>
            <a:lvl2pPr marL="192352" indent="-190765">
              <a:spcBef>
                <a:spcPts val="800"/>
              </a:spcBef>
              <a:defRPr sz="2800"/>
            </a:lvl2pPr>
            <a:lvl3pPr marL="377825" indent="-211138">
              <a:spcBef>
                <a:spcPts val="800"/>
              </a:spcBef>
              <a:defRPr sz="2800"/>
            </a:lvl3pPr>
            <a:lvl4pPr marL="573440" indent="-254353">
              <a:spcBef>
                <a:spcPts val="800"/>
              </a:spcBef>
              <a:defRPr sz="2800"/>
            </a:lvl4pPr>
            <a:lvl5pPr marL="758296" indent="-274109">
              <a:spcBef>
                <a:spcPts val="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20498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200"/>
            </a:lvl1pPr>
            <a:lvl2pPr marL="188459" indent="-186871">
              <a:spcBef>
                <a:spcPts val="900"/>
              </a:spcBef>
              <a:defRPr sz="3200"/>
            </a:lvl2pPr>
            <a:lvl3pPr marL="367771" indent="-201084">
              <a:spcBef>
                <a:spcPts val="900"/>
              </a:spcBef>
              <a:defRPr sz="3200"/>
            </a:lvl3pPr>
            <a:lvl4pPr marL="580707" indent="-261620">
              <a:spcBef>
                <a:spcPts val="900"/>
              </a:spcBef>
              <a:defRPr sz="3200"/>
            </a:lvl4pPr>
            <a:lvl5pPr marL="766127" indent="-281940">
              <a:spcBef>
                <a:spcPts val="9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08050" y="-1"/>
            <a:ext cx="7969250" cy="633415"/>
          </a:xfrm>
          <a:prstGeom prst="rect">
            <a:avLst/>
          </a:prstGeom>
          <a:solidFill>
            <a:srgbClr val="6095C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3" name="Shape 3"/>
          <p:cNvSpPr/>
          <p:nvPr/>
        </p:nvSpPr>
        <p:spPr>
          <a:xfrm flipH="1">
            <a:off x="8575675" y="330200"/>
            <a:ext cx="415925" cy="415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96950" y="160337"/>
            <a:ext cx="7588250" cy="1439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accent3">
              <a:lumOff val="44000"/>
            </a:schemeClr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65000"/>
        <a:buFont typeface="Wingdings"/>
        <a:buChar char="•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197802" marR="0" indent="-1962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80000"/>
        <a:buFont typeface="Wingdings"/>
        <a:buChar char="■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407987" marR="0" indent="-241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70000"/>
        <a:buFont typeface="Wingdings"/>
        <a:buChar char="●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599395" marR="0" indent="-28030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–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786266" marR="0" indent="-30207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▪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243466" marR="0" indent="-30207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▪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1700666" marR="0" indent="-30207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▪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157866" marR="0" indent="-30207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▪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615066" marR="0" indent="-30207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5F5F5F"/>
        </a:buClr>
        <a:buSzPct val="100000"/>
        <a:buFont typeface="Wingdings"/>
        <a:buChar char="▪"/>
        <a:tabLst>
          <a:tab pos="4978400" algn="r"/>
        </a:tabLst>
        <a:defRPr b="0" baseline="0" cap="none" i="0" spc="0" strike="noStrike" sz="2400" u="none">
          <a:ln>
            <a:noFill/>
          </a:ln>
          <a:solidFill>
            <a:srgbClr val="6094C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49238" y="1463837"/>
            <a:ext cx="8645526" cy="228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727" indent="-311727" algn="l">
              <a:lnSpc>
                <a:spcPct val="100000"/>
              </a:lnSpc>
              <a:spcBef>
                <a:spcPts val="400"/>
              </a:spcBef>
              <a:buClr>
                <a:srgbClr val="44697D"/>
              </a:buClr>
              <a:buSzPct val="100000"/>
              <a:buAutoNum type="arabicPeriod" startAt="1"/>
              <a:defRPr b="0" sz="20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整体结构</a:t>
            </a: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管理机构</a:t>
            </a:r>
            <a:endParaRPr b="0" sz="1600">
              <a:solidFill>
                <a:srgbClr val="44697D"/>
              </a:solidFill>
            </a:endParaRP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商业机构</a:t>
            </a:r>
            <a:endParaRPr b="0" sz="1600">
              <a:solidFill>
                <a:srgbClr val="44697D"/>
              </a:solidFill>
            </a:endParaRP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金融产品</a:t>
            </a:r>
            <a:endParaRPr b="0" sz="1600">
              <a:solidFill>
                <a:srgbClr val="44697D"/>
              </a:solidFill>
            </a:endParaRP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资金流转</a:t>
            </a:r>
            <a:endParaRPr b="0" sz="1600">
              <a:solidFill>
                <a:srgbClr val="44697D"/>
              </a:solidFill>
            </a:endParaRPr>
          </a:p>
          <a:p>
            <a:pPr marL="311727" indent="-311727" algn="l">
              <a:lnSpc>
                <a:spcPct val="100000"/>
              </a:lnSpc>
              <a:spcBef>
                <a:spcPts val="4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20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银行管理</a:t>
            </a:r>
            <a:endParaRPr sz="2000">
              <a:solidFill>
                <a:srgbClr val="44697D"/>
              </a:solidFill>
            </a:endParaRP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盈利</a:t>
            </a:r>
          </a:p>
          <a:p>
            <a:pPr lvl="1" marL="895205" indent="-372918" algn="l">
              <a:lnSpc>
                <a:spcPct val="100000"/>
              </a:lnSpc>
              <a:spcBef>
                <a:spcPts val="300"/>
              </a:spcBef>
              <a:buClr>
                <a:srgbClr val="44697D"/>
              </a:buClr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rPr b="0" sz="1600">
                <a:solidFill>
                  <a:srgbClr val="44697D"/>
                </a:solidFill>
                <a:latin typeface="SimHei"/>
                <a:ea typeface="SimHei"/>
                <a:cs typeface="SimHei"/>
                <a:sym typeface="SimHei"/>
              </a:rPr>
              <a:t>风险</a:t>
            </a:r>
          </a:p>
        </p:txBody>
      </p:sp>
      <p:sp>
        <p:nvSpPr>
          <p:cNvPr id="131" name="Shape 131"/>
          <p:cNvSpPr/>
          <p:nvPr/>
        </p:nvSpPr>
        <p:spPr>
          <a:xfrm>
            <a:off x="2011679" y="-2"/>
            <a:ext cx="6865620" cy="1353602"/>
          </a:xfrm>
          <a:prstGeom prst="rect">
            <a:avLst/>
          </a:prstGeom>
          <a:solidFill>
            <a:srgbClr val="6095C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2" name="image3.png" descr="_titelbild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2" y="-2"/>
            <a:ext cx="2275252" cy="135360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697479" y="274320"/>
            <a:ext cx="328041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b="0" sz="3600">
                <a:solidFill>
                  <a:schemeClr val="accent3">
                    <a:lumOff val="44000"/>
                  </a:schemeClr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</a:lstStyle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sz="3600">
                <a:solidFill>
                  <a:schemeClr val="accent3">
                    <a:lumOff val="44000"/>
                  </a:schemeClr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-1"/>
            <a:ext cx="863600" cy="633415"/>
          </a:xfrm>
          <a:prstGeom prst="rect">
            <a:avLst/>
          </a:prstGeom>
          <a:solidFill>
            <a:srgbClr val="FFB3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Shape 136"/>
          <p:cNvSpPr/>
          <p:nvPr>
            <p:ph type="title"/>
          </p:nvPr>
        </p:nvSpPr>
        <p:spPr>
          <a:xfrm>
            <a:off x="996950" y="160337"/>
            <a:ext cx="7588250" cy="2877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22376">
              <a:defRPr sz="1738"/>
            </a:lvl1pPr>
          </a:lstStyle>
          <a:p>
            <a:pPr/>
            <a:r>
              <a:t>整体状况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2779578" y="2493824"/>
            <a:ext cx="1864864" cy="2626387"/>
            <a:chOff x="0" y="0"/>
            <a:chExt cx="1864863" cy="2626386"/>
          </a:xfrm>
        </p:grpSpPr>
        <p:grpSp>
          <p:nvGrpSpPr>
            <p:cNvPr id="139" name="Group 139"/>
            <p:cNvGrpSpPr/>
            <p:nvPr/>
          </p:nvGrpSpPr>
          <p:grpSpPr>
            <a:xfrm>
              <a:off x="429174" y="0"/>
              <a:ext cx="1080001" cy="1080000"/>
              <a:chOff x="13887" y="0"/>
              <a:chExt cx="1079999" cy="1079999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13887" y="0"/>
                <a:ext cx="1080001" cy="1080000"/>
              </a:xfrm>
              <a:prstGeom prst="heptagon">
                <a:avLst/>
              </a:prstGeom>
              <a:solidFill>
                <a:srgbClr val="D26C0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191937" y="419349"/>
                <a:ext cx="723901" cy="241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买方市场</a:t>
                </a:r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-1" y="1160184"/>
              <a:ext cx="1864865" cy="1466203"/>
              <a:chOff x="0" y="0"/>
              <a:chExt cx="1864863" cy="1466201"/>
            </a:xfrm>
          </p:grpSpPr>
          <p:grpSp>
            <p:nvGrpSpPr>
              <p:cNvPr id="142" name="Group 142"/>
              <p:cNvGrpSpPr/>
              <p:nvPr/>
            </p:nvGrpSpPr>
            <p:grpSpPr>
              <a:xfrm>
                <a:off x="0" y="386212"/>
                <a:ext cx="720001" cy="720001"/>
                <a:chOff x="0" y="0"/>
                <a:chExt cx="719999" cy="719999"/>
              </a:xfrm>
            </p:grpSpPr>
            <p:sp>
              <p:nvSpPr>
                <p:cNvPr id="140" name="Shape 140"/>
                <p:cNvSpPr/>
                <p:nvPr/>
              </p:nvSpPr>
              <p:spPr>
                <a:xfrm>
                  <a:off x="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期货</a:t>
                  </a:r>
                </a:p>
              </p:txBody>
            </p:sp>
          </p:grpSp>
          <p:grpSp>
            <p:nvGrpSpPr>
              <p:cNvPr id="145" name="Group 145"/>
              <p:cNvGrpSpPr/>
              <p:nvPr/>
            </p:nvGrpSpPr>
            <p:grpSpPr>
              <a:xfrm>
                <a:off x="1144863" y="361522"/>
                <a:ext cx="720001" cy="720001"/>
                <a:chOff x="0" y="0"/>
                <a:chExt cx="719999" cy="719999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基金</a:t>
                  </a:r>
                </a:p>
              </p:txBody>
            </p:sp>
          </p:grpSp>
          <p:grpSp>
            <p:nvGrpSpPr>
              <p:cNvPr id="148" name="Group 148"/>
              <p:cNvGrpSpPr/>
              <p:nvPr/>
            </p:nvGrpSpPr>
            <p:grpSpPr>
              <a:xfrm>
                <a:off x="581771" y="746202"/>
                <a:ext cx="720001" cy="720001"/>
                <a:chOff x="0" y="0"/>
                <a:chExt cx="719999" cy="719999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149544" y="136797"/>
                  <a:ext cx="420912" cy="44640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资产</a:t>
                  </a:r>
                  <a:endParaRPr b="0" sz="1400"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管理</a:t>
                  </a:r>
                </a:p>
              </p:txBody>
            </p:sp>
          </p:grpSp>
          <p:grpSp>
            <p:nvGrpSpPr>
              <p:cNvPr id="151" name="Group 151"/>
              <p:cNvGrpSpPr/>
              <p:nvPr/>
            </p:nvGrpSpPr>
            <p:grpSpPr>
              <a:xfrm>
                <a:off x="571138" y="0"/>
                <a:ext cx="720001" cy="720001"/>
                <a:chOff x="0" y="0"/>
                <a:chExt cx="719999" cy="719999"/>
              </a:xfrm>
            </p:grpSpPr>
            <p:sp>
              <p:nvSpPr>
                <p:cNvPr id="149" name="Shape 149"/>
                <p:cNvSpPr/>
                <p:nvPr/>
              </p:nvSpPr>
              <p:spPr>
                <a:xfrm>
                  <a:off x="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券商</a:t>
                  </a:r>
                </a:p>
              </p:txBody>
            </p:sp>
          </p:grpSp>
        </p:grpSp>
      </p:grpSp>
      <p:grpSp>
        <p:nvGrpSpPr>
          <p:cNvPr id="179" name="Group 179"/>
          <p:cNvGrpSpPr/>
          <p:nvPr/>
        </p:nvGrpSpPr>
        <p:grpSpPr>
          <a:xfrm>
            <a:off x="4839843" y="2506623"/>
            <a:ext cx="1880432" cy="3351271"/>
            <a:chOff x="0" y="0"/>
            <a:chExt cx="1880430" cy="3351269"/>
          </a:xfrm>
        </p:grpSpPr>
        <p:grpSp>
          <p:nvGrpSpPr>
            <p:cNvPr id="175" name="Group 175"/>
            <p:cNvGrpSpPr/>
            <p:nvPr/>
          </p:nvGrpSpPr>
          <p:grpSpPr>
            <a:xfrm>
              <a:off x="0" y="1134585"/>
              <a:ext cx="1880431" cy="2216685"/>
              <a:chOff x="0" y="0"/>
              <a:chExt cx="1880430" cy="2216684"/>
            </a:xfrm>
          </p:grpSpPr>
          <p:grpSp>
            <p:nvGrpSpPr>
              <p:cNvPr id="156" name="Group 156"/>
              <p:cNvGrpSpPr/>
              <p:nvPr/>
            </p:nvGrpSpPr>
            <p:grpSpPr>
              <a:xfrm>
                <a:off x="0" y="386212"/>
                <a:ext cx="720000" cy="720001"/>
                <a:chOff x="0" y="0"/>
                <a:chExt cx="719999" cy="719999"/>
              </a:xfrm>
            </p:grpSpPr>
            <p:sp>
              <p:nvSpPr>
                <p:cNvPr id="154" name="Shape 154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保险</a:t>
                  </a:r>
                </a:p>
              </p:txBody>
            </p:sp>
          </p:grpSp>
          <p:grpSp>
            <p:nvGrpSpPr>
              <p:cNvPr id="159" name="Group 159"/>
              <p:cNvGrpSpPr/>
              <p:nvPr/>
            </p:nvGrpSpPr>
            <p:grpSpPr>
              <a:xfrm>
                <a:off x="10632" y="1148838"/>
                <a:ext cx="720001" cy="720001"/>
                <a:chOff x="0" y="0"/>
                <a:chExt cx="719999" cy="719999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支付</a:t>
                  </a:r>
                </a:p>
              </p:txBody>
            </p:sp>
          </p:grpSp>
          <p:grpSp>
            <p:nvGrpSpPr>
              <p:cNvPr id="162" name="Group 162"/>
              <p:cNvGrpSpPr/>
              <p:nvPr/>
            </p:nvGrpSpPr>
            <p:grpSpPr>
              <a:xfrm>
                <a:off x="1144862" y="361521"/>
                <a:ext cx="720000" cy="720001"/>
                <a:chOff x="27350" y="0"/>
                <a:chExt cx="719999" cy="719999"/>
              </a:xfrm>
            </p:grpSpPr>
            <p:sp>
              <p:nvSpPr>
                <p:cNvPr id="160" name="Shape 160"/>
                <p:cNvSpPr/>
                <p:nvPr/>
              </p:nvSpPr>
              <p:spPr>
                <a:xfrm>
                  <a:off x="2735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2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20319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结算</a:t>
                  </a:r>
                </a:p>
              </p:txBody>
            </p:sp>
          </p:grpSp>
          <p:grpSp>
            <p:nvGrpSpPr>
              <p:cNvPr id="165" name="Group 165"/>
              <p:cNvGrpSpPr/>
              <p:nvPr/>
            </p:nvGrpSpPr>
            <p:grpSpPr>
              <a:xfrm>
                <a:off x="1160431" y="1102788"/>
                <a:ext cx="720000" cy="720001"/>
                <a:chOff x="0" y="0"/>
                <a:chExt cx="719999" cy="719999"/>
              </a:xfrm>
            </p:grpSpPr>
            <p:sp>
              <p:nvSpPr>
                <p:cNvPr id="163" name="Shape 163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281331" y="239349"/>
                  <a:ext cx="157337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…</a:t>
                  </a:r>
                </a:p>
              </p:txBody>
            </p:sp>
          </p:grpSp>
          <p:grpSp>
            <p:nvGrpSpPr>
              <p:cNvPr id="168" name="Group 168"/>
              <p:cNvGrpSpPr/>
              <p:nvPr/>
            </p:nvGrpSpPr>
            <p:grpSpPr>
              <a:xfrm>
                <a:off x="581770" y="746202"/>
                <a:ext cx="720000" cy="720001"/>
                <a:chOff x="0" y="0"/>
                <a:chExt cx="719999" cy="719999"/>
              </a:xfrm>
            </p:grpSpPr>
            <p:sp>
              <p:nvSpPr>
                <p:cNvPr id="166" name="Shape 166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担保</a:t>
                  </a:r>
                </a:p>
              </p:txBody>
            </p:sp>
          </p:grpSp>
          <p:grpSp>
            <p:nvGrpSpPr>
              <p:cNvPr id="171" name="Group 171"/>
              <p:cNvGrpSpPr/>
              <p:nvPr/>
            </p:nvGrpSpPr>
            <p:grpSpPr>
              <a:xfrm>
                <a:off x="571137" y="0"/>
                <a:ext cx="720000" cy="720000"/>
                <a:chOff x="0" y="0"/>
                <a:chExt cx="719999" cy="719999"/>
              </a:xfrm>
            </p:grpSpPr>
            <p:sp>
              <p:nvSpPr>
                <p:cNvPr id="169" name="Shape 169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2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投行</a:t>
                  </a:r>
                </a:p>
              </p:txBody>
            </p:sp>
          </p:grpSp>
          <p:grpSp>
            <p:nvGrpSpPr>
              <p:cNvPr id="174" name="Group 174"/>
              <p:cNvGrpSpPr/>
              <p:nvPr/>
            </p:nvGrpSpPr>
            <p:grpSpPr>
              <a:xfrm>
                <a:off x="593468" y="1496684"/>
                <a:ext cx="720000" cy="720001"/>
                <a:chOff x="0" y="0"/>
                <a:chExt cx="719999" cy="719999"/>
              </a:xfrm>
            </p:grpSpPr>
            <p:sp>
              <p:nvSpPr>
                <p:cNvPr id="172" name="Shape 172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FFE0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清收</a:t>
                  </a:r>
                </a:p>
              </p:txBody>
            </p:sp>
          </p:grpSp>
        </p:grpSp>
        <p:grpSp>
          <p:nvGrpSpPr>
            <p:cNvPr id="178" name="Group 178"/>
            <p:cNvGrpSpPr/>
            <p:nvPr/>
          </p:nvGrpSpPr>
          <p:grpSpPr>
            <a:xfrm>
              <a:off x="406106" y="0"/>
              <a:ext cx="1080001" cy="1080001"/>
              <a:chOff x="13887" y="0"/>
              <a:chExt cx="1079999" cy="1080000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13887" y="0"/>
                <a:ext cx="1080001" cy="1080001"/>
              </a:xfrm>
              <a:prstGeom prst="heptagon">
                <a:avLst/>
              </a:prstGeom>
              <a:solidFill>
                <a:srgbClr val="D26C0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280837" y="419349"/>
                <a:ext cx="546101" cy="241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 sz="1400">
                    <a:latin typeface="Microsoft YaHei"/>
                    <a:ea typeface="Microsoft YaHei"/>
                    <a:cs typeface="Microsoft YaHei"/>
                    <a:sym typeface="Microsoft YaHei"/>
                  </a:rPr>
                  <a:t>服务商</a:t>
                </a:r>
              </a:p>
            </p:txBody>
          </p:sp>
        </p:grpSp>
      </p:grpSp>
      <p:grpSp>
        <p:nvGrpSpPr>
          <p:cNvPr id="203" name="Group 203"/>
          <p:cNvGrpSpPr/>
          <p:nvPr/>
        </p:nvGrpSpPr>
        <p:grpSpPr>
          <a:xfrm>
            <a:off x="719315" y="2506987"/>
            <a:ext cx="1880432" cy="3350543"/>
            <a:chOff x="0" y="0"/>
            <a:chExt cx="1880430" cy="3350541"/>
          </a:xfrm>
        </p:grpSpPr>
        <p:grpSp>
          <p:nvGrpSpPr>
            <p:cNvPr id="199" name="Group 199"/>
            <p:cNvGrpSpPr/>
            <p:nvPr/>
          </p:nvGrpSpPr>
          <p:grpSpPr>
            <a:xfrm>
              <a:off x="0" y="1133857"/>
              <a:ext cx="1880431" cy="2216685"/>
              <a:chOff x="0" y="0"/>
              <a:chExt cx="1880430" cy="2216684"/>
            </a:xfrm>
          </p:grpSpPr>
          <p:grpSp>
            <p:nvGrpSpPr>
              <p:cNvPr id="182" name="Group 182"/>
              <p:cNvGrpSpPr/>
              <p:nvPr/>
            </p:nvGrpSpPr>
            <p:grpSpPr>
              <a:xfrm>
                <a:off x="0" y="386212"/>
                <a:ext cx="720000" cy="720001"/>
                <a:chOff x="0" y="0"/>
                <a:chExt cx="719999" cy="719999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小贷</a:t>
                  </a:r>
                </a:p>
              </p:txBody>
            </p:sp>
          </p:grpSp>
          <p:grpSp>
            <p:nvGrpSpPr>
              <p:cNvPr id="185" name="Group 185"/>
              <p:cNvGrpSpPr/>
              <p:nvPr/>
            </p:nvGrpSpPr>
            <p:grpSpPr>
              <a:xfrm>
                <a:off x="10632" y="1148838"/>
                <a:ext cx="720001" cy="720001"/>
                <a:chOff x="0" y="0"/>
                <a:chExt cx="719999" cy="719999"/>
              </a:xfrm>
            </p:grpSpPr>
            <p:sp>
              <p:nvSpPr>
                <p:cNvPr id="183" name="Shape 183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2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149544" y="136797"/>
                  <a:ext cx="420911" cy="44640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汽车</a:t>
                  </a:r>
                  <a:endParaRPr b="0" sz="1400">
                    <a:latin typeface="Microsoft YaHei"/>
                    <a:ea typeface="Microsoft YaHei"/>
                    <a:cs typeface="Microsoft YaHei"/>
                    <a:sym typeface="Microsoft YaHei"/>
                  </a:endParaRPr>
                </a:p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金融</a:t>
                  </a:r>
                </a:p>
              </p:txBody>
            </p:sp>
          </p:grpSp>
          <p:grpSp>
            <p:nvGrpSpPr>
              <p:cNvPr id="188" name="Group 188"/>
              <p:cNvGrpSpPr/>
              <p:nvPr/>
            </p:nvGrpSpPr>
            <p:grpSpPr>
              <a:xfrm>
                <a:off x="1144862" y="361521"/>
                <a:ext cx="720000" cy="720001"/>
                <a:chOff x="27350" y="0"/>
                <a:chExt cx="719999" cy="719999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x="27350" y="0"/>
                  <a:ext cx="720000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2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0319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保险</a:t>
                  </a:r>
                </a:p>
              </p:txBody>
            </p:sp>
          </p:grpSp>
          <p:grpSp>
            <p:nvGrpSpPr>
              <p:cNvPr id="191" name="Group 191"/>
              <p:cNvGrpSpPr/>
              <p:nvPr/>
            </p:nvGrpSpPr>
            <p:grpSpPr>
              <a:xfrm>
                <a:off x="1160431" y="1102788"/>
                <a:ext cx="720000" cy="720001"/>
                <a:chOff x="0" y="0"/>
                <a:chExt cx="719999" cy="719999"/>
              </a:xfrm>
            </p:grpSpPr>
            <p:sp>
              <p:nvSpPr>
                <p:cNvPr id="189" name="Shape 189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81331" y="239349"/>
                  <a:ext cx="157337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…</a:t>
                  </a:r>
                </a:p>
              </p:txBody>
            </p:sp>
          </p:grpSp>
          <p:grpSp>
            <p:nvGrpSpPr>
              <p:cNvPr id="194" name="Group 194"/>
              <p:cNvGrpSpPr/>
              <p:nvPr/>
            </p:nvGrpSpPr>
            <p:grpSpPr>
              <a:xfrm>
                <a:off x="581770" y="746202"/>
                <a:ext cx="720000" cy="720001"/>
                <a:chOff x="0" y="0"/>
                <a:chExt cx="719999" cy="719999"/>
              </a:xfrm>
            </p:grpSpPr>
            <p:sp>
              <p:nvSpPr>
                <p:cNvPr id="192" name="Shape 192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银行</a:t>
                  </a:r>
                </a:p>
              </p:txBody>
            </p:sp>
          </p:grpSp>
          <p:grpSp>
            <p:nvGrpSpPr>
              <p:cNvPr id="197" name="Group 197"/>
              <p:cNvGrpSpPr/>
              <p:nvPr/>
            </p:nvGrpSpPr>
            <p:grpSpPr>
              <a:xfrm>
                <a:off x="571137" y="0"/>
                <a:ext cx="720000" cy="720000"/>
                <a:chOff x="0" y="0"/>
                <a:chExt cx="719999" cy="719999"/>
              </a:xfrm>
            </p:grpSpPr>
            <p:sp>
              <p:nvSpPr>
                <p:cNvPr id="195" name="Shape 195"/>
                <p:cNvSpPr/>
                <p:nvPr/>
              </p:nvSpPr>
              <p:spPr>
                <a:xfrm>
                  <a:off x="-1" y="0"/>
                  <a:ext cx="720001" cy="720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5400" y="0"/>
                      </a:lnTo>
                      <a:lnTo>
                        <a:pt x="16200" y="0"/>
                      </a:lnTo>
                      <a:lnTo>
                        <a:pt x="21600" y="10800"/>
                      </a:lnTo>
                      <a:lnTo>
                        <a:pt x="16200" y="21600"/>
                      </a:lnTo>
                      <a:lnTo>
                        <a:pt x="5400" y="21600"/>
                      </a:lnTo>
                      <a:close/>
                    </a:path>
                  </a:pathLst>
                </a:custGeom>
                <a:solidFill>
                  <a:srgbClr val="C0B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175849" y="239349"/>
                  <a:ext cx="368301" cy="2413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>
                    <a:defRPr b="0" sz="1400">
                      <a:solidFill>
                        <a:srgbClr val="000000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>
                    <a:defRPr b="1" sz="2200"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 sz="1400">
                      <a:latin typeface="Microsoft YaHei"/>
                      <a:ea typeface="Microsoft YaHei"/>
                      <a:cs typeface="Microsoft YaHei"/>
                      <a:sym typeface="Microsoft YaHei"/>
                    </a:rPr>
                    <a:t>信托</a:t>
                  </a:r>
                </a:p>
              </p:txBody>
            </p:sp>
          </p:grpSp>
          <p:sp>
            <p:nvSpPr>
              <p:cNvPr id="198" name="Shape 198"/>
              <p:cNvSpPr/>
              <p:nvPr/>
            </p:nvSpPr>
            <p:spPr>
              <a:xfrm>
                <a:off x="593468" y="1496684"/>
                <a:ext cx="720000" cy="72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5400" y="0"/>
                    </a:lnTo>
                    <a:lnTo>
                      <a:pt x="16200" y="0"/>
                    </a:lnTo>
                    <a:lnTo>
                      <a:pt x="21600" y="10800"/>
                    </a:lnTo>
                    <a:lnTo>
                      <a:pt x="16200" y="21600"/>
                    </a:lnTo>
                    <a:lnTo>
                      <a:pt x="5400" y="21600"/>
                    </a:lnTo>
                    <a:close/>
                  </a:path>
                </a:pathLst>
              </a:custGeom>
              <a:solidFill>
                <a:srgbClr val="C0B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典当</a:t>
                </a: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>
              <a:off x="406106" y="0"/>
              <a:ext cx="1080001" cy="1080001"/>
              <a:chOff x="13887" y="0"/>
              <a:chExt cx="1079999" cy="1080000"/>
            </a:xfrm>
          </p:grpSpPr>
          <p:sp>
            <p:nvSpPr>
              <p:cNvPr id="200" name="Shape 200"/>
              <p:cNvSpPr/>
              <p:nvPr/>
            </p:nvSpPr>
            <p:spPr>
              <a:xfrm>
                <a:off x="13887" y="0"/>
                <a:ext cx="1080001" cy="1080001"/>
              </a:xfrm>
              <a:prstGeom prst="heptagon">
                <a:avLst/>
              </a:prstGeom>
              <a:solidFill>
                <a:srgbClr val="D26C0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191937" y="419349"/>
                <a:ext cx="723901" cy="241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b="0" sz="1400">
                    <a:solidFill>
                      <a:srgbClr val="00000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 sz="1400">
                    <a:latin typeface="Microsoft YaHei"/>
                    <a:ea typeface="Microsoft YaHei"/>
                    <a:cs typeface="Microsoft YaHei"/>
                    <a:sym typeface="Microsoft YaHei"/>
                  </a:rPr>
                  <a:t>卖方市场</a:t>
                </a:r>
              </a:p>
            </p:txBody>
          </p:sp>
        </p:grpSp>
      </p:grpSp>
      <p:sp>
        <p:nvSpPr>
          <p:cNvPr id="204" name="Shape 204"/>
          <p:cNvSpPr/>
          <p:nvPr/>
        </p:nvSpPr>
        <p:spPr>
          <a:xfrm>
            <a:off x="960452" y="1269847"/>
            <a:ext cx="5661069" cy="1016816"/>
          </a:xfrm>
          <a:prstGeom prst="roundRect">
            <a:avLst>
              <a:gd name="adj" fmla="val 18735"/>
            </a:avLst>
          </a:prstGeom>
          <a:solidFill>
            <a:srgbClr val="D6D7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281716" y="127812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交易渠道</a:t>
            </a:r>
          </a:p>
        </p:txBody>
      </p:sp>
      <p:sp>
        <p:nvSpPr>
          <p:cNvPr id="206" name="Shape 206"/>
          <p:cNvSpPr/>
          <p:nvPr/>
        </p:nvSpPr>
        <p:spPr>
          <a:xfrm>
            <a:off x="1067433" y="1594677"/>
            <a:ext cx="1016001" cy="623889"/>
          </a:xfrm>
          <a:prstGeom prst="roundRect">
            <a:avLst>
              <a:gd name="adj" fmla="val 30534"/>
            </a:avLst>
          </a:prstGeom>
          <a:solidFill>
            <a:srgbClr val="D6A97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银行间市场</a:t>
            </a:r>
          </a:p>
        </p:txBody>
      </p:sp>
      <p:sp>
        <p:nvSpPr>
          <p:cNvPr id="207" name="Shape 207"/>
          <p:cNvSpPr/>
          <p:nvPr/>
        </p:nvSpPr>
        <p:spPr>
          <a:xfrm>
            <a:off x="2190753" y="1594677"/>
            <a:ext cx="1016001" cy="623889"/>
          </a:xfrm>
          <a:prstGeom prst="roundRect">
            <a:avLst>
              <a:gd name="adj" fmla="val 30534"/>
            </a:avLst>
          </a:prstGeom>
          <a:solidFill>
            <a:srgbClr val="D6A97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证券交易所</a:t>
            </a:r>
          </a:p>
        </p:txBody>
      </p:sp>
      <p:sp>
        <p:nvSpPr>
          <p:cNvPr id="208" name="Shape 208"/>
          <p:cNvSpPr/>
          <p:nvPr/>
        </p:nvSpPr>
        <p:spPr>
          <a:xfrm>
            <a:off x="3314072" y="1594677"/>
            <a:ext cx="1016001" cy="623889"/>
          </a:xfrm>
          <a:prstGeom prst="roundRect">
            <a:avLst>
              <a:gd name="adj" fmla="val 30534"/>
            </a:avLst>
          </a:prstGeom>
          <a:solidFill>
            <a:srgbClr val="D6A97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期货交易所</a:t>
            </a:r>
          </a:p>
        </p:txBody>
      </p:sp>
      <p:sp>
        <p:nvSpPr>
          <p:cNvPr id="209" name="Shape 209"/>
          <p:cNvSpPr/>
          <p:nvPr/>
        </p:nvSpPr>
        <p:spPr>
          <a:xfrm>
            <a:off x="4437391" y="1594677"/>
            <a:ext cx="1016001" cy="623889"/>
          </a:xfrm>
          <a:prstGeom prst="roundRect">
            <a:avLst>
              <a:gd name="adj" fmla="val 30534"/>
            </a:avLst>
          </a:prstGeom>
          <a:solidFill>
            <a:srgbClr val="D6A97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资产交易所</a:t>
            </a:r>
          </a:p>
        </p:txBody>
      </p:sp>
      <p:sp>
        <p:nvSpPr>
          <p:cNvPr id="210" name="Shape 210"/>
          <p:cNvSpPr/>
          <p:nvPr/>
        </p:nvSpPr>
        <p:spPr>
          <a:xfrm>
            <a:off x="5560710" y="1594677"/>
            <a:ext cx="1016001" cy="623889"/>
          </a:xfrm>
          <a:prstGeom prst="roundRect">
            <a:avLst>
              <a:gd name="adj" fmla="val 30534"/>
            </a:avLst>
          </a:prstGeom>
          <a:solidFill>
            <a:srgbClr val="D6A97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r>
              <a:t>OTC</a:t>
            </a:r>
          </a:p>
        </p:txBody>
      </p:sp>
      <p:sp>
        <p:nvSpPr>
          <p:cNvPr id="211" name="Shape 211"/>
          <p:cNvSpPr/>
          <p:nvPr/>
        </p:nvSpPr>
        <p:spPr>
          <a:xfrm>
            <a:off x="7245337" y="1260116"/>
            <a:ext cx="1270001" cy="474867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7371067" y="127812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政府管理</a:t>
            </a:r>
          </a:p>
        </p:txBody>
      </p:sp>
      <p:sp>
        <p:nvSpPr>
          <p:cNvPr id="213" name="Shape 213"/>
          <p:cNvSpPr/>
          <p:nvPr/>
        </p:nvSpPr>
        <p:spPr>
          <a:xfrm>
            <a:off x="7308837" y="1776976"/>
            <a:ext cx="1143001" cy="889001"/>
          </a:xfrm>
          <a:prstGeom prst="rect">
            <a:avLst/>
          </a:prstGeom>
          <a:gradFill>
            <a:gsLst>
              <a:gs pos="0">
                <a:schemeClr val="accent4">
                  <a:lumOff val="44137"/>
                </a:schemeClr>
              </a:gs>
              <a:gs pos="35000">
                <a:srgbClr val="D3D3D3"/>
              </a:gs>
              <a:gs pos="100000">
                <a:schemeClr val="accent4">
                  <a:lumOff val="62085"/>
                </a:schemeClr>
              </a:gs>
            </a:gsLst>
            <a:lin ang="16200000"/>
          </a:gradFill>
          <a:ln>
            <a:solidFill>
              <a:srgbClr val="4E4E4E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人民银行</a:t>
            </a:r>
          </a:p>
        </p:txBody>
      </p:sp>
      <p:sp>
        <p:nvSpPr>
          <p:cNvPr id="214" name="Shape 214"/>
          <p:cNvSpPr/>
          <p:nvPr/>
        </p:nvSpPr>
        <p:spPr>
          <a:xfrm>
            <a:off x="7308837" y="2843712"/>
            <a:ext cx="1143001" cy="889001"/>
          </a:xfrm>
          <a:prstGeom prst="rect">
            <a:avLst/>
          </a:prstGeom>
          <a:gradFill>
            <a:gsLst>
              <a:gs pos="0">
                <a:schemeClr val="accent4">
                  <a:lumOff val="44137"/>
                </a:schemeClr>
              </a:gs>
              <a:gs pos="35000">
                <a:srgbClr val="D3D3D3"/>
              </a:gs>
              <a:gs pos="100000">
                <a:schemeClr val="accent4">
                  <a:lumOff val="62085"/>
                </a:schemeClr>
              </a:gs>
            </a:gsLst>
            <a:lin ang="16200000"/>
          </a:gradFill>
          <a:ln>
            <a:solidFill>
              <a:srgbClr val="4E4E4E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银监会</a:t>
            </a:r>
          </a:p>
        </p:txBody>
      </p:sp>
      <p:sp>
        <p:nvSpPr>
          <p:cNvPr id="215" name="Shape 215"/>
          <p:cNvSpPr/>
          <p:nvPr/>
        </p:nvSpPr>
        <p:spPr>
          <a:xfrm>
            <a:off x="7308837" y="3910448"/>
            <a:ext cx="1143001" cy="889001"/>
          </a:xfrm>
          <a:prstGeom prst="rect">
            <a:avLst/>
          </a:prstGeom>
          <a:gradFill>
            <a:gsLst>
              <a:gs pos="0">
                <a:schemeClr val="accent4">
                  <a:lumOff val="44137"/>
                </a:schemeClr>
              </a:gs>
              <a:gs pos="35000">
                <a:srgbClr val="D3D3D3"/>
              </a:gs>
              <a:gs pos="100000">
                <a:schemeClr val="accent4">
                  <a:lumOff val="62085"/>
                </a:schemeClr>
              </a:gs>
            </a:gsLst>
            <a:lin ang="16200000"/>
          </a:gradFill>
          <a:ln>
            <a:solidFill>
              <a:srgbClr val="4E4E4E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保监会</a:t>
            </a:r>
          </a:p>
        </p:txBody>
      </p:sp>
      <p:sp>
        <p:nvSpPr>
          <p:cNvPr id="216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gradFill>
            <a:gsLst>
              <a:gs pos="0">
                <a:schemeClr val="accent4">
                  <a:lumOff val="44137"/>
                </a:schemeClr>
              </a:gs>
              <a:gs pos="35000">
                <a:srgbClr val="D3D3D3"/>
              </a:gs>
              <a:gs pos="100000">
                <a:schemeClr val="accent4">
                  <a:lumOff val="62085"/>
                </a:schemeClr>
              </a:gs>
            </a:gsLst>
            <a:lin ang="16200000"/>
          </a:gradFill>
          <a:ln>
            <a:solidFill>
              <a:srgbClr val="4E4E4E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证监会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-1"/>
            <a:ext cx="863600" cy="633415"/>
          </a:xfrm>
          <a:prstGeom prst="rect">
            <a:avLst/>
          </a:prstGeom>
          <a:solidFill>
            <a:srgbClr val="FFB3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996950" y="160337"/>
            <a:ext cx="7588250" cy="2877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22376">
              <a:defRPr sz="1738"/>
            </a:lvl1pPr>
          </a:lstStyle>
          <a:p>
            <a:pPr/>
            <a:r>
              <a:t>金融产品</a:t>
            </a:r>
          </a:p>
        </p:txBody>
      </p:sp>
      <p:sp>
        <p:nvSpPr>
          <p:cNvPr id="220" name="Shape 220"/>
          <p:cNvSpPr/>
          <p:nvPr/>
        </p:nvSpPr>
        <p:spPr>
          <a:xfrm>
            <a:off x="776178" y="888485"/>
            <a:ext cx="3268682" cy="125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</a:pPr>
            <a:r>
              <a:t>    原则：未来现金流</a:t>
            </a:r>
          </a:p>
          <a:p>
            <a:pPr algn="l">
              <a:lnSpc>
                <a:spcPct val="100000"/>
              </a:lnSpc>
            </a:pPr>
            <a:r>
              <a:t>    未来：不确定性</a:t>
            </a:r>
          </a:p>
          <a:p>
            <a:pPr algn="l">
              <a:lnSpc>
                <a:spcPct val="100000"/>
              </a:lnSpc>
            </a:pPr>
            <a:r>
              <a:t>现金流：利润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679023" y="2249923"/>
            <a:ext cx="2490883" cy="4155952"/>
            <a:chOff x="0" y="0"/>
            <a:chExt cx="2490881" cy="4155951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2490882" cy="415595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Off val="44137"/>
                  </a:schemeClr>
                </a:gs>
                <a:gs pos="35000">
                  <a:srgbClr val="D3D3D3"/>
                </a:gs>
                <a:gs pos="100000">
                  <a:schemeClr val="accent4">
                    <a:lumOff val="62085"/>
                  </a:schemeClr>
                </a:gs>
              </a:gsLst>
              <a:lin ang="16200000" scaled="0"/>
            </a:gradFill>
            <a:ln w="9525" cap="flat">
              <a:solidFill>
                <a:srgbClr val="4E4E4E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34570" y="114496"/>
              <a:ext cx="1221741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固定收益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3367833" y="2249923"/>
            <a:ext cx="2490883" cy="4155952"/>
            <a:chOff x="0" y="0"/>
            <a:chExt cx="2490881" cy="4155951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2490882" cy="415595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Off val="44137"/>
                  </a:schemeClr>
                </a:gs>
                <a:gs pos="35000">
                  <a:srgbClr val="D3D3D3"/>
                </a:gs>
                <a:gs pos="100000">
                  <a:schemeClr val="accent4">
                    <a:lumOff val="62085"/>
                  </a:schemeClr>
                </a:gs>
              </a:gsLst>
              <a:lin ang="16200000" scaled="0"/>
            </a:gradFill>
            <a:ln w="9525" cap="flat">
              <a:solidFill>
                <a:srgbClr val="4E4E4E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4570" y="114496"/>
              <a:ext cx="1221741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权益投资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6056644" y="2249923"/>
            <a:ext cx="2490883" cy="4155952"/>
            <a:chOff x="0" y="0"/>
            <a:chExt cx="2490881" cy="4155951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2490882" cy="415595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Off val="44137"/>
                  </a:schemeClr>
                </a:gs>
                <a:gs pos="35000">
                  <a:srgbClr val="D3D3D3"/>
                </a:gs>
                <a:gs pos="100000">
                  <a:schemeClr val="accent4">
                    <a:lumOff val="62085"/>
                  </a:schemeClr>
                </a:gs>
              </a:gsLst>
              <a:lin ang="16200000" scaled="0"/>
            </a:gradFill>
            <a:ln w="9525" cap="flat">
              <a:solidFill>
                <a:srgbClr val="4E4E4E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74270" y="114496"/>
              <a:ext cx="942341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衍生品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872521" y="2859571"/>
            <a:ext cx="730038" cy="1035560"/>
          </a:xfrm>
          <a:prstGeom prst="roundRect">
            <a:avLst>
              <a:gd name="adj" fmla="val 26095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债券</a:t>
            </a:r>
          </a:p>
        </p:txBody>
      </p:sp>
      <p:sp>
        <p:nvSpPr>
          <p:cNvPr id="231" name="Shape 231"/>
          <p:cNvSpPr/>
          <p:nvPr/>
        </p:nvSpPr>
        <p:spPr>
          <a:xfrm>
            <a:off x="1762984" y="2907593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固息债</a:t>
            </a:r>
          </a:p>
        </p:txBody>
      </p:sp>
      <p:sp>
        <p:nvSpPr>
          <p:cNvPr id="232" name="Shape 232"/>
          <p:cNvSpPr/>
          <p:nvPr/>
        </p:nvSpPr>
        <p:spPr>
          <a:xfrm>
            <a:off x="1762984" y="3233465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浮息债</a:t>
            </a:r>
          </a:p>
        </p:txBody>
      </p:sp>
      <p:sp>
        <p:nvSpPr>
          <p:cNvPr id="233" name="Shape 233"/>
          <p:cNvSpPr/>
          <p:nvPr/>
        </p:nvSpPr>
        <p:spPr>
          <a:xfrm>
            <a:off x="1762984" y="3559338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结构化</a:t>
            </a:r>
          </a:p>
        </p:txBody>
      </p:sp>
      <p:sp>
        <p:nvSpPr>
          <p:cNvPr id="234" name="Shape 234"/>
          <p:cNvSpPr/>
          <p:nvPr/>
        </p:nvSpPr>
        <p:spPr>
          <a:xfrm>
            <a:off x="872521" y="4004522"/>
            <a:ext cx="730038" cy="1035559"/>
          </a:xfrm>
          <a:prstGeom prst="roundRect">
            <a:avLst>
              <a:gd name="adj" fmla="val 26095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贷款</a:t>
            </a:r>
          </a:p>
        </p:txBody>
      </p:sp>
      <p:sp>
        <p:nvSpPr>
          <p:cNvPr id="235" name="Shape 235"/>
          <p:cNvSpPr/>
          <p:nvPr/>
        </p:nvSpPr>
        <p:spPr>
          <a:xfrm>
            <a:off x="1762984" y="4034992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信用</a:t>
            </a:r>
          </a:p>
        </p:txBody>
      </p:sp>
      <p:sp>
        <p:nvSpPr>
          <p:cNvPr id="236" name="Shape 236"/>
          <p:cNvSpPr/>
          <p:nvPr/>
        </p:nvSpPr>
        <p:spPr>
          <a:xfrm>
            <a:off x="1762984" y="4378415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抵押</a:t>
            </a:r>
          </a:p>
        </p:txBody>
      </p:sp>
      <p:sp>
        <p:nvSpPr>
          <p:cNvPr id="237" name="Shape 237"/>
          <p:cNvSpPr/>
          <p:nvPr/>
        </p:nvSpPr>
        <p:spPr>
          <a:xfrm>
            <a:off x="1762984" y="4721839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质押</a:t>
            </a:r>
          </a:p>
        </p:txBody>
      </p:sp>
      <p:sp>
        <p:nvSpPr>
          <p:cNvPr id="238" name="Shape 238"/>
          <p:cNvSpPr/>
          <p:nvPr/>
        </p:nvSpPr>
        <p:spPr>
          <a:xfrm>
            <a:off x="872521" y="5149472"/>
            <a:ext cx="730038" cy="1035559"/>
          </a:xfrm>
          <a:prstGeom prst="roundRect">
            <a:avLst>
              <a:gd name="adj" fmla="val 26095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证券化</a:t>
            </a:r>
          </a:p>
        </p:txBody>
      </p:sp>
      <p:sp>
        <p:nvSpPr>
          <p:cNvPr id="239" name="Shape 239"/>
          <p:cNvSpPr/>
          <p:nvPr/>
        </p:nvSpPr>
        <p:spPr>
          <a:xfrm>
            <a:off x="1762984" y="5197493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ABS</a:t>
            </a:r>
          </a:p>
        </p:txBody>
      </p:sp>
      <p:sp>
        <p:nvSpPr>
          <p:cNvPr id="240" name="Shape 240"/>
          <p:cNvSpPr/>
          <p:nvPr/>
        </p:nvSpPr>
        <p:spPr>
          <a:xfrm>
            <a:off x="1762984" y="5523365"/>
            <a:ext cx="1175631" cy="287772"/>
          </a:xfrm>
          <a:prstGeom prst="roundRect">
            <a:avLst>
              <a:gd name="adj" fmla="val 50000"/>
            </a:avLst>
          </a:prstGeom>
          <a:solidFill>
            <a:srgbClr val="FFB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MBS</a:t>
            </a:r>
          </a:p>
        </p:txBody>
      </p:sp>
      <p:sp>
        <p:nvSpPr>
          <p:cNvPr id="241" name="Shape 241"/>
          <p:cNvSpPr/>
          <p:nvPr/>
        </p:nvSpPr>
        <p:spPr>
          <a:xfrm>
            <a:off x="3705883" y="2859571"/>
            <a:ext cx="1815003" cy="1035560"/>
          </a:xfrm>
          <a:prstGeom prst="roundRect">
            <a:avLst>
              <a:gd name="adj" fmla="val 18396"/>
            </a:avLst>
          </a:prstGeom>
          <a:solidFill>
            <a:srgbClr val="D26C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股权</a:t>
            </a:r>
          </a:p>
        </p:txBody>
      </p:sp>
      <p:sp>
        <p:nvSpPr>
          <p:cNvPr id="242" name="Shape 242"/>
          <p:cNvSpPr/>
          <p:nvPr/>
        </p:nvSpPr>
        <p:spPr>
          <a:xfrm>
            <a:off x="3705883" y="4206356"/>
            <a:ext cx="1815003" cy="1035560"/>
          </a:xfrm>
          <a:prstGeom prst="roundRect">
            <a:avLst>
              <a:gd name="adj" fmla="val 18396"/>
            </a:avLst>
          </a:prstGeom>
          <a:solidFill>
            <a:srgbClr val="D26C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股票</a:t>
            </a:r>
          </a:p>
        </p:txBody>
      </p:sp>
      <p:sp>
        <p:nvSpPr>
          <p:cNvPr id="243" name="Shape 243"/>
          <p:cNvSpPr/>
          <p:nvPr/>
        </p:nvSpPr>
        <p:spPr>
          <a:xfrm>
            <a:off x="6407284" y="2885820"/>
            <a:ext cx="1815003" cy="1035560"/>
          </a:xfrm>
          <a:prstGeom prst="roundRect">
            <a:avLst>
              <a:gd name="adj" fmla="val 18396"/>
            </a:avLst>
          </a:prstGeom>
          <a:solidFill>
            <a:srgbClr val="A9A8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期权</a:t>
            </a:r>
          </a:p>
        </p:txBody>
      </p:sp>
      <p:sp>
        <p:nvSpPr>
          <p:cNvPr id="244" name="Shape 244"/>
          <p:cNvSpPr/>
          <p:nvPr/>
        </p:nvSpPr>
        <p:spPr>
          <a:xfrm>
            <a:off x="6407284" y="4078389"/>
            <a:ext cx="1815003" cy="1035559"/>
          </a:xfrm>
          <a:prstGeom prst="roundRect">
            <a:avLst>
              <a:gd name="adj" fmla="val 18396"/>
            </a:avLst>
          </a:prstGeom>
          <a:solidFill>
            <a:srgbClr val="A9A8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远期</a:t>
            </a:r>
          </a:p>
        </p:txBody>
      </p:sp>
      <p:sp>
        <p:nvSpPr>
          <p:cNvPr id="245" name="Shape 245"/>
          <p:cNvSpPr/>
          <p:nvPr/>
        </p:nvSpPr>
        <p:spPr>
          <a:xfrm>
            <a:off x="6407284" y="5270957"/>
            <a:ext cx="1815003" cy="1035560"/>
          </a:xfrm>
          <a:prstGeom prst="roundRect">
            <a:avLst>
              <a:gd name="adj" fmla="val 18396"/>
            </a:avLst>
          </a:prstGeom>
          <a:solidFill>
            <a:srgbClr val="A9A8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掉期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-1"/>
            <a:ext cx="863600" cy="633415"/>
          </a:xfrm>
          <a:prstGeom prst="rect">
            <a:avLst/>
          </a:prstGeom>
          <a:solidFill>
            <a:srgbClr val="FFB3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8" name="Shape 248"/>
          <p:cNvSpPr/>
          <p:nvPr>
            <p:ph type="title"/>
          </p:nvPr>
        </p:nvSpPr>
        <p:spPr>
          <a:xfrm>
            <a:off x="996950" y="160337"/>
            <a:ext cx="7588250" cy="2877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22376">
              <a:defRPr sz="1738"/>
            </a:lvl1pPr>
          </a:lstStyle>
          <a:p>
            <a:pPr/>
            <a:r>
              <a:t>银行</a:t>
            </a:r>
          </a:p>
        </p:txBody>
      </p:sp>
      <p:pic>
        <p:nvPicPr>
          <p:cNvPr id="2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1035050"/>
            <a:ext cx="9017000" cy="478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-1"/>
            <a:ext cx="863600" cy="633415"/>
          </a:xfrm>
          <a:prstGeom prst="rect">
            <a:avLst/>
          </a:prstGeom>
          <a:solidFill>
            <a:srgbClr val="FFB3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2" name="Shape 252"/>
          <p:cNvSpPr/>
          <p:nvPr>
            <p:ph type="title"/>
          </p:nvPr>
        </p:nvSpPr>
        <p:spPr>
          <a:xfrm>
            <a:off x="996950" y="160337"/>
            <a:ext cx="7588250" cy="28777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22376">
              <a:defRPr sz="1738"/>
            </a:lvl1pPr>
          </a:lstStyle>
          <a:p>
            <a:pPr/>
            <a:r>
              <a:t>银行</a:t>
            </a:r>
          </a:p>
        </p:txBody>
      </p:sp>
      <p:pic>
        <p:nvPicPr>
          <p:cNvPr id="25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238250"/>
            <a:ext cx="8432800" cy="438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0" y="-1"/>
            <a:ext cx="863600" cy="633415"/>
          </a:xfrm>
          <a:prstGeom prst="rect">
            <a:avLst/>
          </a:prstGeom>
          <a:solidFill>
            <a:srgbClr val="FFB3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6" name="Shape 256"/>
          <p:cNvSpPr/>
          <p:nvPr>
            <p:ph type="title"/>
          </p:nvPr>
        </p:nvSpPr>
        <p:spPr>
          <a:xfrm>
            <a:off x="996950" y="160337"/>
            <a:ext cx="7588250" cy="2877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22376">
              <a:defRPr sz="1738"/>
            </a:pPr>
            <a:r>
              <a:t>资产证券化产品</a:t>
            </a:r>
            <a:r>
              <a:t>资金运转</a:t>
            </a:r>
          </a:p>
        </p:txBody>
      </p:sp>
      <p:pic>
        <p:nvPicPr>
          <p:cNvPr id="2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704850"/>
            <a:ext cx="8458200" cy="590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FEB200"/>
      </a:accent1>
      <a:accent2>
        <a:srgbClr val="959595"/>
      </a:accent2>
      <a:accent3>
        <a:srgbClr val="8F8F8F"/>
      </a:accent3>
      <a:accent4>
        <a:srgbClr val="505050"/>
      </a:accent4>
      <a:accent5>
        <a:srgbClr val="FED5AA"/>
      </a:accent5>
      <a:accent6>
        <a:srgbClr val="87878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B200"/>
      </a:accent1>
      <a:accent2>
        <a:srgbClr val="959595"/>
      </a:accent2>
      <a:accent3>
        <a:srgbClr val="8F8F8F"/>
      </a:accent3>
      <a:accent4>
        <a:srgbClr val="505050"/>
      </a:accent4>
      <a:accent5>
        <a:srgbClr val="FED5AA"/>
      </a:accent5>
      <a:accent6>
        <a:srgbClr val="87878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