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7" r:id="rId2"/>
    <p:sldId id="256" r:id="rId3"/>
    <p:sldId id="260" r:id="rId4"/>
    <p:sldId id="259" r:id="rId5"/>
    <p:sldId id="275" r:id="rId6"/>
    <p:sldId id="272" r:id="rId7"/>
    <p:sldId id="277" r:id="rId8"/>
    <p:sldId id="285" r:id="rId9"/>
    <p:sldId id="287" r:id="rId10"/>
    <p:sldId id="263" r:id="rId11"/>
    <p:sldId id="279"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999B"/>
    <a:srgbClr val="AD53C1"/>
    <a:srgbClr val="83C372"/>
    <a:srgbClr val="4697E2"/>
    <a:srgbClr val="6FC568"/>
    <a:srgbClr val="109BC5"/>
    <a:srgbClr val="1385D4"/>
    <a:srgbClr val="109BD4"/>
    <a:srgbClr val="100FC5"/>
    <a:srgbClr val="489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8" autoAdjust="0"/>
    <p:restoredTop sz="86422"/>
  </p:normalViewPr>
  <p:slideViewPr>
    <p:cSldViewPr>
      <p:cViewPr varScale="1">
        <p:scale>
          <a:sx n="130" d="100"/>
          <a:sy n="130" d="100"/>
        </p:scale>
        <p:origin x="-117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93" d="100"/>
        <a:sy n="93" d="100"/>
      </p:scale>
      <p:origin x="0" y="0"/>
    </p:cViewPr>
  </p:sorterViewPr>
  <p:notesViewPr>
    <p:cSldViewPr>
      <p:cViewPr varScale="1">
        <p:scale>
          <a:sx n="116" d="100"/>
          <a:sy n="116" d="100"/>
        </p:scale>
        <p:origin x="3128" y="200"/>
      </p:cViewPr>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6D309D-058B-5748-A1EB-3930265D673C}" type="datetimeFigureOut">
              <a:rPr kumimoji="1" lang="zh-CN" altLang="en-US" smtClean="0"/>
              <a:t>2018/12/4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60482E-BB11-0649-8AC4-D4BE3FE76EC3}" type="slidenum">
              <a:rPr kumimoji="1" lang="zh-CN" altLang="en-US" smtClean="0"/>
              <a:t>‹#›</a:t>
            </a:fld>
            <a:endParaRPr kumimoji="1" lang="zh-CN" altLang="en-US"/>
          </a:p>
        </p:txBody>
      </p:sp>
    </p:spTree>
    <p:extLst>
      <p:ext uri="{BB962C8B-B14F-4D97-AF65-F5344CB8AC3E}">
        <p14:creationId xmlns:p14="http://schemas.microsoft.com/office/powerpoint/2010/main" val="38482031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9B06C-3D16-3548-AD73-D0AF40B87763}" type="datetimeFigureOut">
              <a:rPr kumimoji="1" lang="zh-CN" altLang="en-US" smtClean="0"/>
              <a:t>2018/12/4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FA62C-9C60-3D40-9D78-B33A91636BF4}" type="slidenum">
              <a:rPr kumimoji="1" lang="zh-CN" altLang="en-US" smtClean="0"/>
              <a:t>‹#›</a:t>
            </a:fld>
            <a:endParaRPr kumimoji="1" lang="zh-CN" altLang="en-US"/>
          </a:p>
        </p:txBody>
      </p:sp>
    </p:spTree>
    <p:extLst>
      <p:ext uri="{BB962C8B-B14F-4D97-AF65-F5344CB8AC3E}">
        <p14:creationId xmlns:p14="http://schemas.microsoft.com/office/powerpoint/2010/main" val="21094160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userDrawn="1"/>
        </p:nvSpPr>
        <p:spPr>
          <a:xfrm>
            <a:off x="360045" y="2743200"/>
            <a:ext cx="8423910" cy="914400"/>
          </a:xfrm>
          <a:prstGeom prst="rect">
            <a:avLst/>
          </a:prstGeom>
          <a:noFill/>
        </p:spPr>
        <p:txBody>
          <a:bodyPr wrap="square" lIns="0" tIns="0" rIns="0" bIns="0" rtlCol="0" anchor="ctr" anchorCtr="1">
            <a:noAutofit/>
          </a:bodyPr>
          <a:lstStyle/>
          <a:p>
            <a:pPr algn="ctr"/>
            <a:r>
              <a:rPr lang="en-US" altLang="zh-CN" sz="7200" dirty="0" smtClean="0">
                <a:solidFill>
                  <a:schemeClr val="bg2">
                    <a:lumMod val="95000"/>
                    <a:lumOff val="5000"/>
                  </a:schemeClr>
                </a:solidFill>
                <a:latin typeface="微软雅黑" panose="020B0503020204020204" charset="-122"/>
                <a:ea typeface="微软雅黑" panose="020B0503020204020204" charset="-122"/>
              </a:rPr>
              <a:t>Proposal for Oman</a:t>
            </a:r>
            <a:endParaRPr kumimoji="1" lang="zh-CN" altLang="en-US" sz="7200" dirty="0" err="1">
              <a:solidFill>
                <a:srgbClr val="282B36"/>
              </a:solidFill>
              <a:latin typeface="微软雅黑" panose="020B0503020204020204" charset="-122"/>
              <a:ea typeface="微软雅黑" panose="020B0503020204020204" charset="-122"/>
            </a:endParaRPr>
          </a:p>
        </p:txBody>
      </p:sp>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Layout">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6" y="4125"/>
            <a:ext cx="9144000" cy="6858000"/>
          </a:xfrm>
          <a:prstGeom prst="rect">
            <a:avLst/>
          </a:prstGeom>
        </p:spPr>
      </p:pic>
      <p:sp>
        <p:nvSpPr>
          <p:cNvPr id="5" name="Text Placeholder 6"/>
          <p:cNvSpPr>
            <a:spLocks noGrp="1"/>
          </p:cNvSpPr>
          <p:nvPr>
            <p:ph type="body" sz="quarter" idx="11" hasCustomPrompt="1"/>
          </p:nvPr>
        </p:nvSpPr>
        <p:spPr>
          <a:xfrm>
            <a:off x="2606040" y="3108960"/>
            <a:ext cx="3840480" cy="1398069"/>
          </a:xfrm>
        </p:spPr>
        <p:txBody>
          <a:bodyPr vert="horz" lIns="457200" tIns="457200" rIns="228600" bIns="457200" anchor="ctr" anchorCtr="0"/>
          <a:lstStyle>
            <a:lvl1pPr marL="0" marR="0" indent="0" algn="ctr"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defRPr lang="en-US" sz="2400" kern="1200" baseline="0" dirty="0">
                <a:solidFill>
                  <a:srgbClr val="282B36"/>
                </a:solidFill>
                <a:latin typeface="Arial" panose="020B0604020202020204" pitchFamily="34" charset="0"/>
                <a:ea typeface="+mn-ea"/>
                <a:cs typeface="Arial" panose="020B0604020202020204" pitchFamily="34" charset="0"/>
              </a:defRPr>
            </a:lvl1pPr>
          </a:lstStyle>
          <a:p>
            <a:r>
              <a:rPr lang="en-US" altLang="zh-CN" dirty="0"/>
              <a:t>Name</a:t>
            </a:r>
          </a:p>
          <a:p>
            <a:r>
              <a:rPr lang="en-US" altLang="zh-CN" dirty="0"/>
              <a:t>Phone</a:t>
            </a:r>
            <a:r>
              <a:rPr lang="en-US" dirty="0"/>
              <a:t/>
            </a:r>
            <a:br>
              <a:rPr lang="en-US" dirty="0"/>
            </a:br>
            <a:r>
              <a:rPr lang="en-US" dirty="0"/>
              <a:t>Email</a:t>
            </a:r>
          </a:p>
        </p:txBody>
      </p:sp>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8720" y="1508125"/>
            <a:ext cx="6757302" cy="738664"/>
          </a:xfrm>
        </p:spPr>
        <p:txBody>
          <a:bodyPr/>
          <a:lstStyle>
            <a:lvl1pPr>
              <a:defRPr sz="4800">
                <a:solidFill>
                  <a:srgbClr val="489A60"/>
                </a:solidFill>
              </a:defRPr>
            </a:lvl1pPr>
          </a:lstStyle>
          <a:p>
            <a:r>
              <a:rPr lang="en-US" dirty="0"/>
              <a:t>Click to add title</a:t>
            </a:r>
          </a:p>
        </p:txBody>
      </p:sp>
      <p:sp>
        <p:nvSpPr>
          <p:cNvPr id="4" name="Text Placeholder 2"/>
          <p:cNvSpPr>
            <a:spLocks noGrp="1"/>
          </p:cNvSpPr>
          <p:nvPr>
            <p:ph type="body" idx="1"/>
          </p:nvPr>
        </p:nvSpPr>
        <p:spPr>
          <a:xfrm>
            <a:off x="1188721" y="2559685"/>
            <a:ext cx="6776014" cy="332399"/>
          </a:xfrm>
          <a:prstGeom prst="rect">
            <a:avLst/>
          </a:prstGeom>
        </p:spPr>
        <p:txBody>
          <a:bodyPr numCol="1"/>
          <a:lstStyle>
            <a:lvl1pPr marL="457200" indent="-457200">
              <a:lnSpc>
                <a:spcPct val="100000"/>
              </a:lnSpc>
              <a:spcBef>
                <a:spcPts val="0"/>
              </a:spcBef>
              <a:spcAft>
                <a:spcPts val="600"/>
              </a:spcAft>
              <a:buClr>
                <a:schemeClr val="bg2"/>
              </a:buClr>
              <a:buFont typeface="+mj-lt"/>
              <a:buAutoNum type="arabicPeriod"/>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a:p>
            <a:pPr lvl="0"/>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1989832"/>
            <a:ext cx="2515235" cy="2616101"/>
          </a:xfrm>
          <a:noFill/>
          <a:ln>
            <a:noFill/>
          </a:ln>
        </p:spPr>
        <p:txBody>
          <a:bodyPr/>
          <a:lstStyle>
            <a:lvl1pPr algn="r">
              <a:defRPr sz="17000">
                <a:solidFill>
                  <a:srgbClr val="489A5F"/>
                </a:solidFill>
              </a:defRPr>
            </a:lvl1pPr>
          </a:lstStyle>
          <a:p>
            <a:r>
              <a:rPr lang="en-US" dirty="0"/>
              <a:t>1</a:t>
            </a:r>
          </a:p>
        </p:txBody>
      </p:sp>
      <p:cxnSp>
        <p:nvCxnSpPr>
          <p:cNvPr id="4" name="Straight Connector 3"/>
          <p:cNvCxnSpPr/>
          <p:nvPr userDrawn="1"/>
        </p:nvCxnSpPr>
        <p:spPr>
          <a:xfrm>
            <a:off x="3429000" y="1983582"/>
            <a:ext cx="0" cy="2662232"/>
          </a:xfrm>
          <a:prstGeom prst="line">
            <a:avLst/>
          </a:prstGeom>
          <a:ln w="539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p:cNvSpPr>
            <a:spLocks noGrp="1"/>
          </p:cNvSpPr>
          <p:nvPr>
            <p:ph type="body" sz="quarter" idx="10"/>
          </p:nvPr>
        </p:nvSpPr>
        <p:spPr>
          <a:xfrm>
            <a:off x="3977640" y="2103120"/>
            <a:ext cx="4415569" cy="2446638"/>
          </a:xfrm>
          <a:prstGeom prst="rect">
            <a:avLst/>
          </a:prstGeom>
        </p:spPr>
        <p:txBody>
          <a:bodyPr numCol="1" anchor="ctr" anchorCtr="0">
            <a:noAutofit/>
          </a:bodyPr>
          <a:lstStyle>
            <a:lvl1pPr>
              <a:lnSpc>
                <a:spcPct val="100000"/>
              </a:lnSpc>
              <a:spcBef>
                <a:spcPts val="0"/>
              </a:spcBef>
              <a:defRPr sz="3600" baseline="0">
                <a:solidFill>
                  <a:srgbClr val="489A5F"/>
                </a:solidFill>
              </a:defRPr>
            </a:lvl1pPr>
          </a:lstStyle>
          <a:p>
            <a:pPr lvl="0"/>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ONE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16" name="Text Placeholder 15"/>
          <p:cNvSpPr>
            <a:spLocks noGrp="1"/>
          </p:cNvSpPr>
          <p:nvPr>
            <p:ph type="body" sz="quarter" idx="11"/>
          </p:nvPr>
        </p:nvSpPr>
        <p:spPr>
          <a:xfrm>
            <a:off x="457200" y="1828800"/>
            <a:ext cx="8229600" cy="4297680"/>
          </a:xfrm>
        </p:spPr>
        <p:txBody>
          <a:bodyPr/>
          <a:lstStyle>
            <a:lvl2pPr>
              <a:buClr>
                <a:srgbClr val="489A5F"/>
              </a:buClr>
              <a:defRPr/>
            </a:lvl2pPr>
            <a:lvl3pPr>
              <a:buClr>
                <a:srgbClr val="489A5F"/>
              </a:buClr>
              <a:defRPr/>
            </a:lvl3pPr>
            <a:lvl4pPr>
              <a:buClr>
                <a:srgbClr val="489A5F"/>
              </a:buClr>
              <a:defRPr/>
            </a:lvl4pPr>
            <a:lvl5pPr>
              <a:buClr>
                <a:srgbClr val="489A5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TWO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6" name="Text Placeholder 5"/>
          <p:cNvSpPr>
            <a:spLocks noGrp="1"/>
          </p:cNvSpPr>
          <p:nvPr>
            <p:ph type="body" sz="quarter" idx="11" hasCustomPrompt="1"/>
          </p:nvPr>
        </p:nvSpPr>
        <p:spPr>
          <a:xfrm>
            <a:off x="4572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2" hasCustomPrompt="1"/>
          </p:nvPr>
        </p:nvSpPr>
        <p:spPr>
          <a:xfrm>
            <a:off x="47100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1"/>
          <p:cNvSpPr>
            <a:spLocks noGrp="1"/>
          </p:cNvSpPr>
          <p:nvPr>
            <p:ph type="sldNum" sz="quarter" idx="13"/>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 Text &amp; 2/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3044825"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3044825" y="0"/>
            <a:ext cx="6099175" cy="6858000"/>
          </a:xfrm>
        </p:spPr>
        <p:txBody>
          <a:bodyPr lIns="457200" tIns="457200" rIns="457200" bIns="822960"/>
          <a:lstStyle/>
          <a:p>
            <a:endParaRPr 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3 Text &amp; 1/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6099174"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6099174" y="0"/>
            <a:ext cx="3044825" cy="6858000"/>
          </a:xfrm>
        </p:spPr>
        <p:txBody>
          <a:bodyPr lIns="457200" tIns="457200" rIns="457200" bIns="822960"/>
          <a:lstStyle/>
          <a:p>
            <a:endParaRPr 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iz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lIns="457200" tIns="457200" rIns="457200" bIns="457200"/>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4"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99039"/>
            <a:ext cx="9144000" cy="30175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62230" y="457200"/>
            <a:ext cx="8210282" cy="553720"/>
          </a:xfrm>
          <a:prstGeom prst="rect">
            <a:avLst/>
          </a:prstGeom>
        </p:spPr>
        <p:txBody>
          <a:bodyPr vert="horz" lIns="0" tIns="0" rIns="0" bIns="0" rtlCol="0" anchor="t" anchorCtr="0">
            <a:spAutoFit/>
          </a:bodyPr>
          <a:lstStyle/>
          <a:p>
            <a:r>
              <a:rPr lang="en-US" dirty="0"/>
              <a:t>Click to edit Master title style</a:t>
            </a:r>
          </a:p>
        </p:txBody>
      </p:sp>
      <p:sp>
        <p:nvSpPr>
          <p:cNvPr id="9" name="Rectangle 47"/>
          <p:cNvSpPr txBox="1">
            <a:spLocks noChangeArrowheads="1"/>
          </p:cNvSpPr>
          <p:nvPr userDrawn="1"/>
        </p:nvSpPr>
        <p:spPr bwMode="gray">
          <a:xfrm>
            <a:off x="8228044" y="6400800"/>
            <a:ext cx="458756" cy="301752"/>
          </a:xfrm>
          <a:prstGeom prst="rect">
            <a:avLst/>
          </a:prstGeom>
          <a:noFill/>
          <a:ln w="9525" algn="ctr">
            <a:noFill/>
            <a:miter lim="800000"/>
          </a:ln>
          <a:effectLst/>
        </p:spPr>
        <p:txBody>
          <a:bodyPr vert="horz" wrap="square" lIns="0" tIns="0" rIns="0" bIns="0" numCol="1" anchor="ctr" anchorCtr="0" compatLnSpc="1"/>
          <a:lstStyle>
            <a:lvl1pPr algn="l">
              <a:spcBef>
                <a:spcPct val="0"/>
              </a:spcBef>
              <a:defRPr sz="900">
                <a:solidFill>
                  <a:schemeClr val="tx1"/>
                </a:solidFill>
              </a:defRPr>
            </a:lvl1pPr>
          </a:lstStyle>
          <a:p>
            <a:pPr marL="0" marR="0" lvl="0" indent="0" algn="r"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lang="en-US" sz="1200" b="1" kern="1200" noProof="0" dirty="0">
              <a:solidFill>
                <a:srgbClr val="525252"/>
              </a:solidFill>
              <a:latin typeface="Arial" panose="020B0604020202020204" pitchFamily="34" charset="0"/>
              <a:ea typeface="+mn-ea"/>
              <a:cs typeface="Arial" panose="020B0604020202020204" pitchFamily="34" charset="0"/>
            </a:endParaRPr>
          </a:p>
        </p:txBody>
      </p:sp>
      <p:sp>
        <p:nvSpPr>
          <p:cNvPr id="24" name="Text Placeholder 23"/>
          <p:cNvSpPr>
            <a:spLocks noGrp="1"/>
          </p:cNvSpPr>
          <p:nvPr>
            <p:ph type="body" idx="1"/>
          </p:nvPr>
        </p:nvSpPr>
        <p:spPr>
          <a:xfrm>
            <a:off x="457200" y="1828800"/>
            <a:ext cx="8229600" cy="42976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图片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l" defTabSz="914400" rtl="0" eaLnBrk="1" latinLnBrk="0" hangingPunct="1">
        <a:lnSpc>
          <a:spcPct val="100000"/>
        </a:lnSpc>
        <a:spcBef>
          <a:spcPct val="0"/>
        </a:spcBef>
        <a:buNone/>
        <a:defRPr sz="3600" kern="1200">
          <a:solidFill>
            <a:srgbClr val="489A60"/>
          </a:solidFill>
          <a:latin typeface="微软雅黑" panose="020B0503020204020204" charset="-122"/>
          <a:ea typeface="微软雅黑" panose="020B0503020204020204" charset="-122"/>
          <a:cs typeface="Arial" panose="020B0604020202020204" pitchFamily="34" charset="0"/>
        </a:defRPr>
      </a:lvl1pPr>
    </p:titleStyle>
    <p:bodyStyle>
      <a:lvl1pPr marL="0" marR="0" indent="0" algn="l" defTabSz="914400" rtl="0" eaLnBrk="1" fontAlgn="auto" latinLnBrk="0" hangingPunct="1">
        <a:lnSpc>
          <a:spcPct val="100000"/>
        </a:lnSpc>
        <a:spcBef>
          <a:spcPts val="1200"/>
        </a:spcBef>
        <a:spcAft>
          <a:spcPts val="0"/>
        </a:spcAft>
        <a:buClr>
          <a:srgbClr val="0028A0"/>
        </a:buClr>
        <a:buSzTx/>
        <a:buFont typeface="Arial" panose="020B0604020202020204" pitchFamily="34" charset="0"/>
        <a:buNone/>
        <a:defRPr sz="2400" kern="1200">
          <a:solidFill>
            <a:srgbClr val="282B36"/>
          </a:solidFill>
          <a:latin typeface="微软雅黑" panose="020B0503020204020204" charset="-122"/>
          <a:ea typeface="微软雅黑" panose="020B0503020204020204" charset="-122"/>
          <a:cs typeface="Arial" panose="020B0604020202020204" pitchFamily="34" charset="0"/>
        </a:defRPr>
      </a:lvl1pPr>
      <a:lvl2pPr marL="2889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2pPr>
      <a:lvl3pPr marL="517525" marR="0" indent="-28448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3pPr>
      <a:lvl4pPr marL="746125" marR="0" indent="-29083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4pPr>
      <a:lvl5pPr marL="9747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传统金融体系的局限性</a:t>
            </a:r>
            <a:endParaRPr lang="en-US" dirty="0"/>
          </a:p>
        </p:txBody>
      </p:sp>
      <p:sp>
        <p:nvSpPr>
          <p:cNvPr id="7" name="Text Placeholder 6"/>
          <p:cNvSpPr>
            <a:spLocks noGrp="1"/>
          </p:cNvSpPr>
          <p:nvPr>
            <p:ph type="body" sz="quarter" idx="10"/>
          </p:nvPr>
        </p:nvSpPr>
        <p:spPr/>
        <p:txBody>
          <a:bodyPr/>
          <a:lstStyle/>
          <a:p>
            <a:r>
              <a:rPr lang="en-US" dirty="0"/>
              <a:t>More table styles available in the PowerPoint Toolkit</a:t>
            </a:r>
          </a:p>
        </p:txBody>
      </p:sp>
      <p:sp>
        <p:nvSpPr>
          <p:cNvPr id="4" name="Text Placeholder 3"/>
          <p:cNvSpPr>
            <a:spLocks noGrp="1"/>
          </p:cNvSpPr>
          <p:nvPr>
            <p:ph type="body" sz="quarter" idx="11"/>
          </p:nvPr>
        </p:nvSpPr>
        <p:spPr/>
        <p:txBody>
          <a:bodyPr/>
          <a:lstStyle/>
          <a:p>
            <a:endParaRPr lang="en-GB"/>
          </a:p>
        </p:txBody>
      </p:sp>
      <p:graphicFrame>
        <p:nvGraphicFramePr>
          <p:cNvPr id="10" name="Content Placeholder 3"/>
          <p:cNvGraphicFramePr/>
          <p:nvPr/>
        </p:nvGraphicFramePr>
        <p:xfrm>
          <a:off x="479425" y="1828799"/>
          <a:ext cx="8207376" cy="4297363"/>
        </p:xfrm>
        <a:graphic>
          <a:graphicData uri="http://schemas.openxmlformats.org/drawingml/2006/table">
            <a:tbl>
              <a:tblPr firstRow="1" bandRow="1">
                <a:tableStyleId>{7DF18680-E054-41AD-8BC1-D1AEF772440D}</a:tableStyleId>
              </a:tblPr>
              <a:tblGrid>
                <a:gridCol w="2051844"/>
                <a:gridCol w="2051844"/>
                <a:gridCol w="2051844"/>
                <a:gridCol w="2051844"/>
              </a:tblGrid>
              <a:tr h="477093">
                <a:tc>
                  <a:txBody>
                    <a:bodyPr/>
                    <a:lstStyle/>
                    <a:p>
                      <a:pPr algn="l"/>
                      <a:r>
                        <a:rPr lang="en-US" sz="1600" dirty="0"/>
                        <a:t>Table</a:t>
                      </a:r>
                      <a:r>
                        <a:rPr lang="en-US" sz="1600" baseline="0" dirty="0"/>
                        <a:t> Heading 01</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02</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03</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04</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1891668">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1928602">
                <a:tc>
                  <a:txBody>
                    <a:bodyPr/>
                    <a:lstStyle/>
                    <a:p>
                      <a:pPr marL="176530" lvl="0" indent="-174625">
                        <a:spcBef>
                          <a:spcPts val="600"/>
                        </a:spcBef>
                        <a:buClr>
                          <a:srgbClr val="83C372"/>
                        </a:buClr>
                        <a:buFont typeface="Arial" panose="020B0604020202020204" pitchFamily="34" charset="0"/>
                        <a:buChar char="»"/>
                      </a:pPr>
                      <a:r>
                        <a:rPr lang="en-US" sz="1400" dirty="0">
                          <a:solidFill>
                            <a:schemeClr val="bg2"/>
                          </a:solidFill>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p>
                      <a:pPr>
                        <a:buClr>
                          <a:srgbClr val="83C372"/>
                        </a:buClr>
                      </a:pPr>
                      <a:endParaRPr lang="en-US" sz="1400" dirty="0">
                        <a:solidFill>
                          <a:schemeClr val="bg2"/>
                        </a:solidFill>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a:t>
            </a:r>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区块链方案的解决之道</a:t>
            </a:r>
            <a:endParaRPr lang="en-US" dirty="0"/>
          </a:p>
        </p:txBody>
      </p:sp>
    </p:spTree>
    <p:extLst>
      <p:ext uri="{BB962C8B-B14F-4D97-AF65-F5344CB8AC3E}">
        <p14:creationId xmlns:p14="http://schemas.microsoft.com/office/powerpoint/2010/main" val="303477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457201"/>
            <a:ext cx="8229600" cy="5303520"/>
          </a:xfrm>
        </p:spPr>
        <p:txBody>
          <a:bodyPr numCol="2" spcCol="274320"/>
          <a:lstStyle/>
          <a:p>
            <a:pPr lvl="0">
              <a:spcBef>
                <a:spcPts val="600"/>
              </a:spcBef>
              <a:buClr>
                <a:srgbClr val="464B50"/>
              </a:buClr>
            </a:pPr>
            <a:r>
              <a:rPr lang="en-US" altLang="zh-CN" sz="650" dirty="0">
                <a:solidFill>
                  <a:srgbClr val="000000">
                    <a:lumMod val="65000"/>
                    <a:lumOff val="35000"/>
                  </a:srgbClr>
                </a:solidFill>
                <a:ea typeface="宋体" pitchFamily="1" charset="-122"/>
              </a:rPr>
              <a:t>© 2017 Moody’s Corporation, Moody’s Investors Service, Inc., Moody’s Analytics, Inc. and/or their licensors and affiliates (collectively, “MOODY’S”). All rights reserved.</a:t>
            </a:r>
          </a:p>
          <a:p>
            <a:pPr lvl="0">
              <a:spcBef>
                <a:spcPts val="600"/>
              </a:spcBef>
              <a:buClr>
                <a:srgbClr val="464B50"/>
              </a:buClr>
            </a:pPr>
            <a:r>
              <a:rPr lang="en-US" sz="650" dirty="0">
                <a:solidFill>
                  <a:srgbClr val="000000">
                    <a:lumMod val="65000"/>
                    <a:lumOff val="35000"/>
                  </a:srgbClr>
                </a:solidFill>
              </a:rPr>
              <a:t>CREDIT RATINGS ISSUED BY MOODY'S INVESTORS SERVICE, INC. AND ITS RATINGS AFFILIATES (“MIS”) ARE MOODY’S CURRENT OPINIONS OF THE RELATIVE FUTURE CREDIT RISK OF ENTITIES, CREDIT COMMITMENTS, OR DEBT OR DEBT-LIKE SECURITIES, AND MOODY’S PUBLICATIONS MAY INCLUDE MOODY’S CURRENT OPINIONS OF THE RELATIVE FUTURE CREDIT RISK OF ENTITIES, CREDIT COMMITMENTS, OR DEBT OR DEBT-LIKE SECURITIES. MOODY’S DEFINES CREDIT RISK AS THE RISK THAT AN ENTITY MAY NOT MEET ITS CONTRACTUAL, FINANCIAL OBLIGATIONS AS THEY COME DUE AND ANY ESTIMATED FINANCIAL LOSS IN THE EVENT OF DEFAULT. CREDIT RATINGS DO NOT ADDRESS ANY OTHER RISK, INCLUDING BUT NOT LIMITED TO: LIQUIDITY RISK, MARKET VALUE RISK, OR PRICE VOLATILITY. CREDIT RATINGS AND MOODY’S OPINIONS INCLUDED IN MOODY’S PUBLICATIONS ARE NOT STATEMENTS OF CURRENT OR HISTORICAL FACT. MOODY’S PUBLICATIONS MAY ALSO INCLUDE QUANTITATIVE MODEL-BASED ESTIMATES OF CREDIT RISK AND RELATED OPINIONS OR COMMENTARY PUBLISHED BY MOODY’S ANALYTICS, INC. CREDIT RATINGS AND MOODY’S PUBLICATIONS DO NOT CONSTITUTE OR PROVIDE INVESTMENT OR FINANCIAL ADVICE, AND CREDIT RATINGS AND MOODY’S PUBLICATIONS ARE NOT AND DO NOT PROVIDE RECOMMENDATIONS TO PURCHASE, SELL, OR HOLD PARTICULAR SECURITIES. NEITHER CREDIT RATINGS NOR MOODY’S PUBLICATIONS COMMENT ON THE SUITABILITY OF AN INVESTMENT FOR ANY PARTICULAR INVESTOR. MOODY’S ISSUES ITS CREDIT RATINGS AND PUBLISHES MOODY’S PUBLICATIONS WITH THE EXPECTATION AND UNDERSTANDING THAT EACH INVESTOR WILL, WITH DUE CARE, MAKE ITS OWN STUDY AND EVALUATION OF EACH SECURITY THAT IS UNDER CONSIDERATION FOR PURCHASE, HOLDING, OR SALE. </a:t>
            </a:r>
          </a:p>
          <a:p>
            <a:pPr lvl="0">
              <a:spcBef>
                <a:spcPts val="600"/>
              </a:spcBef>
              <a:buClr>
                <a:srgbClr val="464B50"/>
              </a:buClr>
            </a:pPr>
            <a:r>
              <a:rPr lang="en-US" sz="650" dirty="0">
                <a:solidFill>
                  <a:srgbClr val="000000">
                    <a:lumMod val="65000"/>
                    <a:lumOff val="35000"/>
                  </a:srgbClr>
                </a:solidFill>
              </a:rPr>
              <a:t>MOODY’S CREDIT RATINGS AND MOODY’S PUBLICATIONS ARE NOT INTENDED FOR USE BY RETAIL INVESTORS AND IT WOULD BE RECKLESS AND INAPPROPRIATE FOR RETAIL INVESTORS TO USE MOODY’S CREDIT RATINGS OR MOODY’S PUBLICATIONS WHEN MAKING AN </a:t>
            </a:r>
            <a:br>
              <a:rPr lang="en-US" sz="650" dirty="0">
                <a:solidFill>
                  <a:srgbClr val="000000">
                    <a:lumMod val="65000"/>
                    <a:lumOff val="35000"/>
                  </a:srgbClr>
                </a:solidFill>
              </a:rPr>
            </a:br>
            <a:r>
              <a:rPr lang="en-US" sz="650" dirty="0">
                <a:solidFill>
                  <a:srgbClr val="000000">
                    <a:lumMod val="65000"/>
                    <a:lumOff val="35000"/>
                  </a:srgbClr>
                </a:solidFill>
              </a:rPr>
              <a:t>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ALL INFORMATION CONTAINED HEREIN IS PROTECTED BY LAW, INCLUDING BUT NOT LIMITED TO, COPYRIGHT LAW, AND NONE OF SUCH INFORMATION MAY BE COPIED OR OTHERWISE REPRODUCED, REPACKAGED, FURTHER TRANSMITTED, TRANSFERRED, DISSEMINATED, REDISTRIBUTED OR RESOLD, OR STORED FOR SUBSEQUENT USE FOR ANY SUCH PURPOSE, IN WHOLE OR IN PART, IN ANY FORM OR MANNER OR BY ANY MEANS WHATSOEVER, BY ANY PERSON WITHOUT MOODY’S PRIOR WRITTEN CONSENT. </a:t>
            </a:r>
          </a:p>
          <a:p>
            <a:pPr lvl="0">
              <a:spcBef>
                <a:spcPts val="600"/>
              </a:spcBef>
              <a:buClr>
                <a:srgbClr val="464B50"/>
              </a:buClr>
            </a:pPr>
            <a:r>
              <a:rPr lang="en-US" sz="650" dirty="0">
                <a:solidFill>
                  <a:srgbClr val="000000">
                    <a:lumMod val="65000"/>
                    <a:lumOff val="35000"/>
                  </a:srgbClr>
                </a:solidFill>
              </a:rPr>
              <a:t>All information contained herein is obtained by MOODY’S from sources believed by it to be accurate and reliable. Because of the possibility of human or mechanical error as well as other factors, however, all information contained herein is provided “AS IS” without warranty of any kind. MOODY'S adopts all necessary measures so that the information it uses in assigning a credit rating is of sufficient quality and from sources MOODY'S considers to be reliable including, when appropriate, independent third-party sources. However, MOODY’S is not an auditor and cannot in every instance independently verify or validate information received in the rating process or in preparing the Moody’s publications. </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to any person or entity for any indirect, special, consequential, or incidental losses or damages whatsoever arising from or in connection with the information contained herein or the use of or inability to use any such information, even if MOODY’S or any of its directors, officers, employees, agents, representatives, licensors or suppliers is advised in advance of the possibility of such losses or damages, including but not limited to: (a) any loss of present or prospective profits or (b) any loss or damage arising where the relevant financial instrument is not the subject of a particular credit rating assigned by MOODY’S.</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for any direct or compensatory losses or damages caused to any person or entity, including but not limited to by any negligence (but excluding fraud, willful misconduct or any other type of liability that, for the avoidance of doubt, by law cannot be excluded) on the part of, or any contingency within or beyond the control of, MOODY’S or any of its directors, officers, employees, agents, representatives, licensors or suppliers, arising from or in connection with the information contained herein or the use of or inability to use any such information.</a:t>
            </a:r>
          </a:p>
          <a:p>
            <a:pPr lvl="0">
              <a:spcBef>
                <a:spcPts val="600"/>
              </a:spcBef>
              <a:buClr>
                <a:srgbClr val="464B50"/>
              </a:buClr>
            </a:pPr>
            <a:r>
              <a:rPr lang="en-US" sz="650" dirty="0">
                <a:solidFill>
                  <a:srgbClr val="000000">
                    <a:lumMod val="65000"/>
                    <a:lumOff val="35000"/>
                  </a:srgbClr>
                </a:solidFill>
              </a:rPr>
              <a:t>NO WARRANTY, EXPRESS OR IMPLIED, AS TO THE ACCURACY, TIMELINESS, COMPLETENESS, MERCHANTABILITY OR FITNESS FOR ANY PARTICULAR PURPOSE OF ANY SUCH RATING OR OTHER OPINION OR INFORMATION IS GIVEN OR MADE BY MOODY’S IN ANY FORM OR MANNER WHATSOEVER.</a:t>
            </a:r>
          </a:p>
          <a:p>
            <a:pPr lvl="0">
              <a:spcBef>
                <a:spcPts val="600"/>
              </a:spcBef>
              <a:buClr>
                <a:srgbClr val="464B50"/>
              </a:buClr>
            </a:pPr>
            <a:r>
              <a:rPr lang="en-US" sz="650" dirty="0">
                <a:solidFill>
                  <a:srgbClr val="000000">
                    <a:lumMod val="65000"/>
                    <a:lumOff val="35000"/>
                  </a:srgbClr>
                </a:solidFill>
              </a:rPr>
              <a:t>Moody’s Investors Service, Inc., a wholly-owned credit rating agency subsidiary of Moody’s Corporation (“MCO”), hereby discloses that most issuers of debt securities (including corporate and municipal bonds, debentures, notes and commercial paper) and preferred stock rated by Moody’s Investors Service, Inc. have, prior to assignment of any rating, agreed to pay to Moody’s Investors Service, Inc. for appraisal and rating services rendered by it fees ranging from $1,500 to approximately $2,500,000. MCO and MIS also maintain policies and procedures to address the independence of MIS’s ratings and rating processes. Information regarding certain affiliations that may exist between directors of MCO and rated entities, and between entities who hold ratings from MIS and have also publicly reported to the SEC an ownership interest in MCO of more than 5%, is posted annually at </a:t>
            </a:r>
            <a:r>
              <a:rPr lang="en-US" sz="650" dirty="0">
                <a:solidFill>
                  <a:srgbClr val="000000">
                    <a:lumMod val="65000"/>
                    <a:lumOff val="35000"/>
                  </a:srgbClr>
                </a:solidFill>
                <a:ea typeface="宋体" pitchFamily="1" charset="-122"/>
              </a:rPr>
              <a:t>www.moodys.com</a:t>
            </a:r>
            <a:r>
              <a:rPr lang="en-US" sz="650" dirty="0">
                <a:solidFill>
                  <a:srgbClr val="000000">
                    <a:lumMod val="65000"/>
                    <a:lumOff val="35000"/>
                  </a:srgbClr>
                </a:solidFill>
              </a:rPr>
              <a:t> under the heading “Investor Relations — Corporate Governance — Director and Shareholder Affiliation Policy.”</a:t>
            </a:r>
          </a:p>
          <a:p>
            <a:pPr lvl="0">
              <a:spcBef>
                <a:spcPts val="600"/>
              </a:spcBef>
              <a:buClr>
                <a:srgbClr val="464B50"/>
              </a:buClr>
            </a:pPr>
            <a:r>
              <a:rPr lang="en-US" sz="650" dirty="0">
                <a:solidFill>
                  <a:srgbClr val="000000">
                    <a:lumMod val="65000"/>
                    <a:lumOff val="35000"/>
                  </a:srgbClr>
                </a:solidFill>
              </a:rPr>
              <a:t>Additional terms for Australia only: Any publication into Australia of this document is pursuant to the Australian Financial Services License of MOODY’S affiliate, Moody’s Investors Service Pty Limited ABN 61 003 399 657AFSL 336969 and/or Moody’s Analytics Australia Pty Ltd ABN 94 105 136 972 AFSL 383569 (as applicable). This document is intended to be provided only to “wholesale clients” within the meaning of section 761G of the Corporations Act 2001. By continuing to access this document from within Australia, you represent to MOODY’S that you are, or are accessing the document as a representative of, a “wholesale client” and that neither you nor the entity you represent will directly or indirectly disseminate this document or its contents to “retail clients” within the meaning of section 761G of the Corporations Act 2001. MOODY’S credit rating is an opinion as to the creditworthiness of a debt obligation of the issuer, not on the equity securities of the issuer or any form of security that is available to retail investors. It would be reckless and inappropriate for retail investors to use MOODY’S credit ratings or publications when making an 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Additional terms for Japan only: Moody's Japan K.K. (“MJKK”) is a wholly-owned credit rating agency subsidiary of Moody's Group Japan G.K., which is wholly-owned by Moody’s Overseas Holdings Inc., a wholly-owned subsidiary of MCO. Moody’s SF Japan K.K. (“MSFJ”) is a wholly-owned credit rating agency subsidiary of MJKK. MSFJ is not a Nationally Recognized Statistical Rating Organization (“NRSRO”). Therefore, credit ratings assigned by MSFJ are Non-NRSRO Credit Ratings. Non-NRSRO Credit Ratings are assigned by an entity that is not a NRSRO and, consequently, the rated obligation will not qualify for certain types of treatment under U.S. laws. MJKK and MSFJ are credit rating agencies registered with the </a:t>
            </a:r>
            <a:br>
              <a:rPr lang="en-US" sz="650" dirty="0">
                <a:solidFill>
                  <a:srgbClr val="000000">
                    <a:lumMod val="65000"/>
                    <a:lumOff val="35000"/>
                  </a:srgbClr>
                </a:solidFill>
              </a:rPr>
            </a:br>
            <a:r>
              <a:rPr lang="en-US" sz="650" dirty="0">
                <a:solidFill>
                  <a:srgbClr val="000000">
                    <a:lumMod val="65000"/>
                    <a:lumOff val="35000"/>
                  </a:srgbClr>
                </a:solidFill>
              </a:rPr>
              <a:t>Japan Financial Services Agency and their registration numbers are FSA Commissioner (Ratings) No. 2 </a:t>
            </a:r>
            <a:br>
              <a:rPr lang="en-US" sz="650" dirty="0">
                <a:solidFill>
                  <a:srgbClr val="000000">
                    <a:lumMod val="65000"/>
                    <a:lumOff val="35000"/>
                  </a:srgbClr>
                </a:solidFill>
              </a:rPr>
            </a:br>
            <a:r>
              <a:rPr lang="en-US" sz="650" dirty="0">
                <a:solidFill>
                  <a:srgbClr val="000000">
                    <a:lumMod val="65000"/>
                    <a:lumOff val="35000"/>
                  </a:srgbClr>
                </a:solidFill>
              </a:rPr>
              <a:t>and 3 respectively.</a:t>
            </a:r>
          </a:p>
          <a:p>
            <a:pPr lvl="0">
              <a:spcBef>
                <a:spcPts val="600"/>
              </a:spcBef>
              <a:buClr>
                <a:srgbClr val="464B50"/>
              </a:buClr>
            </a:pPr>
            <a:r>
              <a:rPr lang="en-US" sz="650" dirty="0">
                <a:solidFill>
                  <a:srgbClr val="000000">
                    <a:lumMod val="65000"/>
                    <a:lumOff val="35000"/>
                  </a:srgbClr>
                </a:solidFill>
              </a:rPr>
              <a:t>MJKK or MSFJ (as applicable) hereby disclose that most issuers of debt securities (including corporate and municipal bonds, debentures, notes and commercial paper) and preferred stock rated by MJKK or MSFJ (as applicable) have, prior to assignment of any rating, agreed to pay to MJKK or MSFJ (as applicable) for appraisal and rating services rendered by it fees ranging from JPY200,000 to approximately JPY350,000,000.</a:t>
            </a:r>
          </a:p>
          <a:p>
            <a:pPr lvl="0">
              <a:spcBef>
                <a:spcPts val="600"/>
              </a:spcBef>
              <a:buClr>
                <a:srgbClr val="464B50"/>
              </a:buClr>
            </a:pPr>
            <a:r>
              <a:rPr lang="en-US" sz="650" dirty="0">
                <a:solidFill>
                  <a:srgbClr val="000000">
                    <a:lumMod val="65000"/>
                    <a:lumOff val="35000"/>
                  </a:srgbClr>
                </a:solidFill>
              </a:rPr>
              <a:t>MJKK and MSFJ also maintain policies and procedures to address Japanese regulatory requirements.</a:t>
            </a:r>
            <a:endParaRPr lang="en-US" altLang="zh-CN" sz="650" dirty="0">
              <a:solidFill>
                <a:srgbClr val="000000">
                  <a:lumMod val="65000"/>
                  <a:lumOff val="35000"/>
                </a:srgbClr>
              </a:solidFill>
              <a:ea typeface="宋体" pitchFamily="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Agenda</a:t>
            </a:r>
          </a:p>
        </p:txBody>
      </p:sp>
      <p:sp>
        <p:nvSpPr>
          <p:cNvPr id="12" name="Text Placeholder 11"/>
          <p:cNvSpPr>
            <a:spLocks noGrp="1"/>
          </p:cNvSpPr>
          <p:nvPr>
            <p:ph type="body" idx="1"/>
          </p:nvPr>
        </p:nvSpPr>
        <p:spPr>
          <a:xfrm>
            <a:off x="1188721" y="2559685"/>
            <a:ext cx="6776014" cy="1261884"/>
          </a:xfrm>
        </p:spPr>
        <p:txBody>
          <a:bodyPr>
            <a:spAutoFit/>
          </a:bodyPr>
          <a:lstStyle/>
          <a:p>
            <a:r>
              <a:rPr lang="zh-CN" altLang="en-US" dirty="0" smtClean="0">
                <a:solidFill>
                  <a:srgbClr val="272B38"/>
                </a:solidFill>
              </a:rPr>
              <a:t>当前金融体系和环境</a:t>
            </a:r>
            <a:endParaRPr lang="en-US" dirty="0">
              <a:solidFill>
                <a:srgbClr val="272B38"/>
              </a:solidFill>
            </a:endParaRPr>
          </a:p>
          <a:p>
            <a:r>
              <a:rPr lang="zh-CN" altLang="en-US" dirty="0" smtClean="0">
                <a:solidFill>
                  <a:srgbClr val="272B38"/>
                </a:solidFill>
              </a:rPr>
              <a:t>传统金融体系的局限性</a:t>
            </a:r>
            <a:endParaRPr lang="en-US" dirty="0">
              <a:solidFill>
                <a:srgbClr val="272B38"/>
              </a:solidFill>
            </a:endParaRPr>
          </a:p>
          <a:p>
            <a:r>
              <a:rPr lang="zh-CN" altLang="en-US" dirty="0" smtClean="0">
                <a:solidFill>
                  <a:srgbClr val="272B38"/>
                </a:solidFill>
              </a:rPr>
              <a:t>区块链方案的解决之道</a:t>
            </a:r>
            <a:endParaRPr lang="en-US" dirty="0">
              <a:solidFill>
                <a:srgbClr val="272B3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1</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当前金融体系和环境</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smtClean="0"/>
              <a:t>中国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4</a:t>
            </a:fld>
            <a:endParaRPr lang="en-GB" dirty="0"/>
          </a:p>
        </p:txBody>
      </p:sp>
      <p:grpSp>
        <p:nvGrpSpPr>
          <p:cNvPr id="10" name="Group 139"/>
          <p:cNvGrpSpPr/>
          <p:nvPr/>
        </p:nvGrpSpPr>
        <p:grpSpPr>
          <a:xfrm>
            <a:off x="3208752" y="2493824"/>
            <a:ext cx="1080004" cy="1080001"/>
            <a:chOff x="13887" y="0"/>
            <a:chExt cx="1080001" cy="1080000"/>
          </a:xfrm>
          <a:solidFill>
            <a:srgbClr val="46999B"/>
          </a:solidFill>
        </p:grpSpPr>
        <p:sp>
          <p:nvSpPr>
            <p:cNvPr id="26" name="Shape 137"/>
            <p:cNvSpPr/>
            <p:nvPr/>
          </p:nvSpPr>
          <p:spPr>
            <a:xfrm>
              <a:off x="13887" y="0"/>
              <a:ext cx="1080001" cy="1080000"/>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27" name="Shape 138"/>
            <p:cNvSpPr/>
            <p:nvPr/>
          </p:nvSpPr>
          <p:spPr>
            <a:xfrm>
              <a:off x="191937" y="432277"/>
              <a:ext cx="718143" cy="21544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r>
                <a:rPr dirty="0" err="1">
                  <a:solidFill>
                    <a:schemeClr val="bg1"/>
                  </a:solidFill>
                  <a:latin typeface="微软雅黑" pitchFamily="34" charset="-122"/>
                  <a:ea typeface="微软雅黑" pitchFamily="34" charset="-122"/>
                </a:rPr>
                <a:t>买方市场</a:t>
              </a:r>
              <a:endParaRPr dirty="0">
                <a:solidFill>
                  <a:schemeClr val="bg1"/>
                </a:solidFill>
                <a:latin typeface="微软雅黑" pitchFamily="34" charset="-122"/>
                <a:ea typeface="微软雅黑" pitchFamily="34" charset="-122"/>
              </a:endParaRPr>
            </a:p>
          </p:txBody>
        </p:sp>
      </p:grpSp>
      <p:grpSp>
        <p:nvGrpSpPr>
          <p:cNvPr id="13" name="Group 142"/>
          <p:cNvGrpSpPr/>
          <p:nvPr/>
        </p:nvGrpSpPr>
        <p:grpSpPr>
          <a:xfrm>
            <a:off x="2779577" y="4040221"/>
            <a:ext cx="720003" cy="720003"/>
            <a:chOff x="0" y="0"/>
            <a:chExt cx="720000" cy="720000"/>
          </a:xfrm>
          <a:solidFill>
            <a:srgbClr val="83C372"/>
          </a:solidFill>
        </p:grpSpPr>
        <p:sp>
          <p:nvSpPr>
            <p:cNvPr id="24" name="Shape 140"/>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5" name="Shape 141"/>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期货</a:t>
              </a:r>
            </a:p>
          </p:txBody>
        </p:sp>
      </p:grpSp>
      <p:grpSp>
        <p:nvGrpSpPr>
          <p:cNvPr id="14" name="Group 145"/>
          <p:cNvGrpSpPr/>
          <p:nvPr/>
        </p:nvGrpSpPr>
        <p:grpSpPr>
          <a:xfrm>
            <a:off x="3924442" y="4015531"/>
            <a:ext cx="720003" cy="720003"/>
            <a:chOff x="0" y="0"/>
            <a:chExt cx="720000" cy="720000"/>
          </a:xfrm>
          <a:solidFill>
            <a:srgbClr val="83C372"/>
          </a:solidFill>
        </p:grpSpPr>
        <p:sp>
          <p:nvSpPr>
            <p:cNvPr id="22" name="Shape 143"/>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3" name="Shape 144"/>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基金</a:t>
              </a:r>
            </a:p>
          </p:txBody>
        </p:sp>
      </p:grpSp>
      <p:grpSp>
        <p:nvGrpSpPr>
          <p:cNvPr id="15" name="Group 148"/>
          <p:cNvGrpSpPr/>
          <p:nvPr/>
        </p:nvGrpSpPr>
        <p:grpSpPr>
          <a:xfrm>
            <a:off x="3361349" y="4400212"/>
            <a:ext cx="720003" cy="720003"/>
            <a:chOff x="0" y="0"/>
            <a:chExt cx="720000" cy="720000"/>
          </a:xfrm>
          <a:solidFill>
            <a:srgbClr val="83C372"/>
          </a:solidFill>
        </p:grpSpPr>
        <p:sp>
          <p:nvSpPr>
            <p:cNvPr id="20" name="Shape 146"/>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1" name="Shape 147"/>
            <p:cNvSpPr/>
            <p:nvPr/>
          </p:nvSpPr>
          <p:spPr>
            <a:xfrm>
              <a:off x="149544" y="144557"/>
              <a:ext cx="359072" cy="43088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资产</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管理</a:t>
              </a:r>
            </a:p>
          </p:txBody>
        </p:sp>
      </p:grpSp>
      <p:grpSp>
        <p:nvGrpSpPr>
          <p:cNvPr id="16" name="Group 151"/>
          <p:cNvGrpSpPr/>
          <p:nvPr/>
        </p:nvGrpSpPr>
        <p:grpSpPr>
          <a:xfrm>
            <a:off x="3350716" y="3654008"/>
            <a:ext cx="720003" cy="720003"/>
            <a:chOff x="0" y="0"/>
            <a:chExt cx="720000" cy="720000"/>
          </a:xfrm>
          <a:solidFill>
            <a:srgbClr val="83C372"/>
          </a:solidFill>
        </p:grpSpPr>
        <p:sp>
          <p:nvSpPr>
            <p:cNvPr id="18" name="Shape 149"/>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19" name="Shape 150"/>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券商</a:t>
              </a:r>
            </a:p>
          </p:txBody>
        </p:sp>
      </p:grpSp>
      <p:grpSp>
        <p:nvGrpSpPr>
          <p:cNvPr id="33" name="Group 156"/>
          <p:cNvGrpSpPr/>
          <p:nvPr/>
        </p:nvGrpSpPr>
        <p:grpSpPr>
          <a:xfrm>
            <a:off x="4839842" y="4027421"/>
            <a:ext cx="720003" cy="720003"/>
            <a:chOff x="-1" y="0"/>
            <a:chExt cx="720001" cy="720000"/>
          </a:xfrm>
          <a:solidFill>
            <a:srgbClr val="83C372"/>
          </a:solidFill>
        </p:grpSpPr>
        <p:sp>
          <p:nvSpPr>
            <p:cNvPr id="52" name="Shape 154"/>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3" name="Shape 155"/>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lang="zh-CN" altLang="en-US" sz="1400" b="0" dirty="0" smtClean="0">
                  <a:solidFill>
                    <a:srgbClr val="272B38"/>
                  </a:solidFill>
                  <a:latin typeface="微软雅黑" pitchFamily="34" charset="-122"/>
                  <a:ea typeface="微软雅黑" pitchFamily="34" charset="-122"/>
                  <a:sym typeface="Microsoft YaHei"/>
                </a:rPr>
                <a:t>评级</a:t>
              </a:r>
              <a:endParaRPr sz="1400" b="0" dirty="0">
                <a:solidFill>
                  <a:srgbClr val="272B38"/>
                </a:solidFill>
                <a:latin typeface="微软雅黑" pitchFamily="34" charset="-122"/>
                <a:ea typeface="微软雅黑" pitchFamily="34" charset="-122"/>
                <a:sym typeface="Microsoft YaHei"/>
              </a:endParaRPr>
            </a:p>
          </p:txBody>
        </p:sp>
      </p:grpSp>
      <p:grpSp>
        <p:nvGrpSpPr>
          <p:cNvPr id="34" name="Group 159"/>
          <p:cNvGrpSpPr/>
          <p:nvPr/>
        </p:nvGrpSpPr>
        <p:grpSpPr>
          <a:xfrm>
            <a:off x="4850474" y="4790048"/>
            <a:ext cx="720004" cy="720003"/>
            <a:chOff x="-1" y="0"/>
            <a:chExt cx="720001" cy="720000"/>
          </a:xfrm>
          <a:solidFill>
            <a:srgbClr val="83C372"/>
          </a:solidFill>
        </p:grpSpPr>
        <p:sp>
          <p:nvSpPr>
            <p:cNvPr id="50" name="Shape 157"/>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1" name="Shape 158"/>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支付</a:t>
              </a:r>
            </a:p>
          </p:txBody>
        </p:sp>
      </p:grpSp>
      <p:grpSp>
        <p:nvGrpSpPr>
          <p:cNvPr id="35" name="Group 162"/>
          <p:cNvGrpSpPr/>
          <p:nvPr/>
        </p:nvGrpSpPr>
        <p:grpSpPr>
          <a:xfrm>
            <a:off x="5984707" y="4002730"/>
            <a:ext cx="720002" cy="720003"/>
            <a:chOff x="27350" y="0"/>
            <a:chExt cx="720000" cy="720000"/>
          </a:xfrm>
          <a:solidFill>
            <a:srgbClr val="83C372"/>
          </a:solidFill>
        </p:grpSpPr>
        <p:sp>
          <p:nvSpPr>
            <p:cNvPr id="48" name="Shape 160"/>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9" name="Shape 161"/>
            <p:cNvSpPr/>
            <p:nvPr/>
          </p:nvSpPr>
          <p:spPr>
            <a:xfrm>
              <a:off x="20319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结算</a:t>
              </a:r>
            </a:p>
          </p:txBody>
        </p:sp>
      </p:grpSp>
      <p:grpSp>
        <p:nvGrpSpPr>
          <p:cNvPr id="36" name="Group 165"/>
          <p:cNvGrpSpPr/>
          <p:nvPr/>
        </p:nvGrpSpPr>
        <p:grpSpPr>
          <a:xfrm>
            <a:off x="6000275" y="4743998"/>
            <a:ext cx="720003" cy="720003"/>
            <a:chOff x="-1" y="0"/>
            <a:chExt cx="720001" cy="720000"/>
          </a:xfrm>
          <a:solidFill>
            <a:srgbClr val="83C372"/>
          </a:solidFill>
        </p:grpSpPr>
        <p:sp>
          <p:nvSpPr>
            <p:cNvPr id="46" name="Shape 16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7" name="Shape 164"/>
            <p:cNvSpPr/>
            <p:nvPr/>
          </p:nvSpPr>
          <p:spPr>
            <a:xfrm>
              <a:off x="281331" y="252278"/>
              <a:ext cx="145874"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37" name="Group 168"/>
          <p:cNvGrpSpPr/>
          <p:nvPr/>
        </p:nvGrpSpPr>
        <p:grpSpPr>
          <a:xfrm>
            <a:off x="5421613" y="4387412"/>
            <a:ext cx="720003" cy="720003"/>
            <a:chOff x="-1" y="0"/>
            <a:chExt cx="720001" cy="720000"/>
          </a:xfrm>
          <a:solidFill>
            <a:srgbClr val="83C372"/>
          </a:solidFill>
        </p:grpSpPr>
        <p:sp>
          <p:nvSpPr>
            <p:cNvPr id="44" name="Shape 166"/>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5" name="Shape 167"/>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担保</a:t>
              </a:r>
            </a:p>
          </p:txBody>
        </p:sp>
      </p:grpSp>
      <p:grpSp>
        <p:nvGrpSpPr>
          <p:cNvPr id="38" name="Group 171"/>
          <p:cNvGrpSpPr/>
          <p:nvPr/>
        </p:nvGrpSpPr>
        <p:grpSpPr>
          <a:xfrm>
            <a:off x="5410980" y="3641209"/>
            <a:ext cx="720003" cy="720002"/>
            <a:chOff x="-1" y="0"/>
            <a:chExt cx="720001" cy="720000"/>
          </a:xfrm>
          <a:solidFill>
            <a:srgbClr val="83C372"/>
          </a:solidFill>
        </p:grpSpPr>
        <p:sp>
          <p:nvSpPr>
            <p:cNvPr id="42" name="Shape 16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3" name="Shape 170"/>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投行</a:t>
              </a:r>
            </a:p>
          </p:txBody>
        </p:sp>
      </p:grpSp>
      <p:grpSp>
        <p:nvGrpSpPr>
          <p:cNvPr id="39" name="Group 174"/>
          <p:cNvGrpSpPr/>
          <p:nvPr/>
        </p:nvGrpSpPr>
        <p:grpSpPr>
          <a:xfrm>
            <a:off x="5433311" y="5137894"/>
            <a:ext cx="720003" cy="720003"/>
            <a:chOff x="-1" y="0"/>
            <a:chExt cx="720001" cy="720000"/>
          </a:xfrm>
          <a:solidFill>
            <a:srgbClr val="83C372"/>
          </a:solidFill>
        </p:grpSpPr>
        <p:sp>
          <p:nvSpPr>
            <p:cNvPr id="40" name="Shape 17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1" name="Shape 173"/>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清收</a:t>
              </a:r>
            </a:p>
          </p:txBody>
        </p:sp>
      </p:grpSp>
      <p:grpSp>
        <p:nvGrpSpPr>
          <p:cNvPr id="30" name="Group 178"/>
          <p:cNvGrpSpPr/>
          <p:nvPr/>
        </p:nvGrpSpPr>
        <p:grpSpPr>
          <a:xfrm>
            <a:off x="5245949" y="2506623"/>
            <a:ext cx="1080004" cy="1080003"/>
            <a:chOff x="13887" y="0"/>
            <a:chExt cx="1080001" cy="1080001"/>
          </a:xfrm>
          <a:solidFill>
            <a:srgbClr val="46999B"/>
          </a:solidFill>
        </p:grpSpPr>
        <p:sp>
          <p:nvSpPr>
            <p:cNvPr id="31" name="Shape 176"/>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32" name="Shape 177"/>
            <p:cNvSpPr/>
            <p:nvPr/>
          </p:nvSpPr>
          <p:spPr>
            <a:xfrm>
              <a:off x="280837" y="432277"/>
              <a:ext cx="538608" cy="21544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chemeClr val="bg1"/>
                  </a:solidFill>
                  <a:latin typeface="微软雅黑" pitchFamily="34" charset="-122"/>
                  <a:ea typeface="微软雅黑" pitchFamily="34" charset="-122"/>
                  <a:sym typeface="Microsoft YaHei"/>
                </a:rPr>
                <a:t>服务商</a:t>
              </a:r>
            </a:p>
          </p:txBody>
        </p:sp>
      </p:grpSp>
      <p:grpSp>
        <p:nvGrpSpPr>
          <p:cNvPr id="59" name="Group 182"/>
          <p:cNvGrpSpPr/>
          <p:nvPr/>
        </p:nvGrpSpPr>
        <p:grpSpPr>
          <a:xfrm>
            <a:off x="719314" y="4027057"/>
            <a:ext cx="720003" cy="720003"/>
            <a:chOff x="-1" y="0"/>
            <a:chExt cx="720001" cy="720000"/>
          </a:xfrm>
          <a:solidFill>
            <a:srgbClr val="83C372"/>
          </a:solidFill>
        </p:grpSpPr>
        <p:sp>
          <p:nvSpPr>
            <p:cNvPr id="76" name="Shape 180"/>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7" name="Shape 181"/>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小贷</a:t>
              </a:r>
            </a:p>
          </p:txBody>
        </p:sp>
      </p:grpSp>
      <p:grpSp>
        <p:nvGrpSpPr>
          <p:cNvPr id="60" name="Group 185"/>
          <p:cNvGrpSpPr/>
          <p:nvPr/>
        </p:nvGrpSpPr>
        <p:grpSpPr>
          <a:xfrm>
            <a:off x="729946" y="4789684"/>
            <a:ext cx="720004" cy="720003"/>
            <a:chOff x="-1" y="0"/>
            <a:chExt cx="720001" cy="720000"/>
          </a:xfrm>
          <a:solidFill>
            <a:srgbClr val="83C372"/>
          </a:solidFill>
        </p:grpSpPr>
        <p:sp>
          <p:nvSpPr>
            <p:cNvPr id="74" name="Shape 18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5" name="Shape 184"/>
            <p:cNvSpPr/>
            <p:nvPr/>
          </p:nvSpPr>
          <p:spPr>
            <a:xfrm>
              <a:off x="149544" y="144557"/>
              <a:ext cx="359072" cy="43088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汽车</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金融</a:t>
              </a:r>
            </a:p>
          </p:txBody>
        </p:sp>
      </p:grpSp>
      <p:grpSp>
        <p:nvGrpSpPr>
          <p:cNvPr id="61" name="Group 188"/>
          <p:cNvGrpSpPr/>
          <p:nvPr/>
        </p:nvGrpSpPr>
        <p:grpSpPr>
          <a:xfrm>
            <a:off x="1864179" y="4002366"/>
            <a:ext cx="720002" cy="720003"/>
            <a:chOff x="27350" y="0"/>
            <a:chExt cx="720000" cy="720000"/>
          </a:xfrm>
          <a:solidFill>
            <a:srgbClr val="83C372"/>
          </a:solidFill>
        </p:grpSpPr>
        <p:sp>
          <p:nvSpPr>
            <p:cNvPr id="72" name="Shape 186"/>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3" name="Shape 187"/>
            <p:cNvSpPr/>
            <p:nvPr/>
          </p:nvSpPr>
          <p:spPr>
            <a:xfrm>
              <a:off x="20319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保险</a:t>
              </a:r>
            </a:p>
          </p:txBody>
        </p:sp>
      </p:grpSp>
      <p:grpSp>
        <p:nvGrpSpPr>
          <p:cNvPr id="62" name="Group 191"/>
          <p:cNvGrpSpPr/>
          <p:nvPr/>
        </p:nvGrpSpPr>
        <p:grpSpPr>
          <a:xfrm>
            <a:off x="1879747" y="4743634"/>
            <a:ext cx="720003" cy="720003"/>
            <a:chOff x="-1" y="0"/>
            <a:chExt cx="720001" cy="720000"/>
          </a:xfrm>
          <a:solidFill>
            <a:srgbClr val="83C372"/>
          </a:solidFill>
        </p:grpSpPr>
        <p:sp>
          <p:nvSpPr>
            <p:cNvPr id="70" name="Shape 18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1" name="Shape 190"/>
            <p:cNvSpPr/>
            <p:nvPr/>
          </p:nvSpPr>
          <p:spPr>
            <a:xfrm>
              <a:off x="281331" y="252278"/>
              <a:ext cx="145874"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63" name="Group 194"/>
          <p:cNvGrpSpPr/>
          <p:nvPr/>
        </p:nvGrpSpPr>
        <p:grpSpPr>
          <a:xfrm>
            <a:off x="1301085" y="4387048"/>
            <a:ext cx="720003" cy="720003"/>
            <a:chOff x="-1" y="0"/>
            <a:chExt cx="720001" cy="720000"/>
          </a:xfrm>
          <a:solidFill>
            <a:srgbClr val="83C372"/>
          </a:solidFill>
        </p:grpSpPr>
        <p:sp>
          <p:nvSpPr>
            <p:cNvPr id="68" name="Shape 19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9" name="Shape 193"/>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银行</a:t>
              </a:r>
            </a:p>
          </p:txBody>
        </p:sp>
      </p:grpSp>
      <p:grpSp>
        <p:nvGrpSpPr>
          <p:cNvPr id="64" name="Group 197"/>
          <p:cNvGrpSpPr/>
          <p:nvPr/>
        </p:nvGrpSpPr>
        <p:grpSpPr>
          <a:xfrm>
            <a:off x="1290452" y="3640845"/>
            <a:ext cx="720003" cy="720002"/>
            <a:chOff x="-1" y="0"/>
            <a:chExt cx="720001" cy="720000"/>
          </a:xfrm>
          <a:solidFill>
            <a:srgbClr val="83C372"/>
          </a:solidFill>
        </p:grpSpPr>
        <p:sp>
          <p:nvSpPr>
            <p:cNvPr id="66" name="Shape 195"/>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7" name="Shape 196"/>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rgbClr val="272B38"/>
                  </a:solidFill>
                  <a:latin typeface="微软雅黑" pitchFamily="34" charset="-122"/>
                  <a:ea typeface="微软雅黑" pitchFamily="34" charset="-122"/>
                  <a:sym typeface="Microsoft YaHei"/>
                </a:rPr>
                <a:t>信托</a:t>
              </a:r>
              <a:endParaRPr sz="1400" b="0" dirty="0">
                <a:solidFill>
                  <a:srgbClr val="272B38"/>
                </a:solidFill>
                <a:latin typeface="微软雅黑" pitchFamily="34" charset="-122"/>
                <a:ea typeface="微软雅黑" pitchFamily="34" charset="-122"/>
                <a:sym typeface="Microsoft YaHei"/>
              </a:endParaRPr>
            </a:p>
          </p:txBody>
        </p:sp>
      </p:grpSp>
      <p:sp>
        <p:nvSpPr>
          <p:cNvPr id="65" name="Shape 198"/>
          <p:cNvSpPr/>
          <p:nvPr/>
        </p:nvSpPr>
        <p:spPr>
          <a:xfrm>
            <a:off x="1312784" y="5137530"/>
            <a:ext cx="720001" cy="7200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solidFill>
            <a:srgbClr val="83C37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1400" b="0">
                <a:solidFill>
                  <a:srgbClr val="000000"/>
                </a:solidFill>
                <a:latin typeface="Microsoft YaHei"/>
                <a:ea typeface="Microsoft YaHei"/>
                <a:cs typeface="Microsoft YaHei"/>
                <a:sym typeface="Microsoft YaHei"/>
              </a:defRPr>
            </a:lvl1pPr>
          </a:lstStyle>
          <a:p>
            <a:pPr algn="ctr"/>
            <a:r>
              <a:rPr dirty="0" err="1">
                <a:solidFill>
                  <a:srgbClr val="272B38"/>
                </a:solidFill>
                <a:latin typeface="微软雅黑" pitchFamily="34" charset="-122"/>
                <a:ea typeface="微软雅黑" pitchFamily="34" charset="-122"/>
              </a:rPr>
              <a:t>典当</a:t>
            </a:r>
            <a:endParaRPr dirty="0">
              <a:solidFill>
                <a:srgbClr val="272B38"/>
              </a:solidFill>
              <a:latin typeface="微软雅黑" pitchFamily="34" charset="-122"/>
              <a:ea typeface="微软雅黑" pitchFamily="34" charset="-122"/>
            </a:endParaRPr>
          </a:p>
        </p:txBody>
      </p:sp>
      <p:grpSp>
        <p:nvGrpSpPr>
          <p:cNvPr id="56" name="Group 202"/>
          <p:cNvGrpSpPr/>
          <p:nvPr/>
        </p:nvGrpSpPr>
        <p:grpSpPr>
          <a:xfrm>
            <a:off x="1125421" y="2506987"/>
            <a:ext cx="1080004" cy="1080003"/>
            <a:chOff x="13887" y="0"/>
            <a:chExt cx="1080001" cy="1080001"/>
          </a:xfrm>
          <a:solidFill>
            <a:srgbClr val="46999B"/>
          </a:solidFill>
        </p:grpSpPr>
        <p:sp>
          <p:nvSpPr>
            <p:cNvPr id="57" name="Shape 200"/>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58" name="Shape 201"/>
            <p:cNvSpPr/>
            <p:nvPr/>
          </p:nvSpPr>
          <p:spPr>
            <a:xfrm>
              <a:off x="191937" y="432277"/>
              <a:ext cx="718143" cy="21544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chemeClr val="bg1"/>
                  </a:solidFill>
                  <a:latin typeface="微软雅黑" pitchFamily="34" charset="-122"/>
                  <a:ea typeface="微软雅黑" pitchFamily="34" charset="-122"/>
                  <a:sym typeface="Microsoft YaHei"/>
                </a:rPr>
                <a:t>卖方市场</a:t>
              </a:r>
              <a:endParaRPr sz="1400" b="0" dirty="0">
                <a:solidFill>
                  <a:schemeClr val="bg1"/>
                </a:solidFill>
                <a:latin typeface="微软雅黑" pitchFamily="34" charset="-122"/>
                <a:ea typeface="微软雅黑" pitchFamily="34" charset="-122"/>
                <a:sym typeface="Microsoft YaHei"/>
              </a:endParaRPr>
            </a:p>
          </p:txBody>
        </p:sp>
      </p:grpSp>
      <p:sp>
        <p:nvSpPr>
          <p:cNvPr id="80" name="Shape 206"/>
          <p:cNvSpPr/>
          <p:nvPr/>
        </p:nvSpPr>
        <p:spPr>
          <a:xfrm>
            <a:off x="105156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sz="1400" dirty="0" err="1">
                <a:solidFill>
                  <a:schemeClr val="bg1"/>
                </a:solidFill>
                <a:latin typeface="微软雅黑" pitchFamily="34" charset="-122"/>
                <a:ea typeface="微软雅黑" pitchFamily="34" charset="-122"/>
              </a:rPr>
              <a:t>银行间市场</a:t>
            </a:r>
            <a:endParaRPr sz="1400" dirty="0">
              <a:solidFill>
                <a:schemeClr val="bg1"/>
              </a:solidFill>
              <a:latin typeface="微软雅黑" pitchFamily="34" charset="-122"/>
              <a:ea typeface="微软雅黑" pitchFamily="34" charset="-122"/>
            </a:endParaRPr>
          </a:p>
        </p:txBody>
      </p:sp>
      <p:sp>
        <p:nvSpPr>
          <p:cNvPr id="81" name="Shape 207"/>
          <p:cNvSpPr/>
          <p:nvPr/>
        </p:nvSpPr>
        <p:spPr>
          <a:xfrm>
            <a:off x="217488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sz="1400" dirty="0" err="1">
                <a:solidFill>
                  <a:schemeClr val="bg1"/>
                </a:solidFill>
                <a:latin typeface="微软雅黑" pitchFamily="34" charset="-122"/>
                <a:ea typeface="微软雅黑" pitchFamily="34" charset="-122"/>
              </a:rPr>
              <a:t>证券交易所</a:t>
            </a:r>
            <a:endParaRPr sz="1400" dirty="0">
              <a:solidFill>
                <a:schemeClr val="bg1"/>
              </a:solidFill>
              <a:latin typeface="微软雅黑" pitchFamily="34" charset="-122"/>
              <a:ea typeface="微软雅黑" pitchFamily="34" charset="-122"/>
            </a:endParaRPr>
          </a:p>
        </p:txBody>
      </p:sp>
      <p:sp>
        <p:nvSpPr>
          <p:cNvPr id="82" name="Shape 208"/>
          <p:cNvSpPr/>
          <p:nvPr/>
        </p:nvSpPr>
        <p:spPr>
          <a:xfrm>
            <a:off x="3298199"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sz="1400" dirty="0" err="1">
                <a:solidFill>
                  <a:schemeClr val="bg1"/>
                </a:solidFill>
                <a:latin typeface="微软雅黑" pitchFamily="34" charset="-122"/>
                <a:ea typeface="微软雅黑" pitchFamily="34" charset="-122"/>
              </a:rPr>
              <a:t>期货交易所</a:t>
            </a:r>
            <a:endParaRPr sz="1400" dirty="0">
              <a:solidFill>
                <a:schemeClr val="bg1"/>
              </a:solidFill>
              <a:latin typeface="微软雅黑" pitchFamily="34" charset="-122"/>
              <a:ea typeface="微软雅黑" pitchFamily="34" charset="-122"/>
            </a:endParaRPr>
          </a:p>
        </p:txBody>
      </p:sp>
      <p:sp>
        <p:nvSpPr>
          <p:cNvPr id="83" name="Shape 209"/>
          <p:cNvSpPr/>
          <p:nvPr/>
        </p:nvSpPr>
        <p:spPr>
          <a:xfrm>
            <a:off x="4421518"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lang="zh-CN" altLang="en-US" sz="1400" dirty="0">
                <a:solidFill>
                  <a:schemeClr val="bg1"/>
                </a:solidFill>
                <a:latin typeface="微软雅黑" pitchFamily="34" charset="-122"/>
                <a:ea typeface="微软雅黑" pitchFamily="34" charset="-122"/>
              </a:rPr>
              <a:t>其它</a:t>
            </a:r>
            <a:r>
              <a:rPr sz="1400" dirty="0" err="1">
                <a:solidFill>
                  <a:schemeClr val="bg1"/>
                </a:solidFill>
                <a:latin typeface="微软雅黑" pitchFamily="34" charset="-122"/>
                <a:ea typeface="微软雅黑" pitchFamily="34" charset="-122"/>
              </a:rPr>
              <a:t>交易所</a:t>
            </a:r>
            <a:endParaRPr sz="1400" dirty="0">
              <a:solidFill>
                <a:schemeClr val="bg1"/>
              </a:solidFill>
              <a:latin typeface="微软雅黑" pitchFamily="34" charset="-122"/>
              <a:ea typeface="微软雅黑" pitchFamily="34" charset="-122"/>
            </a:endParaRPr>
          </a:p>
        </p:txBody>
      </p:sp>
      <p:sp>
        <p:nvSpPr>
          <p:cNvPr id="84" name="Shape 210"/>
          <p:cNvSpPr/>
          <p:nvPr/>
        </p:nvSpPr>
        <p:spPr>
          <a:xfrm>
            <a:off x="5544837"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dirty="0">
                <a:solidFill>
                  <a:schemeClr val="bg1"/>
                </a:solidFill>
                <a:latin typeface="微软雅黑" pitchFamily="34" charset="-122"/>
                <a:ea typeface="微软雅黑" pitchFamily="34" charset="-122"/>
              </a:rPr>
              <a:t>OTC</a:t>
            </a:r>
          </a:p>
        </p:txBody>
      </p:sp>
      <p:sp>
        <p:nvSpPr>
          <p:cNvPr id="87" name="Shape 213"/>
          <p:cNvSpPr/>
          <p:nvPr/>
        </p:nvSpPr>
        <p:spPr>
          <a:xfrm>
            <a:off x="7308837" y="1991359"/>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dirty="0" err="1">
                <a:solidFill>
                  <a:schemeClr val="bg1"/>
                </a:solidFill>
                <a:latin typeface="微软雅黑" pitchFamily="34" charset="-122"/>
                <a:ea typeface="微软雅黑" pitchFamily="34" charset="-122"/>
              </a:rPr>
              <a:t>人民银行</a:t>
            </a:r>
            <a:endParaRPr sz="1400" dirty="0">
              <a:solidFill>
                <a:schemeClr val="bg1"/>
              </a:solidFill>
              <a:latin typeface="微软雅黑" pitchFamily="34" charset="-122"/>
              <a:ea typeface="微软雅黑" pitchFamily="34" charset="-122"/>
            </a:endParaRPr>
          </a:p>
        </p:txBody>
      </p:sp>
      <p:sp>
        <p:nvSpPr>
          <p:cNvPr id="88" name="Shape 214"/>
          <p:cNvSpPr/>
          <p:nvPr/>
        </p:nvSpPr>
        <p:spPr>
          <a:xfrm>
            <a:off x="7308837" y="3484272"/>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dirty="0">
                <a:solidFill>
                  <a:schemeClr val="bg1"/>
                </a:solidFill>
                <a:latin typeface="微软雅黑" pitchFamily="34" charset="-122"/>
                <a:ea typeface="微软雅黑" pitchFamily="34" charset="-122"/>
              </a:rPr>
              <a:t>银</a:t>
            </a:r>
            <a:r>
              <a:rPr lang="zh-CN" altLang="en-US" sz="1400" dirty="0">
                <a:solidFill>
                  <a:schemeClr val="bg1"/>
                </a:solidFill>
                <a:latin typeface="微软雅黑" pitchFamily="34" charset="-122"/>
                <a:ea typeface="微软雅黑" pitchFamily="34" charset="-122"/>
              </a:rPr>
              <a:t>保</a:t>
            </a:r>
            <a:r>
              <a:rPr sz="1400" dirty="0" err="1">
                <a:solidFill>
                  <a:schemeClr val="bg1"/>
                </a:solidFill>
                <a:latin typeface="微软雅黑" pitchFamily="34" charset="-122"/>
                <a:ea typeface="微软雅黑" pitchFamily="34" charset="-122"/>
              </a:rPr>
              <a:t>监会</a:t>
            </a:r>
            <a:endParaRPr sz="1400" dirty="0">
              <a:solidFill>
                <a:schemeClr val="bg1"/>
              </a:solidFill>
              <a:latin typeface="微软雅黑" pitchFamily="34" charset="-122"/>
              <a:ea typeface="微软雅黑" pitchFamily="34" charset="-122"/>
            </a:endParaRPr>
          </a:p>
        </p:txBody>
      </p:sp>
      <p:sp>
        <p:nvSpPr>
          <p:cNvPr id="90" name="Shape 216"/>
          <p:cNvSpPr/>
          <p:nvPr/>
        </p:nvSpPr>
        <p:spPr>
          <a:xfrm>
            <a:off x="7308837" y="4977184"/>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a:solidFill>
                  <a:schemeClr val="bg1"/>
                </a:solidFill>
                <a:latin typeface="微软雅黑" pitchFamily="34" charset="-122"/>
                <a:ea typeface="微软雅黑" pitchFamily="34" charset="-122"/>
              </a:rPr>
              <a:t>证监会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47376"/>
            <a:ext cx="7132320" cy="54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a:t>美</a:t>
            </a:r>
            <a:r>
              <a:rPr lang="zh-CN" altLang="en-US" dirty="0" smtClean="0"/>
              <a:t>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5</a:t>
            </a:fld>
            <a:endParaRPr lang="en-GB" dirty="0"/>
          </a:p>
        </p:txBody>
      </p:sp>
    </p:spTree>
    <p:extLst>
      <p:ext uri="{BB962C8B-B14F-4D97-AF65-F5344CB8AC3E}">
        <p14:creationId xmlns:p14="http://schemas.microsoft.com/office/powerpoint/2010/main" val="137286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金融体系</a:t>
            </a:r>
            <a:r>
              <a:rPr lang="en-US" altLang="zh-CN" dirty="0" smtClean="0"/>
              <a:t>-</a:t>
            </a:r>
            <a:r>
              <a:rPr lang="zh-CN" altLang="en-US" dirty="0" smtClean="0"/>
              <a:t>中东</a:t>
            </a:r>
            <a:r>
              <a:rPr lang="en-US" altLang="zh-CN" dirty="0" smtClean="0"/>
              <a:t>/</a:t>
            </a:r>
            <a:r>
              <a:rPr lang="zh-CN" altLang="en-US" dirty="0" smtClean="0"/>
              <a:t>阿曼</a:t>
            </a:r>
            <a:endParaRPr lang="en-US" dirty="0"/>
          </a:p>
        </p:txBody>
      </p:sp>
      <p:sp>
        <p:nvSpPr>
          <p:cNvPr id="3" name="Text Placeholder 2"/>
          <p:cNvSpPr>
            <a:spLocks noGrp="1"/>
          </p:cNvSpPr>
          <p:nvPr>
            <p:ph type="body" sz="quarter" idx="10"/>
          </p:nvPr>
        </p:nvSpPr>
        <p:spPr/>
        <p:txBody>
          <a:bodyPr/>
          <a:lstStyle/>
          <a:p>
            <a:r>
              <a:rPr lang="zh-CN" altLang="en-US" dirty="0" smtClean="0"/>
              <a:t>银行</a:t>
            </a:r>
            <a:r>
              <a:rPr lang="zh-CN" altLang="en-US" dirty="0" smtClean="0"/>
              <a:t>是</a:t>
            </a:r>
            <a:r>
              <a:rPr lang="zh-CN" altLang="en-US" dirty="0" smtClean="0"/>
              <a:t>金融体系主体，货币挂钩美元，资本市场不发达</a:t>
            </a:r>
            <a:endParaRPr lang="en-US" dirty="0"/>
          </a:p>
        </p:txBody>
      </p:sp>
      <p:graphicFrame>
        <p:nvGraphicFramePr>
          <p:cNvPr id="7" name="Content Placeholder 3"/>
          <p:cNvGraphicFramePr/>
          <p:nvPr>
            <p:extLst>
              <p:ext uri="{D42A27DB-BD31-4B8C-83A1-F6EECF244321}">
                <p14:modId xmlns:p14="http://schemas.microsoft.com/office/powerpoint/2010/main" val="309597744"/>
              </p:ext>
            </p:extLst>
          </p:nvPr>
        </p:nvGraphicFramePr>
        <p:xfrm>
          <a:off x="479425" y="1828799"/>
          <a:ext cx="8207376" cy="4156793"/>
        </p:xfrm>
        <a:graphic>
          <a:graphicData uri="http://schemas.openxmlformats.org/drawingml/2006/table">
            <a:tbl>
              <a:tblPr firstRow="1" bandRow="1">
                <a:tableStyleId>{7DF18680-E054-41AD-8BC1-D1AEF772440D}</a:tableStyleId>
              </a:tblPr>
              <a:tblGrid>
                <a:gridCol w="2051844"/>
                <a:gridCol w="2051844"/>
                <a:gridCol w="2051844"/>
                <a:gridCol w="2051844"/>
              </a:tblGrid>
              <a:tr h="773513">
                <a:tc>
                  <a:txBody>
                    <a:bodyPr/>
                    <a:lstStyle/>
                    <a:p>
                      <a:pPr algn="ctr"/>
                      <a:r>
                        <a:rPr lang="zh-CN" altLang="en-US" sz="1600" dirty="0" smtClean="0">
                          <a:latin typeface="微软雅黑" pitchFamily="34" charset="-122"/>
                          <a:ea typeface="微软雅黑" pitchFamily="34" charset="-122"/>
                        </a:rPr>
                        <a:t>外汇管理</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银行和保险</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融资服务</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证券市场</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3066968">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央行成立于</a:t>
                      </a:r>
                      <a:r>
                        <a:rPr lang="en-US" altLang="zh-CN" sz="1400" kern="1200" dirty="0" smtClean="0">
                          <a:solidFill>
                            <a:schemeClr val="bg2"/>
                          </a:solidFill>
                          <a:latin typeface="微软雅黑" pitchFamily="34" charset="-122"/>
                          <a:ea typeface="微软雅黑" pitchFamily="34" charset="-122"/>
                          <a:cs typeface="+mn-cs"/>
                        </a:rPr>
                        <a:t>1974</a:t>
                      </a: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美元存款占总存款 </a:t>
                      </a:r>
                      <a:r>
                        <a:rPr lang="en-US" altLang="zh-CN" sz="1400" kern="1200" dirty="0" smtClean="0">
                          <a:solidFill>
                            <a:schemeClr val="bg2"/>
                          </a:solidFill>
                          <a:latin typeface="微软雅黑" pitchFamily="34" charset="-122"/>
                          <a:ea typeface="微软雅黑" pitchFamily="34" charset="-122"/>
                          <a:cs typeface="+mn-cs"/>
                        </a:rPr>
                        <a:t>90%</a:t>
                      </a: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美元贷款占总贷款</a:t>
                      </a:r>
                      <a:r>
                        <a:rPr lang="en-US" altLang="zh-CN" sz="1400" kern="1200" dirty="0" smtClean="0">
                          <a:solidFill>
                            <a:schemeClr val="bg2"/>
                          </a:solidFill>
                          <a:latin typeface="微软雅黑" pitchFamily="34" charset="-122"/>
                          <a:ea typeface="微软雅黑" pitchFamily="34" charset="-122"/>
                          <a:cs typeface="+mn-cs"/>
                        </a:rPr>
                        <a:t>97%</a:t>
                      </a: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zh-CN" altLang="en-US" sz="1400" kern="1200" dirty="0" smtClean="0">
                          <a:solidFill>
                            <a:schemeClr val="bg2"/>
                          </a:solidFill>
                          <a:latin typeface="微软雅黑" pitchFamily="34" charset="-122"/>
                          <a:ea typeface="微软雅黑" pitchFamily="34" charset="-122"/>
                          <a:cs typeface="+mn-cs"/>
                        </a:rPr>
                        <a:t>银行资产负债占金融总资产负债</a:t>
                      </a:r>
                      <a:r>
                        <a:rPr lang="en-US" altLang="zh-CN" sz="1400" kern="1200" dirty="0" smtClean="0">
                          <a:solidFill>
                            <a:schemeClr val="bg2"/>
                          </a:solidFill>
                          <a:latin typeface="微软雅黑" pitchFamily="34" charset="-122"/>
                          <a:ea typeface="微软雅黑" pitchFamily="34" charset="-122"/>
                          <a:cs typeface="+mn-cs"/>
                        </a:rPr>
                        <a:t>90%</a:t>
                      </a: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en-US" altLang="zh-CN" sz="1400" kern="1200" dirty="0" smtClean="0">
                          <a:solidFill>
                            <a:schemeClr val="bg2"/>
                          </a:solidFill>
                          <a:latin typeface="微软雅黑" pitchFamily="34" charset="-122"/>
                          <a:ea typeface="微软雅黑" pitchFamily="34" charset="-122"/>
                          <a:cs typeface="+mn-cs"/>
                        </a:rPr>
                        <a:t>16</a:t>
                      </a:r>
                      <a:r>
                        <a:rPr lang="zh-CN" altLang="en-US" sz="1400" kern="1200" dirty="0" smtClean="0">
                          <a:solidFill>
                            <a:schemeClr val="bg2"/>
                          </a:solidFill>
                          <a:latin typeface="微软雅黑" pitchFamily="34" charset="-122"/>
                          <a:ea typeface="微软雅黑" pitchFamily="34" charset="-122"/>
                          <a:cs typeface="+mn-cs"/>
                        </a:rPr>
                        <a:t>家商业银行中，</a:t>
                      </a:r>
                      <a:r>
                        <a:rPr lang="en-US" altLang="zh-CN" sz="1400" kern="1200" dirty="0" smtClean="0">
                          <a:solidFill>
                            <a:schemeClr val="bg2"/>
                          </a:solidFill>
                          <a:latin typeface="微软雅黑" pitchFamily="34" charset="-122"/>
                          <a:ea typeface="微软雅黑" pitchFamily="34" charset="-122"/>
                          <a:cs typeface="+mn-cs"/>
                        </a:rPr>
                        <a:t>7</a:t>
                      </a:r>
                      <a:r>
                        <a:rPr lang="zh-CN" altLang="en-US" sz="1400" kern="1200" dirty="0" smtClean="0">
                          <a:solidFill>
                            <a:schemeClr val="bg2"/>
                          </a:solidFill>
                          <a:latin typeface="微软雅黑" pitchFamily="34" charset="-122"/>
                          <a:ea typeface="微软雅黑" pitchFamily="34" charset="-122"/>
                          <a:cs typeface="+mn-cs"/>
                        </a:rPr>
                        <a:t>家本地，</a:t>
                      </a:r>
                      <a:r>
                        <a:rPr lang="en-US" altLang="zh-CN" sz="1400" kern="1200" dirty="0" smtClean="0">
                          <a:solidFill>
                            <a:schemeClr val="bg2"/>
                          </a:solidFill>
                          <a:latin typeface="微软雅黑" pitchFamily="34" charset="-122"/>
                          <a:ea typeface="微软雅黑" pitchFamily="34" charset="-122"/>
                          <a:cs typeface="+mn-cs"/>
                        </a:rPr>
                        <a:t>9</a:t>
                      </a:r>
                      <a:r>
                        <a:rPr lang="zh-CN" altLang="en-US" sz="1400" kern="1200" dirty="0" smtClean="0">
                          <a:solidFill>
                            <a:schemeClr val="bg2"/>
                          </a:solidFill>
                          <a:latin typeface="微软雅黑" pitchFamily="34" charset="-122"/>
                          <a:ea typeface="微软雅黑" pitchFamily="34" charset="-122"/>
                          <a:cs typeface="+mn-cs"/>
                        </a:rPr>
                        <a:t>家外国银行</a:t>
                      </a:r>
                      <a:endParaRPr lang="en-US" altLang="zh-CN" sz="1400" kern="1200" dirty="0" smtClean="0">
                        <a:solidFill>
                          <a:schemeClr val="bg2"/>
                        </a:solidFill>
                        <a:latin typeface="微软雅黑" pitchFamily="34" charset="-122"/>
                        <a:ea typeface="微软雅黑" pitchFamily="34" charset="-122"/>
                        <a:cs typeface="+mn-cs"/>
                      </a:endParaRP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zh-CN" altLang="en-US" sz="1400" kern="1200" dirty="0" smtClean="0">
                          <a:solidFill>
                            <a:schemeClr val="bg2"/>
                          </a:solidFill>
                          <a:latin typeface="微软雅黑" pitchFamily="34" charset="-122"/>
                          <a:ea typeface="微软雅黑" pitchFamily="34" charset="-122"/>
                          <a:cs typeface="+mn-cs"/>
                        </a:rPr>
                        <a:t>保险公司共</a:t>
                      </a:r>
                      <a:r>
                        <a:rPr lang="en-US" altLang="zh-CN" sz="1400" kern="1200" dirty="0" smtClean="0">
                          <a:solidFill>
                            <a:schemeClr val="bg2"/>
                          </a:solidFill>
                          <a:latin typeface="微软雅黑" pitchFamily="34" charset="-122"/>
                          <a:ea typeface="微软雅黑" pitchFamily="34" charset="-122"/>
                          <a:cs typeface="+mn-cs"/>
                        </a:rPr>
                        <a:t>22</a:t>
                      </a:r>
                      <a:r>
                        <a:rPr lang="zh-CN" altLang="en-US" sz="1400" kern="1200" dirty="0" smtClean="0">
                          <a:solidFill>
                            <a:schemeClr val="bg2"/>
                          </a:solidFill>
                          <a:latin typeface="微软雅黑" pitchFamily="34" charset="-122"/>
                          <a:ea typeface="微软雅黑" pitchFamily="34" charset="-122"/>
                          <a:cs typeface="+mn-cs"/>
                        </a:rPr>
                        <a:t>家，阿拉伯公司</a:t>
                      </a:r>
                      <a:r>
                        <a:rPr lang="en-US" altLang="zh-CN" sz="1400" kern="1200" dirty="0" smtClean="0">
                          <a:solidFill>
                            <a:schemeClr val="bg2"/>
                          </a:solidFill>
                          <a:latin typeface="微软雅黑" pitchFamily="34" charset="-122"/>
                          <a:ea typeface="微软雅黑" pitchFamily="34" charset="-122"/>
                          <a:cs typeface="+mn-cs"/>
                        </a:rPr>
                        <a:t>7</a:t>
                      </a:r>
                      <a:r>
                        <a:rPr lang="zh-CN" altLang="en-US" sz="1400" kern="1200" dirty="0" smtClean="0">
                          <a:solidFill>
                            <a:schemeClr val="bg2"/>
                          </a:solidFill>
                          <a:latin typeface="微软雅黑" pitchFamily="34" charset="-122"/>
                          <a:ea typeface="微软雅黑" pitchFamily="34" charset="-122"/>
                          <a:cs typeface="+mn-cs"/>
                        </a:rPr>
                        <a:t>家，外国公司</a:t>
                      </a:r>
                      <a:r>
                        <a:rPr lang="en-US" altLang="zh-CN" sz="1400" kern="1200" dirty="0" smtClean="0">
                          <a:solidFill>
                            <a:schemeClr val="bg2"/>
                          </a:solidFill>
                          <a:latin typeface="微软雅黑" pitchFamily="34" charset="-122"/>
                          <a:ea typeface="微软雅黑" pitchFamily="34" charset="-122"/>
                          <a:cs typeface="+mn-cs"/>
                        </a:rPr>
                        <a:t>4</a:t>
                      </a:r>
                      <a:r>
                        <a:rPr lang="zh-CN" altLang="en-US" sz="1400" kern="1200" dirty="0" smtClean="0">
                          <a:solidFill>
                            <a:schemeClr val="bg2"/>
                          </a:solidFill>
                          <a:latin typeface="微软雅黑" pitchFamily="34" charset="-122"/>
                          <a:ea typeface="微软雅黑" pitchFamily="34" charset="-122"/>
                          <a:cs typeface="+mn-cs"/>
                        </a:rPr>
                        <a:t>家</a:t>
                      </a:r>
                      <a:endParaRPr lang="en-US" altLang="zh-CN" sz="1400" kern="1200" dirty="0" smtClean="0">
                        <a:solidFill>
                          <a:schemeClr val="bg2"/>
                        </a:solidFill>
                        <a:latin typeface="微软雅黑" pitchFamily="34" charset="-122"/>
                        <a:ea typeface="微软雅黑" pitchFamily="34" charset="-122"/>
                        <a:cs typeface="+mn-cs"/>
                      </a:endParaRP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项目融资集团</a:t>
                      </a:r>
                      <a:endParaRPr lang="en-US" altLang="zh-CN" sz="1400" kern="120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sz="1400" kern="1200" dirty="0" smtClean="0">
                          <a:solidFill>
                            <a:schemeClr val="bg2"/>
                          </a:solidFill>
                          <a:latin typeface="微软雅黑" pitchFamily="34" charset="-122"/>
                          <a:ea typeface="微软雅黑" pitchFamily="34" charset="-122"/>
                          <a:cs typeface="+mn-cs"/>
                        </a:rPr>
                        <a:t>2016</a:t>
                      </a:r>
                      <a:r>
                        <a:rPr lang="zh-CN" altLang="en-US" sz="1400" kern="1200" dirty="0" smtClean="0">
                          <a:solidFill>
                            <a:schemeClr val="bg2"/>
                          </a:solidFill>
                          <a:latin typeface="微软雅黑" pitchFamily="34" charset="-122"/>
                          <a:ea typeface="微软雅黑" pitchFamily="34" charset="-122"/>
                          <a:cs typeface="+mn-cs"/>
                        </a:rPr>
                        <a:t>年商业银行贷款总额</a:t>
                      </a:r>
                      <a:r>
                        <a:rPr lang="en-US" altLang="zh-CN" sz="1400" kern="1200" dirty="0" smtClean="0">
                          <a:solidFill>
                            <a:schemeClr val="bg2"/>
                          </a:solidFill>
                          <a:latin typeface="微软雅黑" pitchFamily="34" charset="-122"/>
                          <a:ea typeface="微软雅黑" pitchFamily="34" charset="-122"/>
                          <a:cs typeface="+mn-cs"/>
                        </a:rPr>
                        <a:t>575.4</a:t>
                      </a:r>
                      <a:r>
                        <a:rPr lang="zh-CN" altLang="en-US" sz="1400" kern="1200" dirty="0" smtClean="0">
                          <a:solidFill>
                            <a:schemeClr val="bg2"/>
                          </a:solidFill>
                          <a:latin typeface="微软雅黑" pitchFamily="34" charset="-122"/>
                          <a:ea typeface="微软雅黑" pitchFamily="34" charset="-122"/>
                          <a:cs typeface="+mn-cs"/>
                        </a:rPr>
                        <a:t>亿美元</a:t>
                      </a:r>
                      <a:endParaRPr lang="en-US" altLang="zh-CN" sz="1400" kern="120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平均贷款利率</a:t>
                      </a:r>
                      <a:r>
                        <a:rPr lang="en-US" altLang="zh-CN" sz="1400" kern="1200" dirty="0" smtClean="0">
                          <a:solidFill>
                            <a:schemeClr val="bg2"/>
                          </a:solidFill>
                          <a:latin typeface="微软雅黑" pitchFamily="34" charset="-122"/>
                          <a:ea typeface="微软雅黑" pitchFamily="34" charset="-122"/>
                          <a:cs typeface="+mn-cs"/>
                        </a:rPr>
                        <a:t>4.8%</a:t>
                      </a: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altLang="zh-CN" sz="1400" kern="1200" baseline="0" dirty="0" smtClean="0">
                          <a:solidFill>
                            <a:schemeClr val="bg2"/>
                          </a:solidFill>
                          <a:latin typeface="微软雅黑" pitchFamily="34" charset="-122"/>
                          <a:ea typeface="微软雅黑" pitchFamily="34" charset="-122"/>
                          <a:cs typeface="+mn-cs"/>
                        </a:rPr>
                        <a:t>1989</a:t>
                      </a:r>
                      <a:r>
                        <a:rPr lang="zh-CN" altLang="en-US" sz="1400" kern="1200" baseline="0" dirty="0" smtClean="0">
                          <a:solidFill>
                            <a:schemeClr val="bg2"/>
                          </a:solidFill>
                          <a:latin typeface="微软雅黑" pitchFamily="34" charset="-122"/>
                          <a:ea typeface="微软雅黑" pitchFamily="34" charset="-122"/>
                          <a:cs typeface="+mn-cs"/>
                        </a:rPr>
                        <a:t>年马斯喀特证券市场（</a:t>
                      </a:r>
                      <a:r>
                        <a:rPr lang="en-US" altLang="zh-CN" sz="1400" kern="1200" baseline="0" dirty="0" smtClean="0">
                          <a:solidFill>
                            <a:schemeClr val="bg2"/>
                          </a:solidFill>
                          <a:latin typeface="微软雅黑" pitchFamily="34" charset="-122"/>
                          <a:ea typeface="微软雅黑" pitchFamily="34" charset="-122"/>
                          <a:cs typeface="+mn-cs"/>
                        </a:rPr>
                        <a:t>MSM</a:t>
                      </a:r>
                      <a:r>
                        <a:rPr lang="zh-CN" altLang="en-US" sz="1400" kern="1200" baseline="0" dirty="0" smtClean="0">
                          <a:solidFill>
                            <a:schemeClr val="bg2"/>
                          </a:solidFill>
                          <a:latin typeface="微软雅黑" pitchFamily="34" charset="-122"/>
                          <a:ea typeface="微软雅黑" pitchFamily="34" charset="-122"/>
                          <a:cs typeface="+mn-cs"/>
                        </a:rPr>
                        <a:t>）负责运营</a:t>
                      </a:r>
                      <a:endParaRPr lang="en-US" altLang="zh-CN" sz="1400" kern="1200" baseline="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baseline="0" dirty="0" smtClean="0">
                          <a:solidFill>
                            <a:schemeClr val="bg2"/>
                          </a:solidFill>
                          <a:latin typeface="微软雅黑" pitchFamily="34" charset="-122"/>
                          <a:ea typeface="微软雅黑" pitchFamily="34" charset="-122"/>
                          <a:cs typeface="+mn-cs"/>
                        </a:rPr>
                        <a:t>资本市场监管局（</a:t>
                      </a:r>
                      <a:r>
                        <a:rPr lang="en-US" altLang="zh-CN" sz="1400" kern="1200" baseline="0" dirty="0" smtClean="0">
                          <a:solidFill>
                            <a:schemeClr val="bg2"/>
                          </a:solidFill>
                          <a:latin typeface="微软雅黑" pitchFamily="34" charset="-122"/>
                          <a:ea typeface="微软雅黑" pitchFamily="34" charset="-122"/>
                          <a:cs typeface="+mn-cs"/>
                        </a:rPr>
                        <a:t>CMA</a:t>
                      </a:r>
                      <a:r>
                        <a:rPr lang="zh-CN" altLang="en-US" sz="1400" kern="1200" baseline="0" dirty="0" smtClean="0">
                          <a:solidFill>
                            <a:schemeClr val="bg2"/>
                          </a:solidFill>
                          <a:latin typeface="微软雅黑" pitchFamily="34" charset="-122"/>
                          <a:ea typeface="微软雅黑" pitchFamily="34" charset="-122"/>
                          <a:cs typeface="+mn-cs"/>
                        </a:rPr>
                        <a:t>）负责监管</a:t>
                      </a:r>
                      <a:endParaRPr lang="en-US" altLang="zh-CN" sz="1400" kern="1200" baseline="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altLang="zh-CN" sz="1400" kern="1200" baseline="0" dirty="0" smtClean="0">
                          <a:solidFill>
                            <a:schemeClr val="bg2"/>
                          </a:solidFill>
                          <a:latin typeface="微软雅黑" pitchFamily="34" charset="-122"/>
                          <a:ea typeface="微软雅黑" pitchFamily="34" charset="-122"/>
                          <a:cs typeface="+mn-cs"/>
                        </a:rPr>
                        <a:t>2016</a:t>
                      </a:r>
                      <a:r>
                        <a:rPr lang="zh-CN" altLang="en-US" sz="1400" kern="1200" baseline="0" dirty="0" smtClean="0">
                          <a:solidFill>
                            <a:schemeClr val="bg2"/>
                          </a:solidFill>
                          <a:latin typeface="微软雅黑" pitchFamily="34" charset="-122"/>
                          <a:ea typeface="微软雅黑" pitchFamily="34" charset="-122"/>
                          <a:cs typeface="+mn-cs"/>
                        </a:rPr>
                        <a:t>年</a:t>
                      </a:r>
                      <a:r>
                        <a:rPr lang="en-US" altLang="zh-CN" sz="1400" kern="1200" baseline="0" dirty="0" smtClean="0">
                          <a:solidFill>
                            <a:schemeClr val="bg2"/>
                          </a:solidFill>
                          <a:latin typeface="微软雅黑" pitchFamily="34" charset="-122"/>
                          <a:ea typeface="微软雅黑" pitchFamily="34" charset="-122"/>
                          <a:cs typeface="+mn-cs"/>
                        </a:rPr>
                        <a:t>MSM</a:t>
                      </a:r>
                      <a:r>
                        <a:rPr lang="zh-CN" altLang="en-US" sz="1400" kern="1200" baseline="0" dirty="0" smtClean="0">
                          <a:solidFill>
                            <a:schemeClr val="bg2"/>
                          </a:solidFill>
                          <a:latin typeface="微软雅黑" pitchFamily="34" charset="-122"/>
                          <a:ea typeface="微软雅黑" pitchFamily="34" charset="-122"/>
                          <a:cs typeface="+mn-cs"/>
                        </a:rPr>
                        <a:t>上市公司</a:t>
                      </a:r>
                      <a:r>
                        <a:rPr lang="en-US" altLang="zh-CN" sz="1400" kern="1200" baseline="0" dirty="0" smtClean="0">
                          <a:solidFill>
                            <a:schemeClr val="bg2"/>
                          </a:solidFill>
                          <a:latin typeface="微软雅黑" pitchFamily="34" charset="-122"/>
                          <a:ea typeface="微软雅黑" pitchFamily="34" charset="-122"/>
                          <a:cs typeface="+mn-cs"/>
                        </a:rPr>
                        <a:t>120</a:t>
                      </a:r>
                      <a:r>
                        <a:rPr lang="zh-CN" altLang="en-US" sz="1400" kern="1200" baseline="0" dirty="0" smtClean="0">
                          <a:solidFill>
                            <a:schemeClr val="bg2"/>
                          </a:solidFill>
                          <a:latin typeface="微软雅黑" pitchFamily="34" charset="-122"/>
                          <a:ea typeface="微软雅黑" pitchFamily="34" charset="-122"/>
                          <a:cs typeface="+mn-cs"/>
                        </a:rPr>
                        <a:t>家，市值</a:t>
                      </a:r>
                      <a:r>
                        <a:rPr lang="en-US" altLang="zh-CN" sz="1400" kern="1200" baseline="0" dirty="0" smtClean="0">
                          <a:solidFill>
                            <a:schemeClr val="bg2"/>
                          </a:solidFill>
                          <a:latin typeface="微软雅黑" pitchFamily="34" charset="-122"/>
                          <a:ea typeface="微软雅黑" pitchFamily="34" charset="-122"/>
                          <a:cs typeface="+mn-cs"/>
                        </a:rPr>
                        <a:t>449.5</a:t>
                      </a:r>
                      <a:r>
                        <a:rPr lang="zh-CN" altLang="en-US" sz="1400" kern="1200" baseline="0" dirty="0" smtClean="0">
                          <a:solidFill>
                            <a:schemeClr val="bg2"/>
                          </a:solidFill>
                          <a:latin typeface="微软雅黑" pitchFamily="34" charset="-122"/>
                          <a:ea typeface="微软雅黑" pitchFamily="34" charset="-122"/>
                          <a:cs typeface="+mn-cs"/>
                        </a:rPr>
                        <a:t>亿，日均交易额</a:t>
                      </a:r>
                      <a:r>
                        <a:rPr lang="en-US" altLang="zh-CN" sz="1400" kern="1200" baseline="0" dirty="0" smtClean="0">
                          <a:solidFill>
                            <a:schemeClr val="bg2"/>
                          </a:solidFill>
                          <a:latin typeface="微软雅黑" pitchFamily="34" charset="-122"/>
                          <a:ea typeface="微软雅黑" pitchFamily="34" charset="-122"/>
                          <a:cs typeface="+mn-cs"/>
                        </a:rPr>
                        <a:t>396</a:t>
                      </a:r>
                      <a:r>
                        <a:rPr lang="zh-CN" altLang="en-US" sz="1400" kern="1200" baseline="0" dirty="0" smtClean="0">
                          <a:solidFill>
                            <a:schemeClr val="bg2"/>
                          </a:solidFill>
                          <a:latin typeface="微软雅黑" pitchFamily="34" charset="-122"/>
                          <a:ea typeface="微软雅黑" pitchFamily="34" charset="-122"/>
                          <a:cs typeface="+mn-cs"/>
                        </a:rPr>
                        <a:t>万</a:t>
                      </a:r>
                      <a:endParaRPr lang="en-US" altLang="zh-CN" sz="1400" kern="1200" baseline="0" dirty="0" smtClean="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传统金融体系的局限性</a:t>
            </a:r>
            <a:endParaRPr lang="en-US" dirty="0"/>
          </a:p>
        </p:txBody>
      </p:sp>
    </p:spTree>
    <p:extLst>
      <p:ext uri="{BB962C8B-B14F-4D97-AF65-F5344CB8AC3E}">
        <p14:creationId xmlns:p14="http://schemas.microsoft.com/office/powerpoint/2010/main" val="103009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阿曼的经济问题</a:t>
            </a:r>
            <a:endParaRPr lang="en-US" dirty="0"/>
          </a:p>
        </p:txBody>
      </p:sp>
      <p:sp>
        <p:nvSpPr>
          <p:cNvPr id="6" name="Text Placeholder 5"/>
          <p:cNvSpPr>
            <a:spLocks noGrp="1"/>
          </p:cNvSpPr>
          <p:nvPr>
            <p:ph type="body" sz="quarter" idx="10"/>
          </p:nvPr>
        </p:nvSpPr>
        <p:spPr/>
        <p:txBody>
          <a:bodyPr/>
          <a:lstStyle/>
          <a:p>
            <a:r>
              <a:rPr lang="zh-CN" altLang="en-US" dirty="0" smtClean="0"/>
              <a:t>依赖石油和美元导致对外部经济敏感，造成赤字和失业率增加</a:t>
            </a:r>
            <a:endParaRPr lang="en-US" dirty="0"/>
          </a:p>
        </p:txBody>
      </p:sp>
      <p:sp>
        <p:nvSpPr>
          <p:cNvPr id="18" name="Text Placeholder 17"/>
          <p:cNvSpPr>
            <a:spLocks noGrp="1"/>
          </p:cNvSpPr>
          <p:nvPr>
            <p:ph type="body" sz="quarter" idx="11"/>
          </p:nvPr>
        </p:nvSpPr>
        <p:spPr/>
        <p:txBody>
          <a:bodyPr/>
          <a:lstStyle/>
          <a:p>
            <a:r>
              <a:rPr lang="zh-CN" altLang="en-US" b="1" dirty="0" smtClean="0">
                <a:solidFill>
                  <a:srgbClr val="68B57F"/>
                </a:solidFill>
              </a:rPr>
              <a:t>阿曼金融体系面临的问题</a:t>
            </a:r>
            <a:endParaRPr lang="en-US" b="1" dirty="0">
              <a:solidFill>
                <a:srgbClr val="68B57F"/>
              </a:solidFill>
            </a:endParaRPr>
          </a:p>
          <a:p>
            <a:pPr lvl="1">
              <a:buClr>
                <a:srgbClr val="68B57F"/>
              </a:buClr>
              <a:buSzPct val="100000"/>
            </a:pPr>
            <a:r>
              <a:rPr lang="zh-CN" altLang="en-US" dirty="0" smtClean="0"/>
              <a:t>地缘政治</a:t>
            </a:r>
            <a:r>
              <a:rPr lang="zh-CN" altLang="en-US" dirty="0"/>
              <a:t>：</a:t>
            </a:r>
            <a:r>
              <a:rPr lang="en-US" altLang="zh-CN" dirty="0" smtClean="0"/>
              <a:t>OPEC</a:t>
            </a:r>
            <a:r>
              <a:rPr lang="zh-CN" altLang="en-US" dirty="0" smtClean="0"/>
              <a:t>、石油产量</a:t>
            </a:r>
            <a:endParaRPr lang="en-US" altLang="zh-CN" dirty="0" smtClean="0"/>
          </a:p>
          <a:p>
            <a:pPr lvl="1">
              <a:buClr>
                <a:srgbClr val="68B57F"/>
              </a:buClr>
              <a:buSzPct val="100000"/>
            </a:pPr>
            <a:r>
              <a:rPr lang="zh-CN" altLang="en-US" dirty="0" smtClean="0"/>
              <a:t>石油美元</a:t>
            </a:r>
            <a:endParaRPr lang="en-US" altLang="zh-CN" dirty="0" smtClean="0"/>
          </a:p>
          <a:p>
            <a:pPr lvl="1">
              <a:buClr>
                <a:srgbClr val="68B57F"/>
              </a:buClr>
              <a:buSzPct val="100000"/>
            </a:pPr>
            <a:r>
              <a:rPr lang="zh-CN" altLang="en-US" dirty="0" smtClean="0"/>
              <a:t>失业率高</a:t>
            </a:r>
            <a:endParaRPr lang="en-US" dirty="0"/>
          </a:p>
          <a:p>
            <a:pPr lvl="1">
              <a:buClr>
                <a:srgbClr val="68B57F"/>
              </a:buClr>
              <a:buSzPct val="100000"/>
            </a:pPr>
            <a:r>
              <a:rPr lang="zh-CN" altLang="en-US" dirty="0"/>
              <a:t>阿拉伯国家金融自由化比较缓慢且犹豫不定</a:t>
            </a:r>
            <a:endParaRPr lang="en-US" dirty="0"/>
          </a:p>
          <a:p>
            <a:pPr lvl="1">
              <a:buClr>
                <a:srgbClr val="68B57F"/>
              </a:buClr>
            </a:pPr>
            <a:r>
              <a:rPr lang="zh-CN" altLang="en-US" dirty="0"/>
              <a:t>阿拉伯国家信息技术尚落后于世界其他地区，这将成为金融行业变革的巨大障碍，并影响其全面发展的潜力</a:t>
            </a:r>
            <a:endParaRPr lang="en-US" dirty="0"/>
          </a:p>
          <a:p>
            <a:pPr lvl="1">
              <a:buClr>
                <a:srgbClr val="68B57F"/>
              </a:buClr>
            </a:pPr>
            <a:r>
              <a:rPr lang="zh-CN" altLang="en-US" dirty="0"/>
              <a:t>阿拉伯国家需要多样化的金融服务，包括微观金融、小规模商业融资、住房抵押、可持续养老金、保险服务、其他规避风险的产品以及大型项目融资等。尽管阿拉伯国家金融体系包括这些服务，但其作用和世界其他地区相比还较弱</a:t>
            </a:r>
            <a:r>
              <a:rPr lang="zh-CN" altLang="en-US" dirty="0" smtClean="0"/>
              <a:t>。</a:t>
            </a:r>
            <a:endParaRPr lang="en-US" altLang="zh-CN" dirty="0" smtClean="0"/>
          </a:p>
          <a:p>
            <a:pPr lvl="1">
              <a:buClr>
                <a:srgbClr val="68B57F"/>
              </a:buClr>
            </a:pPr>
            <a:r>
              <a:rPr lang="zh-CN" altLang="en-US" dirty="0" smtClean="0"/>
              <a:t>评级下调</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8</a:t>
            </a:fld>
            <a:endParaRPr lang="en-GB" dirty="0"/>
          </a:p>
        </p:txBody>
      </p:sp>
    </p:spTree>
    <p:extLst>
      <p:ext uri="{BB962C8B-B14F-4D97-AF65-F5344CB8AC3E}">
        <p14:creationId xmlns:p14="http://schemas.microsoft.com/office/powerpoint/2010/main" val="259966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阿曼的经济问题</a:t>
            </a:r>
            <a:endParaRPr lang="en-US" dirty="0"/>
          </a:p>
        </p:txBody>
      </p:sp>
      <p:sp>
        <p:nvSpPr>
          <p:cNvPr id="6" name="Text Placeholder 5"/>
          <p:cNvSpPr>
            <a:spLocks noGrp="1"/>
          </p:cNvSpPr>
          <p:nvPr>
            <p:ph type="body" sz="quarter" idx="10"/>
          </p:nvPr>
        </p:nvSpPr>
        <p:spPr/>
        <p:txBody>
          <a:bodyPr/>
          <a:lstStyle/>
          <a:p>
            <a:r>
              <a:rPr lang="zh-CN" altLang="en-US" dirty="0" smtClean="0"/>
              <a:t>依赖石油和美元导致对外部经济敏感，造成赤字和失业率增加</a:t>
            </a:r>
            <a:endParaRPr lang="en-US" dirty="0"/>
          </a:p>
        </p:txBody>
      </p:sp>
      <p:sp>
        <p:nvSpPr>
          <p:cNvPr id="18" name="Text Placeholder 17"/>
          <p:cNvSpPr>
            <a:spLocks noGrp="1"/>
          </p:cNvSpPr>
          <p:nvPr>
            <p:ph type="body" sz="quarter" idx="11"/>
          </p:nvPr>
        </p:nvSpPr>
        <p:spPr/>
        <p:txBody>
          <a:bodyPr/>
          <a:lstStyle/>
          <a:p>
            <a:r>
              <a:rPr lang="zh-CN" altLang="en-US" b="1" dirty="0" smtClean="0">
                <a:solidFill>
                  <a:srgbClr val="68B57F"/>
                </a:solidFill>
              </a:rPr>
              <a:t>阿曼金融体系面临的问题</a:t>
            </a:r>
            <a:endParaRPr lang="en-US" b="1" dirty="0">
              <a:solidFill>
                <a:srgbClr val="68B57F"/>
              </a:solidFill>
            </a:endParaRPr>
          </a:p>
          <a:p>
            <a:pPr lvl="1">
              <a:buClr>
                <a:srgbClr val="68B57F"/>
              </a:buClr>
              <a:buSzPct val="100000"/>
            </a:pPr>
            <a:r>
              <a:rPr lang="zh-CN" altLang="en-US" dirty="0" smtClean="0"/>
              <a:t>地缘政治</a:t>
            </a:r>
            <a:r>
              <a:rPr lang="zh-CN" altLang="en-US" dirty="0"/>
              <a:t>：</a:t>
            </a:r>
            <a:r>
              <a:rPr lang="en-US" altLang="zh-CN" dirty="0" smtClean="0"/>
              <a:t>OPEC</a:t>
            </a:r>
            <a:r>
              <a:rPr lang="zh-CN" altLang="en-US" dirty="0" smtClean="0"/>
              <a:t>、石油产量</a:t>
            </a:r>
            <a:endParaRPr lang="en-US" altLang="zh-CN" dirty="0" smtClean="0"/>
          </a:p>
          <a:p>
            <a:pPr lvl="1">
              <a:buClr>
                <a:srgbClr val="68B57F"/>
              </a:buClr>
              <a:buSzPct val="100000"/>
            </a:pPr>
            <a:r>
              <a:rPr lang="zh-CN" altLang="en-US" dirty="0" smtClean="0"/>
              <a:t>石油美元</a:t>
            </a:r>
            <a:endParaRPr lang="en-US" altLang="zh-CN" dirty="0" smtClean="0"/>
          </a:p>
          <a:p>
            <a:pPr lvl="1">
              <a:buClr>
                <a:srgbClr val="68B57F"/>
              </a:buClr>
              <a:buSzPct val="100000"/>
            </a:pPr>
            <a:r>
              <a:rPr lang="zh-CN" altLang="en-US" dirty="0" smtClean="0"/>
              <a:t>失业率高</a:t>
            </a:r>
            <a:endParaRPr lang="en-US" dirty="0"/>
          </a:p>
          <a:p>
            <a:pPr lvl="1">
              <a:buClr>
                <a:srgbClr val="68B57F"/>
              </a:buClr>
              <a:buSzPct val="100000"/>
            </a:pPr>
            <a:r>
              <a:rPr lang="zh-CN" altLang="en-US" dirty="0"/>
              <a:t>阿拉伯国家金融自由化比较缓慢且犹豫不定</a:t>
            </a:r>
            <a:endParaRPr lang="en-US" dirty="0"/>
          </a:p>
          <a:p>
            <a:pPr lvl="1">
              <a:buClr>
                <a:srgbClr val="68B57F"/>
              </a:buClr>
            </a:pPr>
            <a:r>
              <a:rPr lang="zh-CN" altLang="en-US" dirty="0"/>
              <a:t>阿拉伯国家信息技术尚落后于世界其他地区，这将成为金融行业变革的巨大障碍，并影响其全面发展的潜力</a:t>
            </a:r>
            <a:endParaRPr lang="en-US" dirty="0"/>
          </a:p>
          <a:p>
            <a:pPr lvl="1">
              <a:buClr>
                <a:srgbClr val="68B57F"/>
              </a:buClr>
            </a:pPr>
            <a:r>
              <a:rPr lang="zh-CN" altLang="en-US" dirty="0"/>
              <a:t>阿拉伯国家需要多样化的金融服务，包括微观金融、小规模商业融资、住房抵押、可持续养老金、保险服务、其他规避风险的产品以及大型项目融资等。尽管阿拉伯国家金融体系包括这些服务，但其作用和世界其他地区相比还较弱</a:t>
            </a:r>
            <a:r>
              <a:rPr lang="zh-CN" altLang="en-US" dirty="0" smtClean="0"/>
              <a:t>。</a:t>
            </a:r>
            <a:endParaRPr lang="en-US" altLang="zh-CN" dirty="0" smtClean="0"/>
          </a:p>
          <a:p>
            <a:pPr lvl="1">
              <a:buClr>
                <a:srgbClr val="68B57F"/>
              </a:buClr>
            </a:pPr>
            <a:r>
              <a:rPr lang="zh-CN" altLang="en-US" dirty="0" smtClean="0"/>
              <a:t>评级下调</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9</a:t>
            </a:fld>
            <a:endParaRPr lang="en-GB" dirty="0"/>
          </a:p>
        </p:txBody>
      </p:sp>
    </p:spTree>
    <p:extLst>
      <p:ext uri="{BB962C8B-B14F-4D97-AF65-F5344CB8AC3E}">
        <p14:creationId xmlns:p14="http://schemas.microsoft.com/office/powerpoint/2010/main" val="3142482643"/>
      </p:ext>
    </p:extLst>
  </p:cSld>
  <p:clrMapOvr>
    <a:masterClrMapping/>
  </p:clrMapOvr>
</p:sld>
</file>

<file path=ppt/theme/theme1.xml><?xml version="1.0" encoding="utf-8"?>
<a:theme xmlns:a="http://schemas.openxmlformats.org/drawingml/2006/main" name="MA Theme">
  <a:themeElements>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solidFill>
              <a:schemeClr val="bg2"/>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Moody's Theme 4.0</Template>
  <TotalTime>503</TotalTime>
  <Words>957</Words>
  <Application>Microsoft Office PowerPoint</Application>
  <PresentationFormat>全屏显示(4:3)</PresentationFormat>
  <Paragraphs>116</Paragraphs>
  <Slides>12</Slides>
  <Notes>12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MA Theme</vt:lpstr>
      <vt:lpstr>PowerPoint 演示文稿</vt:lpstr>
      <vt:lpstr>Agenda</vt:lpstr>
      <vt:lpstr>1</vt:lpstr>
      <vt:lpstr>金融体系-中国</vt:lpstr>
      <vt:lpstr>金融体系-美国</vt:lpstr>
      <vt:lpstr>金融体系-中东/阿曼</vt:lpstr>
      <vt:lpstr>2</vt:lpstr>
      <vt:lpstr>阿曼的经济问题</vt:lpstr>
      <vt:lpstr>阿曼的经济问题</vt:lpstr>
      <vt:lpstr>传统金融体系的局限性</vt:lpstr>
      <vt:lpstr>3</vt:lpstr>
      <vt:lpstr>PowerPoint 演示文稿</vt:lpstr>
    </vt:vector>
  </TitlesOfParts>
  <Company>Moody's Analytics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chochoc</dc:creator>
  <cp:lastModifiedBy>xuj</cp:lastModifiedBy>
  <cp:revision>162</cp:revision>
  <dcterms:created xsi:type="dcterms:W3CDTF">2018-11-30T10:02:35Z</dcterms:created>
  <dcterms:modified xsi:type="dcterms:W3CDTF">2018-12-04T04:02:56Z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