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2"/>
  </p:notesMasterIdLst>
  <p:handoutMasterIdLst>
    <p:handoutMasterId r:id="rId23"/>
  </p:handoutMasterIdLst>
  <p:sldIdLst>
    <p:sldId id="1300" r:id="rId2"/>
    <p:sldId id="1313" r:id="rId3"/>
    <p:sldId id="1314" r:id="rId4"/>
    <p:sldId id="1315" r:id="rId5"/>
    <p:sldId id="1301" r:id="rId6"/>
    <p:sldId id="1316" r:id="rId7"/>
    <p:sldId id="1330" r:id="rId8"/>
    <p:sldId id="1317" r:id="rId9"/>
    <p:sldId id="1331" r:id="rId10"/>
    <p:sldId id="1318" r:id="rId11"/>
    <p:sldId id="1326" r:id="rId12"/>
    <p:sldId id="1327" r:id="rId13"/>
    <p:sldId id="1319" r:id="rId14"/>
    <p:sldId id="1324" r:id="rId15"/>
    <p:sldId id="1325" r:id="rId16"/>
    <p:sldId id="1321" r:id="rId17"/>
    <p:sldId id="1323" r:id="rId18"/>
    <p:sldId id="1322" r:id="rId19"/>
    <p:sldId id="1320" r:id="rId20"/>
    <p:sldId id="1329" r:id="rId21"/>
  </p:sldIdLst>
  <p:sldSz cx="9144000" cy="6858000" type="screen4x3"/>
  <p:notesSz cx="6858000" cy="9713913"/>
  <p:custDataLst>
    <p:tags r:id="rId25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pitchFamily="34" charset="0"/>
        <a:ea typeface="MS PGothic" pitchFamily="34" charset="-128"/>
        <a:cs typeface="+mn-cs"/>
      </a:defRPr>
    </a:lvl1pPr>
    <a:lvl2pPr marL="4572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pitchFamily="34" charset="0"/>
        <a:ea typeface="MS PGothic" pitchFamily="34" charset="-128"/>
        <a:cs typeface="+mn-cs"/>
      </a:defRPr>
    </a:lvl2pPr>
    <a:lvl3pPr marL="9144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pitchFamily="34" charset="0"/>
        <a:ea typeface="MS PGothic" pitchFamily="34" charset="-128"/>
        <a:cs typeface="+mn-cs"/>
      </a:defRPr>
    </a:lvl3pPr>
    <a:lvl4pPr marL="13716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pitchFamily="34" charset="0"/>
        <a:ea typeface="MS PGothic" pitchFamily="34" charset="-128"/>
        <a:cs typeface="+mn-cs"/>
      </a:defRPr>
    </a:lvl4pPr>
    <a:lvl5pPr marL="18288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200" b="1" kern="1200">
        <a:solidFill>
          <a:srgbClr val="000000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200" b="1" kern="1200">
        <a:solidFill>
          <a:srgbClr val="000000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200" b="1" kern="1200">
        <a:solidFill>
          <a:srgbClr val="000000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200" b="1" kern="1200">
        <a:solidFill>
          <a:srgbClr val="000000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697D"/>
    <a:srgbClr val="C0B5D5"/>
    <a:srgbClr val="EB9C23"/>
    <a:srgbClr val="999999"/>
    <a:srgbClr val="B6B6B6"/>
    <a:srgbClr val="9966FF"/>
    <a:srgbClr val="FAB653"/>
    <a:srgbClr val="5ABCBF"/>
    <a:srgbClr val="97B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0" autoAdjust="0"/>
    <p:restoredTop sz="98836" autoAdjust="0"/>
  </p:normalViewPr>
  <p:slideViewPr>
    <p:cSldViewPr snapToGrid="0" snapToObjects="1">
      <p:cViewPr varScale="1">
        <p:scale>
          <a:sx n="110" d="100"/>
          <a:sy n="110" d="100"/>
        </p:scale>
        <p:origin x="-1984" y="-96"/>
      </p:cViewPr>
      <p:guideLst>
        <p:guide orient="horz" pos="3905"/>
        <p:guide orient="horz" pos="890"/>
        <p:guide orient="horz" pos="1045"/>
        <p:guide orient="horz" pos="248"/>
        <p:guide orient="horz" pos="4270"/>
        <p:guide orient="horz" pos="3168"/>
        <p:guide orient="horz" pos="3977"/>
        <p:guide pos="1228"/>
        <p:guide pos="3891"/>
        <p:guide pos="57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34856"/>
    </p:cViewPr>
  </p:sorterViewPr>
  <p:notesViewPr>
    <p:cSldViewPr snapToGrid="0" snapToObjects="1">
      <p:cViewPr>
        <p:scale>
          <a:sx n="75" d="100"/>
          <a:sy n="75" d="100"/>
        </p:scale>
        <p:origin x="-2166" y="-72"/>
      </p:cViewPr>
      <p:guideLst>
        <p:guide orient="horz" pos="2765"/>
        <p:guide orient="horz" pos="536"/>
        <p:guide orient="horz" pos="2849"/>
        <p:guide orient="horz" pos="6078"/>
        <p:guide pos="647"/>
        <p:guide pos="367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20" Type="http://schemas.openxmlformats.org/officeDocument/2006/relationships/slide" Target="slides/slide20.xml"/><Relationship Id="rId10" Type="http://schemas.openxmlformats.org/officeDocument/2006/relationships/slide" Target="slides/slide10.xml"/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19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724" tIns="45362" rIns="90724" bIns="45362" numCol="1" anchor="t" anchorCtr="0" compatLnSpc="1">
            <a:prstTxWarp prst="textNoShape">
              <a:avLst/>
            </a:prstTxWarp>
          </a:bodyPr>
          <a:lstStyle>
            <a:lvl1pPr algn="l" defTabSz="908050">
              <a:lnSpc>
                <a:spcPct val="100000"/>
              </a:lnSpc>
              <a:defRPr sz="11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70212" cy="48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724" tIns="45362" rIns="90724" bIns="45362" numCol="1" anchor="t" anchorCtr="0" compatLnSpc="1">
            <a:prstTxWarp prst="textNoShape">
              <a:avLst/>
            </a:prstTxWarp>
          </a:bodyPr>
          <a:lstStyle>
            <a:lvl1pPr algn="r" defTabSz="908050">
              <a:lnSpc>
                <a:spcPct val="100000"/>
              </a:lnSpc>
              <a:defRPr sz="11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8138"/>
            <a:ext cx="2970213" cy="48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724" tIns="45362" rIns="90724" bIns="45362" numCol="1" anchor="b" anchorCtr="0" compatLnSpc="1">
            <a:prstTxWarp prst="textNoShape">
              <a:avLst/>
            </a:prstTxWarp>
          </a:bodyPr>
          <a:lstStyle>
            <a:lvl1pPr algn="l" defTabSz="908050">
              <a:lnSpc>
                <a:spcPct val="100000"/>
              </a:lnSpc>
              <a:defRPr sz="11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9228138"/>
            <a:ext cx="2970212" cy="48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724" tIns="45362" rIns="90724" bIns="45362" numCol="1" anchor="b" anchorCtr="0" compatLnSpc="1">
            <a:prstTxWarp prst="textNoShape">
              <a:avLst/>
            </a:prstTxWarp>
          </a:bodyPr>
          <a:lstStyle>
            <a:lvl1pPr algn="r" defTabSz="908050">
              <a:lnSpc>
                <a:spcPct val="100000"/>
              </a:lnSpc>
              <a:defRPr sz="11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BFD245D-45F5-4684-AE3D-94CF612CFC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30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1563" y="850900"/>
            <a:ext cx="4718050" cy="3538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1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97613" y="9520238"/>
            <a:ext cx="504825" cy="130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08050">
              <a:defRPr sz="1000" b="0" smtClean="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E549F2FB-7D4B-4F82-BEBA-CEC5775DE7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121736" name="Rectangle 8"/>
          <p:cNvSpPr>
            <a:spLocks noChangeArrowheads="1"/>
          </p:cNvSpPr>
          <p:nvPr/>
        </p:nvSpPr>
        <p:spPr bwMode="auto">
          <a:xfrm>
            <a:off x="79375" y="9523413"/>
            <a:ext cx="2360613" cy="130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algn="l" defTabSz="874713">
              <a:defRPr/>
            </a:pPr>
            <a:r>
              <a:rPr lang="zh-CN" altLang="en-US" sz="1000" b="0">
                <a:solidFill>
                  <a:schemeClr val="bg2"/>
                </a:solidFill>
                <a:ea typeface="宋体" pitchFamily="2" charset="-122"/>
              </a:rPr>
              <a:t>掌握 </a:t>
            </a:r>
            <a:r>
              <a:rPr lang="en-US" altLang="zh-CN" sz="1000" b="0">
                <a:solidFill>
                  <a:schemeClr val="bg2"/>
                </a:solidFill>
                <a:ea typeface="宋体" pitchFamily="2" charset="-122"/>
              </a:rPr>
              <a:t>Synchronized CEL </a:t>
            </a:r>
            <a:r>
              <a:rPr lang="zh-CN" altLang="en-US" sz="1000" b="0">
                <a:solidFill>
                  <a:schemeClr val="bg2"/>
                </a:solidFill>
                <a:ea typeface="宋体" pitchFamily="2" charset="-122"/>
              </a:rPr>
              <a:t>第 </a:t>
            </a:r>
            <a:r>
              <a:rPr lang="en-US" altLang="zh-CN" sz="1000" b="0">
                <a:solidFill>
                  <a:schemeClr val="bg2"/>
                </a:solidFill>
                <a:ea typeface="宋体" pitchFamily="2" charset="-122"/>
              </a:rPr>
              <a:t>2 </a:t>
            </a:r>
            <a:r>
              <a:rPr lang="zh-CN" altLang="en-US" sz="1000" b="0">
                <a:solidFill>
                  <a:schemeClr val="bg2"/>
                </a:solidFill>
                <a:ea typeface="宋体" pitchFamily="2" charset="-122"/>
              </a:rPr>
              <a:t>部分 </a:t>
            </a:r>
            <a:r>
              <a:rPr lang="en-US" altLang="zh-CN" sz="1000" b="0">
                <a:solidFill>
                  <a:schemeClr val="bg2"/>
                </a:solidFill>
                <a:ea typeface="宋体" pitchFamily="2" charset="-122"/>
              </a:rPr>
              <a:t>Rel. 5.2</a:t>
            </a:r>
          </a:p>
        </p:txBody>
      </p:sp>
      <p:sp>
        <p:nvSpPr>
          <p:cNvPr id="2121737" name="Rectangle 9"/>
          <p:cNvSpPr>
            <a:spLocks noChangeArrowheads="1"/>
          </p:cNvSpPr>
          <p:nvPr/>
        </p:nvSpPr>
        <p:spPr bwMode="auto">
          <a:xfrm>
            <a:off x="5068888" y="9531350"/>
            <a:ext cx="630237" cy="115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/>
          <a:p>
            <a:pPr algn="r" defTabSz="874713">
              <a:defRPr/>
            </a:pPr>
            <a:r>
              <a:rPr lang="en-US" altLang="zh-CN" sz="900">
                <a:solidFill>
                  <a:schemeClr val="bg2"/>
                </a:solidFill>
                <a:ea typeface="宋体" pitchFamily="2" charset="-122"/>
                <a:cs typeface="Arial" pitchFamily="34" charset="0"/>
              </a:rPr>
              <a:t>©</a:t>
            </a:r>
            <a:r>
              <a:rPr lang="en-US" altLang="zh-CN" sz="900" b="0">
                <a:solidFill>
                  <a:schemeClr val="bg2"/>
                </a:solidFill>
                <a:ea typeface="宋体" pitchFamily="2" charset="-122"/>
                <a:cs typeface="Arial" pitchFamily="34" charset="0"/>
              </a:rPr>
              <a:t> SAP 2007</a:t>
            </a:r>
          </a:p>
        </p:txBody>
      </p:sp>
    </p:spTree>
    <p:extLst>
      <p:ext uri="{BB962C8B-B14F-4D97-AF65-F5344CB8AC3E}">
        <p14:creationId xmlns:p14="http://schemas.microsoft.com/office/powerpoint/2010/main" val="4156166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A4E3F-0A83-4D9B-A2F1-9CF312020E0F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28663"/>
            <a:ext cx="4857750" cy="36433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638" y="4483100"/>
            <a:ext cx="5029200" cy="149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000" b="1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1113" y="1130300"/>
            <a:ext cx="1644651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130300"/>
            <a:ext cx="6932613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48"/>
          <p:cNvSpPr>
            <a:spLocks noChangeArrowheads="1"/>
          </p:cNvSpPr>
          <p:nvPr userDrawn="1"/>
        </p:nvSpPr>
        <p:spPr bwMode="auto">
          <a:xfrm flipH="1">
            <a:off x="7546975" y="3482975"/>
            <a:ext cx="1076325" cy="1076325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2119725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571500" y="646113"/>
            <a:ext cx="7772400" cy="393700"/>
          </a:xfrm>
          <a:extLst/>
        </p:spPr>
        <p:txBody>
          <a:bodyPr wrap="none" anchor="ctr"/>
          <a:lstStyle>
            <a:lvl1pPr>
              <a:defRPr>
                <a:solidFill>
                  <a:srgbClr val="6095C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160338"/>
            <a:ext cx="1919288" cy="3946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838" y="160338"/>
            <a:ext cx="5608637" cy="3946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160338"/>
            <a:ext cx="7588250" cy="284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5838" y="2003425"/>
            <a:ext cx="3763962" cy="210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200" y="2003425"/>
            <a:ext cx="3763963" cy="210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160338"/>
            <a:ext cx="7588250" cy="284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85838" y="2003425"/>
            <a:ext cx="7680325" cy="21034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5838" y="2003425"/>
            <a:ext cx="3763962" cy="210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200" y="2003425"/>
            <a:ext cx="3763963" cy="210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693" name="Rectangle 37"/>
          <p:cNvSpPr>
            <a:spLocks noChangeArrowheads="1"/>
          </p:cNvSpPr>
          <p:nvPr/>
        </p:nvSpPr>
        <p:spPr bwMode="auto">
          <a:xfrm>
            <a:off x="908050" y="0"/>
            <a:ext cx="7969250" cy="633413"/>
          </a:xfrm>
          <a:prstGeom prst="rect">
            <a:avLst/>
          </a:prstGeom>
          <a:solidFill>
            <a:srgbClr val="6095C1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8694" name="AutoShape 38"/>
          <p:cNvSpPr>
            <a:spLocks noChangeArrowheads="1"/>
          </p:cNvSpPr>
          <p:nvPr/>
        </p:nvSpPr>
        <p:spPr bwMode="auto">
          <a:xfrm flipH="1">
            <a:off x="8575675" y="330200"/>
            <a:ext cx="415925" cy="415925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6950" y="160338"/>
            <a:ext cx="7588250" cy="28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2003425"/>
            <a:ext cx="7680325" cy="212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0"/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 Black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 Black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 Black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 Black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•"/>
        <a:tabLst>
          <a:tab pos="4978400" algn="r"/>
        </a:tabLst>
        <a:defRPr sz="2400" b="1">
          <a:solidFill>
            <a:schemeClr val="hlink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165100" indent="-163513" algn="l" rtl="0" eaLnBrk="0" fontAlgn="base" hangingPunct="0">
        <a:lnSpc>
          <a:spcPct val="90000"/>
        </a:lnSpc>
        <a:spcBef>
          <a:spcPct val="65000"/>
        </a:spcBef>
        <a:spcAft>
          <a:spcPct val="25000"/>
        </a:spcAft>
        <a:buClr>
          <a:srgbClr val="6094C0"/>
        </a:buClr>
        <a:buSzPct val="80000"/>
        <a:buFont typeface="Wingdings" pitchFamily="2" charset="2"/>
        <a:buChar char="n"/>
        <a:tabLst>
          <a:tab pos="4978400" algn="r"/>
        </a:tabLst>
        <a:defRPr sz="2000">
          <a:solidFill>
            <a:srgbClr val="000000"/>
          </a:solidFill>
          <a:latin typeface="+mn-lt"/>
          <a:ea typeface="MS PGothic" pitchFamily="34" charset="-128"/>
        </a:defRPr>
      </a:lvl2pPr>
      <a:lvl3pPr marL="317500" indent="-150813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lr>
          <a:srgbClr val="6094C0"/>
        </a:buClr>
        <a:buSzPct val="70000"/>
        <a:buFont typeface="Wingdings" pitchFamily="2" charset="2"/>
        <a:buChar char="l"/>
        <a:tabLst>
          <a:tab pos="4978400" algn="r"/>
        </a:tabLst>
        <a:defRPr sz="1500">
          <a:solidFill>
            <a:srgbClr val="000000"/>
          </a:solidFill>
          <a:latin typeface="+mn-lt"/>
          <a:ea typeface="MS PGothic" pitchFamily="34" charset="-128"/>
        </a:defRPr>
      </a:lvl3pPr>
      <a:lvl4pPr marL="482600" indent="-163513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lr>
          <a:srgbClr val="6094C0"/>
        </a:buClr>
        <a:buSzPct val="100000"/>
        <a:buChar char="–"/>
        <a:tabLst>
          <a:tab pos="4978400" algn="r"/>
        </a:tabLst>
        <a:defRPr sz="1400">
          <a:solidFill>
            <a:srgbClr val="000000"/>
          </a:solidFill>
          <a:latin typeface="+mn-lt"/>
          <a:ea typeface="MS PGothic" pitchFamily="34" charset="-128"/>
        </a:defRPr>
      </a:lvl4pPr>
      <a:lvl5pPr marL="660400" indent="-176213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lr>
          <a:srgbClr val="6094C0"/>
        </a:buClr>
        <a:buSzPct val="100000"/>
        <a:buFont typeface="Wingdings" pitchFamily="2" charset="2"/>
        <a:buChar char="§"/>
        <a:tabLst>
          <a:tab pos="4978400" algn="r"/>
        </a:tabLst>
        <a:defRPr sz="1400">
          <a:solidFill>
            <a:srgbClr val="000000"/>
          </a:solidFill>
          <a:latin typeface="+mn-lt"/>
          <a:ea typeface="MS PGothic" pitchFamily="34" charset="-128"/>
        </a:defRPr>
      </a:lvl5pPr>
      <a:lvl6pPr marL="1117600" indent="-176213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lr>
          <a:srgbClr val="6094C0"/>
        </a:buClr>
        <a:buSzPct val="100000"/>
        <a:buFont typeface="Wingdings" charset="0"/>
        <a:buChar char="§"/>
        <a:tabLst>
          <a:tab pos="4978400" algn="r"/>
        </a:tabLst>
        <a:defRPr sz="1400">
          <a:solidFill>
            <a:srgbClr val="000000"/>
          </a:solidFill>
          <a:latin typeface="+mn-lt"/>
          <a:ea typeface="+mn-ea"/>
        </a:defRPr>
      </a:lvl6pPr>
      <a:lvl7pPr marL="1574800" indent="-176213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lr>
          <a:srgbClr val="6094C0"/>
        </a:buClr>
        <a:buSzPct val="100000"/>
        <a:buFont typeface="Wingdings" charset="0"/>
        <a:buChar char="§"/>
        <a:tabLst>
          <a:tab pos="4978400" algn="r"/>
        </a:tabLst>
        <a:defRPr sz="1400">
          <a:solidFill>
            <a:srgbClr val="000000"/>
          </a:solidFill>
          <a:latin typeface="+mn-lt"/>
          <a:ea typeface="+mn-ea"/>
        </a:defRPr>
      </a:lvl7pPr>
      <a:lvl8pPr marL="2032000" indent="-176213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lr>
          <a:srgbClr val="6094C0"/>
        </a:buClr>
        <a:buSzPct val="100000"/>
        <a:buFont typeface="Wingdings" charset="0"/>
        <a:buChar char="§"/>
        <a:tabLst>
          <a:tab pos="4978400" algn="r"/>
        </a:tabLst>
        <a:defRPr sz="1400">
          <a:solidFill>
            <a:srgbClr val="000000"/>
          </a:solidFill>
          <a:latin typeface="+mn-lt"/>
          <a:ea typeface="+mn-ea"/>
        </a:defRPr>
      </a:lvl8pPr>
      <a:lvl9pPr marL="2489200" indent="-176213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lr>
          <a:srgbClr val="6094C0"/>
        </a:buClr>
        <a:buSzPct val="100000"/>
        <a:buFont typeface="Wingdings" charset="0"/>
        <a:buChar char="§"/>
        <a:tabLst>
          <a:tab pos="4978400" algn="r"/>
        </a:tabLst>
        <a:defRPr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41.png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249238" y="1463837"/>
            <a:ext cx="8645525" cy="5086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zh-CN" altLang="en-US" sz="2000" kern="0" dirty="0" smtClean="0">
                <a:solidFill>
                  <a:srgbClr val="44697D"/>
                </a:solidFill>
                <a:latin typeface="Arial"/>
                <a:ea typeface="黑体"/>
                <a:cs typeface="Arial Unicode MS"/>
              </a:rPr>
              <a:t>核心价值</a:t>
            </a:r>
            <a:endParaRPr lang="en-US" altLang="zh-CN" sz="2000" kern="0" dirty="0" smtClean="0">
              <a:solidFill>
                <a:srgbClr val="44697D"/>
              </a:solidFill>
              <a:latin typeface="Arial"/>
              <a:ea typeface="黑体"/>
              <a:cs typeface="Arial Unicode MS"/>
            </a:endParaRPr>
          </a:p>
          <a:p>
            <a:pPr marL="1035050" lvl="1" indent="-512763"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zh-CN" altLang="en-US" sz="1600" b="0" kern="0" dirty="0" smtClean="0">
                <a:solidFill>
                  <a:srgbClr val="44697D"/>
                </a:solidFill>
                <a:latin typeface="Arial"/>
                <a:ea typeface="黑体"/>
                <a:cs typeface="Arial Unicode MS"/>
              </a:rPr>
              <a:t>目标</a:t>
            </a:r>
            <a:endParaRPr lang="en-US" altLang="zh-CN" sz="1600" b="0" kern="0" dirty="0" smtClean="0">
              <a:solidFill>
                <a:srgbClr val="44697D"/>
              </a:solidFill>
              <a:latin typeface="Arial"/>
              <a:ea typeface="黑体"/>
              <a:cs typeface="Arial Unicode MS"/>
            </a:endParaRPr>
          </a:p>
          <a:p>
            <a:pPr marL="1035050" lvl="1" indent="-512763"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zh-CN" altLang="en-US" sz="1600" b="0" kern="0" dirty="0" smtClean="0">
                <a:solidFill>
                  <a:srgbClr val="44697D"/>
                </a:solidFill>
                <a:latin typeface="Arial"/>
                <a:ea typeface="黑体"/>
                <a:cs typeface="Arial Unicode MS"/>
              </a:rPr>
              <a:t>原则</a:t>
            </a:r>
            <a:endParaRPr lang="en-US" altLang="zh-CN" sz="1600" b="0" kern="0" dirty="0" smtClean="0">
              <a:solidFill>
                <a:srgbClr val="44697D"/>
              </a:solidFill>
              <a:latin typeface="Arial"/>
              <a:ea typeface="黑体"/>
              <a:cs typeface="Arial Unicode MS"/>
            </a:endParaRPr>
          </a:p>
          <a:p>
            <a:pPr marL="1035050" lvl="1" indent="-512763"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zh-CN" altLang="en-US" sz="1600" b="0" kern="0" dirty="0" smtClean="0">
                <a:solidFill>
                  <a:srgbClr val="44697D"/>
                </a:solidFill>
                <a:latin typeface="Arial"/>
                <a:ea typeface="黑体"/>
                <a:cs typeface="Arial Unicode MS"/>
              </a:rPr>
              <a:t>核心</a:t>
            </a:r>
            <a:endParaRPr lang="en-US" altLang="zh-CN" sz="1600" b="0" kern="0" dirty="0" smtClean="0">
              <a:solidFill>
                <a:srgbClr val="44697D"/>
              </a:solidFill>
              <a:latin typeface="Arial"/>
              <a:ea typeface="黑体"/>
              <a:cs typeface="Arial Unicode MS"/>
            </a:endParaRPr>
          </a:p>
          <a:p>
            <a:pPr marL="1035050" lvl="1" indent="-512763"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zh-CN" altLang="en-US" sz="1600" b="0" kern="0" dirty="0" smtClean="0">
                <a:solidFill>
                  <a:srgbClr val="44697D"/>
                </a:solidFill>
                <a:latin typeface="Arial"/>
                <a:ea typeface="黑体"/>
                <a:cs typeface="Arial Unicode MS"/>
              </a:rPr>
              <a:t>关键点</a:t>
            </a:r>
            <a:endParaRPr lang="en-US" altLang="en-US" sz="1600" b="0" kern="0" dirty="0" smtClean="0">
              <a:solidFill>
                <a:srgbClr val="44697D"/>
              </a:solidFill>
              <a:latin typeface="Arial"/>
              <a:ea typeface="黑体"/>
              <a:cs typeface="Arial Unicode MS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zh-CN" altLang="en-US" sz="2000" kern="0" dirty="0" smtClean="0">
                <a:solidFill>
                  <a:srgbClr val="44697D"/>
                </a:solidFill>
                <a:latin typeface="Arial"/>
                <a:ea typeface="黑体"/>
                <a:cs typeface="Arial Unicode MS"/>
              </a:rPr>
              <a:t>大数据</a:t>
            </a:r>
            <a:endParaRPr lang="en-US" altLang="zh-CN" sz="2000" kern="0" dirty="0" smtClean="0">
              <a:solidFill>
                <a:srgbClr val="44697D"/>
              </a:solidFill>
              <a:latin typeface="Arial"/>
              <a:ea typeface="黑体"/>
              <a:cs typeface="Arial Unicode MS"/>
            </a:endParaRPr>
          </a:p>
          <a:p>
            <a:pPr marL="1035050" lvl="1" indent="-512763"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zh-CN" altLang="en-US" sz="1600" b="0" kern="0" dirty="0" smtClean="0">
                <a:solidFill>
                  <a:srgbClr val="44697D"/>
                </a:solidFill>
                <a:latin typeface="Arial"/>
                <a:ea typeface="黑体"/>
                <a:cs typeface="Arial Unicode MS"/>
              </a:rPr>
              <a:t>行业</a:t>
            </a:r>
          </a:p>
          <a:p>
            <a:pPr marL="1035050" lvl="1" indent="-512763" algn="l" ea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AutoNum type="arabicPeriod"/>
              <a:defRPr/>
            </a:pPr>
            <a:r>
              <a:rPr lang="zh-CN" altLang="en-US" sz="1600" b="0" kern="0" dirty="0" smtClean="0">
                <a:solidFill>
                  <a:srgbClr val="44697D"/>
                </a:solidFill>
                <a:latin typeface="Arial"/>
                <a:ea typeface="黑体"/>
                <a:cs typeface="Arial Unicode MS"/>
              </a:rPr>
              <a:t>价值</a:t>
            </a: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2011680" y="-1"/>
            <a:ext cx="6865620" cy="1353600"/>
          </a:xfrm>
          <a:prstGeom prst="rect">
            <a:avLst/>
          </a:prstGeom>
          <a:solidFill>
            <a:srgbClr val="6095C1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endParaRPr lang="zh-CN" altLang="zh-CN"/>
          </a:p>
        </p:txBody>
      </p:sp>
      <p:pic>
        <p:nvPicPr>
          <p:cNvPr id="7" name="Picture 8" descr="_titelbil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22" y="-1"/>
            <a:ext cx="2275251" cy="13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697480" y="274320"/>
            <a:ext cx="328041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目录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在线旅游</a:t>
            </a:r>
            <a:r>
              <a:rPr lang="en-US" altLang="zh-CN" dirty="0" smtClean="0"/>
              <a:t>-</a:t>
            </a:r>
            <a:r>
              <a:rPr lang="zh-CN" altLang="en-US" dirty="0" smtClean="0"/>
              <a:t>国内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3944" y="1511706"/>
            <a:ext cx="1381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28975" y="1606956"/>
            <a:ext cx="13430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07197" y="1511706"/>
            <a:ext cx="1123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7757" y="1587906"/>
            <a:ext cx="11715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011574" y="2144059"/>
            <a:ext cx="1414131" cy="155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礼品卡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携程宝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程涨宝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8975" y="2144059"/>
            <a:ext cx="1414131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支付宝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7197" y="2144059"/>
            <a:ext cx="1414131" cy="54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礼品卡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1" name="Picture 7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63944" y="2410775"/>
            <a:ext cx="1382400" cy="5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795201" y="5099966"/>
            <a:ext cx="1414131" cy="540341"/>
          </a:xfrm>
          <a:prstGeom prst="rect">
            <a:avLst/>
          </a:prstGeom>
          <a:noFill/>
          <a:ln w="25400">
            <a:solidFill>
              <a:srgbClr val="44697D"/>
            </a:solidFill>
          </a:ln>
        </p:spPr>
        <p:txBody>
          <a:bodyPr wrap="square" rtlCol="0" anchor="ctr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代金券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5682" y="4297414"/>
            <a:ext cx="1414131" cy="540341"/>
          </a:xfrm>
          <a:prstGeom prst="rect">
            <a:avLst/>
          </a:prstGeom>
          <a:noFill/>
          <a:ln w="25400">
            <a:solidFill>
              <a:srgbClr val="44697D"/>
            </a:solidFill>
          </a:ln>
        </p:spPr>
        <p:txBody>
          <a:bodyPr wrap="square" rtlCol="0" anchor="ctr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保险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3416" y="4297414"/>
            <a:ext cx="1414131" cy="540341"/>
          </a:xfrm>
          <a:prstGeom prst="rect">
            <a:avLst/>
          </a:prstGeom>
          <a:noFill/>
          <a:ln w="25400">
            <a:solidFill>
              <a:srgbClr val="44697D"/>
            </a:solidFill>
          </a:ln>
        </p:spPr>
        <p:txBody>
          <a:bodyPr wrap="square" rtlCol="0" anchor="ctr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留存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85141" y="5099966"/>
            <a:ext cx="1414131" cy="540341"/>
          </a:xfrm>
          <a:prstGeom prst="rect">
            <a:avLst/>
          </a:prstGeom>
          <a:noFill/>
          <a:ln w="25400">
            <a:solidFill>
              <a:srgbClr val="44697D"/>
            </a:solidFill>
          </a:ln>
        </p:spPr>
        <p:txBody>
          <a:bodyPr wrap="square" rtlCol="0" anchor="ctr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积分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0171" y="5099966"/>
            <a:ext cx="1414131" cy="540341"/>
          </a:xfrm>
          <a:prstGeom prst="rect">
            <a:avLst/>
          </a:prstGeom>
          <a:noFill/>
          <a:ln w="25400">
            <a:solidFill>
              <a:srgbClr val="44697D"/>
            </a:solidFill>
          </a:ln>
        </p:spPr>
        <p:txBody>
          <a:bodyPr wrap="square" rtlCol="0" anchor="ctr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佣金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2" name="Picture 8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63944" y="5103708"/>
            <a:ext cx="1382400" cy="5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63944" y="3308419"/>
            <a:ext cx="1382400" cy="5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63944" y="4206063"/>
            <a:ext cx="1382400" cy="5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在线旅游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904765"/>
            <a:ext cx="8236318" cy="503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在线旅游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198" y="899670"/>
            <a:ext cx="52768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258" y="3596241"/>
            <a:ext cx="5162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96410" y="4771361"/>
            <a:ext cx="54387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898" y="1900791"/>
            <a:ext cx="53911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 8"/>
          <p:cNvSpPr/>
          <p:nvPr/>
        </p:nvSpPr>
        <p:spPr bwMode="auto">
          <a:xfrm>
            <a:off x="3742660" y="857138"/>
            <a:ext cx="861238" cy="3549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85898" y="2526451"/>
            <a:ext cx="861238" cy="3549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940847" y="3906108"/>
            <a:ext cx="2722695" cy="3549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599536" y="5468885"/>
            <a:ext cx="3004362" cy="3549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983379" y="5468885"/>
            <a:ext cx="1036201" cy="3549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右箭头 73"/>
          <p:cNvSpPr/>
          <p:nvPr/>
        </p:nvSpPr>
        <p:spPr bwMode="auto">
          <a:xfrm>
            <a:off x="2168706" y="5112470"/>
            <a:ext cx="1382575" cy="486131"/>
          </a:xfrm>
          <a:prstGeom prst="rightArrow">
            <a:avLst/>
          </a:prstGeom>
          <a:solidFill>
            <a:srgbClr val="00B2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在线旅游</a:t>
            </a:r>
            <a:r>
              <a:rPr lang="en-US" altLang="zh-CN" dirty="0" smtClean="0"/>
              <a:t>-</a:t>
            </a:r>
            <a:r>
              <a:rPr lang="zh-CN" altLang="en-US" dirty="0" smtClean="0"/>
              <a:t>携程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162" y="1140231"/>
            <a:ext cx="11715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9844" y="1076433"/>
            <a:ext cx="6028549" cy="56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944" y="3862110"/>
            <a:ext cx="18669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6950" y="2516779"/>
            <a:ext cx="589060" cy="59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 descr="C:\Documents and Settings\Administrator\桌面\family_big_a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74013" y="2435889"/>
            <a:ext cx="1042987" cy="673100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664451" y="4452349"/>
            <a:ext cx="221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14160" y="4231653"/>
            <a:ext cx="906452" cy="91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6" descr="C:\Documents and Settings\Administrator\桌面\family_big_a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0996" y="2740553"/>
            <a:ext cx="1042987" cy="673100"/>
          </a:xfrm>
          <a:prstGeom prst="rect">
            <a:avLst/>
          </a:prstGeom>
          <a:noFill/>
        </p:spPr>
      </p:pic>
      <p:grpSp>
        <p:nvGrpSpPr>
          <p:cNvPr id="65" name="组合 64"/>
          <p:cNvGrpSpPr/>
          <p:nvPr/>
        </p:nvGrpSpPr>
        <p:grpSpPr>
          <a:xfrm>
            <a:off x="4789316" y="2875085"/>
            <a:ext cx="1245736" cy="542261"/>
            <a:chOff x="4942973" y="5643285"/>
            <a:chExt cx="1245736" cy="542261"/>
          </a:xfrm>
        </p:grpSpPr>
        <p:pic>
          <p:nvPicPr>
            <p:cNvPr id="42" name="Picture 6" descr="C:\Documents and Settings\Administrator\桌面\family_big_a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579291" y="5643285"/>
              <a:ext cx="609418" cy="393293"/>
            </a:xfrm>
            <a:prstGeom prst="rect">
              <a:avLst/>
            </a:prstGeom>
            <a:noFill/>
          </p:spPr>
        </p:pic>
        <p:sp>
          <p:nvSpPr>
            <p:cNvPr id="44" name="加号 43"/>
            <p:cNvSpPr/>
            <p:nvPr/>
          </p:nvSpPr>
          <p:spPr bwMode="auto">
            <a:xfrm>
              <a:off x="4942973" y="5643285"/>
              <a:ext cx="465285" cy="542261"/>
            </a:xfrm>
            <a:prstGeom prst="mathPlu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061541" y="3646268"/>
            <a:ext cx="1880432" cy="2216684"/>
            <a:chOff x="2647513" y="1091724"/>
            <a:chExt cx="1880432" cy="22166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6" name="六边形 45"/>
            <p:cNvSpPr/>
            <p:nvPr/>
          </p:nvSpPr>
          <p:spPr bwMode="auto">
            <a:xfrm>
              <a:off x="2647513" y="147793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资本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市场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六边形 46"/>
            <p:cNvSpPr/>
            <p:nvPr/>
          </p:nvSpPr>
          <p:spPr bwMode="auto">
            <a:xfrm>
              <a:off x="2658146" y="2240563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保险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公司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六边形 47"/>
            <p:cNvSpPr/>
            <p:nvPr/>
          </p:nvSpPr>
          <p:spPr bwMode="auto">
            <a:xfrm>
              <a:off x="3792376" y="145324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酒店</a:t>
              </a: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六边形 48"/>
            <p:cNvSpPr/>
            <p:nvPr/>
          </p:nvSpPr>
          <p:spPr bwMode="auto">
            <a:xfrm>
              <a:off x="3807945" y="2194512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…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六边形 49"/>
            <p:cNvSpPr/>
            <p:nvPr/>
          </p:nvSpPr>
          <p:spPr bwMode="auto">
            <a:xfrm>
              <a:off x="3229284" y="183792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航空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公司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六边形 50"/>
            <p:cNvSpPr/>
            <p:nvPr/>
          </p:nvSpPr>
          <p:spPr bwMode="auto">
            <a:xfrm>
              <a:off x="3218651" y="1091724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银行</a:t>
              </a: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六边形 51"/>
            <p:cNvSpPr/>
            <p:nvPr/>
          </p:nvSpPr>
          <p:spPr bwMode="auto">
            <a:xfrm>
              <a:off x="3240982" y="2588408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旅行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公司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2789" y="4951653"/>
            <a:ext cx="906452" cy="91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51485" y="4135580"/>
            <a:ext cx="589060" cy="59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TextBox 65"/>
          <p:cNvSpPr txBox="1">
            <a:spLocks noChangeAspect="1"/>
          </p:cNvSpPr>
          <p:nvPr/>
        </p:nvSpPr>
        <p:spPr>
          <a:xfrm>
            <a:off x="4226130" y="1955470"/>
            <a:ext cx="882176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返现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5108306" y="1963416"/>
            <a:ext cx="882176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积分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422066" y="2302708"/>
            <a:ext cx="1031051" cy="380104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1">
            <a:no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合作卡</a:t>
            </a:r>
            <a:endParaRPr lang="zh-CN" altLang="en-US" sz="1600" dirty="0"/>
          </a:p>
        </p:txBody>
      </p:sp>
      <p:sp>
        <p:nvSpPr>
          <p:cNvPr id="70" name="六边形 69"/>
          <p:cNvSpPr>
            <a:spLocks noChangeAspect="1"/>
          </p:cNvSpPr>
          <p:nvPr/>
        </p:nvSpPr>
        <p:spPr bwMode="auto">
          <a:xfrm>
            <a:off x="8227670" y="1698329"/>
            <a:ext cx="648000" cy="6480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中石化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加油卡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六边形 70"/>
          <p:cNvSpPr>
            <a:spLocks noChangeAspect="1"/>
          </p:cNvSpPr>
          <p:nvPr/>
        </p:nvSpPr>
        <p:spPr bwMode="auto">
          <a:xfrm>
            <a:off x="8225200" y="2375797"/>
            <a:ext cx="648000" cy="6480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银行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信用卡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六边形 71"/>
          <p:cNvSpPr>
            <a:spLocks noChangeAspect="1"/>
          </p:cNvSpPr>
          <p:nvPr/>
        </p:nvSpPr>
        <p:spPr bwMode="auto">
          <a:xfrm>
            <a:off x="7729441" y="2037063"/>
            <a:ext cx="648000" cy="64800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虚拟卡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上弧形箭头 72"/>
          <p:cNvSpPr/>
          <p:nvPr/>
        </p:nvSpPr>
        <p:spPr bwMode="auto">
          <a:xfrm>
            <a:off x="152944" y="2435889"/>
            <a:ext cx="2002702" cy="574858"/>
          </a:xfrm>
          <a:prstGeom prst="curvedDownArrow">
            <a:avLst/>
          </a:prstGeom>
          <a:solidFill>
            <a:srgbClr val="00B2AD"/>
          </a:solidFill>
          <a:ln>
            <a:noFill/>
          </a:ln>
          <a:effectLst/>
          <a:scene3d>
            <a:camera prst="orthographicFront">
              <a:rot lat="0" lon="0" rev="540000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5" name="下弧形箭头 74"/>
          <p:cNvSpPr/>
          <p:nvPr/>
        </p:nvSpPr>
        <p:spPr bwMode="auto">
          <a:xfrm>
            <a:off x="5573591" y="5598601"/>
            <a:ext cx="2155850" cy="685241"/>
          </a:xfrm>
          <a:prstGeom prst="curvedUpArrow">
            <a:avLst/>
          </a:prstGeom>
          <a:solidFill>
            <a:srgbClr val="00B2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6" name="上弧形箭头 75"/>
          <p:cNvSpPr/>
          <p:nvPr/>
        </p:nvSpPr>
        <p:spPr bwMode="auto">
          <a:xfrm>
            <a:off x="5744624" y="3454874"/>
            <a:ext cx="1655636" cy="489312"/>
          </a:xfrm>
          <a:prstGeom prst="curvedDownArrow">
            <a:avLst/>
          </a:prstGeom>
          <a:solidFill>
            <a:srgbClr val="00B2AD"/>
          </a:solidFill>
          <a:ln>
            <a:noFill/>
          </a:ln>
          <a:effectLst/>
          <a:scene3d>
            <a:camera prst="orthographicFront">
              <a:rot lat="10800000" lon="0" rev="1080000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7" name="左右箭头 76"/>
          <p:cNvSpPr/>
          <p:nvPr/>
        </p:nvSpPr>
        <p:spPr bwMode="auto">
          <a:xfrm>
            <a:off x="6411433" y="2612957"/>
            <a:ext cx="1147523" cy="325684"/>
          </a:xfrm>
          <a:prstGeom prst="leftRightArrow">
            <a:avLst/>
          </a:prstGeom>
          <a:solidFill>
            <a:srgbClr val="00B2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8" name="下箭头 77"/>
          <p:cNvSpPr/>
          <p:nvPr/>
        </p:nvSpPr>
        <p:spPr bwMode="auto">
          <a:xfrm>
            <a:off x="3664451" y="1963416"/>
            <a:ext cx="561679" cy="382913"/>
          </a:xfrm>
          <a:prstGeom prst="downArrow">
            <a:avLst/>
          </a:prstGeom>
          <a:solidFill>
            <a:srgbClr val="00B2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9" name="上箭头 78"/>
          <p:cNvSpPr/>
          <p:nvPr/>
        </p:nvSpPr>
        <p:spPr bwMode="auto">
          <a:xfrm>
            <a:off x="3899986" y="3862110"/>
            <a:ext cx="746442" cy="273470"/>
          </a:xfrm>
          <a:prstGeom prst="upArrow">
            <a:avLst/>
          </a:prstGeom>
          <a:solidFill>
            <a:srgbClr val="00B2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6" grpId="0"/>
      <p:bldP spid="67" grpId="0"/>
      <p:bldP spid="68" grpId="0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在线旅游</a:t>
            </a:r>
            <a:r>
              <a:rPr lang="en-US" altLang="zh-CN" dirty="0" smtClean="0"/>
              <a:t>-</a:t>
            </a:r>
            <a:r>
              <a:rPr lang="zh-CN" altLang="en-US" dirty="0" smtClean="0"/>
              <a:t>携程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1749" y="1392865"/>
            <a:ext cx="80488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做强主营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OTA</a:t>
            </a:r>
          </a:p>
          <a:p>
            <a:pPr lvl="1" algn="l">
              <a:lnSpc>
                <a:spcPct val="150000"/>
              </a:lnSpc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绑定各相关方；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形成利益联盟；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为各方带来利益；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拓展金融业务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礼品卡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类信用卡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资金管理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在线旅游</a:t>
            </a:r>
            <a:r>
              <a:rPr lang="en-US" altLang="zh-CN" dirty="0" smtClean="0"/>
              <a:t>-</a:t>
            </a:r>
            <a:r>
              <a:rPr lang="zh-CN" altLang="en-US" dirty="0" smtClean="0"/>
              <a:t>携程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2309" y="1329070"/>
            <a:ext cx="6875012" cy="64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>
            <a:spLocks noChangeAspect="1"/>
          </p:cNvSpPr>
          <p:nvPr/>
        </p:nvSpPr>
        <p:spPr>
          <a:xfrm>
            <a:off x="3235635" y="3111458"/>
            <a:ext cx="882176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返现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4117811" y="3119404"/>
            <a:ext cx="882176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积分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0745" y="4338084"/>
            <a:ext cx="1414131" cy="7702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礼品卡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（任我行）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在线旅游</a:t>
            </a:r>
            <a:r>
              <a:rPr lang="en-US" altLang="zh-CN" dirty="0" smtClean="0"/>
              <a:t>-</a:t>
            </a:r>
            <a:r>
              <a:rPr lang="zh-CN" altLang="en-US" dirty="0" smtClean="0"/>
              <a:t>携程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884" y="2727827"/>
            <a:ext cx="1414131" cy="7702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携程宝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3772766" y="1381316"/>
            <a:ext cx="2964732" cy="28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3%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90D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 12%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（年化）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>
          <a:xfrm>
            <a:off x="2255315" y="1669316"/>
            <a:ext cx="1189634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任我行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>
            <a:spLocks noChangeAspect="1"/>
          </p:cNvSpPr>
          <p:nvPr/>
        </p:nvSpPr>
        <p:spPr>
          <a:xfrm>
            <a:off x="2255315" y="3934633"/>
            <a:ext cx="1189634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任我游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3772766" y="1799995"/>
            <a:ext cx="2964732" cy="28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3%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180D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 10%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（年）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>
            <a:spLocks noChangeAspect="1"/>
          </p:cNvSpPr>
          <p:nvPr/>
        </p:nvSpPr>
        <p:spPr>
          <a:xfrm>
            <a:off x="3776304" y="2218675"/>
            <a:ext cx="2964732" cy="28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 ￥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30D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 3.6%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（年）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>
            <a:spLocks noChangeAspect="1"/>
          </p:cNvSpPr>
          <p:nvPr/>
        </p:nvSpPr>
        <p:spPr>
          <a:xfrm>
            <a:off x="3772766" y="3646633"/>
            <a:ext cx="2964732" cy="28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4%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90D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 16%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（年）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>
            <a:spLocks noChangeAspect="1"/>
          </p:cNvSpPr>
          <p:nvPr/>
        </p:nvSpPr>
        <p:spPr>
          <a:xfrm>
            <a:off x="3776304" y="4076949"/>
            <a:ext cx="2964732" cy="28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6%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180D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 12%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（年）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>
            <a:spLocks noChangeAspect="1"/>
          </p:cNvSpPr>
          <p:nvPr/>
        </p:nvSpPr>
        <p:spPr>
          <a:xfrm>
            <a:off x="3772766" y="4507265"/>
            <a:ext cx="2964732" cy="28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 ￥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30D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 4.8%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（年）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7001275" y="1789362"/>
            <a:ext cx="1583925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机票、火车票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7001275" y="4076949"/>
            <a:ext cx="1583925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旅游度假产品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在线旅游</a:t>
            </a:r>
            <a:r>
              <a:rPr lang="en-US" altLang="zh-CN" dirty="0" smtClean="0"/>
              <a:t>-</a:t>
            </a:r>
            <a:r>
              <a:rPr lang="zh-CN" altLang="en-US" dirty="0" smtClean="0"/>
              <a:t>携程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884" y="2929854"/>
            <a:ext cx="1414131" cy="7702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程涨宝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3772765" y="2023288"/>
            <a:ext cx="3786983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6%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（年化）保底，挂钩携程股票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51.1%/2=2555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任我游礼品卡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>
          <a:xfrm>
            <a:off x="2255315" y="1871343"/>
            <a:ext cx="1189634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程涨宝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2255315" y="2913326"/>
            <a:ext cx="1189634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程涨宝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2255315" y="3955309"/>
            <a:ext cx="1189634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程涨宝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2255315" y="4997292"/>
            <a:ext cx="1189634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程涨宝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3772765" y="3067485"/>
            <a:ext cx="3786983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6%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（年化）保底，挂钩携程股票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51.1%/3=1703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任我行礼品卡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3772765" y="4111682"/>
            <a:ext cx="3786983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6%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（年化）保底，挂钩携程股票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51.1%/2=2555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任我游礼品卡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3772765" y="5155878"/>
            <a:ext cx="3786983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6%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（年化）保底，挂钩携程股票 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51.1%/3=1703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任我行礼品卡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在线旅游</a:t>
            </a:r>
            <a:r>
              <a:rPr lang="en-US" altLang="zh-CN" dirty="0" smtClean="0"/>
              <a:t>-</a:t>
            </a:r>
            <a:r>
              <a:rPr lang="zh-CN" altLang="en-US" dirty="0" smtClean="0"/>
              <a:t>携程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9649" y="2276517"/>
            <a:ext cx="1414131" cy="6001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合作卡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2468453" y="1833076"/>
            <a:ext cx="882176" cy="28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银行卡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2468453" y="2447141"/>
            <a:ext cx="882176" cy="28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航空卡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3556557" y="1853433"/>
            <a:ext cx="882176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返现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spect="1"/>
          </p:cNvSpPr>
          <p:nvPr/>
        </p:nvSpPr>
        <p:spPr>
          <a:xfrm>
            <a:off x="3556557" y="2149379"/>
            <a:ext cx="882176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积分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3556557" y="2445324"/>
            <a:ext cx="882176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保险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6657" y="2238575"/>
            <a:ext cx="1414131" cy="7702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礼品卡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（任我行）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3570728" y="2778485"/>
            <a:ext cx="882176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里程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>
            <a:spLocks noChangeAspect="1"/>
          </p:cNvSpPr>
          <p:nvPr/>
        </p:nvSpPr>
        <p:spPr>
          <a:xfrm>
            <a:off x="3570728" y="3066485"/>
            <a:ext cx="882176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积分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2468453" y="3046128"/>
            <a:ext cx="882176" cy="28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其它卡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6522785" y="2445324"/>
            <a:ext cx="1583925" cy="288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机票、火车票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125" y="3921547"/>
            <a:ext cx="7709268" cy="193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>
            <a:spLocks noChangeAspect="1"/>
          </p:cNvSpPr>
          <p:nvPr/>
        </p:nvSpPr>
        <p:spPr>
          <a:xfrm>
            <a:off x="682839" y="889482"/>
            <a:ext cx="6940698" cy="4230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合作卡：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做强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OTA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：绑定各相关方，形成联盟。为各方带来利益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在线旅游</a:t>
            </a:r>
            <a:r>
              <a:rPr lang="en-US" altLang="zh-CN" dirty="0" smtClean="0"/>
              <a:t>-</a:t>
            </a:r>
            <a:r>
              <a:rPr lang="zh-CN" altLang="en-US" dirty="0" smtClean="0"/>
              <a:t>携程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600" y="970885"/>
            <a:ext cx="56864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0785" y="2722821"/>
            <a:ext cx="4991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78465" y="4965405"/>
            <a:ext cx="8293395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日梁建章的回归。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月，金融事业部成立，其中整合了一些原来市场部和财务部的职能，负责人为原来在市场部负责和各大银行对接业务的章婷婷。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金融事业部团队目前已经有五六百人，含技术开发、金融产品设计、支付结算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7008" y="5747473"/>
            <a:ext cx="1414131" cy="7702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余额宝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2013.6.13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43" name="TextBox 42"/>
          <p:cNvSpPr txBox="1"/>
          <p:nvPr/>
        </p:nvSpPr>
        <p:spPr>
          <a:xfrm>
            <a:off x="890620" y="839968"/>
            <a:ext cx="7307078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目标：当前适应金融环境，未来引领行业发展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643335" y="1397201"/>
            <a:ext cx="2286000" cy="1079500"/>
          </a:xfrm>
          <a:prstGeom prst="rect">
            <a:avLst/>
          </a:prstGeom>
          <a:solidFill>
            <a:srgbClr val="00B2AD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661988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rgbClr val="004773"/>
              </a:buClr>
              <a:buSzPct val="80000"/>
              <a:buFont typeface="Wingdings" pitchFamily="2" charset="2"/>
              <a:buNone/>
              <a:tabLst>
                <a:tab pos="342900" algn="l"/>
              </a:tabLst>
            </a:pP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大流量规模成本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3426053" y="1397201"/>
            <a:ext cx="2286000" cy="1079500"/>
          </a:xfrm>
          <a:prstGeom prst="rect">
            <a:avLst/>
          </a:prstGeom>
          <a:solidFill>
            <a:srgbClr val="00B2AD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661988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rgbClr val="004773"/>
              </a:buClr>
              <a:buSzPct val="80000"/>
              <a:buFont typeface="Wingdings" pitchFamily="2" charset="2"/>
              <a:buNone/>
              <a:tabLst>
                <a:tab pos="342900" algn="l"/>
              </a:tabLst>
            </a:pP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金融产品创新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892055" y="2604297"/>
            <a:ext cx="3338624" cy="2412793"/>
            <a:chOff x="5002956" y="987950"/>
            <a:chExt cx="4172972" cy="3799035"/>
          </a:xfrm>
        </p:grpSpPr>
        <p:grpSp>
          <p:nvGrpSpPr>
            <p:cNvPr id="50" name="组合 49"/>
            <p:cNvGrpSpPr/>
            <p:nvPr/>
          </p:nvGrpSpPr>
          <p:grpSpPr>
            <a:xfrm>
              <a:off x="5002956" y="987950"/>
              <a:ext cx="4172972" cy="3799035"/>
              <a:chOff x="4659313" y="2621963"/>
              <a:chExt cx="4172972" cy="3799035"/>
            </a:xfrm>
          </p:grpSpPr>
          <p:sp>
            <p:nvSpPr>
              <p:cNvPr id="51" name="Rectangle 44"/>
              <p:cNvSpPr>
                <a:spLocks noChangeArrowheads="1"/>
              </p:cNvSpPr>
              <p:nvPr/>
            </p:nvSpPr>
            <p:spPr bwMode="auto">
              <a:xfrm>
                <a:off x="4659313" y="2621963"/>
                <a:ext cx="4172972" cy="3799035"/>
              </a:xfrm>
              <a:prstGeom prst="rect">
                <a:avLst/>
              </a:prstGeom>
              <a:solidFill>
                <a:srgbClr val="6095C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Text Box 49"/>
              <p:cNvSpPr txBox="1">
                <a:spLocks noChangeArrowheads="1"/>
              </p:cNvSpPr>
              <p:nvPr/>
            </p:nvSpPr>
            <p:spPr bwMode="auto">
              <a:xfrm>
                <a:off x="4787714" y="2680594"/>
                <a:ext cx="3846924" cy="96921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>
                    <a:srgbClr val="004773"/>
                  </a:buClr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核心：帮助各相关方在资金的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>
                    <a:srgbClr val="004773"/>
                  </a:buClr>
                </a:pP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融入和融出上获得利益，各取所需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201228" y="2007364"/>
              <a:ext cx="1440000" cy="1440000"/>
              <a:chOff x="4742359" y="4956695"/>
              <a:chExt cx="1645229" cy="1601529"/>
            </a:xfrm>
          </p:grpSpPr>
          <p:sp>
            <p:nvSpPr>
              <p:cNvPr id="54" name="Freeform 4"/>
              <p:cNvSpPr>
                <a:spLocks/>
              </p:cNvSpPr>
              <p:nvPr/>
            </p:nvSpPr>
            <p:spPr bwMode="auto">
              <a:xfrm>
                <a:off x="4742359" y="4956695"/>
                <a:ext cx="1645229" cy="1601529"/>
              </a:xfrm>
              <a:custGeom>
                <a:avLst/>
                <a:gdLst/>
                <a:ahLst/>
                <a:cxnLst>
                  <a:cxn ang="0">
                    <a:pos x="800" y="903"/>
                  </a:cxn>
                  <a:cxn ang="0">
                    <a:pos x="766" y="996"/>
                  </a:cxn>
                  <a:cxn ang="0">
                    <a:pos x="671" y="969"/>
                  </a:cxn>
                  <a:cxn ang="0">
                    <a:pos x="625" y="1044"/>
                  </a:cxn>
                  <a:cxn ang="0">
                    <a:pos x="526" y="991"/>
                  </a:cxn>
                  <a:cxn ang="0">
                    <a:pos x="443" y="1047"/>
                  </a:cxn>
                  <a:cxn ang="0">
                    <a:pos x="381" y="969"/>
                  </a:cxn>
                  <a:cxn ang="0">
                    <a:pos x="301" y="1003"/>
                  </a:cxn>
                  <a:cxn ang="0">
                    <a:pos x="272" y="917"/>
                  </a:cxn>
                  <a:cxn ang="0">
                    <a:pos x="232" y="888"/>
                  </a:cxn>
                  <a:cxn ang="0">
                    <a:pos x="140" y="886"/>
                  </a:cxn>
                  <a:cxn ang="0">
                    <a:pos x="134" y="778"/>
                  </a:cxn>
                  <a:cxn ang="0">
                    <a:pos x="47" y="750"/>
                  </a:cxn>
                  <a:cxn ang="0">
                    <a:pos x="78" y="657"/>
                  </a:cxn>
                  <a:cxn ang="0">
                    <a:pos x="0" y="590"/>
                  </a:cxn>
                  <a:cxn ang="0">
                    <a:pos x="60" y="500"/>
                  </a:cxn>
                  <a:cxn ang="0">
                    <a:pos x="6" y="426"/>
                  </a:cxn>
                  <a:cxn ang="0">
                    <a:pos x="86" y="368"/>
                  </a:cxn>
                  <a:cxn ang="0">
                    <a:pos x="55" y="284"/>
                  </a:cxn>
                  <a:cxn ang="0">
                    <a:pos x="148" y="250"/>
                  </a:cxn>
                  <a:cxn ang="0">
                    <a:pos x="140" y="163"/>
                  </a:cxn>
                  <a:cxn ang="0">
                    <a:pos x="232" y="162"/>
                  </a:cxn>
                  <a:cxn ang="0">
                    <a:pos x="271" y="61"/>
                  </a:cxn>
                  <a:cxn ang="0">
                    <a:pos x="358" y="88"/>
                  </a:cxn>
                  <a:cxn ang="0">
                    <a:pos x="405" y="73"/>
                  </a:cxn>
                  <a:cxn ang="0">
                    <a:pos x="501" y="58"/>
                  </a:cxn>
                  <a:cxn ang="0">
                    <a:pos x="592" y="0"/>
                  </a:cxn>
                  <a:cxn ang="0">
                    <a:pos x="646" y="73"/>
                  </a:cxn>
                  <a:cxn ang="0">
                    <a:pos x="694" y="88"/>
                  </a:cxn>
                  <a:cxn ang="0">
                    <a:pos x="781" y="61"/>
                  </a:cxn>
                  <a:cxn ang="0">
                    <a:pos x="810" y="155"/>
                  </a:cxn>
                  <a:cxn ang="0">
                    <a:pos x="900" y="151"/>
                  </a:cxn>
                  <a:cxn ang="0">
                    <a:pos x="904" y="250"/>
                  </a:cxn>
                  <a:cxn ang="0">
                    <a:pos x="997" y="284"/>
                  </a:cxn>
                  <a:cxn ang="0">
                    <a:pos x="970" y="380"/>
                  </a:cxn>
                  <a:cxn ang="0">
                    <a:pos x="1045" y="426"/>
                  </a:cxn>
                  <a:cxn ang="0">
                    <a:pos x="993" y="524"/>
                  </a:cxn>
                  <a:cxn ang="0">
                    <a:pos x="1048" y="607"/>
                  </a:cxn>
                  <a:cxn ang="0">
                    <a:pos x="970" y="669"/>
                  </a:cxn>
                  <a:cxn ang="0">
                    <a:pos x="1005" y="750"/>
                  </a:cxn>
                  <a:cxn ang="0">
                    <a:pos x="918" y="778"/>
                  </a:cxn>
                  <a:cxn ang="0">
                    <a:pos x="889" y="818"/>
                  </a:cxn>
                  <a:cxn ang="0">
                    <a:pos x="888" y="911"/>
                  </a:cxn>
                </a:cxnLst>
                <a:rect l="0" t="0" r="r" b="b"/>
                <a:pathLst>
                  <a:path w="1050" h="1049">
                    <a:moveTo>
                      <a:pt x="888" y="911"/>
                    </a:moveTo>
                    <a:lnTo>
                      <a:pt x="820" y="888"/>
                    </a:lnTo>
                    <a:lnTo>
                      <a:pt x="800" y="903"/>
                    </a:lnTo>
                    <a:lnTo>
                      <a:pt x="780" y="917"/>
                    </a:lnTo>
                    <a:lnTo>
                      <a:pt x="781" y="988"/>
                    </a:lnTo>
                    <a:lnTo>
                      <a:pt x="766" y="996"/>
                    </a:lnTo>
                    <a:lnTo>
                      <a:pt x="751" y="1003"/>
                    </a:lnTo>
                    <a:lnTo>
                      <a:pt x="694" y="961"/>
                    </a:lnTo>
                    <a:lnTo>
                      <a:pt x="671" y="969"/>
                    </a:lnTo>
                    <a:lnTo>
                      <a:pt x="658" y="972"/>
                    </a:lnTo>
                    <a:lnTo>
                      <a:pt x="646" y="976"/>
                    </a:lnTo>
                    <a:lnTo>
                      <a:pt x="625" y="1044"/>
                    </a:lnTo>
                    <a:lnTo>
                      <a:pt x="592" y="1049"/>
                    </a:lnTo>
                    <a:lnTo>
                      <a:pt x="551" y="991"/>
                    </a:lnTo>
                    <a:lnTo>
                      <a:pt x="526" y="991"/>
                    </a:lnTo>
                    <a:lnTo>
                      <a:pt x="501" y="991"/>
                    </a:lnTo>
                    <a:lnTo>
                      <a:pt x="460" y="1049"/>
                    </a:lnTo>
                    <a:lnTo>
                      <a:pt x="443" y="1047"/>
                    </a:lnTo>
                    <a:lnTo>
                      <a:pt x="426" y="1044"/>
                    </a:lnTo>
                    <a:lnTo>
                      <a:pt x="405" y="976"/>
                    </a:lnTo>
                    <a:lnTo>
                      <a:pt x="381" y="969"/>
                    </a:lnTo>
                    <a:lnTo>
                      <a:pt x="369" y="965"/>
                    </a:lnTo>
                    <a:lnTo>
                      <a:pt x="358" y="961"/>
                    </a:lnTo>
                    <a:lnTo>
                      <a:pt x="301" y="1003"/>
                    </a:lnTo>
                    <a:lnTo>
                      <a:pt x="286" y="996"/>
                    </a:lnTo>
                    <a:lnTo>
                      <a:pt x="271" y="988"/>
                    </a:lnTo>
                    <a:lnTo>
                      <a:pt x="272" y="917"/>
                    </a:lnTo>
                    <a:lnTo>
                      <a:pt x="252" y="903"/>
                    </a:lnTo>
                    <a:lnTo>
                      <a:pt x="242" y="895"/>
                    </a:lnTo>
                    <a:lnTo>
                      <a:pt x="232" y="888"/>
                    </a:lnTo>
                    <a:lnTo>
                      <a:pt x="164" y="911"/>
                    </a:lnTo>
                    <a:lnTo>
                      <a:pt x="152" y="899"/>
                    </a:lnTo>
                    <a:lnTo>
                      <a:pt x="140" y="886"/>
                    </a:lnTo>
                    <a:lnTo>
                      <a:pt x="163" y="818"/>
                    </a:lnTo>
                    <a:lnTo>
                      <a:pt x="148" y="799"/>
                    </a:lnTo>
                    <a:lnTo>
                      <a:pt x="134" y="778"/>
                    </a:lnTo>
                    <a:lnTo>
                      <a:pt x="63" y="779"/>
                    </a:lnTo>
                    <a:lnTo>
                      <a:pt x="55" y="765"/>
                    </a:lnTo>
                    <a:lnTo>
                      <a:pt x="47" y="750"/>
                    </a:lnTo>
                    <a:lnTo>
                      <a:pt x="90" y="693"/>
                    </a:lnTo>
                    <a:lnTo>
                      <a:pt x="82" y="669"/>
                    </a:lnTo>
                    <a:lnTo>
                      <a:pt x="78" y="657"/>
                    </a:lnTo>
                    <a:lnTo>
                      <a:pt x="75" y="645"/>
                    </a:lnTo>
                    <a:lnTo>
                      <a:pt x="6" y="623"/>
                    </a:lnTo>
                    <a:lnTo>
                      <a:pt x="0" y="590"/>
                    </a:lnTo>
                    <a:lnTo>
                      <a:pt x="60" y="549"/>
                    </a:lnTo>
                    <a:lnTo>
                      <a:pt x="59" y="524"/>
                    </a:lnTo>
                    <a:lnTo>
                      <a:pt x="60" y="500"/>
                    </a:lnTo>
                    <a:lnTo>
                      <a:pt x="0" y="459"/>
                    </a:lnTo>
                    <a:lnTo>
                      <a:pt x="3" y="442"/>
                    </a:lnTo>
                    <a:lnTo>
                      <a:pt x="6" y="426"/>
                    </a:lnTo>
                    <a:lnTo>
                      <a:pt x="75" y="405"/>
                    </a:lnTo>
                    <a:lnTo>
                      <a:pt x="82" y="380"/>
                    </a:lnTo>
                    <a:lnTo>
                      <a:pt x="86" y="368"/>
                    </a:lnTo>
                    <a:lnTo>
                      <a:pt x="90" y="356"/>
                    </a:lnTo>
                    <a:lnTo>
                      <a:pt x="47" y="299"/>
                    </a:lnTo>
                    <a:lnTo>
                      <a:pt x="55" y="284"/>
                    </a:lnTo>
                    <a:lnTo>
                      <a:pt x="63" y="270"/>
                    </a:lnTo>
                    <a:lnTo>
                      <a:pt x="134" y="271"/>
                    </a:lnTo>
                    <a:lnTo>
                      <a:pt x="148" y="250"/>
                    </a:lnTo>
                    <a:lnTo>
                      <a:pt x="155" y="240"/>
                    </a:lnTo>
                    <a:lnTo>
                      <a:pt x="163" y="231"/>
                    </a:lnTo>
                    <a:lnTo>
                      <a:pt x="140" y="163"/>
                    </a:lnTo>
                    <a:lnTo>
                      <a:pt x="152" y="151"/>
                    </a:lnTo>
                    <a:lnTo>
                      <a:pt x="164" y="139"/>
                    </a:lnTo>
                    <a:lnTo>
                      <a:pt x="232" y="162"/>
                    </a:lnTo>
                    <a:lnTo>
                      <a:pt x="252" y="147"/>
                    </a:lnTo>
                    <a:lnTo>
                      <a:pt x="272" y="133"/>
                    </a:lnTo>
                    <a:lnTo>
                      <a:pt x="271" y="61"/>
                    </a:lnTo>
                    <a:lnTo>
                      <a:pt x="286" y="53"/>
                    </a:lnTo>
                    <a:lnTo>
                      <a:pt x="301" y="46"/>
                    </a:lnTo>
                    <a:lnTo>
                      <a:pt x="358" y="88"/>
                    </a:lnTo>
                    <a:lnTo>
                      <a:pt x="381" y="80"/>
                    </a:lnTo>
                    <a:lnTo>
                      <a:pt x="393" y="76"/>
                    </a:lnTo>
                    <a:lnTo>
                      <a:pt x="405" y="73"/>
                    </a:lnTo>
                    <a:lnTo>
                      <a:pt x="426" y="5"/>
                    </a:lnTo>
                    <a:lnTo>
                      <a:pt x="460" y="0"/>
                    </a:lnTo>
                    <a:lnTo>
                      <a:pt x="501" y="58"/>
                    </a:lnTo>
                    <a:lnTo>
                      <a:pt x="526" y="57"/>
                    </a:lnTo>
                    <a:lnTo>
                      <a:pt x="551" y="58"/>
                    </a:lnTo>
                    <a:lnTo>
                      <a:pt x="592" y="0"/>
                    </a:lnTo>
                    <a:lnTo>
                      <a:pt x="608" y="2"/>
                    </a:lnTo>
                    <a:lnTo>
                      <a:pt x="625" y="5"/>
                    </a:lnTo>
                    <a:lnTo>
                      <a:pt x="646" y="73"/>
                    </a:lnTo>
                    <a:lnTo>
                      <a:pt x="671" y="80"/>
                    </a:lnTo>
                    <a:lnTo>
                      <a:pt x="682" y="84"/>
                    </a:lnTo>
                    <a:lnTo>
                      <a:pt x="694" y="88"/>
                    </a:lnTo>
                    <a:lnTo>
                      <a:pt x="751" y="46"/>
                    </a:lnTo>
                    <a:lnTo>
                      <a:pt x="766" y="53"/>
                    </a:lnTo>
                    <a:lnTo>
                      <a:pt x="781" y="61"/>
                    </a:lnTo>
                    <a:lnTo>
                      <a:pt x="780" y="133"/>
                    </a:lnTo>
                    <a:lnTo>
                      <a:pt x="800" y="147"/>
                    </a:lnTo>
                    <a:lnTo>
                      <a:pt x="810" y="155"/>
                    </a:lnTo>
                    <a:lnTo>
                      <a:pt x="820" y="162"/>
                    </a:lnTo>
                    <a:lnTo>
                      <a:pt x="888" y="139"/>
                    </a:lnTo>
                    <a:lnTo>
                      <a:pt x="900" y="151"/>
                    </a:lnTo>
                    <a:lnTo>
                      <a:pt x="912" y="163"/>
                    </a:lnTo>
                    <a:lnTo>
                      <a:pt x="889" y="231"/>
                    </a:lnTo>
                    <a:lnTo>
                      <a:pt x="904" y="250"/>
                    </a:lnTo>
                    <a:lnTo>
                      <a:pt x="918" y="271"/>
                    </a:lnTo>
                    <a:lnTo>
                      <a:pt x="989" y="270"/>
                    </a:lnTo>
                    <a:lnTo>
                      <a:pt x="997" y="284"/>
                    </a:lnTo>
                    <a:lnTo>
                      <a:pt x="1005" y="299"/>
                    </a:lnTo>
                    <a:lnTo>
                      <a:pt x="962" y="356"/>
                    </a:lnTo>
                    <a:lnTo>
                      <a:pt x="970" y="380"/>
                    </a:lnTo>
                    <a:lnTo>
                      <a:pt x="974" y="393"/>
                    </a:lnTo>
                    <a:lnTo>
                      <a:pt x="977" y="405"/>
                    </a:lnTo>
                    <a:lnTo>
                      <a:pt x="1045" y="426"/>
                    </a:lnTo>
                    <a:lnTo>
                      <a:pt x="1050" y="459"/>
                    </a:lnTo>
                    <a:lnTo>
                      <a:pt x="992" y="500"/>
                    </a:lnTo>
                    <a:lnTo>
                      <a:pt x="993" y="524"/>
                    </a:lnTo>
                    <a:lnTo>
                      <a:pt x="992" y="549"/>
                    </a:lnTo>
                    <a:lnTo>
                      <a:pt x="1050" y="590"/>
                    </a:lnTo>
                    <a:lnTo>
                      <a:pt x="1048" y="607"/>
                    </a:lnTo>
                    <a:lnTo>
                      <a:pt x="1045" y="623"/>
                    </a:lnTo>
                    <a:lnTo>
                      <a:pt x="977" y="645"/>
                    </a:lnTo>
                    <a:lnTo>
                      <a:pt x="970" y="669"/>
                    </a:lnTo>
                    <a:lnTo>
                      <a:pt x="966" y="681"/>
                    </a:lnTo>
                    <a:lnTo>
                      <a:pt x="962" y="693"/>
                    </a:lnTo>
                    <a:lnTo>
                      <a:pt x="1005" y="750"/>
                    </a:lnTo>
                    <a:lnTo>
                      <a:pt x="997" y="765"/>
                    </a:lnTo>
                    <a:lnTo>
                      <a:pt x="989" y="779"/>
                    </a:lnTo>
                    <a:lnTo>
                      <a:pt x="918" y="778"/>
                    </a:lnTo>
                    <a:lnTo>
                      <a:pt x="904" y="799"/>
                    </a:lnTo>
                    <a:lnTo>
                      <a:pt x="897" y="809"/>
                    </a:lnTo>
                    <a:lnTo>
                      <a:pt x="889" y="818"/>
                    </a:lnTo>
                    <a:lnTo>
                      <a:pt x="912" y="886"/>
                    </a:lnTo>
                    <a:lnTo>
                      <a:pt x="900" y="899"/>
                    </a:lnTo>
                    <a:lnTo>
                      <a:pt x="888" y="911"/>
                    </a:lnTo>
                    <a:close/>
                  </a:path>
                </a:pathLst>
              </a:custGeom>
              <a:noFill/>
              <a:ln w="22225" cmpd="sng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Oval 5"/>
              <p:cNvSpPr>
                <a:spLocks noChangeArrowheads="1"/>
              </p:cNvSpPr>
              <p:nvPr/>
            </p:nvSpPr>
            <p:spPr bwMode="auto">
              <a:xfrm>
                <a:off x="4996500" y="5200831"/>
                <a:ext cx="1140291" cy="1113258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" name="组合 55"/>
            <p:cNvGrpSpPr>
              <a:grpSpLocks/>
            </p:cNvGrpSpPr>
            <p:nvPr/>
          </p:nvGrpSpPr>
          <p:grpSpPr>
            <a:xfrm>
              <a:off x="7026050" y="3141137"/>
              <a:ext cx="1440000" cy="1440000"/>
              <a:chOff x="6084124" y="4587237"/>
              <a:chExt cx="931293" cy="906556"/>
            </a:xfrm>
          </p:grpSpPr>
          <p:sp>
            <p:nvSpPr>
              <p:cNvPr id="57" name="Freeform 6"/>
              <p:cNvSpPr>
                <a:spLocks/>
              </p:cNvSpPr>
              <p:nvPr/>
            </p:nvSpPr>
            <p:spPr bwMode="auto">
              <a:xfrm>
                <a:off x="6084124" y="4587237"/>
                <a:ext cx="931293" cy="906556"/>
              </a:xfrm>
              <a:custGeom>
                <a:avLst/>
                <a:gdLst/>
                <a:ahLst/>
                <a:cxnLst>
                  <a:cxn ang="0">
                    <a:pos x="441" y="550"/>
                  </a:cxn>
                  <a:cxn ang="0">
                    <a:pos x="420" y="560"/>
                  </a:cxn>
                  <a:cxn ang="0">
                    <a:pos x="397" y="568"/>
                  </a:cxn>
                  <a:cxn ang="0">
                    <a:pos x="362" y="636"/>
                  </a:cxn>
                  <a:cxn ang="0">
                    <a:pos x="312" y="579"/>
                  </a:cxn>
                  <a:cxn ang="0">
                    <a:pos x="288" y="577"/>
                  </a:cxn>
                  <a:cxn ang="0">
                    <a:pos x="264" y="573"/>
                  </a:cxn>
                  <a:cxn ang="0">
                    <a:pos x="209" y="619"/>
                  </a:cxn>
                  <a:cxn ang="0">
                    <a:pos x="181" y="608"/>
                  </a:cxn>
                  <a:cxn ang="0">
                    <a:pos x="174" y="533"/>
                  </a:cxn>
                  <a:cxn ang="0">
                    <a:pos x="155" y="519"/>
                  </a:cxn>
                  <a:cxn ang="0">
                    <a:pos x="79" y="531"/>
                  </a:cxn>
                  <a:cxn ang="0">
                    <a:pos x="56" y="502"/>
                  </a:cxn>
                  <a:cxn ang="0">
                    <a:pos x="89" y="432"/>
                  </a:cxn>
                  <a:cxn ang="0">
                    <a:pos x="78" y="410"/>
                  </a:cxn>
                  <a:cxn ang="0">
                    <a:pos x="6" y="383"/>
                  </a:cxn>
                  <a:cxn ang="0">
                    <a:pos x="0" y="346"/>
                  </a:cxn>
                  <a:cxn ang="0">
                    <a:pos x="64" y="301"/>
                  </a:cxn>
                  <a:cxn ang="0">
                    <a:pos x="67" y="276"/>
                  </a:cxn>
                  <a:cxn ang="0">
                    <a:pos x="17" y="215"/>
                  </a:cxn>
                  <a:cxn ang="0">
                    <a:pos x="30" y="182"/>
                  </a:cxn>
                  <a:cxn ang="0">
                    <a:pos x="109" y="175"/>
                  </a:cxn>
                  <a:cxn ang="0">
                    <a:pos x="124" y="155"/>
                  </a:cxn>
                  <a:cxn ang="0">
                    <a:pos x="111" y="76"/>
                  </a:cxn>
                  <a:cxn ang="0">
                    <a:pos x="138" y="55"/>
                  </a:cxn>
                  <a:cxn ang="0">
                    <a:pos x="211" y="88"/>
                  </a:cxn>
                  <a:cxn ang="0">
                    <a:pos x="234" y="79"/>
                  </a:cxn>
                  <a:cxn ang="0">
                    <a:pos x="261" y="4"/>
                  </a:cxn>
                  <a:cxn ang="0">
                    <a:pos x="279" y="1"/>
                  </a:cxn>
                  <a:cxn ang="0">
                    <a:pos x="330" y="64"/>
                  </a:cxn>
                  <a:cxn ang="0">
                    <a:pos x="355" y="66"/>
                  </a:cxn>
                  <a:cxn ang="0">
                    <a:pos x="379" y="70"/>
                  </a:cxn>
                  <a:cxn ang="0">
                    <a:pos x="436" y="21"/>
                  </a:cxn>
                  <a:cxn ang="0">
                    <a:pos x="461" y="32"/>
                  </a:cxn>
                  <a:cxn ang="0">
                    <a:pos x="468" y="110"/>
                  </a:cxn>
                  <a:cxn ang="0">
                    <a:pos x="488" y="125"/>
                  </a:cxn>
                  <a:cxn ang="0">
                    <a:pos x="562" y="112"/>
                  </a:cxn>
                  <a:cxn ang="0">
                    <a:pos x="579" y="136"/>
                  </a:cxn>
                  <a:cxn ang="0">
                    <a:pos x="548" y="201"/>
                  </a:cxn>
                  <a:cxn ang="0">
                    <a:pos x="554" y="213"/>
                  </a:cxn>
                  <a:cxn ang="0">
                    <a:pos x="563" y="235"/>
                  </a:cxn>
                  <a:cxn ang="0">
                    <a:pos x="632" y="261"/>
                  </a:cxn>
                  <a:cxn ang="0">
                    <a:pos x="637" y="301"/>
                  </a:cxn>
                  <a:cxn ang="0">
                    <a:pos x="577" y="344"/>
                  </a:cxn>
                  <a:cxn ang="0">
                    <a:pos x="574" y="367"/>
                  </a:cxn>
                  <a:cxn ang="0">
                    <a:pos x="620" y="424"/>
                  </a:cxn>
                  <a:cxn ang="0">
                    <a:pos x="604" y="462"/>
                  </a:cxn>
                  <a:cxn ang="0">
                    <a:pos x="532" y="469"/>
                  </a:cxn>
                  <a:cxn ang="0">
                    <a:pos x="518" y="488"/>
                  </a:cxn>
                  <a:cxn ang="0">
                    <a:pos x="529" y="559"/>
                  </a:cxn>
                  <a:cxn ang="0">
                    <a:pos x="505" y="579"/>
                  </a:cxn>
                </a:cxnLst>
                <a:rect l="0" t="0" r="r" b="b"/>
                <a:pathLst>
                  <a:path w="637" h="638">
                    <a:moveTo>
                      <a:pt x="496" y="585"/>
                    </a:moveTo>
                    <a:lnTo>
                      <a:pt x="441" y="550"/>
                    </a:lnTo>
                    <a:lnTo>
                      <a:pt x="431" y="555"/>
                    </a:lnTo>
                    <a:lnTo>
                      <a:pt x="420" y="560"/>
                    </a:lnTo>
                    <a:lnTo>
                      <a:pt x="409" y="564"/>
                    </a:lnTo>
                    <a:lnTo>
                      <a:pt x="397" y="568"/>
                    </a:lnTo>
                    <a:lnTo>
                      <a:pt x="382" y="633"/>
                    </a:lnTo>
                    <a:lnTo>
                      <a:pt x="362" y="636"/>
                    </a:lnTo>
                    <a:lnTo>
                      <a:pt x="342" y="638"/>
                    </a:lnTo>
                    <a:lnTo>
                      <a:pt x="312" y="579"/>
                    </a:lnTo>
                    <a:lnTo>
                      <a:pt x="300" y="579"/>
                    </a:lnTo>
                    <a:lnTo>
                      <a:pt x="288" y="577"/>
                    </a:lnTo>
                    <a:lnTo>
                      <a:pt x="275" y="576"/>
                    </a:lnTo>
                    <a:lnTo>
                      <a:pt x="264" y="573"/>
                    </a:lnTo>
                    <a:lnTo>
                      <a:pt x="219" y="622"/>
                    </a:lnTo>
                    <a:lnTo>
                      <a:pt x="209" y="619"/>
                    </a:lnTo>
                    <a:lnTo>
                      <a:pt x="200" y="616"/>
                    </a:lnTo>
                    <a:lnTo>
                      <a:pt x="181" y="608"/>
                    </a:lnTo>
                    <a:lnTo>
                      <a:pt x="184" y="540"/>
                    </a:lnTo>
                    <a:lnTo>
                      <a:pt x="174" y="533"/>
                    </a:lnTo>
                    <a:lnTo>
                      <a:pt x="164" y="526"/>
                    </a:lnTo>
                    <a:lnTo>
                      <a:pt x="155" y="519"/>
                    </a:lnTo>
                    <a:lnTo>
                      <a:pt x="146" y="511"/>
                    </a:lnTo>
                    <a:lnTo>
                      <a:pt x="79" y="531"/>
                    </a:lnTo>
                    <a:lnTo>
                      <a:pt x="67" y="517"/>
                    </a:lnTo>
                    <a:lnTo>
                      <a:pt x="56" y="502"/>
                    </a:lnTo>
                    <a:lnTo>
                      <a:pt x="94" y="443"/>
                    </a:lnTo>
                    <a:lnTo>
                      <a:pt x="89" y="432"/>
                    </a:lnTo>
                    <a:lnTo>
                      <a:pt x="83" y="421"/>
                    </a:lnTo>
                    <a:lnTo>
                      <a:pt x="78" y="410"/>
                    </a:lnTo>
                    <a:lnTo>
                      <a:pt x="74" y="398"/>
                    </a:lnTo>
                    <a:lnTo>
                      <a:pt x="6" y="383"/>
                    </a:lnTo>
                    <a:lnTo>
                      <a:pt x="3" y="364"/>
                    </a:lnTo>
                    <a:lnTo>
                      <a:pt x="0" y="346"/>
                    </a:lnTo>
                    <a:lnTo>
                      <a:pt x="63" y="314"/>
                    </a:lnTo>
                    <a:lnTo>
                      <a:pt x="64" y="301"/>
                    </a:lnTo>
                    <a:lnTo>
                      <a:pt x="65" y="288"/>
                    </a:lnTo>
                    <a:lnTo>
                      <a:pt x="67" y="276"/>
                    </a:lnTo>
                    <a:lnTo>
                      <a:pt x="69" y="264"/>
                    </a:lnTo>
                    <a:lnTo>
                      <a:pt x="17" y="215"/>
                    </a:lnTo>
                    <a:lnTo>
                      <a:pt x="23" y="198"/>
                    </a:lnTo>
                    <a:lnTo>
                      <a:pt x="30" y="182"/>
                    </a:lnTo>
                    <a:lnTo>
                      <a:pt x="102" y="185"/>
                    </a:lnTo>
                    <a:lnTo>
                      <a:pt x="109" y="175"/>
                    </a:lnTo>
                    <a:lnTo>
                      <a:pt x="117" y="165"/>
                    </a:lnTo>
                    <a:lnTo>
                      <a:pt x="124" y="155"/>
                    </a:lnTo>
                    <a:lnTo>
                      <a:pt x="133" y="146"/>
                    </a:lnTo>
                    <a:lnTo>
                      <a:pt x="111" y="76"/>
                    </a:lnTo>
                    <a:lnTo>
                      <a:pt x="124" y="65"/>
                    </a:lnTo>
                    <a:lnTo>
                      <a:pt x="138" y="55"/>
                    </a:lnTo>
                    <a:lnTo>
                      <a:pt x="200" y="94"/>
                    </a:lnTo>
                    <a:lnTo>
                      <a:pt x="211" y="88"/>
                    </a:lnTo>
                    <a:lnTo>
                      <a:pt x="222" y="83"/>
                    </a:lnTo>
                    <a:lnTo>
                      <a:pt x="234" y="79"/>
                    </a:lnTo>
                    <a:lnTo>
                      <a:pt x="246" y="75"/>
                    </a:lnTo>
                    <a:lnTo>
                      <a:pt x="261" y="4"/>
                    </a:lnTo>
                    <a:lnTo>
                      <a:pt x="270" y="3"/>
                    </a:lnTo>
                    <a:lnTo>
                      <a:pt x="279" y="1"/>
                    </a:lnTo>
                    <a:lnTo>
                      <a:pt x="297" y="0"/>
                    </a:lnTo>
                    <a:lnTo>
                      <a:pt x="330" y="64"/>
                    </a:lnTo>
                    <a:lnTo>
                      <a:pt x="343" y="65"/>
                    </a:lnTo>
                    <a:lnTo>
                      <a:pt x="355" y="66"/>
                    </a:lnTo>
                    <a:lnTo>
                      <a:pt x="367" y="68"/>
                    </a:lnTo>
                    <a:lnTo>
                      <a:pt x="379" y="70"/>
                    </a:lnTo>
                    <a:lnTo>
                      <a:pt x="427" y="18"/>
                    </a:lnTo>
                    <a:lnTo>
                      <a:pt x="436" y="21"/>
                    </a:lnTo>
                    <a:lnTo>
                      <a:pt x="444" y="25"/>
                    </a:lnTo>
                    <a:lnTo>
                      <a:pt x="461" y="32"/>
                    </a:lnTo>
                    <a:lnTo>
                      <a:pt x="458" y="103"/>
                    </a:lnTo>
                    <a:lnTo>
                      <a:pt x="468" y="110"/>
                    </a:lnTo>
                    <a:lnTo>
                      <a:pt x="478" y="117"/>
                    </a:lnTo>
                    <a:lnTo>
                      <a:pt x="488" y="125"/>
                    </a:lnTo>
                    <a:lnTo>
                      <a:pt x="497" y="134"/>
                    </a:lnTo>
                    <a:lnTo>
                      <a:pt x="562" y="112"/>
                    </a:lnTo>
                    <a:lnTo>
                      <a:pt x="574" y="128"/>
                    </a:lnTo>
                    <a:lnTo>
                      <a:pt x="579" y="136"/>
                    </a:lnTo>
                    <a:lnTo>
                      <a:pt x="586" y="144"/>
                    </a:lnTo>
                    <a:lnTo>
                      <a:pt x="548" y="201"/>
                    </a:lnTo>
                    <a:lnTo>
                      <a:pt x="551" y="206"/>
                    </a:lnTo>
                    <a:lnTo>
                      <a:pt x="554" y="213"/>
                    </a:lnTo>
                    <a:lnTo>
                      <a:pt x="559" y="224"/>
                    </a:lnTo>
                    <a:lnTo>
                      <a:pt x="563" y="235"/>
                    </a:lnTo>
                    <a:lnTo>
                      <a:pt x="567" y="247"/>
                    </a:lnTo>
                    <a:lnTo>
                      <a:pt x="632" y="261"/>
                    </a:lnTo>
                    <a:lnTo>
                      <a:pt x="635" y="280"/>
                    </a:lnTo>
                    <a:lnTo>
                      <a:pt x="637" y="301"/>
                    </a:lnTo>
                    <a:lnTo>
                      <a:pt x="578" y="332"/>
                    </a:lnTo>
                    <a:lnTo>
                      <a:pt x="577" y="344"/>
                    </a:lnTo>
                    <a:lnTo>
                      <a:pt x="576" y="356"/>
                    </a:lnTo>
                    <a:lnTo>
                      <a:pt x="574" y="367"/>
                    </a:lnTo>
                    <a:lnTo>
                      <a:pt x="571" y="380"/>
                    </a:lnTo>
                    <a:lnTo>
                      <a:pt x="620" y="424"/>
                    </a:lnTo>
                    <a:lnTo>
                      <a:pt x="613" y="443"/>
                    </a:lnTo>
                    <a:lnTo>
                      <a:pt x="604" y="462"/>
                    </a:lnTo>
                    <a:lnTo>
                      <a:pt x="539" y="458"/>
                    </a:lnTo>
                    <a:lnTo>
                      <a:pt x="532" y="469"/>
                    </a:lnTo>
                    <a:lnTo>
                      <a:pt x="525" y="479"/>
                    </a:lnTo>
                    <a:lnTo>
                      <a:pt x="518" y="488"/>
                    </a:lnTo>
                    <a:lnTo>
                      <a:pt x="510" y="497"/>
                    </a:lnTo>
                    <a:lnTo>
                      <a:pt x="529" y="559"/>
                    </a:lnTo>
                    <a:lnTo>
                      <a:pt x="513" y="573"/>
                    </a:lnTo>
                    <a:lnTo>
                      <a:pt x="505" y="579"/>
                    </a:lnTo>
                    <a:lnTo>
                      <a:pt x="496" y="585"/>
                    </a:lnTo>
                    <a:close/>
                  </a:path>
                </a:pathLst>
              </a:custGeom>
              <a:noFill/>
              <a:ln w="22225" cmpd="sng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Oval 7"/>
              <p:cNvSpPr>
                <a:spLocks noChangeArrowheads="1"/>
              </p:cNvSpPr>
              <p:nvPr/>
            </p:nvSpPr>
            <p:spPr bwMode="auto">
              <a:xfrm>
                <a:off x="6268878" y="4768711"/>
                <a:ext cx="561786" cy="543608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461476" y="3186701"/>
              <a:ext cx="1440000" cy="1440000"/>
              <a:chOff x="3608756" y="4601885"/>
              <a:chExt cx="1299129" cy="1267877"/>
            </a:xfrm>
          </p:grpSpPr>
          <p:sp>
            <p:nvSpPr>
              <p:cNvPr id="64" name="Freeform 8"/>
              <p:cNvSpPr>
                <a:spLocks/>
              </p:cNvSpPr>
              <p:nvPr/>
            </p:nvSpPr>
            <p:spPr bwMode="auto">
              <a:xfrm>
                <a:off x="3608756" y="4601885"/>
                <a:ext cx="1299129" cy="1267877"/>
              </a:xfrm>
              <a:custGeom>
                <a:avLst/>
                <a:gdLst/>
                <a:ahLst/>
                <a:cxnLst>
                  <a:cxn ang="0">
                    <a:pos x="587" y="691"/>
                  </a:cxn>
                  <a:cxn ang="0">
                    <a:pos x="553" y="710"/>
                  </a:cxn>
                  <a:cxn ang="0">
                    <a:pos x="535" y="789"/>
                  </a:cxn>
                  <a:cxn ang="0">
                    <a:pos x="509" y="797"/>
                  </a:cxn>
                  <a:cxn ang="0">
                    <a:pos x="450" y="741"/>
                  </a:cxn>
                  <a:cxn ang="0">
                    <a:pos x="425" y="744"/>
                  </a:cxn>
                  <a:cxn ang="0">
                    <a:pos x="378" y="810"/>
                  </a:cxn>
                  <a:cxn ang="0">
                    <a:pos x="351" y="807"/>
                  </a:cxn>
                  <a:cxn ang="0">
                    <a:pos x="317" y="733"/>
                  </a:cxn>
                  <a:cxn ang="0">
                    <a:pos x="292" y="726"/>
                  </a:cxn>
                  <a:cxn ang="0">
                    <a:pos x="225" y="769"/>
                  </a:cxn>
                  <a:cxn ang="0">
                    <a:pos x="199" y="755"/>
                  </a:cxn>
                  <a:cxn ang="0">
                    <a:pos x="197" y="675"/>
                  </a:cxn>
                  <a:cxn ang="0">
                    <a:pos x="177" y="658"/>
                  </a:cxn>
                  <a:cxn ang="0">
                    <a:pos x="99" y="672"/>
                  </a:cxn>
                  <a:cxn ang="0">
                    <a:pos x="81" y="649"/>
                  </a:cxn>
                  <a:cxn ang="0">
                    <a:pos x="103" y="563"/>
                  </a:cxn>
                  <a:cxn ang="0">
                    <a:pos x="92" y="540"/>
                  </a:cxn>
                  <a:cxn ang="0">
                    <a:pos x="16" y="521"/>
                  </a:cxn>
                  <a:cxn ang="0">
                    <a:pos x="67" y="461"/>
                  </a:cxn>
                  <a:cxn ang="0">
                    <a:pos x="64" y="436"/>
                  </a:cxn>
                  <a:cxn ang="0">
                    <a:pos x="62" y="410"/>
                  </a:cxn>
                  <a:cxn ang="0">
                    <a:pos x="1" y="362"/>
                  </a:cxn>
                  <a:cxn ang="0">
                    <a:pos x="70" y="328"/>
                  </a:cxn>
                  <a:cxn ang="0">
                    <a:pos x="78" y="303"/>
                  </a:cxn>
                  <a:cxn ang="0">
                    <a:pos x="86" y="278"/>
                  </a:cxn>
                  <a:cxn ang="0">
                    <a:pos x="48" y="212"/>
                  </a:cxn>
                  <a:cxn ang="0">
                    <a:pos x="125" y="206"/>
                  </a:cxn>
                  <a:cxn ang="0">
                    <a:pos x="140" y="186"/>
                  </a:cxn>
                  <a:cxn ang="0">
                    <a:pos x="157" y="166"/>
                  </a:cxn>
                  <a:cxn ang="0">
                    <a:pos x="148" y="91"/>
                  </a:cxn>
                  <a:cxn ang="0">
                    <a:pos x="221" y="114"/>
                  </a:cxn>
                  <a:cxn ang="0">
                    <a:pos x="255" y="95"/>
                  </a:cxn>
                  <a:cxn ang="0">
                    <a:pos x="272" y="21"/>
                  </a:cxn>
                  <a:cxn ang="0">
                    <a:pos x="302" y="12"/>
                  </a:cxn>
                  <a:cxn ang="0">
                    <a:pos x="358" y="63"/>
                  </a:cxn>
                  <a:cxn ang="0">
                    <a:pos x="383" y="61"/>
                  </a:cxn>
                  <a:cxn ang="0">
                    <a:pos x="427" y="0"/>
                  </a:cxn>
                  <a:cxn ang="0">
                    <a:pos x="459" y="3"/>
                  </a:cxn>
                  <a:cxn ang="0">
                    <a:pos x="491" y="71"/>
                  </a:cxn>
                  <a:cxn ang="0">
                    <a:pos x="515" y="78"/>
                  </a:cxn>
                  <a:cxn ang="0">
                    <a:pos x="579" y="39"/>
                  </a:cxn>
                  <a:cxn ang="0">
                    <a:pos x="607" y="54"/>
                  </a:cxn>
                  <a:cxn ang="0">
                    <a:pos x="611" y="130"/>
                  </a:cxn>
                  <a:cxn ang="0">
                    <a:pos x="630" y="146"/>
                  </a:cxn>
                  <a:cxn ang="0">
                    <a:pos x="705" y="134"/>
                  </a:cxn>
                  <a:cxn ang="0">
                    <a:pos x="725" y="158"/>
                  </a:cxn>
                  <a:cxn ang="0">
                    <a:pos x="705" y="241"/>
                  </a:cxn>
                  <a:cxn ang="0">
                    <a:pos x="716" y="264"/>
                  </a:cxn>
                  <a:cxn ang="0">
                    <a:pos x="791" y="285"/>
                  </a:cxn>
                  <a:cxn ang="0">
                    <a:pos x="740" y="343"/>
                  </a:cxn>
                  <a:cxn ang="0">
                    <a:pos x="744" y="368"/>
                  </a:cxn>
                  <a:cxn ang="0">
                    <a:pos x="745" y="395"/>
                  </a:cxn>
                  <a:cxn ang="0">
                    <a:pos x="807" y="442"/>
                  </a:cxn>
                  <a:cxn ang="0">
                    <a:pos x="737" y="477"/>
                  </a:cxn>
                  <a:cxn ang="0">
                    <a:pos x="730" y="502"/>
                  </a:cxn>
                  <a:cxn ang="0">
                    <a:pos x="722" y="526"/>
                  </a:cxn>
                  <a:cxn ang="0">
                    <a:pos x="762" y="595"/>
                  </a:cxn>
                  <a:cxn ang="0">
                    <a:pos x="683" y="599"/>
                  </a:cxn>
                  <a:cxn ang="0">
                    <a:pos x="668" y="620"/>
                  </a:cxn>
                  <a:cxn ang="0">
                    <a:pos x="651" y="639"/>
                  </a:cxn>
                  <a:cxn ang="0">
                    <a:pos x="662" y="718"/>
                  </a:cxn>
                </a:cxnLst>
                <a:rect l="0" t="0" r="r" b="b"/>
                <a:pathLst>
                  <a:path w="808" h="810">
                    <a:moveTo>
                      <a:pt x="651" y="726"/>
                    </a:moveTo>
                    <a:lnTo>
                      <a:pt x="587" y="691"/>
                    </a:lnTo>
                    <a:lnTo>
                      <a:pt x="565" y="704"/>
                    </a:lnTo>
                    <a:lnTo>
                      <a:pt x="553" y="710"/>
                    </a:lnTo>
                    <a:lnTo>
                      <a:pt x="542" y="716"/>
                    </a:lnTo>
                    <a:lnTo>
                      <a:pt x="535" y="789"/>
                    </a:lnTo>
                    <a:lnTo>
                      <a:pt x="522" y="794"/>
                    </a:lnTo>
                    <a:lnTo>
                      <a:pt x="509" y="797"/>
                    </a:lnTo>
                    <a:lnTo>
                      <a:pt x="462" y="739"/>
                    </a:lnTo>
                    <a:lnTo>
                      <a:pt x="450" y="741"/>
                    </a:lnTo>
                    <a:lnTo>
                      <a:pt x="437" y="743"/>
                    </a:lnTo>
                    <a:lnTo>
                      <a:pt x="425" y="744"/>
                    </a:lnTo>
                    <a:lnTo>
                      <a:pt x="412" y="744"/>
                    </a:lnTo>
                    <a:lnTo>
                      <a:pt x="378" y="810"/>
                    </a:lnTo>
                    <a:lnTo>
                      <a:pt x="364" y="809"/>
                    </a:lnTo>
                    <a:lnTo>
                      <a:pt x="351" y="807"/>
                    </a:lnTo>
                    <a:lnTo>
                      <a:pt x="329" y="736"/>
                    </a:lnTo>
                    <a:lnTo>
                      <a:pt x="317" y="733"/>
                    </a:lnTo>
                    <a:lnTo>
                      <a:pt x="304" y="730"/>
                    </a:lnTo>
                    <a:lnTo>
                      <a:pt x="292" y="726"/>
                    </a:lnTo>
                    <a:lnTo>
                      <a:pt x="280" y="721"/>
                    </a:lnTo>
                    <a:lnTo>
                      <a:pt x="225" y="769"/>
                    </a:lnTo>
                    <a:lnTo>
                      <a:pt x="212" y="763"/>
                    </a:lnTo>
                    <a:lnTo>
                      <a:pt x="199" y="755"/>
                    </a:lnTo>
                    <a:lnTo>
                      <a:pt x="207" y="683"/>
                    </a:lnTo>
                    <a:lnTo>
                      <a:pt x="197" y="675"/>
                    </a:lnTo>
                    <a:lnTo>
                      <a:pt x="187" y="667"/>
                    </a:lnTo>
                    <a:lnTo>
                      <a:pt x="177" y="658"/>
                    </a:lnTo>
                    <a:lnTo>
                      <a:pt x="168" y="650"/>
                    </a:lnTo>
                    <a:lnTo>
                      <a:pt x="99" y="672"/>
                    </a:lnTo>
                    <a:lnTo>
                      <a:pt x="90" y="661"/>
                    </a:lnTo>
                    <a:lnTo>
                      <a:pt x="81" y="649"/>
                    </a:lnTo>
                    <a:lnTo>
                      <a:pt x="116" y="586"/>
                    </a:lnTo>
                    <a:lnTo>
                      <a:pt x="103" y="563"/>
                    </a:lnTo>
                    <a:lnTo>
                      <a:pt x="97" y="552"/>
                    </a:lnTo>
                    <a:lnTo>
                      <a:pt x="92" y="540"/>
                    </a:lnTo>
                    <a:lnTo>
                      <a:pt x="20" y="534"/>
                    </a:lnTo>
                    <a:lnTo>
                      <a:pt x="16" y="521"/>
                    </a:lnTo>
                    <a:lnTo>
                      <a:pt x="12" y="507"/>
                    </a:lnTo>
                    <a:lnTo>
                      <a:pt x="67" y="461"/>
                    </a:lnTo>
                    <a:lnTo>
                      <a:pt x="65" y="449"/>
                    </a:lnTo>
                    <a:lnTo>
                      <a:pt x="64" y="436"/>
                    </a:lnTo>
                    <a:lnTo>
                      <a:pt x="63" y="423"/>
                    </a:lnTo>
                    <a:lnTo>
                      <a:pt x="62" y="410"/>
                    </a:lnTo>
                    <a:lnTo>
                      <a:pt x="0" y="378"/>
                    </a:lnTo>
                    <a:lnTo>
                      <a:pt x="1" y="362"/>
                    </a:lnTo>
                    <a:lnTo>
                      <a:pt x="3" y="348"/>
                    </a:lnTo>
                    <a:lnTo>
                      <a:pt x="70" y="328"/>
                    </a:lnTo>
                    <a:lnTo>
                      <a:pt x="73" y="316"/>
                    </a:lnTo>
                    <a:lnTo>
                      <a:pt x="78" y="303"/>
                    </a:lnTo>
                    <a:lnTo>
                      <a:pt x="82" y="291"/>
                    </a:lnTo>
                    <a:lnTo>
                      <a:pt x="86" y="278"/>
                    </a:lnTo>
                    <a:lnTo>
                      <a:pt x="41" y="225"/>
                    </a:lnTo>
                    <a:lnTo>
                      <a:pt x="48" y="212"/>
                    </a:lnTo>
                    <a:lnTo>
                      <a:pt x="55" y="199"/>
                    </a:lnTo>
                    <a:lnTo>
                      <a:pt x="125" y="206"/>
                    </a:lnTo>
                    <a:lnTo>
                      <a:pt x="132" y="196"/>
                    </a:lnTo>
                    <a:lnTo>
                      <a:pt x="140" y="186"/>
                    </a:lnTo>
                    <a:lnTo>
                      <a:pt x="148" y="175"/>
                    </a:lnTo>
                    <a:lnTo>
                      <a:pt x="157" y="166"/>
                    </a:lnTo>
                    <a:lnTo>
                      <a:pt x="136" y="101"/>
                    </a:lnTo>
                    <a:lnTo>
                      <a:pt x="148" y="91"/>
                    </a:lnTo>
                    <a:lnTo>
                      <a:pt x="160" y="80"/>
                    </a:lnTo>
                    <a:lnTo>
                      <a:pt x="221" y="114"/>
                    </a:lnTo>
                    <a:lnTo>
                      <a:pt x="243" y="101"/>
                    </a:lnTo>
                    <a:lnTo>
                      <a:pt x="255" y="95"/>
                    </a:lnTo>
                    <a:lnTo>
                      <a:pt x="266" y="90"/>
                    </a:lnTo>
                    <a:lnTo>
                      <a:pt x="272" y="21"/>
                    </a:lnTo>
                    <a:lnTo>
                      <a:pt x="287" y="16"/>
                    </a:lnTo>
                    <a:lnTo>
                      <a:pt x="302" y="12"/>
                    </a:lnTo>
                    <a:lnTo>
                      <a:pt x="345" y="65"/>
                    </a:lnTo>
                    <a:lnTo>
                      <a:pt x="358" y="63"/>
                    </a:lnTo>
                    <a:lnTo>
                      <a:pt x="371" y="62"/>
                    </a:lnTo>
                    <a:lnTo>
                      <a:pt x="383" y="61"/>
                    </a:lnTo>
                    <a:lnTo>
                      <a:pt x="396" y="60"/>
                    </a:lnTo>
                    <a:lnTo>
                      <a:pt x="427" y="0"/>
                    </a:lnTo>
                    <a:lnTo>
                      <a:pt x="443" y="1"/>
                    </a:lnTo>
                    <a:lnTo>
                      <a:pt x="459" y="3"/>
                    </a:lnTo>
                    <a:lnTo>
                      <a:pt x="479" y="68"/>
                    </a:lnTo>
                    <a:lnTo>
                      <a:pt x="491" y="71"/>
                    </a:lnTo>
                    <a:lnTo>
                      <a:pt x="503" y="75"/>
                    </a:lnTo>
                    <a:lnTo>
                      <a:pt x="515" y="78"/>
                    </a:lnTo>
                    <a:lnTo>
                      <a:pt x="527" y="83"/>
                    </a:lnTo>
                    <a:lnTo>
                      <a:pt x="579" y="39"/>
                    </a:lnTo>
                    <a:lnTo>
                      <a:pt x="593" y="46"/>
                    </a:lnTo>
                    <a:lnTo>
                      <a:pt x="607" y="54"/>
                    </a:lnTo>
                    <a:lnTo>
                      <a:pt x="599" y="122"/>
                    </a:lnTo>
                    <a:lnTo>
                      <a:pt x="611" y="130"/>
                    </a:lnTo>
                    <a:lnTo>
                      <a:pt x="621" y="138"/>
                    </a:lnTo>
                    <a:lnTo>
                      <a:pt x="630" y="146"/>
                    </a:lnTo>
                    <a:lnTo>
                      <a:pt x="640" y="155"/>
                    </a:lnTo>
                    <a:lnTo>
                      <a:pt x="705" y="134"/>
                    </a:lnTo>
                    <a:lnTo>
                      <a:pt x="715" y="146"/>
                    </a:lnTo>
                    <a:lnTo>
                      <a:pt x="725" y="158"/>
                    </a:lnTo>
                    <a:lnTo>
                      <a:pt x="692" y="219"/>
                    </a:lnTo>
                    <a:lnTo>
                      <a:pt x="705" y="241"/>
                    </a:lnTo>
                    <a:lnTo>
                      <a:pt x="710" y="252"/>
                    </a:lnTo>
                    <a:lnTo>
                      <a:pt x="716" y="264"/>
                    </a:lnTo>
                    <a:lnTo>
                      <a:pt x="786" y="270"/>
                    </a:lnTo>
                    <a:lnTo>
                      <a:pt x="791" y="285"/>
                    </a:lnTo>
                    <a:lnTo>
                      <a:pt x="795" y="300"/>
                    </a:lnTo>
                    <a:lnTo>
                      <a:pt x="740" y="343"/>
                    </a:lnTo>
                    <a:lnTo>
                      <a:pt x="742" y="356"/>
                    </a:lnTo>
                    <a:lnTo>
                      <a:pt x="744" y="368"/>
                    </a:lnTo>
                    <a:lnTo>
                      <a:pt x="745" y="382"/>
                    </a:lnTo>
                    <a:lnTo>
                      <a:pt x="745" y="395"/>
                    </a:lnTo>
                    <a:lnTo>
                      <a:pt x="808" y="427"/>
                    </a:lnTo>
                    <a:lnTo>
                      <a:pt x="807" y="442"/>
                    </a:lnTo>
                    <a:lnTo>
                      <a:pt x="805" y="457"/>
                    </a:lnTo>
                    <a:lnTo>
                      <a:pt x="737" y="477"/>
                    </a:lnTo>
                    <a:lnTo>
                      <a:pt x="734" y="490"/>
                    </a:lnTo>
                    <a:lnTo>
                      <a:pt x="730" y="502"/>
                    </a:lnTo>
                    <a:lnTo>
                      <a:pt x="726" y="514"/>
                    </a:lnTo>
                    <a:lnTo>
                      <a:pt x="722" y="526"/>
                    </a:lnTo>
                    <a:lnTo>
                      <a:pt x="769" y="582"/>
                    </a:lnTo>
                    <a:lnTo>
                      <a:pt x="762" y="595"/>
                    </a:lnTo>
                    <a:lnTo>
                      <a:pt x="756" y="607"/>
                    </a:lnTo>
                    <a:lnTo>
                      <a:pt x="683" y="599"/>
                    </a:lnTo>
                    <a:lnTo>
                      <a:pt x="676" y="609"/>
                    </a:lnTo>
                    <a:lnTo>
                      <a:pt x="668" y="620"/>
                    </a:lnTo>
                    <a:lnTo>
                      <a:pt x="659" y="629"/>
                    </a:lnTo>
                    <a:lnTo>
                      <a:pt x="651" y="639"/>
                    </a:lnTo>
                    <a:lnTo>
                      <a:pt x="673" y="709"/>
                    </a:lnTo>
                    <a:lnTo>
                      <a:pt x="662" y="718"/>
                    </a:lnTo>
                    <a:lnTo>
                      <a:pt x="651" y="726"/>
                    </a:lnTo>
                    <a:close/>
                  </a:path>
                </a:pathLst>
              </a:custGeom>
              <a:noFill/>
              <a:ln w="22225" cmpd="sng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Oval 9"/>
              <p:cNvSpPr>
                <a:spLocks noChangeArrowheads="1"/>
              </p:cNvSpPr>
              <p:nvPr/>
            </p:nvSpPr>
            <p:spPr bwMode="auto">
              <a:xfrm>
                <a:off x="3826113" y="4815097"/>
                <a:ext cx="862742" cy="839826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6602355" y="2529462"/>
              <a:ext cx="743738" cy="4749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大众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840847" y="3699566"/>
              <a:ext cx="743738" cy="4749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机构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7311449" y="3699566"/>
              <a:ext cx="1000199" cy="4749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服务商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31763" y="4909797"/>
            <a:ext cx="8267678" cy="1688982"/>
            <a:chOff x="702332" y="5089549"/>
            <a:chExt cx="5231995" cy="1688982"/>
          </a:xfrm>
        </p:grpSpPr>
        <p:sp>
          <p:nvSpPr>
            <p:cNvPr id="72" name="AutoShape 2"/>
            <p:cNvSpPr>
              <a:spLocks noChangeArrowheads="1"/>
            </p:cNvSpPr>
            <p:nvPr/>
          </p:nvSpPr>
          <p:spPr bwMode="auto">
            <a:xfrm>
              <a:off x="702332" y="5351858"/>
              <a:ext cx="5231995" cy="261937"/>
            </a:xfrm>
            <a:prstGeom prst="rightArrow">
              <a:avLst>
                <a:gd name="adj1" fmla="val 56361"/>
                <a:gd name="adj2" fmla="val 75149"/>
              </a:avLst>
            </a:prstGeom>
            <a:solidFill>
              <a:srgbClr val="B6B6B6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>
              <a:off x="2045357" y="5604931"/>
              <a:ext cx="0" cy="11736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2332" y="5089549"/>
              <a:ext cx="1343025" cy="30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关键点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61"/>
            <p:cNvSpPr>
              <a:spLocks noChangeShapeType="1"/>
            </p:cNvSpPr>
            <p:nvPr/>
          </p:nvSpPr>
          <p:spPr bwMode="auto">
            <a:xfrm>
              <a:off x="3434124" y="5604931"/>
              <a:ext cx="0" cy="11736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2965" y="5754288"/>
              <a:ext cx="1289050" cy="38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透明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99332" y="5754288"/>
              <a:ext cx="1289050" cy="38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公平利益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34124" y="5754288"/>
              <a:ext cx="1289050" cy="38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信用体系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Line 61"/>
            <p:cNvSpPr>
              <a:spLocks noChangeShapeType="1"/>
            </p:cNvSpPr>
            <p:nvPr/>
          </p:nvSpPr>
          <p:spPr bwMode="auto">
            <a:xfrm>
              <a:off x="4645276" y="5594298"/>
              <a:ext cx="0" cy="11736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645276" y="5743655"/>
              <a:ext cx="1289051" cy="38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产品创新多元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6208772" y="1397201"/>
            <a:ext cx="2286000" cy="1079500"/>
          </a:xfrm>
          <a:prstGeom prst="rect">
            <a:avLst/>
          </a:prstGeom>
          <a:solidFill>
            <a:srgbClr val="00B2AD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661988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>
                <a:srgbClr val="004773"/>
              </a:buClr>
              <a:buSzPct val="80000"/>
              <a:buFont typeface="Wingdings" pitchFamily="2" charset="2"/>
              <a:buNone/>
              <a:tabLst>
                <a:tab pos="342900" algn="l"/>
              </a:tabLst>
            </a:pP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消失的套利空间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核心价值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37" name="七边形 36"/>
          <p:cNvSpPr/>
          <p:nvPr/>
        </p:nvSpPr>
        <p:spPr bwMode="auto">
          <a:xfrm>
            <a:off x="996950" y="960691"/>
            <a:ext cx="1080000" cy="1080000"/>
          </a:xfrm>
          <a:prstGeom prst="heptag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互联网用户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七边形 37"/>
          <p:cNvSpPr/>
          <p:nvPr/>
        </p:nvSpPr>
        <p:spPr bwMode="auto">
          <a:xfrm>
            <a:off x="1014746" y="3073537"/>
            <a:ext cx="1080000" cy="1080000"/>
          </a:xfrm>
          <a:prstGeom prst="heptag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机构投资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90"/>
          <p:cNvGrpSpPr/>
          <p:nvPr/>
        </p:nvGrpSpPr>
        <p:grpSpPr>
          <a:xfrm>
            <a:off x="2953642" y="1412213"/>
            <a:ext cx="3179153" cy="2109826"/>
            <a:chOff x="3859559" y="2192804"/>
            <a:chExt cx="3179153" cy="2109826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029679" y="2192804"/>
              <a:ext cx="2817628" cy="1168769"/>
            </a:xfrm>
            <a:prstGeom prst="roundRect">
              <a:avLst/>
            </a:prstGeom>
            <a:solidFill>
              <a:srgbClr val="00B2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创新的金融产品</a:t>
              </a: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图文框 70"/>
            <p:cNvSpPr/>
            <p:nvPr/>
          </p:nvSpPr>
          <p:spPr bwMode="auto">
            <a:xfrm>
              <a:off x="3859559" y="3515313"/>
              <a:ext cx="3179153" cy="787317"/>
            </a:xfrm>
            <a:prstGeom prst="frame">
              <a:avLst/>
            </a:prstGeom>
            <a:solidFill>
              <a:srgbClr val="00B2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信息平台</a:t>
              </a: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功能：</a:t>
              </a:r>
              <a:r>
                <a:rPr lang="zh-CN" altLang="en-US" sz="1200" b="0" dirty="0" smtClean="0">
                  <a:latin typeface="微软雅黑" pitchFamily="34" charset="-122"/>
                  <a:ea typeface="微软雅黑" pitchFamily="34" charset="-122"/>
                </a:rPr>
                <a:t>信用体系、透明交易、评级体系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0" name="七边形 89"/>
          <p:cNvSpPr/>
          <p:nvPr/>
        </p:nvSpPr>
        <p:spPr bwMode="auto">
          <a:xfrm>
            <a:off x="7176117" y="1114722"/>
            <a:ext cx="1080000" cy="1080000"/>
          </a:xfrm>
          <a:prstGeom prst="heptag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线下企业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机票代理商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酒店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七边形 56"/>
          <p:cNvSpPr/>
          <p:nvPr/>
        </p:nvSpPr>
        <p:spPr bwMode="auto">
          <a:xfrm>
            <a:off x="7176117" y="3073537"/>
            <a:ext cx="1080000" cy="1080000"/>
          </a:xfrm>
          <a:prstGeom prst="heptag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资本市场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标题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在线旅游</a:t>
            </a:r>
            <a:r>
              <a:rPr lang="en-US" altLang="zh-CN" dirty="0" smtClean="0"/>
              <a:t>-</a:t>
            </a:r>
            <a:r>
              <a:rPr lang="zh-CN" altLang="en-US" dirty="0" smtClean="0"/>
              <a:t>去哪儿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36354" y="4302399"/>
            <a:ext cx="30468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收集互联网用户资金；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收集机构投资资金；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29299" y="4302399"/>
            <a:ext cx="335602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债权投资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酒店、机票代理；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6354" y="5590780"/>
            <a:ext cx="648736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利润来源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撮合交易费用；投资回报利差；返点回报；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37" name="七边形 36"/>
          <p:cNvSpPr/>
          <p:nvPr/>
        </p:nvSpPr>
        <p:spPr bwMode="auto">
          <a:xfrm>
            <a:off x="172454" y="1839448"/>
            <a:ext cx="1080000" cy="1080000"/>
          </a:xfrm>
          <a:prstGeom prst="heptag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资金使用者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七边形 37"/>
          <p:cNvSpPr/>
          <p:nvPr/>
        </p:nvSpPr>
        <p:spPr bwMode="auto">
          <a:xfrm>
            <a:off x="172454" y="4492294"/>
            <a:ext cx="1080000" cy="1080000"/>
          </a:xfrm>
          <a:prstGeom prst="heptag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资金出借者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278980" y="1283118"/>
            <a:ext cx="2442459" cy="2216684"/>
            <a:chOff x="2647513" y="1091724"/>
            <a:chExt cx="2442459" cy="2216684"/>
          </a:xfrm>
          <a:solidFill>
            <a:srgbClr val="FFC000"/>
          </a:solidFill>
        </p:grpSpPr>
        <p:sp>
          <p:nvSpPr>
            <p:cNvPr id="39" name="六边形 38"/>
            <p:cNvSpPr/>
            <p:nvPr/>
          </p:nvSpPr>
          <p:spPr bwMode="auto">
            <a:xfrm>
              <a:off x="2647513" y="147793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个人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六边形 39"/>
            <p:cNvSpPr/>
            <p:nvPr/>
          </p:nvSpPr>
          <p:spPr bwMode="auto">
            <a:xfrm>
              <a:off x="2658146" y="2240563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小微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六边形 40"/>
            <p:cNvSpPr/>
            <p:nvPr/>
          </p:nvSpPr>
          <p:spPr bwMode="auto">
            <a:xfrm>
              <a:off x="3792376" y="145324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基金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六边形 41"/>
            <p:cNvSpPr/>
            <p:nvPr/>
          </p:nvSpPr>
          <p:spPr bwMode="auto">
            <a:xfrm>
              <a:off x="3807945" y="2194512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信托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六边形 45"/>
            <p:cNvSpPr/>
            <p:nvPr/>
          </p:nvSpPr>
          <p:spPr bwMode="auto">
            <a:xfrm>
              <a:off x="3229284" y="183792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小贷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六边形 46"/>
            <p:cNvSpPr/>
            <p:nvPr/>
          </p:nvSpPr>
          <p:spPr bwMode="auto">
            <a:xfrm>
              <a:off x="3218651" y="1091724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典当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六边形 47"/>
            <p:cNvSpPr/>
            <p:nvPr/>
          </p:nvSpPr>
          <p:spPr bwMode="auto">
            <a:xfrm>
              <a:off x="3240982" y="2588408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财务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公司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六边形 48"/>
            <p:cNvSpPr/>
            <p:nvPr/>
          </p:nvSpPr>
          <p:spPr bwMode="auto">
            <a:xfrm>
              <a:off x="4369972" y="1804610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汽车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金融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278980" y="4057359"/>
            <a:ext cx="2442459" cy="2216684"/>
            <a:chOff x="2647513" y="1091724"/>
            <a:chExt cx="2442459" cy="2216684"/>
          </a:xfrm>
        </p:grpSpPr>
        <p:sp>
          <p:nvSpPr>
            <p:cNvPr id="56" name="六边形 55"/>
            <p:cNvSpPr/>
            <p:nvPr/>
          </p:nvSpPr>
          <p:spPr bwMode="auto">
            <a:xfrm>
              <a:off x="2647513" y="1477936"/>
              <a:ext cx="720000" cy="720000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个人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六边形 58"/>
            <p:cNvSpPr/>
            <p:nvPr/>
          </p:nvSpPr>
          <p:spPr bwMode="auto">
            <a:xfrm>
              <a:off x="2658146" y="2240563"/>
              <a:ext cx="720000" cy="720000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小微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六边形 59"/>
            <p:cNvSpPr/>
            <p:nvPr/>
          </p:nvSpPr>
          <p:spPr bwMode="auto">
            <a:xfrm>
              <a:off x="3792376" y="1453246"/>
              <a:ext cx="720000" cy="720000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prstDash val="das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基金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六边形 60"/>
            <p:cNvSpPr/>
            <p:nvPr/>
          </p:nvSpPr>
          <p:spPr bwMode="auto">
            <a:xfrm>
              <a:off x="3807945" y="2194512"/>
              <a:ext cx="720000" cy="720000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prstDash val="das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信托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六边形 61"/>
            <p:cNvSpPr/>
            <p:nvPr/>
          </p:nvSpPr>
          <p:spPr bwMode="auto">
            <a:xfrm>
              <a:off x="3229284" y="1837926"/>
              <a:ext cx="720000" cy="720000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prstDash val="das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小贷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六边形 62"/>
            <p:cNvSpPr/>
            <p:nvPr/>
          </p:nvSpPr>
          <p:spPr bwMode="auto">
            <a:xfrm>
              <a:off x="3218651" y="1091724"/>
              <a:ext cx="720000" cy="720000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prstDash val="das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典当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六边形 66"/>
            <p:cNvSpPr/>
            <p:nvPr/>
          </p:nvSpPr>
          <p:spPr bwMode="auto">
            <a:xfrm>
              <a:off x="3240982" y="2588408"/>
              <a:ext cx="720000" cy="720000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prstDash val="das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财务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公司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六边形 67"/>
            <p:cNvSpPr/>
            <p:nvPr/>
          </p:nvSpPr>
          <p:spPr bwMode="auto">
            <a:xfrm>
              <a:off x="4369972" y="1804610"/>
              <a:ext cx="720000" cy="720000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prstDash val="das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汽车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金融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646899" y="2557926"/>
            <a:ext cx="3179153" cy="2109826"/>
            <a:chOff x="3859559" y="2192804"/>
            <a:chExt cx="3179153" cy="2109826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029679" y="2192804"/>
              <a:ext cx="2817628" cy="1168769"/>
            </a:xfrm>
            <a:prstGeom prst="roundRect">
              <a:avLst/>
            </a:prstGeom>
            <a:solidFill>
              <a:srgbClr val="00B2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创新的金融产品</a:t>
              </a: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（交易对象：量大、流动性、门槛低）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资产证券化：</a:t>
              </a: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陆金所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图文框 70"/>
            <p:cNvSpPr/>
            <p:nvPr/>
          </p:nvSpPr>
          <p:spPr bwMode="auto">
            <a:xfrm>
              <a:off x="3859559" y="3515313"/>
              <a:ext cx="3179153" cy="787317"/>
            </a:xfrm>
            <a:prstGeom prst="frame">
              <a:avLst/>
            </a:prstGeom>
            <a:solidFill>
              <a:srgbClr val="00B2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信息平台</a:t>
              </a:r>
              <a:endPara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功能：</a:t>
              </a:r>
              <a:r>
                <a:rPr lang="zh-CN" altLang="en-US" sz="1200" b="0" dirty="0" smtClean="0">
                  <a:latin typeface="微软雅黑" pitchFamily="34" charset="-122"/>
                  <a:ea typeface="微软雅黑" pitchFamily="34" charset="-122"/>
                </a:rPr>
                <a:t>信用体系、透明交易、评级体系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525529" y="669448"/>
            <a:ext cx="1880432" cy="2216684"/>
            <a:chOff x="2647513" y="1091724"/>
            <a:chExt cx="1880432" cy="22166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8" name="六边形 77"/>
            <p:cNvSpPr/>
            <p:nvPr/>
          </p:nvSpPr>
          <p:spPr bwMode="auto">
            <a:xfrm>
              <a:off x="2647513" y="147793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保险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六边形 78"/>
            <p:cNvSpPr/>
            <p:nvPr/>
          </p:nvSpPr>
          <p:spPr bwMode="auto">
            <a:xfrm>
              <a:off x="2658146" y="2240563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支付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六边形 80"/>
            <p:cNvSpPr/>
            <p:nvPr/>
          </p:nvSpPr>
          <p:spPr bwMode="auto">
            <a:xfrm>
              <a:off x="3792376" y="145324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主体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0" dirty="0" smtClean="0">
                  <a:latin typeface="微软雅黑" pitchFamily="34" charset="-122"/>
                  <a:ea typeface="微软雅黑" pitchFamily="34" charset="-122"/>
                </a:rPr>
                <a:t>（流动性）</a:t>
              </a: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六边形 82"/>
            <p:cNvSpPr/>
            <p:nvPr/>
          </p:nvSpPr>
          <p:spPr bwMode="auto">
            <a:xfrm>
              <a:off x="3807945" y="2194512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…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六边形 85"/>
            <p:cNvSpPr/>
            <p:nvPr/>
          </p:nvSpPr>
          <p:spPr bwMode="auto">
            <a:xfrm>
              <a:off x="3229284" y="183792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担保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六边形 86"/>
            <p:cNvSpPr/>
            <p:nvPr/>
          </p:nvSpPr>
          <p:spPr bwMode="auto">
            <a:xfrm>
              <a:off x="3218651" y="1091724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咨询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0" dirty="0" smtClean="0">
                  <a:latin typeface="微软雅黑" pitchFamily="34" charset="-122"/>
                  <a:ea typeface="微软雅黑" pitchFamily="34" charset="-122"/>
                </a:rPr>
                <a:t>（估值）</a:t>
              </a: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六边形 87"/>
            <p:cNvSpPr/>
            <p:nvPr/>
          </p:nvSpPr>
          <p:spPr bwMode="auto">
            <a:xfrm>
              <a:off x="3240982" y="2588408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清收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0" name="七边形 89"/>
          <p:cNvSpPr/>
          <p:nvPr/>
        </p:nvSpPr>
        <p:spPr bwMode="auto">
          <a:xfrm>
            <a:off x="5441649" y="1210970"/>
            <a:ext cx="1080000" cy="1080000"/>
          </a:xfrm>
          <a:prstGeom prst="heptag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服务商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028851" y="4230190"/>
            <a:ext cx="1880432" cy="2216684"/>
            <a:chOff x="2647513" y="1091724"/>
            <a:chExt cx="1880432" cy="2216684"/>
          </a:xfrm>
          <a:solidFill>
            <a:srgbClr val="C0B5D5"/>
          </a:solidFill>
        </p:grpSpPr>
        <p:sp>
          <p:nvSpPr>
            <p:cNvPr id="43" name="六边形 42"/>
            <p:cNvSpPr/>
            <p:nvPr/>
          </p:nvSpPr>
          <p:spPr bwMode="auto">
            <a:xfrm>
              <a:off x="2647513" y="147793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小贷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六边形 43"/>
            <p:cNvSpPr/>
            <p:nvPr/>
          </p:nvSpPr>
          <p:spPr bwMode="auto">
            <a:xfrm>
              <a:off x="2658146" y="2240563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主体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0" dirty="0" smtClean="0">
                  <a:latin typeface="微软雅黑" pitchFamily="34" charset="-122"/>
                  <a:ea typeface="微软雅黑" pitchFamily="34" charset="-122"/>
                </a:rPr>
                <a:t>（打包）</a:t>
              </a: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六边形 44"/>
            <p:cNvSpPr/>
            <p:nvPr/>
          </p:nvSpPr>
          <p:spPr bwMode="auto">
            <a:xfrm>
              <a:off x="3792376" y="145324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主体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0" dirty="0" smtClean="0">
                  <a:latin typeface="微软雅黑" pitchFamily="34" charset="-122"/>
                  <a:ea typeface="微软雅黑" pitchFamily="34" charset="-122"/>
                </a:rPr>
                <a:t>（流动性）</a:t>
              </a: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六边形 50"/>
            <p:cNvSpPr/>
            <p:nvPr/>
          </p:nvSpPr>
          <p:spPr bwMode="auto">
            <a:xfrm>
              <a:off x="3807945" y="2194512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…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六边形 51"/>
            <p:cNvSpPr/>
            <p:nvPr/>
          </p:nvSpPr>
          <p:spPr bwMode="auto">
            <a:xfrm>
              <a:off x="3229284" y="183792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银行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六边形 53"/>
            <p:cNvSpPr/>
            <p:nvPr/>
          </p:nvSpPr>
          <p:spPr bwMode="auto">
            <a:xfrm>
              <a:off x="3218651" y="1091724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信托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六边形 54"/>
            <p:cNvSpPr/>
            <p:nvPr/>
          </p:nvSpPr>
          <p:spPr bwMode="auto">
            <a:xfrm>
              <a:off x="3240982" y="2588408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7" name="七边形 56"/>
          <p:cNvSpPr/>
          <p:nvPr/>
        </p:nvSpPr>
        <p:spPr bwMode="auto">
          <a:xfrm>
            <a:off x="5944971" y="4771712"/>
            <a:ext cx="1080000" cy="1080000"/>
          </a:xfrm>
          <a:prstGeom prst="heptag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金融资产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提供者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标题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核心价值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4" name="六边形 63"/>
          <p:cNvSpPr/>
          <p:nvPr/>
        </p:nvSpPr>
        <p:spPr bwMode="auto">
          <a:xfrm>
            <a:off x="5310927" y="1323584"/>
            <a:ext cx="1307805" cy="1265274"/>
          </a:xfrm>
          <a:prstGeom prst="hexagon">
            <a:avLst/>
          </a:prstGeom>
          <a:solidFill>
            <a:srgbClr val="00B2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主体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5" name="六边形 64"/>
          <p:cNvSpPr/>
          <p:nvPr/>
        </p:nvSpPr>
        <p:spPr bwMode="auto">
          <a:xfrm>
            <a:off x="5507665" y="4485190"/>
            <a:ext cx="1307805" cy="1265274"/>
          </a:xfrm>
          <a:prstGeom prst="hexagon">
            <a:avLst/>
          </a:prstGeom>
          <a:solidFill>
            <a:srgbClr val="00B2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charset="0"/>
                <a:ea typeface="ＭＳ Ｐゴシック" charset="0"/>
              </a:rPr>
              <a:t>借款者</a:t>
            </a:r>
            <a:endParaRPr lang="en-US" altLang="zh-CN" dirty="0" smtClean="0">
              <a:latin typeface="Arial" charset="0"/>
              <a:ea typeface="ＭＳ Ｐゴシック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996950" y="4485190"/>
            <a:ext cx="2384204" cy="1265274"/>
            <a:chOff x="863600" y="2677633"/>
            <a:chExt cx="2384204" cy="1265274"/>
          </a:xfrm>
        </p:grpSpPr>
        <p:sp>
          <p:nvSpPr>
            <p:cNvPr id="53" name="矩形 52"/>
            <p:cNvSpPr/>
            <p:nvPr/>
          </p:nvSpPr>
          <p:spPr bwMode="auto">
            <a:xfrm>
              <a:off x="863600" y="2884968"/>
              <a:ext cx="1076399" cy="712381"/>
            </a:xfrm>
            <a:prstGeom prst="rect">
              <a:avLst/>
            </a:prstGeom>
            <a:solidFill>
              <a:srgbClr val="00B2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贷款 </a:t>
              </a:r>
              <a:r>
                <a:rPr kumimoji="0" lang="en-US" altLang="zh-CN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15</a:t>
              </a:r>
              <a:endPara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六边形 65"/>
            <p:cNvSpPr/>
            <p:nvPr/>
          </p:nvSpPr>
          <p:spPr bwMode="auto">
            <a:xfrm>
              <a:off x="1939999" y="2677633"/>
              <a:ext cx="1307805" cy="1265274"/>
            </a:xfrm>
            <a:prstGeom prst="hexagon">
              <a:avLst/>
            </a:prstGeom>
            <a:solidFill>
              <a:srgbClr val="00B2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latin typeface="Arial" charset="0"/>
                  <a:ea typeface="ＭＳ Ｐゴシック" charset="0"/>
                </a:rPr>
                <a:t>持有人</a:t>
              </a:r>
              <a:endParaRPr lang="en-US" altLang="zh-CN" dirty="0" smtClean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27070" y="1321994"/>
            <a:ext cx="2384204" cy="1265274"/>
            <a:chOff x="996949" y="1024270"/>
            <a:chExt cx="2384204" cy="1265274"/>
          </a:xfrm>
        </p:grpSpPr>
        <p:sp>
          <p:nvSpPr>
            <p:cNvPr id="50" name="矩形 49"/>
            <p:cNvSpPr/>
            <p:nvPr/>
          </p:nvSpPr>
          <p:spPr bwMode="auto">
            <a:xfrm>
              <a:off x="996949" y="1307805"/>
              <a:ext cx="1076399" cy="712381"/>
            </a:xfrm>
            <a:prstGeom prst="rect">
              <a:avLst/>
            </a:prstGeom>
            <a:solidFill>
              <a:srgbClr val="00B2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贷款 </a:t>
              </a:r>
              <a:r>
                <a:rPr kumimoji="0" lang="en-US" altLang="zh-CN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10</a:t>
              </a:r>
              <a:endPara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六边形 68"/>
            <p:cNvSpPr/>
            <p:nvPr/>
          </p:nvSpPr>
          <p:spPr bwMode="auto">
            <a:xfrm>
              <a:off x="2073348" y="1024270"/>
              <a:ext cx="1307805" cy="1265274"/>
            </a:xfrm>
            <a:prstGeom prst="hexagon">
              <a:avLst/>
            </a:prstGeom>
            <a:solidFill>
              <a:srgbClr val="00B2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latin typeface="Arial" charset="0"/>
                  <a:ea typeface="ＭＳ Ｐゴシック" charset="0"/>
                </a:rPr>
                <a:t>持有人</a:t>
              </a:r>
              <a:endParaRPr lang="en-US" altLang="zh-CN" dirty="0" smtClean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7" name="矩形 76"/>
          <p:cNvSpPr/>
          <p:nvPr/>
        </p:nvSpPr>
        <p:spPr bwMode="auto">
          <a:xfrm>
            <a:off x="2325992" y="893148"/>
            <a:ext cx="1076399" cy="7123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收益 </a:t>
            </a: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15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381153" y="4692525"/>
            <a:ext cx="1076399" cy="7123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现金</a:t>
            </a:r>
            <a:r>
              <a:rPr kumimoji="0" lang="zh-CN" altLang="en-US" sz="2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0"/>
              </a:rPr>
              <a:t>15-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92" name="肘形连接符 91"/>
          <p:cNvCxnSpPr>
            <a:endCxn id="64" idx="2"/>
          </p:cNvCxnSpPr>
          <p:nvPr/>
        </p:nvCxnSpPr>
        <p:spPr bwMode="auto">
          <a:xfrm rot="16200000" flipH="1">
            <a:off x="3919925" y="881537"/>
            <a:ext cx="1590" cy="3413051"/>
          </a:xfrm>
          <a:prstGeom prst="bentConnector3">
            <a:avLst>
              <a:gd name="adj1" fmla="val 14477358"/>
            </a:avLst>
          </a:prstGeom>
          <a:solidFill>
            <a:srgbClr val="00B2AD"/>
          </a:solidFill>
          <a:ln>
            <a:solidFill>
              <a:schemeClr val="accent1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</p:cxnSp>
      <p:sp>
        <p:nvSpPr>
          <p:cNvPr id="93" name="矩形 92"/>
          <p:cNvSpPr/>
          <p:nvPr/>
        </p:nvSpPr>
        <p:spPr bwMode="auto">
          <a:xfrm>
            <a:off x="3521848" y="2470310"/>
            <a:ext cx="1076399" cy="712381"/>
          </a:xfrm>
          <a:prstGeom prst="rect">
            <a:avLst/>
          </a:prstGeom>
          <a:solidFill>
            <a:srgbClr val="00B2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贷款 </a:t>
            </a: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10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6" name="六边形 95"/>
          <p:cNvSpPr/>
          <p:nvPr/>
        </p:nvSpPr>
        <p:spPr bwMode="auto">
          <a:xfrm>
            <a:off x="7701516" y="1323585"/>
            <a:ext cx="1307805" cy="1265274"/>
          </a:xfrm>
          <a:prstGeom prst="hexagon">
            <a:avLst/>
          </a:prstGeom>
          <a:solidFill>
            <a:srgbClr val="00B2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charset="0"/>
                <a:ea typeface="ＭＳ Ｐゴシック" charset="0"/>
              </a:rPr>
              <a:t>投资人</a:t>
            </a:r>
            <a:endParaRPr lang="en-US" altLang="zh-CN" dirty="0" smtClean="0">
              <a:latin typeface="Arial" charset="0"/>
              <a:ea typeface="ＭＳ Ｐゴシック" charset="0"/>
            </a:endParaRPr>
          </a:p>
        </p:txBody>
      </p:sp>
      <p:cxnSp>
        <p:nvCxnSpPr>
          <p:cNvPr id="98" name="直接箭头连接符 97"/>
          <p:cNvCxnSpPr>
            <a:stCxn id="96" idx="3"/>
            <a:endCxn id="64" idx="0"/>
          </p:cNvCxnSpPr>
          <p:nvPr/>
        </p:nvCxnSpPr>
        <p:spPr bwMode="auto">
          <a:xfrm rot="10800000">
            <a:off x="6618732" y="1956222"/>
            <a:ext cx="1082784" cy="1"/>
          </a:xfrm>
          <a:prstGeom prst="straightConnector1">
            <a:avLst/>
          </a:prstGeom>
          <a:solidFill>
            <a:srgbClr val="00B2AD"/>
          </a:solidFill>
          <a:ln>
            <a:solidFill>
              <a:schemeClr val="accent1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</p:cxnSp>
      <p:sp>
        <p:nvSpPr>
          <p:cNvPr id="99" name="椭圆 98"/>
          <p:cNvSpPr/>
          <p:nvPr/>
        </p:nvSpPr>
        <p:spPr bwMode="auto">
          <a:xfrm>
            <a:off x="6756961" y="1648058"/>
            <a:ext cx="855956" cy="669852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CASH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01" name="肘形连接符 100"/>
          <p:cNvCxnSpPr>
            <a:stCxn id="64" idx="1"/>
            <a:endCxn id="96" idx="2"/>
          </p:cNvCxnSpPr>
          <p:nvPr/>
        </p:nvCxnSpPr>
        <p:spPr bwMode="auto">
          <a:xfrm rot="16200000" flipH="1">
            <a:off x="7160124" y="1731147"/>
            <a:ext cx="1" cy="1715421"/>
          </a:xfrm>
          <a:prstGeom prst="bentConnector3">
            <a:avLst>
              <a:gd name="adj1" fmla="val 22860100000"/>
            </a:avLst>
          </a:prstGeom>
          <a:solidFill>
            <a:srgbClr val="00B2AD"/>
          </a:solidFill>
          <a:ln>
            <a:solidFill>
              <a:schemeClr val="accent1"/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</p:cxnSp>
      <p:sp>
        <p:nvSpPr>
          <p:cNvPr id="102" name="矩形 101"/>
          <p:cNvSpPr/>
          <p:nvPr/>
        </p:nvSpPr>
        <p:spPr bwMode="auto">
          <a:xfrm>
            <a:off x="6618732" y="2587267"/>
            <a:ext cx="1076399" cy="7123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收益 </a:t>
            </a: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10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核心价值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grpSp>
        <p:nvGrpSpPr>
          <p:cNvPr id="131" name="组合 130"/>
          <p:cNvGrpSpPr/>
          <p:nvPr/>
        </p:nvGrpSpPr>
        <p:grpSpPr>
          <a:xfrm>
            <a:off x="188529" y="985265"/>
            <a:ext cx="8771382" cy="4713786"/>
            <a:chOff x="284226" y="985265"/>
            <a:chExt cx="8771382" cy="3669029"/>
          </a:xfrm>
        </p:grpSpPr>
        <p:sp>
          <p:nvSpPr>
            <p:cNvPr id="43" name="object 5"/>
            <p:cNvSpPr/>
            <p:nvPr/>
          </p:nvSpPr>
          <p:spPr>
            <a:xfrm>
              <a:off x="2452116" y="3802379"/>
              <a:ext cx="1871472" cy="851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object 6"/>
            <p:cNvSpPr/>
            <p:nvPr/>
          </p:nvSpPr>
          <p:spPr>
            <a:xfrm>
              <a:off x="4785360" y="3777995"/>
              <a:ext cx="1871472" cy="8519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object 7"/>
            <p:cNvSpPr/>
            <p:nvPr/>
          </p:nvSpPr>
          <p:spPr>
            <a:xfrm>
              <a:off x="4056887" y="3895344"/>
              <a:ext cx="963167" cy="6507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object 8"/>
            <p:cNvSpPr/>
            <p:nvPr/>
          </p:nvSpPr>
          <p:spPr>
            <a:xfrm>
              <a:off x="7184136" y="3788663"/>
              <a:ext cx="1871472" cy="8519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object 9"/>
            <p:cNvSpPr/>
            <p:nvPr/>
          </p:nvSpPr>
          <p:spPr>
            <a:xfrm>
              <a:off x="6425183" y="3916679"/>
              <a:ext cx="963167" cy="6507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object 10"/>
            <p:cNvSpPr/>
            <p:nvPr/>
          </p:nvSpPr>
          <p:spPr>
            <a:xfrm>
              <a:off x="769620" y="3886200"/>
              <a:ext cx="1647444" cy="445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object 11"/>
            <p:cNvSpPr/>
            <p:nvPr/>
          </p:nvSpPr>
          <p:spPr>
            <a:xfrm>
              <a:off x="1043940" y="3930395"/>
              <a:ext cx="1094232" cy="3779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object 12"/>
            <p:cNvSpPr/>
            <p:nvPr/>
          </p:nvSpPr>
          <p:spPr>
            <a:xfrm>
              <a:off x="831341" y="3928110"/>
              <a:ext cx="1524000" cy="321564"/>
            </a:xfrm>
            <a:custGeom>
              <a:avLst/>
              <a:gdLst/>
              <a:ahLst/>
              <a:cxnLst/>
              <a:rect l="l" t="t" r="r" b="b"/>
              <a:pathLst>
                <a:path w="1524000" h="321563">
                  <a:moveTo>
                    <a:pt x="1524000" y="0"/>
                  </a:moveTo>
                  <a:lnTo>
                    <a:pt x="53594" y="0"/>
                  </a:lnTo>
                  <a:lnTo>
                    <a:pt x="39710" y="1814"/>
                  </a:lnTo>
                  <a:lnTo>
                    <a:pt x="7391" y="26414"/>
                  </a:lnTo>
                  <a:lnTo>
                    <a:pt x="0" y="53593"/>
                  </a:lnTo>
                  <a:lnTo>
                    <a:pt x="0" y="321563"/>
                  </a:lnTo>
                  <a:lnTo>
                    <a:pt x="1484285" y="319749"/>
                  </a:lnTo>
                  <a:lnTo>
                    <a:pt x="1516605" y="295149"/>
                  </a:lnTo>
                  <a:lnTo>
                    <a:pt x="1524000" y="267969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A8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object 13"/>
            <p:cNvSpPr/>
            <p:nvPr/>
          </p:nvSpPr>
          <p:spPr>
            <a:xfrm>
              <a:off x="831341" y="3928110"/>
              <a:ext cx="1524000" cy="321564"/>
            </a:xfrm>
            <a:custGeom>
              <a:avLst/>
              <a:gdLst/>
              <a:ahLst/>
              <a:cxnLst/>
              <a:rect l="l" t="t" r="r" b="b"/>
              <a:pathLst>
                <a:path w="1524000" h="321563">
                  <a:moveTo>
                    <a:pt x="53594" y="0"/>
                  </a:moveTo>
                  <a:lnTo>
                    <a:pt x="1524000" y="0"/>
                  </a:lnTo>
                  <a:lnTo>
                    <a:pt x="1524000" y="267969"/>
                  </a:lnTo>
                  <a:lnTo>
                    <a:pt x="1508143" y="306024"/>
                  </a:lnTo>
                  <a:lnTo>
                    <a:pt x="0" y="321563"/>
                  </a:lnTo>
                  <a:lnTo>
                    <a:pt x="0" y="53593"/>
                  </a:lnTo>
                  <a:lnTo>
                    <a:pt x="15852" y="15539"/>
                  </a:lnTo>
                  <a:lnTo>
                    <a:pt x="53594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object 14"/>
            <p:cNvSpPr/>
            <p:nvPr/>
          </p:nvSpPr>
          <p:spPr>
            <a:xfrm>
              <a:off x="284226" y="985265"/>
              <a:ext cx="431292" cy="3593592"/>
            </a:xfrm>
            <a:custGeom>
              <a:avLst/>
              <a:gdLst/>
              <a:ahLst/>
              <a:cxnLst/>
              <a:rect l="l" t="t" r="r" b="b"/>
              <a:pathLst>
                <a:path w="431292" h="3593592">
                  <a:moveTo>
                    <a:pt x="0" y="71882"/>
                  </a:moveTo>
                  <a:lnTo>
                    <a:pt x="12263" y="31688"/>
                  </a:lnTo>
                  <a:lnTo>
                    <a:pt x="43858" y="5659"/>
                  </a:lnTo>
                  <a:lnTo>
                    <a:pt x="359410" y="0"/>
                  </a:lnTo>
                  <a:lnTo>
                    <a:pt x="373889" y="1456"/>
                  </a:lnTo>
                  <a:lnTo>
                    <a:pt x="410216" y="21012"/>
                  </a:lnTo>
                  <a:lnTo>
                    <a:pt x="429820" y="57325"/>
                  </a:lnTo>
                  <a:lnTo>
                    <a:pt x="431292" y="3521710"/>
                  </a:lnTo>
                  <a:lnTo>
                    <a:pt x="429833" y="3536189"/>
                  </a:lnTo>
                  <a:lnTo>
                    <a:pt x="410260" y="3572516"/>
                  </a:lnTo>
                  <a:lnTo>
                    <a:pt x="373951" y="3592120"/>
                  </a:lnTo>
                  <a:lnTo>
                    <a:pt x="71882" y="3593592"/>
                  </a:lnTo>
                  <a:lnTo>
                    <a:pt x="57402" y="3592133"/>
                  </a:lnTo>
                  <a:lnTo>
                    <a:pt x="21075" y="3572560"/>
                  </a:lnTo>
                  <a:lnTo>
                    <a:pt x="1471" y="3536251"/>
                  </a:lnTo>
                  <a:lnTo>
                    <a:pt x="0" y="71882"/>
                  </a:lnTo>
                  <a:close/>
                </a:path>
              </a:pathLst>
            </a:custGeom>
            <a:ln w="25908">
              <a:solidFill>
                <a:srgbClr val="FFA8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object 15"/>
            <p:cNvSpPr/>
            <p:nvPr/>
          </p:nvSpPr>
          <p:spPr>
            <a:xfrm>
              <a:off x="737616" y="1142999"/>
              <a:ext cx="1647444" cy="4419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object 16"/>
            <p:cNvSpPr/>
            <p:nvPr/>
          </p:nvSpPr>
          <p:spPr>
            <a:xfrm>
              <a:off x="801623" y="1185671"/>
              <a:ext cx="1514856" cy="3794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object 17"/>
            <p:cNvSpPr/>
            <p:nvPr/>
          </p:nvSpPr>
          <p:spPr>
            <a:xfrm>
              <a:off x="799338" y="1184909"/>
              <a:ext cx="1524000" cy="318515"/>
            </a:xfrm>
            <a:custGeom>
              <a:avLst/>
              <a:gdLst/>
              <a:ahLst/>
              <a:cxnLst/>
              <a:rect l="l" t="t" r="r" b="b"/>
              <a:pathLst>
                <a:path w="1524000" h="318515">
                  <a:moveTo>
                    <a:pt x="1524000" y="0"/>
                  </a:moveTo>
                  <a:lnTo>
                    <a:pt x="53086" y="0"/>
                  </a:lnTo>
                  <a:lnTo>
                    <a:pt x="39985" y="1627"/>
                  </a:lnTo>
                  <a:lnTo>
                    <a:pt x="7454" y="25931"/>
                  </a:lnTo>
                  <a:lnTo>
                    <a:pt x="0" y="53086"/>
                  </a:lnTo>
                  <a:lnTo>
                    <a:pt x="0" y="318515"/>
                  </a:lnTo>
                  <a:lnTo>
                    <a:pt x="1484018" y="316888"/>
                  </a:lnTo>
                  <a:lnTo>
                    <a:pt x="1516547" y="292584"/>
                  </a:lnTo>
                  <a:lnTo>
                    <a:pt x="1524000" y="265429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A8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object 18"/>
            <p:cNvSpPr/>
            <p:nvPr/>
          </p:nvSpPr>
          <p:spPr>
            <a:xfrm>
              <a:off x="799338" y="1184909"/>
              <a:ext cx="1524000" cy="318515"/>
            </a:xfrm>
            <a:custGeom>
              <a:avLst/>
              <a:gdLst/>
              <a:ahLst/>
              <a:cxnLst/>
              <a:rect l="l" t="t" r="r" b="b"/>
              <a:pathLst>
                <a:path w="1524000" h="318515">
                  <a:moveTo>
                    <a:pt x="53086" y="0"/>
                  </a:moveTo>
                  <a:lnTo>
                    <a:pt x="1524000" y="0"/>
                  </a:lnTo>
                  <a:lnTo>
                    <a:pt x="1524000" y="265429"/>
                  </a:lnTo>
                  <a:lnTo>
                    <a:pt x="1508024" y="303403"/>
                  </a:lnTo>
                  <a:lnTo>
                    <a:pt x="0" y="318515"/>
                  </a:lnTo>
                  <a:lnTo>
                    <a:pt x="0" y="53086"/>
                  </a:lnTo>
                  <a:lnTo>
                    <a:pt x="15980" y="15112"/>
                  </a:lnTo>
                  <a:lnTo>
                    <a:pt x="53086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bject 19"/>
            <p:cNvSpPr/>
            <p:nvPr/>
          </p:nvSpPr>
          <p:spPr>
            <a:xfrm>
              <a:off x="1191768" y="1589531"/>
              <a:ext cx="693419" cy="22783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bject 20"/>
            <p:cNvSpPr/>
            <p:nvPr/>
          </p:nvSpPr>
          <p:spPr>
            <a:xfrm>
              <a:off x="1271016" y="2138172"/>
              <a:ext cx="531876" cy="12268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object 21"/>
            <p:cNvSpPr/>
            <p:nvPr/>
          </p:nvSpPr>
          <p:spPr>
            <a:xfrm>
              <a:off x="1280922" y="1639061"/>
              <a:ext cx="515111" cy="2139696"/>
            </a:xfrm>
            <a:custGeom>
              <a:avLst/>
              <a:gdLst/>
              <a:ahLst/>
              <a:cxnLst/>
              <a:rect l="l" t="t" r="r" b="b"/>
              <a:pathLst>
                <a:path w="515112" h="2139696">
                  <a:moveTo>
                    <a:pt x="515111" y="1882139"/>
                  </a:moveTo>
                  <a:lnTo>
                    <a:pt x="0" y="1882139"/>
                  </a:lnTo>
                  <a:lnTo>
                    <a:pt x="257556" y="2139696"/>
                  </a:lnTo>
                  <a:lnTo>
                    <a:pt x="515111" y="1882139"/>
                  </a:lnTo>
                  <a:close/>
                </a:path>
                <a:path w="515112" h="2139696">
                  <a:moveTo>
                    <a:pt x="386334" y="257556"/>
                  </a:moveTo>
                  <a:lnTo>
                    <a:pt x="128778" y="257556"/>
                  </a:lnTo>
                  <a:lnTo>
                    <a:pt x="128778" y="1882139"/>
                  </a:lnTo>
                  <a:lnTo>
                    <a:pt x="386334" y="1882139"/>
                  </a:lnTo>
                  <a:lnTo>
                    <a:pt x="386334" y="257556"/>
                  </a:lnTo>
                  <a:close/>
                </a:path>
                <a:path w="515112" h="2139696">
                  <a:moveTo>
                    <a:pt x="257556" y="0"/>
                  </a:moveTo>
                  <a:lnTo>
                    <a:pt x="0" y="257556"/>
                  </a:lnTo>
                  <a:lnTo>
                    <a:pt x="515111" y="257556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FFA8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object 22"/>
            <p:cNvSpPr/>
            <p:nvPr/>
          </p:nvSpPr>
          <p:spPr>
            <a:xfrm>
              <a:off x="1280922" y="1639061"/>
              <a:ext cx="515111" cy="2139696"/>
            </a:xfrm>
            <a:custGeom>
              <a:avLst/>
              <a:gdLst/>
              <a:ahLst/>
              <a:cxnLst/>
              <a:rect l="l" t="t" r="r" b="b"/>
              <a:pathLst>
                <a:path w="515112" h="2139696">
                  <a:moveTo>
                    <a:pt x="0" y="257556"/>
                  </a:moveTo>
                  <a:lnTo>
                    <a:pt x="257556" y="0"/>
                  </a:lnTo>
                  <a:lnTo>
                    <a:pt x="515111" y="257556"/>
                  </a:lnTo>
                  <a:lnTo>
                    <a:pt x="386334" y="257556"/>
                  </a:lnTo>
                  <a:lnTo>
                    <a:pt x="386334" y="1882139"/>
                  </a:lnTo>
                  <a:lnTo>
                    <a:pt x="515111" y="1882139"/>
                  </a:lnTo>
                  <a:lnTo>
                    <a:pt x="257556" y="2139696"/>
                  </a:lnTo>
                  <a:lnTo>
                    <a:pt x="0" y="1882139"/>
                  </a:lnTo>
                  <a:lnTo>
                    <a:pt x="128778" y="1882139"/>
                  </a:lnTo>
                  <a:lnTo>
                    <a:pt x="128778" y="257556"/>
                  </a:lnTo>
                  <a:lnTo>
                    <a:pt x="0" y="25755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object 23"/>
            <p:cNvSpPr/>
            <p:nvPr/>
          </p:nvSpPr>
          <p:spPr>
            <a:xfrm>
              <a:off x="2435351" y="1094232"/>
              <a:ext cx="1580388" cy="55930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object 24"/>
            <p:cNvSpPr/>
            <p:nvPr/>
          </p:nvSpPr>
          <p:spPr>
            <a:xfrm>
              <a:off x="4040123" y="1220724"/>
              <a:ext cx="672084" cy="3581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object 25"/>
            <p:cNvSpPr/>
            <p:nvPr/>
          </p:nvSpPr>
          <p:spPr>
            <a:xfrm>
              <a:off x="4768596" y="1103375"/>
              <a:ext cx="1580388" cy="5608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object 26"/>
            <p:cNvSpPr/>
            <p:nvPr/>
          </p:nvSpPr>
          <p:spPr>
            <a:xfrm>
              <a:off x="7167371" y="1114044"/>
              <a:ext cx="1580387" cy="5593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object 27"/>
            <p:cNvSpPr/>
            <p:nvPr/>
          </p:nvSpPr>
          <p:spPr>
            <a:xfrm>
              <a:off x="6408420" y="1242060"/>
              <a:ext cx="672083" cy="35813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object 28"/>
            <p:cNvSpPr/>
            <p:nvPr/>
          </p:nvSpPr>
          <p:spPr>
            <a:xfrm>
              <a:off x="2536698" y="1925574"/>
              <a:ext cx="1365503" cy="949451"/>
            </a:xfrm>
            <a:custGeom>
              <a:avLst/>
              <a:gdLst/>
              <a:ahLst/>
              <a:cxnLst/>
              <a:rect l="l" t="t" r="r" b="b"/>
              <a:pathLst>
                <a:path w="1365503" h="949451">
                  <a:moveTo>
                    <a:pt x="0" y="474725"/>
                  </a:moveTo>
                  <a:lnTo>
                    <a:pt x="2263" y="435798"/>
                  </a:lnTo>
                  <a:lnTo>
                    <a:pt x="8936" y="397736"/>
                  </a:lnTo>
                  <a:lnTo>
                    <a:pt x="19843" y="360662"/>
                  </a:lnTo>
                  <a:lnTo>
                    <a:pt x="34808" y="324697"/>
                  </a:lnTo>
                  <a:lnTo>
                    <a:pt x="53655" y="289964"/>
                  </a:lnTo>
                  <a:lnTo>
                    <a:pt x="76209" y="256586"/>
                  </a:lnTo>
                  <a:lnTo>
                    <a:pt x="102294" y="224685"/>
                  </a:lnTo>
                  <a:lnTo>
                    <a:pt x="131734" y="194383"/>
                  </a:lnTo>
                  <a:lnTo>
                    <a:pt x="164354" y="165802"/>
                  </a:lnTo>
                  <a:lnTo>
                    <a:pt x="199977" y="139064"/>
                  </a:lnTo>
                  <a:lnTo>
                    <a:pt x="238428" y="114293"/>
                  </a:lnTo>
                  <a:lnTo>
                    <a:pt x="279532" y="91610"/>
                  </a:lnTo>
                  <a:lnTo>
                    <a:pt x="323112" y="71138"/>
                  </a:lnTo>
                  <a:lnTo>
                    <a:pt x="368992" y="52998"/>
                  </a:lnTo>
                  <a:lnTo>
                    <a:pt x="416998" y="37314"/>
                  </a:lnTo>
                  <a:lnTo>
                    <a:pt x="466953" y="24207"/>
                  </a:lnTo>
                  <a:lnTo>
                    <a:pt x="518682" y="13800"/>
                  </a:lnTo>
                  <a:lnTo>
                    <a:pt x="572008" y="6214"/>
                  </a:lnTo>
                  <a:lnTo>
                    <a:pt x="626757" y="1574"/>
                  </a:lnTo>
                  <a:lnTo>
                    <a:pt x="682751" y="0"/>
                  </a:lnTo>
                  <a:lnTo>
                    <a:pt x="738746" y="1574"/>
                  </a:lnTo>
                  <a:lnTo>
                    <a:pt x="793495" y="6214"/>
                  </a:lnTo>
                  <a:lnTo>
                    <a:pt x="846821" y="13800"/>
                  </a:lnTo>
                  <a:lnTo>
                    <a:pt x="898550" y="24207"/>
                  </a:lnTo>
                  <a:lnTo>
                    <a:pt x="948505" y="37314"/>
                  </a:lnTo>
                  <a:lnTo>
                    <a:pt x="996511" y="52998"/>
                  </a:lnTo>
                  <a:lnTo>
                    <a:pt x="1042391" y="71138"/>
                  </a:lnTo>
                  <a:lnTo>
                    <a:pt x="1085971" y="91610"/>
                  </a:lnTo>
                  <a:lnTo>
                    <a:pt x="1127075" y="114293"/>
                  </a:lnTo>
                  <a:lnTo>
                    <a:pt x="1165526" y="139064"/>
                  </a:lnTo>
                  <a:lnTo>
                    <a:pt x="1201149" y="165802"/>
                  </a:lnTo>
                  <a:lnTo>
                    <a:pt x="1233769" y="194383"/>
                  </a:lnTo>
                  <a:lnTo>
                    <a:pt x="1263209" y="224685"/>
                  </a:lnTo>
                  <a:lnTo>
                    <a:pt x="1289294" y="256586"/>
                  </a:lnTo>
                  <a:lnTo>
                    <a:pt x="1311848" y="289964"/>
                  </a:lnTo>
                  <a:lnTo>
                    <a:pt x="1330695" y="324697"/>
                  </a:lnTo>
                  <a:lnTo>
                    <a:pt x="1345660" y="360662"/>
                  </a:lnTo>
                  <a:lnTo>
                    <a:pt x="1356567" y="397736"/>
                  </a:lnTo>
                  <a:lnTo>
                    <a:pt x="1363240" y="435798"/>
                  </a:lnTo>
                  <a:lnTo>
                    <a:pt x="1365503" y="474725"/>
                  </a:lnTo>
                  <a:lnTo>
                    <a:pt x="1363240" y="513653"/>
                  </a:lnTo>
                  <a:lnTo>
                    <a:pt x="1356567" y="551715"/>
                  </a:lnTo>
                  <a:lnTo>
                    <a:pt x="1345660" y="588789"/>
                  </a:lnTo>
                  <a:lnTo>
                    <a:pt x="1330695" y="624754"/>
                  </a:lnTo>
                  <a:lnTo>
                    <a:pt x="1311848" y="659487"/>
                  </a:lnTo>
                  <a:lnTo>
                    <a:pt x="1289294" y="692865"/>
                  </a:lnTo>
                  <a:lnTo>
                    <a:pt x="1263209" y="724766"/>
                  </a:lnTo>
                  <a:lnTo>
                    <a:pt x="1233769" y="755068"/>
                  </a:lnTo>
                  <a:lnTo>
                    <a:pt x="1201149" y="783649"/>
                  </a:lnTo>
                  <a:lnTo>
                    <a:pt x="1165526" y="810387"/>
                  </a:lnTo>
                  <a:lnTo>
                    <a:pt x="1127075" y="835158"/>
                  </a:lnTo>
                  <a:lnTo>
                    <a:pt x="1085971" y="857841"/>
                  </a:lnTo>
                  <a:lnTo>
                    <a:pt x="1042391" y="878313"/>
                  </a:lnTo>
                  <a:lnTo>
                    <a:pt x="996511" y="896453"/>
                  </a:lnTo>
                  <a:lnTo>
                    <a:pt x="948505" y="912137"/>
                  </a:lnTo>
                  <a:lnTo>
                    <a:pt x="898550" y="925244"/>
                  </a:lnTo>
                  <a:lnTo>
                    <a:pt x="846821" y="935651"/>
                  </a:lnTo>
                  <a:lnTo>
                    <a:pt x="793495" y="943237"/>
                  </a:lnTo>
                  <a:lnTo>
                    <a:pt x="738746" y="947877"/>
                  </a:lnTo>
                  <a:lnTo>
                    <a:pt x="682751" y="949451"/>
                  </a:lnTo>
                  <a:lnTo>
                    <a:pt x="626757" y="947877"/>
                  </a:lnTo>
                  <a:lnTo>
                    <a:pt x="572008" y="943237"/>
                  </a:lnTo>
                  <a:lnTo>
                    <a:pt x="518682" y="935651"/>
                  </a:lnTo>
                  <a:lnTo>
                    <a:pt x="466953" y="925244"/>
                  </a:lnTo>
                  <a:lnTo>
                    <a:pt x="416998" y="912137"/>
                  </a:lnTo>
                  <a:lnTo>
                    <a:pt x="368992" y="896453"/>
                  </a:lnTo>
                  <a:lnTo>
                    <a:pt x="323112" y="878313"/>
                  </a:lnTo>
                  <a:lnTo>
                    <a:pt x="279532" y="857841"/>
                  </a:lnTo>
                  <a:lnTo>
                    <a:pt x="238428" y="835158"/>
                  </a:lnTo>
                  <a:lnTo>
                    <a:pt x="199977" y="810387"/>
                  </a:lnTo>
                  <a:lnTo>
                    <a:pt x="164354" y="783649"/>
                  </a:lnTo>
                  <a:lnTo>
                    <a:pt x="131734" y="755068"/>
                  </a:lnTo>
                  <a:lnTo>
                    <a:pt x="102294" y="724766"/>
                  </a:lnTo>
                  <a:lnTo>
                    <a:pt x="76209" y="692865"/>
                  </a:lnTo>
                  <a:lnTo>
                    <a:pt x="53655" y="659487"/>
                  </a:lnTo>
                  <a:lnTo>
                    <a:pt x="34808" y="624754"/>
                  </a:lnTo>
                  <a:lnTo>
                    <a:pt x="19843" y="588789"/>
                  </a:lnTo>
                  <a:lnTo>
                    <a:pt x="8936" y="551715"/>
                  </a:lnTo>
                  <a:lnTo>
                    <a:pt x="2263" y="513653"/>
                  </a:lnTo>
                  <a:lnTo>
                    <a:pt x="0" y="474725"/>
                  </a:lnTo>
                  <a:close/>
                </a:path>
              </a:pathLst>
            </a:custGeom>
            <a:ln w="25908">
              <a:solidFill>
                <a:srgbClr val="FFA8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object 29"/>
            <p:cNvSpPr/>
            <p:nvPr/>
          </p:nvSpPr>
          <p:spPr>
            <a:xfrm>
              <a:off x="2536698" y="2548890"/>
              <a:ext cx="1365503" cy="1018032"/>
            </a:xfrm>
            <a:custGeom>
              <a:avLst/>
              <a:gdLst/>
              <a:ahLst/>
              <a:cxnLst/>
              <a:rect l="l" t="t" r="r" b="b"/>
              <a:pathLst>
                <a:path w="1365503" h="1018032">
                  <a:moveTo>
                    <a:pt x="0" y="509016"/>
                  </a:moveTo>
                  <a:lnTo>
                    <a:pt x="2263" y="467261"/>
                  </a:lnTo>
                  <a:lnTo>
                    <a:pt x="8936" y="426437"/>
                  </a:lnTo>
                  <a:lnTo>
                    <a:pt x="19843" y="386675"/>
                  </a:lnTo>
                  <a:lnTo>
                    <a:pt x="34808" y="348105"/>
                  </a:lnTo>
                  <a:lnTo>
                    <a:pt x="53655" y="310860"/>
                  </a:lnTo>
                  <a:lnTo>
                    <a:pt x="76209" y="275069"/>
                  </a:lnTo>
                  <a:lnTo>
                    <a:pt x="102294" y="240863"/>
                  </a:lnTo>
                  <a:lnTo>
                    <a:pt x="131734" y="208373"/>
                  </a:lnTo>
                  <a:lnTo>
                    <a:pt x="164354" y="177730"/>
                  </a:lnTo>
                  <a:lnTo>
                    <a:pt x="199977" y="149066"/>
                  </a:lnTo>
                  <a:lnTo>
                    <a:pt x="238428" y="122510"/>
                  </a:lnTo>
                  <a:lnTo>
                    <a:pt x="279532" y="98194"/>
                  </a:lnTo>
                  <a:lnTo>
                    <a:pt x="323112" y="76248"/>
                  </a:lnTo>
                  <a:lnTo>
                    <a:pt x="368992" y="56804"/>
                  </a:lnTo>
                  <a:lnTo>
                    <a:pt x="416998" y="39993"/>
                  </a:lnTo>
                  <a:lnTo>
                    <a:pt x="466953" y="25944"/>
                  </a:lnTo>
                  <a:lnTo>
                    <a:pt x="518682" y="14790"/>
                  </a:lnTo>
                  <a:lnTo>
                    <a:pt x="572008" y="6660"/>
                  </a:lnTo>
                  <a:lnTo>
                    <a:pt x="626757" y="1686"/>
                  </a:lnTo>
                  <a:lnTo>
                    <a:pt x="682751" y="0"/>
                  </a:lnTo>
                  <a:lnTo>
                    <a:pt x="738746" y="1686"/>
                  </a:lnTo>
                  <a:lnTo>
                    <a:pt x="793495" y="6660"/>
                  </a:lnTo>
                  <a:lnTo>
                    <a:pt x="846821" y="14790"/>
                  </a:lnTo>
                  <a:lnTo>
                    <a:pt x="898550" y="25944"/>
                  </a:lnTo>
                  <a:lnTo>
                    <a:pt x="948505" y="39993"/>
                  </a:lnTo>
                  <a:lnTo>
                    <a:pt x="996511" y="56804"/>
                  </a:lnTo>
                  <a:lnTo>
                    <a:pt x="1042391" y="76248"/>
                  </a:lnTo>
                  <a:lnTo>
                    <a:pt x="1085971" y="98194"/>
                  </a:lnTo>
                  <a:lnTo>
                    <a:pt x="1127075" y="122510"/>
                  </a:lnTo>
                  <a:lnTo>
                    <a:pt x="1165526" y="149066"/>
                  </a:lnTo>
                  <a:lnTo>
                    <a:pt x="1201149" y="177730"/>
                  </a:lnTo>
                  <a:lnTo>
                    <a:pt x="1233769" y="208373"/>
                  </a:lnTo>
                  <a:lnTo>
                    <a:pt x="1263209" y="240863"/>
                  </a:lnTo>
                  <a:lnTo>
                    <a:pt x="1289294" y="275069"/>
                  </a:lnTo>
                  <a:lnTo>
                    <a:pt x="1311848" y="310860"/>
                  </a:lnTo>
                  <a:lnTo>
                    <a:pt x="1330695" y="348105"/>
                  </a:lnTo>
                  <a:lnTo>
                    <a:pt x="1345660" y="386675"/>
                  </a:lnTo>
                  <a:lnTo>
                    <a:pt x="1356567" y="426437"/>
                  </a:lnTo>
                  <a:lnTo>
                    <a:pt x="1363240" y="467261"/>
                  </a:lnTo>
                  <a:lnTo>
                    <a:pt x="1365503" y="509016"/>
                  </a:lnTo>
                  <a:lnTo>
                    <a:pt x="1363240" y="550770"/>
                  </a:lnTo>
                  <a:lnTo>
                    <a:pt x="1356567" y="591594"/>
                  </a:lnTo>
                  <a:lnTo>
                    <a:pt x="1345660" y="631356"/>
                  </a:lnTo>
                  <a:lnTo>
                    <a:pt x="1330695" y="669926"/>
                  </a:lnTo>
                  <a:lnTo>
                    <a:pt x="1311848" y="707171"/>
                  </a:lnTo>
                  <a:lnTo>
                    <a:pt x="1289294" y="742962"/>
                  </a:lnTo>
                  <a:lnTo>
                    <a:pt x="1263209" y="777168"/>
                  </a:lnTo>
                  <a:lnTo>
                    <a:pt x="1233769" y="809658"/>
                  </a:lnTo>
                  <a:lnTo>
                    <a:pt x="1201149" y="840301"/>
                  </a:lnTo>
                  <a:lnTo>
                    <a:pt x="1165526" y="868965"/>
                  </a:lnTo>
                  <a:lnTo>
                    <a:pt x="1127075" y="895521"/>
                  </a:lnTo>
                  <a:lnTo>
                    <a:pt x="1085971" y="919837"/>
                  </a:lnTo>
                  <a:lnTo>
                    <a:pt x="1042391" y="941783"/>
                  </a:lnTo>
                  <a:lnTo>
                    <a:pt x="996511" y="961227"/>
                  </a:lnTo>
                  <a:lnTo>
                    <a:pt x="948505" y="978038"/>
                  </a:lnTo>
                  <a:lnTo>
                    <a:pt x="898550" y="992087"/>
                  </a:lnTo>
                  <a:lnTo>
                    <a:pt x="846821" y="1003241"/>
                  </a:lnTo>
                  <a:lnTo>
                    <a:pt x="793495" y="1011371"/>
                  </a:lnTo>
                  <a:lnTo>
                    <a:pt x="738746" y="1016345"/>
                  </a:lnTo>
                  <a:lnTo>
                    <a:pt x="682751" y="1018032"/>
                  </a:lnTo>
                  <a:lnTo>
                    <a:pt x="626757" y="1016345"/>
                  </a:lnTo>
                  <a:lnTo>
                    <a:pt x="572008" y="1011371"/>
                  </a:lnTo>
                  <a:lnTo>
                    <a:pt x="518682" y="1003241"/>
                  </a:lnTo>
                  <a:lnTo>
                    <a:pt x="466953" y="992087"/>
                  </a:lnTo>
                  <a:lnTo>
                    <a:pt x="416998" y="978038"/>
                  </a:lnTo>
                  <a:lnTo>
                    <a:pt x="368992" y="961227"/>
                  </a:lnTo>
                  <a:lnTo>
                    <a:pt x="323112" y="941783"/>
                  </a:lnTo>
                  <a:lnTo>
                    <a:pt x="279532" y="919837"/>
                  </a:lnTo>
                  <a:lnTo>
                    <a:pt x="238428" y="895521"/>
                  </a:lnTo>
                  <a:lnTo>
                    <a:pt x="199977" y="868965"/>
                  </a:lnTo>
                  <a:lnTo>
                    <a:pt x="164354" y="840301"/>
                  </a:lnTo>
                  <a:lnTo>
                    <a:pt x="131734" y="809658"/>
                  </a:lnTo>
                  <a:lnTo>
                    <a:pt x="102294" y="777168"/>
                  </a:lnTo>
                  <a:lnTo>
                    <a:pt x="76209" y="742962"/>
                  </a:lnTo>
                  <a:lnTo>
                    <a:pt x="53655" y="707171"/>
                  </a:lnTo>
                  <a:lnTo>
                    <a:pt x="34808" y="669926"/>
                  </a:lnTo>
                  <a:lnTo>
                    <a:pt x="19843" y="631356"/>
                  </a:lnTo>
                  <a:lnTo>
                    <a:pt x="8936" y="591594"/>
                  </a:lnTo>
                  <a:lnTo>
                    <a:pt x="2263" y="550770"/>
                  </a:lnTo>
                  <a:lnTo>
                    <a:pt x="0" y="509016"/>
                  </a:lnTo>
                  <a:close/>
                </a:path>
              </a:pathLst>
            </a:custGeom>
            <a:ln w="25907">
              <a:solidFill>
                <a:srgbClr val="E2173D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object 30"/>
            <p:cNvSpPr/>
            <p:nvPr/>
          </p:nvSpPr>
          <p:spPr>
            <a:xfrm>
              <a:off x="4876038" y="1925574"/>
              <a:ext cx="1367027" cy="949451"/>
            </a:xfrm>
            <a:custGeom>
              <a:avLst/>
              <a:gdLst/>
              <a:ahLst/>
              <a:cxnLst/>
              <a:rect l="l" t="t" r="r" b="b"/>
              <a:pathLst>
                <a:path w="1367027" h="949451">
                  <a:moveTo>
                    <a:pt x="0" y="474725"/>
                  </a:moveTo>
                  <a:lnTo>
                    <a:pt x="2266" y="435798"/>
                  </a:lnTo>
                  <a:lnTo>
                    <a:pt x="8947" y="397736"/>
                  </a:lnTo>
                  <a:lnTo>
                    <a:pt x="19867" y="360662"/>
                  </a:lnTo>
                  <a:lnTo>
                    <a:pt x="34850" y="324697"/>
                  </a:lnTo>
                  <a:lnTo>
                    <a:pt x="53720" y="289964"/>
                  </a:lnTo>
                  <a:lnTo>
                    <a:pt x="76302" y="256586"/>
                  </a:lnTo>
                  <a:lnTo>
                    <a:pt x="102418" y="224685"/>
                  </a:lnTo>
                  <a:lnTo>
                    <a:pt x="131893" y="194383"/>
                  </a:lnTo>
                  <a:lnTo>
                    <a:pt x="164550" y="165802"/>
                  </a:lnTo>
                  <a:lnTo>
                    <a:pt x="200215" y="139064"/>
                  </a:lnTo>
                  <a:lnTo>
                    <a:pt x="238710" y="114293"/>
                  </a:lnTo>
                  <a:lnTo>
                    <a:pt x="279861" y="91610"/>
                  </a:lnTo>
                  <a:lnTo>
                    <a:pt x="323490" y="71138"/>
                  </a:lnTo>
                  <a:lnTo>
                    <a:pt x="369422" y="52998"/>
                  </a:lnTo>
                  <a:lnTo>
                    <a:pt x="417480" y="37314"/>
                  </a:lnTo>
                  <a:lnTo>
                    <a:pt x="467490" y="24207"/>
                  </a:lnTo>
                  <a:lnTo>
                    <a:pt x="519274" y="13800"/>
                  </a:lnTo>
                  <a:lnTo>
                    <a:pt x="572656" y="6214"/>
                  </a:lnTo>
                  <a:lnTo>
                    <a:pt x="627462" y="1574"/>
                  </a:lnTo>
                  <a:lnTo>
                    <a:pt x="683513" y="0"/>
                  </a:lnTo>
                  <a:lnTo>
                    <a:pt x="739565" y="1574"/>
                  </a:lnTo>
                  <a:lnTo>
                    <a:pt x="794371" y="6214"/>
                  </a:lnTo>
                  <a:lnTo>
                    <a:pt x="847753" y="13800"/>
                  </a:lnTo>
                  <a:lnTo>
                    <a:pt x="899537" y="24207"/>
                  </a:lnTo>
                  <a:lnTo>
                    <a:pt x="949547" y="37314"/>
                  </a:lnTo>
                  <a:lnTo>
                    <a:pt x="997605" y="52998"/>
                  </a:lnTo>
                  <a:lnTo>
                    <a:pt x="1043537" y="71138"/>
                  </a:lnTo>
                  <a:lnTo>
                    <a:pt x="1087166" y="91610"/>
                  </a:lnTo>
                  <a:lnTo>
                    <a:pt x="1128317" y="114293"/>
                  </a:lnTo>
                  <a:lnTo>
                    <a:pt x="1166812" y="139064"/>
                  </a:lnTo>
                  <a:lnTo>
                    <a:pt x="1202477" y="165802"/>
                  </a:lnTo>
                  <a:lnTo>
                    <a:pt x="1235134" y="194383"/>
                  </a:lnTo>
                  <a:lnTo>
                    <a:pt x="1264609" y="224685"/>
                  </a:lnTo>
                  <a:lnTo>
                    <a:pt x="1290725" y="256586"/>
                  </a:lnTo>
                  <a:lnTo>
                    <a:pt x="1313306" y="289964"/>
                  </a:lnTo>
                  <a:lnTo>
                    <a:pt x="1332177" y="324697"/>
                  </a:lnTo>
                  <a:lnTo>
                    <a:pt x="1347160" y="360662"/>
                  </a:lnTo>
                  <a:lnTo>
                    <a:pt x="1358080" y="397736"/>
                  </a:lnTo>
                  <a:lnTo>
                    <a:pt x="1364761" y="435798"/>
                  </a:lnTo>
                  <a:lnTo>
                    <a:pt x="1367027" y="474725"/>
                  </a:lnTo>
                  <a:lnTo>
                    <a:pt x="1364761" y="513653"/>
                  </a:lnTo>
                  <a:lnTo>
                    <a:pt x="1358080" y="551715"/>
                  </a:lnTo>
                  <a:lnTo>
                    <a:pt x="1347160" y="588789"/>
                  </a:lnTo>
                  <a:lnTo>
                    <a:pt x="1332177" y="624754"/>
                  </a:lnTo>
                  <a:lnTo>
                    <a:pt x="1313306" y="659487"/>
                  </a:lnTo>
                  <a:lnTo>
                    <a:pt x="1290725" y="692865"/>
                  </a:lnTo>
                  <a:lnTo>
                    <a:pt x="1264609" y="724766"/>
                  </a:lnTo>
                  <a:lnTo>
                    <a:pt x="1235134" y="755068"/>
                  </a:lnTo>
                  <a:lnTo>
                    <a:pt x="1202477" y="783649"/>
                  </a:lnTo>
                  <a:lnTo>
                    <a:pt x="1166812" y="810387"/>
                  </a:lnTo>
                  <a:lnTo>
                    <a:pt x="1128317" y="835158"/>
                  </a:lnTo>
                  <a:lnTo>
                    <a:pt x="1087166" y="857841"/>
                  </a:lnTo>
                  <a:lnTo>
                    <a:pt x="1043537" y="878313"/>
                  </a:lnTo>
                  <a:lnTo>
                    <a:pt x="997605" y="896453"/>
                  </a:lnTo>
                  <a:lnTo>
                    <a:pt x="949547" y="912137"/>
                  </a:lnTo>
                  <a:lnTo>
                    <a:pt x="899537" y="925244"/>
                  </a:lnTo>
                  <a:lnTo>
                    <a:pt x="847753" y="935651"/>
                  </a:lnTo>
                  <a:lnTo>
                    <a:pt x="794371" y="943237"/>
                  </a:lnTo>
                  <a:lnTo>
                    <a:pt x="739565" y="947877"/>
                  </a:lnTo>
                  <a:lnTo>
                    <a:pt x="683513" y="949451"/>
                  </a:lnTo>
                  <a:lnTo>
                    <a:pt x="627462" y="947877"/>
                  </a:lnTo>
                  <a:lnTo>
                    <a:pt x="572656" y="943237"/>
                  </a:lnTo>
                  <a:lnTo>
                    <a:pt x="519274" y="935651"/>
                  </a:lnTo>
                  <a:lnTo>
                    <a:pt x="467490" y="925244"/>
                  </a:lnTo>
                  <a:lnTo>
                    <a:pt x="417480" y="912137"/>
                  </a:lnTo>
                  <a:lnTo>
                    <a:pt x="369422" y="896453"/>
                  </a:lnTo>
                  <a:lnTo>
                    <a:pt x="323490" y="878313"/>
                  </a:lnTo>
                  <a:lnTo>
                    <a:pt x="279861" y="857841"/>
                  </a:lnTo>
                  <a:lnTo>
                    <a:pt x="238710" y="835158"/>
                  </a:lnTo>
                  <a:lnTo>
                    <a:pt x="200215" y="810387"/>
                  </a:lnTo>
                  <a:lnTo>
                    <a:pt x="164550" y="783649"/>
                  </a:lnTo>
                  <a:lnTo>
                    <a:pt x="131893" y="755068"/>
                  </a:lnTo>
                  <a:lnTo>
                    <a:pt x="102418" y="724766"/>
                  </a:lnTo>
                  <a:lnTo>
                    <a:pt x="76302" y="692865"/>
                  </a:lnTo>
                  <a:lnTo>
                    <a:pt x="53720" y="659487"/>
                  </a:lnTo>
                  <a:lnTo>
                    <a:pt x="34850" y="624754"/>
                  </a:lnTo>
                  <a:lnTo>
                    <a:pt x="19867" y="588789"/>
                  </a:lnTo>
                  <a:lnTo>
                    <a:pt x="8947" y="551715"/>
                  </a:lnTo>
                  <a:lnTo>
                    <a:pt x="2266" y="513653"/>
                  </a:lnTo>
                  <a:lnTo>
                    <a:pt x="0" y="474725"/>
                  </a:lnTo>
                  <a:close/>
                </a:path>
              </a:pathLst>
            </a:custGeom>
            <a:ln w="25908">
              <a:solidFill>
                <a:srgbClr val="FFA8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object 31"/>
            <p:cNvSpPr/>
            <p:nvPr/>
          </p:nvSpPr>
          <p:spPr>
            <a:xfrm>
              <a:off x="4876038" y="2548890"/>
              <a:ext cx="1367027" cy="1018032"/>
            </a:xfrm>
            <a:custGeom>
              <a:avLst/>
              <a:gdLst/>
              <a:ahLst/>
              <a:cxnLst/>
              <a:rect l="l" t="t" r="r" b="b"/>
              <a:pathLst>
                <a:path w="1367027" h="1018032">
                  <a:moveTo>
                    <a:pt x="0" y="509016"/>
                  </a:moveTo>
                  <a:lnTo>
                    <a:pt x="2266" y="467261"/>
                  </a:lnTo>
                  <a:lnTo>
                    <a:pt x="8947" y="426437"/>
                  </a:lnTo>
                  <a:lnTo>
                    <a:pt x="19867" y="386675"/>
                  </a:lnTo>
                  <a:lnTo>
                    <a:pt x="34850" y="348105"/>
                  </a:lnTo>
                  <a:lnTo>
                    <a:pt x="53720" y="310860"/>
                  </a:lnTo>
                  <a:lnTo>
                    <a:pt x="76302" y="275069"/>
                  </a:lnTo>
                  <a:lnTo>
                    <a:pt x="102418" y="240863"/>
                  </a:lnTo>
                  <a:lnTo>
                    <a:pt x="131893" y="208373"/>
                  </a:lnTo>
                  <a:lnTo>
                    <a:pt x="164550" y="177730"/>
                  </a:lnTo>
                  <a:lnTo>
                    <a:pt x="200215" y="149066"/>
                  </a:lnTo>
                  <a:lnTo>
                    <a:pt x="238710" y="122510"/>
                  </a:lnTo>
                  <a:lnTo>
                    <a:pt x="279861" y="98194"/>
                  </a:lnTo>
                  <a:lnTo>
                    <a:pt x="323490" y="76248"/>
                  </a:lnTo>
                  <a:lnTo>
                    <a:pt x="369422" y="56804"/>
                  </a:lnTo>
                  <a:lnTo>
                    <a:pt x="417480" y="39993"/>
                  </a:lnTo>
                  <a:lnTo>
                    <a:pt x="467490" y="25944"/>
                  </a:lnTo>
                  <a:lnTo>
                    <a:pt x="519274" y="14790"/>
                  </a:lnTo>
                  <a:lnTo>
                    <a:pt x="572656" y="6660"/>
                  </a:lnTo>
                  <a:lnTo>
                    <a:pt x="627462" y="1686"/>
                  </a:lnTo>
                  <a:lnTo>
                    <a:pt x="683513" y="0"/>
                  </a:lnTo>
                  <a:lnTo>
                    <a:pt x="739565" y="1686"/>
                  </a:lnTo>
                  <a:lnTo>
                    <a:pt x="794371" y="6660"/>
                  </a:lnTo>
                  <a:lnTo>
                    <a:pt x="847753" y="14790"/>
                  </a:lnTo>
                  <a:lnTo>
                    <a:pt x="899537" y="25944"/>
                  </a:lnTo>
                  <a:lnTo>
                    <a:pt x="949547" y="39993"/>
                  </a:lnTo>
                  <a:lnTo>
                    <a:pt x="997605" y="56804"/>
                  </a:lnTo>
                  <a:lnTo>
                    <a:pt x="1043537" y="76248"/>
                  </a:lnTo>
                  <a:lnTo>
                    <a:pt x="1087166" y="98194"/>
                  </a:lnTo>
                  <a:lnTo>
                    <a:pt x="1128317" y="122510"/>
                  </a:lnTo>
                  <a:lnTo>
                    <a:pt x="1166812" y="149066"/>
                  </a:lnTo>
                  <a:lnTo>
                    <a:pt x="1202477" y="177730"/>
                  </a:lnTo>
                  <a:lnTo>
                    <a:pt x="1235134" y="208373"/>
                  </a:lnTo>
                  <a:lnTo>
                    <a:pt x="1264609" y="240863"/>
                  </a:lnTo>
                  <a:lnTo>
                    <a:pt x="1290725" y="275069"/>
                  </a:lnTo>
                  <a:lnTo>
                    <a:pt x="1313306" y="310860"/>
                  </a:lnTo>
                  <a:lnTo>
                    <a:pt x="1332177" y="348105"/>
                  </a:lnTo>
                  <a:lnTo>
                    <a:pt x="1347160" y="386675"/>
                  </a:lnTo>
                  <a:lnTo>
                    <a:pt x="1358080" y="426437"/>
                  </a:lnTo>
                  <a:lnTo>
                    <a:pt x="1364761" y="467261"/>
                  </a:lnTo>
                  <a:lnTo>
                    <a:pt x="1367027" y="509016"/>
                  </a:lnTo>
                  <a:lnTo>
                    <a:pt x="1364761" y="550770"/>
                  </a:lnTo>
                  <a:lnTo>
                    <a:pt x="1358080" y="591594"/>
                  </a:lnTo>
                  <a:lnTo>
                    <a:pt x="1347160" y="631356"/>
                  </a:lnTo>
                  <a:lnTo>
                    <a:pt x="1332177" y="669926"/>
                  </a:lnTo>
                  <a:lnTo>
                    <a:pt x="1313306" y="707171"/>
                  </a:lnTo>
                  <a:lnTo>
                    <a:pt x="1290725" y="742962"/>
                  </a:lnTo>
                  <a:lnTo>
                    <a:pt x="1264609" y="777168"/>
                  </a:lnTo>
                  <a:lnTo>
                    <a:pt x="1235134" y="809658"/>
                  </a:lnTo>
                  <a:lnTo>
                    <a:pt x="1202477" y="840301"/>
                  </a:lnTo>
                  <a:lnTo>
                    <a:pt x="1166812" y="868965"/>
                  </a:lnTo>
                  <a:lnTo>
                    <a:pt x="1128317" y="895521"/>
                  </a:lnTo>
                  <a:lnTo>
                    <a:pt x="1087166" y="919837"/>
                  </a:lnTo>
                  <a:lnTo>
                    <a:pt x="1043537" y="941783"/>
                  </a:lnTo>
                  <a:lnTo>
                    <a:pt x="997605" y="961227"/>
                  </a:lnTo>
                  <a:lnTo>
                    <a:pt x="949547" y="978038"/>
                  </a:lnTo>
                  <a:lnTo>
                    <a:pt x="899537" y="992087"/>
                  </a:lnTo>
                  <a:lnTo>
                    <a:pt x="847753" y="1003241"/>
                  </a:lnTo>
                  <a:lnTo>
                    <a:pt x="794371" y="1011371"/>
                  </a:lnTo>
                  <a:lnTo>
                    <a:pt x="739565" y="1016345"/>
                  </a:lnTo>
                  <a:lnTo>
                    <a:pt x="683513" y="1018032"/>
                  </a:lnTo>
                  <a:lnTo>
                    <a:pt x="627462" y="1016345"/>
                  </a:lnTo>
                  <a:lnTo>
                    <a:pt x="572656" y="1011371"/>
                  </a:lnTo>
                  <a:lnTo>
                    <a:pt x="519274" y="1003241"/>
                  </a:lnTo>
                  <a:lnTo>
                    <a:pt x="467490" y="992087"/>
                  </a:lnTo>
                  <a:lnTo>
                    <a:pt x="417480" y="978038"/>
                  </a:lnTo>
                  <a:lnTo>
                    <a:pt x="369422" y="961227"/>
                  </a:lnTo>
                  <a:lnTo>
                    <a:pt x="323490" y="941783"/>
                  </a:lnTo>
                  <a:lnTo>
                    <a:pt x="279861" y="919837"/>
                  </a:lnTo>
                  <a:lnTo>
                    <a:pt x="238710" y="895521"/>
                  </a:lnTo>
                  <a:lnTo>
                    <a:pt x="200215" y="868965"/>
                  </a:lnTo>
                  <a:lnTo>
                    <a:pt x="164550" y="840301"/>
                  </a:lnTo>
                  <a:lnTo>
                    <a:pt x="131893" y="809658"/>
                  </a:lnTo>
                  <a:lnTo>
                    <a:pt x="102418" y="777168"/>
                  </a:lnTo>
                  <a:lnTo>
                    <a:pt x="76302" y="742962"/>
                  </a:lnTo>
                  <a:lnTo>
                    <a:pt x="53720" y="707171"/>
                  </a:lnTo>
                  <a:lnTo>
                    <a:pt x="34850" y="669926"/>
                  </a:lnTo>
                  <a:lnTo>
                    <a:pt x="19867" y="631356"/>
                  </a:lnTo>
                  <a:lnTo>
                    <a:pt x="8947" y="591594"/>
                  </a:lnTo>
                  <a:lnTo>
                    <a:pt x="2266" y="550770"/>
                  </a:lnTo>
                  <a:lnTo>
                    <a:pt x="0" y="509016"/>
                  </a:lnTo>
                  <a:close/>
                </a:path>
              </a:pathLst>
            </a:custGeom>
            <a:ln w="25908">
              <a:solidFill>
                <a:srgbClr val="E2173D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object 32"/>
            <p:cNvSpPr/>
            <p:nvPr/>
          </p:nvSpPr>
          <p:spPr>
            <a:xfrm>
              <a:off x="3906011" y="2506980"/>
              <a:ext cx="973836" cy="44958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object 33"/>
            <p:cNvSpPr/>
            <p:nvPr/>
          </p:nvSpPr>
          <p:spPr>
            <a:xfrm>
              <a:off x="3953255" y="2540508"/>
              <a:ext cx="877824" cy="4053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object 34"/>
            <p:cNvSpPr/>
            <p:nvPr/>
          </p:nvSpPr>
          <p:spPr>
            <a:xfrm>
              <a:off x="3967739" y="2548890"/>
              <a:ext cx="850380" cy="326136"/>
            </a:xfrm>
            <a:custGeom>
              <a:avLst/>
              <a:gdLst/>
              <a:ahLst/>
              <a:cxnLst/>
              <a:rect l="l" t="t" r="r" b="b"/>
              <a:pathLst>
                <a:path w="850380" h="326136">
                  <a:moveTo>
                    <a:pt x="796030" y="0"/>
                  </a:moveTo>
                  <a:lnTo>
                    <a:pt x="53566" y="5"/>
                  </a:lnTo>
                  <a:lnTo>
                    <a:pt x="15676" y="16197"/>
                  </a:lnTo>
                  <a:lnTo>
                    <a:pt x="99" y="53572"/>
                  </a:lnTo>
                  <a:lnTo>
                    <a:pt x="0" y="272563"/>
                  </a:lnTo>
                  <a:lnTo>
                    <a:pt x="2108" y="286813"/>
                  </a:lnTo>
                  <a:lnTo>
                    <a:pt x="27148" y="318827"/>
                  </a:lnTo>
                  <a:lnTo>
                    <a:pt x="54350" y="326136"/>
                  </a:lnTo>
                  <a:lnTo>
                    <a:pt x="796814" y="326130"/>
                  </a:lnTo>
                  <a:lnTo>
                    <a:pt x="834704" y="309938"/>
                  </a:lnTo>
                  <a:lnTo>
                    <a:pt x="850281" y="272563"/>
                  </a:lnTo>
                  <a:lnTo>
                    <a:pt x="850380" y="53572"/>
                  </a:lnTo>
                  <a:lnTo>
                    <a:pt x="848272" y="39322"/>
                  </a:lnTo>
                  <a:lnTo>
                    <a:pt x="823232" y="7308"/>
                  </a:lnTo>
                  <a:lnTo>
                    <a:pt x="796030" y="0"/>
                  </a:lnTo>
                  <a:close/>
                </a:path>
              </a:pathLst>
            </a:custGeom>
            <a:solidFill>
              <a:srgbClr val="67A4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object 35"/>
            <p:cNvSpPr/>
            <p:nvPr/>
          </p:nvSpPr>
          <p:spPr>
            <a:xfrm>
              <a:off x="3967733" y="2548890"/>
              <a:ext cx="850391" cy="326136"/>
            </a:xfrm>
            <a:custGeom>
              <a:avLst/>
              <a:gdLst/>
              <a:ahLst/>
              <a:cxnLst/>
              <a:rect l="l" t="t" r="r" b="b"/>
              <a:pathLst>
                <a:path w="850391" h="326136">
                  <a:moveTo>
                    <a:pt x="0" y="54356"/>
                  </a:moveTo>
                  <a:lnTo>
                    <a:pt x="15681" y="16197"/>
                  </a:lnTo>
                  <a:lnTo>
                    <a:pt x="53572" y="5"/>
                  </a:lnTo>
                  <a:lnTo>
                    <a:pt x="796036" y="0"/>
                  </a:lnTo>
                  <a:lnTo>
                    <a:pt x="810348" y="1911"/>
                  </a:lnTo>
                  <a:lnTo>
                    <a:pt x="842710" y="26522"/>
                  </a:lnTo>
                  <a:lnTo>
                    <a:pt x="850391" y="271780"/>
                  </a:lnTo>
                  <a:lnTo>
                    <a:pt x="848480" y="286092"/>
                  </a:lnTo>
                  <a:lnTo>
                    <a:pt x="823869" y="318454"/>
                  </a:lnTo>
                  <a:lnTo>
                    <a:pt x="54355" y="326136"/>
                  </a:lnTo>
                  <a:lnTo>
                    <a:pt x="40043" y="324224"/>
                  </a:lnTo>
                  <a:lnTo>
                    <a:pt x="7681" y="299613"/>
                  </a:lnTo>
                  <a:lnTo>
                    <a:pt x="0" y="5435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object 36"/>
            <p:cNvSpPr/>
            <p:nvPr/>
          </p:nvSpPr>
          <p:spPr>
            <a:xfrm>
              <a:off x="7216902" y="1925574"/>
              <a:ext cx="1367027" cy="949451"/>
            </a:xfrm>
            <a:custGeom>
              <a:avLst/>
              <a:gdLst/>
              <a:ahLst/>
              <a:cxnLst/>
              <a:rect l="l" t="t" r="r" b="b"/>
              <a:pathLst>
                <a:path w="1367027" h="949451">
                  <a:moveTo>
                    <a:pt x="0" y="474725"/>
                  </a:moveTo>
                  <a:lnTo>
                    <a:pt x="2266" y="435798"/>
                  </a:lnTo>
                  <a:lnTo>
                    <a:pt x="8947" y="397736"/>
                  </a:lnTo>
                  <a:lnTo>
                    <a:pt x="19867" y="360662"/>
                  </a:lnTo>
                  <a:lnTo>
                    <a:pt x="34850" y="324697"/>
                  </a:lnTo>
                  <a:lnTo>
                    <a:pt x="53721" y="289964"/>
                  </a:lnTo>
                  <a:lnTo>
                    <a:pt x="76302" y="256586"/>
                  </a:lnTo>
                  <a:lnTo>
                    <a:pt x="102418" y="224685"/>
                  </a:lnTo>
                  <a:lnTo>
                    <a:pt x="131893" y="194383"/>
                  </a:lnTo>
                  <a:lnTo>
                    <a:pt x="164550" y="165802"/>
                  </a:lnTo>
                  <a:lnTo>
                    <a:pt x="200215" y="139064"/>
                  </a:lnTo>
                  <a:lnTo>
                    <a:pt x="238710" y="114293"/>
                  </a:lnTo>
                  <a:lnTo>
                    <a:pt x="279861" y="91610"/>
                  </a:lnTo>
                  <a:lnTo>
                    <a:pt x="323490" y="71138"/>
                  </a:lnTo>
                  <a:lnTo>
                    <a:pt x="369422" y="52998"/>
                  </a:lnTo>
                  <a:lnTo>
                    <a:pt x="417480" y="37314"/>
                  </a:lnTo>
                  <a:lnTo>
                    <a:pt x="467490" y="24207"/>
                  </a:lnTo>
                  <a:lnTo>
                    <a:pt x="519274" y="13800"/>
                  </a:lnTo>
                  <a:lnTo>
                    <a:pt x="572656" y="6214"/>
                  </a:lnTo>
                  <a:lnTo>
                    <a:pt x="627462" y="1574"/>
                  </a:lnTo>
                  <a:lnTo>
                    <a:pt x="683514" y="0"/>
                  </a:lnTo>
                  <a:lnTo>
                    <a:pt x="739565" y="1574"/>
                  </a:lnTo>
                  <a:lnTo>
                    <a:pt x="794371" y="6214"/>
                  </a:lnTo>
                  <a:lnTo>
                    <a:pt x="847753" y="13800"/>
                  </a:lnTo>
                  <a:lnTo>
                    <a:pt x="899537" y="24207"/>
                  </a:lnTo>
                  <a:lnTo>
                    <a:pt x="949547" y="37314"/>
                  </a:lnTo>
                  <a:lnTo>
                    <a:pt x="997605" y="52998"/>
                  </a:lnTo>
                  <a:lnTo>
                    <a:pt x="1043537" y="71138"/>
                  </a:lnTo>
                  <a:lnTo>
                    <a:pt x="1087166" y="91610"/>
                  </a:lnTo>
                  <a:lnTo>
                    <a:pt x="1128317" y="114293"/>
                  </a:lnTo>
                  <a:lnTo>
                    <a:pt x="1166812" y="139064"/>
                  </a:lnTo>
                  <a:lnTo>
                    <a:pt x="1202477" y="165802"/>
                  </a:lnTo>
                  <a:lnTo>
                    <a:pt x="1235134" y="194383"/>
                  </a:lnTo>
                  <a:lnTo>
                    <a:pt x="1264609" y="224685"/>
                  </a:lnTo>
                  <a:lnTo>
                    <a:pt x="1290725" y="256586"/>
                  </a:lnTo>
                  <a:lnTo>
                    <a:pt x="1313306" y="289964"/>
                  </a:lnTo>
                  <a:lnTo>
                    <a:pt x="1332177" y="324697"/>
                  </a:lnTo>
                  <a:lnTo>
                    <a:pt x="1347160" y="360662"/>
                  </a:lnTo>
                  <a:lnTo>
                    <a:pt x="1358080" y="397736"/>
                  </a:lnTo>
                  <a:lnTo>
                    <a:pt x="1364761" y="435798"/>
                  </a:lnTo>
                  <a:lnTo>
                    <a:pt x="1367027" y="474725"/>
                  </a:lnTo>
                  <a:lnTo>
                    <a:pt x="1364761" y="513653"/>
                  </a:lnTo>
                  <a:lnTo>
                    <a:pt x="1358080" y="551715"/>
                  </a:lnTo>
                  <a:lnTo>
                    <a:pt x="1347160" y="588789"/>
                  </a:lnTo>
                  <a:lnTo>
                    <a:pt x="1332177" y="624754"/>
                  </a:lnTo>
                  <a:lnTo>
                    <a:pt x="1313306" y="659487"/>
                  </a:lnTo>
                  <a:lnTo>
                    <a:pt x="1290725" y="692865"/>
                  </a:lnTo>
                  <a:lnTo>
                    <a:pt x="1264609" y="724766"/>
                  </a:lnTo>
                  <a:lnTo>
                    <a:pt x="1235134" y="755068"/>
                  </a:lnTo>
                  <a:lnTo>
                    <a:pt x="1202477" y="783649"/>
                  </a:lnTo>
                  <a:lnTo>
                    <a:pt x="1166812" y="810387"/>
                  </a:lnTo>
                  <a:lnTo>
                    <a:pt x="1128317" y="835158"/>
                  </a:lnTo>
                  <a:lnTo>
                    <a:pt x="1087166" y="857841"/>
                  </a:lnTo>
                  <a:lnTo>
                    <a:pt x="1043537" y="878313"/>
                  </a:lnTo>
                  <a:lnTo>
                    <a:pt x="997605" y="896453"/>
                  </a:lnTo>
                  <a:lnTo>
                    <a:pt x="949547" y="912137"/>
                  </a:lnTo>
                  <a:lnTo>
                    <a:pt x="899537" y="925244"/>
                  </a:lnTo>
                  <a:lnTo>
                    <a:pt x="847753" y="935651"/>
                  </a:lnTo>
                  <a:lnTo>
                    <a:pt x="794371" y="943237"/>
                  </a:lnTo>
                  <a:lnTo>
                    <a:pt x="739565" y="947877"/>
                  </a:lnTo>
                  <a:lnTo>
                    <a:pt x="683514" y="949451"/>
                  </a:lnTo>
                  <a:lnTo>
                    <a:pt x="627462" y="947877"/>
                  </a:lnTo>
                  <a:lnTo>
                    <a:pt x="572656" y="943237"/>
                  </a:lnTo>
                  <a:lnTo>
                    <a:pt x="519274" y="935651"/>
                  </a:lnTo>
                  <a:lnTo>
                    <a:pt x="467490" y="925244"/>
                  </a:lnTo>
                  <a:lnTo>
                    <a:pt x="417480" y="912137"/>
                  </a:lnTo>
                  <a:lnTo>
                    <a:pt x="369422" y="896453"/>
                  </a:lnTo>
                  <a:lnTo>
                    <a:pt x="323490" y="878313"/>
                  </a:lnTo>
                  <a:lnTo>
                    <a:pt x="279861" y="857841"/>
                  </a:lnTo>
                  <a:lnTo>
                    <a:pt x="238710" y="835158"/>
                  </a:lnTo>
                  <a:lnTo>
                    <a:pt x="200215" y="810387"/>
                  </a:lnTo>
                  <a:lnTo>
                    <a:pt x="164550" y="783649"/>
                  </a:lnTo>
                  <a:lnTo>
                    <a:pt x="131893" y="755068"/>
                  </a:lnTo>
                  <a:lnTo>
                    <a:pt x="102418" y="724766"/>
                  </a:lnTo>
                  <a:lnTo>
                    <a:pt x="76302" y="692865"/>
                  </a:lnTo>
                  <a:lnTo>
                    <a:pt x="53721" y="659487"/>
                  </a:lnTo>
                  <a:lnTo>
                    <a:pt x="34850" y="624754"/>
                  </a:lnTo>
                  <a:lnTo>
                    <a:pt x="19867" y="588789"/>
                  </a:lnTo>
                  <a:lnTo>
                    <a:pt x="8947" y="551715"/>
                  </a:lnTo>
                  <a:lnTo>
                    <a:pt x="2266" y="513653"/>
                  </a:lnTo>
                  <a:lnTo>
                    <a:pt x="0" y="474725"/>
                  </a:lnTo>
                  <a:close/>
                </a:path>
              </a:pathLst>
            </a:custGeom>
            <a:ln w="25908">
              <a:solidFill>
                <a:srgbClr val="FFA8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object 37"/>
            <p:cNvSpPr/>
            <p:nvPr/>
          </p:nvSpPr>
          <p:spPr>
            <a:xfrm>
              <a:off x="7216902" y="2548890"/>
              <a:ext cx="1367027" cy="1018032"/>
            </a:xfrm>
            <a:custGeom>
              <a:avLst/>
              <a:gdLst/>
              <a:ahLst/>
              <a:cxnLst/>
              <a:rect l="l" t="t" r="r" b="b"/>
              <a:pathLst>
                <a:path w="1367027" h="1018032">
                  <a:moveTo>
                    <a:pt x="0" y="509016"/>
                  </a:moveTo>
                  <a:lnTo>
                    <a:pt x="2266" y="467261"/>
                  </a:lnTo>
                  <a:lnTo>
                    <a:pt x="8947" y="426437"/>
                  </a:lnTo>
                  <a:lnTo>
                    <a:pt x="19867" y="386675"/>
                  </a:lnTo>
                  <a:lnTo>
                    <a:pt x="34850" y="348105"/>
                  </a:lnTo>
                  <a:lnTo>
                    <a:pt x="53721" y="310860"/>
                  </a:lnTo>
                  <a:lnTo>
                    <a:pt x="76302" y="275069"/>
                  </a:lnTo>
                  <a:lnTo>
                    <a:pt x="102418" y="240863"/>
                  </a:lnTo>
                  <a:lnTo>
                    <a:pt x="131893" y="208373"/>
                  </a:lnTo>
                  <a:lnTo>
                    <a:pt x="164550" y="177730"/>
                  </a:lnTo>
                  <a:lnTo>
                    <a:pt x="200215" y="149066"/>
                  </a:lnTo>
                  <a:lnTo>
                    <a:pt x="238710" y="122510"/>
                  </a:lnTo>
                  <a:lnTo>
                    <a:pt x="279861" y="98194"/>
                  </a:lnTo>
                  <a:lnTo>
                    <a:pt x="323490" y="76248"/>
                  </a:lnTo>
                  <a:lnTo>
                    <a:pt x="369422" y="56804"/>
                  </a:lnTo>
                  <a:lnTo>
                    <a:pt x="417480" y="39993"/>
                  </a:lnTo>
                  <a:lnTo>
                    <a:pt x="467490" y="25944"/>
                  </a:lnTo>
                  <a:lnTo>
                    <a:pt x="519274" y="14790"/>
                  </a:lnTo>
                  <a:lnTo>
                    <a:pt x="572656" y="6660"/>
                  </a:lnTo>
                  <a:lnTo>
                    <a:pt x="627462" y="1686"/>
                  </a:lnTo>
                  <a:lnTo>
                    <a:pt x="683514" y="0"/>
                  </a:lnTo>
                  <a:lnTo>
                    <a:pt x="739565" y="1686"/>
                  </a:lnTo>
                  <a:lnTo>
                    <a:pt x="794371" y="6660"/>
                  </a:lnTo>
                  <a:lnTo>
                    <a:pt x="847753" y="14790"/>
                  </a:lnTo>
                  <a:lnTo>
                    <a:pt x="899537" y="25944"/>
                  </a:lnTo>
                  <a:lnTo>
                    <a:pt x="949547" y="39993"/>
                  </a:lnTo>
                  <a:lnTo>
                    <a:pt x="997605" y="56804"/>
                  </a:lnTo>
                  <a:lnTo>
                    <a:pt x="1043537" y="76248"/>
                  </a:lnTo>
                  <a:lnTo>
                    <a:pt x="1087166" y="98194"/>
                  </a:lnTo>
                  <a:lnTo>
                    <a:pt x="1128317" y="122510"/>
                  </a:lnTo>
                  <a:lnTo>
                    <a:pt x="1166812" y="149066"/>
                  </a:lnTo>
                  <a:lnTo>
                    <a:pt x="1202477" y="177730"/>
                  </a:lnTo>
                  <a:lnTo>
                    <a:pt x="1235134" y="208373"/>
                  </a:lnTo>
                  <a:lnTo>
                    <a:pt x="1264609" y="240863"/>
                  </a:lnTo>
                  <a:lnTo>
                    <a:pt x="1290725" y="275069"/>
                  </a:lnTo>
                  <a:lnTo>
                    <a:pt x="1313306" y="310860"/>
                  </a:lnTo>
                  <a:lnTo>
                    <a:pt x="1332177" y="348105"/>
                  </a:lnTo>
                  <a:lnTo>
                    <a:pt x="1347160" y="386675"/>
                  </a:lnTo>
                  <a:lnTo>
                    <a:pt x="1358080" y="426437"/>
                  </a:lnTo>
                  <a:lnTo>
                    <a:pt x="1364761" y="467261"/>
                  </a:lnTo>
                  <a:lnTo>
                    <a:pt x="1367027" y="509016"/>
                  </a:lnTo>
                  <a:lnTo>
                    <a:pt x="1364761" y="550770"/>
                  </a:lnTo>
                  <a:lnTo>
                    <a:pt x="1358080" y="591594"/>
                  </a:lnTo>
                  <a:lnTo>
                    <a:pt x="1347160" y="631356"/>
                  </a:lnTo>
                  <a:lnTo>
                    <a:pt x="1332177" y="669926"/>
                  </a:lnTo>
                  <a:lnTo>
                    <a:pt x="1313306" y="707171"/>
                  </a:lnTo>
                  <a:lnTo>
                    <a:pt x="1290725" y="742962"/>
                  </a:lnTo>
                  <a:lnTo>
                    <a:pt x="1264609" y="777168"/>
                  </a:lnTo>
                  <a:lnTo>
                    <a:pt x="1235134" y="809658"/>
                  </a:lnTo>
                  <a:lnTo>
                    <a:pt x="1202477" y="840301"/>
                  </a:lnTo>
                  <a:lnTo>
                    <a:pt x="1166812" y="868965"/>
                  </a:lnTo>
                  <a:lnTo>
                    <a:pt x="1128317" y="895521"/>
                  </a:lnTo>
                  <a:lnTo>
                    <a:pt x="1087166" y="919837"/>
                  </a:lnTo>
                  <a:lnTo>
                    <a:pt x="1043537" y="941783"/>
                  </a:lnTo>
                  <a:lnTo>
                    <a:pt x="997605" y="961227"/>
                  </a:lnTo>
                  <a:lnTo>
                    <a:pt x="949547" y="978038"/>
                  </a:lnTo>
                  <a:lnTo>
                    <a:pt x="899537" y="992087"/>
                  </a:lnTo>
                  <a:lnTo>
                    <a:pt x="847753" y="1003241"/>
                  </a:lnTo>
                  <a:lnTo>
                    <a:pt x="794371" y="1011371"/>
                  </a:lnTo>
                  <a:lnTo>
                    <a:pt x="739565" y="1016345"/>
                  </a:lnTo>
                  <a:lnTo>
                    <a:pt x="683514" y="1018032"/>
                  </a:lnTo>
                  <a:lnTo>
                    <a:pt x="627462" y="1016345"/>
                  </a:lnTo>
                  <a:lnTo>
                    <a:pt x="572656" y="1011371"/>
                  </a:lnTo>
                  <a:lnTo>
                    <a:pt x="519274" y="1003241"/>
                  </a:lnTo>
                  <a:lnTo>
                    <a:pt x="467490" y="992087"/>
                  </a:lnTo>
                  <a:lnTo>
                    <a:pt x="417480" y="978038"/>
                  </a:lnTo>
                  <a:lnTo>
                    <a:pt x="369422" y="961227"/>
                  </a:lnTo>
                  <a:lnTo>
                    <a:pt x="323490" y="941783"/>
                  </a:lnTo>
                  <a:lnTo>
                    <a:pt x="279861" y="919837"/>
                  </a:lnTo>
                  <a:lnTo>
                    <a:pt x="238710" y="895521"/>
                  </a:lnTo>
                  <a:lnTo>
                    <a:pt x="200215" y="868965"/>
                  </a:lnTo>
                  <a:lnTo>
                    <a:pt x="164550" y="840301"/>
                  </a:lnTo>
                  <a:lnTo>
                    <a:pt x="131893" y="809658"/>
                  </a:lnTo>
                  <a:lnTo>
                    <a:pt x="102418" y="777168"/>
                  </a:lnTo>
                  <a:lnTo>
                    <a:pt x="76302" y="742962"/>
                  </a:lnTo>
                  <a:lnTo>
                    <a:pt x="53721" y="707171"/>
                  </a:lnTo>
                  <a:lnTo>
                    <a:pt x="34850" y="669926"/>
                  </a:lnTo>
                  <a:lnTo>
                    <a:pt x="19867" y="631356"/>
                  </a:lnTo>
                  <a:lnTo>
                    <a:pt x="8947" y="591594"/>
                  </a:lnTo>
                  <a:lnTo>
                    <a:pt x="2266" y="550770"/>
                  </a:lnTo>
                  <a:lnTo>
                    <a:pt x="0" y="509016"/>
                  </a:lnTo>
                  <a:close/>
                </a:path>
              </a:pathLst>
            </a:custGeom>
            <a:ln w="25908">
              <a:solidFill>
                <a:srgbClr val="E2173D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object 38"/>
            <p:cNvSpPr/>
            <p:nvPr/>
          </p:nvSpPr>
          <p:spPr>
            <a:xfrm>
              <a:off x="6239255" y="2506980"/>
              <a:ext cx="1039368" cy="44958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object 39"/>
            <p:cNvSpPr/>
            <p:nvPr/>
          </p:nvSpPr>
          <p:spPr>
            <a:xfrm>
              <a:off x="6318503" y="2540508"/>
              <a:ext cx="877824" cy="4053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object 40"/>
            <p:cNvSpPr/>
            <p:nvPr/>
          </p:nvSpPr>
          <p:spPr>
            <a:xfrm>
              <a:off x="6300983" y="2548890"/>
              <a:ext cx="915912" cy="326136"/>
            </a:xfrm>
            <a:custGeom>
              <a:avLst/>
              <a:gdLst/>
              <a:ahLst/>
              <a:cxnLst/>
              <a:rect l="l" t="t" r="r" b="b"/>
              <a:pathLst>
                <a:path w="915912" h="326136">
                  <a:moveTo>
                    <a:pt x="861562" y="0"/>
                  </a:moveTo>
                  <a:lnTo>
                    <a:pt x="53566" y="5"/>
                  </a:lnTo>
                  <a:lnTo>
                    <a:pt x="15676" y="16197"/>
                  </a:lnTo>
                  <a:lnTo>
                    <a:pt x="99" y="53572"/>
                  </a:lnTo>
                  <a:lnTo>
                    <a:pt x="0" y="272563"/>
                  </a:lnTo>
                  <a:lnTo>
                    <a:pt x="2108" y="286813"/>
                  </a:lnTo>
                  <a:lnTo>
                    <a:pt x="27148" y="318827"/>
                  </a:lnTo>
                  <a:lnTo>
                    <a:pt x="54350" y="326136"/>
                  </a:lnTo>
                  <a:lnTo>
                    <a:pt x="862346" y="326130"/>
                  </a:lnTo>
                  <a:lnTo>
                    <a:pt x="900236" y="309938"/>
                  </a:lnTo>
                  <a:lnTo>
                    <a:pt x="915813" y="272563"/>
                  </a:lnTo>
                  <a:lnTo>
                    <a:pt x="915912" y="53572"/>
                  </a:lnTo>
                  <a:lnTo>
                    <a:pt x="913804" y="39322"/>
                  </a:lnTo>
                  <a:lnTo>
                    <a:pt x="888764" y="7308"/>
                  </a:lnTo>
                  <a:lnTo>
                    <a:pt x="861562" y="0"/>
                  </a:lnTo>
                  <a:close/>
                </a:path>
              </a:pathLst>
            </a:custGeom>
            <a:solidFill>
              <a:srgbClr val="67A4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object 41"/>
            <p:cNvSpPr/>
            <p:nvPr/>
          </p:nvSpPr>
          <p:spPr>
            <a:xfrm>
              <a:off x="6300978" y="2548890"/>
              <a:ext cx="915924" cy="326136"/>
            </a:xfrm>
            <a:custGeom>
              <a:avLst/>
              <a:gdLst/>
              <a:ahLst/>
              <a:cxnLst/>
              <a:rect l="l" t="t" r="r" b="b"/>
              <a:pathLst>
                <a:path w="915924" h="326136">
                  <a:moveTo>
                    <a:pt x="0" y="54356"/>
                  </a:moveTo>
                  <a:lnTo>
                    <a:pt x="15681" y="16197"/>
                  </a:lnTo>
                  <a:lnTo>
                    <a:pt x="53572" y="5"/>
                  </a:lnTo>
                  <a:lnTo>
                    <a:pt x="861568" y="0"/>
                  </a:lnTo>
                  <a:lnTo>
                    <a:pt x="875880" y="1911"/>
                  </a:lnTo>
                  <a:lnTo>
                    <a:pt x="908242" y="26522"/>
                  </a:lnTo>
                  <a:lnTo>
                    <a:pt x="915924" y="271780"/>
                  </a:lnTo>
                  <a:lnTo>
                    <a:pt x="914012" y="286092"/>
                  </a:lnTo>
                  <a:lnTo>
                    <a:pt x="889401" y="318454"/>
                  </a:lnTo>
                  <a:lnTo>
                    <a:pt x="54356" y="326136"/>
                  </a:lnTo>
                  <a:lnTo>
                    <a:pt x="40043" y="324224"/>
                  </a:lnTo>
                  <a:lnTo>
                    <a:pt x="7681" y="299613"/>
                  </a:lnTo>
                  <a:lnTo>
                    <a:pt x="0" y="5435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object 43"/>
            <p:cNvSpPr txBox="1"/>
            <p:nvPr/>
          </p:nvSpPr>
          <p:spPr>
            <a:xfrm>
              <a:off x="398932" y="1077523"/>
              <a:ext cx="249910" cy="34086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 algn="just">
                <a:lnSpc>
                  <a:spcPts val="2425"/>
                </a:lnSpc>
                <a:spcBef>
                  <a:spcPts val="120"/>
                </a:spcBef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依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404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托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404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于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404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信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404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息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404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产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404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生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404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、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404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加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404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工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404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、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399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使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399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用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399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的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399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产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399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业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399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链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399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分 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 algn="just">
                <a:lnSpc>
                  <a:spcPts val="1399"/>
                </a:lnSpc>
              </a:pPr>
              <a:r>
                <a:rPr sz="140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析</a:t>
              </a:r>
              <a:endParaRPr sz="14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08" name="object 44"/>
            <p:cNvSpPr txBox="1"/>
            <p:nvPr/>
          </p:nvSpPr>
          <p:spPr>
            <a:xfrm>
              <a:off x="2756154" y="1256887"/>
              <a:ext cx="975360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400"/>
                </a:lnSpc>
                <a:spcBef>
                  <a:spcPts val="70"/>
                </a:spcBef>
              </a:pPr>
              <a:r>
                <a:rPr sz="1200" spc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物联网拥有者</a:t>
              </a:r>
              <a:endParaRPr sz="12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09" name="object 45"/>
            <p:cNvSpPr txBox="1"/>
            <p:nvPr/>
          </p:nvSpPr>
          <p:spPr>
            <a:xfrm>
              <a:off x="5089397" y="1266658"/>
              <a:ext cx="975405" cy="17810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400"/>
                </a:lnSpc>
                <a:spcBef>
                  <a:spcPts val="70"/>
                </a:spcBef>
              </a:pPr>
              <a:r>
                <a:rPr sz="1200" spc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信息的拥有者</a:t>
              </a:r>
              <a:endParaRPr sz="12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10" name="object 46"/>
            <p:cNvSpPr txBox="1"/>
            <p:nvPr/>
          </p:nvSpPr>
          <p:spPr>
            <a:xfrm>
              <a:off x="7564881" y="1276691"/>
              <a:ext cx="823005" cy="17810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400"/>
                </a:lnSpc>
                <a:spcBef>
                  <a:spcPts val="70"/>
                </a:spcBef>
              </a:pPr>
              <a:r>
                <a:rPr sz="1200" spc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信息服务商</a:t>
              </a:r>
              <a:endParaRPr sz="12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11" name="object 47"/>
            <p:cNvSpPr txBox="1"/>
            <p:nvPr/>
          </p:nvSpPr>
          <p:spPr>
            <a:xfrm>
              <a:off x="1423542" y="2244780"/>
              <a:ext cx="271195" cy="942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05"/>
                </a:lnSpc>
                <a:spcBef>
                  <a:spcPts val="95"/>
                </a:spcBef>
              </a:pPr>
              <a:r>
                <a:rPr sz="2400" spc="0" baseline="1202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相</a:t>
              </a:r>
              <a:endParaRPr sz="16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>
                <a:lnSpc>
                  <a:spcPts val="1920"/>
                </a:lnSpc>
                <a:spcBef>
                  <a:spcPts val="0"/>
                </a:spcBef>
              </a:pPr>
              <a:r>
                <a:rPr sz="2400" spc="0" baseline="1202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互</a:t>
              </a:r>
              <a:endParaRPr sz="16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>
                <a:lnSpc>
                  <a:spcPts val="1910"/>
                </a:lnSpc>
              </a:pPr>
              <a:r>
                <a:rPr sz="2400" spc="0" baseline="1202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渗</a:t>
              </a:r>
              <a:endParaRPr sz="16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  <a:p>
              <a:pPr marL="12700">
                <a:lnSpc>
                  <a:spcPts val="1685"/>
                </a:lnSpc>
              </a:pPr>
              <a:r>
                <a:rPr sz="1600" spc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透</a:t>
              </a:r>
              <a:endParaRPr sz="16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12" name="object 48"/>
            <p:cNvSpPr txBox="1"/>
            <p:nvPr/>
          </p:nvSpPr>
          <p:spPr>
            <a:xfrm>
              <a:off x="3072764" y="2320226"/>
              <a:ext cx="326440" cy="15951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255"/>
                </a:lnSpc>
                <a:spcBef>
                  <a:spcPts val="62"/>
                </a:spcBef>
              </a:pPr>
              <a:r>
                <a:rPr sz="105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客户</a:t>
              </a:r>
              <a:endParaRPr sz="105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13" name="object 49"/>
            <p:cNvSpPr txBox="1"/>
            <p:nvPr/>
          </p:nvSpPr>
          <p:spPr>
            <a:xfrm>
              <a:off x="5211826" y="2320226"/>
              <a:ext cx="728776" cy="15951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255"/>
                </a:lnSpc>
                <a:spcBef>
                  <a:spcPts val="62"/>
                </a:spcBef>
              </a:pPr>
              <a:r>
                <a:rPr sz="105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大数据信息</a:t>
              </a:r>
              <a:endParaRPr sz="105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14" name="object 50"/>
            <p:cNvSpPr txBox="1"/>
            <p:nvPr/>
          </p:nvSpPr>
          <p:spPr>
            <a:xfrm>
              <a:off x="7688071" y="2320226"/>
              <a:ext cx="460552" cy="15951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255"/>
                </a:lnSpc>
                <a:spcBef>
                  <a:spcPts val="62"/>
                </a:spcBef>
              </a:pPr>
              <a:r>
                <a:rPr sz="105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初加工</a:t>
              </a:r>
              <a:endParaRPr sz="105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15" name="object 51"/>
            <p:cNvSpPr txBox="1"/>
            <p:nvPr/>
          </p:nvSpPr>
          <p:spPr>
            <a:xfrm>
              <a:off x="4075303" y="2623280"/>
              <a:ext cx="670560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400"/>
                </a:lnSpc>
                <a:spcBef>
                  <a:spcPts val="70"/>
                </a:spcBef>
              </a:pPr>
              <a:r>
                <a:rPr sz="1200" spc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安全隐私</a:t>
              </a:r>
              <a:endParaRPr sz="12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16" name="object 52"/>
            <p:cNvSpPr txBox="1"/>
            <p:nvPr/>
          </p:nvSpPr>
          <p:spPr>
            <a:xfrm>
              <a:off x="6441440" y="2623280"/>
              <a:ext cx="670560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400"/>
                </a:lnSpc>
                <a:spcBef>
                  <a:spcPts val="70"/>
                </a:spcBef>
              </a:pPr>
              <a:r>
                <a:rPr sz="1200" spc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商业利益</a:t>
              </a:r>
              <a:endParaRPr sz="12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17" name="object 53"/>
            <p:cNvSpPr txBox="1"/>
            <p:nvPr/>
          </p:nvSpPr>
          <p:spPr>
            <a:xfrm>
              <a:off x="3072764" y="2977705"/>
              <a:ext cx="326440" cy="15951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255"/>
                </a:lnSpc>
                <a:spcBef>
                  <a:spcPts val="62"/>
                </a:spcBef>
              </a:pPr>
              <a:r>
                <a:rPr sz="105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客户</a:t>
              </a:r>
              <a:endParaRPr sz="105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18" name="object 54"/>
            <p:cNvSpPr txBox="1"/>
            <p:nvPr/>
          </p:nvSpPr>
          <p:spPr>
            <a:xfrm>
              <a:off x="5278882" y="2977705"/>
              <a:ext cx="594664" cy="15951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255"/>
                </a:lnSpc>
                <a:spcBef>
                  <a:spcPts val="62"/>
                </a:spcBef>
              </a:pPr>
              <a:r>
                <a:rPr sz="1050" spc="0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传统信息</a:t>
              </a:r>
              <a:endParaRPr sz="105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19" name="object 55"/>
            <p:cNvSpPr txBox="1"/>
            <p:nvPr/>
          </p:nvSpPr>
          <p:spPr>
            <a:xfrm>
              <a:off x="7520431" y="2977705"/>
              <a:ext cx="798033" cy="1741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290"/>
                </a:lnSpc>
                <a:spcBef>
                  <a:spcPts val="64"/>
                </a:spcBef>
              </a:pPr>
              <a:r>
                <a:rPr sz="1575" spc="0" baseline="1832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精加工</a:t>
              </a:r>
              <a:r>
                <a:rPr sz="1575" spc="0" baseline="2600" dirty="0" smtClean="0">
                  <a:latin typeface="微软雅黑" pitchFamily="34" charset="-122"/>
                  <a:ea typeface="微软雅黑" pitchFamily="34" charset="-122"/>
                  <a:cs typeface="Calibri"/>
                </a:rPr>
                <a:t>+</a:t>
              </a:r>
              <a:r>
                <a:rPr sz="1575" spc="0" baseline="1832" dirty="0" smtClean="0">
                  <a:latin typeface="微软雅黑" pitchFamily="34" charset="-122"/>
                  <a:ea typeface="微软雅黑" pitchFamily="34" charset="-122"/>
                  <a:cs typeface="Arial Unicode MS"/>
                </a:rPr>
                <a:t>使用</a:t>
              </a:r>
              <a:endParaRPr sz="105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20" name="object 56"/>
            <p:cNvSpPr txBox="1"/>
            <p:nvPr/>
          </p:nvSpPr>
          <p:spPr>
            <a:xfrm>
              <a:off x="5089397" y="3954367"/>
              <a:ext cx="975360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400"/>
                </a:lnSpc>
                <a:spcBef>
                  <a:spcPts val="70"/>
                </a:spcBef>
              </a:pPr>
              <a:r>
                <a:rPr sz="1200" spc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信息的需求方</a:t>
              </a:r>
              <a:endParaRPr sz="12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21" name="object 57"/>
            <p:cNvSpPr txBox="1"/>
            <p:nvPr/>
          </p:nvSpPr>
          <p:spPr>
            <a:xfrm>
              <a:off x="7564881" y="3964425"/>
              <a:ext cx="822960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400"/>
                </a:lnSpc>
                <a:spcBef>
                  <a:spcPts val="70"/>
                </a:spcBef>
              </a:pPr>
              <a:r>
                <a:rPr sz="1200" spc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信息消费者</a:t>
              </a:r>
              <a:endParaRPr sz="120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22" name="object 58"/>
            <p:cNvSpPr txBox="1"/>
            <p:nvPr/>
          </p:nvSpPr>
          <p:spPr>
            <a:xfrm>
              <a:off x="2832354" y="3977837"/>
              <a:ext cx="822960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400"/>
                </a:lnSpc>
                <a:spcBef>
                  <a:spcPts val="70"/>
                </a:spcBef>
              </a:pPr>
              <a:r>
                <a:rPr sz="1200" spc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客户拥有者</a:t>
              </a:r>
              <a:endParaRPr sz="120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23" name="object 61"/>
            <p:cNvSpPr txBox="1"/>
            <p:nvPr/>
          </p:nvSpPr>
          <p:spPr>
            <a:xfrm>
              <a:off x="334885" y="4578858"/>
              <a:ext cx="308816" cy="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object 62"/>
            <p:cNvSpPr txBox="1"/>
            <p:nvPr/>
          </p:nvSpPr>
          <p:spPr>
            <a:xfrm>
              <a:off x="831341" y="3928109"/>
              <a:ext cx="1484285" cy="32065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object 63"/>
            <p:cNvSpPr txBox="1"/>
            <p:nvPr/>
          </p:nvSpPr>
          <p:spPr>
            <a:xfrm>
              <a:off x="884936" y="3928109"/>
              <a:ext cx="1483106" cy="31974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85800">
                <a:lnSpc>
                  <a:spcPct val="144364"/>
                </a:lnSpc>
                <a:spcBef>
                  <a:spcPts val="55"/>
                </a:spcBef>
              </a:pPr>
              <a:r>
                <a:rPr sz="1100" spc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传统线下企业</a:t>
              </a:r>
              <a:endParaRPr sz="110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26" name="object 64"/>
            <p:cNvSpPr txBox="1"/>
            <p:nvPr/>
          </p:nvSpPr>
          <p:spPr>
            <a:xfrm>
              <a:off x="6348177" y="2875023"/>
              <a:ext cx="815151" cy="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object 65"/>
            <p:cNvSpPr txBox="1"/>
            <p:nvPr/>
          </p:nvSpPr>
          <p:spPr>
            <a:xfrm>
              <a:off x="6327990" y="2548892"/>
              <a:ext cx="834555" cy="1619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object 66"/>
            <p:cNvSpPr txBox="1"/>
            <p:nvPr/>
          </p:nvSpPr>
          <p:spPr>
            <a:xfrm>
              <a:off x="799337" y="1184910"/>
              <a:ext cx="1484018" cy="3177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object 67"/>
            <p:cNvSpPr txBox="1"/>
            <p:nvPr/>
          </p:nvSpPr>
          <p:spPr>
            <a:xfrm>
              <a:off x="852424" y="1184910"/>
              <a:ext cx="1483614" cy="31688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76301">
                <a:lnSpc>
                  <a:spcPct val="144364"/>
                </a:lnSpc>
                <a:spcBef>
                  <a:spcPts val="40"/>
                </a:spcBef>
              </a:pPr>
              <a:r>
                <a:rPr sz="1100" spc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 Unicode MS"/>
                </a:rPr>
                <a:t>物联网、互联网企业</a:t>
              </a:r>
              <a:endParaRPr sz="1100" dirty="0">
                <a:latin typeface="微软雅黑" pitchFamily="34" charset="-122"/>
                <a:ea typeface="微软雅黑" pitchFamily="34" charset="-122"/>
                <a:cs typeface="Arial Unicode MS"/>
              </a:endParaRPr>
            </a:p>
          </p:txBody>
        </p:sp>
        <p:sp>
          <p:nvSpPr>
            <p:cNvPr id="130" name="object 68"/>
            <p:cNvSpPr txBox="1"/>
            <p:nvPr/>
          </p:nvSpPr>
          <p:spPr>
            <a:xfrm>
              <a:off x="356041" y="985266"/>
              <a:ext cx="287594" cy="1224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6" name="标题 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3" y="881063"/>
            <a:ext cx="8942387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LendingClub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447524" y="5116286"/>
            <a:ext cx="1657047" cy="33866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LendingClub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041400"/>
            <a:ext cx="5829300" cy="4762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1983619" y="5055810"/>
            <a:ext cx="1765905" cy="42333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9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LendingClub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3" y="1343780"/>
            <a:ext cx="909478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863600" cy="633413"/>
          </a:xfrm>
          <a:prstGeom prst="rect">
            <a:avLst/>
          </a:prstGeom>
          <a:solidFill>
            <a:srgbClr val="FFB3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zh-CN"/>
          </a:p>
        </p:txBody>
      </p:sp>
      <p:sp>
        <p:nvSpPr>
          <p:cNvPr id="69" name="标题 68"/>
          <p:cNvSpPr>
            <a:spLocks noGrp="1"/>
          </p:cNvSpPr>
          <p:nvPr>
            <p:ph type="title"/>
          </p:nvPr>
        </p:nvSpPr>
        <p:spPr>
          <a:xfrm>
            <a:off x="996950" y="160338"/>
            <a:ext cx="7588250" cy="296235"/>
          </a:xfrm>
        </p:spPr>
        <p:txBody>
          <a:bodyPr/>
          <a:lstStyle/>
          <a:p>
            <a:r>
              <a:rPr lang="zh-CN" altLang="en-US" dirty="0" smtClean="0"/>
              <a:t>生态圈</a:t>
            </a:r>
            <a:endParaRPr lang="zh-CN" altLang="en-US" dirty="0"/>
          </a:p>
        </p:txBody>
      </p:sp>
      <p:grpSp>
        <p:nvGrpSpPr>
          <p:cNvPr id="48" name="组合 35"/>
          <p:cNvGrpSpPr/>
          <p:nvPr/>
        </p:nvGrpSpPr>
        <p:grpSpPr>
          <a:xfrm>
            <a:off x="1647455" y="4028359"/>
            <a:ext cx="2436305" cy="2606687"/>
            <a:chOff x="2647513" y="701721"/>
            <a:chExt cx="2436305" cy="2606687"/>
          </a:xfrm>
          <a:solidFill>
            <a:srgbClr val="C0B5D5"/>
          </a:solidFill>
        </p:grpSpPr>
        <p:sp>
          <p:nvSpPr>
            <p:cNvPr id="49" name="六边形 48"/>
            <p:cNvSpPr/>
            <p:nvPr/>
          </p:nvSpPr>
          <p:spPr bwMode="auto">
            <a:xfrm>
              <a:off x="2647513" y="147793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小贷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六边形 49"/>
            <p:cNvSpPr/>
            <p:nvPr/>
          </p:nvSpPr>
          <p:spPr bwMode="auto">
            <a:xfrm>
              <a:off x="2668146" y="2220561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保险</a:t>
              </a:r>
            </a:p>
          </p:txBody>
        </p:sp>
        <p:sp>
          <p:nvSpPr>
            <p:cNvPr id="51" name="六边形 50"/>
            <p:cNvSpPr/>
            <p:nvPr/>
          </p:nvSpPr>
          <p:spPr bwMode="auto">
            <a:xfrm>
              <a:off x="3792376" y="145324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券商</a:t>
              </a:r>
            </a:p>
          </p:txBody>
        </p:sp>
        <p:sp>
          <p:nvSpPr>
            <p:cNvPr id="52" name="六边形 51"/>
            <p:cNvSpPr/>
            <p:nvPr/>
          </p:nvSpPr>
          <p:spPr bwMode="auto">
            <a:xfrm>
              <a:off x="3807945" y="2194512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租赁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六边形 52"/>
            <p:cNvSpPr/>
            <p:nvPr/>
          </p:nvSpPr>
          <p:spPr bwMode="auto">
            <a:xfrm>
              <a:off x="3229284" y="183792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银行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六边形 53"/>
            <p:cNvSpPr/>
            <p:nvPr/>
          </p:nvSpPr>
          <p:spPr bwMode="auto">
            <a:xfrm>
              <a:off x="3218651" y="1091724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信托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六边形 54"/>
            <p:cNvSpPr/>
            <p:nvPr/>
          </p:nvSpPr>
          <p:spPr bwMode="auto">
            <a:xfrm>
              <a:off x="3240982" y="2588408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财务公司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六边形 66"/>
            <p:cNvSpPr/>
            <p:nvPr/>
          </p:nvSpPr>
          <p:spPr bwMode="auto">
            <a:xfrm>
              <a:off x="4360345" y="1811377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基金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六边形 67"/>
            <p:cNvSpPr/>
            <p:nvPr/>
          </p:nvSpPr>
          <p:spPr bwMode="auto">
            <a:xfrm>
              <a:off x="4363818" y="2554512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典当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六边形 69"/>
            <p:cNvSpPr/>
            <p:nvPr/>
          </p:nvSpPr>
          <p:spPr bwMode="auto">
            <a:xfrm>
              <a:off x="2651051" y="74397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担保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六边形 70"/>
            <p:cNvSpPr/>
            <p:nvPr/>
          </p:nvSpPr>
          <p:spPr bwMode="auto">
            <a:xfrm>
              <a:off x="4330345" y="1061721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资产管理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六边形 71"/>
            <p:cNvSpPr/>
            <p:nvPr/>
          </p:nvSpPr>
          <p:spPr bwMode="auto">
            <a:xfrm>
              <a:off x="3770920" y="701721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汽车金融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6" name="七边形 55"/>
          <p:cNvSpPr/>
          <p:nvPr/>
        </p:nvSpPr>
        <p:spPr bwMode="auto">
          <a:xfrm>
            <a:off x="6416162" y="5033435"/>
            <a:ext cx="1080000" cy="1080000"/>
          </a:xfrm>
          <a:prstGeom prst="heptag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金融资产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原始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七边形 56"/>
          <p:cNvSpPr/>
          <p:nvPr/>
        </p:nvSpPr>
        <p:spPr bwMode="auto">
          <a:xfrm>
            <a:off x="550758" y="4987208"/>
            <a:ext cx="1080000" cy="1080000"/>
          </a:xfrm>
          <a:prstGeom prst="heptagon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金融资产</a:t>
            </a:r>
          </a:p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机构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" name="组合 49"/>
          <p:cNvGrpSpPr/>
          <p:nvPr/>
        </p:nvGrpSpPr>
        <p:grpSpPr>
          <a:xfrm>
            <a:off x="7523125" y="4542296"/>
            <a:ext cx="1301771" cy="1872630"/>
            <a:chOff x="2647513" y="1087933"/>
            <a:chExt cx="1301771" cy="1872630"/>
          </a:xfrm>
          <a:solidFill>
            <a:srgbClr val="FFC000"/>
          </a:solidFill>
        </p:grpSpPr>
        <p:sp>
          <p:nvSpPr>
            <p:cNvPr id="59" name="六边形 58"/>
            <p:cNvSpPr/>
            <p:nvPr/>
          </p:nvSpPr>
          <p:spPr bwMode="auto">
            <a:xfrm>
              <a:off x="2647513" y="147793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个人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六边形 59"/>
            <p:cNvSpPr/>
            <p:nvPr/>
          </p:nvSpPr>
          <p:spPr bwMode="auto">
            <a:xfrm>
              <a:off x="2658146" y="2240563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企业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六边形 62"/>
            <p:cNvSpPr/>
            <p:nvPr/>
          </p:nvSpPr>
          <p:spPr bwMode="auto">
            <a:xfrm>
              <a:off x="3229284" y="1837926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政府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六边形 72"/>
            <p:cNvSpPr/>
            <p:nvPr/>
          </p:nvSpPr>
          <p:spPr bwMode="auto">
            <a:xfrm>
              <a:off x="3199284" y="1087933"/>
              <a:ext cx="720000" cy="720000"/>
            </a:xfrm>
            <a:prstGeom prst="hexagon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金融机构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立方体 4"/>
          <p:cNvSpPr/>
          <p:nvPr/>
        </p:nvSpPr>
        <p:spPr bwMode="auto">
          <a:xfrm>
            <a:off x="2232180" y="3435250"/>
            <a:ext cx="838046" cy="450033"/>
          </a:xfrm>
          <a:prstGeom prst="cube">
            <a:avLst/>
          </a:prstGeom>
          <a:solidFill>
            <a:srgbClr val="00B2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Sans Serif"/>
                <a:ea typeface="ＭＳ Ｐゴシック" charset="0"/>
                <a:cs typeface="Microsoft Sans Serif"/>
              </a:rPr>
              <a:t>金融产品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Sans Serif"/>
              <a:ea typeface="ＭＳ Ｐゴシック" charset="0"/>
              <a:cs typeface="Microsoft Sans Serif"/>
            </a:endParaRPr>
          </a:p>
        </p:txBody>
      </p:sp>
      <p:sp>
        <p:nvSpPr>
          <p:cNvPr id="75" name="立方体 74"/>
          <p:cNvSpPr/>
          <p:nvPr/>
        </p:nvSpPr>
        <p:spPr bwMode="auto">
          <a:xfrm>
            <a:off x="6993706" y="3435250"/>
            <a:ext cx="838046" cy="450033"/>
          </a:xfrm>
          <a:prstGeom prst="cube">
            <a:avLst/>
          </a:prstGeom>
          <a:solidFill>
            <a:srgbClr val="00B2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Sans Serif"/>
                <a:ea typeface="ＭＳ Ｐゴシック" charset="0"/>
                <a:cs typeface="Microsoft Sans Serif"/>
              </a:rPr>
              <a:t>金融产品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Sans Serif"/>
              <a:ea typeface="ＭＳ Ｐゴシック" charset="0"/>
              <a:cs typeface="Microsoft Sans Serif"/>
            </a:endParaRPr>
          </a:p>
        </p:txBody>
      </p:sp>
      <p:sp>
        <p:nvSpPr>
          <p:cNvPr id="76" name="立方体 75"/>
          <p:cNvSpPr/>
          <p:nvPr/>
        </p:nvSpPr>
        <p:spPr bwMode="auto">
          <a:xfrm>
            <a:off x="4476033" y="3435250"/>
            <a:ext cx="838046" cy="450033"/>
          </a:xfrm>
          <a:prstGeom prst="cube">
            <a:avLst/>
          </a:prstGeom>
          <a:solidFill>
            <a:srgbClr val="00B2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Sans Serif"/>
                <a:ea typeface="ＭＳ Ｐゴシック" charset="0"/>
                <a:cs typeface="Microsoft Sans Serif"/>
              </a:rPr>
              <a:t>金融产品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Sans Serif"/>
              <a:ea typeface="ＭＳ Ｐゴシック" charset="0"/>
              <a:cs typeface="Microsoft Sans Serif"/>
            </a:endParaRPr>
          </a:p>
        </p:txBody>
      </p:sp>
      <p:grpSp>
        <p:nvGrpSpPr>
          <p:cNvPr id="14341" name="组 14340"/>
          <p:cNvGrpSpPr/>
          <p:nvPr/>
        </p:nvGrpSpPr>
        <p:grpSpPr>
          <a:xfrm>
            <a:off x="1278016" y="1403761"/>
            <a:ext cx="1089439" cy="1026416"/>
            <a:chOff x="980618" y="878405"/>
            <a:chExt cx="1089439" cy="1026416"/>
          </a:xfrm>
        </p:grpSpPr>
        <p:pic>
          <p:nvPicPr>
            <p:cNvPr id="14337" name="图片 14336" descr="7af40ad162d9f2d37b8ee83ca8ec8a136227cc42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0" t="5863" r="36902" b="8169"/>
            <a:stretch/>
          </p:blipFill>
          <p:spPr>
            <a:xfrm>
              <a:off x="980618" y="878405"/>
              <a:ext cx="1089439" cy="1026416"/>
            </a:xfrm>
            <a:prstGeom prst="rect">
              <a:avLst/>
            </a:prstGeom>
          </p:spPr>
        </p:pic>
        <p:sp>
          <p:nvSpPr>
            <p:cNvPr id="14338" name="文本框 14337"/>
            <p:cNvSpPr txBox="1"/>
            <p:nvPr/>
          </p:nvSpPr>
          <p:spPr>
            <a:xfrm>
              <a:off x="996950" y="1570114"/>
              <a:ext cx="1073107" cy="33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solidFill>
                    <a:srgbClr val="FF0000"/>
                  </a:solidFill>
                  <a:latin typeface="+mj-ea"/>
                  <a:ea typeface="+mj-ea"/>
                </a:rPr>
                <a:t>微信</a:t>
              </a:r>
              <a:endParaRPr kumimoji="1" lang="zh-CN" altLang="en-US" sz="18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339" name="组 14338"/>
          <p:cNvGrpSpPr/>
          <p:nvPr/>
        </p:nvGrpSpPr>
        <p:grpSpPr>
          <a:xfrm>
            <a:off x="4050738" y="871064"/>
            <a:ext cx="1089439" cy="1026416"/>
            <a:chOff x="2583057" y="863723"/>
            <a:chExt cx="1089439" cy="1026416"/>
          </a:xfrm>
        </p:grpSpPr>
        <p:pic>
          <p:nvPicPr>
            <p:cNvPr id="80" name="图片 79" descr="7af40ad162d9f2d37b8ee83ca8ec8a136227cc42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0" t="5863" r="36902" b="8169"/>
            <a:stretch/>
          </p:blipFill>
          <p:spPr>
            <a:xfrm>
              <a:off x="2583057" y="863723"/>
              <a:ext cx="1089439" cy="1026416"/>
            </a:xfrm>
            <a:prstGeom prst="rect">
              <a:avLst/>
            </a:prstGeom>
          </p:spPr>
        </p:pic>
        <p:sp>
          <p:nvSpPr>
            <p:cNvPr id="82" name="文本框 81"/>
            <p:cNvSpPr txBox="1"/>
            <p:nvPr/>
          </p:nvSpPr>
          <p:spPr>
            <a:xfrm>
              <a:off x="2599389" y="1555432"/>
              <a:ext cx="1073107" cy="33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solidFill>
                    <a:srgbClr val="FF0000"/>
                  </a:solidFill>
                  <a:latin typeface="+mj-ea"/>
                  <a:ea typeface="+mj-ea"/>
                </a:rPr>
                <a:t>百度</a:t>
              </a:r>
              <a:endParaRPr kumimoji="1" lang="zh-CN" altLang="en-US" sz="18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7237876" y="871064"/>
            <a:ext cx="1089439" cy="1026416"/>
            <a:chOff x="2583057" y="863723"/>
            <a:chExt cx="1089439" cy="1026416"/>
          </a:xfrm>
        </p:grpSpPr>
        <p:pic>
          <p:nvPicPr>
            <p:cNvPr id="86" name="图片 85" descr="7af40ad162d9f2d37b8ee83ca8ec8a136227cc42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0" t="5863" r="36902" b="8169"/>
            <a:stretch/>
          </p:blipFill>
          <p:spPr>
            <a:xfrm>
              <a:off x="2583057" y="863723"/>
              <a:ext cx="1089439" cy="1026416"/>
            </a:xfrm>
            <a:prstGeom prst="rect">
              <a:avLst/>
            </a:prstGeom>
          </p:spPr>
        </p:pic>
        <p:sp>
          <p:nvSpPr>
            <p:cNvPr id="87" name="文本框 86"/>
            <p:cNvSpPr txBox="1"/>
            <p:nvPr/>
          </p:nvSpPr>
          <p:spPr>
            <a:xfrm>
              <a:off x="2599389" y="1555432"/>
              <a:ext cx="1073107" cy="33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solidFill>
                    <a:srgbClr val="FF0000"/>
                  </a:solidFill>
                  <a:latin typeface="+mj-ea"/>
                  <a:ea typeface="+mj-ea"/>
                </a:rPr>
                <a:t>其它</a:t>
              </a:r>
              <a:endParaRPr kumimoji="1" lang="zh-CN" altLang="en-US" sz="18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342" name="云形 14341"/>
          <p:cNvSpPr/>
          <p:nvPr/>
        </p:nvSpPr>
        <p:spPr bwMode="auto">
          <a:xfrm>
            <a:off x="1854127" y="2430177"/>
            <a:ext cx="1648558" cy="865062"/>
          </a:xfrm>
          <a:prstGeom prst="cloud">
            <a:avLst/>
          </a:prstGeom>
          <a:solidFill>
            <a:srgbClr val="44697D"/>
          </a:solidFill>
          <a:ln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charset="0"/>
                <a:ea typeface="ＭＳ Ｐゴシック" charset="0"/>
              </a:rPr>
              <a:t>销售网站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9" name="云形 88"/>
          <p:cNvSpPr/>
          <p:nvPr/>
        </p:nvSpPr>
        <p:spPr bwMode="auto">
          <a:xfrm>
            <a:off x="4091979" y="2430177"/>
            <a:ext cx="1648558" cy="865062"/>
          </a:xfrm>
          <a:prstGeom prst="cloud">
            <a:avLst/>
          </a:prstGeom>
          <a:solidFill>
            <a:srgbClr val="44697D"/>
          </a:solidFill>
          <a:ln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charset="0"/>
                <a:ea typeface="ＭＳ Ｐゴシック" charset="0"/>
              </a:rPr>
              <a:t>销售网站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0" name="云形 89"/>
          <p:cNvSpPr/>
          <p:nvPr/>
        </p:nvSpPr>
        <p:spPr bwMode="auto">
          <a:xfrm>
            <a:off x="6456338" y="2430177"/>
            <a:ext cx="1648558" cy="865062"/>
          </a:xfrm>
          <a:prstGeom prst="cloud">
            <a:avLst/>
          </a:prstGeom>
          <a:solidFill>
            <a:srgbClr val="44697D"/>
          </a:solidFill>
          <a:ln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Arial" charset="0"/>
                <a:ea typeface="ＭＳ Ｐゴシック" charset="0"/>
              </a:rPr>
              <a:t>销售网站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4344" name="图片 143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6" y="2280407"/>
            <a:ext cx="595500" cy="90000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9" y="871064"/>
            <a:ext cx="595500" cy="900000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787" y="662773"/>
            <a:ext cx="595500" cy="900000"/>
          </a:xfrm>
          <a:prstGeom prst="rect">
            <a:avLst/>
          </a:prstGeom>
        </p:spPr>
      </p:pic>
      <p:sp>
        <p:nvSpPr>
          <p:cNvPr id="14346" name="虚尾箭头 14345"/>
          <p:cNvSpPr/>
          <p:nvPr/>
        </p:nvSpPr>
        <p:spPr bwMode="auto">
          <a:xfrm>
            <a:off x="823600" y="1403761"/>
            <a:ext cx="346699" cy="253677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7" name="虚尾箭头 96"/>
          <p:cNvSpPr/>
          <p:nvPr/>
        </p:nvSpPr>
        <p:spPr bwMode="auto">
          <a:xfrm>
            <a:off x="863600" y="2656241"/>
            <a:ext cx="990527" cy="253677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8" name="虚尾箭头 97"/>
          <p:cNvSpPr/>
          <p:nvPr/>
        </p:nvSpPr>
        <p:spPr bwMode="auto">
          <a:xfrm>
            <a:off x="2367455" y="1150084"/>
            <a:ext cx="346699" cy="253677"/>
          </a:xfrm>
          <a:prstGeom prst="stripedRightArrow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10800000" rev="0"/>
            </a:camera>
            <a:lightRig rig="threePt" dir="t"/>
          </a:scene3d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4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PARTNER TEMPLATE"/>
  <p:tag name="LMS_PUBLISH" val="Maybe"/>
  <p:tag name="LMS_COMPLETION_METHOD" val="QUIZ"/>
  <p:tag name="LMS_COMPLETION_TARGET" val="21"/>
  <p:tag name="FORCE_OPTION" val="0"/>
  <p:tag name="PRESENTER_PIC_MODE" val="0"/>
  <p:tag name="LOGO_PIC_MODE" val="1"/>
  <p:tag name="PRESENTATION_TITLE" val="INTRO TO SYNC CEL SALES PROCESS"/>
  <p:tag name="PRESENTATION_DESC" val="MRE 5/12/2005 11:45 pms  PMR 5/12/2005  6:10 pm"/>
  <p:tag name="LASTPUBLISHED" val="P:\05-1012 Partner Training\Content Working\Flashbook Production 6-7-05\INTRO TO SYNC CEL SALES PROCESS\index.html"/>
</p:tagLst>
</file>

<file path=ppt/theme/theme1.xml><?xml version="1.0" encoding="utf-8"?>
<a:theme xmlns:a="http://schemas.openxmlformats.org/drawingml/2006/main" name="sg TemplateQuickstart">
  <a:themeElements>
    <a:clrScheme name="">
      <a:dk1>
        <a:srgbClr val="5F5F5F"/>
      </a:dk1>
      <a:lt1>
        <a:srgbClr val="FFFFFF"/>
      </a:lt1>
      <a:dk2>
        <a:srgbClr val="FFFFFF"/>
      </a:dk2>
      <a:lt2>
        <a:srgbClr val="808080"/>
      </a:lt2>
      <a:accent1>
        <a:srgbClr val="FEB200"/>
      </a:accent1>
      <a:accent2>
        <a:srgbClr val="959595"/>
      </a:accent2>
      <a:accent3>
        <a:srgbClr val="FFFFFF"/>
      </a:accent3>
      <a:accent4>
        <a:srgbClr val="505050"/>
      </a:accent4>
      <a:accent5>
        <a:srgbClr val="FED5AA"/>
      </a:accent5>
      <a:accent6>
        <a:srgbClr val="878787"/>
      </a:accent6>
      <a:hlink>
        <a:srgbClr val="6094C0"/>
      </a:hlink>
      <a:folHlink>
        <a:srgbClr val="0C2577"/>
      </a:folHlink>
    </a:clrScheme>
    <a:fontScheme name="sg TemplateQuickstart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2A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17961" dir="2700000" algn="ctr" rotWithShape="0">
                  <a:schemeClr val="tx1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2A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17961" dir="2700000" algn="ctr" rotWithShape="0">
                  <a:schemeClr val="tx1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g TemplateQuickst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g TemplateQuickstar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g TemplateQuickstar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g TemplateQuickstar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g TemplateQuickstar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g TemplateQuickstar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g TemplateQuickstar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g TemplateQuickstart 8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0000"/>
        </a:accent6>
        <a:hlink>
          <a:srgbClr val="89960E"/>
        </a:hlink>
        <a:folHlink>
          <a:srgbClr val="75800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13335</TotalTime>
  <Words>717</Words>
  <Application>Microsoft Macintosh PowerPoint</Application>
  <PresentationFormat>全屏显示(4:3)</PresentationFormat>
  <Paragraphs>283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sg TemplateQuickstart</vt:lpstr>
      <vt:lpstr>PowerPoint 演示文稿</vt:lpstr>
      <vt:lpstr>核心价值</vt:lpstr>
      <vt:lpstr>核心价值</vt:lpstr>
      <vt:lpstr>核心价值</vt:lpstr>
      <vt:lpstr>大数据使用</vt:lpstr>
      <vt:lpstr>LendingClub</vt:lpstr>
      <vt:lpstr>LendingClub</vt:lpstr>
      <vt:lpstr>LendingClub</vt:lpstr>
      <vt:lpstr>生态圈</vt:lpstr>
      <vt:lpstr>在线旅游-国内</vt:lpstr>
      <vt:lpstr>在线旅游-运通</vt:lpstr>
      <vt:lpstr>在线旅游</vt:lpstr>
      <vt:lpstr>在线旅游-携程</vt:lpstr>
      <vt:lpstr>在线旅游-携程</vt:lpstr>
      <vt:lpstr>在线旅游-携程</vt:lpstr>
      <vt:lpstr>在线旅游-携程</vt:lpstr>
      <vt:lpstr>在线旅游-携程</vt:lpstr>
      <vt:lpstr>在线旅游-携程</vt:lpstr>
      <vt:lpstr>在线旅游-携程</vt:lpstr>
      <vt:lpstr>在线旅游-去哪儿</vt:lpstr>
    </vt:vector>
  </TitlesOfParts>
  <Manager/>
  <Company>SAP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团队简要</dc:title>
  <dc:subject/>
  <dc:creator>Leo</dc:creator>
  <cp:keywords/>
  <dc:description/>
  <cp:lastModifiedBy>cho choc</cp:lastModifiedBy>
  <cp:revision>2416</cp:revision>
  <cp:lastPrinted>2005-04-27T00:08:13Z</cp:lastPrinted>
  <dcterms:created xsi:type="dcterms:W3CDTF">2003-08-20T18:31:20Z</dcterms:created>
  <dcterms:modified xsi:type="dcterms:W3CDTF">2018-12-01T15:23:50Z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2KG_A1B1_OverviewSalesProcessToolkit_TEST</vt:lpwstr>
  </property>
  <property fmtid="{D5CDD505-2E9C-101B-9397-08002B2CF9AE}" pid="3" name="LastUsedName">
    <vt:lpwstr>A1B1_OverviewSalesProcessToolkit_v13</vt:lpwstr>
  </property>
</Properties>
</file>