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47"/>
  </p:notesMasterIdLst>
  <p:handoutMasterIdLst>
    <p:handoutMasterId r:id="rId48"/>
  </p:handoutMasterIdLst>
  <p:sldIdLst>
    <p:sldId id="305" r:id="rId5"/>
    <p:sldId id="571" r:id="rId6"/>
    <p:sldId id="570" r:id="rId7"/>
    <p:sldId id="490" r:id="rId8"/>
    <p:sldId id="491" r:id="rId9"/>
    <p:sldId id="582" r:id="rId10"/>
    <p:sldId id="589" r:id="rId11"/>
    <p:sldId id="504" r:id="rId12"/>
    <p:sldId id="512" r:id="rId13"/>
    <p:sldId id="513" r:id="rId14"/>
    <p:sldId id="514" r:id="rId15"/>
    <p:sldId id="590" r:id="rId16"/>
    <p:sldId id="591" r:id="rId17"/>
    <p:sldId id="592" r:id="rId18"/>
    <p:sldId id="587" r:id="rId19"/>
    <p:sldId id="588" r:id="rId20"/>
    <p:sldId id="526" r:id="rId21"/>
    <p:sldId id="593" r:id="rId22"/>
    <p:sldId id="594" r:id="rId23"/>
    <p:sldId id="595" r:id="rId24"/>
    <p:sldId id="596" r:id="rId25"/>
    <p:sldId id="597" r:id="rId26"/>
    <p:sldId id="598" r:id="rId27"/>
    <p:sldId id="599" r:id="rId28"/>
    <p:sldId id="600" r:id="rId29"/>
    <p:sldId id="542" r:id="rId30"/>
    <p:sldId id="525" r:id="rId31"/>
    <p:sldId id="541" r:id="rId32"/>
    <p:sldId id="530" r:id="rId33"/>
    <p:sldId id="531" r:id="rId34"/>
    <p:sldId id="583" r:id="rId35"/>
    <p:sldId id="584" r:id="rId36"/>
    <p:sldId id="545" r:id="rId37"/>
    <p:sldId id="585" r:id="rId38"/>
    <p:sldId id="547" r:id="rId39"/>
    <p:sldId id="569" r:id="rId40"/>
    <p:sldId id="549" r:id="rId41"/>
    <p:sldId id="578" r:id="rId42"/>
    <p:sldId id="581" r:id="rId43"/>
    <p:sldId id="539" r:id="rId44"/>
    <p:sldId id="558" r:id="rId45"/>
    <p:sldId id="586" r:id="rId46"/>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4085">
          <p15:clr>
            <a:srgbClr val="A4A3A4"/>
          </p15:clr>
        </p15:guide>
        <p15:guide id="2" orient="horz" pos="1070">
          <p15:clr>
            <a:srgbClr val="A4A3A4"/>
          </p15:clr>
        </p15:guide>
        <p15:guide id="3" pos="44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617A"/>
    <a:srgbClr val="000000"/>
    <a:srgbClr val="FFB838"/>
    <a:srgbClr val="465058"/>
    <a:srgbClr val="968F8B"/>
    <a:srgbClr val="FFFFFF"/>
    <a:srgbClr val="DBD5CD"/>
    <a:srgbClr val="A0EAC5"/>
    <a:srgbClr val="F38B3C"/>
    <a:srgbClr val="237E7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3" autoAdjust="0"/>
    <p:restoredTop sz="88723" autoAdjust="0"/>
  </p:normalViewPr>
  <p:slideViewPr>
    <p:cSldViewPr snapToGrid="0" snapToObjects="1">
      <p:cViewPr varScale="1">
        <p:scale>
          <a:sx n="85" d="100"/>
          <a:sy n="85" d="100"/>
        </p:scale>
        <p:origin x="-900" y="-90"/>
      </p:cViewPr>
      <p:guideLst>
        <p:guide orient="horz" pos="4085"/>
        <p:guide orient="horz" pos="1070"/>
        <p:guide pos="446"/>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8BAF65A3-EAF0-8D46-BB35-B6F70C09664B}" type="datetimeFigureOut">
              <a:rPr lang="en-US" smtClean="0"/>
              <a:pPr/>
              <a:t>5/3/2017</a:t>
            </a:fld>
            <a:endParaRPr lang="en-US" dirty="0"/>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6FDD2596-4D7B-6B4A-8668-69393A9CFB51}" type="slidenum">
              <a:rPr lang="en-US" smtClean="0"/>
              <a:pPr/>
              <a:t>‹#›</a:t>
            </a:fld>
            <a:endParaRPr lang="en-US" dirty="0"/>
          </a:p>
        </p:txBody>
      </p:sp>
    </p:spTree>
    <p:extLst>
      <p:ext uri="{BB962C8B-B14F-4D97-AF65-F5344CB8AC3E}">
        <p14:creationId xmlns:p14="http://schemas.microsoft.com/office/powerpoint/2010/main" val="29224161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092BEFC3-455F-A648-98F0-D686907E2B3E}" type="datetimeFigureOut">
              <a:rPr lang="en-US" smtClean="0"/>
              <a:pPr/>
              <a:t>5/3/2017</a:t>
            </a:fld>
            <a:endParaRPr lang="en-US" dirty="0"/>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US"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E0D1CB70-96A2-1B47-BE1C-4D2608E5FBDD}" type="slidenum">
              <a:rPr lang="en-US" smtClean="0"/>
              <a:pPr/>
              <a:t>‹#›</a:t>
            </a:fld>
            <a:endParaRPr lang="en-US" dirty="0"/>
          </a:p>
        </p:txBody>
      </p:sp>
    </p:spTree>
    <p:extLst>
      <p:ext uri="{BB962C8B-B14F-4D97-AF65-F5344CB8AC3E}">
        <p14:creationId xmlns:p14="http://schemas.microsoft.com/office/powerpoint/2010/main" val="283304073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pPr marL="628650" lvl="1" indent="-342900">
              <a:buFont typeface="Wingdings" panose="05000000000000000000" pitchFamily="2" charset="2"/>
              <a:buChar char="ü"/>
            </a:pPr>
            <a:r>
              <a:rPr lang="zh-CN" altLang="en-US" sz="2000" dirty="0">
                <a:solidFill>
                  <a:schemeClr val="tx2"/>
                </a:solidFill>
              </a:rPr>
              <a:t>唯一通过银监会市场风险高级法审核的系统厂商；</a:t>
            </a:r>
            <a:endParaRPr lang="en-US" altLang="zh-CN" sz="2000" dirty="0">
              <a:solidFill>
                <a:schemeClr val="tx2"/>
              </a:solidFill>
            </a:endParaRPr>
          </a:p>
          <a:p>
            <a:pPr marL="628650" lvl="1" indent="-342900">
              <a:buFont typeface="Wingdings" panose="05000000000000000000" pitchFamily="2" charset="2"/>
              <a:buChar char="ü"/>
            </a:pPr>
            <a:r>
              <a:rPr lang="zh-CN" altLang="en-US" sz="2000" dirty="0">
                <a:solidFill>
                  <a:schemeClr val="tx2"/>
                </a:solidFill>
              </a:rPr>
              <a:t>自带市场数据，易于整合，且数据质量经多方检验和监管认可；</a:t>
            </a:r>
            <a:endParaRPr lang="en-US" altLang="zh-CN" sz="2000" dirty="0">
              <a:solidFill>
                <a:schemeClr val="tx2"/>
              </a:solidFill>
            </a:endParaRPr>
          </a:p>
          <a:p>
            <a:pPr marL="628650" lvl="1" indent="-342900">
              <a:buFont typeface="Wingdings" panose="05000000000000000000" pitchFamily="2" charset="2"/>
              <a:buChar char="ü"/>
            </a:pPr>
            <a:r>
              <a:rPr lang="zh-CN" altLang="en-US" sz="2000" dirty="0">
                <a:solidFill>
                  <a:schemeClr val="tx2"/>
                </a:solidFill>
              </a:rPr>
              <a:t>始终坚持模型和方法论的明朗化，且已经多方验证和监管认可；</a:t>
            </a:r>
            <a:endParaRPr lang="en-US" altLang="zh-CN" sz="2000" dirty="0">
              <a:solidFill>
                <a:schemeClr val="tx2"/>
              </a:solidFill>
            </a:endParaRPr>
          </a:p>
          <a:p>
            <a:pPr marL="628650" lvl="1" indent="-342900">
              <a:buFont typeface="Wingdings" panose="05000000000000000000" pitchFamily="2" charset="2"/>
              <a:buChar char="ü"/>
            </a:pPr>
            <a:r>
              <a:rPr lang="zh-CN" altLang="en-US" sz="2000" dirty="0">
                <a:solidFill>
                  <a:schemeClr val="tx2"/>
                </a:solidFill>
              </a:rPr>
              <a:t>支持多维度、多层级，高效的海量数据运算；</a:t>
            </a:r>
            <a:endParaRPr lang="en-US" altLang="zh-CN" sz="2000" dirty="0">
              <a:solidFill>
                <a:schemeClr val="tx2"/>
              </a:solidFill>
            </a:endParaRPr>
          </a:p>
          <a:p>
            <a:pPr marL="628650" lvl="1" indent="-342900">
              <a:buFont typeface="Wingdings" panose="05000000000000000000" pitchFamily="2" charset="2"/>
              <a:buChar char="ü"/>
            </a:pPr>
            <a:r>
              <a:rPr lang="zh-CN" altLang="en-US" sz="2000" dirty="0">
                <a:solidFill>
                  <a:schemeClr val="tx2"/>
                </a:solidFill>
              </a:rPr>
              <a:t>产品成熟，实施模式标准，实施风险低；</a:t>
            </a:r>
            <a:endParaRPr lang="en-US" altLang="zh-CN" sz="2000" dirty="0">
              <a:solidFill>
                <a:schemeClr val="tx2"/>
              </a:solidFill>
            </a:endParaRPr>
          </a:p>
          <a:p>
            <a:pPr marL="628650" lvl="1" indent="-342900">
              <a:buFont typeface="Wingdings" panose="05000000000000000000" pitchFamily="2" charset="2"/>
              <a:buChar char="ü"/>
            </a:pPr>
            <a:r>
              <a:rPr lang="zh-CN" altLang="en-US" sz="2000" dirty="0">
                <a:solidFill>
                  <a:schemeClr val="tx2"/>
                </a:solidFill>
              </a:rPr>
              <a:t>拥有国内市场风险项目最多成功实施案例；</a:t>
            </a:r>
            <a:endParaRPr lang="en-US" altLang="zh-CN" sz="2000" dirty="0">
              <a:solidFill>
                <a:schemeClr val="tx2"/>
              </a:solidFill>
            </a:endParaRPr>
          </a:p>
          <a:p>
            <a:pPr marL="628650" lvl="1" indent="-342900">
              <a:buFont typeface="Wingdings" panose="05000000000000000000" pitchFamily="2" charset="2"/>
              <a:buChar char="ü"/>
            </a:pPr>
            <a:r>
              <a:rPr lang="zh-CN" altLang="en-US" sz="2000" dirty="0">
                <a:solidFill>
                  <a:schemeClr val="tx2"/>
                </a:solidFill>
              </a:rPr>
              <a:t>全球领先最佳实践咨询与分享；</a:t>
            </a:r>
            <a:endParaRPr lang="en-US" altLang="zh-CN" sz="2000" dirty="0">
              <a:solidFill>
                <a:schemeClr val="tx2"/>
              </a:solidFill>
            </a:endParaRPr>
          </a:p>
          <a:p>
            <a:pPr marL="628650" lvl="1" indent="-342900">
              <a:buFont typeface="Wingdings" panose="05000000000000000000" pitchFamily="2" charset="2"/>
              <a:buChar char="ü"/>
            </a:pPr>
            <a:r>
              <a:rPr lang="zh-CN" altLang="en-US" sz="2000" dirty="0">
                <a:solidFill>
                  <a:schemeClr val="tx2"/>
                </a:solidFill>
              </a:rPr>
              <a:t>保持与国内、外监管部门的沟通协作；</a:t>
            </a:r>
            <a:endParaRPr lang="en-US" altLang="zh-CN" sz="2000" dirty="0">
              <a:solidFill>
                <a:schemeClr val="tx2"/>
              </a:solidFill>
            </a:endParaRPr>
          </a:p>
          <a:p>
            <a:pPr marL="628650" lvl="1" indent="-342900">
              <a:buFont typeface="Wingdings" panose="05000000000000000000" pitchFamily="2" charset="2"/>
              <a:buChar char="ü"/>
            </a:pPr>
            <a:r>
              <a:rPr lang="zh-CN" altLang="en-US" sz="2000" dirty="0">
                <a:solidFill>
                  <a:schemeClr val="tx2"/>
                </a:solidFill>
              </a:rPr>
              <a:t>本地支持团队（北京、上海）经验丰富；</a:t>
            </a:r>
            <a:endParaRPr lang="en-US" altLang="zh-CN" sz="2000" dirty="0">
              <a:solidFill>
                <a:schemeClr val="tx2"/>
              </a:solidFill>
            </a:endParaRPr>
          </a:p>
          <a:p>
            <a:pPr marL="628650" lvl="1" indent="-342900">
              <a:buFont typeface="Wingdings" panose="05000000000000000000" pitchFamily="2" charset="2"/>
              <a:buChar char="ü"/>
            </a:pPr>
            <a:r>
              <a:rPr lang="zh-CN" altLang="en-US" sz="2000" dirty="0">
                <a:solidFill>
                  <a:schemeClr val="tx2"/>
                </a:solidFill>
              </a:rPr>
              <a:t>全球支持团队包括新加坡、香港、日本、韩国、北美、欧洲等，提供丰富的国际经验分享。</a:t>
            </a:r>
            <a:endParaRPr lang="en-US" altLang="zh-CN" sz="2000" dirty="0">
              <a:solidFill>
                <a:schemeClr val="tx2"/>
              </a:solidFill>
            </a:endParaRPr>
          </a:p>
          <a:p>
            <a:endParaRPr lang="zh-CN" altLang="en-US" dirty="0"/>
          </a:p>
        </p:txBody>
      </p:sp>
      <p:sp>
        <p:nvSpPr>
          <p:cNvPr id="4" name="灯片编号占位符 3"/>
          <p:cNvSpPr>
            <a:spLocks noGrp="1"/>
          </p:cNvSpPr>
          <p:nvPr>
            <p:ph type="sldNum" sz="quarter" idx="10"/>
          </p:nvPr>
        </p:nvSpPr>
        <p:spPr/>
        <p:txBody>
          <a:bodyPr/>
          <a:lstStyle/>
          <a:p>
            <a:fld id="{E0D1CB70-96A2-1B47-BE1C-4D2608E5FBDD}" type="slidenum">
              <a:rPr lang="en-US" smtClean="0"/>
              <a:pPr/>
              <a:t>8</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0D1CB70-96A2-1B47-BE1C-4D2608E5FBDD}" type="slidenum">
              <a:rPr lang="en-US" smtClean="0"/>
              <a:pPr/>
              <a:t>29</a:t>
            </a:fld>
            <a:endParaRPr lang="en-US" dirty="0"/>
          </a:p>
        </p:txBody>
      </p:sp>
    </p:spTree>
    <p:extLst>
      <p:ext uri="{BB962C8B-B14F-4D97-AF65-F5344CB8AC3E}">
        <p14:creationId xmlns:p14="http://schemas.microsoft.com/office/powerpoint/2010/main" val="3418658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a:defRPr/>
            </a:pPr>
            <a:fld id="{49330F53-4756-40C1-9D50-5983BDA3D773}" type="slidenum">
              <a:rPr lang="zh-CN" altLang="en-US" smtClean="0"/>
              <a:pPr>
                <a:defRPr/>
              </a:pPr>
              <a:t>31</a:t>
            </a:fld>
            <a:endParaRPr lang="zh-CN" altLang="en-US"/>
          </a:p>
        </p:txBody>
      </p:sp>
    </p:spTree>
    <p:extLst>
      <p:ext uri="{BB962C8B-B14F-4D97-AF65-F5344CB8AC3E}">
        <p14:creationId xmlns:p14="http://schemas.microsoft.com/office/powerpoint/2010/main" val="7784176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a:defRPr/>
            </a:pPr>
            <a:fld id="{49330F53-4756-40C1-9D50-5983BDA3D773}" type="slidenum">
              <a:rPr lang="zh-CN" altLang="en-US" smtClean="0"/>
              <a:pPr>
                <a:defRPr/>
              </a:pPr>
              <a:t>32</a:t>
            </a:fld>
            <a:endParaRPr lang="zh-CN" altLang="en-US"/>
          </a:p>
        </p:txBody>
      </p:sp>
    </p:spTree>
    <p:extLst>
      <p:ext uri="{BB962C8B-B14F-4D97-AF65-F5344CB8AC3E}">
        <p14:creationId xmlns:p14="http://schemas.microsoft.com/office/powerpoint/2010/main" val="2662538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a:defRPr/>
            </a:pPr>
            <a:fld id="{49330F53-4756-40C1-9D50-5983BDA3D773}" type="slidenum">
              <a:rPr lang="zh-CN" altLang="en-US" smtClean="0"/>
              <a:pPr>
                <a:defRPr/>
              </a:pPr>
              <a:t>33</a:t>
            </a:fld>
            <a:endParaRPr lang="zh-CN" altLang="en-US"/>
          </a:p>
        </p:txBody>
      </p:sp>
    </p:spTree>
    <p:extLst>
      <p:ext uri="{BB962C8B-B14F-4D97-AF65-F5344CB8AC3E}">
        <p14:creationId xmlns:p14="http://schemas.microsoft.com/office/powerpoint/2010/main" val="25207387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3B36758-A34E-47B5-BDDA-8BFB33FA0CC0}" type="slidenum">
              <a:rPr lang="zh-CN" altLang="en-US" smtClean="0"/>
              <a:pPr/>
              <a:t>34</a:t>
            </a:fld>
            <a:endParaRPr lang="zh-CN" altLang="en-US"/>
          </a:p>
        </p:txBody>
      </p:sp>
    </p:spTree>
    <p:extLst>
      <p:ext uri="{BB962C8B-B14F-4D97-AF65-F5344CB8AC3E}">
        <p14:creationId xmlns:p14="http://schemas.microsoft.com/office/powerpoint/2010/main" val="39967638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3B36758-A34E-47B5-BDDA-8BFB33FA0CC0}" type="slidenum">
              <a:rPr lang="zh-CN" altLang="en-US" smtClean="0"/>
              <a:pPr/>
              <a:t>35</a:t>
            </a:fld>
            <a:endParaRPr lang="zh-CN" altLang="en-US"/>
          </a:p>
        </p:txBody>
      </p:sp>
    </p:spTree>
    <p:extLst>
      <p:ext uri="{BB962C8B-B14F-4D97-AF65-F5344CB8AC3E}">
        <p14:creationId xmlns:p14="http://schemas.microsoft.com/office/powerpoint/2010/main" val="35239566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a:defRPr/>
            </a:pPr>
            <a:fld id="{49330F53-4756-40C1-9D50-5983BDA3D773}" type="slidenum">
              <a:rPr lang="zh-CN" altLang="en-US" smtClean="0"/>
              <a:pPr>
                <a:defRPr/>
              </a:pPr>
              <a:t>36</a:t>
            </a:fld>
            <a:endParaRPr lang="zh-CN" altLang="en-US"/>
          </a:p>
        </p:txBody>
      </p:sp>
    </p:spTree>
    <p:extLst>
      <p:ext uri="{BB962C8B-B14F-4D97-AF65-F5344CB8AC3E}">
        <p14:creationId xmlns:p14="http://schemas.microsoft.com/office/powerpoint/2010/main" val="25207387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a:defRPr/>
            </a:pPr>
            <a:fld id="{49330F53-4756-40C1-9D50-5983BDA3D773}" type="slidenum">
              <a:rPr lang="zh-CN" altLang="en-US" smtClean="0"/>
              <a:pPr>
                <a:defRPr/>
              </a:pPr>
              <a:t>41</a:t>
            </a:fld>
            <a:endParaRPr lang="zh-CN" altLang="en-US"/>
          </a:p>
        </p:txBody>
      </p:sp>
    </p:spTree>
    <p:extLst>
      <p:ext uri="{BB962C8B-B14F-4D97-AF65-F5344CB8AC3E}">
        <p14:creationId xmlns:p14="http://schemas.microsoft.com/office/powerpoint/2010/main" val="25207387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0D1CB70-96A2-1B47-BE1C-4D2608E5FBDD}" type="slidenum">
              <a:rPr lang="en-US" smtClean="0"/>
              <a:pPr/>
              <a:t>42</a:t>
            </a:fld>
            <a:endParaRPr lang="en-US" dirty="0"/>
          </a:p>
        </p:txBody>
      </p:sp>
    </p:spTree>
    <p:extLst>
      <p:ext uri="{BB962C8B-B14F-4D97-AF65-F5344CB8AC3E}">
        <p14:creationId xmlns:p14="http://schemas.microsoft.com/office/powerpoint/2010/main" val="2369325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a:defRPr/>
            </a:pPr>
            <a:fld id="{49330F53-4756-40C1-9D50-5983BDA3D773}" type="slidenum">
              <a:rPr lang="zh-CN" altLang="en-US" smtClean="0"/>
              <a:pPr>
                <a:defRPr/>
              </a:pPr>
              <a:t>10</a:t>
            </a:fld>
            <a:endParaRPr lang="zh-CN" altLang="en-US"/>
          </a:p>
        </p:txBody>
      </p:sp>
    </p:spTree>
    <p:extLst>
      <p:ext uri="{BB962C8B-B14F-4D97-AF65-F5344CB8AC3E}">
        <p14:creationId xmlns:p14="http://schemas.microsoft.com/office/powerpoint/2010/main" val="2520738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0D1CB70-96A2-1B47-BE1C-4D2608E5FBDD}" type="slidenum">
              <a:rPr lang="en-US" smtClean="0"/>
              <a:pPr/>
              <a:t>11</a:t>
            </a:fld>
            <a:endParaRPr lang="en-US" dirty="0"/>
          </a:p>
        </p:txBody>
      </p:sp>
    </p:spTree>
    <p:extLst>
      <p:ext uri="{BB962C8B-B14F-4D97-AF65-F5344CB8AC3E}">
        <p14:creationId xmlns:p14="http://schemas.microsoft.com/office/powerpoint/2010/main" val="52905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0D1CB70-96A2-1B47-BE1C-4D2608E5FBDD}" type="slidenum">
              <a:rPr lang="en-US" smtClean="0"/>
              <a:pPr/>
              <a:t>13</a:t>
            </a:fld>
            <a:endParaRPr lang="en-US" dirty="0"/>
          </a:p>
        </p:txBody>
      </p:sp>
    </p:spTree>
    <p:extLst>
      <p:ext uri="{BB962C8B-B14F-4D97-AF65-F5344CB8AC3E}">
        <p14:creationId xmlns:p14="http://schemas.microsoft.com/office/powerpoint/2010/main" val="1534142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a:defRPr/>
            </a:pPr>
            <a:fld id="{49330F53-4756-40C1-9D50-5983BDA3D773}" type="slidenum">
              <a:rPr lang="zh-CN" altLang="en-US" smtClean="0"/>
              <a:pPr>
                <a:defRPr/>
              </a:pPr>
              <a:t>15</a:t>
            </a:fld>
            <a:endParaRPr lang="zh-CN" altLang="en-US"/>
          </a:p>
        </p:txBody>
      </p:sp>
    </p:spTree>
    <p:extLst>
      <p:ext uri="{BB962C8B-B14F-4D97-AF65-F5344CB8AC3E}">
        <p14:creationId xmlns:p14="http://schemas.microsoft.com/office/powerpoint/2010/main" val="2520738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a:defRPr/>
            </a:pPr>
            <a:fld id="{49330F53-4756-40C1-9D50-5983BDA3D773}" type="slidenum">
              <a:rPr lang="zh-CN" altLang="en-US" smtClean="0"/>
              <a:pPr>
                <a:defRPr/>
              </a:pPr>
              <a:t>16</a:t>
            </a:fld>
            <a:endParaRPr lang="zh-CN" altLang="en-US"/>
          </a:p>
        </p:txBody>
      </p:sp>
    </p:spTree>
    <p:extLst>
      <p:ext uri="{BB962C8B-B14F-4D97-AF65-F5344CB8AC3E}">
        <p14:creationId xmlns:p14="http://schemas.microsoft.com/office/powerpoint/2010/main" val="2520738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0D1CB70-96A2-1B47-BE1C-4D2608E5FBDD}" type="slidenum">
              <a:rPr lang="en-US" smtClean="0"/>
              <a:pPr/>
              <a:t>17</a:t>
            </a:fld>
            <a:endParaRPr lang="en-US" dirty="0"/>
          </a:p>
        </p:txBody>
      </p:sp>
    </p:spTree>
    <p:extLst>
      <p:ext uri="{BB962C8B-B14F-4D97-AF65-F5344CB8AC3E}">
        <p14:creationId xmlns:p14="http://schemas.microsoft.com/office/powerpoint/2010/main" val="1754660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a:defRPr/>
            </a:pPr>
            <a:fld id="{49330F53-4756-40C1-9D50-5983BDA3D773}" type="slidenum">
              <a:rPr lang="zh-CN" altLang="en-US" smtClean="0"/>
              <a:pPr>
                <a:defRPr/>
              </a:pPr>
              <a:t>26</a:t>
            </a:fld>
            <a:endParaRPr lang="zh-CN" altLang="en-US"/>
          </a:p>
        </p:txBody>
      </p:sp>
    </p:spTree>
    <p:extLst>
      <p:ext uri="{BB962C8B-B14F-4D97-AF65-F5344CB8AC3E}">
        <p14:creationId xmlns:p14="http://schemas.microsoft.com/office/powerpoint/2010/main" val="2520738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3B36758-A34E-47B5-BDDA-8BFB33FA0CC0}" type="slidenum">
              <a:rPr lang="zh-CN" altLang="en-US" smtClean="0"/>
              <a:pPr/>
              <a:t>28</a:t>
            </a:fld>
            <a:endParaRPr lang="zh-CN" altLang="en-US"/>
          </a:p>
        </p:txBody>
      </p:sp>
    </p:spTree>
    <p:extLst>
      <p:ext uri="{BB962C8B-B14F-4D97-AF65-F5344CB8AC3E}">
        <p14:creationId xmlns:p14="http://schemas.microsoft.com/office/powerpoint/2010/main" val="3523956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rigold Title Slide">
    <p:spTree>
      <p:nvGrpSpPr>
        <p:cNvPr id="1" name=""/>
        <p:cNvGrpSpPr/>
        <p:nvPr/>
      </p:nvGrpSpPr>
      <p:grpSpPr>
        <a:xfrm>
          <a:off x="0" y="0"/>
          <a:ext cx="0" cy="0"/>
          <a:chOff x="0" y="0"/>
          <a:chExt cx="0" cy="0"/>
        </a:xfrm>
      </p:grpSpPr>
      <p:sp>
        <p:nvSpPr>
          <p:cNvPr id="8" name="Rectangle 7"/>
          <p:cNvSpPr/>
          <p:nvPr userDrawn="1"/>
        </p:nvSpPr>
        <p:spPr>
          <a:xfrm>
            <a:off x="227013" y="228600"/>
            <a:ext cx="8686800" cy="597103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sp>
        <p:nvSpPr>
          <p:cNvPr id="10" name="Right Triangle 9"/>
          <p:cNvSpPr>
            <a:spLocks noChangeAspect="1"/>
          </p:cNvSpPr>
          <p:nvPr userDrawn="1"/>
        </p:nvSpPr>
        <p:spPr>
          <a:xfrm flipH="1">
            <a:off x="8403684" y="5700522"/>
            <a:ext cx="548640" cy="548640"/>
          </a:xfrm>
          <a:prstGeom prst="r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sp>
        <p:nvSpPr>
          <p:cNvPr id="2" name="Title 1"/>
          <p:cNvSpPr>
            <a:spLocks noGrp="1"/>
          </p:cNvSpPr>
          <p:nvPr userDrawn="1">
            <p:ph type="ctrTitle"/>
          </p:nvPr>
        </p:nvSpPr>
        <p:spPr>
          <a:xfrm>
            <a:off x="685800" y="1232690"/>
            <a:ext cx="6382932" cy="2014406"/>
          </a:xfrm>
        </p:spPr>
        <p:txBody>
          <a:bodyPr lIns="91440" bIns="45720" anchor="b">
            <a:noAutofit/>
          </a:bodyPr>
          <a:lstStyle>
            <a:lvl1pPr>
              <a:lnSpc>
                <a:spcPct val="90000"/>
              </a:lnSpc>
              <a:defRPr sz="4400" b="0" i="0">
                <a:solidFill>
                  <a:schemeClr val="bg1"/>
                </a:solidFill>
                <a:latin typeface="微软雅黑" pitchFamily="34" charset="-122"/>
                <a:ea typeface="微软雅黑" pitchFamily="34" charset="-122"/>
                <a:cs typeface="微软雅黑" pitchFamily="34" charset="-122"/>
              </a:defRPr>
            </a:lvl1pPr>
          </a:lstStyle>
          <a:p>
            <a:r>
              <a:rPr lang="en-US" dirty="0"/>
              <a:t>Click to edit Master title style</a:t>
            </a:r>
          </a:p>
        </p:txBody>
      </p:sp>
      <p:sp>
        <p:nvSpPr>
          <p:cNvPr id="3" name="Subtitle 2"/>
          <p:cNvSpPr>
            <a:spLocks noGrp="1"/>
          </p:cNvSpPr>
          <p:nvPr userDrawn="1">
            <p:ph type="subTitle" idx="1"/>
          </p:nvPr>
        </p:nvSpPr>
        <p:spPr>
          <a:xfrm>
            <a:off x="685800" y="3446313"/>
            <a:ext cx="6382932" cy="904014"/>
          </a:xfrm>
        </p:spPr>
        <p:txBody>
          <a:bodyPr>
            <a:normAutofit/>
          </a:bodyPr>
          <a:lstStyle>
            <a:lvl1pPr marL="0" indent="0" algn="l">
              <a:lnSpc>
                <a:spcPct val="120000"/>
              </a:lnSpc>
              <a:spcBef>
                <a:spcPts val="0"/>
              </a:spcBef>
              <a:buNone/>
              <a:defRPr sz="2000">
                <a:solidFill>
                  <a:schemeClr val="bg2"/>
                </a:solidFill>
                <a:latin typeface="微软雅黑" pitchFamily="34" charset="-122"/>
                <a:ea typeface="微软雅黑"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5" name="Rectangle 14"/>
          <p:cNvSpPr/>
          <p:nvPr userDrawn="1"/>
        </p:nvSpPr>
        <p:spPr>
          <a:xfrm>
            <a:off x="5712839" y="6219877"/>
            <a:ext cx="3336331" cy="5700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Text Placeholder 15"/>
          <p:cNvSpPr>
            <a:spLocks noGrp="1"/>
          </p:cNvSpPr>
          <p:nvPr>
            <p:ph type="body" sz="quarter" idx="10"/>
          </p:nvPr>
        </p:nvSpPr>
        <p:spPr>
          <a:xfrm>
            <a:off x="685800" y="4489450"/>
            <a:ext cx="6383338" cy="719138"/>
          </a:xfrm>
        </p:spPr>
        <p:txBody>
          <a:bodyPr>
            <a:normAutofit/>
          </a:bodyPr>
          <a:lstStyle>
            <a:lvl1pPr marL="0" indent="0" algn="l" defTabSz="457200" rtl="0" eaLnBrk="1" latinLnBrk="0" hangingPunct="1">
              <a:lnSpc>
                <a:spcPct val="120000"/>
              </a:lnSpc>
              <a:spcBef>
                <a:spcPts val="0"/>
              </a:spcBef>
              <a:buClr>
                <a:schemeClr val="accent2"/>
              </a:buClr>
              <a:buFont typeface="Arial"/>
              <a:buNone/>
              <a:defRPr lang="en-US" sz="2000" b="1" i="0" kern="1200" dirty="0" smtClean="0">
                <a:solidFill>
                  <a:schemeClr val="bg2"/>
                </a:solidFill>
                <a:latin typeface="微软雅黑" pitchFamily="34" charset="-122"/>
                <a:ea typeface="微软雅黑" pitchFamily="34" charset="-122"/>
                <a:cs typeface="微软雅黑" pitchFamily="34" charset="-122"/>
              </a:defRPr>
            </a:lvl1pPr>
          </a:lstStyle>
          <a:p>
            <a:pPr lvl="0"/>
            <a:r>
              <a:rPr lang="en-US" dirty="0"/>
              <a:t>Click to edit Master text styles</a:t>
            </a:r>
          </a:p>
        </p:txBody>
      </p:sp>
    </p:spTree>
    <p:extLst>
      <p:ext uri="{BB962C8B-B14F-4D97-AF65-F5344CB8AC3E}">
        <p14:creationId xmlns:p14="http://schemas.microsoft.com/office/powerpoint/2010/main" val="2777832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lumn Content">
    <p:spTree>
      <p:nvGrpSpPr>
        <p:cNvPr id="1" name=""/>
        <p:cNvGrpSpPr/>
        <p:nvPr/>
      </p:nvGrpSpPr>
      <p:grpSpPr>
        <a:xfrm>
          <a:off x="0" y="0"/>
          <a:ext cx="0" cy="0"/>
          <a:chOff x="0" y="0"/>
          <a:chExt cx="0" cy="0"/>
        </a:xfrm>
      </p:grpSpPr>
      <p:sp>
        <p:nvSpPr>
          <p:cNvPr id="8" name="Rectangle 4"/>
          <p:cNvSpPr/>
          <p:nvPr userDrawn="1"/>
        </p:nvSpPr>
        <p:spPr>
          <a:xfrm>
            <a:off x="228600" y="228600"/>
            <a:ext cx="8701069" cy="784438"/>
          </a:xfrm>
          <a:custGeom>
            <a:avLst/>
            <a:gdLst>
              <a:gd name="connsiteX0" fmla="*/ 0 w 8686800"/>
              <a:gd name="connsiteY0" fmla="*/ 0 h 777240"/>
              <a:gd name="connsiteX1" fmla="*/ 8686800 w 8686800"/>
              <a:gd name="connsiteY1" fmla="*/ 0 h 777240"/>
              <a:gd name="connsiteX2" fmla="*/ 8686800 w 8686800"/>
              <a:gd name="connsiteY2" fmla="*/ 777240 h 777240"/>
              <a:gd name="connsiteX3" fmla="*/ 0 w 8686800"/>
              <a:gd name="connsiteY3" fmla="*/ 777240 h 777240"/>
              <a:gd name="connsiteX4" fmla="*/ 0 w 8686800"/>
              <a:gd name="connsiteY4" fmla="*/ 0 h 777240"/>
              <a:gd name="connsiteX0" fmla="*/ 0 w 8686800"/>
              <a:gd name="connsiteY0" fmla="*/ 0 h 777240"/>
              <a:gd name="connsiteX1" fmla="*/ 8686800 w 8686800"/>
              <a:gd name="connsiteY1" fmla="*/ 0 h 777240"/>
              <a:gd name="connsiteX2" fmla="*/ 8686800 w 8686800"/>
              <a:gd name="connsiteY2" fmla="*/ 777240 h 777240"/>
              <a:gd name="connsiteX3" fmla="*/ 8296584 w 8686800"/>
              <a:gd name="connsiteY3" fmla="*/ 775100 h 777240"/>
              <a:gd name="connsiteX4" fmla="*/ 0 w 8686800"/>
              <a:gd name="connsiteY4" fmla="*/ 777240 h 777240"/>
              <a:gd name="connsiteX5" fmla="*/ 0 w 8686800"/>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86800"/>
              <a:gd name="connsiteY0" fmla="*/ 0 h 777240"/>
              <a:gd name="connsiteX1" fmla="*/ 8686800 w 8686800"/>
              <a:gd name="connsiteY1" fmla="*/ 0 h 777240"/>
              <a:gd name="connsiteX2" fmla="*/ 8686799 w 8686800"/>
              <a:gd name="connsiteY2" fmla="*/ 469068 h 777240"/>
              <a:gd name="connsiteX3" fmla="*/ 8296584 w 8686800"/>
              <a:gd name="connsiteY3" fmla="*/ 775100 h 777240"/>
              <a:gd name="connsiteX4" fmla="*/ 0 w 8686800"/>
              <a:gd name="connsiteY4" fmla="*/ 777240 h 777240"/>
              <a:gd name="connsiteX5" fmla="*/ 0 w 8686800"/>
              <a:gd name="connsiteY5" fmla="*/ 0 h 777240"/>
              <a:gd name="connsiteX0" fmla="*/ 0 w 8686800"/>
              <a:gd name="connsiteY0" fmla="*/ 0 h 784438"/>
              <a:gd name="connsiteX1" fmla="*/ 8686800 w 8686800"/>
              <a:gd name="connsiteY1" fmla="*/ 0 h 784438"/>
              <a:gd name="connsiteX2" fmla="*/ 8686799 w 8686800"/>
              <a:gd name="connsiteY2" fmla="*/ 469068 h 784438"/>
              <a:gd name="connsiteX3" fmla="*/ 8389961 w 8686800"/>
              <a:gd name="connsiteY3" fmla="*/ 784438 h 784438"/>
              <a:gd name="connsiteX4" fmla="*/ 0 w 8686800"/>
              <a:gd name="connsiteY4" fmla="*/ 777240 h 784438"/>
              <a:gd name="connsiteX5" fmla="*/ 0 w 8686800"/>
              <a:gd name="connsiteY5" fmla="*/ 0 h 784438"/>
              <a:gd name="connsiteX0" fmla="*/ 0 w 8686800"/>
              <a:gd name="connsiteY0" fmla="*/ 0 h 784438"/>
              <a:gd name="connsiteX1" fmla="*/ 8686800 w 8686800"/>
              <a:gd name="connsiteY1" fmla="*/ 0 h 784438"/>
              <a:gd name="connsiteX2" fmla="*/ 8653503 w 8686800"/>
              <a:gd name="connsiteY2" fmla="*/ 421501 h 784438"/>
              <a:gd name="connsiteX3" fmla="*/ 8389961 w 8686800"/>
              <a:gd name="connsiteY3" fmla="*/ 784438 h 784438"/>
              <a:gd name="connsiteX4" fmla="*/ 0 w 8686800"/>
              <a:gd name="connsiteY4" fmla="*/ 777240 h 784438"/>
              <a:gd name="connsiteX5" fmla="*/ 0 w 8686800"/>
              <a:gd name="connsiteY5" fmla="*/ 0 h 784438"/>
              <a:gd name="connsiteX0" fmla="*/ 0 w 8715339"/>
              <a:gd name="connsiteY0" fmla="*/ 0 h 784438"/>
              <a:gd name="connsiteX1" fmla="*/ 8686800 w 8715339"/>
              <a:gd name="connsiteY1" fmla="*/ 0 h 784438"/>
              <a:gd name="connsiteX2" fmla="*/ 8715339 w 8715339"/>
              <a:gd name="connsiteY2" fmla="*/ 473825 h 784438"/>
              <a:gd name="connsiteX3" fmla="*/ 8389961 w 8715339"/>
              <a:gd name="connsiteY3" fmla="*/ 784438 h 784438"/>
              <a:gd name="connsiteX4" fmla="*/ 0 w 8715339"/>
              <a:gd name="connsiteY4" fmla="*/ 777240 h 784438"/>
              <a:gd name="connsiteX5" fmla="*/ 0 w 8715339"/>
              <a:gd name="connsiteY5" fmla="*/ 0 h 784438"/>
              <a:gd name="connsiteX0" fmla="*/ 0 w 8715339"/>
              <a:gd name="connsiteY0" fmla="*/ 0 h 784438"/>
              <a:gd name="connsiteX1" fmla="*/ 8696313 w 8715339"/>
              <a:gd name="connsiteY1" fmla="*/ 4757 h 784438"/>
              <a:gd name="connsiteX2" fmla="*/ 8715339 w 8715339"/>
              <a:gd name="connsiteY2" fmla="*/ 473825 h 784438"/>
              <a:gd name="connsiteX3" fmla="*/ 8389961 w 8715339"/>
              <a:gd name="connsiteY3" fmla="*/ 784438 h 784438"/>
              <a:gd name="connsiteX4" fmla="*/ 0 w 8715339"/>
              <a:gd name="connsiteY4" fmla="*/ 777240 h 784438"/>
              <a:gd name="connsiteX5" fmla="*/ 0 w 8715339"/>
              <a:gd name="connsiteY5" fmla="*/ 0 h 784438"/>
              <a:gd name="connsiteX0" fmla="*/ 0 w 8701069"/>
              <a:gd name="connsiteY0" fmla="*/ 0 h 784438"/>
              <a:gd name="connsiteX1" fmla="*/ 8696313 w 8701069"/>
              <a:gd name="connsiteY1" fmla="*/ 4757 h 784438"/>
              <a:gd name="connsiteX2" fmla="*/ 8701069 w 8701069"/>
              <a:gd name="connsiteY2" fmla="*/ 473825 h 784438"/>
              <a:gd name="connsiteX3" fmla="*/ 8389961 w 8701069"/>
              <a:gd name="connsiteY3" fmla="*/ 784438 h 784438"/>
              <a:gd name="connsiteX4" fmla="*/ 0 w 8701069"/>
              <a:gd name="connsiteY4" fmla="*/ 777240 h 784438"/>
              <a:gd name="connsiteX5" fmla="*/ 0 w 8701069"/>
              <a:gd name="connsiteY5" fmla="*/ 0 h 78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01069" h="784438">
                <a:moveTo>
                  <a:pt x="0" y="0"/>
                </a:moveTo>
                <a:lnTo>
                  <a:pt x="8696313" y="4757"/>
                </a:lnTo>
                <a:cubicBezTo>
                  <a:pt x="8696313" y="161113"/>
                  <a:pt x="8701069" y="317469"/>
                  <a:pt x="8701069" y="473825"/>
                </a:cubicBezTo>
                <a:lnTo>
                  <a:pt x="8389961" y="784438"/>
                </a:lnTo>
                <a:lnTo>
                  <a:pt x="0" y="777240"/>
                </a:lnTo>
                <a:lnTo>
                  <a:pt x="0" y="0"/>
                </a:ln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normAutofit/>
          </a:bodyPr>
          <a:lstStyle>
            <a:lvl1pPr>
              <a:defRPr sz="3200"/>
            </a:lvl1pPr>
          </a:lstStyle>
          <a:p>
            <a:r>
              <a:rPr lang="en-US" dirty="0"/>
              <a:t>Click to edit Master title style</a:t>
            </a:r>
          </a:p>
        </p:txBody>
      </p:sp>
      <p:sp>
        <p:nvSpPr>
          <p:cNvPr id="3" name="Content Placeholder 2"/>
          <p:cNvSpPr>
            <a:spLocks noGrp="1"/>
          </p:cNvSpPr>
          <p:nvPr>
            <p:ph sz="half" idx="1"/>
          </p:nvPr>
        </p:nvSpPr>
        <p:spPr>
          <a:xfrm>
            <a:off x="594000" y="1555200"/>
            <a:ext cx="3960000" cy="4345200"/>
          </a:xfrm>
        </p:spPr>
        <p:txBody>
          <a:bodyPr>
            <a:normAutofit/>
          </a:bodyPr>
          <a:lstStyle>
            <a:lvl1pPr>
              <a:buClr>
                <a:schemeClr val="accent1"/>
              </a:buClr>
              <a:defRPr sz="2000"/>
            </a:lvl1pPr>
            <a:lvl2pPr>
              <a:buClr>
                <a:schemeClr val="accent1"/>
              </a:buClr>
              <a:defRPr sz="2000"/>
            </a:lvl2pPr>
            <a:lvl3pPr>
              <a:buClr>
                <a:schemeClr val="accent1"/>
              </a:buClr>
              <a:defRPr sz="2000"/>
            </a:lvl3pPr>
            <a:lvl4pPr>
              <a:buClr>
                <a:schemeClr val="accent1"/>
              </a:buClr>
              <a:defRPr sz="2000"/>
            </a:lvl4pPr>
            <a:lvl5pPr>
              <a:buClr>
                <a:schemeClr val="accent1"/>
              </a:buClr>
              <a:defRPr sz="20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555200"/>
            <a:ext cx="3960000" cy="4345200"/>
          </a:xfrm>
        </p:spPr>
        <p:txBody>
          <a:bodyPr>
            <a:normAutofit/>
          </a:bodyPr>
          <a:lstStyle>
            <a:lvl1pPr>
              <a:buClr>
                <a:schemeClr val="accent1"/>
              </a:buClr>
              <a:defRPr sz="2000"/>
            </a:lvl1pPr>
            <a:lvl2pPr>
              <a:buClr>
                <a:schemeClr val="accent1"/>
              </a:buClr>
              <a:defRPr sz="2000"/>
            </a:lvl2pPr>
            <a:lvl3pPr>
              <a:buClr>
                <a:schemeClr val="accent1"/>
              </a:buClr>
              <a:defRPr sz="2000"/>
            </a:lvl3pPr>
            <a:lvl4pPr>
              <a:buClr>
                <a:schemeClr val="accent1"/>
              </a:buClr>
              <a:defRPr sz="2000"/>
            </a:lvl4pPr>
            <a:lvl5pPr>
              <a:buClr>
                <a:schemeClr val="accent1"/>
              </a:buClr>
              <a:defRPr sz="20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4"/>
          <p:cNvSpPr>
            <a:spLocks noGrp="1"/>
          </p:cNvSpPr>
          <p:nvPr>
            <p:ph type="sldNum" sz="quarter" idx="10"/>
          </p:nvPr>
        </p:nvSpPr>
        <p:spPr/>
        <p:txBody>
          <a:bodyPr/>
          <a:lstStyle/>
          <a:p>
            <a:fld id="{93AC2C76-E6AA-46CB-A2DE-F6E097F7C440}" type="slidenum">
              <a:rPr lang="en-GB" smtClean="0"/>
              <a:pPr/>
              <a:t>‹#›</a:t>
            </a:fld>
            <a:endParaRPr lang="en-GB" dirty="0"/>
          </a:p>
        </p:txBody>
      </p:sp>
    </p:spTree>
    <p:extLst>
      <p:ext uri="{BB962C8B-B14F-4D97-AF65-F5344CB8AC3E}">
        <p14:creationId xmlns:p14="http://schemas.microsoft.com/office/powerpoint/2010/main" val="1857190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4"/>
          <p:cNvSpPr/>
          <p:nvPr userDrawn="1"/>
        </p:nvSpPr>
        <p:spPr>
          <a:xfrm>
            <a:off x="228600" y="228600"/>
            <a:ext cx="8701069" cy="784438"/>
          </a:xfrm>
          <a:custGeom>
            <a:avLst/>
            <a:gdLst>
              <a:gd name="connsiteX0" fmla="*/ 0 w 8686800"/>
              <a:gd name="connsiteY0" fmla="*/ 0 h 777240"/>
              <a:gd name="connsiteX1" fmla="*/ 8686800 w 8686800"/>
              <a:gd name="connsiteY1" fmla="*/ 0 h 777240"/>
              <a:gd name="connsiteX2" fmla="*/ 8686800 w 8686800"/>
              <a:gd name="connsiteY2" fmla="*/ 777240 h 777240"/>
              <a:gd name="connsiteX3" fmla="*/ 0 w 8686800"/>
              <a:gd name="connsiteY3" fmla="*/ 777240 h 777240"/>
              <a:gd name="connsiteX4" fmla="*/ 0 w 8686800"/>
              <a:gd name="connsiteY4" fmla="*/ 0 h 777240"/>
              <a:gd name="connsiteX0" fmla="*/ 0 w 8686800"/>
              <a:gd name="connsiteY0" fmla="*/ 0 h 777240"/>
              <a:gd name="connsiteX1" fmla="*/ 8686800 w 8686800"/>
              <a:gd name="connsiteY1" fmla="*/ 0 h 777240"/>
              <a:gd name="connsiteX2" fmla="*/ 8686800 w 8686800"/>
              <a:gd name="connsiteY2" fmla="*/ 777240 h 777240"/>
              <a:gd name="connsiteX3" fmla="*/ 8296584 w 8686800"/>
              <a:gd name="connsiteY3" fmla="*/ 775100 h 777240"/>
              <a:gd name="connsiteX4" fmla="*/ 0 w 8686800"/>
              <a:gd name="connsiteY4" fmla="*/ 777240 h 777240"/>
              <a:gd name="connsiteX5" fmla="*/ 0 w 8686800"/>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86800"/>
              <a:gd name="connsiteY0" fmla="*/ 0 h 777240"/>
              <a:gd name="connsiteX1" fmla="*/ 8686800 w 8686800"/>
              <a:gd name="connsiteY1" fmla="*/ 0 h 777240"/>
              <a:gd name="connsiteX2" fmla="*/ 8686799 w 8686800"/>
              <a:gd name="connsiteY2" fmla="*/ 469068 h 777240"/>
              <a:gd name="connsiteX3" fmla="*/ 8296584 w 8686800"/>
              <a:gd name="connsiteY3" fmla="*/ 775100 h 777240"/>
              <a:gd name="connsiteX4" fmla="*/ 0 w 8686800"/>
              <a:gd name="connsiteY4" fmla="*/ 777240 h 777240"/>
              <a:gd name="connsiteX5" fmla="*/ 0 w 8686800"/>
              <a:gd name="connsiteY5" fmla="*/ 0 h 777240"/>
              <a:gd name="connsiteX0" fmla="*/ 0 w 8686800"/>
              <a:gd name="connsiteY0" fmla="*/ 0 h 784438"/>
              <a:gd name="connsiteX1" fmla="*/ 8686800 w 8686800"/>
              <a:gd name="connsiteY1" fmla="*/ 0 h 784438"/>
              <a:gd name="connsiteX2" fmla="*/ 8686799 w 8686800"/>
              <a:gd name="connsiteY2" fmla="*/ 469068 h 784438"/>
              <a:gd name="connsiteX3" fmla="*/ 8389961 w 8686800"/>
              <a:gd name="connsiteY3" fmla="*/ 784438 h 784438"/>
              <a:gd name="connsiteX4" fmla="*/ 0 w 8686800"/>
              <a:gd name="connsiteY4" fmla="*/ 777240 h 784438"/>
              <a:gd name="connsiteX5" fmla="*/ 0 w 8686800"/>
              <a:gd name="connsiteY5" fmla="*/ 0 h 784438"/>
              <a:gd name="connsiteX0" fmla="*/ 0 w 8686800"/>
              <a:gd name="connsiteY0" fmla="*/ 0 h 784438"/>
              <a:gd name="connsiteX1" fmla="*/ 8686800 w 8686800"/>
              <a:gd name="connsiteY1" fmla="*/ 0 h 784438"/>
              <a:gd name="connsiteX2" fmla="*/ 8653503 w 8686800"/>
              <a:gd name="connsiteY2" fmla="*/ 421501 h 784438"/>
              <a:gd name="connsiteX3" fmla="*/ 8389961 w 8686800"/>
              <a:gd name="connsiteY3" fmla="*/ 784438 h 784438"/>
              <a:gd name="connsiteX4" fmla="*/ 0 w 8686800"/>
              <a:gd name="connsiteY4" fmla="*/ 777240 h 784438"/>
              <a:gd name="connsiteX5" fmla="*/ 0 w 8686800"/>
              <a:gd name="connsiteY5" fmla="*/ 0 h 784438"/>
              <a:gd name="connsiteX0" fmla="*/ 0 w 8715339"/>
              <a:gd name="connsiteY0" fmla="*/ 0 h 784438"/>
              <a:gd name="connsiteX1" fmla="*/ 8686800 w 8715339"/>
              <a:gd name="connsiteY1" fmla="*/ 0 h 784438"/>
              <a:gd name="connsiteX2" fmla="*/ 8715339 w 8715339"/>
              <a:gd name="connsiteY2" fmla="*/ 473825 h 784438"/>
              <a:gd name="connsiteX3" fmla="*/ 8389961 w 8715339"/>
              <a:gd name="connsiteY3" fmla="*/ 784438 h 784438"/>
              <a:gd name="connsiteX4" fmla="*/ 0 w 8715339"/>
              <a:gd name="connsiteY4" fmla="*/ 777240 h 784438"/>
              <a:gd name="connsiteX5" fmla="*/ 0 w 8715339"/>
              <a:gd name="connsiteY5" fmla="*/ 0 h 784438"/>
              <a:gd name="connsiteX0" fmla="*/ 0 w 8715339"/>
              <a:gd name="connsiteY0" fmla="*/ 0 h 784438"/>
              <a:gd name="connsiteX1" fmla="*/ 8696313 w 8715339"/>
              <a:gd name="connsiteY1" fmla="*/ 4757 h 784438"/>
              <a:gd name="connsiteX2" fmla="*/ 8715339 w 8715339"/>
              <a:gd name="connsiteY2" fmla="*/ 473825 h 784438"/>
              <a:gd name="connsiteX3" fmla="*/ 8389961 w 8715339"/>
              <a:gd name="connsiteY3" fmla="*/ 784438 h 784438"/>
              <a:gd name="connsiteX4" fmla="*/ 0 w 8715339"/>
              <a:gd name="connsiteY4" fmla="*/ 777240 h 784438"/>
              <a:gd name="connsiteX5" fmla="*/ 0 w 8715339"/>
              <a:gd name="connsiteY5" fmla="*/ 0 h 784438"/>
              <a:gd name="connsiteX0" fmla="*/ 0 w 8701069"/>
              <a:gd name="connsiteY0" fmla="*/ 0 h 784438"/>
              <a:gd name="connsiteX1" fmla="*/ 8696313 w 8701069"/>
              <a:gd name="connsiteY1" fmla="*/ 4757 h 784438"/>
              <a:gd name="connsiteX2" fmla="*/ 8701069 w 8701069"/>
              <a:gd name="connsiteY2" fmla="*/ 473825 h 784438"/>
              <a:gd name="connsiteX3" fmla="*/ 8389961 w 8701069"/>
              <a:gd name="connsiteY3" fmla="*/ 784438 h 784438"/>
              <a:gd name="connsiteX4" fmla="*/ 0 w 8701069"/>
              <a:gd name="connsiteY4" fmla="*/ 777240 h 784438"/>
              <a:gd name="connsiteX5" fmla="*/ 0 w 8701069"/>
              <a:gd name="connsiteY5" fmla="*/ 0 h 78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01069" h="784438">
                <a:moveTo>
                  <a:pt x="0" y="0"/>
                </a:moveTo>
                <a:lnTo>
                  <a:pt x="8696313" y="4757"/>
                </a:lnTo>
                <a:cubicBezTo>
                  <a:pt x="8696313" y="161113"/>
                  <a:pt x="8701069" y="317469"/>
                  <a:pt x="8701069" y="473825"/>
                </a:cubicBezTo>
                <a:lnTo>
                  <a:pt x="8389961" y="784438"/>
                </a:lnTo>
                <a:lnTo>
                  <a:pt x="0" y="777240"/>
                </a:lnTo>
                <a:lnTo>
                  <a:pt x="0" y="0"/>
                </a:ln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normAutofit/>
          </a:bodyPr>
          <a:lstStyle>
            <a:lvl1pPr>
              <a:defRPr sz="3200"/>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93AC2C76-E6AA-46CB-A2DE-F6E097F7C440}" type="slidenum">
              <a:rPr lang="en-GB" smtClean="0"/>
              <a:pPr/>
              <a:t>‹#›</a:t>
            </a:fld>
            <a:endParaRPr lang="en-GB" dirty="0"/>
          </a:p>
        </p:txBody>
      </p:sp>
    </p:spTree>
    <p:extLst>
      <p:ext uri="{BB962C8B-B14F-4D97-AF65-F5344CB8AC3E}">
        <p14:creationId xmlns:p14="http://schemas.microsoft.com/office/powerpoint/2010/main" val="1746360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8" name="Rectangle 4"/>
          <p:cNvSpPr/>
          <p:nvPr userDrawn="1"/>
        </p:nvSpPr>
        <p:spPr>
          <a:xfrm>
            <a:off x="228600" y="228600"/>
            <a:ext cx="8701069" cy="784438"/>
          </a:xfrm>
          <a:custGeom>
            <a:avLst/>
            <a:gdLst>
              <a:gd name="connsiteX0" fmla="*/ 0 w 8686800"/>
              <a:gd name="connsiteY0" fmla="*/ 0 h 777240"/>
              <a:gd name="connsiteX1" fmla="*/ 8686800 w 8686800"/>
              <a:gd name="connsiteY1" fmla="*/ 0 h 777240"/>
              <a:gd name="connsiteX2" fmla="*/ 8686800 w 8686800"/>
              <a:gd name="connsiteY2" fmla="*/ 777240 h 777240"/>
              <a:gd name="connsiteX3" fmla="*/ 0 w 8686800"/>
              <a:gd name="connsiteY3" fmla="*/ 777240 h 777240"/>
              <a:gd name="connsiteX4" fmla="*/ 0 w 8686800"/>
              <a:gd name="connsiteY4" fmla="*/ 0 h 777240"/>
              <a:gd name="connsiteX0" fmla="*/ 0 w 8686800"/>
              <a:gd name="connsiteY0" fmla="*/ 0 h 777240"/>
              <a:gd name="connsiteX1" fmla="*/ 8686800 w 8686800"/>
              <a:gd name="connsiteY1" fmla="*/ 0 h 777240"/>
              <a:gd name="connsiteX2" fmla="*/ 8686800 w 8686800"/>
              <a:gd name="connsiteY2" fmla="*/ 777240 h 777240"/>
              <a:gd name="connsiteX3" fmla="*/ 8296584 w 8686800"/>
              <a:gd name="connsiteY3" fmla="*/ 775100 h 777240"/>
              <a:gd name="connsiteX4" fmla="*/ 0 w 8686800"/>
              <a:gd name="connsiteY4" fmla="*/ 777240 h 777240"/>
              <a:gd name="connsiteX5" fmla="*/ 0 w 8686800"/>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86800"/>
              <a:gd name="connsiteY0" fmla="*/ 0 h 777240"/>
              <a:gd name="connsiteX1" fmla="*/ 8686800 w 8686800"/>
              <a:gd name="connsiteY1" fmla="*/ 0 h 777240"/>
              <a:gd name="connsiteX2" fmla="*/ 8686799 w 8686800"/>
              <a:gd name="connsiteY2" fmla="*/ 469068 h 777240"/>
              <a:gd name="connsiteX3" fmla="*/ 8296584 w 8686800"/>
              <a:gd name="connsiteY3" fmla="*/ 775100 h 777240"/>
              <a:gd name="connsiteX4" fmla="*/ 0 w 8686800"/>
              <a:gd name="connsiteY4" fmla="*/ 777240 h 777240"/>
              <a:gd name="connsiteX5" fmla="*/ 0 w 8686800"/>
              <a:gd name="connsiteY5" fmla="*/ 0 h 777240"/>
              <a:gd name="connsiteX0" fmla="*/ 0 w 8686800"/>
              <a:gd name="connsiteY0" fmla="*/ 0 h 784438"/>
              <a:gd name="connsiteX1" fmla="*/ 8686800 w 8686800"/>
              <a:gd name="connsiteY1" fmla="*/ 0 h 784438"/>
              <a:gd name="connsiteX2" fmla="*/ 8686799 w 8686800"/>
              <a:gd name="connsiteY2" fmla="*/ 469068 h 784438"/>
              <a:gd name="connsiteX3" fmla="*/ 8389961 w 8686800"/>
              <a:gd name="connsiteY3" fmla="*/ 784438 h 784438"/>
              <a:gd name="connsiteX4" fmla="*/ 0 w 8686800"/>
              <a:gd name="connsiteY4" fmla="*/ 777240 h 784438"/>
              <a:gd name="connsiteX5" fmla="*/ 0 w 8686800"/>
              <a:gd name="connsiteY5" fmla="*/ 0 h 784438"/>
              <a:gd name="connsiteX0" fmla="*/ 0 w 8686800"/>
              <a:gd name="connsiteY0" fmla="*/ 0 h 784438"/>
              <a:gd name="connsiteX1" fmla="*/ 8686800 w 8686800"/>
              <a:gd name="connsiteY1" fmla="*/ 0 h 784438"/>
              <a:gd name="connsiteX2" fmla="*/ 8653503 w 8686800"/>
              <a:gd name="connsiteY2" fmla="*/ 421501 h 784438"/>
              <a:gd name="connsiteX3" fmla="*/ 8389961 w 8686800"/>
              <a:gd name="connsiteY3" fmla="*/ 784438 h 784438"/>
              <a:gd name="connsiteX4" fmla="*/ 0 w 8686800"/>
              <a:gd name="connsiteY4" fmla="*/ 777240 h 784438"/>
              <a:gd name="connsiteX5" fmla="*/ 0 w 8686800"/>
              <a:gd name="connsiteY5" fmla="*/ 0 h 784438"/>
              <a:gd name="connsiteX0" fmla="*/ 0 w 8715339"/>
              <a:gd name="connsiteY0" fmla="*/ 0 h 784438"/>
              <a:gd name="connsiteX1" fmla="*/ 8686800 w 8715339"/>
              <a:gd name="connsiteY1" fmla="*/ 0 h 784438"/>
              <a:gd name="connsiteX2" fmla="*/ 8715339 w 8715339"/>
              <a:gd name="connsiteY2" fmla="*/ 473825 h 784438"/>
              <a:gd name="connsiteX3" fmla="*/ 8389961 w 8715339"/>
              <a:gd name="connsiteY3" fmla="*/ 784438 h 784438"/>
              <a:gd name="connsiteX4" fmla="*/ 0 w 8715339"/>
              <a:gd name="connsiteY4" fmla="*/ 777240 h 784438"/>
              <a:gd name="connsiteX5" fmla="*/ 0 w 8715339"/>
              <a:gd name="connsiteY5" fmla="*/ 0 h 784438"/>
              <a:gd name="connsiteX0" fmla="*/ 0 w 8715339"/>
              <a:gd name="connsiteY0" fmla="*/ 0 h 784438"/>
              <a:gd name="connsiteX1" fmla="*/ 8696313 w 8715339"/>
              <a:gd name="connsiteY1" fmla="*/ 4757 h 784438"/>
              <a:gd name="connsiteX2" fmla="*/ 8715339 w 8715339"/>
              <a:gd name="connsiteY2" fmla="*/ 473825 h 784438"/>
              <a:gd name="connsiteX3" fmla="*/ 8389961 w 8715339"/>
              <a:gd name="connsiteY3" fmla="*/ 784438 h 784438"/>
              <a:gd name="connsiteX4" fmla="*/ 0 w 8715339"/>
              <a:gd name="connsiteY4" fmla="*/ 777240 h 784438"/>
              <a:gd name="connsiteX5" fmla="*/ 0 w 8715339"/>
              <a:gd name="connsiteY5" fmla="*/ 0 h 784438"/>
              <a:gd name="connsiteX0" fmla="*/ 0 w 8701069"/>
              <a:gd name="connsiteY0" fmla="*/ 0 h 784438"/>
              <a:gd name="connsiteX1" fmla="*/ 8696313 w 8701069"/>
              <a:gd name="connsiteY1" fmla="*/ 4757 h 784438"/>
              <a:gd name="connsiteX2" fmla="*/ 8701069 w 8701069"/>
              <a:gd name="connsiteY2" fmla="*/ 473825 h 784438"/>
              <a:gd name="connsiteX3" fmla="*/ 8389961 w 8701069"/>
              <a:gd name="connsiteY3" fmla="*/ 784438 h 784438"/>
              <a:gd name="connsiteX4" fmla="*/ 0 w 8701069"/>
              <a:gd name="connsiteY4" fmla="*/ 777240 h 784438"/>
              <a:gd name="connsiteX5" fmla="*/ 0 w 8701069"/>
              <a:gd name="connsiteY5" fmla="*/ 0 h 78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01069" h="784438">
                <a:moveTo>
                  <a:pt x="0" y="0"/>
                </a:moveTo>
                <a:lnTo>
                  <a:pt x="8696313" y="4757"/>
                </a:lnTo>
                <a:cubicBezTo>
                  <a:pt x="8696313" y="161113"/>
                  <a:pt x="8701069" y="317469"/>
                  <a:pt x="8701069" y="473825"/>
                </a:cubicBezTo>
                <a:lnTo>
                  <a:pt x="8389961" y="784438"/>
                </a:lnTo>
                <a:lnTo>
                  <a:pt x="0" y="777240"/>
                </a:lnTo>
                <a:lnTo>
                  <a:pt x="0" y="0"/>
                </a:ln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normAutofit/>
          </a:bodyPr>
          <a:lstStyle>
            <a:lvl1pPr>
              <a:defRPr sz="3200"/>
            </a:lvl1pPr>
          </a:lstStyle>
          <a:p>
            <a:r>
              <a:rPr lang="en-US" dirty="0"/>
              <a:t>Click to edit Master title style</a:t>
            </a:r>
          </a:p>
        </p:txBody>
      </p:sp>
      <p:sp>
        <p:nvSpPr>
          <p:cNvPr id="6" name="Picture Placeholder 2"/>
          <p:cNvSpPr>
            <a:spLocks noGrp="1"/>
          </p:cNvSpPr>
          <p:nvPr>
            <p:ph type="pic" idx="1"/>
          </p:nvPr>
        </p:nvSpPr>
        <p:spPr>
          <a:xfrm>
            <a:off x="685800" y="1600200"/>
            <a:ext cx="7764871" cy="3847484"/>
          </a:xfrm>
        </p:spPr>
        <p:txBody>
          <a:bodyPr>
            <a:normAutofit/>
          </a:bodyPr>
          <a:lstStyle>
            <a:lvl1pPr marL="0" indent="0">
              <a:buNone/>
              <a:defRPr sz="18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7" name="Text Placeholder 3"/>
          <p:cNvSpPr>
            <a:spLocks noGrp="1"/>
          </p:cNvSpPr>
          <p:nvPr>
            <p:ph type="body" sz="half" idx="2"/>
          </p:nvPr>
        </p:nvSpPr>
        <p:spPr>
          <a:xfrm>
            <a:off x="685799" y="5591463"/>
            <a:ext cx="7764871" cy="347857"/>
          </a:xfrm>
        </p:spPr>
        <p:txBody>
          <a:bodyPr>
            <a:normAutofit/>
          </a:bodyPr>
          <a:lstStyle>
            <a:lvl1pPr marL="0" indent="0">
              <a:buNone/>
              <a:defRPr sz="180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Slide Number Placeholder 2"/>
          <p:cNvSpPr>
            <a:spLocks noGrp="1"/>
          </p:cNvSpPr>
          <p:nvPr>
            <p:ph type="sldNum" sz="quarter" idx="10"/>
          </p:nvPr>
        </p:nvSpPr>
        <p:spPr/>
        <p:txBody>
          <a:bodyPr/>
          <a:lstStyle/>
          <a:p>
            <a:fld id="{93AC2C76-E6AA-46CB-A2DE-F6E097F7C440}" type="slidenum">
              <a:rPr lang="en-GB" smtClean="0"/>
              <a:pPr/>
              <a:t>‹#›</a:t>
            </a:fld>
            <a:endParaRPr lang="en-GB" dirty="0"/>
          </a:p>
        </p:txBody>
      </p:sp>
    </p:spTree>
    <p:extLst>
      <p:ext uri="{BB962C8B-B14F-4D97-AF65-F5344CB8AC3E}">
        <p14:creationId xmlns:p14="http://schemas.microsoft.com/office/powerpoint/2010/main" val="4036448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5" name="Rectangle 4"/>
          <p:cNvSpPr/>
          <p:nvPr userDrawn="1"/>
        </p:nvSpPr>
        <p:spPr>
          <a:xfrm>
            <a:off x="217488" y="221402"/>
            <a:ext cx="8701069" cy="784438"/>
          </a:xfrm>
          <a:custGeom>
            <a:avLst/>
            <a:gdLst>
              <a:gd name="connsiteX0" fmla="*/ 0 w 8686800"/>
              <a:gd name="connsiteY0" fmla="*/ 0 h 777240"/>
              <a:gd name="connsiteX1" fmla="*/ 8686800 w 8686800"/>
              <a:gd name="connsiteY1" fmla="*/ 0 h 777240"/>
              <a:gd name="connsiteX2" fmla="*/ 8686800 w 8686800"/>
              <a:gd name="connsiteY2" fmla="*/ 777240 h 777240"/>
              <a:gd name="connsiteX3" fmla="*/ 0 w 8686800"/>
              <a:gd name="connsiteY3" fmla="*/ 777240 h 777240"/>
              <a:gd name="connsiteX4" fmla="*/ 0 w 8686800"/>
              <a:gd name="connsiteY4" fmla="*/ 0 h 777240"/>
              <a:gd name="connsiteX0" fmla="*/ 0 w 8686800"/>
              <a:gd name="connsiteY0" fmla="*/ 0 h 777240"/>
              <a:gd name="connsiteX1" fmla="*/ 8686800 w 8686800"/>
              <a:gd name="connsiteY1" fmla="*/ 0 h 777240"/>
              <a:gd name="connsiteX2" fmla="*/ 8686800 w 8686800"/>
              <a:gd name="connsiteY2" fmla="*/ 777240 h 777240"/>
              <a:gd name="connsiteX3" fmla="*/ 8296584 w 8686800"/>
              <a:gd name="connsiteY3" fmla="*/ 775100 h 777240"/>
              <a:gd name="connsiteX4" fmla="*/ 0 w 8686800"/>
              <a:gd name="connsiteY4" fmla="*/ 777240 h 777240"/>
              <a:gd name="connsiteX5" fmla="*/ 0 w 8686800"/>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86800"/>
              <a:gd name="connsiteY0" fmla="*/ 0 h 777240"/>
              <a:gd name="connsiteX1" fmla="*/ 8686800 w 8686800"/>
              <a:gd name="connsiteY1" fmla="*/ 0 h 777240"/>
              <a:gd name="connsiteX2" fmla="*/ 8686799 w 8686800"/>
              <a:gd name="connsiteY2" fmla="*/ 469068 h 777240"/>
              <a:gd name="connsiteX3" fmla="*/ 8296584 w 8686800"/>
              <a:gd name="connsiteY3" fmla="*/ 775100 h 777240"/>
              <a:gd name="connsiteX4" fmla="*/ 0 w 8686800"/>
              <a:gd name="connsiteY4" fmla="*/ 777240 h 777240"/>
              <a:gd name="connsiteX5" fmla="*/ 0 w 8686800"/>
              <a:gd name="connsiteY5" fmla="*/ 0 h 777240"/>
              <a:gd name="connsiteX0" fmla="*/ 0 w 8686800"/>
              <a:gd name="connsiteY0" fmla="*/ 0 h 784438"/>
              <a:gd name="connsiteX1" fmla="*/ 8686800 w 8686800"/>
              <a:gd name="connsiteY1" fmla="*/ 0 h 784438"/>
              <a:gd name="connsiteX2" fmla="*/ 8686799 w 8686800"/>
              <a:gd name="connsiteY2" fmla="*/ 469068 h 784438"/>
              <a:gd name="connsiteX3" fmla="*/ 8389961 w 8686800"/>
              <a:gd name="connsiteY3" fmla="*/ 784438 h 784438"/>
              <a:gd name="connsiteX4" fmla="*/ 0 w 8686800"/>
              <a:gd name="connsiteY4" fmla="*/ 777240 h 784438"/>
              <a:gd name="connsiteX5" fmla="*/ 0 w 8686800"/>
              <a:gd name="connsiteY5" fmla="*/ 0 h 784438"/>
              <a:gd name="connsiteX0" fmla="*/ 0 w 8686800"/>
              <a:gd name="connsiteY0" fmla="*/ 0 h 784438"/>
              <a:gd name="connsiteX1" fmla="*/ 8686800 w 8686800"/>
              <a:gd name="connsiteY1" fmla="*/ 0 h 784438"/>
              <a:gd name="connsiteX2" fmla="*/ 8653503 w 8686800"/>
              <a:gd name="connsiteY2" fmla="*/ 421501 h 784438"/>
              <a:gd name="connsiteX3" fmla="*/ 8389961 w 8686800"/>
              <a:gd name="connsiteY3" fmla="*/ 784438 h 784438"/>
              <a:gd name="connsiteX4" fmla="*/ 0 w 8686800"/>
              <a:gd name="connsiteY4" fmla="*/ 777240 h 784438"/>
              <a:gd name="connsiteX5" fmla="*/ 0 w 8686800"/>
              <a:gd name="connsiteY5" fmla="*/ 0 h 784438"/>
              <a:gd name="connsiteX0" fmla="*/ 0 w 8715339"/>
              <a:gd name="connsiteY0" fmla="*/ 0 h 784438"/>
              <a:gd name="connsiteX1" fmla="*/ 8686800 w 8715339"/>
              <a:gd name="connsiteY1" fmla="*/ 0 h 784438"/>
              <a:gd name="connsiteX2" fmla="*/ 8715339 w 8715339"/>
              <a:gd name="connsiteY2" fmla="*/ 473825 h 784438"/>
              <a:gd name="connsiteX3" fmla="*/ 8389961 w 8715339"/>
              <a:gd name="connsiteY3" fmla="*/ 784438 h 784438"/>
              <a:gd name="connsiteX4" fmla="*/ 0 w 8715339"/>
              <a:gd name="connsiteY4" fmla="*/ 777240 h 784438"/>
              <a:gd name="connsiteX5" fmla="*/ 0 w 8715339"/>
              <a:gd name="connsiteY5" fmla="*/ 0 h 784438"/>
              <a:gd name="connsiteX0" fmla="*/ 0 w 8715339"/>
              <a:gd name="connsiteY0" fmla="*/ 0 h 784438"/>
              <a:gd name="connsiteX1" fmla="*/ 8696313 w 8715339"/>
              <a:gd name="connsiteY1" fmla="*/ 4757 h 784438"/>
              <a:gd name="connsiteX2" fmla="*/ 8715339 w 8715339"/>
              <a:gd name="connsiteY2" fmla="*/ 473825 h 784438"/>
              <a:gd name="connsiteX3" fmla="*/ 8389961 w 8715339"/>
              <a:gd name="connsiteY3" fmla="*/ 784438 h 784438"/>
              <a:gd name="connsiteX4" fmla="*/ 0 w 8715339"/>
              <a:gd name="connsiteY4" fmla="*/ 777240 h 784438"/>
              <a:gd name="connsiteX5" fmla="*/ 0 w 8715339"/>
              <a:gd name="connsiteY5" fmla="*/ 0 h 784438"/>
              <a:gd name="connsiteX0" fmla="*/ 0 w 8701069"/>
              <a:gd name="connsiteY0" fmla="*/ 0 h 784438"/>
              <a:gd name="connsiteX1" fmla="*/ 8696313 w 8701069"/>
              <a:gd name="connsiteY1" fmla="*/ 4757 h 784438"/>
              <a:gd name="connsiteX2" fmla="*/ 8701069 w 8701069"/>
              <a:gd name="connsiteY2" fmla="*/ 473825 h 784438"/>
              <a:gd name="connsiteX3" fmla="*/ 8389961 w 8701069"/>
              <a:gd name="connsiteY3" fmla="*/ 784438 h 784438"/>
              <a:gd name="connsiteX4" fmla="*/ 0 w 8701069"/>
              <a:gd name="connsiteY4" fmla="*/ 777240 h 784438"/>
              <a:gd name="connsiteX5" fmla="*/ 0 w 8701069"/>
              <a:gd name="connsiteY5" fmla="*/ 0 h 78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01069" h="784438">
                <a:moveTo>
                  <a:pt x="0" y="0"/>
                </a:moveTo>
                <a:lnTo>
                  <a:pt x="8696313" y="4757"/>
                </a:lnTo>
                <a:cubicBezTo>
                  <a:pt x="8696313" y="161113"/>
                  <a:pt x="8701069" y="317469"/>
                  <a:pt x="8701069" y="473825"/>
                </a:cubicBezTo>
                <a:lnTo>
                  <a:pt x="8389961" y="784438"/>
                </a:lnTo>
                <a:lnTo>
                  <a:pt x="0" y="777240"/>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0" y="0"/>
            <a:ext cx="9144000" cy="123268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4"/>
          <p:cNvSpPr/>
          <p:nvPr userDrawn="1"/>
        </p:nvSpPr>
        <p:spPr>
          <a:xfrm>
            <a:off x="230400" y="230400"/>
            <a:ext cx="8701069" cy="784438"/>
          </a:xfrm>
          <a:custGeom>
            <a:avLst/>
            <a:gdLst>
              <a:gd name="connsiteX0" fmla="*/ 0 w 8686800"/>
              <a:gd name="connsiteY0" fmla="*/ 0 h 777240"/>
              <a:gd name="connsiteX1" fmla="*/ 8686800 w 8686800"/>
              <a:gd name="connsiteY1" fmla="*/ 0 h 777240"/>
              <a:gd name="connsiteX2" fmla="*/ 8686800 w 8686800"/>
              <a:gd name="connsiteY2" fmla="*/ 777240 h 777240"/>
              <a:gd name="connsiteX3" fmla="*/ 0 w 8686800"/>
              <a:gd name="connsiteY3" fmla="*/ 777240 h 777240"/>
              <a:gd name="connsiteX4" fmla="*/ 0 w 8686800"/>
              <a:gd name="connsiteY4" fmla="*/ 0 h 777240"/>
              <a:gd name="connsiteX0" fmla="*/ 0 w 8686800"/>
              <a:gd name="connsiteY0" fmla="*/ 0 h 777240"/>
              <a:gd name="connsiteX1" fmla="*/ 8686800 w 8686800"/>
              <a:gd name="connsiteY1" fmla="*/ 0 h 777240"/>
              <a:gd name="connsiteX2" fmla="*/ 8686800 w 8686800"/>
              <a:gd name="connsiteY2" fmla="*/ 777240 h 777240"/>
              <a:gd name="connsiteX3" fmla="*/ 8296584 w 8686800"/>
              <a:gd name="connsiteY3" fmla="*/ 775100 h 777240"/>
              <a:gd name="connsiteX4" fmla="*/ 0 w 8686800"/>
              <a:gd name="connsiteY4" fmla="*/ 777240 h 777240"/>
              <a:gd name="connsiteX5" fmla="*/ 0 w 8686800"/>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86800"/>
              <a:gd name="connsiteY0" fmla="*/ 0 h 777240"/>
              <a:gd name="connsiteX1" fmla="*/ 8686800 w 8686800"/>
              <a:gd name="connsiteY1" fmla="*/ 0 h 777240"/>
              <a:gd name="connsiteX2" fmla="*/ 8686799 w 8686800"/>
              <a:gd name="connsiteY2" fmla="*/ 469068 h 777240"/>
              <a:gd name="connsiteX3" fmla="*/ 8296584 w 8686800"/>
              <a:gd name="connsiteY3" fmla="*/ 775100 h 777240"/>
              <a:gd name="connsiteX4" fmla="*/ 0 w 8686800"/>
              <a:gd name="connsiteY4" fmla="*/ 777240 h 777240"/>
              <a:gd name="connsiteX5" fmla="*/ 0 w 8686800"/>
              <a:gd name="connsiteY5" fmla="*/ 0 h 777240"/>
              <a:gd name="connsiteX0" fmla="*/ 0 w 8686800"/>
              <a:gd name="connsiteY0" fmla="*/ 0 h 784438"/>
              <a:gd name="connsiteX1" fmla="*/ 8686800 w 8686800"/>
              <a:gd name="connsiteY1" fmla="*/ 0 h 784438"/>
              <a:gd name="connsiteX2" fmla="*/ 8686799 w 8686800"/>
              <a:gd name="connsiteY2" fmla="*/ 469068 h 784438"/>
              <a:gd name="connsiteX3" fmla="*/ 8389961 w 8686800"/>
              <a:gd name="connsiteY3" fmla="*/ 784438 h 784438"/>
              <a:gd name="connsiteX4" fmla="*/ 0 w 8686800"/>
              <a:gd name="connsiteY4" fmla="*/ 777240 h 784438"/>
              <a:gd name="connsiteX5" fmla="*/ 0 w 8686800"/>
              <a:gd name="connsiteY5" fmla="*/ 0 h 784438"/>
              <a:gd name="connsiteX0" fmla="*/ 0 w 8686800"/>
              <a:gd name="connsiteY0" fmla="*/ 0 h 784438"/>
              <a:gd name="connsiteX1" fmla="*/ 8686800 w 8686800"/>
              <a:gd name="connsiteY1" fmla="*/ 0 h 784438"/>
              <a:gd name="connsiteX2" fmla="*/ 8653503 w 8686800"/>
              <a:gd name="connsiteY2" fmla="*/ 421501 h 784438"/>
              <a:gd name="connsiteX3" fmla="*/ 8389961 w 8686800"/>
              <a:gd name="connsiteY3" fmla="*/ 784438 h 784438"/>
              <a:gd name="connsiteX4" fmla="*/ 0 w 8686800"/>
              <a:gd name="connsiteY4" fmla="*/ 777240 h 784438"/>
              <a:gd name="connsiteX5" fmla="*/ 0 w 8686800"/>
              <a:gd name="connsiteY5" fmla="*/ 0 h 784438"/>
              <a:gd name="connsiteX0" fmla="*/ 0 w 8715339"/>
              <a:gd name="connsiteY0" fmla="*/ 0 h 784438"/>
              <a:gd name="connsiteX1" fmla="*/ 8686800 w 8715339"/>
              <a:gd name="connsiteY1" fmla="*/ 0 h 784438"/>
              <a:gd name="connsiteX2" fmla="*/ 8715339 w 8715339"/>
              <a:gd name="connsiteY2" fmla="*/ 473825 h 784438"/>
              <a:gd name="connsiteX3" fmla="*/ 8389961 w 8715339"/>
              <a:gd name="connsiteY3" fmla="*/ 784438 h 784438"/>
              <a:gd name="connsiteX4" fmla="*/ 0 w 8715339"/>
              <a:gd name="connsiteY4" fmla="*/ 777240 h 784438"/>
              <a:gd name="connsiteX5" fmla="*/ 0 w 8715339"/>
              <a:gd name="connsiteY5" fmla="*/ 0 h 784438"/>
              <a:gd name="connsiteX0" fmla="*/ 0 w 8715339"/>
              <a:gd name="connsiteY0" fmla="*/ 0 h 784438"/>
              <a:gd name="connsiteX1" fmla="*/ 8696313 w 8715339"/>
              <a:gd name="connsiteY1" fmla="*/ 4757 h 784438"/>
              <a:gd name="connsiteX2" fmla="*/ 8715339 w 8715339"/>
              <a:gd name="connsiteY2" fmla="*/ 473825 h 784438"/>
              <a:gd name="connsiteX3" fmla="*/ 8389961 w 8715339"/>
              <a:gd name="connsiteY3" fmla="*/ 784438 h 784438"/>
              <a:gd name="connsiteX4" fmla="*/ 0 w 8715339"/>
              <a:gd name="connsiteY4" fmla="*/ 777240 h 784438"/>
              <a:gd name="connsiteX5" fmla="*/ 0 w 8715339"/>
              <a:gd name="connsiteY5" fmla="*/ 0 h 784438"/>
              <a:gd name="connsiteX0" fmla="*/ 0 w 8701069"/>
              <a:gd name="connsiteY0" fmla="*/ 0 h 784438"/>
              <a:gd name="connsiteX1" fmla="*/ 8696313 w 8701069"/>
              <a:gd name="connsiteY1" fmla="*/ 4757 h 784438"/>
              <a:gd name="connsiteX2" fmla="*/ 8701069 w 8701069"/>
              <a:gd name="connsiteY2" fmla="*/ 473825 h 784438"/>
              <a:gd name="connsiteX3" fmla="*/ 8389961 w 8701069"/>
              <a:gd name="connsiteY3" fmla="*/ 784438 h 784438"/>
              <a:gd name="connsiteX4" fmla="*/ 0 w 8701069"/>
              <a:gd name="connsiteY4" fmla="*/ 777240 h 784438"/>
              <a:gd name="connsiteX5" fmla="*/ 0 w 8701069"/>
              <a:gd name="connsiteY5" fmla="*/ 0 h 78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01069" h="784438">
                <a:moveTo>
                  <a:pt x="0" y="0"/>
                </a:moveTo>
                <a:lnTo>
                  <a:pt x="8696313" y="4757"/>
                </a:lnTo>
                <a:cubicBezTo>
                  <a:pt x="8696313" y="161113"/>
                  <a:pt x="8701069" y="317469"/>
                  <a:pt x="8701069" y="473825"/>
                </a:cubicBezTo>
                <a:lnTo>
                  <a:pt x="8389961" y="784438"/>
                </a:lnTo>
                <a:lnTo>
                  <a:pt x="0" y="777240"/>
                </a:lnTo>
                <a:lnTo>
                  <a:pt x="0" y="0"/>
                </a:ln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594360" y="1554480"/>
            <a:ext cx="8001953" cy="4343400"/>
          </a:xfrm>
        </p:spPr>
        <p:txBody>
          <a:bodyPr>
            <a:normAutofit/>
          </a:bodyPr>
          <a:lstStyle>
            <a:lvl1pPr marL="0" indent="0">
              <a:lnSpc>
                <a:spcPct val="100000"/>
              </a:lnSpc>
              <a:spcBef>
                <a:spcPts val="0"/>
              </a:spcBef>
              <a:spcAft>
                <a:spcPts val="600"/>
              </a:spcAft>
              <a:buClr>
                <a:schemeClr val="accent2"/>
              </a:buClr>
              <a:buFont typeface="Arial"/>
              <a:buNone/>
              <a:tabLst/>
              <a:defRPr sz="800">
                <a:solidFill>
                  <a:schemeClr val="bg2"/>
                </a:solidFill>
              </a:defRPr>
            </a:lvl1pPr>
            <a:lvl2pPr marL="230188" indent="0">
              <a:lnSpc>
                <a:spcPct val="100000"/>
              </a:lnSpc>
              <a:spcBef>
                <a:spcPts val="0"/>
              </a:spcBef>
              <a:spcAft>
                <a:spcPts val="600"/>
              </a:spcAft>
              <a:buClr>
                <a:schemeClr val="accent2"/>
              </a:buClr>
              <a:buNone/>
              <a:defRPr sz="800">
                <a:solidFill>
                  <a:schemeClr val="bg2"/>
                </a:solidFill>
              </a:defRPr>
            </a:lvl2pPr>
            <a:lvl3pPr marL="461963" indent="0">
              <a:lnSpc>
                <a:spcPct val="100000"/>
              </a:lnSpc>
              <a:spcBef>
                <a:spcPts val="0"/>
              </a:spcBef>
              <a:spcAft>
                <a:spcPts val="600"/>
              </a:spcAft>
              <a:buClr>
                <a:schemeClr val="accent2"/>
              </a:buClr>
              <a:buNone/>
              <a:defRPr sz="800">
                <a:solidFill>
                  <a:schemeClr val="bg2"/>
                </a:solidFill>
              </a:defRPr>
            </a:lvl3pPr>
            <a:lvl4pPr marL="681038" indent="0">
              <a:lnSpc>
                <a:spcPct val="100000"/>
              </a:lnSpc>
              <a:spcBef>
                <a:spcPts val="0"/>
              </a:spcBef>
              <a:spcAft>
                <a:spcPts val="600"/>
              </a:spcAft>
              <a:buClr>
                <a:schemeClr val="accent2"/>
              </a:buClr>
              <a:buNone/>
              <a:defRPr sz="800">
                <a:solidFill>
                  <a:schemeClr val="bg2"/>
                </a:solidFill>
              </a:defRPr>
            </a:lvl4pPr>
            <a:lvl5pPr marL="912812" indent="0">
              <a:lnSpc>
                <a:spcPct val="100000"/>
              </a:lnSpc>
              <a:spcBef>
                <a:spcPts val="0"/>
              </a:spcBef>
              <a:spcAft>
                <a:spcPts val="600"/>
              </a:spcAft>
              <a:buClr>
                <a:schemeClr val="accent2"/>
              </a:buClr>
              <a:buNone/>
              <a:defRPr sz="8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normAutofit/>
          </a:bodyPr>
          <a:lstStyle>
            <a:lvl1pPr>
              <a:defRPr sz="3200"/>
            </a:lvl1pPr>
          </a:lstStyle>
          <a:p>
            <a:r>
              <a:rPr lang="en-US" dirty="0"/>
              <a:t>Click to edit Master title style</a:t>
            </a:r>
          </a:p>
        </p:txBody>
      </p:sp>
      <p:sp>
        <p:nvSpPr>
          <p:cNvPr id="2" name="Slide Number Placeholder 1"/>
          <p:cNvSpPr>
            <a:spLocks noGrp="1"/>
          </p:cNvSpPr>
          <p:nvPr>
            <p:ph type="sldNum" sz="quarter" idx="10"/>
          </p:nvPr>
        </p:nvSpPr>
        <p:spPr/>
        <p:txBody>
          <a:bodyPr/>
          <a:lstStyle/>
          <a:p>
            <a:fld id="{93AC2C76-E6AA-46CB-A2DE-F6E097F7C440}" type="slidenum">
              <a:rPr lang="en-GB" smtClean="0"/>
              <a:pPr/>
              <a:t>‹#›</a:t>
            </a:fld>
            <a:endParaRPr lang="en-GB" dirty="0"/>
          </a:p>
        </p:txBody>
      </p:sp>
    </p:spTree>
    <p:extLst>
      <p:ext uri="{BB962C8B-B14F-4D97-AF65-F5344CB8AC3E}">
        <p14:creationId xmlns:p14="http://schemas.microsoft.com/office/powerpoint/2010/main" val="35336279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Disclaim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36279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sz="1900" b="1" i="0" u="none">
                <a:latin typeface="微软雅黑" pitchFamily="34" charset="-122"/>
                <a:ea typeface="微软雅黑" pitchFamily="34" charset="-122"/>
              </a:defRPr>
            </a:lvl1pPr>
            <a:lvl2pPr>
              <a:defRPr sz="1600">
                <a:latin typeface="微软雅黑" pitchFamily="34" charset="-122"/>
                <a:ea typeface="微软雅黑" pitchFamily="34" charset="-122"/>
              </a:defRPr>
            </a:lvl2pPr>
            <a:lvl3pPr>
              <a:defRPr sz="1500">
                <a:latin typeface="微软雅黑" pitchFamily="34" charset="-122"/>
                <a:ea typeface="微软雅黑" pitchFamily="34" charset="-122"/>
              </a:defRPr>
            </a:lvl3pPr>
            <a:lvl4pPr>
              <a:defRPr sz="1300" b="0">
                <a:latin typeface="微软雅黑" pitchFamily="34" charset="-122"/>
                <a:ea typeface="微软雅黑" pitchFamily="34" charset="-122"/>
              </a:defRPr>
            </a:lvl4pPr>
            <a:lvl5pPr defTabSz="369875">
              <a:buSzPct val="80000"/>
              <a:buFont typeface="Lucida Grande"/>
              <a:buChar char="»"/>
              <a:defRPr sz="1100">
                <a:latin typeface="微软雅黑" pitchFamily="34" charset="-122"/>
                <a:ea typeface="微软雅黑"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dirty="0"/>
          </a:p>
        </p:txBody>
      </p:sp>
      <p:sp>
        <p:nvSpPr>
          <p:cNvPr id="4" name="日期占位符 3"/>
          <p:cNvSpPr>
            <a:spLocks noGrp="1"/>
          </p:cNvSpPr>
          <p:nvPr>
            <p:ph type="dt" sz="half" idx="10"/>
          </p:nvPr>
        </p:nvSpPr>
        <p:spPr>
          <a:xfrm>
            <a:off x="80963" y="6519863"/>
            <a:ext cx="2651125" cy="365125"/>
          </a:xfrm>
          <a:prstGeom prst="rect">
            <a:avLst/>
          </a:prstGeom>
        </p:spPr>
        <p:txBody>
          <a:bodyPr/>
          <a:lstStyle>
            <a:lvl1pPr>
              <a:defRPr>
                <a:solidFill>
                  <a:schemeClr val="tx1">
                    <a:lumMod val="75000"/>
                    <a:lumOff val="25000"/>
                  </a:schemeClr>
                </a:solidFill>
              </a:defRPr>
            </a:lvl1pPr>
          </a:lstStyle>
          <a:p>
            <a:pPr>
              <a:defRPr/>
            </a:pPr>
            <a:endParaRPr lang="zh-CN" altLang="zh-CN"/>
          </a:p>
        </p:txBody>
      </p:sp>
      <p:sp>
        <p:nvSpPr>
          <p:cNvPr id="5" name="灯片编号占位符 5"/>
          <p:cNvSpPr>
            <a:spLocks noGrp="1"/>
          </p:cNvSpPr>
          <p:nvPr>
            <p:ph type="sldNum" sz="quarter" idx="11"/>
          </p:nvPr>
        </p:nvSpPr>
        <p:spPr/>
        <p:txBody>
          <a:bodyPr/>
          <a:lstStyle>
            <a:lvl1pPr>
              <a:defRPr>
                <a:solidFill>
                  <a:schemeClr val="tx1">
                    <a:lumMod val="75000"/>
                    <a:lumOff val="25000"/>
                  </a:schemeClr>
                </a:solidFill>
              </a:defRPr>
            </a:lvl1pPr>
          </a:lstStyle>
          <a:p>
            <a:pPr>
              <a:defRPr/>
            </a:pPr>
            <a:fld id="{76D78CB0-A415-4E3F-B741-BA6936F62FD2}" type="slidenum">
              <a:rPr lang="zh-CN" altLang="zh-CN"/>
              <a:pPr>
                <a:defRPr/>
              </a:pPr>
              <a:t>‹#›</a:t>
            </a:fld>
            <a:endParaRPr lang="zh-CN" altLang="zh-CN"/>
          </a:p>
        </p:txBody>
      </p:sp>
      <p:sp>
        <p:nvSpPr>
          <p:cNvPr id="14" name="Rectangle 4"/>
          <p:cNvSpPr/>
          <p:nvPr userDrawn="1"/>
        </p:nvSpPr>
        <p:spPr>
          <a:xfrm>
            <a:off x="228600" y="228600"/>
            <a:ext cx="8701069" cy="784438"/>
          </a:xfrm>
          <a:custGeom>
            <a:avLst/>
            <a:gdLst>
              <a:gd name="connsiteX0" fmla="*/ 0 w 8686800"/>
              <a:gd name="connsiteY0" fmla="*/ 0 h 777240"/>
              <a:gd name="connsiteX1" fmla="*/ 8686800 w 8686800"/>
              <a:gd name="connsiteY1" fmla="*/ 0 h 777240"/>
              <a:gd name="connsiteX2" fmla="*/ 8686800 w 8686800"/>
              <a:gd name="connsiteY2" fmla="*/ 777240 h 777240"/>
              <a:gd name="connsiteX3" fmla="*/ 0 w 8686800"/>
              <a:gd name="connsiteY3" fmla="*/ 777240 h 777240"/>
              <a:gd name="connsiteX4" fmla="*/ 0 w 8686800"/>
              <a:gd name="connsiteY4" fmla="*/ 0 h 777240"/>
              <a:gd name="connsiteX0" fmla="*/ 0 w 8686800"/>
              <a:gd name="connsiteY0" fmla="*/ 0 h 777240"/>
              <a:gd name="connsiteX1" fmla="*/ 8686800 w 8686800"/>
              <a:gd name="connsiteY1" fmla="*/ 0 h 777240"/>
              <a:gd name="connsiteX2" fmla="*/ 8686800 w 8686800"/>
              <a:gd name="connsiteY2" fmla="*/ 777240 h 777240"/>
              <a:gd name="connsiteX3" fmla="*/ 8296584 w 8686800"/>
              <a:gd name="connsiteY3" fmla="*/ 775100 h 777240"/>
              <a:gd name="connsiteX4" fmla="*/ 0 w 8686800"/>
              <a:gd name="connsiteY4" fmla="*/ 777240 h 777240"/>
              <a:gd name="connsiteX5" fmla="*/ 0 w 8686800"/>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86800"/>
              <a:gd name="connsiteY0" fmla="*/ 0 h 777240"/>
              <a:gd name="connsiteX1" fmla="*/ 8686800 w 8686800"/>
              <a:gd name="connsiteY1" fmla="*/ 0 h 777240"/>
              <a:gd name="connsiteX2" fmla="*/ 8686799 w 8686800"/>
              <a:gd name="connsiteY2" fmla="*/ 469068 h 777240"/>
              <a:gd name="connsiteX3" fmla="*/ 8296584 w 8686800"/>
              <a:gd name="connsiteY3" fmla="*/ 775100 h 777240"/>
              <a:gd name="connsiteX4" fmla="*/ 0 w 8686800"/>
              <a:gd name="connsiteY4" fmla="*/ 777240 h 777240"/>
              <a:gd name="connsiteX5" fmla="*/ 0 w 8686800"/>
              <a:gd name="connsiteY5" fmla="*/ 0 h 777240"/>
              <a:gd name="connsiteX0" fmla="*/ 0 w 8686800"/>
              <a:gd name="connsiteY0" fmla="*/ 0 h 784438"/>
              <a:gd name="connsiteX1" fmla="*/ 8686800 w 8686800"/>
              <a:gd name="connsiteY1" fmla="*/ 0 h 784438"/>
              <a:gd name="connsiteX2" fmla="*/ 8686799 w 8686800"/>
              <a:gd name="connsiteY2" fmla="*/ 469068 h 784438"/>
              <a:gd name="connsiteX3" fmla="*/ 8389961 w 8686800"/>
              <a:gd name="connsiteY3" fmla="*/ 784438 h 784438"/>
              <a:gd name="connsiteX4" fmla="*/ 0 w 8686800"/>
              <a:gd name="connsiteY4" fmla="*/ 777240 h 784438"/>
              <a:gd name="connsiteX5" fmla="*/ 0 w 8686800"/>
              <a:gd name="connsiteY5" fmla="*/ 0 h 784438"/>
              <a:gd name="connsiteX0" fmla="*/ 0 w 8686800"/>
              <a:gd name="connsiteY0" fmla="*/ 0 h 784438"/>
              <a:gd name="connsiteX1" fmla="*/ 8686800 w 8686800"/>
              <a:gd name="connsiteY1" fmla="*/ 0 h 784438"/>
              <a:gd name="connsiteX2" fmla="*/ 8653503 w 8686800"/>
              <a:gd name="connsiteY2" fmla="*/ 421501 h 784438"/>
              <a:gd name="connsiteX3" fmla="*/ 8389961 w 8686800"/>
              <a:gd name="connsiteY3" fmla="*/ 784438 h 784438"/>
              <a:gd name="connsiteX4" fmla="*/ 0 w 8686800"/>
              <a:gd name="connsiteY4" fmla="*/ 777240 h 784438"/>
              <a:gd name="connsiteX5" fmla="*/ 0 w 8686800"/>
              <a:gd name="connsiteY5" fmla="*/ 0 h 784438"/>
              <a:gd name="connsiteX0" fmla="*/ 0 w 8715339"/>
              <a:gd name="connsiteY0" fmla="*/ 0 h 784438"/>
              <a:gd name="connsiteX1" fmla="*/ 8686800 w 8715339"/>
              <a:gd name="connsiteY1" fmla="*/ 0 h 784438"/>
              <a:gd name="connsiteX2" fmla="*/ 8715339 w 8715339"/>
              <a:gd name="connsiteY2" fmla="*/ 473825 h 784438"/>
              <a:gd name="connsiteX3" fmla="*/ 8389961 w 8715339"/>
              <a:gd name="connsiteY3" fmla="*/ 784438 h 784438"/>
              <a:gd name="connsiteX4" fmla="*/ 0 w 8715339"/>
              <a:gd name="connsiteY4" fmla="*/ 777240 h 784438"/>
              <a:gd name="connsiteX5" fmla="*/ 0 w 8715339"/>
              <a:gd name="connsiteY5" fmla="*/ 0 h 784438"/>
              <a:gd name="connsiteX0" fmla="*/ 0 w 8715339"/>
              <a:gd name="connsiteY0" fmla="*/ 0 h 784438"/>
              <a:gd name="connsiteX1" fmla="*/ 8696313 w 8715339"/>
              <a:gd name="connsiteY1" fmla="*/ 4757 h 784438"/>
              <a:gd name="connsiteX2" fmla="*/ 8715339 w 8715339"/>
              <a:gd name="connsiteY2" fmla="*/ 473825 h 784438"/>
              <a:gd name="connsiteX3" fmla="*/ 8389961 w 8715339"/>
              <a:gd name="connsiteY3" fmla="*/ 784438 h 784438"/>
              <a:gd name="connsiteX4" fmla="*/ 0 w 8715339"/>
              <a:gd name="connsiteY4" fmla="*/ 777240 h 784438"/>
              <a:gd name="connsiteX5" fmla="*/ 0 w 8715339"/>
              <a:gd name="connsiteY5" fmla="*/ 0 h 784438"/>
              <a:gd name="connsiteX0" fmla="*/ 0 w 8701069"/>
              <a:gd name="connsiteY0" fmla="*/ 0 h 784438"/>
              <a:gd name="connsiteX1" fmla="*/ 8696313 w 8701069"/>
              <a:gd name="connsiteY1" fmla="*/ 4757 h 784438"/>
              <a:gd name="connsiteX2" fmla="*/ 8701069 w 8701069"/>
              <a:gd name="connsiteY2" fmla="*/ 473825 h 784438"/>
              <a:gd name="connsiteX3" fmla="*/ 8389961 w 8701069"/>
              <a:gd name="connsiteY3" fmla="*/ 784438 h 784438"/>
              <a:gd name="connsiteX4" fmla="*/ 0 w 8701069"/>
              <a:gd name="connsiteY4" fmla="*/ 777240 h 784438"/>
              <a:gd name="connsiteX5" fmla="*/ 0 w 8701069"/>
              <a:gd name="connsiteY5" fmla="*/ 0 h 78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01069" h="784438">
                <a:moveTo>
                  <a:pt x="0" y="0"/>
                </a:moveTo>
                <a:lnTo>
                  <a:pt x="8696313" y="4757"/>
                </a:lnTo>
                <a:cubicBezTo>
                  <a:pt x="8696313" y="161113"/>
                  <a:pt x="8701069" y="317469"/>
                  <a:pt x="8701069" y="473825"/>
                </a:cubicBezTo>
                <a:lnTo>
                  <a:pt x="8389961" y="784438"/>
                </a:lnTo>
                <a:lnTo>
                  <a:pt x="0" y="777240"/>
                </a:lnTo>
                <a:lnTo>
                  <a:pt x="0" y="0"/>
                </a:ln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Title 1"/>
          <p:cNvSpPr>
            <a:spLocks noGrp="1"/>
          </p:cNvSpPr>
          <p:nvPr>
            <p:ph type="title"/>
          </p:nvPr>
        </p:nvSpPr>
        <p:spPr>
          <a:xfrm>
            <a:off x="228600" y="228600"/>
            <a:ext cx="8696326" cy="777240"/>
          </a:xfrm>
        </p:spPr>
        <p:txBody>
          <a:bodyPr>
            <a:normAutofit/>
          </a:bodyPr>
          <a:lstStyle>
            <a:lvl1pPr>
              <a:defRPr sz="3200"/>
            </a:lvl1pPr>
          </a:lstStyle>
          <a:p>
            <a:r>
              <a:rPr lang="en-US" dirty="0"/>
              <a:t>Click to edit Master title style</a:t>
            </a:r>
          </a:p>
        </p:txBody>
      </p:sp>
    </p:spTree>
    <p:extLst>
      <p:ext uri="{BB962C8B-B14F-4D97-AF65-F5344CB8AC3E}">
        <p14:creationId xmlns:p14="http://schemas.microsoft.com/office/powerpoint/2010/main" val="2238379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ue Title Slide - Marigold Text">
    <p:spTree>
      <p:nvGrpSpPr>
        <p:cNvPr id="1" name=""/>
        <p:cNvGrpSpPr/>
        <p:nvPr/>
      </p:nvGrpSpPr>
      <p:grpSpPr>
        <a:xfrm>
          <a:off x="0" y="0"/>
          <a:ext cx="0" cy="0"/>
          <a:chOff x="0" y="0"/>
          <a:chExt cx="0" cy="0"/>
        </a:xfrm>
      </p:grpSpPr>
      <p:sp>
        <p:nvSpPr>
          <p:cNvPr id="8" name="Rectangle 7"/>
          <p:cNvSpPr/>
          <p:nvPr userDrawn="1"/>
        </p:nvSpPr>
        <p:spPr>
          <a:xfrm>
            <a:off x="227013" y="228600"/>
            <a:ext cx="8686800" cy="597103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微软雅黑" pitchFamily="34" charset="-122"/>
              <a:ea typeface="微软雅黑" pitchFamily="34" charset="-122"/>
            </a:endParaRPr>
          </a:p>
        </p:txBody>
      </p:sp>
      <p:sp>
        <p:nvSpPr>
          <p:cNvPr id="10" name="Right Triangle 9"/>
          <p:cNvSpPr>
            <a:spLocks noChangeAspect="1"/>
          </p:cNvSpPr>
          <p:nvPr userDrawn="1"/>
        </p:nvSpPr>
        <p:spPr>
          <a:xfrm flipH="1">
            <a:off x="8403684" y="5700522"/>
            <a:ext cx="548640" cy="548640"/>
          </a:xfrm>
          <a:prstGeom prst="r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sp>
        <p:nvSpPr>
          <p:cNvPr id="2" name="Title 1"/>
          <p:cNvSpPr>
            <a:spLocks noGrp="1"/>
          </p:cNvSpPr>
          <p:nvPr userDrawn="1">
            <p:ph type="ctrTitle"/>
          </p:nvPr>
        </p:nvSpPr>
        <p:spPr>
          <a:xfrm>
            <a:off x="685800" y="1232690"/>
            <a:ext cx="6382932" cy="2014406"/>
          </a:xfrm>
        </p:spPr>
        <p:txBody>
          <a:bodyPr lIns="91440" bIns="45720" anchor="b">
            <a:noAutofit/>
          </a:bodyPr>
          <a:lstStyle>
            <a:lvl1pPr>
              <a:lnSpc>
                <a:spcPct val="90000"/>
              </a:lnSpc>
              <a:defRPr sz="4400" b="0" i="0">
                <a:solidFill>
                  <a:schemeClr val="accent2"/>
                </a:solidFill>
                <a:latin typeface="微软雅黑" pitchFamily="34" charset="-122"/>
                <a:ea typeface="微软雅黑" pitchFamily="34" charset="-122"/>
                <a:cs typeface="微软雅黑" pitchFamily="34" charset="-122"/>
              </a:defRPr>
            </a:lvl1pPr>
          </a:lstStyle>
          <a:p>
            <a:r>
              <a:rPr lang="en-US" dirty="0"/>
              <a:t>Click to edit Master title style</a:t>
            </a:r>
          </a:p>
        </p:txBody>
      </p:sp>
      <p:sp>
        <p:nvSpPr>
          <p:cNvPr id="3" name="Subtitle 2"/>
          <p:cNvSpPr>
            <a:spLocks noGrp="1"/>
          </p:cNvSpPr>
          <p:nvPr userDrawn="1">
            <p:ph type="subTitle" idx="1"/>
          </p:nvPr>
        </p:nvSpPr>
        <p:spPr>
          <a:xfrm>
            <a:off x="685800" y="3446313"/>
            <a:ext cx="6382932" cy="904014"/>
          </a:xfrm>
        </p:spPr>
        <p:txBody>
          <a:bodyPr>
            <a:normAutofit/>
          </a:bodyPr>
          <a:lstStyle>
            <a:lvl1pPr marL="0" indent="0" algn="l">
              <a:lnSpc>
                <a:spcPct val="120000"/>
              </a:lnSpc>
              <a:spcBef>
                <a:spcPts val="0"/>
              </a:spcBef>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5" name="Rectangle 14"/>
          <p:cNvSpPr/>
          <p:nvPr userDrawn="1"/>
        </p:nvSpPr>
        <p:spPr>
          <a:xfrm>
            <a:off x="5712839" y="6219877"/>
            <a:ext cx="3336331" cy="5700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ext Placeholder 15"/>
          <p:cNvSpPr>
            <a:spLocks noGrp="1"/>
          </p:cNvSpPr>
          <p:nvPr>
            <p:ph type="body" sz="quarter" idx="10"/>
          </p:nvPr>
        </p:nvSpPr>
        <p:spPr>
          <a:xfrm>
            <a:off x="685800" y="4489450"/>
            <a:ext cx="6383338" cy="719138"/>
          </a:xfrm>
        </p:spPr>
        <p:txBody>
          <a:bodyPr>
            <a:normAutofit/>
          </a:bodyPr>
          <a:lstStyle>
            <a:lvl1pPr marL="0" indent="0" algn="l" defTabSz="457200" rtl="0" eaLnBrk="1" latinLnBrk="0" hangingPunct="1">
              <a:lnSpc>
                <a:spcPct val="120000"/>
              </a:lnSpc>
              <a:spcBef>
                <a:spcPts val="0"/>
              </a:spcBef>
              <a:buClr>
                <a:schemeClr val="accent2"/>
              </a:buClr>
              <a:buFont typeface="Arial"/>
              <a:buNone/>
              <a:defRPr lang="en-US" sz="2000" b="1" i="0" kern="1200" dirty="0" smtClean="0">
                <a:solidFill>
                  <a:schemeClr val="bg1"/>
                </a:solidFill>
                <a:latin typeface="微软雅黑" pitchFamily="34" charset="-122"/>
                <a:ea typeface="微软雅黑" pitchFamily="34" charset="-122"/>
                <a:cs typeface="微软雅黑" pitchFamily="34" charset="-122"/>
              </a:defRPr>
            </a:lvl1pPr>
          </a:lstStyle>
          <a:p>
            <a:pPr lvl="0"/>
            <a:r>
              <a:rPr lang="en-US" dirty="0"/>
              <a:t>Click to edit Master text styles</a:t>
            </a:r>
          </a:p>
        </p:txBody>
      </p:sp>
    </p:spTree>
    <p:extLst>
      <p:ext uri="{BB962C8B-B14F-4D97-AF65-F5344CB8AC3E}">
        <p14:creationId xmlns:p14="http://schemas.microsoft.com/office/powerpoint/2010/main" val="507463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ue Title Slide - White Text">
    <p:spTree>
      <p:nvGrpSpPr>
        <p:cNvPr id="1" name=""/>
        <p:cNvGrpSpPr/>
        <p:nvPr/>
      </p:nvGrpSpPr>
      <p:grpSpPr>
        <a:xfrm>
          <a:off x="0" y="0"/>
          <a:ext cx="0" cy="0"/>
          <a:chOff x="0" y="0"/>
          <a:chExt cx="0" cy="0"/>
        </a:xfrm>
      </p:grpSpPr>
      <p:sp>
        <p:nvSpPr>
          <p:cNvPr id="8" name="Rectangle 7"/>
          <p:cNvSpPr/>
          <p:nvPr userDrawn="1"/>
        </p:nvSpPr>
        <p:spPr>
          <a:xfrm>
            <a:off x="227013" y="228600"/>
            <a:ext cx="8686800" cy="597103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sp>
        <p:nvSpPr>
          <p:cNvPr id="10" name="Right Triangle 9"/>
          <p:cNvSpPr>
            <a:spLocks noChangeAspect="1"/>
          </p:cNvSpPr>
          <p:nvPr userDrawn="1"/>
        </p:nvSpPr>
        <p:spPr>
          <a:xfrm flipH="1">
            <a:off x="8403684" y="5700522"/>
            <a:ext cx="548640" cy="548640"/>
          </a:xfrm>
          <a:prstGeom prst="r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sp>
        <p:nvSpPr>
          <p:cNvPr id="2" name="Title 1"/>
          <p:cNvSpPr>
            <a:spLocks noGrp="1"/>
          </p:cNvSpPr>
          <p:nvPr userDrawn="1">
            <p:ph type="ctrTitle"/>
          </p:nvPr>
        </p:nvSpPr>
        <p:spPr>
          <a:xfrm>
            <a:off x="685800" y="1232690"/>
            <a:ext cx="6382932" cy="2014406"/>
          </a:xfrm>
        </p:spPr>
        <p:txBody>
          <a:bodyPr lIns="91440" bIns="45720" anchor="b">
            <a:noAutofit/>
          </a:bodyPr>
          <a:lstStyle>
            <a:lvl1pPr>
              <a:lnSpc>
                <a:spcPct val="90000"/>
              </a:lnSpc>
              <a:defRPr sz="4400" b="0" i="0">
                <a:solidFill>
                  <a:schemeClr val="bg1"/>
                </a:solidFill>
                <a:latin typeface="微软雅黑" pitchFamily="34" charset="-122"/>
                <a:ea typeface="微软雅黑" pitchFamily="34" charset="-122"/>
                <a:cs typeface="微软雅黑" pitchFamily="34" charset="-122"/>
              </a:defRPr>
            </a:lvl1pPr>
          </a:lstStyle>
          <a:p>
            <a:r>
              <a:rPr lang="en-US" dirty="0"/>
              <a:t>Click to edit Master title style</a:t>
            </a:r>
          </a:p>
        </p:txBody>
      </p:sp>
      <p:sp>
        <p:nvSpPr>
          <p:cNvPr id="3" name="Subtitle 2"/>
          <p:cNvSpPr>
            <a:spLocks noGrp="1"/>
          </p:cNvSpPr>
          <p:nvPr userDrawn="1">
            <p:ph type="subTitle" idx="1"/>
          </p:nvPr>
        </p:nvSpPr>
        <p:spPr>
          <a:xfrm>
            <a:off x="685800" y="3446313"/>
            <a:ext cx="6382932" cy="904014"/>
          </a:xfrm>
        </p:spPr>
        <p:txBody>
          <a:bodyPr>
            <a:normAutofit/>
          </a:bodyPr>
          <a:lstStyle>
            <a:lvl1pPr marL="0" indent="0" algn="l">
              <a:lnSpc>
                <a:spcPct val="120000"/>
              </a:lnSpc>
              <a:spcBef>
                <a:spcPts val="0"/>
              </a:spcBef>
              <a:buNone/>
              <a:defRPr sz="2000">
                <a:solidFill>
                  <a:schemeClr val="bg1"/>
                </a:solidFill>
                <a:latin typeface="微软雅黑" pitchFamily="34" charset="-122"/>
                <a:ea typeface="微软雅黑"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Text Placeholder 15"/>
          <p:cNvSpPr>
            <a:spLocks noGrp="1"/>
          </p:cNvSpPr>
          <p:nvPr>
            <p:ph type="body" sz="quarter" idx="10"/>
          </p:nvPr>
        </p:nvSpPr>
        <p:spPr>
          <a:xfrm>
            <a:off x="685800" y="4489450"/>
            <a:ext cx="6383338" cy="719138"/>
          </a:xfrm>
        </p:spPr>
        <p:txBody>
          <a:bodyPr>
            <a:normAutofit/>
          </a:bodyPr>
          <a:lstStyle>
            <a:lvl1pPr marL="0" indent="0" algn="l" defTabSz="457200" rtl="0" eaLnBrk="1" latinLnBrk="0" hangingPunct="1">
              <a:lnSpc>
                <a:spcPct val="120000"/>
              </a:lnSpc>
              <a:spcBef>
                <a:spcPts val="0"/>
              </a:spcBef>
              <a:buClr>
                <a:schemeClr val="accent2"/>
              </a:buClr>
              <a:buFont typeface="Arial"/>
              <a:buNone/>
              <a:defRPr lang="en-US" sz="2000" b="1" i="0" kern="1200" dirty="0" smtClean="0">
                <a:solidFill>
                  <a:schemeClr val="bg1"/>
                </a:solidFill>
                <a:latin typeface="微软雅黑" pitchFamily="34" charset="-122"/>
                <a:ea typeface="微软雅黑" pitchFamily="34" charset="-122"/>
                <a:cs typeface="微软雅黑" pitchFamily="34" charset="-122"/>
              </a:defRPr>
            </a:lvl1pPr>
          </a:lstStyle>
          <a:p>
            <a:pPr lvl="0"/>
            <a:r>
              <a:rPr lang="en-US" dirty="0"/>
              <a:t>Click to edit Master text styles</a:t>
            </a:r>
          </a:p>
        </p:txBody>
      </p:sp>
    </p:spTree>
    <p:extLst>
      <p:ext uri="{BB962C8B-B14F-4D97-AF65-F5344CB8AC3E}">
        <p14:creationId xmlns:p14="http://schemas.microsoft.com/office/powerpoint/2010/main" val="4152729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ey Title Slide">
    <p:spTree>
      <p:nvGrpSpPr>
        <p:cNvPr id="1" name=""/>
        <p:cNvGrpSpPr/>
        <p:nvPr/>
      </p:nvGrpSpPr>
      <p:grpSpPr>
        <a:xfrm>
          <a:off x="0" y="0"/>
          <a:ext cx="0" cy="0"/>
          <a:chOff x="0" y="0"/>
          <a:chExt cx="0" cy="0"/>
        </a:xfrm>
      </p:grpSpPr>
      <p:sp>
        <p:nvSpPr>
          <p:cNvPr id="8" name="Rectangle 7"/>
          <p:cNvSpPr/>
          <p:nvPr userDrawn="1"/>
        </p:nvSpPr>
        <p:spPr>
          <a:xfrm>
            <a:off x="227013" y="228600"/>
            <a:ext cx="8686800" cy="597103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sp>
        <p:nvSpPr>
          <p:cNvPr id="10" name="Right Triangle 9"/>
          <p:cNvSpPr>
            <a:spLocks noChangeAspect="1"/>
          </p:cNvSpPr>
          <p:nvPr userDrawn="1"/>
        </p:nvSpPr>
        <p:spPr>
          <a:xfrm flipH="1">
            <a:off x="8403684" y="5700522"/>
            <a:ext cx="548640" cy="548640"/>
          </a:xfrm>
          <a:prstGeom prst="r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sp>
        <p:nvSpPr>
          <p:cNvPr id="2" name="Title 1"/>
          <p:cNvSpPr>
            <a:spLocks noGrp="1"/>
          </p:cNvSpPr>
          <p:nvPr userDrawn="1">
            <p:ph type="ctrTitle"/>
          </p:nvPr>
        </p:nvSpPr>
        <p:spPr>
          <a:xfrm>
            <a:off x="685800" y="1232690"/>
            <a:ext cx="6382932" cy="2014406"/>
          </a:xfrm>
        </p:spPr>
        <p:txBody>
          <a:bodyPr lIns="91440" bIns="45720" anchor="b">
            <a:noAutofit/>
          </a:bodyPr>
          <a:lstStyle>
            <a:lvl1pPr>
              <a:lnSpc>
                <a:spcPct val="90000"/>
              </a:lnSpc>
              <a:defRPr sz="4400" b="0" i="0">
                <a:solidFill>
                  <a:schemeClr val="tx1"/>
                </a:solidFill>
                <a:latin typeface="Calibri"/>
                <a:cs typeface="Calibri"/>
              </a:defRPr>
            </a:lvl1pPr>
          </a:lstStyle>
          <a:p>
            <a:r>
              <a:rPr lang="en-US" dirty="0"/>
              <a:t>Click to edit Master title style</a:t>
            </a:r>
          </a:p>
        </p:txBody>
      </p:sp>
      <p:sp>
        <p:nvSpPr>
          <p:cNvPr id="3" name="Subtitle 2"/>
          <p:cNvSpPr>
            <a:spLocks noGrp="1"/>
          </p:cNvSpPr>
          <p:nvPr userDrawn="1">
            <p:ph type="subTitle" idx="1"/>
          </p:nvPr>
        </p:nvSpPr>
        <p:spPr>
          <a:xfrm>
            <a:off x="685800" y="3446313"/>
            <a:ext cx="6382932" cy="885542"/>
          </a:xfrm>
        </p:spPr>
        <p:txBody>
          <a:bodyPr>
            <a:normAutofit/>
          </a:bodyPr>
          <a:lstStyle>
            <a:lvl1pPr marL="0" indent="0" algn="l">
              <a:lnSpc>
                <a:spcPct val="120000"/>
              </a:lnSpc>
              <a:spcBef>
                <a:spcPts val="0"/>
              </a:spcBef>
              <a:buNone/>
              <a:defRPr sz="200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5" name="Rectangle 14"/>
          <p:cNvSpPr/>
          <p:nvPr userDrawn="1"/>
        </p:nvSpPr>
        <p:spPr>
          <a:xfrm>
            <a:off x="5712839" y="6219877"/>
            <a:ext cx="3336331" cy="5700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ext Placeholder 15"/>
          <p:cNvSpPr>
            <a:spLocks noGrp="1"/>
          </p:cNvSpPr>
          <p:nvPr>
            <p:ph type="body" sz="quarter" idx="10"/>
          </p:nvPr>
        </p:nvSpPr>
        <p:spPr>
          <a:xfrm>
            <a:off x="685800" y="4489450"/>
            <a:ext cx="6383338" cy="719138"/>
          </a:xfrm>
        </p:spPr>
        <p:txBody>
          <a:bodyPr>
            <a:normAutofit/>
          </a:bodyPr>
          <a:lstStyle>
            <a:lvl1pPr marL="0" indent="0" algn="l" defTabSz="457200" rtl="0" eaLnBrk="1" latinLnBrk="0" hangingPunct="1">
              <a:lnSpc>
                <a:spcPct val="120000"/>
              </a:lnSpc>
              <a:spcBef>
                <a:spcPts val="0"/>
              </a:spcBef>
              <a:buClr>
                <a:schemeClr val="accent2"/>
              </a:buClr>
              <a:buFont typeface="Arial"/>
              <a:buNone/>
              <a:defRPr lang="en-US" sz="2000" b="1" i="0" kern="1200" dirty="0" smtClean="0">
                <a:solidFill>
                  <a:schemeClr val="bg2"/>
                </a:solidFill>
                <a:latin typeface="Calibri"/>
                <a:ea typeface="+mn-ea"/>
                <a:cs typeface="Calibri"/>
              </a:defRPr>
            </a:lvl1pPr>
          </a:lstStyle>
          <a:p>
            <a:pPr lvl="0"/>
            <a:r>
              <a:rPr lang="en-US" dirty="0"/>
              <a:t>Click to edit Master text styles</a:t>
            </a:r>
          </a:p>
        </p:txBody>
      </p:sp>
    </p:spTree>
    <p:extLst>
      <p:ext uri="{BB962C8B-B14F-4D97-AF65-F5344CB8AC3E}">
        <p14:creationId xmlns:p14="http://schemas.microsoft.com/office/powerpoint/2010/main" val="1337032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ark Grey Title Slide - Marigold Text">
    <p:spTree>
      <p:nvGrpSpPr>
        <p:cNvPr id="1" name=""/>
        <p:cNvGrpSpPr/>
        <p:nvPr/>
      </p:nvGrpSpPr>
      <p:grpSpPr>
        <a:xfrm>
          <a:off x="0" y="0"/>
          <a:ext cx="0" cy="0"/>
          <a:chOff x="0" y="0"/>
          <a:chExt cx="0" cy="0"/>
        </a:xfrm>
      </p:grpSpPr>
      <p:sp>
        <p:nvSpPr>
          <p:cNvPr id="8" name="Rectangle 7"/>
          <p:cNvSpPr/>
          <p:nvPr userDrawn="1"/>
        </p:nvSpPr>
        <p:spPr>
          <a:xfrm>
            <a:off x="227013" y="247277"/>
            <a:ext cx="8686800" cy="5971032"/>
          </a:xfrm>
          <a:prstGeom prst="rect">
            <a:avLst/>
          </a:prstGeom>
          <a:solidFill>
            <a:srgbClr val="46505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sp>
        <p:nvSpPr>
          <p:cNvPr id="10" name="Right Triangle 9"/>
          <p:cNvSpPr>
            <a:spLocks noChangeAspect="1"/>
          </p:cNvSpPr>
          <p:nvPr userDrawn="1"/>
        </p:nvSpPr>
        <p:spPr>
          <a:xfrm flipH="1">
            <a:off x="8403684" y="5700522"/>
            <a:ext cx="548640" cy="548640"/>
          </a:xfrm>
          <a:prstGeom prst="r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sp>
        <p:nvSpPr>
          <p:cNvPr id="2" name="Title 1"/>
          <p:cNvSpPr>
            <a:spLocks noGrp="1"/>
          </p:cNvSpPr>
          <p:nvPr userDrawn="1">
            <p:ph type="ctrTitle"/>
          </p:nvPr>
        </p:nvSpPr>
        <p:spPr>
          <a:xfrm>
            <a:off x="685800" y="1232690"/>
            <a:ext cx="6382932" cy="2014406"/>
          </a:xfrm>
        </p:spPr>
        <p:txBody>
          <a:bodyPr lIns="91440" bIns="45720" anchor="b">
            <a:noAutofit/>
          </a:bodyPr>
          <a:lstStyle>
            <a:lvl1pPr>
              <a:lnSpc>
                <a:spcPct val="90000"/>
              </a:lnSpc>
              <a:defRPr sz="4400" b="0" i="0">
                <a:solidFill>
                  <a:schemeClr val="accent2"/>
                </a:solidFill>
                <a:latin typeface="Calibri"/>
                <a:cs typeface="Calibri"/>
              </a:defRPr>
            </a:lvl1pPr>
          </a:lstStyle>
          <a:p>
            <a:r>
              <a:rPr lang="en-US" dirty="0"/>
              <a:t>Click to edit Master title style</a:t>
            </a:r>
          </a:p>
        </p:txBody>
      </p:sp>
      <p:sp>
        <p:nvSpPr>
          <p:cNvPr id="3" name="Subtitle 2"/>
          <p:cNvSpPr>
            <a:spLocks noGrp="1"/>
          </p:cNvSpPr>
          <p:nvPr userDrawn="1">
            <p:ph type="subTitle" idx="1"/>
          </p:nvPr>
        </p:nvSpPr>
        <p:spPr>
          <a:xfrm>
            <a:off x="685800" y="3446313"/>
            <a:ext cx="6382932" cy="876305"/>
          </a:xfrm>
        </p:spPr>
        <p:txBody>
          <a:bodyPr>
            <a:normAutofit/>
          </a:bodyPr>
          <a:lstStyle>
            <a:lvl1pPr marL="0" indent="0" algn="l">
              <a:lnSpc>
                <a:spcPct val="120000"/>
              </a:lnSpc>
              <a:spcBef>
                <a:spcPts val="0"/>
              </a:spcBef>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5" name="Rectangle 14"/>
          <p:cNvSpPr/>
          <p:nvPr userDrawn="1"/>
        </p:nvSpPr>
        <p:spPr>
          <a:xfrm>
            <a:off x="5712839" y="6219877"/>
            <a:ext cx="3336331" cy="5700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ext Placeholder 15"/>
          <p:cNvSpPr>
            <a:spLocks noGrp="1"/>
          </p:cNvSpPr>
          <p:nvPr>
            <p:ph type="body" sz="quarter" idx="10"/>
          </p:nvPr>
        </p:nvSpPr>
        <p:spPr>
          <a:xfrm>
            <a:off x="685800" y="4489450"/>
            <a:ext cx="6383338" cy="719138"/>
          </a:xfrm>
        </p:spPr>
        <p:txBody>
          <a:bodyPr>
            <a:normAutofit/>
          </a:bodyPr>
          <a:lstStyle>
            <a:lvl1pPr marL="0" indent="0" algn="l" defTabSz="457200" rtl="0" eaLnBrk="1" latinLnBrk="0" hangingPunct="1">
              <a:lnSpc>
                <a:spcPct val="120000"/>
              </a:lnSpc>
              <a:spcBef>
                <a:spcPts val="0"/>
              </a:spcBef>
              <a:buClr>
                <a:schemeClr val="accent2"/>
              </a:buClr>
              <a:buFont typeface="Arial"/>
              <a:buNone/>
              <a:defRPr lang="en-US" sz="2000" b="1" i="0" kern="1200" dirty="0" smtClean="0">
                <a:solidFill>
                  <a:schemeClr val="bg1"/>
                </a:solidFill>
                <a:latin typeface="Calibri"/>
                <a:ea typeface="+mn-ea"/>
                <a:cs typeface="Calibri"/>
              </a:defRPr>
            </a:lvl1pPr>
          </a:lstStyle>
          <a:p>
            <a:pPr lvl="0"/>
            <a:r>
              <a:rPr lang="en-US" dirty="0"/>
              <a:t>Click to edit Master text styles</a:t>
            </a:r>
          </a:p>
        </p:txBody>
      </p:sp>
    </p:spTree>
    <p:extLst>
      <p:ext uri="{BB962C8B-B14F-4D97-AF65-F5344CB8AC3E}">
        <p14:creationId xmlns:p14="http://schemas.microsoft.com/office/powerpoint/2010/main" val="4111951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ark Grey Title Slide - White Text">
    <p:spTree>
      <p:nvGrpSpPr>
        <p:cNvPr id="1" name=""/>
        <p:cNvGrpSpPr/>
        <p:nvPr/>
      </p:nvGrpSpPr>
      <p:grpSpPr>
        <a:xfrm>
          <a:off x="0" y="0"/>
          <a:ext cx="0" cy="0"/>
          <a:chOff x="0" y="0"/>
          <a:chExt cx="0" cy="0"/>
        </a:xfrm>
      </p:grpSpPr>
      <p:sp>
        <p:nvSpPr>
          <p:cNvPr id="8" name="Rectangle 7"/>
          <p:cNvSpPr/>
          <p:nvPr userDrawn="1"/>
        </p:nvSpPr>
        <p:spPr>
          <a:xfrm>
            <a:off x="227013" y="247277"/>
            <a:ext cx="8686800" cy="5971032"/>
          </a:xfrm>
          <a:prstGeom prst="rect">
            <a:avLst/>
          </a:prstGeom>
          <a:solidFill>
            <a:srgbClr val="46505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sp>
        <p:nvSpPr>
          <p:cNvPr id="10" name="Right Triangle 9"/>
          <p:cNvSpPr>
            <a:spLocks noChangeAspect="1"/>
          </p:cNvSpPr>
          <p:nvPr userDrawn="1"/>
        </p:nvSpPr>
        <p:spPr>
          <a:xfrm flipH="1">
            <a:off x="8403684" y="5700522"/>
            <a:ext cx="548640" cy="548640"/>
          </a:xfrm>
          <a:prstGeom prst="r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sp>
        <p:nvSpPr>
          <p:cNvPr id="2" name="Title 1"/>
          <p:cNvSpPr>
            <a:spLocks noGrp="1"/>
          </p:cNvSpPr>
          <p:nvPr userDrawn="1">
            <p:ph type="ctrTitle"/>
          </p:nvPr>
        </p:nvSpPr>
        <p:spPr>
          <a:xfrm>
            <a:off x="685800" y="1232690"/>
            <a:ext cx="6382932" cy="2014406"/>
          </a:xfrm>
        </p:spPr>
        <p:txBody>
          <a:bodyPr lIns="91440" bIns="45720" anchor="b">
            <a:noAutofit/>
          </a:bodyPr>
          <a:lstStyle>
            <a:lvl1pPr>
              <a:lnSpc>
                <a:spcPct val="90000"/>
              </a:lnSpc>
              <a:defRPr sz="4400" b="0" i="0">
                <a:solidFill>
                  <a:schemeClr val="bg1"/>
                </a:solidFill>
                <a:latin typeface="微软雅黑" pitchFamily="34" charset="-122"/>
                <a:ea typeface="微软雅黑" pitchFamily="34" charset="-122"/>
                <a:cs typeface="微软雅黑" pitchFamily="34" charset="-122"/>
              </a:defRPr>
            </a:lvl1pPr>
          </a:lstStyle>
          <a:p>
            <a:r>
              <a:rPr lang="en-US" dirty="0"/>
              <a:t>Click to edit Master title style</a:t>
            </a:r>
          </a:p>
        </p:txBody>
      </p:sp>
      <p:sp>
        <p:nvSpPr>
          <p:cNvPr id="3" name="Subtitle 2"/>
          <p:cNvSpPr>
            <a:spLocks noGrp="1"/>
          </p:cNvSpPr>
          <p:nvPr userDrawn="1">
            <p:ph type="subTitle" idx="1"/>
          </p:nvPr>
        </p:nvSpPr>
        <p:spPr>
          <a:xfrm>
            <a:off x="685800" y="3446313"/>
            <a:ext cx="6382932" cy="876305"/>
          </a:xfrm>
        </p:spPr>
        <p:txBody>
          <a:bodyPr>
            <a:normAutofit/>
          </a:bodyPr>
          <a:lstStyle>
            <a:lvl1pPr marL="0" indent="0" algn="l">
              <a:lnSpc>
                <a:spcPct val="120000"/>
              </a:lnSpc>
              <a:spcBef>
                <a:spcPts val="0"/>
              </a:spcBef>
              <a:buNone/>
              <a:defRPr sz="2000">
                <a:solidFill>
                  <a:schemeClr val="bg1"/>
                </a:solidFill>
                <a:latin typeface="微软雅黑" pitchFamily="34" charset="-122"/>
                <a:ea typeface="微软雅黑"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5" name="Rectangle 14"/>
          <p:cNvSpPr/>
          <p:nvPr userDrawn="1"/>
        </p:nvSpPr>
        <p:spPr>
          <a:xfrm>
            <a:off x="5712839" y="6219877"/>
            <a:ext cx="3336331" cy="5700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ext Placeholder 15"/>
          <p:cNvSpPr>
            <a:spLocks noGrp="1"/>
          </p:cNvSpPr>
          <p:nvPr>
            <p:ph type="body" sz="quarter" idx="10"/>
          </p:nvPr>
        </p:nvSpPr>
        <p:spPr>
          <a:xfrm>
            <a:off x="685800" y="4489450"/>
            <a:ext cx="6383338" cy="719138"/>
          </a:xfrm>
        </p:spPr>
        <p:txBody>
          <a:bodyPr>
            <a:normAutofit/>
          </a:bodyPr>
          <a:lstStyle>
            <a:lvl1pPr marL="0" indent="0" algn="l" defTabSz="457200" rtl="0" eaLnBrk="1" latinLnBrk="0" hangingPunct="1">
              <a:lnSpc>
                <a:spcPct val="120000"/>
              </a:lnSpc>
              <a:spcBef>
                <a:spcPts val="0"/>
              </a:spcBef>
              <a:buClr>
                <a:schemeClr val="accent2"/>
              </a:buClr>
              <a:buFont typeface="Arial"/>
              <a:buNone/>
              <a:defRPr lang="en-US" sz="2000" b="1" i="0" kern="1200" dirty="0" smtClean="0">
                <a:solidFill>
                  <a:schemeClr val="bg1"/>
                </a:solidFill>
                <a:latin typeface="微软雅黑" pitchFamily="34" charset="-122"/>
                <a:ea typeface="微软雅黑" pitchFamily="34" charset="-122"/>
                <a:cs typeface="微软雅黑" pitchFamily="34" charset="-122"/>
              </a:defRPr>
            </a:lvl1pPr>
          </a:lstStyle>
          <a:p>
            <a:pPr lvl="0"/>
            <a:r>
              <a:rPr lang="en-US" dirty="0"/>
              <a:t>Click to edit Master text styles</a:t>
            </a:r>
          </a:p>
        </p:txBody>
      </p:sp>
    </p:spTree>
    <p:extLst>
      <p:ext uri="{BB962C8B-B14F-4D97-AF65-F5344CB8AC3E}">
        <p14:creationId xmlns:p14="http://schemas.microsoft.com/office/powerpoint/2010/main" val="3561469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p:cNvSpPr/>
          <p:nvPr userDrawn="1"/>
        </p:nvSpPr>
        <p:spPr>
          <a:xfrm>
            <a:off x="227013" y="228600"/>
            <a:ext cx="8686800" cy="597103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sp>
        <p:nvSpPr>
          <p:cNvPr id="2" name="Title 1"/>
          <p:cNvSpPr>
            <a:spLocks noGrp="1"/>
          </p:cNvSpPr>
          <p:nvPr>
            <p:ph type="title"/>
          </p:nvPr>
        </p:nvSpPr>
        <p:spPr>
          <a:xfrm>
            <a:off x="674688" y="646079"/>
            <a:ext cx="7313361" cy="2595596"/>
          </a:xfrm>
        </p:spPr>
        <p:txBody>
          <a:bodyPr lIns="91440" anchor="b">
            <a:noAutofit/>
          </a:bodyPr>
          <a:lstStyle>
            <a:lvl1pPr algn="l">
              <a:lnSpc>
                <a:spcPct val="90000"/>
              </a:lnSpc>
              <a:defRPr sz="4400" b="0" cap="all">
                <a:solidFill>
                  <a:schemeClr val="tx1"/>
                </a:solidFill>
              </a:defRPr>
            </a:lvl1pPr>
          </a:lstStyle>
          <a:p>
            <a:r>
              <a:rPr lang="en-US" dirty="0"/>
              <a:t>Click to edit Master title style</a:t>
            </a:r>
          </a:p>
        </p:txBody>
      </p:sp>
      <p:sp>
        <p:nvSpPr>
          <p:cNvPr id="3" name="Text Placeholder 2"/>
          <p:cNvSpPr>
            <a:spLocks noGrp="1"/>
          </p:cNvSpPr>
          <p:nvPr>
            <p:ph type="body" idx="1"/>
          </p:nvPr>
        </p:nvSpPr>
        <p:spPr>
          <a:xfrm>
            <a:off x="674688" y="3450018"/>
            <a:ext cx="7313361" cy="1536480"/>
          </a:xfrm>
        </p:spPr>
        <p:txBody>
          <a:bodyPr anchor="t">
            <a:normAutofit/>
          </a:bodyPr>
          <a:lstStyle>
            <a:lvl1pPr marL="0" indent="0">
              <a:lnSpc>
                <a:spcPct val="120000"/>
              </a:lnSpc>
              <a:spcBef>
                <a:spcPts val="0"/>
              </a:spcBef>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1" name="Right Triangle 10"/>
          <p:cNvSpPr>
            <a:spLocks noChangeAspect="1"/>
          </p:cNvSpPr>
          <p:nvPr userDrawn="1"/>
        </p:nvSpPr>
        <p:spPr>
          <a:xfrm flipH="1">
            <a:off x="8403684" y="5700522"/>
            <a:ext cx="548640" cy="548640"/>
          </a:xfrm>
          <a:prstGeom prst="r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sp>
        <p:nvSpPr>
          <p:cNvPr id="4" name="Slide Number Placeholder 3"/>
          <p:cNvSpPr>
            <a:spLocks noGrp="1"/>
          </p:cNvSpPr>
          <p:nvPr>
            <p:ph type="sldNum" sz="quarter" idx="10"/>
          </p:nvPr>
        </p:nvSpPr>
        <p:spPr/>
        <p:txBody>
          <a:bodyPr/>
          <a:lstStyle/>
          <a:p>
            <a:fld id="{93AC2C76-E6AA-46CB-A2DE-F6E097F7C440}" type="slidenum">
              <a:rPr lang="en-GB" smtClean="0"/>
              <a:pPr/>
              <a:t>‹#›</a:t>
            </a:fld>
            <a:endParaRPr lang="en-GB" dirty="0"/>
          </a:p>
        </p:txBody>
      </p:sp>
    </p:spTree>
    <p:extLst>
      <p:ext uri="{BB962C8B-B14F-4D97-AF65-F5344CB8AC3E}">
        <p14:creationId xmlns:p14="http://schemas.microsoft.com/office/powerpoint/2010/main" val="3658573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Bullet Points">
    <p:spTree>
      <p:nvGrpSpPr>
        <p:cNvPr id="1" name=""/>
        <p:cNvGrpSpPr/>
        <p:nvPr/>
      </p:nvGrpSpPr>
      <p:grpSpPr>
        <a:xfrm>
          <a:off x="0" y="0"/>
          <a:ext cx="0" cy="0"/>
          <a:chOff x="0" y="0"/>
          <a:chExt cx="0" cy="0"/>
        </a:xfrm>
      </p:grpSpPr>
      <p:sp>
        <p:nvSpPr>
          <p:cNvPr id="5" name="Rectangle 4"/>
          <p:cNvSpPr/>
          <p:nvPr userDrawn="1"/>
        </p:nvSpPr>
        <p:spPr>
          <a:xfrm>
            <a:off x="228600" y="228600"/>
            <a:ext cx="8701069" cy="784438"/>
          </a:xfrm>
          <a:custGeom>
            <a:avLst/>
            <a:gdLst>
              <a:gd name="connsiteX0" fmla="*/ 0 w 8686800"/>
              <a:gd name="connsiteY0" fmla="*/ 0 h 777240"/>
              <a:gd name="connsiteX1" fmla="*/ 8686800 w 8686800"/>
              <a:gd name="connsiteY1" fmla="*/ 0 h 777240"/>
              <a:gd name="connsiteX2" fmla="*/ 8686800 w 8686800"/>
              <a:gd name="connsiteY2" fmla="*/ 777240 h 777240"/>
              <a:gd name="connsiteX3" fmla="*/ 0 w 8686800"/>
              <a:gd name="connsiteY3" fmla="*/ 777240 h 777240"/>
              <a:gd name="connsiteX4" fmla="*/ 0 w 8686800"/>
              <a:gd name="connsiteY4" fmla="*/ 0 h 777240"/>
              <a:gd name="connsiteX0" fmla="*/ 0 w 8686800"/>
              <a:gd name="connsiteY0" fmla="*/ 0 h 777240"/>
              <a:gd name="connsiteX1" fmla="*/ 8686800 w 8686800"/>
              <a:gd name="connsiteY1" fmla="*/ 0 h 777240"/>
              <a:gd name="connsiteX2" fmla="*/ 8686800 w 8686800"/>
              <a:gd name="connsiteY2" fmla="*/ 777240 h 777240"/>
              <a:gd name="connsiteX3" fmla="*/ 8296584 w 8686800"/>
              <a:gd name="connsiteY3" fmla="*/ 775100 h 777240"/>
              <a:gd name="connsiteX4" fmla="*/ 0 w 8686800"/>
              <a:gd name="connsiteY4" fmla="*/ 777240 h 777240"/>
              <a:gd name="connsiteX5" fmla="*/ 0 w 8686800"/>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86800"/>
              <a:gd name="connsiteY0" fmla="*/ 0 h 777240"/>
              <a:gd name="connsiteX1" fmla="*/ 8686800 w 8686800"/>
              <a:gd name="connsiteY1" fmla="*/ 0 h 777240"/>
              <a:gd name="connsiteX2" fmla="*/ 8686799 w 8686800"/>
              <a:gd name="connsiteY2" fmla="*/ 469068 h 777240"/>
              <a:gd name="connsiteX3" fmla="*/ 8296584 w 8686800"/>
              <a:gd name="connsiteY3" fmla="*/ 775100 h 777240"/>
              <a:gd name="connsiteX4" fmla="*/ 0 w 8686800"/>
              <a:gd name="connsiteY4" fmla="*/ 777240 h 777240"/>
              <a:gd name="connsiteX5" fmla="*/ 0 w 8686800"/>
              <a:gd name="connsiteY5" fmla="*/ 0 h 777240"/>
              <a:gd name="connsiteX0" fmla="*/ 0 w 8686800"/>
              <a:gd name="connsiteY0" fmla="*/ 0 h 784438"/>
              <a:gd name="connsiteX1" fmla="*/ 8686800 w 8686800"/>
              <a:gd name="connsiteY1" fmla="*/ 0 h 784438"/>
              <a:gd name="connsiteX2" fmla="*/ 8686799 w 8686800"/>
              <a:gd name="connsiteY2" fmla="*/ 469068 h 784438"/>
              <a:gd name="connsiteX3" fmla="*/ 8389961 w 8686800"/>
              <a:gd name="connsiteY3" fmla="*/ 784438 h 784438"/>
              <a:gd name="connsiteX4" fmla="*/ 0 w 8686800"/>
              <a:gd name="connsiteY4" fmla="*/ 777240 h 784438"/>
              <a:gd name="connsiteX5" fmla="*/ 0 w 8686800"/>
              <a:gd name="connsiteY5" fmla="*/ 0 h 784438"/>
              <a:gd name="connsiteX0" fmla="*/ 0 w 8686800"/>
              <a:gd name="connsiteY0" fmla="*/ 0 h 784438"/>
              <a:gd name="connsiteX1" fmla="*/ 8686800 w 8686800"/>
              <a:gd name="connsiteY1" fmla="*/ 0 h 784438"/>
              <a:gd name="connsiteX2" fmla="*/ 8653503 w 8686800"/>
              <a:gd name="connsiteY2" fmla="*/ 421501 h 784438"/>
              <a:gd name="connsiteX3" fmla="*/ 8389961 w 8686800"/>
              <a:gd name="connsiteY3" fmla="*/ 784438 h 784438"/>
              <a:gd name="connsiteX4" fmla="*/ 0 w 8686800"/>
              <a:gd name="connsiteY4" fmla="*/ 777240 h 784438"/>
              <a:gd name="connsiteX5" fmla="*/ 0 w 8686800"/>
              <a:gd name="connsiteY5" fmla="*/ 0 h 784438"/>
              <a:gd name="connsiteX0" fmla="*/ 0 w 8715339"/>
              <a:gd name="connsiteY0" fmla="*/ 0 h 784438"/>
              <a:gd name="connsiteX1" fmla="*/ 8686800 w 8715339"/>
              <a:gd name="connsiteY1" fmla="*/ 0 h 784438"/>
              <a:gd name="connsiteX2" fmla="*/ 8715339 w 8715339"/>
              <a:gd name="connsiteY2" fmla="*/ 473825 h 784438"/>
              <a:gd name="connsiteX3" fmla="*/ 8389961 w 8715339"/>
              <a:gd name="connsiteY3" fmla="*/ 784438 h 784438"/>
              <a:gd name="connsiteX4" fmla="*/ 0 w 8715339"/>
              <a:gd name="connsiteY4" fmla="*/ 777240 h 784438"/>
              <a:gd name="connsiteX5" fmla="*/ 0 w 8715339"/>
              <a:gd name="connsiteY5" fmla="*/ 0 h 784438"/>
              <a:gd name="connsiteX0" fmla="*/ 0 w 8715339"/>
              <a:gd name="connsiteY0" fmla="*/ 0 h 784438"/>
              <a:gd name="connsiteX1" fmla="*/ 8696313 w 8715339"/>
              <a:gd name="connsiteY1" fmla="*/ 4757 h 784438"/>
              <a:gd name="connsiteX2" fmla="*/ 8715339 w 8715339"/>
              <a:gd name="connsiteY2" fmla="*/ 473825 h 784438"/>
              <a:gd name="connsiteX3" fmla="*/ 8389961 w 8715339"/>
              <a:gd name="connsiteY3" fmla="*/ 784438 h 784438"/>
              <a:gd name="connsiteX4" fmla="*/ 0 w 8715339"/>
              <a:gd name="connsiteY4" fmla="*/ 777240 h 784438"/>
              <a:gd name="connsiteX5" fmla="*/ 0 w 8715339"/>
              <a:gd name="connsiteY5" fmla="*/ 0 h 784438"/>
              <a:gd name="connsiteX0" fmla="*/ 0 w 8701069"/>
              <a:gd name="connsiteY0" fmla="*/ 0 h 784438"/>
              <a:gd name="connsiteX1" fmla="*/ 8696313 w 8701069"/>
              <a:gd name="connsiteY1" fmla="*/ 4757 h 784438"/>
              <a:gd name="connsiteX2" fmla="*/ 8701069 w 8701069"/>
              <a:gd name="connsiteY2" fmla="*/ 473825 h 784438"/>
              <a:gd name="connsiteX3" fmla="*/ 8389961 w 8701069"/>
              <a:gd name="connsiteY3" fmla="*/ 784438 h 784438"/>
              <a:gd name="connsiteX4" fmla="*/ 0 w 8701069"/>
              <a:gd name="connsiteY4" fmla="*/ 777240 h 784438"/>
              <a:gd name="connsiteX5" fmla="*/ 0 w 8701069"/>
              <a:gd name="connsiteY5" fmla="*/ 0 h 78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01069" h="784438">
                <a:moveTo>
                  <a:pt x="0" y="0"/>
                </a:moveTo>
                <a:lnTo>
                  <a:pt x="8696313" y="4757"/>
                </a:lnTo>
                <a:cubicBezTo>
                  <a:pt x="8696313" y="161113"/>
                  <a:pt x="8701069" y="317469"/>
                  <a:pt x="8701069" y="473825"/>
                </a:cubicBezTo>
                <a:lnTo>
                  <a:pt x="8389961" y="784438"/>
                </a:lnTo>
                <a:lnTo>
                  <a:pt x="0" y="777240"/>
                </a:lnTo>
                <a:lnTo>
                  <a:pt x="0" y="0"/>
                </a:ln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楷体" pitchFamily="49" charset="-122"/>
              <a:ea typeface="楷体" pitchFamily="49" charset="-122"/>
            </a:endParaRPr>
          </a:p>
        </p:txBody>
      </p:sp>
      <p:sp>
        <p:nvSpPr>
          <p:cNvPr id="3" name="Content Placeholder 2"/>
          <p:cNvSpPr>
            <a:spLocks noGrp="1"/>
          </p:cNvSpPr>
          <p:nvPr>
            <p:ph idx="1"/>
          </p:nvPr>
        </p:nvSpPr>
        <p:spPr>
          <a:xfrm>
            <a:off x="594360" y="1554480"/>
            <a:ext cx="8001953" cy="4343400"/>
          </a:xfrm>
        </p:spPr>
        <p:txBody>
          <a:bodyPr/>
          <a:lstStyle>
            <a:lvl1pPr marL="230188" indent="-230188">
              <a:buClr>
                <a:schemeClr val="accent1"/>
              </a:buClr>
              <a:buFont typeface="Arial"/>
              <a:buChar char="•"/>
              <a:defRPr>
                <a:solidFill>
                  <a:schemeClr val="bg2"/>
                </a:solidFill>
                <a:latin typeface="楷体" pitchFamily="49" charset="-122"/>
                <a:ea typeface="楷体" pitchFamily="49" charset="-122"/>
              </a:defRPr>
            </a:lvl1pPr>
            <a:lvl2pPr>
              <a:buClr>
                <a:schemeClr val="accent1"/>
              </a:buClr>
              <a:defRPr>
                <a:solidFill>
                  <a:schemeClr val="bg2"/>
                </a:solidFill>
                <a:latin typeface="楷体" pitchFamily="49" charset="-122"/>
                <a:ea typeface="楷体" pitchFamily="49" charset="-122"/>
              </a:defRPr>
            </a:lvl2pPr>
            <a:lvl3pPr>
              <a:buClr>
                <a:schemeClr val="accent1"/>
              </a:buClr>
              <a:defRPr>
                <a:solidFill>
                  <a:schemeClr val="bg2"/>
                </a:solidFill>
                <a:latin typeface="楷体" pitchFamily="49" charset="-122"/>
                <a:ea typeface="楷体" pitchFamily="49" charset="-122"/>
              </a:defRPr>
            </a:lvl3pPr>
            <a:lvl4pPr>
              <a:buClr>
                <a:schemeClr val="accent1"/>
              </a:buClr>
              <a:defRPr>
                <a:solidFill>
                  <a:schemeClr val="bg2"/>
                </a:solidFill>
                <a:latin typeface="楷体" pitchFamily="49" charset="-122"/>
                <a:ea typeface="楷体" pitchFamily="49" charset="-122"/>
              </a:defRPr>
            </a:lvl4pPr>
            <a:lvl5pPr>
              <a:buClr>
                <a:schemeClr val="accent1"/>
              </a:buClr>
              <a:defRPr>
                <a:solidFill>
                  <a:schemeClr val="bg2"/>
                </a:solidFill>
                <a:latin typeface="楷体" pitchFamily="49" charset="-122"/>
                <a:ea typeface="楷体" pitchFamily="49"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normAutofit/>
          </a:bodyPr>
          <a:lstStyle>
            <a:lvl1pPr>
              <a:defRPr sz="3200">
                <a:latin typeface="楷体" pitchFamily="49" charset="-122"/>
                <a:ea typeface="楷体" pitchFamily="49" charset="-122"/>
              </a:defRPr>
            </a:lvl1pPr>
          </a:lstStyle>
          <a:p>
            <a:r>
              <a:rPr lang="en-US" dirty="0"/>
              <a:t>Click to edit Master title style</a:t>
            </a:r>
          </a:p>
        </p:txBody>
      </p:sp>
      <p:sp>
        <p:nvSpPr>
          <p:cNvPr id="2" name="Slide Number Placeholder 1"/>
          <p:cNvSpPr>
            <a:spLocks noGrp="1"/>
          </p:cNvSpPr>
          <p:nvPr>
            <p:ph type="sldNum" sz="quarter" idx="10"/>
          </p:nvPr>
        </p:nvSpPr>
        <p:spPr/>
        <p:txBody>
          <a:bodyPr/>
          <a:lstStyle>
            <a:lvl1pPr>
              <a:defRPr>
                <a:solidFill>
                  <a:schemeClr val="bg2"/>
                </a:solidFill>
                <a:latin typeface="楷体" pitchFamily="49" charset="-122"/>
                <a:ea typeface="楷体" pitchFamily="49" charset="-122"/>
              </a:defRPr>
            </a:lvl1pPr>
          </a:lstStyle>
          <a:p>
            <a:fld id="{93AC2C76-E6AA-46CB-A2DE-F6E097F7C440}" type="slidenum">
              <a:rPr lang="en-GB" smtClean="0"/>
              <a:pPr/>
              <a:t>‹#›</a:t>
            </a:fld>
            <a:endParaRPr lang="en-GB" dirty="0"/>
          </a:p>
        </p:txBody>
      </p:sp>
    </p:spTree>
    <p:extLst>
      <p:ext uri="{BB962C8B-B14F-4D97-AF65-F5344CB8AC3E}">
        <p14:creationId xmlns:p14="http://schemas.microsoft.com/office/powerpoint/2010/main" val="41321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Only">
    <p:spTree>
      <p:nvGrpSpPr>
        <p:cNvPr id="1" name=""/>
        <p:cNvGrpSpPr/>
        <p:nvPr/>
      </p:nvGrpSpPr>
      <p:grpSpPr>
        <a:xfrm>
          <a:off x="0" y="0"/>
          <a:ext cx="0" cy="0"/>
          <a:chOff x="0" y="0"/>
          <a:chExt cx="0" cy="0"/>
        </a:xfrm>
      </p:grpSpPr>
      <p:sp>
        <p:nvSpPr>
          <p:cNvPr id="5" name="Rectangle 4"/>
          <p:cNvSpPr/>
          <p:nvPr userDrawn="1"/>
        </p:nvSpPr>
        <p:spPr>
          <a:xfrm>
            <a:off x="230400" y="230400"/>
            <a:ext cx="8701069" cy="784438"/>
          </a:xfrm>
          <a:custGeom>
            <a:avLst/>
            <a:gdLst>
              <a:gd name="connsiteX0" fmla="*/ 0 w 8686800"/>
              <a:gd name="connsiteY0" fmla="*/ 0 h 777240"/>
              <a:gd name="connsiteX1" fmla="*/ 8686800 w 8686800"/>
              <a:gd name="connsiteY1" fmla="*/ 0 h 777240"/>
              <a:gd name="connsiteX2" fmla="*/ 8686800 w 8686800"/>
              <a:gd name="connsiteY2" fmla="*/ 777240 h 777240"/>
              <a:gd name="connsiteX3" fmla="*/ 0 w 8686800"/>
              <a:gd name="connsiteY3" fmla="*/ 777240 h 777240"/>
              <a:gd name="connsiteX4" fmla="*/ 0 w 8686800"/>
              <a:gd name="connsiteY4" fmla="*/ 0 h 777240"/>
              <a:gd name="connsiteX0" fmla="*/ 0 w 8686800"/>
              <a:gd name="connsiteY0" fmla="*/ 0 h 777240"/>
              <a:gd name="connsiteX1" fmla="*/ 8686800 w 8686800"/>
              <a:gd name="connsiteY1" fmla="*/ 0 h 777240"/>
              <a:gd name="connsiteX2" fmla="*/ 8686800 w 8686800"/>
              <a:gd name="connsiteY2" fmla="*/ 777240 h 777240"/>
              <a:gd name="connsiteX3" fmla="*/ 8296584 w 8686800"/>
              <a:gd name="connsiteY3" fmla="*/ 775100 h 777240"/>
              <a:gd name="connsiteX4" fmla="*/ 0 w 8686800"/>
              <a:gd name="connsiteY4" fmla="*/ 777240 h 777240"/>
              <a:gd name="connsiteX5" fmla="*/ 0 w 8686800"/>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96137"/>
              <a:gd name="connsiteY0" fmla="*/ 0 h 777240"/>
              <a:gd name="connsiteX1" fmla="*/ 8686800 w 8696137"/>
              <a:gd name="connsiteY1" fmla="*/ 0 h 777240"/>
              <a:gd name="connsiteX2" fmla="*/ 8696137 w 8696137"/>
              <a:gd name="connsiteY2" fmla="*/ 525099 h 777240"/>
              <a:gd name="connsiteX3" fmla="*/ 8296584 w 8696137"/>
              <a:gd name="connsiteY3" fmla="*/ 775100 h 777240"/>
              <a:gd name="connsiteX4" fmla="*/ 0 w 8696137"/>
              <a:gd name="connsiteY4" fmla="*/ 777240 h 777240"/>
              <a:gd name="connsiteX5" fmla="*/ 0 w 8696137"/>
              <a:gd name="connsiteY5" fmla="*/ 0 h 777240"/>
              <a:gd name="connsiteX0" fmla="*/ 0 w 8686800"/>
              <a:gd name="connsiteY0" fmla="*/ 0 h 777240"/>
              <a:gd name="connsiteX1" fmla="*/ 8686800 w 8686800"/>
              <a:gd name="connsiteY1" fmla="*/ 0 h 777240"/>
              <a:gd name="connsiteX2" fmla="*/ 8686799 w 8686800"/>
              <a:gd name="connsiteY2" fmla="*/ 469068 h 777240"/>
              <a:gd name="connsiteX3" fmla="*/ 8296584 w 8686800"/>
              <a:gd name="connsiteY3" fmla="*/ 775100 h 777240"/>
              <a:gd name="connsiteX4" fmla="*/ 0 w 8686800"/>
              <a:gd name="connsiteY4" fmla="*/ 777240 h 777240"/>
              <a:gd name="connsiteX5" fmla="*/ 0 w 8686800"/>
              <a:gd name="connsiteY5" fmla="*/ 0 h 777240"/>
              <a:gd name="connsiteX0" fmla="*/ 0 w 8686800"/>
              <a:gd name="connsiteY0" fmla="*/ 0 h 784438"/>
              <a:gd name="connsiteX1" fmla="*/ 8686800 w 8686800"/>
              <a:gd name="connsiteY1" fmla="*/ 0 h 784438"/>
              <a:gd name="connsiteX2" fmla="*/ 8686799 w 8686800"/>
              <a:gd name="connsiteY2" fmla="*/ 469068 h 784438"/>
              <a:gd name="connsiteX3" fmla="*/ 8389961 w 8686800"/>
              <a:gd name="connsiteY3" fmla="*/ 784438 h 784438"/>
              <a:gd name="connsiteX4" fmla="*/ 0 w 8686800"/>
              <a:gd name="connsiteY4" fmla="*/ 777240 h 784438"/>
              <a:gd name="connsiteX5" fmla="*/ 0 w 8686800"/>
              <a:gd name="connsiteY5" fmla="*/ 0 h 784438"/>
              <a:gd name="connsiteX0" fmla="*/ 0 w 8686800"/>
              <a:gd name="connsiteY0" fmla="*/ 0 h 784438"/>
              <a:gd name="connsiteX1" fmla="*/ 8686800 w 8686800"/>
              <a:gd name="connsiteY1" fmla="*/ 0 h 784438"/>
              <a:gd name="connsiteX2" fmla="*/ 8653503 w 8686800"/>
              <a:gd name="connsiteY2" fmla="*/ 421501 h 784438"/>
              <a:gd name="connsiteX3" fmla="*/ 8389961 w 8686800"/>
              <a:gd name="connsiteY3" fmla="*/ 784438 h 784438"/>
              <a:gd name="connsiteX4" fmla="*/ 0 w 8686800"/>
              <a:gd name="connsiteY4" fmla="*/ 777240 h 784438"/>
              <a:gd name="connsiteX5" fmla="*/ 0 w 8686800"/>
              <a:gd name="connsiteY5" fmla="*/ 0 h 784438"/>
              <a:gd name="connsiteX0" fmla="*/ 0 w 8715339"/>
              <a:gd name="connsiteY0" fmla="*/ 0 h 784438"/>
              <a:gd name="connsiteX1" fmla="*/ 8686800 w 8715339"/>
              <a:gd name="connsiteY1" fmla="*/ 0 h 784438"/>
              <a:gd name="connsiteX2" fmla="*/ 8715339 w 8715339"/>
              <a:gd name="connsiteY2" fmla="*/ 473825 h 784438"/>
              <a:gd name="connsiteX3" fmla="*/ 8389961 w 8715339"/>
              <a:gd name="connsiteY3" fmla="*/ 784438 h 784438"/>
              <a:gd name="connsiteX4" fmla="*/ 0 w 8715339"/>
              <a:gd name="connsiteY4" fmla="*/ 777240 h 784438"/>
              <a:gd name="connsiteX5" fmla="*/ 0 w 8715339"/>
              <a:gd name="connsiteY5" fmla="*/ 0 h 784438"/>
              <a:gd name="connsiteX0" fmla="*/ 0 w 8715339"/>
              <a:gd name="connsiteY0" fmla="*/ 0 h 784438"/>
              <a:gd name="connsiteX1" fmla="*/ 8696313 w 8715339"/>
              <a:gd name="connsiteY1" fmla="*/ 4757 h 784438"/>
              <a:gd name="connsiteX2" fmla="*/ 8715339 w 8715339"/>
              <a:gd name="connsiteY2" fmla="*/ 473825 h 784438"/>
              <a:gd name="connsiteX3" fmla="*/ 8389961 w 8715339"/>
              <a:gd name="connsiteY3" fmla="*/ 784438 h 784438"/>
              <a:gd name="connsiteX4" fmla="*/ 0 w 8715339"/>
              <a:gd name="connsiteY4" fmla="*/ 777240 h 784438"/>
              <a:gd name="connsiteX5" fmla="*/ 0 w 8715339"/>
              <a:gd name="connsiteY5" fmla="*/ 0 h 784438"/>
              <a:gd name="connsiteX0" fmla="*/ 0 w 8701069"/>
              <a:gd name="connsiteY0" fmla="*/ 0 h 784438"/>
              <a:gd name="connsiteX1" fmla="*/ 8696313 w 8701069"/>
              <a:gd name="connsiteY1" fmla="*/ 4757 h 784438"/>
              <a:gd name="connsiteX2" fmla="*/ 8701069 w 8701069"/>
              <a:gd name="connsiteY2" fmla="*/ 473825 h 784438"/>
              <a:gd name="connsiteX3" fmla="*/ 8389961 w 8701069"/>
              <a:gd name="connsiteY3" fmla="*/ 784438 h 784438"/>
              <a:gd name="connsiteX4" fmla="*/ 0 w 8701069"/>
              <a:gd name="connsiteY4" fmla="*/ 777240 h 784438"/>
              <a:gd name="connsiteX5" fmla="*/ 0 w 8701069"/>
              <a:gd name="connsiteY5" fmla="*/ 0 h 78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01069" h="784438">
                <a:moveTo>
                  <a:pt x="0" y="0"/>
                </a:moveTo>
                <a:lnTo>
                  <a:pt x="8696313" y="4757"/>
                </a:lnTo>
                <a:cubicBezTo>
                  <a:pt x="8696313" y="161113"/>
                  <a:pt x="8701069" y="317469"/>
                  <a:pt x="8701069" y="473825"/>
                </a:cubicBezTo>
                <a:lnTo>
                  <a:pt x="8389961" y="784438"/>
                </a:lnTo>
                <a:lnTo>
                  <a:pt x="0" y="777240"/>
                </a:lnTo>
                <a:lnTo>
                  <a:pt x="0" y="0"/>
                </a:ln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594360" y="1554480"/>
            <a:ext cx="8001953" cy="4343400"/>
          </a:xfrm>
        </p:spPr>
        <p:txBody>
          <a:bodyPr/>
          <a:lstStyle>
            <a:lvl1pPr marL="0" indent="0">
              <a:lnSpc>
                <a:spcPct val="100000"/>
              </a:lnSpc>
              <a:spcBef>
                <a:spcPts val="0"/>
              </a:spcBef>
              <a:spcAft>
                <a:spcPts val="1800"/>
              </a:spcAft>
              <a:buClr>
                <a:schemeClr val="accent2"/>
              </a:buClr>
              <a:buFont typeface="Arial"/>
              <a:buNone/>
              <a:tabLst/>
              <a:defRPr>
                <a:solidFill>
                  <a:schemeClr val="bg2"/>
                </a:solidFill>
              </a:defRPr>
            </a:lvl1pPr>
            <a:lvl2pPr marL="230188" indent="0">
              <a:lnSpc>
                <a:spcPct val="100000"/>
              </a:lnSpc>
              <a:spcBef>
                <a:spcPts val="0"/>
              </a:spcBef>
              <a:spcAft>
                <a:spcPts val="1800"/>
              </a:spcAft>
              <a:buClr>
                <a:schemeClr val="accent2"/>
              </a:buClr>
              <a:buNone/>
              <a:defRPr>
                <a:solidFill>
                  <a:schemeClr val="bg2"/>
                </a:solidFill>
              </a:defRPr>
            </a:lvl2pPr>
            <a:lvl3pPr marL="461963" indent="0">
              <a:lnSpc>
                <a:spcPct val="100000"/>
              </a:lnSpc>
              <a:spcBef>
                <a:spcPts val="0"/>
              </a:spcBef>
              <a:spcAft>
                <a:spcPts val="1800"/>
              </a:spcAft>
              <a:buClr>
                <a:schemeClr val="accent2"/>
              </a:buClr>
              <a:buNone/>
              <a:defRPr>
                <a:solidFill>
                  <a:schemeClr val="bg2"/>
                </a:solidFill>
              </a:defRPr>
            </a:lvl3pPr>
            <a:lvl4pPr marL="681038" indent="0">
              <a:lnSpc>
                <a:spcPct val="100000"/>
              </a:lnSpc>
              <a:spcBef>
                <a:spcPts val="0"/>
              </a:spcBef>
              <a:spcAft>
                <a:spcPts val="1800"/>
              </a:spcAft>
              <a:buClr>
                <a:schemeClr val="accent2"/>
              </a:buClr>
              <a:buNone/>
              <a:defRPr>
                <a:solidFill>
                  <a:schemeClr val="bg2"/>
                </a:solidFill>
              </a:defRPr>
            </a:lvl4pPr>
            <a:lvl5pPr marL="912812" indent="0">
              <a:lnSpc>
                <a:spcPct val="100000"/>
              </a:lnSpc>
              <a:spcBef>
                <a:spcPts val="0"/>
              </a:spcBef>
              <a:spcAft>
                <a:spcPts val="1800"/>
              </a:spcAft>
              <a:buClr>
                <a:schemeClr val="accent2"/>
              </a:buClr>
              <a:buNone/>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normAutofit/>
          </a:bodyPr>
          <a:lstStyle>
            <a:lvl1pPr>
              <a:defRPr sz="3200"/>
            </a:lvl1pPr>
          </a:lstStyle>
          <a:p>
            <a:r>
              <a:rPr lang="en-US" dirty="0"/>
              <a:t>Click to edit Master title style</a:t>
            </a:r>
          </a:p>
        </p:txBody>
      </p:sp>
      <p:sp>
        <p:nvSpPr>
          <p:cNvPr id="2" name="Slide Number Placeholder 1"/>
          <p:cNvSpPr>
            <a:spLocks noGrp="1"/>
          </p:cNvSpPr>
          <p:nvPr>
            <p:ph type="sldNum" sz="quarter" idx="10"/>
          </p:nvPr>
        </p:nvSpPr>
        <p:spPr/>
        <p:txBody>
          <a:bodyPr/>
          <a:lstStyle/>
          <a:p>
            <a:fld id="{93AC2C76-E6AA-46CB-A2DE-F6E097F7C440}" type="slidenum">
              <a:rPr lang="en-GB" smtClean="0"/>
              <a:pPr/>
              <a:t>‹#›</a:t>
            </a:fld>
            <a:endParaRPr lang="en-GB" dirty="0"/>
          </a:p>
        </p:txBody>
      </p:sp>
    </p:spTree>
    <p:extLst>
      <p:ext uri="{BB962C8B-B14F-4D97-AF65-F5344CB8AC3E}">
        <p14:creationId xmlns:p14="http://schemas.microsoft.com/office/powerpoint/2010/main" val="957862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94360" y="1554480"/>
            <a:ext cx="7951627" cy="43307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p:cNvSpPr>
            <a:spLocks noGrp="1"/>
          </p:cNvSpPr>
          <p:nvPr>
            <p:ph type="title"/>
          </p:nvPr>
        </p:nvSpPr>
        <p:spPr>
          <a:xfrm>
            <a:off x="228600" y="228600"/>
            <a:ext cx="8696326" cy="777240"/>
          </a:xfrm>
          <a:prstGeom prst="rect">
            <a:avLst/>
          </a:prstGeom>
        </p:spPr>
        <p:txBody>
          <a:bodyPr vert="horz" lIns="182880" tIns="45720" rIns="91440" bIns="45720" rtlCol="0" anchor="ctr">
            <a:normAutofit/>
          </a:bodyPr>
          <a:lstStyle/>
          <a:p>
            <a:r>
              <a:rPr lang="en-US" dirty="0"/>
              <a:t>Click to edit Master title style</a:t>
            </a:r>
          </a:p>
        </p:txBody>
      </p:sp>
      <p:sp>
        <p:nvSpPr>
          <p:cNvPr id="5" name="Slide Number Placeholder 4"/>
          <p:cNvSpPr>
            <a:spLocks noGrp="1"/>
          </p:cNvSpPr>
          <p:nvPr>
            <p:ph type="sldNum" sz="quarter" idx="4"/>
          </p:nvPr>
        </p:nvSpPr>
        <p:spPr>
          <a:xfrm>
            <a:off x="7070400" y="6325200"/>
            <a:ext cx="1846800" cy="365125"/>
          </a:xfrm>
          <a:prstGeom prst="rect">
            <a:avLst/>
          </a:prstGeom>
        </p:spPr>
        <p:txBody>
          <a:bodyPr vert="horz" lIns="91440" tIns="45720" rIns="91440" bIns="45720" rtlCol="0" anchor="ctr"/>
          <a:lstStyle>
            <a:lvl1pPr algn="r">
              <a:defRPr sz="1200">
                <a:solidFill>
                  <a:schemeClr val="bg2"/>
                </a:solidFill>
              </a:defRPr>
            </a:lvl1pPr>
          </a:lstStyle>
          <a:p>
            <a:fld id="{93AC2C76-E6AA-46CB-A2DE-F6E097F7C440}" type="slidenum">
              <a:rPr lang="en-GB" smtClean="0"/>
              <a:pPr/>
              <a:t>‹#›</a:t>
            </a:fld>
            <a:endParaRPr lang="en-GB" dirty="0"/>
          </a:p>
        </p:txBody>
      </p:sp>
      <p:pic>
        <p:nvPicPr>
          <p:cNvPr id="6" name="图片 5"/>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228600" y="6303963"/>
            <a:ext cx="830673" cy="36861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39682403"/>
      </p:ext>
    </p:extLst>
  </p:cSld>
  <p:clrMap bg1="lt1" tx1="dk1" bg2="lt2" tx2="dk2" accent1="accent1" accent2="accent2" accent3="accent3" accent4="accent4" accent5="accent5" accent6="accent6" hlink="hlink" folHlink="folHlink"/>
  <p:sldLayoutIdLst>
    <p:sldLayoutId id="2147483649" r:id="rId1"/>
    <p:sldLayoutId id="2147483667" r:id="rId2"/>
    <p:sldLayoutId id="2147483677" r:id="rId3"/>
    <p:sldLayoutId id="2147483675" r:id="rId4"/>
    <p:sldLayoutId id="2147483668" r:id="rId5"/>
    <p:sldLayoutId id="2147483676" r:id="rId6"/>
    <p:sldLayoutId id="2147483651" r:id="rId7"/>
    <p:sldLayoutId id="2147483650" r:id="rId8"/>
    <p:sldLayoutId id="2147483670" r:id="rId9"/>
    <p:sldLayoutId id="2147483652" r:id="rId10"/>
    <p:sldLayoutId id="2147483654" r:id="rId11"/>
    <p:sldLayoutId id="2147483672" r:id="rId12"/>
    <p:sldLayoutId id="2147483674" r:id="rId13"/>
    <p:sldLayoutId id="2147483678" r:id="rId14"/>
    <p:sldLayoutId id="2147483679" r:id="rId15"/>
  </p:sldLayoutIdLst>
  <p:hf hdr="0" ftr="0" dt="0"/>
  <p:txStyles>
    <p:titleStyle>
      <a:lvl1pPr algn="l" defTabSz="457200" rtl="0" eaLnBrk="1" latinLnBrk="0" hangingPunct="1">
        <a:spcBef>
          <a:spcPct val="0"/>
        </a:spcBef>
        <a:buNone/>
        <a:defRPr sz="2800" b="0" i="0" kern="1200" cap="all">
          <a:solidFill>
            <a:schemeClr val="bg1"/>
          </a:solidFill>
          <a:latin typeface="微软雅黑" pitchFamily="34" charset="-122"/>
          <a:ea typeface="微软雅黑" pitchFamily="34" charset="-122"/>
          <a:cs typeface="微软雅黑" pitchFamily="34" charset="-122"/>
        </a:defRPr>
      </a:lvl1pPr>
    </p:titleStyle>
    <p:bodyStyle>
      <a:lvl1pPr marL="230188" indent="-230188" algn="l" defTabSz="457200" rtl="0" eaLnBrk="1" latinLnBrk="0" hangingPunct="1">
        <a:lnSpc>
          <a:spcPct val="100000"/>
        </a:lnSpc>
        <a:spcBef>
          <a:spcPts val="1800"/>
        </a:spcBef>
        <a:spcAft>
          <a:spcPts val="600"/>
        </a:spcAft>
        <a:buClr>
          <a:schemeClr val="accent1"/>
        </a:buClr>
        <a:buFont typeface="Arial"/>
        <a:buChar char="•"/>
        <a:defRPr sz="2000" b="0" i="0" kern="1200">
          <a:solidFill>
            <a:schemeClr val="bg2"/>
          </a:solidFill>
          <a:latin typeface="微软雅黑" pitchFamily="34" charset="-122"/>
          <a:ea typeface="微软雅黑" pitchFamily="34" charset="-122"/>
          <a:cs typeface="微软雅黑" pitchFamily="34" charset="-122"/>
        </a:defRPr>
      </a:lvl1pPr>
      <a:lvl2pPr marL="461963" indent="-231775" algn="l" defTabSz="457200" rtl="0" eaLnBrk="1" latinLnBrk="0" hangingPunct="1">
        <a:lnSpc>
          <a:spcPct val="100000"/>
        </a:lnSpc>
        <a:spcBef>
          <a:spcPts val="0"/>
        </a:spcBef>
        <a:spcAft>
          <a:spcPts val="600"/>
        </a:spcAft>
        <a:buClr>
          <a:schemeClr val="accent1"/>
        </a:buClr>
        <a:buFont typeface="Calibri" panose="020F0502020204030204" pitchFamily="34" charset="0"/>
        <a:buChar char="─"/>
        <a:defRPr sz="2000" b="0" i="0" kern="1200">
          <a:solidFill>
            <a:schemeClr val="bg2"/>
          </a:solidFill>
          <a:latin typeface="微软雅黑" pitchFamily="34" charset="-122"/>
          <a:ea typeface="微软雅黑" pitchFamily="34" charset="-122"/>
          <a:cs typeface="微软雅黑" pitchFamily="34" charset="-122"/>
        </a:defRPr>
      </a:lvl2pPr>
      <a:lvl3pPr marL="681038" indent="-219075" algn="l" defTabSz="457200" rtl="0" eaLnBrk="1" latinLnBrk="0" hangingPunct="1">
        <a:lnSpc>
          <a:spcPct val="100000"/>
        </a:lnSpc>
        <a:spcBef>
          <a:spcPts val="0"/>
        </a:spcBef>
        <a:spcAft>
          <a:spcPts val="600"/>
        </a:spcAft>
        <a:buClr>
          <a:schemeClr val="accent1"/>
        </a:buClr>
        <a:buFont typeface="Arial" panose="020B0604020202020204" pitchFamily="34" charset="0"/>
        <a:buChar char="•"/>
        <a:defRPr sz="2000" b="0" i="0" kern="1200">
          <a:solidFill>
            <a:schemeClr val="bg2"/>
          </a:solidFill>
          <a:latin typeface="微软雅黑" pitchFamily="34" charset="-122"/>
          <a:ea typeface="微软雅黑" pitchFamily="34" charset="-122"/>
          <a:cs typeface="微软雅黑" pitchFamily="34" charset="-122"/>
        </a:defRPr>
      </a:lvl3pPr>
      <a:lvl4pPr marL="912813" indent="-231775" algn="l" defTabSz="457200" rtl="0" eaLnBrk="1" latinLnBrk="0" hangingPunct="1">
        <a:lnSpc>
          <a:spcPct val="100000"/>
        </a:lnSpc>
        <a:spcBef>
          <a:spcPts val="0"/>
        </a:spcBef>
        <a:spcAft>
          <a:spcPts val="600"/>
        </a:spcAft>
        <a:buClr>
          <a:schemeClr val="accent1"/>
        </a:buClr>
        <a:buFont typeface="Arial" panose="020B0604020202020204" pitchFamily="34" charset="0"/>
        <a:buChar char="•"/>
        <a:defRPr sz="2000" b="0" i="0" kern="1200">
          <a:solidFill>
            <a:schemeClr val="bg2"/>
          </a:solidFill>
          <a:latin typeface="微软雅黑" pitchFamily="34" charset="-122"/>
          <a:ea typeface="微软雅黑" pitchFamily="34" charset="-122"/>
          <a:cs typeface="微软雅黑" pitchFamily="34" charset="-122"/>
        </a:defRPr>
      </a:lvl4pPr>
      <a:lvl5pPr marL="1143000" indent="-230188" algn="l" defTabSz="457200" rtl="0" eaLnBrk="1" latinLnBrk="0" hangingPunct="1">
        <a:lnSpc>
          <a:spcPct val="100000"/>
        </a:lnSpc>
        <a:spcBef>
          <a:spcPts val="0"/>
        </a:spcBef>
        <a:spcAft>
          <a:spcPts val="600"/>
        </a:spcAft>
        <a:buClr>
          <a:schemeClr val="accent1"/>
        </a:buClr>
        <a:buFont typeface="Arial" panose="020B0604020202020204" pitchFamily="34" charset="0"/>
        <a:buChar char="•"/>
        <a:defRPr sz="2000" b="0" i="0" kern="1200">
          <a:solidFill>
            <a:schemeClr val="bg2"/>
          </a:solidFill>
          <a:latin typeface="微软雅黑" pitchFamily="34" charset="-122"/>
          <a:ea typeface="微软雅黑" pitchFamily="34" charset="-122"/>
          <a:cs typeface="微软雅黑" pitchFamily="34" charset="-122"/>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8.xml"/><Relationship Id="rId4" Type="http://schemas.openxmlformats.org/officeDocument/2006/relationships/image" Target="../media/image46.png"/></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8.xml"/><Relationship Id="rId4" Type="http://schemas.openxmlformats.org/officeDocument/2006/relationships/image" Target="../media/image5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35.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60.png"/><Relationship Id="rId7" Type="http://schemas.openxmlformats.org/officeDocument/2006/relationships/image" Target="../media/image62.png"/><Relationship Id="rId2" Type="http://schemas.openxmlformats.org/officeDocument/2006/relationships/notesSlide" Target="../notesSlides/notesSlide15.xml"/><Relationship Id="rId1" Type="http://schemas.openxmlformats.org/officeDocument/2006/relationships/slideLayout" Target="../slideLayouts/slideLayout11.xml"/><Relationship Id="rId6" Type="http://schemas.openxmlformats.org/officeDocument/2006/relationships/image" Target="../media/image61.png"/><Relationship Id="rId5" Type="http://schemas.openxmlformats.org/officeDocument/2006/relationships/image" Target="../media/image59.png"/><Relationship Id="rId4" Type="http://schemas.openxmlformats.org/officeDocument/2006/relationships/image" Target="../media/image56.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4.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8.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a:effectLst>
                  <a:outerShdw blurRad="38100" dist="38100" dir="2700000" algn="tl">
                    <a:srgbClr val="000000">
                      <a:alpha val="43137"/>
                    </a:srgbClr>
                  </a:outerShdw>
                </a:effectLst>
                <a:latin typeface="+mj-lt"/>
                <a:ea typeface="楷体" panose="02010609060101010101" pitchFamily="49" charset="-122"/>
              </a:rPr>
              <a:t>市场风险管理系统建设</a:t>
            </a:r>
            <a:endParaRPr lang="en-GB" dirty="0">
              <a:effectLst>
                <a:outerShdw blurRad="38100" dist="38100" dir="2700000" algn="tl">
                  <a:srgbClr val="000000">
                    <a:alpha val="43137"/>
                  </a:srgbClr>
                </a:outerShdw>
              </a:effectLst>
              <a:latin typeface="+mj-lt"/>
              <a:ea typeface="楷体" panose="02010609060101010101" pitchFamily="49" charset="-122"/>
            </a:endParaRPr>
          </a:p>
        </p:txBody>
      </p:sp>
      <p:sp>
        <p:nvSpPr>
          <p:cNvPr id="4" name="Subtitle 3"/>
          <p:cNvSpPr>
            <a:spLocks noGrp="1"/>
          </p:cNvSpPr>
          <p:nvPr>
            <p:ph type="subTitle" idx="1"/>
          </p:nvPr>
        </p:nvSpPr>
        <p:spPr>
          <a:xfrm>
            <a:off x="779930" y="3747341"/>
            <a:ext cx="6382932" cy="904014"/>
          </a:xfrm>
        </p:spPr>
        <p:txBody>
          <a:bodyPr/>
          <a:lstStyle/>
          <a:p>
            <a:r>
              <a:rPr lang="en-US" altLang="zh-CN" dirty="0">
                <a:effectLst>
                  <a:outerShdw blurRad="38100" dist="38100" dir="2700000" algn="tl">
                    <a:srgbClr val="000000">
                      <a:alpha val="43137"/>
                    </a:srgbClr>
                  </a:outerShdw>
                </a:effectLst>
                <a:latin typeface="+mj-lt"/>
                <a:ea typeface="楷体" panose="02010609060101010101" pitchFamily="49" charset="-122"/>
              </a:rPr>
              <a:t>2017</a:t>
            </a:r>
            <a:r>
              <a:rPr lang="zh-CN" altLang="en-US" dirty="0">
                <a:effectLst>
                  <a:outerShdw blurRad="38100" dist="38100" dir="2700000" algn="tl">
                    <a:srgbClr val="000000">
                      <a:alpha val="43137"/>
                    </a:srgbClr>
                  </a:outerShdw>
                </a:effectLst>
                <a:latin typeface="+mj-lt"/>
                <a:ea typeface="楷体" panose="02010609060101010101" pitchFamily="49" charset="-122"/>
              </a:rPr>
              <a:t>年</a:t>
            </a:r>
            <a:r>
              <a:rPr lang="en-US" altLang="zh-CN" dirty="0">
                <a:effectLst>
                  <a:outerShdw blurRad="38100" dist="38100" dir="2700000" algn="tl">
                    <a:srgbClr val="000000">
                      <a:alpha val="43137"/>
                    </a:srgbClr>
                  </a:outerShdw>
                </a:effectLst>
                <a:latin typeface="+mj-lt"/>
                <a:ea typeface="楷体" panose="02010609060101010101" pitchFamily="49" charset="-122"/>
              </a:rPr>
              <a:t>5</a:t>
            </a:r>
            <a:r>
              <a:rPr lang="zh-CN" altLang="en-US" dirty="0">
                <a:effectLst>
                  <a:outerShdw blurRad="38100" dist="38100" dir="2700000" algn="tl">
                    <a:srgbClr val="000000">
                      <a:alpha val="43137"/>
                    </a:srgbClr>
                  </a:outerShdw>
                </a:effectLst>
                <a:latin typeface="+mj-lt"/>
                <a:ea typeface="楷体" panose="02010609060101010101" pitchFamily="49" charset="-122"/>
              </a:rPr>
              <a:t>月</a:t>
            </a:r>
            <a:endParaRPr lang="en-US" dirty="0">
              <a:effectLst>
                <a:outerShdw blurRad="38100" dist="38100" dir="2700000" algn="tl">
                  <a:srgbClr val="000000">
                    <a:alpha val="43137"/>
                  </a:srgbClr>
                </a:outerShdw>
              </a:effectLst>
              <a:latin typeface="+mj-lt"/>
              <a:ea typeface="楷体" panose="02010609060101010101" pitchFamily="49"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975" y="582667"/>
            <a:ext cx="264795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48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标题 40"/>
          <p:cNvSpPr>
            <a:spLocks noGrp="1"/>
          </p:cNvSpPr>
          <p:nvPr>
            <p:ph type="title"/>
          </p:nvPr>
        </p:nvSpPr>
        <p:spPr/>
        <p:txBody>
          <a:bodyPr/>
          <a:lstStyle/>
          <a:p>
            <a:r>
              <a:rPr kumimoji="1" lang="zh-CN" altLang="en-US" dirty="0">
                <a:effectLst>
                  <a:outerShdw blurRad="38100" dist="38100" dir="2700000" algn="tl">
                    <a:srgbClr val="000000">
                      <a:alpha val="43137"/>
                    </a:srgbClr>
                  </a:outerShdw>
                </a:effectLst>
                <a:latin typeface="楷体" pitchFamily="49" charset="-122"/>
                <a:ea typeface="楷体" pitchFamily="49" charset="-122"/>
              </a:rPr>
              <a:t>市场风险管理系统设计理念</a:t>
            </a:r>
            <a:endParaRPr lang="zh-CN" altLang="en-US" dirty="0">
              <a:effectLst>
                <a:outerShdw blurRad="38100" dist="38100" dir="2700000" algn="tl">
                  <a:srgbClr val="000000">
                    <a:alpha val="43137"/>
                  </a:srgbClr>
                </a:outerShdw>
              </a:effectLst>
              <a:latin typeface="楷体" pitchFamily="49" charset="-122"/>
              <a:ea typeface="楷体" pitchFamily="49" charset="-122"/>
            </a:endParaRPr>
          </a:p>
        </p:txBody>
      </p:sp>
      <p:sp>
        <p:nvSpPr>
          <p:cNvPr id="93" name="文本框 1"/>
          <p:cNvSpPr txBox="1"/>
          <p:nvPr/>
        </p:nvSpPr>
        <p:spPr>
          <a:xfrm>
            <a:off x="467544" y="1124744"/>
            <a:ext cx="8352928" cy="4662815"/>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kumimoji="1" lang="zh-CN" altLang="en-US" b="1" dirty="0">
                <a:solidFill>
                  <a:srgbClr val="37617A"/>
                </a:solidFill>
                <a:ea typeface="楷体" pitchFamily="49" charset="-122"/>
                <a:cs typeface="微软雅黑"/>
              </a:rPr>
              <a:t>以巴塞尔协议为框架构建风险管理系统</a:t>
            </a:r>
            <a:endParaRPr kumimoji="1" lang="en-US" altLang="zh-CN" b="1" dirty="0">
              <a:solidFill>
                <a:srgbClr val="37617A"/>
              </a:solidFill>
              <a:ea typeface="楷体" pitchFamily="49" charset="-122"/>
              <a:cs typeface="微软雅黑"/>
            </a:endParaRPr>
          </a:p>
          <a:p>
            <a:pPr marL="742950" lvl="1" indent="-285750">
              <a:lnSpc>
                <a:spcPct val="150000"/>
              </a:lnSpc>
              <a:buFont typeface="Arial" panose="020B0604020202020204" pitchFamily="34" charset="0"/>
              <a:buChar char="•"/>
            </a:pPr>
            <a:r>
              <a:rPr kumimoji="1" lang="zh-CN" altLang="en-US" dirty="0">
                <a:solidFill>
                  <a:srgbClr val="37617A"/>
                </a:solidFill>
                <a:ea typeface="楷体" pitchFamily="49" charset="-122"/>
                <a:cs typeface="微软雅黑"/>
              </a:rPr>
              <a:t>以最低资本进行风险管理</a:t>
            </a:r>
            <a:r>
              <a:rPr kumimoji="1" lang="zh-CN" altLang="zh-CN" dirty="0">
                <a:solidFill>
                  <a:srgbClr val="37617A"/>
                </a:solidFill>
                <a:ea typeface="楷体" pitchFamily="49" charset="-122"/>
                <a:cs typeface="微软雅黑"/>
              </a:rPr>
              <a:t>（</a:t>
            </a:r>
            <a:r>
              <a:rPr kumimoji="1" lang="zh-CN" altLang="en-US" dirty="0">
                <a:solidFill>
                  <a:srgbClr val="37617A"/>
                </a:solidFill>
                <a:ea typeface="楷体" pitchFamily="49" charset="-122"/>
                <a:cs typeface="微软雅黑"/>
              </a:rPr>
              <a:t>第一支柱）</a:t>
            </a:r>
            <a:endParaRPr kumimoji="1" lang="en-US" altLang="zh-CN" dirty="0">
              <a:solidFill>
                <a:srgbClr val="37617A"/>
              </a:solidFill>
              <a:ea typeface="楷体" pitchFamily="49" charset="-122"/>
              <a:cs typeface="微软雅黑"/>
            </a:endParaRPr>
          </a:p>
          <a:p>
            <a:pPr marL="742950" lvl="1" indent="-285750">
              <a:lnSpc>
                <a:spcPct val="150000"/>
              </a:lnSpc>
              <a:buFont typeface="Arial" panose="020B0604020202020204" pitchFamily="34" charset="0"/>
              <a:buChar char="•"/>
            </a:pPr>
            <a:r>
              <a:rPr kumimoji="1" lang="zh-CN" altLang="en-US" dirty="0">
                <a:solidFill>
                  <a:srgbClr val="37617A"/>
                </a:solidFill>
                <a:ea typeface="楷体" pitchFamily="49" charset="-122"/>
                <a:cs typeface="微软雅黑"/>
              </a:rPr>
              <a:t>用数据分析展现实现各功能（第二、三支柱）</a:t>
            </a:r>
            <a:endParaRPr kumimoji="1" lang="en-US" altLang="zh-CN" dirty="0">
              <a:solidFill>
                <a:srgbClr val="37617A"/>
              </a:solidFill>
              <a:ea typeface="楷体" pitchFamily="49" charset="-122"/>
              <a:cs typeface="微软雅黑"/>
            </a:endParaRPr>
          </a:p>
          <a:p>
            <a:pPr marL="742950" lvl="1" indent="-285750">
              <a:lnSpc>
                <a:spcPct val="150000"/>
              </a:lnSpc>
              <a:buFont typeface="Wingdings" panose="05000000000000000000" pitchFamily="2" charset="2"/>
              <a:buChar char="ü"/>
            </a:pPr>
            <a:endParaRPr kumimoji="1" lang="en-US" altLang="zh-CN" dirty="0">
              <a:solidFill>
                <a:srgbClr val="37617A"/>
              </a:solidFill>
              <a:ea typeface="楷体" pitchFamily="49" charset="-122"/>
              <a:cs typeface="微软雅黑"/>
            </a:endParaRPr>
          </a:p>
          <a:p>
            <a:pPr marL="285750" indent="-285750">
              <a:lnSpc>
                <a:spcPct val="150000"/>
              </a:lnSpc>
              <a:buFont typeface="Wingdings" panose="05000000000000000000" pitchFamily="2" charset="2"/>
              <a:buChar char="ü"/>
            </a:pPr>
            <a:r>
              <a:rPr kumimoji="1" lang="zh-CN" altLang="en-US" b="1" dirty="0">
                <a:solidFill>
                  <a:srgbClr val="37617A"/>
                </a:solidFill>
                <a:ea typeface="楷体" pitchFamily="49" charset="-122"/>
                <a:cs typeface="微软雅黑"/>
              </a:rPr>
              <a:t>以计量为手段实现中台风控</a:t>
            </a:r>
            <a:endParaRPr kumimoji="1" lang="en-US" altLang="zh-CN" b="1" dirty="0">
              <a:solidFill>
                <a:srgbClr val="37617A"/>
              </a:solidFill>
              <a:ea typeface="楷体" pitchFamily="49" charset="-122"/>
              <a:cs typeface="微软雅黑"/>
            </a:endParaRPr>
          </a:p>
          <a:p>
            <a:pPr marL="742950" lvl="1" indent="-285750">
              <a:lnSpc>
                <a:spcPct val="150000"/>
              </a:lnSpc>
              <a:buFont typeface="Arial" panose="020B0604020202020204" pitchFamily="34" charset="0"/>
              <a:buChar char="•"/>
            </a:pPr>
            <a:r>
              <a:rPr kumimoji="1" lang="zh-CN" altLang="en-US" dirty="0">
                <a:solidFill>
                  <a:srgbClr val="37617A"/>
                </a:solidFill>
                <a:ea typeface="楷体" pitchFamily="49" charset="-122"/>
                <a:cs typeface="微软雅黑"/>
              </a:rPr>
              <a:t>灵活、高效的计量（</a:t>
            </a:r>
            <a:r>
              <a:rPr kumimoji="1" lang="en-US" altLang="zh-CN" dirty="0">
                <a:solidFill>
                  <a:srgbClr val="37617A"/>
                </a:solidFill>
                <a:ea typeface="楷体" pitchFamily="49" charset="-122"/>
                <a:cs typeface="微软雅黑"/>
              </a:rPr>
              <a:t>RM</a:t>
            </a:r>
            <a:r>
              <a:rPr kumimoji="1" lang="zh-CN" altLang="en-US" dirty="0">
                <a:solidFill>
                  <a:srgbClr val="37617A"/>
                </a:solidFill>
                <a:ea typeface="楷体" pitchFamily="49" charset="-122"/>
                <a:cs typeface="微软雅黑"/>
              </a:rPr>
              <a:t>引擎支持）</a:t>
            </a:r>
            <a:endParaRPr kumimoji="1" lang="en-US" altLang="zh-CN" dirty="0">
              <a:solidFill>
                <a:srgbClr val="37617A"/>
              </a:solidFill>
              <a:ea typeface="楷体" pitchFamily="49" charset="-122"/>
              <a:cs typeface="微软雅黑"/>
            </a:endParaRPr>
          </a:p>
          <a:p>
            <a:pPr marL="742950" lvl="1" indent="-285750">
              <a:lnSpc>
                <a:spcPct val="150000"/>
              </a:lnSpc>
              <a:buFont typeface="Arial" panose="020B0604020202020204" pitchFamily="34" charset="0"/>
              <a:buChar char="•"/>
            </a:pPr>
            <a:r>
              <a:rPr kumimoji="1" lang="en-US" altLang="zh-CN" dirty="0">
                <a:solidFill>
                  <a:srgbClr val="37617A"/>
                </a:solidFill>
                <a:ea typeface="楷体" pitchFamily="49" charset="-122"/>
                <a:cs typeface="微软雅黑"/>
              </a:rPr>
              <a:t>PV</a:t>
            </a:r>
            <a:r>
              <a:rPr kumimoji="1" lang="zh-CN" altLang="en-US" dirty="0">
                <a:solidFill>
                  <a:srgbClr val="37617A"/>
                </a:solidFill>
                <a:ea typeface="楷体" pitchFamily="49" charset="-122"/>
                <a:cs typeface="微软雅黑"/>
              </a:rPr>
              <a:t> 敏感性 </a:t>
            </a:r>
            <a:r>
              <a:rPr kumimoji="1" lang="en-US" altLang="zh-CN" dirty="0" err="1">
                <a:solidFill>
                  <a:srgbClr val="37617A"/>
                </a:solidFill>
                <a:ea typeface="楷体" pitchFamily="49" charset="-122"/>
                <a:cs typeface="微软雅黑"/>
              </a:rPr>
              <a:t>VaR</a:t>
            </a:r>
            <a:r>
              <a:rPr kumimoji="1" lang="zh-CN" altLang="en-US" dirty="0">
                <a:solidFill>
                  <a:srgbClr val="37617A"/>
                </a:solidFill>
                <a:ea typeface="楷体" pitchFamily="49" charset="-122"/>
                <a:cs typeface="微软雅黑"/>
              </a:rPr>
              <a:t>等计量结果的应用（客户化的管理功能）</a:t>
            </a:r>
            <a:endParaRPr kumimoji="1" lang="en-US" altLang="zh-CN" dirty="0">
              <a:solidFill>
                <a:srgbClr val="37617A"/>
              </a:solidFill>
              <a:ea typeface="楷体" pitchFamily="49" charset="-122"/>
              <a:cs typeface="微软雅黑"/>
            </a:endParaRPr>
          </a:p>
          <a:p>
            <a:pPr marL="742950" lvl="1" indent="-285750">
              <a:lnSpc>
                <a:spcPct val="150000"/>
              </a:lnSpc>
              <a:buFont typeface="Wingdings" panose="05000000000000000000" pitchFamily="2" charset="2"/>
              <a:buChar char="ü"/>
            </a:pPr>
            <a:endParaRPr kumimoji="1" lang="en-US" altLang="zh-CN" dirty="0">
              <a:solidFill>
                <a:srgbClr val="37617A"/>
              </a:solidFill>
              <a:ea typeface="楷体" pitchFamily="49" charset="-122"/>
              <a:cs typeface="微软雅黑"/>
            </a:endParaRPr>
          </a:p>
          <a:p>
            <a:pPr marL="285750" indent="-285750">
              <a:lnSpc>
                <a:spcPct val="150000"/>
              </a:lnSpc>
              <a:buFont typeface="Wingdings" panose="05000000000000000000" pitchFamily="2" charset="2"/>
              <a:buChar char="ü"/>
            </a:pPr>
            <a:r>
              <a:rPr kumimoji="1" lang="zh-CN" altLang="en-US" b="1" dirty="0">
                <a:solidFill>
                  <a:srgbClr val="37617A"/>
                </a:solidFill>
                <a:ea typeface="楷体" pitchFamily="49" charset="-122"/>
                <a:cs typeface="微软雅黑"/>
              </a:rPr>
              <a:t>以数据模型为基础构建数据集市</a:t>
            </a:r>
            <a:endParaRPr kumimoji="1" lang="en-US" altLang="zh-CN" b="1" dirty="0">
              <a:solidFill>
                <a:srgbClr val="37617A"/>
              </a:solidFill>
              <a:ea typeface="楷体" pitchFamily="49" charset="-122"/>
              <a:cs typeface="微软雅黑"/>
            </a:endParaRPr>
          </a:p>
          <a:p>
            <a:pPr marL="742950" lvl="1" indent="-285750">
              <a:lnSpc>
                <a:spcPct val="150000"/>
              </a:lnSpc>
              <a:buFont typeface="Arial" panose="020B0604020202020204" pitchFamily="34" charset="0"/>
              <a:buChar char="•"/>
            </a:pPr>
            <a:r>
              <a:rPr kumimoji="1" lang="zh-CN" altLang="en-US" dirty="0">
                <a:solidFill>
                  <a:srgbClr val="37617A"/>
                </a:solidFill>
                <a:ea typeface="楷体" pitchFamily="49" charset="-122"/>
                <a:cs typeface="微软雅黑"/>
              </a:rPr>
              <a:t>数据模型设计</a:t>
            </a:r>
            <a:r>
              <a:rPr kumimoji="1" lang="en-US" altLang="zh-CN" dirty="0">
                <a:solidFill>
                  <a:srgbClr val="37617A"/>
                </a:solidFill>
                <a:ea typeface="楷体" pitchFamily="49" charset="-122"/>
                <a:cs typeface="微软雅黑"/>
              </a:rPr>
              <a:t>——</a:t>
            </a:r>
            <a:r>
              <a:rPr kumimoji="1" lang="zh-CN" altLang="en-US" dirty="0">
                <a:solidFill>
                  <a:srgbClr val="37617A"/>
                </a:solidFill>
                <a:ea typeface="楷体" pitchFamily="49" charset="-122"/>
                <a:cs typeface="微软雅黑"/>
              </a:rPr>
              <a:t>整合层（业务宽表）、汇总计量层（雪花模型）</a:t>
            </a:r>
            <a:endParaRPr kumimoji="1" lang="en-US" altLang="zh-CN" dirty="0">
              <a:solidFill>
                <a:srgbClr val="37617A"/>
              </a:solidFill>
              <a:ea typeface="楷体" pitchFamily="49" charset="-122"/>
              <a:cs typeface="微软雅黑"/>
            </a:endParaRPr>
          </a:p>
          <a:p>
            <a:pPr marL="742950" lvl="1" indent="-285750">
              <a:lnSpc>
                <a:spcPct val="150000"/>
              </a:lnSpc>
              <a:buFont typeface="Arial" panose="020B0604020202020204" pitchFamily="34" charset="0"/>
              <a:buChar char="•"/>
            </a:pPr>
            <a:r>
              <a:rPr kumimoji="1" lang="zh-CN" altLang="en-US" dirty="0">
                <a:solidFill>
                  <a:srgbClr val="37617A"/>
                </a:solidFill>
                <a:ea typeface="楷体" pitchFamily="49" charset="-122"/>
                <a:cs typeface="微软雅黑"/>
              </a:rPr>
              <a:t>数据治理</a:t>
            </a:r>
            <a:r>
              <a:rPr kumimoji="1" lang="en-US" altLang="zh-CN" dirty="0">
                <a:solidFill>
                  <a:srgbClr val="37617A"/>
                </a:solidFill>
                <a:ea typeface="楷体" pitchFamily="49" charset="-122"/>
                <a:cs typeface="微软雅黑"/>
              </a:rPr>
              <a:t>——</a:t>
            </a:r>
            <a:r>
              <a:rPr kumimoji="1" lang="zh-CN" altLang="en-US" dirty="0">
                <a:solidFill>
                  <a:srgbClr val="37617A"/>
                </a:solidFill>
                <a:ea typeface="楷体" pitchFamily="49" charset="-122"/>
                <a:cs typeface="微软雅黑"/>
              </a:rPr>
              <a:t>元数据、数据质量、数据标准</a:t>
            </a:r>
            <a:endParaRPr kumimoji="1" lang="en-US" altLang="zh-CN" dirty="0">
              <a:solidFill>
                <a:srgbClr val="37617A"/>
              </a:solidFill>
              <a:ea typeface="楷体" pitchFamily="49" charset="-122"/>
              <a:cs typeface="微软雅黑"/>
            </a:endParaRPr>
          </a:p>
        </p:txBody>
      </p:sp>
    </p:spTree>
    <p:extLst>
      <p:ext uri="{BB962C8B-B14F-4D97-AF65-F5344CB8AC3E}">
        <p14:creationId xmlns:p14="http://schemas.microsoft.com/office/powerpoint/2010/main" val="4102473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solidFill>
                  <a:srgbClr val="FFFFFF"/>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市场风险管理系统构成</a:t>
            </a:r>
          </a:p>
        </p:txBody>
      </p:sp>
      <p:grpSp>
        <p:nvGrpSpPr>
          <p:cNvPr id="5" name="组合 14"/>
          <p:cNvGrpSpPr/>
          <p:nvPr/>
        </p:nvGrpSpPr>
        <p:grpSpPr>
          <a:xfrm>
            <a:off x="1376754" y="1213055"/>
            <a:ext cx="6230621" cy="4971019"/>
            <a:chOff x="1724180" y="1352743"/>
            <a:chExt cx="4741805" cy="4594491"/>
          </a:xfrm>
          <a:effectLst>
            <a:outerShdw blurRad="50800" dist="38100" dir="2700000" algn="tl" rotWithShape="0">
              <a:prstClr val="black">
                <a:alpha val="40000"/>
              </a:prstClr>
            </a:outerShdw>
          </a:effectLst>
        </p:grpSpPr>
        <p:grpSp>
          <p:nvGrpSpPr>
            <p:cNvPr id="6" name="组合 5"/>
            <p:cNvGrpSpPr/>
            <p:nvPr/>
          </p:nvGrpSpPr>
          <p:grpSpPr>
            <a:xfrm>
              <a:off x="1724180" y="1352743"/>
              <a:ext cx="4741805" cy="4594491"/>
              <a:chOff x="2087215" y="1463699"/>
              <a:chExt cx="4234069" cy="4102533"/>
            </a:xfrm>
          </p:grpSpPr>
          <p:sp>
            <p:nvSpPr>
              <p:cNvPr id="11" name="对角圆角矩形 237"/>
              <p:cNvSpPr/>
              <p:nvPr/>
            </p:nvSpPr>
            <p:spPr>
              <a:xfrm>
                <a:off x="4333457" y="1463699"/>
                <a:ext cx="1987827" cy="1987827"/>
              </a:xfrm>
              <a:prstGeom prst="round2Diag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a typeface="楷体" pitchFamily="49" charset="-122"/>
                </a:endParaRPr>
              </a:p>
            </p:txBody>
          </p:sp>
          <p:sp>
            <p:nvSpPr>
              <p:cNvPr id="12" name="对角圆角矩形 238"/>
              <p:cNvSpPr/>
              <p:nvPr/>
            </p:nvSpPr>
            <p:spPr>
              <a:xfrm flipH="1">
                <a:off x="2087215" y="1463699"/>
                <a:ext cx="1987827" cy="1987827"/>
              </a:xfrm>
              <a:prstGeom prst="round2Diag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itchFamily="49" charset="-122"/>
                </a:endParaRPr>
              </a:p>
            </p:txBody>
          </p:sp>
          <p:sp>
            <p:nvSpPr>
              <p:cNvPr id="13" name="对角圆角矩形 239"/>
              <p:cNvSpPr/>
              <p:nvPr/>
            </p:nvSpPr>
            <p:spPr>
              <a:xfrm flipV="1">
                <a:off x="4333457" y="3578405"/>
                <a:ext cx="1987827" cy="1987827"/>
              </a:xfrm>
              <a:prstGeom prst="round2Diag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楷体" pitchFamily="49" charset="-122"/>
                </a:endParaRPr>
              </a:p>
            </p:txBody>
          </p:sp>
          <p:sp>
            <p:nvSpPr>
              <p:cNvPr id="14" name="对角圆角矩形 240"/>
              <p:cNvSpPr/>
              <p:nvPr/>
            </p:nvSpPr>
            <p:spPr>
              <a:xfrm flipH="1" flipV="1">
                <a:off x="2087216" y="3578405"/>
                <a:ext cx="1987827" cy="1987827"/>
              </a:xfrm>
              <a:prstGeom prst="round2Diag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a typeface="楷体" pitchFamily="49" charset="-122"/>
                </a:endParaRPr>
              </a:p>
            </p:txBody>
          </p:sp>
        </p:grpSp>
        <p:sp>
          <p:nvSpPr>
            <p:cNvPr id="7" name="圆角矩形 233"/>
            <p:cNvSpPr/>
            <p:nvPr/>
          </p:nvSpPr>
          <p:spPr>
            <a:xfrm>
              <a:off x="1819431" y="1455890"/>
              <a:ext cx="2066770" cy="1906933"/>
            </a:xfrm>
            <a:prstGeom prst="roundRect">
              <a:avLst/>
            </a:prstGeom>
            <a:noFill/>
            <a:ln>
              <a:noFill/>
            </a:ln>
            <a:effectLst/>
          </p:spPr>
          <p:txBody>
            <a:bodyPr wrap="square" lIns="0" tIns="0" rIns="0" bIns="0">
              <a:noAutofit/>
            </a:bodyPr>
            <a:lstStyle/>
            <a:p>
              <a:pPr marL="266700" indent="-266700" algn="ctr"/>
              <a:r>
                <a:rPr lang="zh-CN" altLang="en-US" sz="2000" b="1" dirty="0">
                  <a:ea typeface="楷体" pitchFamily="49" charset="-122"/>
                </a:rPr>
                <a:t>计量引擎</a:t>
              </a:r>
              <a:endParaRPr lang="en-US" altLang="zh-CN" sz="2000" b="1" dirty="0">
                <a:ea typeface="楷体" pitchFamily="49" charset="-122"/>
              </a:endParaRPr>
            </a:p>
            <a:p>
              <a:pPr marL="171450" indent="-171450">
                <a:lnSpc>
                  <a:spcPct val="150000"/>
                </a:lnSpc>
                <a:spcBef>
                  <a:spcPts val="1200"/>
                </a:spcBef>
                <a:buFont typeface="Arial" pitchFamily="34" charset="0"/>
                <a:buChar char="•"/>
              </a:pPr>
              <a:r>
                <a:rPr lang="en-US" altLang="zh-CN" sz="1400" dirty="0">
                  <a:ea typeface="楷体" pitchFamily="49" charset="-122"/>
                </a:rPr>
                <a:t>PV</a:t>
              </a:r>
              <a:r>
                <a:rPr lang="zh-CN" altLang="en-US" sz="1400" dirty="0">
                  <a:ea typeface="楷体" pitchFamily="49" charset="-122"/>
                </a:rPr>
                <a:t>、</a:t>
              </a:r>
              <a:r>
                <a:rPr lang="en-US" altLang="zh-CN" sz="1400" dirty="0">
                  <a:ea typeface="楷体" pitchFamily="49" charset="-122"/>
                </a:rPr>
                <a:t>Sensitivity</a:t>
              </a:r>
              <a:r>
                <a:rPr lang="zh-CN" altLang="en-US" sz="1400" dirty="0">
                  <a:ea typeface="楷体" pitchFamily="49" charset="-122"/>
                </a:rPr>
                <a:t>、</a:t>
              </a:r>
              <a:r>
                <a:rPr lang="en-US" altLang="zh-CN" sz="1400" dirty="0" err="1">
                  <a:ea typeface="楷体" pitchFamily="49" charset="-122"/>
                </a:rPr>
                <a:t>VaR</a:t>
              </a:r>
              <a:endParaRPr lang="en-US" altLang="zh-CN" sz="1400" dirty="0">
                <a:ea typeface="楷体" pitchFamily="49" charset="-122"/>
              </a:endParaRPr>
            </a:p>
            <a:p>
              <a:pPr marL="171450" indent="-171450">
                <a:lnSpc>
                  <a:spcPct val="150000"/>
                </a:lnSpc>
                <a:buFont typeface="Arial" pitchFamily="34" charset="0"/>
                <a:buChar char="•"/>
              </a:pPr>
              <a:r>
                <a:rPr lang="zh-CN" altLang="en-US" sz="1400" dirty="0">
                  <a:ea typeface="楷体" pitchFamily="49" charset="-122"/>
                </a:rPr>
                <a:t>压力测试</a:t>
              </a:r>
              <a:endParaRPr lang="en-US" altLang="zh-CN" sz="1400" dirty="0">
                <a:ea typeface="楷体" pitchFamily="49" charset="-122"/>
              </a:endParaRPr>
            </a:p>
            <a:p>
              <a:pPr marL="171450" indent="-171450">
                <a:lnSpc>
                  <a:spcPct val="150000"/>
                </a:lnSpc>
                <a:buFont typeface="Arial" pitchFamily="34" charset="0"/>
                <a:buChar char="•"/>
              </a:pPr>
              <a:r>
                <a:rPr lang="zh-CN" altLang="en-US" sz="1400" dirty="0">
                  <a:ea typeface="楷体" pitchFamily="49" charset="-122"/>
                </a:rPr>
                <a:t>其它</a:t>
              </a:r>
              <a:endParaRPr lang="en-US" altLang="zh-CN" sz="1400" dirty="0">
                <a:ea typeface="楷体" pitchFamily="49" charset="-122"/>
              </a:endParaRPr>
            </a:p>
          </p:txBody>
        </p:sp>
        <p:sp>
          <p:nvSpPr>
            <p:cNvPr id="8" name="圆角矩形 234"/>
            <p:cNvSpPr/>
            <p:nvPr/>
          </p:nvSpPr>
          <p:spPr>
            <a:xfrm>
              <a:off x="4319499" y="1455890"/>
              <a:ext cx="2066770" cy="1906933"/>
            </a:xfrm>
            <a:prstGeom prst="roundRect">
              <a:avLst/>
            </a:prstGeom>
            <a:noFill/>
            <a:ln>
              <a:noFill/>
            </a:ln>
            <a:effectLst/>
          </p:spPr>
          <p:txBody>
            <a:bodyPr wrap="square" lIns="0" tIns="0" rIns="0" bIns="0">
              <a:noAutofit/>
            </a:bodyPr>
            <a:lstStyle/>
            <a:p>
              <a:pPr marL="266700" indent="-266700" algn="ctr"/>
              <a:r>
                <a:rPr lang="zh-CN" altLang="en-US" sz="2000" b="1" dirty="0">
                  <a:solidFill>
                    <a:srgbClr val="FFFFFF"/>
                  </a:solidFill>
                  <a:ea typeface="楷体" pitchFamily="49" charset="-122"/>
                </a:rPr>
                <a:t>客户定制</a:t>
              </a:r>
              <a:endParaRPr lang="en-US" altLang="zh-CN" sz="2000" b="1" dirty="0">
                <a:solidFill>
                  <a:srgbClr val="FFFFFF"/>
                </a:solidFill>
                <a:ea typeface="楷体" pitchFamily="49" charset="-122"/>
              </a:endParaRPr>
            </a:p>
            <a:p>
              <a:pPr marL="171450" indent="-171450">
                <a:lnSpc>
                  <a:spcPct val="150000"/>
                </a:lnSpc>
                <a:buFont typeface="Arial" pitchFamily="34" charset="0"/>
                <a:buChar char="•"/>
              </a:pPr>
              <a:r>
                <a:rPr lang="zh-CN" altLang="en-US" sz="1400" dirty="0">
                  <a:solidFill>
                    <a:srgbClr val="FFFFFF"/>
                  </a:solidFill>
                  <a:ea typeface="楷体" pitchFamily="49" charset="-122"/>
                </a:rPr>
                <a:t>模型（现金流、曲线、对比）</a:t>
              </a:r>
              <a:endParaRPr lang="en-US" altLang="zh-CN" sz="1400" dirty="0">
                <a:solidFill>
                  <a:srgbClr val="FFFFFF"/>
                </a:solidFill>
                <a:ea typeface="楷体" pitchFamily="49" charset="-122"/>
              </a:endParaRPr>
            </a:p>
            <a:p>
              <a:pPr marL="171450" indent="-171450">
                <a:lnSpc>
                  <a:spcPct val="150000"/>
                </a:lnSpc>
                <a:buFont typeface="Arial" pitchFamily="34" charset="0"/>
                <a:buChar char="•"/>
              </a:pPr>
              <a:r>
                <a:rPr lang="zh-CN" altLang="en-US" sz="1400" dirty="0">
                  <a:solidFill>
                    <a:srgbClr val="FFFFFF"/>
                  </a:solidFill>
                  <a:ea typeface="楷体" pitchFamily="49" charset="-122"/>
                </a:rPr>
                <a:t>情景生成、监控（实时、透明）</a:t>
              </a:r>
              <a:endParaRPr lang="en-US" altLang="zh-CN" sz="1400" dirty="0">
                <a:solidFill>
                  <a:srgbClr val="FFFFFF"/>
                </a:solidFill>
                <a:ea typeface="楷体" pitchFamily="49" charset="-122"/>
              </a:endParaRPr>
            </a:p>
            <a:p>
              <a:pPr marL="171450" indent="-171450">
                <a:lnSpc>
                  <a:spcPct val="150000"/>
                </a:lnSpc>
                <a:buFont typeface="Arial" pitchFamily="34" charset="0"/>
                <a:buChar char="•"/>
              </a:pPr>
              <a:r>
                <a:rPr lang="zh-CN" altLang="en-US" sz="1400" dirty="0">
                  <a:solidFill>
                    <a:srgbClr val="FFFFFF"/>
                  </a:solidFill>
                  <a:ea typeface="楷体" pitchFamily="49" charset="-122"/>
                </a:rPr>
                <a:t>损益、敞口（交易、利润、成本）</a:t>
              </a:r>
              <a:endParaRPr lang="en-US" altLang="zh-CN" sz="1400" dirty="0">
                <a:solidFill>
                  <a:srgbClr val="FFFFFF"/>
                </a:solidFill>
                <a:ea typeface="楷体" pitchFamily="49" charset="-122"/>
              </a:endParaRPr>
            </a:p>
          </p:txBody>
        </p:sp>
        <p:sp>
          <p:nvSpPr>
            <p:cNvPr id="9" name="圆角矩形 235"/>
            <p:cNvSpPr/>
            <p:nvPr/>
          </p:nvSpPr>
          <p:spPr>
            <a:xfrm>
              <a:off x="1819431" y="4047724"/>
              <a:ext cx="2066770" cy="1191816"/>
            </a:xfrm>
            <a:prstGeom prst="roundRect">
              <a:avLst/>
            </a:prstGeom>
            <a:noFill/>
            <a:ln>
              <a:noFill/>
            </a:ln>
            <a:effectLst/>
          </p:spPr>
          <p:txBody>
            <a:bodyPr wrap="square" lIns="0" tIns="0" rIns="0" bIns="0">
              <a:noAutofit/>
            </a:bodyPr>
            <a:lstStyle/>
            <a:p>
              <a:pPr marL="266700" indent="-266700" algn="ctr"/>
              <a:r>
                <a:rPr lang="zh-CN" altLang="en-US" sz="2000" b="1" dirty="0">
                  <a:solidFill>
                    <a:srgbClr val="FFFFFF"/>
                  </a:solidFill>
                  <a:ea typeface="楷体" pitchFamily="49" charset="-122"/>
                </a:rPr>
                <a:t>分析展现</a:t>
              </a:r>
              <a:endParaRPr lang="en-US" altLang="zh-CN" sz="2000" b="1" dirty="0">
                <a:solidFill>
                  <a:srgbClr val="FFFFFF"/>
                </a:solidFill>
                <a:ea typeface="楷体" pitchFamily="49" charset="-122"/>
              </a:endParaRPr>
            </a:p>
            <a:p>
              <a:pPr marL="171450" indent="-171450">
                <a:lnSpc>
                  <a:spcPct val="150000"/>
                </a:lnSpc>
                <a:spcBef>
                  <a:spcPts val="1200"/>
                </a:spcBef>
                <a:buFont typeface="Arial" pitchFamily="34" charset="0"/>
                <a:buChar char="•"/>
              </a:pPr>
              <a:r>
                <a:rPr lang="zh-CN" altLang="en-US" sz="1400" dirty="0">
                  <a:solidFill>
                    <a:srgbClr val="FFFFFF"/>
                  </a:solidFill>
                  <a:ea typeface="楷体" pitchFamily="49" charset="-122"/>
                </a:rPr>
                <a:t>实时监测工具</a:t>
              </a:r>
              <a:endParaRPr lang="en-US" altLang="zh-CN" sz="1400" dirty="0">
                <a:solidFill>
                  <a:srgbClr val="FFFFFF"/>
                </a:solidFill>
                <a:ea typeface="楷体" pitchFamily="49" charset="-122"/>
              </a:endParaRPr>
            </a:p>
            <a:p>
              <a:pPr marL="171450" indent="-171450">
                <a:lnSpc>
                  <a:spcPct val="150000"/>
                </a:lnSpc>
                <a:buFont typeface="Arial" pitchFamily="34" charset="0"/>
                <a:buChar char="•"/>
              </a:pPr>
              <a:r>
                <a:rPr lang="zh-CN" altLang="en-US" sz="1400" dirty="0">
                  <a:solidFill>
                    <a:srgbClr val="FFFFFF"/>
                  </a:solidFill>
                  <a:ea typeface="楷体" pitchFamily="49" charset="-122"/>
                </a:rPr>
                <a:t>统计分析工具（评级效果、行为分析工具）</a:t>
              </a:r>
              <a:endParaRPr lang="en-US" altLang="zh-CN" sz="1400" dirty="0">
                <a:solidFill>
                  <a:srgbClr val="FFFFFF"/>
                </a:solidFill>
                <a:ea typeface="楷体" pitchFamily="49" charset="-122"/>
              </a:endParaRPr>
            </a:p>
          </p:txBody>
        </p:sp>
        <p:sp>
          <p:nvSpPr>
            <p:cNvPr id="10" name="圆角矩形 236"/>
            <p:cNvSpPr/>
            <p:nvPr/>
          </p:nvSpPr>
          <p:spPr>
            <a:xfrm>
              <a:off x="4319499" y="4047723"/>
              <a:ext cx="2066770" cy="1572817"/>
            </a:xfrm>
            <a:prstGeom prst="roundRect">
              <a:avLst/>
            </a:prstGeom>
            <a:noFill/>
            <a:ln>
              <a:noFill/>
            </a:ln>
            <a:effectLst/>
          </p:spPr>
          <p:txBody>
            <a:bodyPr wrap="square" lIns="0" tIns="0" rIns="0" bIns="0">
              <a:noAutofit/>
            </a:bodyPr>
            <a:lstStyle/>
            <a:p>
              <a:pPr marL="266700" indent="-266700" algn="ctr"/>
              <a:r>
                <a:rPr lang="zh-CN" altLang="en-US" sz="2000" b="1" dirty="0">
                  <a:ea typeface="楷体" pitchFamily="49" charset="-122"/>
                </a:rPr>
                <a:t>数据管理</a:t>
              </a:r>
              <a:endParaRPr lang="en-US" altLang="zh-CN" sz="2000" b="1" dirty="0">
                <a:ea typeface="楷体" pitchFamily="49" charset="-122"/>
              </a:endParaRPr>
            </a:p>
            <a:p>
              <a:pPr marL="171450" indent="-171450">
                <a:lnSpc>
                  <a:spcPct val="150000"/>
                </a:lnSpc>
                <a:spcBef>
                  <a:spcPts val="1200"/>
                </a:spcBef>
                <a:buFont typeface="Arial" pitchFamily="34" charset="0"/>
                <a:buChar char="•"/>
              </a:pPr>
              <a:r>
                <a:rPr lang="zh-CN" altLang="en-US" sz="1400" dirty="0">
                  <a:ea typeface="楷体" pitchFamily="49" charset="-122"/>
                </a:rPr>
                <a:t>风险数据集市</a:t>
              </a:r>
              <a:endParaRPr lang="en-US" altLang="zh-CN" sz="1400" dirty="0">
                <a:ea typeface="楷体" pitchFamily="49" charset="-122"/>
              </a:endParaRPr>
            </a:p>
            <a:p>
              <a:pPr marL="171450" indent="-171450">
                <a:lnSpc>
                  <a:spcPct val="150000"/>
                </a:lnSpc>
                <a:buFont typeface="Arial" pitchFamily="34" charset="0"/>
                <a:buChar char="•"/>
              </a:pPr>
              <a:r>
                <a:rPr lang="zh-CN" altLang="en-US" sz="1400" dirty="0">
                  <a:ea typeface="楷体" pitchFamily="49" charset="-122"/>
                </a:rPr>
                <a:t>数据标准</a:t>
              </a:r>
              <a:endParaRPr lang="en-US" altLang="zh-CN" sz="1400" dirty="0">
                <a:ea typeface="楷体" pitchFamily="49" charset="-122"/>
              </a:endParaRPr>
            </a:p>
            <a:p>
              <a:pPr marL="171450" indent="-171450">
                <a:lnSpc>
                  <a:spcPct val="150000"/>
                </a:lnSpc>
                <a:buFont typeface="Arial" pitchFamily="34" charset="0"/>
                <a:buChar char="•"/>
              </a:pPr>
              <a:r>
                <a:rPr lang="zh-CN" altLang="en-US" sz="1400" dirty="0">
                  <a:ea typeface="楷体" pitchFamily="49" charset="-122"/>
                </a:rPr>
                <a:t>数据管控</a:t>
              </a:r>
              <a:endParaRPr lang="en-US" altLang="zh-CN" sz="1400" dirty="0">
                <a:ea typeface="楷体" pitchFamily="49" charset="-122"/>
              </a:endParaRPr>
            </a:p>
          </p:txBody>
        </p:sp>
      </p:grpSp>
    </p:spTree>
    <p:extLst>
      <p:ext uri="{BB962C8B-B14F-4D97-AF65-F5344CB8AC3E}">
        <p14:creationId xmlns:p14="http://schemas.microsoft.com/office/powerpoint/2010/main" val="3688447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36219" y="1309707"/>
            <a:ext cx="2985466" cy="1688987"/>
          </a:xfrm>
        </p:spPr>
        <p:txBody>
          <a:bodyPr>
            <a:normAutofit/>
          </a:bodyPr>
          <a:lstStyle/>
          <a:p>
            <a:pPr marL="512763" indent="-392113">
              <a:spcBef>
                <a:spcPts val="600"/>
              </a:spcBef>
              <a:buFont typeface="Wingdings" panose="05000000000000000000" pitchFamily="2" charset="2"/>
              <a:buChar char="ü"/>
            </a:pPr>
            <a:r>
              <a:rPr lang="zh-CN" altLang="en-US" sz="1600" dirty="0">
                <a:solidFill>
                  <a:schemeClr val="accent1"/>
                </a:solidFill>
                <a:latin typeface="+mn-lt"/>
                <a:cs typeface="+mn-cs"/>
              </a:rPr>
              <a:t>日末风险报告</a:t>
            </a:r>
            <a:endParaRPr lang="en-US" altLang="zh-CN" sz="1600" dirty="0">
              <a:solidFill>
                <a:schemeClr val="accent1"/>
              </a:solidFill>
              <a:latin typeface="+mn-lt"/>
              <a:cs typeface="+mn-cs"/>
            </a:endParaRPr>
          </a:p>
          <a:p>
            <a:pPr marL="512763" indent="-392113">
              <a:spcBef>
                <a:spcPts val="600"/>
              </a:spcBef>
              <a:buFont typeface="Wingdings" panose="05000000000000000000" pitchFamily="2" charset="2"/>
              <a:buChar char="ü"/>
            </a:pPr>
            <a:r>
              <a:rPr lang="zh-CN" altLang="en-US" sz="1600" dirty="0">
                <a:solidFill>
                  <a:schemeClr val="accent1"/>
                </a:solidFill>
                <a:latin typeface="+mn-lt"/>
                <a:cs typeface="+mn-cs"/>
              </a:rPr>
              <a:t>量化交易限额</a:t>
            </a:r>
            <a:endParaRPr lang="en-US" altLang="zh-CN" sz="1600" dirty="0">
              <a:solidFill>
                <a:schemeClr val="accent1"/>
              </a:solidFill>
              <a:latin typeface="+mn-lt"/>
              <a:cs typeface="+mn-cs"/>
            </a:endParaRPr>
          </a:p>
          <a:p>
            <a:pPr marL="512763" indent="-392113">
              <a:spcBef>
                <a:spcPts val="600"/>
              </a:spcBef>
              <a:buFont typeface="Wingdings" panose="05000000000000000000" pitchFamily="2" charset="2"/>
              <a:buChar char="ü"/>
            </a:pPr>
            <a:r>
              <a:rPr lang="zh-CN" altLang="en-US" sz="1600" dirty="0">
                <a:solidFill>
                  <a:schemeClr val="accent1"/>
                </a:solidFill>
                <a:latin typeface="+mn-lt"/>
                <a:cs typeface="+mn-cs"/>
              </a:rPr>
              <a:t>对外风险披露</a:t>
            </a:r>
            <a:endParaRPr lang="en-US" altLang="zh-CN" sz="1600" dirty="0">
              <a:solidFill>
                <a:schemeClr val="accent1"/>
              </a:solidFill>
              <a:latin typeface="+mn-lt"/>
              <a:cs typeface="+mn-cs"/>
            </a:endParaRPr>
          </a:p>
          <a:p>
            <a:pPr marL="512763" indent="-392113">
              <a:spcBef>
                <a:spcPts val="600"/>
              </a:spcBef>
              <a:buFont typeface="Wingdings" panose="05000000000000000000" pitchFamily="2" charset="2"/>
              <a:buChar char="ü"/>
            </a:pPr>
            <a:endParaRPr lang="en-US" altLang="zh-CN" sz="1800" dirty="0">
              <a:latin typeface="楷体" panose="02010609060101010101" pitchFamily="49" charset="-122"/>
              <a:ea typeface="楷体" panose="02010609060101010101" pitchFamily="49" charset="-122"/>
            </a:endParaRPr>
          </a:p>
        </p:txBody>
      </p:sp>
      <p:sp>
        <p:nvSpPr>
          <p:cNvPr id="3" name="Title 2"/>
          <p:cNvSpPr>
            <a:spLocks noGrp="1"/>
          </p:cNvSpPr>
          <p:nvPr>
            <p:ph type="title"/>
          </p:nvPr>
        </p:nvSpPr>
        <p:spPr/>
        <p:txBody>
          <a:bodyPr/>
          <a:lstStyle/>
          <a:p>
            <a:r>
              <a:rPr lang="zh-CN" altLang="en-US" smtClean="0">
                <a:effectLst>
                  <a:outerShdw blurRad="38100" dist="38100" dir="2700000" algn="tl">
                    <a:srgbClr val="000000">
                      <a:alpha val="43137"/>
                    </a:srgbClr>
                  </a:outerShdw>
                </a:effectLst>
                <a:latin typeface="+mn-lt"/>
              </a:rPr>
              <a:t>证券公司</a:t>
            </a:r>
            <a:r>
              <a:rPr lang="zh-CN" altLang="en-US" dirty="0">
                <a:effectLst>
                  <a:outerShdw blurRad="38100" dist="38100" dir="2700000" algn="tl">
                    <a:srgbClr val="000000">
                      <a:alpha val="43137"/>
                    </a:srgbClr>
                  </a:outerShdw>
                </a:effectLst>
                <a:latin typeface="+mn-lt"/>
              </a:rPr>
              <a:t>经典应用</a:t>
            </a:r>
            <a:endParaRPr lang="en-US" dirty="0">
              <a:effectLst>
                <a:outerShdw blurRad="38100" dist="38100" dir="2700000" algn="tl">
                  <a:srgbClr val="000000">
                    <a:alpha val="43137"/>
                  </a:srgbClr>
                </a:outerShdw>
              </a:effectLst>
              <a:latin typeface="+mn-lt"/>
            </a:endParaRPr>
          </a:p>
        </p:txBody>
      </p:sp>
      <p:sp>
        <p:nvSpPr>
          <p:cNvPr id="28" name="矩形 19"/>
          <p:cNvSpPr/>
          <p:nvPr/>
        </p:nvSpPr>
        <p:spPr>
          <a:xfrm>
            <a:off x="2789173" y="5250158"/>
            <a:ext cx="1330569" cy="527050"/>
          </a:xfrm>
          <a:prstGeom prst="rect">
            <a:avLst/>
          </a:prstGeom>
          <a:gradFill>
            <a:gsLst>
              <a:gs pos="0">
                <a:srgbClr val="FFFFFF"/>
              </a:gs>
              <a:gs pos="7001">
                <a:srgbClr val="E6E6E6"/>
              </a:gs>
              <a:gs pos="32001">
                <a:srgbClr val="7D8496"/>
              </a:gs>
              <a:gs pos="47000">
                <a:srgbClr val="E6E6E6"/>
              </a:gs>
              <a:gs pos="85001">
                <a:srgbClr val="7D8496"/>
              </a:gs>
              <a:gs pos="100000">
                <a:srgbClr val="E6E6E6"/>
              </a:gs>
            </a:gsLst>
            <a:lin ang="0" scaled="0"/>
          </a:gradFill>
          <a:ln w="25400" cap="flat" cmpd="sng" algn="ctr">
            <a:noFill/>
            <a:prstDash val="solid"/>
          </a:ln>
          <a:effectLst>
            <a:outerShdw blurRad="50800" dist="38100" dir="2700000" algn="tl" rotWithShape="0">
              <a:prstClr val="black">
                <a:alpha val="40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prstClr val="black">
                  <a:lumMod val="85000"/>
                  <a:lumOff val="15000"/>
                </a:prstClr>
              </a:solidFill>
              <a:effectLst/>
              <a:uLnTx/>
              <a:uFillTx/>
              <a:latin typeface="楷体" panose="02010609060101010101" pitchFamily="49" charset="-122"/>
              <a:ea typeface="楷体" panose="02010609060101010101" pitchFamily="49" charset="-122"/>
            </a:endParaRPr>
          </a:p>
        </p:txBody>
      </p:sp>
      <p:sp>
        <p:nvSpPr>
          <p:cNvPr id="29" name="AutoShape 4"/>
          <p:cNvSpPr>
            <a:spLocks noChangeArrowheads="1"/>
          </p:cNvSpPr>
          <p:nvPr/>
        </p:nvSpPr>
        <p:spPr bwMode="gray">
          <a:xfrm>
            <a:off x="617473" y="5361284"/>
            <a:ext cx="1396512" cy="365125"/>
          </a:xfrm>
          <a:prstGeom prst="can">
            <a:avLst>
              <a:gd name="adj" fmla="val 25000"/>
            </a:avLst>
          </a:prstGeom>
          <a:gradFill rotWithShape="1">
            <a:gsLst>
              <a:gs pos="0">
                <a:srgbClr val="77B7E7">
                  <a:gamma/>
                  <a:shade val="46275"/>
                  <a:invGamma/>
                </a:srgbClr>
              </a:gs>
              <a:gs pos="50000">
                <a:srgbClr val="77B7E7"/>
              </a:gs>
              <a:gs pos="100000">
                <a:srgbClr val="77B7E7">
                  <a:gamma/>
                  <a:shade val="46275"/>
                  <a:invGamma/>
                </a:srgbClr>
              </a:gs>
            </a:gsLst>
            <a:lin ang="0" scaled="1"/>
          </a:gradFill>
          <a:ln w="9525">
            <a:noFill/>
            <a:round/>
            <a:headEnd/>
            <a:tailEnd/>
          </a:ln>
          <a:effectLst>
            <a:outerShdw blurRad="50800" dist="38100" dir="2700000" algn="tl" rotWithShape="0">
              <a:prstClr val="black">
                <a:alpha val="40000"/>
              </a:prstClr>
            </a:outerShdw>
          </a:effectLst>
        </p:spPr>
        <p:txBody>
          <a:bodyPr wrap="none" anchor="ctr"/>
          <a:lstStyle/>
          <a:p>
            <a:pPr algn="ctr">
              <a:defRPr/>
            </a:pPr>
            <a:r>
              <a:rPr lang="zh-CN" altLang="en-US" sz="1400" b="1" kern="0" dirty="0">
                <a:solidFill>
                  <a:srgbClr val="FFFFFF"/>
                </a:solidFill>
                <a:latin typeface="楷体" panose="02010609060101010101" pitchFamily="49" charset="-122"/>
                <a:ea typeface="楷体" panose="02010609060101010101" pitchFamily="49" charset="-122"/>
              </a:rPr>
              <a:t>持仓数据</a:t>
            </a:r>
          </a:p>
        </p:txBody>
      </p:sp>
      <p:sp>
        <p:nvSpPr>
          <p:cNvPr id="30" name="AutoShape 5"/>
          <p:cNvSpPr>
            <a:spLocks noChangeArrowheads="1"/>
          </p:cNvSpPr>
          <p:nvPr/>
        </p:nvSpPr>
        <p:spPr bwMode="gray">
          <a:xfrm>
            <a:off x="617473" y="4578647"/>
            <a:ext cx="1396512" cy="365125"/>
          </a:xfrm>
          <a:prstGeom prst="can">
            <a:avLst>
              <a:gd name="adj" fmla="val 25000"/>
            </a:avLst>
          </a:prstGeom>
          <a:gradFill rotWithShape="1">
            <a:gsLst>
              <a:gs pos="0">
                <a:srgbClr val="77B7E7">
                  <a:gamma/>
                  <a:shade val="46275"/>
                  <a:invGamma/>
                </a:srgbClr>
              </a:gs>
              <a:gs pos="50000">
                <a:srgbClr val="77B7E7"/>
              </a:gs>
              <a:gs pos="100000">
                <a:srgbClr val="77B7E7">
                  <a:gamma/>
                  <a:shade val="46275"/>
                  <a:invGamma/>
                </a:srgbClr>
              </a:gs>
            </a:gsLst>
            <a:lin ang="0" scaled="1"/>
          </a:gradFill>
          <a:ln w="9525">
            <a:noFill/>
            <a:round/>
            <a:headEnd/>
            <a:tailEnd/>
          </a:ln>
          <a:effectLst>
            <a:outerShdw blurRad="50800" dist="38100" dir="2700000" algn="tl" rotWithShape="0">
              <a:prstClr val="black">
                <a:alpha val="40000"/>
              </a:prstClr>
            </a:outerShdw>
          </a:effectLst>
        </p:spPr>
        <p:txBody>
          <a:bodyPr wrap="none" anchor="ctr"/>
          <a:lstStyle/>
          <a:p>
            <a:pPr algn="ctr">
              <a:defRPr/>
            </a:pPr>
            <a:r>
              <a:rPr lang="zh-CN" altLang="en-US" sz="1400" b="1" kern="0" dirty="0">
                <a:solidFill>
                  <a:srgbClr val="FFFFFF"/>
                </a:solidFill>
                <a:latin typeface="楷体" panose="02010609060101010101" pitchFamily="49" charset="-122"/>
                <a:ea typeface="楷体" panose="02010609060101010101" pitchFamily="49" charset="-122"/>
              </a:rPr>
              <a:t>交易数据</a:t>
            </a:r>
          </a:p>
        </p:txBody>
      </p:sp>
      <p:sp>
        <p:nvSpPr>
          <p:cNvPr id="31" name="AutoShape 6"/>
          <p:cNvSpPr>
            <a:spLocks noChangeArrowheads="1"/>
          </p:cNvSpPr>
          <p:nvPr/>
        </p:nvSpPr>
        <p:spPr bwMode="gray">
          <a:xfrm>
            <a:off x="617473" y="3797597"/>
            <a:ext cx="1396512" cy="365125"/>
          </a:xfrm>
          <a:prstGeom prst="can">
            <a:avLst>
              <a:gd name="adj" fmla="val 25000"/>
            </a:avLst>
          </a:prstGeom>
          <a:gradFill rotWithShape="1">
            <a:gsLst>
              <a:gs pos="0">
                <a:srgbClr val="77B7E7">
                  <a:gamma/>
                  <a:shade val="46275"/>
                  <a:invGamma/>
                </a:srgbClr>
              </a:gs>
              <a:gs pos="50000">
                <a:srgbClr val="77B7E7"/>
              </a:gs>
              <a:gs pos="100000">
                <a:srgbClr val="77B7E7">
                  <a:gamma/>
                  <a:shade val="46275"/>
                  <a:invGamma/>
                </a:srgbClr>
              </a:gs>
            </a:gsLst>
            <a:lin ang="0" scaled="1"/>
          </a:gradFill>
          <a:ln w="9525">
            <a:noFill/>
            <a:round/>
            <a:headEnd/>
            <a:tailEnd/>
          </a:ln>
          <a:effectLst>
            <a:outerShdw blurRad="50800" dist="38100" dir="2700000" algn="tl" rotWithShape="0">
              <a:prstClr val="black">
                <a:alpha val="40000"/>
              </a:prstClr>
            </a:outerShdw>
          </a:effectLst>
        </p:spPr>
        <p:txBody>
          <a:bodyPr wrap="none" anchor="ctr"/>
          <a:lstStyle/>
          <a:p>
            <a:pPr algn="ctr">
              <a:defRPr/>
            </a:pPr>
            <a:r>
              <a:rPr lang="zh-CN" altLang="en-US" sz="1400" b="1" kern="0" dirty="0">
                <a:solidFill>
                  <a:prstClr val="white"/>
                </a:solidFill>
                <a:latin typeface="楷体" panose="02010609060101010101" pitchFamily="49" charset="-122"/>
                <a:ea typeface="楷体" panose="02010609060101010101" pitchFamily="49" charset="-122"/>
              </a:rPr>
              <a:t>资讯数据</a:t>
            </a:r>
          </a:p>
        </p:txBody>
      </p:sp>
      <p:sp>
        <p:nvSpPr>
          <p:cNvPr id="32" name="Rectangle 7"/>
          <p:cNvSpPr>
            <a:spLocks noChangeArrowheads="1"/>
          </p:cNvSpPr>
          <p:nvPr/>
        </p:nvSpPr>
        <p:spPr bwMode="gray">
          <a:xfrm rot="3419336">
            <a:off x="3062652" y="3739042"/>
            <a:ext cx="795337" cy="823546"/>
          </a:xfrm>
          <a:prstGeom prst="rect">
            <a:avLst/>
          </a:prstGeom>
          <a:gradFill rotWithShape="1">
            <a:gsLst>
              <a:gs pos="0">
                <a:srgbClr val="45AB7D"/>
              </a:gs>
              <a:gs pos="100000">
                <a:srgbClr val="45AB7D">
                  <a:gamma/>
                  <a:shade val="46275"/>
                  <a:invGamma/>
                </a:srgbClr>
              </a:gs>
            </a:gsLst>
            <a:lin ang="5400000" scaled="1"/>
          </a:gradFill>
          <a:ln w="38100">
            <a:solidFill>
              <a:srgbClr val="FFFFFF"/>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zh-CN" altLang="en-US" kern="0" dirty="0">
              <a:solidFill>
                <a:sysClr val="windowText" lastClr="000000"/>
              </a:solidFill>
              <a:latin typeface="楷体" panose="02010609060101010101" pitchFamily="49" charset="-122"/>
              <a:ea typeface="楷体" panose="02010609060101010101" pitchFamily="49" charset="-122"/>
            </a:endParaRPr>
          </a:p>
        </p:txBody>
      </p:sp>
      <p:sp>
        <p:nvSpPr>
          <p:cNvPr id="33" name="Text Box 8"/>
          <p:cNvSpPr txBox="1">
            <a:spLocks noChangeArrowheads="1"/>
          </p:cNvSpPr>
          <p:nvPr/>
        </p:nvSpPr>
        <p:spPr bwMode="gray">
          <a:xfrm>
            <a:off x="3003052" y="3991272"/>
            <a:ext cx="902812" cy="307777"/>
          </a:xfrm>
          <a:prstGeom prst="rect">
            <a:avLst/>
          </a:prstGeom>
          <a:noFill/>
          <a:ln w="9525" algn="ctr">
            <a:noFill/>
            <a:miter lim="800000"/>
            <a:headEnd/>
            <a:tailEnd/>
          </a:ln>
        </p:spPr>
        <p:txBody>
          <a:bodyPr wrap="none">
            <a:spAutoFit/>
          </a:bodyPr>
          <a:lstStyle/>
          <a:p>
            <a:pPr algn="ctr" eaLnBrk="0" hangingPunct="0"/>
            <a:r>
              <a:rPr lang="zh-CN" altLang="en-US" sz="1400" b="1">
                <a:solidFill>
                  <a:srgbClr val="FFFFFF"/>
                </a:solidFill>
                <a:latin typeface="楷体" panose="02010609060101010101" pitchFamily="49" charset="-122"/>
                <a:ea typeface="楷体" panose="02010609060101010101" pitchFamily="49" charset="-122"/>
              </a:rPr>
              <a:t>数据整合</a:t>
            </a:r>
            <a:endParaRPr lang="en-US" altLang="zh-CN" sz="1400" b="1">
              <a:solidFill>
                <a:srgbClr val="FFFFFF"/>
              </a:solidFill>
              <a:latin typeface="楷体" panose="02010609060101010101" pitchFamily="49" charset="-122"/>
              <a:ea typeface="楷体" panose="02010609060101010101" pitchFamily="49" charset="-122"/>
            </a:endParaRPr>
          </a:p>
        </p:txBody>
      </p:sp>
      <p:sp>
        <p:nvSpPr>
          <p:cNvPr id="34" name="AutoShape 15"/>
          <p:cNvSpPr>
            <a:spLocks noChangeArrowheads="1"/>
          </p:cNvSpPr>
          <p:nvPr/>
        </p:nvSpPr>
        <p:spPr bwMode="gray">
          <a:xfrm>
            <a:off x="2324647" y="4283372"/>
            <a:ext cx="265234" cy="1100137"/>
          </a:xfrm>
          <a:prstGeom prst="rightArrow">
            <a:avLst>
              <a:gd name="adj1" fmla="val 67750"/>
              <a:gd name="adj2" fmla="val 66167"/>
            </a:avLst>
          </a:prstGeom>
          <a:gradFill rotWithShape="1">
            <a:gsLst>
              <a:gs pos="0">
                <a:srgbClr val="DDDDDD">
                  <a:gamma/>
                  <a:shade val="46275"/>
                  <a:invGamma/>
                  <a:alpha val="12000"/>
                </a:srgbClr>
              </a:gs>
              <a:gs pos="100000">
                <a:srgbClr val="DDDDDD"/>
              </a:gs>
            </a:gsLst>
            <a:lin ang="0" scaled="1"/>
          </a:gradFill>
          <a:ln w="9525">
            <a:noFill/>
            <a:miter lim="800000"/>
            <a:headEnd/>
            <a:tailEnd/>
          </a:ln>
          <a:effectLst/>
        </p:spPr>
        <p:txBody>
          <a:bodyPr wrap="none" anchor="ctr"/>
          <a:lstStyle/>
          <a:p>
            <a:pPr>
              <a:defRPr/>
            </a:pPr>
            <a:endParaRPr lang="zh-CN" altLang="en-US" kern="0">
              <a:solidFill>
                <a:sysClr val="windowText" lastClr="000000"/>
              </a:solidFill>
              <a:latin typeface="楷体" panose="02010609060101010101" pitchFamily="49" charset="-122"/>
              <a:ea typeface="楷体" panose="02010609060101010101" pitchFamily="49" charset="-122"/>
            </a:endParaRPr>
          </a:p>
        </p:txBody>
      </p:sp>
      <p:sp>
        <p:nvSpPr>
          <p:cNvPr id="35" name="AutoShape 15"/>
          <p:cNvSpPr>
            <a:spLocks noChangeArrowheads="1"/>
          </p:cNvSpPr>
          <p:nvPr/>
        </p:nvSpPr>
        <p:spPr bwMode="gray">
          <a:xfrm>
            <a:off x="5872343" y="3900784"/>
            <a:ext cx="247650" cy="1865313"/>
          </a:xfrm>
          <a:prstGeom prst="rightArrow">
            <a:avLst>
              <a:gd name="adj1" fmla="val 67750"/>
              <a:gd name="adj2" fmla="val 66167"/>
            </a:avLst>
          </a:prstGeom>
          <a:gradFill rotWithShape="1">
            <a:gsLst>
              <a:gs pos="0">
                <a:srgbClr val="DDDDDD">
                  <a:gamma/>
                  <a:shade val="46275"/>
                  <a:invGamma/>
                  <a:alpha val="12000"/>
                </a:srgbClr>
              </a:gs>
              <a:gs pos="100000">
                <a:srgbClr val="DDDDDD"/>
              </a:gs>
            </a:gsLst>
            <a:lin ang="0" scaled="1"/>
          </a:gradFill>
          <a:ln w="9525">
            <a:noFill/>
            <a:miter lim="800000"/>
            <a:headEnd/>
            <a:tailEnd/>
          </a:ln>
          <a:effectLst/>
        </p:spPr>
        <p:txBody>
          <a:bodyPr wrap="none" anchor="ctr"/>
          <a:lstStyle/>
          <a:p>
            <a:pPr>
              <a:defRPr/>
            </a:pPr>
            <a:endParaRPr lang="zh-CN" altLang="en-US" kern="0">
              <a:solidFill>
                <a:sysClr val="windowText" lastClr="000000"/>
              </a:solidFill>
              <a:latin typeface="楷体" panose="02010609060101010101" pitchFamily="49" charset="-122"/>
              <a:ea typeface="楷体" panose="02010609060101010101" pitchFamily="49" charset="-122"/>
            </a:endParaRPr>
          </a:p>
        </p:txBody>
      </p:sp>
      <p:sp>
        <p:nvSpPr>
          <p:cNvPr id="36" name="AutoShape 15"/>
          <p:cNvSpPr>
            <a:spLocks noChangeArrowheads="1"/>
          </p:cNvSpPr>
          <p:nvPr/>
        </p:nvSpPr>
        <p:spPr bwMode="gray">
          <a:xfrm rot="5400000">
            <a:off x="3355178" y="4446151"/>
            <a:ext cx="200025" cy="1068266"/>
          </a:xfrm>
          <a:prstGeom prst="rightArrow">
            <a:avLst>
              <a:gd name="adj1" fmla="val 67750"/>
              <a:gd name="adj2" fmla="val 66167"/>
            </a:avLst>
          </a:prstGeom>
          <a:gradFill rotWithShape="1">
            <a:gsLst>
              <a:gs pos="0">
                <a:srgbClr val="DDDDDD">
                  <a:gamma/>
                  <a:shade val="46275"/>
                  <a:invGamma/>
                  <a:alpha val="12000"/>
                </a:srgbClr>
              </a:gs>
              <a:gs pos="100000">
                <a:srgbClr val="DDDDDD"/>
              </a:gs>
            </a:gsLst>
            <a:lin ang="0" scaled="1"/>
          </a:gradFill>
          <a:ln w="9525">
            <a:noFill/>
            <a:miter lim="800000"/>
            <a:headEnd/>
            <a:tailEnd/>
          </a:ln>
          <a:effectLst/>
        </p:spPr>
        <p:txBody>
          <a:bodyPr wrap="none" anchor="ctr"/>
          <a:lstStyle/>
          <a:p>
            <a:pPr>
              <a:defRPr/>
            </a:pPr>
            <a:endParaRPr lang="zh-CN" altLang="en-US" kern="0">
              <a:solidFill>
                <a:sysClr val="windowText" lastClr="000000"/>
              </a:solidFill>
              <a:latin typeface="楷体" panose="02010609060101010101" pitchFamily="49" charset="-122"/>
              <a:ea typeface="楷体" panose="02010609060101010101" pitchFamily="49" charset="-122"/>
            </a:endParaRPr>
          </a:p>
        </p:txBody>
      </p:sp>
      <p:pic>
        <p:nvPicPr>
          <p:cNvPr id="37" name="Picture 4"/>
          <p:cNvPicPr>
            <a:picLocks noChangeAspect="1" noChangeArrowheads="1"/>
          </p:cNvPicPr>
          <p:nvPr/>
        </p:nvPicPr>
        <p:blipFill>
          <a:blip r:embed="rId2"/>
          <a:srcRect/>
          <a:stretch>
            <a:fillRect/>
          </a:stretch>
        </p:blipFill>
        <p:spPr bwMode="auto">
          <a:xfrm>
            <a:off x="2834601" y="5261271"/>
            <a:ext cx="1195754" cy="461962"/>
          </a:xfrm>
          <a:prstGeom prst="rect">
            <a:avLst/>
          </a:prstGeom>
          <a:noFill/>
          <a:ln w="9525">
            <a:noFill/>
            <a:miter lim="800000"/>
            <a:headEnd/>
            <a:tailEnd/>
          </a:ln>
        </p:spPr>
      </p:pic>
      <p:sp>
        <p:nvSpPr>
          <p:cNvPr id="38" name="AutoShape 15"/>
          <p:cNvSpPr>
            <a:spLocks noChangeArrowheads="1"/>
          </p:cNvSpPr>
          <p:nvPr/>
        </p:nvSpPr>
        <p:spPr bwMode="gray">
          <a:xfrm rot="18688821">
            <a:off x="4218656" y="4852185"/>
            <a:ext cx="514350" cy="354623"/>
          </a:xfrm>
          <a:prstGeom prst="rightArrow">
            <a:avLst>
              <a:gd name="adj1" fmla="val 67750"/>
              <a:gd name="adj2" fmla="val 66167"/>
            </a:avLst>
          </a:prstGeom>
          <a:gradFill rotWithShape="1">
            <a:gsLst>
              <a:gs pos="0">
                <a:srgbClr val="DDDDDD">
                  <a:gamma/>
                  <a:shade val="46275"/>
                  <a:invGamma/>
                  <a:alpha val="12000"/>
                </a:srgbClr>
              </a:gs>
              <a:gs pos="100000">
                <a:srgbClr val="DDDDDD"/>
              </a:gs>
            </a:gsLst>
            <a:lin ang="0" scaled="1"/>
          </a:gradFill>
          <a:ln w="9525">
            <a:noFill/>
            <a:miter lim="800000"/>
            <a:headEnd/>
            <a:tailEnd/>
          </a:ln>
          <a:effectLst/>
        </p:spPr>
        <p:txBody>
          <a:bodyPr wrap="none" anchor="ctr"/>
          <a:lstStyle/>
          <a:p>
            <a:pPr>
              <a:defRPr/>
            </a:pPr>
            <a:endParaRPr lang="zh-CN" altLang="en-US" kern="0">
              <a:solidFill>
                <a:sysClr val="windowText" lastClr="000000"/>
              </a:solidFill>
              <a:latin typeface="楷体" panose="02010609060101010101" pitchFamily="49" charset="-122"/>
              <a:ea typeface="楷体" panose="02010609060101010101" pitchFamily="49" charset="-122"/>
            </a:endParaRPr>
          </a:p>
        </p:txBody>
      </p:sp>
      <p:sp>
        <p:nvSpPr>
          <p:cNvPr id="39" name="Text Box 8"/>
          <p:cNvSpPr txBox="1">
            <a:spLocks noChangeArrowheads="1"/>
          </p:cNvSpPr>
          <p:nvPr/>
        </p:nvSpPr>
        <p:spPr bwMode="gray">
          <a:xfrm>
            <a:off x="4499943" y="5045372"/>
            <a:ext cx="902812" cy="523220"/>
          </a:xfrm>
          <a:prstGeom prst="rect">
            <a:avLst/>
          </a:prstGeom>
          <a:noFill/>
          <a:ln w="9525" algn="ctr">
            <a:noFill/>
            <a:miter lim="800000"/>
            <a:headEnd/>
            <a:tailEnd/>
          </a:ln>
          <a:effectLst/>
        </p:spPr>
        <p:txBody>
          <a:bodyPr wrap="none">
            <a:spAutoFit/>
          </a:bodyPr>
          <a:lstStyle/>
          <a:p>
            <a:pPr algn="ctr" eaLnBrk="0" hangingPunct="0">
              <a:defRPr/>
            </a:pPr>
            <a:r>
              <a:rPr lang="zh-CN" altLang="en-US" sz="1400" dirty="0">
                <a:solidFill>
                  <a:srgbClr val="94996E">
                    <a:lumMod val="75000"/>
                  </a:srgbClr>
                </a:solidFill>
                <a:latin typeface="楷体" panose="02010609060101010101" pitchFamily="49" charset="-122"/>
                <a:ea typeface="楷体" panose="02010609060101010101" pitchFamily="49" charset="-122"/>
              </a:rPr>
              <a:t>风险分析</a:t>
            </a:r>
            <a:endParaRPr lang="en-US" altLang="zh-CN" sz="1400" dirty="0">
              <a:solidFill>
                <a:srgbClr val="94996E">
                  <a:lumMod val="75000"/>
                </a:srgbClr>
              </a:solidFill>
              <a:latin typeface="楷体" panose="02010609060101010101" pitchFamily="49" charset="-122"/>
              <a:ea typeface="楷体" panose="02010609060101010101" pitchFamily="49" charset="-122"/>
            </a:endParaRPr>
          </a:p>
          <a:p>
            <a:pPr algn="ctr" eaLnBrk="0" hangingPunct="0">
              <a:defRPr/>
            </a:pPr>
            <a:r>
              <a:rPr lang="en-US" altLang="zh-CN" sz="1400" dirty="0">
                <a:solidFill>
                  <a:srgbClr val="94996E">
                    <a:lumMod val="75000"/>
                  </a:srgbClr>
                </a:solidFill>
                <a:latin typeface="楷体" panose="02010609060101010101" pitchFamily="49" charset="-122"/>
                <a:ea typeface="楷体" panose="02010609060101010101" pitchFamily="49" charset="-122"/>
              </a:rPr>
              <a:t>VAR</a:t>
            </a:r>
          </a:p>
        </p:txBody>
      </p:sp>
      <p:sp>
        <p:nvSpPr>
          <p:cNvPr id="40" name="Text Box 8"/>
          <p:cNvSpPr txBox="1">
            <a:spLocks noChangeArrowheads="1"/>
          </p:cNvSpPr>
          <p:nvPr/>
        </p:nvSpPr>
        <p:spPr bwMode="gray">
          <a:xfrm>
            <a:off x="900293" y="3029247"/>
            <a:ext cx="830873" cy="338137"/>
          </a:xfrm>
          <a:prstGeom prst="rect">
            <a:avLst/>
          </a:prstGeom>
          <a:noFill/>
          <a:ln w="9525" algn="ctr">
            <a:noFill/>
            <a:miter lim="800000"/>
            <a:headEnd/>
            <a:tailEnd/>
          </a:ln>
          <a:effectLst/>
        </p:spPr>
        <p:txBody>
          <a:bodyPr>
            <a:spAutoFit/>
          </a:bodyPr>
          <a:lstStyle/>
          <a:p>
            <a:pPr algn="ctr" eaLnBrk="0" hangingPunct="0">
              <a:defRPr/>
            </a:pPr>
            <a:r>
              <a:rPr lang="zh-CN" altLang="en-US" sz="1600" dirty="0">
                <a:solidFill>
                  <a:srgbClr val="94996E">
                    <a:lumMod val="75000"/>
                  </a:srgbClr>
                </a:solidFill>
                <a:latin typeface="楷体" panose="02010609060101010101" pitchFamily="49" charset="-122"/>
                <a:ea typeface="楷体" panose="02010609060101010101" pitchFamily="49" charset="-122"/>
              </a:rPr>
              <a:t>数据源</a:t>
            </a:r>
            <a:endParaRPr lang="en-US" altLang="zh-CN" sz="1600" dirty="0">
              <a:solidFill>
                <a:srgbClr val="94996E">
                  <a:lumMod val="75000"/>
                </a:srgbClr>
              </a:solidFill>
              <a:latin typeface="楷体" panose="02010609060101010101" pitchFamily="49" charset="-122"/>
              <a:ea typeface="楷体" panose="02010609060101010101" pitchFamily="49" charset="-122"/>
            </a:endParaRPr>
          </a:p>
        </p:txBody>
      </p:sp>
      <p:sp>
        <p:nvSpPr>
          <p:cNvPr id="41" name="Text Box 8"/>
          <p:cNvSpPr txBox="1">
            <a:spLocks noChangeArrowheads="1"/>
          </p:cNvSpPr>
          <p:nvPr/>
        </p:nvSpPr>
        <p:spPr bwMode="gray">
          <a:xfrm>
            <a:off x="2720933" y="5837534"/>
            <a:ext cx="1430216" cy="338554"/>
          </a:xfrm>
          <a:prstGeom prst="rect">
            <a:avLst/>
          </a:prstGeom>
          <a:noFill/>
          <a:ln w="9525" algn="ctr">
            <a:noFill/>
            <a:miter lim="800000"/>
            <a:headEnd/>
            <a:tailEnd/>
          </a:ln>
          <a:effectLst/>
        </p:spPr>
        <p:txBody>
          <a:bodyPr wrap="square">
            <a:spAutoFit/>
          </a:bodyPr>
          <a:lstStyle/>
          <a:p>
            <a:pPr algn="ctr" eaLnBrk="0" hangingPunct="0">
              <a:defRPr/>
            </a:pPr>
            <a:r>
              <a:rPr lang="zh-CN" altLang="en-US" sz="1600" dirty="0">
                <a:solidFill>
                  <a:srgbClr val="94996E">
                    <a:lumMod val="75000"/>
                  </a:srgbClr>
                </a:solidFill>
                <a:latin typeface="楷体" panose="02010609060101010101" pitchFamily="49" charset="-122"/>
                <a:ea typeface="楷体" panose="02010609060101010101" pitchFamily="49" charset="-122"/>
              </a:rPr>
              <a:t>风险分析引擎</a:t>
            </a:r>
            <a:endParaRPr lang="en-US" altLang="zh-CN" sz="1600" dirty="0">
              <a:solidFill>
                <a:srgbClr val="94996E">
                  <a:lumMod val="75000"/>
                </a:srgbClr>
              </a:solidFill>
              <a:latin typeface="楷体" panose="02010609060101010101" pitchFamily="49" charset="-122"/>
              <a:ea typeface="楷体" panose="02010609060101010101" pitchFamily="49" charset="-122"/>
            </a:endParaRPr>
          </a:p>
        </p:txBody>
      </p:sp>
      <p:sp>
        <p:nvSpPr>
          <p:cNvPr id="42" name="Text Box 8"/>
          <p:cNvSpPr txBox="1">
            <a:spLocks noChangeArrowheads="1"/>
          </p:cNvSpPr>
          <p:nvPr/>
        </p:nvSpPr>
        <p:spPr bwMode="gray">
          <a:xfrm>
            <a:off x="6522974" y="3041947"/>
            <a:ext cx="1661746" cy="338137"/>
          </a:xfrm>
          <a:prstGeom prst="rect">
            <a:avLst/>
          </a:prstGeom>
          <a:noFill/>
          <a:ln w="9525" algn="ctr">
            <a:noFill/>
            <a:miter lim="800000"/>
            <a:headEnd/>
            <a:tailEnd/>
          </a:ln>
          <a:effectLst/>
        </p:spPr>
        <p:txBody>
          <a:bodyPr>
            <a:spAutoFit/>
          </a:bodyPr>
          <a:lstStyle/>
          <a:p>
            <a:pPr algn="ctr" eaLnBrk="0" hangingPunct="0">
              <a:defRPr/>
            </a:pPr>
            <a:r>
              <a:rPr lang="zh-CN" altLang="en-US" sz="1600" dirty="0">
                <a:solidFill>
                  <a:srgbClr val="94996E">
                    <a:lumMod val="75000"/>
                  </a:srgbClr>
                </a:solidFill>
                <a:latin typeface="楷体" panose="02010609060101010101" pitchFamily="49" charset="-122"/>
                <a:ea typeface="楷体" panose="02010609060101010101" pitchFamily="49" charset="-122"/>
              </a:rPr>
              <a:t>风险分析和报告</a:t>
            </a:r>
            <a:endParaRPr lang="en-US" altLang="zh-CN" sz="1600" dirty="0">
              <a:solidFill>
                <a:srgbClr val="94996E">
                  <a:lumMod val="75000"/>
                </a:srgbClr>
              </a:solidFill>
              <a:latin typeface="楷体" panose="02010609060101010101" pitchFamily="49" charset="-122"/>
              <a:ea typeface="楷体" panose="02010609060101010101" pitchFamily="49" charset="-122"/>
            </a:endParaRPr>
          </a:p>
        </p:txBody>
      </p:sp>
      <p:pic>
        <p:nvPicPr>
          <p:cNvPr id="43" name="Picture 3"/>
          <p:cNvPicPr>
            <a:picLocks noChangeAspect="1" noChangeArrowheads="1"/>
          </p:cNvPicPr>
          <p:nvPr/>
        </p:nvPicPr>
        <p:blipFill>
          <a:blip r:embed="rId3"/>
          <a:srcRect/>
          <a:stretch>
            <a:fillRect/>
          </a:stretch>
        </p:blipFill>
        <p:spPr bwMode="auto">
          <a:xfrm>
            <a:off x="6291443" y="3675359"/>
            <a:ext cx="2126274" cy="608013"/>
          </a:xfrm>
          <a:prstGeom prst="rect">
            <a:avLst/>
          </a:prstGeom>
          <a:noFill/>
          <a:ln w="9525">
            <a:noFill/>
            <a:miter lim="800000"/>
            <a:headEnd/>
            <a:tailEnd/>
          </a:ln>
        </p:spPr>
      </p:pic>
      <p:pic>
        <p:nvPicPr>
          <p:cNvPr id="44" name="Picture 2"/>
          <p:cNvPicPr>
            <a:picLocks noChangeAspect="1" noChangeArrowheads="1"/>
          </p:cNvPicPr>
          <p:nvPr/>
        </p:nvPicPr>
        <p:blipFill>
          <a:blip r:embed="rId4"/>
          <a:srcRect/>
          <a:stretch>
            <a:fillRect/>
          </a:stretch>
        </p:blipFill>
        <p:spPr bwMode="auto">
          <a:xfrm>
            <a:off x="6136112" y="4469109"/>
            <a:ext cx="2436935" cy="892175"/>
          </a:xfrm>
          <a:prstGeom prst="rect">
            <a:avLst/>
          </a:prstGeom>
          <a:noFill/>
          <a:ln w="9525">
            <a:noFill/>
            <a:miter lim="800000"/>
            <a:headEnd/>
            <a:tailEnd/>
          </a:ln>
        </p:spPr>
      </p:pic>
      <p:pic>
        <p:nvPicPr>
          <p:cNvPr id="45" name="Picture 2"/>
          <p:cNvPicPr>
            <a:picLocks noChangeAspect="1" noChangeArrowheads="1"/>
          </p:cNvPicPr>
          <p:nvPr/>
        </p:nvPicPr>
        <p:blipFill>
          <a:blip r:embed="rId5"/>
          <a:srcRect/>
          <a:stretch>
            <a:fillRect/>
          </a:stretch>
        </p:blipFill>
        <p:spPr bwMode="auto">
          <a:xfrm>
            <a:off x="6391089" y="5542258"/>
            <a:ext cx="1992923" cy="604838"/>
          </a:xfrm>
          <a:prstGeom prst="rect">
            <a:avLst/>
          </a:prstGeom>
          <a:noFill/>
          <a:ln w="9525">
            <a:noFill/>
            <a:miter lim="800000"/>
            <a:headEnd/>
            <a:tailEnd/>
          </a:ln>
        </p:spPr>
      </p:pic>
      <p:sp>
        <p:nvSpPr>
          <p:cNvPr id="46" name="Text Box 8"/>
          <p:cNvSpPr txBox="1">
            <a:spLocks noChangeArrowheads="1"/>
          </p:cNvSpPr>
          <p:nvPr/>
        </p:nvSpPr>
        <p:spPr bwMode="gray">
          <a:xfrm>
            <a:off x="6556677" y="3367384"/>
            <a:ext cx="1528396" cy="307975"/>
          </a:xfrm>
          <a:prstGeom prst="rect">
            <a:avLst/>
          </a:prstGeom>
          <a:noFill/>
          <a:ln w="9525" algn="ctr">
            <a:noFill/>
            <a:miter lim="800000"/>
            <a:headEnd/>
            <a:tailEnd/>
          </a:ln>
          <a:effectLst/>
        </p:spPr>
        <p:txBody>
          <a:bodyPr>
            <a:spAutoFit/>
          </a:bodyPr>
          <a:lstStyle/>
          <a:p>
            <a:pPr algn="ctr" eaLnBrk="0" hangingPunct="0">
              <a:defRPr/>
            </a:pPr>
            <a:r>
              <a:rPr lang="en-US" altLang="zh-CN" sz="1400" dirty="0">
                <a:solidFill>
                  <a:srgbClr val="94996E">
                    <a:lumMod val="75000"/>
                  </a:srgbClr>
                </a:solidFill>
                <a:latin typeface="楷体" panose="02010609060101010101" pitchFamily="49" charset="-122"/>
                <a:ea typeface="楷体" panose="02010609060101010101" pitchFamily="49" charset="-122"/>
              </a:rPr>
              <a:t>1</a:t>
            </a:r>
            <a:r>
              <a:rPr lang="zh-CN" altLang="en-US" sz="1400" dirty="0">
                <a:solidFill>
                  <a:srgbClr val="94996E">
                    <a:lumMod val="75000"/>
                  </a:srgbClr>
                </a:solidFill>
                <a:latin typeface="楷体" panose="02010609060101010101" pitchFamily="49" charset="-122"/>
                <a:ea typeface="楷体" panose="02010609060101010101" pitchFamily="49" charset="-122"/>
              </a:rPr>
              <a:t>、实时监控</a:t>
            </a:r>
            <a:endParaRPr lang="en-US" altLang="zh-CN" sz="1400" dirty="0">
              <a:solidFill>
                <a:srgbClr val="94996E">
                  <a:lumMod val="75000"/>
                </a:srgbClr>
              </a:solidFill>
              <a:latin typeface="楷体" panose="02010609060101010101" pitchFamily="49" charset="-122"/>
              <a:ea typeface="楷体" panose="02010609060101010101" pitchFamily="49" charset="-122"/>
            </a:endParaRPr>
          </a:p>
        </p:txBody>
      </p:sp>
      <p:sp>
        <p:nvSpPr>
          <p:cNvPr id="47" name="Text Box 8"/>
          <p:cNvSpPr txBox="1">
            <a:spLocks noChangeArrowheads="1"/>
          </p:cNvSpPr>
          <p:nvPr/>
        </p:nvSpPr>
        <p:spPr bwMode="gray">
          <a:xfrm>
            <a:off x="6556677" y="4299247"/>
            <a:ext cx="1528396" cy="307975"/>
          </a:xfrm>
          <a:prstGeom prst="rect">
            <a:avLst/>
          </a:prstGeom>
          <a:noFill/>
          <a:ln w="9525" algn="ctr">
            <a:noFill/>
            <a:miter lim="800000"/>
            <a:headEnd/>
            <a:tailEnd/>
          </a:ln>
          <a:effectLst/>
        </p:spPr>
        <p:txBody>
          <a:bodyPr>
            <a:spAutoFit/>
          </a:bodyPr>
          <a:lstStyle/>
          <a:p>
            <a:pPr algn="ctr" eaLnBrk="0" hangingPunct="0">
              <a:defRPr/>
            </a:pPr>
            <a:r>
              <a:rPr lang="en-US" altLang="zh-CN" sz="1400" dirty="0">
                <a:solidFill>
                  <a:srgbClr val="94996E">
                    <a:lumMod val="75000"/>
                  </a:srgbClr>
                </a:solidFill>
                <a:latin typeface="楷体" panose="02010609060101010101" pitchFamily="49" charset="-122"/>
                <a:ea typeface="楷体" panose="02010609060101010101" pitchFamily="49" charset="-122"/>
              </a:rPr>
              <a:t>2</a:t>
            </a:r>
            <a:r>
              <a:rPr lang="zh-CN" altLang="en-US" sz="1400" dirty="0">
                <a:solidFill>
                  <a:srgbClr val="94996E">
                    <a:lumMod val="75000"/>
                  </a:srgbClr>
                </a:solidFill>
                <a:latin typeface="楷体" panose="02010609060101010101" pitchFamily="49" charset="-122"/>
                <a:ea typeface="楷体" panose="02010609060101010101" pitchFamily="49" charset="-122"/>
              </a:rPr>
              <a:t>、风险分析</a:t>
            </a:r>
            <a:endParaRPr lang="en-US" altLang="zh-CN" sz="1400" dirty="0">
              <a:solidFill>
                <a:srgbClr val="94996E">
                  <a:lumMod val="75000"/>
                </a:srgbClr>
              </a:solidFill>
              <a:latin typeface="楷体" panose="02010609060101010101" pitchFamily="49" charset="-122"/>
              <a:ea typeface="楷体" panose="02010609060101010101" pitchFamily="49" charset="-122"/>
            </a:endParaRPr>
          </a:p>
        </p:txBody>
      </p:sp>
      <p:sp>
        <p:nvSpPr>
          <p:cNvPr id="48" name="Text Box 8"/>
          <p:cNvSpPr txBox="1">
            <a:spLocks noChangeArrowheads="1"/>
          </p:cNvSpPr>
          <p:nvPr/>
        </p:nvSpPr>
        <p:spPr bwMode="gray">
          <a:xfrm>
            <a:off x="6622619" y="5280322"/>
            <a:ext cx="1529862" cy="306387"/>
          </a:xfrm>
          <a:prstGeom prst="rect">
            <a:avLst/>
          </a:prstGeom>
          <a:noFill/>
          <a:ln w="9525" algn="ctr">
            <a:noFill/>
            <a:miter lim="800000"/>
            <a:headEnd/>
            <a:tailEnd/>
          </a:ln>
          <a:effectLst/>
        </p:spPr>
        <p:txBody>
          <a:bodyPr>
            <a:spAutoFit/>
          </a:bodyPr>
          <a:lstStyle/>
          <a:p>
            <a:pPr algn="ctr" eaLnBrk="0" hangingPunct="0">
              <a:defRPr/>
            </a:pPr>
            <a:r>
              <a:rPr lang="en-US" altLang="zh-CN" sz="1400" dirty="0">
                <a:solidFill>
                  <a:srgbClr val="94996E">
                    <a:lumMod val="75000"/>
                  </a:srgbClr>
                </a:solidFill>
                <a:latin typeface="楷体" panose="02010609060101010101" pitchFamily="49" charset="-122"/>
                <a:ea typeface="楷体" panose="02010609060101010101" pitchFamily="49" charset="-122"/>
              </a:rPr>
              <a:t>3</a:t>
            </a:r>
            <a:r>
              <a:rPr lang="zh-CN" altLang="en-US" sz="1400" dirty="0">
                <a:solidFill>
                  <a:srgbClr val="94996E">
                    <a:lumMod val="75000"/>
                  </a:srgbClr>
                </a:solidFill>
                <a:latin typeface="楷体" panose="02010609060101010101" pitchFamily="49" charset="-122"/>
                <a:ea typeface="楷体" panose="02010609060101010101" pitchFamily="49" charset="-122"/>
              </a:rPr>
              <a:t>、对外披露</a:t>
            </a:r>
            <a:endParaRPr lang="en-US" altLang="zh-CN" sz="1400" dirty="0">
              <a:solidFill>
                <a:srgbClr val="94996E">
                  <a:lumMod val="75000"/>
                </a:srgbClr>
              </a:solidFill>
              <a:latin typeface="楷体" panose="02010609060101010101" pitchFamily="49" charset="-122"/>
              <a:ea typeface="楷体" panose="02010609060101010101" pitchFamily="49" charset="-122"/>
            </a:endParaRPr>
          </a:p>
        </p:txBody>
      </p:sp>
      <p:sp>
        <p:nvSpPr>
          <p:cNvPr id="49" name="Text Box 8"/>
          <p:cNvSpPr txBox="1">
            <a:spLocks noChangeArrowheads="1"/>
          </p:cNvSpPr>
          <p:nvPr/>
        </p:nvSpPr>
        <p:spPr bwMode="gray">
          <a:xfrm>
            <a:off x="4206201" y="3035597"/>
            <a:ext cx="1487365" cy="584775"/>
          </a:xfrm>
          <a:prstGeom prst="rect">
            <a:avLst/>
          </a:prstGeom>
          <a:noFill/>
          <a:ln w="9525" algn="ctr">
            <a:noFill/>
            <a:miter lim="800000"/>
            <a:headEnd/>
            <a:tailEnd/>
          </a:ln>
          <a:effectLst/>
        </p:spPr>
        <p:txBody>
          <a:bodyPr>
            <a:spAutoFit/>
          </a:bodyPr>
          <a:lstStyle/>
          <a:p>
            <a:pPr algn="ctr" eaLnBrk="0" hangingPunct="0">
              <a:defRPr/>
            </a:pPr>
            <a:r>
              <a:rPr lang="zh-CN" altLang="en-US" sz="1600" dirty="0">
                <a:solidFill>
                  <a:srgbClr val="94996E">
                    <a:lumMod val="75000"/>
                  </a:srgbClr>
                </a:solidFill>
                <a:latin typeface="楷体" panose="02010609060101010101" pitchFamily="49" charset="-122"/>
                <a:ea typeface="楷体" panose="02010609060101010101" pitchFamily="49" charset="-122"/>
              </a:rPr>
              <a:t>风险管理数据库</a:t>
            </a:r>
            <a:endParaRPr lang="en-US" altLang="zh-CN" sz="1600" dirty="0">
              <a:solidFill>
                <a:srgbClr val="94996E">
                  <a:lumMod val="75000"/>
                </a:srgbClr>
              </a:solidFill>
              <a:latin typeface="楷体" panose="02010609060101010101" pitchFamily="49" charset="-122"/>
              <a:ea typeface="楷体" panose="02010609060101010101" pitchFamily="49" charset="-122"/>
            </a:endParaRPr>
          </a:p>
        </p:txBody>
      </p:sp>
      <p:pic>
        <p:nvPicPr>
          <p:cNvPr id="50" name="Picture 2"/>
          <p:cNvPicPr>
            <a:picLocks noChangeAspect="1" noChangeArrowheads="1"/>
          </p:cNvPicPr>
          <p:nvPr/>
        </p:nvPicPr>
        <p:blipFill>
          <a:blip r:embed="rId6"/>
          <a:srcRect/>
          <a:stretch>
            <a:fillRect/>
          </a:stretch>
        </p:blipFill>
        <p:spPr bwMode="auto">
          <a:xfrm>
            <a:off x="4219389" y="3843633"/>
            <a:ext cx="1462454" cy="850900"/>
          </a:xfrm>
          <a:prstGeom prst="rect">
            <a:avLst/>
          </a:prstGeom>
          <a:noFill/>
          <a:ln w="9525">
            <a:noFill/>
            <a:miter lim="800000"/>
            <a:headEnd/>
            <a:tailEnd/>
          </a:ln>
        </p:spPr>
      </p:pic>
      <p:sp>
        <p:nvSpPr>
          <p:cNvPr id="51" name="Content Placeholder 1"/>
          <p:cNvSpPr txBox="1">
            <a:spLocks/>
          </p:cNvSpPr>
          <p:nvPr/>
        </p:nvSpPr>
        <p:spPr>
          <a:xfrm>
            <a:off x="4557223" y="1318708"/>
            <a:ext cx="2985466" cy="1688987"/>
          </a:xfrm>
          <a:prstGeom prst="rect">
            <a:avLst/>
          </a:prstGeom>
        </p:spPr>
        <p:txBody>
          <a:bodyPr vert="horz" lIns="91440" tIns="45720" rIns="91440" bIns="45720" rtlCol="0">
            <a:normAutofit/>
          </a:bodyPr>
          <a:lstStyle>
            <a:lvl1pPr marL="230188" indent="-230188" algn="l" defTabSz="457200" rtl="0" eaLnBrk="1" latinLnBrk="0" hangingPunct="1">
              <a:lnSpc>
                <a:spcPct val="100000"/>
              </a:lnSpc>
              <a:spcBef>
                <a:spcPts val="1800"/>
              </a:spcBef>
              <a:spcAft>
                <a:spcPts val="600"/>
              </a:spcAft>
              <a:buClr>
                <a:schemeClr val="accent1"/>
              </a:buClr>
              <a:buFont typeface="Arial"/>
              <a:buChar char="•"/>
              <a:defRPr sz="2000" b="0" i="0" kern="1200">
                <a:solidFill>
                  <a:schemeClr val="bg2"/>
                </a:solidFill>
                <a:latin typeface="Calibri"/>
                <a:ea typeface="+mn-ea"/>
                <a:cs typeface="Calibri"/>
              </a:defRPr>
            </a:lvl1pPr>
            <a:lvl2pPr marL="461963" indent="-231775" algn="l" defTabSz="457200" rtl="0" eaLnBrk="1" latinLnBrk="0" hangingPunct="1">
              <a:lnSpc>
                <a:spcPct val="100000"/>
              </a:lnSpc>
              <a:spcBef>
                <a:spcPts val="0"/>
              </a:spcBef>
              <a:spcAft>
                <a:spcPts val="600"/>
              </a:spcAft>
              <a:buClr>
                <a:schemeClr val="accent1"/>
              </a:buClr>
              <a:buFont typeface="Calibri" panose="020F0502020204030204" pitchFamily="34" charset="0"/>
              <a:buChar char="─"/>
              <a:defRPr sz="2000" b="0" i="0" kern="1200">
                <a:solidFill>
                  <a:schemeClr val="bg2"/>
                </a:solidFill>
                <a:latin typeface="Calibri"/>
                <a:ea typeface="+mn-ea"/>
                <a:cs typeface="Calibri"/>
              </a:defRPr>
            </a:lvl2pPr>
            <a:lvl3pPr marL="681038" indent="-219075" algn="l" defTabSz="457200" rtl="0" eaLnBrk="1" latinLnBrk="0" hangingPunct="1">
              <a:lnSpc>
                <a:spcPct val="100000"/>
              </a:lnSpc>
              <a:spcBef>
                <a:spcPts val="0"/>
              </a:spcBef>
              <a:spcAft>
                <a:spcPts val="600"/>
              </a:spcAft>
              <a:buClr>
                <a:schemeClr val="accent1"/>
              </a:buClr>
              <a:buFont typeface="Arial" panose="020B0604020202020204" pitchFamily="34" charset="0"/>
              <a:buChar char="•"/>
              <a:defRPr sz="2000" b="0" i="0" kern="1200">
                <a:solidFill>
                  <a:schemeClr val="bg2"/>
                </a:solidFill>
                <a:latin typeface="Calibri"/>
                <a:ea typeface="+mn-ea"/>
                <a:cs typeface="Calibri"/>
              </a:defRPr>
            </a:lvl3pPr>
            <a:lvl4pPr marL="912813" indent="-231775" algn="l" defTabSz="457200" rtl="0" eaLnBrk="1" latinLnBrk="0" hangingPunct="1">
              <a:lnSpc>
                <a:spcPct val="100000"/>
              </a:lnSpc>
              <a:spcBef>
                <a:spcPts val="0"/>
              </a:spcBef>
              <a:spcAft>
                <a:spcPts val="600"/>
              </a:spcAft>
              <a:buClr>
                <a:schemeClr val="accent1"/>
              </a:buClr>
              <a:buFont typeface="Arial" panose="020B0604020202020204" pitchFamily="34" charset="0"/>
              <a:buChar char="•"/>
              <a:defRPr sz="2000" b="0" i="0" kern="1200">
                <a:solidFill>
                  <a:schemeClr val="bg2"/>
                </a:solidFill>
                <a:latin typeface="Calibri"/>
                <a:ea typeface="+mn-ea"/>
                <a:cs typeface="Calibri"/>
              </a:defRPr>
            </a:lvl4pPr>
            <a:lvl5pPr marL="1143000" indent="-230188" algn="l" defTabSz="457200" rtl="0" eaLnBrk="1" latinLnBrk="0" hangingPunct="1">
              <a:lnSpc>
                <a:spcPct val="100000"/>
              </a:lnSpc>
              <a:spcBef>
                <a:spcPts val="0"/>
              </a:spcBef>
              <a:spcAft>
                <a:spcPts val="600"/>
              </a:spcAft>
              <a:buClr>
                <a:schemeClr val="accent1"/>
              </a:buClr>
              <a:buFont typeface="Arial" panose="020B0604020202020204" pitchFamily="34" charset="0"/>
              <a:buChar char="•"/>
              <a:defRPr sz="2000" b="0" i="0" kern="1200">
                <a:solidFill>
                  <a:schemeClr val="bg2"/>
                </a:solidFill>
                <a:latin typeface="Calibri"/>
                <a:ea typeface="+mn-ea"/>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12763" indent="-392113">
              <a:spcBef>
                <a:spcPts val="600"/>
              </a:spcBef>
              <a:buFont typeface="Wingdings" panose="05000000000000000000" pitchFamily="2" charset="2"/>
              <a:buChar char="ü"/>
            </a:pPr>
            <a:r>
              <a:rPr lang="zh-CN" altLang="en-US" sz="1600" dirty="0">
                <a:solidFill>
                  <a:schemeClr val="accent1"/>
                </a:solidFill>
                <a:latin typeface="+mn-lt"/>
                <a:ea typeface="楷体" pitchFamily="49" charset="-122"/>
                <a:cs typeface="+mn-cs"/>
              </a:rPr>
              <a:t>交易前风险试算</a:t>
            </a:r>
            <a:endParaRPr lang="en-US" altLang="zh-CN" sz="1600" dirty="0">
              <a:solidFill>
                <a:schemeClr val="accent1"/>
              </a:solidFill>
              <a:latin typeface="+mn-lt"/>
              <a:ea typeface="楷体" pitchFamily="49" charset="-122"/>
              <a:cs typeface="+mn-cs"/>
            </a:endParaRPr>
          </a:p>
          <a:p>
            <a:pPr marL="512763" indent="-392113">
              <a:spcBef>
                <a:spcPts val="600"/>
              </a:spcBef>
              <a:buFont typeface="Wingdings" panose="05000000000000000000" pitchFamily="2" charset="2"/>
              <a:buChar char="ü"/>
            </a:pPr>
            <a:r>
              <a:rPr lang="zh-CN" altLang="en-US" sz="1600" dirty="0">
                <a:solidFill>
                  <a:schemeClr val="accent1"/>
                </a:solidFill>
                <a:latin typeface="+mn-lt"/>
                <a:ea typeface="楷体" pitchFamily="49" charset="-122"/>
                <a:cs typeface="+mn-cs"/>
              </a:rPr>
              <a:t>监管、经济资本计量</a:t>
            </a:r>
            <a:endParaRPr lang="en-US" altLang="zh-CN" sz="1600" dirty="0">
              <a:solidFill>
                <a:schemeClr val="accent1"/>
              </a:solidFill>
              <a:latin typeface="+mn-lt"/>
              <a:ea typeface="楷体" pitchFamily="49" charset="-122"/>
              <a:cs typeface="+mn-cs"/>
            </a:endParaRPr>
          </a:p>
          <a:p>
            <a:pPr marL="512763" indent="-392113">
              <a:spcBef>
                <a:spcPts val="600"/>
              </a:spcBef>
              <a:buFont typeface="Wingdings" panose="05000000000000000000" pitchFamily="2" charset="2"/>
              <a:buChar char="ü"/>
            </a:pPr>
            <a:r>
              <a:rPr lang="zh-CN" altLang="en-US" sz="1600" dirty="0">
                <a:solidFill>
                  <a:schemeClr val="accent1"/>
                </a:solidFill>
                <a:latin typeface="+mn-lt"/>
                <a:ea typeface="楷体" pitchFamily="49" charset="-122"/>
                <a:cs typeface="+mn-cs"/>
              </a:rPr>
              <a:t>实时风险监控</a:t>
            </a:r>
            <a:endParaRPr lang="en-US" sz="1600" dirty="0">
              <a:solidFill>
                <a:schemeClr val="accent1"/>
              </a:solidFill>
              <a:latin typeface="+mn-lt"/>
              <a:ea typeface="楷体" pitchFamily="49" charset="-122"/>
              <a:cs typeface="+mn-cs"/>
            </a:endParaRPr>
          </a:p>
        </p:txBody>
      </p:sp>
    </p:spTree>
    <p:extLst>
      <p:ext uri="{BB962C8B-B14F-4D97-AF65-F5344CB8AC3E}">
        <p14:creationId xmlns:p14="http://schemas.microsoft.com/office/powerpoint/2010/main" val="26385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effectLst>
                  <a:outerShdw blurRad="38100" dist="38100" dir="2700000" algn="tl">
                    <a:srgbClr val="000000">
                      <a:alpha val="43137"/>
                    </a:srgbClr>
                  </a:outerShdw>
                </a:effectLst>
                <a:latin typeface="+mn-lt"/>
                <a:ea typeface="楷体" panose="02010609060101010101" pitchFamily="49" charset="-122"/>
              </a:rPr>
              <a:t>证券公司全面风险管理</a:t>
            </a:r>
            <a:r>
              <a:rPr lang="en-US" altLang="zh-CN" dirty="0">
                <a:effectLst>
                  <a:outerShdw blurRad="38100" dist="38100" dir="2700000" algn="tl">
                    <a:srgbClr val="000000">
                      <a:alpha val="43137"/>
                    </a:srgbClr>
                  </a:outerShdw>
                </a:effectLst>
                <a:latin typeface="+mn-lt"/>
              </a:rPr>
              <a:t>-</a:t>
            </a:r>
            <a:r>
              <a:rPr lang="zh-CN" altLang="en-US" dirty="0">
                <a:effectLst>
                  <a:outerShdw blurRad="38100" dist="38100" dir="2700000" algn="tl">
                    <a:srgbClr val="000000">
                      <a:alpha val="43137"/>
                    </a:srgbClr>
                  </a:outerShdw>
                </a:effectLst>
                <a:latin typeface="+mn-lt"/>
                <a:ea typeface="楷体" panose="02010609060101010101" pitchFamily="49" charset="-122"/>
              </a:rPr>
              <a:t>模型</a:t>
            </a:r>
          </a:p>
        </p:txBody>
      </p:sp>
      <p:sp>
        <p:nvSpPr>
          <p:cNvPr id="5" name="Content Placeholder 2"/>
          <p:cNvSpPr>
            <a:spLocks noGrp="1"/>
          </p:cNvSpPr>
          <p:nvPr>
            <p:ph idx="1"/>
          </p:nvPr>
        </p:nvSpPr>
        <p:spPr>
          <a:xfrm>
            <a:off x="313982" y="1326354"/>
            <a:ext cx="8379642" cy="4979109"/>
          </a:xfrm>
        </p:spPr>
        <p:txBody>
          <a:bodyPr/>
          <a:lstStyle/>
          <a:p>
            <a:pPr>
              <a:lnSpc>
                <a:spcPts val="300"/>
              </a:lnSpc>
            </a:pPr>
            <a:r>
              <a:rPr lang="zh-CN" altLang="en-US" sz="1600" dirty="0">
                <a:solidFill>
                  <a:schemeClr val="accent1"/>
                </a:solidFill>
                <a:latin typeface="+mn-lt"/>
                <a:cs typeface="+mn-cs"/>
              </a:rPr>
              <a:t>强大的风险覆盖能力</a:t>
            </a:r>
            <a:r>
              <a:rPr lang="en-US" altLang="zh-CN" sz="1600" dirty="0">
                <a:solidFill>
                  <a:schemeClr val="accent1"/>
                </a:solidFill>
                <a:latin typeface="+mn-lt"/>
                <a:cs typeface="+mn-cs"/>
              </a:rPr>
              <a:t>——</a:t>
            </a:r>
            <a:r>
              <a:rPr lang="zh-CN" altLang="en-US" sz="1600" dirty="0">
                <a:solidFill>
                  <a:schemeClr val="accent1"/>
                </a:solidFill>
                <a:latin typeface="+mn-lt"/>
                <a:cs typeface="+mn-cs"/>
              </a:rPr>
              <a:t>集中管理集团风险</a:t>
            </a:r>
            <a:endParaRPr lang="en-US" altLang="zh-CN" sz="1600" dirty="0">
              <a:solidFill>
                <a:schemeClr val="accent1"/>
              </a:solidFill>
              <a:latin typeface="+mn-lt"/>
              <a:cs typeface="+mn-cs"/>
            </a:endParaRPr>
          </a:p>
          <a:p>
            <a:pPr>
              <a:lnSpc>
                <a:spcPts val="300"/>
              </a:lnSpc>
            </a:pPr>
            <a:r>
              <a:rPr lang="zh-CN" altLang="en-US" sz="1600" dirty="0">
                <a:solidFill>
                  <a:schemeClr val="accent1"/>
                </a:solidFill>
                <a:latin typeface="+mn-lt"/>
                <a:cs typeface="+mn-cs"/>
              </a:rPr>
              <a:t>灵活的风险分解功能</a:t>
            </a:r>
            <a:r>
              <a:rPr lang="en-US" altLang="zh-CN" sz="1600" dirty="0">
                <a:solidFill>
                  <a:schemeClr val="accent1"/>
                </a:solidFill>
                <a:latin typeface="+mn-lt"/>
                <a:cs typeface="+mn-cs"/>
              </a:rPr>
              <a:t>——</a:t>
            </a:r>
            <a:r>
              <a:rPr lang="zh-CN" altLang="en-US" sz="1600" dirty="0">
                <a:solidFill>
                  <a:schemeClr val="accent1"/>
                </a:solidFill>
                <a:latin typeface="+mn-lt"/>
                <a:cs typeface="+mn-cs"/>
              </a:rPr>
              <a:t>多维度、多层级风险展示和报告</a:t>
            </a:r>
            <a:endParaRPr lang="en-US" altLang="zh-CN" sz="1600" dirty="0">
              <a:solidFill>
                <a:schemeClr val="accent1"/>
              </a:solidFill>
              <a:latin typeface="+mn-lt"/>
              <a:cs typeface="+mn-cs"/>
            </a:endParaRPr>
          </a:p>
          <a:p>
            <a:pPr>
              <a:lnSpc>
                <a:spcPts val="300"/>
              </a:lnSpc>
            </a:pPr>
            <a:r>
              <a:rPr lang="zh-CN" altLang="en-US" sz="1600" dirty="0">
                <a:solidFill>
                  <a:schemeClr val="accent1"/>
                </a:solidFill>
                <a:latin typeface="+mn-lt"/>
                <a:cs typeface="+mn-cs"/>
              </a:rPr>
              <a:t>丰富金融产品定价模板及风险指标体系</a:t>
            </a:r>
            <a:endParaRPr lang="en-US" altLang="zh-CN" sz="1600" dirty="0">
              <a:solidFill>
                <a:schemeClr val="accent1"/>
              </a:solidFill>
              <a:latin typeface="+mn-lt"/>
              <a:cs typeface="+mn-cs"/>
            </a:endParaRPr>
          </a:p>
          <a:p>
            <a:pPr>
              <a:lnSpc>
                <a:spcPts val="300"/>
              </a:lnSpc>
            </a:pPr>
            <a:r>
              <a:rPr lang="zh-CN" altLang="en-US" sz="1600" dirty="0">
                <a:solidFill>
                  <a:schemeClr val="accent1"/>
                </a:solidFill>
                <a:latin typeface="+mn-lt"/>
                <a:cs typeface="+mn-cs"/>
              </a:rPr>
              <a:t>国际</a:t>
            </a:r>
            <a:r>
              <a:rPr lang="en-US" altLang="zh-CN" sz="1600" dirty="0">
                <a:solidFill>
                  <a:schemeClr val="accent1"/>
                </a:solidFill>
                <a:latin typeface="+mn-lt"/>
                <a:cs typeface="+mn-cs"/>
              </a:rPr>
              <a:t>/</a:t>
            </a:r>
            <a:r>
              <a:rPr lang="zh-CN" altLang="en-US" sz="1600" dirty="0">
                <a:solidFill>
                  <a:schemeClr val="accent1"/>
                </a:solidFill>
                <a:latin typeface="+mn-lt"/>
                <a:cs typeface="+mn-cs"/>
              </a:rPr>
              <a:t>国内公认的方法论体系、准确高效的计量功能</a:t>
            </a:r>
            <a:endParaRPr lang="en-US" altLang="zh-CN" sz="1600" dirty="0">
              <a:solidFill>
                <a:schemeClr val="accent1"/>
              </a:solidFill>
              <a:latin typeface="+mn-lt"/>
              <a:cs typeface="+mn-cs"/>
            </a:endParaRPr>
          </a:p>
          <a:p>
            <a:endParaRPr lang="en-US" dirty="0">
              <a:latin typeface="楷体" panose="02010609060101010101" pitchFamily="49" charset="-122"/>
              <a:ea typeface="楷体" panose="02010609060101010101" pitchFamily="49" charset="-122"/>
            </a:endParaRPr>
          </a:p>
        </p:txBody>
      </p:sp>
      <p:pic>
        <p:nvPicPr>
          <p:cNvPr id="3074" name="Picture 2" descr="C:\Users\zhanrui\Desktop\Picture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433" y="2690412"/>
            <a:ext cx="8284191" cy="3511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7162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effectLst>
                  <a:outerShdw blurRad="38100" dist="38100" dir="2700000" algn="tl">
                    <a:srgbClr val="000000">
                      <a:alpha val="43137"/>
                    </a:srgbClr>
                  </a:outerShdw>
                </a:effectLst>
                <a:ea typeface="楷体" panose="02010609060101010101" pitchFamily="49" charset="-122"/>
              </a:rPr>
              <a:t>证券公司全面风险管理</a:t>
            </a:r>
            <a:r>
              <a:rPr lang="en-US" altLang="zh-CN" dirty="0">
                <a:effectLst>
                  <a:outerShdw blurRad="38100" dist="38100" dir="2700000" algn="tl">
                    <a:srgbClr val="000000">
                      <a:alpha val="43137"/>
                    </a:srgbClr>
                  </a:outerShdw>
                </a:effectLst>
              </a:rPr>
              <a:t>-</a:t>
            </a:r>
            <a:r>
              <a:rPr lang="zh-CN" altLang="en-US" dirty="0">
                <a:effectLst>
                  <a:outerShdw blurRad="38100" dist="38100" dir="2700000" algn="tl">
                    <a:srgbClr val="000000">
                      <a:alpha val="43137"/>
                    </a:srgbClr>
                  </a:outerShdw>
                </a:effectLst>
              </a:rPr>
              <a:t>数据</a:t>
            </a:r>
          </a:p>
        </p:txBody>
      </p:sp>
      <p:sp>
        <p:nvSpPr>
          <p:cNvPr id="8" name="Content Placeholder 2"/>
          <p:cNvSpPr>
            <a:spLocks noGrp="1"/>
          </p:cNvSpPr>
          <p:nvPr>
            <p:ph idx="1"/>
          </p:nvPr>
        </p:nvSpPr>
        <p:spPr>
          <a:xfrm>
            <a:off x="379537" y="1121562"/>
            <a:ext cx="3999722" cy="5219237"/>
          </a:xfrm>
        </p:spPr>
        <p:txBody>
          <a:bodyPr>
            <a:noAutofit/>
          </a:bodyPr>
          <a:lstStyle/>
          <a:p>
            <a:pPr marL="0" indent="0">
              <a:lnSpc>
                <a:spcPct val="100000"/>
              </a:lnSpc>
              <a:spcBef>
                <a:spcPts val="0"/>
              </a:spcBef>
              <a:buNone/>
            </a:pPr>
            <a:r>
              <a:rPr lang="zh-CN" altLang="en-US" sz="1800" b="1" smtClean="0">
                <a:latin typeface="Arial" panose="020B0604020202020204" pitchFamily="34" charset="0"/>
                <a:ea typeface="楷体" panose="02010609060101010101" pitchFamily="49" charset="-122"/>
                <a:cs typeface="Arial" panose="020B0604020202020204" pitchFamily="34" charset="0"/>
              </a:rPr>
              <a:t>国内</a:t>
            </a:r>
            <a:r>
              <a:rPr lang="zh-CN" altLang="en-US" sz="1800" b="1" dirty="0">
                <a:latin typeface="Arial" panose="020B0604020202020204" pitchFamily="34" charset="0"/>
                <a:ea typeface="楷体" panose="02010609060101010101" pitchFamily="49" charset="-122"/>
                <a:cs typeface="Arial" panose="020B0604020202020204" pitchFamily="34" charset="0"/>
              </a:rPr>
              <a:t>数据</a:t>
            </a:r>
            <a:endParaRPr lang="en-US" altLang="zh-CN" sz="1800" b="1" dirty="0">
              <a:latin typeface="Arial" panose="020B0604020202020204" pitchFamily="34" charset="0"/>
              <a:ea typeface="楷体" panose="02010609060101010101" pitchFamily="49" charset="-122"/>
              <a:cs typeface="Arial" panose="020B0604020202020204" pitchFamily="34" charset="0"/>
            </a:endParaRPr>
          </a:p>
          <a:p>
            <a:pPr>
              <a:lnSpc>
                <a:spcPct val="100000"/>
              </a:lnSpc>
              <a:spcBef>
                <a:spcPts val="300"/>
              </a:spcBef>
              <a:buFont typeface="Wingdings" panose="05000000000000000000" pitchFamily="2" charset="2"/>
              <a:buChar char="q"/>
            </a:pPr>
            <a:r>
              <a:rPr lang="zh-CN" altLang="en-US" sz="1400" b="1" dirty="0">
                <a:latin typeface="Arial" panose="020B0604020202020204" pitchFamily="34" charset="0"/>
                <a:ea typeface="楷体" panose="02010609060101010101" pitchFamily="49" charset="-122"/>
                <a:cs typeface="Arial" panose="020B0604020202020204" pitchFamily="34" charset="0"/>
              </a:rPr>
              <a:t>股票</a:t>
            </a:r>
            <a:r>
              <a:rPr lang="en-US" altLang="zh-CN" sz="1400" b="1" dirty="0">
                <a:latin typeface="Arial" panose="020B0604020202020204" pitchFamily="34" charset="0"/>
                <a:ea typeface="楷体" panose="02010609060101010101" pitchFamily="49" charset="-122"/>
                <a:cs typeface="Arial" panose="020B0604020202020204" pitchFamily="34" charset="0"/>
              </a:rPr>
              <a:t>/</a:t>
            </a:r>
            <a:r>
              <a:rPr lang="zh-CN" altLang="en-US" sz="1400" b="1" dirty="0">
                <a:latin typeface="Arial" panose="020B0604020202020204" pitchFamily="34" charset="0"/>
                <a:ea typeface="楷体" panose="02010609060101010101" pitchFamily="49" charset="-122"/>
                <a:cs typeface="Arial" panose="020B0604020202020204" pitchFamily="34" charset="0"/>
              </a:rPr>
              <a:t>基金</a:t>
            </a:r>
            <a:endParaRPr lang="en-US" altLang="zh-CN" sz="1400" b="1" dirty="0">
              <a:latin typeface="Arial" panose="020B0604020202020204" pitchFamily="34" charset="0"/>
              <a:ea typeface="楷体" panose="02010609060101010101" pitchFamily="49" charset="-122"/>
              <a:cs typeface="Arial" panose="020B0604020202020204" pitchFamily="34" charset="0"/>
            </a:endParaRPr>
          </a:p>
          <a:p>
            <a:pPr marL="630238" indent="-173038">
              <a:spcBef>
                <a:spcPts val="300"/>
              </a:spcBef>
              <a:buFont typeface="Wingdings" panose="05000000000000000000" pitchFamily="2" charset="2"/>
              <a:buChar char="§"/>
            </a:pPr>
            <a:r>
              <a:rPr lang="zh-CN" altLang="en-US" sz="1400" dirty="0">
                <a:latin typeface="Arial" panose="020B0604020202020204" pitchFamily="34" charset="0"/>
                <a:ea typeface="楷体" panose="02010609060101010101" pitchFamily="49" charset="-122"/>
                <a:cs typeface="Arial" panose="020B0604020202020204" pitchFamily="34" charset="0"/>
              </a:rPr>
              <a:t>上海、深圳个股数据</a:t>
            </a:r>
            <a:endParaRPr lang="en-US" altLang="zh-CN" sz="1400" dirty="0">
              <a:latin typeface="Arial" panose="020B0604020202020204" pitchFamily="34" charset="0"/>
              <a:ea typeface="楷体" panose="02010609060101010101" pitchFamily="49" charset="-122"/>
              <a:cs typeface="Arial" panose="020B0604020202020204" pitchFamily="34" charset="0"/>
            </a:endParaRPr>
          </a:p>
          <a:p>
            <a:pPr marL="630238" indent="-173038">
              <a:spcBef>
                <a:spcPts val="300"/>
              </a:spcBef>
              <a:buFont typeface="Wingdings" panose="05000000000000000000" pitchFamily="2" charset="2"/>
              <a:buChar char="§"/>
            </a:pPr>
            <a:r>
              <a:rPr lang="zh-CN" altLang="en-US" sz="1400" dirty="0">
                <a:latin typeface="Arial" panose="020B0604020202020204" pitchFamily="34" charset="0"/>
                <a:ea typeface="楷体" panose="02010609060101010101" pitchFamily="49" charset="-122"/>
                <a:cs typeface="Arial" panose="020B0604020202020204" pitchFamily="34" charset="0"/>
              </a:rPr>
              <a:t>场内基金</a:t>
            </a:r>
            <a:endParaRPr lang="en-US" altLang="zh-CN" sz="1400" dirty="0">
              <a:latin typeface="Arial" panose="020B0604020202020204" pitchFamily="34" charset="0"/>
              <a:ea typeface="楷体" panose="02010609060101010101" pitchFamily="49" charset="-122"/>
              <a:cs typeface="Arial" panose="020B0604020202020204" pitchFamily="34" charset="0"/>
            </a:endParaRPr>
          </a:p>
          <a:p>
            <a:pPr marL="630238" indent="-173038">
              <a:spcBef>
                <a:spcPts val="300"/>
              </a:spcBef>
              <a:buFont typeface="Wingdings" panose="05000000000000000000" pitchFamily="2" charset="2"/>
              <a:buChar char="§"/>
            </a:pPr>
            <a:r>
              <a:rPr lang="zh-CN" altLang="en-US" sz="1400" dirty="0">
                <a:latin typeface="Arial" panose="020B0604020202020204" pitchFamily="34" charset="0"/>
                <a:ea typeface="楷体" panose="02010609060101010101" pitchFamily="49" charset="-122"/>
                <a:cs typeface="Arial" panose="020B0604020202020204" pitchFamily="34" charset="0"/>
              </a:rPr>
              <a:t>场外基金</a:t>
            </a:r>
            <a:endParaRPr lang="en-US" altLang="zh-CN" sz="1400" dirty="0">
              <a:latin typeface="Arial" panose="020B0604020202020204" pitchFamily="34" charset="0"/>
              <a:ea typeface="楷体" panose="02010609060101010101" pitchFamily="49" charset="-122"/>
              <a:cs typeface="Arial" panose="020B0604020202020204" pitchFamily="34" charset="0"/>
            </a:endParaRPr>
          </a:p>
          <a:p>
            <a:pPr>
              <a:lnSpc>
                <a:spcPct val="100000"/>
              </a:lnSpc>
              <a:spcBef>
                <a:spcPts val="300"/>
              </a:spcBef>
              <a:buFont typeface="Wingdings" panose="05000000000000000000" pitchFamily="2" charset="2"/>
              <a:buChar char="q"/>
            </a:pPr>
            <a:r>
              <a:rPr lang="zh-CN" altLang="en-US" sz="1400" b="1" dirty="0">
                <a:latin typeface="Arial" panose="020B0604020202020204" pitchFamily="34" charset="0"/>
                <a:ea typeface="楷体" panose="02010609060101010101" pitchFamily="49" charset="-122"/>
                <a:cs typeface="Arial" panose="020B0604020202020204" pitchFamily="34" charset="0"/>
              </a:rPr>
              <a:t>固定收益</a:t>
            </a:r>
            <a:endParaRPr lang="en-US" altLang="zh-CN" sz="1400" b="1" dirty="0">
              <a:latin typeface="Arial" panose="020B0604020202020204" pitchFamily="34" charset="0"/>
              <a:ea typeface="楷体" panose="02010609060101010101" pitchFamily="49" charset="-122"/>
              <a:cs typeface="Arial" panose="020B0604020202020204" pitchFamily="34" charset="0"/>
            </a:endParaRPr>
          </a:p>
          <a:p>
            <a:pPr marL="630238" indent="-173038">
              <a:lnSpc>
                <a:spcPct val="100000"/>
              </a:lnSpc>
              <a:spcBef>
                <a:spcPts val="300"/>
              </a:spcBef>
              <a:buFont typeface="Wingdings" panose="05000000000000000000" pitchFamily="2" charset="2"/>
              <a:buChar char="§"/>
            </a:pPr>
            <a:r>
              <a:rPr lang="zh-CN" altLang="en-US" sz="1400" dirty="0">
                <a:latin typeface="Arial" panose="020B0604020202020204" pitchFamily="34" charset="0"/>
                <a:ea typeface="楷体" panose="02010609060101010101" pitchFamily="49" charset="-122"/>
                <a:cs typeface="Arial" panose="020B0604020202020204" pitchFamily="34" charset="0"/>
              </a:rPr>
              <a:t>人民币利率互换曲线</a:t>
            </a:r>
            <a:endParaRPr lang="en-US" altLang="zh-CN" sz="1400" dirty="0">
              <a:latin typeface="Arial" panose="020B0604020202020204" pitchFamily="34" charset="0"/>
              <a:ea typeface="楷体" panose="02010609060101010101" pitchFamily="49" charset="-122"/>
              <a:cs typeface="Arial" panose="020B0604020202020204" pitchFamily="34" charset="0"/>
            </a:endParaRPr>
          </a:p>
          <a:p>
            <a:pPr marL="630238" indent="-173038">
              <a:lnSpc>
                <a:spcPct val="100000"/>
              </a:lnSpc>
              <a:spcBef>
                <a:spcPts val="300"/>
              </a:spcBef>
              <a:buFont typeface="Wingdings" panose="05000000000000000000" pitchFamily="2" charset="2"/>
              <a:buChar char="§"/>
            </a:pPr>
            <a:r>
              <a:rPr lang="zh-CN" altLang="en-US" sz="1400" dirty="0">
                <a:latin typeface="Arial" panose="020B0604020202020204" pitchFamily="34" charset="0"/>
                <a:ea typeface="楷体" panose="02010609060101010101" pitchFamily="49" charset="-122"/>
                <a:cs typeface="Arial" panose="020B0604020202020204" pitchFamily="34" charset="0"/>
              </a:rPr>
              <a:t>中债收益率曲线</a:t>
            </a:r>
            <a:endParaRPr lang="en-US" altLang="zh-CN" sz="1400" dirty="0">
              <a:latin typeface="Arial" panose="020B0604020202020204" pitchFamily="34" charset="0"/>
              <a:ea typeface="楷体" panose="02010609060101010101" pitchFamily="49" charset="-122"/>
              <a:cs typeface="Arial" panose="020B0604020202020204" pitchFamily="34" charset="0"/>
            </a:endParaRPr>
          </a:p>
          <a:p>
            <a:pPr marL="630238" indent="-173038">
              <a:lnSpc>
                <a:spcPct val="100000"/>
              </a:lnSpc>
              <a:spcBef>
                <a:spcPts val="300"/>
              </a:spcBef>
              <a:buFont typeface="Wingdings" panose="05000000000000000000" pitchFamily="2" charset="2"/>
              <a:buChar char="§"/>
            </a:pPr>
            <a:r>
              <a:rPr lang="zh-CN" altLang="en-US" sz="1400" dirty="0">
                <a:latin typeface="Arial" panose="020B0604020202020204" pitchFamily="34" charset="0"/>
                <a:ea typeface="楷体" panose="02010609060101010101" pitchFamily="49" charset="-122"/>
                <a:cs typeface="Arial" panose="020B0604020202020204" pitchFamily="34" charset="0"/>
              </a:rPr>
              <a:t>银行间市场短融与</a:t>
            </a:r>
            <a:r>
              <a:rPr lang="en-US" altLang="zh-CN" sz="1400" dirty="0">
                <a:latin typeface="Arial" panose="020B0604020202020204" pitchFamily="34" charset="0"/>
                <a:ea typeface="楷体" panose="02010609060101010101" pitchFamily="49" charset="-122"/>
                <a:cs typeface="Arial" panose="020B0604020202020204" pitchFamily="34" charset="0"/>
              </a:rPr>
              <a:t>NCD</a:t>
            </a:r>
            <a:r>
              <a:rPr lang="zh-CN" altLang="en-US" sz="1400" dirty="0">
                <a:latin typeface="Arial" panose="020B0604020202020204" pitchFamily="34" charset="0"/>
                <a:ea typeface="楷体" panose="02010609060101010101" pitchFamily="49" charset="-122"/>
                <a:cs typeface="Arial" panose="020B0604020202020204" pitchFamily="34" charset="0"/>
              </a:rPr>
              <a:t>曲线</a:t>
            </a:r>
            <a:endParaRPr lang="en-US" altLang="zh-CN" sz="1400" dirty="0">
              <a:latin typeface="Arial" panose="020B0604020202020204" pitchFamily="34" charset="0"/>
              <a:ea typeface="楷体" panose="02010609060101010101" pitchFamily="49" charset="-122"/>
              <a:cs typeface="Arial" panose="020B0604020202020204" pitchFamily="34" charset="0"/>
            </a:endParaRPr>
          </a:p>
          <a:p>
            <a:pPr marL="630238" indent="-173038">
              <a:lnSpc>
                <a:spcPct val="100000"/>
              </a:lnSpc>
              <a:spcBef>
                <a:spcPts val="300"/>
              </a:spcBef>
              <a:buFont typeface="Wingdings" panose="05000000000000000000" pitchFamily="2" charset="2"/>
              <a:buChar char="§"/>
            </a:pPr>
            <a:r>
              <a:rPr lang="zh-CN" altLang="en-US" sz="1400" dirty="0">
                <a:latin typeface="Arial" panose="020B0604020202020204" pitchFamily="34" charset="0"/>
                <a:ea typeface="楷体" panose="02010609060101010101" pitchFamily="49" charset="-122"/>
                <a:cs typeface="Arial" panose="020B0604020202020204" pitchFamily="34" charset="0"/>
              </a:rPr>
              <a:t>发行人收益率曲线</a:t>
            </a:r>
            <a:endParaRPr lang="en-US" altLang="zh-CN" sz="1400" dirty="0">
              <a:latin typeface="Arial" panose="020B0604020202020204" pitchFamily="34" charset="0"/>
              <a:ea typeface="楷体" panose="02010609060101010101" pitchFamily="49" charset="-122"/>
              <a:cs typeface="Arial" panose="020B0604020202020204" pitchFamily="34" charset="0"/>
            </a:endParaRPr>
          </a:p>
          <a:p>
            <a:pPr>
              <a:lnSpc>
                <a:spcPct val="100000"/>
              </a:lnSpc>
              <a:spcBef>
                <a:spcPts val="300"/>
              </a:spcBef>
              <a:buFont typeface="Wingdings" panose="05000000000000000000" pitchFamily="2" charset="2"/>
              <a:buChar char="q"/>
            </a:pPr>
            <a:r>
              <a:rPr lang="zh-CN" altLang="en-US" sz="1400" b="1" dirty="0">
                <a:latin typeface="Arial" panose="020B0604020202020204" pitchFamily="34" charset="0"/>
                <a:ea typeface="楷体" panose="02010609060101010101" pitchFamily="49" charset="-122"/>
                <a:cs typeface="Arial" panose="020B0604020202020204" pitchFamily="34" charset="0"/>
              </a:rPr>
              <a:t>商品</a:t>
            </a:r>
            <a:endParaRPr lang="en-US" altLang="zh-CN" sz="1400" b="1" dirty="0">
              <a:latin typeface="Arial" panose="020B0604020202020204" pitchFamily="34" charset="0"/>
              <a:ea typeface="楷体" panose="02010609060101010101" pitchFamily="49" charset="-122"/>
              <a:cs typeface="Arial" panose="020B0604020202020204" pitchFamily="34" charset="0"/>
            </a:endParaRPr>
          </a:p>
          <a:p>
            <a:pPr marL="630238" indent="-173038">
              <a:lnSpc>
                <a:spcPct val="100000"/>
              </a:lnSpc>
              <a:spcBef>
                <a:spcPts val="300"/>
              </a:spcBef>
              <a:buFont typeface="Wingdings" panose="05000000000000000000" pitchFamily="2" charset="2"/>
              <a:buChar char="§"/>
            </a:pPr>
            <a:r>
              <a:rPr lang="zh-CN" altLang="en-US" sz="1400" dirty="0">
                <a:latin typeface="Arial" panose="020B0604020202020204" pitchFamily="34" charset="0"/>
                <a:ea typeface="楷体" panose="02010609060101010101" pitchFamily="49" charset="-122"/>
                <a:cs typeface="Arial" panose="020B0604020202020204" pitchFamily="34" charset="0"/>
              </a:rPr>
              <a:t>上海金交所贵金属合约</a:t>
            </a:r>
            <a:endParaRPr lang="en-US" altLang="zh-CN" sz="1400" dirty="0">
              <a:latin typeface="Arial" panose="020B0604020202020204" pitchFamily="34" charset="0"/>
              <a:ea typeface="楷体" panose="02010609060101010101" pitchFamily="49" charset="-122"/>
              <a:cs typeface="Arial" panose="020B0604020202020204" pitchFamily="34" charset="0"/>
            </a:endParaRPr>
          </a:p>
          <a:p>
            <a:pPr marL="630238" indent="-173038">
              <a:lnSpc>
                <a:spcPct val="100000"/>
              </a:lnSpc>
              <a:spcBef>
                <a:spcPts val="300"/>
              </a:spcBef>
              <a:buFont typeface="Wingdings" panose="05000000000000000000" pitchFamily="2" charset="2"/>
              <a:buChar char="§"/>
            </a:pPr>
            <a:r>
              <a:rPr lang="zh-CN" altLang="en-US" sz="1400" dirty="0">
                <a:latin typeface="Arial" panose="020B0604020202020204" pitchFamily="34" charset="0"/>
                <a:ea typeface="楷体" panose="02010609060101010101" pitchFamily="49" charset="-122"/>
                <a:cs typeface="Arial" panose="020B0604020202020204" pitchFamily="34" charset="0"/>
              </a:rPr>
              <a:t>上海、郑州、大连交易所期货价格曲线</a:t>
            </a:r>
            <a:endParaRPr lang="en-US" altLang="zh-CN" sz="1400" dirty="0">
              <a:latin typeface="Arial" panose="020B0604020202020204" pitchFamily="34" charset="0"/>
              <a:ea typeface="楷体" panose="02010609060101010101" pitchFamily="49" charset="-122"/>
              <a:cs typeface="Arial" panose="020B0604020202020204" pitchFamily="34" charset="0"/>
            </a:endParaRPr>
          </a:p>
          <a:p>
            <a:pPr>
              <a:lnSpc>
                <a:spcPct val="100000"/>
              </a:lnSpc>
              <a:spcBef>
                <a:spcPts val="300"/>
              </a:spcBef>
              <a:buFont typeface="Wingdings" panose="05000000000000000000" pitchFamily="2" charset="2"/>
              <a:buChar char="q"/>
            </a:pPr>
            <a:r>
              <a:rPr lang="zh-CN" altLang="en-US" sz="1400" b="1" dirty="0">
                <a:latin typeface="Arial" panose="020B0604020202020204" pitchFamily="34" charset="0"/>
                <a:ea typeface="楷体" panose="02010609060101010101" pitchFamily="49" charset="-122"/>
                <a:cs typeface="Arial" panose="020B0604020202020204" pitchFamily="34" charset="0"/>
              </a:rPr>
              <a:t>市场指数（压力测试、情景分析）</a:t>
            </a:r>
            <a:endParaRPr lang="en-US" altLang="zh-CN" sz="1400" b="1" dirty="0">
              <a:latin typeface="Arial" panose="020B0604020202020204" pitchFamily="34" charset="0"/>
              <a:ea typeface="楷体" panose="02010609060101010101" pitchFamily="49" charset="-122"/>
              <a:cs typeface="Arial" panose="020B0604020202020204" pitchFamily="34" charset="0"/>
            </a:endParaRPr>
          </a:p>
          <a:p>
            <a:pPr marL="630238" indent="-173038">
              <a:spcBef>
                <a:spcPts val="300"/>
              </a:spcBef>
              <a:buFont typeface="Wingdings" panose="05000000000000000000" pitchFamily="2" charset="2"/>
              <a:buChar char="§"/>
            </a:pPr>
            <a:r>
              <a:rPr lang="zh-CN" altLang="en-US" sz="1400" dirty="0">
                <a:latin typeface="Arial" panose="020B0604020202020204" pitchFamily="34" charset="0"/>
                <a:ea typeface="楷体" panose="02010609060101010101" pitchFamily="49" charset="-122"/>
                <a:cs typeface="Arial" panose="020B0604020202020204" pitchFamily="34" charset="0"/>
              </a:rPr>
              <a:t>国内主要股票指数数据</a:t>
            </a:r>
            <a:endParaRPr lang="en-US" sz="1400" dirty="0">
              <a:latin typeface="Arial" panose="020B0604020202020204" pitchFamily="34" charset="0"/>
              <a:ea typeface="楷体" panose="02010609060101010101" pitchFamily="49" charset="-122"/>
              <a:cs typeface="Arial" panose="020B0604020202020204" pitchFamily="34" charset="0"/>
            </a:endParaRPr>
          </a:p>
        </p:txBody>
      </p:sp>
      <p:sp>
        <p:nvSpPr>
          <p:cNvPr id="9" name="Content Placeholder 2"/>
          <p:cNvSpPr txBox="1">
            <a:spLocks/>
          </p:cNvSpPr>
          <p:nvPr/>
        </p:nvSpPr>
        <p:spPr>
          <a:xfrm>
            <a:off x="4633290" y="1129349"/>
            <a:ext cx="3999722" cy="5219237"/>
          </a:xfrm>
          <a:prstGeom prst="rect">
            <a:avLst/>
          </a:prstGeom>
        </p:spPr>
        <p:txBody>
          <a:bodyPr vert="horz" lIns="91440" tIns="45720" rIns="91440" bIns="45720" rtlCol="0">
            <a:noAutofit/>
          </a:bodyPr>
          <a:lstStyle>
            <a:lvl1pPr marL="230188" indent="-230188" algn="l" defTabSz="457200" rtl="0" eaLnBrk="1" latinLnBrk="0" hangingPunct="1">
              <a:lnSpc>
                <a:spcPct val="100000"/>
              </a:lnSpc>
              <a:spcBef>
                <a:spcPts val="1800"/>
              </a:spcBef>
              <a:spcAft>
                <a:spcPts val="600"/>
              </a:spcAft>
              <a:buClr>
                <a:schemeClr val="accent1"/>
              </a:buClr>
              <a:buFont typeface="Arial"/>
              <a:buChar char="•"/>
              <a:defRPr sz="2000" b="0" i="0" kern="1200">
                <a:solidFill>
                  <a:schemeClr val="bg2"/>
                </a:solidFill>
                <a:latin typeface="Calibri"/>
                <a:ea typeface="+mn-ea"/>
                <a:cs typeface="Calibri"/>
              </a:defRPr>
            </a:lvl1pPr>
            <a:lvl2pPr marL="461963" indent="-231775" algn="l" defTabSz="457200" rtl="0" eaLnBrk="1" latinLnBrk="0" hangingPunct="1">
              <a:lnSpc>
                <a:spcPct val="100000"/>
              </a:lnSpc>
              <a:spcBef>
                <a:spcPts val="0"/>
              </a:spcBef>
              <a:spcAft>
                <a:spcPts val="600"/>
              </a:spcAft>
              <a:buClr>
                <a:schemeClr val="accent1"/>
              </a:buClr>
              <a:buFont typeface="Calibri" panose="020F0502020204030204" pitchFamily="34" charset="0"/>
              <a:buChar char="─"/>
              <a:defRPr sz="2000" b="0" i="0" kern="1200">
                <a:solidFill>
                  <a:schemeClr val="bg2"/>
                </a:solidFill>
                <a:latin typeface="Calibri"/>
                <a:ea typeface="+mn-ea"/>
                <a:cs typeface="Calibri"/>
              </a:defRPr>
            </a:lvl2pPr>
            <a:lvl3pPr marL="681038" indent="-219075" algn="l" defTabSz="457200" rtl="0" eaLnBrk="1" latinLnBrk="0" hangingPunct="1">
              <a:lnSpc>
                <a:spcPct val="100000"/>
              </a:lnSpc>
              <a:spcBef>
                <a:spcPts val="0"/>
              </a:spcBef>
              <a:spcAft>
                <a:spcPts val="600"/>
              </a:spcAft>
              <a:buClr>
                <a:schemeClr val="accent1"/>
              </a:buClr>
              <a:buFont typeface="Arial" panose="020B0604020202020204" pitchFamily="34" charset="0"/>
              <a:buChar char="•"/>
              <a:defRPr sz="2000" b="0" i="0" kern="1200">
                <a:solidFill>
                  <a:schemeClr val="bg2"/>
                </a:solidFill>
                <a:latin typeface="Calibri"/>
                <a:ea typeface="+mn-ea"/>
                <a:cs typeface="Calibri"/>
              </a:defRPr>
            </a:lvl3pPr>
            <a:lvl4pPr marL="912813" indent="-231775" algn="l" defTabSz="457200" rtl="0" eaLnBrk="1" latinLnBrk="0" hangingPunct="1">
              <a:lnSpc>
                <a:spcPct val="100000"/>
              </a:lnSpc>
              <a:spcBef>
                <a:spcPts val="0"/>
              </a:spcBef>
              <a:spcAft>
                <a:spcPts val="600"/>
              </a:spcAft>
              <a:buClr>
                <a:schemeClr val="accent1"/>
              </a:buClr>
              <a:buFont typeface="Arial" panose="020B0604020202020204" pitchFamily="34" charset="0"/>
              <a:buChar char="•"/>
              <a:defRPr sz="2000" b="0" i="0" kern="1200">
                <a:solidFill>
                  <a:schemeClr val="bg2"/>
                </a:solidFill>
                <a:latin typeface="Calibri"/>
                <a:ea typeface="+mn-ea"/>
                <a:cs typeface="Calibri"/>
              </a:defRPr>
            </a:lvl4pPr>
            <a:lvl5pPr marL="1143000" indent="-230188" algn="l" defTabSz="457200" rtl="0" eaLnBrk="1" latinLnBrk="0" hangingPunct="1">
              <a:lnSpc>
                <a:spcPct val="100000"/>
              </a:lnSpc>
              <a:spcBef>
                <a:spcPts val="0"/>
              </a:spcBef>
              <a:spcAft>
                <a:spcPts val="600"/>
              </a:spcAft>
              <a:buClr>
                <a:schemeClr val="accent1"/>
              </a:buClr>
              <a:buFont typeface="Arial" panose="020B0604020202020204" pitchFamily="34" charset="0"/>
              <a:buChar char="•"/>
              <a:defRPr sz="2000" b="0" i="0" kern="1200">
                <a:solidFill>
                  <a:schemeClr val="bg2"/>
                </a:solidFill>
                <a:latin typeface="Calibri"/>
                <a:ea typeface="+mn-ea"/>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None/>
            </a:pPr>
            <a:r>
              <a:rPr lang="zh-CN" altLang="en-US" sz="1800" b="1" smtClean="0">
                <a:latin typeface="Arial" panose="020B0604020202020204" pitchFamily="34" charset="0"/>
                <a:ea typeface="楷体" panose="02010609060101010101" pitchFamily="49" charset="-122"/>
                <a:cs typeface="Arial" panose="020B0604020202020204" pitchFamily="34" charset="0"/>
              </a:rPr>
              <a:t>海外</a:t>
            </a:r>
            <a:r>
              <a:rPr lang="zh-CN" altLang="en-US" sz="1800" b="1" dirty="0">
                <a:latin typeface="Arial" panose="020B0604020202020204" pitchFamily="34" charset="0"/>
                <a:ea typeface="楷体" panose="02010609060101010101" pitchFamily="49" charset="-122"/>
                <a:cs typeface="Arial" panose="020B0604020202020204" pitchFamily="34" charset="0"/>
              </a:rPr>
              <a:t>数据</a:t>
            </a:r>
            <a:endParaRPr lang="en-US" altLang="zh-CN" sz="1800" b="1" dirty="0">
              <a:latin typeface="Arial" panose="020B0604020202020204" pitchFamily="34" charset="0"/>
              <a:ea typeface="楷体" panose="02010609060101010101" pitchFamily="49" charset="-122"/>
              <a:cs typeface="Arial" panose="020B0604020202020204" pitchFamily="34" charset="0"/>
            </a:endParaRPr>
          </a:p>
          <a:p>
            <a:pPr>
              <a:spcBef>
                <a:spcPts val="300"/>
              </a:spcBef>
              <a:buFont typeface="Wingdings" panose="05000000000000000000" pitchFamily="2" charset="2"/>
              <a:buChar char="q"/>
            </a:pPr>
            <a:r>
              <a:rPr lang="zh-CN" altLang="en-US" sz="1400" b="1" dirty="0">
                <a:latin typeface="Arial" panose="020B0604020202020204" pitchFamily="34" charset="0"/>
                <a:ea typeface="楷体" panose="02010609060101010101" pitchFamily="49" charset="-122"/>
                <a:cs typeface="Arial" panose="020B0604020202020204" pitchFamily="34" charset="0"/>
              </a:rPr>
              <a:t>股票</a:t>
            </a:r>
            <a:r>
              <a:rPr lang="en-US" altLang="zh-CN" sz="1400" b="1" dirty="0">
                <a:latin typeface="Arial" panose="020B0604020202020204" pitchFamily="34" charset="0"/>
                <a:ea typeface="楷体" panose="02010609060101010101" pitchFamily="49" charset="-122"/>
                <a:cs typeface="Arial" panose="020B0604020202020204" pitchFamily="34" charset="0"/>
              </a:rPr>
              <a:t>/</a:t>
            </a:r>
            <a:r>
              <a:rPr lang="zh-CN" altLang="en-US" sz="1400" b="1" dirty="0">
                <a:latin typeface="Arial" panose="020B0604020202020204" pitchFamily="34" charset="0"/>
                <a:ea typeface="楷体" panose="02010609060101010101" pitchFamily="49" charset="-122"/>
                <a:cs typeface="Arial" panose="020B0604020202020204" pitchFamily="34" charset="0"/>
              </a:rPr>
              <a:t>基金</a:t>
            </a:r>
            <a:endParaRPr lang="en-US" altLang="zh-CN" sz="1400" b="1" dirty="0">
              <a:latin typeface="Arial" panose="020B0604020202020204" pitchFamily="34" charset="0"/>
              <a:ea typeface="楷体" panose="02010609060101010101" pitchFamily="49" charset="-122"/>
              <a:cs typeface="Arial" panose="020B0604020202020204" pitchFamily="34" charset="0"/>
            </a:endParaRPr>
          </a:p>
          <a:p>
            <a:pPr marL="630238" indent="-173038">
              <a:spcBef>
                <a:spcPts val="0"/>
              </a:spcBef>
              <a:buFont typeface="Wingdings" panose="05000000000000000000" pitchFamily="2" charset="2"/>
              <a:buChar char="§"/>
            </a:pPr>
            <a:r>
              <a:rPr lang="zh-CN" altLang="en-US" sz="1400" dirty="0">
                <a:latin typeface="Arial" panose="020B0604020202020204" pitchFamily="34" charset="0"/>
                <a:ea typeface="楷体" panose="02010609060101010101" pitchFamily="49" charset="-122"/>
                <a:cs typeface="Arial" panose="020B0604020202020204" pitchFamily="34" charset="0"/>
              </a:rPr>
              <a:t>全球各大股票交易所个股数据</a:t>
            </a:r>
            <a:endParaRPr lang="en-US" altLang="zh-CN" sz="1400" dirty="0">
              <a:latin typeface="Arial" panose="020B0604020202020204" pitchFamily="34" charset="0"/>
              <a:ea typeface="楷体" panose="02010609060101010101" pitchFamily="49" charset="-122"/>
              <a:cs typeface="Arial" panose="020B0604020202020204" pitchFamily="34" charset="0"/>
            </a:endParaRPr>
          </a:p>
          <a:p>
            <a:pPr marL="630238" indent="-173038">
              <a:spcBef>
                <a:spcPts val="0"/>
              </a:spcBef>
              <a:buFont typeface="Wingdings" panose="05000000000000000000" pitchFamily="2" charset="2"/>
              <a:buChar char="§"/>
            </a:pPr>
            <a:r>
              <a:rPr lang="zh-CN" altLang="en-US" sz="1400" dirty="0">
                <a:latin typeface="Arial" panose="020B0604020202020204" pitchFamily="34" charset="0"/>
                <a:ea typeface="楷体" panose="02010609060101010101" pitchFamily="49" charset="-122"/>
                <a:cs typeface="Arial" panose="020B0604020202020204" pitchFamily="34" charset="0"/>
              </a:rPr>
              <a:t>全球基金数据</a:t>
            </a:r>
            <a:endParaRPr lang="en-US" altLang="zh-CN" sz="1400" dirty="0">
              <a:latin typeface="Arial" panose="020B0604020202020204" pitchFamily="34" charset="0"/>
              <a:ea typeface="楷体" panose="02010609060101010101" pitchFamily="49" charset="-122"/>
              <a:cs typeface="Arial" panose="020B0604020202020204" pitchFamily="34" charset="0"/>
            </a:endParaRPr>
          </a:p>
          <a:p>
            <a:pPr>
              <a:spcBef>
                <a:spcPts val="0"/>
              </a:spcBef>
              <a:buFont typeface="Wingdings" panose="05000000000000000000" pitchFamily="2" charset="2"/>
              <a:buChar char="q"/>
            </a:pPr>
            <a:r>
              <a:rPr lang="zh-CN" altLang="en-US" sz="1400" b="1" dirty="0">
                <a:latin typeface="Arial" panose="020B0604020202020204" pitchFamily="34" charset="0"/>
                <a:ea typeface="楷体" panose="02010609060101010101" pitchFamily="49" charset="-122"/>
                <a:cs typeface="Arial" panose="020B0604020202020204" pitchFamily="34" charset="0"/>
              </a:rPr>
              <a:t>固定收益</a:t>
            </a:r>
            <a:endParaRPr lang="en-US" altLang="zh-CN" sz="1400" b="1" dirty="0">
              <a:latin typeface="Arial" panose="020B0604020202020204" pitchFamily="34" charset="0"/>
              <a:ea typeface="楷体" panose="02010609060101010101" pitchFamily="49" charset="-122"/>
              <a:cs typeface="Arial" panose="020B0604020202020204" pitchFamily="34" charset="0"/>
            </a:endParaRPr>
          </a:p>
          <a:p>
            <a:pPr marL="630238" indent="-173038">
              <a:spcBef>
                <a:spcPts val="0"/>
              </a:spcBef>
              <a:buFont typeface="Wingdings" panose="05000000000000000000" pitchFamily="2" charset="2"/>
              <a:buChar char="§"/>
            </a:pPr>
            <a:r>
              <a:rPr lang="zh-CN" altLang="en-US" sz="1400" dirty="0">
                <a:latin typeface="Arial" panose="020B0604020202020204" pitchFamily="34" charset="0"/>
                <a:ea typeface="楷体" panose="02010609060101010101" pitchFamily="49" charset="-122"/>
                <a:cs typeface="Arial" panose="020B0604020202020204" pitchFamily="34" charset="0"/>
              </a:rPr>
              <a:t>各国国债曲线</a:t>
            </a:r>
            <a:endParaRPr lang="en-US" altLang="zh-CN" sz="1400" dirty="0">
              <a:latin typeface="Arial" panose="020B0604020202020204" pitchFamily="34" charset="0"/>
              <a:ea typeface="楷体" panose="02010609060101010101" pitchFamily="49" charset="-122"/>
              <a:cs typeface="Arial" panose="020B0604020202020204" pitchFamily="34" charset="0"/>
            </a:endParaRPr>
          </a:p>
          <a:p>
            <a:pPr marL="630238" indent="-173038">
              <a:spcBef>
                <a:spcPts val="0"/>
              </a:spcBef>
              <a:buFont typeface="Wingdings" panose="05000000000000000000" pitchFamily="2" charset="2"/>
              <a:buChar char="§"/>
            </a:pPr>
            <a:r>
              <a:rPr lang="zh-CN" altLang="en-US" sz="1400" dirty="0">
                <a:latin typeface="Arial" panose="020B0604020202020204" pitchFamily="34" charset="0"/>
                <a:ea typeface="楷体" panose="02010609060101010101" pitchFamily="49" charset="-122"/>
                <a:cs typeface="Arial" panose="020B0604020202020204" pitchFamily="34" charset="0"/>
              </a:rPr>
              <a:t>各国货币市场曲线</a:t>
            </a:r>
            <a:endParaRPr lang="en-US" altLang="zh-CN" sz="1400" dirty="0">
              <a:latin typeface="Arial" panose="020B0604020202020204" pitchFamily="34" charset="0"/>
              <a:ea typeface="楷体" panose="02010609060101010101" pitchFamily="49" charset="-122"/>
              <a:cs typeface="Arial" panose="020B0604020202020204" pitchFamily="34" charset="0"/>
            </a:endParaRPr>
          </a:p>
          <a:p>
            <a:pPr marL="630238" indent="-173038">
              <a:spcBef>
                <a:spcPts val="0"/>
              </a:spcBef>
              <a:buFont typeface="Wingdings" panose="05000000000000000000" pitchFamily="2" charset="2"/>
              <a:buChar char="§"/>
            </a:pPr>
            <a:r>
              <a:rPr lang="zh-CN" altLang="en-US" sz="1400" dirty="0">
                <a:latin typeface="Arial" panose="020B0604020202020204" pitchFamily="34" charset="0"/>
                <a:ea typeface="楷体" panose="02010609060101010101" pitchFamily="49" charset="-122"/>
                <a:cs typeface="Arial" panose="020B0604020202020204" pitchFamily="34" charset="0"/>
              </a:rPr>
              <a:t>外币信用债曲线</a:t>
            </a:r>
            <a:endParaRPr lang="en-US" altLang="zh-CN" sz="1400" dirty="0">
              <a:latin typeface="Arial" panose="020B0604020202020204" pitchFamily="34" charset="0"/>
              <a:ea typeface="楷体" panose="02010609060101010101" pitchFamily="49" charset="-122"/>
              <a:cs typeface="Arial" panose="020B0604020202020204" pitchFamily="34" charset="0"/>
            </a:endParaRPr>
          </a:p>
          <a:p>
            <a:pPr>
              <a:spcBef>
                <a:spcPts val="0"/>
              </a:spcBef>
              <a:buFont typeface="Wingdings" panose="05000000000000000000" pitchFamily="2" charset="2"/>
              <a:buChar char="q"/>
            </a:pPr>
            <a:r>
              <a:rPr lang="zh-CN" altLang="en-US" sz="1400" b="1" dirty="0">
                <a:latin typeface="Arial" panose="020B0604020202020204" pitchFamily="34" charset="0"/>
                <a:ea typeface="楷体" panose="02010609060101010101" pitchFamily="49" charset="-122"/>
                <a:cs typeface="Arial" panose="020B0604020202020204" pitchFamily="34" charset="0"/>
              </a:rPr>
              <a:t>商品</a:t>
            </a:r>
            <a:endParaRPr lang="en-US" altLang="zh-CN" sz="1400" b="1" dirty="0">
              <a:latin typeface="Arial" panose="020B0604020202020204" pitchFamily="34" charset="0"/>
              <a:ea typeface="楷体" panose="02010609060101010101" pitchFamily="49" charset="-122"/>
              <a:cs typeface="Arial" panose="020B0604020202020204" pitchFamily="34" charset="0"/>
            </a:endParaRPr>
          </a:p>
          <a:p>
            <a:pPr marL="630238" indent="-173038">
              <a:spcBef>
                <a:spcPts val="0"/>
              </a:spcBef>
              <a:buFont typeface="Wingdings" panose="05000000000000000000" pitchFamily="2" charset="2"/>
              <a:buChar char="§"/>
            </a:pPr>
            <a:r>
              <a:rPr lang="zh-CN" altLang="en-US" sz="1400" dirty="0">
                <a:latin typeface="Arial" panose="020B0604020202020204" pitchFamily="34" charset="0"/>
                <a:ea typeface="楷体" panose="02010609060101010101" pitchFamily="49" charset="-122"/>
                <a:cs typeface="Arial" panose="020B0604020202020204" pitchFamily="34" charset="0"/>
              </a:rPr>
              <a:t>海外大宗商品期货价格曲线</a:t>
            </a:r>
            <a:endParaRPr lang="en-US" altLang="zh-CN" sz="1400" dirty="0">
              <a:latin typeface="Arial" panose="020B0604020202020204" pitchFamily="34" charset="0"/>
              <a:ea typeface="楷体" panose="02010609060101010101" pitchFamily="49" charset="-122"/>
              <a:cs typeface="Arial" panose="020B0604020202020204" pitchFamily="34" charset="0"/>
            </a:endParaRPr>
          </a:p>
          <a:p>
            <a:pPr>
              <a:spcBef>
                <a:spcPts val="0"/>
              </a:spcBef>
              <a:buFont typeface="Wingdings" panose="05000000000000000000" pitchFamily="2" charset="2"/>
              <a:buChar char="q"/>
            </a:pPr>
            <a:r>
              <a:rPr lang="zh-CN" altLang="en-US" sz="1400" b="1" dirty="0">
                <a:latin typeface="Arial" panose="020B0604020202020204" pitchFamily="34" charset="0"/>
                <a:ea typeface="楷体" panose="02010609060101010101" pitchFamily="49" charset="-122"/>
                <a:cs typeface="Arial" panose="020B0604020202020204" pitchFamily="34" charset="0"/>
              </a:rPr>
              <a:t>外汇</a:t>
            </a:r>
            <a:endParaRPr lang="en-US" altLang="zh-CN" sz="1400" b="1" dirty="0">
              <a:latin typeface="Arial" panose="020B0604020202020204" pitchFamily="34" charset="0"/>
              <a:ea typeface="楷体" panose="02010609060101010101" pitchFamily="49" charset="-122"/>
              <a:cs typeface="Arial" panose="020B0604020202020204" pitchFamily="34" charset="0"/>
            </a:endParaRPr>
          </a:p>
          <a:p>
            <a:pPr marL="630238" indent="-173038">
              <a:spcBef>
                <a:spcPts val="0"/>
              </a:spcBef>
              <a:buFont typeface="Wingdings" panose="05000000000000000000" pitchFamily="2" charset="2"/>
              <a:buChar char="§"/>
            </a:pPr>
            <a:r>
              <a:rPr lang="zh-CN" altLang="en-US" sz="1400" dirty="0">
                <a:latin typeface="Arial" panose="020B0604020202020204" pitchFamily="34" charset="0"/>
                <a:ea typeface="楷体" panose="02010609060101010101" pitchFamily="49" charset="-122"/>
                <a:cs typeface="Arial" panose="020B0604020202020204" pitchFamily="34" charset="0"/>
              </a:rPr>
              <a:t>各个货币汇率数据</a:t>
            </a:r>
            <a:endParaRPr lang="en-US" altLang="zh-CN" sz="1400" dirty="0">
              <a:latin typeface="Arial" panose="020B0604020202020204" pitchFamily="34" charset="0"/>
              <a:ea typeface="楷体" panose="02010609060101010101" pitchFamily="49" charset="-122"/>
              <a:cs typeface="Arial" panose="020B0604020202020204" pitchFamily="34" charset="0"/>
            </a:endParaRPr>
          </a:p>
          <a:p>
            <a:pPr marL="630238" indent="-173038">
              <a:spcBef>
                <a:spcPts val="0"/>
              </a:spcBef>
              <a:buFont typeface="Wingdings" panose="05000000000000000000" pitchFamily="2" charset="2"/>
              <a:buChar char="§"/>
            </a:pPr>
            <a:r>
              <a:rPr lang="zh-CN" altLang="en-US" sz="1400" dirty="0">
                <a:latin typeface="Arial" panose="020B0604020202020204" pitchFamily="34" charset="0"/>
                <a:ea typeface="楷体" panose="02010609060101010101" pitchFamily="49" charset="-122"/>
                <a:cs typeface="Arial" panose="020B0604020202020204" pitchFamily="34" charset="0"/>
              </a:rPr>
              <a:t>远期外汇隐含收益率曲线</a:t>
            </a:r>
            <a:endParaRPr lang="en-US" altLang="zh-CN" sz="1400" dirty="0">
              <a:latin typeface="Arial" panose="020B0604020202020204" pitchFamily="34" charset="0"/>
              <a:ea typeface="楷体" panose="02010609060101010101" pitchFamily="49" charset="-122"/>
              <a:cs typeface="Arial" panose="020B0604020202020204" pitchFamily="34" charset="0"/>
            </a:endParaRPr>
          </a:p>
          <a:p>
            <a:pPr marL="630238" indent="-173038">
              <a:spcBef>
                <a:spcPts val="0"/>
              </a:spcBef>
              <a:buFont typeface="Wingdings" panose="05000000000000000000" pitchFamily="2" charset="2"/>
              <a:buChar char="§"/>
            </a:pPr>
            <a:r>
              <a:rPr lang="zh-CN" altLang="en-US" sz="1400" dirty="0">
                <a:latin typeface="Arial" panose="020B0604020202020204" pitchFamily="34" charset="0"/>
                <a:ea typeface="楷体" panose="02010609060101010101" pitchFamily="49" charset="-122"/>
                <a:cs typeface="Arial" panose="020B0604020202020204" pitchFamily="34" charset="0"/>
              </a:rPr>
              <a:t>外汇隐含波动率数据</a:t>
            </a:r>
            <a:endParaRPr lang="en-US" altLang="zh-CN" sz="1400" dirty="0">
              <a:latin typeface="Arial" panose="020B0604020202020204" pitchFamily="34" charset="0"/>
              <a:ea typeface="楷体" panose="02010609060101010101" pitchFamily="49" charset="-122"/>
              <a:cs typeface="Arial" panose="020B0604020202020204" pitchFamily="34" charset="0"/>
            </a:endParaRPr>
          </a:p>
          <a:p>
            <a:pPr>
              <a:spcBef>
                <a:spcPts val="0"/>
              </a:spcBef>
              <a:buFont typeface="Wingdings" panose="05000000000000000000" pitchFamily="2" charset="2"/>
              <a:buChar char="q"/>
            </a:pPr>
            <a:r>
              <a:rPr lang="zh-CN" altLang="en-US" sz="1400" b="1" dirty="0">
                <a:latin typeface="Arial" panose="020B0604020202020204" pitchFamily="34" charset="0"/>
                <a:ea typeface="楷体" panose="02010609060101010101" pitchFamily="49" charset="-122"/>
                <a:cs typeface="Arial" panose="020B0604020202020204" pitchFamily="34" charset="0"/>
              </a:rPr>
              <a:t>市场指数（压力测试、情景分析）</a:t>
            </a:r>
            <a:endParaRPr lang="en-US" altLang="zh-CN" sz="1400" b="1" dirty="0">
              <a:latin typeface="Arial" panose="020B0604020202020204" pitchFamily="34" charset="0"/>
              <a:ea typeface="楷体" panose="02010609060101010101" pitchFamily="49" charset="-122"/>
              <a:cs typeface="Arial" panose="020B0604020202020204" pitchFamily="34" charset="0"/>
            </a:endParaRPr>
          </a:p>
          <a:p>
            <a:pPr marL="630238" indent="-173038">
              <a:spcBef>
                <a:spcPts val="0"/>
              </a:spcBef>
              <a:buFont typeface="Wingdings" panose="05000000000000000000" pitchFamily="2" charset="2"/>
              <a:buChar char="§"/>
            </a:pPr>
            <a:r>
              <a:rPr lang="zh-CN" altLang="en-US" sz="1400" dirty="0">
                <a:latin typeface="Arial" panose="020B0604020202020204" pitchFamily="34" charset="0"/>
                <a:ea typeface="楷体" panose="02010609060101010101" pitchFamily="49" charset="-122"/>
                <a:cs typeface="Arial" panose="020B0604020202020204" pitchFamily="34" charset="0"/>
              </a:rPr>
              <a:t>全球主要股票、固定收益市场指数</a:t>
            </a:r>
            <a:endParaRPr lang="en-US" altLang="zh-CN" sz="1400" dirty="0">
              <a:latin typeface="Arial" panose="020B0604020202020204" pitchFamily="34" charset="0"/>
              <a:ea typeface="楷体" panose="02010609060101010101" pitchFamily="49" charset="-122"/>
              <a:cs typeface="Arial" panose="020B0604020202020204" pitchFamily="34" charset="0"/>
            </a:endParaRPr>
          </a:p>
          <a:p>
            <a:pPr marL="630238" indent="-173038">
              <a:spcBef>
                <a:spcPts val="0"/>
              </a:spcBef>
              <a:buFont typeface="Wingdings" panose="05000000000000000000" pitchFamily="2" charset="2"/>
              <a:buChar char="§"/>
            </a:pPr>
            <a:r>
              <a:rPr lang="zh-CN" altLang="en-US" sz="1400" dirty="0">
                <a:latin typeface="Arial" panose="020B0604020202020204" pitchFamily="34" charset="0"/>
                <a:ea typeface="楷体" panose="02010609060101010101" pitchFamily="49" charset="-122"/>
                <a:cs typeface="Arial" panose="020B0604020202020204" pitchFamily="34" charset="0"/>
              </a:rPr>
              <a:t>全球重要大宗商品价格指数</a:t>
            </a:r>
            <a:endParaRPr lang="en-US" altLang="zh-CN" sz="1400" dirty="0">
              <a:latin typeface="Arial" panose="020B0604020202020204" pitchFamily="34" charset="0"/>
              <a:ea typeface="楷体" panose="02010609060101010101" pitchFamily="49" charset="-122"/>
              <a:cs typeface="Arial" panose="020B0604020202020204" pitchFamily="34" charset="0"/>
            </a:endParaRPr>
          </a:p>
          <a:p>
            <a:pPr marL="0" indent="0">
              <a:spcBef>
                <a:spcPts val="0"/>
              </a:spcBef>
              <a:spcAft>
                <a:spcPts val="0"/>
              </a:spcAft>
              <a:buFont typeface="Arial"/>
              <a:buNone/>
            </a:pPr>
            <a:endParaRPr lang="en-US" sz="1200" b="1" dirty="0"/>
          </a:p>
        </p:txBody>
      </p:sp>
    </p:spTree>
    <p:extLst>
      <p:ext uri="{BB962C8B-B14F-4D97-AF65-F5344CB8AC3E}">
        <p14:creationId xmlns:p14="http://schemas.microsoft.com/office/powerpoint/2010/main" val="2814060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标题 40"/>
          <p:cNvSpPr>
            <a:spLocks noGrp="1"/>
          </p:cNvSpPr>
          <p:nvPr>
            <p:ph type="title"/>
          </p:nvPr>
        </p:nvSpPr>
        <p:spPr/>
        <p:txBody>
          <a:bodyPr/>
          <a:lstStyle/>
          <a:p>
            <a:r>
              <a:rPr lang="zh-CN" altLang="en-US" dirty="0" smtClean="0">
                <a:effectLst>
                  <a:outerShdw blurRad="38100" dist="38100" dir="2700000" algn="tl">
                    <a:srgbClr val="000000">
                      <a:alpha val="43137"/>
                    </a:srgbClr>
                  </a:outerShdw>
                </a:effectLst>
                <a:latin typeface="+mj-lt"/>
                <a:ea typeface="楷体" panose="02010609060101010101" pitchFamily="49" charset="-122"/>
              </a:rPr>
              <a:t>本解决方案与同业的区别</a:t>
            </a:r>
            <a:r>
              <a:rPr lang="en-US" altLang="zh-CN" dirty="0" smtClean="0">
                <a:effectLst>
                  <a:outerShdw blurRad="38100" dist="38100" dir="2700000" algn="tl">
                    <a:srgbClr val="000000">
                      <a:alpha val="43137"/>
                    </a:srgbClr>
                  </a:outerShdw>
                </a:effectLst>
                <a:latin typeface="+mj-lt"/>
                <a:ea typeface="楷体" panose="02010609060101010101" pitchFamily="49" charset="-122"/>
              </a:rPr>
              <a:t>-</a:t>
            </a:r>
            <a:r>
              <a:rPr lang="zh-CN" altLang="en-US" dirty="0" smtClean="0">
                <a:effectLst>
                  <a:outerShdw blurRad="38100" dist="38100" dir="2700000" algn="tl">
                    <a:srgbClr val="000000">
                      <a:alpha val="43137"/>
                    </a:srgbClr>
                  </a:outerShdw>
                </a:effectLst>
                <a:latin typeface="+mj-lt"/>
                <a:ea typeface="楷体" panose="02010609060101010101" pitchFamily="49" charset="-122"/>
              </a:rPr>
              <a:t>模块功能</a:t>
            </a:r>
            <a:endParaRPr lang="zh-CN" altLang="en-US" dirty="0">
              <a:effectLst>
                <a:outerShdw blurRad="38100" dist="38100" dir="2700000" algn="tl">
                  <a:srgbClr val="000000">
                    <a:alpha val="43137"/>
                  </a:srgbClr>
                </a:outerShdw>
              </a:effectLst>
              <a:latin typeface="+mj-lt"/>
              <a:ea typeface="楷体" panose="02010609060101010101" pitchFamily="49" charset="-122"/>
            </a:endParaRPr>
          </a:p>
        </p:txBody>
      </p:sp>
      <p:graphicFrame>
        <p:nvGraphicFramePr>
          <p:cNvPr id="36" name="表格 35"/>
          <p:cNvGraphicFramePr>
            <a:graphicFrameLocks noGrp="1"/>
          </p:cNvGraphicFramePr>
          <p:nvPr>
            <p:extLst>
              <p:ext uri="{D42A27DB-BD31-4B8C-83A1-F6EECF244321}">
                <p14:modId xmlns:p14="http://schemas.microsoft.com/office/powerpoint/2010/main" val="4135235901"/>
              </p:ext>
            </p:extLst>
          </p:nvPr>
        </p:nvGraphicFramePr>
        <p:xfrm>
          <a:off x="414303" y="1023006"/>
          <a:ext cx="8169085" cy="5636772"/>
        </p:xfrm>
        <a:graphic>
          <a:graphicData uri="http://schemas.openxmlformats.org/drawingml/2006/table">
            <a:tbl>
              <a:tblPr/>
              <a:tblGrid>
                <a:gridCol w="3820198"/>
                <a:gridCol w="4348887"/>
              </a:tblGrid>
              <a:tr h="153403">
                <a:tc>
                  <a:txBody>
                    <a:bodyPr/>
                    <a:lstStyle/>
                    <a:p>
                      <a:pPr algn="ctr" fontAlgn="ctr"/>
                      <a:r>
                        <a:rPr lang="zh-CN" sz="1000" b="1" i="0" u="none" strike="noStrike" dirty="0">
                          <a:solidFill>
                            <a:srgbClr val="000000"/>
                          </a:solidFill>
                          <a:latin typeface="楷体" pitchFamily="49" charset="-122"/>
                          <a:ea typeface="楷体" pitchFamily="49" charset="-122"/>
                        </a:rPr>
                        <a:t>功能模块 </a:t>
                      </a:r>
                    </a:p>
                  </a:txBody>
                  <a:tcPr marL="4177" marR="4177" marT="4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zh-CN" sz="1000" b="1" i="0" u="none" strike="noStrike" dirty="0">
                          <a:solidFill>
                            <a:srgbClr val="000000"/>
                          </a:solidFill>
                          <a:latin typeface="楷体" pitchFamily="49" charset="-122"/>
                          <a:ea typeface="楷体" pitchFamily="49" charset="-122"/>
                        </a:rPr>
                        <a:t>功能</a:t>
                      </a:r>
                      <a:r>
                        <a:rPr lang="zh-CN" sz="1000" b="1" i="0" u="none" strike="noStrike" dirty="0" smtClean="0">
                          <a:solidFill>
                            <a:srgbClr val="000000"/>
                          </a:solidFill>
                          <a:latin typeface="楷体" pitchFamily="49" charset="-122"/>
                          <a:ea typeface="楷体" pitchFamily="49" charset="-122"/>
                        </a:rPr>
                        <a:t>模块</a:t>
                      </a:r>
                      <a:endParaRPr lang="zh-CN" sz="1000" b="1" i="0" u="none" strike="noStrike" dirty="0">
                        <a:solidFill>
                          <a:srgbClr val="000000"/>
                        </a:solidFill>
                        <a:latin typeface="楷体" pitchFamily="49" charset="-122"/>
                        <a:ea typeface="楷体" pitchFamily="49" charset="-122"/>
                      </a:endParaRPr>
                    </a:p>
                  </a:txBody>
                  <a:tcPr marL="4177" marR="4177" marT="4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147924">
                <a:tc>
                  <a:txBody>
                    <a:bodyPr/>
                    <a:lstStyle/>
                    <a:p>
                      <a:pPr algn="l" fontAlgn="ctr"/>
                      <a:r>
                        <a:rPr lang="zh-CN" sz="1000" b="0" i="0" u="none" strike="noStrike">
                          <a:solidFill>
                            <a:srgbClr val="000000"/>
                          </a:solidFill>
                          <a:latin typeface="楷体" pitchFamily="49" charset="-122"/>
                          <a:ea typeface="楷体" pitchFamily="49" charset="-122"/>
                        </a:rPr>
                        <a:t>市场数据管理模块</a:t>
                      </a:r>
                    </a:p>
                  </a:txBody>
                  <a:tcPr marL="4177" marR="4177" marT="4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l" fontAlgn="ctr"/>
                      <a:r>
                        <a:rPr lang="zh-CN" sz="1000" b="0" i="0" u="none" strike="noStrike">
                          <a:solidFill>
                            <a:srgbClr val="000000"/>
                          </a:solidFill>
                          <a:latin typeface="楷体" pitchFamily="49" charset="-122"/>
                          <a:ea typeface="楷体" pitchFamily="49" charset="-122"/>
                        </a:rPr>
                        <a:t>返回检验模块</a:t>
                      </a:r>
                    </a:p>
                  </a:txBody>
                  <a:tcPr marL="4177" marR="4177" marT="4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924">
                <a:tc>
                  <a:txBody>
                    <a:bodyPr/>
                    <a:lstStyle/>
                    <a:p>
                      <a:pPr algn="l" fontAlgn="ctr"/>
                      <a:r>
                        <a:rPr lang="zh-CN" sz="1000" b="0" i="0" u="none" strike="noStrike">
                          <a:solidFill>
                            <a:srgbClr val="000000"/>
                          </a:solidFill>
                          <a:latin typeface="楷体" pitchFamily="49" charset="-122"/>
                          <a:ea typeface="楷体" pitchFamily="49" charset="-122"/>
                        </a:rPr>
                        <a:t>市场数据导入</a:t>
                      </a:r>
                    </a:p>
                  </a:txBody>
                  <a:tcPr marL="225546" marR="4177" marT="4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l" fontAlgn="ctr"/>
                      <a:r>
                        <a:rPr lang="zh-CN" sz="1000" b="0" i="0" u="none" strike="noStrike" dirty="0">
                          <a:solidFill>
                            <a:srgbClr val="000000"/>
                          </a:solidFill>
                          <a:latin typeface="楷体" pitchFamily="49" charset="-122"/>
                          <a:ea typeface="楷体" pitchFamily="49" charset="-122"/>
                        </a:rPr>
                        <a:t>参数配置</a:t>
                      </a:r>
                    </a:p>
                  </a:txBody>
                  <a:tcPr marL="225546" marR="4177" marT="4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924">
                <a:tc>
                  <a:txBody>
                    <a:bodyPr/>
                    <a:lstStyle/>
                    <a:p>
                      <a:pPr algn="l" fontAlgn="ctr"/>
                      <a:r>
                        <a:rPr lang="zh-CN" sz="1000" b="0" i="0" u="none" strike="noStrike">
                          <a:solidFill>
                            <a:srgbClr val="000000"/>
                          </a:solidFill>
                          <a:latin typeface="楷体" pitchFamily="49" charset="-122"/>
                          <a:ea typeface="楷体" pitchFamily="49" charset="-122"/>
                        </a:rPr>
                        <a:t>市场数据转换</a:t>
                      </a:r>
                    </a:p>
                  </a:txBody>
                  <a:tcPr marL="225546" marR="4177" marT="4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l" fontAlgn="ctr"/>
                      <a:r>
                        <a:rPr lang="zh-CN" sz="1000" b="0" i="0" u="none" strike="noStrike">
                          <a:solidFill>
                            <a:srgbClr val="000000"/>
                          </a:solidFill>
                          <a:latin typeface="楷体" pitchFamily="49" charset="-122"/>
                          <a:ea typeface="楷体" pitchFamily="49" charset="-122"/>
                        </a:rPr>
                        <a:t>突破检测</a:t>
                      </a:r>
                    </a:p>
                  </a:txBody>
                  <a:tcPr marL="225546" marR="4177" marT="4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924">
                <a:tc>
                  <a:txBody>
                    <a:bodyPr/>
                    <a:lstStyle/>
                    <a:p>
                      <a:pPr algn="l" fontAlgn="ctr"/>
                      <a:r>
                        <a:rPr lang="zh-CN" sz="1000" b="0" i="0" u="none" strike="noStrike">
                          <a:solidFill>
                            <a:srgbClr val="000000"/>
                          </a:solidFill>
                          <a:latin typeface="楷体" pitchFamily="49" charset="-122"/>
                          <a:ea typeface="楷体" pitchFamily="49" charset="-122"/>
                        </a:rPr>
                        <a:t>市场数据查询及导出</a:t>
                      </a:r>
                    </a:p>
                  </a:txBody>
                  <a:tcPr marL="225546" marR="4177" marT="4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l" fontAlgn="ctr"/>
                      <a:r>
                        <a:rPr lang="zh-CN" sz="1000" b="0" i="0" u="none" strike="noStrike">
                          <a:solidFill>
                            <a:srgbClr val="000000"/>
                          </a:solidFill>
                          <a:latin typeface="楷体" pitchFamily="49" charset="-122"/>
                          <a:ea typeface="楷体" pitchFamily="49" charset="-122"/>
                        </a:rPr>
                        <a:t>结果统计</a:t>
                      </a:r>
                    </a:p>
                  </a:txBody>
                  <a:tcPr marL="225546" marR="4177" marT="4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924">
                <a:tc>
                  <a:txBody>
                    <a:bodyPr/>
                    <a:lstStyle/>
                    <a:p>
                      <a:pPr algn="l" fontAlgn="ctr"/>
                      <a:r>
                        <a:rPr lang="zh-CN" sz="1000" b="0" i="0" u="none" strike="noStrike">
                          <a:solidFill>
                            <a:srgbClr val="000000"/>
                          </a:solidFill>
                          <a:latin typeface="楷体" pitchFamily="49" charset="-122"/>
                          <a:ea typeface="楷体" pitchFamily="49" charset="-122"/>
                        </a:rPr>
                        <a:t>市场数据参数配置</a:t>
                      </a:r>
                    </a:p>
                  </a:txBody>
                  <a:tcPr marL="225546" marR="4177" marT="4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l" fontAlgn="ctr"/>
                      <a:r>
                        <a:rPr lang="zh-CN" sz="1000" b="0" i="0" u="none" strike="noStrike">
                          <a:solidFill>
                            <a:srgbClr val="000000"/>
                          </a:solidFill>
                          <a:latin typeface="楷体" pitchFamily="49" charset="-122"/>
                          <a:ea typeface="楷体" pitchFamily="49" charset="-122"/>
                        </a:rPr>
                        <a:t>特定风险计量模块</a:t>
                      </a:r>
                    </a:p>
                  </a:txBody>
                  <a:tcPr marL="4177" marR="4177" marT="4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147924">
                <a:tc>
                  <a:txBody>
                    <a:bodyPr/>
                    <a:lstStyle/>
                    <a:p>
                      <a:pPr algn="l" fontAlgn="ctr"/>
                      <a:r>
                        <a:rPr lang="zh-CN" sz="1000" b="0" i="0" u="none" strike="noStrike" dirty="0">
                          <a:solidFill>
                            <a:srgbClr val="000000"/>
                          </a:solidFill>
                          <a:latin typeface="楷体" pitchFamily="49" charset="-122"/>
                          <a:ea typeface="楷体" pitchFamily="49" charset="-122"/>
                        </a:rPr>
                        <a:t>数据补缺/修改</a:t>
                      </a:r>
                    </a:p>
                  </a:txBody>
                  <a:tcPr marL="225546" marR="4177" marT="4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l" fontAlgn="ctr"/>
                      <a:r>
                        <a:rPr lang="zh-CN" sz="1000" b="0" i="0" u="none" strike="noStrike">
                          <a:solidFill>
                            <a:srgbClr val="000000"/>
                          </a:solidFill>
                          <a:latin typeface="楷体" pitchFamily="49" charset="-122"/>
                          <a:ea typeface="楷体" pitchFamily="49" charset="-122"/>
                        </a:rPr>
                        <a:t>参数配置</a:t>
                      </a:r>
                    </a:p>
                  </a:txBody>
                  <a:tcPr marL="225546" marR="4177" marT="4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147924">
                <a:tc>
                  <a:txBody>
                    <a:bodyPr/>
                    <a:lstStyle/>
                    <a:p>
                      <a:pPr algn="l" fontAlgn="ctr"/>
                      <a:r>
                        <a:rPr lang="zh-CN" sz="1000" b="0" i="0" u="none" strike="noStrike">
                          <a:solidFill>
                            <a:srgbClr val="000000"/>
                          </a:solidFill>
                          <a:latin typeface="楷体" pitchFamily="49" charset="-122"/>
                          <a:ea typeface="楷体" pitchFamily="49" charset="-122"/>
                        </a:rPr>
                        <a:t>交易数据管理模块</a:t>
                      </a:r>
                    </a:p>
                  </a:txBody>
                  <a:tcPr marL="4177" marR="4177" marT="4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sz="1000" b="0" i="0" u="none" strike="noStrike">
                          <a:solidFill>
                            <a:srgbClr val="000000"/>
                          </a:solidFill>
                          <a:latin typeface="楷体" pitchFamily="49" charset="-122"/>
                          <a:ea typeface="楷体" pitchFamily="49" charset="-122"/>
                        </a:rPr>
                        <a:t>头寸价值计算</a:t>
                      </a:r>
                    </a:p>
                  </a:txBody>
                  <a:tcPr marL="225546" marR="4177" marT="4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147924">
                <a:tc>
                  <a:txBody>
                    <a:bodyPr/>
                    <a:lstStyle/>
                    <a:p>
                      <a:pPr algn="l" fontAlgn="ctr"/>
                      <a:r>
                        <a:rPr lang="zh-CN" sz="1000" b="0" i="0" u="none" strike="noStrike">
                          <a:solidFill>
                            <a:srgbClr val="000000"/>
                          </a:solidFill>
                          <a:latin typeface="楷体" pitchFamily="49" charset="-122"/>
                          <a:ea typeface="楷体" pitchFamily="49" charset="-122"/>
                        </a:rPr>
                        <a:t>交易数据导入</a:t>
                      </a:r>
                    </a:p>
                  </a:txBody>
                  <a:tcPr marL="225546" marR="4177" marT="4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sz="1000" b="0" i="0" u="none" strike="noStrike">
                          <a:solidFill>
                            <a:srgbClr val="000000"/>
                          </a:solidFill>
                          <a:latin typeface="楷体" pitchFamily="49" charset="-122"/>
                          <a:ea typeface="楷体" pitchFamily="49" charset="-122"/>
                        </a:rPr>
                        <a:t>计提比率确定</a:t>
                      </a:r>
                    </a:p>
                  </a:txBody>
                  <a:tcPr marL="225546" marR="4177" marT="4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147924">
                <a:tc>
                  <a:txBody>
                    <a:bodyPr/>
                    <a:lstStyle/>
                    <a:p>
                      <a:pPr algn="l" fontAlgn="ctr"/>
                      <a:r>
                        <a:rPr lang="zh-CN" sz="1000" b="0" i="0" u="none" strike="noStrike">
                          <a:solidFill>
                            <a:srgbClr val="000000"/>
                          </a:solidFill>
                          <a:latin typeface="楷体" pitchFamily="49" charset="-122"/>
                          <a:ea typeface="楷体" pitchFamily="49" charset="-122"/>
                        </a:rPr>
                        <a:t>交易补录</a:t>
                      </a:r>
                    </a:p>
                  </a:txBody>
                  <a:tcPr marL="225546" marR="4177" marT="4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sz="1000" b="0" i="0" u="none" strike="noStrike">
                          <a:solidFill>
                            <a:srgbClr val="000000"/>
                          </a:solidFill>
                          <a:latin typeface="楷体" pitchFamily="49" charset="-122"/>
                          <a:ea typeface="楷体" pitchFamily="49" charset="-122"/>
                        </a:rPr>
                        <a:t>特定风险资本计算</a:t>
                      </a:r>
                    </a:p>
                  </a:txBody>
                  <a:tcPr marL="225546" marR="4177" marT="4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147924">
                <a:tc>
                  <a:txBody>
                    <a:bodyPr/>
                    <a:lstStyle/>
                    <a:p>
                      <a:pPr algn="l" fontAlgn="ctr"/>
                      <a:r>
                        <a:rPr lang="zh-CN" sz="1000" b="0" i="0" u="none" strike="noStrike">
                          <a:solidFill>
                            <a:srgbClr val="000000"/>
                          </a:solidFill>
                          <a:latin typeface="楷体" pitchFamily="49" charset="-122"/>
                          <a:ea typeface="楷体" pitchFamily="49" charset="-122"/>
                        </a:rPr>
                        <a:t>虚拟交易生成</a:t>
                      </a:r>
                    </a:p>
                  </a:txBody>
                  <a:tcPr marL="225546" marR="4177" marT="4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sz="1000" b="0" i="0" u="none" strike="noStrike" dirty="0">
                          <a:solidFill>
                            <a:srgbClr val="000000"/>
                          </a:solidFill>
                          <a:latin typeface="楷体" pitchFamily="49" charset="-122"/>
                          <a:ea typeface="楷体" pitchFamily="49" charset="-122"/>
                        </a:rPr>
                        <a:t>统计报告</a:t>
                      </a:r>
                    </a:p>
                  </a:txBody>
                  <a:tcPr marL="225546" marR="4177" marT="4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147924">
                <a:tc>
                  <a:txBody>
                    <a:bodyPr/>
                    <a:lstStyle/>
                    <a:p>
                      <a:pPr algn="l" fontAlgn="ctr"/>
                      <a:r>
                        <a:rPr lang="zh-CN" sz="1000" b="0" i="0" u="none" strike="noStrike">
                          <a:solidFill>
                            <a:srgbClr val="000000"/>
                          </a:solidFill>
                          <a:latin typeface="楷体" pitchFamily="49" charset="-122"/>
                          <a:ea typeface="楷体" pitchFamily="49" charset="-122"/>
                        </a:rPr>
                        <a:t>头寸/现金流汇总</a:t>
                      </a:r>
                    </a:p>
                  </a:txBody>
                  <a:tcPr marL="225546" marR="4177" marT="4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sz="1000" b="0" i="0" u="none" strike="noStrike">
                          <a:solidFill>
                            <a:srgbClr val="000000"/>
                          </a:solidFill>
                          <a:latin typeface="楷体" pitchFamily="49" charset="-122"/>
                          <a:ea typeface="楷体" pitchFamily="49" charset="-122"/>
                        </a:rPr>
                        <a:t>交易对手信用风险计量模块</a:t>
                      </a:r>
                    </a:p>
                  </a:txBody>
                  <a:tcPr marL="4177" marR="4177" marT="4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147924">
                <a:tc>
                  <a:txBody>
                    <a:bodyPr/>
                    <a:lstStyle/>
                    <a:p>
                      <a:pPr algn="l" fontAlgn="ctr"/>
                      <a:r>
                        <a:rPr lang="zh-CN" sz="1000" b="0" i="0" u="none" strike="noStrike">
                          <a:solidFill>
                            <a:srgbClr val="000000"/>
                          </a:solidFill>
                          <a:latin typeface="楷体" pitchFamily="49" charset="-122"/>
                          <a:ea typeface="楷体" pitchFamily="49" charset="-122"/>
                        </a:rPr>
                        <a:t>交易信息实时查询和导出</a:t>
                      </a:r>
                    </a:p>
                  </a:txBody>
                  <a:tcPr marL="225546" marR="4177" marT="4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sz="1000" b="0" i="0" u="none" strike="noStrike">
                          <a:solidFill>
                            <a:srgbClr val="000000"/>
                          </a:solidFill>
                          <a:latin typeface="楷体" pitchFamily="49" charset="-122"/>
                          <a:ea typeface="楷体" pitchFamily="49" charset="-122"/>
                        </a:rPr>
                        <a:t>交易对手信息维护</a:t>
                      </a:r>
                    </a:p>
                  </a:txBody>
                  <a:tcPr marL="225546" marR="4177" marT="4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147924">
                <a:tc>
                  <a:txBody>
                    <a:bodyPr/>
                    <a:lstStyle/>
                    <a:p>
                      <a:pPr algn="l" fontAlgn="ctr"/>
                      <a:r>
                        <a:rPr lang="zh-CN" sz="1000" b="0" i="0" u="none" strike="noStrike">
                          <a:solidFill>
                            <a:srgbClr val="000000"/>
                          </a:solidFill>
                          <a:latin typeface="楷体" pitchFamily="49" charset="-122"/>
                          <a:ea typeface="楷体" pitchFamily="49" charset="-122"/>
                        </a:rPr>
                        <a:t>头寸信息维护</a:t>
                      </a:r>
                    </a:p>
                  </a:txBody>
                  <a:tcPr marL="225546" marR="4177" marT="4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sz="1000" b="0" i="0" u="none" strike="noStrike">
                          <a:solidFill>
                            <a:srgbClr val="000000"/>
                          </a:solidFill>
                          <a:latin typeface="楷体" pitchFamily="49" charset="-122"/>
                          <a:ea typeface="楷体" pitchFamily="49" charset="-122"/>
                        </a:rPr>
                        <a:t>交易对手主协议维护</a:t>
                      </a:r>
                    </a:p>
                  </a:txBody>
                  <a:tcPr marL="225546" marR="4177" marT="4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147924">
                <a:tc>
                  <a:txBody>
                    <a:bodyPr/>
                    <a:lstStyle/>
                    <a:p>
                      <a:pPr algn="l" fontAlgn="ctr"/>
                      <a:r>
                        <a:rPr lang="zh-CN" sz="1000" b="0" i="0" u="none" strike="noStrike" dirty="0">
                          <a:solidFill>
                            <a:srgbClr val="000000"/>
                          </a:solidFill>
                          <a:latin typeface="楷体" pitchFamily="49" charset="-122"/>
                          <a:ea typeface="楷体" pitchFamily="49" charset="-122"/>
                        </a:rPr>
                        <a:t>损益计算逻辑配置</a:t>
                      </a:r>
                    </a:p>
                  </a:txBody>
                  <a:tcPr marL="225546" marR="4177" marT="4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sz="1000" b="0" i="0" u="none" strike="noStrike">
                          <a:solidFill>
                            <a:srgbClr val="000000"/>
                          </a:solidFill>
                          <a:latin typeface="楷体" pitchFamily="49" charset="-122"/>
                          <a:ea typeface="楷体" pitchFamily="49" charset="-122"/>
                        </a:rPr>
                        <a:t>抵质押品管理</a:t>
                      </a:r>
                    </a:p>
                  </a:txBody>
                  <a:tcPr marL="225546" marR="4177" marT="4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147924">
                <a:tc>
                  <a:txBody>
                    <a:bodyPr/>
                    <a:lstStyle/>
                    <a:p>
                      <a:pPr algn="l" fontAlgn="ctr"/>
                      <a:r>
                        <a:rPr lang="zh-CN" sz="1000" b="0" i="0" u="none" strike="noStrike">
                          <a:solidFill>
                            <a:srgbClr val="000000"/>
                          </a:solidFill>
                          <a:latin typeface="楷体" pitchFamily="49" charset="-122"/>
                          <a:ea typeface="楷体" pitchFamily="49" charset="-122"/>
                        </a:rPr>
                        <a:t>参考数据管理模块</a:t>
                      </a:r>
                    </a:p>
                  </a:txBody>
                  <a:tcPr marL="4177" marR="4177" marT="4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sz="1000" b="0" i="0" u="none" strike="noStrike">
                          <a:solidFill>
                            <a:srgbClr val="000000"/>
                          </a:solidFill>
                          <a:latin typeface="楷体" pitchFamily="49" charset="-122"/>
                          <a:ea typeface="楷体" pitchFamily="49" charset="-122"/>
                        </a:rPr>
                        <a:t>计量方法</a:t>
                      </a:r>
                    </a:p>
                  </a:txBody>
                  <a:tcPr marL="225546" marR="4177" marT="4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147924">
                <a:tc>
                  <a:txBody>
                    <a:bodyPr/>
                    <a:lstStyle/>
                    <a:p>
                      <a:pPr algn="l" fontAlgn="ctr"/>
                      <a:r>
                        <a:rPr lang="zh-CN" sz="1000" b="0" i="0" u="none" strike="noStrike">
                          <a:solidFill>
                            <a:srgbClr val="000000"/>
                          </a:solidFill>
                          <a:latin typeface="楷体" pitchFamily="49" charset="-122"/>
                          <a:ea typeface="楷体" pitchFamily="49" charset="-122"/>
                        </a:rPr>
                        <a:t>风险因子体系配置</a:t>
                      </a:r>
                    </a:p>
                  </a:txBody>
                  <a:tcPr marL="225546" marR="4177" marT="4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l" fontAlgn="ctr"/>
                      <a:r>
                        <a:rPr lang="zh-CN" sz="1000" b="0" i="0" u="none" strike="noStrike">
                          <a:solidFill>
                            <a:srgbClr val="000000"/>
                          </a:solidFill>
                          <a:latin typeface="楷体" pitchFamily="49" charset="-122"/>
                          <a:ea typeface="楷体" pitchFamily="49" charset="-122"/>
                        </a:rPr>
                        <a:t>参数配置</a:t>
                      </a:r>
                    </a:p>
                  </a:txBody>
                  <a:tcPr marL="225546" marR="4177" marT="4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147924">
                <a:tc>
                  <a:txBody>
                    <a:bodyPr/>
                    <a:lstStyle/>
                    <a:p>
                      <a:pPr algn="l" fontAlgn="ctr"/>
                      <a:r>
                        <a:rPr lang="zh-CN" sz="1000" b="0" i="0" u="none" strike="noStrike" dirty="0">
                          <a:solidFill>
                            <a:srgbClr val="000000"/>
                          </a:solidFill>
                          <a:latin typeface="楷体" pitchFamily="49" charset="-122"/>
                          <a:ea typeface="楷体" pitchFamily="49" charset="-122"/>
                        </a:rPr>
                        <a:t>投资组合层级设置</a:t>
                      </a:r>
                    </a:p>
                  </a:txBody>
                  <a:tcPr marL="225546" marR="4177" marT="4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l" fontAlgn="ctr"/>
                      <a:r>
                        <a:rPr lang="zh-CN" sz="1000" b="0" i="0" u="none" strike="noStrike">
                          <a:solidFill>
                            <a:srgbClr val="000000"/>
                          </a:solidFill>
                          <a:latin typeface="楷体" pitchFamily="49" charset="-122"/>
                          <a:ea typeface="楷体" pitchFamily="49" charset="-122"/>
                        </a:rPr>
                        <a:t>重置成本计量</a:t>
                      </a:r>
                    </a:p>
                  </a:txBody>
                  <a:tcPr marL="225546" marR="4177" marT="4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147924">
                <a:tc>
                  <a:txBody>
                    <a:bodyPr/>
                    <a:lstStyle/>
                    <a:p>
                      <a:pPr algn="l" fontAlgn="ctr"/>
                      <a:r>
                        <a:rPr lang="zh-CN" sz="1000" b="0" i="0" u="none" strike="noStrike">
                          <a:solidFill>
                            <a:srgbClr val="000000"/>
                          </a:solidFill>
                          <a:latin typeface="楷体" pitchFamily="49" charset="-122"/>
                          <a:ea typeface="楷体" pitchFamily="49" charset="-122"/>
                        </a:rPr>
                        <a:t>产品属性</a:t>
                      </a:r>
                    </a:p>
                  </a:txBody>
                  <a:tcPr marL="225546" marR="4177" marT="4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sz="1000" b="0" i="0" u="none" strike="noStrike">
                          <a:solidFill>
                            <a:srgbClr val="000000"/>
                          </a:solidFill>
                          <a:latin typeface="楷体" pitchFamily="49" charset="-122"/>
                          <a:ea typeface="楷体" pitchFamily="49" charset="-122"/>
                        </a:rPr>
                        <a:t>结果统计</a:t>
                      </a:r>
                    </a:p>
                  </a:txBody>
                  <a:tcPr marL="225546" marR="4177" marT="4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147924">
                <a:tc>
                  <a:txBody>
                    <a:bodyPr/>
                    <a:lstStyle/>
                    <a:p>
                      <a:pPr algn="l" fontAlgn="ctr"/>
                      <a:r>
                        <a:rPr lang="zh-CN" sz="1000" b="0" i="0" u="none" strike="noStrike">
                          <a:solidFill>
                            <a:srgbClr val="000000"/>
                          </a:solidFill>
                          <a:latin typeface="楷体" pitchFamily="49" charset="-122"/>
                          <a:ea typeface="楷体" pitchFamily="49" charset="-122"/>
                        </a:rPr>
                        <a:t>金融日历</a:t>
                      </a:r>
                    </a:p>
                  </a:txBody>
                  <a:tcPr marL="225546" marR="4177" marT="4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sz="1000" b="0" i="0" u="none" strike="noStrike">
                          <a:solidFill>
                            <a:srgbClr val="000000"/>
                          </a:solidFill>
                          <a:latin typeface="楷体" pitchFamily="49" charset="-122"/>
                          <a:ea typeface="楷体" pitchFamily="49" charset="-122"/>
                        </a:rPr>
                        <a:t>交易对手内部模型法计量</a:t>
                      </a:r>
                    </a:p>
                  </a:txBody>
                  <a:tcPr marL="225546" marR="4177" marT="4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147924">
                <a:tc>
                  <a:txBody>
                    <a:bodyPr/>
                    <a:lstStyle/>
                    <a:p>
                      <a:pPr algn="l" fontAlgn="ctr"/>
                      <a:r>
                        <a:rPr lang="zh-CN" sz="1000" b="0" i="0" u="none" strike="noStrike">
                          <a:solidFill>
                            <a:srgbClr val="000000"/>
                          </a:solidFill>
                          <a:latin typeface="楷体" pitchFamily="49" charset="-122"/>
                          <a:ea typeface="楷体" pitchFamily="49" charset="-122"/>
                        </a:rPr>
                        <a:t>产品和曲线配置</a:t>
                      </a:r>
                    </a:p>
                  </a:txBody>
                  <a:tcPr marL="225546" marR="4177" marT="4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sz="1000" b="0" i="0" u="none" strike="noStrike">
                          <a:solidFill>
                            <a:srgbClr val="000000"/>
                          </a:solidFill>
                          <a:latin typeface="楷体" pitchFamily="49" charset="-122"/>
                          <a:ea typeface="楷体" pitchFamily="49" charset="-122"/>
                        </a:rPr>
                        <a:t>压力测试模块</a:t>
                      </a:r>
                    </a:p>
                  </a:txBody>
                  <a:tcPr marL="4177" marR="4177" marT="4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r>
              <a:tr h="66411">
                <a:tc>
                  <a:txBody>
                    <a:bodyPr/>
                    <a:lstStyle/>
                    <a:p>
                      <a:pPr algn="l" fontAlgn="ctr"/>
                      <a:r>
                        <a:rPr lang="zh-CN" sz="1000" b="0" i="0" u="none" strike="noStrike">
                          <a:solidFill>
                            <a:srgbClr val="000000"/>
                          </a:solidFill>
                          <a:latin typeface="楷体" pitchFamily="49" charset="-122"/>
                          <a:ea typeface="楷体" pitchFamily="49" charset="-122"/>
                        </a:rPr>
                        <a:t>其他参考数据维护</a:t>
                      </a:r>
                    </a:p>
                  </a:txBody>
                  <a:tcPr marL="225546" marR="4177" marT="4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sz="1000" b="0" i="0" u="none" strike="noStrike" dirty="0">
                          <a:solidFill>
                            <a:srgbClr val="000000"/>
                          </a:solidFill>
                          <a:latin typeface="楷体" pitchFamily="49" charset="-122"/>
                          <a:ea typeface="楷体" pitchFamily="49" charset="-122"/>
                        </a:rPr>
                        <a:t>压力测试情景维护</a:t>
                      </a:r>
                    </a:p>
                  </a:txBody>
                  <a:tcPr marL="225546" marR="4177" marT="4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r>
              <a:tr h="147924">
                <a:tc>
                  <a:txBody>
                    <a:bodyPr/>
                    <a:lstStyle/>
                    <a:p>
                      <a:pPr algn="l" fontAlgn="ctr"/>
                      <a:r>
                        <a:rPr lang="zh-CN" sz="1000" b="0" i="0" u="none" strike="noStrike">
                          <a:solidFill>
                            <a:srgbClr val="000000"/>
                          </a:solidFill>
                          <a:latin typeface="楷体" pitchFamily="49" charset="-122"/>
                          <a:ea typeface="楷体" pitchFamily="49" charset="-122"/>
                        </a:rPr>
                        <a:t>估值模块</a:t>
                      </a:r>
                    </a:p>
                  </a:txBody>
                  <a:tcPr marL="4177" marR="4177" marT="4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l" fontAlgn="ctr"/>
                      <a:r>
                        <a:rPr lang="zh-CN" sz="1000" b="0" i="0" u="none" strike="noStrike">
                          <a:solidFill>
                            <a:srgbClr val="000000"/>
                          </a:solidFill>
                          <a:latin typeface="楷体" pitchFamily="49" charset="-122"/>
                          <a:ea typeface="楷体" pitchFamily="49" charset="-122"/>
                        </a:rPr>
                        <a:t>压力测试结果报告与查询</a:t>
                      </a:r>
                    </a:p>
                  </a:txBody>
                  <a:tcPr marL="225546" marR="4177" marT="4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r>
              <a:tr h="147924">
                <a:tc>
                  <a:txBody>
                    <a:bodyPr/>
                    <a:lstStyle/>
                    <a:p>
                      <a:pPr algn="l" fontAlgn="ctr"/>
                      <a:r>
                        <a:rPr lang="zh-CN" sz="1000" b="0" i="0" u="none" strike="noStrike">
                          <a:solidFill>
                            <a:srgbClr val="000000"/>
                          </a:solidFill>
                          <a:latin typeface="楷体" pitchFamily="49" charset="-122"/>
                          <a:ea typeface="楷体" pitchFamily="49" charset="-122"/>
                        </a:rPr>
                        <a:t>估值功能</a:t>
                      </a:r>
                    </a:p>
                  </a:txBody>
                  <a:tcPr marL="225546" marR="4177" marT="4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l" fontAlgn="ctr"/>
                      <a:r>
                        <a:rPr lang="zh-CN" sz="1000" b="0" i="0" u="none" strike="noStrike">
                          <a:solidFill>
                            <a:srgbClr val="000000"/>
                          </a:solidFill>
                          <a:latin typeface="楷体" pitchFamily="49" charset="-122"/>
                          <a:ea typeface="楷体" pitchFamily="49" charset="-122"/>
                        </a:rPr>
                        <a:t>限额管理模块</a:t>
                      </a:r>
                    </a:p>
                  </a:txBody>
                  <a:tcPr marL="4177" marR="4177" marT="4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924">
                <a:tc>
                  <a:txBody>
                    <a:bodyPr/>
                    <a:lstStyle/>
                    <a:p>
                      <a:pPr algn="l" fontAlgn="ctr"/>
                      <a:r>
                        <a:rPr lang="zh-CN" sz="1000" b="0" i="0" u="none" strike="noStrike">
                          <a:solidFill>
                            <a:srgbClr val="000000"/>
                          </a:solidFill>
                          <a:latin typeface="楷体" pitchFamily="49" charset="-122"/>
                          <a:ea typeface="楷体" pitchFamily="49" charset="-122"/>
                        </a:rPr>
                        <a:t>敏感度计算</a:t>
                      </a:r>
                    </a:p>
                  </a:txBody>
                  <a:tcPr marL="225546" marR="4177" marT="4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l" fontAlgn="ctr"/>
                      <a:r>
                        <a:rPr lang="zh-CN" sz="1000" b="0" i="0" u="none" strike="noStrike">
                          <a:solidFill>
                            <a:srgbClr val="000000"/>
                          </a:solidFill>
                          <a:latin typeface="楷体" pitchFamily="49" charset="-122"/>
                          <a:ea typeface="楷体" pitchFamily="49" charset="-122"/>
                        </a:rPr>
                        <a:t>限额配置</a:t>
                      </a:r>
                    </a:p>
                  </a:txBody>
                  <a:tcPr marL="225546" marR="4177" marT="4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924">
                <a:tc>
                  <a:txBody>
                    <a:bodyPr/>
                    <a:lstStyle/>
                    <a:p>
                      <a:pPr algn="l" fontAlgn="ctr"/>
                      <a:r>
                        <a:rPr lang="zh-CN" sz="1000" b="0" i="0" u="none" strike="noStrike">
                          <a:solidFill>
                            <a:srgbClr val="000000"/>
                          </a:solidFill>
                          <a:latin typeface="楷体" pitchFamily="49" charset="-122"/>
                          <a:ea typeface="楷体" pitchFamily="49" charset="-122"/>
                        </a:rPr>
                        <a:t>损益计算模块</a:t>
                      </a:r>
                    </a:p>
                  </a:txBody>
                  <a:tcPr marL="4177" marR="4177" marT="4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l" fontAlgn="ctr"/>
                      <a:r>
                        <a:rPr lang="zh-CN" sz="1000" b="0" i="0" u="none" strike="noStrike">
                          <a:solidFill>
                            <a:srgbClr val="000000"/>
                          </a:solidFill>
                          <a:latin typeface="楷体" pitchFamily="49" charset="-122"/>
                          <a:ea typeface="楷体" pitchFamily="49" charset="-122"/>
                        </a:rPr>
                        <a:t>限额监控</a:t>
                      </a:r>
                    </a:p>
                  </a:txBody>
                  <a:tcPr marL="225546" marR="4177" marT="4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924">
                <a:tc>
                  <a:txBody>
                    <a:bodyPr/>
                    <a:lstStyle/>
                    <a:p>
                      <a:pPr algn="l" fontAlgn="ctr"/>
                      <a:r>
                        <a:rPr lang="zh-CN" sz="1000" b="0" i="0" u="none" strike="noStrike">
                          <a:solidFill>
                            <a:srgbClr val="000000"/>
                          </a:solidFill>
                          <a:latin typeface="楷体" pitchFamily="49" charset="-122"/>
                          <a:ea typeface="楷体" pitchFamily="49" charset="-122"/>
                        </a:rPr>
                        <a:t>情景损益计算</a:t>
                      </a:r>
                    </a:p>
                  </a:txBody>
                  <a:tcPr marL="225546" marR="4177" marT="4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l" fontAlgn="ctr"/>
                      <a:r>
                        <a:rPr lang="zh-CN" sz="1000" b="0" i="0" u="none" strike="noStrike">
                          <a:solidFill>
                            <a:srgbClr val="000000"/>
                          </a:solidFill>
                          <a:latin typeface="楷体" pitchFamily="49" charset="-122"/>
                          <a:ea typeface="楷体" pitchFamily="49" charset="-122"/>
                        </a:rPr>
                        <a:t>结果统计</a:t>
                      </a:r>
                    </a:p>
                  </a:txBody>
                  <a:tcPr marL="225546" marR="4177" marT="4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924">
                <a:tc>
                  <a:txBody>
                    <a:bodyPr/>
                    <a:lstStyle/>
                    <a:p>
                      <a:pPr algn="l" fontAlgn="ctr"/>
                      <a:r>
                        <a:rPr lang="zh-CN" sz="1000" b="0" i="0" u="none" strike="noStrike">
                          <a:solidFill>
                            <a:srgbClr val="000000"/>
                          </a:solidFill>
                          <a:latin typeface="楷体" pitchFamily="49" charset="-122"/>
                          <a:ea typeface="楷体" pitchFamily="49" charset="-122"/>
                        </a:rPr>
                        <a:t>理论损益计算</a:t>
                      </a:r>
                    </a:p>
                  </a:txBody>
                  <a:tcPr marL="225546" marR="4177" marT="4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l" fontAlgn="ctr"/>
                      <a:r>
                        <a:rPr lang="zh-CN" sz="1000" b="0" i="0" u="none" strike="noStrike">
                          <a:solidFill>
                            <a:srgbClr val="000000"/>
                          </a:solidFill>
                          <a:latin typeface="楷体" pitchFamily="49" charset="-122"/>
                          <a:ea typeface="楷体" pitchFamily="49" charset="-122"/>
                        </a:rPr>
                        <a:t>授信额度管控模块</a:t>
                      </a:r>
                    </a:p>
                  </a:txBody>
                  <a:tcPr marL="4177" marR="4177" marT="4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924">
                <a:tc>
                  <a:txBody>
                    <a:bodyPr/>
                    <a:lstStyle/>
                    <a:p>
                      <a:pPr algn="l" fontAlgn="ctr"/>
                      <a:r>
                        <a:rPr lang="zh-CN" sz="1000" b="0" i="0" u="none" strike="noStrike">
                          <a:solidFill>
                            <a:srgbClr val="000000"/>
                          </a:solidFill>
                          <a:latin typeface="楷体" pitchFamily="49" charset="-122"/>
                          <a:ea typeface="楷体" pitchFamily="49" charset="-122"/>
                        </a:rPr>
                        <a:t>实际损益计算</a:t>
                      </a:r>
                    </a:p>
                  </a:txBody>
                  <a:tcPr marL="225546" marR="4177" marT="4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l" fontAlgn="ctr"/>
                      <a:r>
                        <a:rPr lang="zh-CN" sz="1000" b="0" i="0" u="none" strike="noStrike">
                          <a:solidFill>
                            <a:srgbClr val="000000"/>
                          </a:solidFill>
                          <a:latin typeface="楷体" pitchFamily="49" charset="-122"/>
                          <a:ea typeface="楷体" pitchFamily="49" charset="-122"/>
                        </a:rPr>
                        <a:t>参数配置</a:t>
                      </a:r>
                    </a:p>
                  </a:txBody>
                  <a:tcPr marL="225546" marR="4177" marT="4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924">
                <a:tc>
                  <a:txBody>
                    <a:bodyPr/>
                    <a:lstStyle/>
                    <a:p>
                      <a:pPr algn="l" fontAlgn="ctr"/>
                      <a:r>
                        <a:rPr lang="zh-CN" sz="1000" b="0" i="0" u="none" strike="noStrike">
                          <a:solidFill>
                            <a:srgbClr val="000000"/>
                          </a:solidFill>
                          <a:latin typeface="楷体" pitchFamily="49" charset="-122"/>
                          <a:ea typeface="楷体" pitchFamily="49" charset="-122"/>
                        </a:rPr>
                        <a:t>损益归因分析</a:t>
                      </a:r>
                    </a:p>
                  </a:txBody>
                  <a:tcPr marL="225546" marR="4177" marT="4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l" fontAlgn="ctr"/>
                      <a:r>
                        <a:rPr lang="zh-CN" sz="1000" b="0" i="0" u="none" strike="noStrike">
                          <a:solidFill>
                            <a:srgbClr val="000000"/>
                          </a:solidFill>
                          <a:latin typeface="楷体" pitchFamily="49" charset="-122"/>
                          <a:ea typeface="楷体" pitchFamily="49" charset="-122"/>
                        </a:rPr>
                        <a:t>授信额度监控</a:t>
                      </a:r>
                    </a:p>
                  </a:txBody>
                  <a:tcPr marL="225546" marR="4177" marT="4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924">
                <a:tc>
                  <a:txBody>
                    <a:bodyPr/>
                    <a:lstStyle/>
                    <a:p>
                      <a:pPr algn="l" fontAlgn="ctr"/>
                      <a:r>
                        <a:rPr lang="en-GB" sz="1000" b="0" i="0" u="none" strike="noStrike">
                          <a:solidFill>
                            <a:srgbClr val="000000"/>
                          </a:solidFill>
                          <a:latin typeface="楷体" pitchFamily="49" charset="-122"/>
                          <a:ea typeface="楷体" pitchFamily="49" charset="-122"/>
                        </a:rPr>
                        <a:t>VaR计量模块</a:t>
                      </a:r>
                      <a:endParaRPr lang="zh-CN" sz="1000" b="0" i="0" u="none" strike="noStrike">
                        <a:solidFill>
                          <a:srgbClr val="000000"/>
                        </a:solidFill>
                        <a:latin typeface="楷体" pitchFamily="49" charset="-122"/>
                        <a:ea typeface="楷体" pitchFamily="49" charset="-122"/>
                      </a:endParaRPr>
                    </a:p>
                  </a:txBody>
                  <a:tcPr marL="4177" marR="4177" marT="4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l" fontAlgn="ctr"/>
                      <a:r>
                        <a:rPr lang="zh-CN" sz="1000" b="0" i="0" u="none" strike="noStrike" dirty="0">
                          <a:solidFill>
                            <a:srgbClr val="000000"/>
                          </a:solidFill>
                          <a:latin typeface="楷体" pitchFamily="49" charset="-122"/>
                          <a:ea typeface="楷体" pitchFamily="49" charset="-122"/>
                        </a:rPr>
                        <a:t>结果统计</a:t>
                      </a:r>
                    </a:p>
                  </a:txBody>
                  <a:tcPr marL="225546" marR="4177" marT="4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924">
                <a:tc>
                  <a:txBody>
                    <a:bodyPr/>
                    <a:lstStyle/>
                    <a:p>
                      <a:pPr algn="l" fontAlgn="ctr"/>
                      <a:r>
                        <a:rPr lang="zh-CN" sz="1000" b="0" i="0" u="none" strike="noStrike">
                          <a:solidFill>
                            <a:srgbClr val="000000"/>
                          </a:solidFill>
                          <a:latin typeface="楷体" pitchFamily="49" charset="-122"/>
                          <a:ea typeface="楷体" pitchFamily="49" charset="-122"/>
                        </a:rPr>
                        <a:t>计量方法</a:t>
                      </a:r>
                    </a:p>
                  </a:txBody>
                  <a:tcPr marL="225546" marR="4177" marT="4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l" fontAlgn="ctr"/>
                      <a:r>
                        <a:rPr lang="zh-CN" sz="1000" b="0" i="0" u="none" strike="noStrike">
                          <a:solidFill>
                            <a:srgbClr val="000000"/>
                          </a:solidFill>
                          <a:latin typeface="楷体" pitchFamily="49" charset="-122"/>
                          <a:ea typeface="楷体" pitchFamily="49" charset="-122"/>
                        </a:rPr>
                        <a:t>报告及资本计量模块</a:t>
                      </a:r>
                    </a:p>
                  </a:txBody>
                  <a:tcPr marL="4177" marR="4177" marT="4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r>
              <a:tr h="147924">
                <a:tc>
                  <a:txBody>
                    <a:bodyPr/>
                    <a:lstStyle/>
                    <a:p>
                      <a:pPr algn="l" fontAlgn="ctr"/>
                      <a:r>
                        <a:rPr lang="zh-CN" sz="1000" b="0" i="0" u="none" strike="noStrike">
                          <a:solidFill>
                            <a:srgbClr val="000000"/>
                          </a:solidFill>
                          <a:latin typeface="楷体" pitchFamily="49" charset="-122"/>
                          <a:ea typeface="楷体" pitchFamily="49" charset="-122"/>
                        </a:rPr>
                        <a:t>参数配置</a:t>
                      </a:r>
                    </a:p>
                  </a:txBody>
                  <a:tcPr marL="225546" marR="4177" marT="4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l" fontAlgn="ctr"/>
                      <a:r>
                        <a:rPr lang="zh-CN" sz="1000" b="0" i="0" u="none" strike="noStrike">
                          <a:solidFill>
                            <a:srgbClr val="000000"/>
                          </a:solidFill>
                          <a:latin typeface="楷体" pitchFamily="49" charset="-122"/>
                          <a:ea typeface="楷体" pitchFamily="49" charset="-122"/>
                        </a:rPr>
                        <a:t>报告定制</a:t>
                      </a:r>
                    </a:p>
                  </a:txBody>
                  <a:tcPr marL="225546" marR="4177" marT="4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r>
              <a:tr h="147924">
                <a:tc>
                  <a:txBody>
                    <a:bodyPr/>
                    <a:lstStyle/>
                    <a:p>
                      <a:pPr algn="l" fontAlgn="ctr"/>
                      <a:r>
                        <a:rPr lang="en-GB" sz="1000" b="0" i="0" u="none" strike="noStrike">
                          <a:solidFill>
                            <a:srgbClr val="000000"/>
                          </a:solidFill>
                          <a:latin typeface="楷体" pitchFamily="49" charset="-122"/>
                          <a:ea typeface="楷体" pitchFamily="49" charset="-122"/>
                        </a:rPr>
                        <a:t>VaR计算</a:t>
                      </a:r>
                      <a:endParaRPr lang="zh-CN" sz="1000" b="0" i="0" u="none" strike="noStrike">
                        <a:solidFill>
                          <a:srgbClr val="000000"/>
                        </a:solidFill>
                        <a:latin typeface="楷体" pitchFamily="49" charset="-122"/>
                        <a:ea typeface="楷体" pitchFamily="49" charset="-122"/>
                      </a:endParaRPr>
                    </a:p>
                  </a:txBody>
                  <a:tcPr marL="225546" marR="4177" marT="4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l" fontAlgn="ctr"/>
                      <a:r>
                        <a:rPr lang="zh-CN" sz="1000" b="0" i="0" u="none" strike="noStrike">
                          <a:solidFill>
                            <a:srgbClr val="000000"/>
                          </a:solidFill>
                          <a:latin typeface="楷体" pitchFamily="49" charset="-122"/>
                          <a:ea typeface="楷体" pitchFamily="49" charset="-122"/>
                        </a:rPr>
                        <a:t>报告生成</a:t>
                      </a:r>
                    </a:p>
                  </a:txBody>
                  <a:tcPr marL="225546" marR="4177" marT="4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r>
              <a:tr h="147924">
                <a:tc>
                  <a:txBody>
                    <a:bodyPr/>
                    <a:lstStyle/>
                    <a:p>
                      <a:pPr algn="l" fontAlgn="ctr"/>
                      <a:r>
                        <a:rPr lang="zh-CN" sz="1000" b="0" i="0" u="none" strike="noStrike">
                          <a:solidFill>
                            <a:srgbClr val="000000"/>
                          </a:solidFill>
                          <a:latin typeface="楷体" pitchFamily="49" charset="-122"/>
                          <a:ea typeface="楷体" pitchFamily="49" charset="-122"/>
                        </a:rPr>
                        <a:t>结果分析</a:t>
                      </a:r>
                    </a:p>
                  </a:txBody>
                  <a:tcPr marL="225546" marR="4177" marT="4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l" fontAlgn="ctr"/>
                      <a:r>
                        <a:rPr lang="zh-CN" sz="1000" b="0" i="0" u="none" strike="noStrike">
                          <a:solidFill>
                            <a:srgbClr val="000000"/>
                          </a:solidFill>
                          <a:latin typeface="楷体" pitchFamily="49" charset="-122"/>
                          <a:ea typeface="楷体" pitchFamily="49" charset="-122"/>
                        </a:rPr>
                        <a:t>资本计量模块</a:t>
                      </a:r>
                    </a:p>
                  </a:txBody>
                  <a:tcPr marL="225546" marR="4177" marT="4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r>
              <a:tr h="147924">
                <a:tc>
                  <a:txBody>
                    <a:bodyPr/>
                    <a:lstStyle/>
                    <a:p>
                      <a:pPr algn="l" fontAlgn="ctr"/>
                      <a:r>
                        <a:rPr lang="zh-CN" sz="1000" b="0" i="0" u="none" strike="noStrike">
                          <a:solidFill>
                            <a:srgbClr val="000000"/>
                          </a:solidFill>
                          <a:latin typeface="楷体" pitchFamily="49" charset="-122"/>
                          <a:ea typeface="楷体" pitchFamily="49" charset="-122"/>
                        </a:rPr>
                        <a:t>　</a:t>
                      </a:r>
                    </a:p>
                  </a:txBody>
                  <a:tcPr marL="4177" marR="4177" marT="4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sz="1000" b="0" i="0" u="none" strike="noStrike" dirty="0">
                          <a:solidFill>
                            <a:srgbClr val="000000"/>
                          </a:solidFill>
                          <a:latin typeface="楷体" pitchFamily="49" charset="-122"/>
                          <a:ea typeface="楷体" pitchFamily="49" charset="-122"/>
                        </a:rPr>
                        <a:t>标准法市场风险加权资产计算</a:t>
                      </a:r>
                    </a:p>
                  </a:txBody>
                  <a:tcPr marL="225546" marR="4177" marT="41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r>
            </a:tbl>
          </a:graphicData>
        </a:graphic>
      </p:graphicFrame>
      <p:sp>
        <p:nvSpPr>
          <p:cNvPr id="37" name="矩形标注 36"/>
          <p:cNvSpPr/>
          <p:nvPr/>
        </p:nvSpPr>
        <p:spPr>
          <a:xfrm>
            <a:off x="3153103" y="574916"/>
            <a:ext cx="2039007" cy="861848"/>
          </a:xfrm>
          <a:prstGeom prst="wedgeRectCallout">
            <a:avLst>
              <a:gd name="adj1" fmla="val -100222"/>
              <a:gd name="adj2" fmla="val 61490"/>
            </a:avLst>
          </a:prstGeom>
          <a:solidFill>
            <a:schemeClr val="bg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000" b="1" dirty="0" smtClean="0">
                <a:solidFill>
                  <a:schemeClr val="tx1"/>
                </a:solidFill>
                <a:latin typeface="楷体" pitchFamily="49" charset="-122"/>
                <a:ea typeface="楷体" pitchFamily="49" charset="-122"/>
              </a:rPr>
              <a:t>市场数据全覆盖；</a:t>
            </a:r>
            <a:endParaRPr lang="en-US" altLang="zh-CN" sz="1000" b="1" dirty="0" smtClean="0">
              <a:solidFill>
                <a:schemeClr val="tx1"/>
              </a:solidFill>
              <a:latin typeface="楷体" pitchFamily="49" charset="-122"/>
              <a:ea typeface="楷体" pitchFamily="49" charset="-122"/>
            </a:endParaRPr>
          </a:p>
          <a:p>
            <a:r>
              <a:rPr lang="zh-CN" altLang="en-US" sz="1000" b="1" dirty="0" smtClean="0">
                <a:solidFill>
                  <a:schemeClr val="tx1"/>
                </a:solidFill>
                <a:latin typeface="楷体" pitchFamily="49" charset="-122"/>
                <a:ea typeface="楷体" pitchFamily="49" charset="-122"/>
              </a:rPr>
              <a:t>数据处理专业、质量高、时效强；</a:t>
            </a:r>
            <a:endParaRPr lang="en-US" altLang="zh-CN" sz="1000" b="1" dirty="0" smtClean="0">
              <a:solidFill>
                <a:schemeClr val="tx1"/>
              </a:solidFill>
              <a:latin typeface="楷体" pitchFamily="49" charset="-122"/>
              <a:ea typeface="楷体" pitchFamily="49" charset="-122"/>
            </a:endParaRPr>
          </a:p>
          <a:p>
            <a:r>
              <a:rPr lang="zh-CN" altLang="en-US" sz="1000" b="1" dirty="0" smtClean="0">
                <a:solidFill>
                  <a:schemeClr val="tx1"/>
                </a:solidFill>
                <a:latin typeface="楷体" pitchFamily="49" charset="-122"/>
                <a:ea typeface="楷体" pitchFamily="49" charset="-122"/>
              </a:rPr>
              <a:t>历史数据全面</a:t>
            </a:r>
            <a:endParaRPr lang="zh-CN" altLang="en-US" sz="1000" b="1" dirty="0">
              <a:solidFill>
                <a:schemeClr val="tx1"/>
              </a:solidFill>
              <a:latin typeface="楷体" pitchFamily="49" charset="-122"/>
              <a:ea typeface="楷体" pitchFamily="49" charset="-122"/>
            </a:endParaRPr>
          </a:p>
        </p:txBody>
      </p:sp>
      <p:sp>
        <p:nvSpPr>
          <p:cNvPr id="38" name="矩形标注 37"/>
          <p:cNvSpPr/>
          <p:nvPr/>
        </p:nvSpPr>
        <p:spPr>
          <a:xfrm>
            <a:off x="2758965" y="2685393"/>
            <a:ext cx="2039007" cy="861848"/>
          </a:xfrm>
          <a:prstGeom prst="wedgeRectCallout">
            <a:avLst>
              <a:gd name="adj1" fmla="val -100222"/>
              <a:gd name="adj2" fmla="val 61490"/>
            </a:avLst>
          </a:prstGeom>
          <a:solidFill>
            <a:schemeClr val="bg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000" b="1" dirty="0" smtClean="0">
                <a:solidFill>
                  <a:schemeClr val="tx1"/>
                </a:solidFill>
                <a:latin typeface="楷体" pitchFamily="49" charset="-122"/>
                <a:ea typeface="楷体" pitchFamily="49" charset="-122"/>
              </a:rPr>
              <a:t>引擎分析维度强大多样；</a:t>
            </a:r>
            <a:endParaRPr lang="en-US" altLang="zh-CN" sz="1000" b="1" dirty="0" smtClean="0">
              <a:solidFill>
                <a:schemeClr val="tx1"/>
              </a:solidFill>
              <a:latin typeface="楷体" pitchFamily="49" charset="-122"/>
              <a:ea typeface="楷体" pitchFamily="49" charset="-122"/>
            </a:endParaRPr>
          </a:p>
          <a:p>
            <a:r>
              <a:rPr lang="zh-CN" altLang="en-US" sz="1000" b="1" dirty="0" smtClean="0">
                <a:solidFill>
                  <a:schemeClr val="tx1"/>
                </a:solidFill>
                <a:latin typeface="楷体" pitchFamily="49" charset="-122"/>
                <a:ea typeface="楷体" pitchFamily="49" charset="-122"/>
              </a:rPr>
              <a:t>客户化标签灵活自定义；</a:t>
            </a:r>
            <a:endParaRPr lang="en-US" altLang="zh-CN" sz="1000" b="1" dirty="0" smtClean="0">
              <a:solidFill>
                <a:schemeClr val="tx1"/>
              </a:solidFill>
              <a:latin typeface="楷体" pitchFamily="49" charset="-122"/>
              <a:ea typeface="楷体" pitchFamily="49" charset="-122"/>
            </a:endParaRPr>
          </a:p>
          <a:p>
            <a:r>
              <a:rPr lang="zh-CN" altLang="en-US" sz="1000" b="1" dirty="0" smtClean="0">
                <a:solidFill>
                  <a:schemeClr val="tx1"/>
                </a:solidFill>
                <a:latin typeface="楷体" pitchFamily="49" charset="-122"/>
                <a:ea typeface="楷体" pitchFamily="49" charset="-122"/>
              </a:rPr>
              <a:t>头寸、统计量全部使用整体性强；</a:t>
            </a:r>
            <a:endParaRPr lang="zh-CN" altLang="en-US" sz="1000" b="1" dirty="0">
              <a:solidFill>
                <a:schemeClr val="tx1"/>
              </a:solidFill>
              <a:latin typeface="楷体" pitchFamily="49" charset="-122"/>
              <a:ea typeface="楷体" pitchFamily="49" charset="-122"/>
            </a:endParaRPr>
          </a:p>
        </p:txBody>
      </p:sp>
      <p:sp>
        <p:nvSpPr>
          <p:cNvPr id="39" name="矩形标注 38"/>
          <p:cNvSpPr/>
          <p:nvPr/>
        </p:nvSpPr>
        <p:spPr>
          <a:xfrm>
            <a:off x="2133599" y="3699641"/>
            <a:ext cx="2039007" cy="861848"/>
          </a:xfrm>
          <a:prstGeom prst="wedgeRectCallout">
            <a:avLst>
              <a:gd name="adj1" fmla="val -100222"/>
              <a:gd name="adj2" fmla="val 61490"/>
            </a:avLst>
          </a:prstGeom>
          <a:solidFill>
            <a:schemeClr val="bg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000" b="1" dirty="0" smtClean="0">
                <a:solidFill>
                  <a:schemeClr val="tx1"/>
                </a:solidFill>
                <a:latin typeface="楷体" pitchFamily="49" charset="-122"/>
                <a:ea typeface="楷体" pitchFamily="49" charset="-122"/>
              </a:rPr>
              <a:t>产品定价模型全部覆盖；</a:t>
            </a:r>
            <a:endParaRPr lang="en-US" altLang="zh-CN" sz="1000" b="1" dirty="0" smtClean="0">
              <a:solidFill>
                <a:schemeClr val="tx1"/>
              </a:solidFill>
              <a:latin typeface="楷体" pitchFamily="49" charset="-122"/>
              <a:ea typeface="楷体" pitchFamily="49" charset="-122"/>
            </a:endParaRPr>
          </a:p>
          <a:p>
            <a:r>
              <a:rPr lang="zh-CN" altLang="en-US" sz="1000" b="1" dirty="0" smtClean="0">
                <a:solidFill>
                  <a:schemeClr val="tx1"/>
                </a:solidFill>
                <a:latin typeface="楷体" pitchFamily="49" charset="-122"/>
                <a:ea typeface="楷体" pitchFamily="49" charset="-122"/>
              </a:rPr>
              <a:t>定价模型权威准确；</a:t>
            </a:r>
            <a:endParaRPr lang="en-US" altLang="zh-CN" sz="1000" b="1" dirty="0" smtClean="0">
              <a:solidFill>
                <a:schemeClr val="tx1"/>
              </a:solidFill>
              <a:latin typeface="楷体" pitchFamily="49" charset="-122"/>
              <a:ea typeface="楷体" pitchFamily="49" charset="-122"/>
            </a:endParaRPr>
          </a:p>
          <a:p>
            <a:r>
              <a:rPr lang="zh-CN" altLang="en-US" sz="1000" b="1" dirty="0" smtClean="0">
                <a:solidFill>
                  <a:schemeClr val="tx1"/>
                </a:solidFill>
                <a:latin typeface="楷体" pitchFamily="49" charset="-122"/>
                <a:ea typeface="楷体" pitchFamily="49" charset="-122"/>
              </a:rPr>
              <a:t>模型参数标准化且全面；</a:t>
            </a:r>
            <a:endParaRPr lang="zh-CN" altLang="en-US" sz="1000" b="1" dirty="0">
              <a:solidFill>
                <a:schemeClr val="tx1"/>
              </a:solidFill>
              <a:latin typeface="楷体" pitchFamily="49" charset="-122"/>
              <a:ea typeface="楷体" pitchFamily="49" charset="-122"/>
            </a:endParaRPr>
          </a:p>
        </p:txBody>
      </p:sp>
      <p:sp>
        <p:nvSpPr>
          <p:cNvPr id="40" name="矩形标注 39"/>
          <p:cNvSpPr/>
          <p:nvPr/>
        </p:nvSpPr>
        <p:spPr>
          <a:xfrm>
            <a:off x="2133599" y="4950373"/>
            <a:ext cx="2039007" cy="861848"/>
          </a:xfrm>
          <a:prstGeom prst="wedgeRectCallout">
            <a:avLst>
              <a:gd name="adj1" fmla="val -100222"/>
              <a:gd name="adj2" fmla="val 61490"/>
            </a:avLst>
          </a:prstGeom>
          <a:solidFill>
            <a:schemeClr val="bg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000" b="1" dirty="0" smtClean="0">
                <a:solidFill>
                  <a:schemeClr val="tx1"/>
                </a:solidFill>
                <a:latin typeface="楷体" pitchFamily="49" charset="-122"/>
                <a:ea typeface="楷体" pitchFamily="49" charset="-122"/>
              </a:rPr>
              <a:t>计算结果灵活配置；</a:t>
            </a:r>
            <a:endParaRPr lang="en-US" altLang="zh-CN" sz="1000" b="1" dirty="0" smtClean="0">
              <a:solidFill>
                <a:schemeClr val="tx1"/>
              </a:solidFill>
              <a:latin typeface="楷体" pitchFamily="49" charset="-122"/>
              <a:ea typeface="楷体" pitchFamily="49" charset="-122"/>
            </a:endParaRPr>
          </a:p>
          <a:p>
            <a:r>
              <a:rPr lang="zh-CN" altLang="en-US" sz="1000" b="1" dirty="0" smtClean="0">
                <a:solidFill>
                  <a:schemeClr val="tx1"/>
                </a:solidFill>
                <a:latin typeface="楷体" pitchFamily="49" charset="-122"/>
                <a:ea typeface="楷体" pitchFamily="49" charset="-122"/>
              </a:rPr>
              <a:t>计算效率高；</a:t>
            </a:r>
            <a:endParaRPr lang="en-US" altLang="zh-CN" sz="1000" b="1" dirty="0" smtClean="0">
              <a:solidFill>
                <a:schemeClr val="tx1"/>
              </a:solidFill>
              <a:latin typeface="楷体" pitchFamily="49" charset="-122"/>
              <a:ea typeface="楷体" pitchFamily="49" charset="-122"/>
            </a:endParaRPr>
          </a:p>
          <a:p>
            <a:r>
              <a:rPr lang="zh-CN" altLang="en-US" sz="1000" b="1" dirty="0" smtClean="0">
                <a:solidFill>
                  <a:schemeClr val="tx1"/>
                </a:solidFill>
                <a:latin typeface="楷体" pitchFamily="49" charset="-122"/>
                <a:ea typeface="楷体" pitchFamily="49" charset="-122"/>
              </a:rPr>
              <a:t>结果权威准确；</a:t>
            </a:r>
            <a:endParaRPr lang="en-US" altLang="zh-CN" sz="1000" b="1" dirty="0" smtClean="0">
              <a:solidFill>
                <a:schemeClr val="tx1"/>
              </a:solidFill>
              <a:latin typeface="楷体" pitchFamily="49" charset="-122"/>
              <a:ea typeface="楷体" pitchFamily="49" charset="-122"/>
            </a:endParaRPr>
          </a:p>
        </p:txBody>
      </p:sp>
      <p:sp>
        <p:nvSpPr>
          <p:cNvPr id="42" name="矩形标注 41"/>
          <p:cNvSpPr/>
          <p:nvPr/>
        </p:nvSpPr>
        <p:spPr>
          <a:xfrm>
            <a:off x="6385034" y="1023006"/>
            <a:ext cx="2039007" cy="861848"/>
          </a:xfrm>
          <a:prstGeom prst="wedgeRectCallout">
            <a:avLst>
              <a:gd name="adj1" fmla="val -100222"/>
              <a:gd name="adj2" fmla="val 61490"/>
            </a:avLst>
          </a:prstGeom>
          <a:solidFill>
            <a:schemeClr val="bg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000" b="1" dirty="0" smtClean="0">
                <a:solidFill>
                  <a:schemeClr val="tx1"/>
                </a:solidFill>
                <a:latin typeface="楷体" pitchFamily="49" charset="-122"/>
                <a:ea typeface="楷体" pitchFamily="49" charset="-122"/>
              </a:rPr>
              <a:t>系统支持未来扩展：</a:t>
            </a:r>
            <a:endParaRPr lang="en-US" altLang="zh-CN" sz="1000" b="1" dirty="0" smtClean="0">
              <a:solidFill>
                <a:schemeClr val="tx1"/>
              </a:solidFill>
              <a:latin typeface="楷体" pitchFamily="49" charset="-122"/>
              <a:ea typeface="楷体" pitchFamily="49" charset="-122"/>
            </a:endParaRPr>
          </a:p>
          <a:p>
            <a:pPr>
              <a:buFont typeface="Wingdings" pitchFamily="2" charset="2"/>
              <a:buChar char="ü"/>
            </a:pPr>
            <a:r>
              <a:rPr lang="zh-CN" altLang="en-US" sz="1000" b="1" dirty="0" smtClean="0">
                <a:solidFill>
                  <a:schemeClr val="tx1"/>
                </a:solidFill>
                <a:latin typeface="楷体" pitchFamily="49" charset="-122"/>
                <a:ea typeface="楷体" pitchFamily="49" charset="-122"/>
              </a:rPr>
              <a:t>新增风险</a:t>
            </a:r>
            <a:endParaRPr lang="en-US" altLang="zh-CN" sz="1000" b="1" dirty="0" smtClean="0">
              <a:solidFill>
                <a:schemeClr val="tx1"/>
              </a:solidFill>
              <a:latin typeface="楷体" pitchFamily="49" charset="-122"/>
              <a:ea typeface="楷体" pitchFamily="49" charset="-122"/>
            </a:endParaRPr>
          </a:p>
          <a:p>
            <a:pPr>
              <a:buFont typeface="Wingdings" pitchFamily="2" charset="2"/>
              <a:buChar char="ü"/>
            </a:pPr>
            <a:r>
              <a:rPr lang="zh-CN" altLang="en-US" sz="1000" b="1" dirty="0" smtClean="0">
                <a:solidFill>
                  <a:schemeClr val="tx1"/>
                </a:solidFill>
                <a:latin typeface="楷体" pitchFamily="49" charset="-122"/>
                <a:ea typeface="楷体" pitchFamily="49" charset="-122"/>
              </a:rPr>
              <a:t>特定风险</a:t>
            </a:r>
            <a:endParaRPr lang="en-US" altLang="zh-CN" sz="1000" b="1" dirty="0" smtClean="0">
              <a:solidFill>
                <a:schemeClr val="tx1"/>
              </a:solidFill>
              <a:latin typeface="楷体" pitchFamily="49" charset="-122"/>
              <a:ea typeface="楷体" pitchFamily="49" charset="-122"/>
            </a:endParaRPr>
          </a:p>
          <a:p>
            <a:pPr>
              <a:buFont typeface="Wingdings" pitchFamily="2" charset="2"/>
              <a:buChar char="ü"/>
            </a:pPr>
            <a:r>
              <a:rPr lang="zh-CN" altLang="en-US" sz="1000" b="1" dirty="0" smtClean="0">
                <a:solidFill>
                  <a:schemeClr val="tx1"/>
                </a:solidFill>
                <a:latin typeface="楷体" pitchFamily="49" charset="-122"/>
                <a:ea typeface="楷体" pitchFamily="49" charset="-122"/>
              </a:rPr>
              <a:t>交易对手信用风险</a:t>
            </a:r>
            <a:endParaRPr lang="en-US" altLang="zh-CN" sz="1000" b="1" dirty="0" smtClean="0">
              <a:solidFill>
                <a:schemeClr val="tx1"/>
              </a:solidFill>
              <a:latin typeface="楷体" pitchFamily="49" charset="-122"/>
              <a:ea typeface="楷体" pitchFamily="49" charset="-122"/>
            </a:endParaRPr>
          </a:p>
        </p:txBody>
      </p:sp>
      <p:sp>
        <p:nvSpPr>
          <p:cNvPr id="43" name="矩形标注 42"/>
          <p:cNvSpPr/>
          <p:nvPr/>
        </p:nvSpPr>
        <p:spPr>
          <a:xfrm>
            <a:off x="6544381" y="3268717"/>
            <a:ext cx="2039007" cy="861848"/>
          </a:xfrm>
          <a:prstGeom prst="wedgeRectCallout">
            <a:avLst>
              <a:gd name="adj1" fmla="val -100222"/>
              <a:gd name="adj2" fmla="val 61490"/>
            </a:avLst>
          </a:prstGeom>
          <a:solidFill>
            <a:schemeClr val="bg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000" b="1" dirty="0" smtClean="0">
                <a:solidFill>
                  <a:schemeClr val="tx1"/>
                </a:solidFill>
                <a:latin typeface="楷体" pitchFamily="49" charset="-122"/>
                <a:ea typeface="楷体" pitchFamily="49" charset="-122"/>
              </a:rPr>
              <a:t>历史情景丰富可借鉴；</a:t>
            </a:r>
            <a:endParaRPr lang="en-US" altLang="zh-CN" sz="1000" b="1" dirty="0" smtClean="0">
              <a:solidFill>
                <a:schemeClr val="tx1"/>
              </a:solidFill>
              <a:latin typeface="楷体" pitchFamily="49" charset="-122"/>
              <a:ea typeface="楷体" pitchFamily="49" charset="-122"/>
            </a:endParaRPr>
          </a:p>
          <a:p>
            <a:r>
              <a:rPr lang="zh-CN" altLang="en-US" sz="1000" b="1" dirty="0" smtClean="0">
                <a:solidFill>
                  <a:schemeClr val="tx1"/>
                </a:solidFill>
                <a:latin typeface="楷体" pitchFamily="49" charset="-122"/>
                <a:ea typeface="楷体" pitchFamily="49" charset="-122"/>
              </a:rPr>
              <a:t>自定义情景功能强大；</a:t>
            </a:r>
            <a:endParaRPr lang="en-US" altLang="zh-CN" sz="1000" b="1" dirty="0" smtClean="0">
              <a:solidFill>
                <a:schemeClr val="tx1"/>
              </a:solidFill>
              <a:latin typeface="楷体" pitchFamily="49" charset="-122"/>
              <a:ea typeface="楷体" pitchFamily="49" charset="-122"/>
            </a:endParaRPr>
          </a:p>
          <a:p>
            <a:r>
              <a:rPr lang="zh-CN" altLang="en-US" sz="1000" b="1" dirty="0" smtClean="0">
                <a:solidFill>
                  <a:schemeClr val="tx1"/>
                </a:solidFill>
                <a:latin typeface="楷体" pitchFamily="49" charset="-122"/>
                <a:ea typeface="楷体" pitchFamily="49" charset="-122"/>
              </a:rPr>
              <a:t>情景生成器；</a:t>
            </a:r>
            <a:endParaRPr lang="en-US" altLang="zh-CN" sz="1000" b="1" dirty="0" smtClean="0">
              <a:solidFill>
                <a:schemeClr val="tx1"/>
              </a:solidFill>
              <a:latin typeface="楷体" pitchFamily="49" charset="-122"/>
              <a:ea typeface="楷体" pitchFamily="49" charset="-122"/>
            </a:endParaRPr>
          </a:p>
        </p:txBody>
      </p:sp>
      <p:sp>
        <p:nvSpPr>
          <p:cNvPr id="44" name="矩形标注 43"/>
          <p:cNvSpPr/>
          <p:nvPr/>
        </p:nvSpPr>
        <p:spPr>
          <a:xfrm>
            <a:off x="6385034" y="5134304"/>
            <a:ext cx="2039007" cy="861848"/>
          </a:xfrm>
          <a:prstGeom prst="wedgeRectCallout">
            <a:avLst>
              <a:gd name="adj1" fmla="val -100222"/>
              <a:gd name="adj2" fmla="val 61490"/>
            </a:avLst>
          </a:prstGeom>
          <a:solidFill>
            <a:schemeClr val="bg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000" b="1" dirty="0" smtClean="0">
                <a:solidFill>
                  <a:schemeClr val="tx1"/>
                </a:solidFill>
                <a:latin typeface="楷体" pitchFamily="49" charset="-122"/>
                <a:ea typeface="楷体" pitchFamily="49" charset="-122"/>
              </a:rPr>
              <a:t>可未来的资本管理；</a:t>
            </a:r>
            <a:endParaRPr lang="en-US" altLang="zh-CN" sz="1000" b="1" dirty="0" smtClean="0">
              <a:solidFill>
                <a:schemeClr val="tx1"/>
              </a:solidFill>
              <a:latin typeface="楷体" pitchFamily="49" charset="-122"/>
              <a:ea typeface="楷体" pitchFamily="49" charset="-122"/>
            </a:endParaRPr>
          </a:p>
          <a:p>
            <a:r>
              <a:rPr lang="zh-CN" altLang="en-US" sz="1000" b="1" dirty="0" smtClean="0">
                <a:solidFill>
                  <a:schemeClr val="tx1"/>
                </a:solidFill>
                <a:latin typeface="楷体" pitchFamily="49" charset="-122"/>
                <a:ea typeface="楷体" pitchFamily="49" charset="-122"/>
              </a:rPr>
              <a:t>可实现风险管理绩效；</a:t>
            </a:r>
            <a:endParaRPr lang="en-US" altLang="zh-CN" sz="1000" b="1" dirty="0" smtClean="0">
              <a:solidFill>
                <a:schemeClr val="tx1"/>
              </a:solidFill>
              <a:latin typeface="楷体" pitchFamily="49" charset="-122"/>
              <a:ea typeface="楷体" pitchFamily="49" charset="-122"/>
            </a:endParaRPr>
          </a:p>
          <a:p>
            <a:r>
              <a:rPr lang="zh-CN" altLang="en-US" sz="1000" b="1" dirty="0" smtClean="0">
                <a:solidFill>
                  <a:schemeClr val="tx1"/>
                </a:solidFill>
                <a:latin typeface="楷体" pitchFamily="49" charset="-122"/>
                <a:ea typeface="楷体" pitchFamily="49" charset="-122"/>
              </a:rPr>
              <a:t>灵活的定制报表和最佳实践</a:t>
            </a:r>
            <a:endParaRPr lang="en-US" altLang="zh-CN" sz="1000" b="1" dirty="0" smtClean="0">
              <a:solidFill>
                <a:schemeClr val="tx1"/>
              </a:solidFill>
              <a:latin typeface="楷体" pitchFamily="49" charset="-122"/>
              <a:ea typeface="楷体" pitchFamily="49" charset="-122"/>
            </a:endParaRPr>
          </a:p>
        </p:txBody>
      </p:sp>
    </p:spTree>
    <p:extLst>
      <p:ext uri="{BB962C8B-B14F-4D97-AF65-F5344CB8AC3E}">
        <p14:creationId xmlns:p14="http://schemas.microsoft.com/office/powerpoint/2010/main" val="705599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标题 40"/>
          <p:cNvSpPr>
            <a:spLocks noGrp="1"/>
          </p:cNvSpPr>
          <p:nvPr>
            <p:ph type="title"/>
          </p:nvPr>
        </p:nvSpPr>
        <p:spPr/>
        <p:txBody>
          <a:bodyPr/>
          <a:lstStyle/>
          <a:p>
            <a:r>
              <a:rPr lang="zh-CN" altLang="en-US" dirty="0" smtClean="0">
                <a:effectLst>
                  <a:outerShdw blurRad="38100" dist="38100" dir="2700000" algn="tl">
                    <a:srgbClr val="000000">
                      <a:alpha val="43137"/>
                    </a:srgbClr>
                  </a:outerShdw>
                </a:effectLst>
                <a:latin typeface="+mj-lt"/>
                <a:ea typeface="楷体" panose="02010609060101010101" pitchFamily="49" charset="-122"/>
              </a:rPr>
              <a:t>本解决方案与同业的区别</a:t>
            </a:r>
            <a:r>
              <a:rPr lang="en-US" altLang="zh-CN" dirty="0" smtClean="0">
                <a:effectLst>
                  <a:outerShdw blurRad="38100" dist="38100" dir="2700000" algn="tl">
                    <a:srgbClr val="000000">
                      <a:alpha val="43137"/>
                    </a:srgbClr>
                  </a:outerShdw>
                </a:effectLst>
                <a:latin typeface="+mj-lt"/>
                <a:ea typeface="楷体" panose="02010609060101010101" pitchFamily="49" charset="-122"/>
              </a:rPr>
              <a:t>-</a:t>
            </a:r>
            <a:r>
              <a:rPr lang="zh-CN" altLang="en-US" dirty="0" smtClean="0">
                <a:effectLst>
                  <a:outerShdw blurRad="38100" dist="38100" dir="2700000" algn="tl">
                    <a:srgbClr val="000000">
                      <a:alpha val="43137"/>
                    </a:srgbClr>
                  </a:outerShdw>
                </a:effectLst>
                <a:latin typeface="+mj-lt"/>
                <a:ea typeface="楷体" panose="02010609060101010101" pitchFamily="49" charset="-122"/>
              </a:rPr>
              <a:t>用户价值</a:t>
            </a:r>
            <a:endParaRPr lang="zh-CN" altLang="en-US" dirty="0">
              <a:effectLst>
                <a:outerShdw blurRad="38100" dist="38100" dir="2700000" algn="tl">
                  <a:srgbClr val="000000">
                    <a:alpha val="43137"/>
                  </a:srgbClr>
                </a:outerShdw>
              </a:effectLst>
              <a:latin typeface="+mj-lt"/>
              <a:ea typeface="楷体" panose="02010609060101010101" pitchFamily="49" charset="-122"/>
            </a:endParaRPr>
          </a:p>
        </p:txBody>
      </p:sp>
      <p:sp>
        <p:nvSpPr>
          <p:cNvPr id="11" name="文本框 1"/>
          <p:cNvSpPr txBox="1"/>
          <p:nvPr/>
        </p:nvSpPr>
        <p:spPr>
          <a:xfrm>
            <a:off x="467544" y="1124744"/>
            <a:ext cx="8352928" cy="5078313"/>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kumimoji="1" lang="zh-CN" altLang="en-US" b="1" dirty="0" smtClean="0">
                <a:solidFill>
                  <a:srgbClr val="37617A"/>
                </a:solidFill>
                <a:ea typeface="楷体" pitchFamily="49" charset="-122"/>
                <a:cs typeface="微软雅黑"/>
              </a:rPr>
              <a:t>专业且可信赖</a:t>
            </a:r>
            <a:endParaRPr kumimoji="1" lang="en-US" altLang="zh-CN" b="1" dirty="0">
              <a:solidFill>
                <a:srgbClr val="37617A"/>
              </a:solidFill>
              <a:ea typeface="楷体" pitchFamily="49" charset="-122"/>
              <a:cs typeface="微软雅黑"/>
            </a:endParaRPr>
          </a:p>
          <a:p>
            <a:pPr marL="742950" lvl="1" indent="-285750">
              <a:lnSpc>
                <a:spcPct val="150000"/>
              </a:lnSpc>
              <a:buFont typeface="Arial" panose="020B0604020202020204" pitchFamily="34" charset="0"/>
              <a:buChar char="•"/>
            </a:pPr>
            <a:r>
              <a:rPr kumimoji="1" lang="zh-CN" altLang="en-US" dirty="0" smtClean="0">
                <a:solidFill>
                  <a:srgbClr val="37617A"/>
                </a:solidFill>
                <a:ea typeface="楷体" pitchFamily="49" charset="-122"/>
                <a:cs typeface="微软雅黑"/>
              </a:rPr>
              <a:t>众多国内和国外众多券商实践证明</a:t>
            </a:r>
            <a:endParaRPr kumimoji="1" lang="en-US" altLang="zh-CN" dirty="0">
              <a:solidFill>
                <a:srgbClr val="37617A"/>
              </a:solidFill>
              <a:ea typeface="楷体" pitchFamily="49" charset="-122"/>
              <a:cs typeface="微软雅黑"/>
            </a:endParaRPr>
          </a:p>
          <a:p>
            <a:pPr marL="742950" lvl="1" indent="-285750">
              <a:lnSpc>
                <a:spcPct val="150000"/>
              </a:lnSpc>
              <a:buFont typeface="Arial" panose="020B0604020202020204" pitchFamily="34" charset="0"/>
              <a:buChar char="•"/>
            </a:pPr>
            <a:r>
              <a:rPr kumimoji="1" lang="zh-CN" altLang="en-US" dirty="0" smtClean="0">
                <a:solidFill>
                  <a:srgbClr val="37617A"/>
                </a:solidFill>
                <a:ea typeface="楷体" pitchFamily="49" charset="-122"/>
                <a:cs typeface="微软雅黑"/>
              </a:rPr>
              <a:t>被不同金融机构（银行、交易所、券商、其它）验证</a:t>
            </a:r>
            <a:endParaRPr kumimoji="1" lang="en-US" altLang="zh-CN" dirty="0">
              <a:solidFill>
                <a:srgbClr val="37617A"/>
              </a:solidFill>
              <a:ea typeface="楷体" pitchFamily="49" charset="-122"/>
              <a:cs typeface="微软雅黑"/>
            </a:endParaRPr>
          </a:p>
          <a:p>
            <a:pPr marL="742950" lvl="1" indent="-285750">
              <a:lnSpc>
                <a:spcPct val="150000"/>
              </a:lnSpc>
              <a:buFont typeface="Wingdings" panose="05000000000000000000" pitchFamily="2" charset="2"/>
              <a:buChar char="ü"/>
            </a:pPr>
            <a:endParaRPr kumimoji="1" lang="en-US" altLang="zh-CN" dirty="0">
              <a:solidFill>
                <a:srgbClr val="37617A"/>
              </a:solidFill>
              <a:ea typeface="楷体" pitchFamily="49" charset="-122"/>
              <a:cs typeface="微软雅黑"/>
            </a:endParaRPr>
          </a:p>
          <a:p>
            <a:pPr marL="285750" indent="-285750">
              <a:lnSpc>
                <a:spcPct val="150000"/>
              </a:lnSpc>
              <a:buFont typeface="Wingdings" panose="05000000000000000000" pitchFamily="2" charset="2"/>
              <a:buChar char="ü"/>
            </a:pPr>
            <a:r>
              <a:rPr kumimoji="1" lang="zh-CN" altLang="en-US" b="1" dirty="0" smtClean="0">
                <a:solidFill>
                  <a:srgbClr val="37617A"/>
                </a:solidFill>
                <a:ea typeface="楷体" pitchFamily="49" charset="-122"/>
                <a:cs typeface="微软雅黑"/>
              </a:rPr>
              <a:t>实施效果</a:t>
            </a:r>
            <a:endParaRPr kumimoji="1" lang="en-US" altLang="zh-CN" b="1" dirty="0">
              <a:solidFill>
                <a:srgbClr val="37617A"/>
              </a:solidFill>
              <a:ea typeface="楷体" pitchFamily="49" charset="-122"/>
              <a:cs typeface="微软雅黑"/>
            </a:endParaRPr>
          </a:p>
          <a:p>
            <a:pPr marL="742950" lvl="1" indent="-285750">
              <a:lnSpc>
                <a:spcPct val="150000"/>
              </a:lnSpc>
              <a:buFont typeface="Arial" panose="020B0604020202020204" pitchFamily="34" charset="0"/>
              <a:buChar char="•"/>
            </a:pPr>
            <a:r>
              <a:rPr kumimoji="1" lang="zh-CN" altLang="en-US" dirty="0" smtClean="0">
                <a:solidFill>
                  <a:srgbClr val="37617A"/>
                </a:solidFill>
                <a:ea typeface="楷体" pitchFamily="49" charset="-122"/>
                <a:cs typeface="微软雅黑"/>
              </a:rPr>
              <a:t>覆盖所有金融产品可支持当前和未来业务发展（</a:t>
            </a:r>
            <a:r>
              <a:rPr kumimoji="1" lang="zh-CN" altLang="en-US" b="1" dirty="0" smtClean="0">
                <a:solidFill>
                  <a:srgbClr val="37617A"/>
                </a:solidFill>
                <a:ea typeface="楷体" pitchFamily="49" charset="-122"/>
                <a:cs typeface="微软雅黑"/>
              </a:rPr>
              <a:t>增加新业务无需改动系统</a:t>
            </a:r>
            <a:r>
              <a:rPr kumimoji="1" lang="zh-CN" altLang="en-US" dirty="0" smtClean="0">
                <a:solidFill>
                  <a:srgbClr val="37617A"/>
                </a:solidFill>
                <a:ea typeface="楷体" pitchFamily="49" charset="-122"/>
                <a:cs typeface="微软雅黑"/>
              </a:rPr>
              <a:t>）</a:t>
            </a:r>
            <a:endParaRPr kumimoji="1" lang="en-US" altLang="zh-CN" dirty="0" smtClean="0">
              <a:solidFill>
                <a:srgbClr val="37617A"/>
              </a:solidFill>
              <a:ea typeface="楷体" pitchFamily="49" charset="-122"/>
              <a:cs typeface="微软雅黑"/>
            </a:endParaRPr>
          </a:p>
          <a:p>
            <a:pPr marL="742950" lvl="1" indent="-285750">
              <a:lnSpc>
                <a:spcPct val="150000"/>
              </a:lnSpc>
              <a:buFont typeface="Arial" panose="020B0604020202020204" pitchFamily="34" charset="0"/>
              <a:buChar char="•"/>
            </a:pPr>
            <a:r>
              <a:rPr kumimoji="1" lang="zh-CN" altLang="en-US" dirty="0" smtClean="0">
                <a:solidFill>
                  <a:srgbClr val="37617A"/>
                </a:solidFill>
                <a:ea typeface="楷体" pitchFamily="49" charset="-122"/>
                <a:cs typeface="微软雅黑"/>
              </a:rPr>
              <a:t>市场数据全面、质量高无需再处理（</a:t>
            </a:r>
            <a:r>
              <a:rPr kumimoji="1" lang="zh-CN" altLang="en-US" b="1" dirty="0" smtClean="0">
                <a:solidFill>
                  <a:srgbClr val="37617A"/>
                </a:solidFill>
                <a:ea typeface="楷体" pitchFamily="49" charset="-122"/>
                <a:cs typeface="微软雅黑"/>
              </a:rPr>
              <a:t>无维护成本、使用方便可靠</a:t>
            </a:r>
            <a:r>
              <a:rPr kumimoji="1" lang="zh-CN" altLang="en-US" dirty="0" smtClean="0">
                <a:solidFill>
                  <a:srgbClr val="37617A"/>
                </a:solidFill>
                <a:ea typeface="楷体" pitchFamily="49" charset="-122"/>
                <a:cs typeface="微软雅黑"/>
              </a:rPr>
              <a:t>）</a:t>
            </a:r>
            <a:endParaRPr kumimoji="1" lang="en-US" altLang="zh-CN" dirty="0" smtClean="0">
              <a:solidFill>
                <a:srgbClr val="37617A"/>
              </a:solidFill>
              <a:ea typeface="楷体" pitchFamily="49" charset="-122"/>
              <a:cs typeface="微软雅黑"/>
            </a:endParaRPr>
          </a:p>
          <a:p>
            <a:pPr marL="742950" lvl="1" indent="-285750">
              <a:lnSpc>
                <a:spcPct val="150000"/>
              </a:lnSpc>
              <a:buFont typeface="Arial" panose="020B0604020202020204" pitchFamily="34" charset="0"/>
              <a:buChar char="•"/>
            </a:pPr>
            <a:r>
              <a:rPr kumimoji="1" lang="zh-CN" altLang="en-US" dirty="0" smtClean="0">
                <a:solidFill>
                  <a:srgbClr val="37617A"/>
                </a:solidFill>
                <a:ea typeface="楷体" pitchFamily="49" charset="-122"/>
                <a:cs typeface="微软雅黑"/>
              </a:rPr>
              <a:t>系统性好，模块功能环环相扣，可方便地扩展系统功能（更</a:t>
            </a:r>
            <a:r>
              <a:rPr kumimoji="1" lang="zh-CN" altLang="en-US" b="1" dirty="0" smtClean="0">
                <a:solidFill>
                  <a:srgbClr val="37617A"/>
                </a:solidFill>
                <a:ea typeface="楷体" pitchFamily="49" charset="-122"/>
                <a:cs typeface="微软雅黑"/>
              </a:rPr>
              <a:t>全面和更深入的风险管理应用</a:t>
            </a:r>
            <a:r>
              <a:rPr kumimoji="1" lang="zh-CN" altLang="en-US" dirty="0" smtClean="0">
                <a:solidFill>
                  <a:srgbClr val="37617A"/>
                </a:solidFill>
                <a:ea typeface="楷体" pitchFamily="49" charset="-122"/>
                <a:cs typeface="微软雅黑"/>
              </a:rPr>
              <a:t>）</a:t>
            </a:r>
            <a:endParaRPr kumimoji="1" lang="en-US" altLang="zh-CN" dirty="0" smtClean="0">
              <a:solidFill>
                <a:srgbClr val="37617A"/>
              </a:solidFill>
              <a:ea typeface="楷体" pitchFamily="49" charset="-122"/>
              <a:cs typeface="微软雅黑"/>
            </a:endParaRPr>
          </a:p>
          <a:p>
            <a:pPr marL="742950" lvl="1" indent="-285750">
              <a:lnSpc>
                <a:spcPct val="150000"/>
              </a:lnSpc>
              <a:buFont typeface="Arial" panose="020B0604020202020204" pitchFamily="34" charset="0"/>
              <a:buChar char="•"/>
            </a:pPr>
            <a:r>
              <a:rPr kumimoji="1" lang="zh-CN" altLang="en-US" dirty="0" smtClean="0">
                <a:solidFill>
                  <a:srgbClr val="37617A"/>
                </a:solidFill>
                <a:ea typeface="楷体" pitchFamily="49" charset="-122"/>
                <a:cs typeface="微软雅黑"/>
              </a:rPr>
              <a:t>可靠的数据质量和整合的数据结构和接口技术可支持上下游系统（</a:t>
            </a:r>
            <a:r>
              <a:rPr kumimoji="1" lang="zh-CN" altLang="en-US" b="1" dirty="0" smtClean="0">
                <a:solidFill>
                  <a:srgbClr val="37617A"/>
                </a:solidFill>
                <a:ea typeface="楷体" pitchFamily="49" charset="-122"/>
                <a:cs typeface="微软雅黑"/>
              </a:rPr>
              <a:t>数据集市</a:t>
            </a:r>
            <a:r>
              <a:rPr kumimoji="1" lang="zh-CN" altLang="en-US" b="1" smtClean="0">
                <a:solidFill>
                  <a:srgbClr val="37617A"/>
                </a:solidFill>
                <a:ea typeface="楷体" pitchFamily="49" charset="-122"/>
                <a:cs typeface="微软雅黑"/>
              </a:rPr>
              <a:t>和数据交换</a:t>
            </a:r>
            <a:r>
              <a:rPr kumimoji="1" lang="zh-CN" altLang="en-US" smtClean="0">
                <a:solidFill>
                  <a:srgbClr val="37617A"/>
                </a:solidFill>
                <a:ea typeface="楷体" pitchFamily="49" charset="-122"/>
                <a:cs typeface="微软雅黑"/>
              </a:rPr>
              <a:t>）</a:t>
            </a:r>
            <a:endParaRPr kumimoji="1" lang="en-US" altLang="zh-CN" dirty="0" smtClean="0">
              <a:solidFill>
                <a:srgbClr val="37617A"/>
              </a:solidFill>
              <a:ea typeface="楷体" pitchFamily="49" charset="-122"/>
              <a:cs typeface="微软雅黑"/>
            </a:endParaRPr>
          </a:p>
          <a:p>
            <a:pPr marL="742950" lvl="1" indent="-285750">
              <a:lnSpc>
                <a:spcPct val="150000"/>
              </a:lnSpc>
              <a:buFont typeface="Arial" panose="020B0604020202020204" pitchFamily="34" charset="0"/>
              <a:buChar char="•"/>
            </a:pPr>
            <a:r>
              <a:rPr kumimoji="1" lang="zh-CN" altLang="en-US" dirty="0" smtClean="0">
                <a:solidFill>
                  <a:srgbClr val="37617A"/>
                </a:solidFill>
                <a:ea typeface="楷体" pitchFamily="49" charset="-122"/>
                <a:cs typeface="微软雅黑"/>
              </a:rPr>
              <a:t>风险管理水平进一步提高（</a:t>
            </a:r>
            <a:r>
              <a:rPr kumimoji="1" lang="zh-CN" altLang="en-US" b="1" dirty="0" smtClean="0">
                <a:solidFill>
                  <a:srgbClr val="37617A"/>
                </a:solidFill>
                <a:ea typeface="楷体" pitchFamily="49" charset="-122"/>
                <a:cs typeface="微软雅黑"/>
              </a:rPr>
              <a:t>情景生成器、风险试算、交易对手</a:t>
            </a:r>
            <a:r>
              <a:rPr kumimoji="1" lang="en-US" altLang="zh-CN" b="1" dirty="0" smtClean="0">
                <a:solidFill>
                  <a:srgbClr val="37617A"/>
                </a:solidFill>
                <a:ea typeface="楷体" pitchFamily="49" charset="-122"/>
                <a:cs typeface="微软雅黑"/>
              </a:rPr>
              <a:t>…</a:t>
            </a:r>
            <a:r>
              <a:rPr kumimoji="1" lang="zh-CN" altLang="en-US" dirty="0" smtClean="0">
                <a:solidFill>
                  <a:srgbClr val="37617A"/>
                </a:solidFill>
                <a:ea typeface="楷体" pitchFamily="49" charset="-122"/>
                <a:cs typeface="微软雅黑"/>
              </a:rPr>
              <a:t>）</a:t>
            </a:r>
            <a:endParaRPr kumimoji="1" lang="en-US" altLang="zh-CN" dirty="0">
              <a:solidFill>
                <a:srgbClr val="37617A"/>
              </a:solidFill>
              <a:ea typeface="楷体" pitchFamily="49" charset="-122"/>
              <a:cs typeface="微软雅黑"/>
            </a:endParaRPr>
          </a:p>
        </p:txBody>
      </p:sp>
    </p:spTree>
    <p:extLst>
      <p:ext uri="{BB962C8B-B14F-4D97-AF65-F5344CB8AC3E}">
        <p14:creationId xmlns:p14="http://schemas.microsoft.com/office/powerpoint/2010/main" val="705599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182880" tIns="45720" rIns="91440" bIns="45720" rtlCol="0" anchor="ctr">
            <a:normAutofit/>
          </a:bodyPr>
          <a:lstStyle/>
          <a:p>
            <a:r>
              <a:rPr lang="zh-CN" altLang="en-US" dirty="0">
                <a:effectLst>
                  <a:outerShdw blurRad="38100" dist="38100" dir="2700000" algn="tl">
                    <a:srgbClr val="000000">
                      <a:alpha val="43137"/>
                    </a:srgbClr>
                  </a:outerShdw>
                </a:effectLst>
              </a:rPr>
              <a:t>市场风险管理系统逻辑结构</a:t>
            </a:r>
          </a:p>
        </p:txBody>
      </p:sp>
      <p:sp>
        <p:nvSpPr>
          <p:cNvPr id="38" name="TextBox 274"/>
          <p:cNvSpPr txBox="1">
            <a:spLocks noChangeArrowheads="1"/>
          </p:cNvSpPr>
          <p:nvPr/>
        </p:nvSpPr>
        <p:spPr bwMode="auto">
          <a:xfrm>
            <a:off x="1228817" y="1345893"/>
            <a:ext cx="1000125" cy="28575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000">
                <a:solidFill>
                  <a:schemeClr val="tx1"/>
                </a:solidFill>
                <a:latin typeface="Arial" charset="0"/>
                <a:ea typeface="宋体" charset="0"/>
                <a:cs typeface="宋体" charset="0"/>
              </a:defRPr>
            </a:lvl1pPr>
            <a:lvl2pPr marL="742950" indent="-285750" eaLnBrk="0" hangingPunct="0">
              <a:defRPr sz="1000">
                <a:solidFill>
                  <a:schemeClr val="tx1"/>
                </a:solidFill>
                <a:latin typeface="Arial" charset="0"/>
                <a:ea typeface="宋体" charset="0"/>
              </a:defRPr>
            </a:lvl2pPr>
            <a:lvl3pPr marL="1143000" indent="-228600" eaLnBrk="0" hangingPunct="0">
              <a:defRPr sz="1000">
                <a:solidFill>
                  <a:schemeClr val="tx1"/>
                </a:solidFill>
                <a:latin typeface="Arial" charset="0"/>
                <a:ea typeface="宋体" charset="0"/>
              </a:defRPr>
            </a:lvl3pPr>
            <a:lvl4pPr marL="1600200" indent="-228600" eaLnBrk="0" hangingPunct="0">
              <a:defRPr sz="1000">
                <a:solidFill>
                  <a:schemeClr val="tx1"/>
                </a:solidFill>
                <a:latin typeface="Arial" charset="0"/>
                <a:ea typeface="宋体" charset="0"/>
              </a:defRPr>
            </a:lvl4pPr>
            <a:lvl5pPr marL="2057400" indent="-228600" eaLnBrk="0" hangingPunct="0">
              <a:defRPr sz="1000">
                <a:solidFill>
                  <a:schemeClr val="tx1"/>
                </a:solidFill>
                <a:latin typeface="Arial" charset="0"/>
                <a:ea typeface="宋体" charset="0"/>
              </a:defRPr>
            </a:lvl5pPr>
            <a:lvl6pPr marL="2514600" indent="-228600" eaLnBrk="0" fontAlgn="base" hangingPunct="0">
              <a:spcBef>
                <a:spcPct val="0"/>
              </a:spcBef>
              <a:spcAft>
                <a:spcPct val="0"/>
              </a:spcAft>
              <a:defRPr sz="1000">
                <a:solidFill>
                  <a:schemeClr val="tx1"/>
                </a:solidFill>
                <a:latin typeface="Arial" charset="0"/>
                <a:ea typeface="宋体" charset="0"/>
              </a:defRPr>
            </a:lvl6pPr>
            <a:lvl7pPr marL="2971800" indent="-228600" eaLnBrk="0" fontAlgn="base" hangingPunct="0">
              <a:spcBef>
                <a:spcPct val="0"/>
              </a:spcBef>
              <a:spcAft>
                <a:spcPct val="0"/>
              </a:spcAft>
              <a:defRPr sz="1000">
                <a:solidFill>
                  <a:schemeClr val="tx1"/>
                </a:solidFill>
                <a:latin typeface="Arial" charset="0"/>
                <a:ea typeface="宋体" charset="0"/>
              </a:defRPr>
            </a:lvl7pPr>
            <a:lvl8pPr marL="3429000" indent="-228600" eaLnBrk="0" fontAlgn="base" hangingPunct="0">
              <a:spcBef>
                <a:spcPct val="0"/>
              </a:spcBef>
              <a:spcAft>
                <a:spcPct val="0"/>
              </a:spcAft>
              <a:defRPr sz="1000">
                <a:solidFill>
                  <a:schemeClr val="tx1"/>
                </a:solidFill>
                <a:latin typeface="Arial" charset="0"/>
                <a:ea typeface="宋体" charset="0"/>
              </a:defRPr>
            </a:lvl8pPr>
            <a:lvl9pPr marL="3886200" indent="-228600" eaLnBrk="0" fontAlgn="base" hangingPunct="0">
              <a:spcBef>
                <a:spcPct val="0"/>
              </a:spcBef>
              <a:spcAft>
                <a:spcPct val="0"/>
              </a:spcAft>
              <a:defRPr sz="1000">
                <a:solidFill>
                  <a:schemeClr val="tx1"/>
                </a:solidFill>
                <a:latin typeface="Arial" charset="0"/>
                <a:ea typeface="宋体" charset="0"/>
              </a:defRPr>
            </a:lvl9pPr>
          </a:lstStyle>
          <a:p>
            <a:pPr algn="ctr" eaLnBrk="1" hangingPunct="1"/>
            <a:r>
              <a:rPr lang="zh-CN" altLang="en-US" sz="800" dirty="0">
                <a:solidFill>
                  <a:srgbClr val="000000"/>
                </a:solidFill>
                <a:latin typeface="楷体" pitchFamily="49" charset="-122"/>
                <a:ea typeface="楷体" pitchFamily="49" charset="-122"/>
                <a:cs typeface="楷体" charset="0"/>
              </a:rPr>
              <a:t>交易数据</a:t>
            </a:r>
            <a:r>
              <a:rPr lang="en-US" altLang="zh-CN" sz="800" dirty="0">
                <a:solidFill>
                  <a:srgbClr val="000000"/>
                </a:solidFill>
                <a:latin typeface="楷体" pitchFamily="49" charset="-122"/>
                <a:ea typeface="楷体" pitchFamily="49" charset="-122"/>
                <a:cs typeface="楷体" charset="0"/>
              </a:rPr>
              <a:t>XML</a:t>
            </a:r>
            <a:r>
              <a:rPr lang="zh-CN" altLang="en-US" sz="800" dirty="0">
                <a:solidFill>
                  <a:srgbClr val="000000"/>
                </a:solidFill>
                <a:latin typeface="楷体" pitchFamily="49" charset="-122"/>
                <a:ea typeface="楷体" pitchFamily="49" charset="-122"/>
                <a:cs typeface="楷体" charset="0"/>
              </a:rPr>
              <a:t>文档</a:t>
            </a:r>
          </a:p>
        </p:txBody>
      </p:sp>
      <p:sp>
        <p:nvSpPr>
          <p:cNvPr id="39" name="Rounded Rectangle 7"/>
          <p:cNvSpPr>
            <a:spLocks noChangeArrowheads="1"/>
          </p:cNvSpPr>
          <p:nvPr/>
        </p:nvSpPr>
        <p:spPr bwMode="auto">
          <a:xfrm>
            <a:off x="230312" y="1539892"/>
            <a:ext cx="1225550" cy="4680019"/>
          </a:xfrm>
          <a:prstGeom prst="roundRect">
            <a:avLst>
              <a:gd name="adj" fmla="val 3847"/>
            </a:avLst>
          </a:prstGeom>
          <a:solidFill>
            <a:schemeClr val="bg1">
              <a:lumMod val="95000"/>
            </a:schemeClr>
          </a:solidFill>
          <a:ln w="9525" algn="ctr">
            <a:solidFill>
              <a:srgbClr val="000000"/>
            </a:solidFill>
            <a:prstDash val="sysDash"/>
            <a:round/>
            <a:headEnd type="triangle" w="med" len="med"/>
            <a:tailEnd type="triangle" w="med" len="med"/>
          </a:ln>
        </p:spPr>
        <p:txBody>
          <a:bodyPr lIns="90000" tIns="46800" rIns="90000" bIns="46800"/>
          <a:lstStyle/>
          <a:p>
            <a:pPr algn="ctr">
              <a:spcBef>
                <a:spcPct val="50000"/>
              </a:spcBef>
              <a:buClr>
                <a:srgbClr val="800000"/>
              </a:buClr>
              <a:buSzPct val="80000"/>
              <a:buFont typeface="Wingdings" charset="0"/>
              <a:buNone/>
            </a:pPr>
            <a:r>
              <a:rPr lang="zh-CN" altLang="en-US" sz="800" dirty="0">
                <a:solidFill>
                  <a:srgbClr val="000000"/>
                </a:solidFill>
                <a:latin typeface="楷体" pitchFamily="49" charset="-122"/>
                <a:ea typeface="楷体" pitchFamily="49" charset="-122"/>
                <a:cs typeface="Times New Roman" charset="0"/>
              </a:rPr>
              <a:t>数据源</a:t>
            </a:r>
          </a:p>
        </p:txBody>
      </p:sp>
      <p:sp>
        <p:nvSpPr>
          <p:cNvPr id="40" name="Rounded Rectangle 141"/>
          <p:cNvSpPr>
            <a:spLocks noChangeArrowheads="1"/>
          </p:cNvSpPr>
          <p:nvPr/>
        </p:nvSpPr>
        <p:spPr bwMode="auto">
          <a:xfrm>
            <a:off x="2110327" y="2570974"/>
            <a:ext cx="3395663" cy="2143125"/>
          </a:xfrm>
          <a:prstGeom prst="roundRect">
            <a:avLst>
              <a:gd name="adj" fmla="val 1949"/>
            </a:avLst>
          </a:prstGeom>
          <a:solidFill>
            <a:srgbClr val="FFFFE5"/>
          </a:solidFill>
          <a:ln w="12700">
            <a:solidFill>
              <a:srgbClr val="0070C0"/>
            </a:solidFill>
            <a:prstDash val="sysDash"/>
            <a:round/>
            <a:headEnd/>
            <a:tailEnd/>
          </a:ln>
        </p:spPr>
        <p:txBody>
          <a:bodyPr lIns="0" tIns="0" rIns="0" bIns="0" anchor="ctr"/>
          <a:lstStyle/>
          <a:p>
            <a:pPr algn="ctr"/>
            <a:endParaRPr lang="zh-CN" altLang="en-US" sz="1200">
              <a:latin typeface="楷体" pitchFamily="49" charset="-122"/>
              <a:ea typeface="楷体" pitchFamily="49" charset="-122"/>
              <a:cs typeface="Times New Roman" charset="0"/>
            </a:endParaRPr>
          </a:p>
        </p:txBody>
      </p:sp>
      <p:sp>
        <p:nvSpPr>
          <p:cNvPr id="41" name="Can 9"/>
          <p:cNvSpPr>
            <a:spLocks noChangeArrowheads="1"/>
          </p:cNvSpPr>
          <p:nvPr/>
        </p:nvSpPr>
        <p:spPr bwMode="auto">
          <a:xfrm rot="5400000">
            <a:off x="2003172" y="2965467"/>
            <a:ext cx="1789112" cy="1285875"/>
          </a:xfrm>
          <a:prstGeom prst="can">
            <a:avLst>
              <a:gd name="adj" fmla="val 40981"/>
            </a:avLst>
          </a:prstGeom>
          <a:solidFill>
            <a:srgbClr val="E3E3E3"/>
          </a:solidFill>
          <a:ln w="9525">
            <a:solidFill>
              <a:srgbClr val="404040"/>
            </a:solidFill>
            <a:prstDash val="sysDash"/>
            <a:round/>
            <a:headEnd/>
            <a:tailEnd/>
          </a:ln>
        </p:spPr>
        <p:txBody>
          <a:bodyPr lIns="90000" tIns="46800" rIns="90000" bIns="46800"/>
          <a:lstStyle/>
          <a:p>
            <a:pPr algn="ctr">
              <a:spcBef>
                <a:spcPct val="50000"/>
              </a:spcBef>
              <a:buClr>
                <a:srgbClr val="800000"/>
              </a:buClr>
              <a:buSzPct val="80000"/>
              <a:buFont typeface="Wingdings" charset="0"/>
              <a:buNone/>
            </a:pPr>
            <a:endParaRPr lang="zh-CN" altLang="en-US" sz="1800">
              <a:solidFill>
                <a:srgbClr val="000000"/>
              </a:solidFill>
              <a:latin typeface="楷体" pitchFamily="49" charset="-122"/>
              <a:ea typeface="楷体" pitchFamily="49" charset="-122"/>
              <a:cs typeface="Times New Roman" charset="0"/>
            </a:endParaRPr>
          </a:p>
        </p:txBody>
      </p:sp>
      <p:sp>
        <p:nvSpPr>
          <p:cNvPr id="42" name="Can 3"/>
          <p:cNvSpPr>
            <a:spLocks noChangeArrowheads="1"/>
          </p:cNvSpPr>
          <p:nvPr/>
        </p:nvSpPr>
        <p:spPr bwMode="auto">
          <a:xfrm rot="5400000">
            <a:off x="2935828" y="2890061"/>
            <a:ext cx="1789112" cy="1436687"/>
          </a:xfrm>
          <a:prstGeom prst="can">
            <a:avLst>
              <a:gd name="adj" fmla="val 40981"/>
            </a:avLst>
          </a:prstGeom>
          <a:solidFill>
            <a:srgbClr val="CCCCFF"/>
          </a:solidFill>
          <a:ln w="9525">
            <a:solidFill>
              <a:srgbClr val="404040"/>
            </a:solidFill>
            <a:prstDash val="sysDash"/>
            <a:round/>
            <a:headEnd/>
            <a:tailEnd/>
          </a:ln>
        </p:spPr>
        <p:txBody>
          <a:bodyPr lIns="90000" tIns="46800" rIns="90000" bIns="46800"/>
          <a:lstStyle/>
          <a:p>
            <a:pPr algn="ctr">
              <a:spcBef>
                <a:spcPct val="50000"/>
              </a:spcBef>
              <a:buClr>
                <a:srgbClr val="800000"/>
              </a:buClr>
              <a:buSzPct val="80000"/>
            </a:pPr>
            <a:endParaRPr lang="zh-CN" altLang="en-US" sz="1800">
              <a:solidFill>
                <a:srgbClr val="000000"/>
              </a:solidFill>
              <a:latin typeface="楷体" pitchFamily="49" charset="-122"/>
              <a:ea typeface="楷体" pitchFamily="49" charset="-122"/>
              <a:cs typeface="Times New Roman" charset="0"/>
            </a:endParaRPr>
          </a:p>
        </p:txBody>
      </p:sp>
      <p:sp>
        <p:nvSpPr>
          <p:cNvPr id="43" name="Line Callout 2 (No Border) 103"/>
          <p:cNvSpPr>
            <a:spLocks/>
          </p:cNvSpPr>
          <p:nvPr/>
        </p:nvSpPr>
        <p:spPr bwMode="auto">
          <a:xfrm flipH="1">
            <a:off x="1894427" y="4907774"/>
            <a:ext cx="500063" cy="346075"/>
          </a:xfrm>
          <a:prstGeom prst="callout2">
            <a:avLst>
              <a:gd name="adj1" fmla="val 48750"/>
              <a:gd name="adj2" fmla="val -6579"/>
              <a:gd name="adj3" fmla="val 48750"/>
              <a:gd name="adj4" fmla="val -43718"/>
              <a:gd name="adj5" fmla="val -103995"/>
              <a:gd name="adj6" fmla="val -73847"/>
            </a:avLst>
          </a:pr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90000" tIns="46800" rIns="90000" bIns="46800" anchor="ctr"/>
          <a:lstStyle/>
          <a:p>
            <a:pPr algn="r">
              <a:spcBef>
                <a:spcPct val="50000"/>
              </a:spcBef>
              <a:buClr>
                <a:srgbClr val="800000"/>
              </a:buClr>
              <a:buSzPct val="80000"/>
              <a:buFont typeface="Wingdings" charset="0"/>
              <a:buNone/>
            </a:pPr>
            <a:r>
              <a:rPr lang="zh-CN" altLang="en-US" sz="800">
                <a:solidFill>
                  <a:srgbClr val="000000"/>
                </a:solidFill>
                <a:latin typeface="楷体" pitchFamily="49" charset="-122"/>
                <a:ea typeface="楷体" pitchFamily="49" charset="-122"/>
                <a:cs typeface="Times New Roman" charset="0"/>
              </a:rPr>
              <a:t>源数据</a:t>
            </a:r>
          </a:p>
        </p:txBody>
      </p:sp>
      <p:sp>
        <p:nvSpPr>
          <p:cNvPr id="44" name="Line Callout 2 (No Border) 105"/>
          <p:cNvSpPr>
            <a:spLocks/>
          </p:cNvSpPr>
          <p:nvPr/>
        </p:nvSpPr>
        <p:spPr bwMode="auto">
          <a:xfrm flipH="1">
            <a:off x="2918365" y="4925236"/>
            <a:ext cx="476250" cy="344488"/>
          </a:xfrm>
          <a:prstGeom prst="callout2">
            <a:avLst>
              <a:gd name="adj1" fmla="val 48750"/>
              <a:gd name="adj2" fmla="val -6579"/>
              <a:gd name="adj3" fmla="val 48750"/>
              <a:gd name="adj4" fmla="val -43718"/>
              <a:gd name="adj5" fmla="val -106245"/>
              <a:gd name="adj6" fmla="val -69648"/>
            </a:avLst>
          </a:pr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90000" tIns="46800" rIns="90000" bIns="46800" anchor="ctr"/>
          <a:lstStyle/>
          <a:p>
            <a:pPr algn="r">
              <a:spcBef>
                <a:spcPct val="50000"/>
              </a:spcBef>
              <a:buClr>
                <a:srgbClr val="800000"/>
              </a:buClr>
              <a:buSzPct val="80000"/>
              <a:buFont typeface="Wingdings" charset="0"/>
              <a:buNone/>
            </a:pPr>
            <a:r>
              <a:rPr lang="zh-CN" altLang="en-US" sz="800">
                <a:solidFill>
                  <a:srgbClr val="000000"/>
                </a:solidFill>
                <a:latin typeface="楷体" pitchFamily="49" charset="-122"/>
                <a:ea typeface="楷体" pitchFamily="49" charset="-122"/>
                <a:cs typeface="Times New Roman" charset="0"/>
              </a:rPr>
              <a:t>管控数据</a:t>
            </a:r>
          </a:p>
        </p:txBody>
      </p:sp>
      <p:sp>
        <p:nvSpPr>
          <p:cNvPr id="45" name="TextBox 254"/>
          <p:cNvSpPr txBox="1">
            <a:spLocks noChangeArrowheads="1"/>
          </p:cNvSpPr>
          <p:nvPr/>
        </p:nvSpPr>
        <p:spPr bwMode="auto">
          <a:xfrm>
            <a:off x="1751552" y="5260199"/>
            <a:ext cx="790575" cy="959712"/>
          </a:xfrm>
          <a:prstGeom prst="rect">
            <a:avLst/>
          </a:prstGeom>
          <a:noFill/>
          <a:ln w="9525">
            <a:solidFill>
              <a:srgbClr val="B0B0B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000">
                <a:solidFill>
                  <a:schemeClr val="tx1"/>
                </a:solidFill>
                <a:latin typeface="Arial" charset="0"/>
                <a:ea typeface="宋体" charset="0"/>
                <a:cs typeface="宋体" charset="0"/>
              </a:defRPr>
            </a:lvl1pPr>
            <a:lvl2pPr marL="742950" indent="-285750" eaLnBrk="0" hangingPunct="0">
              <a:defRPr sz="1000">
                <a:solidFill>
                  <a:schemeClr val="tx1"/>
                </a:solidFill>
                <a:latin typeface="Arial" charset="0"/>
                <a:ea typeface="宋体" charset="0"/>
              </a:defRPr>
            </a:lvl2pPr>
            <a:lvl3pPr marL="1143000" indent="-228600" eaLnBrk="0" hangingPunct="0">
              <a:defRPr sz="1000">
                <a:solidFill>
                  <a:schemeClr val="tx1"/>
                </a:solidFill>
                <a:latin typeface="Arial" charset="0"/>
                <a:ea typeface="宋体" charset="0"/>
              </a:defRPr>
            </a:lvl3pPr>
            <a:lvl4pPr marL="1600200" indent="-228600" eaLnBrk="0" hangingPunct="0">
              <a:defRPr sz="1000">
                <a:solidFill>
                  <a:schemeClr val="tx1"/>
                </a:solidFill>
                <a:latin typeface="Arial" charset="0"/>
                <a:ea typeface="宋体" charset="0"/>
              </a:defRPr>
            </a:lvl4pPr>
            <a:lvl5pPr marL="2057400" indent="-228600" eaLnBrk="0" hangingPunct="0">
              <a:defRPr sz="1000">
                <a:solidFill>
                  <a:schemeClr val="tx1"/>
                </a:solidFill>
                <a:latin typeface="Arial" charset="0"/>
                <a:ea typeface="宋体" charset="0"/>
              </a:defRPr>
            </a:lvl5pPr>
            <a:lvl6pPr marL="2514600" indent="-228600" eaLnBrk="0" fontAlgn="base" hangingPunct="0">
              <a:spcBef>
                <a:spcPct val="0"/>
              </a:spcBef>
              <a:spcAft>
                <a:spcPct val="0"/>
              </a:spcAft>
              <a:defRPr sz="1000">
                <a:solidFill>
                  <a:schemeClr val="tx1"/>
                </a:solidFill>
                <a:latin typeface="Arial" charset="0"/>
                <a:ea typeface="宋体" charset="0"/>
              </a:defRPr>
            </a:lvl6pPr>
            <a:lvl7pPr marL="2971800" indent="-228600" eaLnBrk="0" fontAlgn="base" hangingPunct="0">
              <a:spcBef>
                <a:spcPct val="0"/>
              </a:spcBef>
              <a:spcAft>
                <a:spcPct val="0"/>
              </a:spcAft>
              <a:defRPr sz="1000">
                <a:solidFill>
                  <a:schemeClr val="tx1"/>
                </a:solidFill>
                <a:latin typeface="Arial" charset="0"/>
                <a:ea typeface="宋体" charset="0"/>
              </a:defRPr>
            </a:lvl7pPr>
            <a:lvl8pPr marL="3429000" indent="-228600" eaLnBrk="0" fontAlgn="base" hangingPunct="0">
              <a:spcBef>
                <a:spcPct val="0"/>
              </a:spcBef>
              <a:spcAft>
                <a:spcPct val="0"/>
              </a:spcAft>
              <a:defRPr sz="1000">
                <a:solidFill>
                  <a:schemeClr val="tx1"/>
                </a:solidFill>
                <a:latin typeface="Arial" charset="0"/>
                <a:ea typeface="宋体" charset="0"/>
              </a:defRPr>
            </a:lvl8pPr>
            <a:lvl9pPr marL="3886200" indent="-228600" eaLnBrk="0" fontAlgn="base" hangingPunct="0">
              <a:spcBef>
                <a:spcPct val="0"/>
              </a:spcBef>
              <a:spcAft>
                <a:spcPct val="0"/>
              </a:spcAft>
              <a:defRPr sz="1000">
                <a:solidFill>
                  <a:schemeClr val="tx1"/>
                </a:solidFill>
                <a:latin typeface="Arial" charset="0"/>
                <a:ea typeface="宋体" charset="0"/>
              </a:defRPr>
            </a:lvl9pPr>
          </a:lstStyle>
          <a:p>
            <a:pPr eaLnBrk="1" hangingPunct="1">
              <a:lnSpc>
                <a:spcPts val="900"/>
              </a:lnSpc>
              <a:spcBef>
                <a:spcPct val="50000"/>
              </a:spcBef>
              <a:buClr>
                <a:srgbClr val="800000"/>
              </a:buClr>
              <a:buSzPct val="80000"/>
              <a:buFont typeface="Wingdings" charset="0"/>
              <a:buNone/>
            </a:pPr>
            <a:r>
              <a:rPr lang="zh-CN" altLang="en-US" sz="900" dirty="0">
                <a:solidFill>
                  <a:srgbClr val="000000"/>
                </a:solidFill>
                <a:latin typeface="楷体" pitchFamily="49" charset="-122"/>
                <a:ea typeface="楷体" pitchFamily="49" charset="-122"/>
                <a:cs typeface="Times New Roman" charset="0"/>
              </a:rPr>
              <a:t>源数据：包括交易头寸、市场、财务报告、损益等部分的原系统数据</a:t>
            </a:r>
          </a:p>
        </p:txBody>
      </p:sp>
      <p:sp>
        <p:nvSpPr>
          <p:cNvPr id="46" name="TextBox 255"/>
          <p:cNvSpPr txBox="1">
            <a:spLocks noChangeArrowheads="1"/>
          </p:cNvSpPr>
          <p:nvPr/>
        </p:nvSpPr>
        <p:spPr bwMode="auto">
          <a:xfrm>
            <a:off x="2759614" y="5260199"/>
            <a:ext cx="1017587" cy="959712"/>
          </a:xfrm>
          <a:prstGeom prst="rect">
            <a:avLst/>
          </a:prstGeom>
          <a:noFill/>
          <a:ln w="9525">
            <a:solidFill>
              <a:srgbClr val="B0B0B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000">
                <a:solidFill>
                  <a:schemeClr val="tx1"/>
                </a:solidFill>
                <a:latin typeface="Arial" charset="0"/>
                <a:ea typeface="宋体" charset="0"/>
                <a:cs typeface="宋体" charset="0"/>
              </a:defRPr>
            </a:lvl1pPr>
            <a:lvl2pPr marL="742950" indent="-285750" eaLnBrk="0" hangingPunct="0">
              <a:defRPr sz="1000">
                <a:solidFill>
                  <a:schemeClr val="tx1"/>
                </a:solidFill>
                <a:latin typeface="Arial" charset="0"/>
                <a:ea typeface="宋体" charset="0"/>
              </a:defRPr>
            </a:lvl2pPr>
            <a:lvl3pPr marL="1143000" indent="-228600" eaLnBrk="0" hangingPunct="0">
              <a:defRPr sz="1000">
                <a:solidFill>
                  <a:schemeClr val="tx1"/>
                </a:solidFill>
                <a:latin typeface="Arial" charset="0"/>
                <a:ea typeface="宋体" charset="0"/>
              </a:defRPr>
            </a:lvl3pPr>
            <a:lvl4pPr marL="1600200" indent="-228600" eaLnBrk="0" hangingPunct="0">
              <a:defRPr sz="1000">
                <a:solidFill>
                  <a:schemeClr val="tx1"/>
                </a:solidFill>
                <a:latin typeface="Arial" charset="0"/>
                <a:ea typeface="宋体" charset="0"/>
              </a:defRPr>
            </a:lvl4pPr>
            <a:lvl5pPr marL="2057400" indent="-228600" eaLnBrk="0" hangingPunct="0">
              <a:defRPr sz="1000">
                <a:solidFill>
                  <a:schemeClr val="tx1"/>
                </a:solidFill>
                <a:latin typeface="Arial" charset="0"/>
                <a:ea typeface="宋体" charset="0"/>
              </a:defRPr>
            </a:lvl5pPr>
            <a:lvl6pPr marL="2514600" indent="-228600" eaLnBrk="0" fontAlgn="base" hangingPunct="0">
              <a:spcBef>
                <a:spcPct val="0"/>
              </a:spcBef>
              <a:spcAft>
                <a:spcPct val="0"/>
              </a:spcAft>
              <a:defRPr sz="1000">
                <a:solidFill>
                  <a:schemeClr val="tx1"/>
                </a:solidFill>
                <a:latin typeface="Arial" charset="0"/>
                <a:ea typeface="宋体" charset="0"/>
              </a:defRPr>
            </a:lvl6pPr>
            <a:lvl7pPr marL="2971800" indent="-228600" eaLnBrk="0" fontAlgn="base" hangingPunct="0">
              <a:spcBef>
                <a:spcPct val="0"/>
              </a:spcBef>
              <a:spcAft>
                <a:spcPct val="0"/>
              </a:spcAft>
              <a:defRPr sz="1000">
                <a:solidFill>
                  <a:schemeClr val="tx1"/>
                </a:solidFill>
                <a:latin typeface="Arial" charset="0"/>
                <a:ea typeface="宋体" charset="0"/>
              </a:defRPr>
            </a:lvl7pPr>
            <a:lvl8pPr marL="3429000" indent="-228600" eaLnBrk="0" fontAlgn="base" hangingPunct="0">
              <a:spcBef>
                <a:spcPct val="0"/>
              </a:spcBef>
              <a:spcAft>
                <a:spcPct val="0"/>
              </a:spcAft>
              <a:defRPr sz="1000">
                <a:solidFill>
                  <a:schemeClr val="tx1"/>
                </a:solidFill>
                <a:latin typeface="Arial" charset="0"/>
                <a:ea typeface="宋体" charset="0"/>
              </a:defRPr>
            </a:lvl8pPr>
            <a:lvl9pPr marL="3886200" indent="-228600" eaLnBrk="0" fontAlgn="base" hangingPunct="0">
              <a:spcBef>
                <a:spcPct val="0"/>
              </a:spcBef>
              <a:spcAft>
                <a:spcPct val="0"/>
              </a:spcAft>
              <a:defRPr sz="1000">
                <a:solidFill>
                  <a:schemeClr val="tx1"/>
                </a:solidFill>
                <a:latin typeface="Arial" charset="0"/>
                <a:ea typeface="宋体" charset="0"/>
              </a:defRPr>
            </a:lvl9pPr>
          </a:lstStyle>
          <a:p>
            <a:pPr eaLnBrk="1" hangingPunct="1">
              <a:lnSpc>
                <a:spcPts val="900"/>
              </a:lnSpc>
              <a:spcBef>
                <a:spcPct val="50000"/>
              </a:spcBef>
              <a:buClr>
                <a:srgbClr val="800000"/>
              </a:buClr>
              <a:buSzPct val="80000"/>
              <a:buFont typeface="Wingdings" charset="0"/>
              <a:buNone/>
            </a:pPr>
            <a:r>
              <a:rPr lang="en-US" altLang="zh-CN" sz="900" dirty="0" err="1">
                <a:solidFill>
                  <a:srgbClr val="000000"/>
                </a:solidFill>
                <a:latin typeface="楷体" pitchFamily="49" charset="-122"/>
                <a:ea typeface="楷体" pitchFamily="49" charset="-122"/>
                <a:cs typeface="Times New Roman" charset="0"/>
              </a:rPr>
              <a:t>VaR</a:t>
            </a:r>
            <a:r>
              <a:rPr lang="zh-CN" altLang="en-US" sz="900" dirty="0">
                <a:solidFill>
                  <a:srgbClr val="000000"/>
                </a:solidFill>
                <a:latin typeface="楷体" pitchFamily="49" charset="-122"/>
                <a:ea typeface="楷体" pitchFamily="49" charset="-122"/>
                <a:cs typeface="Times New Roman" charset="0"/>
              </a:rPr>
              <a:t>管理数据；</a:t>
            </a:r>
            <a:endParaRPr lang="en-US" altLang="zh-CN" sz="900" dirty="0">
              <a:solidFill>
                <a:srgbClr val="000000"/>
              </a:solidFill>
              <a:latin typeface="楷体" pitchFamily="49" charset="-122"/>
              <a:ea typeface="楷体" pitchFamily="49" charset="-122"/>
              <a:cs typeface="Times New Roman" charset="0"/>
            </a:endParaRPr>
          </a:p>
          <a:p>
            <a:pPr eaLnBrk="1" hangingPunct="1">
              <a:lnSpc>
                <a:spcPts val="900"/>
              </a:lnSpc>
              <a:spcBef>
                <a:spcPct val="50000"/>
              </a:spcBef>
              <a:buClr>
                <a:srgbClr val="800000"/>
              </a:buClr>
              <a:buSzPct val="80000"/>
              <a:buFont typeface="Wingdings" charset="0"/>
              <a:buNone/>
            </a:pPr>
            <a:r>
              <a:rPr lang="en-US" altLang="zh-CN" sz="900" dirty="0" err="1">
                <a:solidFill>
                  <a:srgbClr val="000000"/>
                </a:solidFill>
                <a:latin typeface="楷体" pitchFamily="49" charset="-122"/>
                <a:ea typeface="楷体" pitchFamily="49" charset="-122"/>
                <a:cs typeface="Times New Roman" charset="0"/>
              </a:rPr>
              <a:t>BackTest</a:t>
            </a:r>
            <a:r>
              <a:rPr lang="zh-CN" altLang="en-US" sz="900" dirty="0">
                <a:solidFill>
                  <a:srgbClr val="000000"/>
                </a:solidFill>
                <a:latin typeface="楷体" pitchFamily="49" charset="-122"/>
                <a:ea typeface="楷体" pitchFamily="49" charset="-122"/>
                <a:cs typeface="Times New Roman" charset="0"/>
              </a:rPr>
              <a:t>数据；</a:t>
            </a:r>
            <a:endParaRPr lang="en-US" altLang="zh-CN" sz="900" dirty="0">
              <a:solidFill>
                <a:srgbClr val="000000"/>
              </a:solidFill>
              <a:latin typeface="楷体" pitchFamily="49" charset="-122"/>
              <a:ea typeface="楷体" pitchFamily="49" charset="-122"/>
              <a:cs typeface="Times New Roman" charset="0"/>
            </a:endParaRPr>
          </a:p>
          <a:p>
            <a:pPr eaLnBrk="1" hangingPunct="1">
              <a:lnSpc>
                <a:spcPts val="900"/>
              </a:lnSpc>
              <a:spcBef>
                <a:spcPct val="50000"/>
              </a:spcBef>
              <a:buClr>
                <a:srgbClr val="800000"/>
              </a:buClr>
              <a:buSzPct val="80000"/>
              <a:buFont typeface="Wingdings" charset="0"/>
              <a:buNone/>
            </a:pPr>
            <a:r>
              <a:rPr lang="en-US" altLang="zh-CN" sz="900" dirty="0" err="1">
                <a:solidFill>
                  <a:srgbClr val="000000"/>
                </a:solidFill>
                <a:latin typeface="楷体" pitchFamily="49" charset="-122"/>
                <a:ea typeface="楷体" pitchFamily="49" charset="-122"/>
                <a:cs typeface="Times New Roman" charset="0"/>
              </a:rPr>
              <a:t>StressTest</a:t>
            </a:r>
            <a:r>
              <a:rPr lang="zh-CN" altLang="en-US" sz="900" dirty="0">
                <a:solidFill>
                  <a:srgbClr val="000000"/>
                </a:solidFill>
                <a:latin typeface="楷体" pitchFamily="49" charset="-122"/>
                <a:ea typeface="楷体" pitchFamily="49" charset="-122"/>
                <a:cs typeface="Times New Roman" charset="0"/>
              </a:rPr>
              <a:t>数据；</a:t>
            </a:r>
            <a:endParaRPr lang="en-US" altLang="zh-CN" sz="900" dirty="0">
              <a:solidFill>
                <a:srgbClr val="000000"/>
              </a:solidFill>
              <a:latin typeface="楷体" pitchFamily="49" charset="-122"/>
              <a:ea typeface="楷体" pitchFamily="49" charset="-122"/>
              <a:cs typeface="Times New Roman" charset="0"/>
            </a:endParaRPr>
          </a:p>
          <a:p>
            <a:pPr eaLnBrk="1" hangingPunct="1">
              <a:lnSpc>
                <a:spcPts val="900"/>
              </a:lnSpc>
              <a:spcBef>
                <a:spcPct val="50000"/>
              </a:spcBef>
              <a:buClr>
                <a:srgbClr val="800000"/>
              </a:buClr>
              <a:buSzPct val="80000"/>
              <a:buFont typeface="Wingdings" charset="0"/>
              <a:buNone/>
            </a:pPr>
            <a:r>
              <a:rPr lang="zh-CN" altLang="en-US" sz="900" dirty="0">
                <a:solidFill>
                  <a:srgbClr val="000000"/>
                </a:solidFill>
                <a:latin typeface="楷体" pitchFamily="49" charset="-122"/>
                <a:ea typeface="楷体" pitchFamily="49" charset="-122"/>
                <a:cs typeface="Times New Roman" charset="0"/>
              </a:rPr>
              <a:t>限额数据；</a:t>
            </a:r>
            <a:endParaRPr lang="en-US" altLang="zh-CN" sz="900" dirty="0">
              <a:solidFill>
                <a:srgbClr val="000000"/>
              </a:solidFill>
              <a:latin typeface="楷体" pitchFamily="49" charset="-122"/>
              <a:ea typeface="楷体" pitchFamily="49" charset="-122"/>
              <a:cs typeface="Times New Roman" charset="0"/>
            </a:endParaRPr>
          </a:p>
          <a:p>
            <a:pPr eaLnBrk="1" hangingPunct="1">
              <a:lnSpc>
                <a:spcPts val="900"/>
              </a:lnSpc>
              <a:spcBef>
                <a:spcPct val="50000"/>
              </a:spcBef>
              <a:buClr>
                <a:srgbClr val="800000"/>
              </a:buClr>
              <a:buSzPct val="80000"/>
              <a:buFont typeface="Wingdings" charset="0"/>
              <a:buNone/>
            </a:pPr>
            <a:r>
              <a:rPr lang="zh-CN" altLang="en-US" sz="900" dirty="0">
                <a:solidFill>
                  <a:srgbClr val="000000"/>
                </a:solidFill>
                <a:latin typeface="楷体" pitchFamily="49" charset="-122"/>
                <a:ea typeface="楷体" pitchFamily="49" charset="-122"/>
                <a:cs typeface="Times New Roman" charset="0"/>
              </a:rPr>
              <a:t>原始损益数据</a:t>
            </a:r>
            <a:r>
              <a:rPr lang="en-US" altLang="zh-CN" sz="900" dirty="0">
                <a:solidFill>
                  <a:srgbClr val="000000"/>
                </a:solidFill>
                <a:latin typeface="楷体" pitchFamily="49" charset="-122"/>
                <a:ea typeface="楷体" pitchFamily="49" charset="-122"/>
                <a:cs typeface="Times New Roman" charset="0"/>
              </a:rPr>
              <a:t>…</a:t>
            </a:r>
          </a:p>
          <a:p>
            <a:pPr eaLnBrk="1" hangingPunct="1">
              <a:lnSpc>
                <a:spcPts val="900"/>
              </a:lnSpc>
              <a:spcBef>
                <a:spcPct val="50000"/>
              </a:spcBef>
              <a:buClr>
                <a:srgbClr val="800000"/>
              </a:buClr>
              <a:buSzPct val="80000"/>
              <a:buFont typeface="Wingdings" charset="0"/>
              <a:buNone/>
            </a:pPr>
            <a:endParaRPr lang="zh-CN" altLang="en-US" sz="900" dirty="0">
              <a:solidFill>
                <a:srgbClr val="000000"/>
              </a:solidFill>
              <a:latin typeface="楷体" pitchFamily="49" charset="-122"/>
              <a:ea typeface="楷体" pitchFamily="49" charset="-122"/>
              <a:cs typeface="Times New Roman" charset="0"/>
            </a:endParaRPr>
          </a:p>
        </p:txBody>
      </p:sp>
      <p:sp>
        <p:nvSpPr>
          <p:cNvPr id="47" name="Can 3"/>
          <p:cNvSpPr>
            <a:spLocks noChangeArrowheads="1"/>
          </p:cNvSpPr>
          <p:nvPr/>
        </p:nvSpPr>
        <p:spPr bwMode="auto">
          <a:xfrm rot="5400000">
            <a:off x="3824828" y="3001186"/>
            <a:ext cx="1789112" cy="1214437"/>
          </a:xfrm>
          <a:prstGeom prst="can">
            <a:avLst>
              <a:gd name="adj" fmla="val 40981"/>
            </a:avLst>
          </a:prstGeom>
          <a:solidFill>
            <a:srgbClr val="89B0FF"/>
          </a:solidFill>
          <a:ln w="9525">
            <a:solidFill>
              <a:srgbClr val="404040"/>
            </a:solidFill>
            <a:prstDash val="sysDash"/>
            <a:round/>
            <a:headEnd/>
            <a:tailEnd/>
          </a:ln>
        </p:spPr>
        <p:txBody>
          <a:bodyPr lIns="90000" tIns="46800" rIns="90000" bIns="46800"/>
          <a:lstStyle/>
          <a:p>
            <a:pPr algn="ctr">
              <a:spcBef>
                <a:spcPct val="50000"/>
              </a:spcBef>
              <a:buClr>
                <a:srgbClr val="800000"/>
              </a:buClr>
              <a:buSzPct val="80000"/>
              <a:buFont typeface="Wingdings" charset="0"/>
              <a:buNone/>
            </a:pPr>
            <a:endParaRPr lang="zh-CN" altLang="en-US" sz="1800">
              <a:solidFill>
                <a:srgbClr val="000000"/>
              </a:solidFill>
              <a:latin typeface="楷体" pitchFamily="49" charset="-122"/>
              <a:ea typeface="楷体" pitchFamily="49" charset="-122"/>
              <a:cs typeface="Times New Roman" charset="0"/>
            </a:endParaRPr>
          </a:p>
        </p:txBody>
      </p:sp>
      <p:sp>
        <p:nvSpPr>
          <p:cNvPr id="48" name="Line Callout 2 (No Border) 105"/>
          <p:cNvSpPr>
            <a:spLocks/>
          </p:cNvSpPr>
          <p:nvPr/>
        </p:nvSpPr>
        <p:spPr bwMode="auto">
          <a:xfrm flipH="1">
            <a:off x="3894677" y="4928411"/>
            <a:ext cx="476250" cy="344488"/>
          </a:xfrm>
          <a:prstGeom prst="callout2">
            <a:avLst>
              <a:gd name="adj1" fmla="val 48750"/>
              <a:gd name="adj2" fmla="val -6579"/>
              <a:gd name="adj3" fmla="val 48750"/>
              <a:gd name="adj4" fmla="val -43718"/>
              <a:gd name="adj5" fmla="val -106245"/>
              <a:gd name="adj6" fmla="val -65426"/>
            </a:avLst>
          </a:pr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90000" tIns="46800" rIns="90000" bIns="46800" anchor="ctr"/>
          <a:lstStyle/>
          <a:p>
            <a:pPr algn="r">
              <a:spcBef>
                <a:spcPct val="50000"/>
              </a:spcBef>
              <a:buClr>
                <a:srgbClr val="800000"/>
              </a:buClr>
              <a:buSzPct val="80000"/>
              <a:buFont typeface="Wingdings" charset="0"/>
              <a:buNone/>
            </a:pPr>
            <a:r>
              <a:rPr lang="zh-CN" altLang="en-US" sz="800">
                <a:solidFill>
                  <a:srgbClr val="000000"/>
                </a:solidFill>
                <a:latin typeface="楷体" pitchFamily="49" charset="-122"/>
                <a:ea typeface="楷体" pitchFamily="49" charset="-122"/>
                <a:cs typeface="Times New Roman" charset="0"/>
              </a:rPr>
              <a:t>决策数据</a:t>
            </a:r>
          </a:p>
        </p:txBody>
      </p:sp>
      <p:sp>
        <p:nvSpPr>
          <p:cNvPr id="49" name="TextBox 258"/>
          <p:cNvSpPr txBox="1">
            <a:spLocks noChangeArrowheads="1"/>
          </p:cNvSpPr>
          <p:nvPr/>
        </p:nvSpPr>
        <p:spPr bwMode="auto">
          <a:xfrm>
            <a:off x="3983577" y="5257024"/>
            <a:ext cx="1000125" cy="962887"/>
          </a:xfrm>
          <a:prstGeom prst="rect">
            <a:avLst/>
          </a:prstGeom>
          <a:noFill/>
          <a:ln w="9525">
            <a:solidFill>
              <a:srgbClr val="B0B0B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000">
                <a:solidFill>
                  <a:schemeClr val="tx1"/>
                </a:solidFill>
                <a:latin typeface="Arial" charset="0"/>
                <a:ea typeface="宋体" charset="0"/>
                <a:cs typeface="宋体" charset="0"/>
              </a:defRPr>
            </a:lvl1pPr>
            <a:lvl2pPr marL="742950" indent="-285750" eaLnBrk="0" hangingPunct="0">
              <a:defRPr sz="1000">
                <a:solidFill>
                  <a:schemeClr val="tx1"/>
                </a:solidFill>
                <a:latin typeface="Arial" charset="0"/>
                <a:ea typeface="宋体" charset="0"/>
              </a:defRPr>
            </a:lvl2pPr>
            <a:lvl3pPr marL="1143000" indent="-228600" eaLnBrk="0" hangingPunct="0">
              <a:defRPr sz="1000">
                <a:solidFill>
                  <a:schemeClr val="tx1"/>
                </a:solidFill>
                <a:latin typeface="Arial" charset="0"/>
                <a:ea typeface="宋体" charset="0"/>
              </a:defRPr>
            </a:lvl3pPr>
            <a:lvl4pPr marL="1600200" indent="-228600" eaLnBrk="0" hangingPunct="0">
              <a:defRPr sz="1000">
                <a:solidFill>
                  <a:schemeClr val="tx1"/>
                </a:solidFill>
                <a:latin typeface="Arial" charset="0"/>
                <a:ea typeface="宋体" charset="0"/>
              </a:defRPr>
            </a:lvl4pPr>
            <a:lvl5pPr marL="2057400" indent="-228600" eaLnBrk="0" hangingPunct="0">
              <a:defRPr sz="1000">
                <a:solidFill>
                  <a:schemeClr val="tx1"/>
                </a:solidFill>
                <a:latin typeface="Arial" charset="0"/>
                <a:ea typeface="宋体" charset="0"/>
              </a:defRPr>
            </a:lvl5pPr>
            <a:lvl6pPr marL="2514600" indent="-228600" eaLnBrk="0" fontAlgn="base" hangingPunct="0">
              <a:spcBef>
                <a:spcPct val="0"/>
              </a:spcBef>
              <a:spcAft>
                <a:spcPct val="0"/>
              </a:spcAft>
              <a:defRPr sz="1000">
                <a:solidFill>
                  <a:schemeClr val="tx1"/>
                </a:solidFill>
                <a:latin typeface="Arial" charset="0"/>
                <a:ea typeface="宋体" charset="0"/>
              </a:defRPr>
            </a:lvl6pPr>
            <a:lvl7pPr marL="2971800" indent="-228600" eaLnBrk="0" fontAlgn="base" hangingPunct="0">
              <a:spcBef>
                <a:spcPct val="0"/>
              </a:spcBef>
              <a:spcAft>
                <a:spcPct val="0"/>
              </a:spcAft>
              <a:defRPr sz="1000">
                <a:solidFill>
                  <a:schemeClr val="tx1"/>
                </a:solidFill>
                <a:latin typeface="Arial" charset="0"/>
                <a:ea typeface="宋体" charset="0"/>
              </a:defRPr>
            </a:lvl7pPr>
            <a:lvl8pPr marL="3429000" indent="-228600" eaLnBrk="0" fontAlgn="base" hangingPunct="0">
              <a:spcBef>
                <a:spcPct val="0"/>
              </a:spcBef>
              <a:spcAft>
                <a:spcPct val="0"/>
              </a:spcAft>
              <a:defRPr sz="1000">
                <a:solidFill>
                  <a:schemeClr val="tx1"/>
                </a:solidFill>
                <a:latin typeface="Arial" charset="0"/>
                <a:ea typeface="宋体" charset="0"/>
              </a:defRPr>
            </a:lvl8pPr>
            <a:lvl9pPr marL="3886200" indent="-228600" eaLnBrk="0" fontAlgn="base" hangingPunct="0">
              <a:spcBef>
                <a:spcPct val="0"/>
              </a:spcBef>
              <a:spcAft>
                <a:spcPct val="0"/>
              </a:spcAft>
              <a:defRPr sz="1000">
                <a:solidFill>
                  <a:schemeClr val="tx1"/>
                </a:solidFill>
                <a:latin typeface="Arial" charset="0"/>
                <a:ea typeface="宋体" charset="0"/>
              </a:defRPr>
            </a:lvl9pPr>
          </a:lstStyle>
          <a:p>
            <a:pPr eaLnBrk="1" hangingPunct="1">
              <a:lnSpc>
                <a:spcPts val="900"/>
              </a:lnSpc>
              <a:spcBef>
                <a:spcPct val="50000"/>
              </a:spcBef>
              <a:buClr>
                <a:srgbClr val="800000"/>
              </a:buClr>
              <a:buSzPct val="80000"/>
              <a:buFont typeface="Wingdings" charset="0"/>
              <a:buNone/>
            </a:pPr>
            <a:r>
              <a:rPr lang="zh-CN" altLang="en-US" sz="900" dirty="0">
                <a:solidFill>
                  <a:srgbClr val="000000"/>
                </a:solidFill>
                <a:latin typeface="楷体" pitchFamily="49" charset="-122"/>
                <a:ea typeface="楷体" pitchFamily="49" charset="-122"/>
                <a:cs typeface="Times New Roman" charset="0"/>
              </a:rPr>
              <a:t>调整后损益数据；</a:t>
            </a:r>
            <a:endParaRPr lang="en-US" altLang="zh-CN" sz="900" dirty="0">
              <a:solidFill>
                <a:srgbClr val="000000"/>
              </a:solidFill>
              <a:latin typeface="楷体" pitchFamily="49" charset="-122"/>
              <a:ea typeface="楷体" pitchFamily="49" charset="-122"/>
              <a:cs typeface="Times New Roman" charset="0"/>
            </a:endParaRPr>
          </a:p>
          <a:p>
            <a:pPr eaLnBrk="1" hangingPunct="1">
              <a:lnSpc>
                <a:spcPts val="900"/>
              </a:lnSpc>
              <a:spcBef>
                <a:spcPct val="50000"/>
              </a:spcBef>
              <a:buClr>
                <a:srgbClr val="800000"/>
              </a:buClr>
              <a:buSzPct val="80000"/>
              <a:buFont typeface="Wingdings" charset="0"/>
              <a:buNone/>
            </a:pPr>
            <a:r>
              <a:rPr lang="zh-CN" altLang="en-US" sz="900" dirty="0">
                <a:solidFill>
                  <a:srgbClr val="000000"/>
                </a:solidFill>
                <a:latin typeface="楷体" pitchFamily="49" charset="-122"/>
                <a:ea typeface="楷体" pitchFamily="49" charset="-122"/>
                <a:cs typeface="Times New Roman" charset="0"/>
              </a:rPr>
              <a:t>限额使用率；</a:t>
            </a:r>
            <a:endParaRPr lang="en-US" altLang="zh-CN" sz="900" dirty="0">
              <a:solidFill>
                <a:srgbClr val="000000"/>
              </a:solidFill>
              <a:latin typeface="楷体" pitchFamily="49" charset="-122"/>
              <a:ea typeface="楷体" pitchFamily="49" charset="-122"/>
              <a:cs typeface="Times New Roman" charset="0"/>
            </a:endParaRPr>
          </a:p>
          <a:p>
            <a:pPr eaLnBrk="1" hangingPunct="1">
              <a:lnSpc>
                <a:spcPts val="900"/>
              </a:lnSpc>
              <a:spcBef>
                <a:spcPct val="50000"/>
              </a:spcBef>
              <a:buClr>
                <a:srgbClr val="800000"/>
              </a:buClr>
              <a:buSzPct val="80000"/>
              <a:buFont typeface="Wingdings" charset="0"/>
              <a:buNone/>
            </a:pPr>
            <a:r>
              <a:rPr lang="zh-CN" altLang="en-US" sz="900" dirty="0">
                <a:solidFill>
                  <a:srgbClr val="000000"/>
                </a:solidFill>
                <a:latin typeface="楷体" pitchFamily="49" charset="-122"/>
                <a:ea typeface="楷体" pitchFamily="49" charset="-122"/>
                <a:cs typeface="Times New Roman" charset="0"/>
              </a:rPr>
              <a:t>超出限额记录；</a:t>
            </a:r>
            <a:endParaRPr lang="en-US" altLang="zh-CN" sz="900" dirty="0">
              <a:solidFill>
                <a:srgbClr val="000000"/>
              </a:solidFill>
              <a:latin typeface="楷体" pitchFamily="49" charset="-122"/>
              <a:ea typeface="楷体" pitchFamily="49" charset="-122"/>
              <a:cs typeface="Times New Roman" charset="0"/>
            </a:endParaRPr>
          </a:p>
          <a:p>
            <a:pPr eaLnBrk="1" hangingPunct="1">
              <a:lnSpc>
                <a:spcPts val="900"/>
              </a:lnSpc>
              <a:spcBef>
                <a:spcPct val="50000"/>
              </a:spcBef>
              <a:buClr>
                <a:srgbClr val="800000"/>
              </a:buClr>
              <a:buSzPct val="80000"/>
              <a:buFont typeface="Wingdings" charset="0"/>
              <a:buNone/>
            </a:pPr>
            <a:r>
              <a:rPr lang="en-US" altLang="zh-CN" sz="900" dirty="0" err="1">
                <a:solidFill>
                  <a:srgbClr val="000000"/>
                </a:solidFill>
                <a:latin typeface="楷体" pitchFamily="49" charset="-122"/>
                <a:ea typeface="楷体" pitchFamily="49" charset="-122"/>
                <a:cs typeface="Times New Roman" charset="0"/>
              </a:rPr>
              <a:t>Backtest</a:t>
            </a:r>
            <a:r>
              <a:rPr lang="zh-CN" altLang="en-US" sz="900" dirty="0">
                <a:solidFill>
                  <a:srgbClr val="000000"/>
                </a:solidFill>
                <a:latin typeface="楷体" pitchFamily="49" charset="-122"/>
                <a:ea typeface="楷体" pitchFamily="49" charset="-122"/>
                <a:cs typeface="Times New Roman" charset="0"/>
              </a:rPr>
              <a:t>突破记录；</a:t>
            </a:r>
            <a:r>
              <a:rPr lang="en-US" altLang="zh-CN" sz="900" dirty="0">
                <a:solidFill>
                  <a:srgbClr val="000000"/>
                </a:solidFill>
                <a:latin typeface="楷体" pitchFamily="49" charset="-122"/>
                <a:ea typeface="楷体" pitchFamily="49" charset="-122"/>
                <a:cs typeface="Times New Roman" charset="0"/>
              </a:rPr>
              <a:t>…</a:t>
            </a:r>
            <a:endParaRPr lang="zh-CN" altLang="en-US" sz="900" dirty="0">
              <a:solidFill>
                <a:srgbClr val="000000"/>
              </a:solidFill>
              <a:latin typeface="楷体" pitchFamily="49" charset="-122"/>
              <a:ea typeface="楷体" pitchFamily="49" charset="-122"/>
              <a:cs typeface="Times New Roman" charset="0"/>
            </a:endParaRPr>
          </a:p>
        </p:txBody>
      </p:sp>
      <p:sp>
        <p:nvSpPr>
          <p:cNvPr id="50" name="TextBox 124"/>
          <p:cNvSpPr txBox="1">
            <a:spLocks noChangeArrowheads="1"/>
          </p:cNvSpPr>
          <p:nvPr/>
        </p:nvSpPr>
        <p:spPr bwMode="auto">
          <a:xfrm>
            <a:off x="2550065" y="3285349"/>
            <a:ext cx="20478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eaLnBrk="0" hangingPunct="0">
              <a:defRPr sz="1000">
                <a:solidFill>
                  <a:schemeClr val="tx1"/>
                </a:solidFill>
                <a:latin typeface="Arial" charset="0"/>
                <a:ea typeface="宋体" charset="0"/>
                <a:cs typeface="宋体" charset="0"/>
              </a:defRPr>
            </a:lvl1pPr>
            <a:lvl2pPr marL="742950" indent="-285750" eaLnBrk="0" hangingPunct="0">
              <a:defRPr sz="1000">
                <a:solidFill>
                  <a:schemeClr val="tx1"/>
                </a:solidFill>
                <a:latin typeface="Arial" charset="0"/>
                <a:ea typeface="宋体" charset="0"/>
              </a:defRPr>
            </a:lvl2pPr>
            <a:lvl3pPr marL="1143000" indent="-228600" eaLnBrk="0" hangingPunct="0">
              <a:defRPr sz="1000">
                <a:solidFill>
                  <a:schemeClr val="tx1"/>
                </a:solidFill>
                <a:latin typeface="Arial" charset="0"/>
                <a:ea typeface="宋体" charset="0"/>
              </a:defRPr>
            </a:lvl3pPr>
            <a:lvl4pPr marL="1600200" indent="-228600" eaLnBrk="0" hangingPunct="0">
              <a:defRPr sz="1000">
                <a:solidFill>
                  <a:schemeClr val="tx1"/>
                </a:solidFill>
                <a:latin typeface="Arial" charset="0"/>
                <a:ea typeface="宋体" charset="0"/>
              </a:defRPr>
            </a:lvl4pPr>
            <a:lvl5pPr marL="2057400" indent="-228600" eaLnBrk="0" hangingPunct="0">
              <a:defRPr sz="1000">
                <a:solidFill>
                  <a:schemeClr val="tx1"/>
                </a:solidFill>
                <a:latin typeface="Arial" charset="0"/>
                <a:ea typeface="宋体" charset="0"/>
              </a:defRPr>
            </a:lvl5pPr>
            <a:lvl6pPr marL="2514600" indent="-228600" eaLnBrk="0" fontAlgn="base" hangingPunct="0">
              <a:spcBef>
                <a:spcPct val="0"/>
              </a:spcBef>
              <a:spcAft>
                <a:spcPct val="0"/>
              </a:spcAft>
              <a:defRPr sz="1000">
                <a:solidFill>
                  <a:schemeClr val="tx1"/>
                </a:solidFill>
                <a:latin typeface="Arial" charset="0"/>
                <a:ea typeface="宋体" charset="0"/>
              </a:defRPr>
            </a:lvl6pPr>
            <a:lvl7pPr marL="2971800" indent="-228600" eaLnBrk="0" fontAlgn="base" hangingPunct="0">
              <a:spcBef>
                <a:spcPct val="0"/>
              </a:spcBef>
              <a:spcAft>
                <a:spcPct val="0"/>
              </a:spcAft>
              <a:defRPr sz="1000">
                <a:solidFill>
                  <a:schemeClr val="tx1"/>
                </a:solidFill>
                <a:latin typeface="Arial" charset="0"/>
                <a:ea typeface="宋体" charset="0"/>
              </a:defRPr>
            </a:lvl7pPr>
            <a:lvl8pPr marL="3429000" indent="-228600" eaLnBrk="0" fontAlgn="base" hangingPunct="0">
              <a:spcBef>
                <a:spcPct val="0"/>
              </a:spcBef>
              <a:spcAft>
                <a:spcPct val="0"/>
              </a:spcAft>
              <a:defRPr sz="1000">
                <a:solidFill>
                  <a:schemeClr val="tx1"/>
                </a:solidFill>
                <a:latin typeface="Arial" charset="0"/>
                <a:ea typeface="宋体" charset="0"/>
              </a:defRPr>
            </a:lvl8pPr>
            <a:lvl9pPr marL="3886200" indent="-228600" eaLnBrk="0" fontAlgn="base" hangingPunct="0">
              <a:spcBef>
                <a:spcPct val="0"/>
              </a:spcBef>
              <a:spcAft>
                <a:spcPct val="0"/>
              </a:spcAft>
              <a:defRPr sz="1000">
                <a:solidFill>
                  <a:schemeClr val="tx1"/>
                </a:solidFill>
                <a:latin typeface="Arial" charset="0"/>
                <a:ea typeface="宋体" charset="0"/>
              </a:defRPr>
            </a:lvl9pPr>
          </a:lstStyle>
          <a:p>
            <a:pPr algn="ctr" eaLnBrk="1" hangingPunct="1">
              <a:buClr>
                <a:srgbClr val="800000"/>
              </a:buClr>
              <a:buSzPct val="80000"/>
              <a:buFont typeface="Wingdings" charset="0"/>
              <a:buNone/>
            </a:pPr>
            <a:r>
              <a:rPr lang="zh-CN" altLang="en-US" dirty="0">
                <a:solidFill>
                  <a:srgbClr val="000000"/>
                </a:solidFill>
                <a:latin typeface="楷体" pitchFamily="49" charset="-122"/>
                <a:ea typeface="楷体" pitchFamily="49" charset="-122"/>
                <a:cs typeface="Times New Roman" charset="0"/>
              </a:rPr>
              <a:t>基础整合层</a:t>
            </a:r>
          </a:p>
        </p:txBody>
      </p:sp>
      <p:sp>
        <p:nvSpPr>
          <p:cNvPr id="51" name="TextBox 124"/>
          <p:cNvSpPr txBox="1">
            <a:spLocks noChangeArrowheads="1"/>
          </p:cNvSpPr>
          <p:nvPr/>
        </p:nvSpPr>
        <p:spPr bwMode="auto">
          <a:xfrm>
            <a:off x="3407315" y="3285349"/>
            <a:ext cx="20478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eaLnBrk="0" hangingPunct="0">
              <a:defRPr sz="1000">
                <a:solidFill>
                  <a:schemeClr val="tx1"/>
                </a:solidFill>
                <a:latin typeface="Arial" charset="0"/>
                <a:ea typeface="宋体" charset="0"/>
                <a:cs typeface="宋体" charset="0"/>
              </a:defRPr>
            </a:lvl1pPr>
            <a:lvl2pPr marL="742950" indent="-285750" eaLnBrk="0" hangingPunct="0">
              <a:defRPr sz="1000">
                <a:solidFill>
                  <a:schemeClr val="tx1"/>
                </a:solidFill>
                <a:latin typeface="Arial" charset="0"/>
                <a:ea typeface="宋体" charset="0"/>
              </a:defRPr>
            </a:lvl2pPr>
            <a:lvl3pPr marL="1143000" indent="-228600" eaLnBrk="0" hangingPunct="0">
              <a:defRPr sz="1000">
                <a:solidFill>
                  <a:schemeClr val="tx1"/>
                </a:solidFill>
                <a:latin typeface="Arial" charset="0"/>
                <a:ea typeface="宋体" charset="0"/>
              </a:defRPr>
            </a:lvl3pPr>
            <a:lvl4pPr marL="1600200" indent="-228600" eaLnBrk="0" hangingPunct="0">
              <a:defRPr sz="1000">
                <a:solidFill>
                  <a:schemeClr val="tx1"/>
                </a:solidFill>
                <a:latin typeface="Arial" charset="0"/>
                <a:ea typeface="宋体" charset="0"/>
              </a:defRPr>
            </a:lvl4pPr>
            <a:lvl5pPr marL="2057400" indent="-228600" eaLnBrk="0" hangingPunct="0">
              <a:defRPr sz="1000">
                <a:solidFill>
                  <a:schemeClr val="tx1"/>
                </a:solidFill>
                <a:latin typeface="Arial" charset="0"/>
                <a:ea typeface="宋体" charset="0"/>
              </a:defRPr>
            </a:lvl5pPr>
            <a:lvl6pPr marL="2514600" indent="-228600" eaLnBrk="0" fontAlgn="base" hangingPunct="0">
              <a:spcBef>
                <a:spcPct val="0"/>
              </a:spcBef>
              <a:spcAft>
                <a:spcPct val="0"/>
              </a:spcAft>
              <a:defRPr sz="1000">
                <a:solidFill>
                  <a:schemeClr val="tx1"/>
                </a:solidFill>
                <a:latin typeface="Arial" charset="0"/>
                <a:ea typeface="宋体" charset="0"/>
              </a:defRPr>
            </a:lvl6pPr>
            <a:lvl7pPr marL="2971800" indent="-228600" eaLnBrk="0" fontAlgn="base" hangingPunct="0">
              <a:spcBef>
                <a:spcPct val="0"/>
              </a:spcBef>
              <a:spcAft>
                <a:spcPct val="0"/>
              </a:spcAft>
              <a:defRPr sz="1000">
                <a:solidFill>
                  <a:schemeClr val="tx1"/>
                </a:solidFill>
                <a:latin typeface="Arial" charset="0"/>
                <a:ea typeface="宋体" charset="0"/>
              </a:defRPr>
            </a:lvl7pPr>
            <a:lvl8pPr marL="3429000" indent="-228600" eaLnBrk="0" fontAlgn="base" hangingPunct="0">
              <a:spcBef>
                <a:spcPct val="0"/>
              </a:spcBef>
              <a:spcAft>
                <a:spcPct val="0"/>
              </a:spcAft>
              <a:defRPr sz="1000">
                <a:solidFill>
                  <a:schemeClr val="tx1"/>
                </a:solidFill>
                <a:latin typeface="Arial" charset="0"/>
                <a:ea typeface="宋体" charset="0"/>
              </a:defRPr>
            </a:lvl8pPr>
            <a:lvl9pPr marL="3886200" indent="-228600" eaLnBrk="0" fontAlgn="base" hangingPunct="0">
              <a:spcBef>
                <a:spcPct val="0"/>
              </a:spcBef>
              <a:spcAft>
                <a:spcPct val="0"/>
              </a:spcAft>
              <a:defRPr sz="1000">
                <a:solidFill>
                  <a:schemeClr val="tx1"/>
                </a:solidFill>
                <a:latin typeface="Arial" charset="0"/>
                <a:ea typeface="宋体" charset="0"/>
              </a:defRPr>
            </a:lvl9pPr>
          </a:lstStyle>
          <a:p>
            <a:pPr algn="ctr" eaLnBrk="1" hangingPunct="1">
              <a:spcBef>
                <a:spcPct val="50000"/>
              </a:spcBef>
              <a:buClr>
                <a:srgbClr val="800000"/>
              </a:buClr>
              <a:buSzPct val="80000"/>
              <a:buFont typeface="Wingdings" charset="0"/>
              <a:buNone/>
            </a:pPr>
            <a:r>
              <a:rPr lang="zh-CN" altLang="en-US" dirty="0">
                <a:solidFill>
                  <a:srgbClr val="000000"/>
                </a:solidFill>
                <a:latin typeface="楷体" pitchFamily="49" charset="-122"/>
                <a:ea typeface="楷体" pitchFamily="49" charset="-122"/>
                <a:cs typeface="Times New Roman" charset="0"/>
              </a:rPr>
              <a:t>计量汇总层</a:t>
            </a:r>
          </a:p>
        </p:txBody>
      </p:sp>
      <p:sp>
        <p:nvSpPr>
          <p:cNvPr id="52" name="TextBox 51"/>
          <p:cNvSpPr txBox="1">
            <a:spLocks noChangeArrowheads="1"/>
          </p:cNvSpPr>
          <p:nvPr/>
        </p:nvSpPr>
        <p:spPr bwMode="auto">
          <a:xfrm>
            <a:off x="4469352" y="3285349"/>
            <a:ext cx="214313"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eaLnBrk="0" hangingPunct="0">
              <a:defRPr sz="1000">
                <a:solidFill>
                  <a:schemeClr val="tx1"/>
                </a:solidFill>
                <a:latin typeface="Arial" charset="0"/>
                <a:ea typeface="宋体" charset="0"/>
                <a:cs typeface="宋体" charset="0"/>
              </a:defRPr>
            </a:lvl1pPr>
            <a:lvl2pPr marL="742950" indent="-285750" eaLnBrk="0" hangingPunct="0">
              <a:defRPr sz="1000">
                <a:solidFill>
                  <a:schemeClr val="tx1"/>
                </a:solidFill>
                <a:latin typeface="Arial" charset="0"/>
                <a:ea typeface="宋体" charset="0"/>
              </a:defRPr>
            </a:lvl2pPr>
            <a:lvl3pPr marL="1143000" indent="-228600" eaLnBrk="0" hangingPunct="0">
              <a:defRPr sz="1000">
                <a:solidFill>
                  <a:schemeClr val="tx1"/>
                </a:solidFill>
                <a:latin typeface="Arial" charset="0"/>
                <a:ea typeface="宋体" charset="0"/>
              </a:defRPr>
            </a:lvl3pPr>
            <a:lvl4pPr marL="1600200" indent="-228600" eaLnBrk="0" hangingPunct="0">
              <a:defRPr sz="1000">
                <a:solidFill>
                  <a:schemeClr val="tx1"/>
                </a:solidFill>
                <a:latin typeface="Arial" charset="0"/>
                <a:ea typeface="宋体" charset="0"/>
              </a:defRPr>
            </a:lvl4pPr>
            <a:lvl5pPr marL="2057400" indent="-228600" eaLnBrk="0" hangingPunct="0">
              <a:defRPr sz="1000">
                <a:solidFill>
                  <a:schemeClr val="tx1"/>
                </a:solidFill>
                <a:latin typeface="Arial" charset="0"/>
                <a:ea typeface="宋体" charset="0"/>
              </a:defRPr>
            </a:lvl5pPr>
            <a:lvl6pPr marL="2514600" indent="-228600" eaLnBrk="0" fontAlgn="base" hangingPunct="0">
              <a:spcBef>
                <a:spcPct val="0"/>
              </a:spcBef>
              <a:spcAft>
                <a:spcPct val="0"/>
              </a:spcAft>
              <a:defRPr sz="1000">
                <a:solidFill>
                  <a:schemeClr val="tx1"/>
                </a:solidFill>
                <a:latin typeface="Arial" charset="0"/>
                <a:ea typeface="宋体" charset="0"/>
              </a:defRPr>
            </a:lvl6pPr>
            <a:lvl7pPr marL="2971800" indent="-228600" eaLnBrk="0" fontAlgn="base" hangingPunct="0">
              <a:spcBef>
                <a:spcPct val="0"/>
              </a:spcBef>
              <a:spcAft>
                <a:spcPct val="0"/>
              </a:spcAft>
              <a:defRPr sz="1000">
                <a:solidFill>
                  <a:schemeClr val="tx1"/>
                </a:solidFill>
                <a:latin typeface="Arial" charset="0"/>
                <a:ea typeface="宋体" charset="0"/>
              </a:defRPr>
            </a:lvl7pPr>
            <a:lvl8pPr marL="3429000" indent="-228600" eaLnBrk="0" fontAlgn="base" hangingPunct="0">
              <a:spcBef>
                <a:spcPct val="0"/>
              </a:spcBef>
              <a:spcAft>
                <a:spcPct val="0"/>
              </a:spcAft>
              <a:defRPr sz="1000">
                <a:solidFill>
                  <a:schemeClr val="tx1"/>
                </a:solidFill>
                <a:latin typeface="Arial" charset="0"/>
                <a:ea typeface="宋体" charset="0"/>
              </a:defRPr>
            </a:lvl8pPr>
            <a:lvl9pPr marL="3886200" indent="-228600" eaLnBrk="0" fontAlgn="base" hangingPunct="0">
              <a:spcBef>
                <a:spcPct val="0"/>
              </a:spcBef>
              <a:spcAft>
                <a:spcPct val="0"/>
              </a:spcAft>
              <a:defRPr sz="1000">
                <a:solidFill>
                  <a:schemeClr val="tx1"/>
                </a:solidFill>
                <a:latin typeface="Arial" charset="0"/>
                <a:ea typeface="宋体" charset="0"/>
              </a:defRPr>
            </a:lvl9pPr>
          </a:lstStyle>
          <a:p>
            <a:pPr algn="ctr" eaLnBrk="1" hangingPunct="1">
              <a:spcBef>
                <a:spcPct val="50000"/>
              </a:spcBef>
              <a:buClr>
                <a:srgbClr val="800000"/>
              </a:buClr>
              <a:buSzPct val="80000"/>
              <a:buFont typeface="Wingdings" charset="0"/>
              <a:buNone/>
            </a:pPr>
            <a:r>
              <a:rPr lang="zh-CN" altLang="en-US" dirty="0">
                <a:solidFill>
                  <a:srgbClr val="000000"/>
                </a:solidFill>
                <a:latin typeface="楷体" pitchFamily="49" charset="-122"/>
                <a:ea typeface="楷体" pitchFamily="49" charset="-122"/>
                <a:cs typeface="Times New Roman" charset="0"/>
              </a:rPr>
              <a:t>接口指标层</a:t>
            </a:r>
          </a:p>
        </p:txBody>
      </p:sp>
      <p:sp>
        <p:nvSpPr>
          <p:cNvPr id="53" name="Rectangle 39"/>
          <p:cNvSpPr>
            <a:spLocks noChangeArrowheads="1"/>
          </p:cNvSpPr>
          <p:nvPr/>
        </p:nvSpPr>
        <p:spPr bwMode="auto">
          <a:xfrm>
            <a:off x="2110327" y="4690286"/>
            <a:ext cx="2965450" cy="239713"/>
          </a:xfrm>
          <a:prstGeom prst="rect">
            <a:avLst/>
          </a:prstGeom>
          <a:solidFill>
            <a:srgbClr val="DFDFDF"/>
          </a:solidFill>
          <a:ln w="9525">
            <a:solidFill>
              <a:srgbClr val="000000"/>
            </a:solidFill>
            <a:round/>
            <a:headEnd type="triangle" w="med" len="med"/>
            <a:tailEnd type="triangle" w="med" len="med"/>
          </a:ln>
        </p:spPr>
        <p:txBody>
          <a:bodyPr lIns="90000" tIns="46800" rIns="90000" bIns="46800" anchor="ctr"/>
          <a:lstStyle/>
          <a:p>
            <a:pPr algn="ctr">
              <a:spcBef>
                <a:spcPct val="50000"/>
              </a:spcBef>
              <a:buClr>
                <a:srgbClr val="800000"/>
              </a:buClr>
              <a:buSzPct val="80000"/>
              <a:buFont typeface="Wingdings" charset="0"/>
              <a:buNone/>
            </a:pPr>
            <a:r>
              <a:rPr lang="en-US" altLang="zh-CN" sz="800">
                <a:solidFill>
                  <a:srgbClr val="000000"/>
                </a:solidFill>
                <a:latin typeface="楷体" pitchFamily="49" charset="-122"/>
                <a:ea typeface="楷体" pitchFamily="49" charset="-122"/>
                <a:cs typeface="Times New Roman" charset="0"/>
              </a:rPr>
              <a:t>ETL</a:t>
            </a:r>
            <a:endParaRPr lang="zh-CN" altLang="en-US" sz="800">
              <a:solidFill>
                <a:srgbClr val="000000"/>
              </a:solidFill>
              <a:latin typeface="楷体" pitchFamily="49" charset="-122"/>
              <a:ea typeface="楷体" pitchFamily="49" charset="-122"/>
              <a:cs typeface="Times New Roman" charset="0"/>
            </a:endParaRPr>
          </a:p>
        </p:txBody>
      </p:sp>
      <p:sp>
        <p:nvSpPr>
          <p:cNvPr id="54" name="Rounded Rectangle 99"/>
          <p:cNvSpPr/>
          <p:nvPr/>
        </p:nvSpPr>
        <p:spPr bwMode="auto">
          <a:xfrm>
            <a:off x="5639340" y="2570974"/>
            <a:ext cx="2428875" cy="2143125"/>
          </a:xfrm>
          <a:prstGeom prst="roundRect">
            <a:avLst>
              <a:gd name="adj" fmla="val 2208"/>
            </a:avLst>
          </a:prstGeom>
          <a:solidFill>
            <a:schemeClr val="bg1">
              <a:lumMod val="95000"/>
            </a:schemeClr>
          </a:solidFill>
          <a:ln w="9525" cap="flat" cmpd="sng" algn="ctr">
            <a:solidFill>
              <a:srgbClr val="000000"/>
            </a:solidFill>
            <a:prstDash val="sysDash"/>
            <a:round/>
            <a:headEnd type="triangle" w="med" len="med"/>
            <a:tailEnd type="triangle" w="med" len="med"/>
          </a:ln>
          <a:effectLst/>
        </p:spPr>
        <p:txBody>
          <a:bodyPr lIns="90000" tIns="46800" rIns="90000" bIns="46800"/>
          <a:lstStyle/>
          <a:p>
            <a:pPr algn="ctr">
              <a:spcBef>
                <a:spcPct val="50000"/>
              </a:spcBef>
              <a:buClr>
                <a:srgbClr val="800000"/>
              </a:buClr>
              <a:buSzPct val="80000"/>
              <a:buFont typeface="Wingdings" charset="0"/>
              <a:buNone/>
            </a:pPr>
            <a:endParaRPr lang="zh-CN" altLang="en-US" sz="800">
              <a:solidFill>
                <a:srgbClr val="000000"/>
              </a:solidFill>
              <a:latin typeface="楷体" pitchFamily="49" charset="-122"/>
              <a:ea typeface="楷体" pitchFamily="49" charset="-122"/>
              <a:cs typeface="楷体" charset="0"/>
            </a:endParaRPr>
          </a:p>
        </p:txBody>
      </p:sp>
      <p:cxnSp>
        <p:nvCxnSpPr>
          <p:cNvPr id="55" name="Elbow Connector 131"/>
          <p:cNvCxnSpPr>
            <a:cxnSpLocks noChangeShapeType="1"/>
          </p:cNvCxnSpPr>
          <p:nvPr/>
        </p:nvCxnSpPr>
        <p:spPr bwMode="auto">
          <a:xfrm>
            <a:off x="1050611" y="2156608"/>
            <a:ext cx="1571625" cy="1498600"/>
          </a:xfrm>
          <a:prstGeom prst="bentConnector3">
            <a:avLst>
              <a:gd name="adj1" fmla="val 50000"/>
            </a:avLst>
          </a:prstGeom>
          <a:noFill/>
          <a:ln w="38100">
            <a:solidFill>
              <a:srgbClr val="0070C0"/>
            </a:solidFill>
            <a:round/>
            <a:headEnd/>
            <a:tailEnd type="triangle" w="med" len="med"/>
          </a:ln>
          <a:extLst>
            <a:ext uri="{909E8E84-426E-40DD-AFC4-6F175D3DCCD1}">
              <a14:hiddenFill xmlns:a14="http://schemas.microsoft.com/office/drawing/2010/main">
                <a:noFill/>
              </a14:hiddenFill>
            </a:ext>
          </a:extLst>
        </p:spPr>
      </p:cxnSp>
      <p:sp>
        <p:nvSpPr>
          <p:cNvPr id="56" name="Flowchart: Process 55"/>
          <p:cNvSpPr>
            <a:spLocks noChangeArrowheads="1"/>
          </p:cNvSpPr>
          <p:nvPr/>
        </p:nvSpPr>
        <p:spPr bwMode="auto">
          <a:xfrm>
            <a:off x="5999702" y="2785286"/>
            <a:ext cx="2000250" cy="849313"/>
          </a:xfrm>
          <a:prstGeom prst="flowChartProcess">
            <a:avLst/>
          </a:prstGeom>
          <a:solidFill>
            <a:schemeClr val="bg1"/>
          </a:solidFill>
          <a:ln w="12700">
            <a:solidFill>
              <a:schemeClr val="tx1"/>
            </a:solidFill>
            <a:round/>
            <a:headEnd/>
            <a:tailEnd/>
          </a:ln>
        </p:spPr>
        <p:txBody>
          <a:bodyPr lIns="0" tIns="0" rIns="0" bIns="0" anchor="ctr"/>
          <a:lstStyle/>
          <a:p>
            <a:pPr algn="ctr"/>
            <a:endParaRPr lang="en-US" altLang="zh-CN" sz="1200">
              <a:latin typeface="楷体" pitchFamily="49" charset="-122"/>
              <a:ea typeface="楷体" pitchFamily="49" charset="-122"/>
            </a:endParaRPr>
          </a:p>
        </p:txBody>
      </p:sp>
      <p:sp>
        <p:nvSpPr>
          <p:cNvPr id="57" name="Flowchart: Process 55"/>
          <p:cNvSpPr>
            <a:spLocks noChangeArrowheads="1"/>
          </p:cNvSpPr>
          <p:nvPr/>
        </p:nvSpPr>
        <p:spPr bwMode="auto">
          <a:xfrm>
            <a:off x="5926677" y="3856849"/>
            <a:ext cx="2005013" cy="785812"/>
          </a:xfrm>
          <a:prstGeom prst="flowChartProcess">
            <a:avLst/>
          </a:prstGeom>
          <a:solidFill>
            <a:schemeClr val="bg1"/>
          </a:solidFill>
          <a:ln w="12700">
            <a:solidFill>
              <a:schemeClr val="tx1"/>
            </a:solidFill>
            <a:round/>
            <a:headEnd/>
            <a:tailEnd/>
          </a:ln>
        </p:spPr>
        <p:txBody>
          <a:bodyPr lIns="0" tIns="0" rIns="0" bIns="0" anchor="ctr"/>
          <a:lstStyle/>
          <a:p>
            <a:pPr algn="ctr"/>
            <a:endParaRPr lang="en-US" altLang="zh-CN" sz="1200">
              <a:latin typeface="楷体" pitchFamily="49" charset="-122"/>
              <a:ea typeface="楷体" pitchFamily="49" charset="-122"/>
            </a:endParaRPr>
          </a:p>
        </p:txBody>
      </p:sp>
      <p:sp>
        <p:nvSpPr>
          <p:cNvPr id="58" name="TextBox 100"/>
          <p:cNvSpPr txBox="1">
            <a:spLocks noChangeArrowheads="1"/>
          </p:cNvSpPr>
          <p:nvPr/>
        </p:nvSpPr>
        <p:spPr bwMode="auto">
          <a:xfrm>
            <a:off x="5999702" y="2713849"/>
            <a:ext cx="2000250" cy="214312"/>
          </a:xfrm>
          <a:prstGeom prst="rect">
            <a:avLst/>
          </a:prstGeom>
          <a:solidFill>
            <a:schemeClr val="bg1">
              <a:lumMod val="75000"/>
            </a:schemeClr>
          </a:solidFill>
          <a:ln w="9525">
            <a:solidFill>
              <a:schemeClr val="tx1"/>
            </a:solidFill>
            <a:miter lim="800000"/>
            <a:headEnd/>
            <a:tailEnd/>
          </a:ln>
        </p:spPr>
        <p:txBody>
          <a:bodyPr anchor="ctr"/>
          <a:lstStyle/>
          <a:p>
            <a:pPr algn="ctr">
              <a:defRPr/>
            </a:pPr>
            <a:r>
              <a:rPr lang="en-US" altLang="zh-CN" sz="1600" dirty="0">
                <a:latin typeface="楷体" pitchFamily="49" charset="-122"/>
                <a:ea typeface="楷体" pitchFamily="49" charset="-122"/>
              </a:rPr>
              <a:t>Web Server</a:t>
            </a:r>
            <a:endParaRPr lang="zh-CN" altLang="en-US" sz="1600" dirty="0">
              <a:latin typeface="楷体" pitchFamily="49" charset="-122"/>
              <a:ea typeface="楷体" pitchFamily="49" charset="-122"/>
            </a:endParaRPr>
          </a:p>
        </p:txBody>
      </p:sp>
      <p:sp>
        <p:nvSpPr>
          <p:cNvPr id="59" name="TextBox 100"/>
          <p:cNvSpPr txBox="1">
            <a:spLocks noChangeArrowheads="1"/>
          </p:cNvSpPr>
          <p:nvPr/>
        </p:nvSpPr>
        <p:spPr bwMode="auto">
          <a:xfrm>
            <a:off x="5926677" y="3713974"/>
            <a:ext cx="2005013" cy="214312"/>
          </a:xfrm>
          <a:prstGeom prst="rect">
            <a:avLst/>
          </a:prstGeom>
          <a:solidFill>
            <a:schemeClr val="bg1">
              <a:lumMod val="75000"/>
            </a:schemeClr>
          </a:solidFill>
          <a:ln w="9525">
            <a:solidFill>
              <a:schemeClr val="tx1"/>
            </a:solidFill>
            <a:miter lim="800000"/>
            <a:headEnd/>
            <a:tailEnd/>
          </a:ln>
        </p:spPr>
        <p:txBody>
          <a:bodyPr anchor="ctr"/>
          <a:lstStyle>
            <a:lvl1pPr eaLnBrk="0" hangingPunct="0">
              <a:defRPr sz="1000">
                <a:solidFill>
                  <a:schemeClr val="tx1"/>
                </a:solidFill>
                <a:latin typeface="Arial" charset="0"/>
                <a:ea typeface="宋体" charset="0"/>
                <a:cs typeface="宋体" charset="0"/>
              </a:defRPr>
            </a:lvl1pPr>
            <a:lvl2pPr marL="742950" indent="-285750" eaLnBrk="0" hangingPunct="0">
              <a:defRPr sz="1000">
                <a:solidFill>
                  <a:schemeClr val="tx1"/>
                </a:solidFill>
                <a:latin typeface="Arial" charset="0"/>
                <a:ea typeface="宋体" charset="0"/>
              </a:defRPr>
            </a:lvl2pPr>
            <a:lvl3pPr marL="1143000" indent="-228600" eaLnBrk="0" hangingPunct="0">
              <a:defRPr sz="1000">
                <a:solidFill>
                  <a:schemeClr val="tx1"/>
                </a:solidFill>
                <a:latin typeface="Arial" charset="0"/>
                <a:ea typeface="宋体" charset="0"/>
              </a:defRPr>
            </a:lvl3pPr>
            <a:lvl4pPr marL="1600200" indent="-228600" eaLnBrk="0" hangingPunct="0">
              <a:defRPr sz="1000">
                <a:solidFill>
                  <a:schemeClr val="tx1"/>
                </a:solidFill>
                <a:latin typeface="Arial" charset="0"/>
                <a:ea typeface="宋体" charset="0"/>
              </a:defRPr>
            </a:lvl4pPr>
            <a:lvl5pPr marL="2057400" indent="-228600" eaLnBrk="0" hangingPunct="0">
              <a:defRPr sz="1000">
                <a:solidFill>
                  <a:schemeClr val="tx1"/>
                </a:solidFill>
                <a:latin typeface="Arial" charset="0"/>
                <a:ea typeface="宋体" charset="0"/>
              </a:defRPr>
            </a:lvl5pPr>
            <a:lvl6pPr marL="2514600" indent="-228600" eaLnBrk="0" fontAlgn="base" hangingPunct="0">
              <a:spcBef>
                <a:spcPct val="0"/>
              </a:spcBef>
              <a:spcAft>
                <a:spcPct val="0"/>
              </a:spcAft>
              <a:defRPr sz="1000">
                <a:solidFill>
                  <a:schemeClr val="tx1"/>
                </a:solidFill>
                <a:latin typeface="Arial" charset="0"/>
                <a:ea typeface="宋体" charset="0"/>
              </a:defRPr>
            </a:lvl6pPr>
            <a:lvl7pPr marL="2971800" indent="-228600" eaLnBrk="0" fontAlgn="base" hangingPunct="0">
              <a:spcBef>
                <a:spcPct val="0"/>
              </a:spcBef>
              <a:spcAft>
                <a:spcPct val="0"/>
              </a:spcAft>
              <a:defRPr sz="1000">
                <a:solidFill>
                  <a:schemeClr val="tx1"/>
                </a:solidFill>
                <a:latin typeface="Arial" charset="0"/>
                <a:ea typeface="宋体" charset="0"/>
              </a:defRPr>
            </a:lvl7pPr>
            <a:lvl8pPr marL="3429000" indent="-228600" eaLnBrk="0" fontAlgn="base" hangingPunct="0">
              <a:spcBef>
                <a:spcPct val="0"/>
              </a:spcBef>
              <a:spcAft>
                <a:spcPct val="0"/>
              </a:spcAft>
              <a:defRPr sz="1000">
                <a:solidFill>
                  <a:schemeClr val="tx1"/>
                </a:solidFill>
                <a:latin typeface="Arial" charset="0"/>
                <a:ea typeface="宋体" charset="0"/>
              </a:defRPr>
            </a:lvl8pPr>
            <a:lvl9pPr marL="3886200" indent="-228600" eaLnBrk="0" fontAlgn="base" hangingPunct="0">
              <a:spcBef>
                <a:spcPct val="0"/>
              </a:spcBef>
              <a:spcAft>
                <a:spcPct val="0"/>
              </a:spcAft>
              <a:defRPr sz="1000">
                <a:solidFill>
                  <a:schemeClr val="tx1"/>
                </a:solidFill>
                <a:latin typeface="Arial" charset="0"/>
                <a:ea typeface="宋体" charset="0"/>
              </a:defRPr>
            </a:lvl9pPr>
          </a:lstStyle>
          <a:p>
            <a:pPr algn="ctr" eaLnBrk="1" hangingPunct="1"/>
            <a:r>
              <a:rPr lang="zh-CN" altLang="en-US">
                <a:latin typeface="楷体" pitchFamily="49" charset="-122"/>
                <a:ea typeface="楷体" pitchFamily="49" charset="-122"/>
                <a:cs typeface="楷体" charset="0"/>
              </a:rPr>
              <a:t>报表服务器</a:t>
            </a:r>
          </a:p>
        </p:txBody>
      </p:sp>
      <p:sp>
        <p:nvSpPr>
          <p:cNvPr id="60" name="Rectangle 95"/>
          <p:cNvSpPr/>
          <p:nvPr/>
        </p:nvSpPr>
        <p:spPr bwMode="auto">
          <a:xfrm>
            <a:off x="6144165" y="3204386"/>
            <a:ext cx="1708150" cy="174625"/>
          </a:xfrm>
          <a:prstGeom prst="rect">
            <a:avLst/>
          </a:prstGeom>
          <a:solidFill>
            <a:schemeClr val="tx2">
              <a:lumMod val="20000"/>
              <a:lumOff val="80000"/>
            </a:schemeClr>
          </a:solidFill>
          <a:ln w="12700" cap="flat" cmpd="sng" algn="ctr">
            <a:solidFill>
              <a:schemeClr val="tx1"/>
            </a:solidFill>
            <a:prstDash val="solid"/>
            <a:round/>
            <a:headEnd type="none" w="med" len="med"/>
            <a:tailEnd type="none" w="med" len="med"/>
          </a:ln>
          <a:effectLst/>
        </p:spPr>
        <p:txBody>
          <a:bodyPr lIns="0" tIns="0" rIns="0" bIns="0" anchor="ctr"/>
          <a:lstStyle/>
          <a:p>
            <a:pPr algn="ctr">
              <a:defRPr/>
            </a:pPr>
            <a:r>
              <a:rPr lang="en-US" altLang="zh-CN" sz="1000" dirty="0">
                <a:latin typeface="楷体" pitchFamily="49" charset="-122"/>
                <a:ea typeface="楷体" pitchFamily="49" charset="-122"/>
              </a:rPr>
              <a:t>Web Apps</a:t>
            </a:r>
            <a:endParaRPr lang="zh-CN" altLang="en-US" sz="1000" dirty="0">
              <a:latin typeface="楷体" pitchFamily="49" charset="-122"/>
              <a:ea typeface="楷体" pitchFamily="49" charset="-122"/>
            </a:endParaRPr>
          </a:p>
        </p:txBody>
      </p:sp>
      <p:sp>
        <p:nvSpPr>
          <p:cNvPr id="61" name="Rectangle 96"/>
          <p:cNvSpPr/>
          <p:nvPr/>
        </p:nvSpPr>
        <p:spPr bwMode="auto">
          <a:xfrm>
            <a:off x="6144165" y="3413936"/>
            <a:ext cx="1708150" cy="177800"/>
          </a:xfrm>
          <a:prstGeom prst="rect">
            <a:avLst/>
          </a:prstGeom>
          <a:solidFill>
            <a:schemeClr val="tx2">
              <a:lumMod val="20000"/>
              <a:lumOff val="80000"/>
            </a:schemeClr>
          </a:solidFill>
          <a:ln w="12700" cap="flat" cmpd="sng" algn="ctr">
            <a:solidFill>
              <a:schemeClr val="tx1"/>
            </a:solidFill>
            <a:prstDash val="solid"/>
            <a:round/>
            <a:headEnd type="none" w="med" len="med"/>
            <a:tailEnd type="none" w="med" len="med"/>
          </a:ln>
          <a:effectLst/>
        </p:spPr>
        <p:txBody>
          <a:bodyPr lIns="0" tIns="0" rIns="0" bIns="0" anchor="ctr"/>
          <a:lstStyle/>
          <a:p>
            <a:pPr algn="ctr"/>
            <a:r>
              <a:rPr lang="zh-CN" altLang="en-US" sz="1000" dirty="0">
                <a:latin typeface="楷体" pitchFamily="49" charset="-122"/>
                <a:ea typeface="楷体" pitchFamily="49" charset="-122"/>
                <a:cs typeface="黑体" charset="0"/>
              </a:rPr>
              <a:t>报表（</a:t>
            </a:r>
            <a:r>
              <a:rPr lang="en-US" altLang="zh-CN" sz="1000" dirty="0" err="1">
                <a:latin typeface="楷体" pitchFamily="49" charset="-122"/>
                <a:ea typeface="楷体" pitchFamily="49" charset="-122"/>
                <a:cs typeface="黑体" charset="0"/>
              </a:rPr>
              <a:t>html,pdf,excel,mht</a:t>
            </a:r>
            <a:r>
              <a:rPr lang="zh-CN" altLang="en-US" sz="1000" dirty="0">
                <a:latin typeface="楷体" pitchFamily="49" charset="-122"/>
                <a:ea typeface="楷体" pitchFamily="49" charset="-122"/>
                <a:cs typeface="黑体" charset="0"/>
              </a:rPr>
              <a:t>）</a:t>
            </a:r>
          </a:p>
        </p:txBody>
      </p:sp>
      <p:sp>
        <p:nvSpPr>
          <p:cNvPr id="62" name="Rectangle 97"/>
          <p:cNvSpPr/>
          <p:nvPr/>
        </p:nvSpPr>
        <p:spPr bwMode="auto">
          <a:xfrm>
            <a:off x="6144165" y="2969436"/>
            <a:ext cx="1708150" cy="203200"/>
          </a:xfrm>
          <a:prstGeom prst="rect">
            <a:avLst/>
          </a:prstGeom>
          <a:solidFill>
            <a:schemeClr val="tx2">
              <a:lumMod val="20000"/>
              <a:lumOff val="80000"/>
            </a:schemeClr>
          </a:solidFill>
          <a:ln w="12700" cap="flat" cmpd="sng" algn="ctr">
            <a:solidFill>
              <a:schemeClr val="tx1"/>
            </a:solidFill>
            <a:prstDash val="solid"/>
            <a:round/>
            <a:headEnd type="none" w="med" len="med"/>
            <a:tailEnd type="none" w="med" len="med"/>
          </a:ln>
          <a:effectLst/>
        </p:spPr>
        <p:txBody>
          <a:bodyPr lIns="0" tIns="0" rIns="0" bIns="0" anchor="ctr"/>
          <a:lstStyle/>
          <a:p>
            <a:pPr algn="ctr">
              <a:defRPr/>
            </a:pPr>
            <a:r>
              <a:rPr lang="en-US" altLang="zh-CN" sz="900">
                <a:latin typeface="楷体" pitchFamily="49" charset="-122"/>
                <a:ea typeface="楷体" pitchFamily="49" charset="-122"/>
              </a:rPr>
              <a:t>Web Site Management Console</a:t>
            </a:r>
            <a:endParaRPr lang="zh-CN" altLang="en-US" sz="900">
              <a:latin typeface="楷体" pitchFamily="49" charset="-122"/>
              <a:ea typeface="楷体" pitchFamily="49" charset="-122"/>
            </a:endParaRPr>
          </a:p>
        </p:txBody>
      </p:sp>
      <p:cxnSp>
        <p:nvCxnSpPr>
          <p:cNvPr id="63" name="Elbow Connector 131"/>
          <p:cNvCxnSpPr>
            <a:cxnSpLocks noChangeShapeType="1"/>
          </p:cNvCxnSpPr>
          <p:nvPr/>
        </p:nvCxnSpPr>
        <p:spPr bwMode="auto">
          <a:xfrm rot="10800000">
            <a:off x="3721640" y="4071161"/>
            <a:ext cx="2373312" cy="357188"/>
          </a:xfrm>
          <a:prstGeom prst="bentConnector3">
            <a:avLst>
              <a:gd name="adj1" fmla="val 100162"/>
            </a:avLst>
          </a:prstGeom>
          <a:noFill/>
          <a:ln w="38100">
            <a:solidFill>
              <a:srgbClr val="0070C0"/>
            </a:solidFill>
            <a:round/>
            <a:headEnd/>
            <a:tailEnd type="triangle" w="med" len="med"/>
          </a:ln>
          <a:extLst>
            <a:ext uri="{909E8E84-426E-40DD-AFC4-6F175D3DCCD1}">
              <a14:hiddenFill xmlns:a14="http://schemas.microsoft.com/office/drawing/2010/main">
                <a:noFill/>
              </a14:hiddenFill>
            </a:ext>
          </a:extLst>
        </p:spPr>
      </p:cxnSp>
      <p:cxnSp>
        <p:nvCxnSpPr>
          <p:cNvPr id="64" name="Elbow Connector 131"/>
          <p:cNvCxnSpPr>
            <a:cxnSpLocks noChangeShapeType="1"/>
            <a:endCxn id="50" idx="2"/>
          </p:cNvCxnSpPr>
          <p:nvPr/>
        </p:nvCxnSpPr>
        <p:spPr bwMode="auto">
          <a:xfrm rot="10800000">
            <a:off x="2651665" y="4123549"/>
            <a:ext cx="2782887" cy="304800"/>
          </a:xfrm>
          <a:prstGeom prst="bentConnector2">
            <a:avLst/>
          </a:prstGeom>
          <a:noFill/>
          <a:ln w="38100">
            <a:solidFill>
              <a:srgbClr val="0070C0"/>
            </a:solidFill>
            <a:round/>
            <a:headEnd/>
            <a:tailEnd type="triangle" w="med" len="med"/>
          </a:ln>
          <a:extLst>
            <a:ext uri="{909E8E84-426E-40DD-AFC4-6F175D3DCCD1}">
              <a14:hiddenFill xmlns:a14="http://schemas.microsoft.com/office/drawing/2010/main">
                <a:noFill/>
              </a14:hiddenFill>
            </a:ext>
          </a:extLst>
        </p:spPr>
      </p:cxnSp>
      <p:cxnSp>
        <p:nvCxnSpPr>
          <p:cNvPr id="65" name="Elbow Connector 131"/>
          <p:cNvCxnSpPr>
            <a:cxnSpLocks noChangeShapeType="1"/>
          </p:cNvCxnSpPr>
          <p:nvPr/>
        </p:nvCxnSpPr>
        <p:spPr bwMode="auto">
          <a:xfrm rot="10800000">
            <a:off x="4575715" y="4136249"/>
            <a:ext cx="1393825" cy="300037"/>
          </a:xfrm>
          <a:prstGeom prst="bentConnector2">
            <a:avLst/>
          </a:prstGeom>
          <a:noFill/>
          <a:ln w="38100">
            <a:solidFill>
              <a:srgbClr val="0070C0"/>
            </a:solidFill>
            <a:round/>
            <a:headEnd/>
            <a:tailEnd type="triangle" w="med" len="med"/>
          </a:ln>
          <a:extLst>
            <a:ext uri="{909E8E84-426E-40DD-AFC4-6F175D3DCCD1}">
              <a14:hiddenFill xmlns:a14="http://schemas.microsoft.com/office/drawing/2010/main">
                <a:noFill/>
              </a14:hiddenFill>
            </a:ext>
          </a:extLst>
        </p:spPr>
      </p:cxnSp>
      <p:cxnSp>
        <p:nvCxnSpPr>
          <p:cNvPr id="66" name="Elbow Connector 131"/>
          <p:cNvCxnSpPr>
            <a:cxnSpLocks noChangeShapeType="1"/>
            <a:stCxn id="57" idx="1"/>
            <a:endCxn id="61" idx="1"/>
          </p:cNvCxnSpPr>
          <p:nvPr/>
        </p:nvCxnSpPr>
        <p:spPr bwMode="auto">
          <a:xfrm rot="10800000" flipH="1">
            <a:off x="5926677" y="3502836"/>
            <a:ext cx="217488" cy="747713"/>
          </a:xfrm>
          <a:prstGeom prst="bentConnector3">
            <a:avLst>
              <a:gd name="adj1" fmla="val -105824"/>
            </a:avLst>
          </a:prstGeom>
          <a:noFill/>
          <a:ln w="38100">
            <a:solidFill>
              <a:srgbClr val="0070C0"/>
            </a:solidFill>
            <a:round/>
            <a:headEnd/>
            <a:tailEnd type="triangle" w="med" len="med"/>
          </a:ln>
          <a:extLst>
            <a:ext uri="{909E8E84-426E-40DD-AFC4-6F175D3DCCD1}">
              <a14:hiddenFill xmlns:a14="http://schemas.microsoft.com/office/drawing/2010/main">
                <a:noFill/>
              </a14:hiddenFill>
            </a:ext>
          </a:extLst>
        </p:spPr>
      </p:cxnSp>
      <p:sp>
        <p:nvSpPr>
          <p:cNvPr id="67" name="Rectangle 121"/>
          <p:cNvSpPr/>
          <p:nvPr/>
        </p:nvSpPr>
        <p:spPr bwMode="auto">
          <a:xfrm>
            <a:off x="6071140" y="4409299"/>
            <a:ext cx="1708150" cy="171450"/>
          </a:xfrm>
          <a:prstGeom prst="rect">
            <a:avLst/>
          </a:prstGeom>
          <a:solidFill>
            <a:schemeClr val="tx2">
              <a:lumMod val="20000"/>
              <a:lumOff val="80000"/>
            </a:schemeClr>
          </a:solidFill>
          <a:ln w="12700" cap="flat" cmpd="sng" algn="ctr">
            <a:solidFill>
              <a:schemeClr val="tx1"/>
            </a:solidFill>
            <a:prstDash val="solid"/>
            <a:round/>
            <a:headEnd type="none" w="med" len="med"/>
            <a:tailEnd type="none" w="med" len="med"/>
          </a:ln>
          <a:effectLst/>
        </p:spPr>
        <p:txBody>
          <a:bodyPr lIns="0" tIns="0" rIns="0" bIns="0" anchor="ctr"/>
          <a:lstStyle/>
          <a:p>
            <a:pPr algn="ctr">
              <a:defRPr/>
            </a:pPr>
            <a:r>
              <a:rPr lang="en-US" altLang="zh-CN" sz="1000" dirty="0">
                <a:latin typeface="楷体" pitchFamily="49" charset="-122"/>
                <a:ea typeface="楷体" pitchFamily="49" charset="-122"/>
              </a:rPr>
              <a:t>Framework Manager</a:t>
            </a:r>
            <a:endParaRPr lang="zh-CN" altLang="en-US" sz="1000" dirty="0">
              <a:latin typeface="楷体" pitchFamily="49" charset="-122"/>
              <a:ea typeface="楷体" pitchFamily="49" charset="-122"/>
            </a:endParaRPr>
          </a:p>
        </p:txBody>
      </p:sp>
      <p:sp>
        <p:nvSpPr>
          <p:cNvPr id="68" name="Rectangle 122"/>
          <p:cNvSpPr/>
          <p:nvPr/>
        </p:nvSpPr>
        <p:spPr bwMode="auto">
          <a:xfrm>
            <a:off x="6312440" y="4004486"/>
            <a:ext cx="623887" cy="285750"/>
          </a:xfrm>
          <a:prstGeom prst="rect">
            <a:avLst/>
          </a:prstGeom>
          <a:solidFill>
            <a:schemeClr val="tx2">
              <a:lumMod val="20000"/>
              <a:lumOff val="80000"/>
            </a:schemeClr>
          </a:solidFill>
          <a:ln w="12700" cap="flat" cmpd="sng" algn="ctr">
            <a:solidFill>
              <a:schemeClr val="tx1"/>
            </a:solidFill>
            <a:prstDash val="solid"/>
            <a:round/>
            <a:headEnd type="none" w="med" len="med"/>
            <a:tailEnd type="none" w="med" len="med"/>
          </a:ln>
          <a:effectLst/>
        </p:spPr>
        <p:txBody>
          <a:bodyPr lIns="0" tIns="0" rIns="0" bIns="0" anchor="ctr"/>
          <a:lstStyle/>
          <a:p>
            <a:pPr algn="ctr">
              <a:defRPr/>
            </a:pPr>
            <a:r>
              <a:rPr lang="en-US" altLang="zh-CN" sz="1000" dirty="0">
                <a:latin typeface="楷体" pitchFamily="49" charset="-122"/>
                <a:ea typeface="楷体" pitchFamily="49" charset="-122"/>
              </a:rPr>
              <a:t>Designer</a:t>
            </a:r>
            <a:endParaRPr lang="zh-CN" altLang="en-US" sz="1000" dirty="0">
              <a:latin typeface="楷体" pitchFamily="49" charset="-122"/>
              <a:ea typeface="楷体" pitchFamily="49" charset="-122"/>
            </a:endParaRPr>
          </a:p>
        </p:txBody>
      </p:sp>
      <p:sp>
        <p:nvSpPr>
          <p:cNvPr id="69" name="Rectangle 123"/>
          <p:cNvSpPr/>
          <p:nvPr/>
        </p:nvSpPr>
        <p:spPr bwMode="auto">
          <a:xfrm>
            <a:off x="7055390" y="4004486"/>
            <a:ext cx="623887" cy="285750"/>
          </a:xfrm>
          <a:prstGeom prst="rect">
            <a:avLst/>
          </a:prstGeom>
          <a:solidFill>
            <a:schemeClr val="tx2">
              <a:lumMod val="20000"/>
              <a:lumOff val="80000"/>
            </a:schemeClr>
          </a:solidFill>
          <a:ln w="12700" cap="flat" cmpd="sng" algn="ctr">
            <a:solidFill>
              <a:schemeClr val="tx1"/>
            </a:solidFill>
            <a:prstDash val="solid"/>
            <a:round/>
            <a:headEnd type="none" w="med" len="med"/>
            <a:tailEnd type="none" w="med" len="med"/>
          </a:ln>
          <a:effectLst/>
        </p:spPr>
        <p:txBody>
          <a:bodyPr lIns="0" tIns="0" rIns="0" bIns="0" anchor="ctr"/>
          <a:lstStyle/>
          <a:p>
            <a:pPr algn="ctr">
              <a:defRPr/>
            </a:pPr>
            <a:r>
              <a:rPr lang="en-US" altLang="zh-CN" sz="1000" dirty="0" err="1">
                <a:latin typeface="楷体" pitchFamily="49" charset="-122"/>
                <a:ea typeface="楷体" pitchFamily="49" charset="-122"/>
              </a:rPr>
              <a:t>Cognos</a:t>
            </a:r>
            <a:endParaRPr lang="zh-CN" altLang="en-US" sz="1000" dirty="0">
              <a:latin typeface="楷体" pitchFamily="49" charset="-122"/>
              <a:ea typeface="楷体" pitchFamily="49" charset="-122"/>
            </a:endParaRPr>
          </a:p>
        </p:txBody>
      </p:sp>
      <p:sp>
        <p:nvSpPr>
          <p:cNvPr id="70" name="TextBox 274"/>
          <p:cNvSpPr txBox="1">
            <a:spLocks noChangeArrowheads="1"/>
          </p:cNvSpPr>
          <p:nvPr/>
        </p:nvSpPr>
        <p:spPr bwMode="auto">
          <a:xfrm>
            <a:off x="2435765" y="2356661"/>
            <a:ext cx="857250" cy="1428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000">
                <a:solidFill>
                  <a:schemeClr val="tx1"/>
                </a:solidFill>
                <a:latin typeface="Arial" charset="0"/>
                <a:ea typeface="宋体" charset="0"/>
                <a:cs typeface="宋体" charset="0"/>
              </a:defRPr>
            </a:lvl1pPr>
            <a:lvl2pPr marL="742950" indent="-285750" eaLnBrk="0" hangingPunct="0">
              <a:defRPr sz="1000">
                <a:solidFill>
                  <a:schemeClr val="tx1"/>
                </a:solidFill>
                <a:latin typeface="Arial" charset="0"/>
                <a:ea typeface="宋体" charset="0"/>
              </a:defRPr>
            </a:lvl2pPr>
            <a:lvl3pPr marL="1143000" indent="-228600" eaLnBrk="0" hangingPunct="0">
              <a:defRPr sz="1000">
                <a:solidFill>
                  <a:schemeClr val="tx1"/>
                </a:solidFill>
                <a:latin typeface="Arial" charset="0"/>
                <a:ea typeface="宋体" charset="0"/>
              </a:defRPr>
            </a:lvl3pPr>
            <a:lvl4pPr marL="1600200" indent="-228600" eaLnBrk="0" hangingPunct="0">
              <a:defRPr sz="1000">
                <a:solidFill>
                  <a:schemeClr val="tx1"/>
                </a:solidFill>
                <a:latin typeface="Arial" charset="0"/>
                <a:ea typeface="宋体" charset="0"/>
              </a:defRPr>
            </a:lvl4pPr>
            <a:lvl5pPr marL="2057400" indent="-228600" eaLnBrk="0" hangingPunct="0">
              <a:defRPr sz="1000">
                <a:solidFill>
                  <a:schemeClr val="tx1"/>
                </a:solidFill>
                <a:latin typeface="Arial" charset="0"/>
                <a:ea typeface="宋体" charset="0"/>
              </a:defRPr>
            </a:lvl5pPr>
            <a:lvl6pPr marL="2514600" indent="-228600" eaLnBrk="0" fontAlgn="base" hangingPunct="0">
              <a:spcBef>
                <a:spcPct val="0"/>
              </a:spcBef>
              <a:spcAft>
                <a:spcPct val="0"/>
              </a:spcAft>
              <a:defRPr sz="1000">
                <a:solidFill>
                  <a:schemeClr val="tx1"/>
                </a:solidFill>
                <a:latin typeface="Arial" charset="0"/>
                <a:ea typeface="宋体" charset="0"/>
              </a:defRPr>
            </a:lvl6pPr>
            <a:lvl7pPr marL="2971800" indent="-228600" eaLnBrk="0" fontAlgn="base" hangingPunct="0">
              <a:spcBef>
                <a:spcPct val="0"/>
              </a:spcBef>
              <a:spcAft>
                <a:spcPct val="0"/>
              </a:spcAft>
              <a:defRPr sz="1000">
                <a:solidFill>
                  <a:schemeClr val="tx1"/>
                </a:solidFill>
                <a:latin typeface="Arial" charset="0"/>
                <a:ea typeface="宋体" charset="0"/>
              </a:defRPr>
            </a:lvl7pPr>
            <a:lvl8pPr marL="3429000" indent="-228600" eaLnBrk="0" fontAlgn="base" hangingPunct="0">
              <a:spcBef>
                <a:spcPct val="0"/>
              </a:spcBef>
              <a:spcAft>
                <a:spcPct val="0"/>
              </a:spcAft>
              <a:defRPr sz="1000">
                <a:solidFill>
                  <a:schemeClr val="tx1"/>
                </a:solidFill>
                <a:latin typeface="Arial" charset="0"/>
                <a:ea typeface="宋体" charset="0"/>
              </a:defRPr>
            </a:lvl8pPr>
            <a:lvl9pPr marL="3886200" indent="-228600" eaLnBrk="0" fontAlgn="base" hangingPunct="0">
              <a:spcBef>
                <a:spcPct val="0"/>
              </a:spcBef>
              <a:spcAft>
                <a:spcPct val="0"/>
              </a:spcAft>
              <a:defRPr sz="1000">
                <a:solidFill>
                  <a:schemeClr val="tx1"/>
                </a:solidFill>
                <a:latin typeface="Arial" charset="0"/>
                <a:ea typeface="宋体" charset="0"/>
              </a:defRPr>
            </a:lvl9pPr>
          </a:lstStyle>
          <a:p>
            <a:pPr algn="ctr" eaLnBrk="1" hangingPunct="1"/>
            <a:r>
              <a:rPr lang="en-US" altLang="zh-CN" sz="800">
                <a:solidFill>
                  <a:srgbClr val="000000"/>
                </a:solidFill>
                <a:latin typeface="楷体" pitchFamily="49" charset="-122"/>
                <a:ea typeface="楷体" pitchFamily="49" charset="-122"/>
                <a:cs typeface="楷体" charset="0"/>
              </a:rPr>
              <a:t>First Mapping</a:t>
            </a:r>
            <a:endParaRPr lang="zh-CN" altLang="en-US" sz="800">
              <a:solidFill>
                <a:srgbClr val="000000"/>
              </a:solidFill>
              <a:latin typeface="楷体" pitchFamily="49" charset="-122"/>
              <a:ea typeface="楷体" pitchFamily="49" charset="-122"/>
              <a:cs typeface="楷体" charset="0"/>
            </a:endParaRPr>
          </a:p>
        </p:txBody>
      </p:sp>
      <p:sp>
        <p:nvSpPr>
          <p:cNvPr id="71" name="Rounded Rectangle 126"/>
          <p:cNvSpPr/>
          <p:nvPr/>
        </p:nvSpPr>
        <p:spPr bwMode="auto">
          <a:xfrm>
            <a:off x="8333791" y="2584174"/>
            <a:ext cx="723730" cy="3149100"/>
          </a:xfrm>
          <a:prstGeom prst="roundRect">
            <a:avLst>
              <a:gd name="adj" fmla="val 2208"/>
            </a:avLst>
          </a:prstGeom>
          <a:solidFill>
            <a:schemeClr val="bg1">
              <a:lumMod val="95000"/>
            </a:schemeClr>
          </a:solidFill>
          <a:ln w="9525" cap="flat" cmpd="sng" algn="ctr">
            <a:solidFill>
              <a:srgbClr val="000000"/>
            </a:solidFill>
            <a:prstDash val="sysDash"/>
            <a:round/>
            <a:headEnd type="triangle" w="med" len="med"/>
            <a:tailEnd type="triangle" w="med" len="med"/>
          </a:ln>
          <a:effectLst/>
        </p:spPr>
        <p:txBody>
          <a:bodyPr lIns="90000" tIns="46800" rIns="90000" bIns="46800"/>
          <a:lstStyle/>
          <a:p>
            <a:pPr algn="ctr">
              <a:spcBef>
                <a:spcPct val="50000"/>
              </a:spcBef>
              <a:buClr>
                <a:srgbClr val="800000"/>
              </a:buClr>
              <a:buSzPct val="80000"/>
              <a:buFont typeface="Wingdings" charset="0"/>
              <a:buNone/>
            </a:pPr>
            <a:endParaRPr lang="zh-CN" altLang="en-US" sz="800">
              <a:solidFill>
                <a:srgbClr val="000000"/>
              </a:solidFill>
              <a:latin typeface="楷体" pitchFamily="49" charset="-122"/>
              <a:ea typeface="楷体" pitchFamily="49" charset="-122"/>
              <a:cs typeface="楷体" charset="0"/>
            </a:endParaRPr>
          </a:p>
        </p:txBody>
      </p:sp>
      <p:sp>
        <p:nvSpPr>
          <p:cNvPr id="72" name="Left-Right Arrow 71"/>
          <p:cNvSpPr/>
          <p:nvPr/>
        </p:nvSpPr>
        <p:spPr bwMode="auto">
          <a:xfrm>
            <a:off x="8015827" y="4066399"/>
            <a:ext cx="357188" cy="246062"/>
          </a:xfrm>
          <a:prstGeom prst="leftRightArrow">
            <a:avLst>
              <a:gd name="adj1" fmla="val 52239"/>
              <a:gd name="adj2" fmla="val 35934"/>
            </a:avLst>
          </a:prstGeom>
          <a:solidFill>
            <a:schemeClr val="bg1">
              <a:lumMod val="65000"/>
            </a:schemeClr>
          </a:solidFill>
          <a:ln w="12700" cap="flat" cmpd="sng" algn="ctr">
            <a:solidFill>
              <a:schemeClr val="tx1"/>
            </a:solidFill>
            <a:prstDash val="solid"/>
            <a:round/>
            <a:headEnd type="none" w="med" len="med"/>
            <a:tailEnd type="none" w="med" len="med"/>
          </a:ln>
          <a:effectLst/>
        </p:spPr>
        <p:txBody>
          <a:bodyPr lIns="0" tIns="0" rIns="0" bIns="0" anchor="ctr"/>
          <a:lstStyle/>
          <a:p>
            <a:pPr algn="ctr"/>
            <a:endParaRPr lang="zh-CN" altLang="en-US" sz="1200">
              <a:latin typeface="楷体" pitchFamily="49" charset="-122"/>
              <a:ea typeface="楷体" pitchFamily="49" charset="-122"/>
              <a:cs typeface="黑体" charset="0"/>
            </a:endParaRPr>
          </a:p>
        </p:txBody>
      </p:sp>
      <p:sp>
        <p:nvSpPr>
          <p:cNvPr id="73" name="Left-Right Arrow 72"/>
          <p:cNvSpPr/>
          <p:nvPr/>
        </p:nvSpPr>
        <p:spPr bwMode="auto">
          <a:xfrm>
            <a:off x="8015827" y="3071036"/>
            <a:ext cx="357188" cy="246063"/>
          </a:xfrm>
          <a:prstGeom prst="leftRightArrow">
            <a:avLst>
              <a:gd name="adj1" fmla="val 52239"/>
              <a:gd name="adj2" fmla="val 35934"/>
            </a:avLst>
          </a:prstGeom>
          <a:solidFill>
            <a:schemeClr val="bg1">
              <a:lumMod val="65000"/>
            </a:schemeClr>
          </a:solidFill>
          <a:ln w="12700" cap="flat" cmpd="sng" algn="ctr">
            <a:solidFill>
              <a:schemeClr val="tx1"/>
            </a:solidFill>
            <a:prstDash val="solid"/>
            <a:round/>
            <a:headEnd type="none" w="med" len="med"/>
            <a:tailEnd type="none" w="med" len="med"/>
          </a:ln>
          <a:effectLst/>
        </p:spPr>
        <p:txBody>
          <a:bodyPr lIns="0" tIns="0" rIns="0" bIns="0" anchor="ctr"/>
          <a:lstStyle/>
          <a:p>
            <a:pPr algn="ctr"/>
            <a:endParaRPr lang="zh-CN" altLang="en-US" sz="1200">
              <a:latin typeface="楷体" pitchFamily="49" charset="-122"/>
              <a:ea typeface="楷体" pitchFamily="49" charset="-122"/>
              <a:cs typeface="黑体" charset="0"/>
            </a:endParaRPr>
          </a:p>
        </p:txBody>
      </p:sp>
      <p:grpSp>
        <p:nvGrpSpPr>
          <p:cNvPr id="74" name="Group 157"/>
          <p:cNvGrpSpPr>
            <a:grpSpLocks/>
          </p:cNvGrpSpPr>
          <p:nvPr/>
        </p:nvGrpSpPr>
        <p:grpSpPr bwMode="auto">
          <a:xfrm>
            <a:off x="5855240" y="4804586"/>
            <a:ext cx="2160587" cy="928688"/>
            <a:chOff x="5840977" y="5662404"/>
            <a:chExt cx="1714512" cy="928670"/>
          </a:xfrm>
        </p:grpSpPr>
        <p:sp>
          <p:nvSpPr>
            <p:cNvPr id="75" name="Rounded Rectangle 146"/>
            <p:cNvSpPr>
              <a:spLocks noChangeArrowheads="1"/>
            </p:cNvSpPr>
            <p:nvPr/>
          </p:nvSpPr>
          <p:spPr bwMode="auto">
            <a:xfrm>
              <a:off x="5840977" y="5662404"/>
              <a:ext cx="1714512" cy="928670"/>
            </a:xfrm>
            <a:prstGeom prst="roundRect">
              <a:avLst>
                <a:gd name="adj" fmla="val 2208"/>
              </a:avLst>
            </a:prstGeom>
            <a:solidFill>
              <a:schemeClr val="bg1"/>
            </a:solidFill>
            <a:ln w="9525">
              <a:solidFill>
                <a:srgbClr val="000000"/>
              </a:solidFill>
              <a:prstDash val="sysDash"/>
              <a:round/>
              <a:headEnd type="triangle" w="med" len="med"/>
              <a:tailEnd type="triangle" w="med" len="med"/>
            </a:ln>
          </p:spPr>
          <p:txBody>
            <a:bodyPr lIns="90000" tIns="46800" rIns="90000" bIns="46800" anchor="ctr"/>
            <a:lstStyle/>
            <a:p>
              <a:pPr algn="ctr">
                <a:spcBef>
                  <a:spcPct val="50000"/>
                </a:spcBef>
                <a:buClr>
                  <a:srgbClr val="800000"/>
                </a:buClr>
                <a:buSzPct val="80000"/>
                <a:buFont typeface="Wingdings" charset="0"/>
                <a:buNone/>
              </a:pPr>
              <a:endParaRPr lang="zh-CN" altLang="en-US" sz="1200">
                <a:solidFill>
                  <a:srgbClr val="000000"/>
                </a:solidFill>
                <a:latin typeface="楷体" pitchFamily="49" charset="-122"/>
                <a:ea typeface="楷体" pitchFamily="49" charset="-122"/>
                <a:cs typeface="楷体" charset="0"/>
              </a:endParaRPr>
            </a:p>
          </p:txBody>
        </p:sp>
        <p:sp>
          <p:nvSpPr>
            <p:cNvPr id="76" name="Chevron 16"/>
            <p:cNvSpPr>
              <a:spLocks noChangeArrowheads="1"/>
            </p:cNvSpPr>
            <p:nvPr/>
          </p:nvSpPr>
          <p:spPr bwMode="auto">
            <a:xfrm flipH="1">
              <a:off x="6009783" y="5876713"/>
              <a:ext cx="1330290" cy="661974"/>
            </a:xfrm>
            <a:prstGeom prst="chevron">
              <a:avLst>
                <a:gd name="adj" fmla="val 18151"/>
              </a:avLst>
            </a:prstGeom>
            <a:solidFill>
              <a:srgbClr val="6699FF"/>
            </a:solidFill>
            <a:ln w="9525">
              <a:solidFill>
                <a:srgbClr val="757575"/>
              </a:solidFill>
              <a:round/>
              <a:headEnd type="triangle" w="med" len="med"/>
              <a:tailEnd type="triangle" w="med" len="med"/>
            </a:ln>
          </p:spPr>
          <p:txBody>
            <a:bodyPr lIns="90000" tIns="46800" rIns="90000" bIns="46800" anchor="ctr"/>
            <a:lstStyle/>
            <a:p>
              <a:pPr algn="ctr">
                <a:spcBef>
                  <a:spcPct val="50000"/>
                </a:spcBef>
                <a:buClr>
                  <a:srgbClr val="800000"/>
                </a:buClr>
                <a:buSzPct val="80000"/>
                <a:buFont typeface="Wingdings" charset="0"/>
                <a:buNone/>
              </a:pPr>
              <a:endParaRPr lang="en-US" altLang="zh-CN" sz="1400">
                <a:solidFill>
                  <a:srgbClr val="FFFFFF"/>
                </a:solidFill>
                <a:latin typeface="楷体" pitchFamily="49" charset="-122"/>
                <a:ea typeface="楷体" pitchFamily="49" charset="-122"/>
                <a:cs typeface="楷体" charset="0"/>
              </a:endParaRPr>
            </a:p>
          </p:txBody>
        </p:sp>
        <p:sp>
          <p:nvSpPr>
            <p:cNvPr id="77" name="Rounded Rectangle 45"/>
            <p:cNvSpPr>
              <a:spLocks noChangeArrowheads="1"/>
            </p:cNvSpPr>
            <p:nvPr/>
          </p:nvSpPr>
          <p:spPr bwMode="auto">
            <a:xfrm>
              <a:off x="6269290" y="5964023"/>
              <a:ext cx="831431" cy="198434"/>
            </a:xfrm>
            <a:prstGeom prst="roundRect">
              <a:avLst>
                <a:gd name="adj" fmla="val 16667"/>
              </a:avLst>
            </a:prstGeom>
            <a:solidFill>
              <a:srgbClr val="CCECFF">
                <a:alpha val="50195"/>
              </a:srgbClr>
            </a:solidFill>
            <a:ln w="9525">
              <a:solidFill>
                <a:srgbClr val="000000"/>
              </a:solidFill>
              <a:round/>
              <a:headEnd type="triangle" w="med" len="med"/>
              <a:tailEnd type="triangle" w="med" len="med"/>
            </a:ln>
          </p:spPr>
          <p:txBody>
            <a:bodyPr lIns="90000" tIns="46800" rIns="90000" bIns="46800" anchor="ctr"/>
            <a:lstStyle/>
            <a:p>
              <a:pPr algn="ctr">
                <a:spcBef>
                  <a:spcPct val="50000"/>
                </a:spcBef>
                <a:buClr>
                  <a:srgbClr val="800000"/>
                </a:buClr>
                <a:buSzPct val="80000"/>
                <a:buFont typeface="Wingdings" charset="0"/>
                <a:buNone/>
              </a:pPr>
              <a:r>
                <a:rPr lang="zh-CN" altLang="en-US" sz="800">
                  <a:solidFill>
                    <a:srgbClr val="000000"/>
                  </a:solidFill>
                  <a:latin typeface="楷体" pitchFamily="49" charset="-122"/>
                  <a:ea typeface="楷体" pitchFamily="49" charset="-122"/>
                  <a:cs typeface="楷体" charset="0"/>
                </a:rPr>
                <a:t>监管资本计算</a:t>
              </a:r>
            </a:p>
          </p:txBody>
        </p:sp>
        <p:sp>
          <p:nvSpPr>
            <p:cNvPr id="78" name="Rounded Rectangle 46"/>
            <p:cNvSpPr>
              <a:spLocks noChangeArrowheads="1"/>
            </p:cNvSpPr>
            <p:nvPr/>
          </p:nvSpPr>
          <p:spPr bwMode="auto">
            <a:xfrm>
              <a:off x="6269290" y="6305330"/>
              <a:ext cx="832691" cy="198433"/>
            </a:xfrm>
            <a:prstGeom prst="roundRect">
              <a:avLst>
                <a:gd name="adj" fmla="val 16667"/>
              </a:avLst>
            </a:prstGeom>
            <a:solidFill>
              <a:srgbClr val="CCECFF">
                <a:alpha val="50195"/>
              </a:srgbClr>
            </a:solidFill>
            <a:ln w="9525">
              <a:solidFill>
                <a:srgbClr val="000000"/>
              </a:solidFill>
              <a:round/>
              <a:headEnd type="triangle" w="med" len="med"/>
              <a:tailEnd type="triangle" w="med" len="med"/>
            </a:ln>
          </p:spPr>
          <p:txBody>
            <a:bodyPr lIns="90000" tIns="46800" rIns="90000" bIns="46800" anchor="ctr"/>
            <a:lstStyle/>
            <a:p>
              <a:pPr algn="ctr">
                <a:spcBef>
                  <a:spcPct val="50000"/>
                </a:spcBef>
                <a:buClr>
                  <a:srgbClr val="800000"/>
                </a:buClr>
                <a:buSzPct val="80000"/>
                <a:buFont typeface="Wingdings" charset="0"/>
                <a:buNone/>
              </a:pPr>
              <a:r>
                <a:rPr lang="zh-CN" altLang="en-US" sz="800">
                  <a:solidFill>
                    <a:srgbClr val="000000"/>
                  </a:solidFill>
                  <a:latin typeface="楷体" pitchFamily="49" charset="-122"/>
                  <a:ea typeface="楷体" pitchFamily="49" charset="-122"/>
                  <a:cs typeface="楷体" charset="0"/>
                </a:rPr>
                <a:t>经济资本计算</a:t>
              </a:r>
            </a:p>
          </p:txBody>
        </p:sp>
        <p:sp>
          <p:nvSpPr>
            <p:cNvPr id="79" name="TextBox 118"/>
            <p:cNvSpPr txBox="1">
              <a:spLocks noChangeArrowheads="1"/>
            </p:cNvSpPr>
            <p:nvPr/>
          </p:nvSpPr>
          <p:spPr bwMode="auto">
            <a:xfrm>
              <a:off x="6068000" y="5662404"/>
              <a:ext cx="12858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000">
                  <a:solidFill>
                    <a:schemeClr val="tx1"/>
                  </a:solidFill>
                  <a:latin typeface="Arial" charset="0"/>
                  <a:ea typeface="宋体" charset="0"/>
                  <a:cs typeface="宋体" charset="0"/>
                </a:defRPr>
              </a:lvl1pPr>
              <a:lvl2pPr marL="742950" indent="-285750" eaLnBrk="0" hangingPunct="0">
                <a:defRPr sz="1000">
                  <a:solidFill>
                    <a:schemeClr val="tx1"/>
                  </a:solidFill>
                  <a:latin typeface="Arial" charset="0"/>
                  <a:ea typeface="宋体" charset="0"/>
                </a:defRPr>
              </a:lvl2pPr>
              <a:lvl3pPr marL="1143000" indent="-228600" eaLnBrk="0" hangingPunct="0">
                <a:defRPr sz="1000">
                  <a:solidFill>
                    <a:schemeClr val="tx1"/>
                  </a:solidFill>
                  <a:latin typeface="Arial" charset="0"/>
                  <a:ea typeface="宋体" charset="0"/>
                </a:defRPr>
              </a:lvl3pPr>
              <a:lvl4pPr marL="1600200" indent="-228600" eaLnBrk="0" hangingPunct="0">
                <a:defRPr sz="1000">
                  <a:solidFill>
                    <a:schemeClr val="tx1"/>
                  </a:solidFill>
                  <a:latin typeface="Arial" charset="0"/>
                  <a:ea typeface="宋体" charset="0"/>
                </a:defRPr>
              </a:lvl4pPr>
              <a:lvl5pPr marL="2057400" indent="-228600" eaLnBrk="0" hangingPunct="0">
                <a:defRPr sz="1000">
                  <a:solidFill>
                    <a:schemeClr val="tx1"/>
                  </a:solidFill>
                  <a:latin typeface="Arial" charset="0"/>
                  <a:ea typeface="宋体" charset="0"/>
                </a:defRPr>
              </a:lvl5pPr>
              <a:lvl6pPr marL="2514600" indent="-228600" eaLnBrk="0" fontAlgn="base" hangingPunct="0">
                <a:spcBef>
                  <a:spcPct val="0"/>
                </a:spcBef>
                <a:spcAft>
                  <a:spcPct val="0"/>
                </a:spcAft>
                <a:defRPr sz="1000">
                  <a:solidFill>
                    <a:schemeClr val="tx1"/>
                  </a:solidFill>
                  <a:latin typeface="Arial" charset="0"/>
                  <a:ea typeface="宋体" charset="0"/>
                </a:defRPr>
              </a:lvl6pPr>
              <a:lvl7pPr marL="2971800" indent="-228600" eaLnBrk="0" fontAlgn="base" hangingPunct="0">
                <a:spcBef>
                  <a:spcPct val="0"/>
                </a:spcBef>
                <a:spcAft>
                  <a:spcPct val="0"/>
                </a:spcAft>
                <a:defRPr sz="1000">
                  <a:solidFill>
                    <a:schemeClr val="tx1"/>
                  </a:solidFill>
                  <a:latin typeface="Arial" charset="0"/>
                  <a:ea typeface="宋体" charset="0"/>
                </a:defRPr>
              </a:lvl7pPr>
              <a:lvl8pPr marL="3429000" indent="-228600" eaLnBrk="0" fontAlgn="base" hangingPunct="0">
                <a:spcBef>
                  <a:spcPct val="0"/>
                </a:spcBef>
                <a:spcAft>
                  <a:spcPct val="0"/>
                </a:spcAft>
                <a:defRPr sz="1000">
                  <a:solidFill>
                    <a:schemeClr val="tx1"/>
                  </a:solidFill>
                  <a:latin typeface="Arial" charset="0"/>
                  <a:ea typeface="宋体" charset="0"/>
                </a:defRPr>
              </a:lvl8pPr>
              <a:lvl9pPr marL="3886200" indent="-228600" eaLnBrk="0" fontAlgn="base" hangingPunct="0">
                <a:spcBef>
                  <a:spcPct val="0"/>
                </a:spcBef>
                <a:spcAft>
                  <a:spcPct val="0"/>
                </a:spcAft>
                <a:defRPr sz="1000">
                  <a:solidFill>
                    <a:schemeClr val="tx1"/>
                  </a:solidFill>
                  <a:latin typeface="Arial" charset="0"/>
                  <a:ea typeface="宋体" charset="0"/>
                </a:defRPr>
              </a:lvl9pPr>
            </a:lstStyle>
            <a:p>
              <a:pPr algn="ctr" eaLnBrk="1" hangingPunct="1"/>
              <a:r>
                <a:rPr lang="zh-CN" altLang="en-US">
                  <a:latin typeface="楷体" pitchFamily="49" charset="-122"/>
                  <a:ea typeface="楷体" pitchFamily="49" charset="-122"/>
                  <a:cs typeface="楷体_GB2312" charset="0"/>
                </a:rPr>
                <a:t>资本计算引擎（</a:t>
              </a:r>
              <a:r>
                <a:rPr lang="en-US" altLang="zh-CN">
                  <a:latin typeface="楷体" pitchFamily="49" charset="-122"/>
                  <a:ea typeface="楷体" pitchFamily="49" charset="-122"/>
                  <a:cs typeface="楷体_GB2312" charset="0"/>
                </a:rPr>
                <a:t>RWA</a:t>
              </a:r>
              <a:r>
                <a:rPr lang="zh-CN" altLang="en-US">
                  <a:latin typeface="楷体" pitchFamily="49" charset="-122"/>
                  <a:ea typeface="楷体" pitchFamily="49" charset="-122"/>
                  <a:cs typeface="楷体_GB2312" charset="0"/>
                </a:rPr>
                <a:t>）</a:t>
              </a:r>
            </a:p>
          </p:txBody>
        </p:sp>
      </p:grpSp>
      <p:cxnSp>
        <p:nvCxnSpPr>
          <p:cNvPr id="80" name="Elbow Connector 131"/>
          <p:cNvCxnSpPr>
            <a:cxnSpLocks noChangeShapeType="1"/>
            <a:stCxn id="53" idx="3"/>
          </p:cNvCxnSpPr>
          <p:nvPr/>
        </p:nvCxnSpPr>
        <p:spPr bwMode="auto">
          <a:xfrm>
            <a:off x="5075777" y="4810936"/>
            <a:ext cx="785813" cy="546100"/>
          </a:xfrm>
          <a:prstGeom prst="bentConnector3">
            <a:avLst>
              <a:gd name="adj1" fmla="val 50000"/>
            </a:avLst>
          </a:prstGeom>
          <a:noFill/>
          <a:ln w="38100">
            <a:solidFill>
              <a:srgbClr val="0070C0"/>
            </a:solidFill>
            <a:round/>
            <a:headEnd/>
            <a:tailEnd type="triangle" w="med" len="med"/>
          </a:ln>
          <a:extLst>
            <a:ext uri="{909E8E84-426E-40DD-AFC4-6F175D3DCCD1}">
              <a14:hiddenFill xmlns:a14="http://schemas.microsoft.com/office/drawing/2010/main">
                <a:noFill/>
              </a14:hiddenFill>
            </a:ext>
          </a:extLst>
        </p:spPr>
      </p:cxnSp>
      <p:sp>
        <p:nvSpPr>
          <p:cNvPr id="81" name="TextBox 274"/>
          <p:cNvSpPr txBox="1">
            <a:spLocks noChangeArrowheads="1"/>
          </p:cNvSpPr>
          <p:nvPr/>
        </p:nvSpPr>
        <p:spPr bwMode="auto">
          <a:xfrm>
            <a:off x="4870990" y="5071286"/>
            <a:ext cx="1071562" cy="28575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000">
                <a:solidFill>
                  <a:schemeClr val="tx1"/>
                </a:solidFill>
                <a:latin typeface="Arial" charset="0"/>
                <a:ea typeface="宋体" charset="0"/>
                <a:cs typeface="宋体" charset="0"/>
              </a:defRPr>
            </a:lvl1pPr>
            <a:lvl2pPr marL="742950" indent="-285750" eaLnBrk="0" hangingPunct="0">
              <a:defRPr sz="1000">
                <a:solidFill>
                  <a:schemeClr val="tx1"/>
                </a:solidFill>
                <a:latin typeface="Arial" charset="0"/>
                <a:ea typeface="宋体" charset="0"/>
              </a:defRPr>
            </a:lvl2pPr>
            <a:lvl3pPr marL="1143000" indent="-228600" eaLnBrk="0" hangingPunct="0">
              <a:defRPr sz="1000">
                <a:solidFill>
                  <a:schemeClr val="tx1"/>
                </a:solidFill>
                <a:latin typeface="Arial" charset="0"/>
                <a:ea typeface="宋体" charset="0"/>
              </a:defRPr>
            </a:lvl3pPr>
            <a:lvl4pPr marL="1600200" indent="-228600" eaLnBrk="0" hangingPunct="0">
              <a:defRPr sz="1000">
                <a:solidFill>
                  <a:schemeClr val="tx1"/>
                </a:solidFill>
                <a:latin typeface="Arial" charset="0"/>
                <a:ea typeface="宋体" charset="0"/>
              </a:defRPr>
            </a:lvl4pPr>
            <a:lvl5pPr marL="2057400" indent="-228600" eaLnBrk="0" hangingPunct="0">
              <a:defRPr sz="1000">
                <a:solidFill>
                  <a:schemeClr val="tx1"/>
                </a:solidFill>
                <a:latin typeface="Arial" charset="0"/>
                <a:ea typeface="宋体" charset="0"/>
              </a:defRPr>
            </a:lvl5pPr>
            <a:lvl6pPr marL="2514600" indent="-228600" eaLnBrk="0" fontAlgn="base" hangingPunct="0">
              <a:spcBef>
                <a:spcPct val="0"/>
              </a:spcBef>
              <a:spcAft>
                <a:spcPct val="0"/>
              </a:spcAft>
              <a:defRPr sz="1000">
                <a:solidFill>
                  <a:schemeClr val="tx1"/>
                </a:solidFill>
                <a:latin typeface="Arial" charset="0"/>
                <a:ea typeface="宋体" charset="0"/>
              </a:defRPr>
            </a:lvl6pPr>
            <a:lvl7pPr marL="2971800" indent="-228600" eaLnBrk="0" fontAlgn="base" hangingPunct="0">
              <a:spcBef>
                <a:spcPct val="0"/>
              </a:spcBef>
              <a:spcAft>
                <a:spcPct val="0"/>
              </a:spcAft>
              <a:defRPr sz="1000">
                <a:solidFill>
                  <a:schemeClr val="tx1"/>
                </a:solidFill>
                <a:latin typeface="Arial" charset="0"/>
                <a:ea typeface="宋体" charset="0"/>
              </a:defRPr>
            </a:lvl7pPr>
            <a:lvl8pPr marL="3429000" indent="-228600" eaLnBrk="0" fontAlgn="base" hangingPunct="0">
              <a:spcBef>
                <a:spcPct val="0"/>
              </a:spcBef>
              <a:spcAft>
                <a:spcPct val="0"/>
              </a:spcAft>
              <a:defRPr sz="1000">
                <a:solidFill>
                  <a:schemeClr val="tx1"/>
                </a:solidFill>
                <a:latin typeface="Arial" charset="0"/>
                <a:ea typeface="宋体" charset="0"/>
              </a:defRPr>
            </a:lvl8pPr>
            <a:lvl9pPr marL="3886200" indent="-228600" eaLnBrk="0" fontAlgn="base" hangingPunct="0">
              <a:spcBef>
                <a:spcPct val="0"/>
              </a:spcBef>
              <a:spcAft>
                <a:spcPct val="0"/>
              </a:spcAft>
              <a:defRPr sz="1000">
                <a:solidFill>
                  <a:schemeClr val="tx1"/>
                </a:solidFill>
                <a:latin typeface="Arial" charset="0"/>
                <a:ea typeface="宋体" charset="0"/>
              </a:defRPr>
            </a:lvl9pPr>
          </a:lstStyle>
          <a:p>
            <a:pPr algn="ctr" eaLnBrk="1" hangingPunct="1"/>
            <a:r>
              <a:rPr lang="zh-CN" altLang="en-US" sz="800">
                <a:solidFill>
                  <a:srgbClr val="000000"/>
                </a:solidFill>
                <a:latin typeface="楷体" pitchFamily="49" charset="-122"/>
                <a:ea typeface="楷体" pitchFamily="49" charset="-122"/>
                <a:cs typeface="楷体" charset="0"/>
              </a:rPr>
              <a:t>市场风险</a:t>
            </a:r>
            <a:r>
              <a:rPr lang="en-US" altLang="zh-CN" sz="800">
                <a:solidFill>
                  <a:srgbClr val="000000"/>
                </a:solidFill>
                <a:latin typeface="楷体" pitchFamily="49" charset="-122"/>
                <a:ea typeface="楷体" pitchFamily="49" charset="-122"/>
                <a:cs typeface="楷体" charset="0"/>
              </a:rPr>
              <a:t>VAR</a:t>
            </a:r>
            <a:endParaRPr lang="zh-CN" altLang="en-US" sz="800">
              <a:solidFill>
                <a:srgbClr val="000000"/>
              </a:solidFill>
              <a:latin typeface="楷体" pitchFamily="49" charset="-122"/>
              <a:ea typeface="楷体" pitchFamily="49" charset="-122"/>
              <a:cs typeface="楷体" charset="0"/>
            </a:endParaRPr>
          </a:p>
        </p:txBody>
      </p:sp>
      <p:sp>
        <p:nvSpPr>
          <p:cNvPr id="82" name="Left-Right Arrow 162"/>
          <p:cNvSpPr/>
          <p:nvPr/>
        </p:nvSpPr>
        <p:spPr bwMode="auto">
          <a:xfrm>
            <a:off x="5278977" y="3069449"/>
            <a:ext cx="720725" cy="247650"/>
          </a:xfrm>
          <a:prstGeom prst="leftRightArrow">
            <a:avLst>
              <a:gd name="adj1" fmla="val 52239"/>
              <a:gd name="adj2" fmla="val 48162"/>
            </a:avLst>
          </a:prstGeom>
          <a:solidFill>
            <a:schemeClr val="bg1">
              <a:lumMod val="65000"/>
            </a:schemeClr>
          </a:solidFill>
          <a:ln w="12700" cap="flat" cmpd="sng" algn="ctr">
            <a:solidFill>
              <a:schemeClr val="tx1"/>
            </a:solidFill>
            <a:prstDash val="solid"/>
            <a:round/>
            <a:headEnd type="none" w="med" len="med"/>
            <a:tailEnd type="none" w="med" len="med"/>
          </a:ln>
          <a:effectLst/>
        </p:spPr>
        <p:txBody>
          <a:bodyPr lIns="0" tIns="0" rIns="0" bIns="0" anchor="ctr"/>
          <a:lstStyle/>
          <a:p>
            <a:pPr algn="ctr"/>
            <a:endParaRPr lang="zh-CN" altLang="en-US" sz="1200">
              <a:latin typeface="楷体" pitchFamily="49" charset="-122"/>
              <a:ea typeface="楷体" pitchFamily="49" charset="-122"/>
              <a:cs typeface="黑体" charset="0"/>
            </a:endParaRPr>
          </a:p>
        </p:txBody>
      </p:sp>
      <p:pic>
        <p:nvPicPr>
          <p:cNvPr id="83" name="Picture 76" descr="desktop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8502065" y="2824104"/>
            <a:ext cx="363537"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 name="Picture 76" descr="desktop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8502065" y="3609916"/>
            <a:ext cx="36353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Picture 76" descr="desktop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8502065" y="4856104"/>
            <a:ext cx="363537"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 name="TextBox 118"/>
          <p:cNvSpPr txBox="1">
            <a:spLocks noChangeArrowheads="1"/>
          </p:cNvSpPr>
          <p:nvPr/>
        </p:nvSpPr>
        <p:spPr bwMode="auto">
          <a:xfrm>
            <a:off x="8089900" y="2632005"/>
            <a:ext cx="12858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000">
                <a:solidFill>
                  <a:schemeClr val="tx1"/>
                </a:solidFill>
                <a:latin typeface="Arial" charset="0"/>
                <a:ea typeface="宋体" charset="0"/>
                <a:cs typeface="宋体" charset="0"/>
              </a:defRPr>
            </a:lvl1pPr>
            <a:lvl2pPr marL="742950" indent="-285750" eaLnBrk="0" hangingPunct="0">
              <a:defRPr sz="1000">
                <a:solidFill>
                  <a:schemeClr val="tx1"/>
                </a:solidFill>
                <a:latin typeface="Arial" charset="0"/>
                <a:ea typeface="宋体" charset="0"/>
              </a:defRPr>
            </a:lvl2pPr>
            <a:lvl3pPr marL="1143000" indent="-228600" eaLnBrk="0" hangingPunct="0">
              <a:defRPr sz="1000">
                <a:solidFill>
                  <a:schemeClr val="tx1"/>
                </a:solidFill>
                <a:latin typeface="Arial" charset="0"/>
                <a:ea typeface="宋体" charset="0"/>
              </a:defRPr>
            </a:lvl3pPr>
            <a:lvl4pPr marL="1600200" indent="-228600" eaLnBrk="0" hangingPunct="0">
              <a:defRPr sz="1000">
                <a:solidFill>
                  <a:schemeClr val="tx1"/>
                </a:solidFill>
                <a:latin typeface="Arial" charset="0"/>
                <a:ea typeface="宋体" charset="0"/>
              </a:defRPr>
            </a:lvl4pPr>
            <a:lvl5pPr marL="2057400" indent="-228600" eaLnBrk="0" hangingPunct="0">
              <a:defRPr sz="1000">
                <a:solidFill>
                  <a:schemeClr val="tx1"/>
                </a:solidFill>
                <a:latin typeface="Arial" charset="0"/>
                <a:ea typeface="宋体" charset="0"/>
              </a:defRPr>
            </a:lvl5pPr>
            <a:lvl6pPr marL="2514600" indent="-228600" eaLnBrk="0" fontAlgn="base" hangingPunct="0">
              <a:spcBef>
                <a:spcPct val="0"/>
              </a:spcBef>
              <a:spcAft>
                <a:spcPct val="0"/>
              </a:spcAft>
              <a:defRPr sz="1000">
                <a:solidFill>
                  <a:schemeClr val="tx1"/>
                </a:solidFill>
                <a:latin typeface="Arial" charset="0"/>
                <a:ea typeface="宋体" charset="0"/>
              </a:defRPr>
            </a:lvl6pPr>
            <a:lvl7pPr marL="2971800" indent="-228600" eaLnBrk="0" fontAlgn="base" hangingPunct="0">
              <a:spcBef>
                <a:spcPct val="0"/>
              </a:spcBef>
              <a:spcAft>
                <a:spcPct val="0"/>
              </a:spcAft>
              <a:defRPr sz="1000">
                <a:solidFill>
                  <a:schemeClr val="tx1"/>
                </a:solidFill>
                <a:latin typeface="Arial" charset="0"/>
                <a:ea typeface="宋体" charset="0"/>
              </a:defRPr>
            </a:lvl7pPr>
            <a:lvl8pPr marL="3429000" indent="-228600" eaLnBrk="0" fontAlgn="base" hangingPunct="0">
              <a:spcBef>
                <a:spcPct val="0"/>
              </a:spcBef>
              <a:spcAft>
                <a:spcPct val="0"/>
              </a:spcAft>
              <a:defRPr sz="1000">
                <a:solidFill>
                  <a:schemeClr val="tx1"/>
                </a:solidFill>
                <a:latin typeface="Arial" charset="0"/>
                <a:ea typeface="宋体" charset="0"/>
              </a:defRPr>
            </a:lvl8pPr>
            <a:lvl9pPr marL="3886200" indent="-228600" eaLnBrk="0" fontAlgn="base" hangingPunct="0">
              <a:spcBef>
                <a:spcPct val="0"/>
              </a:spcBef>
              <a:spcAft>
                <a:spcPct val="0"/>
              </a:spcAft>
              <a:defRPr sz="1000">
                <a:solidFill>
                  <a:schemeClr val="tx1"/>
                </a:solidFill>
                <a:latin typeface="Arial" charset="0"/>
                <a:ea typeface="宋体" charset="0"/>
              </a:defRPr>
            </a:lvl9pPr>
          </a:lstStyle>
          <a:p>
            <a:pPr algn="ctr" eaLnBrk="1" hangingPunct="1"/>
            <a:r>
              <a:rPr lang="zh-CN" altLang="en-US">
                <a:latin typeface="楷体" pitchFamily="49" charset="-122"/>
                <a:ea typeface="楷体" pitchFamily="49" charset="-122"/>
                <a:cs typeface="楷体_GB2312" charset="0"/>
              </a:rPr>
              <a:t>市场风险用户</a:t>
            </a:r>
          </a:p>
        </p:txBody>
      </p:sp>
      <p:sp>
        <p:nvSpPr>
          <p:cNvPr id="87" name="TextBox 86"/>
          <p:cNvSpPr txBox="1">
            <a:spLocks noChangeArrowheads="1"/>
          </p:cNvSpPr>
          <p:nvPr/>
        </p:nvSpPr>
        <p:spPr bwMode="auto">
          <a:xfrm>
            <a:off x="8430627" y="4460816"/>
            <a:ext cx="50006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000">
                <a:solidFill>
                  <a:schemeClr val="tx1"/>
                </a:solidFill>
                <a:latin typeface="Arial" charset="0"/>
                <a:ea typeface="宋体" charset="0"/>
                <a:cs typeface="宋体" charset="0"/>
              </a:defRPr>
            </a:lvl1pPr>
            <a:lvl2pPr marL="742950" indent="-285750" eaLnBrk="0" hangingPunct="0">
              <a:defRPr sz="1000">
                <a:solidFill>
                  <a:schemeClr val="tx1"/>
                </a:solidFill>
                <a:latin typeface="Arial" charset="0"/>
                <a:ea typeface="宋体" charset="0"/>
              </a:defRPr>
            </a:lvl2pPr>
            <a:lvl3pPr marL="1143000" indent="-228600" eaLnBrk="0" hangingPunct="0">
              <a:defRPr sz="1000">
                <a:solidFill>
                  <a:schemeClr val="tx1"/>
                </a:solidFill>
                <a:latin typeface="Arial" charset="0"/>
                <a:ea typeface="宋体" charset="0"/>
              </a:defRPr>
            </a:lvl3pPr>
            <a:lvl4pPr marL="1600200" indent="-228600" eaLnBrk="0" hangingPunct="0">
              <a:defRPr sz="1000">
                <a:solidFill>
                  <a:schemeClr val="tx1"/>
                </a:solidFill>
                <a:latin typeface="Arial" charset="0"/>
                <a:ea typeface="宋体" charset="0"/>
              </a:defRPr>
            </a:lvl4pPr>
            <a:lvl5pPr marL="2057400" indent="-228600" eaLnBrk="0" hangingPunct="0">
              <a:defRPr sz="1000">
                <a:solidFill>
                  <a:schemeClr val="tx1"/>
                </a:solidFill>
                <a:latin typeface="Arial" charset="0"/>
                <a:ea typeface="宋体" charset="0"/>
              </a:defRPr>
            </a:lvl5pPr>
            <a:lvl6pPr marL="2514600" indent="-228600" eaLnBrk="0" fontAlgn="base" hangingPunct="0">
              <a:spcBef>
                <a:spcPct val="0"/>
              </a:spcBef>
              <a:spcAft>
                <a:spcPct val="0"/>
              </a:spcAft>
              <a:defRPr sz="1000">
                <a:solidFill>
                  <a:schemeClr val="tx1"/>
                </a:solidFill>
                <a:latin typeface="Arial" charset="0"/>
                <a:ea typeface="宋体" charset="0"/>
              </a:defRPr>
            </a:lvl6pPr>
            <a:lvl7pPr marL="2971800" indent="-228600" eaLnBrk="0" fontAlgn="base" hangingPunct="0">
              <a:spcBef>
                <a:spcPct val="0"/>
              </a:spcBef>
              <a:spcAft>
                <a:spcPct val="0"/>
              </a:spcAft>
              <a:defRPr sz="1000">
                <a:solidFill>
                  <a:schemeClr val="tx1"/>
                </a:solidFill>
                <a:latin typeface="Arial" charset="0"/>
                <a:ea typeface="宋体" charset="0"/>
              </a:defRPr>
            </a:lvl7pPr>
            <a:lvl8pPr marL="3429000" indent="-228600" eaLnBrk="0" fontAlgn="base" hangingPunct="0">
              <a:spcBef>
                <a:spcPct val="0"/>
              </a:spcBef>
              <a:spcAft>
                <a:spcPct val="0"/>
              </a:spcAft>
              <a:defRPr sz="1000">
                <a:solidFill>
                  <a:schemeClr val="tx1"/>
                </a:solidFill>
                <a:latin typeface="Arial" charset="0"/>
                <a:ea typeface="宋体" charset="0"/>
              </a:defRPr>
            </a:lvl8pPr>
            <a:lvl9pPr marL="3886200" indent="-228600" eaLnBrk="0" fontAlgn="base" hangingPunct="0">
              <a:spcBef>
                <a:spcPct val="0"/>
              </a:spcBef>
              <a:spcAft>
                <a:spcPct val="0"/>
              </a:spcAft>
              <a:defRPr sz="1000">
                <a:solidFill>
                  <a:schemeClr val="tx1"/>
                </a:solidFill>
                <a:latin typeface="Arial" charset="0"/>
                <a:ea typeface="宋体" charset="0"/>
              </a:defRPr>
            </a:lvl9pPr>
          </a:lstStyle>
          <a:p>
            <a:pPr algn="ctr" eaLnBrk="1" hangingPunct="1">
              <a:spcBef>
                <a:spcPct val="50000"/>
              </a:spcBef>
              <a:buClr>
                <a:srgbClr val="800000"/>
              </a:buClr>
              <a:buSzPct val="80000"/>
              <a:buFont typeface="Wingdings" charset="0"/>
              <a:buNone/>
            </a:pPr>
            <a:r>
              <a:rPr lang="en-US" altLang="zh-CN" b="1">
                <a:solidFill>
                  <a:srgbClr val="000000"/>
                </a:solidFill>
                <a:latin typeface="楷体" pitchFamily="49" charset="-122"/>
                <a:ea typeface="楷体" pitchFamily="49" charset="-122"/>
                <a:cs typeface="Times New Roman" charset="0"/>
              </a:rPr>
              <a:t>……</a:t>
            </a:r>
            <a:endParaRPr lang="zh-CN" altLang="en-US" b="1">
              <a:solidFill>
                <a:srgbClr val="000000"/>
              </a:solidFill>
              <a:latin typeface="楷体" pitchFamily="49" charset="-122"/>
              <a:ea typeface="楷体" pitchFamily="49" charset="-122"/>
              <a:cs typeface="Times New Roman" charset="0"/>
            </a:endParaRPr>
          </a:p>
        </p:txBody>
      </p:sp>
      <p:sp>
        <p:nvSpPr>
          <p:cNvPr id="88" name="TextBox 118"/>
          <p:cNvSpPr txBox="1">
            <a:spLocks noChangeArrowheads="1"/>
          </p:cNvSpPr>
          <p:nvPr/>
        </p:nvSpPr>
        <p:spPr bwMode="auto">
          <a:xfrm>
            <a:off x="8075613" y="3332093"/>
            <a:ext cx="128587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000">
                <a:solidFill>
                  <a:schemeClr val="tx1"/>
                </a:solidFill>
                <a:latin typeface="Arial" charset="0"/>
                <a:ea typeface="宋体" charset="0"/>
                <a:cs typeface="宋体" charset="0"/>
              </a:defRPr>
            </a:lvl1pPr>
            <a:lvl2pPr marL="742950" indent="-285750" eaLnBrk="0" hangingPunct="0">
              <a:defRPr sz="1000">
                <a:solidFill>
                  <a:schemeClr val="tx1"/>
                </a:solidFill>
                <a:latin typeface="Arial" charset="0"/>
                <a:ea typeface="宋体" charset="0"/>
              </a:defRPr>
            </a:lvl2pPr>
            <a:lvl3pPr marL="1143000" indent="-228600" eaLnBrk="0" hangingPunct="0">
              <a:defRPr sz="1000">
                <a:solidFill>
                  <a:schemeClr val="tx1"/>
                </a:solidFill>
                <a:latin typeface="Arial" charset="0"/>
                <a:ea typeface="宋体" charset="0"/>
              </a:defRPr>
            </a:lvl3pPr>
            <a:lvl4pPr marL="1600200" indent="-228600" eaLnBrk="0" hangingPunct="0">
              <a:defRPr sz="1000">
                <a:solidFill>
                  <a:schemeClr val="tx1"/>
                </a:solidFill>
                <a:latin typeface="Arial" charset="0"/>
                <a:ea typeface="宋体" charset="0"/>
              </a:defRPr>
            </a:lvl4pPr>
            <a:lvl5pPr marL="2057400" indent="-228600" eaLnBrk="0" hangingPunct="0">
              <a:defRPr sz="1000">
                <a:solidFill>
                  <a:schemeClr val="tx1"/>
                </a:solidFill>
                <a:latin typeface="Arial" charset="0"/>
                <a:ea typeface="宋体" charset="0"/>
              </a:defRPr>
            </a:lvl5pPr>
            <a:lvl6pPr marL="2514600" indent="-228600" eaLnBrk="0" fontAlgn="base" hangingPunct="0">
              <a:spcBef>
                <a:spcPct val="0"/>
              </a:spcBef>
              <a:spcAft>
                <a:spcPct val="0"/>
              </a:spcAft>
              <a:defRPr sz="1000">
                <a:solidFill>
                  <a:schemeClr val="tx1"/>
                </a:solidFill>
                <a:latin typeface="Arial" charset="0"/>
                <a:ea typeface="宋体" charset="0"/>
              </a:defRPr>
            </a:lvl6pPr>
            <a:lvl7pPr marL="2971800" indent="-228600" eaLnBrk="0" fontAlgn="base" hangingPunct="0">
              <a:spcBef>
                <a:spcPct val="0"/>
              </a:spcBef>
              <a:spcAft>
                <a:spcPct val="0"/>
              </a:spcAft>
              <a:defRPr sz="1000">
                <a:solidFill>
                  <a:schemeClr val="tx1"/>
                </a:solidFill>
                <a:latin typeface="Arial" charset="0"/>
                <a:ea typeface="宋体" charset="0"/>
              </a:defRPr>
            </a:lvl7pPr>
            <a:lvl8pPr marL="3429000" indent="-228600" eaLnBrk="0" fontAlgn="base" hangingPunct="0">
              <a:spcBef>
                <a:spcPct val="0"/>
              </a:spcBef>
              <a:spcAft>
                <a:spcPct val="0"/>
              </a:spcAft>
              <a:defRPr sz="1000">
                <a:solidFill>
                  <a:schemeClr val="tx1"/>
                </a:solidFill>
                <a:latin typeface="Arial" charset="0"/>
                <a:ea typeface="宋体" charset="0"/>
              </a:defRPr>
            </a:lvl8pPr>
            <a:lvl9pPr marL="3886200" indent="-228600" eaLnBrk="0" fontAlgn="base" hangingPunct="0">
              <a:spcBef>
                <a:spcPct val="0"/>
              </a:spcBef>
              <a:spcAft>
                <a:spcPct val="0"/>
              </a:spcAft>
              <a:defRPr sz="1000">
                <a:solidFill>
                  <a:schemeClr val="tx1"/>
                </a:solidFill>
                <a:latin typeface="Arial" charset="0"/>
                <a:ea typeface="宋体" charset="0"/>
              </a:defRPr>
            </a:lvl9pPr>
          </a:lstStyle>
          <a:p>
            <a:pPr algn="ctr" eaLnBrk="1" hangingPunct="1"/>
            <a:r>
              <a:rPr lang="zh-CN" altLang="en-US">
                <a:latin typeface="楷体" pitchFamily="49" charset="-122"/>
                <a:ea typeface="楷体" pitchFamily="49" charset="-122"/>
                <a:cs typeface="楷体_GB2312" charset="0"/>
              </a:rPr>
              <a:t>应用操作</a:t>
            </a:r>
          </a:p>
        </p:txBody>
      </p:sp>
      <p:sp>
        <p:nvSpPr>
          <p:cNvPr id="89" name="TextBox 118"/>
          <p:cNvSpPr txBox="1">
            <a:spLocks noChangeArrowheads="1"/>
          </p:cNvSpPr>
          <p:nvPr/>
        </p:nvSpPr>
        <p:spPr bwMode="auto">
          <a:xfrm>
            <a:off x="8075613" y="4189343"/>
            <a:ext cx="128587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000">
                <a:solidFill>
                  <a:schemeClr val="tx1"/>
                </a:solidFill>
                <a:latin typeface="Arial" charset="0"/>
                <a:ea typeface="宋体" charset="0"/>
                <a:cs typeface="宋体" charset="0"/>
              </a:defRPr>
            </a:lvl1pPr>
            <a:lvl2pPr marL="742950" indent="-285750" eaLnBrk="0" hangingPunct="0">
              <a:defRPr sz="1000">
                <a:solidFill>
                  <a:schemeClr val="tx1"/>
                </a:solidFill>
                <a:latin typeface="Arial" charset="0"/>
                <a:ea typeface="宋体" charset="0"/>
              </a:defRPr>
            </a:lvl2pPr>
            <a:lvl3pPr marL="1143000" indent="-228600" eaLnBrk="0" hangingPunct="0">
              <a:defRPr sz="1000">
                <a:solidFill>
                  <a:schemeClr val="tx1"/>
                </a:solidFill>
                <a:latin typeface="Arial" charset="0"/>
                <a:ea typeface="宋体" charset="0"/>
              </a:defRPr>
            </a:lvl3pPr>
            <a:lvl4pPr marL="1600200" indent="-228600" eaLnBrk="0" hangingPunct="0">
              <a:defRPr sz="1000">
                <a:solidFill>
                  <a:schemeClr val="tx1"/>
                </a:solidFill>
                <a:latin typeface="Arial" charset="0"/>
                <a:ea typeface="宋体" charset="0"/>
              </a:defRPr>
            </a:lvl4pPr>
            <a:lvl5pPr marL="2057400" indent="-228600" eaLnBrk="0" hangingPunct="0">
              <a:defRPr sz="1000">
                <a:solidFill>
                  <a:schemeClr val="tx1"/>
                </a:solidFill>
                <a:latin typeface="Arial" charset="0"/>
                <a:ea typeface="宋体" charset="0"/>
              </a:defRPr>
            </a:lvl5pPr>
            <a:lvl6pPr marL="2514600" indent="-228600" eaLnBrk="0" fontAlgn="base" hangingPunct="0">
              <a:spcBef>
                <a:spcPct val="0"/>
              </a:spcBef>
              <a:spcAft>
                <a:spcPct val="0"/>
              </a:spcAft>
              <a:defRPr sz="1000">
                <a:solidFill>
                  <a:schemeClr val="tx1"/>
                </a:solidFill>
                <a:latin typeface="Arial" charset="0"/>
                <a:ea typeface="宋体" charset="0"/>
              </a:defRPr>
            </a:lvl6pPr>
            <a:lvl7pPr marL="2971800" indent="-228600" eaLnBrk="0" fontAlgn="base" hangingPunct="0">
              <a:spcBef>
                <a:spcPct val="0"/>
              </a:spcBef>
              <a:spcAft>
                <a:spcPct val="0"/>
              </a:spcAft>
              <a:defRPr sz="1000">
                <a:solidFill>
                  <a:schemeClr val="tx1"/>
                </a:solidFill>
                <a:latin typeface="Arial" charset="0"/>
                <a:ea typeface="宋体" charset="0"/>
              </a:defRPr>
            </a:lvl7pPr>
            <a:lvl8pPr marL="3429000" indent="-228600" eaLnBrk="0" fontAlgn="base" hangingPunct="0">
              <a:spcBef>
                <a:spcPct val="0"/>
              </a:spcBef>
              <a:spcAft>
                <a:spcPct val="0"/>
              </a:spcAft>
              <a:defRPr sz="1000">
                <a:solidFill>
                  <a:schemeClr val="tx1"/>
                </a:solidFill>
                <a:latin typeface="Arial" charset="0"/>
                <a:ea typeface="宋体" charset="0"/>
              </a:defRPr>
            </a:lvl8pPr>
            <a:lvl9pPr marL="3886200" indent="-228600" eaLnBrk="0" fontAlgn="base" hangingPunct="0">
              <a:spcBef>
                <a:spcPct val="0"/>
              </a:spcBef>
              <a:spcAft>
                <a:spcPct val="0"/>
              </a:spcAft>
              <a:defRPr sz="1000">
                <a:solidFill>
                  <a:schemeClr val="tx1"/>
                </a:solidFill>
                <a:latin typeface="Arial" charset="0"/>
                <a:ea typeface="宋体" charset="0"/>
              </a:defRPr>
            </a:lvl9pPr>
          </a:lstStyle>
          <a:p>
            <a:pPr algn="ctr" eaLnBrk="1" hangingPunct="1"/>
            <a:r>
              <a:rPr lang="zh-CN" altLang="en-US">
                <a:latin typeface="楷体" pitchFamily="49" charset="-122"/>
                <a:ea typeface="楷体" pitchFamily="49" charset="-122"/>
                <a:cs typeface="楷体_GB2312" charset="0"/>
              </a:rPr>
              <a:t>报表定制</a:t>
            </a:r>
          </a:p>
        </p:txBody>
      </p:sp>
      <p:sp>
        <p:nvSpPr>
          <p:cNvPr id="90" name="TextBox 118"/>
          <p:cNvSpPr txBox="1">
            <a:spLocks noChangeArrowheads="1"/>
          </p:cNvSpPr>
          <p:nvPr/>
        </p:nvSpPr>
        <p:spPr bwMode="auto">
          <a:xfrm>
            <a:off x="8075613" y="5435530"/>
            <a:ext cx="12858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000">
                <a:solidFill>
                  <a:schemeClr val="tx1"/>
                </a:solidFill>
                <a:latin typeface="Arial" charset="0"/>
                <a:ea typeface="宋体" charset="0"/>
                <a:cs typeface="宋体" charset="0"/>
              </a:defRPr>
            </a:lvl1pPr>
            <a:lvl2pPr marL="742950" indent="-285750" eaLnBrk="0" hangingPunct="0">
              <a:defRPr sz="1000">
                <a:solidFill>
                  <a:schemeClr val="tx1"/>
                </a:solidFill>
                <a:latin typeface="Arial" charset="0"/>
                <a:ea typeface="宋体" charset="0"/>
              </a:defRPr>
            </a:lvl2pPr>
            <a:lvl3pPr marL="1143000" indent="-228600" eaLnBrk="0" hangingPunct="0">
              <a:defRPr sz="1000">
                <a:solidFill>
                  <a:schemeClr val="tx1"/>
                </a:solidFill>
                <a:latin typeface="Arial" charset="0"/>
                <a:ea typeface="宋体" charset="0"/>
              </a:defRPr>
            </a:lvl3pPr>
            <a:lvl4pPr marL="1600200" indent="-228600" eaLnBrk="0" hangingPunct="0">
              <a:defRPr sz="1000">
                <a:solidFill>
                  <a:schemeClr val="tx1"/>
                </a:solidFill>
                <a:latin typeface="Arial" charset="0"/>
                <a:ea typeface="宋体" charset="0"/>
              </a:defRPr>
            </a:lvl4pPr>
            <a:lvl5pPr marL="2057400" indent="-228600" eaLnBrk="0" hangingPunct="0">
              <a:defRPr sz="1000">
                <a:solidFill>
                  <a:schemeClr val="tx1"/>
                </a:solidFill>
                <a:latin typeface="Arial" charset="0"/>
                <a:ea typeface="宋体" charset="0"/>
              </a:defRPr>
            </a:lvl5pPr>
            <a:lvl6pPr marL="2514600" indent="-228600" eaLnBrk="0" fontAlgn="base" hangingPunct="0">
              <a:spcBef>
                <a:spcPct val="0"/>
              </a:spcBef>
              <a:spcAft>
                <a:spcPct val="0"/>
              </a:spcAft>
              <a:defRPr sz="1000">
                <a:solidFill>
                  <a:schemeClr val="tx1"/>
                </a:solidFill>
                <a:latin typeface="Arial" charset="0"/>
                <a:ea typeface="宋体" charset="0"/>
              </a:defRPr>
            </a:lvl6pPr>
            <a:lvl7pPr marL="2971800" indent="-228600" eaLnBrk="0" fontAlgn="base" hangingPunct="0">
              <a:spcBef>
                <a:spcPct val="0"/>
              </a:spcBef>
              <a:spcAft>
                <a:spcPct val="0"/>
              </a:spcAft>
              <a:defRPr sz="1000">
                <a:solidFill>
                  <a:schemeClr val="tx1"/>
                </a:solidFill>
                <a:latin typeface="Arial" charset="0"/>
                <a:ea typeface="宋体" charset="0"/>
              </a:defRPr>
            </a:lvl7pPr>
            <a:lvl8pPr marL="3429000" indent="-228600" eaLnBrk="0" fontAlgn="base" hangingPunct="0">
              <a:spcBef>
                <a:spcPct val="0"/>
              </a:spcBef>
              <a:spcAft>
                <a:spcPct val="0"/>
              </a:spcAft>
              <a:defRPr sz="1000">
                <a:solidFill>
                  <a:schemeClr val="tx1"/>
                </a:solidFill>
                <a:latin typeface="Arial" charset="0"/>
                <a:ea typeface="宋体" charset="0"/>
              </a:defRPr>
            </a:lvl8pPr>
            <a:lvl9pPr marL="3886200" indent="-228600" eaLnBrk="0" fontAlgn="base" hangingPunct="0">
              <a:spcBef>
                <a:spcPct val="0"/>
              </a:spcBef>
              <a:spcAft>
                <a:spcPct val="0"/>
              </a:spcAft>
              <a:defRPr sz="1000">
                <a:solidFill>
                  <a:schemeClr val="tx1"/>
                </a:solidFill>
                <a:latin typeface="Arial" charset="0"/>
                <a:ea typeface="宋体" charset="0"/>
              </a:defRPr>
            </a:lvl9pPr>
          </a:lstStyle>
          <a:p>
            <a:pPr algn="ctr" eaLnBrk="1" hangingPunct="1"/>
            <a:r>
              <a:rPr lang="zh-CN" altLang="en-US">
                <a:latin typeface="楷体" pitchFamily="49" charset="-122"/>
                <a:ea typeface="楷体" pitchFamily="49" charset="-122"/>
                <a:cs typeface="楷体_GB2312" charset="0"/>
              </a:rPr>
              <a:t>信息查询</a:t>
            </a:r>
          </a:p>
        </p:txBody>
      </p:sp>
      <p:sp>
        <p:nvSpPr>
          <p:cNvPr id="91" name="Rounded Rectangle 7"/>
          <p:cNvSpPr>
            <a:spLocks noChangeArrowheads="1"/>
          </p:cNvSpPr>
          <p:nvPr/>
        </p:nvSpPr>
        <p:spPr bwMode="auto">
          <a:xfrm>
            <a:off x="366837" y="1915886"/>
            <a:ext cx="962025" cy="1539875"/>
          </a:xfrm>
          <a:prstGeom prst="roundRect">
            <a:avLst>
              <a:gd name="adj" fmla="val 3847"/>
            </a:avLst>
          </a:prstGeom>
          <a:solidFill>
            <a:srgbClr val="FFFFFF"/>
          </a:solidFill>
          <a:ln w="9525">
            <a:solidFill>
              <a:srgbClr val="000000"/>
            </a:solidFill>
            <a:prstDash val="sysDash"/>
            <a:round/>
            <a:headEnd type="triangle" w="med" len="med"/>
            <a:tailEnd type="triangle" w="med" len="med"/>
          </a:ln>
        </p:spPr>
        <p:txBody>
          <a:bodyPr lIns="90000" tIns="46800" rIns="90000" bIns="46800"/>
          <a:lstStyle/>
          <a:p>
            <a:pPr algn="ctr">
              <a:spcBef>
                <a:spcPct val="50000"/>
              </a:spcBef>
              <a:buClr>
                <a:srgbClr val="800000"/>
              </a:buClr>
              <a:buSzPct val="80000"/>
              <a:buFont typeface="Wingdings" charset="0"/>
              <a:buNone/>
            </a:pPr>
            <a:endParaRPr lang="zh-CN" altLang="en-US" sz="800" dirty="0">
              <a:solidFill>
                <a:srgbClr val="000000"/>
              </a:solidFill>
              <a:latin typeface="楷体" pitchFamily="49" charset="-122"/>
              <a:ea typeface="楷体" pitchFamily="49" charset="-122"/>
              <a:cs typeface="Times New Roman" charset="0"/>
            </a:endParaRPr>
          </a:p>
        </p:txBody>
      </p:sp>
      <p:sp>
        <p:nvSpPr>
          <p:cNvPr id="92" name="Can 53"/>
          <p:cNvSpPr>
            <a:spLocks noChangeArrowheads="1"/>
          </p:cNvSpPr>
          <p:nvPr/>
        </p:nvSpPr>
        <p:spPr bwMode="auto">
          <a:xfrm>
            <a:off x="477962" y="2262129"/>
            <a:ext cx="733425" cy="301625"/>
          </a:xfrm>
          <a:prstGeom prst="can">
            <a:avLst>
              <a:gd name="adj" fmla="val 25000"/>
            </a:avLst>
          </a:prstGeom>
          <a:solidFill>
            <a:srgbClr val="FFFF99"/>
          </a:solidFill>
          <a:ln w="9525">
            <a:solidFill>
              <a:srgbClr val="000000"/>
            </a:solidFill>
            <a:round/>
            <a:headEnd/>
            <a:tailEnd/>
          </a:ln>
        </p:spPr>
        <p:txBody>
          <a:bodyPr lIns="90000" tIns="46800" rIns="90000" bIns="46800" anchor="ctr"/>
          <a:lstStyle/>
          <a:p>
            <a:pPr algn="ctr">
              <a:spcBef>
                <a:spcPct val="50000"/>
              </a:spcBef>
              <a:buClr>
                <a:srgbClr val="800000"/>
              </a:buClr>
              <a:buSzPct val="80000"/>
              <a:buFont typeface="Wingdings" charset="0"/>
              <a:buNone/>
            </a:pPr>
            <a:r>
              <a:rPr lang="en-US" altLang="zh-CN" sz="800" b="1" dirty="0" err="1">
                <a:solidFill>
                  <a:srgbClr val="000000"/>
                </a:solidFill>
                <a:latin typeface="楷体" pitchFamily="49" charset="-122"/>
                <a:ea typeface="楷体" pitchFamily="49" charset="-122"/>
                <a:cs typeface="Times New Roman" charset="0"/>
              </a:rPr>
              <a:t>comstar</a:t>
            </a:r>
            <a:endParaRPr lang="zh-CN" altLang="en-US" sz="800" b="1" dirty="0">
              <a:solidFill>
                <a:srgbClr val="000000"/>
              </a:solidFill>
              <a:latin typeface="楷体" pitchFamily="49" charset="-122"/>
              <a:ea typeface="楷体" pitchFamily="49" charset="-122"/>
              <a:cs typeface="Times New Roman" charset="0"/>
            </a:endParaRPr>
          </a:p>
        </p:txBody>
      </p:sp>
      <p:sp>
        <p:nvSpPr>
          <p:cNvPr id="93" name="Can 54"/>
          <p:cNvSpPr>
            <a:spLocks noChangeArrowheads="1"/>
          </p:cNvSpPr>
          <p:nvPr/>
        </p:nvSpPr>
        <p:spPr bwMode="auto">
          <a:xfrm>
            <a:off x="477962" y="2627254"/>
            <a:ext cx="733425" cy="301625"/>
          </a:xfrm>
          <a:prstGeom prst="can">
            <a:avLst>
              <a:gd name="adj" fmla="val 25000"/>
            </a:avLst>
          </a:prstGeom>
          <a:solidFill>
            <a:srgbClr val="FFFF99"/>
          </a:solidFill>
          <a:ln w="9525">
            <a:solidFill>
              <a:srgbClr val="000000"/>
            </a:solidFill>
            <a:round/>
            <a:headEnd/>
            <a:tailEnd/>
          </a:ln>
        </p:spPr>
        <p:txBody>
          <a:bodyPr lIns="90000" tIns="46800" rIns="90000" bIns="46800" anchor="ctr"/>
          <a:lstStyle/>
          <a:p>
            <a:pPr algn="ctr">
              <a:spcBef>
                <a:spcPct val="50000"/>
              </a:spcBef>
              <a:buClr>
                <a:srgbClr val="800000"/>
              </a:buClr>
              <a:buSzPct val="80000"/>
            </a:pPr>
            <a:r>
              <a:rPr lang="zh-CN" altLang="en-US" sz="800" b="1" dirty="0">
                <a:solidFill>
                  <a:srgbClr val="000000"/>
                </a:solidFill>
                <a:latin typeface="楷体" pitchFamily="49" charset="-122"/>
                <a:ea typeface="楷体" pitchFamily="49" charset="-122"/>
                <a:cs typeface="Times New Roman" charset="0"/>
              </a:rPr>
              <a:t>理财</a:t>
            </a:r>
          </a:p>
        </p:txBody>
      </p:sp>
      <p:sp>
        <p:nvSpPr>
          <p:cNvPr id="94" name="Right Arrow 180"/>
          <p:cNvSpPr>
            <a:spLocks noChangeArrowheads="1"/>
          </p:cNvSpPr>
          <p:nvPr/>
        </p:nvSpPr>
        <p:spPr bwMode="auto">
          <a:xfrm>
            <a:off x="1482470" y="4206098"/>
            <a:ext cx="373063" cy="168275"/>
          </a:xfrm>
          <a:prstGeom prst="rightArrow">
            <a:avLst>
              <a:gd name="adj1" fmla="val 50000"/>
              <a:gd name="adj2" fmla="val 58894"/>
            </a:avLst>
          </a:prstGeom>
          <a:solidFill>
            <a:srgbClr val="A6A6A6"/>
          </a:solidFill>
          <a:ln w="9525">
            <a:solidFill>
              <a:srgbClr val="000000"/>
            </a:solidFill>
            <a:round/>
            <a:headEnd type="triangle" w="med" len="med"/>
            <a:tailEnd type="triangle" w="med" len="med"/>
          </a:ln>
        </p:spPr>
        <p:txBody>
          <a:bodyPr lIns="90000" tIns="46800" rIns="90000" bIns="46800" anchor="ctr"/>
          <a:lstStyle/>
          <a:p>
            <a:pPr algn="ctr">
              <a:spcBef>
                <a:spcPct val="50000"/>
              </a:spcBef>
              <a:buClr>
                <a:srgbClr val="800000"/>
              </a:buClr>
              <a:buSzPct val="80000"/>
              <a:buFont typeface="Wingdings" charset="0"/>
              <a:buNone/>
            </a:pPr>
            <a:endParaRPr lang="zh-CN" altLang="en-US" sz="800">
              <a:solidFill>
                <a:srgbClr val="000000"/>
              </a:solidFill>
              <a:latin typeface="楷体" pitchFamily="49" charset="-122"/>
              <a:ea typeface="楷体" pitchFamily="49" charset="-122"/>
              <a:cs typeface="Times New Roman" charset="0"/>
            </a:endParaRPr>
          </a:p>
        </p:txBody>
      </p:sp>
      <p:sp>
        <p:nvSpPr>
          <p:cNvPr id="95" name="Rounded Rectangle 7"/>
          <p:cNvSpPr>
            <a:spLocks noChangeArrowheads="1"/>
          </p:cNvSpPr>
          <p:nvPr/>
        </p:nvSpPr>
        <p:spPr bwMode="auto">
          <a:xfrm>
            <a:off x="373187" y="3791734"/>
            <a:ext cx="962025" cy="1825625"/>
          </a:xfrm>
          <a:prstGeom prst="roundRect">
            <a:avLst>
              <a:gd name="adj" fmla="val 3847"/>
            </a:avLst>
          </a:prstGeom>
          <a:solidFill>
            <a:srgbClr val="FFFFFF"/>
          </a:solidFill>
          <a:ln w="9525">
            <a:solidFill>
              <a:srgbClr val="000000"/>
            </a:solidFill>
            <a:prstDash val="sysDash"/>
            <a:round/>
            <a:headEnd type="triangle" w="med" len="med"/>
            <a:tailEnd type="triangle" w="med" len="med"/>
          </a:ln>
        </p:spPr>
        <p:txBody>
          <a:bodyPr lIns="90000" tIns="46800" rIns="90000" bIns="46800"/>
          <a:lstStyle/>
          <a:p>
            <a:pPr algn="ctr">
              <a:spcBef>
                <a:spcPct val="50000"/>
              </a:spcBef>
              <a:buClr>
                <a:srgbClr val="800000"/>
              </a:buClr>
              <a:buSzPct val="80000"/>
              <a:buFont typeface="Wingdings" charset="0"/>
              <a:buNone/>
            </a:pPr>
            <a:endParaRPr lang="zh-CN" altLang="en-US" sz="800" dirty="0">
              <a:solidFill>
                <a:srgbClr val="000000"/>
              </a:solidFill>
              <a:latin typeface="楷体" pitchFamily="49" charset="-122"/>
              <a:ea typeface="楷体" pitchFamily="49" charset="-122"/>
              <a:cs typeface="Times New Roman" charset="0"/>
            </a:endParaRPr>
          </a:p>
        </p:txBody>
      </p:sp>
      <p:sp>
        <p:nvSpPr>
          <p:cNvPr id="96" name="Can 57"/>
          <p:cNvSpPr>
            <a:spLocks noChangeArrowheads="1"/>
          </p:cNvSpPr>
          <p:nvPr/>
        </p:nvSpPr>
        <p:spPr bwMode="auto">
          <a:xfrm>
            <a:off x="477962" y="4026684"/>
            <a:ext cx="733425" cy="303212"/>
          </a:xfrm>
          <a:prstGeom prst="can">
            <a:avLst>
              <a:gd name="adj" fmla="val 25000"/>
            </a:avLst>
          </a:prstGeom>
          <a:solidFill>
            <a:srgbClr val="FFFF99"/>
          </a:solidFill>
          <a:ln w="9525">
            <a:solidFill>
              <a:srgbClr val="000000"/>
            </a:solidFill>
            <a:round/>
            <a:headEnd/>
            <a:tailEnd/>
          </a:ln>
        </p:spPr>
        <p:txBody>
          <a:bodyPr lIns="90000" tIns="46800" rIns="90000" bIns="46800" anchor="ctr"/>
          <a:lstStyle/>
          <a:p>
            <a:pPr algn="ctr">
              <a:spcBef>
                <a:spcPct val="50000"/>
              </a:spcBef>
              <a:buClr>
                <a:srgbClr val="800000"/>
              </a:buClr>
              <a:buSzPct val="80000"/>
            </a:pPr>
            <a:r>
              <a:rPr lang="zh-CN" altLang="en-US" sz="800" b="1" dirty="0">
                <a:solidFill>
                  <a:srgbClr val="000000"/>
                </a:solidFill>
                <a:latin typeface="楷体" pitchFamily="49" charset="-122"/>
                <a:ea typeface="楷体" pitchFamily="49" charset="-122"/>
                <a:cs typeface="Times New Roman" charset="0"/>
              </a:rPr>
              <a:t>财务报告</a:t>
            </a:r>
          </a:p>
        </p:txBody>
      </p:sp>
      <p:sp>
        <p:nvSpPr>
          <p:cNvPr id="97" name="TextBox 58"/>
          <p:cNvSpPr txBox="1">
            <a:spLocks noChangeArrowheads="1"/>
          </p:cNvSpPr>
          <p:nvPr/>
        </p:nvSpPr>
        <p:spPr bwMode="auto">
          <a:xfrm>
            <a:off x="620837" y="5214161"/>
            <a:ext cx="50006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000">
                <a:solidFill>
                  <a:schemeClr val="tx1"/>
                </a:solidFill>
                <a:latin typeface="Arial" charset="0"/>
                <a:ea typeface="宋体" charset="0"/>
                <a:cs typeface="宋体" charset="0"/>
              </a:defRPr>
            </a:lvl1pPr>
            <a:lvl2pPr marL="742950" indent="-285750" eaLnBrk="0" hangingPunct="0">
              <a:defRPr sz="1000">
                <a:solidFill>
                  <a:schemeClr val="tx1"/>
                </a:solidFill>
                <a:latin typeface="Arial" charset="0"/>
                <a:ea typeface="宋体" charset="0"/>
              </a:defRPr>
            </a:lvl2pPr>
            <a:lvl3pPr marL="1143000" indent="-228600" eaLnBrk="0" hangingPunct="0">
              <a:defRPr sz="1000">
                <a:solidFill>
                  <a:schemeClr val="tx1"/>
                </a:solidFill>
                <a:latin typeface="Arial" charset="0"/>
                <a:ea typeface="宋体" charset="0"/>
              </a:defRPr>
            </a:lvl3pPr>
            <a:lvl4pPr marL="1600200" indent="-228600" eaLnBrk="0" hangingPunct="0">
              <a:defRPr sz="1000">
                <a:solidFill>
                  <a:schemeClr val="tx1"/>
                </a:solidFill>
                <a:latin typeface="Arial" charset="0"/>
                <a:ea typeface="宋体" charset="0"/>
              </a:defRPr>
            </a:lvl4pPr>
            <a:lvl5pPr marL="2057400" indent="-228600" eaLnBrk="0" hangingPunct="0">
              <a:defRPr sz="1000">
                <a:solidFill>
                  <a:schemeClr val="tx1"/>
                </a:solidFill>
                <a:latin typeface="Arial" charset="0"/>
                <a:ea typeface="宋体" charset="0"/>
              </a:defRPr>
            </a:lvl5pPr>
            <a:lvl6pPr marL="2514600" indent="-228600" eaLnBrk="0" fontAlgn="base" hangingPunct="0">
              <a:spcBef>
                <a:spcPct val="0"/>
              </a:spcBef>
              <a:spcAft>
                <a:spcPct val="0"/>
              </a:spcAft>
              <a:defRPr sz="1000">
                <a:solidFill>
                  <a:schemeClr val="tx1"/>
                </a:solidFill>
                <a:latin typeface="Arial" charset="0"/>
                <a:ea typeface="宋体" charset="0"/>
              </a:defRPr>
            </a:lvl6pPr>
            <a:lvl7pPr marL="2971800" indent="-228600" eaLnBrk="0" fontAlgn="base" hangingPunct="0">
              <a:spcBef>
                <a:spcPct val="0"/>
              </a:spcBef>
              <a:spcAft>
                <a:spcPct val="0"/>
              </a:spcAft>
              <a:defRPr sz="1000">
                <a:solidFill>
                  <a:schemeClr val="tx1"/>
                </a:solidFill>
                <a:latin typeface="Arial" charset="0"/>
                <a:ea typeface="宋体" charset="0"/>
              </a:defRPr>
            </a:lvl7pPr>
            <a:lvl8pPr marL="3429000" indent="-228600" eaLnBrk="0" fontAlgn="base" hangingPunct="0">
              <a:spcBef>
                <a:spcPct val="0"/>
              </a:spcBef>
              <a:spcAft>
                <a:spcPct val="0"/>
              </a:spcAft>
              <a:defRPr sz="1000">
                <a:solidFill>
                  <a:schemeClr val="tx1"/>
                </a:solidFill>
                <a:latin typeface="Arial" charset="0"/>
                <a:ea typeface="宋体" charset="0"/>
              </a:defRPr>
            </a:lvl8pPr>
            <a:lvl9pPr marL="3886200" indent="-228600" eaLnBrk="0" fontAlgn="base" hangingPunct="0">
              <a:spcBef>
                <a:spcPct val="0"/>
              </a:spcBef>
              <a:spcAft>
                <a:spcPct val="0"/>
              </a:spcAft>
              <a:defRPr sz="1000">
                <a:solidFill>
                  <a:schemeClr val="tx1"/>
                </a:solidFill>
                <a:latin typeface="Arial" charset="0"/>
                <a:ea typeface="宋体" charset="0"/>
              </a:defRPr>
            </a:lvl9pPr>
          </a:lstStyle>
          <a:p>
            <a:pPr algn="ctr" eaLnBrk="1" hangingPunct="1">
              <a:spcBef>
                <a:spcPct val="50000"/>
              </a:spcBef>
              <a:buClr>
                <a:srgbClr val="800000"/>
              </a:buClr>
              <a:buSzPct val="80000"/>
              <a:buFont typeface="Wingdings" charset="0"/>
              <a:buNone/>
            </a:pPr>
            <a:r>
              <a:rPr lang="en-US" altLang="zh-CN" sz="800">
                <a:solidFill>
                  <a:srgbClr val="000000"/>
                </a:solidFill>
                <a:latin typeface="楷体" pitchFamily="49" charset="-122"/>
                <a:ea typeface="楷体" pitchFamily="49" charset="-122"/>
                <a:cs typeface="Times New Roman" charset="0"/>
              </a:rPr>
              <a:t>……</a:t>
            </a:r>
            <a:endParaRPr lang="zh-CN" altLang="en-US" sz="800">
              <a:solidFill>
                <a:srgbClr val="000000"/>
              </a:solidFill>
              <a:latin typeface="楷体" pitchFamily="49" charset="-122"/>
              <a:ea typeface="楷体" pitchFamily="49" charset="-122"/>
              <a:cs typeface="Times New Roman" charset="0"/>
            </a:endParaRPr>
          </a:p>
        </p:txBody>
      </p:sp>
      <p:sp>
        <p:nvSpPr>
          <p:cNvPr id="98" name="Rounded Rectangle 7"/>
          <p:cNvSpPr>
            <a:spLocks noChangeArrowheads="1"/>
          </p:cNvSpPr>
          <p:nvPr/>
        </p:nvSpPr>
        <p:spPr bwMode="auto">
          <a:xfrm>
            <a:off x="495425" y="3019366"/>
            <a:ext cx="714375" cy="338138"/>
          </a:xfrm>
          <a:prstGeom prst="roundRect">
            <a:avLst>
              <a:gd name="adj" fmla="val 3847"/>
            </a:avLst>
          </a:prstGeom>
          <a:solidFill>
            <a:srgbClr val="FFFF99"/>
          </a:solidFill>
          <a:ln w="9525">
            <a:solidFill>
              <a:srgbClr val="000000"/>
            </a:solidFill>
            <a:round/>
            <a:headEnd/>
            <a:tailEnd/>
          </a:ln>
        </p:spPr>
        <p:txBody>
          <a:bodyPr lIns="90000" tIns="46800" rIns="90000" bIns="46800" anchor="ctr"/>
          <a:lstStyle/>
          <a:p>
            <a:pPr algn="ctr">
              <a:spcBef>
                <a:spcPct val="50000"/>
              </a:spcBef>
              <a:buClr>
                <a:srgbClr val="800000"/>
              </a:buClr>
              <a:buSzPct val="80000"/>
              <a:buFont typeface="Wingdings" charset="0"/>
              <a:buNone/>
            </a:pPr>
            <a:r>
              <a:rPr lang="zh-CN" altLang="en-US" sz="800" b="1" dirty="0">
                <a:solidFill>
                  <a:srgbClr val="000000"/>
                </a:solidFill>
                <a:latin typeface="楷体" pitchFamily="49" charset="-122"/>
                <a:ea typeface="楷体" pitchFamily="49" charset="-122"/>
                <a:cs typeface="Times New Roman" charset="0"/>
              </a:rPr>
              <a:t>信息补录</a:t>
            </a:r>
            <a:endParaRPr lang="en-US" altLang="zh-CN" sz="800" b="1" dirty="0">
              <a:solidFill>
                <a:srgbClr val="000000"/>
              </a:solidFill>
              <a:latin typeface="楷体" pitchFamily="49" charset="-122"/>
              <a:ea typeface="楷体" pitchFamily="49" charset="-122"/>
              <a:cs typeface="Times New Roman" charset="0"/>
            </a:endParaRPr>
          </a:p>
        </p:txBody>
      </p:sp>
      <p:sp>
        <p:nvSpPr>
          <p:cNvPr id="99" name="Can 56"/>
          <p:cNvSpPr>
            <a:spLocks noChangeArrowheads="1"/>
          </p:cNvSpPr>
          <p:nvPr/>
        </p:nvSpPr>
        <p:spPr bwMode="auto">
          <a:xfrm>
            <a:off x="476375" y="4580749"/>
            <a:ext cx="733425" cy="303213"/>
          </a:xfrm>
          <a:prstGeom prst="can">
            <a:avLst>
              <a:gd name="adj" fmla="val 25000"/>
            </a:avLst>
          </a:prstGeom>
          <a:solidFill>
            <a:srgbClr val="FFFF99"/>
          </a:solidFill>
          <a:ln w="9525">
            <a:solidFill>
              <a:srgbClr val="000000"/>
            </a:solidFill>
            <a:round/>
            <a:headEnd/>
            <a:tailEnd/>
          </a:ln>
        </p:spPr>
        <p:txBody>
          <a:bodyPr lIns="90000" tIns="46800" rIns="90000" bIns="46800" anchor="ctr"/>
          <a:lstStyle/>
          <a:p>
            <a:pPr algn="ctr">
              <a:spcBef>
                <a:spcPct val="50000"/>
              </a:spcBef>
              <a:buClr>
                <a:srgbClr val="800000"/>
              </a:buClr>
              <a:buSzPct val="80000"/>
            </a:pPr>
            <a:r>
              <a:rPr lang="zh-CN" altLang="en-US" sz="800" b="1" dirty="0">
                <a:solidFill>
                  <a:srgbClr val="000000"/>
                </a:solidFill>
                <a:latin typeface="楷体" pitchFamily="49" charset="-122"/>
                <a:ea typeface="楷体" pitchFamily="49" charset="-122"/>
                <a:cs typeface="Times New Roman" charset="0"/>
              </a:rPr>
              <a:t>后台数据</a:t>
            </a:r>
          </a:p>
        </p:txBody>
      </p:sp>
      <p:grpSp>
        <p:nvGrpSpPr>
          <p:cNvPr id="100" name="Group 143"/>
          <p:cNvGrpSpPr>
            <a:grpSpLocks/>
          </p:cNvGrpSpPr>
          <p:nvPr/>
        </p:nvGrpSpPr>
        <p:grpSpPr bwMode="auto">
          <a:xfrm>
            <a:off x="1380750" y="1650366"/>
            <a:ext cx="500063" cy="482600"/>
            <a:chOff x="2646363" y="1385888"/>
            <a:chExt cx="500062" cy="482600"/>
          </a:xfrm>
        </p:grpSpPr>
        <p:sp>
          <p:nvSpPr>
            <p:cNvPr id="101" name="TextBox 61"/>
            <p:cNvSpPr txBox="1">
              <a:spLocks noChangeArrowheads="1"/>
            </p:cNvSpPr>
            <p:nvPr/>
          </p:nvSpPr>
          <p:spPr bwMode="auto">
            <a:xfrm>
              <a:off x="2646363" y="1652588"/>
              <a:ext cx="50006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000">
                  <a:solidFill>
                    <a:schemeClr val="tx1"/>
                  </a:solidFill>
                  <a:latin typeface="Arial" charset="0"/>
                  <a:ea typeface="宋体" charset="0"/>
                  <a:cs typeface="宋体" charset="0"/>
                </a:defRPr>
              </a:lvl1pPr>
              <a:lvl2pPr marL="742950" indent="-285750" eaLnBrk="0" hangingPunct="0">
                <a:defRPr sz="1000">
                  <a:solidFill>
                    <a:schemeClr val="tx1"/>
                  </a:solidFill>
                  <a:latin typeface="Arial" charset="0"/>
                  <a:ea typeface="宋体" charset="0"/>
                </a:defRPr>
              </a:lvl2pPr>
              <a:lvl3pPr marL="1143000" indent="-228600" eaLnBrk="0" hangingPunct="0">
                <a:defRPr sz="1000">
                  <a:solidFill>
                    <a:schemeClr val="tx1"/>
                  </a:solidFill>
                  <a:latin typeface="Arial" charset="0"/>
                  <a:ea typeface="宋体" charset="0"/>
                </a:defRPr>
              </a:lvl3pPr>
              <a:lvl4pPr marL="1600200" indent="-228600" eaLnBrk="0" hangingPunct="0">
                <a:defRPr sz="1000">
                  <a:solidFill>
                    <a:schemeClr val="tx1"/>
                  </a:solidFill>
                  <a:latin typeface="Arial" charset="0"/>
                  <a:ea typeface="宋体" charset="0"/>
                </a:defRPr>
              </a:lvl4pPr>
              <a:lvl5pPr marL="2057400" indent="-228600" eaLnBrk="0" hangingPunct="0">
                <a:defRPr sz="1000">
                  <a:solidFill>
                    <a:schemeClr val="tx1"/>
                  </a:solidFill>
                  <a:latin typeface="Arial" charset="0"/>
                  <a:ea typeface="宋体" charset="0"/>
                </a:defRPr>
              </a:lvl5pPr>
              <a:lvl6pPr marL="2514600" indent="-228600" eaLnBrk="0" fontAlgn="base" hangingPunct="0">
                <a:spcBef>
                  <a:spcPct val="0"/>
                </a:spcBef>
                <a:spcAft>
                  <a:spcPct val="0"/>
                </a:spcAft>
                <a:defRPr sz="1000">
                  <a:solidFill>
                    <a:schemeClr val="tx1"/>
                  </a:solidFill>
                  <a:latin typeface="Arial" charset="0"/>
                  <a:ea typeface="宋体" charset="0"/>
                </a:defRPr>
              </a:lvl6pPr>
              <a:lvl7pPr marL="2971800" indent="-228600" eaLnBrk="0" fontAlgn="base" hangingPunct="0">
                <a:spcBef>
                  <a:spcPct val="0"/>
                </a:spcBef>
                <a:spcAft>
                  <a:spcPct val="0"/>
                </a:spcAft>
                <a:defRPr sz="1000">
                  <a:solidFill>
                    <a:schemeClr val="tx1"/>
                  </a:solidFill>
                  <a:latin typeface="Arial" charset="0"/>
                  <a:ea typeface="宋体" charset="0"/>
                </a:defRPr>
              </a:lvl7pPr>
              <a:lvl8pPr marL="3429000" indent="-228600" eaLnBrk="0" fontAlgn="base" hangingPunct="0">
                <a:spcBef>
                  <a:spcPct val="0"/>
                </a:spcBef>
                <a:spcAft>
                  <a:spcPct val="0"/>
                </a:spcAft>
                <a:defRPr sz="1000">
                  <a:solidFill>
                    <a:schemeClr val="tx1"/>
                  </a:solidFill>
                  <a:latin typeface="Arial" charset="0"/>
                  <a:ea typeface="宋体" charset="0"/>
                </a:defRPr>
              </a:lvl8pPr>
              <a:lvl9pPr marL="3886200" indent="-228600" eaLnBrk="0" fontAlgn="base" hangingPunct="0">
                <a:spcBef>
                  <a:spcPct val="0"/>
                </a:spcBef>
                <a:spcAft>
                  <a:spcPct val="0"/>
                </a:spcAft>
                <a:defRPr sz="1000">
                  <a:solidFill>
                    <a:schemeClr val="tx1"/>
                  </a:solidFill>
                  <a:latin typeface="Arial" charset="0"/>
                  <a:ea typeface="宋体" charset="0"/>
                </a:defRPr>
              </a:lvl9pPr>
            </a:lstStyle>
            <a:p>
              <a:pPr algn="ctr" eaLnBrk="1" hangingPunct="1"/>
              <a:r>
                <a:rPr lang="en-US" altLang="zh-CN" sz="800">
                  <a:latin typeface="楷体" pitchFamily="49" charset="-122"/>
                  <a:ea typeface="楷体" pitchFamily="49" charset="-122"/>
                  <a:cs typeface="楷体" charset="0"/>
                </a:rPr>
                <a:t>RML</a:t>
              </a:r>
              <a:endParaRPr lang="zh-CN" altLang="en-US" sz="800">
                <a:latin typeface="楷体" pitchFamily="49" charset="-122"/>
                <a:ea typeface="楷体" pitchFamily="49" charset="-122"/>
                <a:cs typeface="楷体" charset="0"/>
              </a:endParaRPr>
            </a:p>
          </p:txBody>
        </p:sp>
        <p:grpSp>
          <p:nvGrpSpPr>
            <p:cNvPr id="102" name="Group 54"/>
            <p:cNvGrpSpPr>
              <a:grpSpLocks/>
            </p:cNvGrpSpPr>
            <p:nvPr/>
          </p:nvGrpSpPr>
          <p:grpSpPr bwMode="auto">
            <a:xfrm>
              <a:off x="2736850" y="1385878"/>
              <a:ext cx="266700" cy="309561"/>
              <a:chOff x="7380304" y="3286124"/>
              <a:chExt cx="266702" cy="319090"/>
            </a:xfrm>
          </p:grpSpPr>
          <p:sp>
            <p:nvSpPr>
              <p:cNvPr id="103" name="Flowchart: Punched Tape 52"/>
              <p:cNvSpPr>
                <a:spLocks noChangeArrowheads="1"/>
              </p:cNvSpPr>
              <p:nvPr/>
            </p:nvSpPr>
            <p:spPr bwMode="auto">
              <a:xfrm rot="16200000" flipV="1">
                <a:off x="7344585" y="3321843"/>
                <a:ext cx="285752" cy="214314"/>
              </a:xfrm>
              <a:prstGeom prst="flowChartPunchedTape">
                <a:avLst/>
              </a:prstGeom>
              <a:solidFill>
                <a:schemeClr val="bg1"/>
              </a:solidFill>
              <a:ln w="12700">
                <a:solidFill>
                  <a:schemeClr val="tx1"/>
                </a:solidFill>
                <a:round/>
                <a:headEnd/>
                <a:tailEnd/>
              </a:ln>
            </p:spPr>
            <p:txBody>
              <a:bodyPr lIns="0" tIns="0" rIns="0" bIns="0" anchor="ctr"/>
              <a:lstStyle/>
              <a:p>
                <a:pPr algn="ctr"/>
                <a:endParaRPr lang="zh-CN" altLang="en-US" sz="1200">
                  <a:latin typeface="楷体" pitchFamily="49" charset="-122"/>
                  <a:ea typeface="楷体" pitchFamily="49" charset="-122"/>
                </a:endParaRPr>
              </a:p>
            </p:txBody>
          </p:sp>
          <p:sp>
            <p:nvSpPr>
              <p:cNvPr id="104" name="Flowchart: Punched Tape 53"/>
              <p:cNvSpPr>
                <a:spLocks noChangeArrowheads="1"/>
              </p:cNvSpPr>
              <p:nvPr/>
            </p:nvSpPr>
            <p:spPr bwMode="auto">
              <a:xfrm rot="16200000" flipV="1">
                <a:off x="7396973" y="3355181"/>
                <a:ext cx="285752" cy="214314"/>
              </a:xfrm>
              <a:prstGeom prst="flowChartPunchedTape">
                <a:avLst/>
              </a:prstGeom>
              <a:solidFill>
                <a:schemeClr val="bg1"/>
              </a:solidFill>
              <a:ln w="12700">
                <a:solidFill>
                  <a:schemeClr val="tx1"/>
                </a:solidFill>
                <a:round/>
                <a:headEnd/>
                <a:tailEnd/>
              </a:ln>
            </p:spPr>
            <p:txBody>
              <a:bodyPr lIns="0" tIns="0" rIns="0" bIns="0" anchor="ctr"/>
              <a:lstStyle/>
              <a:p>
                <a:pPr algn="ctr"/>
                <a:endParaRPr lang="zh-CN" altLang="en-US" sz="1200">
                  <a:latin typeface="楷体" pitchFamily="49" charset="-122"/>
                  <a:ea typeface="楷体" pitchFamily="49" charset="-122"/>
                </a:endParaRPr>
              </a:p>
            </p:txBody>
          </p:sp>
        </p:grpSp>
      </p:grpSp>
      <p:sp>
        <p:nvSpPr>
          <p:cNvPr id="105" name="TextBox 100"/>
          <p:cNvSpPr txBox="1">
            <a:spLocks noChangeArrowheads="1"/>
          </p:cNvSpPr>
          <p:nvPr/>
        </p:nvSpPr>
        <p:spPr bwMode="auto">
          <a:xfrm>
            <a:off x="2292890" y="1092512"/>
            <a:ext cx="3357562" cy="214313"/>
          </a:xfrm>
          <a:prstGeom prst="rect">
            <a:avLst/>
          </a:prstGeom>
          <a:solidFill>
            <a:schemeClr val="bg1">
              <a:lumMod val="75000"/>
            </a:schemeClr>
          </a:solidFill>
          <a:ln w="9525">
            <a:solidFill>
              <a:schemeClr val="tx1"/>
            </a:solidFill>
            <a:miter lim="800000"/>
            <a:headEnd/>
            <a:tailEnd/>
          </a:ln>
        </p:spPr>
        <p:txBody>
          <a:bodyPr anchor="ctr"/>
          <a:lstStyle/>
          <a:p>
            <a:pPr algn="ctr">
              <a:defRPr/>
            </a:pPr>
            <a:r>
              <a:rPr lang="en-US" altLang="zh-CN" sz="1600" dirty="0">
                <a:latin typeface="楷体" pitchFamily="49" charset="-122"/>
                <a:ea typeface="楷体" pitchFamily="49" charset="-122"/>
              </a:rPr>
              <a:t>Data Converter</a:t>
            </a:r>
            <a:endParaRPr lang="zh-CN" altLang="en-US" sz="1600" dirty="0">
              <a:latin typeface="楷体" pitchFamily="49" charset="-122"/>
              <a:ea typeface="楷体" pitchFamily="49" charset="-122"/>
            </a:endParaRPr>
          </a:p>
        </p:txBody>
      </p:sp>
      <p:sp>
        <p:nvSpPr>
          <p:cNvPr id="106" name="Rounded Rectangle 141"/>
          <p:cNvSpPr>
            <a:spLocks noChangeArrowheads="1"/>
          </p:cNvSpPr>
          <p:nvPr/>
        </p:nvSpPr>
        <p:spPr bwMode="auto">
          <a:xfrm>
            <a:off x="2292890" y="1298853"/>
            <a:ext cx="3357562" cy="1057808"/>
          </a:xfrm>
          <a:prstGeom prst="roundRect">
            <a:avLst>
              <a:gd name="adj" fmla="val 1949"/>
            </a:avLst>
          </a:prstGeom>
          <a:solidFill>
            <a:srgbClr val="FFFFE5"/>
          </a:solidFill>
          <a:ln w="12700">
            <a:solidFill>
              <a:srgbClr val="0070C0"/>
            </a:solidFill>
            <a:prstDash val="sysDash"/>
            <a:round/>
            <a:headEnd/>
            <a:tailEnd/>
          </a:ln>
        </p:spPr>
        <p:txBody>
          <a:bodyPr lIns="0" tIns="0" rIns="0" bIns="0" anchor="ctr"/>
          <a:lstStyle/>
          <a:p>
            <a:pPr algn="ctr"/>
            <a:endParaRPr lang="zh-CN" altLang="en-US" sz="1200">
              <a:latin typeface="楷体" pitchFamily="49" charset="-122"/>
              <a:ea typeface="楷体" pitchFamily="49" charset="-122"/>
              <a:cs typeface="Times New Roman" charset="0"/>
            </a:endParaRPr>
          </a:p>
        </p:txBody>
      </p:sp>
      <p:grpSp>
        <p:nvGrpSpPr>
          <p:cNvPr id="107" name="Group 95"/>
          <p:cNvGrpSpPr>
            <a:grpSpLocks/>
          </p:cNvGrpSpPr>
          <p:nvPr/>
        </p:nvGrpSpPr>
        <p:grpSpPr bwMode="auto">
          <a:xfrm>
            <a:off x="4066982" y="1358842"/>
            <a:ext cx="928688" cy="903287"/>
            <a:chOff x="3991928" y="1219753"/>
            <a:chExt cx="1037449" cy="814471"/>
          </a:xfrm>
        </p:grpSpPr>
        <p:sp>
          <p:nvSpPr>
            <p:cNvPr id="108" name="Rounded Rectangle 163"/>
            <p:cNvSpPr/>
            <p:nvPr/>
          </p:nvSpPr>
          <p:spPr bwMode="auto">
            <a:xfrm>
              <a:off x="3991928" y="1219753"/>
              <a:ext cx="1037449" cy="814471"/>
            </a:xfrm>
            <a:prstGeom prst="roundRect">
              <a:avLst>
                <a:gd name="adj" fmla="val 5414"/>
              </a:avLst>
            </a:prstGeom>
            <a:solidFill>
              <a:schemeClr val="bg1">
                <a:lumMod val="85000"/>
              </a:schemeClr>
            </a:solidFill>
            <a:ln w="9525" cap="flat" cmpd="sng" algn="ctr">
              <a:solidFill>
                <a:srgbClr val="000000"/>
              </a:solidFill>
              <a:prstDash val="sysDash"/>
              <a:round/>
              <a:headEnd type="triangle" w="med" len="med"/>
              <a:tailEnd type="triangle" w="med" len="med"/>
            </a:ln>
            <a:effectLst/>
          </p:spPr>
          <p:txBody>
            <a:bodyPr lIns="90000" tIns="46800" rIns="90000" bIns="46800"/>
            <a:lstStyle/>
            <a:p>
              <a:pPr algn="ctr">
                <a:spcBef>
                  <a:spcPct val="50000"/>
                </a:spcBef>
                <a:buClr>
                  <a:srgbClr val="800000"/>
                </a:buClr>
                <a:buSzPct val="80000"/>
              </a:pPr>
              <a:endParaRPr lang="zh-CN" altLang="en-US" sz="800">
                <a:solidFill>
                  <a:srgbClr val="000000"/>
                </a:solidFill>
                <a:latin typeface="楷体" pitchFamily="49" charset="-122"/>
                <a:ea typeface="楷体" pitchFamily="49" charset="-122"/>
                <a:cs typeface="楷体" charset="0"/>
              </a:endParaRPr>
            </a:p>
          </p:txBody>
        </p:sp>
        <p:grpSp>
          <p:nvGrpSpPr>
            <p:cNvPr id="109" name="Group 54"/>
            <p:cNvGrpSpPr>
              <a:grpSpLocks/>
            </p:cNvGrpSpPr>
            <p:nvPr/>
          </p:nvGrpSpPr>
          <p:grpSpPr bwMode="auto">
            <a:xfrm>
              <a:off x="4522784" y="1331070"/>
              <a:ext cx="266705" cy="266715"/>
              <a:chOff x="7380304" y="3286124"/>
              <a:chExt cx="266707" cy="319090"/>
            </a:xfrm>
          </p:grpSpPr>
          <p:sp>
            <p:nvSpPr>
              <p:cNvPr id="118" name="Flowchart: Punched Tape 52"/>
              <p:cNvSpPr>
                <a:spLocks noChangeArrowheads="1"/>
              </p:cNvSpPr>
              <p:nvPr/>
            </p:nvSpPr>
            <p:spPr bwMode="auto">
              <a:xfrm rot="16200000" flipV="1">
                <a:off x="7344585" y="3321843"/>
                <a:ext cx="285752" cy="214314"/>
              </a:xfrm>
              <a:prstGeom prst="flowChartPunchedTape">
                <a:avLst/>
              </a:prstGeom>
              <a:solidFill>
                <a:schemeClr val="bg1"/>
              </a:solidFill>
              <a:ln w="12700">
                <a:solidFill>
                  <a:schemeClr val="tx1"/>
                </a:solidFill>
                <a:round/>
                <a:headEnd/>
                <a:tailEnd/>
              </a:ln>
            </p:spPr>
            <p:txBody>
              <a:bodyPr lIns="0" tIns="0" rIns="0" bIns="0" anchor="ctr"/>
              <a:lstStyle/>
              <a:p>
                <a:pPr algn="ctr"/>
                <a:endParaRPr lang="zh-CN" altLang="en-US" sz="1200">
                  <a:latin typeface="楷体" pitchFamily="49" charset="-122"/>
                  <a:ea typeface="楷体" pitchFamily="49" charset="-122"/>
                </a:endParaRPr>
              </a:p>
            </p:txBody>
          </p:sp>
          <p:sp>
            <p:nvSpPr>
              <p:cNvPr id="119" name="Flowchart: Punched Tape 53"/>
              <p:cNvSpPr>
                <a:spLocks noChangeArrowheads="1"/>
              </p:cNvSpPr>
              <p:nvPr/>
            </p:nvSpPr>
            <p:spPr bwMode="auto">
              <a:xfrm rot="16200000" flipV="1">
                <a:off x="7396978" y="3355181"/>
                <a:ext cx="285752" cy="214314"/>
              </a:xfrm>
              <a:prstGeom prst="flowChartPunchedTape">
                <a:avLst/>
              </a:prstGeom>
              <a:solidFill>
                <a:schemeClr val="bg1"/>
              </a:solidFill>
              <a:ln w="12700">
                <a:solidFill>
                  <a:schemeClr val="tx1"/>
                </a:solidFill>
                <a:round/>
                <a:headEnd/>
                <a:tailEnd/>
              </a:ln>
            </p:spPr>
            <p:txBody>
              <a:bodyPr lIns="0" tIns="0" rIns="0" bIns="0" anchor="ctr"/>
              <a:lstStyle/>
              <a:p>
                <a:pPr algn="ctr"/>
                <a:endParaRPr lang="zh-CN" altLang="en-US" sz="1200">
                  <a:latin typeface="楷体" pitchFamily="49" charset="-122"/>
                  <a:ea typeface="楷体" pitchFamily="49" charset="-122"/>
                </a:endParaRPr>
              </a:p>
            </p:txBody>
          </p:sp>
        </p:grpSp>
        <p:grpSp>
          <p:nvGrpSpPr>
            <p:cNvPr id="110" name="Group 54"/>
            <p:cNvGrpSpPr>
              <a:grpSpLocks/>
            </p:cNvGrpSpPr>
            <p:nvPr/>
          </p:nvGrpSpPr>
          <p:grpSpPr bwMode="auto">
            <a:xfrm>
              <a:off x="4308470" y="1616822"/>
              <a:ext cx="266704" cy="266715"/>
              <a:chOff x="7380304" y="3286124"/>
              <a:chExt cx="266706" cy="319090"/>
            </a:xfrm>
          </p:grpSpPr>
          <p:sp>
            <p:nvSpPr>
              <p:cNvPr id="116" name="Flowchart: Punched Tape 52"/>
              <p:cNvSpPr>
                <a:spLocks noChangeArrowheads="1"/>
              </p:cNvSpPr>
              <p:nvPr/>
            </p:nvSpPr>
            <p:spPr bwMode="auto">
              <a:xfrm rot="16200000" flipV="1">
                <a:off x="7344585" y="3321843"/>
                <a:ext cx="285752" cy="214314"/>
              </a:xfrm>
              <a:prstGeom prst="flowChartPunchedTape">
                <a:avLst/>
              </a:prstGeom>
              <a:solidFill>
                <a:schemeClr val="bg1"/>
              </a:solidFill>
              <a:ln w="12700">
                <a:solidFill>
                  <a:schemeClr val="tx1"/>
                </a:solidFill>
                <a:round/>
                <a:headEnd/>
                <a:tailEnd/>
              </a:ln>
            </p:spPr>
            <p:txBody>
              <a:bodyPr lIns="0" tIns="0" rIns="0" bIns="0" anchor="ctr"/>
              <a:lstStyle/>
              <a:p>
                <a:pPr algn="ctr"/>
                <a:endParaRPr lang="zh-CN" altLang="en-US" sz="1200">
                  <a:latin typeface="楷体" pitchFamily="49" charset="-122"/>
                  <a:ea typeface="楷体" pitchFamily="49" charset="-122"/>
                </a:endParaRPr>
              </a:p>
            </p:txBody>
          </p:sp>
          <p:sp>
            <p:nvSpPr>
              <p:cNvPr id="117" name="Flowchart: Punched Tape 53"/>
              <p:cNvSpPr>
                <a:spLocks noChangeArrowheads="1"/>
              </p:cNvSpPr>
              <p:nvPr/>
            </p:nvSpPr>
            <p:spPr bwMode="auto">
              <a:xfrm rot="16200000" flipV="1">
                <a:off x="7396978" y="3355181"/>
                <a:ext cx="285752" cy="214313"/>
              </a:xfrm>
              <a:prstGeom prst="flowChartPunchedTape">
                <a:avLst/>
              </a:prstGeom>
              <a:solidFill>
                <a:schemeClr val="bg1"/>
              </a:solidFill>
              <a:ln w="12700">
                <a:solidFill>
                  <a:schemeClr val="tx1"/>
                </a:solidFill>
                <a:round/>
                <a:headEnd/>
                <a:tailEnd/>
              </a:ln>
            </p:spPr>
            <p:txBody>
              <a:bodyPr lIns="0" tIns="0" rIns="0" bIns="0" anchor="ctr"/>
              <a:lstStyle/>
              <a:p>
                <a:pPr algn="ctr"/>
                <a:endParaRPr lang="zh-CN" altLang="en-US" sz="1200">
                  <a:latin typeface="楷体" pitchFamily="49" charset="-122"/>
                  <a:ea typeface="楷体" pitchFamily="49" charset="-122"/>
                </a:endParaRPr>
              </a:p>
            </p:txBody>
          </p:sp>
        </p:grpSp>
        <p:sp>
          <p:nvSpPr>
            <p:cNvPr id="111" name="TextBox 85"/>
            <p:cNvSpPr txBox="1">
              <a:spLocks noChangeArrowheads="1"/>
            </p:cNvSpPr>
            <p:nvPr/>
          </p:nvSpPr>
          <p:spPr bwMode="auto">
            <a:xfrm>
              <a:off x="4094158" y="1472815"/>
              <a:ext cx="500066" cy="194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000">
                  <a:solidFill>
                    <a:schemeClr val="tx1"/>
                  </a:solidFill>
                  <a:latin typeface="Arial" charset="0"/>
                  <a:ea typeface="宋体" charset="0"/>
                  <a:cs typeface="宋体" charset="0"/>
                </a:defRPr>
              </a:lvl1pPr>
              <a:lvl2pPr marL="742950" indent="-285750" eaLnBrk="0" hangingPunct="0">
                <a:defRPr sz="1000">
                  <a:solidFill>
                    <a:schemeClr val="tx1"/>
                  </a:solidFill>
                  <a:latin typeface="Arial" charset="0"/>
                  <a:ea typeface="宋体" charset="0"/>
                </a:defRPr>
              </a:lvl2pPr>
              <a:lvl3pPr marL="1143000" indent="-228600" eaLnBrk="0" hangingPunct="0">
                <a:defRPr sz="1000">
                  <a:solidFill>
                    <a:schemeClr val="tx1"/>
                  </a:solidFill>
                  <a:latin typeface="Arial" charset="0"/>
                  <a:ea typeface="宋体" charset="0"/>
                </a:defRPr>
              </a:lvl3pPr>
              <a:lvl4pPr marL="1600200" indent="-228600" eaLnBrk="0" hangingPunct="0">
                <a:defRPr sz="1000">
                  <a:solidFill>
                    <a:schemeClr val="tx1"/>
                  </a:solidFill>
                  <a:latin typeface="Arial" charset="0"/>
                  <a:ea typeface="宋体" charset="0"/>
                </a:defRPr>
              </a:lvl4pPr>
              <a:lvl5pPr marL="2057400" indent="-228600" eaLnBrk="0" hangingPunct="0">
                <a:defRPr sz="1000">
                  <a:solidFill>
                    <a:schemeClr val="tx1"/>
                  </a:solidFill>
                  <a:latin typeface="Arial" charset="0"/>
                  <a:ea typeface="宋体" charset="0"/>
                </a:defRPr>
              </a:lvl5pPr>
              <a:lvl6pPr marL="2514600" indent="-228600" eaLnBrk="0" fontAlgn="base" hangingPunct="0">
                <a:spcBef>
                  <a:spcPct val="0"/>
                </a:spcBef>
                <a:spcAft>
                  <a:spcPct val="0"/>
                </a:spcAft>
                <a:defRPr sz="1000">
                  <a:solidFill>
                    <a:schemeClr val="tx1"/>
                  </a:solidFill>
                  <a:latin typeface="Arial" charset="0"/>
                  <a:ea typeface="宋体" charset="0"/>
                </a:defRPr>
              </a:lvl6pPr>
              <a:lvl7pPr marL="2971800" indent="-228600" eaLnBrk="0" fontAlgn="base" hangingPunct="0">
                <a:spcBef>
                  <a:spcPct val="0"/>
                </a:spcBef>
                <a:spcAft>
                  <a:spcPct val="0"/>
                </a:spcAft>
                <a:defRPr sz="1000">
                  <a:solidFill>
                    <a:schemeClr val="tx1"/>
                  </a:solidFill>
                  <a:latin typeface="Arial" charset="0"/>
                  <a:ea typeface="宋体" charset="0"/>
                </a:defRPr>
              </a:lvl7pPr>
              <a:lvl8pPr marL="3429000" indent="-228600" eaLnBrk="0" fontAlgn="base" hangingPunct="0">
                <a:spcBef>
                  <a:spcPct val="0"/>
                </a:spcBef>
                <a:spcAft>
                  <a:spcPct val="0"/>
                </a:spcAft>
                <a:defRPr sz="1000">
                  <a:solidFill>
                    <a:schemeClr val="tx1"/>
                  </a:solidFill>
                  <a:latin typeface="Arial" charset="0"/>
                  <a:ea typeface="宋体" charset="0"/>
                </a:defRPr>
              </a:lvl8pPr>
              <a:lvl9pPr marL="3886200" indent="-228600" eaLnBrk="0" fontAlgn="base" hangingPunct="0">
                <a:spcBef>
                  <a:spcPct val="0"/>
                </a:spcBef>
                <a:spcAft>
                  <a:spcPct val="0"/>
                </a:spcAft>
                <a:defRPr sz="1000">
                  <a:solidFill>
                    <a:schemeClr val="tx1"/>
                  </a:solidFill>
                  <a:latin typeface="Arial" charset="0"/>
                  <a:ea typeface="宋体" charset="0"/>
                </a:defRPr>
              </a:lvl9pPr>
            </a:lstStyle>
            <a:p>
              <a:pPr algn="ctr" eaLnBrk="1" hangingPunct="1"/>
              <a:r>
                <a:rPr lang="en-US" altLang="zh-CN" sz="800">
                  <a:latin typeface="楷体" pitchFamily="49" charset="-122"/>
                  <a:ea typeface="楷体" pitchFamily="49" charset="-122"/>
                  <a:cs typeface="楷体" charset="0"/>
                </a:rPr>
                <a:t>…</a:t>
              </a:r>
              <a:endParaRPr lang="zh-CN" altLang="en-US" sz="800">
                <a:latin typeface="楷体" pitchFamily="49" charset="-122"/>
                <a:ea typeface="楷体" pitchFamily="49" charset="-122"/>
                <a:cs typeface="楷体" charset="0"/>
              </a:endParaRPr>
            </a:p>
          </p:txBody>
        </p:sp>
        <p:grpSp>
          <p:nvGrpSpPr>
            <p:cNvPr id="112" name="Group 54"/>
            <p:cNvGrpSpPr>
              <a:grpSpLocks/>
            </p:cNvGrpSpPr>
            <p:nvPr/>
          </p:nvGrpSpPr>
          <p:grpSpPr bwMode="auto">
            <a:xfrm>
              <a:off x="4237032" y="1259632"/>
              <a:ext cx="266705" cy="266715"/>
              <a:chOff x="7380304" y="3286124"/>
              <a:chExt cx="266707" cy="319090"/>
            </a:xfrm>
          </p:grpSpPr>
          <p:sp>
            <p:nvSpPr>
              <p:cNvPr id="114" name="Flowchart: Punched Tape 52"/>
              <p:cNvSpPr>
                <a:spLocks noChangeArrowheads="1"/>
              </p:cNvSpPr>
              <p:nvPr/>
            </p:nvSpPr>
            <p:spPr bwMode="auto">
              <a:xfrm rot="16200000" flipV="1">
                <a:off x="7344585" y="3321843"/>
                <a:ext cx="285752" cy="214314"/>
              </a:xfrm>
              <a:prstGeom prst="flowChartPunchedTape">
                <a:avLst/>
              </a:prstGeom>
              <a:solidFill>
                <a:schemeClr val="bg1"/>
              </a:solidFill>
              <a:ln w="12700">
                <a:solidFill>
                  <a:schemeClr val="tx1"/>
                </a:solidFill>
                <a:round/>
                <a:headEnd/>
                <a:tailEnd/>
              </a:ln>
            </p:spPr>
            <p:txBody>
              <a:bodyPr lIns="0" tIns="0" rIns="0" bIns="0" anchor="ctr"/>
              <a:lstStyle/>
              <a:p>
                <a:pPr algn="ctr"/>
                <a:endParaRPr lang="zh-CN" altLang="en-US" sz="1200">
                  <a:latin typeface="楷体" pitchFamily="49" charset="-122"/>
                  <a:ea typeface="楷体" pitchFamily="49" charset="-122"/>
                </a:endParaRPr>
              </a:p>
            </p:txBody>
          </p:sp>
          <p:sp>
            <p:nvSpPr>
              <p:cNvPr id="115" name="Flowchart: Punched Tape 53"/>
              <p:cNvSpPr>
                <a:spLocks noChangeArrowheads="1"/>
              </p:cNvSpPr>
              <p:nvPr/>
            </p:nvSpPr>
            <p:spPr bwMode="auto">
              <a:xfrm rot="16200000" flipV="1">
                <a:off x="7396978" y="3355181"/>
                <a:ext cx="285752" cy="214314"/>
              </a:xfrm>
              <a:prstGeom prst="flowChartPunchedTape">
                <a:avLst/>
              </a:prstGeom>
              <a:solidFill>
                <a:schemeClr val="bg1"/>
              </a:solidFill>
              <a:ln w="12700">
                <a:solidFill>
                  <a:schemeClr val="tx1"/>
                </a:solidFill>
                <a:round/>
                <a:headEnd/>
                <a:tailEnd/>
              </a:ln>
            </p:spPr>
            <p:txBody>
              <a:bodyPr lIns="0" tIns="0" rIns="0" bIns="0" anchor="ctr"/>
              <a:lstStyle/>
              <a:p>
                <a:pPr algn="ctr"/>
                <a:endParaRPr lang="zh-CN" altLang="en-US" sz="1200">
                  <a:latin typeface="楷体" pitchFamily="49" charset="-122"/>
                  <a:ea typeface="楷体" pitchFamily="49" charset="-122"/>
                </a:endParaRPr>
              </a:p>
            </p:txBody>
          </p:sp>
        </p:grpSp>
        <p:sp>
          <p:nvSpPr>
            <p:cNvPr id="113" name="TextBox 88"/>
            <p:cNvSpPr txBox="1">
              <a:spLocks noChangeArrowheads="1"/>
            </p:cNvSpPr>
            <p:nvPr/>
          </p:nvSpPr>
          <p:spPr bwMode="auto">
            <a:xfrm>
              <a:off x="4071744" y="1831136"/>
              <a:ext cx="957633" cy="194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000">
                  <a:solidFill>
                    <a:schemeClr val="tx1"/>
                  </a:solidFill>
                  <a:latin typeface="Arial" charset="0"/>
                  <a:ea typeface="宋体" charset="0"/>
                  <a:cs typeface="宋体" charset="0"/>
                </a:defRPr>
              </a:lvl1pPr>
              <a:lvl2pPr marL="742950" indent="-285750" eaLnBrk="0" hangingPunct="0">
                <a:defRPr sz="1000">
                  <a:solidFill>
                    <a:schemeClr val="tx1"/>
                  </a:solidFill>
                  <a:latin typeface="Arial" charset="0"/>
                  <a:ea typeface="宋体" charset="0"/>
                </a:defRPr>
              </a:lvl2pPr>
              <a:lvl3pPr marL="1143000" indent="-228600" eaLnBrk="0" hangingPunct="0">
                <a:defRPr sz="1000">
                  <a:solidFill>
                    <a:schemeClr val="tx1"/>
                  </a:solidFill>
                  <a:latin typeface="Arial" charset="0"/>
                  <a:ea typeface="宋体" charset="0"/>
                </a:defRPr>
              </a:lvl3pPr>
              <a:lvl4pPr marL="1600200" indent="-228600" eaLnBrk="0" hangingPunct="0">
                <a:defRPr sz="1000">
                  <a:solidFill>
                    <a:schemeClr val="tx1"/>
                  </a:solidFill>
                  <a:latin typeface="Arial" charset="0"/>
                  <a:ea typeface="宋体" charset="0"/>
                </a:defRPr>
              </a:lvl4pPr>
              <a:lvl5pPr marL="2057400" indent="-228600" eaLnBrk="0" hangingPunct="0">
                <a:defRPr sz="1000">
                  <a:solidFill>
                    <a:schemeClr val="tx1"/>
                  </a:solidFill>
                  <a:latin typeface="Arial" charset="0"/>
                  <a:ea typeface="宋体" charset="0"/>
                </a:defRPr>
              </a:lvl5pPr>
              <a:lvl6pPr marL="2514600" indent="-228600" eaLnBrk="0" fontAlgn="base" hangingPunct="0">
                <a:spcBef>
                  <a:spcPct val="0"/>
                </a:spcBef>
                <a:spcAft>
                  <a:spcPct val="0"/>
                </a:spcAft>
                <a:defRPr sz="1000">
                  <a:solidFill>
                    <a:schemeClr val="tx1"/>
                  </a:solidFill>
                  <a:latin typeface="Arial" charset="0"/>
                  <a:ea typeface="宋体" charset="0"/>
                </a:defRPr>
              </a:lvl6pPr>
              <a:lvl7pPr marL="2971800" indent="-228600" eaLnBrk="0" fontAlgn="base" hangingPunct="0">
                <a:spcBef>
                  <a:spcPct val="0"/>
                </a:spcBef>
                <a:spcAft>
                  <a:spcPct val="0"/>
                </a:spcAft>
                <a:defRPr sz="1000">
                  <a:solidFill>
                    <a:schemeClr val="tx1"/>
                  </a:solidFill>
                  <a:latin typeface="Arial" charset="0"/>
                  <a:ea typeface="宋体" charset="0"/>
                </a:defRPr>
              </a:lvl7pPr>
              <a:lvl8pPr marL="3429000" indent="-228600" eaLnBrk="0" fontAlgn="base" hangingPunct="0">
                <a:spcBef>
                  <a:spcPct val="0"/>
                </a:spcBef>
                <a:spcAft>
                  <a:spcPct val="0"/>
                </a:spcAft>
                <a:defRPr sz="1000">
                  <a:solidFill>
                    <a:schemeClr val="tx1"/>
                  </a:solidFill>
                  <a:latin typeface="Arial" charset="0"/>
                  <a:ea typeface="宋体" charset="0"/>
                </a:defRPr>
              </a:lvl8pPr>
              <a:lvl9pPr marL="3886200" indent="-228600" eaLnBrk="0" fontAlgn="base" hangingPunct="0">
                <a:spcBef>
                  <a:spcPct val="0"/>
                </a:spcBef>
                <a:spcAft>
                  <a:spcPct val="0"/>
                </a:spcAft>
                <a:defRPr sz="1000">
                  <a:solidFill>
                    <a:schemeClr val="tx1"/>
                  </a:solidFill>
                  <a:latin typeface="Arial" charset="0"/>
                  <a:ea typeface="宋体" charset="0"/>
                </a:defRPr>
              </a:lvl9pPr>
            </a:lstStyle>
            <a:p>
              <a:pPr algn="ctr" eaLnBrk="1" hangingPunct="1"/>
              <a:r>
                <a:rPr lang="en-US" altLang="zh-CN" sz="800" dirty="0">
                  <a:latin typeface="楷体" pitchFamily="49" charset="-122"/>
                  <a:ea typeface="楷体" pitchFamily="49" charset="-122"/>
                  <a:cs typeface="楷体" charset="0"/>
                </a:rPr>
                <a:t>FILE</a:t>
              </a:r>
              <a:r>
                <a:rPr lang="zh-CN" altLang="en-US" sz="800" dirty="0">
                  <a:latin typeface="楷体" pitchFamily="49" charset="-122"/>
                  <a:ea typeface="楷体" pitchFamily="49" charset="-122"/>
                  <a:cs typeface="楷体" charset="0"/>
                </a:rPr>
                <a:t>（</a:t>
              </a:r>
              <a:r>
                <a:rPr lang="en-US" altLang="zh-CN" sz="800" dirty="0">
                  <a:latin typeface="楷体" pitchFamily="49" charset="-122"/>
                  <a:ea typeface="楷体" pitchFamily="49" charset="-122"/>
                  <a:cs typeface="楷体" charset="0"/>
                </a:rPr>
                <a:t>XML</a:t>
              </a:r>
              <a:r>
                <a:rPr lang="zh-CN" altLang="en-US" sz="800" dirty="0">
                  <a:latin typeface="楷体" pitchFamily="49" charset="-122"/>
                  <a:ea typeface="楷体" pitchFamily="49" charset="-122"/>
                  <a:cs typeface="楷体" charset="0"/>
                </a:rPr>
                <a:t>）</a:t>
              </a:r>
            </a:p>
          </p:txBody>
        </p:sp>
      </p:grpSp>
      <p:sp>
        <p:nvSpPr>
          <p:cNvPr id="120" name="Flowchart: Process 55"/>
          <p:cNvSpPr>
            <a:spLocks noChangeArrowheads="1"/>
          </p:cNvSpPr>
          <p:nvPr/>
        </p:nvSpPr>
        <p:spPr bwMode="auto">
          <a:xfrm>
            <a:off x="6017834" y="1084675"/>
            <a:ext cx="2050381" cy="1271986"/>
          </a:xfrm>
          <a:prstGeom prst="flowChartProcess">
            <a:avLst/>
          </a:prstGeom>
          <a:solidFill>
            <a:srgbClr val="FFFFB7"/>
          </a:solidFill>
          <a:ln w="12700">
            <a:solidFill>
              <a:schemeClr val="tx1"/>
            </a:solidFill>
            <a:round/>
            <a:headEnd/>
            <a:tailEnd/>
          </a:ln>
        </p:spPr>
        <p:txBody>
          <a:bodyPr lIns="0" tIns="0" rIns="0" bIns="0" anchor="ctr"/>
          <a:lstStyle/>
          <a:p>
            <a:pPr algn="ctr"/>
            <a:r>
              <a:rPr lang="en-US" altLang="zh-CN" sz="1200">
                <a:latin typeface="楷体" pitchFamily="49" charset="-122"/>
                <a:ea typeface="楷体" pitchFamily="49" charset="-122"/>
              </a:rPr>
              <a:t>RM</a:t>
            </a:r>
            <a:r>
              <a:rPr lang="zh-CN" altLang="en-US" sz="1200">
                <a:latin typeface="楷体" pitchFamily="49" charset="-122"/>
                <a:ea typeface="楷体" pitchFamily="49" charset="-122"/>
              </a:rPr>
              <a:t>风险计量</a:t>
            </a:r>
            <a:endParaRPr lang="en-US" altLang="zh-CN" sz="1200">
              <a:latin typeface="楷体" pitchFamily="49" charset="-122"/>
              <a:ea typeface="楷体" pitchFamily="49" charset="-122"/>
            </a:endParaRPr>
          </a:p>
          <a:p>
            <a:pPr algn="ctr"/>
            <a:r>
              <a:rPr lang="zh-CN" altLang="en-US" sz="1200">
                <a:latin typeface="楷体" pitchFamily="49" charset="-122"/>
                <a:ea typeface="楷体" pitchFamily="49" charset="-122"/>
              </a:rPr>
              <a:t>引擎</a:t>
            </a:r>
            <a:endParaRPr lang="en-US" altLang="zh-CN" sz="1200">
              <a:latin typeface="楷体" pitchFamily="49" charset="-122"/>
              <a:ea typeface="楷体" pitchFamily="49" charset="-122"/>
            </a:endParaRPr>
          </a:p>
        </p:txBody>
      </p:sp>
      <p:sp>
        <p:nvSpPr>
          <p:cNvPr id="121" name="Flowchart: Process 55"/>
          <p:cNvSpPr>
            <a:spLocks noChangeArrowheads="1"/>
          </p:cNvSpPr>
          <p:nvPr/>
        </p:nvSpPr>
        <p:spPr bwMode="auto">
          <a:xfrm>
            <a:off x="3007265" y="1358842"/>
            <a:ext cx="857250" cy="900982"/>
          </a:xfrm>
          <a:prstGeom prst="flowChartProcess">
            <a:avLst/>
          </a:prstGeom>
          <a:solidFill>
            <a:schemeClr val="bg1"/>
          </a:solidFill>
          <a:ln w="12700">
            <a:solidFill>
              <a:schemeClr val="tx1"/>
            </a:solidFill>
            <a:round/>
            <a:headEnd/>
            <a:tailEnd/>
          </a:ln>
        </p:spPr>
        <p:txBody>
          <a:bodyPr lIns="0" tIns="0" rIns="0" bIns="0" anchor="ctr"/>
          <a:lstStyle/>
          <a:p>
            <a:pPr algn="ctr"/>
            <a:r>
              <a:rPr lang="zh-CN" altLang="en-US" sz="1200" dirty="0">
                <a:latin typeface="楷体" pitchFamily="49" charset="-122"/>
                <a:ea typeface="楷体" pitchFamily="49" charset="-122"/>
              </a:rPr>
              <a:t>完整头寸</a:t>
            </a:r>
            <a:endParaRPr lang="en-US" altLang="zh-CN" sz="1200" dirty="0">
              <a:latin typeface="楷体" pitchFamily="49" charset="-122"/>
              <a:ea typeface="楷体" pitchFamily="49" charset="-122"/>
            </a:endParaRPr>
          </a:p>
          <a:p>
            <a:pPr algn="ctr"/>
            <a:r>
              <a:rPr lang="zh-CN" altLang="en-US" sz="1200" dirty="0">
                <a:latin typeface="楷体" pitchFamily="49" charset="-122"/>
                <a:ea typeface="楷体" pitchFamily="49" charset="-122"/>
              </a:rPr>
              <a:t>数据</a:t>
            </a:r>
            <a:endParaRPr lang="en-US" altLang="zh-CN" sz="1200" dirty="0">
              <a:latin typeface="楷体" pitchFamily="49" charset="-122"/>
              <a:ea typeface="楷体" pitchFamily="49" charset="-122"/>
            </a:endParaRPr>
          </a:p>
        </p:txBody>
      </p:sp>
      <p:cxnSp>
        <p:nvCxnSpPr>
          <p:cNvPr id="122" name="Elbow Connector 131"/>
          <p:cNvCxnSpPr>
            <a:cxnSpLocks noChangeShapeType="1"/>
          </p:cNvCxnSpPr>
          <p:nvPr/>
        </p:nvCxnSpPr>
        <p:spPr bwMode="auto">
          <a:xfrm rot="16200000" flipV="1">
            <a:off x="2905665" y="2458261"/>
            <a:ext cx="490538" cy="1587"/>
          </a:xfrm>
          <a:prstGeom prst="bentConnector3">
            <a:avLst>
              <a:gd name="adj1" fmla="val 50000"/>
            </a:avLst>
          </a:prstGeom>
          <a:noFill/>
          <a:ln w="38100">
            <a:solidFill>
              <a:srgbClr val="0070C0"/>
            </a:solidFill>
            <a:round/>
            <a:headEnd/>
            <a:tailEnd type="triangle" w="med" len="med"/>
          </a:ln>
          <a:extLst>
            <a:ext uri="{909E8E84-426E-40DD-AFC4-6F175D3DCCD1}">
              <a14:hiddenFill xmlns:a14="http://schemas.microsoft.com/office/drawing/2010/main">
                <a:noFill/>
              </a14:hiddenFill>
            </a:ext>
          </a:extLst>
        </p:spPr>
      </p:cxnSp>
      <p:cxnSp>
        <p:nvCxnSpPr>
          <p:cNvPr id="123" name="肘形连接符 195"/>
          <p:cNvCxnSpPr>
            <a:cxnSpLocks noChangeShapeType="1"/>
            <a:stCxn id="120" idx="2"/>
            <a:endCxn id="47" idx="2"/>
          </p:cNvCxnSpPr>
          <p:nvPr/>
        </p:nvCxnSpPr>
        <p:spPr bwMode="auto">
          <a:xfrm rot="5400000">
            <a:off x="5702611" y="1373435"/>
            <a:ext cx="357188" cy="2323641"/>
          </a:xfrm>
          <a:prstGeom prst="bentConnector3">
            <a:avLst>
              <a:gd name="adj1" fmla="val 50000"/>
            </a:avLst>
          </a:prstGeom>
          <a:noFill/>
          <a:ln w="38100">
            <a:solidFill>
              <a:srgbClr val="0070C0"/>
            </a:solidFill>
            <a:round/>
            <a:headEnd/>
            <a:tailEnd type="triangle" w="med" len="med"/>
          </a:ln>
          <a:extLst>
            <a:ext uri="{909E8E84-426E-40DD-AFC4-6F175D3DCCD1}">
              <a14:hiddenFill xmlns:a14="http://schemas.microsoft.com/office/drawing/2010/main">
                <a:noFill/>
              </a14:hiddenFill>
            </a:ext>
          </a:extLst>
        </p:spPr>
      </p:cxnSp>
      <p:sp>
        <p:nvSpPr>
          <p:cNvPr id="125" name="TextBox 117"/>
          <p:cNvSpPr txBox="1">
            <a:spLocks noChangeArrowheads="1"/>
          </p:cNvSpPr>
          <p:nvPr/>
        </p:nvSpPr>
        <p:spPr bwMode="auto">
          <a:xfrm>
            <a:off x="5579015" y="2324911"/>
            <a:ext cx="12858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000">
                <a:solidFill>
                  <a:schemeClr val="tx1"/>
                </a:solidFill>
                <a:latin typeface="Arial" charset="0"/>
                <a:ea typeface="宋体" charset="0"/>
                <a:cs typeface="宋体" charset="0"/>
              </a:defRPr>
            </a:lvl1pPr>
            <a:lvl2pPr marL="742950" indent="-285750" eaLnBrk="0" hangingPunct="0">
              <a:defRPr sz="1000">
                <a:solidFill>
                  <a:schemeClr val="tx1"/>
                </a:solidFill>
                <a:latin typeface="Arial" charset="0"/>
                <a:ea typeface="宋体" charset="0"/>
              </a:defRPr>
            </a:lvl2pPr>
            <a:lvl3pPr marL="1143000" indent="-228600" eaLnBrk="0" hangingPunct="0">
              <a:defRPr sz="1000">
                <a:solidFill>
                  <a:schemeClr val="tx1"/>
                </a:solidFill>
                <a:latin typeface="Arial" charset="0"/>
                <a:ea typeface="宋体" charset="0"/>
              </a:defRPr>
            </a:lvl3pPr>
            <a:lvl4pPr marL="1600200" indent="-228600" eaLnBrk="0" hangingPunct="0">
              <a:defRPr sz="1000">
                <a:solidFill>
                  <a:schemeClr val="tx1"/>
                </a:solidFill>
                <a:latin typeface="Arial" charset="0"/>
                <a:ea typeface="宋体" charset="0"/>
              </a:defRPr>
            </a:lvl4pPr>
            <a:lvl5pPr marL="2057400" indent="-228600" eaLnBrk="0" hangingPunct="0">
              <a:defRPr sz="1000">
                <a:solidFill>
                  <a:schemeClr val="tx1"/>
                </a:solidFill>
                <a:latin typeface="Arial" charset="0"/>
                <a:ea typeface="宋体" charset="0"/>
              </a:defRPr>
            </a:lvl5pPr>
            <a:lvl6pPr marL="2514600" indent="-228600" eaLnBrk="0" fontAlgn="base" hangingPunct="0">
              <a:spcBef>
                <a:spcPct val="0"/>
              </a:spcBef>
              <a:spcAft>
                <a:spcPct val="0"/>
              </a:spcAft>
              <a:defRPr sz="1000">
                <a:solidFill>
                  <a:schemeClr val="tx1"/>
                </a:solidFill>
                <a:latin typeface="Arial" charset="0"/>
                <a:ea typeface="宋体" charset="0"/>
              </a:defRPr>
            </a:lvl6pPr>
            <a:lvl7pPr marL="2971800" indent="-228600" eaLnBrk="0" fontAlgn="base" hangingPunct="0">
              <a:spcBef>
                <a:spcPct val="0"/>
              </a:spcBef>
              <a:spcAft>
                <a:spcPct val="0"/>
              </a:spcAft>
              <a:defRPr sz="1000">
                <a:solidFill>
                  <a:schemeClr val="tx1"/>
                </a:solidFill>
                <a:latin typeface="Arial" charset="0"/>
                <a:ea typeface="宋体" charset="0"/>
              </a:defRPr>
            </a:lvl7pPr>
            <a:lvl8pPr marL="3429000" indent="-228600" eaLnBrk="0" fontAlgn="base" hangingPunct="0">
              <a:spcBef>
                <a:spcPct val="0"/>
              </a:spcBef>
              <a:spcAft>
                <a:spcPct val="0"/>
              </a:spcAft>
              <a:defRPr sz="1000">
                <a:solidFill>
                  <a:schemeClr val="tx1"/>
                </a:solidFill>
                <a:latin typeface="Arial" charset="0"/>
                <a:ea typeface="宋体" charset="0"/>
              </a:defRPr>
            </a:lvl8pPr>
            <a:lvl9pPr marL="3886200" indent="-228600" eaLnBrk="0" fontAlgn="base" hangingPunct="0">
              <a:spcBef>
                <a:spcPct val="0"/>
              </a:spcBef>
              <a:spcAft>
                <a:spcPct val="0"/>
              </a:spcAft>
              <a:defRPr sz="1000">
                <a:solidFill>
                  <a:schemeClr val="tx1"/>
                </a:solidFill>
                <a:latin typeface="Arial" charset="0"/>
                <a:ea typeface="宋体" charset="0"/>
              </a:defRPr>
            </a:lvl9pPr>
          </a:lstStyle>
          <a:p>
            <a:pPr algn="ctr" eaLnBrk="1" hangingPunct="1"/>
            <a:r>
              <a:rPr lang="en-US" altLang="zh-CN">
                <a:latin typeface="楷体" pitchFamily="49" charset="-122"/>
                <a:ea typeface="楷体" pitchFamily="49" charset="-122"/>
                <a:cs typeface="楷体_GB2312" charset="0"/>
              </a:rPr>
              <a:t>VAR</a:t>
            </a:r>
            <a:r>
              <a:rPr lang="zh-CN" altLang="en-US">
                <a:latin typeface="楷体" pitchFamily="49" charset="-122"/>
                <a:ea typeface="楷体" pitchFamily="49" charset="-122"/>
                <a:cs typeface="楷体_GB2312" charset="0"/>
              </a:rPr>
              <a:t>数据</a:t>
            </a:r>
            <a:r>
              <a:rPr lang="en-US" altLang="zh-CN">
                <a:latin typeface="楷体" pitchFamily="49" charset="-122"/>
                <a:ea typeface="楷体" pitchFamily="49" charset="-122"/>
                <a:cs typeface="楷体_GB2312" charset="0"/>
              </a:rPr>
              <a:t>\</a:t>
            </a:r>
            <a:r>
              <a:rPr lang="zh-CN" altLang="en-US">
                <a:latin typeface="楷体" pitchFamily="49" charset="-122"/>
                <a:ea typeface="楷体" pitchFamily="49" charset="-122"/>
                <a:cs typeface="楷体_GB2312" charset="0"/>
              </a:rPr>
              <a:t>报表</a:t>
            </a:r>
            <a:r>
              <a:rPr lang="en-US" altLang="zh-CN">
                <a:latin typeface="楷体" pitchFamily="49" charset="-122"/>
                <a:ea typeface="楷体" pitchFamily="49" charset="-122"/>
                <a:cs typeface="楷体_GB2312" charset="0"/>
              </a:rPr>
              <a:t>…</a:t>
            </a:r>
            <a:endParaRPr lang="zh-CN" altLang="en-US">
              <a:latin typeface="楷体" pitchFamily="49" charset="-122"/>
              <a:ea typeface="楷体" pitchFamily="49" charset="-122"/>
              <a:cs typeface="楷体_GB2312" charset="0"/>
            </a:endParaRPr>
          </a:p>
        </p:txBody>
      </p:sp>
      <p:sp>
        <p:nvSpPr>
          <p:cNvPr id="126" name="矩形 120"/>
          <p:cNvSpPr>
            <a:spLocks noChangeArrowheads="1"/>
          </p:cNvSpPr>
          <p:nvPr/>
        </p:nvSpPr>
        <p:spPr bwMode="auto">
          <a:xfrm>
            <a:off x="5855240" y="5778264"/>
            <a:ext cx="2160587" cy="9985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marL="1588" indent="-1588" algn="ctr">
              <a:spcBef>
                <a:spcPct val="55000"/>
              </a:spcBef>
            </a:pPr>
            <a:endParaRPr lang="zh-CN" altLang="en-US">
              <a:solidFill>
                <a:srgbClr val="000000"/>
              </a:solidFill>
              <a:latin typeface="楷体" pitchFamily="49" charset="-122"/>
              <a:ea typeface="楷体" pitchFamily="49" charset="-122"/>
              <a:cs typeface="华文楷体" charset="0"/>
            </a:endParaRPr>
          </a:p>
        </p:txBody>
      </p:sp>
      <p:sp>
        <p:nvSpPr>
          <p:cNvPr id="127" name="Flowchart: Process 55"/>
          <p:cNvSpPr>
            <a:spLocks noChangeArrowheads="1"/>
          </p:cNvSpPr>
          <p:nvPr/>
        </p:nvSpPr>
        <p:spPr bwMode="auto">
          <a:xfrm>
            <a:off x="5964381" y="5857099"/>
            <a:ext cx="2000250" cy="214312"/>
          </a:xfrm>
          <a:prstGeom prst="flowChartProcess">
            <a:avLst/>
          </a:prstGeom>
          <a:solidFill>
            <a:srgbClr val="FFFFB7"/>
          </a:solidFill>
          <a:ln w="12700">
            <a:solidFill>
              <a:schemeClr val="tx1"/>
            </a:solidFill>
            <a:round/>
            <a:headEnd/>
            <a:tailEnd/>
          </a:ln>
        </p:spPr>
        <p:txBody>
          <a:bodyPr lIns="0" tIns="0" rIns="0" bIns="0" anchor="ctr"/>
          <a:lstStyle/>
          <a:p>
            <a:pPr algn="ctr"/>
            <a:r>
              <a:rPr lang="zh-CN" altLang="en-US" sz="1200" dirty="0">
                <a:latin typeface="楷体" pitchFamily="49" charset="-122"/>
                <a:ea typeface="楷体" pitchFamily="49" charset="-122"/>
              </a:rPr>
              <a:t>非结构性外汇敞口计算引擎</a:t>
            </a:r>
            <a:endParaRPr lang="en-US" altLang="zh-CN" sz="1200" dirty="0">
              <a:latin typeface="楷体" pitchFamily="49" charset="-122"/>
              <a:ea typeface="楷体" pitchFamily="49" charset="-122"/>
            </a:endParaRPr>
          </a:p>
        </p:txBody>
      </p:sp>
      <p:sp>
        <p:nvSpPr>
          <p:cNvPr id="128" name="Flowchart: Process 55"/>
          <p:cNvSpPr>
            <a:spLocks noChangeArrowheads="1"/>
          </p:cNvSpPr>
          <p:nvPr/>
        </p:nvSpPr>
        <p:spPr bwMode="auto">
          <a:xfrm>
            <a:off x="5964381" y="6142849"/>
            <a:ext cx="2000250" cy="214312"/>
          </a:xfrm>
          <a:prstGeom prst="flowChartProcess">
            <a:avLst/>
          </a:prstGeom>
          <a:solidFill>
            <a:srgbClr val="FFFFB7"/>
          </a:solidFill>
          <a:ln w="12700">
            <a:solidFill>
              <a:schemeClr val="tx1"/>
            </a:solidFill>
            <a:round/>
            <a:headEnd/>
            <a:tailEnd/>
          </a:ln>
        </p:spPr>
        <p:txBody>
          <a:bodyPr lIns="0" tIns="0" rIns="0" bIns="0" anchor="ctr"/>
          <a:lstStyle/>
          <a:p>
            <a:pPr algn="ctr"/>
            <a:r>
              <a:rPr lang="zh-CN" altLang="en-US" sz="1200" dirty="0">
                <a:latin typeface="楷体" pitchFamily="49" charset="-122"/>
                <a:ea typeface="楷体" pitchFamily="49" charset="-122"/>
              </a:rPr>
              <a:t>返回检验计算引擎</a:t>
            </a:r>
            <a:endParaRPr lang="en-US" altLang="zh-CN" sz="1200" dirty="0">
              <a:latin typeface="楷体" pitchFamily="49" charset="-122"/>
              <a:ea typeface="楷体" pitchFamily="49" charset="-122"/>
            </a:endParaRPr>
          </a:p>
        </p:txBody>
      </p:sp>
      <p:cxnSp>
        <p:nvCxnSpPr>
          <p:cNvPr id="129" name="Elbow Connector 131"/>
          <p:cNvCxnSpPr>
            <a:cxnSpLocks noChangeShapeType="1"/>
          </p:cNvCxnSpPr>
          <p:nvPr/>
        </p:nvCxnSpPr>
        <p:spPr bwMode="auto">
          <a:xfrm>
            <a:off x="5078952" y="1713724"/>
            <a:ext cx="928688" cy="1587"/>
          </a:xfrm>
          <a:prstGeom prst="bentConnector3">
            <a:avLst>
              <a:gd name="adj1" fmla="val 50000"/>
            </a:avLst>
          </a:prstGeom>
          <a:noFill/>
          <a:ln w="38100">
            <a:solidFill>
              <a:srgbClr val="0070C0"/>
            </a:solidFill>
            <a:round/>
            <a:headEnd/>
            <a:tailEnd type="triangle" w="med" len="med"/>
          </a:ln>
          <a:extLst>
            <a:ext uri="{909E8E84-426E-40DD-AFC4-6F175D3DCCD1}">
              <a14:hiddenFill xmlns:a14="http://schemas.microsoft.com/office/drawing/2010/main">
                <a:noFill/>
              </a14:hiddenFill>
            </a:ext>
          </a:extLst>
        </p:spPr>
      </p:cxnSp>
      <p:cxnSp>
        <p:nvCxnSpPr>
          <p:cNvPr id="130" name="Elbow Connector 131"/>
          <p:cNvCxnSpPr>
            <a:cxnSpLocks noChangeShapeType="1"/>
          </p:cNvCxnSpPr>
          <p:nvPr/>
        </p:nvCxnSpPr>
        <p:spPr bwMode="auto">
          <a:xfrm rot="5400000" flipH="1" flipV="1">
            <a:off x="3426762" y="2490409"/>
            <a:ext cx="445295" cy="1588"/>
          </a:xfrm>
          <a:prstGeom prst="bentConnector3">
            <a:avLst>
              <a:gd name="adj1" fmla="val 50000"/>
            </a:avLst>
          </a:prstGeom>
          <a:noFill/>
          <a:ln w="38100">
            <a:solidFill>
              <a:srgbClr val="0070C0"/>
            </a:solidFill>
            <a:round/>
            <a:headEnd type="triangle" w="med" len="med"/>
            <a:tailEnd/>
          </a:ln>
          <a:extLst>
            <a:ext uri="{909E8E84-426E-40DD-AFC4-6F175D3DCCD1}">
              <a14:hiddenFill xmlns:a14="http://schemas.microsoft.com/office/drawing/2010/main">
                <a:noFill/>
              </a14:hiddenFill>
            </a:ext>
          </a:extLst>
        </p:spPr>
      </p:cxnSp>
      <p:cxnSp>
        <p:nvCxnSpPr>
          <p:cNvPr id="131" name="Elbow Connector 131"/>
          <p:cNvCxnSpPr>
            <a:cxnSpLocks noChangeShapeType="1"/>
          </p:cNvCxnSpPr>
          <p:nvPr/>
        </p:nvCxnSpPr>
        <p:spPr bwMode="auto">
          <a:xfrm rot="16200000" flipV="1">
            <a:off x="3904202" y="2458261"/>
            <a:ext cx="490538" cy="1588"/>
          </a:xfrm>
          <a:prstGeom prst="bentConnector3">
            <a:avLst>
              <a:gd name="adj1" fmla="val 50000"/>
            </a:avLst>
          </a:prstGeom>
          <a:noFill/>
          <a:ln w="38100">
            <a:solidFill>
              <a:srgbClr val="0070C0"/>
            </a:solidFill>
            <a:round/>
            <a:headEnd/>
            <a:tailEnd type="triangle" w="med" len="med"/>
          </a:ln>
          <a:extLst>
            <a:ext uri="{909E8E84-426E-40DD-AFC4-6F175D3DCCD1}">
              <a14:hiddenFill xmlns:a14="http://schemas.microsoft.com/office/drawing/2010/main">
                <a:noFill/>
              </a14:hiddenFill>
            </a:ext>
          </a:extLst>
        </p:spPr>
      </p:cxnSp>
      <p:cxnSp>
        <p:nvCxnSpPr>
          <p:cNvPr id="132" name="形状 171"/>
          <p:cNvCxnSpPr>
            <a:cxnSpLocks noChangeShapeType="1"/>
            <a:stCxn id="42" idx="4"/>
            <a:endCxn id="126" idx="1"/>
          </p:cNvCxnSpPr>
          <p:nvPr/>
        </p:nvCxnSpPr>
        <p:spPr bwMode="auto">
          <a:xfrm rot="16200000" flipH="1">
            <a:off x="3955513" y="4377832"/>
            <a:ext cx="1774599" cy="2024856"/>
          </a:xfrm>
          <a:prstGeom prst="bentConnector2">
            <a:avLst/>
          </a:prstGeom>
          <a:noFill/>
          <a:ln w="38100">
            <a:solidFill>
              <a:srgbClr val="0070C0"/>
            </a:solidFill>
            <a:round/>
            <a:headEnd type="triangle" w="med" len="med"/>
            <a:tailEnd type="triangle" w="med" len="med"/>
          </a:ln>
          <a:extLst>
            <a:ext uri="{909E8E84-426E-40DD-AFC4-6F175D3DCCD1}">
              <a14:hiddenFill xmlns:a14="http://schemas.microsoft.com/office/drawing/2010/main">
                <a:noFill/>
              </a14:hiddenFill>
            </a:ext>
          </a:extLst>
        </p:spPr>
      </p:cxnSp>
      <p:sp>
        <p:nvSpPr>
          <p:cNvPr id="133" name="太阳 107"/>
          <p:cNvSpPr/>
          <p:nvPr/>
        </p:nvSpPr>
        <p:spPr>
          <a:xfrm>
            <a:off x="4656100" y="998708"/>
            <a:ext cx="504783" cy="443852"/>
          </a:xfrm>
          <a:prstGeom prst="su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b="1" dirty="0">
              <a:solidFill>
                <a:schemeClr val="tx1"/>
              </a:solidFill>
              <a:latin typeface="楷体" pitchFamily="49" charset="-122"/>
              <a:ea typeface="楷体" pitchFamily="49" charset="-122"/>
            </a:endParaRPr>
          </a:p>
        </p:txBody>
      </p:sp>
      <p:sp>
        <p:nvSpPr>
          <p:cNvPr id="134" name="太阳 108"/>
          <p:cNvSpPr/>
          <p:nvPr/>
        </p:nvSpPr>
        <p:spPr>
          <a:xfrm>
            <a:off x="1589001" y="2350062"/>
            <a:ext cx="504783" cy="443852"/>
          </a:xfrm>
          <a:prstGeom prst="su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b="1" dirty="0">
              <a:solidFill>
                <a:schemeClr val="tx1"/>
              </a:solidFill>
              <a:latin typeface="楷体" pitchFamily="49" charset="-122"/>
              <a:ea typeface="楷体" pitchFamily="49" charset="-122"/>
            </a:endParaRPr>
          </a:p>
        </p:txBody>
      </p:sp>
      <p:sp>
        <p:nvSpPr>
          <p:cNvPr id="135" name="太阳 109"/>
          <p:cNvSpPr/>
          <p:nvPr/>
        </p:nvSpPr>
        <p:spPr>
          <a:xfrm>
            <a:off x="7288122" y="1089058"/>
            <a:ext cx="504783" cy="443852"/>
          </a:xfrm>
          <a:prstGeom prst="su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b="1" dirty="0">
              <a:solidFill>
                <a:schemeClr val="tx1"/>
              </a:solidFill>
              <a:latin typeface="楷体" pitchFamily="49" charset="-122"/>
              <a:ea typeface="楷体" pitchFamily="49" charset="-122"/>
            </a:endParaRPr>
          </a:p>
        </p:txBody>
      </p:sp>
      <p:sp>
        <p:nvSpPr>
          <p:cNvPr id="136" name="太阳 110"/>
          <p:cNvSpPr/>
          <p:nvPr/>
        </p:nvSpPr>
        <p:spPr>
          <a:xfrm>
            <a:off x="7308602" y="2434216"/>
            <a:ext cx="504783" cy="443852"/>
          </a:xfrm>
          <a:prstGeom prst="su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b="1" dirty="0">
              <a:solidFill>
                <a:schemeClr val="tx1"/>
              </a:solidFill>
              <a:latin typeface="楷体" pitchFamily="49" charset="-122"/>
              <a:ea typeface="楷体" pitchFamily="49" charset="-122"/>
            </a:endParaRPr>
          </a:p>
        </p:txBody>
      </p:sp>
      <p:sp>
        <p:nvSpPr>
          <p:cNvPr id="137" name="太阳 111"/>
          <p:cNvSpPr/>
          <p:nvPr/>
        </p:nvSpPr>
        <p:spPr>
          <a:xfrm>
            <a:off x="5437157" y="5517698"/>
            <a:ext cx="504783" cy="443852"/>
          </a:xfrm>
          <a:prstGeom prst="su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b="1" dirty="0">
              <a:solidFill>
                <a:schemeClr val="tx1"/>
              </a:solidFill>
              <a:latin typeface="楷体" pitchFamily="49" charset="-122"/>
              <a:ea typeface="楷体" pitchFamily="49" charset="-122"/>
            </a:endParaRPr>
          </a:p>
        </p:txBody>
      </p:sp>
      <p:sp>
        <p:nvSpPr>
          <p:cNvPr id="138" name="太阳 112"/>
          <p:cNvSpPr/>
          <p:nvPr/>
        </p:nvSpPr>
        <p:spPr>
          <a:xfrm>
            <a:off x="5386948" y="1496319"/>
            <a:ext cx="504783" cy="443852"/>
          </a:xfrm>
          <a:prstGeom prst="su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b="1" dirty="0">
              <a:solidFill>
                <a:schemeClr val="tx1"/>
              </a:solidFill>
              <a:latin typeface="楷体" pitchFamily="49" charset="-122"/>
              <a:ea typeface="楷体" pitchFamily="49" charset="-122"/>
            </a:endParaRPr>
          </a:p>
        </p:txBody>
      </p:sp>
      <p:sp>
        <p:nvSpPr>
          <p:cNvPr id="139" name="Can 56"/>
          <p:cNvSpPr>
            <a:spLocks noChangeArrowheads="1"/>
          </p:cNvSpPr>
          <p:nvPr/>
        </p:nvSpPr>
        <p:spPr bwMode="auto">
          <a:xfrm>
            <a:off x="495425" y="5733274"/>
            <a:ext cx="733425" cy="303213"/>
          </a:xfrm>
          <a:prstGeom prst="can">
            <a:avLst>
              <a:gd name="adj" fmla="val 25000"/>
            </a:avLst>
          </a:prstGeom>
          <a:solidFill>
            <a:srgbClr val="FFFF99"/>
          </a:solidFill>
          <a:ln w="9525">
            <a:solidFill>
              <a:srgbClr val="000000"/>
            </a:solidFill>
            <a:round/>
            <a:headEnd/>
            <a:tailEnd/>
          </a:ln>
        </p:spPr>
        <p:txBody>
          <a:bodyPr lIns="90000" tIns="46800" rIns="90000" bIns="46800" anchor="ctr"/>
          <a:lstStyle/>
          <a:p>
            <a:pPr algn="ctr">
              <a:spcBef>
                <a:spcPct val="50000"/>
              </a:spcBef>
              <a:buClr>
                <a:srgbClr val="800000"/>
              </a:buClr>
              <a:buSzPct val="80000"/>
            </a:pPr>
            <a:r>
              <a:rPr lang="zh-CN" altLang="en-US" sz="800" b="1" dirty="0">
                <a:solidFill>
                  <a:srgbClr val="000000"/>
                </a:solidFill>
                <a:latin typeface="楷体" pitchFamily="49" charset="-122"/>
                <a:ea typeface="楷体" pitchFamily="49" charset="-122"/>
                <a:cs typeface="Times New Roman" charset="0"/>
              </a:rPr>
              <a:t>市场数据</a:t>
            </a:r>
          </a:p>
        </p:txBody>
      </p:sp>
      <p:sp>
        <p:nvSpPr>
          <p:cNvPr id="140" name="TextBox 139"/>
          <p:cNvSpPr txBox="1"/>
          <p:nvPr/>
        </p:nvSpPr>
        <p:spPr>
          <a:xfrm>
            <a:off x="6408205" y="6430169"/>
            <a:ext cx="1265516" cy="307777"/>
          </a:xfrm>
          <a:prstGeom prst="rect">
            <a:avLst/>
          </a:prstGeom>
          <a:noFill/>
        </p:spPr>
        <p:txBody>
          <a:bodyPr wrap="square" rtlCol="0">
            <a:spAutoFit/>
          </a:bodyPr>
          <a:lstStyle/>
          <a:p>
            <a:r>
              <a:rPr lang="zh-CN" altLang="en-US" sz="1400" b="1" dirty="0">
                <a:solidFill>
                  <a:schemeClr val="bg2"/>
                </a:solidFill>
                <a:latin typeface="楷体" pitchFamily="49" charset="-122"/>
                <a:ea typeface="楷体" pitchFamily="49" charset="-122"/>
              </a:rPr>
              <a:t>定制化开发</a:t>
            </a:r>
          </a:p>
        </p:txBody>
      </p:sp>
      <p:sp>
        <p:nvSpPr>
          <p:cNvPr id="141" name="圆角矩形标注 213"/>
          <p:cNvSpPr/>
          <p:nvPr/>
        </p:nvSpPr>
        <p:spPr>
          <a:xfrm>
            <a:off x="1977619" y="1653830"/>
            <a:ext cx="1235137" cy="477327"/>
          </a:xfrm>
          <a:prstGeom prst="wedgeRoundRectCallout">
            <a:avLst>
              <a:gd name="adj1" fmla="val -49336"/>
              <a:gd name="adj2" fmla="val 93249"/>
              <a:gd name="adj3" fmla="val 16667"/>
            </a:avLst>
          </a:prstGeom>
          <a:solidFill>
            <a:schemeClr val="bg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b="1" dirty="0">
                <a:solidFill>
                  <a:srgbClr val="37617A"/>
                </a:solidFill>
                <a:latin typeface="楷体" pitchFamily="49" charset="-122"/>
                <a:ea typeface="楷体" pitchFamily="49" charset="-122"/>
              </a:rPr>
              <a:t>数据模型</a:t>
            </a:r>
          </a:p>
        </p:txBody>
      </p:sp>
      <p:sp>
        <p:nvSpPr>
          <p:cNvPr id="142" name="圆角矩形标注 214"/>
          <p:cNvSpPr/>
          <p:nvPr/>
        </p:nvSpPr>
        <p:spPr>
          <a:xfrm>
            <a:off x="5364855" y="272503"/>
            <a:ext cx="1699617" cy="713082"/>
          </a:xfrm>
          <a:prstGeom prst="wedgeRoundRectCallout">
            <a:avLst>
              <a:gd name="adj1" fmla="val -63183"/>
              <a:gd name="adj2" fmla="val 84979"/>
              <a:gd name="adj3" fmla="val 16667"/>
            </a:avLst>
          </a:prstGeom>
          <a:solidFill>
            <a:schemeClr val="bg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b="1" dirty="0">
                <a:solidFill>
                  <a:srgbClr val="37617A"/>
                </a:solidFill>
                <a:latin typeface="楷体" pitchFamily="49" charset="-122"/>
                <a:ea typeface="楷体" pitchFamily="49" charset="-122"/>
              </a:rPr>
              <a:t>交易、静态、市场数据处理</a:t>
            </a:r>
          </a:p>
        </p:txBody>
      </p:sp>
      <p:sp>
        <p:nvSpPr>
          <p:cNvPr id="143" name="圆角矩形标注 215"/>
          <p:cNvSpPr/>
          <p:nvPr/>
        </p:nvSpPr>
        <p:spPr>
          <a:xfrm flipH="1">
            <a:off x="7737980" y="435633"/>
            <a:ext cx="1376418" cy="649042"/>
          </a:xfrm>
          <a:prstGeom prst="wedgeRoundRectCallout">
            <a:avLst>
              <a:gd name="adj1" fmla="val 67141"/>
              <a:gd name="adj2" fmla="val 52324"/>
              <a:gd name="adj3" fmla="val 16667"/>
            </a:avLst>
          </a:prstGeom>
          <a:solidFill>
            <a:schemeClr val="bg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b="1" dirty="0">
                <a:solidFill>
                  <a:srgbClr val="37617A"/>
                </a:solidFill>
                <a:latin typeface="楷体" pitchFamily="49" charset="-122"/>
                <a:ea typeface="楷体" pitchFamily="49" charset="-122"/>
              </a:rPr>
              <a:t>高效、灵活的引擎</a:t>
            </a:r>
          </a:p>
        </p:txBody>
      </p:sp>
      <p:sp>
        <p:nvSpPr>
          <p:cNvPr id="144" name="圆角矩形标注 216"/>
          <p:cNvSpPr/>
          <p:nvPr/>
        </p:nvSpPr>
        <p:spPr>
          <a:xfrm>
            <a:off x="4061167" y="2404889"/>
            <a:ext cx="1699617" cy="559785"/>
          </a:xfrm>
          <a:prstGeom prst="wedgeRoundRectCallout">
            <a:avLst>
              <a:gd name="adj1" fmla="val 40327"/>
              <a:gd name="adj2" fmla="val -115788"/>
              <a:gd name="adj3" fmla="val 16667"/>
            </a:avLst>
          </a:prstGeom>
          <a:solidFill>
            <a:schemeClr val="bg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b="1" dirty="0">
                <a:solidFill>
                  <a:srgbClr val="37617A"/>
                </a:solidFill>
                <a:latin typeface="楷体" pitchFamily="49" charset="-122"/>
                <a:ea typeface="楷体" pitchFamily="49" charset="-122"/>
              </a:rPr>
              <a:t>结构化的接口实时、非实时</a:t>
            </a:r>
          </a:p>
        </p:txBody>
      </p:sp>
      <p:sp>
        <p:nvSpPr>
          <p:cNvPr id="145" name="圆角矩形标注 217"/>
          <p:cNvSpPr/>
          <p:nvPr/>
        </p:nvSpPr>
        <p:spPr>
          <a:xfrm>
            <a:off x="7761757" y="1663433"/>
            <a:ext cx="1336501" cy="713082"/>
          </a:xfrm>
          <a:prstGeom prst="wedgeRoundRectCallout">
            <a:avLst>
              <a:gd name="adj1" fmla="val -56580"/>
              <a:gd name="adj2" fmla="val 68993"/>
              <a:gd name="adj3" fmla="val 16667"/>
            </a:avLst>
          </a:prstGeom>
          <a:solidFill>
            <a:schemeClr val="bg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b="1" dirty="0">
                <a:solidFill>
                  <a:srgbClr val="37617A"/>
                </a:solidFill>
                <a:latin typeface="楷体" pitchFamily="49" charset="-122"/>
                <a:ea typeface="楷体" pitchFamily="49" charset="-122"/>
              </a:rPr>
              <a:t>灵活的</a:t>
            </a:r>
            <a:r>
              <a:rPr lang="zh-CN" altLang="en-US" b="1">
                <a:solidFill>
                  <a:srgbClr val="37617A"/>
                </a:solidFill>
                <a:latin typeface="楷体" pitchFamily="49" charset="-122"/>
                <a:ea typeface="楷体" pitchFamily="49" charset="-122"/>
              </a:rPr>
              <a:t>展现</a:t>
            </a:r>
            <a:r>
              <a:rPr lang="zh-CN" altLang="en-US" b="1" smtClean="0">
                <a:solidFill>
                  <a:srgbClr val="37617A"/>
                </a:solidFill>
                <a:latin typeface="楷体" pitchFamily="49" charset="-122"/>
                <a:ea typeface="楷体" pitchFamily="49" charset="-122"/>
              </a:rPr>
              <a:t>与引擎的</a:t>
            </a:r>
            <a:r>
              <a:rPr lang="zh-CN" altLang="en-US" b="1" dirty="0">
                <a:solidFill>
                  <a:srgbClr val="37617A"/>
                </a:solidFill>
                <a:latin typeface="楷体" pitchFamily="49" charset="-122"/>
                <a:ea typeface="楷体" pitchFamily="49" charset="-122"/>
              </a:rPr>
              <a:t>整合</a:t>
            </a:r>
          </a:p>
        </p:txBody>
      </p:sp>
      <p:sp>
        <p:nvSpPr>
          <p:cNvPr id="146" name="圆角矩形标注 218"/>
          <p:cNvSpPr/>
          <p:nvPr/>
        </p:nvSpPr>
        <p:spPr>
          <a:xfrm>
            <a:off x="3830384" y="6092508"/>
            <a:ext cx="1699617" cy="530767"/>
          </a:xfrm>
          <a:prstGeom prst="wedgeRoundRectCallout">
            <a:avLst>
              <a:gd name="adj1" fmla="val 47898"/>
              <a:gd name="adj2" fmla="val -96058"/>
              <a:gd name="adj3" fmla="val 16667"/>
            </a:avLst>
          </a:prstGeom>
          <a:solidFill>
            <a:schemeClr val="bg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b="1" dirty="0">
                <a:solidFill>
                  <a:srgbClr val="37617A"/>
                </a:solidFill>
                <a:latin typeface="楷体" pitchFamily="49" charset="-122"/>
                <a:ea typeface="楷体" pitchFamily="49" charset="-122"/>
              </a:rPr>
              <a:t>定制化的引擎</a:t>
            </a:r>
          </a:p>
        </p:txBody>
      </p:sp>
    </p:spTree>
    <p:extLst>
      <p:ext uri="{BB962C8B-B14F-4D97-AF65-F5344CB8AC3E}">
        <p14:creationId xmlns:p14="http://schemas.microsoft.com/office/powerpoint/2010/main" val="3043736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1"/>
                                        </p:tgtEl>
                                        <p:attrNameLst>
                                          <p:attrName>style.visibility</p:attrName>
                                        </p:attrNameLst>
                                      </p:cBhvr>
                                      <p:to>
                                        <p:strVal val="visible"/>
                                      </p:to>
                                    </p:set>
                                    <p:animEffect transition="in" filter="blinds(horizontal)">
                                      <p:cBhvr>
                                        <p:cTn id="7" dur="500"/>
                                        <p:tgtEl>
                                          <p:spTgt spid="14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2"/>
                                        </p:tgtEl>
                                        <p:attrNameLst>
                                          <p:attrName>style.visibility</p:attrName>
                                        </p:attrNameLst>
                                      </p:cBhvr>
                                      <p:to>
                                        <p:strVal val="visible"/>
                                      </p:to>
                                    </p:set>
                                    <p:animEffect transition="in" filter="blinds(horizontal)">
                                      <p:cBhvr>
                                        <p:cTn id="12" dur="500"/>
                                        <p:tgtEl>
                                          <p:spTgt spid="14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3"/>
                                        </p:tgtEl>
                                        <p:attrNameLst>
                                          <p:attrName>style.visibility</p:attrName>
                                        </p:attrNameLst>
                                      </p:cBhvr>
                                      <p:to>
                                        <p:strVal val="visible"/>
                                      </p:to>
                                    </p:set>
                                    <p:animEffect transition="in" filter="blinds(horizontal)">
                                      <p:cBhvr>
                                        <p:cTn id="17" dur="500"/>
                                        <p:tgtEl>
                                          <p:spTgt spid="14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4"/>
                                        </p:tgtEl>
                                        <p:attrNameLst>
                                          <p:attrName>style.visibility</p:attrName>
                                        </p:attrNameLst>
                                      </p:cBhvr>
                                      <p:to>
                                        <p:strVal val="visible"/>
                                      </p:to>
                                    </p:set>
                                    <p:animEffect transition="in" filter="blinds(horizontal)">
                                      <p:cBhvr>
                                        <p:cTn id="22" dur="500"/>
                                        <p:tgtEl>
                                          <p:spTgt spid="14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5"/>
                                        </p:tgtEl>
                                        <p:attrNameLst>
                                          <p:attrName>style.visibility</p:attrName>
                                        </p:attrNameLst>
                                      </p:cBhvr>
                                      <p:to>
                                        <p:strVal val="visible"/>
                                      </p:to>
                                    </p:set>
                                    <p:animEffect transition="in" filter="blinds(horizontal)">
                                      <p:cBhvr>
                                        <p:cTn id="27" dur="500"/>
                                        <p:tgtEl>
                                          <p:spTgt spid="14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6"/>
                                        </p:tgtEl>
                                        <p:attrNameLst>
                                          <p:attrName>style.visibility</p:attrName>
                                        </p:attrNameLst>
                                      </p:cBhvr>
                                      <p:to>
                                        <p:strVal val="visible"/>
                                      </p:to>
                                    </p:set>
                                    <p:animEffect transition="in" filter="blinds(horizontal)">
                                      <p:cBhvr>
                                        <p:cTn id="32"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2" grpId="0" animBg="1"/>
      <p:bldP spid="143" grpId="0" animBg="1"/>
      <p:bldP spid="144" grpId="0" animBg="1"/>
      <p:bldP spid="145" grpId="0" animBg="1"/>
      <p:bldP spid="14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案例</a:t>
            </a:r>
            <a:r>
              <a:rPr lang="en-US" altLang="zh-CN"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券商</a:t>
            </a:r>
            <a:endParaRPr lang="en-US" dirty="0">
              <a:latin typeface="楷体" panose="02010609060101010101" pitchFamily="49" charset="-122"/>
              <a:ea typeface="楷体" panose="02010609060101010101" pitchFamily="49" charset="-122"/>
            </a:endParaRPr>
          </a:p>
        </p:txBody>
      </p:sp>
      <p:pic>
        <p:nvPicPr>
          <p:cNvPr id="5" name="图片 4" descr="Screen Shot 2015-07-23 at 12.31.0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100" y="1005840"/>
            <a:ext cx="5753100" cy="5257800"/>
          </a:xfrm>
          <a:prstGeom prst="rect">
            <a:avLst/>
          </a:prstGeom>
        </p:spPr>
      </p:pic>
    </p:spTree>
    <p:extLst>
      <p:ext uri="{BB962C8B-B14F-4D97-AF65-F5344CB8AC3E}">
        <p14:creationId xmlns:p14="http://schemas.microsoft.com/office/powerpoint/2010/main" val="25116374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案例</a:t>
            </a:r>
            <a:r>
              <a:rPr lang="en-US" altLang="zh-CN"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国有银行</a:t>
            </a:r>
            <a:endParaRPr lang="en-US" dirty="0">
              <a:latin typeface="楷体" panose="02010609060101010101" pitchFamily="49" charset="-122"/>
              <a:ea typeface="楷体" panose="02010609060101010101" pitchFamily="49" charset="-122"/>
            </a:endParaRPr>
          </a:p>
        </p:txBody>
      </p:sp>
      <p:pic>
        <p:nvPicPr>
          <p:cNvPr id="130" name="Picture 10"/>
          <p:cNvPicPr>
            <a:picLocks noChangeAspect="1" noChangeArrowheads="1"/>
          </p:cNvPicPr>
          <p:nvPr/>
        </p:nvPicPr>
        <p:blipFill>
          <a:blip r:embed="rId2"/>
          <a:srcRect/>
          <a:stretch>
            <a:fillRect/>
          </a:stretch>
        </p:blipFill>
        <p:spPr bwMode="auto">
          <a:xfrm>
            <a:off x="154732" y="1750741"/>
            <a:ext cx="6735156" cy="5096659"/>
          </a:xfrm>
          <a:prstGeom prst="rect">
            <a:avLst/>
          </a:prstGeom>
          <a:noFill/>
          <a:ln w="9525" algn="ctr">
            <a:noFill/>
            <a:miter lim="800000"/>
            <a:headEnd/>
            <a:tailEnd/>
          </a:ln>
        </p:spPr>
      </p:pic>
      <p:sp>
        <p:nvSpPr>
          <p:cNvPr id="131" name="TextBox 39"/>
          <p:cNvSpPr txBox="1">
            <a:spLocks noChangeArrowheads="1"/>
          </p:cNvSpPr>
          <p:nvPr/>
        </p:nvSpPr>
        <p:spPr bwMode="auto">
          <a:xfrm>
            <a:off x="350273" y="1034107"/>
            <a:ext cx="8056563" cy="769937"/>
          </a:xfrm>
          <a:prstGeom prst="rect">
            <a:avLst/>
          </a:prstGeom>
          <a:noFill/>
          <a:ln>
            <a:noFill/>
          </a:ln>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Wingdings" pitchFamily="2" charset="2"/>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Wingdings" pitchFamily="2" charset="2"/>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Wingdings" pitchFamily="2" charset="2"/>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Wingdings" pitchFamily="2" charset="2"/>
              <a:defRPr sz="2400">
                <a:solidFill>
                  <a:schemeClr val="tx1"/>
                </a:solidFill>
                <a:latin typeface="Arial" pitchFamily="34" charset="0"/>
                <a:ea typeface="宋体" pitchFamily="2" charset="-122"/>
              </a:defRPr>
            </a:lvl9pPr>
          </a:lstStyle>
          <a:p>
            <a:pPr eaLnBrk="1" hangingPunct="1">
              <a:defRPr/>
            </a:pPr>
            <a:r>
              <a:rPr lang="zh-CN" altLang="en-US" sz="1600" b="1" dirty="0" smtClean="0">
                <a:solidFill>
                  <a:srgbClr val="FF0000"/>
                </a:solidFill>
                <a:latin typeface="楷体" pitchFamily="49" charset="-122"/>
                <a:ea typeface="楷体" pitchFamily="49" charset="-122"/>
              </a:rPr>
              <a:t>金融市场业务条线数据集市及综合分析平台</a:t>
            </a:r>
            <a:r>
              <a:rPr lang="zh-CN" altLang="en-US" sz="1600" dirty="0" smtClean="0">
                <a:latin typeface="楷体" pitchFamily="49" charset="-122"/>
                <a:ea typeface="楷体" pitchFamily="49" charset="-122"/>
              </a:rPr>
              <a:t>，具体包括：</a:t>
            </a:r>
            <a:endParaRPr lang="en-US" altLang="zh-CN" sz="1600" dirty="0" smtClean="0">
              <a:latin typeface="楷体" pitchFamily="49" charset="-122"/>
              <a:ea typeface="楷体" pitchFamily="49" charset="-122"/>
            </a:endParaRPr>
          </a:p>
          <a:p>
            <a:pPr algn="r" eaLnBrk="1" hangingPunct="1">
              <a:defRPr/>
            </a:pPr>
            <a:r>
              <a:rPr lang="zh-CN" altLang="en-US" sz="1400" dirty="0" smtClean="0">
                <a:latin typeface="楷体" pitchFamily="49" charset="-122"/>
                <a:ea typeface="楷体" pitchFamily="49" charset="-122"/>
              </a:rPr>
              <a:t>①金融市场业务相关各类数据的完整归集及整合存储；②条线前、中、后台各类离线业务分析需求；</a:t>
            </a:r>
            <a:endParaRPr lang="en-US" altLang="zh-CN" sz="1400" dirty="0" smtClean="0">
              <a:latin typeface="楷体" pitchFamily="49" charset="-122"/>
              <a:ea typeface="楷体" pitchFamily="49" charset="-122"/>
            </a:endParaRPr>
          </a:p>
          <a:p>
            <a:pPr eaLnBrk="1" hangingPunct="1">
              <a:defRPr/>
            </a:pPr>
            <a:r>
              <a:rPr lang="zh-CN" altLang="en-US" sz="1400" dirty="0" smtClean="0">
                <a:latin typeface="楷体" pitchFamily="49" charset="-122"/>
                <a:ea typeface="楷体" pitchFamily="49" charset="-122"/>
              </a:rPr>
              <a:t>③集团市场风险并表管理相关计量和数据处理应用</a:t>
            </a:r>
          </a:p>
        </p:txBody>
      </p:sp>
      <p:sp>
        <p:nvSpPr>
          <p:cNvPr id="132" name="爆炸形 1 131"/>
          <p:cNvSpPr/>
          <p:nvPr/>
        </p:nvSpPr>
        <p:spPr>
          <a:xfrm>
            <a:off x="3257987" y="5627688"/>
            <a:ext cx="2324100" cy="958850"/>
          </a:xfrm>
          <a:prstGeom prst="irregularSeal1">
            <a:avLst/>
          </a:prstGeom>
          <a:solidFill>
            <a:srgbClr val="FFFFFF">
              <a:lumMod val="95000"/>
            </a:srgbClr>
          </a:solidFill>
          <a:ln w="25400" cap="flat" cmpd="sng" algn="ctr">
            <a:solidFill>
              <a:srgbClr val="7889FB">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rgbClr val="FF0000"/>
                </a:solidFill>
                <a:effectLst/>
                <a:uLnTx/>
                <a:uFillTx/>
                <a:latin typeface="微软雅黑"/>
                <a:ea typeface="微软雅黑"/>
                <a:cs typeface="+mn-cs"/>
              </a:rPr>
              <a:t>金融市场业务条线数据及分析平台</a:t>
            </a:r>
          </a:p>
        </p:txBody>
      </p:sp>
      <p:graphicFrame>
        <p:nvGraphicFramePr>
          <p:cNvPr id="133" name="表格 132"/>
          <p:cNvGraphicFramePr>
            <a:graphicFrameLocks noGrp="1"/>
          </p:cNvGraphicFramePr>
          <p:nvPr>
            <p:extLst>
              <p:ext uri="{D42A27DB-BD31-4B8C-83A1-F6EECF244321}">
                <p14:modId xmlns:p14="http://schemas.microsoft.com/office/powerpoint/2010/main" val="3139842211"/>
              </p:ext>
            </p:extLst>
          </p:nvPr>
        </p:nvGraphicFramePr>
        <p:xfrm>
          <a:off x="6889888" y="1804044"/>
          <a:ext cx="2159000" cy="1996440"/>
        </p:xfrm>
        <a:graphic>
          <a:graphicData uri="http://schemas.openxmlformats.org/drawingml/2006/table">
            <a:tbl>
              <a:tblPr/>
              <a:tblGrid>
                <a:gridCol w="1366580"/>
                <a:gridCol w="792420"/>
              </a:tblGrid>
              <a:tr h="171450">
                <a:tc>
                  <a:txBody>
                    <a:bodyPr/>
                    <a:lstStyle/>
                    <a:p>
                      <a:pPr algn="l" fontAlgn="ctr"/>
                      <a:r>
                        <a:rPr lang="zh-CN" altLang="en-US" sz="1400" b="1" i="0" u="none" strike="noStrike" dirty="0">
                          <a:solidFill>
                            <a:srgbClr val="000000"/>
                          </a:solidFill>
                          <a:latin typeface="楷体" pitchFamily="49" charset="-122"/>
                          <a:ea typeface="楷体" pitchFamily="49" charset="-122"/>
                        </a:rPr>
                        <a:t>项目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ctr"/>
                      <a:r>
                        <a:rPr lang="zh-CN" altLang="en-US" sz="1400" b="1" i="0" u="none" strike="noStrike">
                          <a:solidFill>
                            <a:srgbClr val="000000"/>
                          </a:solidFill>
                          <a:latin typeface="楷体" pitchFamily="49" charset="-122"/>
                          <a:ea typeface="楷体" pitchFamily="49" charset="-122"/>
                        </a:rPr>
                        <a:t>数据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171450">
                <a:tc>
                  <a:txBody>
                    <a:bodyPr/>
                    <a:lstStyle/>
                    <a:p>
                      <a:pPr algn="l" fontAlgn="ctr"/>
                      <a:r>
                        <a:rPr lang="zh-CN" altLang="en-US" sz="1400" b="0" i="0" u="none" strike="noStrike">
                          <a:solidFill>
                            <a:srgbClr val="000000"/>
                          </a:solidFill>
                          <a:latin typeface="楷体" pitchFamily="49" charset="-122"/>
                          <a:ea typeface="楷体" pitchFamily="49" charset="-122"/>
                        </a:rPr>
                        <a:t>服务的部门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400" b="0" i="0" u="none" strike="noStrike">
                          <a:solidFill>
                            <a:srgbClr val="000000"/>
                          </a:solidFill>
                          <a:latin typeface="楷体" pitchFamily="49" charset="-122"/>
                          <a:ea typeface="楷体" pitchFamily="49" charset="-122"/>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l" fontAlgn="ctr"/>
                      <a:r>
                        <a:rPr lang="zh-CN" altLang="en-US" sz="1400" b="0" i="0" u="none" strike="noStrike">
                          <a:solidFill>
                            <a:srgbClr val="000000"/>
                          </a:solidFill>
                          <a:latin typeface="楷体" pitchFamily="49" charset="-122"/>
                          <a:ea typeface="楷体" pitchFamily="49" charset="-122"/>
                        </a:rPr>
                        <a:t>一期展现的报表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400" b="0" i="0" u="none" strike="noStrike">
                          <a:solidFill>
                            <a:srgbClr val="000000"/>
                          </a:solidFill>
                          <a:latin typeface="楷体" pitchFamily="49" charset="-122"/>
                          <a:ea typeface="楷体" pitchFamily="49" charset="-122"/>
                        </a:rPr>
                        <a:t>296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l" fontAlgn="ctr"/>
                      <a:r>
                        <a:rPr lang="zh-CN" altLang="en-US" sz="1400" b="0" i="0" u="none" strike="noStrike">
                          <a:solidFill>
                            <a:srgbClr val="000000"/>
                          </a:solidFill>
                          <a:latin typeface="楷体" pitchFamily="49" charset="-122"/>
                          <a:ea typeface="楷体" pitchFamily="49" charset="-122"/>
                        </a:rPr>
                        <a:t>每天处理的交易数据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400" b="0" i="0" u="none" strike="noStrike">
                          <a:solidFill>
                            <a:srgbClr val="000000"/>
                          </a:solidFill>
                          <a:latin typeface="楷体" pitchFamily="49" charset="-122"/>
                          <a:ea typeface="楷体" pitchFamily="49" charset="-122"/>
                        </a:rPr>
                        <a:t>500</a:t>
                      </a:r>
                      <a:r>
                        <a:rPr lang="zh-CN" altLang="en-US" sz="1400" b="0" i="0" u="none" strike="noStrike">
                          <a:solidFill>
                            <a:srgbClr val="000000"/>
                          </a:solidFill>
                          <a:latin typeface="楷体" pitchFamily="49" charset="-122"/>
                          <a:ea typeface="楷体" pitchFamily="49" charset="-122"/>
                        </a:rPr>
                        <a:t>万</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l" fontAlgn="ctr"/>
                      <a:r>
                        <a:rPr lang="zh-CN" altLang="en-US" sz="1400" b="0" i="0" u="none" strike="noStrike" dirty="0">
                          <a:solidFill>
                            <a:srgbClr val="000000"/>
                          </a:solidFill>
                          <a:latin typeface="楷体" pitchFamily="49" charset="-122"/>
                          <a:ea typeface="楷体" pitchFamily="49" charset="-122"/>
                        </a:rPr>
                        <a:t>产品大类</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400" b="0" i="0" u="none" strike="noStrike">
                          <a:solidFill>
                            <a:srgbClr val="000000"/>
                          </a:solidFill>
                          <a:latin typeface="楷体" pitchFamily="49" charset="-122"/>
                          <a:ea typeface="楷体" pitchFamily="49" charset="-122"/>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l" fontAlgn="ctr"/>
                      <a:r>
                        <a:rPr lang="zh-CN" altLang="en-US" sz="1400" b="0" i="0" u="none" strike="noStrike" dirty="0">
                          <a:solidFill>
                            <a:srgbClr val="000000"/>
                          </a:solidFill>
                          <a:latin typeface="楷体" pitchFamily="49" charset="-122"/>
                          <a:ea typeface="楷体" pitchFamily="49" charset="-122"/>
                        </a:rPr>
                        <a:t>产品小类</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400" b="0" i="0" u="none" strike="noStrike">
                          <a:solidFill>
                            <a:srgbClr val="000000"/>
                          </a:solidFill>
                          <a:latin typeface="楷体" pitchFamily="49" charset="-122"/>
                          <a:ea typeface="楷体" pitchFamily="49" charset="-122"/>
                        </a:rPr>
                        <a:t>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l" fontAlgn="ctr"/>
                      <a:r>
                        <a:rPr lang="zh-CN" altLang="en-US" sz="1400" b="0" i="0" u="none" strike="noStrike">
                          <a:solidFill>
                            <a:srgbClr val="000000"/>
                          </a:solidFill>
                          <a:latin typeface="楷体" pitchFamily="49" charset="-122"/>
                          <a:ea typeface="楷体" pitchFamily="49" charset="-122"/>
                        </a:rPr>
                        <a:t>中台计量表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400" b="0" i="0" u="none" strike="noStrike">
                          <a:solidFill>
                            <a:srgbClr val="000000"/>
                          </a:solidFill>
                          <a:latin typeface="楷体" pitchFamily="49" charset="-122"/>
                          <a:ea typeface="楷体" pitchFamily="49" charset="-122"/>
                        </a:rPr>
                        <a:t>143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l" fontAlgn="ctr"/>
                      <a:r>
                        <a:rPr lang="zh-CN" altLang="en-US" sz="1400" b="0" i="0" u="none" strike="noStrike" dirty="0">
                          <a:solidFill>
                            <a:srgbClr val="000000"/>
                          </a:solidFill>
                          <a:latin typeface="楷体" pitchFamily="49" charset="-122"/>
                          <a:ea typeface="楷体" pitchFamily="49" charset="-122"/>
                        </a:rPr>
                        <a:t>基础表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400" b="0" i="0" u="none" strike="noStrike" dirty="0">
                          <a:solidFill>
                            <a:srgbClr val="000000"/>
                          </a:solidFill>
                          <a:latin typeface="楷体" pitchFamily="49" charset="-122"/>
                          <a:ea typeface="楷体" pitchFamily="49" charset="-122"/>
                        </a:rPr>
                        <a:t>65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5044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blinds(horizontal)">
                                      <p:cBhvr>
                                        <p:cTn id="7" dur="500"/>
                                        <p:tgtEl>
                                          <p:spTgt spid="13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2"/>
                                        </p:tgtEl>
                                        <p:attrNameLst>
                                          <p:attrName>style.visibility</p:attrName>
                                        </p:attrNameLst>
                                      </p:cBhvr>
                                      <p:to>
                                        <p:strVal val="visible"/>
                                      </p:to>
                                    </p:set>
                                    <p:animEffect transition="in" filter="blinds(horizontal)">
                                      <p:cBhvr>
                                        <p:cTn id="12" dur="5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目录</a:t>
            </a:r>
            <a:endParaRPr lang="en-US"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grpSp>
        <p:nvGrpSpPr>
          <p:cNvPr id="23" name="Gruppieren 90"/>
          <p:cNvGrpSpPr/>
          <p:nvPr/>
        </p:nvGrpSpPr>
        <p:grpSpPr>
          <a:xfrm>
            <a:off x="1684863" y="2597570"/>
            <a:ext cx="5130606" cy="504000"/>
            <a:chOff x="323895" y="2180757"/>
            <a:chExt cx="4086181" cy="504000"/>
          </a:xfrm>
        </p:grpSpPr>
        <p:sp>
          <p:nvSpPr>
            <p:cNvPr id="24" name="Rectangle 4">
              <a:hlinkClick r:id="rId2" action="ppaction://hlinksldjump"/>
            </p:cNvPr>
            <p:cNvSpPr>
              <a:spLocks noChangeArrowheads="1"/>
            </p:cNvSpPr>
            <p:nvPr/>
          </p:nvSpPr>
          <p:spPr bwMode="gray">
            <a:xfrm>
              <a:off x="727078" y="2180757"/>
              <a:ext cx="3682998" cy="503999"/>
            </a:xfrm>
            <a:prstGeom prst="rect">
              <a:avLst/>
            </a:prstGeom>
            <a:gradFill>
              <a:gsLst>
                <a:gs pos="0">
                  <a:schemeClr val="bg1">
                    <a:lumMod val="95000"/>
                  </a:schemeClr>
                </a:gs>
                <a:gs pos="100000">
                  <a:schemeClr val="bg1">
                    <a:lumMod val="85000"/>
                  </a:schemeClr>
                </a:gs>
              </a:gsLst>
              <a:lin ang="5400000" scaled="0"/>
            </a:gradFill>
            <a:ln w="12700">
              <a:solidFill>
                <a:srgbClr val="DDDDDD"/>
              </a:solidFill>
              <a:miter lim="800000"/>
              <a:headEnd/>
              <a:tailEnd/>
            </a:ln>
            <a:effectLst>
              <a:outerShdw blurRad="50800" dist="38100" dir="2700000" algn="tl" rotWithShape="0">
                <a:prstClr val="black">
                  <a:alpha val="40000"/>
                </a:prstClr>
              </a:outerShdw>
            </a:effectLst>
          </p:spPr>
          <p:txBody>
            <a:bodyPr lIns="216000" tIns="36000" rIns="36000" bIns="36000" anchor="ctr"/>
            <a:lstStyle/>
            <a:p>
              <a:r>
                <a:rPr lang="zh-CN" altLang="en-US" sz="1600" b="1" noProof="1">
                  <a:solidFill>
                    <a:srgbClr val="5F5F5F"/>
                  </a:solidFill>
                  <a:latin typeface="+mj-lt"/>
                  <a:ea typeface="楷体" panose="02010609060101010101" pitchFamily="49" charset="-122"/>
                </a:rPr>
                <a:t>产品与方案</a:t>
              </a:r>
              <a:endParaRPr lang="en-US" sz="1600" b="1" noProof="1">
                <a:solidFill>
                  <a:srgbClr val="5F5F5F"/>
                </a:solidFill>
                <a:latin typeface="+mj-lt"/>
                <a:ea typeface="楷体" panose="02010609060101010101" pitchFamily="49" charset="-122"/>
              </a:endParaRPr>
            </a:p>
          </p:txBody>
        </p:sp>
        <p:sp>
          <p:nvSpPr>
            <p:cNvPr id="25" name="Rechteck 91"/>
            <p:cNvSpPr/>
            <p:nvPr/>
          </p:nvSpPr>
          <p:spPr>
            <a:xfrm>
              <a:off x="323895" y="2180758"/>
              <a:ext cx="324000" cy="503999"/>
            </a:xfrm>
            <a:prstGeom prst="rect">
              <a:avLst/>
            </a:prstGeom>
            <a:gradFill>
              <a:gsLst>
                <a:gs pos="0">
                  <a:schemeClr val="bg1">
                    <a:lumMod val="85000"/>
                  </a:schemeClr>
                </a:gs>
                <a:gs pos="100000">
                  <a:schemeClr val="bg1">
                    <a:lumMod val="50000"/>
                  </a:schemeClr>
                </a:gs>
              </a:gsLst>
              <a:lin ang="54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latin typeface="+mj-lt"/>
                  <a:ea typeface="楷体" panose="02010609060101010101" pitchFamily="49" charset="-122"/>
                </a:rPr>
                <a:t>2</a:t>
              </a:r>
            </a:p>
          </p:txBody>
        </p:sp>
      </p:grpSp>
      <p:grpSp>
        <p:nvGrpSpPr>
          <p:cNvPr id="10" name="Gruppieren 90"/>
          <p:cNvGrpSpPr/>
          <p:nvPr/>
        </p:nvGrpSpPr>
        <p:grpSpPr>
          <a:xfrm>
            <a:off x="1684863" y="3386275"/>
            <a:ext cx="5130606" cy="504000"/>
            <a:chOff x="323895" y="2180757"/>
            <a:chExt cx="4086181" cy="504000"/>
          </a:xfrm>
        </p:grpSpPr>
        <p:sp>
          <p:nvSpPr>
            <p:cNvPr id="11" name="Rectangle 4">
              <a:hlinkClick r:id="rId2" action="ppaction://hlinksldjump"/>
            </p:cNvPr>
            <p:cNvSpPr>
              <a:spLocks noChangeArrowheads="1"/>
            </p:cNvSpPr>
            <p:nvPr/>
          </p:nvSpPr>
          <p:spPr bwMode="gray">
            <a:xfrm>
              <a:off x="727078" y="2180757"/>
              <a:ext cx="3682998" cy="503999"/>
            </a:xfrm>
            <a:prstGeom prst="rect">
              <a:avLst/>
            </a:prstGeom>
            <a:gradFill>
              <a:gsLst>
                <a:gs pos="0">
                  <a:schemeClr val="bg1">
                    <a:lumMod val="95000"/>
                  </a:schemeClr>
                </a:gs>
                <a:gs pos="100000">
                  <a:schemeClr val="bg1">
                    <a:lumMod val="85000"/>
                  </a:schemeClr>
                </a:gs>
              </a:gsLst>
              <a:lin ang="5400000" scaled="0"/>
            </a:gradFill>
            <a:ln w="12700">
              <a:solidFill>
                <a:srgbClr val="DDDDDD"/>
              </a:solidFill>
              <a:miter lim="800000"/>
              <a:headEnd/>
              <a:tailEnd/>
            </a:ln>
            <a:effectLst>
              <a:outerShdw blurRad="50800" dist="38100" dir="2700000" algn="tl" rotWithShape="0">
                <a:prstClr val="black">
                  <a:alpha val="40000"/>
                </a:prstClr>
              </a:outerShdw>
            </a:effectLst>
          </p:spPr>
          <p:txBody>
            <a:bodyPr lIns="216000" tIns="36000" rIns="36000" bIns="36000" anchor="ctr"/>
            <a:lstStyle/>
            <a:p>
              <a:r>
                <a:rPr lang="zh-CN" altLang="en-US" sz="1600" b="1" noProof="1">
                  <a:solidFill>
                    <a:srgbClr val="5F5F5F"/>
                  </a:solidFill>
                  <a:latin typeface="+mj-lt"/>
                  <a:ea typeface="楷体" panose="02010609060101010101" pitchFamily="49" charset="-122"/>
                </a:rPr>
                <a:t>实施落地</a:t>
              </a:r>
              <a:endParaRPr lang="en-US" sz="1600" b="1" noProof="1">
                <a:solidFill>
                  <a:srgbClr val="5F5F5F"/>
                </a:solidFill>
                <a:latin typeface="+mj-lt"/>
                <a:ea typeface="楷体" panose="02010609060101010101" pitchFamily="49" charset="-122"/>
              </a:endParaRPr>
            </a:p>
          </p:txBody>
        </p:sp>
        <p:sp>
          <p:nvSpPr>
            <p:cNvPr id="12" name="Rechteck 91"/>
            <p:cNvSpPr/>
            <p:nvPr/>
          </p:nvSpPr>
          <p:spPr>
            <a:xfrm>
              <a:off x="323895" y="2180758"/>
              <a:ext cx="324000" cy="503999"/>
            </a:xfrm>
            <a:prstGeom prst="rect">
              <a:avLst/>
            </a:prstGeom>
            <a:gradFill>
              <a:gsLst>
                <a:gs pos="0">
                  <a:schemeClr val="bg1">
                    <a:lumMod val="85000"/>
                  </a:schemeClr>
                </a:gs>
                <a:gs pos="100000">
                  <a:schemeClr val="bg1">
                    <a:lumMod val="50000"/>
                  </a:schemeClr>
                </a:gs>
              </a:gsLst>
              <a:lin ang="54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latin typeface="+mj-lt"/>
                  <a:ea typeface="楷体" panose="02010609060101010101" pitchFamily="49" charset="-122"/>
                </a:rPr>
                <a:t>3</a:t>
              </a:r>
            </a:p>
          </p:txBody>
        </p:sp>
      </p:grpSp>
      <p:grpSp>
        <p:nvGrpSpPr>
          <p:cNvPr id="13" name="Gruppieren 90"/>
          <p:cNvGrpSpPr/>
          <p:nvPr/>
        </p:nvGrpSpPr>
        <p:grpSpPr>
          <a:xfrm>
            <a:off x="1684863" y="1808864"/>
            <a:ext cx="5130606" cy="504000"/>
            <a:chOff x="323895" y="2180757"/>
            <a:chExt cx="4086181" cy="504000"/>
          </a:xfrm>
        </p:grpSpPr>
        <p:sp>
          <p:nvSpPr>
            <p:cNvPr id="14" name="Rectangle 4">
              <a:hlinkClick r:id="rId2" action="ppaction://hlinksldjump"/>
            </p:cNvPr>
            <p:cNvSpPr>
              <a:spLocks noChangeArrowheads="1"/>
            </p:cNvSpPr>
            <p:nvPr/>
          </p:nvSpPr>
          <p:spPr bwMode="gray">
            <a:xfrm>
              <a:off x="727078" y="2180757"/>
              <a:ext cx="3682998" cy="503999"/>
            </a:xfrm>
            <a:prstGeom prst="rect">
              <a:avLst/>
            </a:prstGeom>
            <a:gradFill>
              <a:gsLst>
                <a:gs pos="0">
                  <a:schemeClr val="bg1">
                    <a:lumMod val="95000"/>
                  </a:schemeClr>
                </a:gs>
                <a:gs pos="100000">
                  <a:schemeClr val="bg1">
                    <a:lumMod val="85000"/>
                  </a:schemeClr>
                </a:gs>
              </a:gsLst>
              <a:lin ang="5400000" scaled="0"/>
            </a:gradFill>
            <a:ln w="12700">
              <a:solidFill>
                <a:srgbClr val="DDDDDD"/>
              </a:solidFill>
              <a:miter lim="800000"/>
              <a:headEnd/>
              <a:tailEnd/>
            </a:ln>
            <a:effectLst>
              <a:outerShdw blurRad="50800" dist="38100" dir="2700000" algn="tl" rotWithShape="0">
                <a:prstClr val="black">
                  <a:alpha val="40000"/>
                </a:prstClr>
              </a:outerShdw>
            </a:effectLst>
          </p:spPr>
          <p:txBody>
            <a:bodyPr lIns="216000" tIns="36000" rIns="36000" bIns="36000" anchor="ctr"/>
            <a:lstStyle/>
            <a:p>
              <a:r>
                <a:rPr lang="zh-CN" altLang="en-US" sz="1600" b="1" noProof="1">
                  <a:solidFill>
                    <a:srgbClr val="5F5F5F"/>
                  </a:solidFill>
                  <a:latin typeface="+mj-lt"/>
                  <a:ea typeface="楷体" panose="02010609060101010101" pitchFamily="49" charset="-122"/>
                </a:rPr>
                <a:t>品牌与公司介绍</a:t>
              </a:r>
              <a:endParaRPr lang="en-US" sz="1600" b="1" noProof="1">
                <a:solidFill>
                  <a:srgbClr val="5F5F5F"/>
                </a:solidFill>
                <a:latin typeface="+mj-lt"/>
                <a:ea typeface="楷体" panose="02010609060101010101" pitchFamily="49" charset="-122"/>
              </a:endParaRPr>
            </a:p>
          </p:txBody>
        </p:sp>
        <p:sp>
          <p:nvSpPr>
            <p:cNvPr id="15" name="Rechteck 91"/>
            <p:cNvSpPr/>
            <p:nvPr/>
          </p:nvSpPr>
          <p:spPr>
            <a:xfrm>
              <a:off x="323895" y="2180758"/>
              <a:ext cx="324000" cy="503999"/>
            </a:xfrm>
            <a:prstGeom prst="rect">
              <a:avLst/>
            </a:prstGeom>
            <a:gradFill>
              <a:gsLst>
                <a:gs pos="0">
                  <a:schemeClr val="bg1">
                    <a:lumMod val="85000"/>
                  </a:schemeClr>
                </a:gs>
                <a:gs pos="100000">
                  <a:schemeClr val="bg1">
                    <a:lumMod val="50000"/>
                  </a:schemeClr>
                </a:gs>
              </a:gsLst>
              <a:lin ang="54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latin typeface="+mj-lt"/>
                  <a:ea typeface="楷体" panose="02010609060101010101" pitchFamily="49" charset="-122"/>
                </a:rPr>
                <a:t>1</a:t>
              </a:r>
            </a:p>
          </p:txBody>
        </p:sp>
      </p:grpSp>
    </p:spTree>
    <p:extLst>
      <p:ext uri="{BB962C8B-B14F-4D97-AF65-F5344CB8AC3E}">
        <p14:creationId xmlns:p14="http://schemas.microsoft.com/office/powerpoint/2010/main" val="6265925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案例</a:t>
            </a:r>
            <a:r>
              <a:rPr lang="en-US" altLang="zh-CN"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股份制银行</a:t>
            </a:r>
            <a:endParaRPr lang="en-US" dirty="0">
              <a:latin typeface="楷体" panose="02010609060101010101" pitchFamily="49" charset="-122"/>
              <a:ea typeface="楷体" panose="02010609060101010101" pitchFamily="49" charset="-122"/>
            </a:endParaRPr>
          </a:p>
        </p:txBody>
      </p:sp>
      <p:grpSp>
        <p:nvGrpSpPr>
          <p:cNvPr id="4" name="组合 139"/>
          <p:cNvGrpSpPr>
            <a:grpSpLocks/>
          </p:cNvGrpSpPr>
          <p:nvPr/>
        </p:nvGrpSpPr>
        <p:grpSpPr bwMode="auto">
          <a:xfrm>
            <a:off x="260350" y="1118394"/>
            <a:ext cx="8642350" cy="5256212"/>
            <a:chOff x="0" y="1196975"/>
            <a:chExt cx="9251950" cy="5256213"/>
          </a:xfrm>
        </p:grpSpPr>
        <p:sp>
          <p:nvSpPr>
            <p:cNvPr id="6" name="圆角矩形 798"/>
            <p:cNvSpPr/>
            <p:nvPr/>
          </p:nvSpPr>
          <p:spPr bwMode="auto">
            <a:xfrm>
              <a:off x="0" y="1196975"/>
              <a:ext cx="9251950" cy="3321051"/>
            </a:xfrm>
            <a:prstGeom prst="roundRect">
              <a:avLst>
                <a:gd name="adj" fmla="val 7693"/>
              </a:avLst>
            </a:prstGeom>
            <a:gradFill>
              <a:gsLst>
                <a:gs pos="0">
                  <a:srgbClr val="FFCC66"/>
                </a:gs>
                <a:gs pos="50000">
                  <a:srgbClr val="FFFFFF"/>
                </a:gs>
                <a:gs pos="100000">
                  <a:srgbClr val="EAEAEA"/>
                </a:gs>
              </a:gsLst>
              <a:lin ang="0" scaled="1"/>
            </a:gradFill>
            <a:ln w="25400">
              <a:solidFill>
                <a:srgbClr val="7889FB"/>
              </a:solidFill>
              <a:miter lim="800000"/>
              <a:headEnd/>
              <a:tailEnd/>
            </a:ln>
          </p:spPr>
          <p:txBody>
            <a:bodyPr lIns="0" tIns="0" rIns="0" bIns="0"/>
            <a:lstStyle/>
            <a:p>
              <a:pPr fontAlgn="auto">
                <a:spcBef>
                  <a:spcPts val="0"/>
                </a:spcBef>
                <a:spcAft>
                  <a:spcPts val="0"/>
                </a:spcAft>
                <a:defRPr/>
              </a:pPr>
              <a:endParaRPr lang="zh-CN" altLang="en-US" sz="1200" kern="0" dirty="0">
                <a:solidFill>
                  <a:srgbClr val="000000"/>
                </a:solidFill>
              </a:endParaRPr>
            </a:p>
          </p:txBody>
        </p:sp>
        <p:sp>
          <p:nvSpPr>
            <p:cNvPr id="7" name="AutoShape 11"/>
            <p:cNvSpPr>
              <a:spLocks noChangeArrowheads="1"/>
            </p:cNvSpPr>
            <p:nvPr/>
          </p:nvSpPr>
          <p:spPr bwMode="auto">
            <a:xfrm>
              <a:off x="3137234" y="3063875"/>
              <a:ext cx="2729359" cy="1301750"/>
            </a:xfrm>
            <a:prstGeom prst="can">
              <a:avLst>
                <a:gd name="adj" fmla="val 24266"/>
              </a:avLst>
            </a:prstGeom>
            <a:gradFill rotWithShape="1">
              <a:gsLst>
                <a:gs pos="0">
                  <a:srgbClr val="CCFF99"/>
                </a:gs>
                <a:gs pos="50000">
                  <a:srgbClr val="FFFFFF"/>
                </a:gs>
                <a:gs pos="100000">
                  <a:srgbClr val="EAEAEA"/>
                </a:gs>
              </a:gsLst>
              <a:lin ang="0" scaled="1"/>
            </a:gradFill>
            <a:ln w="19050">
              <a:solidFill>
                <a:srgbClr val="000000"/>
              </a:solidFill>
              <a:round/>
              <a:headEnd/>
              <a:tailEnd/>
            </a:ln>
          </p:spPr>
          <p:txBody>
            <a:bodyPr anchor="ctr"/>
            <a:lstStyle/>
            <a:p>
              <a:pPr algn="ctr" fontAlgn="auto">
                <a:spcBef>
                  <a:spcPct val="50000"/>
                </a:spcBef>
                <a:spcAft>
                  <a:spcPts val="0"/>
                </a:spcAft>
                <a:buFont typeface="Wingdings" pitchFamily="2" charset="2"/>
                <a:buNone/>
                <a:defRPr/>
              </a:pPr>
              <a:endParaRPr lang="zh-CN" altLang="zh-CN" sz="1200" b="1" kern="0">
                <a:solidFill>
                  <a:srgbClr val="000000"/>
                </a:solidFill>
              </a:endParaRPr>
            </a:p>
          </p:txBody>
        </p:sp>
        <p:sp>
          <p:nvSpPr>
            <p:cNvPr id="8" name="Rectangle 157"/>
            <p:cNvSpPr>
              <a:spLocks noChangeArrowheads="1"/>
            </p:cNvSpPr>
            <p:nvPr/>
          </p:nvSpPr>
          <p:spPr bwMode="auto">
            <a:xfrm>
              <a:off x="3771139" y="3114675"/>
              <a:ext cx="1385073" cy="184150"/>
            </a:xfrm>
            <a:prstGeom prst="rect">
              <a:avLst/>
            </a:prstGeom>
            <a:noFill/>
            <a:ln w="9525">
              <a:noFill/>
              <a:miter lim="800000"/>
              <a:headEnd/>
              <a:tailEnd/>
            </a:ln>
          </p:spPr>
          <p:txBody>
            <a:bodyPr wrap="none" lIns="0" tIns="0" rIns="0" bIns="0">
              <a:spAutoFit/>
            </a:bodyPr>
            <a:lstStyle/>
            <a:p>
              <a:pPr algn="ctr" fontAlgn="auto">
                <a:spcBef>
                  <a:spcPts val="0"/>
                </a:spcBef>
                <a:spcAft>
                  <a:spcPts val="0"/>
                </a:spcAft>
                <a:defRPr/>
              </a:pPr>
              <a:r>
                <a:rPr lang="zh-CN" altLang="en-US" sz="1200" b="1" kern="0">
                  <a:solidFill>
                    <a:srgbClr val="000000"/>
                  </a:solidFill>
                </a:rPr>
                <a:t>市场风险应用数据库</a:t>
              </a:r>
            </a:p>
          </p:txBody>
        </p:sp>
        <p:sp>
          <p:nvSpPr>
            <p:cNvPr id="9" name="Rectangle 157"/>
            <p:cNvSpPr>
              <a:spLocks noChangeArrowheads="1"/>
            </p:cNvSpPr>
            <p:nvPr/>
          </p:nvSpPr>
          <p:spPr bwMode="auto">
            <a:xfrm>
              <a:off x="3268094" y="3429000"/>
              <a:ext cx="1177737" cy="153987"/>
            </a:xfrm>
            <a:prstGeom prst="rect">
              <a:avLst/>
            </a:prstGeom>
            <a:solidFill>
              <a:srgbClr val="FFCC99"/>
            </a:solidFill>
            <a:ln w="19050">
              <a:solidFill>
                <a:srgbClr val="FFC000"/>
              </a:solidFill>
              <a:miter lim="800000"/>
              <a:headEnd/>
              <a:tailEnd/>
            </a:ln>
          </p:spPr>
          <p:txBody>
            <a:bodyPr lIns="0" tIns="0" rIns="0" bIns="0">
              <a:spAutoFit/>
            </a:bodyPr>
            <a:lstStyle/>
            <a:p>
              <a:pPr algn="ctr" fontAlgn="auto">
                <a:spcBef>
                  <a:spcPts val="0"/>
                </a:spcBef>
                <a:spcAft>
                  <a:spcPts val="0"/>
                </a:spcAft>
                <a:defRPr/>
              </a:pPr>
              <a:r>
                <a:rPr lang="zh-CN" altLang="en-US" sz="1000" kern="0">
                  <a:solidFill>
                    <a:srgbClr val="000000"/>
                  </a:solidFill>
                  <a:latin typeface="Arial Unicode MS" pitchFamily="34" charset="-122"/>
                  <a:ea typeface="Arial Unicode MS" pitchFamily="34" charset="-122"/>
                  <a:cs typeface="Arial Unicode MS" pitchFamily="34" charset="-122"/>
                </a:rPr>
                <a:t>静态数据</a:t>
              </a:r>
              <a:endParaRPr lang="en-US" altLang="zh-CN" sz="1000" kern="0">
                <a:solidFill>
                  <a:srgbClr val="000000"/>
                </a:solidFill>
                <a:latin typeface="Arial Unicode MS" pitchFamily="34" charset="-122"/>
                <a:ea typeface="Arial Unicode MS" pitchFamily="34" charset="-122"/>
                <a:cs typeface="Arial Unicode MS" pitchFamily="34" charset="-122"/>
              </a:endParaRPr>
            </a:p>
          </p:txBody>
        </p:sp>
        <p:sp>
          <p:nvSpPr>
            <p:cNvPr id="10" name="Rectangle 157"/>
            <p:cNvSpPr>
              <a:spLocks noChangeArrowheads="1"/>
            </p:cNvSpPr>
            <p:nvPr/>
          </p:nvSpPr>
          <p:spPr bwMode="auto">
            <a:xfrm>
              <a:off x="3268094" y="3646487"/>
              <a:ext cx="1177737" cy="153988"/>
            </a:xfrm>
            <a:prstGeom prst="rect">
              <a:avLst/>
            </a:prstGeom>
            <a:solidFill>
              <a:srgbClr val="FFCC99"/>
            </a:solidFill>
            <a:ln w="19050">
              <a:solidFill>
                <a:srgbClr val="FFC000"/>
              </a:solidFill>
              <a:miter lim="800000"/>
              <a:headEnd/>
              <a:tailEnd/>
            </a:ln>
          </p:spPr>
          <p:txBody>
            <a:bodyPr lIns="0" tIns="0" rIns="0" bIns="0">
              <a:spAutoFit/>
            </a:bodyPr>
            <a:lstStyle/>
            <a:p>
              <a:pPr algn="ctr" fontAlgn="auto">
                <a:spcBef>
                  <a:spcPts val="0"/>
                </a:spcBef>
                <a:spcAft>
                  <a:spcPts val="0"/>
                </a:spcAft>
                <a:defRPr/>
              </a:pPr>
              <a:r>
                <a:rPr lang="zh-CN" altLang="en-US" sz="1000" kern="0">
                  <a:solidFill>
                    <a:srgbClr val="000000"/>
                  </a:solidFill>
                  <a:latin typeface="Arial Unicode MS" pitchFamily="34" charset="-122"/>
                  <a:ea typeface="Arial Unicode MS" pitchFamily="34" charset="-122"/>
                  <a:cs typeface="Arial Unicode MS" pitchFamily="34" charset="-122"/>
                </a:rPr>
                <a:t>金融工具数据</a:t>
              </a:r>
              <a:endParaRPr lang="en-US" altLang="zh-CN" sz="1000" kern="0">
                <a:solidFill>
                  <a:srgbClr val="000000"/>
                </a:solidFill>
                <a:latin typeface="Arial Unicode MS" pitchFamily="34" charset="-122"/>
                <a:ea typeface="Arial Unicode MS" pitchFamily="34" charset="-122"/>
                <a:cs typeface="Arial Unicode MS" pitchFamily="34" charset="-122"/>
              </a:endParaRPr>
            </a:p>
          </p:txBody>
        </p:sp>
        <p:sp>
          <p:nvSpPr>
            <p:cNvPr id="11" name="Rectangle 157"/>
            <p:cNvSpPr>
              <a:spLocks noChangeArrowheads="1"/>
            </p:cNvSpPr>
            <p:nvPr/>
          </p:nvSpPr>
          <p:spPr bwMode="auto">
            <a:xfrm>
              <a:off x="3268094" y="3860801"/>
              <a:ext cx="1177737" cy="153987"/>
            </a:xfrm>
            <a:prstGeom prst="rect">
              <a:avLst/>
            </a:prstGeom>
            <a:solidFill>
              <a:srgbClr val="FFCC99"/>
            </a:solidFill>
            <a:ln w="19050">
              <a:solidFill>
                <a:srgbClr val="FFC000"/>
              </a:solidFill>
              <a:miter lim="800000"/>
              <a:headEnd/>
              <a:tailEnd/>
            </a:ln>
          </p:spPr>
          <p:txBody>
            <a:bodyPr lIns="0" tIns="0" rIns="0" bIns="0">
              <a:spAutoFit/>
            </a:bodyPr>
            <a:lstStyle/>
            <a:p>
              <a:pPr algn="ctr" fontAlgn="auto">
                <a:spcBef>
                  <a:spcPts val="0"/>
                </a:spcBef>
                <a:spcAft>
                  <a:spcPts val="0"/>
                </a:spcAft>
                <a:defRPr/>
              </a:pPr>
              <a:r>
                <a:rPr lang="zh-CN" altLang="en-US" sz="1000" kern="0">
                  <a:solidFill>
                    <a:srgbClr val="000000"/>
                  </a:solidFill>
                  <a:latin typeface="Arial Unicode MS" pitchFamily="34" charset="-122"/>
                  <a:ea typeface="Arial Unicode MS" pitchFamily="34" charset="-122"/>
                  <a:cs typeface="Arial Unicode MS" pitchFamily="34" charset="-122"/>
                </a:rPr>
                <a:t>交易账户头寸数据</a:t>
              </a:r>
              <a:endParaRPr lang="en-US" altLang="zh-CN" sz="1000" kern="0">
                <a:solidFill>
                  <a:srgbClr val="000000"/>
                </a:solidFill>
                <a:latin typeface="Arial Unicode MS" pitchFamily="34" charset="-122"/>
                <a:ea typeface="Arial Unicode MS" pitchFamily="34" charset="-122"/>
                <a:cs typeface="Arial Unicode MS" pitchFamily="34" charset="-122"/>
              </a:endParaRPr>
            </a:p>
          </p:txBody>
        </p:sp>
        <p:sp>
          <p:nvSpPr>
            <p:cNvPr id="12" name="Rectangle 157"/>
            <p:cNvSpPr>
              <a:spLocks noChangeArrowheads="1"/>
            </p:cNvSpPr>
            <p:nvPr/>
          </p:nvSpPr>
          <p:spPr bwMode="auto">
            <a:xfrm>
              <a:off x="3268094" y="4076701"/>
              <a:ext cx="1177737" cy="153987"/>
            </a:xfrm>
            <a:prstGeom prst="rect">
              <a:avLst/>
            </a:prstGeom>
            <a:solidFill>
              <a:srgbClr val="FFCC99"/>
            </a:solidFill>
            <a:ln w="19050">
              <a:solidFill>
                <a:srgbClr val="FFC000"/>
              </a:solidFill>
              <a:miter lim="800000"/>
              <a:headEnd/>
              <a:tailEnd/>
            </a:ln>
          </p:spPr>
          <p:txBody>
            <a:bodyPr lIns="0" tIns="0" rIns="0" bIns="0">
              <a:spAutoFit/>
            </a:bodyPr>
            <a:lstStyle/>
            <a:p>
              <a:pPr algn="ctr" fontAlgn="auto">
                <a:spcBef>
                  <a:spcPts val="0"/>
                </a:spcBef>
                <a:spcAft>
                  <a:spcPts val="0"/>
                </a:spcAft>
                <a:defRPr/>
              </a:pPr>
              <a:r>
                <a:rPr lang="zh-CN" altLang="en-US" sz="1000" kern="0">
                  <a:solidFill>
                    <a:srgbClr val="000000"/>
                  </a:solidFill>
                  <a:latin typeface="Arial Unicode MS" pitchFamily="34" charset="-122"/>
                  <a:ea typeface="Arial Unicode MS" pitchFamily="34" charset="-122"/>
                  <a:cs typeface="Arial Unicode MS" pitchFamily="34" charset="-122"/>
                </a:rPr>
                <a:t>其他数据</a:t>
              </a:r>
              <a:endParaRPr lang="en-US" altLang="zh-CN" sz="1000" kern="0">
                <a:solidFill>
                  <a:srgbClr val="000000"/>
                </a:solidFill>
                <a:latin typeface="Arial Unicode MS" pitchFamily="34" charset="-122"/>
                <a:ea typeface="Arial Unicode MS" pitchFamily="34" charset="-122"/>
                <a:cs typeface="Arial Unicode MS" pitchFamily="34" charset="-122"/>
              </a:endParaRPr>
            </a:p>
          </p:txBody>
        </p:sp>
        <p:sp>
          <p:nvSpPr>
            <p:cNvPr id="13" name="Rectangle 157"/>
            <p:cNvSpPr>
              <a:spLocks noChangeArrowheads="1"/>
            </p:cNvSpPr>
            <p:nvPr/>
          </p:nvSpPr>
          <p:spPr bwMode="auto">
            <a:xfrm>
              <a:off x="4564794" y="3429000"/>
              <a:ext cx="1181137" cy="153987"/>
            </a:xfrm>
            <a:prstGeom prst="rect">
              <a:avLst/>
            </a:prstGeom>
            <a:solidFill>
              <a:srgbClr val="FFCC99"/>
            </a:solidFill>
            <a:ln w="19050">
              <a:solidFill>
                <a:srgbClr val="FFC000"/>
              </a:solidFill>
              <a:miter lim="800000"/>
              <a:headEnd/>
              <a:tailEnd/>
            </a:ln>
          </p:spPr>
          <p:txBody>
            <a:bodyPr lIns="0" tIns="0" rIns="0" bIns="0">
              <a:spAutoFit/>
            </a:bodyPr>
            <a:lstStyle/>
            <a:p>
              <a:pPr algn="ctr" fontAlgn="auto">
                <a:spcBef>
                  <a:spcPts val="0"/>
                </a:spcBef>
                <a:spcAft>
                  <a:spcPts val="0"/>
                </a:spcAft>
                <a:defRPr/>
              </a:pPr>
              <a:r>
                <a:rPr lang="zh-CN" altLang="en-US" sz="1000" kern="0">
                  <a:solidFill>
                    <a:srgbClr val="000000"/>
                  </a:solidFill>
                  <a:latin typeface="Arial Unicode MS" pitchFamily="34" charset="-122"/>
                  <a:ea typeface="Arial Unicode MS" pitchFamily="34" charset="-122"/>
                  <a:cs typeface="Arial Unicode MS" pitchFamily="34" charset="-122"/>
                </a:rPr>
                <a:t>参考数据</a:t>
              </a:r>
              <a:endParaRPr lang="en-US" altLang="zh-CN" sz="1000" kern="0">
                <a:solidFill>
                  <a:srgbClr val="000000"/>
                </a:solidFill>
                <a:latin typeface="Arial Unicode MS" pitchFamily="34" charset="-122"/>
                <a:ea typeface="Arial Unicode MS" pitchFamily="34" charset="-122"/>
                <a:cs typeface="Arial Unicode MS" pitchFamily="34" charset="-122"/>
              </a:endParaRPr>
            </a:p>
          </p:txBody>
        </p:sp>
        <p:sp>
          <p:nvSpPr>
            <p:cNvPr id="14" name="Rectangle 157"/>
            <p:cNvSpPr>
              <a:spLocks noChangeArrowheads="1"/>
            </p:cNvSpPr>
            <p:nvPr/>
          </p:nvSpPr>
          <p:spPr bwMode="auto">
            <a:xfrm>
              <a:off x="4564794" y="3646487"/>
              <a:ext cx="1181137" cy="153988"/>
            </a:xfrm>
            <a:prstGeom prst="rect">
              <a:avLst/>
            </a:prstGeom>
            <a:solidFill>
              <a:srgbClr val="FFCC99"/>
            </a:solidFill>
            <a:ln w="19050">
              <a:solidFill>
                <a:srgbClr val="FFC000"/>
              </a:solidFill>
              <a:miter lim="800000"/>
              <a:headEnd/>
              <a:tailEnd/>
            </a:ln>
          </p:spPr>
          <p:txBody>
            <a:bodyPr lIns="0" tIns="0" rIns="0" bIns="0">
              <a:spAutoFit/>
            </a:bodyPr>
            <a:lstStyle/>
            <a:p>
              <a:pPr algn="ctr" fontAlgn="auto">
                <a:spcBef>
                  <a:spcPts val="0"/>
                </a:spcBef>
                <a:spcAft>
                  <a:spcPts val="0"/>
                </a:spcAft>
                <a:defRPr/>
              </a:pPr>
              <a:r>
                <a:rPr lang="zh-CN" altLang="en-US" sz="1000" kern="0">
                  <a:solidFill>
                    <a:srgbClr val="000000"/>
                  </a:solidFill>
                  <a:latin typeface="Arial Unicode MS" pitchFamily="34" charset="-122"/>
                  <a:ea typeface="Arial Unicode MS" pitchFamily="34" charset="-122"/>
                  <a:cs typeface="Arial Unicode MS" pitchFamily="34" charset="-122"/>
                </a:rPr>
                <a:t>市场数据</a:t>
              </a:r>
              <a:endParaRPr lang="en-US" altLang="zh-CN" sz="1000" kern="0">
                <a:solidFill>
                  <a:srgbClr val="000000"/>
                </a:solidFill>
                <a:latin typeface="Arial Unicode MS" pitchFamily="34" charset="-122"/>
                <a:ea typeface="Arial Unicode MS" pitchFamily="34" charset="-122"/>
                <a:cs typeface="Arial Unicode MS" pitchFamily="34" charset="-122"/>
              </a:endParaRPr>
            </a:p>
          </p:txBody>
        </p:sp>
        <p:sp>
          <p:nvSpPr>
            <p:cNvPr id="15" name="Rectangle 157"/>
            <p:cNvSpPr>
              <a:spLocks noChangeArrowheads="1"/>
            </p:cNvSpPr>
            <p:nvPr/>
          </p:nvSpPr>
          <p:spPr bwMode="auto">
            <a:xfrm>
              <a:off x="4564794" y="3860801"/>
              <a:ext cx="1181137" cy="153987"/>
            </a:xfrm>
            <a:prstGeom prst="rect">
              <a:avLst/>
            </a:prstGeom>
            <a:solidFill>
              <a:srgbClr val="FFCC99"/>
            </a:solidFill>
            <a:ln w="19050">
              <a:solidFill>
                <a:srgbClr val="FFC000"/>
              </a:solidFill>
              <a:miter lim="800000"/>
              <a:headEnd/>
              <a:tailEnd/>
            </a:ln>
          </p:spPr>
          <p:txBody>
            <a:bodyPr lIns="0" tIns="0" rIns="0" bIns="0">
              <a:spAutoFit/>
            </a:bodyPr>
            <a:lstStyle/>
            <a:p>
              <a:pPr algn="ctr" fontAlgn="auto">
                <a:spcBef>
                  <a:spcPts val="0"/>
                </a:spcBef>
                <a:spcAft>
                  <a:spcPts val="0"/>
                </a:spcAft>
                <a:defRPr/>
              </a:pPr>
              <a:r>
                <a:rPr lang="zh-CN" altLang="en-US" sz="1000" kern="0">
                  <a:solidFill>
                    <a:srgbClr val="000000"/>
                  </a:solidFill>
                  <a:latin typeface="Arial Unicode MS" pitchFamily="34" charset="-122"/>
                  <a:ea typeface="Arial Unicode MS" pitchFamily="34" charset="-122"/>
                  <a:cs typeface="Arial Unicode MS" pitchFamily="34" charset="-122"/>
                </a:rPr>
                <a:t>损益数据</a:t>
              </a:r>
              <a:endParaRPr lang="en-US" altLang="zh-CN" sz="1000" kern="0">
                <a:solidFill>
                  <a:srgbClr val="000000"/>
                </a:solidFill>
                <a:latin typeface="Arial Unicode MS" pitchFamily="34" charset="-122"/>
                <a:ea typeface="Arial Unicode MS" pitchFamily="34" charset="-122"/>
                <a:cs typeface="Arial Unicode MS" pitchFamily="34" charset="-122"/>
              </a:endParaRPr>
            </a:p>
          </p:txBody>
        </p:sp>
        <p:sp>
          <p:nvSpPr>
            <p:cNvPr id="16" name="Rectangle 157"/>
            <p:cNvSpPr>
              <a:spLocks noChangeArrowheads="1"/>
            </p:cNvSpPr>
            <p:nvPr/>
          </p:nvSpPr>
          <p:spPr bwMode="auto">
            <a:xfrm>
              <a:off x="4564794" y="4076701"/>
              <a:ext cx="1181137" cy="153987"/>
            </a:xfrm>
            <a:prstGeom prst="rect">
              <a:avLst/>
            </a:prstGeom>
            <a:solidFill>
              <a:srgbClr val="FFCC99"/>
            </a:solidFill>
            <a:ln w="19050">
              <a:solidFill>
                <a:srgbClr val="FFC000"/>
              </a:solidFill>
              <a:miter lim="800000"/>
              <a:headEnd/>
              <a:tailEnd/>
            </a:ln>
          </p:spPr>
          <p:txBody>
            <a:bodyPr lIns="0" tIns="0" rIns="0" bIns="0">
              <a:spAutoFit/>
            </a:bodyPr>
            <a:lstStyle/>
            <a:p>
              <a:pPr algn="ctr" fontAlgn="auto">
                <a:spcBef>
                  <a:spcPts val="0"/>
                </a:spcBef>
                <a:spcAft>
                  <a:spcPts val="0"/>
                </a:spcAft>
                <a:defRPr/>
              </a:pPr>
              <a:r>
                <a:rPr lang="zh-CN" altLang="en-US" sz="1000" kern="0">
                  <a:solidFill>
                    <a:srgbClr val="000000"/>
                  </a:solidFill>
                  <a:latin typeface="Arial Unicode MS" pitchFamily="34" charset="-122"/>
                  <a:ea typeface="Arial Unicode MS" pitchFamily="34" charset="-122"/>
                  <a:cs typeface="Arial Unicode MS" pitchFamily="34" charset="-122"/>
                </a:rPr>
                <a:t>风险计量结果数据</a:t>
              </a:r>
              <a:endParaRPr lang="en-US" altLang="zh-CN" sz="1000" kern="0">
                <a:solidFill>
                  <a:srgbClr val="000000"/>
                </a:solidFill>
                <a:latin typeface="Arial Unicode MS" pitchFamily="34" charset="-122"/>
                <a:ea typeface="Arial Unicode MS" pitchFamily="34" charset="-122"/>
                <a:cs typeface="Arial Unicode MS" pitchFamily="34" charset="-122"/>
              </a:endParaRPr>
            </a:p>
          </p:txBody>
        </p:sp>
        <p:sp>
          <p:nvSpPr>
            <p:cNvPr id="17" name="Rectangle 312"/>
            <p:cNvSpPr>
              <a:spLocks noChangeArrowheads="1"/>
            </p:cNvSpPr>
            <p:nvPr/>
          </p:nvSpPr>
          <p:spPr bwMode="auto">
            <a:xfrm>
              <a:off x="662796" y="4740276"/>
              <a:ext cx="654299" cy="184150"/>
            </a:xfrm>
            <a:prstGeom prst="rect">
              <a:avLst/>
            </a:prstGeom>
            <a:noFill/>
            <a:ln w="9525">
              <a:noFill/>
              <a:miter lim="800000"/>
              <a:headEnd/>
              <a:tailEnd/>
            </a:ln>
          </p:spPr>
          <p:txBody>
            <a:bodyPr lIns="0" tIns="0" rIns="0" bIns="0">
              <a:spAutoFit/>
            </a:bodyPr>
            <a:lstStyle/>
            <a:p>
              <a:pPr fontAlgn="auto">
                <a:spcBef>
                  <a:spcPts val="0"/>
                </a:spcBef>
                <a:spcAft>
                  <a:spcPts val="0"/>
                </a:spcAft>
                <a:defRPr/>
              </a:pPr>
              <a:r>
                <a:rPr lang="zh-CN" altLang="en-US" sz="1200" kern="0" dirty="0">
                  <a:solidFill>
                    <a:srgbClr val="E46C0A"/>
                  </a:solidFill>
                  <a:latin typeface="Arial Unicode MS" pitchFamily="34" charset="-122"/>
                  <a:ea typeface="Arial Unicode MS" pitchFamily="34" charset="-122"/>
                  <a:cs typeface="Arial Unicode MS" pitchFamily="34" charset="-122"/>
                </a:rPr>
                <a:t>资讯系统</a:t>
              </a:r>
              <a:endParaRPr lang="zh-CN" altLang="en-US" sz="1200" kern="0" dirty="0">
                <a:solidFill>
                  <a:srgbClr val="000000"/>
                </a:solidFill>
                <a:latin typeface="Arial Unicode MS" pitchFamily="34" charset="-122"/>
                <a:ea typeface="Arial Unicode MS" pitchFamily="34" charset="-122"/>
                <a:cs typeface="Arial Unicode MS" pitchFamily="34" charset="-122"/>
              </a:endParaRPr>
            </a:p>
          </p:txBody>
        </p:sp>
        <p:sp>
          <p:nvSpPr>
            <p:cNvPr id="18" name="Rectangle 157"/>
            <p:cNvSpPr>
              <a:spLocks noChangeArrowheads="1"/>
            </p:cNvSpPr>
            <p:nvPr/>
          </p:nvSpPr>
          <p:spPr bwMode="auto">
            <a:xfrm>
              <a:off x="472454" y="4929188"/>
              <a:ext cx="961904" cy="193675"/>
            </a:xfrm>
            <a:prstGeom prst="rect">
              <a:avLst/>
            </a:prstGeom>
            <a:solidFill>
              <a:srgbClr val="061DC8">
                <a:lumMod val="20000"/>
                <a:lumOff val="80000"/>
                <a:alpha val="50000"/>
              </a:srgbClr>
            </a:solidFill>
            <a:ln w="19050">
              <a:solidFill>
                <a:srgbClr val="FFCC66"/>
              </a:solidFill>
              <a:miter lim="800000"/>
              <a:headEnd/>
              <a:tailEnd/>
            </a:ln>
          </p:spPr>
          <p:txBody>
            <a:bodyPr lIns="0" tIns="0" rIns="0" bIns="0"/>
            <a:lstStyle/>
            <a:p>
              <a:pPr algn="ctr" fontAlgn="auto">
                <a:spcBef>
                  <a:spcPts val="0"/>
                </a:spcBef>
                <a:spcAft>
                  <a:spcPts val="0"/>
                </a:spcAft>
                <a:defRPr/>
              </a:pPr>
              <a:r>
                <a:rPr lang="en-US" altLang="zh-CN" sz="1000" kern="0" dirty="0">
                  <a:solidFill>
                    <a:srgbClr val="000000"/>
                  </a:solidFill>
                  <a:latin typeface="Arial Unicode MS" pitchFamily="34" charset="-122"/>
                  <a:ea typeface="Arial Unicode MS" pitchFamily="34" charset="-122"/>
                  <a:cs typeface="Arial Unicode MS" pitchFamily="34" charset="-122"/>
                </a:rPr>
                <a:t>Reuters</a:t>
              </a:r>
            </a:p>
          </p:txBody>
        </p:sp>
        <p:sp>
          <p:nvSpPr>
            <p:cNvPr id="19" name="Rectangle 312"/>
            <p:cNvSpPr>
              <a:spLocks noChangeArrowheads="1"/>
            </p:cNvSpPr>
            <p:nvPr/>
          </p:nvSpPr>
          <p:spPr bwMode="auto">
            <a:xfrm>
              <a:off x="2688572" y="4729163"/>
              <a:ext cx="961904" cy="184150"/>
            </a:xfrm>
            <a:prstGeom prst="rect">
              <a:avLst/>
            </a:prstGeom>
            <a:noFill/>
            <a:ln w="9525">
              <a:noFill/>
              <a:miter lim="800000"/>
              <a:headEnd/>
              <a:tailEnd/>
            </a:ln>
          </p:spPr>
          <p:txBody>
            <a:bodyPr lIns="0" tIns="0" rIns="0" bIns="0">
              <a:spAutoFit/>
            </a:bodyPr>
            <a:lstStyle/>
            <a:p>
              <a:pPr fontAlgn="auto">
                <a:spcBef>
                  <a:spcPts val="0"/>
                </a:spcBef>
                <a:spcAft>
                  <a:spcPts val="0"/>
                </a:spcAft>
                <a:defRPr/>
              </a:pPr>
              <a:r>
                <a:rPr lang="zh-CN" altLang="en-US" sz="1200" kern="0" dirty="0">
                  <a:solidFill>
                    <a:srgbClr val="E46C0A"/>
                  </a:solidFill>
                  <a:latin typeface="Arial Unicode MS" pitchFamily="34" charset="-122"/>
                  <a:ea typeface="Arial Unicode MS" pitchFamily="34" charset="-122"/>
                  <a:cs typeface="Arial Unicode MS" pitchFamily="34" charset="-122"/>
                </a:rPr>
                <a:t>行内数据源</a:t>
              </a:r>
              <a:endParaRPr lang="zh-CN" altLang="en-US" sz="1200" kern="0" dirty="0">
                <a:solidFill>
                  <a:srgbClr val="000000"/>
                </a:solidFill>
                <a:latin typeface="Arial Unicode MS" pitchFamily="34" charset="-122"/>
                <a:ea typeface="Arial Unicode MS" pitchFamily="34" charset="-122"/>
                <a:cs typeface="Arial Unicode MS" pitchFamily="34" charset="-122"/>
              </a:endParaRPr>
            </a:p>
          </p:txBody>
        </p:sp>
        <p:sp>
          <p:nvSpPr>
            <p:cNvPr id="20" name="Rectangle 157"/>
            <p:cNvSpPr>
              <a:spLocks noChangeArrowheads="1"/>
            </p:cNvSpPr>
            <p:nvPr/>
          </p:nvSpPr>
          <p:spPr bwMode="auto">
            <a:xfrm>
              <a:off x="3147430" y="4951413"/>
              <a:ext cx="1261012" cy="153988"/>
            </a:xfrm>
            <a:prstGeom prst="rect">
              <a:avLst/>
            </a:prstGeom>
            <a:solidFill>
              <a:srgbClr val="061DC8">
                <a:lumMod val="20000"/>
                <a:lumOff val="80000"/>
                <a:alpha val="50000"/>
              </a:srgbClr>
            </a:solidFill>
            <a:ln w="19050">
              <a:solidFill>
                <a:srgbClr val="FF0000"/>
              </a:solidFill>
              <a:miter lim="800000"/>
              <a:headEnd/>
              <a:tailEnd/>
            </a:ln>
          </p:spPr>
          <p:txBody>
            <a:bodyPr lIns="0" tIns="0" rIns="0" bIns="0">
              <a:spAutoFit/>
            </a:bodyPr>
            <a:lstStyle/>
            <a:p>
              <a:pPr algn="ctr" fontAlgn="auto">
                <a:spcBef>
                  <a:spcPts val="0"/>
                </a:spcBef>
                <a:spcAft>
                  <a:spcPts val="0"/>
                </a:spcAft>
                <a:defRPr/>
              </a:pPr>
              <a:r>
                <a:rPr lang="en-US" altLang="zh-CN" sz="1000" kern="0" dirty="0" err="1">
                  <a:solidFill>
                    <a:srgbClr val="000000"/>
                  </a:solidFill>
                  <a:latin typeface="Arial Unicode MS" pitchFamily="34" charset="-122"/>
                  <a:ea typeface="Arial Unicode MS" pitchFamily="34" charset="-122"/>
                  <a:cs typeface="Arial Unicode MS" pitchFamily="34" charset="-122"/>
                </a:rPr>
                <a:t>Opics</a:t>
              </a:r>
              <a:endParaRPr lang="en-US" altLang="zh-CN" sz="1000" kern="0" dirty="0">
                <a:solidFill>
                  <a:srgbClr val="000000"/>
                </a:solidFill>
                <a:latin typeface="Arial Unicode MS" pitchFamily="34" charset="-122"/>
                <a:ea typeface="Arial Unicode MS" pitchFamily="34" charset="-122"/>
                <a:cs typeface="Arial Unicode MS" pitchFamily="34" charset="-122"/>
              </a:endParaRPr>
            </a:p>
          </p:txBody>
        </p:sp>
        <p:sp>
          <p:nvSpPr>
            <p:cNvPr id="21" name="Rectangle 157"/>
            <p:cNvSpPr>
              <a:spLocks noChangeArrowheads="1"/>
            </p:cNvSpPr>
            <p:nvPr/>
          </p:nvSpPr>
          <p:spPr bwMode="auto">
            <a:xfrm>
              <a:off x="1818440" y="4951413"/>
              <a:ext cx="1261012" cy="153988"/>
            </a:xfrm>
            <a:prstGeom prst="rect">
              <a:avLst/>
            </a:prstGeom>
            <a:solidFill>
              <a:srgbClr val="061DC8">
                <a:lumMod val="20000"/>
                <a:lumOff val="80000"/>
                <a:alpha val="50000"/>
              </a:srgbClr>
            </a:solidFill>
            <a:ln w="19050">
              <a:solidFill>
                <a:srgbClr val="FFCC66"/>
              </a:solidFill>
              <a:miter lim="800000"/>
              <a:headEnd/>
              <a:tailEnd/>
            </a:ln>
          </p:spPr>
          <p:txBody>
            <a:bodyPr lIns="0" tIns="0" rIns="0" bIns="0">
              <a:spAutoFit/>
            </a:bodyPr>
            <a:lstStyle/>
            <a:p>
              <a:pPr algn="ctr" fontAlgn="auto">
                <a:spcBef>
                  <a:spcPts val="0"/>
                </a:spcBef>
                <a:spcAft>
                  <a:spcPts val="0"/>
                </a:spcAft>
                <a:defRPr/>
              </a:pPr>
              <a:r>
                <a:rPr lang="zh-CN" altLang="en-US" sz="1000" kern="0" dirty="0">
                  <a:solidFill>
                    <a:srgbClr val="000000"/>
                  </a:solidFill>
                  <a:latin typeface="Arial Unicode MS" pitchFamily="34" charset="-122"/>
                  <a:ea typeface="Arial Unicode MS" pitchFamily="34" charset="-122"/>
                  <a:cs typeface="Arial Unicode MS" pitchFamily="34" charset="-122"/>
                </a:rPr>
                <a:t>票据系统</a:t>
              </a:r>
              <a:endParaRPr lang="en-US" altLang="zh-CN" sz="1000" kern="0" dirty="0">
                <a:solidFill>
                  <a:srgbClr val="000000"/>
                </a:solidFill>
                <a:latin typeface="Arial Unicode MS" pitchFamily="34" charset="-122"/>
                <a:ea typeface="Arial Unicode MS" pitchFamily="34" charset="-122"/>
                <a:cs typeface="Arial Unicode MS" pitchFamily="34" charset="-122"/>
              </a:endParaRPr>
            </a:p>
          </p:txBody>
        </p:sp>
        <p:sp>
          <p:nvSpPr>
            <p:cNvPr id="22" name="Rectangle 157"/>
            <p:cNvSpPr>
              <a:spLocks noChangeArrowheads="1"/>
            </p:cNvSpPr>
            <p:nvPr/>
          </p:nvSpPr>
          <p:spPr bwMode="auto">
            <a:xfrm>
              <a:off x="1818440" y="5189538"/>
              <a:ext cx="1261012" cy="153988"/>
            </a:xfrm>
            <a:prstGeom prst="rect">
              <a:avLst/>
            </a:prstGeom>
            <a:solidFill>
              <a:srgbClr val="061DC8">
                <a:lumMod val="20000"/>
                <a:lumOff val="80000"/>
                <a:alpha val="50000"/>
              </a:srgbClr>
            </a:solidFill>
            <a:ln w="19050">
              <a:solidFill>
                <a:srgbClr val="FFCC66"/>
              </a:solidFill>
              <a:miter lim="800000"/>
              <a:headEnd/>
              <a:tailEnd/>
            </a:ln>
          </p:spPr>
          <p:txBody>
            <a:bodyPr lIns="0" tIns="0" rIns="0" bIns="0">
              <a:spAutoFit/>
            </a:bodyPr>
            <a:lstStyle/>
            <a:p>
              <a:pPr algn="ctr" fontAlgn="auto">
                <a:spcBef>
                  <a:spcPts val="0"/>
                </a:spcBef>
                <a:spcAft>
                  <a:spcPts val="0"/>
                </a:spcAft>
                <a:defRPr/>
              </a:pPr>
              <a:r>
                <a:rPr lang="zh-CN" altLang="en-US" sz="1000" kern="0" dirty="0">
                  <a:solidFill>
                    <a:srgbClr val="000000"/>
                  </a:solidFill>
                  <a:latin typeface="Arial Unicode MS" pitchFamily="34" charset="-122"/>
                  <a:ea typeface="Arial Unicode MS" pitchFamily="34" charset="-122"/>
                  <a:cs typeface="Arial Unicode MS" pitchFamily="34" charset="-122"/>
                </a:rPr>
                <a:t>存放系统</a:t>
              </a:r>
              <a:endParaRPr lang="en-US" altLang="zh-CN" sz="1000" kern="0" dirty="0">
                <a:solidFill>
                  <a:srgbClr val="000000"/>
                </a:solidFill>
                <a:latin typeface="Arial Unicode MS" pitchFamily="34" charset="-122"/>
                <a:ea typeface="Arial Unicode MS" pitchFamily="34" charset="-122"/>
                <a:cs typeface="Arial Unicode MS" pitchFamily="34" charset="-122"/>
              </a:endParaRPr>
            </a:p>
          </p:txBody>
        </p:sp>
        <p:sp>
          <p:nvSpPr>
            <p:cNvPr id="23" name="Rectangle 312"/>
            <p:cNvSpPr>
              <a:spLocks noChangeArrowheads="1"/>
            </p:cNvSpPr>
            <p:nvPr/>
          </p:nvSpPr>
          <p:spPr bwMode="auto">
            <a:xfrm>
              <a:off x="472454" y="1290637"/>
              <a:ext cx="1437757" cy="215900"/>
            </a:xfrm>
            <a:prstGeom prst="rect">
              <a:avLst/>
            </a:prstGeom>
            <a:noFill/>
            <a:ln w="9525">
              <a:noFill/>
              <a:miter lim="800000"/>
              <a:headEnd/>
              <a:tailEnd/>
            </a:ln>
          </p:spPr>
          <p:txBody>
            <a:bodyPr wrap="none" lIns="0" tIns="0" rIns="0" bIns="0">
              <a:spAutoFit/>
            </a:bodyPr>
            <a:lstStyle/>
            <a:p>
              <a:r>
                <a:rPr lang="zh-CN" altLang="en-US" sz="1400" b="1">
                  <a:solidFill>
                    <a:srgbClr val="061DC8"/>
                  </a:solidFill>
                  <a:latin typeface="宋体" pitchFamily="2" charset="-122"/>
                  <a:ea typeface="Arial Unicode MS" pitchFamily="34" charset="-122"/>
                  <a:cs typeface="Arial Unicode MS" pitchFamily="34" charset="-122"/>
                </a:rPr>
                <a:t>市场风险管理系统</a:t>
              </a:r>
              <a:endParaRPr lang="zh-CN" altLang="en-US" sz="1400" b="1">
                <a:solidFill>
                  <a:srgbClr val="061DC8"/>
                </a:solidFill>
                <a:latin typeface="宋体" pitchFamily="2" charset="-122"/>
              </a:endParaRPr>
            </a:p>
          </p:txBody>
        </p:sp>
        <p:sp>
          <p:nvSpPr>
            <p:cNvPr id="24" name="Rectangle 312"/>
            <p:cNvSpPr>
              <a:spLocks noChangeArrowheads="1"/>
            </p:cNvSpPr>
            <p:nvPr/>
          </p:nvSpPr>
          <p:spPr bwMode="auto">
            <a:xfrm>
              <a:off x="7425331" y="1485900"/>
              <a:ext cx="988458" cy="369332"/>
            </a:xfrm>
            <a:prstGeom prst="rect">
              <a:avLst/>
            </a:prstGeom>
            <a:noFill/>
            <a:ln w="9525">
              <a:noFill/>
              <a:miter lim="800000"/>
              <a:headEnd/>
              <a:tailEnd/>
            </a:ln>
          </p:spPr>
          <p:txBody>
            <a:bodyPr wrap="none" lIns="0" tIns="0" rIns="0" bIns="0">
              <a:spAutoFit/>
            </a:bodyPr>
            <a:lstStyle/>
            <a:p>
              <a:pPr algn="ctr" fontAlgn="auto">
                <a:spcBef>
                  <a:spcPts val="0"/>
                </a:spcBef>
                <a:spcAft>
                  <a:spcPts val="0"/>
                </a:spcAft>
                <a:defRPr/>
              </a:pPr>
              <a:r>
                <a:rPr lang="zh-CN" altLang="en-US" sz="1200" b="1" kern="0" dirty="0">
                  <a:solidFill>
                    <a:srgbClr val="061DC8"/>
                  </a:solidFill>
                  <a:latin typeface="Arial Unicode MS" pitchFamily="34" charset="-122"/>
                  <a:ea typeface="Arial Unicode MS" pitchFamily="34" charset="-122"/>
                  <a:cs typeface="Arial Unicode MS" pitchFamily="34" charset="-122"/>
                </a:rPr>
                <a:t>风险计算引擎</a:t>
              </a:r>
              <a:endParaRPr lang="en-US" altLang="zh-CN" sz="1200" b="1" kern="0" dirty="0">
                <a:solidFill>
                  <a:srgbClr val="061DC8"/>
                </a:solidFill>
                <a:latin typeface="Arial Unicode MS" pitchFamily="34" charset="-122"/>
                <a:ea typeface="Arial Unicode MS" pitchFamily="34" charset="-122"/>
                <a:cs typeface="Arial Unicode MS" pitchFamily="34" charset="-122"/>
              </a:endParaRPr>
            </a:p>
            <a:p>
              <a:pPr algn="ctr" fontAlgn="auto">
                <a:spcBef>
                  <a:spcPts val="0"/>
                </a:spcBef>
                <a:spcAft>
                  <a:spcPts val="0"/>
                </a:spcAft>
                <a:defRPr/>
              </a:pPr>
              <a:r>
                <a:rPr lang="en-US" altLang="zh-CN" sz="1200" b="1" kern="0" dirty="0" smtClean="0">
                  <a:solidFill>
                    <a:srgbClr val="061DC8"/>
                  </a:solidFill>
                  <a:latin typeface="Arial Unicode MS" pitchFamily="34" charset="-122"/>
                  <a:ea typeface="Arial Unicode MS" pitchFamily="34" charset="-122"/>
                  <a:cs typeface="Arial Unicode MS" pitchFamily="34" charset="-122"/>
                </a:rPr>
                <a:t>SUNGARD</a:t>
              </a:r>
              <a:endParaRPr lang="zh-CN" altLang="en-US" sz="1200" b="1" kern="0" dirty="0">
                <a:solidFill>
                  <a:srgbClr val="061DC8"/>
                </a:solidFill>
                <a:latin typeface="Arial Unicode MS" pitchFamily="34" charset="-122"/>
                <a:ea typeface="Arial Unicode MS" pitchFamily="34" charset="-122"/>
                <a:cs typeface="Arial Unicode MS" pitchFamily="34" charset="-122"/>
              </a:endParaRPr>
            </a:p>
          </p:txBody>
        </p:sp>
        <p:sp>
          <p:nvSpPr>
            <p:cNvPr id="25" name="Rectangle 157"/>
            <p:cNvSpPr>
              <a:spLocks noChangeArrowheads="1"/>
            </p:cNvSpPr>
            <p:nvPr/>
          </p:nvSpPr>
          <p:spPr bwMode="auto">
            <a:xfrm>
              <a:off x="6853989" y="1890712"/>
              <a:ext cx="1057074" cy="153988"/>
            </a:xfrm>
            <a:prstGeom prst="rect">
              <a:avLst/>
            </a:prstGeom>
            <a:solidFill>
              <a:srgbClr val="CC99FF">
                <a:alpha val="49804"/>
              </a:srgbClr>
            </a:solidFill>
            <a:ln w="19050">
              <a:solidFill>
                <a:srgbClr val="FFCC66"/>
              </a:solidFill>
              <a:miter lim="800000"/>
              <a:headEnd/>
              <a:tailEnd/>
            </a:ln>
          </p:spPr>
          <p:txBody>
            <a:bodyPr lIns="0" tIns="0" rIns="0" bIns="0">
              <a:spAutoFit/>
            </a:bodyPr>
            <a:lstStyle/>
            <a:p>
              <a:pPr algn="ctr" fontAlgn="auto">
                <a:spcBef>
                  <a:spcPts val="0"/>
                </a:spcBef>
                <a:spcAft>
                  <a:spcPts val="0"/>
                </a:spcAft>
                <a:defRPr/>
              </a:pPr>
              <a:r>
                <a:rPr lang="zh-CN" altLang="en-US" sz="1000" kern="0" dirty="0">
                  <a:solidFill>
                    <a:srgbClr val="000000"/>
                  </a:solidFill>
                  <a:latin typeface="Arial Unicode MS" pitchFamily="34" charset="-122"/>
                  <a:ea typeface="Arial Unicode MS" pitchFamily="34" charset="-122"/>
                  <a:cs typeface="Arial Unicode MS" pitchFamily="34" charset="-122"/>
                </a:rPr>
                <a:t>多维度</a:t>
              </a:r>
              <a:r>
                <a:rPr lang="en-US" altLang="zh-CN" sz="1000" kern="0" dirty="0" err="1">
                  <a:solidFill>
                    <a:srgbClr val="000000"/>
                  </a:solidFill>
                  <a:latin typeface="Arial Unicode MS" pitchFamily="34" charset="-122"/>
                  <a:ea typeface="Arial Unicode MS" pitchFamily="34" charset="-122"/>
                  <a:cs typeface="Arial Unicode MS" pitchFamily="34" charset="-122"/>
                </a:rPr>
                <a:t>VaR</a:t>
              </a:r>
              <a:endParaRPr lang="en-US" altLang="zh-CN" sz="1000" kern="0" dirty="0">
                <a:solidFill>
                  <a:srgbClr val="000000"/>
                </a:solidFill>
                <a:latin typeface="Arial Unicode MS" pitchFamily="34" charset="-122"/>
                <a:ea typeface="Arial Unicode MS" pitchFamily="34" charset="-122"/>
                <a:cs typeface="Arial Unicode MS" pitchFamily="34" charset="-122"/>
              </a:endParaRPr>
            </a:p>
          </p:txBody>
        </p:sp>
        <p:sp>
          <p:nvSpPr>
            <p:cNvPr id="26" name="Rectangle 157"/>
            <p:cNvSpPr>
              <a:spLocks noChangeArrowheads="1"/>
            </p:cNvSpPr>
            <p:nvPr/>
          </p:nvSpPr>
          <p:spPr bwMode="auto">
            <a:xfrm>
              <a:off x="8055519" y="1890712"/>
              <a:ext cx="1057074" cy="153988"/>
            </a:xfrm>
            <a:prstGeom prst="rect">
              <a:avLst/>
            </a:prstGeom>
            <a:solidFill>
              <a:srgbClr val="CC99FF">
                <a:alpha val="49804"/>
              </a:srgbClr>
            </a:solidFill>
            <a:ln w="19050">
              <a:solidFill>
                <a:srgbClr val="FFCC66"/>
              </a:solidFill>
              <a:miter lim="800000"/>
              <a:headEnd/>
              <a:tailEnd/>
            </a:ln>
          </p:spPr>
          <p:txBody>
            <a:bodyPr lIns="0" tIns="0" rIns="0" bIns="0">
              <a:spAutoFit/>
            </a:bodyPr>
            <a:lstStyle/>
            <a:p>
              <a:pPr algn="ctr" fontAlgn="auto">
                <a:spcBef>
                  <a:spcPts val="0"/>
                </a:spcBef>
                <a:spcAft>
                  <a:spcPts val="0"/>
                </a:spcAft>
                <a:defRPr/>
              </a:pPr>
              <a:r>
                <a:rPr lang="zh-CN" altLang="en-US" sz="1000" kern="0" dirty="0">
                  <a:solidFill>
                    <a:srgbClr val="000000"/>
                  </a:solidFill>
                  <a:latin typeface="Arial Unicode MS" pitchFamily="34" charset="-122"/>
                  <a:ea typeface="Arial Unicode MS" pitchFamily="34" charset="-122"/>
                  <a:cs typeface="Arial Unicode MS" pitchFamily="34" charset="-122"/>
                </a:rPr>
                <a:t>估值及损益</a:t>
              </a:r>
              <a:endParaRPr lang="en-US" altLang="zh-CN" sz="1000" kern="0" dirty="0">
                <a:solidFill>
                  <a:srgbClr val="000000"/>
                </a:solidFill>
                <a:latin typeface="Arial Unicode MS" pitchFamily="34" charset="-122"/>
                <a:ea typeface="Arial Unicode MS" pitchFamily="34" charset="-122"/>
                <a:cs typeface="Arial Unicode MS" pitchFamily="34" charset="-122"/>
              </a:endParaRPr>
            </a:p>
          </p:txBody>
        </p:sp>
        <p:sp>
          <p:nvSpPr>
            <p:cNvPr id="27" name="Rectangle 157"/>
            <p:cNvSpPr>
              <a:spLocks noChangeArrowheads="1"/>
            </p:cNvSpPr>
            <p:nvPr/>
          </p:nvSpPr>
          <p:spPr bwMode="auto">
            <a:xfrm>
              <a:off x="6853989" y="2144712"/>
              <a:ext cx="1057074" cy="153988"/>
            </a:xfrm>
            <a:prstGeom prst="rect">
              <a:avLst/>
            </a:prstGeom>
            <a:solidFill>
              <a:srgbClr val="CC99FF">
                <a:alpha val="49804"/>
              </a:srgbClr>
            </a:solidFill>
            <a:ln w="19050">
              <a:solidFill>
                <a:srgbClr val="FFCC66"/>
              </a:solidFill>
              <a:miter lim="800000"/>
              <a:headEnd/>
              <a:tailEnd/>
            </a:ln>
          </p:spPr>
          <p:txBody>
            <a:bodyPr lIns="0" tIns="0" rIns="0" bIns="0">
              <a:spAutoFit/>
            </a:bodyPr>
            <a:lstStyle/>
            <a:p>
              <a:pPr algn="ctr" fontAlgn="auto">
                <a:spcBef>
                  <a:spcPts val="0"/>
                </a:spcBef>
                <a:spcAft>
                  <a:spcPts val="0"/>
                </a:spcAft>
                <a:defRPr/>
              </a:pPr>
              <a:r>
                <a:rPr lang="zh-CN" altLang="en-US" sz="1000" kern="0" dirty="0">
                  <a:solidFill>
                    <a:srgbClr val="000000"/>
                  </a:solidFill>
                  <a:latin typeface="Arial Unicode MS" pitchFamily="34" charset="-122"/>
                  <a:ea typeface="Arial Unicode MS" pitchFamily="34" charset="-122"/>
                  <a:cs typeface="Arial Unicode MS" pitchFamily="34" charset="-122"/>
                </a:rPr>
                <a:t>压力</a:t>
              </a:r>
              <a:r>
                <a:rPr lang="en-US" altLang="zh-CN" sz="1000" kern="0" dirty="0" err="1">
                  <a:solidFill>
                    <a:srgbClr val="000000"/>
                  </a:solidFill>
                  <a:latin typeface="Arial Unicode MS" pitchFamily="34" charset="-122"/>
                  <a:ea typeface="Arial Unicode MS" pitchFamily="34" charset="-122"/>
                  <a:cs typeface="Arial Unicode MS" pitchFamily="34" charset="-122"/>
                </a:rPr>
                <a:t>VaR</a:t>
              </a:r>
              <a:endParaRPr lang="en-US" altLang="zh-CN" sz="1000" kern="0" dirty="0">
                <a:solidFill>
                  <a:srgbClr val="000000"/>
                </a:solidFill>
                <a:latin typeface="Arial Unicode MS" pitchFamily="34" charset="-122"/>
                <a:ea typeface="Arial Unicode MS" pitchFamily="34" charset="-122"/>
                <a:cs typeface="Arial Unicode MS" pitchFamily="34" charset="-122"/>
              </a:endParaRPr>
            </a:p>
          </p:txBody>
        </p:sp>
        <p:sp>
          <p:nvSpPr>
            <p:cNvPr id="28" name="Rectangle 157"/>
            <p:cNvSpPr>
              <a:spLocks noChangeArrowheads="1"/>
            </p:cNvSpPr>
            <p:nvPr/>
          </p:nvSpPr>
          <p:spPr bwMode="auto">
            <a:xfrm>
              <a:off x="8055519" y="2144712"/>
              <a:ext cx="1057074" cy="153988"/>
            </a:xfrm>
            <a:prstGeom prst="rect">
              <a:avLst/>
            </a:prstGeom>
            <a:solidFill>
              <a:srgbClr val="CC99FF">
                <a:alpha val="49804"/>
              </a:srgbClr>
            </a:solidFill>
            <a:ln w="19050">
              <a:solidFill>
                <a:srgbClr val="FFCC66"/>
              </a:solidFill>
              <a:miter lim="800000"/>
              <a:headEnd/>
              <a:tailEnd/>
            </a:ln>
          </p:spPr>
          <p:txBody>
            <a:bodyPr lIns="0" tIns="0" rIns="0" bIns="0">
              <a:spAutoFit/>
            </a:bodyPr>
            <a:lstStyle/>
            <a:p>
              <a:pPr algn="ctr" fontAlgn="auto">
                <a:spcBef>
                  <a:spcPts val="0"/>
                </a:spcBef>
                <a:spcAft>
                  <a:spcPts val="0"/>
                </a:spcAft>
                <a:defRPr/>
              </a:pPr>
              <a:r>
                <a:rPr lang="zh-CN" altLang="en-US" sz="1000" kern="0" dirty="0">
                  <a:solidFill>
                    <a:srgbClr val="000000"/>
                  </a:solidFill>
                  <a:latin typeface="Arial Unicode MS" pitchFamily="34" charset="-122"/>
                  <a:ea typeface="Arial Unicode MS" pitchFamily="34" charset="-122"/>
                  <a:cs typeface="Arial Unicode MS" pitchFamily="34" charset="-122"/>
                </a:rPr>
                <a:t>返回检验</a:t>
              </a:r>
              <a:endParaRPr lang="en-US" altLang="zh-CN" sz="1000" kern="0" dirty="0">
                <a:solidFill>
                  <a:srgbClr val="000000"/>
                </a:solidFill>
                <a:latin typeface="Arial Unicode MS" pitchFamily="34" charset="-122"/>
                <a:ea typeface="Arial Unicode MS" pitchFamily="34" charset="-122"/>
                <a:cs typeface="Arial Unicode MS" pitchFamily="34" charset="-122"/>
              </a:endParaRPr>
            </a:p>
          </p:txBody>
        </p:sp>
        <p:sp>
          <p:nvSpPr>
            <p:cNvPr id="29" name="Rectangle 157"/>
            <p:cNvSpPr>
              <a:spLocks noChangeArrowheads="1"/>
            </p:cNvSpPr>
            <p:nvPr/>
          </p:nvSpPr>
          <p:spPr bwMode="auto">
            <a:xfrm>
              <a:off x="6853989" y="2395537"/>
              <a:ext cx="1057074" cy="152400"/>
            </a:xfrm>
            <a:prstGeom prst="rect">
              <a:avLst/>
            </a:prstGeom>
            <a:solidFill>
              <a:srgbClr val="CC99FF">
                <a:alpha val="49804"/>
              </a:srgbClr>
            </a:solidFill>
            <a:ln w="19050">
              <a:solidFill>
                <a:srgbClr val="FFCC66"/>
              </a:solidFill>
              <a:miter lim="800000"/>
              <a:headEnd/>
              <a:tailEnd/>
            </a:ln>
          </p:spPr>
          <p:txBody>
            <a:bodyPr lIns="0" tIns="0" rIns="0" bIns="0">
              <a:spAutoFit/>
            </a:bodyPr>
            <a:lstStyle/>
            <a:p>
              <a:pPr algn="ctr" fontAlgn="auto">
                <a:spcBef>
                  <a:spcPts val="0"/>
                </a:spcBef>
                <a:spcAft>
                  <a:spcPts val="0"/>
                </a:spcAft>
                <a:defRPr/>
              </a:pPr>
              <a:r>
                <a:rPr lang="en-US" altLang="zh-CN" sz="1000" kern="0" dirty="0" err="1">
                  <a:solidFill>
                    <a:srgbClr val="000000"/>
                  </a:solidFill>
                  <a:latin typeface="Arial Unicode MS" pitchFamily="34" charset="-122"/>
                  <a:ea typeface="Arial Unicode MS" pitchFamily="34" charset="-122"/>
                  <a:cs typeface="Arial Unicode MS" pitchFamily="34" charset="-122"/>
                </a:rPr>
                <a:t>VaR</a:t>
              </a:r>
              <a:r>
                <a:rPr lang="zh-CN" altLang="en-US" sz="1000" kern="0" dirty="0">
                  <a:solidFill>
                    <a:srgbClr val="000000"/>
                  </a:solidFill>
                  <a:latin typeface="Arial Unicode MS" pitchFamily="34" charset="-122"/>
                  <a:ea typeface="Arial Unicode MS" pitchFamily="34" charset="-122"/>
                  <a:cs typeface="Arial Unicode MS" pitchFamily="34" charset="-122"/>
                </a:rPr>
                <a:t>限额</a:t>
              </a:r>
              <a:endParaRPr lang="en-US" altLang="zh-CN" sz="1000" kern="0" dirty="0">
                <a:solidFill>
                  <a:srgbClr val="000000"/>
                </a:solidFill>
                <a:latin typeface="Arial Unicode MS" pitchFamily="34" charset="-122"/>
                <a:ea typeface="Arial Unicode MS" pitchFamily="34" charset="-122"/>
                <a:cs typeface="Arial Unicode MS" pitchFamily="34" charset="-122"/>
              </a:endParaRPr>
            </a:p>
          </p:txBody>
        </p:sp>
        <p:sp>
          <p:nvSpPr>
            <p:cNvPr id="30" name="Rectangle 157"/>
            <p:cNvSpPr>
              <a:spLocks noChangeArrowheads="1"/>
            </p:cNvSpPr>
            <p:nvPr/>
          </p:nvSpPr>
          <p:spPr bwMode="auto">
            <a:xfrm>
              <a:off x="8055519" y="2395537"/>
              <a:ext cx="1057074" cy="152400"/>
            </a:xfrm>
            <a:prstGeom prst="rect">
              <a:avLst/>
            </a:prstGeom>
            <a:solidFill>
              <a:srgbClr val="CC99FF">
                <a:alpha val="49804"/>
              </a:srgbClr>
            </a:solidFill>
            <a:ln w="19050">
              <a:solidFill>
                <a:srgbClr val="FFCC66"/>
              </a:solidFill>
              <a:miter lim="800000"/>
              <a:headEnd/>
              <a:tailEnd/>
            </a:ln>
          </p:spPr>
          <p:txBody>
            <a:bodyPr lIns="0" tIns="0" rIns="0" bIns="0">
              <a:spAutoFit/>
            </a:bodyPr>
            <a:lstStyle/>
            <a:p>
              <a:pPr algn="ctr" fontAlgn="auto">
                <a:spcBef>
                  <a:spcPts val="0"/>
                </a:spcBef>
                <a:spcAft>
                  <a:spcPts val="0"/>
                </a:spcAft>
                <a:defRPr/>
              </a:pPr>
              <a:r>
                <a:rPr lang="zh-CN" altLang="en-US" sz="1000" kern="0" dirty="0">
                  <a:solidFill>
                    <a:srgbClr val="000000"/>
                  </a:solidFill>
                  <a:latin typeface="Arial Unicode MS" pitchFamily="34" charset="-122"/>
                  <a:ea typeface="Arial Unicode MS" pitchFamily="34" charset="-122"/>
                  <a:cs typeface="Arial Unicode MS" pitchFamily="34" charset="-122"/>
                </a:rPr>
                <a:t>压力测</a:t>
              </a:r>
              <a:r>
                <a:rPr lang="zh-CN" altLang="en-US" sz="1000" kern="0" dirty="0" smtClean="0">
                  <a:solidFill>
                    <a:srgbClr val="000000"/>
                  </a:solidFill>
                  <a:latin typeface="Arial Unicode MS" pitchFamily="34" charset="-122"/>
                  <a:ea typeface="Arial Unicode MS" pitchFamily="34" charset="-122"/>
                  <a:cs typeface="Arial Unicode MS" pitchFamily="34" charset="-122"/>
                </a:rPr>
                <a:t>试</a:t>
              </a:r>
              <a:r>
                <a:rPr lang="zh-CN" altLang="en-US" sz="1000" kern="0" dirty="0">
                  <a:solidFill>
                    <a:srgbClr val="000000"/>
                  </a:solidFill>
                  <a:latin typeface="Arial Unicode MS" pitchFamily="34" charset="-122"/>
                  <a:ea typeface="Arial Unicode MS" pitchFamily="34" charset="-122"/>
                  <a:cs typeface="Arial Unicode MS" pitchFamily="34" charset="-122"/>
                </a:rPr>
                <a:t>等</a:t>
              </a:r>
              <a:endParaRPr lang="en-US" altLang="zh-CN" sz="1000" kern="0" dirty="0">
                <a:solidFill>
                  <a:srgbClr val="000000"/>
                </a:solidFill>
                <a:latin typeface="Arial Unicode MS" pitchFamily="34" charset="-122"/>
                <a:ea typeface="Arial Unicode MS" pitchFamily="34" charset="-122"/>
                <a:cs typeface="Arial Unicode MS" pitchFamily="34" charset="-122"/>
              </a:endParaRPr>
            </a:p>
          </p:txBody>
        </p:sp>
        <p:sp>
          <p:nvSpPr>
            <p:cNvPr id="31" name="圆角矩形 65"/>
            <p:cNvSpPr>
              <a:spLocks noChangeArrowheads="1"/>
            </p:cNvSpPr>
            <p:nvPr/>
          </p:nvSpPr>
          <p:spPr bwMode="auto">
            <a:xfrm>
              <a:off x="6777512" y="1484312"/>
              <a:ext cx="2414957" cy="1162050"/>
            </a:xfrm>
            <a:prstGeom prst="roundRect">
              <a:avLst>
                <a:gd name="adj" fmla="val 16667"/>
              </a:avLst>
            </a:prstGeom>
            <a:noFill/>
            <a:ln w="19050">
              <a:solidFill>
                <a:srgbClr val="FF0000"/>
              </a:solidFill>
              <a:miter lim="800000"/>
              <a:headEnd/>
              <a:tailEnd/>
            </a:ln>
          </p:spPr>
          <p:txBody>
            <a:bodyPr lIns="0" tIns="0" rIns="0" bIns="0"/>
            <a:lstStyle/>
            <a:p>
              <a:pPr fontAlgn="auto">
                <a:spcBef>
                  <a:spcPts val="0"/>
                </a:spcBef>
                <a:spcAft>
                  <a:spcPts val="0"/>
                </a:spcAft>
                <a:defRPr/>
              </a:pPr>
              <a:endParaRPr lang="zh-CN" altLang="en-US" sz="1200" kern="0">
                <a:solidFill>
                  <a:srgbClr val="000000"/>
                </a:solidFill>
              </a:endParaRPr>
            </a:p>
          </p:txBody>
        </p:sp>
        <p:cxnSp>
          <p:nvCxnSpPr>
            <p:cNvPr id="32" name="肘形连接符 140"/>
            <p:cNvCxnSpPr>
              <a:cxnSpLocks noChangeShapeType="1"/>
            </p:cNvCxnSpPr>
            <p:nvPr/>
          </p:nvCxnSpPr>
          <p:spPr bwMode="auto">
            <a:xfrm flipV="1">
              <a:off x="1271588" y="3921125"/>
              <a:ext cx="1889125" cy="727075"/>
            </a:xfrm>
            <a:prstGeom prst="bentConnector3">
              <a:avLst>
                <a:gd name="adj1" fmla="val -157"/>
              </a:avLst>
            </a:prstGeom>
            <a:noFill/>
            <a:ln w="25400" algn="ctr">
              <a:solidFill>
                <a:srgbClr val="FF9900"/>
              </a:solidFill>
              <a:round/>
              <a:headEnd/>
              <a:tailEnd type="arrow" w="med" len="med"/>
            </a:ln>
            <a:effectLst>
              <a:prstShdw prst="shdw17" dist="17961" dir="2700000">
                <a:srgbClr val="FFFFFF"/>
              </a:prstShdw>
            </a:effectLst>
          </p:spPr>
        </p:cxnSp>
        <p:sp>
          <p:nvSpPr>
            <p:cNvPr id="33" name="Rectangle 360"/>
            <p:cNvSpPr>
              <a:spLocks noChangeArrowheads="1"/>
            </p:cNvSpPr>
            <p:nvPr/>
          </p:nvSpPr>
          <p:spPr bwMode="auto">
            <a:xfrm>
              <a:off x="548931" y="5392738"/>
              <a:ext cx="640702" cy="153988"/>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zh-CN" altLang="en-US" sz="1000" kern="0" dirty="0">
                  <a:solidFill>
                    <a:srgbClr val="000000"/>
                  </a:solidFill>
                  <a:latin typeface="Arial Unicode MS" pitchFamily="34" charset="-122"/>
                  <a:ea typeface="Arial Unicode MS" pitchFamily="34" charset="-122"/>
                  <a:cs typeface="Arial Unicode MS" pitchFamily="34" charset="-122"/>
                </a:rPr>
                <a:t>市场数据：</a:t>
              </a:r>
            </a:p>
          </p:txBody>
        </p:sp>
        <p:sp>
          <p:nvSpPr>
            <p:cNvPr id="34" name="Rectangle 362"/>
            <p:cNvSpPr>
              <a:spLocks noChangeArrowheads="1"/>
            </p:cNvSpPr>
            <p:nvPr/>
          </p:nvSpPr>
          <p:spPr bwMode="auto">
            <a:xfrm>
              <a:off x="591418" y="5534026"/>
              <a:ext cx="302507" cy="153987"/>
            </a:xfrm>
            <a:prstGeom prst="rect">
              <a:avLst/>
            </a:prstGeom>
            <a:noFill/>
            <a:ln w="9525">
              <a:noFill/>
              <a:miter lim="800000"/>
              <a:headEnd/>
              <a:tailEnd/>
            </a:ln>
          </p:spPr>
          <p:txBody>
            <a:bodyPr wrap="none" lIns="0" tIns="0" rIns="0" bIns="0">
              <a:spAutoFit/>
            </a:bodyPr>
            <a:lstStyle/>
            <a:p>
              <a:pPr fontAlgn="auto">
                <a:spcBef>
                  <a:spcPts val="0"/>
                </a:spcBef>
                <a:spcAft>
                  <a:spcPts val="0"/>
                </a:spcAft>
                <a:buFont typeface="Arial" pitchFamily="34" charset="0"/>
                <a:buChar char="•"/>
                <a:defRPr/>
              </a:pPr>
              <a:r>
                <a:rPr lang="zh-CN" altLang="en-US" sz="1000" kern="0">
                  <a:solidFill>
                    <a:srgbClr val="000000"/>
                  </a:solidFill>
                  <a:latin typeface="Arial Unicode MS" pitchFamily="34" charset="-122"/>
                  <a:ea typeface="Arial Unicode MS" pitchFamily="34" charset="-122"/>
                  <a:cs typeface="Arial Unicode MS" pitchFamily="34" charset="-122"/>
                </a:rPr>
                <a:t>汇率</a:t>
              </a:r>
            </a:p>
          </p:txBody>
        </p:sp>
        <p:sp>
          <p:nvSpPr>
            <p:cNvPr id="35" name="Rectangle 366"/>
            <p:cNvSpPr>
              <a:spLocks noChangeArrowheads="1"/>
            </p:cNvSpPr>
            <p:nvPr/>
          </p:nvSpPr>
          <p:spPr bwMode="auto">
            <a:xfrm>
              <a:off x="591418" y="5684838"/>
              <a:ext cx="686589" cy="153988"/>
            </a:xfrm>
            <a:prstGeom prst="rect">
              <a:avLst/>
            </a:prstGeom>
            <a:noFill/>
            <a:ln w="9525">
              <a:noFill/>
              <a:miter lim="800000"/>
              <a:headEnd/>
              <a:tailEnd/>
            </a:ln>
          </p:spPr>
          <p:txBody>
            <a:bodyPr wrap="none" lIns="0" tIns="0" rIns="0" bIns="0">
              <a:spAutoFit/>
            </a:bodyPr>
            <a:lstStyle/>
            <a:p>
              <a:pPr fontAlgn="auto">
                <a:spcBef>
                  <a:spcPts val="0"/>
                </a:spcBef>
                <a:spcAft>
                  <a:spcPts val="0"/>
                </a:spcAft>
                <a:buFont typeface="Arial" pitchFamily="34" charset="0"/>
                <a:buChar char="•"/>
                <a:defRPr/>
              </a:pPr>
              <a:r>
                <a:rPr lang="zh-CN" altLang="en-US" sz="1000" kern="0" dirty="0">
                  <a:solidFill>
                    <a:srgbClr val="000000"/>
                  </a:solidFill>
                  <a:latin typeface="Arial Unicode MS" pitchFamily="34" charset="-122"/>
                  <a:ea typeface="Arial Unicode MS" pitchFamily="34" charset="-122"/>
                  <a:cs typeface="Arial Unicode MS" pitchFamily="34" charset="-122"/>
                </a:rPr>
                <a:t>收益率曲线</a:t>
              </a:r>
            </a:p>
          </p:txBody>
        </p:sp>
        <p:sp>
          <p:nvSpPr>
            <p:cNvPr id="36" name="Rectangle 368"/>
            <p:cNvSpPr>
              <a:spLocks noChangeArrowheads="1"/>
            </p:cNvSpPr>
            <p:nvPr/>
          </p:nvSpPr>
          <p:spPr bwMode="auto">
            <a:xfrm>
              <a:off x="591418" y="5834063"/>
              <a:ext cx="559128" cy="153988"/>
            </a:xfrm>
            <a:prstGeom prst="rect">
              <a:avLst/>
            </a:prstGeom>
            <a:noFill/>
            <a:ln w="9525">
              <a:noFill/>
              <a:miter lim="800000"/>
              <a:headEnd/>
              <a:tailEnd/>
            </a:ln>
          </p:spPr>
          <p:txBody>
            <a:bodyPr wrap="none" lIns="0" tIns="0" rIns="0" bIns="0">
              <a:spAutoFit/>
            </a:bodyPr>
            <a:lstStyle/>
            <a:p>
              <a:pPr fontAlgn="auto">
                <a:spcBef>
                  <a:spcPts val="0"/>
                </a:spcBef>
                <a:spcAft>
                  <a:spcPts val="0"/>
                </a:spcAft>
                <a:buFont typeface="Arial" pitchFamily="34" charset="0"/>
                <a:buChar char="•"/>
                <a:defRPr/>
              </a:pPr>
              <a:r>
                <a:rPr lang="zh-CN" altLang="en-US" sz="1000" kern="0" dirty="0">
                  <a:solidFill>
                    <a:srgbClr val="000000"/>
                  </a:solidFill>
                  <a:latin typeface="Arial Unicode MS" pitchFamily="34" charset="-122"/>
                  <a:ea typeface="Arial Unicode MS" pitchFamily="34" charset="-122"/>
                  <a:cs typeface="Arial Unicode MS" pitchFamily="34" charset="-122"/>
                </a:rPr>
                <a:t>证券市价</a:t>
              </a:r>
            </a:p>
          </p:txBody>
        </p:sp>
        <p:sp>
          <p:nvSpPr>
            <p:cNvPr id="37" name="Rectangle 370"/>
            <p:cNvSpPr>
              <a:spLocks noChangeArrowheads="1"/>
            </p:cNvSpPr>
            <p:nvPr/>
          </p:nvSpPr>
          <p:spPr bwMode="auto">
            <a:xfrm>
              <a:off x="591418" y="5984876"/>
              <a:ext cx="559128" cy="153987"/>
            </a:xfrm>
            <a:prstGeom prst="rect">
              <a:avLst/>
            </a:prstGeom>
            <a:noFill/>
            <a:ln w="9525">
              <a:noFill/>
              <a:miter lim="800000"/>
              <a:headEnd/>
              <a:tailEnd/>
            </a:ln>
          </p:spPr>
          <p:txBody>
            <a:bodyPr wrap="none" lIns="0" tIns="0" rIns="0" bIns="0">
              <a:spAutoFit/>
            </a:bodyPr>
            <a:lstStyle/>
            <a:p>
              <a:pPr fontAlgn="auto">
                <a:spcBef>
                  <a:spcPts val="0"/>
                </a:spcBef>
                <a:spcAft>
                  <a:spcPts val="0"/>
                </a:spcAft>
                <a:buFont typeface="Arial" pitchFamily="34" charset="0"/>
                <a:buChar char="•"/>
                <a:defRPr/>
              </a:pPr>
              <a:r>
                <a:rPr lang="zh-CN" altLang="en-US" sz="1000" kern="0" dirty="0">
                  <a:solidFill>
                    <a:srgbClr val="000000"/>
                  </a:solidFill>
                  <a:latin typeface="Arial Unicode MS" pitchFamily="34" charset="-122"/>
                  <a:ea typeface="Arial Unicode MS" pitchFamily="34" charset="-122"/>
                  <a:cs typeface="Arial Unicode MS" pitchFamily="34" charset="-122"/>
                </a:rPr>
                <a:t>波动率等</a:t>
              </a:r>
            </a:p>
          </p:txBody>
        </p:sp>
        <p:sp>
          <p:nvSpPr>
            <p:cNvPr id="38" name="Rectangle 377"/>
            <p:cNvSpPr>
              <a:spLocks noChangeArrowheads="1"/>
            </p:cNvSpPr>
            <p:nvPr/>
          </p:nvSpPr>
          <p:spPr bwMode="auto">
            <a:xfrm>
              <a:off x="7329843" y="3886201"/>
              <a:ext cx="627106" cy="153987"/>
            </a:xfrm>
            <a:prstGeom prst="rect">
              <a:avLst/>
            </a:prstGeom>
            <a:noFill/>
            <a:ln w="9525">
              <a:noFill/>
              <a:miter lim="800000"/>
              <a:headEnd/>
              <a:tailEnd/>
            </a:ln>
          </p:spPr>
          <p:txBody>
            <a:bodyPr lIns="0" tIns="0" rIns="0" bIns="0">
              <a:spAutoFit/>
            </a:bodyPr>
            <a:lstStyle/>
            <a:p>
              <a:pPr fontAlgn="auto">
                <a:spcBef>
                  <a:spcPts val="0"/>
                </a:spcBef>
                <a:spcAft>
                  <a:spcPts val="0"/>
                </a:spcAft>
                <a:defRPr/>
              </a:pPr>
              <a:r>
                <a:rPr lang="zh-CN" altLang="en-US" sz="1000" kern="0" dirty="0">
                  <a:solidFill>
                    <a:srgbClr val="000000"/>
                  </a:solidFill>
                  <a:latin typeface="Arial Unicode MS" pitchFamily="34" charset="-122"/>
                  <a:ea typeface="Arial Unicode MS" pitchFamily="34" charset="-122"/>
                  <a:cs typeface="Arial Unicode MS" pitchFamily="34" charset="-122"/>
                </a:rPr>
                <a:t>参考数据</a:t>
              </a:r>
            </a:p>
          </p:txBody>
        </p:sp>
        <p:cxnSp>
          <p:nvCxnSpPr>
            <p:cNvPr id="39" name="肘形连接符 159"/>
            <p:cNvCxnSpPr>
              <a:cxnSpLocks noChangeShapeType="1"/>
              <a:endCxn id="54" idx="2"/>
            </p:cNvCxnSpPr>
            <p:nvPr/>
          </p:nvCxnSpPr>
          <p:spPr bwMode="auto">
            <a:xfrm flipV="1">
              <a:off x="4516438" y="5419725"/>
              <a:ext cx="1957387" cy="233363"/>
            </a:xfrm>
            <a:prstGeom prst="bentConnector3">
              <a:avLst>
                <a:gd name="adj1" fmla="val 50000"/>
              </a:avLst>
            </a:prstGeom>
            <a:noFill/>
            <a:ln w="25400" algn="ctr">
              <a:solidFill>
                <a:srgbClr val="FF9900"/>
              </a:solidFill>
              <a:round/>
              <a:headEnd/>
              <a:tailEnd type="arrow" w="med" len="med"/>
            </a:ln>
            <a:effectLst>
              <a:prstShdw prst="shdw17" dist="17961" dir="2700000">
                <a:srgbClr val="FFFFFF"/>
              </a:prstShdw>
            </a:effectLst>
          </p:spPr>
        </p:cxnSp>
        <p:cxnSp>
          <p:nvCxnSpPr>
            <p:cNvPr id="40" name="肘形连接符 832"/>
            <p:cNvCxnSpPr>
              <a:cxnSpLocks noChangeShapeType="1"/>
            </p:cNvCxnSpPr>
            <p:nvPr/>
          </p:nvCxnSpPr>
          <p:spPr bwMode="auto">
            <a:xfrm>
              <a:off x="5881688" y="3962400"/>
              <a:ext cx="925512" cy="808038"/>
            </a:xfrm>
            <a:prstGeom prst="bentConnector3">
              <a:avLst>
                <a:gd name="adj1" fmla="val 50000"/>
              </a:avLst>
            </a:prstGeom>
            <a:noFill/>
            <a:ln w="25400" algn="ctr">
              <a:solidFill>
                <a:srgbClr val="4E62FA"/>
              </a:solidFill>
              <a:round/>
              <a:headEnd/>
              <a:tailEnd type="arrow" w="med" len="med"/>
            </a:ln>
            <a:effectLst>
              <a:prstShdw prst="shdw17" dist="17961" dir="2700000">
                <a:srgbClr val="FFFFFF"/>
              </a:prstShdw>
            </a:effectLst>
          </p:spPr>
        </p:cxnSp>
        <p:sp>
          <p:nvSpPr>
            <p:cNvPr id="41" name="Rectangle 341"/>
            <p:cNvSpPr>
              <a:spLocks noChangeArrowheads="1"/>
            </p:cNvSpPr>
            <p:nvPr/>
          </p:nvSpPr>
          <p:spPr bwMode="auto">
            <a:xfrm>
              <a:off x="683190" y="2708275"/>
              <a:ext cx="576123" cy="461962"/>
            </a:xfrm>
            <a:prstGeom prst="rect">
              <a:avLst/>
            </a:prstGeom>
            <a:noFill/>
            <a:ln w="9525">
              <a:noFill/>
              <a:miter lim="800000"/>
              <a:headEnd/>
              <a:tailEnd/>
            </a:ln>
          </p:spPr>
          <p:txBody>
            <a:bodyPr lIns="0" tIns="0" rIns="0" bIns="0">
              <a:spAutoFit/>
            </a:bodyPr>
            <a:lstStyle/>
            <a:p>
              <a:pPr fontAlgn="auto">
                <a:spcBef>
                  <a:spcPts val="0"/>
                </a:spcBef>
                <a:spcAft>
                  <a:spcPts val="0"/>
                </a:spcAft>
                <a:defRPr/>
              </a:pPr>
              <a:r>
                <a:rPr lang="zh-CN" altLang="en-US" sz="1000" kern="0" dirty="0">
                  <a:solidFill>
                    <a:srgbClr val="000000"/>
                  </a:solidFill>
                  <a:latin typeface="Arial Unicode MS" pitchFamily="34" charset="-122"/>
                  <a:ea typeface="Arial Unicode MS" pitchFamily="34" charset="-122"/>
                  <a:cs typeface="Arial Unicode MS" pitchFamily="34" charset="-122"/>
                </a:rPr>
                <a:t>数据加工、查询等结果</a:t>
              </a:r>
            </a:p>
          </p:txBody>
        </p:sp>
        <p:sp>
          <p:nvSpPr>
            <p:cNvPr id="42" name="Rectangle 341"/>
            <p:cNvSpPr>
              <a:spLocks noChangeArrowheads="1"/>
            </p:cNvSpPr>
            <p:nvPr/>
          </p:nvSpPr>
          <p:spPr bwMode="auto">
            <a:xfrm>
              <a:off x="0" y="3429000"/>
              <a:ext cx="594098" cy="479673"/>
            </a:xfrm>
            <a:prstGeom prst="rect">
              <a:avLst/>
            </a:prstGeom>
            <a:noFill/>
            <a:ln w="9525">
              <a:noFill/>
              <a:miter lim="800000"/>
              <a:headEnd/>
              <a:tailEnd/>
            </a:ln>
          </p:spPr>
          <p:txBody>
            <a:bodyPr lIns="0" tIns="0" rIns="0" bIns="0">
              <a:spAutoFit/>
            </a:bodyPr>
            <a:lstStyle/>
            <a:p>
              <a:r>
                <a:rPr lang="zh-CN" altLang="en-US" sz="1000">
                  <a:solidFill>
                    <a:srgbClr val="000000"/>
                  </a:solidFill>
                  <a:latin typeface="Arial Unicode MS" pitchFamily="34" charset="-122"/>
                  <a:ea typeface="Arial Unicode MS" pitchFamily="34" charset="-122"/>
                  <a:cs typeface="Arial Unicode MS" pitchFamily="34" charset="-122"/>
                </a:rPr>
                <a:t>数据修改、匹配等结果</a:t>
              </a:r>
            </a:p>
          </p:txBody>
        </p:sp>
        <p:cxnSp>
          <p:nvCxnSpPr>
            <p:cNvPr id="43" name="肘形连接符 835"/>
            <p:cNvCxnSpPr>
              <a:cxnSpLocks noChangeShapeType="1"/>
            </p:cNvCxnSpPr>
            <p:nvPr/>
          </p:nvCxnSpPr>
          <p:spPr bwMode="auto">
            <a:xfrm rot="16200000" flipV="1">
              <a:off x="2707481" y="2413794"/>
              <a:ext cx="766763" cy="701675"/>
            </a:xfrm>
            <a:prstGeom prst="bentConnector3">
              <a:avLst>
                <a:gd name="adj1" fmla="val 50000"/>
              </a:avLst>
            </a:prstGeom>
            <a:noFill/>
            <a:ln w="25400" algn="ctr">
              <a:solidFill>
                <a:srgbClr val="4E62FA"/>
              </a:solidFill>
              <a:round/>
              <a:headEnd/>
              <a:tailEnd type="arrow" w="med" len="med"/>
            </a:ln>
            <a:effectLst>
              <a:prstShdw prst="shdw17" dist="17961" dir="2700000">
                <a:srgbClr val="FFFFFF"/>
              </a:prstShdw>
            </a:effectLst>
          </p:spPr>
        </p:cxnSp>
        <p:sp>
          <p:nvSpPr>
            <p:cNvPr id="44" name="Rectangle 341"/>
            <p:cNvSpPr>
              <a:spLocks noChangeArrowheads="1"/>
            </p:cNvSpPr>
            <p:nvPr/>
          </p:nvSpPr>
          <p:spPr bwMode="auto">
            <a:xfrm>
              <a:off x="2782044" y="2844800"/>
              <a:ext cx="511542" cy="153987"/>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zh-CN" altLang="en-US" sz="1000" kern="0">
                  <a:solidFill>
                    <a:srgbClr val="000000"/>
                  </a:solidFill>
                  <a:latin typeface="Arial Unicode MS" pitchFamily="34" charset="-122"/>
                  <a:ea typeface="Arial Unicode MS" pitchFamily="34" charset="-122"/>
                  <a:cs typeface="Arial Unicode MS" pitchFamily="34" charset="-122"/>
                </a:rPr>
                <a:t>报表数据</a:t>
              </a:r>
            </a:p>
          </p:txBody>
        </p:sp>
        <p:cxnSp>
          <p:nvCxnSpPr>
            <p:cNvPr id="45" name="肘形连接符 144"/>
            <p:cNvCxnSpPr>
              <a:cxnSpLocks noChangeShapeType="1"/>
              <a:endCxn id="98" idx="2"/>
            </p:cNvCxnSpPr>
            <p:nvPr/>
          </p:nvCxnSpPr>
          <p:spPr bwMode="auto">
            <a:xfrm rot="10800000">
              <a:off x="1708150" y="2577803"/>
              <a:ext cx="1411288" cy="1182687"/>
            </a:xfrm>
            <a:prstGeom prst="bentConnector2">
              <a:avLst/>
            </a:prstGeom>
            <a:noFill/>
            <a:ln w="25400" algn="ctr">
              <a:solidFill>
                <a:srgbClr val="4E62FA"/>
              </a:solidFill>
              <a:round/>
              <a:headEnd/>
              <a:tailEnd type="arrow" w="med" len="med"/>
            </a:ln>
            <a:effectLst>
              <a:prstShdw prst="shdw17" dist="17961" dir="2700000">
                <a:srgbClr val="FFFFFF"/>
              </a:prstShdw>
            </a:effectLst>
          </p:spPr>
        </p:cxnSp>
        <p:sp>
          <p:nvSpPr>
            <p:cNvPr id="46" name="Rectangle 345"/>
            <p:cNvSpPr>
              <a:spLocks noChangeArrowheads="1"/>
            </p:cNvSpPr>
            <p:nvPr/>
          </p:nvSpPr>
          <p:spPr bwMode="auto">
            <a:xfrm>
              <a:off x="5703443" y="4451351"/>
              <a:ext cx="769863" cy="153987"/>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zh-CN" altLang="en-US" sz="1000" kern="0">
                  <a:solidFill>
                    <a:srgbClr val="000000"/>
                  </a:solidFill>
                  <a:latin typeface="Arial Unicode MS" pitchFamily="34" charset="-122"/>
                  <a:ea typeface="Arial Unicode MS" pitchFamily="34" charset="-122"/>
                  <a:cs typeface="Arial Unicode MS" pitchFamily="34" charset="-122"/>
                </a:rPr>
                <a:t>风险计量结果</a:t>
              </a:r>
            </a:p>
          </p:txBody>
        </p:sp>
        <p:sp>
          <p:nvSpPr>
            <p:cNvPr id="47" name="Rectangle 346"/>
            <p:cNvSpPr>
              <a:spLocks noChangeArrowheads="1"/>
            </p:cNvSpPr>
            <p:nvPr/>
          </p:nvSpPr>
          <p:spPr bwMode="auto">
            <a:xfrm>
              <a:off x="5703443" y="4592638"/>
              <a:ext cx="769863" cy="153988"/>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zh-CN" altLang="en-US" sz="1000" kern="0">
                  <a:solidFill>
                    <a:srgbClr val="000000"/>
                  </a:solidFill>
                  <a:latin typeface="Arial Unicode MS" pitchFamily="34" charset="-122"/>
                  <a:ea typeface="Arial Unicode MS" pitchFamily="34" charset="-122"/>
                  <a:cs typeface="Arial Unicode MS" pitchFamily="34" charset="-122"/>
                </a:rPr>
                <a:t>压力测试结果</a:t>
              </a:r>
            </a:p>
          </p:txBody>
        </p:sp>
        <p:sp>
          <p:nvSpPr>
            <p:cNvPr id="48" name="Rectangle 347"/>
            <p:cNvSpPr>
              <a:spLocks noChangeArrowheads="1"/>
            </p:cNvSpPr>
            <p:nvPr/>
          </p:nvSpPr>
          <p:spPr bwMode="auto">
            <a:xfrm>
              <a:off x="5703443" y="4730751"/>
              <a:ext cx="740972" cy="153987"/>
            </a:xfrm>
            <a:prstGeom prst="rect">
              <a:avLst/>
            </a:prstGeom>
            <a:noFill/>
            <a:ln w="9525">
              <a:noFill/>
              <a:miter lim="800000"/>
              <a:headEnd/>
              <a:tailEnd/>
            </a:ln>
          </p:spPr>
          <p:txBody>
            <a:bodyPr lIns="0" tIns="0" rIns="0" bIns="0">
              <a:spAutoFit/>
            </a:bodyPr>
            <a:lstStyle/>
            <a:p>
              <a:pPr fontAlgn="auto">
                <a:spcBef>
                  <a:spcPts val="0"/>
                </a:spcBef>
                <a:spcAft>
                  <a:spcPts val="0"/>
                </a:spcAft>
                <a:defRPr/>
              </a:pPr>
              <a:r>
                <a:rPr lang="zh-CN" altLang="en-US" sz="1000" kern="0" dirty="0">
                  <a:solidFill>
                    <a:srgbClr val="000000"/>
                  </a:solidFill>
                  <a:latin typeface="Arial Unicode MS" pitchFamily="34" charset="-122"/>
                  <a:ea typeface="Arial Unicode MS" pitchFamily="34" charset="-122"/>
                  <a:cs typeface="Arial Unicode MS" pitchFamily="34" charset="-122"/>
                </a:rPr>
                <a:t>损益结果等</a:t>
              </a:r>
            </a:p>
          </p:txBody>
        </p:sp>
        <p:sp>
          <p:nvSpPr>
            <p:cNvPr id="49" name="Rectangle 341"/>
            <p:cNvSpPr>
              <a:spLocks noChangeArrowheads="1"/>
            </p:cNvSpPr>
            <p:nvPr/>
          </p:nvSpPr>
          <p:spPr bwMode="auto">
            <a:xfrm>
              <a:off x="7746214" y="2955925"/>
              <a:ext cx="640703" cy="307975"/>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zh-CN" altLang="en-US" sz="1000" kern="0">
                  <a:solidFill>
                    <a:srgbClr val="000000"/>
                  </a:solidFill>
                  <a:latin typeface="Arial Unicode MS" pitchFamily="34" charset="-122"/>
                  <a:ea typeface="Arial Unicode MS" pitchFamily="34" charset="-122"/>
                  <a:cs typeface="Arial Unicode MS" pitchFamily="34" charset="-122"/>
                </a:rPr>
                <a:t>标准法计量</a:t>
              </a:r>
              <a:br>
                <a:rPr lang="zh-CN" altLang="en-US" sz="1000" kern="0">
                  <a:solidFill>
                    <a:srgbClr val="000000"/>
                  </a:solidFill>
                  <a:latin typeface="Arial Unicode MS" pitchFamily="34" charset="-122"/>
                  <a:ea typeface="Arial Unicode MS" pitchFamily="34" charset="-122"/>
                  <a:cs typeface="Arial Unicode MS" pitchFamily="34" charset="-122"/>
                </a:rPr>
              </a:br>
              <a:r>
                <a:rPr lang="zh-CN" altLang="en-US" sz="1000" kern="0">
                  <a:solidFill>
                    <a:srgbClr val="000000"/>
                  </a:solidFill>
                  <a:latin typeface="Arial Unicode MS" pitchFamily="34" charset="-122"/>
                  <a:ea typeface="Arial Unicode MS" pitchFamily="34" charset="-122"/>
                  <a:cs typeface="Arial Unicode MS" pitchFamily="34" charset="-122"/>
                </a:rPr>
                <a:t>相关数据</a:t>
              </a:r>
            </a:p>
          </p:txBody>
        </p:sp>
        <p:cxnSp>
          <p:nvCxnSpPr>
            <p:cNvPr id="50" name="直接箭头连接符 842"/>
            <p:cNvCxnSpPr>
              <a:cxnSpLocks noChangeShapeType="1"/>
            </p:cNvCxnSpPr>
            <p:nvPr/>
          </p:nvCxnSpPr>
          <p:spPr bwMode="auto">
            <a:xfrm rot="16200000" flipV="1">
              <a:off x="3399631" y="2896394"/>
              <a:ext cx="428625" cy="1588"/>
            </a:xfrm>
            <a:prstGeom prst="straightConnector1">
              <a:avLst/>
            </a:prstGeom>
            <a:noFill/>
            <a:ln w="19050" algn="ctr">
              <a:solidFill>
                <a:srgbClr val="4E62FA"/>
              </a:solidFill>
              <a:round/>
              <a:headEnd/>
              <a:tailEnd type="arrow" w="med" len="med"/>
            </a:ln>
            <a:effectLst>
              <a:prstShdw prst="shdw17" dist="17961" dir="2700000">
                <a:srgbClr val="FFFFFF"/>
              </a:prstShdw>
            </a:effectLst>
          </p:spPr>
        </p:cxnSp>
        <p:sp>
          <p:nvSpPr>
            <p:cNvPr id="51" name="Rectangle 341"/>
            <p:cNvSpPr>
              <a:spLocks noChangeArrowheads="1"/>
            </p:cNvSpPr>
            <p:nvPr/>
          </p:nvSpPr>
          <p:spPr bwMode="auto">
            <a:xfrm>
              <a:off x="3619885" y="2765425"/>
              <a:ext cx="640703" cy="307975"/>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zh-CN" altLang="en-US" sz="1000" kern="0">
                  <a:solidFill>
                    <a:srgbClr val="000000"/>
                  </a:solidFill>
                  <a:latin typeface="Arial Unicode MS" pitchFamily="34" charset="-122"/>
                  <a:ea typeface="Arial Unicode MS" pitchFamily="34" charset="-122"/>
                  <a:cs typeface="Arial Unicode MS" pitchFamily="34" charset="-122"/>
                </a:rPr>
                <a:t>市值、交易</a:t>
              </a:r>
            </a:p>
            <a:p>
              <a:pPr fontAlgn="auto">
                <a:spcBef>
                  <a:spcPts val="0"/>
                </a:spcBef>
                <a:spcAft>
                  <a:spcPts val="0"/>
                </a:spcAft>
                <a:defRPr/>
              </a:pPr>
              <a:r>
                <a:rPr lang="zh-CN" altLang="en-US" sz="1000" kern="0">
                  <a:solidFill>
                    <a:srgbClr val="000000"/>
                  </a:solidFill>
                  <a:latin typeface="Arial Unicode MS" pitchFamily="34" charset="-122"/>
                  <a:ea typeface="Arial Unicode MS" pitchFamily="34" charset="-122"/>
                  <a:cs typeface="Arial Unicode MS" pitchFamily="34" charset="-122"/>
                </a:rPr>
                <a:t>对手信息等</a:t>
              </a:r>
            </a:p>
          </p:txBody>
        </p:sp>
        <p:cxnSp>
          <p:nvCxnSpPr>
            <p:cNvPr id="52" name="直接箭头连接符 224"/>
            <p:cNvCxnSpPr>
              <a:cxnSpLocks noChangeShapeType="1"/>
            </p:cNvCxnSpPr>
            <p:nvPr/>
          </p:nvCxnSpPr>
          <p:spPr bwMode="auto">
            <a:xfrm rot="16200000" flipH="1">
              <a:off x="3988594" y="2877344"/>
              <a:ext cx="430212" cy="0"/>
            </a:xfrm>
            <a:prstGeom prst="straightConnector1">
              <a:avLst/>
            </a:prstGeom>
            <a:noFill/>
            <a:ln w="19050" algn="ctr">
              <a:solidFill>
                <a:srgbClr val="FF9900"/>
              </a:solidFill>
              <a:round/>
              <a:headEnd/>
              <a:tailEnd type="arrow" w="med" len="med"/>
            </a:ln>
            <a:effectLst>
              <a:prstShdw prst="shdw17" dist="17961" dir="2700000">
                <a:srgbClr val="FFFFFF"/>
              </a:prstShdw>
            </a:effectLst>
          </p:spPr>
        </p:cxnSp>
        <p:sp>
          <p:nvSpPr>
            <p:cNvPr id="53" name="Rectangle 341"/>
            <p:cNvSpPr>
              <a:spLocks noChangeArrowheads="1"/>
            </p:cNvSpPr>
            <p:nvPr/>
          </p:nvSpPr>
          <p:spPr bwMode="auto">
            <a:xfrm>
              <a:off x="4265686" y="2768600"/>
              <a:ext cx="256621" cy="307975"/>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zh-CN" altLang="en-US" sz="1000" kern="0">
                  <a:solidFill>
                    <a:srgbClr val="000000"/>
                  </a:solidFill>
                  <a:latin typeface="Arial Unicode MS" pitchFamily="34" charset="-122"/>
                  <a:ea typeface="Arial Unicode MS" pitchFamily="34" charset="-122"/>
                  <a:cs typeface="Arial Unicode MS" pitchFamily="34" charset="-122"/>
                </a:rPr>
                <a:t>计算</a:t>
              </a:r>
            </a:p>
            <a:p>
              <a:pPr fontAlgn="auto">
                <a:spcBef>
                  <a:spcPts val="0"/>
                </a:spcBef>
                <a:spcAft>
                  <a:spcPts val="0"/>
                </a:spcAft>
                <a:defRPr/>
              </a:pPr>
              <a:r>
                <a:rPr lang="zh-CN" altLang="en-US" sz="1000" kern="0">
                  <a:solidFill>
                    <a:srgbClr val="000000"/>
                  </a:solidFill>
                  <a:latin typeface="Arial Unicode MS" pitchFamily="34" charset="-122"/>
                  <a:ea typeface="Arial Unicode MS" pitchFamily="34" charset="-122"/>
                  <a:cs typeface="Arial Unicode MS" pitchFamily="34" charset="-122"/>
                </a:rPr>
                <a:t>结果</a:t>
              </a:r>
            </a:p>
          </p:txBody>
        </p:sp>
        <p:sp>
          <p:nvSpPr>
            <p:cNvPr id="54" name="AutoShape 11"/>
            <p:cNvSpPr>
              <a:spLocks noChangeArrowheads="1"/>
            </p:cNvSpPr>
            <p:nvPr/>
          </p:nvSpPr>
          <p:spPr bwMode="auto">
            <a:xfrm>
              <a:off x="6473306" y="4768851"/>
              <a:ext cx="1570316" cy="1301750"/>
            </a:xfrm>
            <a:prstGeom prst="can">
              <a:avLst>
                <a:gd name="adj" fmla="val 24266"/>
              </a:avLst>
            </a:prstGeom>
            <a:gradFill rotWithShape="1">
              <a:gsLst>
                <a:gs pos="0">
                  <a:schemeClr val="accent6">
                    <a:lumMod val="60000"/>
                    <a:lumOff val="40000"/>
                  </a:schemeClr>
                </a:gs>
                <a:gs pos="50000">
                  <a:srgbClr val="FFFFFF"/>
                </a:gs>
                <a:gs pos="100000">
                  <a:srgbClr val="EAEAEA"/>
                </a:gs>
              </a:gsLst>
              <a:lin ang="0" scaled="1"/>
            </a:gradFill>
            <a:ln w="19050">
              <a:solidFill>
                <a:srgbClr val="000000"/>
              </a:solidFill>
              <a:round/>
              <a:headEnd/>
              <a:tailEnd/>
            </a:ln>
          </p:spPr>
          <p:txBody>
            <a:bodyPr anchor="ctr"/>
            <a:lstStyle/>
            <a:p>
              <a:pPr algn="ctr" fontAlgn="auto">
                <a:spcBef>
                  <a:spcPct val="50000"/>
                </a:spcBef>
                <a:spcAft>
                  <a:spcPts val="0"/>
                </a:spcAft>
                <a:buFont typeface="Wingdings" pitchFamily="2" charset="2"/>
                <a:buNone/>
                <a:defRPr/>
              </a:pPr>
              <a:endParaRPr lang="zh-CN" altLang="zh-CN" sz="1200" b="1" kern="0">
                <a:solidFill>
                  <a:srgbClr val="000000"/>
                </a:solidFill>
              </a:endParaRPr>
            </a:p>
          </p:txBody>
        </p:sp>
        <p:sp>
          <p:nvSpPr>
            <p:cNvPr id="55" name="Rectangle 157"/>
            <p:cNvSpPr>
              <a:spLocks noChangeArrowheads="1"/>
            </p:cNvSpPr>
            <p:nvPr/>
          </p:nvSpPr>
          <p:spPr bwMode="auto">
            <a:xfrm>
              <a:off x="6758819" y="4819651"/>
              <a:ext cx="924515" cy="184150"/>
            </a:xfrm>
            <a:prstGeom prst="rect">
              <a:avLst/>
            </a:prstGeom>
            <a:noFill/>
            <a:ln w="9525">
              <a:noFill/>
              <a:miter lim="800000"/>
              <a:headEnd/>
              <a:tailEnd/>
            </a:ln>
          </p:spPr>
          <p:txBody>
            <a:bodyPr wrap="none" lIns="0" tIns="0" rIns="0" bIns="0">
              <a:spAutoFit/>
            </a:bodyPr>
            <a:lstStyle/>
            <a:p>
              <a:pPr algn="ctr" fontAlgn="auto">
                <a:spcBef>
                  <a:spcPts val="0"/>
                </a:spcBef>
                <a:spcAft>
                  <a:spcPts val="0"/>
                </a:spcAft>
                <a:defRPr/>
              </a:pPr>
              <a:r>
                <a:rPr lang="zh-CN" altLang="en-US" sz="1200" b="1" kern="0" dirty="0">
                  <a:solidFill>
                    <a:srgbClr val="000000"/>
                  </a:solidFill>
                  <a:latin typeface="Arial Unicode MS" pitchFamily="34" charset="-122"/>
                  <a:ea typeface="Arial Unicode MS" pitchFamily="34" charset="-122"/>
                  <a:cs typeface="Arial Unicode MS" pitchFamily="34" charset="-122"/>
                </a:rPr>
                <a:t>风险数据集市</a:t>
              </a:r>
            </a:p>
          </p:txBody>
        </p:sp>
        <p:sp>
          <p:nvSpPr>
            <p:cNvPr id="56" name="Rectangle 157"/>
            <p:cNvSpPr>
              <a:spLocks noChangeArrowheads="1"/>
            </p:cNvSpPr>
            <p:nvPr/>
          </p:nvSpPr>
          <p:spPr bwMode="auto">
            <a:xfrm>
              <a:off x="6660249" y="5145088"/>
              <a:ext cx="1177737" cy="153988"/>
            </a:xfrm>
            <a:prstGeom prst="rect">
              <a:avLst/>
            </a:prstGeom>
            <a:solidFill>
              <a:srgbClr val="FFCC99"/>
            </a:solidFill>
            <a:ln w="19050">
              <a:solidFill>
                <a:srgbClr val="FFC000"/>
              </a:solidFill>
              <a:miter lim="800000"/>
              <a:headEnd/>
              <a:tailEnd/>
            </a:ln>
          </p:spPr>
          <p:txBody>
            <a:bodyPr lIns="0" tIns="0" rIns="0" bIns="0">
              <a:spAutoFit/>
            </a:bodyPr>
            <a:lstStyle/>
            <a:p>
              <a:pPr algn="ctr" fontAlgn="auto">
                <a:spcBef>
                  <a:spcPts val="0"/>
                </a:spcBef>
                <a:spcAft>
                  <a:spcPts val="0"/>
                </a:spcAft>
                <a:defRPr/>
              </a:pPr>
              <a:r>
                <a:rPr lang="zh-CN" altLang="en-US" sz="1000" kern="0">
                  <a:solidFill>
                    <a:srgbClr val="000000"/>
                  </a:solidFill>
                  <a:latin typeface="Arial Unicode MS" pitchFamily="34" charset="-122"/>
                  <a:ea typeface="Arial Unicode MS" pitchFamily="34" charset="-122"/>
                  <a:cs typeface="Arial Unicode MS" pitchFamily="34" charset="-122"/>
                </a:rPr>
                <a:t>银行账户外汇敞口</a:t>
              </a:r>
              <a:endParaRPr lang="en-US" altLang="zh-CN" sz="1000" kern="0">
                <a:solidFill>
                  <a:srgbClr val="000000"/>
                </a:solidFill>
                <a:latin typeface="Arial Unicode MS" pitchFamily="34" charset="-122"/>
                <a:ea typeface="Arial Unicode MS" pitchFamily="34" charset="-122"/>
                <a:cs typeface="Arial Unicode MS" pitchFamily="34" charset="-122"/>
              </a:endParaRPr>
            </a:p>
          </p:txBody>
        </p:sp>
        <p:sp>
          <p:nvSpPr>
            <p:cNvPr id="57" name="Rectangle 157"/>
            <p:cNvSpPr>
              <a:spLocks noChangeArrowheads="1"/>
            </p:cNvSpPr>
            <p:nvPr/>
          </p:nvSpPr>
          <p:spPr bwMode="auto">
            <a:xfrm>
              <a:off x="6660249" y="5370513"/>
              <a:ext cx="1177737" cy="153988"/>
            </a:xfrm>
            <a:prstGeom prst="rect">
              <a:avLst/>
            </a:prstGeom>
            <a:solidFill>
              <a:srgbClr val="FFCC99"/>
            </a:solidFill>
            <a:ln w="19050">
              <a:solidFill>
                <a:srgbClr val="FFC000"/>
              </a:solidFill>
              <a:miter lim="800000"/>
              <a:headEnd/>
              <a:tailEnd/>
            </a:ln>
          </p:spPr>
          <p:txBody>
            <a:bodyPr lIns="0" tIns="0" rIns="0" bIns="0">
              <a:spAutoFit/>
            </a:bodyPr>
            <a:lstStyle/>
            <a:p>
              <a:pPr algn="ctr" fontAlgn="auto">
                <a:spcBef>
                  <a:spcPts val="0"/>
                </a:spcBef>
                <a:spcAft>
                  <a:spcPts val="0"/>
                </a:spcAft>
                <a:defRPr/>
              </a:pPr>
              <a:r>
                <a:rPr lang="zh-CN" altLang="en-US" sz="1000" kern="0">
                  <a:solidFill>
                    <a:srgbClr val="000000"/>
                  </a:solidFill>
                  <a:latin typeface="Arial Unicode MS" pitchFamily="34" charset="-122"/>
                  <a:ea typeface="Arial Unicode MS" pitchFamily="34" charset="-122"/>
                  <a:cs typeface="Arial Unicode MS" pitchFamily="34" charset="-122"/>
                </a:rPr>
                <a:t>产品头寸</a:t>
              </a:r>
              <a:endParaRPr lang="en-US" altLang="zh-CN" sz="1000" kern="0">
                <a:solidFill>
                  <a:srgbClr val="000000"/>
                </a:solidFill>
                <a:latin typeface="Arial Unicode MS" pitchFamily="34" charset="-122"/>
                <a:ea typeface="Arial Unicode MS" pitchFamily="34" charset="-122"/>
                <a:cs typeface="Arial Unicode MS" pitchFamily="34" charset="-122"/>
              </a:endParaRPr>
            </a:p>
          </p:txBody>
        </p:sp>
        <p:sp>
          <p:nvSpPr>
            <p:cNvPr id="58" name="Rectangle 157"/>
            <p:cNvSpPr>
              <a:spLocks noChangeArrowheads="1"/>
            </p:cNvSpPr>
            <p:nvPr/>
          </p:nvSpPr>
          <p:spPr bwMode="auto">
            <a:xfrm>
              <a:off x="6660249" y="5597526"/>
              <a:ext cx="1177737" cy="153987"/>
            </a:xfrm>
            <a:prstGeom prst="rect">
              <a:avLst/>
            </a:prstGeom>
            <a:solidFill>
              <a:srgbClr val="FFCC99"/>
            </a:solidFill>
            <a:ln w="19050">
              <a:solidFill>
                <a:srgbClr val="FFC000"/>
              </a:solidFill>
              <a:miter lim="800000"/>
              <a:headEnd/>
              <a:tailEnd/>
            </a:ln>
          </p:spPr>
          <p:txBody>
            <a:bodyPr lIns="0" tIns="0" rIns="0" bIns="0">
              <a:spAutoFit/>
            </a:bodyPr>
            <a:lstStyle/>
            <a:p>
              <a:pPr algn="ctr" fontAlgn="auto">
                <a:spcBef>
                  <a:spcPts val="0"/>
                </a:spcBef>
                <a:spcAft>
                  <a:spcPts val="0"/>
                </a:spcAft>
                <a:defRPr/>
              </a:pPr>
              <a:r>
                <a:rPr lang="zh-CN" altLang="en-US" sz="1000" kern="0">
                  <a:solidFill>
                    <a:srgbClr val="000000"/>
                  </a:solidFill>
                  <a:latin typeface="Arial Unicode MS" pitchFamily="34" charset="-122"/>
                  <a:ea typeface="Arial Unicode MS" pitchFamily="34" charset="-122"/>
                  <a:cs typeface="Arial Unicode MS" pitchFamily="34" charset="-122"/>
                </a:rPr>
                <a:t>后台数据</a:t>
              </a:r>
              <a:endParaRPr lang="en-US" altLang="zh-CN" sz="1000" kern="0">
                <a:solidFill>
                  <a:srgbClr val="000000"/>
                </a:solidFill>
                <a:latin typeface="Arial Unicode MS" pitchFamily="34" charset="-122"/>
                <a:ea typeface="Arial Unicode MS" pitchFamily="34" charset="-122"/>
                <a:cs typeface="Arial Unicode MS" pitchFamily="34" charset="-122"/>
              </a:endParaRPr>
            </a:p>
          </p:txBody>
        </p:sp>
        <p:cxnSp>
          <p:nvCxnSpPr>
            <p:cNvPr id="59" name="肘形连接符 170"/>
            <p:cNvCxnSpPr>
              <a:cxnSpLocks noChangeShapeType="1"/>
              <a:stCxn id="54" idx="1"/>
              <a:endCxn id="7" idx="4"/>
            </p:cNvCxnSpPr>
            <p:nvPr/>
          </p:nvCxnSpPr>
          <p:spPr bwMode="auto">
            <a:xfrm rot="16200000" flipV="1">
              <a:off x="6036469" y="3545681"/>
              <a:ext cx="1054100" cy="1392238"/>
            </a:xfrm>
            <a:prstGeom prst="bentConnector2">
              <a:avLst/>
            </a:prstGeom>
            <a:noFill/>
            <a:ln w="25400" algn="ctr">
              <a:solidFill>
                <a:srgbClr val="FF9900"/>
              </a:solidFill>
              <a:round/>
              <a:headEnd/>
              <a:tailEnd type="arrow" w="med" len="med"/>
            </a:ln>
            <a:effectLst>
              <a:prstShdw prst="shdw17" dist="17961" dir="2700000">
                <a:srgbClr val="FFFFFF"/>
              </a:prstShdw>
            </a:effectLst>
          </p:spPr>
        </p:cxnSp>
        <p:sp>
          <p:nvSpPr>
            <p:cNvPr id="60" name="Freeform 311"/>
            <p:cNvSpPr>
              <a:spLocks noEditPoints="1"/>
            </p:cNvSpPr>
            <p:nvPr/>
          </p:nvSpPr>
          <p:spPr bwMode="auto">
            <a:xfrm>
              <a:off x="385782" y="4673601"/>
              <a:ext cx="1126752" cy="1514475"/>
            </a:xfrm>
            <a:custGeom>
              <a:avLst/>
              <a:gdLst>
                <a:gd name="T0" fmla="*/ 2147483647 w 2096"/>
                <a:gd name="T1" fmla="*/ 2147483647 h 2480"/>
                <a:gd name="T2" fmla="*/ 0 w 2096"/>
                <a:gd name="T3" fmla="*/ 2147483647 h 2480"/>
                <a:gd name="T4" fmla="*/ 2147483647 w 2096"/>
                <a:gd name="T5" fmla="*/ 2147483647 h 2480"/>
                <a:gd name="T6" fmla="*/ 0 w 2096"/>
                <a:gd name="T7" fmla="*/ 2147483647 h 2480"/>
                <a:gd name="T8" fmla="*/ 0 w 2096"/>
                <a:gd name="T9" fmla="*/ 2147483647 h 2480"/>
                <a:gd name="T10" fmla="*/ 2147483647 w 2096"/>
                <a:gd name="T11" fmla="*/ 2147483647 h 2480"/>
                <a:gd name="T12" fmla="*/ 0 w 2096"/>
                <a:gd name="T13" fmla="*/ 2147483647 h 2480"/>
                <a:gd name="T14" fmla="*/ 2147483647 w 2096"/>
                <a:gd name="T15" fmla="*/ 2147483647 h 2480"/>
                <a:gd name="T16" fmla="*/ 0 w 2096"/>
                <a:gd name="T17" fmla="*/ 2147483647 h 2480"/>
                <a:gd name="T18" fmla="*/ 0 w 2096"/>
                <a:gd name="T19" fmla="*/ 2147483647 h 2480"/>
                <a:gd name="T20" fmla="*/ 2147483647 w 2096"/>
                <a:gd name="T21" fmla="*/ 2147483647 h 2480"/>
                <a:gd name="T22" fmla="*/ 0 w 2096"/>
                <a:gd name="T23" fmla="*/ 2147483647 h 2480"/>
                <a:gd name="T24" fmla="*/ 2147483647 w 2096"/>
                <a:gd name="T25" fmla="*/ 0 h 2480"/>
                <a:gd name="T26" fmla="*/ 2147483647 w 2096"/>
                <a:gd name="T27" fmla="*/ 2147483647 h 2480"/>
                <a:gd name="T28" fmla="*/ 2147483647 w 2096"/>
                <a:gd name="T29" fmla="*/ 0 h 2480"/>
                <a:gd name="T30" fmla="*/ 2147483647 w 2096"/>
                <a:gd name="T31" fmla="*/ 2147483647 h 2480"/>
                <a:gd name="T32" fmla="*/ 2147483647 w 2096"/>
                <a:gd name="T33" fmla="*/ 0 h 2480"/>
                <a:gd name="T34" fmla="*/ 2147483647 w 2096"/>
                <a:gd name="T35" fmla="*/ 0 h 2480"/>
                <a:gd name="T36" fmla="*/ 2147483647 w 2096"/>
                <a:gd name="T37" fmla="*/ 2147483647 h 2480"/>
                <a:gd name="T38" fmla="*/ 2147483647 w 2096"/>
                <a:gd name="T39" fmla="*/ 0 h 2480"/>
                <a:gd name="T40" fmla="*/ 2147483647 w 2096"/>
                <a:gd name="T41" fmla="*/ 2147483647 h 2480"/>
                <a:gd name="T42" fmla="*/ 2147483647 w 2096"/>
                <a:gd name="T43" fmla="*/ 0 h 2480"/>
                <a:gd name="T44" fmla="*/ 2147483647 w 2096"/>
                <a:gd name="T45" fmla="*/ 0 h 2480"/>
                <a:gd name="T46" fmla="*/ 2147483647 w 2096"/>
                <a:gd name="T47" fmla="*/ 2147483647 h 2480"/>
                <a:gd name="T48" fmla="*/ 2147483647 w 2096"/>
                <a:gd name="T49" fmla="*/ 2147483647 h 2480"/>
                <a:gd name="T50" fmla="*/ 2147483647 w 2096"/>
                <a:gd name="T51" fmla="*/ 0 h 2480"/>
                <a:gd name="T52" fmla="*/ 2147483647 w 2096"/>
                <a:gd name="T53" fmla="*/ 2147483647 h 2480"/>
                <a:gd name="T54" fmla="*/ 2147483647 w 2096"/>
                <a:gd name="T55" fmla="*/ 2147483647 h 2480"/>
                <a:gd name="T56" fmla="*/ 2147483647 w 2096"/>
                <a:gd name="T57" fmla="*/ 2147483647 h 2480"/>
                <a:gd name="T58" fmla="*/ 2147483647 w 2096"/>
                <a:gd name="T59" fmla="*/ 2147483647 h 2480"/>
                <a:gd name="T60" fmla="*/ 2147483647 w 2096"/>
                <a:gd name="T61" fmla="*/ 2147483647 h 2480"/>
                <a:gd name="T62" fmla="*/ 2147483647 w 2096"/>
                <a:gd name="T63" fmla="*/ 2147483647 h 2480"/>
                <a:gd name="T64" fmla="*/ 2147483647 w 2096"/>
                <a:gd name="T65" fmla="*/ 2147483647 h 2480"/>
                <a:gd name="T66" fmla="*/ 2147483647 w 2096"/>
                <a:gd name="T67" fmla="*/ 2147483647 h 2480"/>
                <a:gd name="T68" fmla="*/ 2147483647 w 2096"/>
                <a:gd name="T69" fmla="*/ 2147483647 h 2480"/>
                <a:gd name="T70" fmla="*/ 2147483647 w 2096"/>
                <a:gd name="T71" fmla="*/ 2147483647 h 2480"/>
                <a:gd name="T72" fmla="*/ 2147483647 w 2096"/>
                <a:gd name="T73" fmla="*/ 2147483647 h 2480"/>
                <a:gd name="T74" fmla="*/ 2147483647 w 2096"/>
                <a:gd name="T75" fmla="*/ 2147483647 h 2480"/>
                <a:gd name="T76" fmla="*/ 2147483647 w 2096"/>
                <a:gd name="T77" fmla="*/ 2147483647 h 2480"/>
                <a:gd name="T78" fmla="*/ 2147483647 w 2096"/>
                <a:gd name="T79" fmla="*/ 2147483647 h 2480"/>
                <a:gd name="T80" fmla="*/ 2147483647 w 2096"/>
                <a:gd name="T81" fmla="*/ 2147483647 h 2480"/>
                <a:gd name="T82" fmla="*/ 2147483647 w 2096"/>
                <a:gd name="T83" fmla="*/ 2147483647 h 2480"/>
                <a:gd name="T84" fmla="*/ 2147483647 w 2096"/>
                <a:gd name="T85" fmla="*/ 2147483647 h 2480"/>
                <a:gd name="T86" fmla="*/ 2147483647 w 2096"/>
                <a:gd name="T87" fmla="*/ 2147483647 h 2480"/>
                <a:gd name="T88" fmla="*/ 2147483647 w 2096"/>
                <a:gd name="T89" fmla="*/ 2147483647 h 2480"/>
                <a:gd name="T90" fmla="*/ 2147483647 w 2096"/>
                <a:gd name="T91" fmla="*/ 2147483647 h 2480"/>
                <a:gd name="T92" fmla="*/ 2147483647 w 2096"/>
                <a:gd name="T93" fmla="*/ 2147483647 h 2480"/>
                <a:gd name="T94" fmla="*/ 2147483647 w 2096"/>
                <a:gd name="T95" fmla="*/ 2147483647 h 2480"/>
                <a:gd name="T96" fmla="*/ 2147483647 w 2096"/>
                <a:gd name="T97" fmla="*/ 2147483647 h 248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096"/>
                <a:gd name="T148" fmla="*/ 0 h 2480"/>
                <a:gd name="T149" fmla="*/ 2096 w 2096"/>
                <a:gd name="T150" fmla="*/ 2480 h 248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096" h="2480">
                  <a:moveTo>
                    <a:pt x="0" y="2456"/>
                  </a:moveTo>
                  <a:lnTo>
                    <a:pt x="0" y="2264"/>
                  </a:lnTo>
                  <a:lnTo>
                    <a:pt x="48" y="2264"/>
                  </a:lnTo>
                  <a:lnTo>
                    <a:pt x="48" y="2456"/>
                  </a:lnTo>
                  <a:lnTo>
                    <a:pt x="0" y="2456"/>
                  </a:lnTo>
                  <a:close/>
                  <a:moveTo>
                    <a:pt x="0" y="2120"/>
                  </a:moveTo>
                  <a:lnTo>
                    <a:pt x="0" y="1928"/>
                  </a:lnTo>
                  <a:lnTo>
                    <a:pt x="48" y="1928"/>
                  </a:lnTo>
                  <a:lnTo>
                    <a:pt x="48" y="2120"/>
                  </a:lnTo>
                  <a:lnTo>
                    <a:pt x="0" y="2120"/>
                  </a:lnTo>
                  <a:close/>
                  <a:moveTo>
                    <a:pt x="0" y="1784"/>
                  </a:moveTo>
                  <a:lnTo>
                    <a:pt x="0" y="1592"/>
                  </a:lnTo>
                  <a:lnTo>
                    <a:pt x="48" y="1592"/>
                  </a:lnTo>
                  <a:lnTo>
                    <a:pt x="48" y="1784"/>
                  </a:lnTo>
                  <a:lnTo>
                    <a:pt x="0" y="1784"/>
                  </a:lnTo>
                  <a:close/>
                  <a:moveTo>
                    <a:pt x="0" y="1448"/>
                  </a:moveTo>
                  <a:lnTo>
                    <a:pt x="0" y="1256"/>
                  </a:lnTo>
                  <a:lnTo>
                    <a:pt x="48" y="1256"/>
                  </a:lnTo>
                  <a:lnTo>
                    <a:pt x="48" y="1448"/>
                  </a:lnTo>
                  <a:lnTo>
                    <a:pt x="0" y="1448"/>
                  </a:lnTo>
                  <a:close/>
                  <a:moveTo>
                    <a:pt x="0" y="1112"/>
                  </a:moveTo>
                  <a:lnTo>
                    <a:pt x="0" y="920"/>
                  </a:lnTo>
                  <a:lnTo>
                    <a:pt x="48" y="920"/>
                  </a:lnTo>
                  <a:lnTo>
                    <a:pt x="48" y="1112"/>
                  </a:lnTo>
                  <a:lnTo>
                    <a:pt x="0" y="1112"/>
                  </a:lnTo>
                  <a:close/>
                  <a:moveTo>
                    <a:pt x="0" y="776"/>
                  </a:moveTo>
                  <a:lnTo>
                    <a:pt x="0" y="584"/>
                  </a:lnTo>
                  <a:lnTo>
                    <a:pt x="48" y="584"/>
                  </a:lnTo>
                  <a:lnTo>
                    <a:pt x="48" y="776"/>
                  </a:lnTo>
                  <a:lnTo>
                    <a:pt x="0" y="776"/>
                  </a:lnTo>
                  <a:close/>
                  <a:moveTo>
                    <a:pt x="0" y="440"/>
                  </a:moveTo>
                  <a:lnTo>
                    <a:pt x="0" y="248"/>
                  </a:lnTo>
                  <a:lnTo>
                    <a:pt x="48" y="248"/>
                  </a:lnTo>
                  <a:lnTo>
                    <a:pt x="48" y="440"/>
                  </a:lnTo>
                  <a:lnTo>
                    <a:pt x="0" y="440"/>
                  </a:lnTo>
                  <a:close/>
                  <a:moveTo>
                    <a:pt x="0" y="104"/>
                  </a:moveTo>
                  <a:lnTo>
                    <a:pt x="0" y="24"/>
                  </a:lnTo>
                  <a:cubicBezTo>
                    <a:pt x="0" y="11"/>
                    <a:pt x="11" y="0"/>
                    <a:pt x="24" y="0"/>
                  </a:cubicBezTo>
                  <a:lnTo>
                    <a:pt x="136" y="0"/>
                  </a:lnTo>
                  <a:lnTo>
                    <a:pt x="136" y="48"/>
                  </a:lnTo>
                  <a:lnTo>
                    <a:pt x="24" y="48"/>
                  </a:lnTo>
                  <a:lnTo>
                    <a:pt x="48" y="24"/>
                  </a:lnTo>
                  <a:lnTo>
                    <a:pt x="48" y="104"/>
                  </a:lnTo>
                  <a:lnTo>
                    <a:pt x="0" y="104"/>
                  </a:lnTo>
                  <a:close/>
                  <a:moveTo>
                    <a:pt x="280" y="0"/>
                  </a:moveTo>
                  <a:lnTo>
                    <a:pt x="472" y="0"/>
                  </a:lnTo>
                  <a:lnTo>
                    <a:pt x="472" y="48"/>
                  </a:lnTo>
                  <a:lnTo>
                    <a:pt x="280" y="48"/>
                  </a:lnTo>
                  <a:lnTo>
                    <a:pt x="280" y="0"/>
                  </a:lnTo>
                  <a:close/>
                  <a:moveTo>
                    <a:pt x="616" y="0"/>
                  </a:moveTo>
                  <a:lnTo>
                    <a:pt x="808" y="0"/>
                  </a:lnTo>
                  <a:lnTo>
                    <a:pt x="808" y="48"/>
                  </a:lnTo>
                  <a:lnTo>
                    <a:pt x="616" y="48"/>
                  </a:lnTo>
                  <a:lnTo>
                    <a:pt x="616" y="0"/>
                  </a:lnTo>
                  <a:close/>
                  <a:moveTo>
                    <a:pt x="952" y="0"/>
                  </a:moveTo>
                  <a:lnTo>
                    <a:pt x="1144" y="0"/>
                  </a:lnTo>
                  <a:lnTo>
                    <a:pt x="1144" y="48"/>
                  </a:lnTo>
                  <a:lnTo>
                    <a:pt x="952" y="48"/>
                  </a:lnTo>
                  <a:lnTo>
                    <a:pt x="952" y="0"/>
                  </a:lnTo>
                  <a:close/>
                  <a:moveTo>
                    <a:pt x="1288" y="0"/>
                  </a:moveTo>
                  <a:lnTo>
                    <a:pt x="1480" y="0"/>
                  </a:lnTo>
                  <a:lnTo>
                    <a:pt x="1480" y="48"/>
                  </a:lnTo>
                  <a:lnTo>
                    <a:pt x="1288" y="48"/>
                  </a:lnTo>
                  <a:lnTo>
                    <a:pt x="1288" y="0"/>
                  </a:lnTo>
                  <a:close/>
                  <a:moveTo>
                    <a:pt x="1624" y="0"/>
                  </a:moveTo>
                  <a:lnTo>
                    <a:pt x="1816" y="0"/>
                  </a:lnTo>
                  <a:lnTo>
                    <a:pt x="1816" y="48"/>
                  </a:lnTo>
                  <a:lnTo>
                    <a:pt x="1624" y="48"/>
                  </a:lnTo>
                  <a:lnTo>
                    <a:pt x="1624" y="0"/>
                  </a:lnTo>
                  <a:close/>
                  <a:moveTo>
                    <a:pt x="1960" y="0"/>
                  </a:moveTo>
                  <a:lnTo>
                    <a:pt x="2072" y="0"/>
                  </a:lnTo>
                  <a:cubicBezTo>
                    <a:pt x="2086" y="0"/>
                    <a:pt x="2096" y="11"/>
                    <a:pt x="2096" y="24"/>
                  </a:cubicBezTo>
                  <a:lnTo>
                    <a:pt x="2096" y="104"/>
                  </a:lnTo>
                  <a:lnTo>
                    <a:pt x="2048" y="104"/>
                  </a:lnTo>
                  <a:lnTo>
                    <a:pt x="2048" y="24"/>
                  </a:lnTo>
                  <a:lnTo>
                    <a:pt x="2072" y="48"/>
                  </a:lnTo>
                  <a:lnTo>
                    <a:pt x="1960" y="48"/>
                  </a:lnTo>
                  <a:lnTo>
                    <a:pt x="1960" y="0"/>
                  </a:lnTo>
                  <a:close/>
                  <a:moveTo>
                    <a:pt x="2096" y="248"/>
                  </a:moveTo>
                  <a:lnTo>
                    <a:pt x="2096" y="440"/>
                  </a:lnTo>
                  <a:lnTo>
                    <a:pt x="2048" y="440"/>
                  </a:lnTo>
                  <a:lnTo>
                    <a:pt x="2048" y="248"/>
                  </a:lnTo>
                  <a:lnTo>
                    <a:pt x="2096" y="248"/>
                  </a:lnTo>
                  <a:close/>
                  <a:moveTo>
                    <a:pt x="2096" y="584"/>
                  </a:moveTo>
                  <a:lnTo>
                    <a:pt x="2096" y="776"/>
                  </a:lnTo>
                  <a:lnTo>
                    <a:pt x="2048" y="776"/>
                  </a:lnTo>
                  <a:lnTo>
                    <a:pt x="2048" y="584"/>
                  </a:lnTo>
                  <a:lnTo>
                    <a:pt x="2096" y="584"/>
                  </a:lnTo>
                  <a:close/>
                  <a:moveTo>
                    <a:pt x="2096" y="920"/>
                  </a:moveTo>
                  <a:lnTo>
                    <a:pt x="2096" y="1112"/>
                  </a:lnTo>
                  <a:lnTo>
                    <a:pt x="2048" y="1112"/>
                  </a:lnTo>
                  <a:lnTo>
                    <a:pt x="2048" y="920"/>
                  </a:lnTo>
                  <a:lnTo>
                    <a:pt x="2096" y="920"/>
                  </a:lnTo>
                  <a:close/>
                  <a:moveTo>
                    <a:pt x="2096" y="1256"/>
                  </a:moveTo>
                  <a:lnTo>
                    <a:pt x="2096" y="1448"/>
                  </a:lnTo>
                  <a:lnTo>
                    <a:pt x="2048" y="1448"/>
                  </a:lnTo>
                  <a:lnTo>
                    <a:pt x="2048" y="1256"/>
                  </a:lnTo>
                  <a:lnTo>
                    <a:pt x="2096" y="1256"/>
                  </a:lnTo>
                  <a:close/>
                  <a:moveTo>
                    <a:pt x="2096" y="1592"/>
                  </a:moveTo>
                  <a:lnTo>
                    <a:pt x="2096" y="1784"/>
                  </a:lnTo>
                  <a:lnTo>
                    <a:pt x="2048" y="1784"/>
                  </a:lnTo>
                  <a:lnTo>
                    <a:pt x="2048" y="1592"/>
                  </a:lnTo>
                  <a:lnTo>
                    <a:pt x="2096" y="1592"/>
                  </a:lnTo>
                  <a:close/>
                  <a:moveTo>
                    <a:pt x="2096" y="1928"/>
                  </a:moveTo>
                  <a:lnTo>
                    <a:pt x="2096" y="2120"/>
                  </a:lnTo>
                  <a:lnTo>
                    <a:pt x="2048" y="2120"/>
                  </a:lnTo>
                  <a:lnTo>
                    <a:pt x="2048" y="1928"/>
                  </a:lnTo>
                  <a:lnTo>
                    <a:pt x="2096" y="1928"/>
                  </a:lnTo>
                  <a:close/>
                  <a:moveTo>
                    <a:pt x="2096" y="2264"/>
                  </a:moveTo>
                  <a:lnTo>
                    <a:pt x="2096" y="2456"/>
                  </a:lnTo>
                  <a:cubicBezTo>
                    <a:pt x="2096" y="2470"/>
                    <a:pt x="2086" y="2480"/>
                    <a:pt x="2072" y="2480"/>
                  </a:cubicBezTo>
                  <a:lnTo>
                    <a:pt x="2072" y="2432"/>
                  </a:lnTo>
                  <a:lnTo>
                    <a:pt x="2048" y="2456"/>
                  </a:lnTo>
                  <a:lnTo>
                    <a:pt x="2048" y="2264"/>
                  </a:lnTo>
                  <a:lnTo>
                    <a:pt x="2096" y="2264"/>
                  </a:lnTo>
                  <a:close/>
                  <a:moveTo>
                    <a:pt x="1928" y="2480"/>
                  </a:moveTo>
                  <a:lnTo>
                    <a:pt x="1736" y="2480"/>
                  </a:lnTo>
                  <a:lnTo>
                    <a:pt x="1736" y="2432"/>
                  </a:lnTo>
                  <a:lnTo>
                    <a:pt x="1928" y="2432"/>
                  </a:lnTo>
                  <a:lnTo>
                    <a:pt x="1928" y="2480"/>
                  </a:lnTo>
                  <a:close/>
                  <a:moveTo>
                    <a:pt x="1592" y="2480"/>
                  </a:moveTo>
                  <a:lnTo>
                    <a:pt x="1400" y="2480"/>
                  </a:lnTo>
                  <a:lnTo>
                    <a:pt x="1400" y="2432"/>
                  </a:lnTo>
                  <a:lnTo>
                    <a:pt x="1592" y="2432"/>
                  </a:lnTo>
                  <a:lnTo>
                    <a:pt x="1592" y="2480"/>
                  </a:lnTo>
                  <a:close/>
                  <a:moveTo>
                    <a:pt x="1256" y="2480"/>
                  </a:moveTo>
                  <a:lnTo>
                    <a:pt x="1064" y="2480"/>
                  </a:lnTo>
                  <a:lnTo>
                    <a:pt x="1064" y="2432"/>
                  </a:lnTo>
                  <a:lnTo>
                    <a:pt x="1256" y="2432"/>
                  </a:lnTo>
                  <a:lnTo>
                    <a:pt x="1256" y="2480"/>
                  </a:lnTo>
                  <a:close/>
                  <a:moveTo>
                    <a:pt x="920" y="2480"/>
                  </a:moveTo>
                  <a:lnTo>
                    <a:pt x="728" y="2480"/>
                  </a:lnTo>
                  <a:lnTo>
                    <a:pt x="728" y="2432"/>
                  </a:lnTo>
                  <a:lnTo>
                    <a:pt x="920" y="2432"/>
                  </a:lnTo>
                  <a:lnTo>
                    <a:pt x="920" y="2480"/>
                  </a:lnTo>
                  <a:close/>
                  <a:moveTo>
                    <a:pt x="584" y="2480"/>
                  </a:moveTo>
                  <a:lnTo>
                    <a:pt x="392" y="2480"/>
                  </a:lnTo>
                  <a:lnTo>
                    <a:pt x="392" y="2432"/>
                  </a:lnTo>
                  <a:lnTo>
                    <a:pt x="584" y="2432"/>
                  </a:lnTo>
                  <a:lnTo>
                    <a:pt x="584" y="2480"/>
                  </a:lnTo>
                  <a:close/>
                  <a:moveTo>
                    <a:pt x="248" y="2480"/>
                  </a:moveTo>
                  <a:lnTo>
                    <a:pt x="56" y="2480"/>
                  </a:lnTo>
                  <a:lnTo>
                    <a:pt x="56" y="2432"/>
                  </a:lnTo>
                  <a:lnTo>
                    <a:pt x="248" y="2432"/>
                  </a:lnTo>
                  <a:lnTo>
                    <a:pt x="248" y="2480"/>
                  </a:lnTo>
                  <a:close/>
                </a:path>
              </a:pathLst>
            </a:custGeom>
            <a:solidFill>
              <a:srgbClr val="000000"/>
            </a:solidFill>
            <a:ln w="0">
              <a:solidFill>
                <a:srgbClr val="000000"/>
              </a:solidFill>
              <a:round/>
              <a:headEnd/>
              <a:tailEnd/>
            </a:ln>
          </p:spPr>
          <p:txBody>
            <a:bodyPr/>
            <a:lstStyle/>
            <a:p>
              <a:pPr fontAlgn="auto">
                <a:spcBef>
                  <a:spcPts val="0"/>
                </a:spcBef>
                <a:spcAft>
                  <a:spcPts val="0"/>
                </a:spcAft>
                <a:defRPr/>
              </a:pPr>
              <a:endParaRPr lang="zh-CN" altLang="en-US" kern="0">
                <a:solidFill>
                  <a:srgbClr val="000000"/>
                </a:solidFill>
              </a:endParaRPr>
            </a:p>
          </p:txBody>
        </p:sp>
        <p:sp>
          <p:nvSpPr>
            <p:cNvPr id="61" name="Freeform 311"/>
            <p:cNvSpPr>
              <a:spLocks noEditPoints="1"/>
            </p:cNvSpPr>
            <p:nvPr/>
          </p:nvSpPr>
          <p:spPr bwMode="auto">
            <a:xfrm>
              <a:off x="1650192" y="4664076"/>
              <a:ext cx="2892509" cy="1789112"/>
            </a:xfrm>
            <a:custGeom>
              <a:avLst/>
              <a:gdLst>
                <a:gd name="T0" fmla="*/ 2147483647 w 2096"/>
                <a:gd name="T1" fmla="*/ 2147483647 h 2480"/>
                <a:gd name="T2" fmla="*/ 0 w 2096"/>
                <a:gd name="T3" fmla="*/ 2147483647 h 2480"/>
                <a:gd name="T4" fmla="*/ 2147483647 w 2096"/>
                <a:gd name="T5" fmla="*/ 2147483647 h 2480"/>
                <a:gd name="T6" fmla="*/ 0 w 2096"/>
                <a:gd name="T7" fmla="*/ 2147483647 h 2480"/>
                <a:gd name="T8" fmla="*/ 0 w 2096"/>
                <a:gd name="T9" fmla="*/ 2147483647 h 2480"/>
                <a:gd name="T10" fmla="*/ 2147483647 w 2096"/>
                <a:gd name="T11" fmla="*/ 2147483647 h 2480"/>
                <a:gd name="T12" fmla="*/ 0 w 2096"/>
                <a:gd name="T13" fmla="*/ 2147483647 h 2480"/>
                <a:gd name="T14" fmla="*/ 2147483647 w 2096"/>
                <a:gd name="T15" fmla="*/ 2147483647 h 2480"/>
                <a:gd name="T16" fmla="*/ 0 w 2096"/>
                <a:gd name="T17" fmla="*/ 2147483647 h 2480"/>
                <a:gd name="T18" fmla="*/ 0 w 2096"/>
                <a:gd name="T19" fmla="*/ 2147483647 h 2480"/>
                <a:gd name="T20" fmla="*/ 2147483647 w 2096"/>
                <a:gd name="T21" fmla="*/ 2147483647 h 2480"/>
                <a:gd name="T22" fmla="*/ 0 w 2096"/>
                <a:gd name="T23" fmla="*/ 2147483647 h 2480"/>
                <a:gd name="T24" fmla="*/ 2147483647 w 2096"/>
                <a:gd name="T25" fmla="*/ 0 h 2480"/>
                <a:gd name="T26" fmla="*/ 2147483647 w 2096"/>
                <a:gd name="T27" fmla="*/ 2147483647 h 2480"/>
                <a:gd name="T28" fmla="*/ 2147483647 w 2096"/>
                <a:gd name="T29" fmla="*/ 0 h 2480"/>
                <a:gd name="T30" fmla="*/ 2147483647 w 2096"/>
                <a:gd name="T31" fmla="*/ 2147483647 h 2480"/>
                <a:gd name="T32" fmla="*/ 2147483647 w 2096"/>
                <a:gd name="T33" fmla="*/ 0 h 2480"/>
                <a:gd name="T34" fmla="*/ 2147483647 w 2096"/>
                <a:gd name="T35" fmla="*/ 0 h 2480"/>
                <a:gd name="T36" fmla="*/ 2147483647 w 2096"/>
                <a:gd name="T37" fmla="*/ 2147483647 h 2480"/>
                <a:gd name="T38" fmla="*/ 2147483647 w 2096"/>
                <a:gd name="T39" fmla="*/ 0 h 2480"/>
                <a:gd name="T40" fmla="*/ 2147483647 w 2096"/>
                <a:gd name="T41" fmla="*/ 2147483647 h 2480"/>
                <a:gd name="T42" fmla="*/ 2147483647 w 2096"/>
                <a:gd name="T43" fmla="*/ 0 h 2480"/>
                <a:gd name="T44" fmla="*/ 2147483647 w 2096"/>
                <a:gd name="T45" fmla="*/ 0 h 2480"/>
                <a:gd name="T46" fmla="*/ 2147483647 w 2096"/>
                <a:gd name="T47" fmla="*/ 2147483647 h 2480"/>
                <a:gd name="T48" fmla="*/ 2147483647 w 2096"/>
                <a:gd name="T49" fmla="*/ 2147483647 h 2480"/>
                <a:gd name="T50" fmla="*/ 2147483647 w 2096"/>
                <a:gd name="T51" fmla="*/ 0 h 2480"/>
                <a:gd name="T52" fmla="*/ 2147483647 w 2096"/>
                <a:gd name="T53" fmla="*/ 2147483647 h 2480"/>
                <a:gd name="T54" fmla="*/ 2147483647 w 2096"/>
                <a:gd name="T55" fmla="*/ 2147483647 h 2480"/>
                <a:gd name="T56" fmla="*/ 2147483647 w 2096"/>
                <a:gd name="T57" fmla="*/ 2147483647 h 2480"/>
                <a:gd name="T58" fmla="*/ 2147483647 w 2096"/>
                <a:gd name="T59" fmla="*/ 2147483647 h 2480"/>
                <a:gd name="T60" fmla="*/ 2147483647 w 2096"/>
                <a:gd name="T61" fmla="*/ 2147483647 h 2480"/>
                <a:gd name="T62" fmla="*/ 2147483647 w 2096"/>
                <a:gd name="T63" fmla="*/ 2147483647 h 2480"/>
                <a:gd name="T64" fmla="*/ 2147483647 w 2096"/>
                <a:gd name="T65" fmla="*/ 2147483647 h 2480"/>
                <a:gd name="T66" fmla="*/ 2147483647 w 2096"/>
                <a:gd name="T67" fmla="*/ 2147483647 h 2480"/>
                <a:gd name="T68" fmla="*/ 2147483647 w 2096"/>
                <a:gd name="T69" fmla="*/ 2147483647 h 2480"/>
                <a:gd name="T70" fmla="*/ 2147483647 w 2096"/>
                <a:gd name="T71" fmla="*/ 2147483647 h 2480"/>
                <a:gd name="T72" fmla="*/ 2147483647 w 2096"/>
                <a:gd name="T73" fmla="*/ 2147483647 h 2480"/>
                <a:gd name="T74" fmla="*/ 2147483647 w 2096"/>
                <a:gd name="T75" fmla="*/ 2147483647 h 2480"/>
                <a:gd name="T76" fmla="*/ 2147483647 w 2096"/>
                <a:gd name="T77" fmla="*/ 2147483647 h 2480"/>
                <a:gd name="T78" fmla="*/ 2147483647 w 2096"/>
                <a:gd name="T79" fmla="*/ 2147483647 h 2480"/>
                <a:gd name="T80" fmla="*/ 2147483647 w 2096"/>
                <a:gd name="T81" fmla="*/ 2147483647 h 2480"/>
                <a:gd name="T82" fmla="*/ 2147483647 w 2096"/>
                <a:gd name="T83" fmla="*/ 2147483647 h 2480"/>
                <a:gd name="T84" fmla="*/ 2147483647 w 2096"/>
                <a:gd name="T85" fmla="*/ 2147483647 h 2480"/>
                <a:gd name="T86" fmla="*/ 2147483647 w 2096"/>
                <a:gd name="T87" fmla="*/ 2147483647 h 2480"/>
                <a:gd name="T88" fmla="*/ 2147483647 w 2096"/>
                <a:gd name="T89" fmla="*/ 2147483647 h 2480"/>
                <a:gd name="T90" fmla="*/ 2147483647 w 2096"/>
                <a:gd name="T91" fmla="*/ 2147483647 h 2480"/>
                <a:gd name="T92" fmla="*/ 2147483647 w 2096"/>
                <a:gd name="T93" fmla="*/ 2147483647 h 2480"/>
                <a:gd name="T94" fmla="*/ 2147483647 w 2096"/>
                <a:gd name="T95" fmla="*/ 2147483647 h 2480"/>
                <a:gd name="T96" fmla="*/ 2147483647 w 2096"/>
                <a:gd name="T97" fmla="*/ 2147483647 h 248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096"/>
                <a:gd name="T148" fmla="*/ 0 h 2480"/>
                <a:gd name="T149" fmla="*/ 2096 w 2096"/>
                <a:gd name="T150" fmla="*/ 2480 h 248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096" h="2480">
                  <a:moveTo>
                    <a:pt x="0" y="2456"/>
                  </a:moveTo>
                  <a:lnTo>
                    <a:pt x="0" y="2264"/>
                  </a:lnTo>
                  <a:lnTo>
                    <a:pt x="48" y="2264"/>
                  </a:lnTo>
                  <a:lnTo>
                    <a:pt x="48" y="2456"/>
                  </a:lnTo>
                  <a:lnTo>
                    <a:pt x="0" y="2456"/>
                  </a:lnTo>
                  <a:close/>
                  <a:moveTo>
                    <a:pt x="0" y="2120"/>
                  </a:moveTo>
                  <a:lnTo>
                    <a:pt x="0" y="1928"/>
                  </a:lnTo>
                  <a:lnTo>
                    <a:pt x="48" y="1928"/>
                  </a:lnTo>
                  <a:lnTo>
                    <a:pt x="48" y="2120"/>
                  </a:lnTo>
                  <a:lnTo>
                    <a:pt x="0" y="2120"/>
                  </a:lnTo>
                  <a:close/>
                  <a:moveTo>
                    <a:pt x="0" y="1784"/>
                  </a:moveTo>
                  <a:lnTo>
                    <a:pt x="0" y="1592"/>
                  </a:lnTo>
                  <a:lnTo>
                    <a:pt x="48" y="1592"/>
                  </a:lnTo>
                  <a:lnTo>
                    <a:pt x="48" y="1784"/>
                  </a:lnTo>
                  <a:lnTo>
                    <a:pt x="0" y="1784"/>
                  </a:lnTo>
                  <a:close/>
                  <a:moveTo>
                    <a:pt x="0" y="1448"/>
                  </a:moveTo>
                  <a:lnTo>
                    <a:pt x="0" y="1256"/>
                  </a:lnTo>
                  <a:lnTo>
                    <a:pt x="48" y="1256"/>
                  </a:lnTo>
                  <a:lnTo>
                    <a:pt x="48" y="1448"/>
                  </a:lnTo>
                  <a:lnTo>
                    <a:pt x="0" y="1448"/>
                  </a:lnTo>
                  <a:close/>
                  <a:moveTo>
                    <a:pt x="0" y="1112"/>
                  </a:moveTo>
                  <a:lnTo>
                    <a:pt x="0" y="920"/>
                  </a:lnTo>
                  <a:lnTo>
                    <a:pt x="48" y="920"/>
                  </a:lnTo>
                  <a:lnTo>
                    <a:pt x="48" y="1112"/>
                  </a:lnTo>
                  <a:lnTo>
                    <a:pt x="0" y="1112"/>
                  </a:lnTo>
                  <a:close/>
                  <a:moveTo>
                    <a:pt x="0" y="776"/>
                  </a:moveTo>
                  <a:lnTo>
                    <a:pt x="0" y="584"/>
                  </a:lnTo>
                  <a:lnTo>
                    <a:pt x="48" y="584"/>
                  </a:lnTo>
                  <a:lnTo>
                    <a:pt x="48" y="776"/>
                  </a:lnTo>
                  <a:lnTo>
                    <a:pt x="0" y="776"/>
                  </a:lnTo>
                  <a:close/>
                  <a:moveTo>
                    <a:pt x="0" y="440"/>
                  </a:moveTo>
                  <a:lnTo>
                    <a:pt x="0" y="248"/>
                  </a:lnTo>
                  <a:lnTo>
                    <a:pt x="48" y="248"/>
                  </a:lnTo>
                  <a:lnTo>
                    <a:pt x="48" y="440"/>
                  </a:lnTo>
                  <a:lnTo>
                    <a:pt x="0" y="440"/>
                  </a:lnTo>
                  <a:close/>
                  <a:moveTo>
                    <a:pt x="0" y="104"/>
                  </a:moveTo>
                  <a:lnTo>
                    <a:pt x="0" y="24"/>
                  </a:lnTo>
                  <a:cubicBezTo>
                    <a:pt x="0" y="11"/>
                    <a:pt x="11" y="0"/>
                    <a:pt x="24" y="0"/>
                  </a:cubicBezTo>
                  <a:lnTo>
                    <a:pt x="136" y="0"/>
                  </a:lnTo>
                  <a:lnTo>
                    <a:pt x="136" y="48"/>
                  </a:lnTo>
                  <a:lnTo>
                    <a:pt x="24" y="48"/>
                  </a:lnTo>
                  <a:lnTo>
                    <a:pt x="48" y="24"/>
                  </a:lnTo>
                  <a:lnTo>
                    <a:pt x="48" y="104"/>
                  </a:lnTo>
                  <a:lnTo>
                    <a:pt x="0" y="104"/>
                  </a:lnTo>
                  <a:close/>
                  <a:moveTo>
                    <a:pt x="280" y="0"/>
                  </a:moveTo>
                  <a:lnTo>
                    <a:pt x="472" y="0"/>
                  </a:lnTo>
                  <a:lnTo>
                    <a:pt x="472" y="48"/>
                  </a:lnTo>
                  <a:lnTo>
                    <a:pt x="280" y="48"/>
                  </a:lnTo>
                  <a:lnTo>
                    <a:pt x="280" y="0"/>
                  </a:lnTo>
                  <a:close/>
                  <a:moveTo>
                    <a:pt x="616" y="0"/>
                  </a:moveTo>
                  <a:lnTo>
                    <a:pt x="808" y="0"/>
                  </a:lnTo>
                  <a:lnTo>
                    <a:pt x="808" y="48"/>
                  </a:lnTo>
                  <a:lnTo>
                    <a:pt x="616" y="48"/>
                  </a:lnTo>
                  <a:lnTo>
                    <a:pt x="616" y="0"/>
                  </a:lnTo>
                  <a:close/>
                  <a:moveTo>
                    <a:pt x="952" y="0"/>
                  </a:moveTo>
                  <a:lnTo>
                    <a:pt x="1144" y="0"/>
                  </a:lnTo>
                  <a:lnTo>
                    <a:pt x="1144" y="48"/>
                  </a:lnTo>
                  <a:lnTo>
                    <a:pt x="952" y="48"/>
                  </a:lnTo>
                  <a:lnTo>
                    <a:pt x="952" y="0"/>
                  </a:lnTo>
                  <a:close/>
                  <a:moveTo>
                    <a:pt x="1288" y="0"/>
                  </a:moveTo>
                  <a:lnTo>
                    <a:pt x="1480" y="0"/>
                  </a:lnTo>
                  <a:lnTo>
                    <a:pt x="1480" y="48"/>
                  </a:lnTo>
                  <a:lnTo>
                    <a:pt x="1288" y="48"/>
                  </a:lnTo>
                  <a:lnTo>
                    <a:pt x="1288" y="0"/>
                  </a:lnTo>
                  <a:close/>
                  <a:moveTo>
                    <a:pt x="1624" y="0"/>
                  </a:moveTo>
                  <a:lnTo>
                    <a:pt x="1816" y="0"/>
                  </a:lnTo>
                  <a:lnTo>
                    <a:pt x="1816" y="48"/>
                  </a:lnTo>
                  <a:lnTo>
                    <a:pt x="1624" y="48"/>
                  </a:lnTo>
                  <a:lnTo>
                    <a:pt x="1624" y="0"/>
                  </a:lnTo>
                  <a:close/>
                  <a:moveTo>
                    <a:pt x="1960" y="0"/>
                  </a:moveTo>
                  <a:lnTo>
                    <a:pt x="2072" y="0"/>
                  </a:lnTo>
                  <a:cubicBezTo>
                    <a:pt x="2086" y="0"/>
                    <a:pt x="2096" y="11"/>
                    <a:pt x="2096" y="24"/>
                  </a:cubicBezTo>
                  <a:lnTo>
                    <a:pt x="2096" y="104"/>
                  </a:lnTo>
                  <a:lnTo>
                    <a:pt x="2048" y="104"/>
                  </a:lnTo>
                  <a:lnTo>
                    <a:pt x="2048" y="24"/>
                  </a:lnTo>
                  <a:lnTo>
                    <a:pt x="2072" y="48"/>
                  </a:lnTo>
                  <a:lnTo>
                    <a:pt x="1960" y="48"/>
                  </a:lnTo>
                  <a:lnTo>
                    <a:pt x="1960" y="0"/>
                  </a:lnTo>
                  <a:close/>
                  <a:moveTo>
                    <a:pt x="2096" y="248"/>
                  </a:moveTo>
                  <a:lnTo>
                    <a:pt x="2096" y="440"/>
                  </a:lnTo>
                  <a:lnTo>
                    <a:pt x="2048" y="440"/>
                  </a:lnTo>
                  <a:lnTo>
                    <a:pt x="2048" y="248"/>
                  </a:lnTo>
                  <a:lnTo>
                    <a:pt x="2096" y="248"/>
                  </a:lnTo>
                  <a:close/>
                  <a:moveTo>
                    <a:pt x="2096" y="584"/>
                  </a:moveTo>
                  <a:lnTo>
                    <a:pt x="2096" y="776"/>
                  </a:lnTo>
                  <a:lnTo>
                    <a:pt x="2048" y="776"/>
                  </a:lnTo>
                  <a:lnTo>
                    <a:pt x="2048" y="584"/>
                  </a:lnTo>
                  <a:lnTo>
                    <a:pt x="2096" y="584"/>
                  </a:lnTo>
                  <a:close/>
                  <a:moveTo>
                    <a:pt x="2096" y="920"/>
                  </a:moveTo>
                  <a:lnTo>
                    <a:pt x="2096" y="1112"/>
                  </a:lnTo>
                  <a:lnTo>
                    <a:pt x="2048" y="1112"/>
                  </a:lnTo>
                  <a:lnTo>
                    <a:pt x="2048" y="920"/>
                  </a:lnTo>
                  <a:lnTo>
                    <a:pt x="2096" y="920"/>
                  </a:lnTo>
                  <a:close/>
                  <a:moveTo>
                    <a:pt x="2096" y="1256"/>
                  </a:moveTo>
                  <a:lnTo>
                    <a:pt x="2096" y="1448"/>
                  </a:lnTo>
                  <a:lnTo>
                    <a:pt x="2048" y="1448"/>
                  </a:lnTo>
                  <a:lnTo>
                    <a:pt x="2048" y="1256"/>
                  </a:lnTo>
                  <a:lnTo>
                    <a:pt x="2096" y="1256"/>
                  </a:lnTo>
                  <a:close/>
                  <a:moveTo>
                    <a:pt x="2096" y="1592"/>
                  </a:moveTo>
                  <a:lnTo>
                    <a:pt x="2096" y="1784"/>
                  </a:lnTo>
                  <a:lnTo>
                    <a:pt x="2048" y="1784"/>
                  </a:lnTo>
                  <a:lnTo>
                    <a:pt x="2048" y="1592"/>
                  </a:lnTo>
                  <a:lnTo>
                    <a:pt x="2096" y="1592"/>
                  </a:lnTo>
                  <a:close/>
                  <a:moveTo>
                    <a:pt x="2096" y="1928"/>
                  </a:moveTo>
                  <a:lnTo>
                    <a:pt x="2096" y="2120"/>
                  </a:lnTo>
                  <a:lnTo>
                    <a:pt x="2048" y="2120"/>
                  </a:lnTo>
                  <a:lnTo>
                    <a:pt x="2048" y="1928"/>
                  </a:lnTo>
                  <a:lnTo>
                    <a:pt x="2096" y="1928"/>
                  </a:lnTo>
                  <a:close/>
                  <a:moveTo>
                    <a:pt x="2096" y="2264"/>
                  </a:moveTo>
                  <a:lnTo>
                    <a:pt x="2096" y="2456"/>
                  </a:lnTo>
                  <a:cubicBezTo>
                    <a:pt x="2096" y="2470"/>
                    <a:pt x="2086" y="2480"/>
                    <a:pt x="2072" y="2480"/>
                  </a:cubicBezTo>
                  <a:lnTo>
                    <a:pt x="2072" y="2432"/>
                  </a:lnTo>
                  <a:lnTo>
                    <a:pt x="2048" y="2456"/>
                  </a:lnTo>
                  <a:lnTo>
                    <a:pt x="2048" y="2264"/>
                  </a:lnTo>
                  <a:lnTo>
                    <a:pt x="2096" y="2264"/>
                  </a:lnTo>
                  <a:close/>
                  <a:moveTo>
                    <a:pt x="1928" y="2480"/>
                  </a:moveTo>
                  <a:lnTo>
                    <a:pt x="1736" y="2480"/>
                  </a:lnTo>
                  <a:lnTo>
                    <a:pt x="1736" y="2432"/>
                  </a:lnTo>
                  <a:lnTo>
                    <a:pt x="1928" y="2432"/>
                  </a:lnTo>
                  <a:lnTo>
                    <a:pt x="1928" y="2480"/>
                  </a:lnTo>
                  <a:close/>
                  <a:moveTo>
                    <a:pt x="1592" y="2480"/>
                  </a:moveTo>
                  <a:lnTo>
                    <a:pt x="1400" y="2480"/>
                  </a:lnTo>
                  <a:lnTo>
                    <a:pt x="1400" y="2432"/>
                  </a:lnTo>
                  <a:lnTo>
                    <a:pt x="1592" y="2432"/>
                  </a:lnTo>
                  <a:lnTo>
                    <a:pt x="1592" y="2480"/>
                  </a:lnTo>
                  <a:close/>
                  <a:moveTo>
                    <a:pt x="1256" y="2480"/>
                  </a:moveTo>
                  <a:lnTo>
                    <a:pt x="1064" y="2480"/>
                  </a:lnTo>
                  <a:lnTo>
                    <a:pt x="1064" y="2432"/>
                  </a:lnTo>
                  <a:lnTo>
                    <a:pt x="1256" y="2432"/>
                  </a:lnTo>
                  <a:lnTo>
                    <a:pt x="1256" y="2480"/>
                  </a:lnTo>
                  <a:close/>
                  <a:moveTo>
                    <a:pt x="920" y="2480"/>
                  </a:moveTo>
                  <a:lnTo>
                    <a:pt x="728" y="2480"/>
                  </a:lnTo>
                  <a:lnTo>
                    <a:pt x="728" y="2432"/>
                  </a:lnTo>
                  <a:lnTo>
                    <a:pt x="920" y="2432"/>
                  </a:lnTo>
                  <a:lnTo>
                    <a:pt x="920" y="2480"/>
                  </a:lnTo>
                  <a:close/>
                  <a:moveTo>
                    <a:pt x="584" y="2480"/>
                  </a:moveTo>
                  <a:lnTo>
                    <a:pt x="392" y="2480"/>
                  </a:lnTo>
                  <a:lnTo>
                    <a:pt x="392" y="2432"/>
                  </a:lnTo>
                  <a:lnTo>
                    <a:pt x="584" y="2432"/>
                  </a:lnTo>
                  <a:lnTo>
                    <a:pt x="584" y="2480"/>
                  </a:lnTo>
                  <a:close/>
                  <a:moveTo>
                    <a:pt x="248" y="2480"/>
                  </a:moveTo>
                  <a:lnTo>
                    <a:pt x="56" y="2480"/>
                  </a:lnTo>
                  <a:lnTo>
                    <a:pt x="56" y="2432"/>
                  </a:lnTo>
                  <a:lnTo>
                    <a:pt x="248" y="2432"/>
                  </a:lnTo>
                  <a:lnTo>
                    <a:pt x="248" y="2480"/>
                  </a:lnTo>
                  <a:close/>
                </a:path>
              </a:pathLst>
            </a:custGeom>
            <a:solidFill>
              <a:srgbClr val="000000"/>
            </a:solidFill>
            <a:ln w="0">
              <a:solidFill>
                <a:srgbClr val="000000"/>
              </a:solidFill>
              <a:round/>
              <a:headEnd/>
              <a:tailEnd/>
            </a:ln>
          </p:spPr>
          <p:txBody>
            <a:bodyPr/>
            <a:lstStyle/>
            <a:p>
              <a:pPr fontAlgn="auto">
                <a:spcBef>
                  <a:spcPts val="0"/>
                </a:spcBef>
                <a:spcAft>
                  <a:spcPts val="0"/>
                </a:spcAft>
                <a:defRPr/>
              </a:pPr>
              <a:endParaRPr lang="zh-CN" altLang="en-US" kern="0">
                <a:solidFill>
                  <a:srgbClr val="000000"/>
                </a:solidFill>
              </a:endParaRPr>
            </a:p>
          </p:txBody>
        </p:sp>
        <p:sp>
          <p:nvSpPr>
            <p:cNvPr id="62" name="Freeform 311"/>
            <p:cNvSpPr>
              <a:spLocks noEditPoints="1"/>
            </p:cNvSpPr>
            <p:nvPr/>
          </p:nvSpPr>
          <p:spPr bwMode="auto">
            <a:xfrm>
              <a:off x="4495116" y="1508125"/>
              <a:ext cx="1009489" cy="1160462"/>
            </a:xfrm>
            <a:custGeom>
              <a:avLst/>
              <a:gdLst>
                <a:gd name="T0" fmla="*/ 2147483647 w 2096"/>
                <a:gd name="T1" fmla="*/ 2147483647 h 2480"/>
                <a:gd name="T2" fmla="*/ 0 w 2096"/>
                <a:gd name="T3" fmla="*/ 2147483647 h 2480"/>
                <a:gd name="T4" fmla="*/ 2147483647 w 2096"/>
                <a:gd name="T5" fmla="*/ 2147483647 h 2480"/>
                <a:gd name="T6" fmla="*/ 0 w 2096"/>
                <a:gd name="T7" fmla="*/ 2147483647 h 2480"/>
                <a:gd name="T8" fmla="*/ 0 w 2096"/>
                <a:gd name="T9" fmla="*/ 2147483647 h 2480"/>
                <a:gd name="T10" fmla="*/ 2147483647 w 2096"/>
                <a:gd name="T11" fmla="*/ 2147483647 h 2480"/>
                <a:gd name="T12" fmla="*/ 0 w 2096"/>
                <a:gd name="T13" fmla="*/ 2147483647 h 2480"/>
                <a:gd name="T14" fmla="*/ 2147483647 w 2096"/>
                <a:gd name="T15" fmla="*/ 2147483647 h 2480"/>
                <a:gd name="T16" fmla="*/ 0 w 2096"/>
                <a:gd name="T17" fmla="*/ 2147483647 h 2480"/>
                <a:gd name="T18" fmla="*/ 0 w 2096"/>
                <a:gd name="T19" fmla="*/ 2147483647 h 2480"/>
                <a:gd name="T20" fmla="*/ 2147483647 w 2096"/>
                <a:gd name="T21" fmla="*/ 2147483647 h 2480"/>
                <a:gd name="T22" fmla="*/ 0 w 2096"/>
                <a:gd name="T23" fmla="*/ 2147483647 h 2480"/>
                <a:gd name="T24" fmla="*/ 2147483647 w 2096"/>
                <a:gd name="T25" fmla="*/ 0 h 2480"/>
                <a:gd name="T26" fmla="*/ 2147483647 w 2096"/>
                <a:gd name="T27" fmla="*/ 2147483647 h 2480"/>
                <a:gd name="T28" fmla="*/ 2147483647 w 2096"/>
                <a:gd name="T29" fmla="*/ 0 h 2480"/>
                <a:gd name="T30" fmla="*/ 2147483647 w 2096"/>
                <a:gd name="T31" fmla="*/ 2147483647 h 2480"/>
                <a:gd name="T32" fmla="*/ 2147483647 w 2096"/>
                <a:gd name="T33" fmla="*/ 0 h 2480"/>
                <a:gd name="T34" fmla="*/ 2147483647 w 2096"/>
                <a:gd name="T35" fmla="*/ 0 h 2480"/>
                <a:gd name="T36" fmla="*/ 2147483647 w 2096"/>
                <a:gd name="T37" fmla="*/ 2147483647 h 2480"/>
                <a:gd name="T38" fmla="*/ 2147483647 w 2096"/>
                <a:gd name="T39" fmla="*/ 0 h 2480"/>
                <a:gd name="T40" fmla="*/ 2147483647 w 2096"/>
                <a:gd name="T41" fmla="*/ 2147483647 h 2480"/>
                <a:gd name="T42" fmla="*/ 2147483647 w 2096"/>
                <a:gd name="T43" fmla="*/ 0 h 2480"/>
                <a:gd name="T44" fmla="*/ 2147483647 w 2096"/>
                <a:gd name="T45" fmla="*/ 0 h 2480"/>
                <a:gd name="T46" fmla="*/ 2147483647 w 2096"/>
                <a:gd name="T47" fmla="*/ 2147483647 h 2480"/>
                <a:gd name="T48" fmla="*/ 2147483647 w 2096"/>
                <a:gd name="T49" fmla="*/ 2147483647 h 2480"/>
                <a:gd name="T50" fmla="*/ 2147483647 w 2096"/>
                <a:gd name="T51" fmla="*/ 0 h 2480"/>
                <a:gd name="T52" fmla="*/ 2147483647 w 2096"/>
                <a:gd name="T53" fmla="*/ 2147483647 h 2480"/>
                <a:gd name="T54" fmla="*/ 2147483647 w 2096"/>
                <a:gd name="T55" fmla="*/ 2147483647 h 2480"/>
                <a:gd name="T56" fmla="*/ 2147483647 w 2096"/>
                <a:gd name="T57" fmla="*/ 2147483647 h 2480"/>
                <a:gd name="T58" fmla="*/ 2147483647 w 2096"/>
                <a:gd name="T59" fmla="*/ 2147483647 h 2480"/>
                <a:gd name="T60" fmla="*/ 2147483647 w 2096"/>
                <a:gd name="T61" fmla="*/ 2147483647 h 2480"/>
                <a:gd name="T62" fmla="*/ 2147483647 w 2096"/>
                <a:gd name="T63" fmla="*/ 2147483647 h 2480"/>
                <a:gd name="T64" fmla="*/ 2147483647 w 2096"/>
                <a:gd name="T65" fmla="*/ 2147483647 h 2480"/>
                <a:gd name="T66" fmla="*/ 2147483647 w 2096"/>
                <a:gd name="T67" fmla="*/ 2147483647 h 2480"/>
                <a:gd name="T68" fmla="*/ 2147483647 w 2096"/>
                <a:gd name="T69" fmla="*/ 2147483647 h 2480"/>
                <a:gd name="T70" fmla="*/ 2147483647 w 2096"/>
                <a:gd name="T71" fmla="*/ 2147483647 h 2480"/>
                <a:gd name="T72" fmla="*/ 2147483647 w 2096"/>
                <a:gd name="T73" fmla="*/ 2147483647 h 2480"/>
                <a:gd name="T74" fmla="*/ 2147483647 w 2096"/>
                <a:gd name="T75" fmla="*/ 2147483647 h 2480"/>
                <a:gd name="T76" fmla="*/ 2147483647 w 2096"/>
                <a:gd name="T77" fmla="*/ 2147483647 h 2480"/>
                <a:gd name="T78" fmla="*/ 2147483647 w 2096"/>
                <a:gd name="T79" fmla="*/ 2147483647 h 2480"/>
                <a:gd name="T80" fmla="*/ 2147483647 w 2096"/>
                <a:gd name="T81" fmla="*/ 2147483647 h 2480"/>
                <a:gd name="T82" fmla="*/ 2147483647 w 2096"/>
                <a:gd name="T83" fmla="*/ 2147483647 h 2480"/>
                <a:gd name="T84" fmla="*/ 2147483647 w 2096"/>
                <a:gd name="T85" fmla="*/ 2147483647 h 2480"/>
                <a:gd name="T86" fmla="*/ 2147483647 w 2096"/>
                <a:gd name="T87" fmla="*/ 2147483647 h 2480"/>
                <a:gd name="T88" fmla="*/ 2147483647 w 2096"/>
                <a:gd name="T89" fmla="*/ 2147483647 h 2480"/>
                <a:gd name="T90" fmla="*/ 2147483647 w 2096"/>
                <a:gd name="T91" fmla="*/ 2147483647 h 2480"/>
                <a:gd name="T92" fmla="*/ 2147483647 w 2096"/>
                <a:gd name="T93" fmla="*/ 2147483647 h 2480"/>
                <a:gd name="T94" fmla="*/ 2147483647 w 2096"/>
                <a:gd name="T95" fmla="*/ 2147483647 h 2480"/>
                <a:gd name="T96" fmla="*/ 2147483647 w 2096"/>
                <a:gd name="T97" fmla="*/ 2147483647 h 248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096"/>
                <a:gd name="T148" fmla="*/ 0 h 2480"/>
                <a:gd name="T149" fmla="*/ 2096 w 2096"/>
                <a:gd name="T150" fmla="*/ 2480 h 248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096" h="2480">
                  <a:moveTo>
                    <a:pt x="0" y="2456"/>
                  </a:moveTo>
                  <a:lnTo>
                    <a:pt x="0" y="2264"/>
                  </a:lnTo>
                  <a:lnTo>
                    <a:pt x="48" y="2264"/>
                  </a:lnTo>
                  <a:lnTo>
                    <a:pt x="48" y="2456"/>
                  </a:lnTo>
                  <a:lnTo>
                    <a:pt x="0" y="2456"/>
                  </a:lnTo>
                  <a:close/>
                  <a:moveTo>
                    <a:pt x="0" y="2120"/>
                  </a:moveTo>
                  <a:lnTo>
                    <a:pt x="0" y="1928"/>
                  </a:lnTo>
                  <a:lnTo>
                    <a:pt x="48" y="1928"/>
                  </a:lnTo>
                  <a:lnTo>
                    <a:pt x="48" y="2120"/>
                  </a:lnTo>
                  <a:lnTo>
                    <a:pt x="0" y="2120"/>
                  </a:lnTo>
                  <a:close/>
                  <a:moveTo>
                    <a:pt x="0" y="1784"/>
                  </a:moveTo>
                  <a:lnTo>
                    <a:pt x="0" y="1592"/>
                  </a:lnTo>
                  <a:lnTo>
                    <a:pt x="48" y="1592"/>
                  </a:lnTo>
                  <a:lnTo>
                    <a:pt x="48" y="1784"/>
                  </a:lnTo>
                  <a:lnTo>
                    <a:pt x="0" y="1784"/>
                  </a:lnTo>
                  <a:close/>
                  <a:moveTo>
                    <a:pt x="0" y="1448"/>
                  </a:moveTo>
                  <a:lnTo>
                    <a:pt x="0" y="1256"/>
                  </a:lnTo>
                  <a:lnTo>
                    <a:pt x="48" y="1256"/>
                  </a:lnTo>
                  <a:lnTo>
                    <a:pt x="48" y="1448"/>
                  </a:lnTo>
                  <a:lnTo>
                    <a:pt x="0" y="1448"/>
                  </a:lnTo>
                  <a:close/>
                  <a:moveTo>
                    <a:pt x="0" y="1112"/>
                  </a:moveTo>
                  <a:lnTo>
                    <a:pt x="0" y="920"/>
                  </a:lnTo>
                  <a:lnTo>
                    <a:pt x="48" y="920"/>
                  </a:lnTo>
                  <a:lnTo>
                    <a:pt x="48" y="1112"/>
                  </a:lnTo>
                  <a:lnTo>
                    <a:pt x="0" y="1112"/>
                  </a:lnTo>
                  <a:close/>
                  <a:moveTo>
                    <a:pt x="0" y="776"/>
                  </a:moveTo>
                  <a:lnTo>
                    <a:pt x="0" y="584"/>
                  </a:lnTo>
                  <a:lnTo>
                    <a:pt x="48" y="584"/>
                  </a:lnTo>
                  <a:lnTo>
                    <a:pt x="48" y="776"/>
                  </a:lnTo>
                  <a:lnTo>
                    <a:pt x="0" y="776"/>
                  </a:lnTo>
                  <a:close/>
                  <a:moveTo>
                    <a:pt x="0" y="440"/>
                  </a:moveTo>
                  <a:lnTo>
                    <a:pt x="0" y="248"/>
                  </a:lnTo>
                  <a:lnTo>
                    <a:pt x="48" y="248"/>
                  </a:lnTo>
                  <a:lnTo>
                    <a:pt x="48" y="440"/>
                  </a:lnTo>
                  <a:lnTo>
                    <a:pt x="0" y="440"/>
                  </a:lnTo>
                  <a:close/>
                  <a:moveTo>
                    <a:pt x="0" y="104"/>
                  </a:moveTo>
                  <a:lnTo>
                    <a:pt x="0" y="24"/>
                  </a:lnTo>
                  <a:cubicBezTo>
                    <a:pt x="0" y="11"/>
                    <a:pt x="11" y="0"/>
                    <a:pt x="24" y="0"/>
                  </a:cubicBezTo>
                  <a:lnTo>
                    <a:pt x="136" y="0"/>
                  </a:lnTo>
                  <a:lnTo>
                    <a:pt x="136" y="48"/>
                  </a:lnTo>
                  <a:lnTo>
                    <a:pt x="24" y="48"/>
                  </a:lnTo>
                  <a:lnTo>
                    <a:pt x="48" y="24"/>
                  </a:lnTo>
                  <a:lnTo>
                    <a:pt x="48" y="104"/>
                  </a:lnTo>
                  <a:lnTo>
                    <a:pt x="0" y="104"/>
                  </a:lnTo>
                  <a:close/>
                  <a:moveTo>
                    <a:pt x="280" y="0"/>
                  </a:moveTo>
                  <a:lnTo>
                    <a:pt x="472" y="0"/>
                  </a:lnTo>
                  <a:lnTo>
                    <a:pt x="472" y="48"/>
                  </a:lnTo>
                  <a:lnTo>
                    <a:pt x="280" y="48"/>
                  </a:lnTo>
                  <a:lnTo>
                    <a:pt x="280" y="0"/>
                  </a:lnTo>
                  <a:close/>
                  <a:moveTo>
                    <a:pt x="616" y="0"/>
                  </a:moveTo>
                  <a:lnTo>
                    <a:pt x="808" y="0"/>
                  </a:lnTo>
                  <a:lnTo>
                    <a:pt x="808" y="48"/>
                  </a:lnTo>
                  <a:lnTo>
                    <a:pt x="616" y="48"/>
                  </a:lnTo>
                  <a:lnTo>
                    <a:pt x="616" y="0"/>
                  </a:lnTo>
                  <a:close/>
                  <a:moveTo>
                    <a:pt x="952" y="0"/>
                  </a:moveTo>
                  <a:lnTo>
                    <a:pt x="1144" y="0"/>
                  </a:lnTo>
                  <a:lnTo>
                    <a:pt x="1144" y="48"/>
                  </a:lnTo>
                  <a:lnTo>
                    <a:pt x="952" y="48"/>
                  </a:lnTo>
                  <a:lnTo>
                    <a:pt x="952" y="0"/>
                  </a:lnTo>
                  <a:close/>
                  <a:moveTo>
                    <a:pt x="1288" y="0"/>
                  </a:moveTo>
                  <a:lnTo>
                    <a:pt x="1480" y="0"/>
                  </a:lnTo>
                  <a:lnTo>
                    <a:pt x="1480" y="48"/>
                  </a:lnTo>
                  <a:lnTo>
                    <a:pt x="1288" y="48"/>
                  </a:lnTo>
                  <a:lnTo>
                    <a:pt x="1288" y="0"/>
                  </a:lnTo>
                  <a:close/>
                  <a:moveTo>
                    <a:pt x="1624" y="0"/>
                  </a:moveTo>
                  <a:lnTo>
                    <a:pt x="1816" y="0"/>
                  </a:lnTo>
                  <a:lnTo>
                    <a:pt x="1816" y="48"/>
                  </a:lnTo>
                  <a:lnTo>
                    <a:pt x="1624" y="48"/>
                  </a:lnTo>
                  <a:lnTo>
                    <a:pt x="1624" y="0"/>
                  </a:lnTo>
                  <a:close/>
                  <a:moveTo>
                    <a:pt x="1960" y="0"/>
                  </a:moveTo>
                  <a:lnTo>
                    <a:pt x="2072" y="0"/>
                  </a:lnTo>
                  <a:cubicBezTo>
                    <a:pt x="2086" y="0"/>
                    <a:pt x="2096" y="11"/>
                    <a:pt x="2096" y="24"/>
                  </a:cubicBezTo>
                  <a:lnTo>
                    <a:pt x="2096" y="104"/>
                  </a:lnTo>
                  <a:lnTo>
                    <a:pt x="2048" y="104"/>
                  </a:lnTo>
                  <a:lnTo>
                    <a:pt x="2048" y="24"/>
                  </a:lnTo>
                  <a:lnTo>
                    <a:pt x="2072" y="48"/>
                  </a:lnTo>
                  <a:lnTo>
                    <a:pt x="1960" y="48"/>
                  </a:lnTo>
                  <a:lnTo>
                    <a:pt x="1960" y="0"/>
                  </a:lnTo>
                  <a:close/>
                  <a:moveTo>
                    <a:pt x="2096" y="248"/>
                  </a:moveTo>
                  <a:lnTo>
                    <a:pt x="2096" y="440"/>
                  </a:lnTo>
                  <a:lnTo>
                    <a:pt x="2048" y="440"/>
                  </a:lnTo>
                  <a:lnTo>
                    <a:pt x="2048" y="248"/>
                  </a:lnTo>
                  <a:lnTo>
                    <a:pt x="2096" y="248"/>
                  </a:lnTo>
                  <a:close/>
                  <a:moveTo>
                    <a:pt x="2096" y="584"/>
                  </a:moveTo>
                  <a:lnTo>
                    <a:pt x="2096" y="776"/>
                  </a:lnTo>
                  <a:lnTo>
                    <a:pt x="2048" y="776"/>
                  </a:lnTo>
                  <a:lnTo>
                    <a:pt x="2048" y="584"/>
                  </a:lnTo>
                  <a:lnTo>
                    <a:pt x="2096" y="584"/>
                  </a:lnTo>
                  <a:close/>
                  <a:moveTo>
                    <a:pt x="2096" y="920"/>
                  </a:moveTo>
                  <a:lnTo>
                    <a:pt x="2096" y="1112"/>
                  </a:lnTo>
                  <a:lnTo>
                    <a:pt x="2048" y="1112"/>
                  </a:lnTo>
                  <a:lnTo>
                    <a:pt x="2048" y="920"/>
                  </a:lnTo>
                  <a:lnTo>
                    <a:pt x="2096" y="920"/>
                  </a:lnTo>
                  <a:close/>
                  <a:moveTo>
                    <a:pt x="2096" y="1256"/>
                  </a:moveTo>
                  <a:lnTo>
                    <a:pt x="2096" y="1448"/>
                  </a:lnTo>
                  <a:lnTo>
                    <a:pt x="2048" y="1448"/>
                  </a:lnTo>
                  <a:lnTo>
                    <a:pt x="2048" y="1256"/>
                  </a:lnTo>
                  <a:lnTo>
                    <a:pt x="2096" y="1256"/>
                  </a:lnTo>
                  <a:close/>
                  <a:moveTo>
                    <a:pt x="2096" y="1592"/>
                  </a:moveTo>
                  <a:lnTo>
                    <a:pt x="2096" y="1784"/>
                  </a:lnTo>
                  <a:lnTo>
                    <a:pt x="2048" y="1784"/>
                  </a:lnTo>
                  <a:lnTo>
                    <a:pt x="2048" y="1592"/>
                  </a:lnTo>
                  <a:lnTo>
                    <a:pt x="2096" y="1592"/>
                  </a:lnTo>
                  <a:close/>
                  <a:moveTo>
                    <a:pt x="2096" y="1928"/>
                  </a:moveTo>
                  <a:lnTo>
                    <a:pt x="2096" y="2120"/>
                  </a:lnTo>
                  <a:lnTo>
                    <a:pt x="2048" y="2120"/>
                  </a:lnTo>
                  <a:lnTo>
                    <a:pt x="2048" y="1928"/>
                  </a:lnTo>
                  <a:lnTo>
                    <a:pt x="2096" y="1928"/>
                  </a:lnTo>
                  <a:close/>
                  <a:moveTo>
                    <a:pt x="2096" y="2264"/>
                  </a:moveTo>
                  <a:lnTo>
                    <a:pt x="2096" y="2456"/>
                  </a:lnTo>
                  <a:cubicBezTo>
                    <a:pt x="2096" y="2470"/>
                    <a:pt x="2086" y="2480"/>
                    <a:pt x="2072" y="2480"/>
                  </a:cubicBezTo>
                  <a:lnTo>
                    <a:pt x="2072" y="2432"/>
                  </a:lnTo>
                  <a:lnTo>
                    <a:pt x="2048" y="2456"/>
                  </a:lnTo>
                  <a:lnTo>
                    <a:pt x="2048" y="2264"/>
                  </a:lnTo>
                  <a:lnTo>
                    <a:pt x="2096" y="2264"/>
                  </a:lnTo>
                  <a:close/>
                  <a:moveTo>
                    <a:pt x="1928" y="2480"/>
                  </a:moveTo>
                  <a:lnTo>
                    <a:pt x="1736" y="2480"/>
                  </a:lnTo>
                  <a:lnTo>
                    <a:pt x="1736" y="2432"/>
                  </a:lnTo>
                  <a:lnTo>
                    <a:pt x="1928" y="2432"/>
                  </a:lnTo>
                  <a:lnTo>
                    <a:pt x="1928" y="2480"/>
                  </a:lnTo>
                  <a:close/>
                  <a:moveTo>
                    <a:pt x="1592" y="2480"/>
                  </a:moveTo>
                  <a:lnTo>
                    <a:pt x="1400" y="2480"/>
                  </a:lnTo>
                  <a:lnTo>
                    <a:pt x="1400" y="2432"/>
                  </a:lnTo>
                  <a:lnTo>
                    <a:pt x="1592" y="2432"/>
                  </a:lnTo>
                  <a:lnTo>
                    <a:pt x="1592" y="2480"/>
                  </a:lnTo>
                  <a:close/>
                  <a:moveTo>
                    <a:pt x="1256" y="2480"/>
                  </a:moveTo>
                  <a:lnTo>
                    <a:pt x="1064" y="2480"/>
                  </a:lnTo>
                  <a:lnTo>
                    <a:pt x="1064" y="2432"/>
                  </a:lnTo>
                  <a:lnTo>
                    <a:pt x="1256" y="2432"/>
                  </a:lnTo>
                  <a:lnTo>
                    <a:pt x="1256" y="2480"/>
                  </a:lnTo>
                  <a:close/>
                  <a:moveTo>
                    <a:pt x="920" y="2480"/>
                  </a:moveTo>
                  <a:lnTo>
                    <a:pt x="728" y="2480"/>
                  </a:lnTo>
                  <a:lnTo>
                    <a:pt x="728" y="2432"/>
                  </a:lnTo>
                  <a:lnTo>
                    <a:pt x="920" y="2432"/>
                  </a:lnTo>
                  <a:lnTo>
                    <a:pt x="920" y="2480"/>
                  </a:lnTo>
                  <a:close/>
                  <a:moveTo>
                    <a:pt x="584" y="2480"/>
                  </a:moveTo>
                  <a:lnTo>
                    <a:pt x="392" y="2480"/>
                  </a:lnTo>
                  <a:lnTo>
                    <a:pt x="392" y="2432"/>
                  </a:lnTo>
                  <a:lnTo>
                    <a:pt x="584" y="2432"/>
                  </a:lnTo>
                  <a:lnTo>
                    <a:pt x="584" y="2480"/>
                  </a:lnTo>
                  <a:close/>
                  <a:moveTo>
                    <a:pt x="248" y="2480"/>
                  </a:moveTo>
                  <a:lnTo>
                    <a:pt x="56" y="2480"/>
                  </a:lnTo>
                  <a:lnTo>
                    <a:pt x="56" y="2432"/>
                  </a:lnTo>
                  <a:lnTo>
                    <a:pt x="248" y="2432"/>
                  </a:lnTo>
                  <a:lnTo>
                    <a:pt x="248" y="2480"/>
                  </a:lnTo>
                  <a:close/>
                </a:path>
              </a:pathLst>
            </a:custGeom>
            <a:solidFill>
              <a:srgbClr val="000000"/>
            </a:solidFill>
            <a:ln w="0">
              <a:solidFill>
                <a:srgbClr val="061DC8">
                  <a:lumMod val="40000"/>
                  <a:lumOff val="60000"/>
                </a:srgbClr>
              </a:solidFill>
              <a:round/>
              <a:headEnd/>
              <a:tailEnd/>
            </a:ln>
          </p:spPr>
          <p:txBody>
            <a:bodyPr/>
            <a:lstStyle/>
            <a:p>
              <a:pPr fontAlgn="auto">
                <a:spcBef>
                  <a:spcPts val="0"/>
                </a:spcBef>
                <a:spcAft>
                  <a:spcPts val="0"/>
                </a:spcAft>
                <a:defRPr/>
              </a:pPr>
              <a:endParaRPr lang="zh-CN" altLang="en-US" kern="0">
                <a:solidFill>
                  <a:srgbClr val="000000"/>
                </a:solidFill>
              </a:endParaRPr>
            </a:p>
          </p:txBody>
        </p:sp>
        <p:sp>
          <p:nvSpPr>
            <p:cNvPr id="63" name="Rectangle 312"/>
            <p:cNvSpPr>
              <a:spLocks noChangeArrowheads="1"/>
            </p:cNvSpPr>
            <p:nvPr/>
          </p:nvSpPr>
          <p:spPr bwMode="auto">
            <a:xfrm>
              <a:off x="4636172" y="1550987"/>
              <a:ext cx="1138649" cy="184150"/>
            </a:xfrm>
            <a:prstGeom prst="rect">
              <a:avLst/>
            </a:prstGeom>
            <a:noFill/>
            <a:ln w="9525">
              <a:noFill/>
              <a:miter lim="800000"/>
              <a:headEnd/>
              <a:tailEnd/>
            </a:ln>
          </p:spPr>
          <p:txBody>
            <a:bodyPr lIns="0" tIns="0" rIns="0" bIns="0">
              <a:spAutoFit/>
            </a:bodyPr>
            <a:lstStyle/>
            <a:p>
              <a:pPr fontAlgn="auto">
                <a:spcBef>
                  <a:spcPts val="0"/>
                </a:spcBef>
                <a:spcAft>
                  <a:spcPts val="0"/>
                </a:spcAft>
                <a:defRPr/>
              </a:pPr>
              <a:r>
                <a:rPr lang="zh-CN" altLang="en-US" sz="1200" kern="0" dirty="0">
                  <a:solidFill>
                    <a:srgbClr val="E46C0A"/>
                  </a:solidFill>
                  <a:latin typeface="Arial Unicode MS" pitchFamily="34" charset="-122"/>
                  <a:ea typeface="Arial Unicode MS" pitchFamily="34" charset="-122"/>
                  <a:cs typeface="Arial Unicode MS" pitchFamily="34" charset="-122"/>
                </a:rPr>
                <a:t>标准法计量</a:t>
              </a:r>
            </a:p>
          </p:txBody>
        </p:sp>
        <p:sp>
          <p:nvSpPr>
            <p:cNvPr id="64" name="Rectangle 157"/>
            <p:cNvSpPr>
              <a:spLocks noChangeArrowheads="1"/>
            </p:cNvSpPr>
            <p:nvPr/>
          </p:nvSpPr>
          <p:spPr bwMode="auto">
            <a:xfrm>
              <a:off x="4597084" y="1785937"/>
              <a:ext cx="827645" cy="153988"/>
            </a:xfrm>
            <a:prstGeom prst="rect">
              <a:avLst/>
            </a:prstGeom>
            <a:solidFill>
              <a:srgbClr val="061DC8">
                <a:lumMod val="20000"/>
                <a:lumOff val="80000"/>
                <a:alpha val="50000"/>
              </a:srgbClr>
            </a:solidFill>
            <a:ln w="19050">
              <a:solidFill>
                <a:srgbClr val="FFCC66"/>
              </a:solidFill>
              <a:miter lim="800000"/>
              <a:headEnd/>
              <a:tailEnd/>
            </a:ln>
          </p:spPr>
          <p:txBody>
            <a:bodyPr lIns="0" tIns="0" rIns="0" bIns="0">
              <a:spAutoFit/>
            </a:bodyPr>
            <a:lstStyle/>
            <a:p>
              <a:pPr algn="ctr" fontAlgn="auto">
                <a:spcBef>
                  <a:spcPts val="0"/>
                </a:spcBef>
                <a:spcAft>
                  <a:spcPts val="0"/>
                </a:spcAft>
                <a:defRPr/>
              </a:pPr>
              <a:r>
                <a:rPr lang="zh-CN" altLang="en-US" sz="1000" kern="0" dirty="0">
                  <a:solidFill>
                    <a:srgbClr val="000000"/>
                  </a:solidFill>
                  <a:latin typeface="Arial Unicode MS" pitchFamily="34" charset="-122"/>
                  <a:ea typeface="Arial Unicode MS" pitchFamily="34" charset="-122"/>
                  <a:cs typeface="Arial Unicode MS" pitchFamily="34" charset="-122"/>
                </a:rPr>
                <a:t>利率风险计量</a:t>
              </a:r>
              <a:endParaRPr lang="en-US" altLang="zh-CN" sz="1000" kern="0" dirty="0">
                <a:solidFill>
                  <a:srgbClr val="000000"/>
                </a:solidFill>
                <a:latin typeface="Arial Unicode MS" pitchFamily="34" charset="-122"/>
                <a:ea typeface="Arial Unicode MS" pitchFamily="34" charset="-122"/>
                <a:cs typeface="Arial Unicode MS" pitchFamily="34" charset="-122"/>
              </a:endParaRPr>
            </a:p>
          </p:txBody>
        </p:sp>
        <p:sp>
          <p:nvSpPr>
            <p:cNvPr id="65" name="Rectangle 157"/>
            <p:cNvSpPr>
              <a:spLocks noChangeArrowheads="1"/>
            </p:cNvSpPr>
            <p:nvPr/>
          </p:nvSpPr>
          <p:spPr bwMode="auto">
            <a:xfrm>
              <a:off x="4597084" y="1997075"/>
              <a:ext cx="827645" cy="153987"/>
            </a:xfrm>
            <a:prstGeom prst="rect">
              <a:avLst/>
            </a:prstGeom>
            <a:solidFill>
              <a:srgbClr val="061DC8">
                <a:lumMod val="20000"/>
                <a:lumOff val="80000"/>
                <a:alpha val="50000"/>
              </a:srgbClr>
            </a:solidFill>
            <a:ln w="19050">
              <a:solidFill>
                <a:srgbClr val="FFCC66"/>
              </a:solidFill>
              <a:miter lim="800000"/>
              <a:headEnd/>
              <a:tailEnd/>
            </a:ln>
          </p:spPr>
          <p:txBody>
            <a:bodyPr lIns="0" tIns="0" rIns="0" bIns="0">
              <a:spAutoFit/>
            </a:bodyPr>
            <a:lstStyle/>
            <a:p>
              <a:pPr algn="ctr" fontAlgn="auto">
                <a:spcBef>
                  <a:spcPts val="0"/>
                </a:spcBef>
                <a:spcAft>
                  <a:spcPts val="0"/>
                </a:spcAft>
                <a:defRPr/>
              </a:pPr>
              <a:r>
                <a:rPr lang="zh-CN" altLang="en-US" sz="1000" kern="0" dirty="0">
                  <a:solidFill>
                    <a:srgbClr val="000000"/>
                  </a:solidFill>
                  <a:latin typeface="Arial Unicode MS" pitchFamily="34" charset="-122"/>
                  <a:ea typeface="Arial Unicode MS" pitchFamily="34" charset="-122"/>
                  <a:cs typeface="Arial Unicode MS" pitchFamily="34" charset="-122"/>
                </a:rPr>
                <a:t>外汇风险计量</a:t>
              </a:r>
              <a:endParaRPr lang="en-US" altLang="zh-CN" sz="1000" kern="0" dirty="0">
                <a:solidFill>
                  <a:srgbClr val="000000"/>
                </a:solidFill>
                <a:latin typeface="Arial Unicode MS" pitchFamily="34" charset="-122"/>
                <a:ea typeface="Arial Unicode MS" pitchFamily="34" charset="-122"/>
                <a:cs typeface="Arial Unicode MS" pitchFamily="34" charset="-122"/>
              </a:endParaRPr>
            </a:p>
          </p:txBody>
        </p:sp>
        <p:sp>
          <p:nvSpPr>
            <p:cNvPr id="66" name="Rectangle 157"/>
            <p:cNvSpPr>
              <a:spLocks noChangeArrowheads="1"/>
            </p:cNvSpPr>
            <p:nvPr/>
          </p:nvSpPr>
          <p:spPr bwMode="auto">
            <a:xfrm>
              <a:off x="4597084" y="2214562"/>
              <a:ext cx="827645" cy="153988"/>
            </a:xfrm>
            <a:prstGeom prst="rect">
              <a:avLst/>
            </a:prstGeom>
            <a:solidFill>
              <a:srgbClr val="061DC8">
                <a:lumMod val="20000"/>
                <a:lumOff val="80000"/>
                <a:alpha val="50000"/>
              </a:srgbClr>
            </a:solidFill>
            <a:ln w="19050">
              <a:solidFill>
                <a:srgbClr val="FFCC66"/>
              </a:solidFill>
              <a:miter lim="800000"/>
              <a:headEnd/>
              <a:tailEnd/>
            </a:ln>
          </p:spPr>
          <p:txBody>
            <a:bodyPr lIns="0" tIns="0" rIns="0" bIns="0">
              <a:spAutoFit/>
            </a:bodyPr>
            <a:lstStyle/>
            <a:p>
              <a:pPr algn="ctr" fontAlgn="auto">
                <a:spcBef>
                  <a:spcPts val="0"/>
                </a:spcBef>
                <a:spcAft>
                  <a:spcPts val="0"/>
                </a:spcAft>
                <a:defRPr/>
              </a:pPr>
              <a:r>
                <a:rPr lang="zh-CN" altLang="en-US" sz="1000" kern="0">
                  <a:solidFill>
                    <a:srgbClr val="000000"/>
                  </a:solidFill>
                  <a:latin typeface="Arial Unicode MS" pitchFamily="34" charset="-122"/>
                  <a:ea typeface="Arial Unicode MS" pitchFamily="34" charset="-122"/>
                  <a:cs typeface="Arial Unicode MS" pitchFamily="34" charset="-122"/>
                </a:rPr>
                <a:t>商品风险计量</a:t>
              </a:r>
              <a:endParaRPr lang="en-US" altLang="zh-CN" sz="1000" kern="0">
                <a:solidFill>
                  <a:srgbClr val="000000"/>
                </a:solidFill>
                <a:latin typeface="Arial Unicode MS" pitchFamily="34" charset="-122"/>
                <a:ea typeface="Arial Unicode MS" pitchFamily="34" charset="-122"/>
                <a:cs typeface="Arial Unicode MS" pitchFamily="34" charset="-122"/>
              </a:endParaRPr>
            </a:p>
          </p:txBody>
        </p:sp>
        <p:sp>
          <p:nvSpPr>
            <p:cNvPr id="67" name="Rectangle 157"/>
            <p:cNvSpPr>
              <a:spLocks noChangeArrowheads="1"/>
            </p:cNvSpPr>
            <p:nvPr/>
          </p:nvSpPr>
          <p:spPr bwMode="auto">
            <a:xfrm>
              <a:off x="4597084" y="2427287"/>
              <a:ext cx="827645" cy="153988"/>
            </a:xfrm>
            <a:prstGeom prst="rect">
              <a:avLst/>
            </a:prstGeom>
            <a:solidFill>
              <a:srgbClr val="061DC8">
                <a:lumMod val="20000"/>
                <a:lumOff val="80000"/>
                <a:alpha val="50000"/>
              </a:srgbClr>
            </a:solidFill>
            <a:ln w="19050">
              <a:solidFill>
                <a:srgbClr val="FFCC66"/>
              </a:solidFill>
              <a:miter lim="800000"/>
              <a:headEnd/>
              <a:tailEnd/>
            </a:ln>
          </p:spPr>
          <p:txBody>
            <a:bodyPr lIns="0" tIns="0" rIns="0" bIns="0">
              <a:spAutoFit/>
            </a:bodyPr>
            <a:lstStyle/>
            <a:p>
              <a:pPr algn="ctr" fontAlgn="auto">
                <a:spcBef>
                  <a:spcPts val="0"/>
                </a:spcBef>
                <a:spcAft>
                  <a:spcPts val="0"/>
                </a:spcAft>
                <a:defRPr/>
              </a:pPr>
              <a:r>
                <a:rPr lang="zh-CN" altLang="en-US" sz="1000" kern="0" dirty="0">
                  <a:solidFill>
                    <a:srgbClr val="000000"/>
                  </a:solidFill>
                  <a:latin typeface="Arial Unicode MS" pitchFamily="34" charset="-122"/>
                  <a:ea typeface="Arial Unicode MS" pitchFamily="34" charset="-122"/>
                  <a:cs typeface="Arial Unicode MS" pitchFamily="34" charset="-122"/>
                </a:rPr>
                <a:t>期权风险计量</a:t>
              </a:r>
              <a:endParaRPr lang="en-US" altLang="zh-CN" sz="1000" kern="0" dirty="0">
                <a:solidFill>
                  <a:srgbClr val="000000"/>
                </a:solidFill>
                <a:latin typeface="Arial Unicode MS" pitchFamily="34" charset="-122"/>
                <a:ea typeface="Arial Unicode MS" pitchFamily="34" charset="-122"/>
                <a:cs typeface="Arial Unicode MS" pitchFamily="34" charset="-122"/>
              </a:endParaRPr>
            </a:p>
          </p:txBody>
        </p:sp>
        <p:sp>
          <p:nvSpPr>
            <p:cNvPr id="68" name="Rectangle 377"/>
            <p:cNvSpPr>
              <a:spLocks noChangeArrowheads="1"/>
            </p:cNvSpPr>
            <p:nvPr/>
          </p:nvSpPr>
          <p:spPr bwMode="auto">
            <a:xfrm>
              <a:off x="7329843" y="3757612"/>
              <a:ext cx="554029" cy="153988"/>
            </a:xfrm>
            <a:prstGeom prst="rect">
              <a:avLst/>
            </a:prstGeom>
            <a:noFill/>
            <a:ln w="9525">
              <a:noFill/>
              <a:miter lim="800000"/>
              <a:headEnd/>
              <a:tailEnd/>
            </a:ln>
          </p:spPr>
          <p:txBody>
            <a:bodyPr lIns="0" tIns="0" rIns="0" bIns="0">
              <a:spAutoFit/>
            </a:bodyPr>
            <a:lstStyle/>
            <a:p>
              <a:pPr fontAlgn="auto">
                <a:spcBef>
                  <a:spcPts val="0"/>
                </a:spcBef>
                <a:spcAft>
                  <a:spcPts val="0"/>
                </a:spcAft>
                <a:defRPr/>
              </a:pPr>
              <a:r>
                <a:rPr lang="zh-CN" altLang="en-US" sz="1000" kern="0" dirty="0">
                  <a:solidFill>
                    <a:srgbClr val="000000"/>
                  </a:solidFill>
                  <a:latin typeface="Arial Unicode MS" pitchFamily="34" charset="-122"/>
                  <a:ea typeface="Arial Unicode MS" pitchFamily="34" charset="-122"/>
                  <a:cs typeface="Arial Unicode MS" pitchFamily="34" charset="-122"/>
                </a:rPr>
                <a:t>头寸数据</a:t>
              </a:r>
            </a:p>
          </p:txBody>
        </p:sp>
        <p:sp>
          <p:nvSpPr>
            <p:cNvPr id="69" name="Rectangle 377"/>
            <p:cNvSpPr>
              <a:spLocks noChangeArrowheads="1"/>
            </p:cNvSpPr>
            <p:nvPr/>
          </p:nvSpPr>
          <p:spPr bwMode="auto">
            <a:xfrm>
              <a:off x="7329843" y="4144963"/>
              <a:ext cx="554029" cy="153988"/>
            </a:xfrm>
            <a:prstGeom prst="rect">
              <a:avLst/>
            </a:prstGeom>
            <a:noFill/>
            <a:ln w="9525">
              <a:noFill/>
              <a:miter lim="800000"/>
              <a:headEnd/>
              <a:tailEnd/>
            </a:ln>
          </p:spPr>
          <p:txBody>
            <a:bodyPr lIns="0" tIns="0" rIns="0" bIns="0">
              <a:spAutoFit/>
            </a:bodyPr>
            <a:lstStyle/>
            <a:p>
              <a:pPr fontAlgn="auto">
                <a:spcBef>
                  <a:spcPts val="0"/>
                </a:spcBef>
                <a:spcAft>
                  <a:spcPts val="0"/>
                </a:spcAft>
                <a:defRPr/>
              </a:pPr>
              <a:r>
                <a:rPr lang="zh-CN" altLang="en-US" sz="1000" kern="0" dirty="0">
                  <a:solidFill>
                    <a:srgbClr val="000000"/>
                  </a:solidFill>
                  <a:latin typeface="Arial Unicode MS" pitchFamily="34" charset="-122"/>
                  <a:ea typeface="Arial Unicode MS" pitchFamily="34" charset="-122"/>
                  <a:cs typeface="Arial Unicode MS" pitchFamily="34" charset="-122"/>
                </a:rPr>
                <a:t>损益数据</a:t>
              </a:r>
            </a:p>
          </p:txBody>
        </p:sp>
        <p:sp>
          <p:nvSpPr>
            <p:cNvPr id="70" name="Rectangle 377"/>
            <p:cNvSpPr>
              <a:spLocks noChangeArrowheads="1"/>
            </p:cNvSpPr>
            <p:nvPr/>
          </p:nvSpPr>
          <p:spPr bwMode="auto">
            <a:xfrm>
              <a:off x="7329843" y="4014788"/>
              <a:ext cx="554029" cy="153988"/>
            </a:xfrm>
            <a:prstGeom prst="rect">
              <a:avLst/>
            </a:prstGeom>
            <a:noFill/>
            <a:ln w="9525">
              <a:noFill/>
              <a:miter lim="800000"/>
              <a:headEnd/>
              <a:tailEnd/>
            </a:ln>
          </p:spPr>
          <p:txBody>
            <a:bodyPr lIns="0" tIns="0" rIns="0" bIns="0">
              <a:spAutoFit/>
            </a:bodyPr>
            <a:lstStyle/>
            <a:p>
              <a:pPr fontAlgn="auto">
                <a:spcBef>
                  <a:spcPts val="0"/>
                </a:spcBef>
                <a:spcAft>
                  <a:spcPts val="0"/>
                </a:spcAft>
                <a:defRPr/>
              </a:pPr>
              <a:r>
                <a:rPr lang="zh-CN" altLang="en-US" sz="1000" kern="0" dirty="0">
                  <a:solidFill>
                    <a:srgbClr val="000000"/>
                  </a:solidFill>
                  <a:latin typeface="Arial Unicode MS" pitchFamily="34" charset="-122"/>
                  <a:ea typeface="Arial Unicode MS" pitchFamily="34" charset="-122"/>
                  <a:cs typeface="Arial Unicode MS" pitchFamily="34" charset="-122"/>
                </a:rPr>
                <a:t>静态数据</a:t>
              </a:r>
            </a:p>
          </p:txBody>
        </p:sp>
        <p:sp>
          <p:nvSpPr>
            <p:cNvPr id="71" name="Rectangle 157"/>
            <p:cNvSpPr>
              <a:spLocks noChangeArrowheads="1"/>
            </p:cNvSpPr>
            <p:nvPr/>
          </p:nvSpPr>
          <p:spPr bwMode="auto">
            <a:xfrm>
              <a:off x="6660249" y="5822951"/>
              <a:ext cx="1177737" cy="152400"/>
            </a:xfrm>
            <a:prstGeom prst="rect">
              <a:avLst/>
            </a:prstGeom>
            <a:solidFill>
              <a:srgbClr val="FFCC99"/>
            </a:solidFill>
            <a:ln w="19050">
              <a:solidFill>
                <a:srgbClr val="FFC000"/>
              </a:solidFill>
              <a:miter lim="800000"/>
              <a:headEnd/>
              <a:tailEnd/>
            </a:ln>
          </p:spPr>
          <p:txBody>
            <a:bodyPr lIns="0" tIns="0" rIns="0" bIns="0">
              <a:spAutoFit/>
            </a:bodyPr>
            <a:lstStyle/>
            <a:p>
              <a:pPr algn="ctr" fontAlgn="auto">
                <a:spcBef>
                  <a:spcPts val="0"/>
                </a:spcBef>
                <a:spcAft>
                  <a:spcPts val="0"/>
                </a:spcAft>
                <a:defRPr/>
              </a:pPr>
              <a:r>
                <a:rPr lang="zh-CN" altLang="en-US" sz="1000" kern="0">
                  <a:solidFill>
                    <a:srgbClr val="000000"/>
                  </a:solidFill>
                  <a:latin typeface="Arial Unicode MS" pitchFamily="34" charset="-122"/>
                  <a:ea typeface="Arial Unicode MS" pitchFamily="34" charset="-122"/>
                  <a:cs typeface="Arial Unicode MS" pitchFamily="34" charset="-122"/>
                </a:rPr>
                <a:t>结果数据</a:t>
              </a:r>
              <a:endParaRPr lang="en-US" altLang="zh-CN" sz="1000" kern="0">
                <a:solidFill>
                  <a:srgbClr val="000000"/>
                </a:solidFill>
                <a:latin typeface="Arial Unicode MS" pitchFamily="34" charset="-122"/>
                <a:ea typeface="Arial Unicode MS" pitchFamily="34" charset="-122"/>
                <a:cs typeface="Arial Unicode MS" pitchFamily="34" charset="-122"/>
              </a:endParaRPr>
            </a:p>
          </p:txBody>
        </p:sp>
        <p:cxnSp>
          <p:nvCxnSpPr>
            <p:cNvPr id="72" name="肘形连接符 865"/>
            <p:cNvCxnSpPr>
              <a:cxnSpLocks noChangeShapeType="1"/>
            </p:cNvCxnSpPr>
            <p:nvPr/>
          </p:nvCxnSpPr>
          <p:spPr bwMode="auto">
            <a:xfrm rot="5400000" flipH="1" flipV="1">
              <a:off x="4441825" y="2879726"/>
              <a:ext cx="441325" cy="0"/>
            </a:xfrm>
            <a:prstGeom prst="bentConnector3">
              <a:avLst>
                <a:gd name="adj1" fmla="val 50000"/>
              </a:avLst>
            </a:prstGeom>
            <a:noFill/>
            <a:ln w="25400" algn="ctr">
              <a:solidFill>
                <a:srgbClr val="4E62FA"/>
              </a:solidFill>
              <a:round/>
              <a:headEnd/>
              <a:tailEnd type="arrow" w="med" len="med"/>
            </a:ln>
            <a:effectLst>
              <a:prstShdw prst="shdw17" dist="17961" dir="2700000">
                <a:srgbClr val="FFFFFF"/>
              </a:prstShdw>
            </a:effectLst>
          </p:spPr>
        </p:cxnSp>
        <p:sp>
          <p:nvSpPr>
            <p:cNvPr id="73" name="Rectangle 341"/>
            <p:cNvSpPr>
              <a:spLocks noChangeArrowheads="1"/>
            </p:cNvSpPr>
            <p:nvPr/>
          </p:nvSpPr>
          <p:spPr bwMode="auto">
            <a:xfrm>
              <a:off x="6430819" y="3516312"/>
              <a:ext cx="513242" cy="153988"/>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zh-CN" altLang="en-US" sz="1000" kern="0">
                  <a:solidFill>
                    <a:srgbClr val="000000"/>
                  </a:solidFill>
                  <a:latin typeface="Arial Unicode MS" pitchFamily="34" charset="-122"/>
                  <a:ea typeface="Arial Unicode MS" pitchFamily="34" charset="-122"/>
                  <a:cs typeface="Arial Unicode MS" pitchFamily="34" charset="-122"/>
                </a:rPr>
                <a:t>计量结果</a:t>
              </a:r>
            </a:p>
          </p:txBody>
        </p:sp>
        <p:cxnSp>
          <p:nvCxnSpPr>
            <p:cNvPr id="74" name="肘形连接符 232"/>
            <p:cNvCxnSpPr>
              <a:cxnSpLocks noChangeShapeType="1"/>
            </p:cNvCxnSpPr>
            <p:nvPr/>
          </p:nvCxnSpPr>
          <p:spPr bwMode="auto">
            <a:xfrm rot="10800000" flipV="1">
              <a:off x="5872163" y="2581275"/>
              <a:ext cx="1363662" cy="928688"/>
            </a:xfrm>
            <a:prstGeom prst="bentConnector3">
              <a:avLst>
                <a:gd name="adj1" fmla="val -1245"/>
              </a:avLst>
            </a:prstGeom>
            <a:noFill/>
            <a:ln w="25400" algn="ctr">
              <a:solidFill>
                <a:srgbClr val="FF9900"/>
              </a:solidFill>
              <a:round/>
              <a:headEnd/>
              <a:tailEnd type="arrow" w="med" len="med"/>
            </a:ln>
            <a:effectLst>
              <a:prstShdw prst="shdw17" dist="17961" dir="2700000">
                <a:srgbClr val="FFFFFF"/>
              </a:prstShdw>
            </a:effectLst>
          </p:spPr>
        </p:cxnSp>
        <p:sp>
          <p:nvSpPr>
            <p:cNvPr id="75" name="Rectangle 345"/>
            <p:cNvSpPr>
              <a:spLocks noChangeArrowheads="1"/>
            </p:cNvSpPr>
            <p:nvPr/>
          </p:nvSpPr>
          <p:spPr bwMode="auto">
            <a:xfrm>
              <a:off x="7319646" y="4268788"/>
              <a:ext cx="924515" cy="153988"/>
            </a:xfrm>
            <a:prstGeom prst="rect">
              <a:avLst/>
            </a:prstGeom>
            <a:noFill/>
            <a:ln w="9525">
              <a:noFill/>
              <a:miter lim="800000"/>
              <a:headEnd/>
              <a:tailEnd/>
            </a:ln>
          </p:spPr>
          <p:txBody>
            <a:bodyPr lIns="0" tIns="0" rIns="0" bIns="0">
              <a:spAutoFit/>
            </a:bodyPr>
            <a:lstStyle/>
            <a:p>
              <a:pPr fontAlgn="auto">
                <a:spcBef>
                  <a:spcPts val="0"/>
                </a:spcBef>
                <a:spcAft>
                  <a:spcPts val="0"/>
                </a:spcAft>
                <a:defRPr/>
              </a:pPr>
              <a:r>
                <a:rPr lang="zh-CN" altLang="en-US" sz="1000" kern="0" dirty="0">
                  <a:solidFill>
                    <a:srgbClr val="000000"/>
                  </a:solidFill>
                  <a:latin typeface="Arial Unicode MS" pitchFamily="34" charset="-122"/>
                  <a:ea typeface="Arial Unicode MS" pitchFamily="34" charset="-122"/>
                  <a:cs typeface="Arial Unicode MS" pitchFamily="34" charset="-122"/>
                </a:rPr>
                <a:t>理财产品台账等</a:t>
              </a:r>
            </a:p>
          </p:txBody>
        </p:sp>
        <p:cxnSp>
          <p:nvCxnSpPr>
            <p:cNvPr id="76" name="肘形连接符 216"/>
            <p:cNvCxnSpPr>
              <a:cxnSpLocks noChangeShapeType="1"/>
            </p:cNvCxnSpPr>
            <p:nvPr/>
          </p:nvCxnSpPr>
          <p:spPr bwMode="auto">
            <a:xfrm rot="10800000" flipH="1" flipV="1">
              <a:off x="179512" y="2060848"/>
              <a:ext cx="2957512" cy="1282700"/>
            </a:xfrm>
            <a:prstGeom prst="bentConnector3">
              <a:avLst>
                <a:gd name="adj1" fmla="val -7731"/>
              </a:avLst>
            </a:prstGeom>
            <a:noFill/>
            <a:ln w="25400" algn="ctr">
              <a:solidFill>
                <a:srgbClr val="FF9900"/>
              </a:solidFill>
              <a:round/>
              <a:headEnd/>
              <a:tailEnd type="arrow" w="med" len="med"/>
            </a:ln>
            <a:effectLst>
              <a:prstShdw prst="shdw17" dist="17961" dir="2700000">
                <a:srgbClr val="FFFFFF"/>
              </a:prstShdw>
            </a:effectLst>
          </p:spPr>
        </p:cxnSp>
        <p:cxnSp>
          <p:nvCxnSpPr>
            <p:cNvPr id="77" name="肘形连接符 166"/>
            <p:cNvCxnSpPr>
              <a:cxnSpLocks noChangeShapeType="1"/>
              <a:endCxn id="31" idx="2"/>
            </p:cNvCxnSpPr>
            <p:nvPr/>
          </p:nvCxnSpPr>
          <p:spPr bwMode="auto">
            <a:xfrm flipV="1">
              <a:off x="5843588" y="2646363"/>
              <a:ext cx="2141537" cy="766762"/>
            </a:xfrm>
            <a:prstGeom prst="bentConnector2">
              <a:avLst/>
            </a:prstGeom>
            <a:noFill/>
            <a:ln w="25400" algn="ctr">
              <a:solidFill>
                <a:srgbClr val="4E62FA"/>
              </a:solidFill>
              <a:round/>
              <a:headEnd/>
              <a:tailEnd type="arrow" w="med" len="med"/>
            </a:ln>
            <a:effectLst>
              <a:prstShdw prst="shdw17" dist="17961" dir="2700000">
                <a:srgbClr val="FFFFFF"/>
              </a:prstShdw>
            </a:effectLst>
          </p:spPr>
        </p:cxnSp>
        <p:sp>
          <p:nvSpPr>
            <p:cNvPr id="78" name="Rectangle 341"/>
            <p:cNvSpPr>
              <a:spLocks noChangeArrowheads="1"/>
            </p:cNvSpPr>
            <p:nvPr/>
          </p:nvSpPr>
          <p:spPr bwMode="auto">
            <a:xfrm>
              <a:off x="4719638" y="2720975"/>
              <a:ext cx="256480" cy="307777"/>
            </a:xfrm>
            <a:prstGeom prst="rect">
              <a:avLst/>
            </a:prstGeom>
            <a:noFill/>
            <a:ln w="9525">
              <a:noFill/>
              <a:miter lim="800000"/>
              <a:headEnd/>
              <a:tailEnd/>
            </a:ln>
          </p:spPr>
          <p:txBody>
            <a:bodyPr wrap="none" lIns="0" tIns="0" rIns="0" bIns="0">
              <a:spAutoFit/>
            </a:bodyPr>
            <a:lstStyle/>
            <a:p>
              <a:r>
                <a:rPr lang="zh-CN" altLang="en-US" sz="1000">
                  <a:solidFill>
                    <a:srgbClr val="000000"/>
                  </a:solidFill>
                  <a:latin typeface="Arial Unicode MS" pitchFamily="34" charset="-122"/>
                  <a:ea typeface="Arial Unicode MS" pitchFamily="34" charset="-122"/>
                  <a:cs typeface="Arial Unicode MS" pitchFamily="34" charset="-122"/>
                </a:rPr>
                <a:t>基础</a:t>
              </a:r>
              <a:endParaRPr lang="en-US" altLang="zh-CN" sz="1000">
                <a:solidFill>
                  <a:srgbClr val="000000"/>
                </a:solidFill>
                <a:latin typeface="Arial Unicode MS" pitchFamily="34" charset="-122"/>
                <a:ea typeface="Arial Unicode MS" pitchFamily="34" charset="-122"/>
                <a:cs typeface="Arial Unicode MS" pitchFamily="34" charset="-122"/>
              </a:endParaRPr>
            </a:p>
            <a:p>
              <a:r>
                <a:rPr lang="zh-CN" altLang="en-US" sz="1000">
                  <a:solidFill>
                    <a:srgbClr val="000000"/>
                  </a:solidFill>
                  <a:latin typeface="Arial Unicode MS" pitchFamily="34" charset="-122"/>
                  <a:ea typeface="Arial Unicode MS" pitchFamily="34" charset="-122"/>
                  <a:cs typeface="Arial Unicode MS" pitchFamily="34" charset="-122"/>
                </a:rPr>
                <a:t>数据</a:t>
              </a:r>
            </a:p>
          </p:txBody>
        </p:sp>
        <p:cxnSp>
          <p:nvCxnSpPr>
            <p:cNvPr id="79" name="直接箭头连接符 224"/>
            <p:cNvCxnSpPr>
              <a:cxnSpLocks noChangeShapeType="1"/>
            </p:cNvCxnSpPr>
            <p:nvPr/>
          </p:nvCxnSpPr>
          <p:spPr bwMode="auto">
            <a:xfrm rot="16200000" flipH="1">
              <a:off x="4860132" y="2909094"/>
              <a:ext cx="430212" cy="0"/>
            </a:xfrm>
            <a:prstGeom prst="straightConnector1">
              <a:avLst/>
            </a:prstGeom>
            <a:noFill/>
            <a:ln w="19050" algn="ctr">
              <a:solidFill>
                <a:srgbClr val="FF9900"/>
              </a:solidFill>
              <a:round/>
              <a:headEnd/>
              <a:tailEnd type="arrow" w="med" len="med"/>
            </a:ln>
            <a:effectLst>
              <a:prstShdw prst="shdw17" dist="17961" dir="2700000">
                <a:srgbClr val="FFFFFF"/>
              </a:prstShdw>
            </a:effectLst>
          </p:spPr>
        </p:cxnSp>
        <p:sp>
          <p:nvSpPr>
            <p:cNvPr id="80" name="Rectangle 341"/>
            <p:cNvSpPr>
              <a:spLocks noChangeArrowheads="1"/>
            </p:cNvSpPr>
            <p:nvPr/>
          </p:nvSpPr>
          <p:spPr bwMode="auto">
            <a:xfrm>
              <a:off x="5102225" y="2720975"/>
              <a:ext cx="256480" cy="307777"/>
            </a:xfrm>
            <a:prstGeom prst="rect">
              <a:avLst/>
            </a:prstGeom>
            <a:noFill/>
            <a:ln w="9525">
              <a:noFill/>
              <a:miter lim="800000"/>
              <a:headEnd/>
              <a:tailEnd/>
            </a:ln>
          </p:spPr>
          <p:txBody>
            <a:bodyPr wrap="none" lIns="0" tIns="0" rIns="0" bIns="0">
              <a:spAutoFit/>
            </a:bodyPr>
            <a:lstStyle/>
            <a:p>
              <a:r>
                <a:rPr lang="zh-CN" altLang="en-US" sz="1000">
                  <a:solidFill>
                    <a:srgbClr val="000000"/>
                  </a:solidFill>
                  <a:latin typeface="Arial Unicode MS" pitchFamily="34" charset="-122"/>
                  <a:ea typeface="Arial Unicode MS" pitchFamily="34" charset="-122"/>
                  <a:cs typeface="Arial Unicode MS" pitchFamily="34" charset="-122"/>
                </a:rPr>
                <a:t>基础</a:t>
              </a:r>
              <a:endParaRPr lang="en-US" altLang="zh-CN" sz="1000">
                <a:solidFill>
                  <a:srgbClr val="000000"/>
                </a:solidFill>
                <a:latin typeface="Arial Unicode MS" pitchFamily="34" charset="-122"/>
                <a:ea typeface="Arial Unicode MS" pitchFamily="34" charset="-122"/>
                <a:cs typeface="Arial Unicode MS" pitchFamily="34" charset="-122"/>
              </a:endParaRPr>
            </a:p>
            <a:p>
              <a:r>
                <a:rPr lang="zh-CN" altLang="en-US" sz="1000">
                  <a:solidFill>
                    <a:srgbClr val="000000"/>
                  </a:solidFill>
                  <a:latin typeface="Arial Unicode MS" pitchFamily="34" charset="-122"/>
                  <a:ea typeface="Arial Unicode MS" pitchFamily="34" charset="-122"/>
                  <a:cs typeface="Arial Unicode MS" pitchFamily="34" charset="-122"/>
                </a:rPr>
                <a:t>数据</a:t>
              </a:r>
            </a:p>
          </p:txBody>
        </p:sp>
        <p:cxnSp>
          <p:nvCxnSpPr>
            <p:cNvPr id="81" name="肘形连接符 159"/>
            <p:cNvCxnSpPr>
              <a:cxnSpLocks noChangeShapeType="1"/>
              <a:endCxn id="20" idx="3"/>
            </p:cNvCxnSpPr>
            <p:nvPr/>
          </p:nvCxnSpPr>
          <p:spPr bwMode="auto">
            <a:xfrm rot="5400000">
              <a:off x="4331916" y="4404097"/>
              <a:ext cx="700832" cy="547688"/>
            </a:xfrm>
            <a:prstGeom prst="bentConnector2">
              <a:avLst/>
            </a:prstGeom>
            <a:noFill/>
            <a:ln w="25400" algn="ctr">
              <a:solidFill>
                <a:srgbClr val="4E62FA"/>
              </a:solidFill>
              <a:round/>
              <a:headEnd/>
              <a:tailEnd type="arrow" w="med" len="med"/>
            </a:ln>
            <a:effectLst>
              <a:prstShdw prst="shdw17" dist="17961" dir="2700000">
                <a:srgbClr val="FFFFFF"/>
              </a:prstShdw>
            </a:effectLst>
          </p:spPr>
        </p:cxnSp>
        <p:sp>
          <p:nvSpPr>
            <p:cNvPr id="82" name="Rectangle 345"/>
            <p:cNvSpPr>
              <a:spLocks noChangeArrowheads="1"/>
            </p:cNvSpPr>
            <p:nvPr/>
          </p:nvSpPr>
          <p:spPr bwMode="auto">
            <a:xfrm>
              <a:off x="5703443" y="4311651"/>
              <a:ext cx="769863" cy="153987"/>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zh-CN" altLang="en-US" sz="1000" kern="0">
                  <a:solidFill>
                    <a:srgbClr val="000000"/>
                  </a:solidFill>
                  <a:latin typeface="Arial Unicode MS" pitchFamily="34" charset="-122"/>
                  <a:ea typeface="Arial Unicode MS" pitchFamily="34" charset="-122"/>
                  <a:cs typeface="Arial Unicode MS" pitchFamily="34" charset="-122"/>
                </a:rPr>
                <a:t>每日市场数据</a:t>
              </a:r>
            </a:p>
          </p:txBody>
        </p:sp>
        <p:sp>
          <p:nvSpPr>
            <p:cNvPr id="83" name="圆角矩形标注 193"/>
            <p:cNvSpPr>
              <a:spLocks noChangeArrowheads="1"/>
            </p:cNvSpPr>
            <p:nvPr/>
          </p:nvSpPr>
          <p:spPr bwMode="auto">
            <a:xfrm>
              <a:off x="8266254" y="4770438"/>
              <a:ext cx="897324" cy="677863"/>
            </a:xfrm>
            <a:prstGeom prst="wedgeRoundRectCallout">
              <a:avLst>
                <a:gd name="adj1" fmla="val -92185"/>
                <a:gd name="adj2" fmla="val 35120"/>
                <a:gd name="adj3" fmla="val 16667"/>
              </a:avLst>
            </a:prstGeom>
            <a:gradFill rotWithShape="1">
              <a:gsLst>
                <a:gs pos="0">
                  <a:srgbClr val="FFFFFF">
                    <a:shade val="51000"/>
                    <a:satMod val="130000"/>
                  </a:srgbClr>
                </a:gs>
                <a:gs pos="80000">
                  <a:srgbClr val="FFFFFF">
                    <a:shade val="93000"/>
                    <a:satMod val="130000"/>
                  </a:srgbClr>
                </a:gs>
                <a:gs pos="100000">
                  <a:srgbClr val="FFFFFF">
                    <a:shade val="94000"/>
                    <a:satMod val="135000"/>
                  </a:srgbClr>
                </a:gs>
              </a:gsLst>
              <a:lin ang="16200000" scaled="0"/>
            </a:gradFill>
            <a:ln w="9525" cap="flat" cmpd="sng" algn="ctr">
              <a:solidFill>
                <a:srgbClr val="FFFFFF">
                  <a:shade val="95000"/>
                  <a:satMod val="105000"/>
                </a:srgbClr>
              </a:solidFill>
              <a:prstDash val="solid"/>
              <a:headEnd/>
              <a:tailEnd/>
            </a:ln>
            <a:effectLst>
              <a:outerShdw blurRad="40000" dist="23000" dir="5400000" rotWithShape="0">
                <a:srgbClr val="000000">
                  <a:alpha val="35000"/>
                </a:srgbClr>
              </a:outerShdw>
            </a:effectLst>
          </p:spPr>
          <p:txBody>
            <a:bodyPr anchor="ctr"/>
            <a:lstStyle/>
            <a:p>
              <a:pPr fontAlgn="auto">
                <a:spcBef>
                  <a:spcPts val="0"/>
                </a:spcBef>
                <a:spcAft>
                  <a:spcPts val="0"/>
                </a:spcAft>
                <a:buFont typeface="Wingdings" pitchFamily="2" charset="2"/>
                <a:buNone/>
                <a:defRPr/>
              </a:pPr>
              <a:r>
                <a:rPr lang="zh-CN" altLang="en-US" sz="1000" kern="0" dirty="0">
                  <a:solidFill>
                    <a:srgbClr val="000000"/>
                  </a:solidFill>
                  <a:latin typeface="Arial Unicode MS" pitchFamily="34" charset="-122"/>
                  <a:ea typeface="Arial Unicode MS" pitchFamily="34" charset="-122"/>
                  <a:cs typeface="Arial Unicode MS" pitchFamily="34" charset="-122"/>
                </a:rPr>
                <a:t>向应用数据库提供</a:t>
              </a:r>
              <a:r>
                <a:rPr lang="en-US" altLang="zh-CN" sz="1000" kern="0" dirty="0">
                  <a:solidFill>
                    <a:srgbClr val="000000"/>
                  </a:solidFill>
                  <a:latin typeface="Arial Unicode MS" pitchFamily="34" charset="-122"/>
                  <a:ea typeface="Arial Unicode MS" pitchFamily="34" charset="-122"/>
                  <a:cs typeface="Arial Unicode MS" pitchFamily="34" charset="-122"/>
                </a:rPr>
                <a:t>T+1</a:t>
              </a:r>
              <a:r>
                <a:rPr lang="zh-CN" altLang="en-US" sz="1000" kern="0" dirty="0">
                  <a:solidFill>
                    <a:srgbClr val="000000"/>
                  </a:solidFill>
                  <a:latin typeface="Arial Unicode MS" pitchFamily="34" charset="-122"/>
                  <a:ea typeface="Arial Unicode MS" pitchFamily="34" charset="-122"/>
                  <a:cs typeface="Arial Unicode MS" pitchFamily="34" charset="-122"/>
                </a:rPr>
                <a:t>的数据</a:t>
              </a:r>
            </a:p>
          </p:txBody>
        </p:sp>
        <p:sp>
          <p:nvSpPr>
            <p:cNvPr id="84" name="Rectangle 157"/>
            <p:cNvSpPr>
              <a:spLocks noChangeArrowheads="1"/>
            </p:cNvSpPr>
            <p:nvPr/>
          </p:nvSpPr>
          <p:spPr bwMode="auto">
            <a:xfrm>
              <a:off x="3145732" y="5427663"/>
              <a:ext cx="1261012" cy="153988"/>
            </a:xfrm>
            <a:prstGeom prst="rect">
              <a:avLst/>
            </a:prstGeom>
            <a:solidFill>
              <a:srgbClr val="061DC8">
                <a:lumMod val="20000"/>
                <a:lumOff val="80000"/>
                <a:alpha val="50000"/>
              </a:srgbClr>
            </a:solidFill>
            <a:ln w="19050">
              <a:solidFill>
                <a:srgbClr val="FFCC66"/>
              </a:solidFill>
              <a:miter lim="800000"/>
              <a:headEnd/>
              <a:tailEnd/>
            </a:ln>
          </p:spPr>
          <p:txBody>
            <a:bodyPr lIns="0" tIns="0" rIns="0" bIns="0">
              <a:spAutoFit/>
            </a:bodyPr>
            <a:lstStyle/>
            <a:p>
              <a:pPr algn="ctr" fontAlgn="auto">
                <a:spcBef>
                  <a:spcPts val="0"/>
                </a:spcBef>
                <a:spcAft>
                  <a:spcPts val="0"/>
                </a:spcAft>
                <a:defRPr/>
              </a:pPr>
              <a:r>
                <a:rPr lang="zh-CN" altLang="en-US" sz="1000" kern="0" dirty="0">
                  <a:solidFill>
                    <a:srgbClr val="000000"/>
                  </a:solidFill>
                  <a:latin typeface="Arial Unicode MS" pitchFamily="34" charset="-122"/>
                  <a:ea typeface="Arial Unicode MS" pitchFamily="34" charset="-122"/>
                  <a:cs typeface="Arial Unicode MS" pitchFamily="34" charset="-122"/>
                </a:rPr>
                <a:t>理财资金管理系统</a:t>
              </a:r>
              <a:endParaRPr lang="en-US" altLang="zh-CN" sz="1000" kern="0" dirty="0">
                <a:solidFill>
                  <a:srgbClr val="000000"/>
                </a:solidFill>
                <a:latin typeface="Arial Unicode MS" pitchFamily="34" charset="-122"/>
                <a:ea typeface="Arial Unicode MS" pitchFamily="34" charset="-122"/>
                <a:cs typeface="Arial Unicode MS" pitchFamily="34" charset="-122"/>
              </a:endParaRPr>
            </a:p>
          </p:txBody>
        </p:sp>
        <p:sp>
          <p:nvSpPr>
            <p:cNvPr id="85" name="Rectangle 360"/>
            <p:cNvSpPr>
              <a:spLocks noChangeArrowheads="1"/>
            </p:cNvSpPr>
            <p:nvPr/>
          </p:nvSpPr>
          <p:spPr bwMode="auto">
            <a:xfrm>
              <a:off x="4889394" y="5291138"/>
              <a:ext cx="1430959" cy="769938"/>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zh-CN" altLang="en-US" sz="1000" kern="0" dirty="0">
                  <a:solidFill>
                    <a:srgbClr val="000000"/>
                  </a:solidFill>
                  <a:latin typeface="Arial Unicode MS" pitchFamily="34" charset="-122"/>
                  <a:ea typeface="Arial Unicode MS" pitchFamily="34" charset="-122"/>
                  <a:cs typeface="Arial Unicode MS" pitchFamily="34" charset="-122"/>
                </a:rPr>
                <a:t>通过</a:t>
              </a:r>
              <a:r>
                <a:rPr lang="en-US" altLang="zh-CN" sz="1000" kern="0" dirty="0">
                  <a:solidFill>
                    <a:srgbClr val="000000"/>
                  </a:solidFill>
                  <a:latin typeface="Arial Unicode MS" pitchFamily="34" charset="-122"/>
                  <a:ea typeface="Arial Unicode MS" pitchFamily="34" charset="-122"/>
                  <a:cs typeface="Arial Unicode MS" pitchFamily="34" charset="-122"/>
                </a:rPr>
                <a:t>ODS</a:t>
              </a:r>
              <a:r>
                <a:rPr lang="zh-CN" altLang="en-US" sz="1000" kern="0" dirty="0">
                  <a:solidFill>
                    <a:srgbClr val="000000"/>
                  </a:solidFill>
                  <a:latin typeface="Arial Unicode MS" pitchFamily="34" charset="-122"/>
                  <a:ea typeface="Arial Unicode MS" pitchFamily="34" charset="-122"/>
                  <a:cs typeface="Arial Unicode MS" pitchFamily="34" charset="-122"/>
                </a:rPr>
                <a:t>向风险数据集市</a:t>
              </a:r>
              <a:endParaRPr lang="en-US" altLang="zh-CN" sz="1000" kern="0" dirty="0">
                <a:solidFill>
                  <a:srgbClr val="000000"/>
                </a:solidFill>
                <a:latin typeface="Arial Unicode MS" pitchFamily="34" charset="-122"/>
                <a:ea typeface="Arial Unicode MS" pitchFamily="34" charset="-122"/>
                <a:cs typeface="Arial Unicode MS" pitchFamily="34" charset="-122"/>
              </a:endParaRPr>
            </a:p>
            <a:p>
              <a:pPr fontAlgn="auto">
                <a:spcBef>
                  <a:spcPts val="0"/>
                </a:spcBef>
                <a:spcAft>
                  <a:spcPts val="0"/>
                </a:spcAft>
                <a:defRPr/>
              </a:pPr>
              <a:r>
                <a:rPr lang="zh-CN" altLang="en-US" sz="1000" kern="0" dirty="0">
                  <a:solidFill>
                    <a:srgbClr val="000000"/>
                  </a:solidFill>
                  <a:latin typeface="Arial Unicode MS" pitchFamily="34" charset="-122"/>
                  <a:ea typeface="Arial Unicode MS" pitchFamily="34" charset="-122"/>
                  <a:cs typeface="Arial Unicode MS" pitchFamily="34" charset="-122"/>
                </a:rPr>
                <a:t>提供计量相关头寸数据</a:t>
              </a:r>
              <a:endParaRPr lang="en-US" altLang="zh-CN" sz="1000" kern="0" dirty="0">
                <a:solidFill>
                  <a:srgbClr val="000000"/>
                </a:solidFill>
                <a:latin typeface="Arial Unicode MS" pitchFamily="34" charset="-122"/>
                <a:ea typeface="Arial Unicode MS" pitchFamily="34" charset="-122"/>
                <a:cs typeface="Arial Unicode MS" pitchFamily="34" charset="-122"/>
              </a:endParaRPr>
            </a:p>
            <a:p>
              <a:pPr fontAlgn="auto">
                <a:spcBef>
                  <a:spcPts val="0"/>
                </a:spcBef>
                <a:spcAft>
                  <a:spcPts val="0"/>
                </a:spcAft>
                <a:defRPr/>
              </a:pPr>
              <a:r>
                <a:rPr lang="zh-CN" altLang="en-US" sz="1000" kern="0" dirty="0">
                  <a:solidFill>
                    <a:srgbClr val="000000"/>
                  </a:solidFill>
                  <a:latin typeface="Arial Unicode MS" pitchFamily="34" charset="-122"/>
                  <a:ea typeface="Arial Unicode MS" pitchFamily="34" charset="-122"/>
                  <a:cs typeface="Arial Unicode MS" pitchFamily="34" charset="-122"/>
                </a:rPr>
                <a:t>银行账户外汇敞口</a:t>
              </a:r>
              <a:endParaRPr lang="en-US" altLang="zh-CN" sz="1000" kern="0" dirty="0">
                <a:solidFill>
                  <a:srgbClr val="000000"/>
                </a:solidFill>
                <a:latin typeface="Arial Unicode MS" pitchFamily="34" charset="-122"/>
                <a:ea typeface="Arial Unicode MS" pitchFamily="34" charset="-122"/>
                <a:cs typeface="Arial Unicode MS" pitchFamily="34" charset="-122"/>
              </a:endParaRPr>
            </a:p>
            <a:p>
              <a:pPr fontAlgn="auto">
                <a:spcBef>
                  <a:spcPts val="0"/>
                </a:spcBef>
                <a:spcAft>
                  <a:spcPts val="0"/>
                </a:spcAft>
                <a:defRPr/>
              </a:pPr>
              <a:r>
                <a:rPr lang="zh-CN" altLang="en-US" sz="1000" kern="0" dirty="0">
                  <a:solidFill>
                    <a:srgbClr val="000000"/>
                  </a:solidFill>
                  <a:latin typeface="Arial Unicode MS" pitchFamily="34" charset="-122"/>
                  <a:ea typeface="Arial Unicode MS" pitchFamily="34" charset="-122"/>
                  <a:cs typeface="Arial Unicode MS" pitchFamily="34" charset="-122"/>
                </a:rPr>
                <a:t>损益数据</a:t>
              </a:r>
              <a:endParaRPr lang="en-US" altLang="zh-CN" sz="1000" kern="0" dirty="0">
                <a:solidFill>
                  <a:srgbClr val="000000"/>
                </a:solidFill>
                <a:latin typeface="Arial Unicode MS" pitchFamily="34" charset="-122"/>
                <a:ea typeface="Arial Unicode MS" pitchFamily="34" charset="-122"/>
                <a:cs typeface="Arial Unicode MS" pitchFamily="34" charset="-122"/>
              </a:endParaRPr>
            </a:p>
            <a:p>
              <a:pPr fontAlgn="auto">
                <a:spcBef>
                  <a:spcPts val="0"/>
                </a:spcBef>
                <a:spcAft>
                  <a:spcPts val="0"/>
                </a:spcAft>
                <a:defRPr/>
              </a:pPr>
              <a:r>
                <a:rPr lang="zh-CN" altLang="en-US" sz="1000" kern="0" dirty="0">
                  <a:solidFill>
                    <a:srgbClr val="000000"/>
                  </a:solidFill>
                  <a:latin typeface="Arial Unicode MS" pitchFamily="34" charset="-122"/>
                  <a:ea typeface="Arial Unicode MS" pitchFamily="34" charset="-122"/>
                  <a:cs typeface="Arial Unicode MS" pitchFamily="34" charset="-122"/>
                </a:rPr>
                <a:t>静态数据等</a:t>
              </a:r>
            </a:p>
          </p:txBody>
        </p:sp>
        <p:sp>
          <p:nvSpPr>
            <p:cNvPr id="86" name="Rectangle 157"/>
            <p:cNvSpPr>
              <a:spLocks noChangeArrowheads="1"/>
            </p:cNvSpPr>
            <p:nvPr/>
          </p:nvSpPr>
          <p:spPr bwMode="auto">
            <a:xfrm>
              <a:off x="1818440" y="5665788"/>
              <a:ext cx="1261012" cy="153988"/>
            </a:xfrm>
            <a:prstGeom prst="rect">
              <a:avLst/>
            </a:prstGeom>
            <a:solidFill>
              <a:srgbClr val="061DC8">
                <a:lumMod val="20000"/>
                <a:lumOff val="80000"/>
                <a:alpha val="50000"/>
              </a:srgbClr>
            </a:solidFill>
            <a:ln w="19050">
              <a:solidFill>
                <a:srgbClr val="FFCC66"/>
              </a:solidFill>
              <a:prstDash val="sysDash"/>
              <a:miter lim="800000"/>
              <a:headEnd/>
              <a:tailEnd/>
            </a:ln>
          </p:spPr>
          <p:txBody>
            <a:bodyPr lIns="0" tIns="0" rIns="0" bIns="0">
              <a:spAutoFit/>
            </a:bodyPr>
            <a:lstStyle/>
            <a:p>
              <a:pPr algn="ctr" fontAlgn="auto">
                <a:spcBef>
                  <a:spcPts val="0"/>
                </a:spcBef>
                <a:spcAft>
                  <a:spcPts val="0"/>
                </a:spcAft>
                <a:defRPr/>
              </a:pPr>
              <a:r>
                <a:rPr lang="zh-CN" altLang="en-US" sz="1000" kern="0" dirty="0">
                  <a:solidFill>
                    <a:srgbClr val="000000"/>
                  </a:solidFill>
                  <a:latin typeface="Arial Unicode MS" pitchFamily="34" charset="-122"/>
                  <a:ea typeface="Arial Unicode MS" pitchFamily="34" charset="-122"/>
                  <a:cs typeface="Arial Unicode MS" pitchFamily="34" charset="-122"/>
                </a:rPr>
                <a:t>国债期货系统</a:t>
              </a:r>
              <a:endParaRPr lang="en-US" altLang="zh-CN" sz="1000" kern="0" dirty="0">
                <a:solidFill>
                  <a:srgbClr val="000000"/>
                </a:solidFill>
                <a:latin typeface="Arial Unicode MS" pitchFamily="34" charset="-122"/>
                <a:ea typeface="Arial Unicode MS" pitchFamily="34" charset="-122"/>
                <a:cs typeface="Arial Unicode MS" pitchFamily="34" charset="-122"/>
              </a:endParaRPr>
            </a:p>
          </p:txBody>
        </p:sp>
        <p:sp>
          <p:nvSpPr>
            <p:cNvPr id="87" name="Freeform 311"/>
            <p:cNvSpPr>
              <a:spLocks noEditPoints="1"/>
            </p:cNvSpPr>
            <p:nvPr/>
          </p:nvSpPr>
          <p:spPr bwMode="auto">
            <a:xfrm>
              <a:off x="110467" y="1508125"/>
              <a:ext cx="1009489" cy="1160462"/>
            </a:xfrm>
            <a:custGeom>
              <a:avLst/>
              <a:gdLst>
                <a:gd name="T0" fmla="*/ 2147483647 w 2096"/>
                <a:gd name="T1" fmla="*/ 2147483647 h 2480"/>
                <a:gd name="T2" fmla="*/ 0 w 2096"/>
                <a:gd name="T3" fmla="*/ 2147483647 h 2480"/>
                <a:gd name="T4" fmla="*/ 2147483647 w 2096"/>
                <a:gd name="T5" fmla="*/ 2147483647 h 2480"/>
                <a:gd name="T6" fmla="*/ 0 w 2096"/>
                <a:gd name="T7" fmla="*/ 2147483647 h 2480"/>
                <a:gd name="T8" fmla="*/ 0 w 2096"/>
                <a:gd name="T9" fmla="*/ 2147483647 h 2480"/>
                <a:gd name="T10" fmla="*/ 2147483647 w 2096"/>
                <a:gd name="T11" fmla="*/ 2147483647 h 2480"/>
                <a:gd name="T12" fmla="*/ 0 w 2096"/>
                <a:gd name="T13" fmla="*/ 2147483647 h 2480"/>
                <a:gd name="T14" fmla="*/ 2147483647 w 2096"/>
                <a:gd name="T15" fmla="*/ 2147483647 h 2480"/>
                <a:gd name="T16" fmla="*/ 0 w 2096"/>
                <a:gd name="T17" fmla="*/ 2147483647 h 2480"/>
                <a:gd name="T18" fmla="*/ 0 w 2096"/>
                <a:gd name="T19" fmla="*/ 2147483647 h 2480"/>
                <a:gd name="T20" fmla="*/ 2147483647 w 2096"/>
                <a:gd name="T21" fmla="*/ 2147483647 h 2480"/>
                <a:gd name="T22" fmla="*/ 0 w 2096"/>
                <a:gd name="T23" fmla="*/ 2147483647 h 2480"/>
                <a:gd name="T24" fmla="*/ 2147483647 w 2096"/>
                <a:gd name="T25" fmla="*/ 0 h 2480"/>
                <a:gd name="T26" fmla="*/ 2147483647 w 2096"/>
                <a:gd name="T27" fmla="*/ 2147483647 h 2480"/>
                <a:gd name="T28" fmla="*/ 2147483647 w 2096"/>
                <a:gd name="T29" fmla="*/ 0 h 2480"/>
                <a:gd name="T30" fmla="*/ 2147483647 w 2096"/>
                <a:gd name="T31" fmla="*/ 2147483647 h 2480"/>
                <a:gd name="T32" fmla="*/ 2147483647 w 2096"/>
                <a:gd name="T33" fmla="*/ 0 h 2480"/>
                <a:gd name="T34" fmla="*/ 2147483647 w 2096"/>
                <a:gd name="T35" fmla="*/ 0 h 2480"/>
                <a:gd name="T36" fmla="*/ 2147483647 w 2096"/>
                <a:gd name="T37" fmla="*/ 2147483647 h 2480"/>
                <a:gd name="T38" fmla="*/ 2147483647 w 2096"/>
                <a:gd name="T39" fmla="*/ 0 h 2480"/>
                <a:gd name="T40" fmla="*/ 2147483647 w 2096"/>
                <a:gd name="T41" fmla="*/ 2147483647 h 2480"/>
                <a:gd name="T42" fmla="*/ 2147483647 w 2096"/>
                <a:gd name="T43" fmla="*/ 0 h 2480"/>
                <a:gd name="T44" fmla="*/ 2147483647 w 2096"/>
                <a:gd name="T45" fmla="*/ 0 h 2480"/>
                <a:gd name="T46" fmla="*/ 2147483647 w 2096"/>
                <a:gd name="T47" fmla="*/ 2147483647 h 2480"/>
                <a:gd name="T48" fmla="*/ 2147483647 w 2096"/>
                <a:gd name="T49" fmla="*/ 2147483647 h 2480"/>
                <a:gd name="T50" fmla="*/ 2147483647 w 2096"/>
                <a:gd name="T51" fmla="*/ 0 h 2480"/>
                <a:gd name="T52" fmla="*/ 2147483647 w 2096"/>
                <a:gd name="T53" fmla="*/ 2147483647 h 2480"/>
                <a:gd name="T54" fmla="*/ 2147483647 w 2096"/>
                <a:gd name="T55" fmla="*/ 2147483647 h 2480"/>
                <a:gd name="T56" fmla="*/ 2147483647 w 2096"/>
                <a:gd name="T57" fmla="*/ 2147483647 h 2480"/>
                <a:gd name="T58" fmla="*/ 2147483647 w 2096"/>
                <a:gd name="T59" fmla="*/ 2147483647 h 2480"/>
                <a:gd name="T60" fmla="*/ 2147483647 w 2096"/>
                <a:gd name="T61" fmla="*/ 2147483647 h 2480"/>
                <a:gd name="T62" fmla="*/ 2147483647 w 2096"/>
                <a:gd name="T63" fmla="*/ 2147483647 h 2480"/>
                <a:gd name="T64" fmla="*/ 2147483647 w 2096"/>
                <a:gd name="T65" fmla="*/ 2147483647 h 2480"/>
                <a:gd name="T66" fmla="*/ 2147483647 w 2096"/>
                <a:gd name="T67" fmla="*/ 2147483647 h 2480"/>
                <a:gd name="T68" fmla="*/ 2147483647 w 2096"/>
                <a:gd name="T69" fmla="*/ 2147483647 h 2480"/>
                <a:gd name="T70" fmla="*/ 2147483647 w 2096"/>
                <a:gd name="T71" fmla="*/ 2147483647 h 2480"/>
                <a:gd name="T72" fmla="*/ 2147483647 w 2096"/>
                <a:gd name="T73" fmla="*/ 2147483647 h 2480"/>
                <a:gd name="T74" fmla="*/ 2147483647 w 2096"/>
                <a:gd name="T75" fmla="*/ 2147483647 h 2480"/>
                <a:gd name="T76" fmla="*/ 2147483647 w 2096"/>
                <a:gd name="T77" fmla="*/ 2147483647 h 2480"/>
                <a:gd name="T78" fmla="*/ 2147483647 w 2096"/>
                <a:gd name="T79" fmla="*/ 2147483647 h 2480"/>
                <a:gd name="T80" fmla="*/ 2147483647 w 2096"/>
                <a:gd name="T81" fmla="*/ 2147483647 h 2480"/>
                <a:gd name="T82" fmla="*/ 2147483647 w 2096"/>
                <a:gd name="T83" fmla="*/ 2147483647 h 2480"/>
                <a:gd name="T84" fmla="*/ 2147483647 w 2096"/>
                <a:gd name="T85" fmla="*/ 2147483647 h 2480"/>
                <a:gd name="T86" fmla="*/ 2147483647 w 2096"/>
                <a:gd name="T87" fmla="*/ 2147483647 h 2480"/>
                <a:gd name="T88" fmla="*/ 2147483647 w 2096"/>
                <a:gd name="T89" fmla="*/ 2147483647 h 2480"/>
                <a:gd name="T90" fmla="*/ 2147483647 w 2096"/>
                <a:gd name="T91" fmla="*/ 2147483647 h 2480"/>
                <a:gd name="T92" fmla="*/ 2147483647 w 2096"/>
                <a:gd name="T93" fmla="*/ 2147483647 h 2480"/>
                <a:gd name="T94" fmla="*/ 2147483647 w 2096"/>
                <a:gd name="T95" fmla="*/ 2147483647 h 2480"/>
                <a:gd name="T96" fmla="*/ 2147483647 w 2096"/>
                <a:gd name="T97" fmla="*/ 2147483647 h 248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096"/>
                <a:gd name="T148" fmla="*/ 0 h 2480"/>
                <a:gd name="T149" fmla="*/ 2096 w 2096"/>
                <a:gd name="T150" fmla="*/ 2480 h 248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096" h="2480">
                  <a:moveTo>
                    <a:pt x="0" y="2456"/>
                  </a:moveTo>
                  <a:lnTo>
                    <a:pt x="0" y="2264"/>
                  </a:lnTo>
                  <a:lnTo>
                    <a:pt x="48" y="2264"/>
                  </a:lnTo>
                  <a:lnTo>
                    <a:pt x="48" y="2456"/>
                  </a:lnTo>
                  <a:lnTo>
                    <a:pt x="0" y="2456"/>
                  </a:lnTo>
                  <a:close/>
                  <a:moveTo>
                    <a:pt x="0" y="2120"/>
                  </a:moveTo>
                  <a:lnTo>
                    <a:pt x="0" y="1928"/>
                  </a:lnTo>
                  <a:lnTo>
                    <a:pt x="48" y="1928"/>
                  </a:lnTo>
                  <a:lnTo>
                    <a:pt x="48" y="2120"/>
                  </a:lnTo>
                  <a:lnTo>
                    <a:pt x="0" y="2120"/>
                  </a:lnTo>
                  <a:close/>
                  <a:moveTo>
                    <a:pt x="0" y="1784"/>
                  </a:moveTo>
                  <a:lnTo>
                    <a:pt x="0" y="1592"/>
                  </a:lnTo>
                  <a:lnTo>
                    <a:pt x="48" y="1592"/>
                  </a:lnTo>
                  <a:lnTo>
                    <a:pt x="48" y="1784"/>
                  </a:lnTo>
                  <a:lnTo>
                    <a:pt x="0" y="1784"/>
                  </a:lnTo>
                  <a:close/>
                  <a:moveTo>
                    <a:pt x="0" y="1448"/>
                  </a:moveTo>
                  <a:lnTo>
                    <a:pt x="0" y="1256"/>
                  </a:lnTo>
                  <a:lnTo>
                    <a:pt x="48" y="1256"/>
                  </a:lnTo>
                  <a:lnTo>
                    <a:pt x="48" y="1448"/>
                  </a:lnTo>
                  <a:lnTo>
                    <a:pt x="0" y="1448"/>
                  </a:lnTo>
                  <a:close/>
                  <a:moveTo>
                    <a:pt x="0" y="1112"/>
                  </a:moveTo>
                  <a:lnTo>
                    <a:pt x="0" y="920"/>
                  </a:lnTo>
                  <a:lnTo>
                    <a:pt x="48" y="920"/>
                  </a:lnTo>
                  <a:lnTo>
                    <a:pt x="48" y="1112"/>
                  </a:lnTo>
                  <a:lnTo>
                    <a:pt x="0" y="1112"/>
                  </a:lnTo>
                  <a:close/>
                  <a:moveTo>
                    <a:pt x="0" y="776"/>
                  </a:moveTo>
                  <a:lnTo>
                    <a:pt x="0" y="584"/>
                  </a:lnTo>
                  <a:lnTo>
                    <a:pt x="48" y="584"/>
                  </a:lnTo>
                  <a:lnTo>
                    <a:pt x="48" y="776"/>
                  </a:lnTo>
                  <a:lnTo>
                    <a:pt x="0" y="776"/>
                  </a:lnTo>
                  <a:close/>
                  <a:moveTo>
                    <a:pt x="0" y="440"/>
                  </a:moveTo>
                  <a:lnTo>
                    <a:pt x="0" y="248"/>
                  </a:lnTo>
                  <a:lnTo>
                    <a:pt x="48" y="248"/>
                  </a:lnTo>
                  <a:lnTo>
                    <a:pt x="48" y="440"/>
                  </a:lnTo>
                  <a:lnTo>
                    <a:pt x="0" y="440"/>
                  </a:lnTo>
                  <a:close/>
                  <a:moveTo>
                    <a:pt x="0" y="104"/>
                  </a:moveTo>
                  <a:lnTo>
                    <a:pt x="0" y="24"/>
                  </a:lnTo>
                  <a:cubicBezTo>
                    <a:pt x="0" y="11"/>
                    <a:pt x="11" y="0"/>
                    <a:pt x="24" y="0"/>
                  </a:cubicBezTo>
                  <a:lnTo>
                    <a:pt x="136" y="0"/>
                  </a:lnTo>
                  <a:lnTo>
                    <a:pt x="136" y="48"/>
                  </a:lnTo>
                  <a:lnTo>
                    <a:pt x="24" y="48"/>
                  </a:lnTo>
                  <a:lnTo>
                    <a:pt x="48" y="24"/>
                  </a:lnTo>
                  <a:lnTo>
                    <a:pt x="48" y="104"/>
                  </a:lnTo>
                  <a:lnTo>
                    <a:pt x="0" y="104"/>
                  </a:lnTo>
                  <a:close/>
                  <a:moveTo>
                    <a:pt x="280" y="0"/>
                  </a:moveTo>
                  <a:lnTo>
                    <a:pt x="472" y="0"/>
                  </a:lnTo>
                  <a:lnTo>
                    <a:pt x="472" y="48"/>
                  </a:lnTo>
                  <a:lnTo>
                    <a:pt x="280" y="48"/>
                  </a:lnTo>
                  <a:lnTo>
                    <a:pt x="280" y="0"/>
                  </a:lnTo>
                  <a:close/>
                  <a:moveTo>
                    <a:pt x="616" y="0"/>
                  </a:moveTo>
                  <a:lnTo>
                    <a:pt x="808" y="0"/>
                  </a:lnTo>
                  <a:lnTo>
                    <a:pt x="808" y="48"/>
                  </a:lnTo>
                  <a:lnTo>
                    <a:pt x="616" y="48"/>
                  </a:lnTo>
                  <a:lnTo>
                    <a:pt x="616" y="0"/>
                  </a:lnTo>
                  <a:close/>
                  <a:moveTo>
                    <a:pt x="952" y="0"/>
                  </a:moveTo>
                  <a:lnTo>
                    <a:pt x="1144" y="0"/>
                  </a:lnTo>
                  <a:lnTo>
                    <a:pt x="1144" y="48"/>
                  </a:lnTo>
                  <a:lnTo>
                    <a:pt x="952" y="48"/>
                  </a:lnTo>
                  <a:lnTo>
                    <a:pt x="952" y="0"/>
                  </a:lnTo>
                  <a:close/>
                  <a:moveTo>
                    <a:pt x="1288" y="0"/>
                  </a:moveTo>
                  <a:lnTo>
                    <a:pt x="1480" y="0"/>
                  </a:lnTo>
                  <a:lnTo>
                    <a:pt x="1480" y="48"/>
                  </a:lnTo>
                  <a:lnTo>
                    <a:pt x="1288" y="48"/>
                  </a:lnTo>
                  <a:lnTo>
                    <a:pt x="1288" y="0"/>
                  </a:lnTo>
                  <a:close/>
                  <a:moveTo>
                    <a:pt x="1624" y="0"/>
                  </a:moveTo>
                  <a:lnTo>
                    <a:pt x="1816" y="0"/>
                  </a:lnTo>
                  <a:lnTo>
                    <a:pt x="1816" y="48"/>
                  </a:lnTo>
                  <a:lnTo>
                    <a:pt x="1624" y="48"/>
                  </a:lnTo>
                  <a:lnTo>
                    <a:pt x="1624" y="0"/>
                  </a:lnTo>
                  <a:close/>
                  <a:moveTo>
                    <a:pt x="1960" y="0"/>
                  </a:moveTo>
                  <a:lnTo>
                    <a:pt x="2072" y="0"/>
                  </a:lnTo>
                  <a:cubicBezTo>
                    <a:pt x="2086" y="0"/>
                    <a:pt x="2096" y="11"/>
                    <a:pt x="2096" y="24"/>
                  </a:cubicBezTo>
                  <a:lnTo>
                    <a:pt x="2096" y="104"/>
                  </a:lnTo>
                  <a:lnTo>
                    <a:pt x="2048" y="104"/>
                  </a:lnTo>
                  <a:lnTo>
                    <a:pt x="2048" y="24"/>
                  </a:lnTo>
                  <a:lnTo>
                    <a:pt x="2072" y="48"/>
                  </a:lnTo>
                  <a:lnTo>
                    <a:pt x="1960" y="48"/>
                  </a:lnTo>
                  <a:lnTo>
                    <a:pt x="1960" y="0"/>
                  </a:lnTo>
                  <a:close/>
                  <a:moveTo>
                    <a:pt x="2096" y="248"/>
                  </a:moveTo>
                  <a:lnTo>
                    <a:pt x="2096" y="440"/>
                  </a:lnTo>
                  <a:lnTo>
                    <a:pt x="2048" y="440"/>
                  </a:lnTo>
                  <a:lnTo>
                    <a:pt x="2048" y="248"/>
                  </a:lnTo>
                  <a:lnTo>
                    <a:pt x="2096" y="248"/>
                  </a:lnTo>
                  <a:close/>
                  <a:moveTo>
                    <a:pt x="2096" y="584"/>
                  </a:moveTo>
                  <a:lnTo>
                    <a:pt x="2096" y="776"/>
                  </a:lnTo>
                  <a:lnTo>
                    <a:pt x="2048" y="776"/>
                  </a:lnTo>
                  <a:lnTo>
                    <a:pt x="2048" y="584"/>
                  </a:lnTo>
                  <a:lnTo>
                    <a:pt x="2096" y="584"/>
                  </a:lnTo>
                  <a:close/>
                  <a:moveTo>
                    <a:pt x="2096" y="920"/>
                  </a:moveTo>
                  <a:lnTo>
                    <a:pt x="2096" y="1112"/>
                  </a:lnTo>
                  <a:lnTo>
                    <a:pt x="2048" y="1112"/>
                  </a:lnTo>
                  <a:lnTo>
                    <a:pt x="2048" y="920"/>
                  </a:lnTo>
                  <a:lnTo>
                    <a:pt x="2096" y="920"/>
                  </a:lnTo>
                  <a:close/>
                  <a:moveTo>
                    <a:pt x="2096" y="1256"/>
                  </a:moveTo>
                  <a:lnTo>
                    <a:pt x="2096" y="1448"/>
                  </a:lnTo>
                  <a:lnTo>
                    <a:pt x="2048" y="1448"/>
                  </a:lnTo>
                  <a:lnTo>
                    <a:pt x="2048" y="1256"/>
                  </a:lnTo>
                  <a:lnTo>
                    <a:pt x="2096" y="1256"/>
                  </a:lnTo>
                  <a:close/>
                  <a:moveTo>
                    <a:pt x="2096" y="1592"/>
                  </a:moveTo>
                  <a:lnTo>
                    <a:pt x="2096" y="1784"/>
                  </a:lnTo>
                  <a:lnTo>
                    <a:pt x="2048" y="1784"/>
                  </a:lnTo>
                  <a:lnTo>
                    <a:pt x="2048" y="1592"/>
                  </a:lnTo>
                  <a:lnTo>
                    <a:pt x="2096" y="1592"/>
                  </a:lnTo>
                  <a:close/>
                  <a:moveTo>
                    <a:pt x="2096" y="1928"/>
                  </a:moveTo>
                  <a:lnTo>
                    <a:pt x="2096" y="2120"/>
                  </a:lnTo>
                  <a:lnTo>
                    <a:pt x="2048" y="2120"/>
                  </a:lnTo>
                  <a:lnTo>
                    <a:pt x="2048" y="1928"/>
                  </a:lnTo>
                  <a:lnTo>
                    <a:pt x="2096" y="1928"/>
                  </a:lnTo>
                  <a:close/>
                  <a:moveTo>
                    <a:pt x="2096" y="2264"/>
                  </a:moveTo>
                  <a:lnTo>
                    <a:pt x="2096" y="2456"/>
                  </a:lnTo>
                  <a:cubicBezTo>
                    <a:pt x="2096" y="2470"/>
                    <a:pt x="2086" y="2480"/>
                    <a:pt x="2072" y="2480"/>
                  </a:cubicBezTo>
                  <a:lnTo>
                    <a:pt x="2072" y="2432"/>
                  </a:lnTo>
                  <a:lnTo>
                    <a:pt x="2048" y="2456"/>
                  </a:lnTo>
                  <a:lnTo>
                    <a:pt x="2048" y="2264"/>
                  </a:lnTo>
                  <a:lnTo>
                    <a:pt x="2096" y="2264"/>
                  </a:lnTo>
                  <a:close/>
                  <a:moveTo>
                    <a:pt x="1928" y="2480"/>
                  </a:moveTo>
                  <a:lnTo>
                    <a:pt x="1736" y="2480"/>
                  </a:lnTo>
                  <a:lnTo>
                    <a:pt x="1736" y="2432"/>
                  </a:lnTo>
                  <a:lnTo>
                    <a:pt x="1928" y="2432"/>
                  </a:lnTo>
                  <a:lnTo>
                    <a:pt x="1928" y="2480"/>
                  </a:lnTo>
                  <a:close/>
                  <a:moveTo>
                    <a:pt x="1592" y="2480"/>
                  </a:moveTo>
                  <a:lnTo>
                    <a:pt x="1400" y="2480"/>
                  </a:lnTo>
                  <a:lnTo>
                    <a:pt x="1400" y="2432"/>
                  </a:lnTo>
                  <a:lnTo>
                    <a:pt x="1592" y="2432"/>
                  </a:lnTo>
                  <a:lnTo>
                    <a:pt x="1592" y="2480"/>
                  </a:lnTo>
                  <a:close/>
                  <a:moveTo>
                    <a:pt x="1256" y="2480"/>
                  </a:moveTo>
                  <a:lnTo>
                    <a:pt x="1064" y="2480"/>
                  </a:lnTo>
                  <a:lnTo>
                    <a:pt x="1064" y="2432"/>
                  </a:lnTo>
                  <a:lnTo>
                    <a:pt x="1256" y="2432"/>
                  </a:lnTo>
                  <a:lnTo>
                    <a:pt x="1256" y="2480"/>
                  </a:lnTo>
                  <a:close/>
                  <a:moveTo>
                    <a:pt x="920" y="2480"/>
                  </a:moveTo>
                  <a:lnTo>
                    <a:pt x="728" y="2480"/>
                  </a:lnTo>
                  <a:lnTo>
                    <a:pt x="728" y="2432"/>
                  </a:lnTo>
                  <a:lnTo>
                    <a:pt x="920" y="2432"/>
                  </a:lnTo>
                  <a:lnTo>
                    <a:pt x="920" y="2480"/>
                  </a:lnTo>
                  <a:close/>
                  <a:moveTo>
                    <a:pt x="584" y="2480"/>
                  </a:moveTo>
                  <a:lnTo>
                    <a:pt x="392" y="2480"/>
                  </a:lnTo>
                  <a:lnTo>
                    <a:pt x="392" y="2432"/>
                  </a:lnTo>
                  <a:lnTo>
                    <a:pt x="584" y="2432"/>
                  </a:lnTo>
                  <a:lnTo>
                    <a:pt x="584" y="2480"/>
                  </a:lnTo>
                  <a:close/>
                  <a:moveTo>
                    <a:pt x="248" y="2480"/>
                  </a:moveTo>
                  <a:lnTo>
                    <a:pt x="56" y="2480"/>
                  </a:lnTo>
                  <a:lnTo>
                    <a:pt x="56" y="2432"/>
                  </a:lnTo>
                  <a:lnTo>
                    <a:pt x="248" y="2432"/>
                  </a:lnTo>
                  <a:lnTo>
                    <a:pt x="248" y="2480"/>
                  </a:lnTo>
                  <a:close/>
                </a:path>
              </a:pathLst>
            </a:custGeom>
            <a:solidFill>
              <a:srgbClr val="000000"/>
            </a:solidFill>
            <a:ln w="0">
              <a:solidFill>
                <a:srgbClr val="061DC8">
                  <a:lumMod val="40000"/>
                  <a:lumOff val="60000"/>
                </a:srgbClr>
              </a:solidFill>
              <a:round/>
              <a:headEnd/>
              <a:tailEnd/>
            </a:ln>
          </p:spPr>
          <p:txBody>
            <a:bodyPr/>
            <a:lstStyle/>
            <a:p>
              <a:pPr fontAlgn="auto">
                <a:spcBef>
                  <a:spcPts val="0"/>
                </a:spcBef>
                <a:spcAft>
                  <a:spcPts val="0"/>
                </a:spcAft>
                <a:defRPr/>
              </a:pPr>
              <a:endParaRPr lang="zh-CN" altLang="en-US" kern="0">
                <a:solidFill>
                  <a:srgbClr val="000000"/>
                </a:solidFill>
              </a:endParaRPr>
            </a:p>
          </p:txBody>
        </p:sp>
        <p:sp>
          <p:nvSpPr>
            <p:cNvPr id="88" name="Rectangle 312"/>
            <p:cNvSpPr>
              <a:spLocks noChangeArrowheads="1"/>
            </p:cNvSpPr>
            <p:nvPr/>
          </p:nvSpPr>
          <p:spPr bwMode="auto">
            <a:xfrm>
              <a:off x="300808" y="1550987"/>
              <a:ext cx="785158" cy="184150"/>
            </a:xfrm>
            <a:prstGeom prst="rect">
              <a:avLst/>
            </a:prstGeom>
            <a:noFill/>
            <a:ln w="9525">
              <a:noFill/>
              <a:miter lim="800000"/>
              <a:headEnd/>
              <a:tailEnd/>
            </a:ln>
          </p:spPr>
          <p:txBody>
            <a:bodyPr lIns="0" tIns="0" rIns="0" bIns="0">
              <a:spAutoFit/>
            </a:bodyPr>
            <a:lstStyle/>
            <a:p>
              <a:pPr fontAlgn="auto">
                <a:spcBef>
                  <a:spcPts val="0"/>
                </a:spcBef>
                <a:spcAft>
                  <a:spcPts val="0"/>
                </a:spcAft>
                <a:defRPr/>
              </a:pPr>
              <a:r>
                <a:rPr lang="zh-CN" altLang="en-US" sz="1200" kern="0" dirty="0">
                  <a:solidFill>
                    <a:srgbClr val="E46C0A"/>
                  </a:solidFill>
                  <a:latin typeface="Arial Unicode MS" pitchFamily="34" charset="-122"/>
                  <a:ea typeface="Arial Unicode MS" pitchFamily="34" charset="-122"/>
                  <a:cs typeface="Arial Unicode MS" pitchFamily="34" charset="-122"/>
                </a:rPr>
                <a:t>数据管理</a:t>
              </a:r>
              <a:endParaRPr lang="zh-CN" altLang="en-US" sz="1200" kern="0" dirty="0">
                <a:solidFill>
                  <a:srgbClr val="000000"/>
                </a:solidFill>
                <a:latin typeface="Arial Unicode MS" pitchFamily="34" charset="-122"/>
                <a:ea typeface="Arial Unicode MS" pitchFamily="34" charset="-122"/>
                <a:cs typeface="Arial Unicode MS" pitchFamily="34" charset="-122"/>
              </a:endParaRPr>
            </a:p>
          </p:txBody>
        </p:sp>
        <p:sp>
          <p:nvSpPr>
            <p:cNvPr id="89" name="Rectangle 157"/>
            <p:cNvSpPr>
              <a:spLocks noChangeArrowheads="1"/>
            </p:cNvSpPr>
            <p:nvPr/>
          </p:nvSpPr>
          <p:spPr bwMode="auto">
            <a:xfrm>
              <a:off x="203937" y="2000250"/>
              <a:ext cx="827646" cy="153987"/>
            </a:xfrm>
            <a:prstGeom prst="rect">
              <a:avLst/>
            </a:prstGeom>
            <a:solidFill>
              <a:srgbClr val="061DC8">
                <a:lumMod val="20000"/>
                <a:lumOff val="80000"/>
                <a:alpha val="50000"/>
              </a:srgbClr>
            </a:solidFill>
            <a:ln w="19050">
              <a:solidFill>
                <a:srgbClr val="FFCC66"/>
              </a:solidFill>
              <a:miter lim="800000"/>
              <a:headEnd/>
              <a:tailEnd/>
            </a:ln>
          </p:spPr>
          <p:txBody>
            <a:bodyPr lIns="0" tIns="0" rIns="0" bIns="0">
              <a:spAutoFit/>
            </a:bodyPr>
            <a:lstStyle/>
            <a:p>
              <a:pPr algn="ctr" fontAlgn="auto">
                <a:spcBef>
                  <a:spcPts val="0"/>
                </a:spcBef>
                <a:spcAft>
                  <a:spcPts val="0"/>
                </a:spcAft>
                <a:defRPr/>
              </a:pPr>
              <a:r>
                <a:rPr lang="zh-CN" altLang="en-US" sz="1000" kern="0" dirty="0">
                  <a:solidFill>
                    <a:srgbClr val="000000"/>
                  </a:solidFill>
                  <a:latin typeface="Arial Unicode MS" pitchFamily="34" charset="-122"/>
                  <a:ea typeface="Arial Unicode MS" pitchFamily="34" charset="-122"/>
                  <a:cs typeface="Arial Unicode MS" pitchFamily="34" charset="-122"/>
                </a:rPr>
                <a:t>基础数据查询</a:t>
              </a:r>
              <a:endParaRPr lang="en-US" altLang="zh-CN" sz="1000" kern="0" dirty="0">
                <a:solidFill>
                  <a:srgbClr val="000000"/>
                </a:solidFill>
                <a:latin typeface="Arial Unicode MS" pitchFamily="34" charset="-122"/>
                <a:ea typeface="Arial Unicode MS" pitchFamily="34" charset="-122"/>
                <a:cs typeface="Arial Unicode MS" pitchFamily="34" charset="-122"/>
              </a:endParaRPr>
            </a:p>
          </p:txBody>
        </p:sp>
        <p:sp>
          <p:nvSpPr>
            <p:cNvPr id="90" name="Rectangle 157"/>
            <p:cNvSpPr>
              <a:spLocks noChangeArrowheads="1"/>
            </p:cNvSpPr>
            <p:nvPr/>
          </p:nvSpPr>
          <p:spPr bwMode="auto">
            <a:xfrm>
              <a:off x="202238" y="1785937"/>
              <a:ext cx="827645" cy="153988"/>
            </a:xfrm>
            <a:prstGeom prst="rect">
              <a:avLst/>
            </a:prstGeom>
            <a:solidFill>
              <a:srgbClr val="061DC8">
                <a:lumMod val="20000"/>
                <a:lumOff val="80000"/>
                <a:alpha val="50000"/>
              </a:srgbClr>
            </a:solidFill>
            <a:ln w="19050">
              <a:solidFill>
                <a:srgbClr val="FFCC66"/>
              </a:solidFill>
              <a:miter lim="800000"/>
              <a:headEnd/>
              <a:tailEnd/>
            </a:ln>
          </p:spPr>
          <p:txBody>
            <a:bodyPr lIns="0" tIns="0" rIns="0" bIns="0">
              <a:spAutoFit/>
            </a:bodyPr>
            <a:lstStyle/>
            <a:p>
              <a:pPr algn="ctr" fontAlgn="auto">
                <a:spcBef>
                  <a:spcPts val="0"/>
                </a:spcBef>
                <a:spcAft>
                  <a:spcPts val="0"/>
                </a:spcAft>
                <a:defRPr/>
              </a:pPr>
              <a:r>
                <a:rPr lang="zh-CN" altLang="en-US" sz="1000" kern="0" dirty="0">
                  <a:solidFill>
                    <a:srgbClr val="000000"/>
                  </a:solidFill>
                  <a:latin typeface="Arial Unicode MS" pitchFamily="34" charset="-122"/>
                  <a:ea typeface="Arial Unicode MS" pitchFamily="34" charset="-122"/>
                  <a:cs typeface="Arial Unicode MS" pitchFamily="34" charset="-122"/>
                </a:rPr>
                <a:t>市场数据管理</a:t>
              </a:r>
              <a:endParaRPr lang="en-US" altLang="zh-CN" sz="1000" kern="0" dirty="0">
                <a:solidFill>
                  <a:srgbClr val="000000"/>
                </a:solidFill>
                <a:latin typeface="Arial Unicode MS" pitchFamily="34" charset="-122"/>
                <a:ea typeface="Arial Unicode MS" pitchFamily="34" charset="-122"/>
                <a:cs typeface="Arial Unicode MS" pitchFamily="34" charset="-122"/>
              </a:endParaRPr>
            </a:p>
          </p:txBody>
        </p:sp>
        <p:sp>
          <p:nvSpPr>
            <p:cNvPr id="91" name="Rectangle 157"/>
            <p:cNvSpPr>
              <a:spLocks noChangeArrowheads="1"/>
            </p:cNvSpPr>
            <p:nvPr/>
          </p:nvSpPr>
          <p:spPr bwMode="auto">
            <a:xfrm>
              <a:off x="202238" y="2209800"/>
              <a:ext cx="827645" cy="307975"/>
            </a:xfrm>
            <a:prstGeom prst="rect">
              <a:avLst/>
            </a:prstGeom>
            <a:solidFill>
              <a:srgbClr val="061DC8">
                <a:lumMod val="20000"/>
                <a:lumOff val="80000"/>
                <a:alpha val="50000"/>
              </a:srgbClr>
            </a:solidFill>
            <a:ln w="19050">
              <a:solidFill>
                <a:srgbClr val="FFCC66"/>
              </a:solidFill>
              <a:miter lim="800000"/>
              <a:headEnd/>
              <a:tailEnd/>
            </a:ln>
          </p:spPr>
          <p:txBody>
            <a:bodyPr lIns="0" tIns="0" rIns="0" bIns="0">
              <a:spAutoFit/>
            </a:bodyPr>
            <a:lstStyle/>
            <a:p>
              <a:pPr algn="ctr" fontAlgn="auto">
                <a:spcBef>
                  <a:spcPts val="0"/>
                </a:spcBef>
                <a:spcAft>
                  <a:spcPts val="0"/>
                </a:spcAft>
                <a:defRPr/>
              </a:pPr>
              <a:r>
                <a:rPr lang="zh-CN" altLang="en-US" sz="1000" kern="0" dirty="0">
                  <a:solidFill>
                    <a:srgbClr val="000000"/>
                  </a:solidFill>
                  <a:latin typeface="Arial Unicode MS" pitchFamily="34" charset="-122"/>
                  <a:ea typeface="Arial Unicode MS" pitchFamily="34" charset="-122"/>
                  <a:cs typeface="Arial Unicode MS" pitchFamily="34" charset="-122"/>
                </a:rPr>
                <a:t>头寸及市场数据匹配</a:t>
              </a:r>
              <a:endParaRPr lang="en-US" altLang="zh-CN" sz="1000" kern="0" dirty="0">
                <a:solidFill>
                  <a:srgbClr val="000000"/>
                </a:solidFill>
                <a:latin typeface="Arial Unicode MS" pitchFamily="34" charset="-122"/>
                <a:ea typeface="Arial Unicode MS" pitchFamily="34" charset="-122"/>
                <a:cs typeface="Arial Unicode MS" pitchFamily="34" charset="-122"/>
              </a:endParaRPr>
            </a:p>
          </p:txBody>
        </p:sp>
        <p:sp>
          <p:nvSpPr>
            <p:cNvPr id="92" name="Freeform 311"/>
            <p:cNvSpPr>
              <a:spLocks noEditPoints="1"/>
            </p:cNvSpPr>
            <p:nvPr/>
          </p:nvSpPr>
          <p:spPr bwMode="auto">
            <a:xfrm>
              <a:off x="2290894" y="1508125"/>
              <a:ext cx="1057074" cy="1160462"/>
            </a:xfrm>
            <a:custGeom>
              <a:avLst/>
              <a:gdLst>
                <a:gd name="T0" fmla="*/ 2147483647 w 2096"/>
                <a:gd name="T1" fmla="*/ 2147483647 h 2480"/>
                <a:gd name="T2" fmla="*/ 0 w 2096"/>
                <a:gd name="T3" fmla="*/ 2147483647 h 2480"/>
                <a:gd name="T4" fmla="*/ 2147483647 w 2096"/>
                <a:gd name="T5" fmla="*/ 2147483647 h 2480"/>
                <a:gd name="T6" fmla="*/ 0 w 2096"/>
                <a:gd name="T7" fmla="*/ 2147483647 h 2480"/>
                <a:gd name="T8" fmla="*/ 0 w 2096"/>
                <a:gd name="T9" fmla="*/ 2147483647 h 2480"/>
                <a:gd name="T10" fmla="*/ 2147483647 w 2096"/>
                <a:gd name="T11" fmla="*/ 2147483647 h 2480"/>
                <a:gd name="T12" fmla="*/ 0 w 2096"/>
                <a:gd name="T13" fmla="*/ 2147483647 h 2480"/>
                <a:gd name="T14" fmla="*/ 2147483647 w 2096"/>
                <a:gd name="T15" fmla="*/ 2147483647 h 2480"/>
                <a:gd name="T16" fmla="*/ 0 w 2096"/>
                <a:gd name="T17" fmla="*/ 2147483647 h 2480"/>
                <a:gd name="T18" fmla="*/ 0 w 2096"/>
                <a:gd name="T19" fmla="*/ 2147483647 h 2480"/>
                <a:gd name="T20" fmla="*/ 2147483647 w 2096"/>
                <a:gd name="T21" fmla="*/ 2147483647 h 2480"/>
                <a:gd name="T22" fmla="*/ 0 w 2096"/>
                <a:gd name="T23" fmla="*/ 2147483647 h 2480"/>
                <a:gd name="T24" fmla="*/ 2147483647 w 2096"/>
                <a:gd name="T25" fmla="*/ 0 h 2480"/>
                <a:gd name="T26" fmla="*/ 2147483647 w 2096"/>
                <a:gd name="T27" fmla="*/ 2147483647 h 2480"/>
                <a:gd name="T28" fmla="*/ 2147483647 w 2096"/>
                <a:gd name="T29" fmla="*/ 0 h 2480"/>
                <a:gd name="T30" fmla="*/ 2147483647 w 2096"/>
                <a:gd name="T31" fmla="*/ 2147483647 h 2480"/>
                <a:gd name="T32" fmla="*/ 2147483647 w 2096"/>
                <a:gd name="T33" fmla="*/ 0 h 2480"/>
                <a:gd name="T34" fmla="*/ 2147483647 w 2096"/>
                <a:gd name="T35" fmla="*/ 0 h 2480"/>
                <a:gd name="T36" fmla="*/ 2147483647 w 2096"/>
                <a:gd name="T37" fmla="*/ 2147483647 h 2480"/>
                <a:gd name="T38" fmla="*/ 2147483647 w 2096"/>
                <a:gd name="T39" fmla="*/ 0 h 2480"/>
                <a:gd name="T40" fmla="*/ 2147483647 w 2096"/>
                <a:gd name="T41" fmla="*/ 2147483647 h 2480"/>
                <a:gd name="T42" fmla="*/ 2147483647 w 2096"/>
                <a:gd name="T43" fmla="*/ 0 h 2480"/>
                <a:gd name="T44" fmla="*/ 2147483647 w 2096"/>
                <a:gd name="T45" fmla="*/ 0 h 2480"/>
                <a:gd name="T46" fmla="*/ 2147483647 w 2096"/>
                <a:gd name="T47" fmla="*/ 2147483647 h 2480"/>
                <a:gd name="T48" fmla="*/ 2147483647 w 2096"/>
                <a:gd name="T49" fmla="*/ 2147483647 h 2480"/>
                <a:gd name="T50" fmla="*/ 2147483647 w 2096"/>
                <a:gd name="T51" fmla="*/ 0 h 2480"/>
                <a:gd name="T52" fmla="*/ 2147483647 w 2096"/>
                <a:gd name="T53" fmla="*/ 2147483647 h 2480"/>
                <a:gd name="T54" fmla="*/ 2147483647 w 2096"/>
                <a:gd name="T55" fmla="*/ 2147483647 h 2480"/>
                <a:gd name="T56" fmla="*/ 2147483647 w 2096"/>
                <a:gd name="T57" fmla="*/ 2147483647 h 2480"/>
                <a:gd name="T58" fmla="*/ 2147483647 w 2096"/>
                <a:gd name="T59" fmla="*/ 2147483647 h 2480"/>
                <a:gd name="T60" fmla="*/ 2147483647 w 2096"/>
                <a:gd name="T61" fmla="*/ 2147483647 h 2480"/>
                <a:gd name="T62" fmla="*/ 2147483647 w 2096"/>
                <a:gd name="T63" fmla="*/ 2147483647 h 2480"/>
                <a:gd name="T64" fmla="*/ 2147483647 w 2096"/>
                <a:gd name="T65" fmla="*/ 2147483647 h 2480"/>
                <a:gd name="T66" fmla="*/ 2147483647 w 2096"/>
                <a:gd name="T67" fmla="*/ 2147483647 h 2480"/>
                <a:gd name="T68" fmla="*/ 2147483647 w 2096"/>
                <a:gd name="T69" fmla="*/ 2147483647 h 2480"/>
                <a:gd name="T70" fmla="*/ 2147483647 w 2096"/>
                <a:gd name="T71" fmla="*/ 2147483647 h 2480"/>
                <a:gd name="T72" fmla="*/ 2147483647 w 2096"/>
                <a:gd name="T73" fmla="*/ 2147483647 h 2480"/>
                <a:gd name="T74" fmla="*/ 2147483647 w 2096"/>
                <a:gd name="T75" fmla="*/ 2147483647 h 2480"/>
                <a:gd name="T76" fmla="*/ 2147483647 w 2096"/>
                <a:gd name="T77" fmla="*/ 2147483647 h 2480"/>
                <a:gd name="T78" fmla="*/ 2147483647 w 2096"/>
                <a:gd name="T79" fmla="*/ 2147483647 h 2480"/>
                <a:gd name="T80" fmla="*/ 2147483647 w 2096"/>
                <a:gd name="T81" fmla="*/ 2147483647 h 2480"/>
                <a:gd name="T82" fmla="*/ 2147483647 w 2096"/>
                <a:gd name="T83" fmla="*/ 2147483647 h 2480"/>
                <a:gd name="T84" fmla="*/ 2147483647 w 2096"/>
                <a:gd name="T85" fmla="*/ 2147483647 h 2480"/>
                <a:gd name="T86" fmla="*/ 2147483647 w 2096"/>
                <a:gd name="T87" fmla="*/ 2147483647 h 2480"/>
                <a:gd name="T88" fmla="*/ 2147483647 w 2096"/>
                <a:gd name="T89" fmla="*/ 2147483647 h 2480"/>
                <a:gd name="T90" fmla="*/ 2147483647 w 2096"/>
                <a:gd name="T91" fmla="*/ 2147483647 h 2480"/>
                <a:gd name="T92" fmla="*/ 2147483647 w 2096"/>
                <a:gd name="T93" fmla="*/ 2147483647 h 2480"/>
                <a:gd name="T94" fmla="*/ 2147483647 w 2096"/>
                <a:gd name="T95" fmla="*/ 2147483647 h 2480"/>
                <a:gd name="T96" fmla="*/ 2147483647 w 2096"/>
                <a:gd name="T97" fmla="*/ 2147483647 h 248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096"/>
                <a:gd name="T148" fmla="*/ 0 h 2480"/>
                <a:gd name="T149" fmla="*/ 2096 w 2096"/>
                <a:gd name="T150" fmla="*/ 2480 h 248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096" h="2480">
                  <a:moveTo>
                    <a:pt x="0" y="2456"/>
                  </a:moveTo>
                  <a:lnTo>
                    <a:pt x="0" y="2264"/>
                  </a:lnTo>
                  <a:lnTo>
                    <a:pt x="48" y="2264"/>
                  </a:lnTo>
                  <a:lnTo>
                    <a:pt x="48" y="2456"/>
                  </a:lnTo>
                  <a:lnTo>
                    <a:pt x="0" y="2456"/>
                  </a:lnTo>
                  <a:close/>
                  <a:moveTo>
                    <a:pt x="0" y="2120"/>
                  </a:moveTo>
                  <a:lnTo>
                    <a:pt x="0" y="1928"/>
                  </a:lnTo>
                  <a:lnTo>
                    <a:pt x="48" y="1928"/>
                  </a:lnTo>
                  <a:lnTo>
                    <a:pt x="48" y="2120"/>
                  </a:lnTo>
                  <a:lnTo>
                    <a:pt x="0" y="2120"/>
                  </a:lnTo>
                  <a:close/>
                  <a:moveTo>
                    <a:pt x="0" y="1784"/>
                  </a:moveTo>
                  <a:lnTo>
                    <a:pt x="0" y="1592"/>
                  </a:lnTo>
                  <a:lnTo>
                    <a:pt x="48" y="1592"/>
                  </a:lnTo>
                  <a:lnTo>
                    <a:pt x="48" y="1784"/>
                  </a:lnTo>
                  <a:lnTo>
                    <a:pt x="0" y="1784"/>
                  </a:lnTo>
                  <a:close/>
                  <a:moveTo>
                    <a:pt x="0" y="1448"/>
                  </a:moveTo>
                  <a:lnTo>
                    <a:pt x="0" y="1256"/>
                  </a:lnTo>
                  <a:lnTo>
                    <a:pt x="48" y="1256"/>
                  </a:lnTo>
                  <a:lnTo>
                    <a:pt x="48" y="1448"/>
                  </a:lnTo>
                  <a:lnTo>
                    <a:pt x="0" y="1448"/>
                  </a:lnTo>
                  <a:close/>
                  <a:moveTo>
                    <a:pt x="0" y="1112"/>
                  </a:moveTo>
                  <a:lnTo>
                    <a:pt x="0" y="920"/>
                  </a:lnTo>
                  <a:lnTo>
                    <a:pt x="48" y="920"/>
                  </a:lnTo>
                  <a:lnTo>
                    <a:pt x="48" y="1112"/>
                  </a:lnTo>
                  <a:lnTo>
                    <a:pt x="0" y="1112"/>
                  </a:lnTo>
                  <a:close/>
                  <a:moveTo>
                    <a:pt x="0" y="776"/>
                  </a:moveTo>
                  <a:lnTo>
                    <a:pt x="0" y="584"/>
                  </a:lnTo>
                  <a:lnTo>
                    <a:pt x="48" y="584"/>
                  </a:lnTo>
                  <a:lnTo>
                    <a:pt x="48" y="776"/>
                  </a:lnTo>
                  <a:lnTo>
                    <a:pt x="0" y="776"/>
                  </a:lnTo>
                  <a:close/>
                  <a:moveTo>
                    <a:pt x="0" y="440"/>
                  </a:moveTo>
                  <a:lnTo>
                    <a:pt x="0" y="248"/>
                  </a:lnTo>
                  <a:lnTo>
                    <a:pt x="48" y="248"/>
                  </a:lnTo>
                  <a:lnTo>
                    <a:pt x="48" y="440"/>
                  </a:lnTo>
                  <a:lnTo>
                    <a:pt x="0" y="440"/>
                  </a:lnTo>
                  <a:close/>
                  <a:moveTo>
                    <a:pt x="0" y="104"/>
                  </a:moveTo>
                  <a:lnTo>
                    <a:pt x="0" y="24"/>
                  </a:lnTo>
                  <a:cubicBezTo>
                    <a:pt x="0" y="11"/>
                    <a:pt x="11" y="0"/>
                    <a:pt x="24" y="0"/>
                  </a:cubicBezTo>
                  <a:lnTo>
                    <a:pt x="136" y="0"/>
                  </a:lnTo>
                  <a:lnTo>
                    <a:pt x="136" y="48"/>
                  </a:lnTo>
                  <a:lnTo>
                    <a:pt x="24" y="48"/>
                  </a:lnTo>
                  <a:lnTo>
                    <a:pt x="48" y="24"/>
                  </a:lnTo>
                  <a:lnTo>
                    <a:pt x="48" y="104"/>
                  </a:lnTo>
                  <a:lnTo>
                    <a:pt x="0" y="104"/>
                  </a:lnTo>
                  <a:close/>
                  <a:moveTo>
                    <a:pt x="280" y="0"/>
                  </a:moveTo>
                  <a:lnTo>
                    <a:pt x="472" y="0"/>
                  </a:lnTo>
                  <a:lnTo>
                    <a:pt x="472" y="48"/>
                  </a:lnTo>
                  <a:lnTo>
                    <a:pt x="280" y="48"/>
                  </a:lnTo>
                  <a:lnTo>
                    <a:pt x="280" y="0"/>
                  </a:lnTo>
                  <a:close/>
                  <a:moveTo>
                    <a:pt x="616" y="0"/>
                  </a:moveTo>
                  <a:lnTo>
                    <a:pt x="808" y="0"/>
                  </a:lnTo>
                  <a:lnTo>
                    <a:pt x="808" y="48"/>
                  </a:lnTo>
                  <a:lnTo>
                    <a:pt x="616" y="48"/>
                  </a:lnTo>
                  <a:lnTo>
                    <a:pt x="616" y="0"/>
                  </a:lnTo>
                  <a:close/>
                  <a:moveTo>
                    <a:pt x="952" y="0"/>
                  </a:moveTo>
                  <a:lnTo>
                    <a:pt x="1144" y="0"/>
                  </a:lnTo>
                  <a:lnTo>
                    <a:pt x="1144" y="48"/>
                  </a:lnTo>
                  <a:lnTo>
                    <a:pt x="952" y="48"/>
                  </a:lnTo>
                  <a:lnTo>
                    <a:pt x="952" y="0"/>
                  </a:lnTo>
                  <a:close/>
                  <a:moveTo>
                    <a:pt x="1288" y="0"/>
                  </a:moveTo>
                  <a:lnTo>
                    <a:pt x="1480" y="0"/>
                  </a:lnTo>
                  <a:lnTo>
                    <a:pt x="1480" y="48"/>
                  </a:lnTo>
                  <a:lnTo>
                    <a:pt x="1288" y="48"/>
                  </a:lnTo>
                  <a:lnTo>
                    <a:pt x="1288" y="0"/>
                  </a:lnTo>
                  <a:close/>
                  <a:moveTo>
                    <a:pt x="1624" y="0"/>
                  </a:moveTo>
                  <a:lnTo>
                    <a:pt x="1816" y="0"/>
                  </a:lnTo>
                  <a:lnTo>
                    <a:pt x="1816" y="48"/>
                  </a:lnTo>
                  <a:lnTo>
                    <a:pt x="1624" y="48"/>
                  </a:lnTo>
                  <a:lnTo>
                    <a:pt x="1624" y="0"/>
                  </a:lnTo>
                  <a:close/>
                  <a:moveTo>
                    <a:pt x="1960" y="0"/>
                  </a:moveTo>
                  <a:lnTo>
                    <a:pt x="2072" y="0"/>
                  </a:lnTo>
                  <a:cubicBezTo>
                    <a:pt x="2086" y="0"/>
                    <a:pt x="2096" y="11"/>
                    <a:pt x="2096" y="24"/>
                  </a:cubicBezTo>
                  <a:lnTo>
                    <a:pt x="2096" y="104"/>
                  </a:lnTo>
                  <a:lnTo>
                    <a:pt x="2048" y="104"/>
                  </a:lnTo>
                  <a:lnTo>
                    <a:pt x="2048" y="24"/>
                  </a:lnTo>
                  <a:lnTo>
                    <a:pt x="2072" y="48"/>
                  </a:lnTo>
                  <a:lnTo>
                    <a:pt x="1960" y="48"/>
                  </a:lnTo>
                  <a:lnTo>
                    <a:pt x="1960" y="0"/>
                  </a:lnTo>
                  <a:close/>
                  <a:moveTo>
                    <a:pt x="2096" y="248"/>
                  </a:moveTo>
                  <a:lnTo>
                    <a:pt x="2096" y="440"/>
                  </a:lnTo>
                  <a:lnTo>
                    <a:pt x="2048" y="440"/>
                  </a:lnTo>
                  <a:lnTo>
                    <a:pt x="2048" y="248"/>
                  </a:lnTo>
                  <a:lnTo>
                    <a:pt x="2096" y="248"/>
                  </a:lnTo>
                  <a:close/>
                  <a:moveTo>
                    <a:pt x="2096" y="584"/>
                  </a:moveTo>
                  <a:lnTo>
                    <a:pt x="2096" y="776"/>
                  </a:lnTo>
                  <a:lnTo>
                    <a:pt x="2048" y="776"/>
                  </a:lnTo>
                  <a:lnTo>
                    <a:pt x="2048" y="584"/>
                  </a:lnTo>
                  <a:lnTo>
                    <a:pt x="2096" y="584"/>
                  </a:lnTo>
                  <a:close/>
                  <a:moveTo>
                    <a:pt x="2096" y="920"/>
                  </a:moveTo>
                  <a:lnTo>
                    <a:pt x="2096" y="1112"/>
                  </a:lnTo>
                  <a:lnTo>
                    <a:pt x="2048" y="1112"/>
                  </a:lnTo>
                  <a:lnTo>
                    <a:pt x="2048" y="920"/>
                  </a:lnTo>
                  <a:lnTo>
                    <a:pt x="2096" y="920"/>
                  </a:lnTo>
                  <a:close/>
                  <a:moveTo>
                    <a:pt x="2096" y="1256"/>
                  </a:moveTo>
                  <a:lnTo>
                    <a:pt x="2096" y="1448"/>
                  </a:lnTo>
                  <a:lnTo>
                    <a:pt x="2048" y="1448"/>
                  </a:lnTo>
                  <a:lnTo>
                    <a:pt x="2048" y="1256"/>
                  </a:lnTo>
                  <a:lnTo>
                    <a:pt x="2096" y="1256"/>
                  </a:lnTo>
                  <a:close/>
                  <a:moveTo>
                    <a:pt x="2096" y="1592"/>
                  </a:moveTo>
                  <a:lnTo>
                    <a:pt x="2096" y="1784"/>
                  </a:lnTo>
                  <a:lnTo>
                    <a:pt x="2048" y="1784"/>
                  </a:lnTo>
                  <a:lnTo>
                    <a:pt x="2048" y="1592"/>
                  </a:lnTo>
                  <a:lnTo>
                    <a:pt x="2096" y="1592"/>
                  </a:lnTo>
                  <a:close/>
                  <a:moveTo>
                    <a:pt x="2096" y="1928"/>
                  </a:moveTo>
                  <a:lnTo>
                    <a:pt x="2096" y="2120"/>
                  </a:lnTo>
                  <a:lnTo>
                    <a:pt x="2048" y="2120"/>
                  </a:lnTo>
                  <a:lnTo>
                    <a:pt x="2048" y="1928"/>
                  </a:lnTo>
                  <a:lnTo>
                    <a:pt x="2096" y="1928"/>
                  </a:lnTo>
                  <a:close/>
                  <a:moveTo>
                    <a:pt x="2096" y="2264"/>
                  </a:moveTo>
                  <a:lnTo>
                    <a:pt x="2096" y="2456"/>
                  </a:lnTo>
                  <a:cubicBezTo>
                    <a:pt x="2096" y="2470"/>
                    <a:pt x="2086" y="2480"/>
                    <a:pt x="2072" y="2480"/>
                  </a:cubicBezTo>
                  <a:lnTo>
                    <a:pt x="2072" y="2432"/>
                  </a:lnTo>
                  <a:lnTo>
                    <a:pt x="2048" y="2456"/>
                  </a:lnTo>
                  <a:lnTo>
                    <a:pt x="2048" y="2264"/>
                  </a:lnTo>
                  <a:lnTo>
                    <a:pt x="2096" y="2264"/>
                  </a:lnTo>
                  <a:close/>
                  <a:moveTo>
                    <a:pt x="1928" y="2480"/>
                  </a:moveTo>
                  <a:lnTo>
                    <a:pt x="1736" y="2480"/>
                  </a:lnTo>
                  <a:lnTo>
                    <a:pt x="1736" y="2432"/>
                  </a:lnTo>
                  <a:lnTo>
                    <a:pt x="1928" y="2432"/>
                  </a:lnTo>
                  <a:lnTo>
                    <a:pt x="1928" y="2480"/>
                  </a:lnTo>
                  <a:close/>
                  <a:moveTo>
                    <a:pt x="1592" y="2480"/>
                  </a:moveTo>
                  <a:lnTo>
                    <a:pt x="1400" y="2480"/>
                  </a:lnTo>
                  <a:lnTo>
                    <a:pt x="1400" y="2432"/>
                  </a:lnTo>
                  <a:lnTo>
                    <a:pt x="1592" y="2432"/>
                  </a:lnTo>
                  <a:lnTo>
                    <a:pt x="1592" y="2480"/>
                  </a:lnTo>
                  <a:close/>
                  <a:moveTo>
                    <a:pt x="1256" y="2480"/>
                  </a:moveTo>
                  <a:lnTo>
                    <a:pt x="1064" y="2480"/>
                  </a:lnTo>
                  <a:lnTo>
                    <a:pt x="1064" y="2432"/>
                  </a:lnTo>
                  <a:lnTo>
                    <a:pt x="1256" y="2432"/>
                  </a:lnTo>
                  <a:lnTo>
                    <a:pt x="1256" y="2480"/>
                  </a:lnTo>
                  <a:close/>
                  <a:moveTo>
                    <a:pt x="920" y="2480"/>
                  </a:moveTo>
                  <a:lnTo>
                    <a:pt x="728" y="2480"/>
                  </a:lnTo>
                  <a:lnTo>
                    <a:pt x="728" y="2432"/>
                  </a:lnTo>
                  <a:lnTo>
                    <a:pt x="920" y="2432"/>
                  </a:lnTo>
                  <a:lnTo>
                    <a:pt x="920" y="2480"/>
                  </a:lnTo>
                  <a:close/>
                  <a:moveTo>
                    <a:pt x="584" y="2480"/>
                  </a:moveTo>
                  <a:lnTo>
                    <a:pt x="392" y="2480"/>
                  </a:lnTo>
                  <a:lnTo>
                    <a:pt x="392" y="2432"/>
                  </a:lnTo>
                  <a:lnTo>
                    <a:pt x="584" y="2432"/>
                  </a:lnTo>
                  <a:lnTo>
                    <a:pt x="584" y="2480"/>
                  </a:lnTo>
                  <a:close/>
                  <a:moveTo>
                    <a:pt x="248" y="2480"/>
                  </a:moveTo>
                  <a:lnTo>
                    <a:pt x="56" y="2480"/>
                  </a:lnTo>
                  <a:lnTo>
                    <a:pt x="56" y="2432"/>
                  </a:lnTo>
                  <a:lnTo>
                    <a:pt x="248" y="2432"/>
                  </a:lnTo>
                  <a:lnTo>
                    <a:pt x="248" y="2480"/>
                  </a:lnTo>
                  <a:close/>
                </a:path>
              </a:pathLst>
            </a:custGeom>
            <a:solidFill>
              <a:srgbClr val="000000"/>
            </a:solidFill>
            <a:ln w="0">
              <a:solidFill>
                <a:srgbClr val="000000"/>
              </a:solidFill>
              <a:round/>
              <a:headEnd/>
              <a:tailEnd/>
            </a:ln>
          </p:spPr>
          <p:txBody>
            <a:bodyPr/>
            <a:lstStyle/>
            <a:p>
              <a:pPr fontAlgn="auto">
                <a:spcBef>
                  <a:spcPts val="0"/>
                </a:spcBef>
                <a:spcAft>
                  <a:spcPts val="0"/>
                </a:spcAft>
                <a:defRPr/>
              </a:pPr>
              <a:endParaRPr lang="zh-CN" altLang="en-US" kern="0">
                <a:solidFill>
                  <a:srgbClr val="000000"/>
                </a:solidFill>
              </a:endParaRPr>
            </a:p>
          </p:txBody>
        </p:sp>
        <p:sp>
          <p:nvSpPr>
            <p:cNvPr id="93" name="Rectangle 312"/>
            <p:cNvSpPr>
              <a:spLocks noChangeArrowheads="1"/>
            </p:cNvSpPr>
            <p:nvPr/>
          </p:nvSpPr>
          <p:spPr bwMode="auto">
            <a:xfrm>
              <a:off x="2479537" y="1550987"/>
              <a:ext cx="790256" cy="369888"/>
            </a:xfrm>
            <a:prstGeom prst="rect">
              <a:avLst/>
            </a:prstGeom>
            <a:noFill/>
            <a:ln w="9525">
              <a:noFill/>
              <a:miter lim="800000"/>
              <a:headEnd/>
              <a:tailEnd/>
            </a:ln>
          </p:spPr>
          <p:txBody>
            <a:bodyPr lIns="0" tIns="0" rIns="0" bIns="0">
              <a:spAutoFit/>
            </a:bodyPr>
            <a:lstStyle/>
            <a:p>
              <a:pPr fontAlgn="auto">
                <a:spcBef>
                  <a:spcPts val="0"/>
                </a:spcBef>
                <a:spcAft>
                  <a:spcPts val="0"/>
                </a:spcAft>
                <a:defRPr/>
              </a:pPr>
              <a:r>
                <a:rPr lang="zh-CN" altLang="en-US" sz="1200" kern="0" dirty="0">
                  <a:solidFill>
                    <a:srgbClr val="E46C0A"/>
                  </a:solidFill>
                  <a:latin typeface="Arial Unicode MS" pitchFamily="34" charset="-122"/>
                  <a:ea typeface="Arial Unicode MS" pitchFamily="34" charset="-122"/>
                  <a:cs typeface="Arial Unicode MS" pitchFamily="34" charset="-122"/>
                </a:rPr>
                <a:t>报表管理</a:t>
              </a:r>
              <a:endParaRPr lang="zh-CN" altLang="en-US" sz="1200" kern="0" dirty="0">
                <a:solidFill>
                  <a:srgbClr val="000000"/>
                </a:solidFill>
                <a:latin typeface="Arial Unicode MS" pitchFamily="34" charset="-122"/>
                <a:ea typeface="Arial Unicode MS" pitchFamily="34" charset="-122"/>
                <a:cs typeface="Arial Unicode MS" pitchFamily="34" charset="-122"/>
              </a:endParaRPr>
            </a:p>
            <a:p>
              <a:pPr fontAlgn="auto">
                <a:spcBef>
                  <a:spcPts val="0"/>
                </a:spcBef>
                <a:spcAft>
                  <a:spcPts val="0"/>
                </a:spcAft>
                <a:defRPr/>
              </a:pPr>
              <a:endParaRPr lang="zh-CN" altLang="en-US" sz="1200" kern="0" dirty="0">
                <a:solidFill>
                  <a:srgbClr val="E46C0A"/>
                </a:solidFill>
                <a:latin typeface="Arial Unicode MS" pitchFamily="34" charset="-122"/>
                <a:ea typeface="Arial Unicode MS" pitchFamily="34" charset="-122"/>
                <a:cs typeface="Arial Unicode MS" pitchFamily="34" charset="-122"/>
              </a:endParaRPr>
            </a:p>
          </p:txBody>
        </p:sp>
        <p:sp>
          <p:nvSpPr>
            <p:cNvPr id="94" name="Rectangle 157"/>
            <p:cNvSpPr>
              <a:spLocks noChangeArrowheads="1"/>
            </p:cNvSpPr>
            <p:nvPr/>
          </p:nvSpPr>
          <p:spPr bwMode="auto">
            <a:xfrm>
              <a:off x="2380967" y="2011362"/>
              <a:ext cx="829345" cy="153988"/>
            </a:xfrm>
            <a:prstGeom prst="rect">
              <a:avLst/>
            </a:prstGeom>
            <a:solidFill>
              <a:srgbClr val="061DC8">
                <a:lumMod val="20000"/>
                <a:lumOff val="80000"/>
                <a:alpha val="50000"/>
              </a:srgbClr>
            </a:solidFill>
            <a:ln w="19050">
              <a:solidFill>
                <a:srgbClr val="FFCC66"/>
              </a:solidFill>
              <a:miter lim="800000"/>
              <a:headEnd/>
              <a:tailEnd/>
            </a:ln>
          </p:spPr>
          <p:txBody>
            <a:bodyPr lIns="0" tIns="0" rIns="0" bIns="0">
              <a:spAutoFit/>
            </a:bodyPr>
            <a:lstStyle/>
            <a:p>
              <a:pPr algn="ctr" fontAlgn="auto">
                <a:spcBef>
                  <a:spcPts val="0"/>
                </a:spcBef>
                <a:spcAft>
                  <a:spcPts val="0"/>
                </a:spcAft>
                <a:defRPr/>
              </a:pPr>
              <a:r>
                <a:rPr lang="zh-CN" altLang="en-US" sz="1000" kern="0" dirty="0">
                  <a:solidFill>
                    <a:srgbClr val="000000"/>
                  </a:solidFill>
                  <a:latin typeface="Arial Unicode MS" pitchFamily="34" charset="-122"/>
                  <a:ea typeface="Arial Unicode MS" pitchFamily="34" charset="-122"/>
                  <a:cs typeface="Arial Unicode MS" pitchFamily="34" charset="-122"/>
                </a:rPr>
                <a:t>外部监管报表</a:t>
              </a:r>
              <a:endParaRPr lang="en-US" altLang="zh-CN" sz="1000" kern="0" dirty="0">
                <a:solidFill>
                  <a:srgbClr val="000000"/>
                </a:solidFill>
                <a:latin typeface="Arial Unicode MS" pitchFamily="34" charset="-122"/>
                <a:ea typeface="Arial Unicode MS" pitchFamily="34" charset="-122"/>
                <a:cs typeface="Arial Unicode MS" pitchFamily="34" charset="-122"/>
              </a:endParaRPr>
            </a:p>
          </p:txBody>
        </p:sp>
        <p:sp>
          <p:nvSpPr>
            <p:cNvPr id="95" name="Rectangle 157"/>
            <p:cNvSpPr>
              <a:spLocks noChangeArrowheads="1"/>
            </p:cNvSpPr>
            <p:nvPr/>
          </p:nvSpPr>
          <p:spPr bwMode="auto">
            <a:xfrm>
              <a:off x="2380967" y="2243137"/>
              <a:ext cx="829345" cy="153988"/>
            </a:xfrm>
            <a:prstGeom prst="rect">
              <a:avLst/>
            </a:prstGeom>
            <a:solidFill>
              <a:srgbClr val="061DC8">
                <a:lumMod val="20000"/>
                <a:lumOff val="80000"/>
                <a:alpha val="50000"/>
              </a:srgbClr>
            </a:solidFill>
            <a:ln w="19050">
              <a:solidFill>
                <a:srgbClr val="FFCC66"/>
              </a:solidFill>
              <a:miter lim="800000"/>
              <a:headEnd/>
              <a:tailEnd/>
            </a:ln>
          </p:spPr>
          <p:txBody>
            <a:bodyPr lIns="0" tIns="0" rIns="0" bIns="0">
              <a:spAutoFit/>
            </a:bodyPr>
            <a:lstStyle/>
            <a:p>
              <a:pPr algn="ctr" fontAlgn="auto">
                <a:spcBef>
                  <a:spcPts val="0"/>
                </a:spcBef>
                <a:spcAft>
                  <a:spcPts val="0"/>
                </a:spcAft>
                <a:defRPr/>
              </a:pPr>
              <a:r>
                <a:rPr lang="zh-CN" altLang="en-US" sz="1000" kern="0" dirty="0">
                  <a:solidFill>
                    <a:srgbClr val="000000"/>
                  </a:solidFill>
                  <a:latin typeface="Arial Unicode MS" pitchFamily="34" charset="-122"/>
                  <a:ea typeface="Arial Unicode MS" pitchFamily="34" charset="-122"/>
                  <a:cs typeface="Arial Unicode MS" pitchFamily="34" charset="-122"/>
                </a:rPr>
                <a:t>内部管理报表</a:t>
              </a:r>
              <a:endParaRPr lang="en-US" altLang="zh-CN" sz="1000" kern="0" dirty="0">
                <a:solidFill>
                  <a:srgbClr val="000000"/>
                </a:solidFill>
                <a:latin typeface="Arial Unicode MS" pitchFamily="34" charset="-122"/>
                <a:ea typeface="Arial Unicode MS" pitchFamily="34" charset="-122"/>
                <a:cs typeface="Arial Unicode MS" pitchFamily="34" charset="-122"/>
              </a:endParaRPr>
            </a:p>
          </p:txBody>
        </p:sp>
        <p:sp>
          <p:nvSpPr>
            <p:cNvPr id="96" name="Freeform 311"/>
            <p:cNvSpPr>
              <a:spLocks noEditPoints="1"/>
            </p:cNvSpPr>
            <p:nvPr/>
          </p:nvSpPr>
          <p:spPr bwMode="auto">
            <a:xfrm>
              <a:off x="1199830" y="1508125"/>
              <a:ext cx="1007790" cy="1160462"/>
            </a:xfrm>
            <a:custGeom>
              <a:avLst/>
              <a:gdLst>
                <a:gd name="T0" fmla="*/ 2147483647 w 2096"/>
                <a:gd name="T1" fmla="*/ 2147483647 h 2480"/>
                <a:gd name="T2" fmla="*/ 0 w 2096"/>
                <a:gd name="T3" fmla="*/ 2147483647 h 2480"/>
                <a:gd name="T4" fmla="*/ 2147483647 w 2096"/>
                <a:gd name="T5" fmla="*/ 2147483647 h 2480"/>
                <a:gd name="T6" fmla="*/ 0 w 2096"/>
                <a:gd name="T7" fmla="*/ 2147483647 h 2480"/>
                <a:gd name="T8" fmla="*/ 0 w 2096"/>
                <a:gd name="T9" fmla="*/ 2147483647 h 2480"/>
                <a:gd name="T10" fmla="*/ 2147483647 w 2096"/>
                <a:gd name="T11" fmla="*/ 2147483647 h 2480"/>
                <a:gd name="T12" fmla="*/ 0 w 2096"/>
                <a:gd name="T13" fmla="*/ 2147483647 h 2480"/>
                <a:gd name="T14" fmla="*/ 2147483647 w 2096"/>
                <a:gd name="T15" fmla="*/ 2147483647 h 2480"/>
                <a:gd name="T16" fmla="*/ 0 w 2096"/>
                <a:gd name="T17" fmla="*/ 2147483647 h 2480"/>
                <a:gd name="T18" fmla="*/ 0 w 2096"/>
                <a:gd name="T19" fmla="*/ 2147483647 h 2480"/>
                <a:gd name="T20" fmla="*/ 2147483647 w 2096"/>
                <a:gd name="T21" fmla="*/ 2147483647 h 2480"/>
                <a:gd name="T22" fmla="*/ 0 w 2096"/>
                <a:gd name="T23" fmla="*/ 2147483647 h 2480"/>
                <a:gd name="T24" fmla="*/ 2147483647 w 2096"/>
                <a:gd name="T25" fmla="*/ 0 h 2480"/>
                <a:gd name="T26" fmla="*/ 2147483647 w 2096"/>
                <a:gd name="T27" fmla="*/ 2147483647 h 2480"/>
                <a:gd name="T28" fmla="*/ 2147483647 w 2096"/>
                <a:gd name="T29" fmla="*/ 0 h 2480"/>
                <a:gd name="T30" fmla="*/ 2147483647 w 2096"/>
                <a:gd name="T31" fmla="*/ 2147483647 h 2480"/>
                <a:gd name="T32" fmla="*/ 2147483647 w 2096"/>
                <a:gd name="T33" fmla="*/ 0 h 2480"/>
                <a:gd name="T34" fmla="*/ 2147483647 w 2096"/>
                <a:gd name="T35" fmla="*/ 0 h 2480"/>
                <a:gd name="T36" fmla="*/ 2147483647 w 2096"/>
                <a:gd name="T37" fmla="*/ 2147483647 h 2480"/>
                <a:gd name="T38" fmla="*/ 2147483647 w 2096"/>
                <a:gd name="T39" fmla="*/ 0 h 2480"/>
                <a:gd name="T40" fmla="*/ 2147483647 w 2096"/>
                <a:gd name="T41" fmla="*/ 2147483647 h 2480"/>
                <a:gd name="T42" fmla="*/ 2147483647 w 2096"/>
                <a:gd name="T43" fmla="*/ 0 h 2480"/>
                <a:gd name="T44" fmla="*/ 2147483647 w 2096"/>
                <a:gd name="T45" fmla="*/ 0 h 2480"/>
                <a:gd name="T46" fmla="*/ 2147483647 w 2096"/>
                <a:gd name="T47" fmla="*/ 2147483647 h 2480"/>
                <a:gd name="T48" fmla="*/ 2147483647 w 2096"/>
                <a:gd name="T49" fmla="*/ 2147483647 h 2480"/>
                <a:gd name="T50" fmla="*/ 2147483647 w 2096"/>
                <a:gd name="T51" fmla="*/ 0 h 2480"/>
                <a:gd name="T52" fmla="*/ 2147483647 w 2096"/>
                <a:gd name="T53" fmla="*/ 2147483647 h 2480"/>
                <a:gd name="T54" fmla="*/ 2147483647 w 2096"/>
                <a:gd name="T55" fmla="*/ 2147483647 h 2480"/>
                <a:gd name="T56" fmla="*/ 2147483647 w 2096"/>
                <a:gd name="T57" fmla="*/ 2147483647 h 2480"/>
                <a:gd name="T58" fmla="*/ 2147483647 w 2096"/>
                <a:gd name="T59" fmla="*/ 2147483647 h 2480"/>
                <a:gd name="T60" fmla="*/ 2147483647 w 2096"/>
                <a:gd name="T61" fmla="*/ 2147483647 h 2480"/>
                <a:gd name="T62" fmla="*/ 2147483647 w 2096"/>
                <a:gd name="T63" fmla="*/ 2147483647 h 2480"/>
                <a:gd name="T64" fmla="*/ 2147483647 w 2096"/>
                <a:gd name="T65" fmla="*/ 2147483647 h 2480"/>
                <a:gd name="T66" fmla="*/ 2147483647 w 2096"/>
                <a:gd name="T67" fmla="*/ 2147483647 h 2480"/>
                <a:gd name="T68" fmla="*/ 2147483647 w 2096"/>
                <a:gd name="T69" fmla="*/ 2147483647 h 2480"/>
                <a:gd name="T70" fmla="*/ 2147483647 w 2096"/>
                <a:gd name="T71" fmla="*/ 2147483647 h 2480"/>
                <a:gd name="T72" fmla="*/ 2147483647 w 2096"/>
                <a:gd name="T73" fmla="*/ 2147483647 h 2480"/>
                <a:gd name="T74" fmla="*/ 2147483647 w 2096"/>
                <a:gd name="T75" fmla="*/ 2147483647 h 2480"/>
                <a:gd name="T76" fmla="*/ 2147483647 w 2096"/>
                <a:gd name="T77" fmla="*/ 2147483647 h 2480"/>
                <a:gd name="T78" fmla="*/ 2147483647 w 2096"/>
                <a:gd name="T79" fmla="*/ 2147483647 h 2480"/>
                <a:gd name="T80" fmla="*/ 2147483647 w 2096"/>
                <a:gd name="T81" fmla="*/ 2147483647 h 2480"/>
                <a:gd name="T82" fmla="*/ 2147483647 w 2096"/>
                <a:gd name="T83" fmla="*/ 2147483647 h 2480"/>
                <a:gd name="T84" fmla="*/ 2147483647 w 2096"/>
                <a:gd name="T85" fmla="*/ 2147483647 h 2480"/>
                <a:gd name="T86" fmla="*/ 2147483647 w 2096"/>
                <a:gd name="T87" fmla="*/ 2147483647 h 2480"/>
                <a:gd name="T88" fmla="*/ 2147483647 w 2096"/>
                <a:gd name="T89" fmla="*/ 2147483647 h 2480"/>
                <a:gd name="T90" fmla="*/ 2147483647 w 2096"/>
                <a:gd name="T91" fmla="*/ 2147483647 h 2480"/>
                <a:gd name="T92" fmla="*/ 2147483647 w 2096"/>
                <a:gd name="T93" fmla="*/ 2147483647 h 2480"/>
                <a:gd name="T94" fmla="*/ 2147483647 w 2096"/>
                <a:gd name="T95" fmla="*/ 2147483647 h 2480"/>
                <a:gd name="T96" fmla="*/ 2147483647 w 2096"/>
                <a:gd name="T97" fmla="*/ 2147483647 h 248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096"/>
                <a:gd name="T148" fmla="*/ 0 h 2480"/>
                <a:gd name="T149" fmla="*/ 2096 w 2096"/>
                <a:gd name="T150" fmla="*/ 2480 h 248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096" h="2480">
                  <a:moveTo>
                    <a:pt x="0" y="2456"/>
                  </a:moveTo>
                  <a:lnTo>
                    <a:pt x="0" y="2264"/>
                  </a:lnTo>
                  <a:lnTo>
                    <a:pt x="48" y="2264"/>
                  </a:lnTo>
                  <a:lnTo>
                    <a:pt x="48" y="2456"/>
                  </a:lnTo>
                  <a:lnTo>
                    <a:pt x="0" y="2456"/>
                  </a:lnTo>
                  <a:close/>
                  <a:moveTo>
                    <a:pt x="0" y="2120"/>
                  </a:moveTo>
                  <a:lnTo>
                    <a:pt x="0" y="1928"/>
                  </a:lnTo>
                  <a:lnTo>
                    <a:pt x="48" y="1928"/>
                  </a:lnTo>
                  <a:lnTo>
                    <a:pt x="48" y="2120"/>
                  </a:lnTo>
                  <a:lnTo>
                    <a:pt x="0" y="2120"/>
                  </a:lnTo>
                  <a:close/>
                  <a:moveTo>
                    <a:pt x="0" y="1784"/>
                  </a:moveTo>
                  <a:lnTo>
                    <a:pt x="0" y="1592"/>
                  </a:lnTo>
                  <a:lnTo>
                    <a:pt x="48" y="1592"/>
                  </a:lnTo>
                  <a:lnTo>
                    <a:pt x="48" y="1784"/>
                  </a:lnTo>
                  <a:lnTo>
                    <a:pt x="0" y="1784"/>
                  </a:lnTo>
                  <a:close/>
                  <a:moveTo>
                    <a:pt x="0" y="1448"/>
                  </a:moveTo>
                  <a:lnTo>
                    <a:pt x="0" y="1256"/>
                  </a:lnTo>
                  <a:lnTo>
                    <a:pt x="48" y="1256"/>
                  </a:lnTo>
                  <a:lnTo>
                    <a:pt x="48" y="1448"/>
                  </a:lnTo>
                  <a:lnTo>
                    <a:pt x="0" y="1448"/>
                  </a:lnTo>
                  <a:close/>
                  <a:moveTo>
                    <a:pt x="0" y="1112"/>
                  </a:moveTo>
                  <a:lnTo>
                    <a:pt x="0" y="920"/>
                  </a:lnTo>
                  <a:lnTo>
                    <a:pt x="48" y="920"/>
                  </a:lnTo>
                  <a:lnTo>
                    <a:pt x="48" y="1112"/>
                  </a:lnTo>
                  <a:lnTo>
                    <a:pt x="0" y="1112"/>
                  </a:lnTo>
                  <a:close/>
                  <a:moveTo>
                    <a:pt x="0" y="776"/>
                  </a:moveTo>
                  <a:lnTo>
                    <a:pt x="0" y="584"/>
                  </a:lnTo>
                  <a:lnTo>
                    <a:pt x="48" y="584"/>
                  </a:lnTo>
                  <a:lnTo>
                    <a:pt x="48" y="776"/>
                  </a:lnTo>
                  <a:lnTo>
                    <a:pt x="0" y="776"/>
                  </a:lnTo>
                  <a:close/>
                  <a:moveTo>
                    <a:pt x="0" y="440"/>
                  </a:moveTo>
                  <a:lnTo>
                    <a:pt x="0" y="248"/>
                  </a:lnTo>
                  <a:lnTo>
                    <a:pt x="48" y="248"/>
                  </a:lnTo>
                  <a:lnTo>
                    <a:pt x="48" y="440"/>
                  </a:lnTo>
                  <a:lnTo>
                    <a:pt x="0" y="440"/>
                  </a:lnTo>
                  <a:close/>
                  <a:moveTo>
                    <a:pt x="0" y="104"/>
                  </a:moveTo>
                  <a:lnTo>
                    <a:pt x="0" y="24"/>
                  </a:lnTo>
                  <a:cubicBezTo>
                    <a:pt x="0" y="11"/>
                    <a:pt x="11" y="0"/>
                    <a:pt x="24" y="0"/>
                  </a:cubicBezTo>
                  <a:lnTo>
                    <a:pt x="136" y="0"/>
                  </a:lnTo>
                  <a:lnTo>
                    <a:pt x="136" y="48"/>
                  </a:lnTo>
                  <a:lnTo>
                    <a:pt x="24" y="48"/>
                  </a:lnTo>
                  <a:lnTo>
                    <a:pt x="48" y="24"/>
                  </a:lnTo>
                  <a:lnTo>
                    <a:pt x="48" y="104"/>
                  </a:lnTo>
                  <a:lnTo>
                    <a:pt x="0" y="104"/>
                  </a:lnTo>
                  <a:close/>
                  <a:moveTo>
                    <a:pt x="280" y="0"/>
                  </a:moveTo>
                  <a:lnTo>
                    <a:pt x="472" y="0"/>
                  </a:lnTo>
                  <a:lnTo>
                    <a:pt x="472" y="48"/>
                  </a:lnTo>
                  <a:lnTo>
                    <a:pt x="280" y="48"/>
                  </a:lnTo>
                  <a:lnTo>
                    <a:pt x="280" y="0"/>
                  </a:lnTo>
                  <a:close/>
                  <a:moveTo>
                    <a:pt x="616" y="0"/>
                  </a:moveTo>
                  <a:lnTo>
                    <a:pt x="808" y="0"/>
                  </a:lnTo>
                  <a:lnTo>
                    <a:pt x="808" y="48"/>
                  </a:lnTo>
                  <a:lnTo>
                    <a:pt x="616" y="48"/>
                  </a:lnTo>
                  <a:lnTo>
                    <a:pt x="616" y="0"/>
                  </a:lnTo>
                  <a:close/>
                  <a:moveTo>
                    <a:pt x="952" y="0"/>
                  </a:moveTo>
                  <a:lnTo>
                    <a:pt x="1144" y="0"/>
                  </a:lnTo>
                  <a:lnTo>
                    <a:pt x="1144" y="48"/>
                  </a:lnTo>
                  <a:lnTo>
                    <a:pt x="952" y="48"/>
                  </a:lnTo>
                  <a:lnTo>
                    <a:pt x="952" y="0"/>
                  </a:lnTo>
                  <a:close/>
                  <a:moveTo>
                    <a:pt x="1288" y="0"/>
                  </a:moveTo>
                  <a:lnTo>
                    <a:pt x="1480" y="0"/>
                  </a:lnTo>
                  <a:lnTo>
                    <a:pt x="1480" y="48"/>
                  </a:lnTo>
                  <a:lnTo>
                    <a:pt x="1288" y="48"/>
                  </a:lnTo>
                  <a:lnTo>
                    <a:pt x="1288" y="0"/>
                  </a:lnTo>
                  <a:close/>
                  <a:moveTo>
                    <a:pt x="1624" y="0"/>
                  </a:moveTo>
                  <a:lnTo>
                    <a:pt x="1816" y="0"/>
                  </a:lnTo>
                  <a:lnTo>
                    <a:pt x="1816" y="48"/>
                  </a:lnTo>
                  <a:lnTo>
                    <a:pt x="1624" y="48"/>
                  </a:lnTo>
                  <a:lnTo>
                    <a:pt x="1624" y="0"/>
                  </a:lnTo>
                  <a:close/>
                  <a:moveTo>
                    <a:pt x="1960" y="0"/>
                  </a:moveTo>
                  <a:lnTo>
                    <a:pt x="2072" y="0"/>
                  </a:lnTo>
                  <a:cubicBezTo>
                    <a:pt x="2086" y="0"/>
                    <a:pt x="2096" y="11"/>
                    <a:pt x="2096" y="24"/>
                  </a:cubicBezTo>
                  <a:lnTo>
                    <a:pt x="2096" y="104"/>
                  </a:lnTo>
                  <a:lnTo>
                    <a:pt x="2048" y="104"/>
                  </a:lnTo>
                  <a:lnTo>
                    <a:pt x="2048" y="24"/>
                  </a:lnTo>
                  <a:lnTo>
                    <a:pt x="2072" y="48"/>
                  </a:lnTo>
                  <a:lnTo>
                    <a:pt x="1960" y="48"/>
                  </a:lnTo>
                  <a:lnTo>
                    <a:pt x="1960" y="0"/>
                  </a:lnTo>
                  <a:close/>
                  <a:moveTo>
                    <a:pt x="2096" y="248"/>
                  </a:moveTo>
                  <a:lnTo>
                    <a:pt x="2096" y="440"/>
                  </a:lnTo>
                  <a:lnTo>
                    <a:pt x="2048" y="440"/>
                  </a:lnTo>
                  <a:lnTo>
                    <a:pt x="2048" y="248"/>
                  </a:lnTo>
                  <a:lnTo>
                    <a:pt x="2096" y="248"/>
                  </a:lnTo>
                  <a:close/>
                  <a:moveTo>
                    <a:pt x="2096" y="584"/>
                  </a:moveTo>
                  <a:lnTo>
                    <a:pt x="2096" y="776"/>
                  </a:lnTo>
                  <a:lnTo>
                    <a:pt x="2048" y="776"/>
                  </a:lnTo>
                  <a:lnTo>
                    <a:pt x="2048" y="584"/>
                  </a:lnTo>
                  <a:lnTo>
                    <a:pt x="2096" y="584"/>
                  </a:lnTo>
                  <a:close/>
                  <a:moveTo>
                    <a:pt x="2096" y="920"/>
                  </a:moveTo>
                  <a:lnTo>
                    <a:pt x="2096" y="1112"/>
                  </a:lnTo>
                  <a:lnTo>
                    <a:pt x="2048" y="1112"/>
                  </a:lnTo>
                  <a:lnTo>
                    <a:pt x="2048" y="920"/>
                  </a:lnTo>
                  <a:lnTo>
                    <a:pt x="2096" y="920"/>
                  </a:lnTo>
                  <a:close/>
                  <a:moveTo>
                    <a:pt x="2096" y="1256"/>
                  </a:moveTo>
                  <a:lnTo>
                    <a:pt x="2096" y="1448"/>
                  </a:lnTo>
                  <a:lnTo>
                    <a:pt x="2048" y="1448"/>
                  </a:lnTo>
                  <a:lnTo>
                    <a:pt x="2048" y="1256"/>
                  </a:lnTo>
                  <a:lnTo>
                    <a:pt x="2096" y="1256"/>
                  </a:lnTo>
                  <a:close/>
                  <a:moveTo>
                    <a:pt x="2096" y="1592"/>
                  </a:moveTo>
                  <a:lnTo>
                    <a:pt x="2096" y="1784"/>
                  </a:lnTo>
                  <a:lnTo>
                    <a:pt x="2048" y="1784"/>
                  </a:lnTo>
                  <a:lnTo>
                    <a:pt x="2048" y="1592"/>
                  </a:lnTo>
                  <a:lnTo>
                    <a:pt x="2096" y="1592"/>
                  </a:lnTo>
                  <a:close/>
                  <a:moveTo>
                    <a:pt x="2096" y="1928"/>
                  </a:moveTo>
                  <a:lnTo>
                    <a:pt x="2096" y="2120"/>
                  </a:lnTo>
                  <a:lnTo>
                    <a:pt x="2048" y="2120"/>
                  </a:lnTo>
                  <a:lnTo>
                    <a:pt x="2048" y="1928"/>
                  </a:lnTo>
                  <a:lnTo>
                    <a:pt x="2096" y="1928"/>
                  </a:lnTo>
                  <a:close/>
                  <a:moveTo>
                    <a:pt x="2096" y="2264"/>
                  </a:moveTo>
                  <a:lnTo>
                    <a:pt x="2096" y="2456"/>
                  </a:lnTo>
                  <a:cubicBezTo>
                    <a:pt x="2096" y="2470"/>
                    <a:pt x="2086" y="2480"/>
                    <a:pt x="2072" y="2480"/>
                  </a:cubicBezTo>
                  <a:lnTo>
                    <a:pt x="2072" y="2432"/>
                  </a:lnTo>
                  <a:lnTo>
                    <a:pt x="2048" y="2456"/>
                  </a:lnTo>
                  <a:lnTo>
                    <a:pt x="2048" y="2264"/>
                  </a:lnTo>
                  <a:lnTo>
                    <a:pt x="2096" y="2264"/>
                  </a:lnTo>
                  <a:close/>
                  <a:moveTo>
                    <a:pt x="1928" y="2480"/>
                  </a:moveTo>
                  <a:lnTo>
                    <a:pt x="1736" y="2480"/>
                  </a:lnTo>
                  <a:lnTo>
                    <a:pt x="1736" y="2432"/>
                  </a:lnTo>
                  <a:lnTo>
                    <a:pt x="1928" y="2432"/>
                  </a:lnTo>
                  <a:lnTo>
                    <a:pt x="1928" y="2480"/>
                  </a:lnTo>
                  <a:close/>
                  <a:moveTo>
                    <a:pt x="1592" y="2480"/>
                  </a:moveTo>
                  <a:lnTo>
                    <a:pt x="1400" y="2480"/>
                  </a:lnTo>
                  <a:lnTo>
                    <a:pt x="1400" y="2432"/>
                  </a:lnTo>
                  <a:lnTo>
                    <a:pt x="1592" y="2432"/>
                  </a:lnTo>
                  <a:lnTo>
                    <a:pt x="1592" y="2480"/>
                  </a:lnTo>
                  <a:close/>
                  <a:moveTo>
                    <a:pt x="1256" y="2480"/>
                  </a:moveTo>
                  <a:lnTo>
                    <a:pt x="1064" y="2480"/>
                  </a:lnTo>
                  <a:lnTo>
                    <a:pt x="1064" y="2432"/>
                  </a:lnTo>
                  <a:lnTo>
                    <a:pt x="1256" y="2432"/>
                  </a:lnTo>
                  <a:lnTo>
                    <a:pt x="1256" y="2480"/>
                  </a:lnTo>
                  <a:close/>
                  <a:moveTo>
                    <a:pt x="920" y="2480"/>
                  </a:moveTo>
                  <a:lnTo>
                    <a:pt x="728" y="2480"/>
                  </a:lnTo>
                  <a:lnTo>
                    <a:pt x="728" y="2432"/>
                  </a:lnTo>
                  <a:lnTo>
                    <a:pt x="920" y="2432"/>
                  </a:lnTo>
                  <a:lnTo>
                    <a:pt x="920" y="2480"/>
                  </a:lnTo>
                  <a:close/>
                  <a:moveTo>
                    <a:pt x="584" y="2480"/>
                  </a:moveTo>
                  <a:lnTo>
                    <a:pt x="392" y="2480"/>
                  </a:lnTo>
                  <a:lnTo>
                    <a:pt x="392" y="2432"/>
                  </a:lnTo>
                  <a:lnTo>
                    <a:pt x="584" y="2432"/>
                  </a:lnTo>
                  <a:lnTo>
                    <a:pt x="584" y="2480"/>
                  </a:lnTo>
                  <a:close/>
                  <a:moveTo>
                    <a:pt x="248" y="2480"/>
                  </a:moveTo>
                  <a:lnTo>
                    <a:pt x="56" y="2480"/>
                  </a:lnTo>
                  <a:lnTo>
                    <a:pt x="56" y="2432"/>
                  </a:lnTo>
                  <a:lnTo>
                    <a:pt x="248" y="2432"/>
                  </a:lnTo>
                  <a:lnTo>
                    <a:pt x="248" y="2480"/>
                  </a:lnTo>
                  <a:close/>
                </a:path>
              </a:pathLst>
            </a:custGeom>
            <a:solidFill>
              <a:srgbClr val="000000"/>
            </a:solidFill>
            <a:ln w="0">
              <a:solidFill>
                <a:srgbClr val="000000"/>
              </a:solidFill>
              <a:round/>
              <a:headEnd/>
              <a:tailEnd/>
            </a:ln>
          </p:spPr>
          <p:txBody>
            <a:bodyPr/>
            <a:lstStyle/>
            <a:p>
              <a:pPr fontAlgn="auto">
                <a:spcBef>
                  <a:spcPts val="0"/>
                </a:spcBef>
                <a:spcAft>
                  <a:spcPts val="0"/>
                </a:spcAft>
                <a:defRPr/>
              </a:pPr>
              <a:endParaRPr lang="zh-CN" altLang="en-US" kern="0">
                <a:solidFill>
                  <a:srgbClr val="000000"/>
                </a:solidFill>
              </a:endParaRPr>
            </a:p>
          </p:txBody>
        </p:sp>
        <p:sp>
          <p:nvSpPr>
            <p:cNvPr id="97" name="Rectangle 157"/>
            <p:cNvSpPr>
              <a:spLocks noChangeArrowheads="1"/>
            </p:cNvSpPr>
            <p:nvPr/>
          </p:nvSpPr>
          <p:spPr bwMode="auto">
            <a:xfrm>
              <a:off x="1293302" y="1844675"/>
              <a:ext cx="829345" cy="153987"/>
            </a:xfrm>
            <a:prstGeom prst="rect">
              <a:avLst/>
            </a:prstGeom>
            <a:solidFill>
              <a:srgbClr val="061DC8">
                <a:lumMod val="20000"/>
                <a:lumOff val="80000"/>
                <a:alpha val="50000"/>
              </a:srgbClr>
            </a:solidFill>
            <a:ln w="19050">
              <a:solidFill>
                <a:srgbClr val="FFCC66"/>
              </a:solidFill>
              <a:miter lim="800000"/>
              <a:headEnd/>
              <a:tailEnd/>
            </a:ln>
          </p:spPr>
          <p:txBody>
            <a:bodyPr lIns="0" tIns="0" rIns="0" bIns="0">
              <a:spAutoFit/>
            </a:bodyPr>
            <a:lstStyle/>
            <a:p>
              <a:pPr algn="ctr" fontAlgn="auto">
                <a:spcBef>
                  <a:spcPts val="0"/>
                </a:spcBef>
                <a:spcAft>
                  <a:spcPts val="0"/>
                </a:spcAft>
                <a:defRPr/>
              </a:pPr>
              <a:r>
                <a:rPr lang="zh-CN" altLang="en-US" sz="1000" kern="0" dirty="0">
                  <a:solidFill>
                    <a:srgbClr val="000000"/>
                  </a:solidFill>
                </a:rPr>
                <a:t>交易员监控</a:t>
              </a:r>
            </a:p>
          </p:txBody>
        </p:sp>
        <p:sp>
          <p:nvSpPr>
            <p:cNvPr id="98" name="Rectangle 157"/>
            <p:cNvSpPr>
              <a:spLocks noChangeArrowheads="1"/>
            </p:cNvSpPr>
            <p:nvPr/>
          </p:nvSpPr>
          <p:spPr bwMode="auto">
            <a:xfrm>
              <a:off x="1293302" y="2424112"/>
              <a:ext cx="829345" cy="153988"/>
            </a:xfrm>
            <a:prstGeom prst="rect">
              <a:avLst/>
            </a:prstGeom>
            <a:solidFill>
              <a:srgbClr val="061DC8">
                <a:lumMod val="20000"/>
                <a:lumOff val="80000"/>
                <a:alpha val="50000"/>
              </a:srgbClr>
            </a:solidFill>
            <a:ln w="19050">
              <a:solidFill>
                <a:srgbClr val="FFCC66"/>
              </a:solidFill>
              <a:miter lim="800000"/>
              <a:headEnd/>
              <a:tailEnd/>
            </a:ln>
          </p:spPr>
          <p:txBody>
            <a:bodyPr lIns="0" tIns="0" rIns="0" bIns="0">
              <a:spAutoFit/>
            </a:bodyPr>
            <a:lstStyle/>
            <a:p>
              <a:pPr algn="ctr" fontAlgn="auto">
                <a:spcBef>
                  <a:spcPts val="0"/>
                </a:spcBef>
                <a:spcAft>
                  <a:spcPts val="0"/>
                </a:spcAft>
                <a:defRPr/>
              </a:pPr>
              <a:r>
                <a:rPr lang="zh-CN" altLang="en-US" sz="1000" kern="0" dirty="0">
                  <a:solidFill>
                    <a:srgbClr val="000000"/>
                  </a:solidFill>
                  <a:latin typeface="Arial Unicode MS" pitchFamily="34" charset="-122"/>
                  <a:ea typeface="Arial Unicode MS" pitchFamily="34" charset="-122"/>
                  <a:cs typeface="Arial Unicode MS" pitchFamily="34" charset="-122"/>
                </a:rPr>
                <a:t>系统权限监控</a:t>
              </a:r>
              <a:endParaRPr lang="en-US" altLang="zh-CN" sz="1000" kern="0" dirty="0">
                <a:solidFill>
                  <a:srgbClr val="000000"/>
                </a:solidFill>
                <a:latin typeface="Arial Unicode MS" pitchFamily="34" charset="-122"/>
                <a:ea typeface="Arial Unicode MS" pitchFamily="34" charset="-122"/>
                <a:cs typeface="Arial Unicode MS" pitchFamily="34" charset="-122"/>
              </a:endParaRPr>
            </a:p>
          </p:txBody>
        </p:sp>
        <p:sp>
          <p:nvSpPr>
            <p:cNvPr id="99" name="Rectangle 312"/>
            <p:cNvSpPr>
              <a:spLocks noChangeArrowheads="1"/>
            </p:cNvSpPr>
            <p:nvPr/>
          </p:nvSpPr>
          <p:spPr bwMode="auto">
            <a:xfrm>
              <a:off x="1412265" y="1550987"/>
              <a:ext cx="766463" cy="369888"/>
            </a:xfrm>
            <a:prstGeom prst="rect">
              <a:avLst/>
            </a:prstGeom>
            <a:noFill/>
            <a:ln w="9525">
              <a:noFill/>
              <a:miter lim="800000"/>
              <a:headEnd/>
              <a:tailEnd/>
            </a:ln>
          </p:spPr>
          <p:txBody>
            <a:bodyPr lIns="0" tIns="0" rIns="0" bIns="0">
              <a:spAutoFit/>
            </a:bodyPr>
            <a:lstStyle/>
            <a:p>
              <a:pPr fontAlgn="auto">
                <a:spcBef>
                  <a:spcPts val="0"/>
                </a:spcBef>
                <a:spcAft>
                  <a:spcPts val="0"/>
                </a:spcAft>
                <a:defRPr/>
              </a:pPr>
              <a:r>
                <a:rPr lang="zh-CN" altLang="en-US" sz="1200" kern="0" dirty="0">
                  <a:solidFill>
                    <a:srgbClr val="E46C0A"/>
                  </a:solidFill>
                  <a:latin typeface="Arial Unicode MS" pitchFamily="34" charset="-122"/>
                  <a:ea typeface="Arial Unicode MS" pitchFamily="34" charset="-122"/>
                  <a:cs typeface="Arial Unicode MS" pitchFamily="34" charset="-122"/>
                </a:rPr>
                <a:t>监控功能</a:t>
              </a:r>
              <a:endParaRPr lang="zh-CN" altLang="en-US" sz="1200" kern="0" dirty="0">
                <a:solidFill>
                  <a:srgbClr val="000000"/>
                </a:solidFill>
                <a:latin typeface="Arial Unicode MS" pitchFamily="34" charset="-122"/>
                <a:ea typeface="Arial Unicode MS" pitchFamily="34" charset="-122"/>
                <a:cs typeface="Arial Unicode MS" pitchFamily="34" charset="-122"/>
              </a:endParaRPr>
            </a:p>
            <a:p>
              <a:pPr fontAlgn="auto">
                <a:spcBef>
                  <a:spcPts val="0"/>
                </a:spcBef>
                <a:spcAft>
                  <a:spcPts val="0"/>
                </a:spcAft>
                <a:defRPr/>
              </a:pPr>
              <a:endParaRPr lang="zh-CN" altLang="en-US" sz="1200" kern="0" dirty="0">
                <a:solidFill>
                  <a:srgbClr val="E46C0A"/>
                </a:solidFill>
                <a:latin typeface="Arial Unicode MS" pitchFamily="34" charset="-122"/>
                <a:ea typeface="Arial Unicode MS" pitchFamily="34" charset="-122"/>
                <a:cs typeface="Arial Unicode MS" pitchFamily="34" charset="-122"/>
              </a:endParaRPr>
            </a:p>
          </p:txBody>
        </p:sp>
        <p:sp>
          <p:nvSpPr>
            <p:cNvPr id="100" name="Freeform 311"/>
            <p:cNvSpPr>
              <a:spLocks noEditPoints="1"/>
            </p:cNvSpPr>
            <p:nvPr/>
          </p:nvSpPr>
          <p:spPr bwMode="auto">
            <a:xfrm>
              <a:off x="3380259" y="1508125"/>
              <a:ext cx="1007789" cy="1160462"/>
            </a:xfrm>
            <a:custGeom>
              <a:avLst/>
              <a:gdLst>
                <a:gd name="T0" fmla="*/ 2147483647 w 2096"/>
                <a:gd name="T1" fmla="*/ 2147483647 h 2480"/>
                <a:gd name="T2" fmla="*/ 0 w 2096"/>
                <a:gd name="T3" fmla="*/ 2147483647 h 2480"/>
                <a:gd name="T4" fmla="*/ 2147483647 w 2096"/>
                <a:gd name="T5" fmla="*/ 2147483647 h 2480"/>
                <a:gd name="T6" fmla="*/ 0 w 2096"/>
                <a:gd name="T7" fmla="*/ 2147483647 h 2480"/>
                <a:gd name="T8" fmla="*/ 0 w 2096"/>
                <a:gd name="T9" fmla="*/ 2147483647 h 2480"/>
                <a:gd name="T10" fmla="*/ 2147483647 w 2096"/>
                <a:gd name="T11" fmla="*/ 2147483647 h 2480"/>
                <a:gd name="T12" fmla="*/ 0 w 2096"/>
                <a:gd name="T13" fmla="*/ 2147483647 h 2480"/>
                <a:gd name="T14" fmla="*/ 2147483647 w 2096"/>
                <a:gd name="T15" fmla="*/ 2147483647 h 2480"/>
                <a:gd name="T16" fmla="*/ 0 w 2096"/>
                <a:gd name="T17" fmla="*/ 2147483647 h 2480"/>
                <a:gd name="T18" fmla="*/ 0 w 2096"/>
                <a:gd name="T19" fmla="*/ 2147483647 h 2480"/>
                <a:gd name="T20" fmla="*/ 2147483647 w 2096"/>
                <a:gd name="T21" fmla="*/ 2147483647 h 2480"/>
                <a:gd name="T22" fmla="*/ 0 w 2096"/>
                <a:gd name="T23" fmla="*/ 2147483647 h 2480"/>
                <a:gd name="T24" fmla="*/ 2147483647 w 2096"/>
                <a:gd name="T25" fmla="*/ 0 h 2480"/>
                <a:gd name="T26" fmla="*/ 2147483647 w 2096"/>
                <a:gd name="T27" fmla="*/ 2147483647 h 2480"/>
                <a:gd name="T28" fmla="*/ 2147483647 w 2096"/>
                <a:gd name="T29" fmla="*/ 0 h 2480"/>
                <a:gd name="T30" fmla="*/ 2147483647 w 2096"/>
                <a:gd name="T31" fmla="*/ 2147483647 h 2480"/>
                <a:gd name="T32" fmla="*/ 2147483647 w 2096"/>
                <a:gd name="T33" fmla="*/ 0 h 2480"/>
                <a:gd name="T34" fmla="*/ 2147483647 w 2096"/>
                <a:gd name="T35" fmla="*/ 0 h 2480"/>
                <a:gd name="T36" fmla="*/ 2147483647 w 2096"/>
                <a:gd name="T37" fmla="*/ 2147483647 h 2480"/>
                <a:gd name="T38" fmla="*/ 2147483647 w 2096"/>
                <a:gd name="T39" fmla="*/ 0 h 2480"/>
                <a:gd name="T40" fmla="*/ 2147483647 w 2096"/>
                <a:gd name="T41" fmla="*/ 2147483647 h 2480"/>
                <a:gd name="T42" fmla="*/ 2147483647 w 2096"/>
                <a:gd name="T43" fmla="*/ 0 h 2480"/>
                <a:gd name="T44" fmla="*/ 2147483647 w 2096"/>
                <a:gd name="T45" fmla="*/ 0 h 2480"/>
                <a:gd name="T46" fmla="*/ 2147483647 w 2096"/>
                <a:gd name="T47" fmla="*/ 2147483647 h 2480"/>
                <a:gd name="T48" fmla="*/ 2147483647 w 2096"/>
                <a:gd name="T49" fmla="*/ 2147483647 h 2480"/>
                <a:gd name="T50" fmla="*/ 2147483647 w 2096"/>
                <a:gd name="T51" fmla="*/ 0 h 2480"/>
                <a:gd name="T52" fmla="*/ 2147483647 w 2096"/>
                <a:gd name="T53" fmla="*/ 2147483647 h 2480"/>
                <a:gd name="T54" fmla="*/ 2147483647 w 2096"/>
                <a:gd name="T55" fmla="*/ 2147483647 h 2480"/>
                <a:gd name="T56" fmla="*/ 2147483647 w 2096"/>
                <a:gd name="T57" fmla="*/ 2147483647 h 2480"/>
                <a:gd name="T58" fmla="*/ 2147483647 w 2096"/>
                <a:gd name="T59" fmla="*/ 2147483647 h 2480"/>
                <a:gd name="T60" fmla="*/ 2147483647 w 2096"/>
                <a:gd name="T61" fmla="*/ 2147483647 h 2480"/>
                <a:gd name="T62" fmla="*/ 2147483647 w 2096"/>
                <a:gd name="T63" fmla="*/ 2147483647 h 2480"/>
                <a:gd name="T64" fmla="*/ 2147483647 w 2096"/>
                <a:gd name="T65" fmla="*/ 2147483647 h 2480"/>
                <a:gd name="T66" fmla="*/ 2147483647 w 2096"/>
                <a:gd name="T67" fmla="*/ 2147483647 h 2480"/>
                <a:gd name="T68" fmla="*/ 2147483647 w 2096"/>
                <a:gd name="T69" fmla="*/ 2147483647 h 2480"/>
                <a:gd name="T70" fmla="*/ 2147483647 w 2096"/>
                <a:gd name="T71" fmla="*/ 2147483647 h 2480"/>
                <a:gd name="T72" fmla="*/ 2147483647 w 2096"/>
                <a:gd name="T73" fmla="*/ 2147483647 h 2480"/>
                <a:gd name="T74" fmla="*/ 2147483647 w 2096"/>
                <a:gd name="T75" fmla="*/ 2147483647 h 2480"/>
                <a:gd name="T76" fmla="*/ 2147483647 w 2096"/>
                <a:gd name="T77" fmla="*/ 2147483647 h 2480"/>
                <a:gd name="T78" fmla="*/ 2147483647 w 2096"/>
                <a:gd name="T79" fmla="*/ 2147483647 h 2480"/>
                <a:gd name="T80" fmla="*/ 2147483647 w 2096"/>
                <a:gd name="T81" fmla="*/ 2147483647 h 2480"/>
                <a:gd name="T82" fmla="*/ 2147483647 w 2096"/>
                <a:gd name="T83" fmla="*/ 2147483647 h 2480"/>
                <a:gd name="T84" fmla="*/ 2147483647 w 2096"/>
                <a:gd name="T85" fmla="*/ 2147483647 h 2480"/>
                <a:gd name="T86" fmla="*/ 2147483647 w 2096"/>
                <a:gd name="T87" fmla="*/ 2147483647 h 2480"/>
                <a:gd name="T88" fmla="*/ 2147483647 w 2096"/>
                <a:gd name="T89" fmla="*/ 2147483647 h 2480"/>
                <a:gd name="T90" fmla="*/ 2147483647 w 2096"/>
                <a:gd name="T91" fmla="*/ 2147483647 h 2480"/>
                <a:gd name="T92" fmla="*/ 2147483647 w 2096"/>
                <a:gd name="T93" fmla="*/ 2147483647 h 2480"/>
                <a:gd name="T94" fmla="*/ 2147483647 w 2096"/>
                <a:gd name="T95" fmla="*/ 2147483647 h 2480"/>
                <a:gd name="T96" fmla="*/ 2147483647 w 2096"/>
                <a:gd name="T97" fmla="*/ 2147483647 h 248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096"/>
                <a:gd name="T148" fmla="*/ 0 h 2480"/>
                <a:gd name="T149" fmla="*/ 2096 w 2096"/>
                <a:gd name="T150" fmla="*/ 2480 h 248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096" h="2480">
                  <a:moveTo>
                    <a:pt x="0" y="2456"/>
                  </a:moveTo>
                  <a:lnTo>
                    <a:pt x="0" y="2264"/>
                  </a:lnTo>
                  <a:lnTo>
                    <a:pt x="48" y="2264"/>
                  </a:lnTo>
                  <a:lnTo>
                    <a:pt x="48" y="2456"/>
                  </a:lnTo>
                  <a:lnTo>
                    <a:pt x="0" y="2456"/>
                  </a:lnTo>
                  <a:close/>
                  <a:moveTo>
                    <a:pt x="0" y="2120"/>
                  </a:moveTo>
                  <a:lnTo>
                    <a:pt x="0" y="1928"/>
                  </a:lnTo>
                  <a:lnTo>
                    <a:pt x="48" y="1928"/>
                  </a:lnTo>
                  <a:lnTo>
                    <a:pt x="48" y="2120"/>
                  </a:lnTo>
                  <a:lnTo>
                    <a:pt x="0" y="2120"/>
                  </a:lnTo>
                  <a:close/>
                  <a:moveTo>
                    <a:pt x="0" y="1784"/>
                  </a:moveTo>
                  <a:lnTo>
                    <a:pt x="0" y="1592"/>
                  </a:lnTo>
                  <a:lnTo>
                    <a:pt x="48" y="1592"/>
                  </a:lnTo>
                  <a:lnTo>
                    <a:pt x="48" y="1784"/>
                  </a:lnTo>
                  <a:lnTo>
                    <a:pt x="0" y="1784"/>
                  </a:lnTo>
                  <a:close/>
                  <a:moveTo>
                    <a:pt x="0" y="1448"/>
                  </a:moveTo>
                  <a:lnTo>
                    <a:pt x="0" y="1256"/>
                  </a:lnTo>
                  <a:lnTo>
                    <a:pt x="48" y="1256"/>
                  </a:lnTo>
                  <a:lnTo>
                    <a:pt x="48" y="1448"/>
                  </a:lnTo>
                  <a:lnTo>
                    <a:pt x="0" y="1448"/>
                  </a:lnTo>
                  <a:close/>
                  <a:moveTo>
                    <a:pt x="0" y="1112"/>
                  </a:moveTo>
                  <a:lnTo>
                    <a:pt x="0" y="920"/>
                  </a:lnTo>
                  <a:lnTo>
                    <a:pt x="48" y="920"/>
                  </a:lnTo>
                  <a:lnTo>
                    <a:pt x="48" y="1112"/>
                  </a:lnTo>
                  <a:lnTo>
                    <a:pt x="0" y="1112"/>
                  </a:lnTo>
                  <a:close/>
                  <a:moveTo>
                    <a:pt x="0" y="776"/>
                  </a:moveTo>
                  <a:lnTo>
                    <a:pt x="0" y="584"/>
                  </a:lnTo>
                  <a:lnTo>
                    <a:pt x="48" y="584"/>
                  </a:lnTo>
                  <a:lnTo>
                    <a:pt x="48" y="776"/>
                  </a:lnTo>
                  <a:lnTo>
                    <a:pt x="0" y="776"/>
                  </a:lnTo>
                  <a:close/>
                  <a:moveTo>
                    <a:pt x="0" y="440"/>
                  </a:moveTo>
                  <a:lnTo>
                    <a:pt x="0" y="248"/>
                  </a:lnTo>
                  <a:lnTo>
                    <a:pt x="48" y="248"/>
                  </a:lnTo>
                  <a:lnTo>
                    <a:pt x="48" y="440"/>
                  </a:lnTo>
                  <a:lnTo>
                    <a:pt x="0" y="440"/>
                  </a:lnTo>
                  <a:close/>
                  <a:moveTo>
                    <a:pt x="0" y="104"/>
                  </a:moveTo>
                  <a:lnTo>
                    <a:pt x="0" y="24"/>
                  </a:lnTo>
                  <a:cubicBezTo>
                    <a:pt x="0" y="11"/>
                    <a:pt x="11" y="0"/>
                    <a:pt x="24" y="0"/>
                  </a:cubicBezTo>
                  <a:lnTo>
                    <a:pt x="136" y="0"/>
                  </a:lnTo>
                  <a:lnTo>
                    <a:pt x="136" y="48"/>
                  </a:lnTo>
                  <a:lnTo>
                    <a:pt x="24" y="48"/>
                  </a:lnTo>
                  <a:lnTo>
                    <a:pt x="48" y="24"/>
                  </a:lnTo>
                  <a:lnTo>
                    <a:pt x="48" y="104"/>
                  </a:lnTo>
                  <a:lnTo>
                    <a:pt x="0" y="104"/>
                  </a:lnTo>
                  <a:close/>
                  <a:moveTo>
                    <a:pt x="280" y="0"/>
                  </a:moveTo>
                  <a:lnTo>
                    <a:pt x="472" y="0"/>
                  </a:lnTo>
                  <a:lnTo>
                    <a:pt x="472" y="48"/>
                  </a:lnTo>
                  <a:lnTo>
                    <a:pt x="280" y="48"/>
                  </a:lnTo>
                  <a:lnTo>
                    <a:pt x="280" y="0"/>
                  </a:lnTo>
                  <a:close/>
                  <a:moveTo>
                    <a:pt x="616" y="0"/>
                  </a:moveTo>
                  <a:lnTo>
                    <a:pt x="808" y="0"/>
                  </a:lnTo>
                  <a:lnTo>
                    <a:pt x="808" y="48"/>
                  </a:lnTo>
                  <a:lnTo>
                    <a:pt x="616" y="48"/>
                  </a:lnTo>
                  <a:lnTo>
                    <a:pt x="616" y="0"/>
                  </a:lnTo>
                  <a:close/>
                  <a:moveTo>
                    <a:pt x="952" y="0"/>
                  </a:moveTo>
                  <a:lnTo>
                    <a:pt x="1144" y="0"/>
                  </a:lnTo>
                  <a:lnTo>
                    <a:pt x="1144" y="48"/>
                  </a:lnTo>
                  <a:lnTo>
                    <a:pt x="952" y="48"/>
                  </a:lnTo>
                  <a:lnTo>
                    <a:pt x="952" y="0"/>
                  </a:lnTo>
                  <a:close/>
                  <a:moveTo>
                    <a:pt x="1288" y="0"/>
                  </a:moveTo>
                  <a:lnTo>
                    <a:pt x="1480" y="0"/>
                  </a:lnTo>
                  <a:lnTo>
                    <a:pt x="1480" y="48"/>
                  </a:lnTo>
                  <a:lnTo>
                    <a:pt x="1288" y="48"/>
                  </a:lnTo>
                  <a:lnTo>
                    <a:pt x="1288" y="0"/>
                  </a:lnTo>
                  <a:close/>
                  <a:moveTo>
                    <a:pt x="1624" y="0"/>
                  </a:moveTo>
                  <a:lnTo>
                    <a:pt x="1816" y="0"/>
                  </a:lnTo>
                  <a:lnTo>
                    <a:pt x="1816" y="48"/>
                  </a:lnTo>
                  <a:lnTo>
                    <a:pt x="1624" y="48"/>
                  </a:lnTo>
                  <a:lnTo>
                    <a:pt x="1624" y="0"/>
                  </a:lnTo>
                  <a:close/>
                  <a:moveTo>
                    <a:pt x="1960" y="0"/>
                  </a:moveTo>
                  <a:lnTo>
                    <a:pt x="2072" y="0"/>
                  </a:lnTo>
                  <a:cubicBezTo>
                    <a:pt x="2086" y="0"/>
                    <a:pt x="2096" y="11"/>
                    <a:pt x="2096" y="24"/>
                  </a:cubicBezTo>
                  <a:lnTo>
                    <a:pt x="2096" y="104"/>
                  </a:lnTo>
                  <a:lnTo>
                    <a:pt x="2048" y="104"/>
                  </a:lnTo>
                  <a:lnTo>
                    <a:pt x="2048" y="24"/>
                  </a:lnTo>
                  <a:lnTo>
                    <a:pt x="2072" y="48"/>
                  </a:lnTo>
                  <a:lnTo>
                    <a:pt x="1960" y="48"/>
                  </a:lnTo>
                  <a:lnTo>
                    <a:pt x="1960" y="0"/>
                  </a:lnTo>
                  <a:close/>
                  <a:moveTo>
                    <a:pt x="2096" y="248"/>
                  </a:moveTo>
                  <a:lnTo>
                    <a:pt x="2096" y="440"/>
                  </a:lnTo>
                  <a:lnTo>
                    <a:pt x="2048" y="440"/>
                  </a:lnTo>
                  <a:lnTo>
                    <a:pt x="2048" y="248"/>
                  </a:lnTo>
                  <a:lnTo>
                    <a:pt x="2096" y="248"/>
                  </a:lnTo>
                  <a:close/>
                  <a:moveTo>
                    <a:pt x="2096" y="584"/>
                  </a:moveTo>
                  <a:lnTo>
                    <a:pt x="2096" y="776"/>
                  </a:lnTo>
                  <a:lnTo>
                    <a:pt x="2048" y="776"/>
                  </a:lnTo>
                  <a:lnTo>
                    <a:pt x="2048" y="584"/>
                  </a:lnTo>
                  <a:lnTo>
                    <a:pt x="2096" y="584"/>
                  </a:lnTo>
                  <a:close/>
                  <a:moveTo>
                    <a:pt x="2096" y="920"/>
                  </a:moveTo>
                  <a:lnTo>
                    <a:pt x="2096" y="1112"/>
                  </a:lnTo>
                  <a:lnTo>
                    <a:pt x="2048" y="1112"/>
                  </a:lnTo>
                  <a:lnTo>
                    <a:pt x="2048" y="920"/>
                  </a:lnTo>
                  <a:lnTo>
                    <a:pt x="2096" y="920"/>
                  </a:lnTo>
                  <a:close/>
                  <a:moveTo>
                    <a:pt x="2096" y="1256"/>
                  </a:moveTo>
                  <a:lnTo>
                    <a:pt x="2096" y="1448"/>
                  </a:lnTo>
                  <a:lnTo>
                    <a:pt x="2048" y="1448"/>
                  </a:lnTo>
                  <a:lnTo>
                    <a:pt x="2048" y="1256"/>
                  </a:lnTo>
                  <a:lnTo>
                    <a:pt x="2096" y="1256"/>
                  </a:lnTo>
                  <a:close/>
                  <a:moveTo>
                    <a:pt x="2096" y="1592"/>
                  </a:moveTo>
                  <a:lnTo>
                    <a:pt x="2096" y="1784"/>
                  </a:lnTo>
                  <a:lnTo>
                    <a:pt x="2048" y="1784"/>
                  </a:lnTo>
                  <a:lnTo>
                    <a:pt x="2048" y="1592"/>
                  </a:lnTo>
                  <a:lnTo>
                    <a:pt x="2096" y="1592"/>
                  </a:lnTo>
                  <a:close/>
                  <a:moveTo>
                    <a:pt x="2096" y="1928"/>
                  </a:moveTo>
                  <a:lnTo>
                    <a:pt x="2096" y="2120"/>
                  </a:lnTo>
                  <a:lnTo>
                    <a:pt x="2048" y="2120"/>
                  </a:lnTo>
                  <a:lnTo>
                    <a:pt x="2048" y="1928"/>
                  </a:lnTo>
                  <a:lnTo>
                    <a:pt x="2096" y="1928"/>
                  </a:lnTo>
                  <a:close/>
                  <a:moveTo>
                    <a:pt x="2096" y="2264"/>
                  </a:moveTo>
                  <a:lnTo>
                    <a:pt x="2096" y="2456"/>
                  </a:lnTo>
                  <a:cubicBezTo>
                    <a:pt x="2096" y="2470"/>
                    <a:pt x="2086" y="2480"/>
                    <a:pt x="2072" y="2480"/>
                  </a:cubicBezTo>
                  <a:lnTo>
                    <a:pt x="2072" y="2432"/>
                  </a:lnTo>
                  <a:lnTo>
                    <a:pt x="2048" y="2456"/>
                  </a:lnTo>
                  <a:lnTo>
                    <a:pt x="2048" y="2264"/>
                  </a:lnTo>
                  <a:lnTo>
                    <a:pt x="2096" y="2264"/>
                  </a:lnTo>
                  <a:close/>
                  <a:moveTo>
                    <a:pt x="1928" y="2480"/>
                  </a:moveTo>
                  <a:lnTo>
                    <a:pt x="1736" y="2480"/>
                  </a:lnTo>
                  <a:lnTo>
                    <a:pt x="1736" y="2432"/>
                  </a:lnTo>
                  <a:lnTo>
                    <a:pt x="1928" y="2432"/>
                  </a:lnTo>
                  <a:lnTo>
                    <a:pt x="1928" y="2480"/>
                  </a:lnTo>
                  <a:close/>
                  <a:moveTo>
                    <a:pt x="1592" y="2480"/>
                  </a:moveTo>
                  <a:lnTo>
                    <a:pt x="1400" y="2480"/>
                  </a:lnTo>
                  <a:lnTo>
                    <a:pt x="1400" y="2432"/>
                  </a:lnTo>
                  <a:lnTo>
                    <a:pt x="1592" y="2432"/>
                  </a:lnTo>
                  <a:lnTo>
                    <a:pt x="1592" y="2480"/>
                  </a:lnTo>
                  <a:close/>
                  <a:moveTo>
                    <a:pt x="1256" y="2480"/>
                  </a:moveTo>
                  <a:lnTo>
                    <a:pt x="1064" y="2480"/>
                  </a:lnTo>
                  <a:lnTo>
                    <a:pt x="1064" y="2432"/>
                  </a:lnTo>
                  <a:lnTo>
                    <a:pt x="1256" y="2432"/>
                  </a:lnTo>
                  <a:lnTo>
                    <a:pt x="1256" y="2480"/>
                  </a:lnTo>
                  <a:close/>
                  <a:moveTo>
                    <a:pt x="920" y="2480"/>
                  </a:moveTo>
                  <a:lnTo>
                    <a:pt x="728" y="2480"/>
                  </a:lnTo>
                  <a:lnTo>
                    <a:pt x="728" y="2432"/>
                  </a:lnTo>
                  <a:lnTo>
                    <a:pt x="920" y="2432"/>
                  </a:lnTo>
                  <a:lnTo>
                    <a:pt x="920" y="2480"/>
                  </a:lnTo>
                  <a:close/>
                  <a:moveTo>
                    <a:pt x="584" y="2480"/>
                  </a:moveTo>
                  <a:lnTo>
                    <a:pt x="392" y="2480"/>
                  </a:lnTo>
                  <a:lnTo>
                    <a:pt x="392" y="2432"/>
                  </a:lnTo>
                  <a:lnTo>
                    <a:pt x="584" y="2432"/>
                  </a:lnTo>
                  <a:lnTo>
                    <a:pt x="584" y="2480"/>
                  </a:lnTo>
                  <a:close/>
                  <a:moveTo>
                    <a:pt x="248" y="2480"/>
                  </a:moveTo>
                  <a:lnTo>
                    <a:pt x="56" y="2480"/>
                  </a:lnTo>
                  <a:lnTo>
                    <a:pt x="56" y="2432"/>
                  </a:lnTo>
                  <a:lnTo>
                    <a:pt x="248" y="2432"/>
                  </a:lnTo>
                  <a:lnTo>
                    <a:pt x="248" y="2480"/>
                  </a:lnTo>
                  <a:close/>
                </a:path>
              </a:pathLst>
            </a:custGeom>
            <a:solidFill>
              <a:srgbClr val="000000"/>
            </a:solidFill>
            <a:ln w="0">
              <a:solidFill>
                <a:srgbClr val="000000"/>
              </a:solidFill>
              <a:round/>
              <a:headEnd/>
              <a:tailEnd/>
            </a:ln>
          </p:spPr>
          <p:txBody>
            <a:bodyPr/>
            <a:lstStyle/>
            <a:p>
              <a:pPr fontAlgn="auto">
                <a:spcBef>
                  <a:spcPts val="0"/>
                </a:spcBef>
                <a:spcAft>
                  <a:spcPts val="0"/>
                </a:spcAft>
                <a:defRPr/>
              </a:pPr>
              <a:endParaRPr lang="zh-CN" altLang="en-US" kern="0">
                <a:solidFill>
                  <a:srgbClr val="000000"/>
                </a:solidFill>
              </a:endParaRPr>
            </a:p>
          </p:txBody>
        </p:sp>
        <p:sp>
          <p:nvSpPr>
            <p:cNvPr id="101" name="Rectangle 312"/>
            <p:cNvSpPr>
              <a:spLocks noChangeArrowheads="1"/>
            </p:cNvSpPr>
            <p:nvPr/>
          </p:nvSpPr>
          <p:spPr bwMode="auto">
            <a:xfrm>
              <a:off x="3427413" y="1550988"/>
              <a:ext cx="974725" cy="369887"/>
            </a:xfrm>
            <a:prstGeom prst="rect">
              <a:avLst/>
            </a:prstGeom>
            <a:noFill/>
            <a:ln w="9525">
              <a:noFill/>
              <a:miter lim="800000"/>
              <a:headEnd/>
              <a:tailEnd/>
            </a:ln>
          </p:spPr>
          <p:txBody>
            <a:bodyPr lIns="0" tIns="0" rIns="0" bIns="0">
              <a:spAutoFit/>
            </a:bodyPr>
            <a:lstStyle/>
            <a:p>
              <a:pPr algn="ctr"/>
              <a:r>
                <a:rPr lang="zh-CN" altLang="en-US" sz="1200">
                  <a:solidFill>
                    <a:srgbClr val="E46C0A"/>
                  </a:solidFill>
                  <a:latin typeface="Arial Unicode MS" pitchFamily="34" charset="-122"/>
                  <a:ea typeface="Arial Unicode MS" pitchFamily="34" charset="-122"/>
                  <a:cs typeface="Arial Unicode MS" pitchFamily="34" charset="-122"/>
                </a:rPr>
                <a:t>交易对手信用风险计量</a:t>
              </a:r>
            </a:p>
          </p:txBody>
        </p:sp>
        <p:sp>
          <p:nvSpPr>
            <p:cNvPr id="102" name="Rectangle 157"/>
            <p:cNvSpPr>
              <a:spLocks noChangeArrowheads="1"/>
            </p:cNvSpPr>
            <p:nvPr/>
          </p:nvSpPr>
          <p:spPr bwMode="auto">
            <a:xfrm>
              <a:off x="3472031" y="2112962"/>
              <a:ext cx="827645" cy="153988"/>
            </a:xfrm>
            <a:prstGeom prst="rect">
              <a:avLst/>
            </a:prstGeom>
            <a:solidFill>
              <a:srgbClr val="061DC8">
                <a:lumMod val="20000"/>
                <a:lumOff val="80000"/>
                <a:alpha val="50000"/>
              </a:srgbClr>
            </a:solidFill>
            <a:ln w="19050">
              <a:solidFill>
                <a:srgbClr val="FFCC66"/>
              </a:solidFill>
              <a:miter lim="800000"/>
              <a:headEnd/>
              <a:tailEnd/>
            </a:ln>
          </p:spPr>
          <p:txBody>
            <a:bodyPr lIns="0" tIns="0" rIns="0" bIns="0">
              <a:spAutoFit/>
            </a:bodyPr>
            <a:lstStyle/>
            <a:p>
              <a:pPr algn="ctr" fontAlgn="auto">
                <a:spcBef>
                  <a:spcPts val="0"/>
                </a:spcBef>
                <a:spcAft>
                  <a:spcPts val="0"/>
                </a:spcAft>
                <a:defRPr/>
              </a:pPr>
              <a:r>
                <a:rPr lang="zh-CN" altLang="en-US" sz="1000" kern="0" dirty="0">
                  <a:solidFill>
                    <a:srgbClr val="000000"/>
                  </a:solidFill>
                  <a:latin typeface="Arial Unicode MS" pitchFamily="34" charset="-122"/>
                  <a:ea typeface="Arial Unicode MS" pitchFamily="34" charset="-122"/>
                  <a:cs typeface="Arial Unicode MS" pitchFamily="34" charset="-122"/>
                </a:rPr>
                <a:t>内部模型法</a:t>
              </a:r>
              <a:endParaRPr lang="en-US" altLang="zh-CN" sz="1000" kern="0" dirty="0">
                <a:solidFill>
                  <a:srgbClr val="000000"/>
                </a:solidFill>
                <a:latin typeface="Arial Unicode MS" pitchFamily="34" charset="-122"/>
                <a:ea typeface="Arial Unicode MS" pitchFamily="34" charset="-122"/>
                <a:cs typeface="Arial Unicode MS" pitchFamily="34" charset="-122"/>
              </a:endParaRPr>
            </a:p>
          </p:txBody>
        </p:sp>
        <p:sp>
          <p:nvSpPr>
            <p:cNvPr id="103" name="Freeform 311"/>
            <p:cNvSpPr>
              <a:spLocks noEditPoints="1"/>
            </p:cNvSpPr>
            <p:nvPr/>
          </p:nvSpPr>
          <p:spPr bwMode="auto">
            <a:xfrm>
              <a:off x="5618469" y="1508125"/>
              <a:ext cx="1007790" cy="1160462"/>
            </a:xfrm>
            <a:custGeom>
              <a:avLst/>
              <a:gdLst>
                <a:gd name="T0" fmla="*/ 2147483647 w 2096"/>
                <a:gd name="T1" fmla="*/ 2147483647 h 2480"/>
                <a:gd name="T2" fmla="*/ 0 w 2096"/>
                <a:gd name="T3" fmla="*/ 2147483647 h 2480"/>
                <a:gd name="T4" fmla="*/ 2147483647 w 2096"/>
                <a:gd name="T5" fmla="*/ 2147483647 h 2480"/>
                <a:gd name="T6" fmla="*/ 0 w 2096"/>
                <a:gd name="T7" fmla="*/ 2147483647 h 2480"/>
                <a:gd name="T8" fmla="*/ 0 w 2096"/>
                <a:gd name="T9" fmla="*/ 2147483647 h 2480"/>
                <a:gd name="T10" fmla="*/ 2147483647 w 2096"/>
                <a:gd name="T11" fmla="*/ 2147483647 h 2480"/>
                <a:gd name="T12" fmla="*/ 0 w 2096"/>
                <a:gd name="T13" fmla="*/ 2147483647 h 2480"/>
                <a:gd name="T14" fmla="*/ 2147483647 w 2096"/>
                <a:gd name="T15" fmla="*/ 2147483647 h 2480"/>
                <a:gd name="T16" fmla="*/ 0 w 2096"/>
                <a:gd name="T17" fmla="*/ 2147483647 h 2480"/>
                <a:gd name="T18" fmla="*/ 0 w 2096"/>
                <a:gd name="T19" fmla="*/ 2147483647 h 2480"/>
                <a:gd name="T20" fmla="*/ 2147483647 w 2096"/>
                <a:gd name="T21" fmla="*/ 2147483647 h 2480"/>
                <a:gd name="T22" fmla="*/ 0 w 2096"/>
                <a:gd name="T23" fmla="*/ 2147483647 h 2480"/>
                <a:gd name="T24" fmla="*/ 2147483647 w 2096"/>
                <a:gd name="T25" fmla="*/ 0 h 2480"/>
                <a:gd name="T26" fmla="*/ 2147483647 w 2096"/>
                <a:gd name="T27" fmla="*/ 2147483647 h 2480"/>
                <a:gd name="T28" fmla="*/ 2147483647 w 2096"/>
                <a:gd name="T29" fmla="*/ 0 h 2480"/>
                <a:gd name="T30" fmla="*/ 2147483647 w 2096"/>
                <a:gd name="T31" fmla="*/ 2147483647 h 2480"/>
                <a:gd name="T32" fmla="*/ 2147483647 w 2096"/>
                <a:gd name="T33" fmla="*/ 0 h 2480"/>
                <a:gd name="T34" fmla="*/ 2147483647 w 2096"/>
                <a:gd name="T35" fmla="*/ 0 h 2480"/>
                <a:gd name="T36" fmla="*/ 2147483647 w 2096"/>
                <a:gd name="T37" fmla="*/ 2147483647 h 2480"/>
                <a:gd name="T38" fmla="*/ 2147483647 w 2096"/>
                <a:gd name="T39" fmla="*/ 0 h 2480"/>
                <a:gd name="T40" fmla="*/ 2147483647 w 2096"/>
                <a:gd name="T41" fmla="*/ 2147483647 h 2480"/>
                <a:gd name="T42" fmla="*/ 2147483647 w 2096"/>
                <a:gd name="T43" fmla="*/ 0 h 2480"/>
                <a:gd name="T44" fmla="*/ 2147483647 w 2096"/>
                <a:gd name="T45" fmla="*/ 0 h 2480"/>
                <a:gd name="T46" fmla="*/ 2147483647 w 2096"/>
                <a:gd name="T47" fmla="*/ 2147483647 h 2480"/>
                <a:gd name="T48" fmla="*/ 2147483647 w 2096"/>
                <a:gd name="T49" fmla="*/ 2147483647 h 2480"/>
                <a:gd name="T50" fmla="*/ 2147483647 w 2096"/>
                <a:gd name="T51" fmla="*/ 0 h 2480"/>
                <a:gd name="T52" fmla="*/ 2147483647 w 2096"/>
                <a:gd name="T53" fmla="*/ 2147483647 h 2480"/>
                <a:gd name="T54" fmla="*/ 2147483647 w 2096"/>
                <a:gd name="T55" fmla="*/ 2147483647 h 2480"/>
                <a:gd name="T56" fmla="*/ 2147483647 w 2096"/>
                <a:gd name="T57" fmla="*/ 2147483647 h 2480"/>
                <a:gd name="T58" fmla="*/ 2147483647 w 2096"/>
                <a:gd name="T59" fmla="*/ 2147483647 h 2480"/>
                <a:gd name="T60" fmla="*/ 2147483647 w 2096"/>
                <a:gd name="T61" fmla="*/ 2147483647 h 2480"/>
                <a:gd name="T62" fmla="*/ 2147483647 w 2096"/>
                <a:gd name="T63" fmla="*/ 2147483647 h 2480"/>
                <a:gd name="T64" fmla="*/ 2147483647 w 2096"/>
                <a:gd name="T65" fmla="*/ 2147483647 h 2480"/>
                <a:gd name="T66" fmla="*/ 2147483647 w 2096"/>
                <a:gd name="T67" fmla="*/ 2147483647 h 2480"/>
                <a:gd name="T68" fmla="*/ 2147483647 w 2096"/>
                <a:gd name="T69" fmla="*/ 2147483647 h 2480"/>
                <a:gd name="T70" fmla="*/ 2147483647 w 2096"/>
                <a:gd name="T71" fmla="*/ 2147483647 h 2480"/>
                <a:gd name="T72" fmla="*/ 2147483647 w 2096"/>
                <a:gd name="T73" fmla="*/ 2147483647 h 2480"/>
                <a:gd name="T74" fmla="*/ 2147483647 w 2096"/>
                <a:gd name="T75" fmla="*/ 2147483647 h 2480"/>
                <a:gd name="T76" fmla="*/ 2147483647 w 2096"/>
                <a:gd name="T77" fmla="*/ 2147483647 h 2480"/>
                <a:gd name="T78" fmla="*/ 2147483647 w 2096"/>
                <a:gd name="T79" fmla="*/ 2147483647 h 2480"/>
                <a:gd name="T80" fmla="*/ 2147483647 w 2096"/>
                <a:gd name="T81" fmla="*/ 2147483647 h 2480"/>
                <a:gd name="T82" fmla="*/ 2147483647 w 2096"/>
                <a:gd name="T83" fmla="*/ 2147483647 h 2480"/>
                <a:gd name="T84" fmla="*/ 2147483647 w 2096"/>
                <a:gd name="T85" fmla="*/ 2147483647 h 2480"/>
                <a:gd name="T86" fmla="*/ 2147483647 w 2096"/>
                <a:gd name="T87" fmla="*/ 2147483647 h 2480"/>
                <a:gd name="T88" fmla="*/ 2147483647 w 2096"/>
                <a:gd name="T89" fmla="*/ 2147483647 h 2480"/>
                <a:gd name="T90" fmla="*/ 2147483647 w 2096"/>
                <a:gd name="T91" fmla="*/ 2147483647 h 2480"/>
                <a:gd name="T92" fmla="*/ 2147483647 w 2096"/>
                <a:gd name="T93" fmla="*/ 2147483647 h 2480"/>
                <a:gd name="T94" fmla="*/ 2147483647 w 2096"/>
                <a:gd name="T95" fmla="*/ 2147483647 h 2480"/>
                <a:gd name="T96" fmla="*/ 2147483647 w 2096"/>
                <a:gd name="T97" fmla="*/ 2147483647 h 248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096"/>
                <a:gd name="T148" fmla="*/ 0 h 2480"/>
                <a:gd name="T149" fmla="*/ 2096 w 2096"/>
                <a:gd name="T150" fmla="*/ 2480 h 248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096" h="2480">
                  <a:moveTo>
                    <a:pt x="0" y="2456"/>
                  </a:moveTo>
                  <a:lnTo>
                    <a:pt x="0" y="2264"/>
                  </a:lnTo>
                  <a:lnTo>
                    <a:pt x="48" y="2264"/>
                  </a:lnTo>
                  <a:lnTo>
                    <a:pt x="48" y="2456"/>
                  </a:lnTo>
                  <a:lnTo>
                    <a:pt x="0" y="2456"/>
                  </a:lnTo>
                  <a:close/>
                  <a:moveTo>
                    <a:pt x="0" y="2120"/>
                  </a:moveTo>
                  <a:lnTo>
                    <a:pt x="0" y="1928"/>
                  </a:lnTo>
                  <a:lnTo>
                    <a:pt x="48" y="1928"/>
                  </a:lnTo>
                  <a:lnTo>
                    <a:pt x="48" y="2120"/>
                  </a:lnTo>
                  <a:lnTo>
                    <a:pt x="0" y="2120"/>
                  </a:lnTo>
                  <a:close/>
                  <a:moveTo>
                    <a:pt x="0" y="1784"/>
                  </a:moveTo>
                  <a:lnTo>
                    <a:pt x="0" y="1592"/>
                  </a:lnTo>
                  <a:lnTo>
                    <a:pt x="48" y="1592"/>
                  </a:lnTo>
                  <a:lnTo>
                    <a:pt x="48" y="1784"/>
                  </a:lnTo>
                  <a:lnTo>
                    <a:pt x="0" y="1784"/>
                  </a:lnTo>
                  <a:close/>
                  <a:moveTo>
                    <a:pt x="0" y="1448"/>
                  </a:moveTo>
                  <a:lnTo>
                    <a:pt x="0" y="1256"/>
                  </a:lnTo>
                  <a:lnTo>
                    <a:pt x="48" y="1256"/>
                  </a:lnTo>
                  <a:lnTo>
                    <a:pt x="48" y="1448"/>
                  </a:lnTo>
                  <a:lnTo>
                    <a:pt x="0" y="1448"/>
                  </a:lnTo>
                  <a:close/>
                  <a:moveTo>
                    <a:pt x="0" y="1112"/>
                  </a:moveTo>
                  <a:lnTo>
                    <a:pt x="0" y="920"/>
                  </a:lnTo>
                  <a:lnTo>
                    <a:pt x="48" y="920"/>
                  </a:lnTo>
                  <a:lnTo>
                    <a:pt x="48" y="1112"/>
                  </a:lnTo>
                  <a:lnTo>
                    <a:pt x="0" y="1112"/>
                  </a:lnTo>
                  <a:close/>
                  <a:moveTo>
                    <a:pt x="0" y="776"/>
                  </a:moveTo>
                  <a:lnTo>
                    <a:pt x="0" y="584"/>
                  </a:lnTo>
                  <a:lnTo>
                    <a:pt x="48" y="584"/>
                  </a:lnTo>
                  <a:lnTo>
                    <a:pt x="48" y="776"/>
                  </a:lnTo>
                  <a:lnTo>
                    <a:pt x="0" y="776"/>
                  </a:lnTo>
                  <a:close/>
                  <a:moveTo>
                    <a:pt x="0" y="440"/>
                  </a:moveTo>
                  <a:lnTo>
                    <a:pt x="0" y="248"/>
                  </a:lnTo>
                  <a:lnTo>
                    <a:pt x="48" y="248"/>
                  </a:lnTo>
                  <a:lnTo>
                    <a:pt x="48" y="440"/>
                  </a:lnTo>
                  <a:lnTo>
                    <a:pt x="0" y="440"/>
                  </a:lnTo>
                  <a:close/>
                  <a:moveTo>
                    <a:pt x="0" y="104"/>
                  </a:moveTo>
                  <a:lnTo>
                    <a:pt x="0" y="24"/>
                  </a:lnTo>
                  <a:cubicBezTo>
                    <a:pt x="0" y="11"/>
                    <a:pt x="11" y="0"/>
                    <a:pt x="24" y="0"/>
                  </a:cubicBezTo>
                  <a:lnTo>
                    <a:pt x="136" y="0"/>
                  </a:lnTo>
                  <a:lnTo>
                    <a:pt x="136" y="48"/>
                  </a:lnTo>
                  <a:lnTo>
                    <a:pt x="24" y="48"/>
                  </a:lnTo>
                  <a:lnTo>
                    <a:pt x="48" y="24"/>
                  </a:lnTo>
                  <a:lnTo>
                    <a:pt x="48" y="104"/>
                  </a:lnTo>
                  <a:lnTo>
                    <a:pt x="0" y="104"/>
                  </a:lnTo>
                  <a:close/>
                  <a:moveTo>
                    <a:pt x="280" y="0"/>
                  </a:moveTo>
                  <a:lnTo>
                    <a:pt x="472" y="0"/>
                  </a:lnTo>
                  <a:lnTo>
                    <a:pt x="472" y="48"/>
                  </a:lnTo>
                  <a:lnTo>
                    <a:pt x="280" y="48"/>
                  </a:lnTo>
                  <a:lnTo>
                    <a:pt x="280" y="0"/>
                  </a:lnTo>
                  <a:close/>
                  <a:moveTo>
                    <a:pt x="616" y="0"/>
                  </a:moveTo>
                  <a:lnTo>
                    <a:pt x="808" y="0"/>
                  </a:lnTo>
                  <a:lnTo>
                    <a:pt x="808" y="48"/>
                  </a:lnTo>
                  <a:lnTo>
                    <a:pt x="616" y="48"/>
                  </a:lnTo>
                  <a:lnTo>
                    <a:pt x="616" y="0"/>
                  </a:lnTo>
                  <a:close/>
                  <a:moveTo>
                    <a:pt x="952" y="0"/>
                  </a:moveTo>
                  <a:lnTo>
                    <a:pt x="1144" y="0"/>
                  </a:lnTo>
                  <a:lnTo>
                    <a:pt x="1144" y="48"/>
                  </a:lnTo>
                  <a:lnTo>
                    <a:pt x="952" y="48"/>
                  </a:lnTo>
                  <a:lnTo>
                    <a:pt x="952" y="0"/>
                  </a:lnTo>
                  <a:close/>
                  <a:moveTo>
                    <a:pt x="1288" y="0"/>
                  </a:moveTo>
                  <a:lnTo>
                    <a:pt x="1480" y="0"/>
                  </a:lnTo>
                  <a:lnTo>
                    <a:pt x="1480" y="48"/>
                  </a:lnTo>
                  <a:lnTo>
                    <a:pt x="1288" y="48"/>
                  </a:lnTo>
                  <a:lnTo>
                    <a:pt x="1288" y="0"/>
                  </a:lnTo>
                  <a:close/>
                  <a:moveTo>
                    <a:pt x="1624" y="0"/>
                  </a:moveTo>
                  <a:lnTo>
                    <a:pt x="1816" y="0"/>
                  </a:lnTo>
                  <a:lnTo>
                    <a:pt x="1816" y="48"/>
                  </a:lnTo>
                  <a:lnTo>
                    <a:pt x="1624" y="48"/>
                  </a:lnTo>
                  <a:lnTo>
                    <a:pt x="1624" y="0"/>
                  </a:lnTo>
                  <a:close/>
                  <a:moveTo>
                    <a:pt x="1960" y="0"/>
                  </a:moveTo>
                  <a:lnTo>
                    <a:pt x="2072" y="0"/>
                  </a:lnTo>
                  <a:cubicBezTo>
                    <a:pt x="2086" y="0"/>
                    <a:pt x="2096" y="11"/>
                    <a:pt x="2096" y="24"/>
                  </a:cubicBezTo>
                  <a:lnTo>
                    <a:pt x="2096" y="104"/>
                  </a:lnTo>
                  <a:lnTo>
                    <a:pt x="2048" y="104"/>
                  </a:lnTo>
                  <a:lnTo>
                    <a:pt x="2048" y="24"/>
                  </a:lnTo>
                  <a:lnTo>
                    <a:pt x="2072" y="48"/>
                  </a:lnTo>
                  <a:lnTo>
                    <a:pt x="1960" y="48"/>
                  </a:lnTo>
                  <a:lnTo>
                    <a:pt x="1960" y="0"/>
                  </a:lnTo>
                  <a:close/>
                  <a:moveTo>
                    <a:pt x="2096" y="248"/>
                  </a:moveTo>
                  <a:lnTo>
                    <a:pt x="2096" y="440"/>
                  </a:lnTo>
                  <a:lnTo>
                    <a:pt x="2048" y="440"/>
                  </a:lnTo>
                  <a:lnTo>
                    <a:pt x="2048" y="248"/>
                  </a:lnTo>
                  <a:lnTo>
                    <a:pt x="2096" y="248"/>
                  </a:lnTo>
                  <a:close/>
                  <a:moveTo>
                    <a:pt x="2096" y="584"/>
                  </a:moveTo>
                  <a:lnTo>
                    <a:pt x="2096" y="776"/>
                  </a:lnTo>
                  <a:lnTo>
                    <a:pt x="2048" y="776"/>
                  </a:lnTo>
                  <a:lnTo>
                    <a:pt x="2048" y="584"/>
                  </a:lnTo>
                  <a:lnTo>
                    <a:pt x="2096" y="584"/>
                  </a:lnTo>
                  <a:close/>
                  <a:moveTo>
                    <a:pt x="2096" y="920"/>
                  </a:moveTo>
                  <a:lnTo>
                    <a:pt x="2096" y="1112"/>
                  </a:lnTo>
                  <a:lnTo>
                    <a:pt x="2048" y="1112"/>
                  </a:lnTo>
                  <a:lnTo>
                    <a:pt x="2048" y="920"/>
                  </a:lnTo>
                  <a:lnTo>
                    <a:pt x="2096" y="920"/>
                  </a:lnTo>
                  <a:close/>
                  <a:moveTo>
                    <a:pt x="2096" y="1256"/>
                  </a:moveTo>
                  <a:lnTo>
                    <a:pt x="2096" y="1448"/>
                  </a:lnTo>
                  <a:lnTo>
                    <a:pt x="2048" y="1448"/>
                  </a:lnTo>
                  <a:lnTo>
                    <a:pt x="2048" y="1256"/>
                  </a:lnTo>
                  <a:lnTo>
                    <a:pt x="2096" y="1256"/>
                  </a:lnTo>
                  <a:close/>
                  <a:moveTo>
                    <a:pt x="2096" y="1592"/>
                  </a:moveTo>
                  <a:lnTo>
                    <a:pt x="2096" y="1784"/>
                  </a:lnTo>
                  <a:lnTo>
                    <a:pt x="2048" y="1784"/>
                  </a:lnTo>
                  <a:lnTo>
                    <a:pt x="2048" y="1592"/>
                  </a:lnTo>
                  <a:lnTo>
                    <a:pt x="2096" y="1592"/>
                  </a:lnTo>
                  <a:close/>
                  <a:moveTo>
                    <a:pt x="2096" y="1928"/>
                  </a:moveTo>
                  <a:lnTo>
                    <a:pt x="2096" y="2120"/>
                  </a:lnTo>
                  <a:lnTo>
                    <a:pt x="2048" y="2120"/>
                  </a:lnTo>
                  <a:lnTo>
                    <a:pt x="2048" y="1928"/>
                  </a:lnTo>
                  <a:lnTo>
                    <a:pt x="2096" y="1928"/>
                  </a:lnTo>
                  <a:close/>
                  <a:moveTo>
                    <a:pt x="2096" y="2264"/>
                  </a:moveTo>
                  <a:lnTo>
                    <a:pt x="2096" y="2456"/>
                  </a:lnTo>
                  <a:cubicBezTo>
                    <a:pt x="2096" y="2470"/>
                    <a:pt x="2086" y="2480"/>
                    <a:pt x="2072" y="2480"/>
                  </a:cubicBezTo>
                  <a:lnTo>
                    <a:pt x="2072" y="2432"/>
                  </a:lnTo>
                  <a:lnTo>
                    <a:pt x="2048" y="2456"/>
                  </a:lnTo>
                  <a:lnTo>
                    <a:pt x="2048" y="2264"/>
                  </a:lnTo>
                  <a:lnTo>
                    <a:pt x="2096" y="2264"/>
                  </a:lnTo>
                  <a:close/>
                  <a:moveTo>
                    <a:pt x="1928" y="2480"/>
                  </a:moveTo>
                  <a:lnTo>
                    <a:pt x="1736" y="2480"/>
                  </a:lnTo>
                  <a:lnTo>
                    <a:pt x="1736" y="2432"/>
                  </a:lnTo>
                  <a:lnTo>
                    <a:pt x="1928" y="2432"/>
                  </a:lnTo>
                  <a:lnTo>
                    <a:pt x="1928" y="2480"/>
                  </a:lnTo>
                  <a:close/>
                  <a:moveTo>
                    <a:pt x="1592" y="2480"/>
                  </a:moveTo>
                  <a:lnTo>
                    <a:pt x="1400" y="2480"/>
                  </a:lnTo>
                  <a:lnTo>
                    <a:pt x="1400" y="2432"/>
                  </a:lnTo>
                  <a:lnTo>
                    <a:pt x="1592" y="2432"/>
                  </a:lnTo>
                  <a:lnTo>
                    <a:pt x="1592" y="2480"/>
                  </a:lnTo>
                  <a:close/>
                  <a:moveTo>
                    <a:pt x="1256" y="2480"/>
                  </a:moveTo>
                  <a:lnTo>
                    <a:pt x="1064" y="2480"/>
                  </a:lnTo>
                  <a:lnTo>
                    <a:pt x="1064" y="2432"/>
                  </a:lnTo>
                  <a:lnTo>
                    <a:pt x="1256" y="2432"/>
                  </a:lnTo>
                  <a:lnTo>
                    <a:pt x="1256" y="2480"/>
                  </a:lnTo>
                  <a:close/>
                  <a:moveTo>
                    <a:pt x="920" y="2480"/>
                  </a:moveTo>
                  <a:lnTo>
                    <a:pt x="728" y="2480"/>
                  </a:lnTo>
                  <a:lnTo>
                    <a:pt x="728" y="2432"/>
                  </a:lnTo>
                  <a:lnTo>
                    <a:pt x="920" y="2432"/>
                  </a:lnTo>
                  <a:lnTo>
                    <a:pt x="920" y="2480"/>
                  </a:lnTo>
                  <a:close/>
                  <a:moveTo>
                    <a:pt x="584" y="2480"/>
                  </a:moveTo>
                  <a:lnTo>
                    <a:pt x="392" y="2480"/>
                  </a:lnTo>
                  <a:lnTo>
                    <a:pt x="392" y="2432"/>
                  </a:lnTo>
                  <a:lnTo>
                    <a:pt x="584" y="2432"/>
                  </a:lnTo>
                  <a:lnTo>
                    <a:pt x="584" y="2480"/>
                  </a:lnTo>
                  <a:close/>
                  <a:moveTo>
                    <a:pt x="248" y="2480"/>
                  </a:moveTo>
                  <a:lnTo>
                    <a:pt x="56" y="2480"/>
                  </a:lnTo>
                  <a:lnTo>
                    <a:pt x="56" y="2432"/>
                  </a:lnTo>
                  <a:lnTo>
                    <a:pt x="248" y="2432"/>
                  </a:lnTo>
                  <a:lnTo>
                    <a:pt x="248" y="2480"/>
                  </a:lnTo>
                  <a:close/>
                </a:path>
              </a:pathLst>
            </a:custGeom>
            <a:solidFill>
              <a:srgbClr val="000000"/>
            </a:solidFill>
            <a:ln w="0">
              <a:solidFill>
                <a:srgbClr val="000000"/>
              </a:solidFill>
              <a:round/>
              <a:headEnd/>
              <a:tailEnd/>
            </a:ln>
          </p:spPr>
          <p:txBody>
            <a:bodyPr/>
            <a:lstStyle/>
            <a:p>
              <a:pPr fontAlgn="auto">
                <a:spcBef>
                  <a:spcPts val="0"/>
                </a:spcBef>
                <a:spcAft>
                  <a:spcPts val="0"/>
                </a:spcAft>
                <a:defRPr/>
              </a:pPr>
              <a:endParaRPr lang="zh-CN" altLang="en-US" kern="0">
                <a:solidFill>
                  <a:srgbClr val="000000"/>
                </a:solidFill>
              </a:endParaRPr>
            </a:p>
          </p:txBody>
        </p:sp>
        <p:sp>
          <p:nvSpPr>
            <p:cNvPr id="104" name="Rectangle 312"/>
            <p:cNvSpPr>
              <a:spLocks noChangeArrowheads="1"/>
            </p:cNvSpPr>
            <p:nvPr/>
          </p:nvSpPr>
          <p:spPr bwMode="auto">
            <a:xfrm>
              <a:off x="5665788" y="1550988"/>
              <a:ext cx="976312" cy="184150"/>
            </a:xfrm>
            <a:prstGeom prst="rect">
              <a:avLst/>
            </a:prstGeom>
            <a:noFill/>
            <a:ln w="9525">
              <a:noFill/>
              <a:miter lim="800000"/>
              <a:headEnd/>
              <a:tailEnd/>
            </a:ln>
          </p:spPr>
          <p:txBody>
            <a:bodyPr lIns="0" tIns="0" rIns="0" bIns="0">
              <a:spAutoFit/>
            </a:bodyPr>
            <a:lstStyle/>
            <a:p>
              <a:pPr algn="ctr"/>
              <a:r>
                <a:rPr lang="zh-CN" altLang="en-US" sz="1200">
                  <a:solidFill>
                    <a:srgbClr val="E46C0A"/>
                  </a:solidFill>
                  <a:latin typeface="Arial Unicode MS" pitchFamily="34" charset="-122"/>
                  <a:ea typeface="Arial Unicode MS" pitchFamily="34" charset="-122"/>
                  <a:cs typeface="Arial Unicode MS" pitchFamily="34" charset="-122"/>
                </a:rPr>
                <a:t>内部管理</a:t>
              </a:r>
            </a:p>
          </p:txBody>
        </p:sp>
        <p:sp>
          <p:nvSpPr>
            <p:cNvPr id="105" name="Rectangle 157"/>
            <p:cNvSpPr>
              <a:spLocks noChangeArrowheads="1"/>
            </p:cNvSpPr>
            <p:nvPr/>
          </p:nvSpPr>
          <p:spPr bwMode="auto">
            <a:xfrm>
              <a:off x="5710241" y="1984375"/>
              <a:ext cx="829345" cy="153987"/>
            </a:xfrm>
            <a:prstGeom prst="rect">
              <a:avLst/>
            </a:prstGeom>
            <a:solidFill>
              <a:srgbClr val="061DC8">
                <a:lumMod val="20000"/>
                <a:lumOff val="80000"/>
                <a:alpha val="50000"/>
              </a:srgbClr>
            </a:solidFill>
            <a:ln w="19050">
              <a:solidFill>
                <a:srgbClr val="FFCC66"/>
              </a:solidFill>
              <a:miter lim="800000"/>
              <a:headEnd/>
              <a:tailEnd/>
            </a:ln>
          </p:spPr>
          <p:txBody>
            <a:bodyPr lIns="0" tIns="0" rIns="0" bIns="0">
              <a:spAutoFit/>
            </a:bodyPr>
            <a:lstStyle/>
            <a:p>
              <a:pPr algn="ctr" fontAlgn="auto">
                <a:spcBef>
                  <a:spcPts val="0"/>
                </a:spcBef>
                <a:spcAft>
                  <a:spcPts val="0"/>
                </a:spcAft>
                <a:defRPr/>
              </a:pPr>
              <a:r>
                <a:rPr lang="zh-CN" altLang="en-US" sz="1000" kern="0" dirty="0">
                  <a:solidFill>
                    <a:srgbClr val="000000"/>
                  </a:solidFill>
                  <a:latin typeface="Arial Unicode MS" pitchFamily="34" charset="-122"/>
                  <a:ea typeface="Arial Unicode MS" pitchFamily="34" charset="-122"/>
                  <a:cs typeface="Arial Unicode MS" pitchFamily="34" charset="-122"/>
                </a:rPr>
                <a:t>监管资本计量</a:t>
              </a:r>
              <a:endParaRPr lang="en-US" altLang="zh-CN" sz="1000" kern="0" dirty="0">
                <a:solidFill>
                  <a:srgbClr val="000000"/>
                </a:solidFill>
                <a:latin typeface="Arial Unicode MS" pitchFamily="34" charset="-122"/>
                <a:ea typeface="Arial Unicode MS" pitchFamily="34" charset="-122"/>
                <a:cs typeface="Arial Unicode MS" pitchFamily="34" charset="-122"/>
              </a:endParaRPr>
            </a:p>
          </p:txBody>
        </p:sp>
        <p:sp>
          <p:nvSpPr>
            <p:cNvPr id="106" name="Rectangle 157"/>
            <p:cNvSpPr>
              <a:spLocks noChangeArrowheads="1"/>
            </p:cNvSpPr>
            <p:nvPr/>
          </p:nvSpPr>
          <p:spPr bwMode="auto">
            <a:xfrm>
              <a:off x="5698345" y="2206625"/>
              <a:ext cx="827645" cy="153987"/>
            </a:xfrm>
            <a:prstGeom prst="rect">
              <a:avLst/>
            </a:prstGeom>
            <a:solidFill>
              <a:srgbClr val="061DC8">
                <a:lumMod val="20000"/>
                <a:lumOff val="80000"/>
                <a:alpha val="50000"/>
              </a:srgbClr>
            </a:solidFill>
            <a:ln w="19050">
              <a:solidFill>
                <a:srgbClr val="FFCC66"/>
              </a:solidFill>
              <a:miter lim="800000"/>
              <a:headEnd/>
              <a:tailEnd/>
            </a:ln>
          </p:spPr>
          <p:txBody>
            <a:bodyPr lIns="0" tIns="0" rIns="0" bIns="0">
              <a:spAutoFit/>
            </a:bodyPr>
            <a:lstStyle/>
            <a:p>
              <a:pPr algn="ctr" fontAlgn="auto">
                <a:spcBef>
                  <a:spcPts val="0"/>
                </a:spcBef>
                <a:spcAft>
                  <a:spcPts val="0"/>
                </a:spcAft>
                <a:defRPr/>
              </a:pPr>
              <a:r>
                <a:rPr lang="zh-CN" altLang="en-US" sz="1000" kern="0" dirty="0">
                  <a:solidFill>
                    <a:srgbClr val="000000"/>
                  </a:solidFill>
                  <a:latin typeface="Arial Unicode MS" pitchFamily="34" charset="-122"/>
                  <a:ea typeface="Arial Unicode MS" pitchFamily="34" charset="-122"/>
                  <a:cs typeface="Arial Unicode MS" pitchFamily="34" charset="-122"/>
                </a:rPr>
                <a:t>经济资本计量</a:t>
              </a:r>
              <a:endParaRPr lang="en-US" altLang="zh-CN" sz="1000" kern="0" dirty="0">
                <a:solidFill>
                  <a:srgbClr val="000000"/>
                </a:solidFill>
                <a:latin typeface="Arial Unicode MS" pitchFamily="34" charset="-122"/>
                <a:ea typeface="Arial Unicode MS" pitchFamily="34" charset="-122"/>
                <a:cs typeface="Arial Unicode MS" pitchFamily="34" charset="-122"/>
              </a:endParaRPr>
            </a:p>
          </p:txBody>
        </p:sp>
        <p:cxnSp>
          <p:nvCxnSpPr>
            <p:cNvPr id="107" name="肘形连接符 144"/>
            <p:cNvCxnSpPr>
              <a:cxnSpLocks noChangeShapeType="1"/>
              <a:endCxn id="91" idx="2"/>
            </p:cNvCxnSpPr>
            <p:nvPr/>
          </p:nvCxnSpPr>
          <p:spPr bwMode="auto">
            <a:xfrm rot="10800000">
              <a:off x="615950" y="2517775"/>
              <a:ext cx="2500313" cy="1192213"/>
            </a:xfrm>
            <a:prstGeom prst="bentConnector2">
              <a:avLst/>
            </a:prstGeom>
            <a:noFill/>
            <a:ln w="25400" algn="ctr">
              <a:solidFill>
                <a:srgbClr val="4E62FA"/>
              </a:solidFill>
              <a:round/>
              <a:headEnd/>
              <a:tailEnd type="arrow" w="med" len="med"/>
            </a:ln>
            <a:effectLst>
              <a:prstShdw prst="shdw17" dist="17961" dir="2700000">
                <a:srgbClr val="FFFFFF"/>
              </a:prstShdw>
            </a:effectLst>
          </p:spPr>
        </p:cxnSp>
        <p:sp>
          <p:nvSpPr>
            <p:cNvPr id="108" name="Rectangle 341"/>
            <p:cNvSpPr>
              <a:spLocks noChangeArrowheads="1"/>
            </p:cNvSpPr>
            <p:nvPr/>
          </p:nvSpPr>
          <p:spPr bwMode="auto">
            <a:xfrm>
              <a:off x="1750461" y="2782887"/>
              <a:ext cx="448662" cy="461963"/>
            </a:xfrm>
            <a:prstGeom prst="rect">
              <a:avLst/>
            </a:prstGeom>
            <a:noFill/>
            <a:ln w="9525">
              <a:noFill/>
              <a:miter lim="800000"/>
              <a:headEnd/>
              <a:tailEnd/>
            </a:ln>
          </p:spPr>
          <p:txBody>
            <a:bodyPr lIns="0" tIns="0" rIns="0" bIns="0">
              <a:spAutoFit/>
            </a:bodyPr>
            <a:lstStyle/>
            <a:p>
              <a:pPr fontAlgn="auto">
                <a:spcBef>
                  <a:spcPts val="0"/>
                </a:spcBef>
                <a:spcAft>
                  <a:spcPts val="0"/>
                </a:spcAft>
                <a:defRPr/>
              </a:pPr>
              <a:r>
                <a:rPr lang="zh-CN" altLang="en-US" sz="1000" kern="0">
                  <a:solidFill>
                    <a:srgbClr val="000000"/>
                  </a:solidFill>
                  <a:latin typeface="Arial Unicode MS" pitchFamily="34" charset="-122"/>
                  <a:ea typeface="Arial Unicode MS" pitchFamily="34" charset="-122"/>
                  <a:cs typeface="Arial Unicode MS" pitchFamily="34" charset="-122"/>
                </a:rPr>
                <a:t>勾稽和监控结果</a:t>
              </a:r>
            </a:p>
          </p:txBody>
        </p:sp>
        <p:cxnSp>
          <p:nvCxnSpPr>
            <p:cNvPr id="109" name="肘形连接符 905"/>
            <p:cNvCxnSpPr>
              <a:cxnSpLocks noChangeShapeType="1"/>
            </p:cNvCxnSpPr>
            <p:nvPr/>
          </p:nvCxnSpPr>
          <p:spPr bwMode="auto">
            <a:xfrm rot="5400000" flipH="1" flipV="1">
              <a:off x="5398294" y="2596356"/>
              <a:ext cx="587375" cy="538163"/>
            </a:xfrm>
            <a:prstGeom prst="bentConnector3">
              <a:avLst>
                <a:gd name="adj1" fmla="val 50000"/>
              </a:avLst>
            </a:prstGeom>
            <a:noFill/>
            <a:ln w="25400" algn="ctr">
              <a:solidFill>
                <a:srgbClr val="4E62FA"/>
              </a:solidFill>
              <a:round/>
              <a:headEnd/>
              <a:tailEnd type="arrow" w="med" len="med"/>
            </a:ln>
            <a:effectLst>
              <a:prstShdw prst="shdw17" dist="17961" dir="2700000">
                <a:srgbClr val="FFFFFF"/>
              </a:prstShdw>
            </a:effectLst>
          </p:spPr>
        </p:cxnSp>
        <p:cxnSp>
          <p:nvCxnSpPr>
            <p:cNvPr id="110" name="直接箭头连接符 224"/>
            <p:cNvCxnSpPr>
              <a:cxnSpLocks noChangeShapeType="1"/>
            </p:cNvCxnSpPr>
            <p:nvPr/>
          </p:nvCxnSpPr>
          <p:spPr bwMode="auto">
            <a:xfrm rot="5400000">
              <a:off x="5558631" y="2994819"/>
              <a:ext cx="1122363" cy="504825"/>
            </a:xfrm>
            <a:prstGeom prst="bentConnector2">
              <a:avLst/>
            </a:prstGeom>
            <a:noFill/>
            <a:ln w="19050" algn="ctr">
              <a:solidFill>
                <a:srgbClr val="FF9900"/>
              </a:solidFill>
              <a:round/>
              <a:headEnd/>
              <a:tailEnd type="arrow" w="med" len="med"/>
            </a:ln>
            <a:effectLst>
              <a:prstShdw prst="shdw17" dist="17961" dir="2700000">
                <a:srgbClr val="FFFFFF"/>
              </a:prstShdw>
            </a:effectLst>
          </p:spPr>
        </p:cxnSp>
        <p:sp>
          <p:nvSpPr>
            <p:cNvPr id="111" name="Rectangle 341"/>
            <p:cNvSpPr>
              <a:spLocks noChangeArrowheads="1"/>
            </p:cNvSpPr>
            <p:nvPr/>
          </p:nvSpPr>
          <p:spPr bwMode="auto">
            <a:xfrm>
              <a:off x="5700713" y="2862263"/>
              <a:ext cx="256480" cy="307777"/>
            </a:xfrm>
            <a:prstGeom prst="rect">
              <a:avLst/>
            </a:prstGeom>
            <a:noFill/>
            <a:ln w="9525">
              <a:noFill/>
              <a:miter lim="800000"/>
              <a:headEnd/>
              <a:tailEnd/>
            </a:ln>
          </p:spPr>
          <p:txBody>
            <a:bodyPr wrap="none" lIns="0" tIns="0" rIns="0" bIns="0">
              <a:spAutoFit/>
            </a:bodyPr>
            <a:lstStyle/>
            <a:p>
              <a:r>
                <a:rPr lang="zh-CN" altLang="en-US" sz="1000">
                  <a:solidFill>
                    <a:srgbClr val="000000"/>
                  </a:solidFill>
                  <a:latin typeface="Arial Unicode MS" pitchFamily="34" charset="-122"/>
                  <a:ea typeface="Arial Unicode MS" pitchFamily="34" charset="-122"/>
                  <a:cs typeface="Arial Unicode MS" pitchFamily="34" charset="-122"/>
                </a:rPr>
                <a:t>基础</a:t>
              </a:r>
              <a:endParaRPr lang="en-US" altLang="zh-CN" sz="1000">
                <a:solidFill>
                  <a:srgbClr val="000000"/>
                </a:solidFill>
                <a:latin typeface="Arial Unicode MS" pitchFamily="34" charset="-122"/>
                <a:ea typeface="Arial Unicode MS" pitchFamily="34" charset="-122"/>
                <a:cs typeface="Arial Unicode MS" pitchFamily="34" charset="-122"/>
              </a:endParaRPr>
            </a:p>
            <a:p>
              <a:r>
                <a:rPr lang="zh-CN" altLang="en-US" sz="1000">
                  <a:solidFill>
                    <a:srgbClr val="000000"/>
                  </a:solidFill>
                  <a:latin typeface="Arial Unicode MS" pitchFamily="34" charset="-122"/>
                  <a:ea typeface="Arial Unicode MS" pitchFamily="34" charset="-122"/>
                  <a:cs typeface="Arial Unicode MS" pitchFamily="34" charset="-122"/>
                </a:rPr>
                <a:t>数据</a:t>
              </a:r>
            </a:p>
          </p:txBody>
        </p:sp>
        <p:sp>
          <p:nvSpPr>
            <p:cNvPr id="112" name="Rectangle 341"/>
            <p:cNvSpPr>
              <a:spLocks noChangeArrowheads="1"/>
            </p:cNvSpPr>
            <p:nvPr/>
          </p:nvSpPr>
          <p:spPr bwMode="auto">
            <a:xfrm>
              <a:off x="6374737" y="3014662"/>
              <a:ext cx="256620" cy="307975"/>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zh-CN" altLang="en-US" sz="1000" kern="0">
                  <a:solidFill>
                    <a:srgbClr val="000000"/>
                  </a:solidFill>
                  <a:latin typeface="Arial Unicode MS" pitchFamily="34" charset="-122"/>
                  <a:ea typeface="Arial Unicode MS" pitchFamily="34" charset="-122"/>
                  <a:cs typeface="Arial Unicode MS" pitchFamily="34" charset="-122"/>
                </a:rPr>
                <a:t>计算</a:t>
              </a:r>
            </a:p>
            <a:p>
              <a:pPr fontAlgn="auto">
                <a:spcBef>
                  <a:spcPts val="0"/>
                </a:spcBef>
                <a:spcAft>
                  <a:spcPts val="0"/>
                </a:spcAft>
                <a:defRPr/>
              </a:pPr>
              <a:r>
                <a:rPr lang="zh-CN" altLang="en-US" sz="1000" kern="0">
                  <a:solidFill>
                    <a:srgbClr val="000000"/>
                  </a:solidFill>
                  <a:latin typeface="Arial Unicode MS" pitchFamily="34" charset="-122"/>
                  <a:ea typeface="Arial Unicode MS" pitchFamily="34" charset="-122"/>
                  <a:cs typeface="Arial Unicode MS" pitchFamily="34" charset="-122"/>
                </a:rPr>
                <a:t>结果</a:t>
              </a:r>
            </a:p>
          </p:txBody>
        </p:sp>
        <p:cxnSp>
          <p:nvCxnSpPr>
            <p:cNvPr id="113" name="直接箭头连接符 224"/>
            <p:cNvCxnSpPr>
              <a:cxnSpLocks noChangeShapeType="1"/>
            </p:cNvCxnSpPr>
            <p:nvPr/>
          </p:nvCxnSpPr>
          <p:spPr bwMode="auto">
            <a:xfrm>
              <a:off x="1865313" y="2646363"/>
              <a:ext cx="1325562" cy="1112837"/>
            </a:xfrm>
            <a:prstGeom prst="bentConnector3">
              <a:avLst>
                <a:gd name="adj1" fmla="val 685"/>
              </a:avLst>
            </a:prstGeom>
            <a:noFill/>
            <a:ln w="19050" algn="ctr">
              <a:solidFill>
                <a:srgbClr val="FF9900"/>
              </a:solidFill>
              <a:round/>
              <a:headEnd/>
              <a:tailEnd type="arrow" w="med" len="med"/>
            </a:ln>
            <a:effectLst>
              <a:prstShdw prst="shdw17" dist="17961" dir="2700000">
                <a:srgbClr val="FFFFFF"/>
              </a:prstShdw>
            </a:effectLst>
          </p:spPr>
        </p:cxnSp>
        <p:sp>
          <p:nvSpPr>
            <p:cNvPr id="114" name="Rectangle 341"/>
            <p:cNvSpPr>
              <a:spLocks noChangeArrowheads="1"/>
            </p:cNvSpPr>
            <p:nvPr/>
          </p:nvSpPr>
          <p:spPr bwMode="auto">
            <a:xfrm>
              <a:off x="1247416" y="3028950"/>
              <a:ext cx="401076" cy="307975"/>
            </a:xfrm>
            <a:prstGeom prst="rect">
              <a:avLst/>
            </a:prstGeom>
            <a:noFill/>
            <a:ln w="9525">
              <a:noFill/>
              <a:miter lim="800000"/>
              <a:headEnd/>
              <a:tailEnd/>
            </a:ln>
          </p:spPr>
          <p:txBody>
            <a:bodyPr lIns="0" tIns="0" rIns="0" bIns="0">
              <a:spAutoFit/>
            </a:bodyPr>
            <a:lstStyle/>
            <a:p>
              <a:pPr fontAlgn="auto">
                <a:spcBef>
                  <a:spcPts val="0"/>
                </a:spcBef>
                <a:spcAft>
                  <a:spcPts val="0"/>
                </a:spcAft>
                <a:defRPr/>
              </a:pPr>
              <a:r>
                <a:rPr lang="zh-CN" altLang="en-US" sz="1000" kern="0">
                  <a:solidFill>
                    <a:srgbClr val="000000"/>
                  </a:solidFill>
                  <a:latin typeface="Arial Unicode MS" pitchFamily="34" charset="-122"/>
                  <a:ea typeface="Arial Unicode MS" pitchFamily="34" charset="-122"/>
                  <a:cs typeface="Arial Unicode MS" pitchFamily="34" charset="-122"/>
                </a:rPr>
                <a:t>注释或行动</a:t>
              </a:r>
            </a:p>
          </p:txBody>
        </p:sp>
        <p:sp>
          <p:nvSpPr>
            <p:cNvPr id="115" name="Rectangle 157"/>
            <p:cNvSpPr>
              <a:spLocks noChangeArrowheads="1"/>
            </p:cNvSpPr>
            <p:nvPr/>
          </p:nvSpPr>
          <p:spPr bwMode="auto">
            <a:xfrm>
              <a:off x="5698345" y="2417762"/>
              <a:ext cx="827645" cy="153988"/>
            </a:xfrm>
            <a:prstGeom prst="rect">
              <a:avLst/>
            </a:prstGeom>
            <a:solidFill>
              <a:srgbClr val="061DC8">
                <a:lumMod val="20000"/>
                <a:lumOff val="80000"/>
                <a:alpha val="50000"/>
              </a:srgbClr>
            </a:solidFill>
            <a:ln w="19050">
              <a:solidFill>
                <a:srgbClr val="FFCC66"/>
              </a:solidFill>
              <a:miter lim="800000"/>
              <a:headEnd/>
              <a:tailEnd/>
            </a:ln>
          </p:spPr>
          <p:txBody>
            <a:bodyPr lIns="0" tIns="0" rIns="0" bIns="0">
              <a:spAutoFit/>
            </a:bodyPr>
            <a:lstStyle/>
            <a:p>
              <a:pPr algn="ctr" fontAlgn="auto">
                <a:spcBef>
                  <a:spcPts val="0"/>
                </a:spcBef>
                <a:spcAft>
                  <a:spcPts val="0"/>
                </a:spcAft>
                <a:defRPr/>
              </a:pPr>
              <a:r>
                <a:rPr lang="zh-CN" altLang="en-US" sz="1000" kern="0" dirty="0">
                  <a:solidFill>
                    <a:srgbClr val="000000"/>
                  </a:solidFill>
                  <a:latin typeface="Arial Unicode MS" pitchFamily="34" charset="-122"/>
                  <a:ea typeface="Arial Unicode MS" pitchFamily="34" charset="-122"/>
                  <a:cs typeface="Arial Unicode MS" pitchFamily="34" charset="-122"/>
                </a:rPr>
                <a:t>损益分析</a:t>
              </a:r>
              <a:endParaRPr lang="en-US" altLang="zh-CN" sz="1000" kern="0" dirty="0">
                <a:solidFill>
                  <a:srgbClr val="000000"/>
                </a:solidFill>
                <a:latin typeface="Arial Unicode MS" pitchFamily="34" charset="-122"/>
                <a:ea typeface="Arial Unicode MS" pitchFamily="34" charset="-122"/>
                <a:cs typeface="Arial Unicode MS" pitchFamily="34" charset="-122"/>
              </a:endParaRPr>
            </a:p>
          </p:txBody>
        </p:sp>
        <p:sp>
          <p:nvSpPr>
            <p:cNvPr id="116" name="Rectangle 157"/>
            <p:cNvSpPr>
              <a:spLocks noChangeArrowheads="1"/>
            </p:cNvSpPr>
            <p:nvPr/>
          </p:nvSpPr>
          <p:spPr bwMode="auto">
            <a:xfrm>
              <a:off x="1818440" y="5903913"/>
              <a:ext cx="1261012" cy="153988"/>
            </a:xfrm>
            <a:prstGeom prst="rect">
              <a:avLst/>
            </a:prstGeom>
            <a:solidFill>
              <a:srgbClr val="061DC8">
                <a:lumMod val="20000"/>
                <a:lumOff val="80000"/>
                <a:alpha val="50000"/>
              </a:srgbClr>
            </a:solidFill>
            <a:ln w="19050">
              <a:solidFill>
                <a:srgbClr val="FFCC66"/>
              </a:solidFill>
              <a:prstDash val="sysDash"/>
              <a:miter lim="800000"/>
              <a:headEnd/>
              <a:tailEnd/>
            </a:ln>
          </p:spPr>
          <p:txBody>
            <a:bodyPr lIns="0" tIns="0" rIns="0" bIns="0">
              <a:spAutoFit/>
            </a:bodyPr>
            <a:lstStyle/>
            <a:p>
              <a:pPr algn="ctr" fontAlgn="auto">
                <a:spcBef>
                  <a:spcPts val="0"/>
                </a:spcBef>
                <a:spcAft>
                  <a:spcPts val="0"/>
                </a:spcAft>
                <a:defRPr/>
              </a:pPr>
              <a:r>
                <a:rPr lang="zh-CN" altLang="en-US" sz="1000" kern="0" dirty="0">
                  <a:solidFill>
                    <a:srgbClr val="000000"/>
                  </a:solidFill>
                  <a:latin typeface="Arial Unicode MS" pitchFamily="34" charset="-122"/>
                  <a:ea typeface="Arial Unicode MS" pitchFamily="34" charset="-122"/>
                  <a:cs typeface="Arial Unicode MS" pitchFamily="34" charset="-122"/>
                </a:rPr>
                <a:t>黄金期货系统</a:t>
              </a:r>
              <a:endParaRPr lang="en-US" altLang="zh-CN" sz="1000" kern="0" dirty="0">
                <a:solidFill>
                  <a:srgbClr val="000000"/>
                </a:solidFill>
                <a:latin typeface="Arial Unicode MS" pitchFamily="34" charset="-122"/>
                <a:ea typeface="Arial Unicode MS" pitchFamily="34" charset="-122"/>
                <a:cs typeface="Arial Unicode MS" pitchFamily="34" charset="-122"/>
              </a:endParaRPr>
            </a:p>
          </p:txBody>
        </p:sp>
        <p:sp>
          <p:nvSpPr>
            <p:cNvPr id="117" name="Rectangle 157"/>
            <p:cNvSpPr>
              <a:spLocks noChangeArrowheads="1"/>
            </p:cNvSpPr>
            <p:nvPr/>
          </p:nvSpPr>
          <p:spPr bwMode="auto">
            <a:xfrm>
              <a:off x="2363972" y="1781175"/>
              <a:ext cx="827645" cy="153987"/>
            </a:xfrm>
            <a:prstGeom prst="rect">
              <a:avLst/>
            </a:prstGeom>
            <a:solidFill>
              <a:srgbClr val="061DC8">
                <a:lumMod val="20000"/>
                <a:lumOff val="80000"/>
                <a:alpha val="50000"/>
              </a:srgbClr>
            </a:solidFill>
            <a:ln w="19050">
              <a:solidFill>
                <a:srgbClr val="FFCC66"/>
              </a:solidFill>
              <a:miter lim="800000"/>
              <a:headEnd/>
              <a:tailEnd/>
            </a:ln>
          </p:spPr>
          <p:txBody>
            <a:bodyPr lIns="0" tIns="0" rIns="0" bIns="0">
              <a:spAutoFit/>
            </a:bodyPr>
            <a:lstStyle/>
            <a:p>
              <a:pPr algn="ctr" fontAlgn="auto">
                <a:spcBef>
                  <a:spcPts val="0"/>
                </a:spcBef>
                <a:spcAft>
                  <a:spcPts val="0"/>
                </a:spcAft>
                <a:defRPr/>
              </a:pPr>
              <a:r>
                <a:rPr lang="zh-CN" altLang="en-US" sz="1000" kern="0" dirty="0">
                  <a:solidFill>
                    <a:srgbClr val="000000"/>
                  </a:solidFill>
                  <a:latin typeface="Arial Unicode MS" pitchFamily="34" charset="-122"/>
                  <a:ea typeface="Arial Unicode MS" pitchFamily="34" charset="-122"/>
                  <a:cs typeface="Arial Unicode MS" pitchFamily="34" charset="-122"/>
                </a:rPr>
                <a:t>对外披露报表</a:t>
              </a:r>
              <a:endParaRPr lang="en-US" altLang="zh-CN" sz="1000" kern="0" dirty="0">
                <a:solidFill>
                  <a:srgbClr val="000000"/>
                </a:solidFill>
                <a:latin typeface="Arial Unicode MS" pitchFamily="34" charset="-122"/>
                <a:ea typeface="Arial Unicode MS" pitchFamily="34" charset="-122"/>
                <a:cs typeface="Arial Unicode MS" pitchFamily="34" charset="-122"/>
              </a:endParaRPr>
            </a:p>
          </p:txBody>
        </p:sp>
        <p:sp>
          <p:nvSpPr>
            <p:cNvPr id="118" name="Rectangle 157"/>
            <p:cNvSpPr>
              <a:spLocks noChangeArrowheads="1"/>
            </p:cNvSpPr>
            <p:nvPr/>
          </p:nvSpPr>
          <p:spPr bwMode="auto">
            <a:xfrm>
              <a:off x="1293302" y="1703387"/>
              <a:ext cx="829345" cy="153988"/>
            </a:xfrm>
            <a:prstGeom prst="rect">
              <a:avLst/>
            </a:prstGeom>
            <a:solidFill>
              <a:srgbClr val="061DC8">
                <a:lumMod val="20000"/>
                <a:lumOff val="80000"/>
                <a:alpha val="50000"/>
              </a:srgbClr>
            </a:solidFill>
            <a:ln w="19050">
              <a:solidFill>
                <a:srgbClr val="FFCC66"/>
              </a:solidFill>
              <a:miter lim="800000"/>
              <a:headEnd/>
              <a:tailEnd/>
            </a:ln>
          </p:spPr>
          <p:txBody>
            <a:bodyPr lIns="0" tIns="0" rIns="0" bIns="0">
              <a:spAutoFit/>
            </a:bodyPr>
            <a:lstStyle/>
            <a:p>
              <a:pPr algn="ctr" fontAlgn="auto">
                <a:spcBef>
                  <a:spcPts val="0"/>
                </a:spcBef>
                <a:spcAft>
                  <a:spcPts val="0"/>
                </a:spcAft>
                <a:defRPr/>
              </a:pPr>
              <a:r>
                <a:rPr lang="zh-CN" altLang="en-US" sz="1000" kern="0" dirty="0">
                  <a:solidFill>
                    <a:srgbClr val="000000"/>
                  </a:solidFill>
                  <a:latin typeface="Arial Unicode MS" pitchFamily="34" charset="-122"/>
                  <a:ea typeface="Arial Unicode MS" pitchFamily="34" charset="-122"/>
                  <a:cs typeface="Arial Unicode MS" pitchFamily="34" charset="-122"/>
                </a:rPr>
                <a:t>头寸勾稽</a:t>
              </a:r>
              <a:endParaRPr lang="en-US" altLang="zh-CN" sz="1000" kern="0" dirty="0">
                <a:solidFill>
                  <a:srgbClr val="000000"/>
                </a:solidFill>
                <a:latin typeface="Arial Unicode MS" pitchFamily="34" charset="-122"/>
                <a:ea typeface="Arial Unicode MS" pitchFamily="34" charset="-122"/>
                <a:cs typeface="Arial Unicode MS" pitchFamily="34" charset="-122"/>
              </a:endParaRPr>
            </a:p>
          </p:txBody>
        </p:sp>
        <p:sp>
          <p:nvSpPr>
            <p:cNvPr id="119" name="Rectangle 157"/>
            <p:cNvSpPr>
              <a:spLocks noChangeArrowheads="1"/>
            </p:cNvSpPr>
            <p:nvPr/>
          </p:nvSpPr>
          <p:spPr bwMode="auto">
            <a:xfrm>
              <a:off x="1293302" y="1985962"/>
              <a:ext cx="829345" cy="153988"/>
            </a:xfrm>
            <a:prstGeom prst="rect">
              <a:avLst/>
            </a:prstGeom>
            <a:solidFill>
              <a:srgbClr val="061DC8">
                <a:lumMod val="20000"/>
                <a:lumOff val="80000"/>
                <a:alpha val="50000"/>
              </a:srgbClr>
            </a:solidFill>
            <a:ln w="19050">
              <a:solidFill>
                <a:srgbClr val="FFCC66"/>
              </a:solidFill>
              <a:miter lim="800000"/>
              <a:headEnd/>
              <a:tailEnd/>
            </a:ln>
          </p:spPr>
          <p:txBody>
            <a:bodyPr lIns="0" tIns="0" rIns="0" bIns="0">
              <a:spAutoFit/>
            </a:bodyPr>
            <a:lstStyle/>
            <a:p>
              <a:pPr algn="ctr" fontAlgn="auto">
                <a:spcBef>
                  <a:spcPts val="0"/>
                </a:spcBef>
                <a:spcAft>
                  <a:spcPts val="0"/>
                </a:spcAft>
                <a:defRPr/>
              </a:pPr>
              <a:r>
                <a:rPr lang="zh-CN" altLang="en-US" sz="1000" kern="0" dirty="0">
                  <a:solidFill>
                    <a:srgbClr val="000000"/>
                  </a:solidFill>
                  <a:latin typeface="Arial Unicode MS" pitchFamily="34" charset="-122"/>
                  <a:ea typeface="Arial Unicode MS" pitchFamily="34" charset="-122"/>
                  <a:cs typeface="Arial Unicode MS" pitchFamily="34" charset="-122"/>
                </a:rPr>
                <a:t>交易产品监控</a:t>
              </a:r>
            </a:p>
          </p:txBody>
        </p:sp>
        <p:sp>
          <p:nvSpPr>
            <p:cNvPr id="120" name="Rectangle 157"/>
            <p:cNvSpPr>
              <a:spLocks noChangeArrowheads="1"/>
            </p:cNvSpPr>
            <p:nvPr/>
          </p:nvSpPr>
          <p:spPr bwMode="auto">
            <a:xfrm>
              <a:off x="1293302" y="2128837"/>
              <a:ext cx="829345" cy="307975"/>
            </a:xfrm>
            <a:prstGeom prst="rect">
              <a:avLst/>
            </a:prstGeom>
            <a:solidFill>
              <a:srgbClr val="061DC8">
                <a:lumMod val="20000"/>
                <a:lumOff val="80000"/>
                <a:alpha val="50000"/>
              </a:srgbClr>
            </a:solidFill>
            <a:ln w="19050">
              <a:solidFill>
                <a:srgbClr val="FFCC66"/>
              </a:solidFill>
              <a:miter lim="800000"/>
              <a:headEnd/>
              <a:tailEnd/>
            </a:ln>
          </p:spPr>
          <p:txBody>
            <a:bodyPr lIns="0" tIns="0" rIns="0" bIns="0">
              <a:spAutoFit/>
            </a:bodyPr>
            <a:lstStyle/>
            <a:p>
              <a:pPr algn="ctr" fontAlgn="auto">
                <a:spcBef>
                  <a:spcPts val="0"/>
                </a:spcBef>
                <a:spcAft>
                  <a:spcPts val="0"/>
                </a:spcAft>
                <a:defRPr/>
              </a:pPr>
              <a:r>
                <a:rPr lang="zh-CN" altLang="en-US" sz="1000" kern="0" dirty="0">
                  <a:solidFill>
                    <a:srgbClr val="000000"/>
                  </a:solidFill>
                  <a:latin typeface="Arial Unicode MS" pitchFamily="34" charset="-122"/>
                  <a:ea typeface="Arial Unicode MS" pitchFamily="34" charset="-122"/>
                  <a:cs typeface="Arial Unicode MS" pitchFamily="34" charset="-122"/>
                </a:rPr>
                <a:t>交易对手</a:t>
              </a:r>
              <a:r>
                <a:rPr lang="en-US" altLang="zh-CN" sz="1000" kern="0" dirty="0">
                  <a:solidFill>
                    <a:srgbClr val="000000"/>
                  </a:solidFill>
                  <a:latin typeface="Arial Unicode MS" pitchFamily="34" charset="-122"/>
                  <a:ea typeface="Arial Unicode MS" pitchFamily="34" charset="-122"/>
                  <a:cs typeface="Arial Unicode MS" pitchFamily="34" charset="-122"/>
                </a:rPr>
                <a:t>/</a:t>
              </a:r>
              <a:r>
                <a:rPr lang="zh-CN" altLang="en-US" sz="1000" kern="0" dirty="0">
                  <a:solidFill>
                    <a:srgbClr val="000000"/>
                  </a:solidFill>
                  <a:latin typeface="Arial Unicode MS" pitchFamily="34" charset="-122"/>
                  <a:ea typeface="Arial Unicode MS" pitchFamily="34" charset="-122"/>
                  <a:cs typeface="Arial Unicode MS" pitchFamily="34" charset="-122"/>
                </a:rPr>
                <a:t>发行人监控</a:t>
              </a:r>
            </a:p>
          </p:txBody>
        </p:sp>
        <p:sp>
          <p:nvSpPr>
            <p:cNvPr id="121" name="Rectangle 157"/>
            <p:cNvSpPr>
              <a:spLocks noChangeArrowheads="1"/>
            </p:cNvSpPr>
            <p:nvPr/>
          </p:nvSpPr>
          <p:spPr bwMode="auto">
            <a:xfrm>
              <a:off x="1818440" y="5427663"/>
              <a:ext cx="1261012" cy="153988"/>
            </a:xfrm>
            <a:prstGeom prst="rect">
              <a:avLst/>
            </a:prstGeom>
            <a:solidFill>
              <a:srgbClr val="061DC8">
                <a:lumMod val="20000"/>
                <a:lumOff val="80000"/>
                <a:alpha val="50000"/>
              </a:srgbClr>
            </a:solidFill>
            <a:ln w="19050">
              <a:solidFill>
                <a:srgbClr val="FFCC66"/>
              </a:solidFill>
              <a:miter lim="800000"/>
              <a:headEnd/>
              <a:tailEnd/>
            </a:ln>
          </p:spPr>
          <p:txBody>
            <a:bodyPr lIns="0" tIns="0" rIns="0" bIns="0">
              <a:spAutoFit/>
            </a:bodyPr>
            <a:lstStyle/>
            <a:p>
              <a:pPr algn="ctr" fontAlgn="auto">
                <a:spcBef>
                  <a:spcPts val="0"/>
                </a:spcBef>
                <a:spcAft>
                  <a:spcPts val="0"/>
                </a:spcAft>
                <a:defRPr/>
              </a:pPr>
              <a:r>
                <a:rPr lang="en-US" altLang="zh-CN" sz="1000" kern="0" dirty="0">
                  <a:solidFill>
                    <a:srgbClr val="000000"/>
                  </a:solidFill>
                  <a:latin typeface="Arial Unicode MS" pitchFamily="34" charset="-122"/>
                  <a:ea typeface="Arial Unicode MS" pitchFamily="34" charset="-122"/>
                  <a:cs typeface="Arial Unicode MS" pitchFamily="34" charset="-122"/>
                </a:rPr>
                <a:t>FBS</a:t>
              </a:r>
            </a:p>
          </p:txBody>
        </p:sp>
        <p:sp>
          <p:nvSpPr>
            <p:cNvPr id="122" name="Rectangle 157"/>
            <p:cNvSpPr>
              <a:spLocks noChangeArrowheads="1"/>
            </p:cNvSpPr>
            <p:nvPr/>
          </p:nvSpPr>
          <p:spPr bwMode="auto">
            <a:xfrm>
              <a:off x="3157627" y="5189538"/>
              <a:ext cx="1261012" cy="153988"/>
            </a:xfrm>
            <a:prstGeom prst="rect">
              <a:avLst/>
            </a:prstGeom>
            <a:solidFill>
              <a:srgbClr val="061DC8">
                <a:lumMod val="20000"/>
                <a:lumOff val="80000"/>
                <a:alpha val="50000"/>
              </a:srgbClr>
            </a:solidFill>
            <a:ln w="19050">
              <a:solidFill>
                <a:srgbClr val="FFCC66"/>
              </a:solidFill>
              <a:miter lim="800000"/>
              <a:headEnd/>
              <a:tailEnd/>
            </a:ln>
          </p:spPr>
          <p:txBody>
            <a:bodyPr lIns="0" tIns="0" rIns="0" bIns="0">
              <a:spAutoFit/>
            </a:bodyPr>
            <a:lstStyle/>
            <a:p>
              <a:pPr algn="ctr" fontAlgn="auto">
                <a:spcBef>
                  <a:spcPts val="0"/>
                </a:spcBef>
                <a:spcAft>
                  <a:spcPts val="0"/>
                </a:spcAft>
                <a:defRPr/>
              </a:pPr>
              <a:r>
                <a:rPr lang="zh-CN" altLang="en-US" sz="1000" kern="0" dirty="0">
                  <a:solidFill>
                    <a:srgbClr val="000000"/>
                  </a:solidFill>
                  <a:latin typeface="Arial Unicode MS" pitchFamily="34" charset="-122"/>
                  <a:ea typeface="Arial Unicode MS" pitchFamily="34" charset="-122"/>
                  <a:cs typeface="Arial Unicode MS" pitchFamily="34" charset="-122"/>
                </a:rPr>
                <a:t>资金业务管理平台</a:t>
              </a:r>
              <a:endParaRPr lang="en-US" altLang="zh-CN" sz="1000" kern="0" dirty="0">
                <a:solidFill>
                  <a:srgbClr val="000000"/>
                </a:solidFill>
                <a:latin typeface="Arial Unicode MS" pitchFamily="34" charset="-122"/>
                <a:ea typeface="Arial Unicode MS" pitchFamily="34" charset="-122"/>
                <a:cs typeface="Arial Unicode MS" pitchFamily="34" charset="-122"/>
              </a:endParaRPr>
            </a:p>
          </p:txBody>
        </p:sp>
        <p:sp>
          <p:nvSpPr>
            <p:cNvPr id="123" name="Rectangle 157"/>
            <p:cNvSpPr>
              <a:spLocks noChangeArrowheads="1"/>
            </p:cNvSpPr>
            <p:nvPr/>
          </p:nvSpPr>
          <p:spPr bwMode="auto">
            <a:xfrm>
              <a:off x="3145732" y="5665788"/>
              <a:ext cx="1261012" cy="153988"/>
            </a:xfrm>
            <a:prstGeom prst="rect">
              <a:avLst/>
            </a:prstGeom>
            <a:solidFill>
              <a:srgbClr val="061DC8">
                <a:lumMod val="20000"/>
                <a:lumOff val="80000"/>
                <a:alpha val="50000"/>
              </a:srgbClr>
            </a:solidFill>
            <a:ln w="19050">
              <a:solidFill>
                <a:srgbClr val="FFCC66"/>
              </a:solidFill>
              <a:miter lim="800000"/>
              <a:headEnd/>
              <a:tailEnd/>
            </a:ln>
          </p:spPr>
          <p:txBody>
            <a:bodyPr lIns="0" tIns="0" rIns="0" bIns="0">
              <a:spAutoFit/>
            </a:bodyPr>
            <a:lstStyle/>
            <a:p>
              <a:pPr algn="ctr" fontAlgn="auto">
                <a:spcBef>
                  <a:spcPts val="0"/>
                </a:spcBef>
                <a:spcAft>
                  <a:spcPts val="0"/>
                </a:spcAft>
                <a:defRPr/>
              </a:pPr>
              <a:r>
                <a:rPr lang="en-US" altLang="zh-CN" sz="1000" kern="0" dirty="0">
                  <a:solidFill>
                    <a:srgbClr val="000000"/>
                  </a:solidFill>
                  <a:latin typeface="Arial Unicode MS" pitchFamily="34" charset="-122"/>
                  <a:ea typeface="Arial Unicode MS" pitchFamily="34" charset="-122"/>
                  <a:cs typeface="Arial Unicode MS" pitchFamily="34" charset="-122"/>
                </a:rPr>
                <a:t>SAP</a:t>
              </a:r>
            </a:p>
          </p:txBody>
        </p:sp>
        <p:sp>
          <p:nvSpPr>
            <p:cNvPr id="124" name="Rectangle 157"/>
            <p:cNvSpPr>
              <a:spLocks noChangeArrowheads="1"/>
            </p:cNvSpPr>
            <p:nvPr/>
          </p:nvSpPr>
          <p:spPr bwMode="auto">
            <a:xfrm>
              <a:off x="472454" y="5186363"/>
              <a:ext cx="961904" cy="193675"/>
            </a:xfrm>
            <a:prstGeom prst="rect">
              <a:avLst/>
            </a:prstGeom>
            <a:solidFill>
              <a:srgbClr val="061DC8">
                <a:lumMod val="20000"/>
                <a:lumOff val="80000"/>
                <a:alpha val="50000"/>
              </a:srgbClr>
            </a:solidFill>
            <a:ln w="19050">
              <a:solidFill>
                <a:srgbClr val="FFCC66"/>
              </a:solidFill>
              <a:miter lim="800000"/>
              <a:headEnd/>
              <a:tailEnd/>
            </a:ln>
          </p:spPr>
          <p:txBody>
            <a:bodyPr lIns="0" tIns="0" rIns="0" bIns="0"/>
            <a:lstStyle/>
            <a:p>
              <a:pPr algn="ctr" fontAlgn="auto">
                <a:spcBef>
                  <a:spcPts val="0"/>
                </a:spcBef>
                <a:spcAft>
                  <a:spcPts val="0"/>
                </a:spcAft>
                <a:defRPr/>
              </a:pPr>
              <a:r>
                <a:rPr lang="zh-CN" altLang="en-US" sz="1000" kern="0" dirty="0">
                  <a:solidFill>
                    <a:srgbClr val="000000"/>
                  </a:solidFill>
                  <a:latin typeface="Arial Unicode MS" pitchFamily="34" charset="-122"/>
                  <a:ea typeface="Arial Unicode MS" pitchFamily="34" charset="-122"/>
                  <a:cs typeface="Arial Unicode MS" pitchFamily="34" charset="-122"/>
                </a:rPr>
                <a:t>中债登</a:t>
              </a:r>
              <a:endParaRPr lang="en-US" altLang="zh-CN" sz="1000" kern="0" dirty="0">
                <a:solidFill>
                  <a:srgbClr val="000000"/>
                </a:solidFill>
                <a:latin typeface="Arial Unicode MS" pitchFamily="34" charset="-122"/>
                <a:ea typeface="Arial Unicode MS" pitchFamily="34" charset="-122"/>
                <a:cs typeface="Arial Unicode MS" pitchFamily="34" charset="-122"/>
              </a:endParaRPr>
            </a:p>
          </p:txBody>
        </p:sp>
        <p:sp>
          <p:nvSpPr>
            <p:cNvPr id="125" name="Rectangle 157"/>
            <p:cNvSpPr>
              <a:spLocks noChangeArrowheads="1"/>
            </p:cNvSpPr>
            <p:nvPr/>
          </p:nvSpPr>
          <p:spPr bwMode="auto">
            <a:xfrm>
              <a:off x="3145732" y="5903913"/>
              <a:ext cx="1261012" cy="153988"/>
            </a:xfrm>
            <a:prstGeom prst="rect">
              <a:avLst/>
            </a:prstGeom>
            <a:solidFill>
              <a:srgbClr val="061DC8">
                <a:lumMod val="20000"/>
                <a:lumOff val="80000"/>
                <a:alpha val="50000"/>
              </a:srgbClr>
            </a:solidFill>
            <a:ln w="19050">
              <a:solidFill>
                <a:srgbClr val="FFCC66"/>
              </a:solidFill>
              <a:miter lim="800000"/>
              <a:headEnd/>
              <a:tailEnd/>
            </a:ln>
          </p:spPr>
          <p:txBody>
            <a:bodyPr lIns="0" tIns="0" rIns="0" bIns="0">
              <a:spAutoFit/>
            </a:bodyPr>
            <a:lstStyle/>
            <a:p>
              <a:pPr algn="ctr" fontAlgn="auto">
                <a:spcBef>
                  <a:spcPts val="0"/>
                </a:spcBef>
                <a:spcAft>
                  <a:spcPts val="0"/>
                </a:spcAft>
                <a:defRPr/>
              </a:pPr>
              <a:r>
                <a:rPr lang="zh-CN" altLang="en-US" sz="1000" kern="0" dirty="0">
                  <a:solidFill>
                    <a:srgbClr val="000000"/>
                  </a:solidFill>
                  <a:latin typeface="Arial Unicode MS" pitchFamily="34" charset="-122"/>
                  <a:ea typeface="Arial Unicode MS" pitchFamily="34" charset="-122"/>
                  <a:cs typeface="Arial Unicode MS" pitchFamily="34" charset="-122"/>
                </a:rPr>
                <a:t>总账系统</a:t>
              </a:r>
              <a:endParaRPr lang="en-US" altLang="zh-CN" sz="1000" kern="0" dirty="0">
                <a:solidFill>
                  <a:srgbClr val="000000"/>
                </a:solidFill>
                <a:latin typeface="Arial Unicode MS" pitchFamily="34" charset="-122"/>
                <a:ea typeface="Arial Unicode MS" pitchFamily="34" charset="-122"/>
                <a:cs typeface="Arial Unicode MS" pitchFamily="34" charset="-122"/>
              </a:endParaRPr>
            </a:p>
          </p:txBody>
        </p:sp>
        <p:sp>
          <p:nvSpPr>
            <p:cNvPr id="126" name="Rectangle 157"/>
            <p:cNvSpPr>
              <a:spLocks noChangeArrowheads="1"/>
            </p:cNvSpPr>
            <p:nvPr/>
          </p:nvSpPr>
          <p:spPr bwMode="auto">
            <a:xfrm>
              <a:off x="1804844" y="6165851"/>
              <a:ext cx="1261012" cy="153987"/>
            </a:xfrm>
            <a:prstGeom prst="rect">
              <a:avLst/>
            </a:prstGeom>
            <a:solidFill>
              <a:srgbClr val="061DC8">
                <a:lumMod val="20000"/>
                <a:lumOff val="80000"/>
                <a:alpha val="50000"/>
              </a:srgbClr>
            </a:solidFill>
            <a:ln w="19050">
              <a:solidFill>
                <a:srgbClr val="FFCC66"/>
              </a:solidFill>
              <a:prstDash val="solid"/>
              <a:miter lim="800000"/>
              <a:headEnd/>
              <a:tailEnd/>
            </a:ln>
          </p:spPr>
          <p:txBody>
            <a:bodyPr lIns="0" tIns="0" rIns="0" bIns="0">
              <a:spAutoFit/>
            </a:bodyPr>
            <a:lstStyle/>
            <a:p>
              <a:pPr algn="ctr" fontAlgn="auto">
                <a:spcBef>
                  <a:spcPts val="0"/>
                </a:spcBef>
                <a:spcAft>
                  <a:spcPts val="0"/>
                </a:spcAft>
                <a:defRPr/>
              </a:pPr>
              <a:r>
                <a:rPr lang="zh-CN" altLang="en-US" sz="1000" kern="0" dirty="0">
                  <a:solidFill>
                    <a:srgbClr val="000000"/>
                  </a:solidFill>
                  <a:latin typeface="Arial Unicode MS" pitchFamily="34" charset="-122"/>
                  <a:ea typeface="Arial Unicode MS" pitchFamily="34" charset="-122"/>
                  <a:cs typeface="Arial Unicode MS" pitchFamily="34" charset="-122"/>
                </a:rPr>
                <a:t>手工台账</a:t>
              </a:r>
              <a:endParaRPr lang="en-US" altLang="zh-CN" sz="1000" kern="0" dirty="0">
                <a:solidFill>
                  <a:srgbClr val="000000"/>
                </a:solidFill>
                <a:latin typeface="Arial Unicode MS" pitchFamily="34" charset="-122"/>
                <a:ea typeface="Arial Unicode MS" pitchFamily="34" charset="-122"/>
                <a:cs typeface="Arial Unicode MS" pitchFamily="34" charset="-122"/>
              </a:endParaRPr>
            </a:p>
          </p:txBody>
        </p:sp>
        <p:sp>
          <p:nvSpPr>
            <p:cNvPr id="127" name="Rectangle 157"/>
            <p:cNvSpPr>
              <a:spLocks noChangeArrowheads="1"/>
            </p:cNvSpPr>
            <p:nvPr/>
          </p:nvSpPr>
          <p:spPr bwMode="auto">
            <a:xfrm>
              <a:off x="3132136" y="6165851"/>
              <a:ext cx="1261012" cy="153987"/>
            </a:xfrm>
            <a:prstGeom prst="rect">
              <a:avLst/>
            </a:prstGeom>
            <a:solidFill>
              <a:srgbClr val="061DC8">
                <a:lumMod val="20000"/>
                <a:lumOff val="80000"/>
                <a:alpha val="50000"/>
              </a:srgbClr>
            </a:solidFill>
            <a:ln w="19050">
              <a:solidFill>
                <a:srgbClr val="FFCC66"/>
              </a:solidFill>
              <a:miter lim="800000"/>
              <a:headEnd/>
              <a:tailEnd/>
            </a:ln>
          </p:spPr>
          <p:txBody>
            <a:bodyPr lIns="0" tIns="0" rIns="0" bIns="0">
              <a:spAutoFit/>
            </a:bodyPr>
            <a:lstStyle/>
            <a:p>
              <a:pPr algn="ctr" fontAlgn="auto">
                <a:spcBef>
                  <a:spcPts val="0"/>
                </a:spcBef>
                <a:spcAft>
                  <a:spcPts val="0"/>
                </a:spcAft>
                <a:defRPr/>
              </a:pPr>
              <a:r>
                <a:rPr lang="zh-CN" altLang="en-US" sz="1000" kern="0" dirty="0">
                  <a:solidFill>
                    <a:srgbClr val="000000"/>
                  </a:solidFill>
                  <a:latin typeface="Arial Unicode MS" pitchFamily="34" charset="-122"/>
                  <a:ea typeface="Arial Unicode MS" pitchFamily="34" charset="-122"/>
                  <a:cs typeface="Arial Unicode MS" pitchFamily="34" charset="-122"/>
                </a:rPr>
                <a:t>额度审批系统</a:t>
              </a:r>
              <a:endParaRPr lang="en-US" altLang="zh-CN" sz="1000" kern="0" dirty="0">
                <a:solidFill>
                  <a:srgbClr val="000000"/>
                </a:solidFill>
                <a:latin typeface="Arial Unicode MS" pitchFamily="34" charset="-122"/>
                <a:ea typeface="Arial Unicode MS" pitchFamily="34" charset="-122"/>
                <a:cs typeface="Arial Unicode MS" pitchFamily="34" charset="-122"/>
              </a:endParaRPr>
            </a:p>
          </p:txBody>
        </p:sp>
      </p:grpSp>
      <p:sp>
        <p:nvSpPr>
          <p:cNvPr id="128" name="矩形 127"/>
          <p:cNvSpPr/>
          <p:nvPr/>
        </p:nvSpPr>
        <p:spPr>
          <a:xfrm>
            <a:off x="6143243" y="4439444"/>
            <a:ext cx="2116903" cy="1801812"/>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 128"/>
          <p:cNvSpPr/>
          <p:nvPr/>
        </p:nvSpPr>
        <p:spPr>
          <a:xfrm>
            <a:off x="2959922" y="2667000"/>
            <a:ext cx="3252795" cy="1801812"/>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58512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blinds(horizontal)">
                                      <p:cBhvr>
                                        <p:cTn id="7" dur="500"/>
                                        <p:tgtEl>
                                          <p:spTgt spid="12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9"/>
                                        </p:tgtEl>
                                        <p:attrNameLst>
                                          <p:attrName>style.visibility</p:attrName>
                                        </p:attrNameLst>
                                      </p:cBhvr>
                                      <p:to>
                                        <p:strVal val="visible"/>
                                      </p:to>
                                    </p:set>
                                    <p:animEffect transition="in" filter="blinds(horizontal)">
                                      <p:cBhvr>
                                        <p:cTn id="10" dur="5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p:bldP spid="12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实施建议</a:t>
            </a:r>
            <a:endParaRPr lang="en-US" dirty="0">
              <a:latin typeface="楷体" panose="02010609060101010101" pitchFamily="49" charset="-122"/>
              <a:ea typeface="楷体" panose="02010609060101010101" pitchFamily="49"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3586545457"/>
              </p:ext>
            </p:extLst>
          </p:nvPr>
        </p:nvGraphicFramePr>
        <p:xfrm>
          <a:off x="180716" y="1048937"/>
          <a:ext cx="8127998" cy="5707449"/>
        </p:xfrm>
        <a:graphic>
          <a:graphicData uri="http://schemas.openxmlformats.org/drawingml/2006/table">
            <a:tbl>
              <a:tblPr/>
              <a:tblGrid>
                <a:gridCol w="2674055"/>
                <a:gridCol w="1053630"/>
                <a:gridCol w="1150055"/>
                <a:gridCol w="555037"/>
                <a:gridCol w="555037"/>
                <a:gridCol w="743185"/>
                <a:gridCol w="359833"/>
                <a:gridCol w="1037166"/>
              </a:tblGrid>
              <a:tr h="193708">
                <a:tc>
                  <a:txBody>
                    <a:bodyPr/>
                    <a:lstStyle/>
                    <a:p>
                      <a:pPr algn="l" fontAlgn="ctr"/>
                      <a:r>
                        <a:rPr lang="zh-CN" altLang="en-US" sz="1000" b="1" i="0" u="none" strike="noStrike" dirty="0">
                          <a:solidFill>
                            <a:srgbClr val="363636"/>
                          </a:solidFill>
                          <a:latin typeface="微软雅黑"/>
                        </a:rPr>
                        <a:t>证券市场风险项目第一期任务名称</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FE3E8"/>
                    </a:solidFill>
                  </a:tcPr>
                </a:tc>
                <a:tc>
                  <a:txBody>
                    <a:bodyPr/>
                    <a:lstStyle/>
                    <a:p>
                      <a:pPr algn="ctr" fontAlgn="ctr"/>
                      <a:r>
                        <a:rPr lang="zh-CN" altLang="en-US" sz="1000" b="1" i="0" u="none" strike="noStrike">
                          <a:solidFill>
                            <a:srgbClr val="363636"/>
                          </a:solidFill>
                          <a:latin typeface="微软雅黑"/>
                        </a:rPr>
                        <a:t>开始时间</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FE3E8"/>
                    </a:solidFill>
                  </a:tcPr>
                </a:tc>
                <a:tc>
                  <a:txBody>
                    <a:bodyPr/>
                    <a:lstStyle/>
                    <a:p>
                      <a:pPr algn="ctr" fontAlgn="ctr"/>
                      <a:r>
                        <a:rPr lang="zh-CN" altLang="en-US" sz="1000" b="1" i="0" u="none" strike="noStrike">
                          <a:solidFill>
                            <a:srgbClr val="363636"/>
                          </a:solidFill>
                          <a:latin typeface="微软雅黑"/>
                        </a:rPr>
                        <a:t>完成时间</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FE3E8"/>
                    </a:solidFill>
                  </a:tcPr>
                </a:tc>
                <a:tc>
                  <a:txBody>
                    <a:bodyPr/>
                    <a:lstStyle/>
                    <a:p>
                      <a:pPr algn="l" fontAlgn="ctr"/>
                      <a:r>
                        <a:rPr lang="zh-CN" altLang="en-US" sz="1000" b="1" i="0" u="none" strike="noStrike">
                          <a:solidFill>
                            <a:srgbClr val="363636"/>
                          </a:solidFill>
                          <a:latin typeface="微软雅黑"/>
                        </a:rPr>
                        <a:t>前置任务</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FE3E8"/>
                    </a:solidFill>
                  </a:tcPr>
                </a:tc>
                <a:tc>
                  <a:txBody>
                    <a:bodyPr/>
                    <a:lstStyle/>
                    <a:p>
                      <a:pPr algn="l" fontAlgn="ctr"/>
                      <a:r>
                        <a:rPr lang="zh-CN" altLang="en-US" sz="1000" b="1" i="0" u="none" strike="noStrike">
                          <a:solidFill>
                            <a:srgbClr val="363636"/>
                          </a:solidFill>
                          <a:latin typeface="微软雅黑"/>
                        </a:rPr>
                        <a:t>甲方业务</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FE3E8"/>
                    </a:solidFill>
                  </a:tcPr>
                </a:tc>
                <a:tc>
                  <a:txBody>
                    <a:bodyPr/>
                    <a:lstStyle/>
                    <a:p>
                      <a:pPr algn="l" fontAlgn="ctr"/>
                      <a:r>
                        <a:rPr lang="zh-CN" altLang="en-US" sz="1000" b="1" i="0" u="none" strike="noStrike">
                          <a:solidFill>
                            <a:srgbClr val="363636"/>
                          </a:solidFill>
                          <a:latin typeface="微软雅黑"/>
                        </a:rPr>
                        <a:t>甲方技术</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FE3E8"/>
                    </a:solidFill>
                  </a:tcPr>
                </a:tc>
                <a:tc>
                  <a:txBody>
                    <a:bodyPr/>
                    <a:lstStyle/>
                    <a:p>
                      <a:pPr algn="l" fontAlgn="ctr"/>
                      <a:endParaRPr lang="en-US" sz="1000" b="1" i="0" u="none" strike="noStrike">
                        <a:solidFill>
                          <a:srgbClr val="363636"/>
                        </a:solidFill>
                        <a:latin typeface="微软雅黑"/>
                      </a:endParaRP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FE3E8"/>
                    </a:solidFill>
                  </a:tcPr>
                </a:tc>
                <a:tc>
                  <a:txBody>
                    <a:bodyPr/>
                    <a:lstStyle/>
                    <a:p>
                      <a:pPr algn="l" fontAlgn="ctr"/>
                      <a:r>
                        <a:rPr lang="zh-CN" altLang="en-US" sz="1000" b="1" i="0" u="none" strike="noStrike" dirty="0" smtClean="0">
                          <a:solidFill>
                            <a:srgbClr val="363636"/>
                          </a:solidFill>
                          <a:latin typeface="微软雅黑"/>
                        </a:rPr>
                        <a:t>实施商</a:t>
                      </a:r>
                      <a:endParaRPr lang="zh-CN" altLang="en-US" sz="1000" b="1" i="0" u="none" strike="noStrike" dirty="0">
                        <a:solidFill>
                          <a:srgbClr val="363636"/>
                        </a:solidFill>
                        <a:latin typeface="微软雅黑"/>
                      </a:endParaRP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FE3E8"/>
                    </a:solidFill>
                  </a:tcPr>
                </a:tc>
              </a:tr>
              <a:tr h="190129">
                <a:tc>
                  <a:txBody>
                    <a:bodyPr/>
                    <a:lstStyle/>
                    <a:p>
                      <a:pPr algn="l" fontAlgn="ctr"/>
                      <a:r>
                        <a:rPr lang="zh-CN" altLang="en-US" sz="1000" b="1" i="0" u="none" strike="noStrike">
                          <a:solidFill>
                            <a:srgbClr val="000000"/>
                          </a:solidFill>
                          <a:latin typeface="微软雅黑"/>
                        </a:rPr>
                        <a:t>   需求分析和初始化环境</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tc>
                  <a:txBody>
                    <a:bodyPr/>
                    <a:lstStyle/>
                    <a:p>
                      <a:pPr algn="ctr" fontAlgn="t"/>
                      <a:r>
                        <a:rPr lang="en-US" altLang="zh-CN" sz="1000" b="1" i="0" u="none" strike="noStrike">
                          <a:solidFill>
                            <a:srgbClr val="000000"/>
                          </a:solidFill>
                          <a:latin typeface="微软雅黑"/>
                        </a:rPr>
                        <a:t>11</a:t>
                      </a:r>
                      <a:r>
                        <a:rPr lang="zh-CN" altLang="en-US" sz="1000" b="1" i="0" u="none" strike="noStrike">
                          <a:solidFill>
                            <a:srgbClr val="000000"/>
                          </a:solidFill>
                          <a:latin typeface="微软雅黑"/>
                        </a:rPr>
                        <a:t>月</a:t>
                      </a:r>
                      <a:r>
                        <a:rPr lang="en-US" altLang="zh-CN" sz="1000" b="1" i="0" u="none" strike="noStrike">
                          <a:solidFill>
                            <a:srgbClr val="000000"/>
                          </a:solidFill>
                          <a:latin typeface="微软雅黑"/>
                        </a:rPr>
                        <a:t>20</a:t>
                      </a:r>
                      <a:r>
                        <a:rPr lang="zh-CN" altLang="en-US" sz="1000" b="1" i="0" u="none" strike="noStrike">
                          <a:solidFill>
                            <a:srgbClr val="000000"/>
                          </a:solidFill>
                          <a:latin typeface="微软雅黑"/>
                        </a:rPr>
                        <a:t>日 星期五</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tc>
                  <a:txBody>
                    <a:bodyPr/>
                    <a:lstStyle/>
                    <a:p>
                      <a:pPr algn="ctr" fontAlgn="t"/>
                      <a:r>
                        <a:rPr lang="en-US" altLang="zh-CN" sz="1000" b="1" i="0" u="none" strike="noStrike">
                          <a:solidFill>
                            <a:srgbClr val="000000"/>
                          </a:solidFill>
                          <a:latin typeface="微软雅黑"/>
                        </a:rPr>
                        <a:t>01</a:t>
                      </a:r>
                      <a:r>
                        <a:rPr lang="zh-CN" altLang="en-US" sz="1000" b="1" i="0" u="none" strike="noStrike">
                          <a:solidFill>
                            <a:srgbClr val="000000"/>
                          </a:solidFill>
                          <a:latin typeface="微软雅黑"/>
                        </a:rPr>
                        <a:t>月</a:t>
                      </a:r>
                      <a:r>
                        <a:rPr lang="en-US" altLang="zh-CN" sz="1000" b="1" i="0" u="none" strike="noStrike">
                          <a:solidFill>
                            <a:srgbClr val="000000"/>
                          </a:solidFill>
                          <a:latin typeface="微软雅黑"/>
                        </a:rPr>
                        <a:t>08</a:t>
                      </a:r>
                      <a:r>
                        <a:rPr lang="zh-CN" altLang="en-US" sz="1000" b="1" i="0" u="none" strike="noStrike">
                          <a:solidFill>
                            <a:srgbClr val="000000"/>
                          </a:solidFill>
                          <a:latin typeface="微软雅黑"/>
                        </a:rPr>
                        <a:t>日 星期五</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tc>
                  <a:txBody>
                    <a:bodyPr/>
                    <a:lstStyle/>
                    <a:p>
                      <a:pPr algn="l" fontAlgn="ctr"/>
                      <a:r>
                        <a:rPr lang="zh-CN" altLang="en-US" sz="1000" b="0" i="0" u="none" strike="noStrike" dirty="0">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tr>
              <a:tr h="190129">
                <a:tc>
                  <a:txBody>
                    <a:bodyPr/>
                    <a:lstStyle/>
                    <a:p>
                      <a:pPr algn="l" fontAlgn="ctr"/>
                      <a:r>
                        <a:rPr lang="zh-CN" altLang="en-US" sz="1000" b="1" i="0" u="none" strike="noStrike">
                          <a:solidFill>
                            <a:srgbClr val="000000"/>
                          </a:solidFill>
                          <a:latin typeface="微软雅黑"/>
                        </a:rPr>
                        <a:t>      需求第一轮</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t"/>
                      <a:r>
                        <a:rPr lang="en-US" altLang="zh-CN" sz="1000" b="1" i="0" u="none" strike="noStrike">
                          <a:solidFill>
                            <a:srgbClr val="000000"/>
                          </a:solidFill>
                          <a:latin typeface="微软雅黑"/>
                        </a:rPr>
                        <a:t>11</a:t>
                      </a:r>
                      <a:r>
                        <a:rPr lang="zh-CN" altLang="en-US" sz="1000" b="1" i="0" u="none" strike="noStrike">
                          <a:solidFill>
                            <a:srgbClr val="000000"/>
                          </a:solidFill>
                          <a:latin typeface="微软雅黑"/>
                        </a:rPr>
                        <a:t>月</a:t>
                      </a:r>
                      <a:r>
                        <a:rPr lang="en-US" altLang="zh-CN" sz="1000" b="1" i="0" u="none" strike="noStrike">
                          <a:solidFill>
                            <a:srgbClr val="000000"/>
                          </a:solidFill>
                          <a:latin typeface="微软雅黑"/>
                        </a:rPr>
                        <a:t>20</a:t>
                      </a:r>
                      <a:r>
                        <a:rPr lang="zh-CN" altLang="en-US" sz="1000" b="1" i="0" u="none" strike="noStrike">
                          <a:solidFill>
                            <a:srgbClr val="000000"/>
                          </a:solidFill>
                          <a:latin typeface="微软雅黑"/>
                        </a:rPr>
                        <a:t>日 星期五</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tc>
                  <a:txBody>
                    <a:bodyPr/>
                    <a:lstStyle/>
                    <a:p>
                      <a:pPr algn="ctr" fontAlgn="t"/>
                      <a:r>
                        <a:rPr lang="en-US" altLang="zh-CN" sz="1000" b="1" i="0" u="none" strike="noStrike">
                          <a:solidFill>
                            <a:srgbClr val="000000"/>
                          </a:solidFill>
                          <a:latin typeface="微软雅黑"/>
                        </a:rPr>
                        <a:t>12</a:t>
                      </a:r>
                      <a:r>
                        <a:rPr lang="zh-CN" altLang="en-US" sz="1000" b="1" i="0" u="none" strike="noStrike">
                          <a:solidFill>
                            <a:srgbClr val="000000"/>
                          </a:solidFill>
                          <a:latin typeface="微软雅黑"/>
                        </a:rPr>
                        <a:t>月</a:t>
                      </a:r>
                      <a:r>
                        <a:rPr lang="en-US" altLang="zh-CN" sz="1000" b="1" i="0" u="none" strike="noStrike">
                          <a:solidFill>
                            <a:srgbClr val="000000"/>
                          </a:solidFill>
                          <a:latin typeface="微软雅黑"/>
                        </a:rPr>
                        <a:t>11</a:t>
                      </a:r>
                      <a:r>
                        <a:rPr lang="zh-CN" altLang="en-US" sz="1000" b="1" i="0" u="none" strike="noStrike">
                          <a:solidFill>
                            <a:srgbClr val="000000"/>
                          </a:solidFill>
                          <a:latin typeface="微软雅黑"/>
                        </a:rPr>
                        <a:t>日 星期五</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r>
              <a:tr h="190129">
                <a:tc>
                  <a:txBody>
                    <a:bodyPr/>
                    <a:lstStyle/>
                    <a:p>
                      <a:pPr algn="l" fontAlgn="ctr"/>
                      <a:r>
                        <a:rPr lang="zh-CN" altLang="en-US" sz="1000" b="0" i="0" u="none" strike="noStrike">
                          <a:solidFill>
                            <a:srgbClr val="000000"/>
                          </a:solidFill>
                          <a:latin typeface="微软雅黑"/>
                        </a:rPr>
                        <a:t>         源系统数据调研</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t"/>
                      <a:r>
                        <a:rPr lang="en-US" altLang="zh-CN" sz="1000" b="0" i="0" u="none" strike="noStrike">
                          <a:solidFill>
                            <a:srgbClr val="000000"/>
                          </a:solidFill>
                          <a:latin typeface="微软雅黑"/>
                        </a:rPr>
                        <a:t>11</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20</a:t>
                      </a:r>
                      <a:r>
                        <a:rPr lang="zh-CN" altLang="en-US" sz="1000" b="0" i="0" u="none" strike="noStrike">
                          <a:solidFill>
                            <a:srgbClr val="000000"/>
                          </a:solidFill>
                          <a:latin typeface="微软雅黑"/>
                        </a:rPr>
                        <a:t>日 星期五</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t"/>
                      <a:r>
                        <a:rPr lang="en-US" altLang="zh-CN" sz="1000" b="0" i="0" u="none" strike="noStrike">
                          <a:solidFill>
                            <a:srgbClr val="000000"/>
                          </a:solidFill>
                          <a:latin typeface="微软雅黑"/>
                        </a:rPr>
                        <a:t>11</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26</a:t>
                      </a:r>
                      <a:r>
                        <a:rPr lang="zh-CN" altLang="en-US" sz="1000" b="0" i="0" u="none" strike="noStrike">
                          <a:solidFill>
                            <a:srgbClr val="000000"/>
                          </a:solidFill>
                          <a:latin typeface="微软雅黑"/>
                        </a:rPr>
                        <a:t>日 星期四</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r>
              <a:tr h="190129">
                <a:tc>
                  <a:txBody>
                    <a:bodyPr/>
                    <a:lstStyle/>
                    <a:p>
                      <a:pPr algn="l" fontAlgn="ctr"/>
                      <a:r>
                        <a:rPr lang="zh-CN" altLang="en-US" sz="1000" b="0" i="0" u="none" strike="noStrike">
                          <a:solidFill>
                            <a:srgbClr val="000000"/>
                          </a:solidFill>
                          <a:latin typeface="微软雅黑"/>
                        </a:rPr>
                        <a:t>         投资组合树分析</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t"/>
                      <a:r>
                        <a:rPr lang="en-US" altLang="zh-CN" sz="1000" b="0" i="0" u="none" strike="noStrike">
                          <a:solidFill>
                            <a:srgbClr val="000000"/>
                          </a:solidFill>
                          <a:latin typeface="微软雅黑"/>
                        </a:rPr>
                        <a:t>12</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02</a:t>
                      </a:r>
                      <a:r>
                        <a:rPr lang="zh-CN" altLang="en-US" sz="1000" b="0" i="0" u="none" strike="noStrike">
                          <a:solidFill>
                            <a:srgbClr val="000000"/>
                          </a:solidFill>
                          <a:latin typeface="微软雅黑"/>
                        </a:rPr>
                        <a:t>日 星期三</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t"/>
                      <a:r>
                        <a:rPr lang="en-US" altLang="zh-CN" sz="1000" b="0" i="0" u="none" strike="noStrike">
                          <a:solidFill>
                            <a:srgbClr val="000000"/>
                          </a:solidFill>
                          <a:latin typeface="微软雅黑"/>
                        </a:rPr>
                        <a:t>12</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03</a:t>
                      </a:r>
                      <a:r>
                        <a:rPr lang="zh-CN" altLang="en-US" sz="1000" b="0" i="0" u="none" strike="noStrike">
                          <a:solidFill>
                            <a:srgbClr val="000000"/>
                          </a:solidFill>
                          <a:latin typeface="微软雅黑"/>
                        </a:rPr>
                        <a:t>日 星期四</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r>
              <a:tr h="190129">
                <a:tc>
                  <a:txBody>
                    <a:bodyPr/>
                    <a:lstStyle/>
                    <a:p>
                      <a:pPr algn="l" fontAlgn="ctr"/>
                      <a:r>
                        <a:rPr lang="zh-CN" altLang="en-US" sz="1000" b="0" i="0" u="none" strike="noStrike">
                          <a:solidFill>
                            <a:srgbClr val="000000"/>
                          </a:solidFill>
                          <a:latin typeface="微软雅黑"/>
                        </a:rPr>
                        <a:t>         产品树分析</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t"/>
                      <a:r>
                        <a:rPr lang="en-US" altLang="zh-CN" sz="1000" b="0" i="0" u="none" strike="noStrike">
                          <a:solidFill>
                            <a:srgbClr val="000000"/>
                          </a:solidFill>
                          <a:latin typeface="微软雅黑"/>
                        </a:rPr>
                        <a:t>12</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04</a:t>
                      </a:r>
                      <a:r>
                        <a:rPr lang="zh-CN" altLang="en-US" sz="1000" b="0" i="0" u="none" strike="noStrike">
                          <a:solidFill>
                            <a:srgbClr val="000000"/>
                          </a:solidFill>
                          <a:latin typeface="微软雅黑"/>
                        </a:rPr>
                        <a:t>日 星期五</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t"/>
                      <a:r>
                        <a:rPr lang="en-US" altLang="zh-CN" sz="1000" b="0" i="0" u="none" strike="noStrike">
                          <a:solidFill>
                            <a:srgbClr val="000000"/>
                          </a:solidFill>
                          <a:latin typeface="微软雅黑"/>
                        </a:rPr>
                        <a:t>12</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07</a:t>
                      </a:r>
                      <a:r>
                        <a:rPr lang="zh-CN" altLang="en-US" sz="1000" b="0" i="0" u="none" strike="noStrike">
                          <a:solidFill>
                            <a:srgbClr val="000000"/>
                          </a:solidFill>
                          <a:latin typeface="微软雅黑"/>
                        </a:rPr>
                        <a:t>日 星期一</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dirty="0">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r>
              <a:tr h="190129">
                <a:tc>
                  <a:txBody>
                    <a:bodyPr/>
                    <a:lstStyle/>
                    <a:p>
                      <a:pPr algn="l" fontAlgn="ctr"/>
                      <a:r>
                        <a:rPr lang="zh-CN" altLang="en-US" sz="1000" b="0" i="0" u="none" strike="noStrike">
                          <a:solidFill>
                            <a:srgbClr val="000000"/>
                          </a:solidFill>
                          <a:latin typeface="微软雅黑"/>
                        </a:rPr>
                        <a:t>         </a:t>
                      </a:r>
                      <a:r>
                        <a:rPr lang="zh-CN" altLang="en-US" sz="1000" b="0" i="0" u="none" strike="noStrike" smtClean="0">
                          <a:solidFill>
                            <a:srgbClr val="000000"/>
                          </a:solidFill>
                          <a:latin typeface="微软雅黑"/>
                        </a:rPr>
                        <a:t>上行</a:t>
                      </a:r>
                      <a:r>
                        <a:rPr lang="zh-CN" altLang="en-US" sz="1000" b="0" i="0" u="none" strike="noStrike">
                          <a:solidFill>
                            <a:srgbClr val="000000"/>
                          </a:solidFill>
                          <a:latin typeface="微软雅黑"/>
                        </a:rPr>
                        <a:t>接口数据分析</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t"/>
                      <a:r>
                        <a:rPr lang="en-US" altLang="zh-CN" sz="1000" b="0" i="0" u="none" strike="noStrike">
                          <a:solidFill>
                            <a:srgbClr val="000000"/>
                          </a:solidFill>
                          <a:latin typeface="微软雅黑"/>
                        </a:rPr>
                        <a:t>12</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17</a:t>
                      </a:r>
                      <a:r>
                        <a:rPr lang="zh-CN" altLang="en-US" sz="1000" b="0" i="0" u="none" strike="noStrike">
                          <a:solidFill>
                            <a:srgbClr val="000000"/>
                          </a:solidFill>
                          <a:latin typeface="微软雅黑"/>
                        </a:rPr>
                        <a:t>日 星期四</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t"/>
                      <a:r>
                        <a:rPr lang="en-US" altLang="zh-CN" sz="1000" b="0" i="0" u="none" strike="noStrike">
                          <a:solidFill>
                            <a:srgbClr val="000000"/>
                          </a:solidFill>
                          <a:latin typeface="微软雅黑"/>
                        </a:rPr>
                        <a:t>12</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21</a:t>
                      </a:r>
                      <a:r>
                        <a:rPr lang="zh-CN" altLang="en-US" sz="1000" b="0" i="0" u="none" strike="noStrike">
                          <a:solidFill>
                            <a:srgbClr val="000000"/>
                          </a:solidFill>
                          <a:latin typeface="微软雅黑"/>
                        </a:rPr>
                        <a:t>日 星期一</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r>
              <a:tr h="190129">
                <a:tc>
                  <a:txBody>
                    <a:bodyPr/>
                    <a:lstStyle/>
                    <a:p>
                      <a:pPr algn="l" fontAlgn="ctr"/>
                      <a:r>
                        <a:rPr lang="zh-CN" altLang="en-US" sz="1000" b="0" i="0" u="none" strike="noStrike">
                          <a:solidFill>
                            <a:srgbClr val="000000"/>
                          </a:solidFill>
                          <a:latin typeface="微软雅黑"/>
                        </a:rPr>
                        <a:t>        开发系统搭建</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t"/>
                      <a:r>
                        <a:rPr lang="en-US" altLang="zh-CN" sz="1000" b="0" i="0" u="none" strike="noStrike">
                          <a:solidFill>
                            <a:srgbClr val="000000"/>
                          </a:solidFill>
                          <a:latin typeface="微软雅黑"/>
                        </a:rPr>
                        <a:t>12</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03</a:t>
                      </a:r>
                      <a:r>
                        <a:rPr lang="zh-CN" altLang="en-US" sz="1000" b="0" i="0" u="none" strike="noStrike">
                          <a:solidFill>
                            <a:srgbClr val="000000"/>
                          </a:solidFill>
                          <a:latin typeface="微软雅黑"/>
                        </a:rPr>
                        <a:t>日 星期四</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t"/>
                      <a:r>
                        <a:rPr lang="en-US" altLang="zh-CN" sz="1000" b="0" i="0" u="none" strike="noStrike">
                          <a:solidFill>
                            <a:srgbClr val="000000"/>
                          </a:solidFill>
                          <a:latin typeface="微软雅黑"/>
                        </a:rPr>
                        <a:t>12</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03</a:t>
                      </a:r>
                      <a:r>
                        <a:rPr lang="zh-CN" altLang="en-US" sz="1000" b="0" i="0" u="none" strike="noStrike">
                          <a:solidFill>
                            <a:srgbClr val="000000"/>
                          </a:solidFill>
                          <a:latin typeface="微软雅黑"/>
                        </a:rPr>
                        <a:t>日 星期四</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r>
              <a:tr h="190129">
                <a:tc>
                  <a:txBody>
                    <a:bodyPr/>
                    <a:lstStyle/>
                    <a:p>
                      <a:pPr algn="l" fontAlgn="ctr"/>
                      <a:r>
                        <a:rPr lang="zh-CN" altLang="en-US" sz="1000" b="0" i="0" u="none" strike="noStrike">
                          <a:solidFill>
                            <a:srgbClr val="000000"/>
                          </a:solidFill>
                          <a:latin typeface="微软雅黑"/>
                        </a:rPr>
                        <a:t>         内部报表需求分析</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t"/>
                      <a:r>
                        <a:rPr lang="en-US" altLang="zh-CN" sz="1000" b="0" i="0" u="none" strike="noStrike">
                          <a:solidFill>
                            <a:srgbClr val="000000"/>
                          </a:solidFill>
                          <a:latin typeface="微软雅黑"/>
                        </a:rPr>
                        <a:t>12</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10</a:t>
                      </a:r>
                      <a:r>
                        <a:rPr lang="zh-CN" altLang="en-US" sz="1000" b="0" i="0" u="none" strike="noStrike">
                          <a:solidFill>
                            <a:srgbClr val="000000"/>
                          </a:solidFill>
                          <a:latin typeface="微软雅黑"/>
                        </a:rPr>
                        <a:t>日 星期四</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t"/>
                      <a:r>
                        <a:rPr lang="en-US" altLang="zh-CN" sz="1000" b="0" i="0" u="none" strike="noStrike">
                          <a:solidFill>
                            <a:srgbClr val="000000"/>
                          </a:solidFill>
                          <a:latin typeface="微软雅黑"/>
                        </a:rPr>
                        <a:t>12</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16</a:t>
                      </a:r>
                      <a:r>
                        <a:rPr lang="zh-CN" altLang="en-US" sz="1000" b="0" i="0" u="none" strike="noStrike">
                          <a:solidFill>
                            <a:srgbClr val="000000"/>
                          </a:solidFill>
                          <a:latin typeface="微软雅黑"/>
                        </a:rPr>
                        <a:t>日 星期三</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r>
              <a:tr h="190129">
                <a:tc>
                  <a:txBody>
                    <a:bodyPr/>
                    <a:lstStyle/>
                    <a:p>
                      <a:pPr algn="l" fontAlgn="ctr"/>
                      <a:r>
                        <a:rPr lang="zh-CN" altLang="en-US" sz="1000" b="0" i="0" u="none" strike="noStrike">
                          <a:solidFill>
                            <a:srgbClr val="000000"/>
                          </a:solidFill>
                          <a:latin typeface="微软雅黑"/>
                        </a:rPr>
                        <a:t>         需求规格说明书初稿整理</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t"/>
                      <a:r>
                        <a:rPr lang="en-US" altLang="zh-CN" sz="1000" b="0" i="0" u="none" strike="noStrike">
                          <a:solidFill>
                            <a:srgbClr val="000000"/>
                          </a:solidFill>
                          <a:latin typeface="微软雅黑"/>
                        </a:rPr>
                        <a:t>12</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10</a:t>
                      </a:r>
                      <a:r>
                        <a:rPr lang="zh-CN" altLang="en-US" sz="1000" b="0" i="0" u="none" strike="noStrike">
                          <a:solidFill>
                            <a:srgbClr val="000000"/>
                          </a:solidFill>
                          <a:latin typeface="微软雅黑"/>
                        </a:rPr>
                        <a:t>日 星期四</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t"/>
                      <a:r>
                        <a:rPr lang="en-US" altLang="zh-CN" sz="1000" b="0" i="0" u="none" strike="noStrike">
                          <a:solidFill>
                            <a:srgbClr val="000000"/>
                          </a:solidFill>
                          <a:latin typeface="微软雅黑"/>
                        </a:rPr>
                        <a:t>12</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16</a:t>
                      </a:r>
                      <a:r>
                        <a:rPr lang="zh-CN" altLang="en-US" sz="1000" b="0" i="0" u="none" strike="noStrike">
                          <a:solidFill>
                            <a:srgbClr val="000000"/>
                          </a:solidFill>
                          <a:latin typeface="微软雅黑"/>
                        </a:rPr>
                        <a:t>日 星期三</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r>
              <a:tr h="190129">
                <a:tc>
                  <a:txBody>
                    <a:bodyPr/>
                    <a:lstStyle/>
                    <a:p>
                      <a:pPr algn="l" fontAlgn="ctr"/>
                      <a:r>
                        <a:rPr lang="zh-CN" altLang="en-US" sz="1000" b="1" i="0" u="none" strike="noStrike">
                          <a:solidFill>
                            <a:srgbClr val="000000"/>
                          </a:solidFill>
                          <a:latin typeface="微软雅黑"/>
                        </a:rPr>
                        <a:t>      需求第二轮</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t"/>
                      <a:r>
                        <a:rPr lang="en-US" altLang="zh-CN" sz="1000" b="0" i="0" u="none" strike="noStrike">
                          <a:solidFill>
                            <a:srgbClr val="000000"/>
                          </a:solidFill>
                          <a:latin typeface="微软雅黑"/>
                        </a:rPr>
                        <a:t>12</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14</a:t>
                      </a:r>
                      <a:r>
                        <a:rPr lang="zh-CN" altLang="en-US" sz="1000" b="0" i="0" u="none" strike="noStrike">
                          <a:solidFill>
                            <a:srgbClr val="000000"/>
                          </a:solidFill>
                          <a:latin typeface="微软雅黑"/>
                        </a:rPr>
                        <a:t>日 星期一</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t"/>
                      <a:r>
                        <a:rPr lang="en-US" altLang="zh-CN" sz="1000" b="0" i="0" u="none" strike="noStrike">
                          <a:solidFill>
                            <a:srgbClr val="000000"/>
                          </a:solidFill>
                          <a:latin typeface="微软雅黑"/>
                        </a:rPr>
                        <a:t>01</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08</a:t>
                      </a:r>
                      <a:r>
                        <a:rPr lang="zh-CN" altLang="en-US" sz="1000" b="0" i="0" u="none" strike="noStrike">
                          <a:solidFill>
                            <a:srgbClr val="000000"/>
                          </a:solidFill>
                          <a:latin typeface="微软雅黑"/>
                        </a:rPr>
                        <a:t>日 星期五</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1"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1"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1"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1"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r>
              <a:tr h="190129">
                <a:tc>
                  <a:txBody>
                    <a:bodyPr/>
                    <a:lstStyle/>
                    <a:p>
                      <a:pPr algn="l" fontAlgn="ctr"/>
                      <a:r>
                        <a:rPr lang="zh-CN" altLang="en-US" sz="1000" b="0" i="0" u="none" strike="noStrike">
                          <a:solidFill>
                            <a:srgbClr val="000000"/>
                          </a:solidFill>
                          <a:latin typeface="微软雅黑"/>
                        </a:rPr>
                        <a:t>         业务功能确认</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t"/>
                      <a:r>
                        <a:rPr lang="en-US" altLang="zh-CN" sz="1000" b="0" i="0" u="none" strike="noStrike">
                          <a:solidFill>
                            <a:srgbClr val="000000"/>
                          </a:solidFill>
                          <a:latin typeface="微软雅黑"/>
                        </a:rPr>
                        <a:t>12</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14</a:t>
                      </a:r>
                      <a:r>
                        <a:rPr lang="zh-CN" altLang="en-US" sz="1000" b="0" i="0" u="none" strike="noStrike">
                          <a:solidFill>
                            <a:srgbClr val="000000"/>
                          </a:solidFill>
                          <a:latin typeface="微软雅黑"/>
                        </a:rPr>
                        <a:t>日 星期一</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t"/>
                      <a:r>
                        <a:rPr lang="en-US" altLang="zh-CN" sz="1000" b="0" i="0" u="none" strike="noStrike">
                          <a:solidFill>
                            <a:srgbClr val="000000"/>
                          </a:solidFill>
                          <a:latin typeface="微软雅黑"/>
                        </a:rPr>
                        <a:t>12</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18</a:t>
                      </a:r>
                      <a:r>
                        <a:rPr lang="zh-CN" altLang="en-US" sz="1000" b="0" i="0" u="none" strike="noStrike">
                          <a:solidFill>
                            <a:srgbClr val="000000"/>
                          </a:solidFill>
                          <a:latin typeface="微软雅黑"/>
                        </a:rPr>
                        <a:t>日 星期五</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r>
              <a:tr h="190129">
                <a:tc>
                  <a:txBody>
                    <a:bodyPr/>
                    <a:lstStyle/>
                    <a:p>
                      <a:pPr algn="l" fontAlgn="ctr"/>
                      <a:r>
                        <a:rPr lang="zh-CN" altLang="en-US" sz="1000" b="0" i="0" u="none" strike="noStrike" dirty="0">
                          <a:solidFill>
                            <a:srgbClr val="000000"/>
                          </a:solidFill>
                          <a:latin typeface="微软雅黑"/>
                        </a:rPr>
                        <a:t>         技术功能确认</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t"/>
                      <a:r>
                        <a:rPr lang="en-US" altLang="zh-CN" sz="1000" b="0" i="0" u="none" strike="noStrike">
                          <a:solidFill>
                            <a:srgbClr val="000000"/>
                          </a:solidFill>
                          <a:latin typeface="微软雅黑"/>
                        </a:rPr>
                        <a:t>12</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21</a:t>
                      </a:r>
                      <a:r>
                        <a:rPr lang="zh-CN" altLang="en-US" sz="1000" b="0" i="0" u="none" strike="noStrike">
                          <a:solidFill>
                            <a:srgbClr val="000000"/>
                          </a:solidFill>
                          <a:latin typeface="微软雅黑"/>
                        </a:rPr>
                        <a:t>日 星期一</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t"/>
                      <a:r>
                        <a:rPr lang="en-US" altLang="zh-CN" sz="1000" b="0" i="0" u="none" strike="noStrike">
                          <a:solidFill>
                            <a:srgbClr val="000000"/>
                          </a:solidFill>
                          <a:latin typeface="微软雅黑"/>
                        </a:rPr>
                        <a:t>12</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22</a:t>
                      </a:r>
                      <a:r>
                        <a:rPr lang="zh-CN" altLang="en-US" sz="1000" b="0" i="0" u="none" strike="noStrike">
                          <a:solidFill>
                            <a:srgbClr val="000000"/>
                          </a:solidFill>
                          <a:latin typeface="微软雅黑"/>
                        </a:rPr>
                        <a:t>日 星期二</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r>
              <a:tr h="190129">
                <a:tc>
                  <a:txBody>
                    <a:bodyPr/>
                    <a:lstStyle/>
                    <a:p>
                      <a:pPr algn="l" fontAlgn="ctr"/>
                      <a:r>
                        <a:rPr lang="en-US" sz="1000" b="0" i="0" u="none" strike="noStrike">
                          <a:solidFill>
                            <a:srgbClr val="000000"/>
                          </a:solidFill>
                          <a:latin typeface="微软雅黑"/>
                        </a:rPr>
                        <a:t>        demo</a:t>
                      </a:r>
                      <a:r>
                        <a:rPr lang="zh-CN" altLang="en-US" sz="1000" b="0" i="0" u="none" strike="noStrike">
                          <a:solidFill>
                            <a:srgbClr val="000000"/>
                          </a:solidFill>
                          <a:latin typeface="微软雅黑"/>
                        </a:rPr>
                        <a:t>系统演示</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t"/>
                      <a:r>
                        <a:rPr lang="en-US" altLang="zh-CN" sz="1000" b="0" i="0" u="none" strike="noStrike" dirty="0">
                          <a:solidFill>
                            <a:srgbClr val="000000"/>
                          </a:solidFill>
                          <a:latin typeface="微软雅黑"/>
                        </a:rPr>
                        <a:t>12</a:t>
                      </a:r>
                      <a:r>
                        <a:rPr lang="zh-CN" altLang="en-US" sz="1000" b="0" i="0" u="none" strike="noStrike" dirty="0">
                          <a:solidFill>
                            <a:srgbClr val="000000"/>
                          </a:solidFill>
                          <a:latin typeface="微软雅黑"/>
                        </a:rPr>
                        <a:t>月</a:t>
                      </a:r>
                      <a:r>
                        <a:rPr lang="en-US" altLang="zh-CN" sz="1000" b="0" i="0" u="none" strike="noStrike" dirty="0">
                          <a:solidFill>
                            <a:srgbClr val="000000"/>
                          </a:solidFill>
                          <a:latin typeface="微软雅黑"/>
                        </a:rPr>
                        <a:t>23</a:t>
                      </a:r>
                      <a:r>
                        <a:rPr lang="zh-CN" altLang="en-US" sz="1000" b="0" i="0" u="none" strike="noStrike" dirty="0">
                          <a:solidFill>
                            <a:srgbClr val="000000"/>
                          </a:solidFill>
                          <a:latin typeface="微软雅黑"/>
                        </a:rPr>
                        <a:t>日 星期三</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t"/>
                      <a:r>
                        <a:rPr lang="en-US" altLang="zh-CN" sz="1000" b="0" i="0" u="none" strike="noStrike">
                          <a:solidFill>
                            <a:srgbClr val="000000"/>
                          </a:solidFill>
                          <a:latin typeface="微软雅黑"/>
                        </a:rPr>
                        <a:t>12</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23</a:t>
                      </a:r>
                      <a:r>
                        <a:rPr lang="zh-CN" altLang="en-US" sz="1000" b="0" i="0" u="none" strike="noStrike">
                          <a:solidFill>
                            <a:srgbClr val="000000"/>
                          </a:solidFill>
                          <a:latin typeface="微软雅黑"/>
                        </a:rPr>
                        <a:t>日 星期三</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r>
              <a:tr h="190129">
                <a:tc>
                  <a:txBody>
                    <a:bodyPr/>
                    <a:lstStyle/>
                    <a:p>
                      <a:pPr algn="l" fontAlgn="ctr"/>
                      <a:r>
                        <a:rPr lang="en-US" sz="1000" b="0" i="0" u="none" strike="noStrike">
                          <a:solidFill>
                            <a:srgbClr val="000000"/>
                          </a:solidFill>
                          <a:latin typeface="微软雅黑"/>
                        </a:rPr>
                        <a:t>        demo</a:t>
                      </a:r>
                      <a:r>
                        <a:rPr lang="zh-CN" altLang="en-US" sz="1000" b="0" i="0" u="none" strike="noStrike">
                          <a:solidFill>
                            <a:srgbClr val="000000"/>
                          </a:solidFill>
                          <a:latin typeface="微软雅黑"/>
                        </a:rPr>
                        <a:t>系统与需求差异分析</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t"/>
                      <a:r>
                        <a:rPr lang="en-US" altLang="zh-CN" sz="1000" b="0" i="0" u="none" strike="noStrike">
                          <a:solidFill>
                            <a:srgbClr val="000000"/>
                          </a:solidFill>
                          <a:latin typeface="微软雅黑"/>
                        </a:rPr>
                        <a:t>12</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24</a:t>
                      </a:r>
                      <a:r>
                        <a:rPr lang="zh-CN" altLang="en-US" sz="1000" b="0" i="0" u="none" strike="noStrike">
                          <a:solidFill>
                            <a:srgbClr val="000000"/>
                          </a:solidFill>
                          <a:latin typeface="微软雅黑"/>
                        </a:rPr>
                        <a:t>日 星期四</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t"/>
                      <a:r>
                        <a:rPr lang="en-US" altLang="zh-CN" sz="1000" b="0" i="0" u="none" strike="noStrike">
                          <a:solidFill>
                            <a:srgbClr val="000000"/>
                          </a:solidFill>
                          <a:latin typeface="微软雅黑"/>
                        </a:rPr>
                        <a:t>12</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25</a:t>
                      </a:r>
                      <a:r>
                        <a:rPr lang="zh-CN" altLang="en-US" sz="1000" b="0" i="0" u="none" strike="noStrike">
                          <a:solidFill>
                            <a:srgbClr val="000000"/>
                          </a:solidFill>
                          <a:latin typeface="微软雅黑"/>
                        </a:rPr>
                        <a:t>日 星期五</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r>
              <a:tr h="190129">
                <a:tc>
                  <a:txBody>
                    <a:bodyPr/>
                    <a:lstStyle/>
                    <a:p>
                      <a:pPr algn="l" fontAlgn="ctr"/>
                      <a:r>
                        <a:rPr lang="zh-CN" altLang="en-US" sz="1000" b="0" i="0" u="none" strike="noStrike">
                          <a:solidFill>
                            <a:srgbClr val="000000"/>
                          </a:solidFill>
                          <a:latin typeface="微软雅黑"/>
                        </a:rPr>
                        <a:t>      需求规格说明书整理确认</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t"/>
                      <a:r>
                        <a:rPr lang="en-US" altLang="zh-CN" sz="1000" b="0" i="0" u="none" strike="noStrike">
                          <a:solidFill>
                            <a:srgbClr val="000000"/>
                          </a:solidFill>
                          <a:latin typeface="微软雅黑"/>
                        </a:rPr>
                        <a:t>01</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05</a:t>
                      </a:r>
                      <a:r>
                        <a:rPr lang="zh-CN" altLang="en-US" sz="1000" b="0" i="0" u="none" strike="noStrike">
                          <a:solidFill>
                            <a:srgbClr val="000000"/>
                          </a:solidFill>
                          <a:latin typeface="微软雅黑"/>
                        </a:rPr>
                        <a:t>日 星期二</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t"/>
                      <a:r>
                        <a:rPr lang="en-US" altLang="zh-CN" sz="1000" b="0" i="0" u="none" strike="noStrike">
                          <a:solidFill>
                            <a:srgbClr val="000000"/>
                          </a:solidFill>
                          <a:latin typeface="微软雅黑"/>
                        </a:rPr>
                        <a:t>01</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08</a:t>
                      </a:r>
                      <a:r>
                        <a:rPr lang="zh-CN" altLang="en-US" sz="1000" b="0" i="0" u="none" strike="noStrike">
                          <a:solidFill>
                            <a:srgbClr val="000000"/>
                          </a:solidFill>
                          <a:latin typeface="微软雅黑"/>
                        </a:rPr>
                        <a:t>日 星期五</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r>
              <a:tr h="190129">
                <a:tc>
                  <a:txBody>
                    <a:bodyPr/>
                    <a:lstStyle/>
                    <a:p>
                      <a:pPr algn="l" fontAlgn="b"/>
                      <a:r>
                        <a:rPr lang="zh-CN" altLang="en-US" sz="1000" b="1" i="0" u="none" strike="noStrike">
                          <a:solidFill>
                            <a:srgbClr val="000000"/>
                          </a:solidFill>
                          <a:latin typeface="微软雅黑"/>
                        </a:rPr>
                        <a:t>系统开发</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tr>
              <a:tr h="190129">
                <a:tc>
                  <a:txBody>
                    <a:bodyPr/>
                    <a:lstStyle/>
                    <a:p>
                      <a:pPr algn="l" fontAlgn="b"/>
                      <a:r>
                        <a:rPr lang="zh-CN" altLang="en-US" sz="1000" b="0" i="0" u="none" strike="noStrike">
                          <a:solidFill>
                            <a:srgbClr val="000000"/>
                          </a:solidFill>
                          <a:latin typeface="微软雅黑"/>
                        </a:rPr>
                        <a:t>数据采集</a:t>
                      </a:r>
                    </a:p>
                  </a:txBody>
                  <a:tcPr marL="190721"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fontAlgn="t"/>
                      <a:r>
                        <a:rPr lang="en-US" altLang="zh-CN" sz="1000" b="0" i="0" u="none" strike="noStrike">
                          <a:solidFill>
                            <a:srgbClr val="000000"/>
                          </a:solidFill>
                          <a:latin typeface="微软雅黑"/>
                        </a:rPr>
                        <a:t>12</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08</a:t>
                      </a:r>
                      <a:r>
                        <a:rPr lang="zh-CN" altLang="en-US" sz="1000" b="0" i="0" u="none" strike="noStrike">
                          <a:solidFill>
                            <a:srgbClr val="000000"/>
                          </a:solidFill>
                          <a:latin typeface="微软雅黑"/>
                        </a:rPr>
                        <a:t>日 星期二</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fontAlgn="t"/>
                      <a:r>
                        <a:rPr lang="en-US" altLang="zh-CN" sz="1000" b="0" i="0" u="none" strike="noStrike">
                          <a:solidFill>
                            <a:srgbClr val="000000"/>
                          </a:solidFill>
                          <a:latin typeface="微软雅黑"/>
                        </a:rPr>
                        <a:t>12</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30</a:t>
                      </a:r>
                      <a:r>
                        <a:rPr lang="zh-CN" altLang="en-US" sz="1000" b="0" i="0" u="none" strike="noStrike">
                          <a:solidFill>
                            <a:srgbClr val="000000"/>
                          </a:solidFill>
                          <a:latin typeface="微软雅黑"/>
                        </a:rPr>
                        <a:t>日 星期三</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r>
              <a:tr h="190129">
                <a:tc>
                  <a:txBody>
                    <a:bodyPr/>
                    <a:lstStyle/>
                    <a:p>
                      <a:pPr algn="l" fontAlgn="b"/>
                      <a:r>
                        <a:rPr lang="zh-CN" altLang="en-US" sz="1000" b="0" i="0" u="none" strike="noStrike">
                          <a:solidFill>
                            <a:srgbClr val="000000"/>
                          </a:solidFill>
                          <a:latin typeface="微软雅黑"/>
                        </a:rPr>
                        <a:t>中间层过程开发</a:t>
                      </a:r>
                    </a:p>
                  </a:txBody>
                  <a:tcPr marL="190721"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fontAlgn="t"/>
                      <a:r>
                        <a:rPr lang="en-US" altLang="zh-CN" sz="1000" b="0" i="0" u="none" strike="noStrike">
                          <a:solidFill>
                            <a:srgbClr val="000000"/>
                          </a:solidFill>
                          <a:latin typeface="微软雅黑"/>
                        </a:rPr>
                        <a:t>12</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10</a:t>
                      </a:r>
                      <a:r>
                        <a:rPr lang="zh-CN" altLang="en-US" sz="1000" b="0" i="0" u="none" strike="noStrike">
                          <a:solidFill>
                            <a:srgbClr val="000000"/>
                          </a:solidFill>
                          <a:latin typeface="微软雅黑"/>
                        </a:rPr>
                        <a:t>日 星期四</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fontAlgn="t"/>
                      <a:r>
                        <a:rPr lang="en-US" altLang="zh-CN" sz="1000" b="0" i="0" u="none" strike="noStrike">
                          <a:solidFill>
                            <a:srgbClr val="000000"/>
                          </a:solidFill>
                          <a:latin typeface="微软雅黑"/>
                        </a:rPr>
                        <a:t>12</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18</a:t>
                      </a:r>
                      <a:r>
                        <a:rPr lang="zh-CN" altLang="en-US" sz="1000" b="0" i="0" u="none" strike="noStrike">
                          <a:solidFill>
                            <a:srgbClr val="000000"/>
                          </a:solidFill>
                          <a:latin typeface="微软雅黑"/>
                        </a:rPr>
                        <a:t>日 星期五</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r>
              <a:tr h="190129">
                <a:tc>
                  <a:txBody>
                    <a:bodyPr/>
                    <a:lstStyle/>
                    <a:p>
                      <a:pPr algn="l" fontAlgn="b"/>
                      <a:r>
                        <a:rPr lang="zh-CN" altLang="en-US" sz="1000" b="0" i="0" u="none" strike="noStrike" smtClean="0">
                          <a:solidFill>
                            <a:srgbClr val="000000"/>
                          </a:solidFill>
                          <a:latin typeface="微软雅黑"/>
                        </a:rPr>
                        <a:t>上行</a:t>
                      </a:r>
                      <a:r>
                        <a:rPr lang="zh-CN" altLang="en-US" sz="1000" b="0" i="0" u="none" strike="noStrike" dirty="0">
                          <a:solidFill>
                            <a:srgbClr val="000000"/>
                          </a:solidFill>
                          <a:latin typeface="微软雅黑"/>
                        </a:rPr>
                        <a:t>接口开发</a:t>
                      </a:r>
                    </a:p>
                  </a:txBody>
                  <a:tcPr marL="190721"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fontAlgn="t"/>
                      <a:r>
                        <a:rPr lang="en-US" altLang="zh-CN" sz="1000" b="0" i="0" u="none" strike="noStrike">
                          <a:solidFill>
                            <a:srgbClr val="000000"/>
                          </a:solidFill>
                          <a:latin typeface="微软雅黑"/>
                        </a:rPr>
                        <a:t>12</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24</a:t>
                      </a:r>
                      <a:r>
                        <a:rPr lang="zh-CN" altLang="en-US" sz="1000" b="0" i="0" u="none" strike="noStrike">
                          <a:solidFill>
                            <a:srgbClr val="000000"/>
                          </a:solidFill>
                          <a:latin typeface="微软雅黑"/>
                        </a:rPr>
                        <a:t>日 星期四</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fontAlgn="t"/>
                      <a:r>
                        <a:rPr lang="en-US" altLang="zh-CN" sz="1000" b="0" i="0" u="none" strike="noStrike">
                          <a:solidFill>
                            <a:srgbClr val="000000"/>
                          </a:solidFill>
                          <a:latin typeface="微软雅黑"/>
                        </a:rPr>
                        <a:t>01</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04</a:t>
                      </a:r>
                      <a:r>
                        <a:rPr lang="zh-CN" altLang="en-US" sz="1000" b="0" i="0" u="none" strike="noStrike">
                          <a:solidFill>
                            <a:srgbClr val="000000"/>
                          </a:solidFill>
                          <a:latin typeface="微软雅黑"/>
                        </a:rPr>
                        <a:t>日 星期一</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r>
              <a:tr h="190129">
                <a:tc>
                  <a:txBody>
                    <a:bodyPr/>
                    <a:lstStyle/>
                    <a:p>
                      <a:pPr algn="l" fontAlgn="b"/>
                      <a:r>
                        <a:rPr lang="zh-CN" altLang="en-US" sz="1000" b="0" i="0" u="none" strike="noStrike" smtClean="0">
                          <a:solidFill>
                            <a:srgbClr val="000000"/>
                          </a:solidFill>
                          <a:latin typeface="微软雅黑"/>
                        </a:rPr>
                        <a:t>报表</a:t>
                      </a:r>
                      <a:r>
                        <a:rPr lang="zh-CN" altLang="en-US" sz="1000" b="0" i="0" u="none" strike="noStrike">
                          <a:solidFill>
                            <a:srgbClr val="000000"/>
                          </a:solidFill>
                          <a:latin typeface="微软雅黑"/>
                        </a:rPr>
                        <a:t>陪训</a:t>
                      </a:r>
                    </a:p>
                  </a:txBody>
                  <a:tcPr marL="190721"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fontAlgn="t"/>
                      <a:r>
                        <a:rPr lang="en-US" altLang="zh-CN" sz="1000" b="0" i="0" u="none" strike="noStrike">
                          <a:solidFill>
                            <a:srgbClr val="000000"/>
                          </a:solidFill>
                          <a:latin typeface="微软雅黑"/>
                        </a:rPr>
                        <a:t>12</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21</a:t>
                      </a:r>
                      <a:r>
                        <a:rPr lang="zh-CN" altLang="en-US" sz="1000" b="0" i="0" u="none" strike="noStrike">
                          <a:solidFill>
                            <a:srgbClr val="000000"/>
                          </a:solidFill>
                          <a:latin typeface="微软雅黑"/>
                        </a:rPr>
                        <a:t>日 星期一</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fontAlgn="t"/>
                      <a:r>
                        <a:rPr lang="en-US" altLang="zh-CN" sz="1000" b="0" i="0" u="none" strike="noStrike">
                          <a:solidFill>
                            <a:srgbClr val="000000"/>
                          </a:solidFill>
                          <a:latin typeface="微软雅黑"/>
                        </a:rPr>
                        <a:t>12</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21</a:t>
                      </a:r>
                      <a:r>
                        <a:rPr lang="zh-CN" altLang="en-US" sz="1000" b="0" i="0" u="none" strike="noStrike">
                          <a:solidFill>
                            <a:srgbClr val="000000"/>
                          </a:solidFill>
                          <a:latin typeface="微软雅黑"/>
                        </a:rPr>
                        <a:t>日 星期一</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r>
              <a:tr h="190129">
                <a:tc>
                  <a:txBody>
                    <a:bodyPr/>
                    <a:lstStyle/>
                    <a:p>
                      <a:pPr algn="l" fontAlgn="b"/>
                      <a:r>
                        <a:rPr lang="zh-CN" altLang="en-US" sz="1000" b="0" i="0" u="none" strike="noStrike" smtClean="0">
                          <a:solidFill>
                            <a:srgbClr val="000000"/>
                          </a:solidFill>
                          <a:latin typeface="微软雅黑"/>
                        </a:rPr>
                        <a:t>报表</a:t>
                      </a:r>
                      <a:r>
                        <a:rPr lang="zh-CN" altLang="en-US" sz="1000" b="0" i="0" u="none" strike="noStrike">
                          <a:solidFill>
                            <a:srgbClr val="000000"/>
                          </a:solidFill>
                          <a:latin typeface="微软雅黑"/>
                        </a:rPr>
                        <a:t>的模板配置</a:t>
                      </a:r>
                    </a:p>
                  </a:txBody>
                  <a:tcPr marL="190721"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fontAlgn="t"/>
                      <a:r>
                        <a:rPr lang="en-US" altLang="zh-CN" sz="1000" b="0" i="0" u="none" strike="noStrike">
                          <a:solidFill>
                            <a:srgbClr val="000000"/>
                          </a:solidFill>
                          <a:latin typeface="微软雅黑"/>
                        </a:rPr>
                        <a:t>03</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14</a:t>
                      </a:r>
                      <a:r>
                        <a:rPr lang="zh-CN" altLang="en-US" sz="1000" b="0" i="0" u="none" strike="noStrike">
                          <a:solidFill>
                            <a:srgbClr val="000000"/>
                          </a:solidFill>
                          <a:latin typeface="微软雅黑"/>
                        </a:rPr>
                        <a:t>日 星期一</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fontAlgn="t"/>
                      <a:r>
                        <a:rPr lang="en-US" altLang="zh-CN" sz="1000" b="0" i="0" u="none" strike="noStrike">
                          <a:solidFill>
                            <a:srgbClr val="000000"/>
                          </a:solidFill>
                          <a:latin typeface="微软雅黑"/>
                        </a:rPr>
                        <a:t>04</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30</a:t>
                      </a:r>
                      <a:r>
                        <a:rPr lang="zh-CN" altLang="en-US" sz="1000" b="0" i="0" u="none" strike="noStrike">
                          <a:solidFill>
                            <a:srgbClr val="000000"/>
                          </a:solidFill>
                          <a:latin typeface="微软雅黑"/>
                        </a:rPr>
                        <a:t>日 星期六</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r>
              <a:tr h="190129">
                <a:tc>
                  <a:txBody>
                    <a:bodyPr/>
                    <a:lstStyle/>
                    <a:p>
                      <a:pPr algn="l" fontAlgn="b"/>
                      <a:r>
                        <a:rPr lang="zh-CN" altLang="en-US" sz="1000" b="0" i="0" u="none" strike="noStrike">
                          <a:solidFill>
                            <a:srgbClr val="000000"/>
                          </a:solidFill>
                          <a:latin typeface="微软雅黑"/>
                        </a:rPr>
                        <a:t>界面开发</a:t>
                      </a:r>
                    </a:p>
                  </a:txBody>
                  <a:tcPr marL="190721"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fontAlgn="t"/>
                      <a:r>
                        <a:rPr lang="en-US" altLang="zh-CN" sz="1000" b="0" i="0" u="none" strike="noStrike">
                          <a:solidFill>
                            <a:srgbClr val="000000"/>
                          </a:solidFill>
                          <a:latin typeface="微软雅黑"/>
                        </a:rPr>
                        <a:t>03</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07</a:t>
                      </a:r>
                      <a:r>
                        <a:rPr lang="zh-CN" altLang="en-US" sz="1000" b="0" i="0" u="none" strike="noStrike">
                          <a:solidFill>
                            <a:srgbClr val="000000"/>
                          </a:solidFill>
                          <a:latin typeface="微软雅黑"/>
                        </a:rPr>
                        <a:t>日 星期一</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fontAlgn="t"/>
                      <a:r>
                        <a:rPr lang="en-US" altLang="zh-CN" sz="1000" b="0" i="0" u="none" strike="noStrike">
                          <a:solidFill>
                            <a:srgbClr val="000000"/>
                          </a:solidFill>
                          <a:latin typeface="微软雅黑"/>
                        </a:rPr>
                        <a:t>04</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07</a:t>
                      </a:r>
                      <a:r>
                        <a:rPr lang="zh-CN" altLang="en-US" sz="1000" b="0" i="0" u="none" strike="noStrike">
                          <a:solidFill>
                            <a:srgbClr val="000000"/>
                          </a:solidFill>
                          <a:latin typeface="微软雅黑"/>
                        </a:rPr>
                        <a:t>日 星期四</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r>
              <a:tr h="190129">
                <a:tc>
                  <a:txBody>
                    <a:bodyPr/>
                    <a:lstStyle/>
                    <a:p>
                      <a:pPr algn="l" fontAlgn="b"/>
                      <a:r>
                        <a:rPr lang="zh-CN" altLang="en-US" sz="1000" b="0" i="0" u="none" strike="noStrike">
                          <a:solidFill>
                            <a:srgbClr val="000000"/>
                          </a:solidFill>
                          <a:latin typeface="微软雅黑"/>
                        </a:rPr>
                        <a:t>     </a:t>
                      </a:r>
                      <a:r>
                        <a:rPr lang="zh-CN" altLang="en-US" sz="1000" b="0" i="0" u="none" strike="noStrike" smtClean="0">
                          <a:solidFill>
                            <a:srgbClr val="000000"/>
                          </a:solidFill>
                          <a:latin typeface="微软雅黑"/>
                        </a:rPr>
                        <a:t>报表</a:t>
                      </a:r>
                      <a:r>
                        <a:rPr lang="zh-CN" altLang="en-US" sz="1000" b="0" i="0" u="none" strike="noStrike">
                          <a:solidFill>
                            <a:srgbClr val="000000"/>
                          </a:solidFill>
                          <a:latin typeface="微软雅黑"/>
                        </a:rPr>
                        <a:t>层存储过程</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fontAlgn="t"/>
                      <a:r>
                        <a:rPr lang="en-US" altLang="zh-CN" sz="1000" b="0" i="0" u="none" strike="noStrike">
                          <a:solidFill>
                            <a:srgbClr val="000000"/>
                          </a:solidFill>
                          <a:latin typeface="微软雅黑"/>
                        </a:rPr>
                        <a:t>04</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18</a:t>
                      </a:r>
                      <a:r>
                        <a:rPr lang="zh-CN" altLang="en-US" sz="1000" b="0" i="0" u="none" strike="noStrike">
                          <a:solidFill>
                            <a:srgbClr val="000000"/>
                          </a:solidFill>
                          <a:latin typeface="微软雅黑"/>
                        </a:rPr>
                        <a:t>日 星期一</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fontAlgn="t"/>
                      <a:r>
                        <a:rPr lang="en-US" altLang="zh-CN" sz="1000" b="0" i="0" u="none" strike="noStrike">
                          <a:solidFill>
                            <a:srgbClr val="000000"/>
                          </a:solidFill>
                          <a:latin typeface="微软雅黑"/>
                        </a:rPr>
                        <a:t>05</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03</a:t>
                      </a:r>
                      <a:r>
                        <a:rPr lang="zh-CN" altLang="en-US" sz="1000" b="0" i="0" u="none" strike="noStrike">
                          <a:solidFill>
                            <a:srgbClr val="000000"/>
                          </a:solidFill>
                          <a:latin typeface="微软雅黑"/>
                        </a:rPr>
                        <a:t>日 星期二</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dirty="0">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dirty="0">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r>
              <a:tr h="190129">
                <a:tc>
                  <a:txBody>
                    <a:bodyPr/>
                    <a:lstStyle/>
                    <a:p>
                      <a:pPr algn="l" fontAlgn="b"/>
                      <a:r>
                        <a:rPr lang="zh-CN" altLang="en-US" sz="1000" b="0" i="0" u="none" strike="noStrike">
                          <a:solidFill>
                            <a:srgbClr val="000000"/>
                          </a:solidFill>
                          <a:latin typeface="微软雅黑"/>
                        </a:rPr>
                        <a:t>调度任务配置</a:t>
                      </a:r>
                    </a:p>
                  </a:txBody>
                  <a:tcPr marL="190721"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fontAlgn="t"/>
                      <a:r>
                        <a:rPr lang="en-US" altLang="zh-CN" sz="1000" b="0" i="0" u="none" strike="noStrike">
                          <a:solidFill>
                            <a:srgbClr val="000000"/>
                          </a:solidFill>
                          <a:latin typeface="微软雅黑"/>
                        </a:rPr>
                        <a:t>05</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03</a:t>
                      </a:r>
                      <a:r>
                        <a:rPr lang="zh-CN" altLang="en-US" sz="1000" b="0" i="0" u="none" strike="noStrike">
                          <a:solidFill>
                            <a:srgbClr val="000000"/>
                          </a:solidFill>
                          <a:latin typeface="微软雅黑"/>
                        </a:rPr>
                        <a:t>日 星期二</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fontAlgn="t"/>
                      <a:r>
                        <a:rPr lang="en-US" altLang="zh-CN" sz="1000" b="0" i="0" u="none" strike="noStrike">
                          <a:solidFill>
                            <a:srgbClr val="000000"/>
                          </a:solidFill>
                          <a:latin typeface="微软雅黑"/>
                        </a:rPr>
                        <a:t>05</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05</a:t>
                      </a:r>
                      <a:r>
                        <a:rPr lang="zh-CN" altLang="en-US" sz="1000" b="0" i="0" u="none" strike="noStrike">
                          <a:solidFill>
                            <a:srgbClr val="000000"/>
                          </a:solidFill>
                          <a:latin typeface="微软雅黑"/>
                        </a:rPr>
                        <a:t>日 星期四</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r>
              <a:tr h="190129">
                <a:tc>
                  <a:txBody>
                    <a:bodyPr/>
                    <a:lstStyle/>
                    <a:p>
                      <a:pPr algn="l" fontAlgn="b"/>
                      <a:r>
                        <a:rPr lang="zh-CN" altLang="en-US" sz="1000" b="0" i="0" u="none" strike="noStrike">
                          <a:solidFill>
                            <a:srgbClr val="000000"/>
                          </a:solidFill>
                          <a:latin typeface="微软雅黑"/>
                        </a:rPr>
                        <a:t>后台测试</a:t>
                      </a:r>
                    </a:p>
                  </a:txBody>
                  <a:tcPr marL="190721"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fontAlgn="t"/>
                      <a:r>
                        <a:rPr lang="en-US" altLang="zh-CN" sz="1000" b="0" i="0" u="none" strike="noStrike">
                          <a:solidFill>
                            <a:srgbClr val="000000"/>
                          </a:solidFill>
                          <a:latin typeface="微软雅黑"/>
                        </a:rPr>
                        <a:t>05</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09</a:t>
                      </a:r>
                      <a:r>
                        <a:rPr lang="zh-CN" altLang="en-US" sz="1000" b="0" i="0" u="none" strike="noStrike">
                          <a:solidFill>
                            <a:srgbClr val="000000"/>
                          </a:solidFill>
                          <a:latin typeface="微软雅黑"/>
                        </a:rPr>
                        <a:t>日 星期一</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fontAlgn="t"/>
                      <a:r>
                        <a:rPr lang="en-US" altLang="zh-CN" sz="1000" b="0" i="0" u="none" strike="noStrike">
                          <a:solidFill>
                            <a:srgbClr val="000000"/>
                          </a:solidFill>
                          <a:latin typeface="微软雅黑"/>
                        </a:rPr>
                        <a:t>06</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02</a:t>
                      </a:r>
                      <a:r>
                        <a:rPr lang="zh-CN" altLang="en-US" sz="1000" b="0" i="0" u="none" strike="noStrike">
                          <a:solidFill>
                            <a:srgbClr val="000000"/>
                          </a:solidFill>
                          <a:latin typeface="微软雅黑"/>
                        </a:rPr>
                        <a:t>日 星期四</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dirty="0">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r>
              <a:tr h="190129">
                <a:tc>
                  <a:txBody>
                    <a:bodyPr/>
                    <a:lstStyle/>
                    <a:p>
                      <a:pPr algn="l" fontAlgn="b"/>
                      <a:r>
                        <a:rPr lang="zh-CN" altLang="en-US" sz="1000" b="0" i="0" u="none" strike="noStrike">
                          <a:solidFill>
                            <a:srgbClr val="000000"/>
                          </a:solidFill>
                          <a:latin typeface="微软雅黑"/>
                        </a:rPr>
                        <a:t>前台测试</a:t>
                      </a:r>
                    </a:p>
                  </a:txBody>
                  <a:tcPr marL="190721"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fontAlgn="t"/>
                      <a:r>
                        <a:rPr lang="en-US" altLang="zh-CN" sz="1000" b="0" i="0" u="none" strike="noStrike">
                          <a:solidFill>
                            <a:srgbClr val="000000"/>
                          </a:solidFill>
                          <a:latin typeface="微软雅黑"/>
                        </a:rPr>
                        <a:t>05</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10</a:t>
                      </a:r>
                      <a:r>
                        <a:rPr lang="zh-CN" altLang="en-US" sz="1000" b="0" i="0" u="none" strike="noStrike">
                          <a:solidFill>
                            <a:srgbClr val="000000"/>
                          </a:solidFill>
                          <a:latin typeface="微软雅黑"/>
                        </a:rPr>
                        <a:t>日 星期二</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fontAlgn="t"/>
                      <a:r>
                        <a:rPr lang="en-US" altLang="zh-CN" sz="1000" b="0" i="0" u="none" strike="noStrike">
                          <a:solidFill>
                            <a:srgbClr val="000000"/>
                          </a:solidFill>
                          <a:latin typeface="微软雅黑"/>
                        </a:rPr>
                        <a:t>06</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02</a:t>
                      </a:r>
                      <a:r>
                        <a:rPr lang="zh-CN" altLang="en-US" sz="1000" b="0" i="0" u="none" strike="noStrike">
                          <a:solidFill>
                            <a:srgbClr val="000000"/>
                          </a:solidFill>
                          <a:latin typeface="微软雅黑"/>
                        </a:rPr>
                        <a:t>日 星期四</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r>
              <a:tr h="190129">
                <a:tc>
                  <a:txBody>
                    <a:bodyPr/>
                    <a:lstStyle/>
                    <a:p>
                      <a:pPr algn="l" fontAlgn="b"/>
                      <a:r>
                        <a:rPr lang="zh-CN" altLang="en-US" sz="1000" b="1" i="0" u="none" strike="noStrike">
                          <a:solidFill>
                            <a:srgbClr val="000000"/>
                          </a:solidFill>
                          <a:latin typeface="微软雅黑"/>
                        </a:rPr>
                        <a:t>系统上线</a:t>
                      </a:r>
                    </a:p>
                  </a:txBody>
                  <a:tcPr marL="190721"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r>
              <a:tr h="190129">
                <a:tc>
                  <a:txBody>
                    <a:bodyPr/>
                    <a:lstStyle/>
                    <a:p>
                      <a:pPr algn="l" fontAlgn="b"/>
                      <a:r>
                        <a:rPr lang="zh-CN" altLang="en-US" sz="1000" b="0" i="0" u="none" strike="noStrike">
                          <a:solidFill>
                            <a:srgbClr val="000000"/>
                          </a:solidFill>
                          <a:latin typeface="微软雅黑"/>
                        </a:rPr>
                        <a:t>上线前准备</a:t>
                      </a:r>
                    </a:p>
                  </a:txBody>
                  <a:tcPr marL="381441"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t"/>
                      <a:r>
                        <a:rPr lang="en-US" altLang="zh-CN" sz="1000" b="0" i="0" u="none" strike="noStrike">
                          <a:solidFill>
                            <a:srgbClr val="000000"/>
                          </a:solidFill>
                          <a:latin typeface="微软雅黑"/>
                        </a:rPr>
                        <a:t>05</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20</a:t>
                      </a:r>
                      <a:r>
                        <a:rPr lang="zh-CN" altLang="en-US" sz="1000" b="0" i="0" u="none" strike="noStrike">
                          <a:solidFill>
                            <a:srgbClr val="000000"/>
                          </a:solidFill>
                          <a:latin typeface="微软雅黑"/>
                        </a:rPr>
                        <a:t>日 星期五</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t"/>
                      <a:r>
                        <a:rPr lang="en-US" altLang="zh-CN" sz="1000" b="0" i="0" u="none" strike="noStrike">
                          <a:solidFill>
                            <a:srgbClr val="000000"/>
                          </a:solidFill>
                          <a:latin typeface="微软雅黑"/>
                        </a:rPr>
                        <a:t>06</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10</a:t>
                      </a:r>
                      <a:r>
                        <a:rPr lang="zh-CN" altLang="en-US" sz="1000" b="0" i="0" u="none" strike="noStrike">
                          <a:solidFill>
                            <a:srgbClr val="000000"/>
                          </a:solidFill>
                          <a:latin typeface="微软雅黑"/>
                        </a:rPr>
                        <a:t>日 星期五</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r>
              <a:tr h="190129">
                <a:tc>
                  <a:txBody>
                    <a:bodyPr/>
                    <a:lstStyle/>
                    <a:p>
                      <a:pPr algn="l" fontAlgn="b"/>
                      <a:r>
                        <a:rPr lang="zh-CN" altLang="en-US" sz="1000" b="0" i="0" u="none" strike="noStrike">
                          <a:solidFill>
                            <a:srgbClr val="000000"/>
                          </a:solidFill>
                          <a:latin typeface="微软雅黑"/>
                        </a:rPr>
                        <a:t>正式上线</a:t>
                      </a:r>
                    </a:p>
                  </a:txBody>
                  <a:tcPr marL="381441"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t"/>
                      <a:r>
                        <a:rPr lang="en-US" altLang="zh-CN" sz="1000" b="0" i="0" u="none" strike="noStrike">
                          <a:solidFill>
                            <a:srgbClr val="000000"/>
                          </a:solidFill>
                          <a:latin typeface="微软雅黑"/>
                        </a:rPr>
                        <a:t>06</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10</a:t>
                      </a:r>
                      <a:r>
                        <a:rPr lang="zh-CN" altLang="en-US" sz="1000" b="0" i="0" u="none" strike="noStrike">
                          <a:solidFill>
                            <a:srgbClr val="000000"/>
                          </a:solidFill>
                          <a:latin typeface="微软雅黑"/>
                        </a:rPr>
                        <a:t>日 星期五</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t"/>
                      <a:r>
                        <a:rPr lang="en-US" altLang="zh-CN" sz="1000" b="0" i="0" u="none" strike="noStrike">
                          <a:solidFill>
                            <a:srgbClr val="000000"/>
                          </a:solidFill>
                          <a:latin typeface="微软雅黑"/>
                        </a:rPr>
                        <a:t>06</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12</a:t>
                      </a:r>
                      <a:r>
                        <a:rPr lang="zh-CN" altLang="en-US" sz="1000" b="0" i="0" u="none" strike="noStrike">
                          <a:solidFill>
                            <a:srgbClr val="000000"/>
                          </a:solidFill>
                          <a:latin typeface="微软雅黑"/>
                        </a:rPr>
                        <a:t>日 星期日</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fontAlgn="b"/>
                      <a:r>
                        <a:rPr lang="zh-CN" altLang="en-US" sz="1000" b="0" i="0" u="none" strike="noStrike" dirty="0">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r>
            </a:tbl>
          </a:graphicData>
        </a:graphic>
      </p:graphicFrame>
      <p:pic>
        <p:nvPicPr>
          <p:cNvPr id="8" name="Picture 2"/>
          <p:cNvPicPr>
            <a:picLocks noChangeAspect="1" noChangeArrowheads="1"/>
          </p:cNvPicPr>
          <p:nvPr/>
        </p:nvPicPr>
        <p:blipFill>
          <a:blip r:embed="rId2"/>
          <a:srcRect/>
          <a:stretch>
            <a:fillRect/>
          </a:stretch>
        </p:blipFill>
        <p:spPr bwMode="auto">
          <a:xfrm>
            <a:off x="3613768" y="2698229"/>
            <a:ext cx="5501391" cy="4159771"/>
          </a:xfrm>
          <a:prstGeom prst="rect">
            <a:avLst/>
          </a:prstGeom>
          <a:noFill/>
          <a:ln w="9525">
            <a:noFill/>
            <a:miter lim="800000"/>
            <a:headEnd/>
            <a:tailEnd/>
          </a:ln>
          <a:effectLst/>
        </p:spPr>
      </p:pic>
      <p:sp>
        <p:nvSpPr>
          <p:cNvPr id="9" name="虚尾箭头 8"/>
          <p:cNvSpPr/>
          <p:nvPr/>
        </p:nvSpPr>
        <p:spPr>
          <a:xfrm>
            <a:off x="2847400" y="1769533"/>
            <a:ext cx="304800" cy="889000"/>
          </a:xfrm>
          <a:prstGeom prst="stripedRightArrow">
            <a:avLst/>
          </a:prstGeom>
          <a:solidFill>
            <a:schemeClr val="accent1">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虚尾箭头 9"/>
          <p:cNvSpPr/>
          <p:nvPr/>
        </p:nvSpPr>
        <p:spPr>
          <a:xfrm>
            <a:off x="2855867" y="4538133"/>
            <a:ext cx="304800" cy="889000"/>
          </a:xfrm>
          <a:prstGeom prst="stripedRightArrow">
            <a:avLst/>
          </a:prstGeom>
          <a:solidFill>
            <a:schemeClr val="accent2">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Picture 1"/>
          <p:cNvPicPr>
            <a:picLocks noChangeAspect="1" noChangeArrowheads="1"/>
          </p:cNvPicPr>
          <p:nvPr/>
        </p:nvPicPr>
        <p:blipFill>
          <a:blip r:embed="rId3"/>
          <a:srcRect/>
          <a:stretch>
            <a:fillRect/>
          </a:stretch>
        </p:blipFill>
        <p:spPr bwMode="auto">
          <a:xfrm>
            <a:off x="3615144" y="809095"/>
            <a:ext cx="5528856" cy="3103589"/>
          </a:xfrm>
          <a:prstGeom prst="rect">
            <a:avLst/>
          </a:prstGeom>
          <a:noFill/>
          <a:ln w="9525">
            <a:noFill/>
            <a:miter lim="800000"/>
            <a:headEnd/>
            <a:tailEnd/>
          </a:ln>
          <a:effectLst/>
        </p:spPr>
      </p:pic>
    </p:spTree>
    <p:extLst>
      <p:ext uri="{BB962C8B-B14F-4D97-AF65-F5344CB8AC3E}">
        <p14:creationId xmlns:p14="http://schemas.microsoft.com/office/powerpoint/2010/main" val="1411064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par>
                                <p:cTn id="13" presetID="3" presetClass="entr" presetSubtype="1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linds(horizontal)">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案例</a:t>
            </a:r>
            <a:r>
              <a:rPr lang="en-US" altLang="zh-CN"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券商</a:t>
            </a:r>
            <a:r>
              <a:rPr lang="en-US" altLang="zh-CN"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摘自汇报材料</a:t>
            </a:r>
            <a:r>
              <a:rPr lang="en-US" altLang="zh-CN" dirty="0" smtClean="0">
                <a:latin typeface="楷体" panose="02010609060101010101" pitchFamily="49" charset="-122"/>
                <a:ea typeface="楷体" panose="02010609060101010101" pitchFamily="49" charset="-122"/>
              </a:rPr>
              <a:t>)</a:t>
            </a:r>
            <a:endParaRPr lang="en-US" dirty="0">
              <a:latin typeface="楷体" panose="02010609060101010101" pitchFamily="49" charset="-122"/>
              <a:ea typeface="楷体" panose="02010609060101010101" pitchFamily="49" charset="-122"/>
            </a:endParaRPr>
          </a:p>
        </p:txBody>
      </p:sp>
      <p:pic>
        <p:nvPicPr>
          <p:cNvPr id="6" name="图片 5" descr="屏幕快照 2016-08-24 00.44.5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026860"/>
            <a:ext cx="8686800" cy="5520604"/>
          </a:xfrm>
          <a:prstGeom prst="rect">
            <a:avLst/>
          </a:prstGeom>
        </p:spPr>
      </p:pic>
    </p:spTree>
    <p:extLst>
      <p:ext uri="{BB962C8B-B14F-4D97-AF65-F5344CB8AC3E}">
        <p14:creationId xmlns:p14="http://schemas.microsoft.com/office/powerpoint/2010/main" val="19646222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案例</a:t>
            </a:r>
            <a:r>
              <a:rPr lang="en-US" altLang="zh-CN"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券商</a:t>
            </a:r>
            <a:r>
              <a:rPr lang="en-US" altLang="zh-CN"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摘自汇报材料</a:t>
            </a:r>
            <a:r>
              <a:rPr lang="en-US" altLang="zh-CN" dirty="0" smtClean="0">
                <a:latin typeface="楷体" panose="02010609060101010101" pitchFamily="49" charset="-122"/>
                <a:ea typeface="楷体" panose="02010609060101010101" pitchFamily="49" charset="-122"/>
              </a:rPr>
              <a:t>)</a:t>
            </a:r>
            <a:endParaRPr lang="en-US" dirty="0">
              <a:latin typeface="楷体" panose="02010609060101010101" pitchFamily="49" charset="-122"/>
              <a:ea typeface="楷体" panose="02010609060101010101" pitchFamily="49" charset="-122"/>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1054474"/>
            <a:ext cx="7715250" cy="544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50244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案例</a:t>
            </a:r>
            <a:r>
              <a:rPr lang="en-US" altLang="zh-CN"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券商</a:t>
            </a:r>
            <a:r>
              <a:rPr lang="en-US" altLang="zh-CN"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摘自汇报材料</a:t>
            </a:r>
            <a:r>
              <a:rPr lang="en-US" altLang="zh-CN" dirty="0" smtClean="0">
                <a:latin typeface="楷体" panose="02010609060101010101" pitchFamily="49" charset="-122"/>
                <a:ea typeface="楷体" panose="02010609060101010101" pitchFamily="49" charset="-122"/>
              </a:rPr>
              <a:t>)</a:t>
            </a:r>
            <a:endParaRPr lang="en-US" dirty="0">
              <a:latin typeface="楷体" panose="02010609060101010101" pitchFamily="49" charset="-122"/>
              <a:ea typeface="楷体" panose="02010609060101010101" pitchFamily="49" charset="-122"/>
            </a:endParaRPr>
          </a:p>
        </p:txBody>
      </p:sp>
      <p:pic>
        <p:nvPicPr>
          <p:cNvPr id="5" name="图片 4" descr="屏幕快照 2016-08-24 02.59.3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038114"/>
            <a:ext cx="8674100" cy="5807536"/>
          </a:xfrm>
          <a:prstGeom prst="rect">
            <a:avLst/>
          </a:prstGeom>
        </p:spPr>
      </p:pic>
    </p:spTree>
    <p:extLst>
      <p:ext uri="{BB962C8B-B14F-4D97-AF65-F5344CB8AC3E}">
        <p14:creationId xmlns:p14="http://schemas.microsoft.com/office/powerpoint/2010/main" val="30197666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案例</a:t>
            </a:r>
            <a:r>
              <a:rPr lang="en-US" altLang="zh-CN"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券商</a:t>
            </a:r>
            <a:r>
              <a:rPr lang="en-US" altLang="zh-CN"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摘自汇报材料</a:t>
            </a:r>
            <a:r>
              <a:rPr lang="en-US" altLang="zh-CN" dirty="0" smtClean="0">
                <a:latin typeface="楷体" panose="02010609060101010101" pitchFamily="49" charset="-122"/>
                <a:ea typeface="楷体" panose="02010609060101010101" pitchFamily="49" charset="-122"/>
              </a:rPr>
              <a:t>)</a:t>
            </a:r>
            <a:endParaRPr lang="en-US" dirty="0">
              <a:latin typeface="楷体" panose="02010609060101010101" pitchFamily="49" charset="-122"/>
              <a:ea typeface="楷体" panose="02010609060101010101" pitchFamily="49" charset="-122"/>
            </a:endParaRPr>
          </a:p>
        </p:txBody>
      </p:sp>
      <p:pic>
        <p:nvPicPr>
          <p:cNvPr id="6" name="图片 5" descr="屏幕快照 2016-08-24 02.59.5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900" y="1027356"/>
            <a:ext cx="8712200" cy="5879544"/>
          </a:xfrm>
          <a:prstGeom prst="rect">
            <a:avLst/>
          </a:prstGeom>
        </p:spPr>
      </p:pic>
    </p:spTree>
    <p:extLst>
      <p:ext uri="{BB962C8B-B14F-4D97-AF65-F5344CB8AC3E}">
        <p14:creationId xmlns:p14="http://schemas.microsoft.com/office/powerpoint/2010/main" val="8029530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标题 40"/>
          <p:cNvSpPr>
            <a:spLocks noGrp="1"/>
          </p:cNvSpPr>
          <p:nvPr>
            <p:ph type="title"/>
          </p:nvPr>
        </p:nvSpPr>
        <p:spPr/>
        <p:txBody>
          <a:bodyPr/>
          <a:lstStyle/>
          <a:p>
            <a:r>
              <a:rPr lang="zh-CN" altLang="en-US" dirty="0">
                <a:latin typeface="楷体" pitchFamily="49" charset="-122"/>
                <a:ea typeface="楷体" pitchFamily="49" charset="-122"/>
              </a:rPr>
              <a:t>市场风险管理系统</a:t>
            </a:r>
            <a:r>
              <a:rPr lang="en-US" altLang="zh-CN" dirty="0">
                <a:latin typeface="楷体" pitchFamily="49" charset="-122"/>
                <a:ea typeface="楷体" pitchFamily="49" charset="-122"/>
              </a:rPr>
              <a:t>-</a:t>
            </a:r>
            <a:r>
              <a:rPr lang="zh-CN" altLang="en-US" dirty="0">
                <a:latin typeface="楷体" pitchFamily="49" charset="-122"/>
                <a:ea typeface="楷体" pitchFamily="49" charset="-122"/>
              </a:rPr>
              <a:t>特点</a:t>
            </a:r>
          </a:p>
        </p:txBody>
      </p:sp>
      <p:sp>
        <p:nvSpPr>
          <p:cNvPr id="15" name="文本框 1"/>
          <p:cNvSpPr txBox="1"/>
          <p:nvPr/>
        </p:nvSpPr>
        <p:spPr>
          <a:xfrm>
            <a:off x="173295" y="1294281"/>
            <a:ext cx="3176309" cy="3046978"/>
          </a:xfrm>
          <a:prstGeom prst="rect">
            <a:avLst/>
          </a:prstGeom>
          <a:noFill/>
        </p:spPr>
        <p:txBody>
          <a:bodyPr wrap="square" lIns="91430" tIns="45715" rIns="91430" bIns="45715" rtlCol="0">
            <a:spAutoFit/>
          </a:bodyPr>
          <a:lstStyle/>
          <a:p>
            <a:pPr>
              <a:lnSpc>
                <a:spcPct val="200000"/>
              </a:lnSpc>
            </a:pPr>
            <a:r>
              <a:rPr lang="zh-CN" altLang="en-US" sz="1600" b="1" dirty="0">
                <a:solidFill>
                  <a:srgbClr val="37617A"/>
                </a:solidFill>
                <a:latin typeface="楷体" pitchFamily="49" charset="-122"/>
                <a:ea typeface="楷体" pitchFamily="49" charset="-122"/>
              </a:rPr>
              <a:t>系统性 扩展性 定制性</a:t>
            </a:r>
            <a:endParaRPr lang="en-US" altLang="zh-CN" sz="1600" b="1" dirty="0">
              <a:solidFill>
                <a:srgbClr val="37617A"/>
              </a:solidFill>
              <a:latin typeface="楷体" pitchFamily="49" charset="-122"/>
              <a:ea typeface="楷体" pitchFamily="49" charset="-122"/>
            </a:endParaRPr>
          </a:p>
          <a:p>
            <a:pPr marL="285718" indent="-285718">
              <a:lnSpc>
                <a:spcPct val="200000"/>
              </a:lnSpc>
              <a:buFont typeface="Wingdings" panose="05000000000000000000" pitchFamily="2" charset="2"/>
              <a:buChar char="ü"/>
            </a:pPr>
            <a:r>
              <a:rPr lang="zh-CN" altLang="en-US" sz="1600" dirty="0">
                <a:solidFill>
                  <a:srgbClr val="37617A"/>
                </a:solidFill>
                <a:latin typeface="楷体" pitchFamily="49" charset="-122"/>
                <a:ea typeface="楷体" pitchFamily="49" charset="-122"/>
              </a:rPr>
              <a:t>风险管理视角、维度设定</a:t>
            </a:r>
            <a:endParaRPr lang="en-US" altLang="zh-CN" sz="1600" dirty="0">
              <a:solidFill>
                <a:srgbClr val="37617A"/>
              </a:solidFill>
              <a:latin typeface="楷体" pitchFamily="49" charset="-122"/>
              <a:ea typeface="楷体" pitchFamily="49" charset="-122"/>
            </a:endParaRPr>
          </a:p>
          <a:p>
            <a:pPr marL="285718" indent="-285718">
              <a:lnSpc>
                <a:spcPct val="200000"/>
              </a:lnSpc>
              <a:buFont typeface="Wingdings" panose="05000000000000000000" pitchFamily="2" charset="2"/>
              <a:buChar char="ü"/>
            </a:pPr>
            <a:r>
              <a:rPr lang="zh-CN" altLang="en-US" sz="1600" dirty="0">
                <a:solidFill>
                  <a:srgbClr val="37617A"/>
                </a:solidFill>
                <a:latin typeface="楷体" pitchFamily="49" charset="-122"/>
                <a:ea typeface="楷体" pitchFamily="49" charset="-122"/>
              </a:rPr>
              <a:t>整合层数据模型</a:t>
            </a:r>
            <a:endParaRPr lang="en-US" altLang="zh-CN" sz="1600" dirty="0">
              <a:solidFill>
                <a:srgbClr val="37617A"/>
              </a:solidFill>
              <a:latin typeface="楷体" pitchFamily="49" charset="-122"/>
              <a:ea typeface="楷体" pitchFamily="49" charset="-122"/>
            </a:endParaRPr>
          </a:p>
          <a:p>
            <a:pPr marL="285718" indent="-285718">
              <a:lnSpc>
                <a:spcPct val="200000"/>
              </a:lnSpc>
              <a:buFont typeface="Wingdings" panose="05000000000000000000" pitchFamily="2" charset="2"/>
              <a:buChar char="ü"/>
            </a:pPr>
            <a:r>
              <a:rPr lang="zh-CN" altLang="en-US" sz="1600" dirty="0">
                <a:solidFill>
                  <a:srgbClr val="37617A"/>
                </a:solidFill>
                <a:latin typeface="楷体" pitchFamily="49" charset="-122"/>
                <a:ea typeface="楷体" pitchFamily="49" charset="-122"/>
              </a:rPr>
              <a:t>结构化接口：实时、非实时</a:t>
            </a:r>
            <a:endParaRPr lang="en-US" altLang="zh-CN" sz="1600" dirty="0">
              <a:solidFill>
                <a:srgbClr val="37617A"/>
              </a:solidFill>
              <a:latin typeface="楷体" pitchFamily="49" charset="-122"/>
              <a:ea typeface="楷体" pitchFamily="49" charset="-122"/>
            </a:endParaRPr>
          </a:p>
          <a:p>
            <a:pPr marL="285718" indent="-285718">
              <a:lnSpc>
                <a:spcPct val="200000"/>
              </a:lnSpc>
              <a:buFont typeface="Wingdings" panose="05000000000000000000" pitchFamily="2" charset="2"/>
              <a:buChar char="ü"/>
            </a:pPr>
            <a:r>
              <a:rPr lang="zh-CN" altLang="en-US" sz="1600" dirty="0">
                <a:solidFill>
                  <a:srgbClr val="37617A"/>
                </a:solidFill>
                <a:latin typeface="楷体" pitchFamily="49" charset="-122"/>
                <a:ea typeface="楷体" pitchFamily="49" charset="-122"/>
              </a:rPr>
              <a:t>灵活的开发及引擎的整合</a:t>
            </a:r>
            <a:endParaRPr lang="en-US" altLang="zh-CN" sz="1600" dirty="0">
              <a:solidFill>
                <a:srgbClr val="37617A"/>
              </a:solidFill>
              <a:latin typeface="楷体" pitchFamily="49" charset="-122"/>
              <a:ea typeface="楷体" pitchFamily="49" charset="-122"/>
            </a:endParaRPr>
          </a:p>
          <a:p>
            <a:pPr marL="285718" indent="-285718">
              <a:lnSpc>
                <a:spcPct val="200000"/>
              </a:lnSpc>
              <a:buFont typeface="Wingdings" panose="05000000000000000000" pitchFamily="2" charset="2"/>
              <a:buChar char="ü"/>
            </a:pPr>
            <a:r>
              <a:rPr lang="zh-CN" altLang="en-US" sz="1600" dirty="0">
                <a:solidFill>
                  <a:srgbClr val="37617A"/>
                </a:solidFill>
                <a:latin typeface="楷体" pitchFamily="49" charset="-122"/>
                <a:ea typeface="楷体" pitchFamily="49" charset="-122"/>
              </a:rPr>
              <a:t>定制的客户化开发计算引擎</a:t>
            </a:r>
            <a:endParaRPr lang="en-US" altLang="zh-CN" sz="1600" dirty="0">
              <a:solidFill>
                <a:srgbClr val="37617A"/>
              </a:solidFill>
              <a:latin typeface="楷体" pitchFamily="49" charset="-122"/>
              <a:ea typeface="楷体" pitchFamily="49" charset="-122"/>
            </a:endParaRPr>
          </a:p>
        </p:txBody>
      </p:sp>
      <p:pic>
        <p:nvPicPr>
          <p:cNvPr id="16" name="Picture 2"/>
          <p:cNvPicPr>
            <a:picLocks noChangeArrowheads="1"/>
          </p:cNvPicPr>
          <p:nvPr/>
        </p:nvPicPr>
        <p:blipFill>
          <a:blip r:embed="rId3"/>
          <a:srcRect/>
          <a:stretch>
            <a:fillRect/>
          </a:stretch>
        </p:blipFill>
        <p:spPr bwMode="auto">
          <a:xfrm>
            <a:off x="3225723" y="1294281"/>
            <a:ext cx="5672215" cy="5038833"/>
          </a:xfrm>
          <a:prstGeom prst="rect">
            <a:avLst/>
          </a:prstGeom>
          <a:noFill/>
          <a:ln w="9525">
            <a:noFill/>
            <a:miter lim="800000"/>
            <a:headEnd/>
            <a:tailEnd/>
          </a:ln>
          <a:effectLst/>
        </p:spPr>
      </p:pic>
      <p:pic>
        <p:nvPicPr>
          <p:cNvPr id="17" name="Picture 3"/>
          <p:cNvPicPr>
            <a:picLocks noChangeArrowheads="1"/>
          </p:cNvPicPr>
          <p:nvPr/>
        </p:nvPicPr>
        <p:blipFill>
          <a:blip r:embed="rId4"/>
          <a:srcRect/>
          <a:stretch>
            <a:fillRect/>
          </a:stretch>
        </p:blipFill>
        <p:spPr bwMode="auto">
          <a:xfrm>
            <a:off x="3225723" y="1294281"/>
            <a:ext cx="5672215" cy="5038833"/>
          </a:xfrm>
          <a:prstGeom prst="rect">
            <a:avLst/>
          </a:prstGeom>
          <a:noFill/>
          <a:ln w="9525">
            <a:noFill/>
            <a:miter lim="800000"/>
            <a:headEnd/>
            <a:tailEnd/>
          </a:ln>
          <a:effectLst/>
        </p:spPr>
      </p:pic>
      <p:pic>
        <p:nvPicPr>
          <p:cNvPr id="18" name="Picture 6"/>
          <p:cNvPicPr>
            <a:picLocks noChangeArrowheads="1"/>
          </p:cNvPicPr>
          <p:nvPr/>
        </p:nvPicPr>
        <p:blipFill>
          <a:blip r:embed="rId5"/>
          <a:srcRect/>
          <a:stretch>
            <a:fillRect/>
          </a:stretch>
        </p:blipFill>
        <p:spPr bwMode="auto">
          <a:xfrm>
            <a:off x="3225723" y="1294281"/>
            <a:ext cx="5672215" cy="5038833"/>
          </a:xfrm>
          <a:prstGeom prst="rect">
            <a:avLst/>
          </a:prstGeom>
          <a:noFill/>
          <a:ln w="9525">
            <a:noFill/>
            <a:miter lim="800000"/>
            <a:headEnd/>
            <a:tailEnd/>
          </a:ln>
          <a:effectLst/>
        </p:spPr>
      </p:pic>
      <p:pic>
        <p:nvPicPr>
          <p:cNvPr id="19" name="Picture 4"/>
          <p:cNvPicPr>
            <a:picLocks noChangeArrowheads="1"/>
          </p:cNvPicPr>
          <p:nvPr/>
        </p:nvPicPr>
        <p:blipFill>
          <a:blip r:embed="rId6"/>
          <a:srcRect/>
          <a:stretch>
            <a:fillRect/>
          </a:stretch>
        </p:blipFill>
        <p:spPr bwMode="auto">
          <a:xfrm>
            <a:off x="3225723" y="1294281"/>
            <a:ext cx="5672215" cy="5038833"/>
          </a:xfrm>
          <a:prstGeom prst="rect">
            <a:avLst/>
          </a:prstGeom>
          <a:noFill/>
          <a:ln w="9525">
            <a:noFill/>
            <a:miter lim="800000"/>
            <a:headEnd/>
            <a:tailEnd/>
          </a:ln>
          <a:effectLst/>
        </p:spPr>
      </p:pic>
      <p:pic>
        <p:nvPicPr>
          <p:cNvPr id="20" name="Picture 5"/>
          <p:cNvPicPr>
            <a:picLocks noChangeArrowheads="1"/>
          </p:cNvPicPr>
          <p:nvPr/>
        </p:nvPicPr>
        <p:blipFill>
          <a:blip r:embed="rId7"/>
          <a:srcRect/>
          <a:stretch>
            <a:fillRect/>
          </a:stretch>
        </p:blipFill>
        <p:spPr bwMode="auto">
          <a:xfrm>
            <a:off x="3225723" y="1294281"/>
            <a:ext cx="5672215" cy="5038833"/>
          </a:xfrm>
          <a:prstGeom prst="rect">
            <a:avLst/>
          </a:prstGeom>
          <a:noFill/>
          <a:ln w="9525">
            <a:noFill/>
            <a:miter lim="800000"/>
            <a:headEnd/>
            <a:tailEnd/>
          </a:ln>
          <a:effectLst/>
        </p:spPr>
      </p:pic>
    </p:spTree>
    <p:extLst>
      <p:ext uri="{BB962C8B-B14F-4D97-AF65-F5344CB8AC3E}">
        <p14:creationId xmlns:p14="http://schemas.microsoft.com/office/powerpoint/2010/main" val="993701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00" fill="hold"/>
                                        <p:tgtEl>
                                          <p:spTgt spid="15">
                                            <p:txEl>
                                              <p:pRg st="1" end="1"/>
                                            </p:txEl>
                                          </p:spTgt>
                                        </p:tgtEl>
                                        <p:attrNameLst>
                                          <p:attrName>style.color</p:attrName>
                                        </p:attrNameLst>
                                      </p:cBhvr>
                                      <p:to>
                                        <a:schemeClr val="accent2"/>
                                      </p:to>
                                    </p:animClr>
                                  </p:childTnLst>
                                </p:cTn>
                              </p:par>
                            </p:childTnLst>
                          </p:cTn>
                        </p:par>
                        <p:par>
                          <p:cTn id="7" fill="hold">
                            <p:stCondLst>
                              <p:cond delay="1000"/>
                            </p:stCondLst>
                            <p:childTnLst>
                              <p:par>
                                <p:cTn id="8" presetID="3" presetClass="entr" presetSubtype="10" fill="hold" nodeType="after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linds(horizontal)">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1000" fill="hold"/>
                                        <p:tgtEl>
                                          <p:spTgt spid="15">
                                            <p:txEl>
                                              <p:pRg st="2" end="2"/>
                                            </p:txEl>
                                          </p:spTgt>
                                        </p:tgtEl>
                                        <p:attrNameLst>
                                          <p:attrName>style.color</p:attrName>
                                        </p:attrNameLst>
                                      </p:cBhvr>
                                      <p:to>
                                        <a:schemeClr val="accent2"/>
                                      </p:to>
                                    </p:animClr>
                                  </p:childTnLst>
                                </p:cTn>
                              </p:par>
                            </p:childTnLst>
                          </p:cTn>
                        </p:par>
                        <p:par>
                          <p:cTn id="15" fill="hold">
                            <p:stCondLst>
                              <p:cond delay="1000"/>
                            </p:stCondLst>
                            <p:childTnLst>
                              <p:par>
                                <p:cTn id="16" presetID="3" presetClass="entr" presetSubtype="10" fill="hold"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blinds(horizontal)">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nodeType="clickEffect">
                                  <p:stCondLst>
                                    <p:cond delay="0"/>
                                  </p:stCondLst>
                                  <p:childTnLst>
                                    <p:animClr clrSpc="rgb" dir="cw">
                                      <p:cBhvr override="childStyle">
                                        <p:cTn id="22" dur="1000" fill="hold"/>
                                        <p:tgtEl>
                                          <p:spTgt spid="15">
                                            <p:txEl>
                                              <p:pRg st="3" end="3"/>
                                            </p:txEl>
                                          </p:spTgt>
                                        </p:tgtEl>
                                        <p:attrNameLst>
                                          <p:attrName>style.color</p:attrName>
                                        </p:attrNameLst>
                                      </p:cBhvr>
                                      <p:to>
                                        <a:schemeClr val="accent2"/>
                                      </p:to>
                                    </p:animClr>
                                  </p:childTnLst>
                                </p:cTn>
                              </p:par>
                            </p:childTnLst>
                          </p:cTn>
                        </p:par>
                        <p:par>
                          <p:cTn id="23" fill="hold">
                            <p:stCondLst>
                              <p:cond delay="1000"/>
                            </p:stCondLst>
                            <p:childTnLst>
                              <p:par>
                                <p:cTn id="24" presetID="3" presetClass="entr" presetSubtype="10" fill="hold"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blinds(horizontal)">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mph" presetSubtype="2" fill="hold" nodeType="clickEffect">
                                  <p:stCondLst>
                                    <p:cond delay="0"/>
                                  </p:stCondLst>
                                  <p:childTnLst>
                                    <p:animClr clrSpc="rgb" dir="cw">
                                      <p:cBhvr override="childStyle">
                                        <p:cTn id="30" dur="1000" fill="hold"/>
                                        <p:tgtEl>
                                          <p:spTgt spid="15">
                                            <p:txEl>
                                              <p:pRg st="4" end="4"/>
                                            </p:txEl>
                                          </p:spTgt>
                                        </p:tgtEl>
                                        <p:attrNameLst>
                                          <p:attrName>style.color</p:attrName>
                                        </p:attrNameLst>
                                      </p:cBhvr>
                                      <p:to>
                                        <a:schemeClr val="accent2"/>
                                      </p:to>
                                    </p:animClr>
                                  </p:childTnLst>
                                </p:cTn>
                              </p:par>
                            </p:childTnLst>
                          </p:cTn>
                        </p:par>
                        <p:par>
                          <p:cTn id="31" fill="hold">
                            <p:stCondLst>
                              <p:cond delay="1000"/>
                            </p:stCondLst>
                            <p:childTnLst>
                              <p:par>
                                <p:cTn id="32" presetID="3" presetClass="entr" presetSubtype="10" fill="hold"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blinds(horizontal)">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mph" presetSubtype="2" fill="hold" nodeType="clickEffect">
                                  <p:stCondLst>
                                    <p:cond delay="0"/>
                                  </p:stCondLst>
                                  <p:childTnLst>
                                    <p:animClr clrSpc="rgb" dir="cw">
                                      <p:cBhvr override="childStyle">
                                        <p:cTn id="38" dur="1000" fill="hold"/>
                                        <p:tgtEl>
                                          <p:spTgt spid="15">
                                            <p:txEl>
                                              <p:pRg st="5" end="5"/>
                                            </p:txEl>
                                          </p:spTgt>
                                        </p:tgtEl>
                                        <p:attrNameLst>
                                          <p:attrName>style.color</p:attrName>
                                        </p:attrNameLst>
                                      </p:cBhvr>
                                      <p:to>
                                        <a:schemeClr val="accent2"/>
                                      </p:to>
                                    </p:animClr>
                                  </p:childTnLst>
                                </p:cTn>
                              </p:par>
                            </p:childTnLst>
                          </p:cTn>
                        </p:par>
                        <p:par>
                          <p:cTn id="39" fill="hold">
                            <p:stCondLst>
                              <p:cond delay="1000"/>
                            </p:stCondLst>
                            <p:childTnLst>
                              <p:par>
                                <p:cTn id="40" presetID="3" presetClass="entr" presetSubtype="10" fill="hold" nodeType="after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blinds(horizontal)">
                                      <p:cBhvr>
                                        <p:cTn id="4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182880" tIns="45720" rIns="91440" bIns="45720" rtlCol="0" anchor="ctr">
            <a:normAutofit/>
          </a:bodyPr>
          <a:lstStyle/>
          <a:p>
            <a:r>
              <a:rPr lang="zh-CN" altLang="en-US" dirty="0">
                <a:effectLst>
                  <a:outerShdw blurRad="38100" dist="38100" dir="2700000" algn="tl">
                    <a:srgbClr val="000000">
                      <a:alpha val="43137"/>
                    </a:srgbClr>
                  </a:outerShdw>
                </a:effectLst>
              </a:rPr>
              <a:t>管理视角</a:t>
            </a:r>
          </a:p>
        </p:txBody>
      </p:sp>
      <p:pic>
        <p:nvPicPr>
          <p:cNvPr id="5" name="Picture 1"/>
          <p:cNvPicPr>
            <a:picLocks noChangeAspect="1" noChangeArrowheads="1"/>
          </p:cNvPicPr>
          <p:nvPr/>
        </p:nvPicPr>
        <p:blipFill>
          <a:blip r:embed="rId2"/>
          <a:srcRect/>
          <a:stretch>
            <a:fillRect/>
          </a:stretch>
        </p:blipFill>
        <p:spPr bwMode="auto">
          <a:xfrm>
            <a:off x="228600" y="1291753"/>
            <a:ext cx="8392886" cy="4320000"/>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644644" y="2173228"/>
            <a:ext cx="3600450" cy="3438525"/>
          </a:xfrm>
          <a:prstGeom prst="rect">
            <a:avLst/>
          </a:prstGeom>
          <a:noFill/>
          <a:ln w="9525">
            <a:noFill/>
            <a:miter lim="800000"/>
            <a:headEnd/>
            <a:tailEnd/>
          </a:ln>
          <a:effectLst/>
        </p:spPr>
      </p:pic>
      <p:pic>
        <p:nvPicPr>
          <p:cNvPr id="7" name="Picture 3"/>
          <p:cNvPicPr>
            <a:picLocks noChangeAspect="1" noChangeArrowheads="1"/>
          </p:cNvPicPr>
          <p:nvPr/>
        </p:nvPicPr>
        <p:blipFill>
          <a:blip r:embed="rId4"/>
          <a:srcRect/>
          <a:stretch>
            <a:fillRect/>
          </a:stretch>
        </p:blipFill>
        <p:spPr bwMode="auto">
          <a:xfrm>
            <a:off x="5301482" y="2173227"/>
            <a:ext cx="2667000" cy="3438525"/>
          </a:xfrm>
          <a:prstGeom prst="rect">
            <a:avLst/>
          </a:prstGeom>
          <a:noFill/>
          <a:ln w="9525">
            <a:noFill/>
            <a:miter lim="800000"/>
            <a:headEnd/>
            <a:tailEnd/>
          </a:ln>
          <a:effectLst/>
        </p:spPr>
      </p:pic>
    </p:spTree>
    <p:extLst>
      <p:ext uri="{BB962C8B-B14F-4D97-AF65-F5344CB8AC3E}">
        <p14:creationId xmlns:p14="http://schemas.microsoft.com/office/powerpoint/2010/main" val="3693646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76819" tIns="38409" rIns="76819" bIns="38409" rtlCol="0" anchor="ctr">
            <a:normAutofit/>
          </a:bodyPr>
          <a:lstStyle/>
          <a:p>
            <a:r>
              <a:rPr lang="zh-CN" altLang="en-US" dirty="0">
                <a:solidFill>
                  <a:schemeClr val="bg1"/>
                </a:solidFill>
                <a:effectLst>
                  <a:outerShdw blurRad="38100" dist="38100" dir="2700000" algn="tl">
                    <a:srgbClr val="000000">
                      <a:alpha val="43137"/>
                    </a:srgbClr>
                  </a:outerShdw>
                </a:effectLst>
                <a:latin typeface="楷体" pitchFamily="49" charset="-122"/>
                <a:ea typeface="楷体" pitchFamily="49" charset="-122"/>
              </a:rPr>
              <a:t>插件实现</a:t>
            </a:r>
            <a:endParaRPr lang="en-US" altLang="en-US" dirty="0">
              <a:solidFill>
                <a:schemeClr val="bg1"/>
              </a:solidFill>
              <a:effectLst>
                <a:outerShdw blurRad="38100" dist="38100" dir="2700000" algn="tl">
                  <a:srgbClr val="000000">
                    <a:alpha val="43137"/>
                  </a:srgbClr>
                </a:outerShdw>
              </a:effectLst>
              <a:latin typeface="楷体" pitchFamily="49" charset="-122"/>
              <a:ea typeface="楷体" pitchFamily="49" charset="-122"/>
            </a:endParaRPr>
          </a:p>
        </p:txBody>
      </p:sp>
      <p:grpSp>
        <p:nvGrpSpPr>
          <p:cNvPr id="2" name="组 112"/>
          <p:cNvGrpSpPr/>
          <p:nvPr/>
        </p:nvGrpSpPr>
        <p:grpSpPr>
          <a:xfrm>
            <a:off x="3901891" y="690833"/>
            <a:ext cx="1429031" cy="792000"/>
            <a:chOff x="1370482" y="692696"/>
            <a:chExt cx="1905374" cy="792088"/>
          </a:xfrm>
        </p:grpSpPr>
        <p:sp>
          <p:nvSpPr>
            <p:cNvPr id="114" name="Rectangle 37"/>
            <p:cNvSpPr/>
            <p:nvPr/>
          </p:nvSpPr>
          <p:spPr bwMode="auto">
            <a:xfrm>
              <a:off x="1370482" y="692696"/>
              <a:ext cx="1905374" cy="792088"/>
            </a:xfrm>
            <a:prstGeom prst="rect">
              <a:avLst/>
            </a:prstGeom>
            <a:solidFill>
              <a:schemeClr val="bg1"/>
            </a:solidFill>
            <a:ln w="3175">
              <a:solidFill>
                <a:schemeClr val="tx1"/>
              </a:solidFill>
              <a:miter lim="800000"/>
              <a:headEnd/>
              <a:tailEnd/>
            </a:ln>
            <a:effectLst/>
          </p:spPr>
          <p:txBody>
            <a:bodyPr lIns="43219" tIns="43219" rIns="43219" bIns="43219" anchor="t"/>
            <a:lstStyle/>
            <a:p>
              <a:pPr algn="ctr" defTabSz="726167">
                <a:spcBef>
                  <a:spcPct val="0"/>
                </a:spcBef>
                <a:defRPr/>
              </a:pPr>
              <a:r>
                <a:rPr lang="zh-CN" altLang="en-US" sz="1100" b="1" kern="0" dirty="0">
                  <a:solidFill>
                    <a:sysClr val="windowText" lastClr="000000"/>
                  </a:solidFill>
                  <a:latin typeface="楷体" pitchFamily="49" charset="-122"/>
                  <a:ea typeface="楷体" pitchFamily="49" charset="-122"/>
                  <a:cs typeface="微软雅黑"/>
                </a:rPr>
                <a:t>市场风险管理系统</a:t>
              </a:r>
              <a:endParaRPr lang="en-US" altLang="en-US" sz="1100" b="1" kern="0" dirty="0">
                <a:solidFill>
                  <a:sysClr val="windowText" lastClr="000000"/>
                </a:solidFill>
                <a:latin typeface="楷体" pitchFamily="49" charset="-122"/>
                <a:ea typeface="楷体" pitchFamily="49" charset="-122"/>
                <a:cs typeface="微软雅黑"/>
              </a:endParaRPr>
            </a:p>
          </p:txBody>
        </p:sp>
        <p:sp>
          <p:nvSpPr>
            <p:cNvPr id="115" name="Rectangle 45"/>
            <p:cNvSpPr/>
            <p:nvPr/>
          </p:nvSpPr>
          <p:spPr bwMode="auto">
            <a:xfrm>
              <a:off x="1856810" y="945185"/>
              <a:ext cx="422031" cy="479136"/>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34031" tIns="44240" rIns="34031" bIns="43219" anchor="ctr"/>
            <a:lstStyle/>
            <a:p>
              <a:pPr algn="ctr" defTabSz="768187">
                <a:defRPr/>
              </a:pPr>
              <a:r>
                <a:rPr lang="zh-CN" altLang="en-US" sz="900" kern="0" dirty="0">
                  <a:solidFill>
                    <a:srgbClr val="FFFFFF"/>
                  </a:solidFill>
                  <a:latin typeface="楷体" pitchFamily="49" charset="-122"/>
                  <a:ea typeface="楷体" pitchFamily="49" charset="-122"/>
                  <a:cs typeface="微软雅黑"/>
                </a:rPr>
                <a:t>限额管理</a:t>
              </a:r>
              <a:endParaRPr lang="en-US" altLang="zh-CN" sz="900" kern="0" dirty="0">
                <a:solidFill>
                  <a:srgbClr val="FFFFFF"/>
                </a:solidFill>
                <a:latin typeface="楷体" pitchFamily="49" charset="-122"/>
                <a:ea typeface="楷体" pitchFamily="49" charset="-122"/>
                <a:cs typeface="微软雅黑"/>
              </a:endParaRPr>
            </a:p>
          </p:txBody>
        </p:sp>
        <p:sp>
          <p:nvSpPr>
            <p:cNvPr id="116" name="Rectangle 47"/>
            <p:cNvSpPr/>
            <p:nvPr/>
          </p:nvSpPr>
          <p:spPr bwMode="auto">
            <a:xfrm>
              <a:off x="2327676" y="945185"/>
              <a:ext cx="422031" cy="479136"/>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34031" tIns="44240" rIns="34031" bIns="43219" anchor="ctr"/>
            <a:lstStyle/>
            <a:p>
              <a:pPr algn="ctr" defTabSz="768187">
                <a:defRPr/>
              </a:pPr>
              <a:r>
                <a:rPr lang="zh-CN" altLang="en-US" sz="900" kern="0" dirty="0">
                  <a:solidFill>
                    <a:srgbClr val="FFFFFF"/>
                  </a:solidFill>
                  <a:latin typeface="楷体" pitchFamily="49" charset="-122"/>
                  <a:ea typeface="楷体" pitchFamily="49" charset="-122"/>
                  <a:cs typeface="微软雅黑"/>
                </a:rPr>
                <a:t>事后</a:t>
              </a:r>
              <a:r>
                <a:rPr lang="en-US" altLang="zh-CN" sz="900" kern="0" dirty="0">
                  <a:solidFill>
                    <a:srgbClr val="FFFFFF"/>
                  </a:solidFill>
                  <a:latin typeface="楷体" pitchFamily="49" charset="-122"/>
                  <a:ea typeface="楷体" pitchFamily="49" charset="-122"/>
                  <a:cs typeface="微软雅黑"/>
                </a:rPr>
                <a:t/>
              </a:r>
              <a:br>
                <a:rPr lang="en-US" altLang="zh-CN" sz="900" kern="0" dirty="0">
                  <a:solidFill>
                    <a:srgbClr val="FFFFFF"/>
                  </a:solidFill>
                  <a:latin typeface="楷体" pitchFamily="49" charset="-122"/>
                  <a:ea typeface="楷体" pitchFamily="49" charset="-122"/>
                  <a:cs typeface="微软雅黑"/>
                </a:rPr>
              </a:br>
              <a:r>
                <a:rPr lang="zh-CN" altLang="en-US" sz="900" kern="0" dirty="0">
                  <a:solidFill>
                    <a:srgbClr val="FFFFFF"/>
                  </a:solidFill>
                  <a:latin typeface="楷体" pitchFamily="49" charset="-122"/>
                  <a:ea typeface="楷体" pitchFamily="49" charset="-122"/>
                  <a:cs typeface="微软雅黑"/>
                </a:rPr>
                <a:t>检验</a:t>
              </a:r>
              <a:endParaRPr lang="en-US" altLang="zh-CN" sz="900" kern="0" dirty="0">
                <a:solidFill>
                  <a:srgbClr val="FFFFFF"/>
                </a:solidFill>
                <a:latin typeface="楷体" pitchFamily="49" charset="-122"/>
                <a:ea typeface="楷体" pitchFamily="49" charset="-122"/>
                <a:cs typeface="微软雅黑"/>
              </a:endParaRPr>
            </a:p>
          </p:txBody>
        </p:sp>
        <p:sp>
          <p:nvSpPr>
            <p:cNvPr id="117" name="Rectangle 48"/>
            <p:cNvSpPr/>
            <p:nvPr/>
          </p:nvSpPr>
          <p:spPr bwMode="auto">
            <a:xfrm>
              <a:off x="2795767" y="945185"/>
              <a:ext cx="422031" cy="479136"/>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34031" tIns="44240" rIns="34031" bIns="43219" anchor="ctr"/>
            <a:lstStyle/>
            <a:p>
              <a:pPr algn="ctr" defTabSz="768187">
                <a:defRPr/>
              </a:pPr>
              <a:r>
                <a:rPr lang="zh-CN" altLang="en-US" sz="900" kern="0" dirty="0">
                  <a:solidFill>
                    <a:srgbClr val="FFFFFF"/>
                  </a:solidFill>
                  <a:latin typeface="楷体" pitchFamily="49" charset="-122"/>
                  <a:ea typeface="楷体" pitchFamily="49" charset="-122"/>
                  <a:cs typeface="微软雅黑"/>
                </a:rPr>
                <a:t>风险</a:t>
              </a:r>
              <a:r>
                <a:rPr lang="en-US" altLang="zh-CN" sz="900" kern="0" dirty="0">
                  <a:solidFill>
                    <a:srgbClr val="FFFFFF"/>
                  </a:solidFill>
                  <a:latin typeface="楷体" pitchFamily="49" charset="-122"/>
                  <a:ea typeface="楷体" pitchFamily="49" charset="-122"/>
                  <a:cs typeface="微软雅黑"/>
                </a:rPr>
                <a:t/>
              </a:r>
              <a:br>
                <a:rPr lang="en-US" altLang="zh-CN" sz="900" kern="0" dirty="0">
                  <a:solidFill>
                    <a:srgbClr val="FFFFFF"/>
                  </a:solidFill>
                  <a:latin typeface="楷体" pitchFamily="49" charset="-122"/>
                  <a:ea typeface="楷体" pitchFamily="49" charset="-122"/>
                  <a:cs typeface="微软雅黑"/>
                </a:rPr>
              </a:br>
              <a:r>
                <a:rPr lang="zh-CN" altLang="en-US" sz="900" kern="0" dirty="0">
                  <a:solidFill>
                    <a:srgbClr val="FFFFFF"/>
                  </a:solidFill>
                  <a:latin typeface="楷体" pitchFamily="49" charset="-122"/>
                  <a:ea typeface="楷体" pitchFamily="49" charset="-122"/>
                  <a:cs typeface="微软雅黑"/>
                </a:rPr>
                <a:t>报告</a:t>
              </a:r>
            </a:p>
          </p:txBody>
        </p:sp>
        <p:sp>
          <p:nvSpPr>
            <p:cNvPr id="118" name="Rectangle 44"/>
            <p:cNvSpPr/>
            <p:nvPr/>
          </p:nvSpPr>
          <p:spPr bwMode="auto">
            <a:xfrm>
              <a:off x="1399542" y="945185"/>
              <a:ext cx="422031" cy="479136"/>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34031" tIns="44240" rIns="34031" bIns="43219" anchor="ctr"/>
            <a:lstStyle/>
            <a:p>
              <a:pPr marL="25214" indent="-50429" algn="ctr" defTabSz="768187">
                <a:defRPr/>
              </a:pPr>
              <a:r>
                <a:rPr lang="zh-CN" altLang="en-US" sz="900" kern="0" dirty="0">
                  <a:solidFill>
                    <a:srgbClr val="FFFFFF"/>
                  </a:solidFill>
                  <a:latin typeface="楷体" pitchFamily="49" charset="-122"/>
                  <a:ea typeface="楷体" pitchFamily="49" charset="-122"/>
                  <a:cs typeface="微软雅黑"/>
                </a:rPr>
                <a:t>计量估值</a:t>
              </a:r>
              <a:endParaRPr lang="en-US" altLang="zh-CN" sz="900" kern="0" dirty="0">
                <a:solidFill>
                  <a:srgbClr val="FFFFFF"/>
                </a:solidFill>
                <a:latin typeface="楷体" pitchFamily="49" charset="-122"/>
                <a:ea typeface="楷体" pitchFamily="49" charset="-122"/>
                <a:cs typeface="微软雅黑"/>
              </a:endParaRPr>
            </a:p>
          </p:txBody>
        </p:sp>
      </p:grpSp>
      <p:grpSp>
        <p:nvGrpSpPr>
          <p:cNvPr id="4" name="组 125"/>
          <p:cNvGrpSpPr/>
          <p:nvPr/>
        </p:nvGrpSpPr>
        <p:grpSpPr>
          <a:xfrm>
            <a:off x="5517275" y="690833"/>
            <a:ext cx="2106234" cy="792000"/>
            <a:chOff x="4427984" y="618825"/>
            <a:chExt cx="2808312" cy="793951"/>
          </a:xfrm>
        </p:grpSpPr>
        <p:sp>
          <p:nvSpPr>
            <p:cNvPr id="127" name="Rectangle 37"/>
            <p:cNvSpPr/>
            <p:nvPr/>
          </p:nvSpPr>
          <p:spPr bwMode="auto">
            <a:xfrm>
              <a:off x="4427984" y="618825"/>
              <a:ext cx="2808312" cy="793951"/>
            </a:xfrm>
            <a:prstGeom prst="rect">
              <a:avLst/>
            </a:prstGeom>
            <a:solidFill>
              <a:schemeClr val="bg1"/>
            </a:solidFill>
            <a:ln w="3175">
              <a:solidFill>
                <a:schemeClr val="tx1"/>
              </a:solidFill>
              <a:miter lim="800000"/>
              <a:headEnd/>
              <a:tailEnd/>
            </a:ln>
            <a:effectLst/>
          </p:spPr>
          <p:txBody>
            <a:bodyPr lIns="43219" tIns="43219" rIns="43219" bIns="43219" anchor="t"/>
            <a:lstStyle/>
            <a:p>
              <a:pPr algn="ctr" defTabSz="726167">
                <a:spcBef>
                  <a:spcPct val="0"/>
                </a:spcBef>
                <a:defRPr/>
              </a:pPr>
              <a:r>
                <a:rPr lang="zh-CN" altLang="en-US" sz="1100" b="1" kern="0" dirty="0">
                  <a:solidFill>
                    <a:sysClr val="windowText" lastClr="000000"/>
                  </a:solidFill>
                  <a:latin typeface="楷体" pitchFamily="49" charset="-122"/>
                  <a:ea typeface="楷体" pitchFamily="49" charset="-122"/>
                  <a:cs typeface="微软雅黑"/>
                </a:rPr>
                <a:t>信用风险管理系统</a:t>
              </a:r>
              <a:endParaRPr lang="en-US" altLang="en-US" sz="1100" b="1" kern="0" dirty="0">
                <a:solidFill>
                  <a:sysClr val="windowText" lastClr="000000"/>
                </a:solidFill>
                <a:latin typeface="楷体" pitchFamily="49" charset="-122"/>
                <a:ea typeface="楷体" pitchFamily="49" charset="-122"/>
                <a:cs typeface="微软雅黑"/>
              </a:endParaRPr>
            </a:p>
          </p:txBody>
        </p:sp>
        <p:sp>
          <p:nvSpPr>
            <p:cNvPr id="128" name="Rectangle 25"/>
            <p:cNvSpPr>
              <a:spLocks noChangeArrowheads="1"/>
            </p:cNvSpPr>
            <p:nvPr/>
          </p:nvSpPr>
          <p:spPr bwMode="auto">
            <a:xfrm>
              <a:off x="6334046" y="882892"/>
              <a:ext cx="405150" cy="4680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34031" tIns="44240" rIns="34031" bIns="43219" anchor="ctr"/>
            <a:lstStyle/>
            <a:p>
              <a:pPr defTabSz="768187">
                <a:defRPr/>
              </a:pPr>
              <a:r>
                <a:rPr lang="zh-CN" altLang="en-US" sz="900" kern="0" dirty="0">
                  <a:solidFill>
                    <a:srgbClr val="FFFFFF"/>
                  </a:solidFill>
                  <a:latin typeface="楷体" pitchFamily="49" charset="-122"/>
                  <a:ea typeface="楷体" pitchFamily="49" charset="-122"/>
                  <a:cs typeface="微软雅黑"/>
                </a:rPr>
                <a:t>限额</a:t>
              </a:r>
              <a:r>
                <a:rPr lang="en-US" altLang="zh-CN" sz="900" kern="0" dirty="0">
                  <a:solidFill>
                    <a:srgbClr val="FFFFFF"/>
                  </a:solidFill>
                  <a:latin typeface="楷体" pitchFamily="49" charset="-122"/>
                  <a:ea typeface="楷体" pitchFamily="49" charset="-122"/>
                  <a:cs typeface="微软雅黑"/>
                </a:rPr>
                <a:t/>
              </a:r>
              <a:br>
                <a:rPr lang="en-US" altLang="zh-CN" sz="900" kern="0" dirty="0">
                  <a:solidFill>
                    <a:srgbClr val="FFFFFF"/>
                  </a:solidFill>
                  <a:latin typeface="楷体" pitchFamily="49" charset="-122"/>
                  <a:ea typeface="楷体" pitchFamily="49" charset="-122"/>
                  <a:cs typeface="微软雅黑"/>
                </a:rPr>
              </a:br>
              <a:r>
                <a:rPr lang="zh-CN" altLang="en-US" sz="900" kern="0" dirty="0">
                  <a:solidFill>
                    <a:srgbClr val="FFFFFF"/>
                  </a:solidFill>
                  <a:latin typeface="楷体" pitchFamily="49" charset="-122"/>
                  <a:ea typeface="楷体" pitchFamily="49" charset="-122"/>
                  <a:cs typeface="微软雅黑"/>
                </a:rPr>
                <a:t>管理</a:t>
              </a:r>
            </a:p>
          </p:txBody>
        </p:sp>
        <p:sp>
          <p:nvSpPr>
            <p:cNvPr id="129" name="Rectangle 25"/>
            <p:cNvSpPr>
              <a:spLocks noChangeArrowheads="1"/>
            </p:cNvSpPr>
            <p:nvPr/>
          </p:nvSpPr>
          <p:spPr bwMode="auto">
            <a:xfrm>
              <a:off x="6791141" y="882892"/>
              <a:ext cx="405150" cy="4680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34031" tIns="44240" rIns="34031" bIns="43219" anchor="ctr"/>
            <a:lstStyle/>
            <a:p>
              <a:pPr defTabSz="768187">
                <a:defRPr/>
              </a:pPr>
              <a:r>
                <a:rPr lang="zh-CN" altLang="en-US" sz="900" kern="0" dirty="0">
                  <a:solidFill>
                    <a:srgbClr val="FFFFFF"/>
                  </a:solidFill>
                  <a:latin typeface="楷体" pitchFamily="49" charset="-122"/>
                  <a:ea typeface="楷体" pitchFamily="49" charset="-122"/>
                  <a:cs typeface="微软雅黑"/>
                </a:rPr>
                <a:t>组合分析</a:t>
              </a:r>
            </a:p>
          </p:txBody>
        </p:sp>
        <p:sp>
          <p:nvSpPr>
            <p:cNvPr id="130" name="Rectangle 25"/>
            <p:cNvSpPr>
              <a:spLocks noChangeArrowheads="1"/>
            </p:cNvSpPr>
            <p:nvPr/>
          </p:nvSpPr>
          <p:spPr bwMode="auto">
            <a:xfrm>
              <a:off x="4499992" y="882892"/>
              <a:ext cx="451634" cy="4680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34031" tIns="44240" rIns="34031" bIns="43219" anchor="ctr"/>
            <a:lstStyle/>
            <a:p>
              <a:pPr marL="25214" indent="-50429" algn="ctr" defTabSz="768187">
                <a:defRPr/>
              </a:pPr>
              <a:r>
                <a:rPr lang="zh-CN" altLang="en-US" sz="900" kern="0" dirty="0">
                  <a:solidFill>
                    <a:srgbClr val="FFFFFF"/>
                  </a:solidFill>
                  <a:latin typeface="楷体" pitchFamily="49" charset="-122"/>
                  <a:ea typeface="楷体" pitchFamily="49" charset="-122"/>
                  <a:cs typeface="微软雅黑"/>
                </a:rPr>
                <a:t>评级引擎</a:t>
              </a:r>
            </a:p>
          </p:txBody>
        </p:sp>
        <p:sp>
          <p:nvSpPr>
            <p:cNvPr id="131" name="Rectangle 25"/>
            <p:cNvSpPr>
              <a:spLocks noChangeArrowheads="1"/>
            </p:cNvSpPr>
            <p:nvPr/>
          </p:nvSpPr>
          <p:spPr bwMode="auto">
            <a:xfrm>
              <a:off x="5429780" y="882892"/>
              <a:ext cx="422031" cy="4680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34031" tIns="44240" rIns="34031" bIns="43219" anchor="ctr"/>
            <a:lstStyle/>
            <a:p>
              <a:pPr defTabSz="768187">
                <a:defRPr/>
              </a:pPr>
              <a:r>
                <a:rPr lang="zh-CN" altLang="en-US" sz="900" kern="0" dirty="0">
                  <a:solidFill>
                    <a:srgbClr val="FFFFFF"/>
                  </a:solidFill>
                  <a:latin typeface="楷体" pitchFamily="49" charset="-122"/>
                  <a:ea typeface="楷体" pitchFamily="49" charset="-122"/>
                  <a:cs typeface="微软雅黑"/>
                </a:rPr>
                <a:t>申请</a:t>
              </a:r>
              <a:r>
                <a:rPr lang="en-US" altLang="zh-CN" sz="900" kern="0" dirty="0">
                  <a:solidFill>
                    <a:srgbClr val="FFFFFF"/>
                  </a:solidFill>
                  <a:latin typeface="楷体" pitchFamily="49" charset="-122"/>
                  <a:ea typeface="楷体" pitchFamily="49" charset="-122"/>
                  <a:cs typeface="微软雅黑"/>
                </a:rPr>
                <a:t/>
              </a:r>
              <a:br>
                <a:rPr lang="en-US" altLang="zh-CN" sz="900" kern="0" dirty="0">
                  <a:solidFill>
                    <a:srgbClr val="FFFFFF"/>
                  </a:solidFill>
                  <a:latin typeface="楷体" pitchFamily="49" charset="-122"/>
                  <a:ea typeface="楷体" pitchFamily="49" charset="-122"/>
                  <a:cs typeface="微软雅黑"/>
                </a:rPr>
              </a:br>
              <a:r>
                <a:rPr lang="zh-CN" altLang="en-US" sz="900" kern="0" dirty="0">
                  <a:solidFill>
                    <a:srgbClr val="FFFFFF"/>
                  </a:solidFill>
                  <a:latin typeface="楷体" pitchFamily="49" charset="-122"/>
                  <a:ea typeface="楷体" pitchFamily="49" charset="-122"/>
                  <a:cs typeface="微软雅黑"/>
                </a:rPr>
                <a:t>评分</a:t>
              </a:r>
            </a:p>
          </p:txBody>
        </p:sp>
        <p:sp>
          <p:nvSpPr>
            <p:cNvPr id="132" name="Rectangle 25"/>
            <p:cNvSpPr>
              <a:spLocks noChangeArrowheads="1"/>
            </p:cNvSpPr>
            <p:nvPr/>
          </p:nvSpPr>
          <p:spPr bwMode="auto">
            <a:xfrm>
              <a:off x="5873898" y="882892"/>
              <a:ext cx="422031" cy="4680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34031" tIns="44240" rIns="34031" bIns="43219" anchor="ctr"/>
            <a:lstStyle/>
            <a:p>
              <a:pPr defTabSz="768187">
                <a:defRPr/>
              </a:pPr>
              <a:r>
                <a:rPr lang="zh-CN" altLang="en-US" sz="900" kern="0" dirty="0">
                  <a:solidFill>
                    <a:srgbClr val="FFFFFF"/>
                  </a:solidFill>
                  <a:latin typeface="楷体" pitchFamily="49" charset="-122"/>
                  <a:ea typeface="楷体" pitchFamily="49" charset="-122"/>
                  <a:cs typeface="微软雅黑"/>
                </a:rPr>
                <a:t>行为</a:t>
              </a:r>
              <a:r>
                <a:rPr lang="en-US" altLang="zh-CN" sz="900" kern="0" dirty="0">
                  <a:solidFill>
                    <a:srgbClr val="FFFFFF"/>
                  </a:solidFill>
                  <a:latin typeface="楷体" pitchFamily="49" charset="-122"/>
                  <a:ea typeface="楷体" pitchFamily="49" charset="-122"/>
                  <a:cs typeface="微软雅黑"/>
                </a:rPr>
                <a:t/>
              </a:r>
              <a:br>
                <a:rPr lang="en-US" altLang="zh-CN" sz="900" kern="0" dirty="0">
                  <a:solidFill>
                    <a:srgbClr val="FFFFFF"/>
                  </a:solidFill>
                  <a:latin typeface="楷体" pitchFamily="49" charset="-122"/>
                  <a:ea typeface="楷体" pitchFamily="49" charset="-122"/>
                  <a:cs typeface="微软雅黑"/>
                </a:rPr>
              </a:br>
              <a:r>
                <a:rPr lang="zh-CN" altLang="en-US" sz="900" kern="0" dirty="0">
                  <a:solidFill>
                    <a:srgbClr val="FFFFFF"/>
                  </a:solidFill>
                  <a:latin typeface="楷体" pitchFamily="49" charset="-122"/>
                  <a:ea typeface="楷体" pitchFamily="49" charset="-122"/>
                  <a:cs typeface="微软雅黑"/>
                </a:rPr>
                <a:t>评分</a:t>
              </a:r>
            </a:p>
          </p:txBody>
        </p:sp>
        <p:sp>
          <p:nvSpPr>
            <p:cNvPr id="133" name="Rectangle 25"/>
            <p:cNvSpPr>
              <a:spLocks noChangeArrowheads="1"/>
            </p:cNvSpPr>
            <p:nvPr/>
          </p:nvSpPr>
          <p:spPr bwMode="auto">
            <a:xfrm>
              <a:off x="4985662" y="882892"/>
              <a:ext cx="422031" cy="4680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34031" tIns="44240" rIns="34031" bIns="43219" anchor="ctr"/>
            <a:lstStyle/>
            <a:p>
              <a:pPr defTabSz="768187">
                <a:defRPr/>
              </a:pPr>
              <a:r>
                <a:rPr lang="zh-CN" altLang="en-US" sz="900" kern="0" dirty="0">
                  <a:solidFill>
                    <a:srgbClr val="FFFFFF"/>
                  </a:solidFill>
                  <a:latin typeface="楷体" pitchFamily="49" charset="-122"/>
                  <a:ea typeface="楷体" pitchFamily="49" charset="-122"/>
                  <a:cs typeface="微软雅黑"/>
                </a:rPr>
                <a:t>零售</a:t>
              </a:r>
              <a:r>
                <a:rPr lang="en-US" altLang="zh-CN" sz="900" kern="0" dirty="0">
                  <a:solidFill>
                    <a:srgbClr val="FFFFFF"/>
                  </a:solidFill>
                  <a:latin typeface="楷体" pitchFamily="49" charset="-122"/>
                  <a:ea typeface="楷体" pitchFamily="49" charset="-122"/>
                  <a:cs typeface="微软雅黑"/>
                </a:rPr>
                <a:t/>
              </a:r>
              <a:br>
                <a:rPr lang="en-US" altLang="zh-CN" sz="900" kern="0" dirty="0">
                  <a:solidFill>
                    <a:srgbClr val="FFFFFF"/>
                  </a:solidFill>
                  <a:latin typeface="楷体" pitchFamily="49" charset="-122"/>
                  <a:ea typeface="楷体" pitchFamily="49" charset="-122"/>
                  <a:cs typeface="微软雅黑"/>
                </a:rPr>
              </a:br>
              <a:r>
                <a:rPr lang="zh-CN" altLang="en-US" sz="900" kern="0" dirty="0">
                  <a:solidFill>
                    <a:srgbClr val="FFFFFF"/>
                  </a:solidFill>
                  <a:latin typeface="楷体" pitchFamily="49" charset="-122"/>
                  <a:ea typeface="楷体" pitchFamily="49" charset="-122"/>
                  <a:cs typeface="微软雅黑"/>
                </a:rPr>
                <a:t>分池</a:t>
              </a:r>
            </a:p>
          </p:txBody>
        </p:sp>
      </p:grpSp>
      <p:grpSp>
        <p:nvGrpSpPr>
          <p:cNvPr id="66" name="组合 65"/>
          <p:cNvGrpSpPr/>
          <p:nvPr/>
        </p:nvGrpSpPr>
        <p:grpSpPr>
          <a:xfrm>
            <a:off x="755086" y="1581985"/>
            <a:ext cx="7609425" cy="4607029"/>
            <a:chOff x="1025496" y="1484785"/>
            <a:chExt cx="7339015" cy="4813035"/>
          </a:xfrm>
        </p:grpSpPr>
        <p:sp>
          <p:nvSpPr>
            <p:cNvPr id="6" name="圆角矩形 109"/>
            <p:cNvSpPr/>
            <p:nvPr/>
          </p:nvSpPr>
          <p:spPr bwMode="auto">
            <a:xfrm>
              <a:off x="1497436" y="1554284"/>
              <a:ext cx="6744736" cy="1101239"/>
            </a:xfrm>
            <a:prstGeom prst="roundRect">
              <a:avLst/>
            </a:prstGeom>
            <a:solidFill>
              <a:schemeClr val="bg1">
                <a:lumMod val="95000"/>
              </a:schemeClr>
            </a:solidFill>
            <a:ln w="12700" cap="flat" cmpd="sng" algn="ctr">
              <a:solidFill>
                <a:schemeClr val="tx1"/>
              </a:solidFill>
              <a:prstDash val="solid"/>
              <a:round/>
              <a:headEnd type="none" w="med" len="med"/>
              <a:tailEnd type="none" w="med" len="med"/>
            </a:ln>
            <a:effectLst/>
          </p:spPr>
          <p:txBody>
            <a:bodyPr lIns="72617" tIns="36308" rIns="72617" bIns="36308" anchor="ctr"/>
            <a:lstStyle/>
            <a:p>
              <a:pPr algn="ctr" defTabSz="384055">
                <a:defRPr/>
              </a:pPr>
              <a:endParaRPr lang="zh-CN" altLang="en-US" sz="900" b="1" dirty="0">
                <a:solidFill>
                  <a:prstClr val="black">
                    <a:lumMod val="95000"/>
                    <a:lumOff val="5000"/>
                  </a:prstClr>
                </a:solidFill>
                <a:latin typeface="楷体" pitchFamily="49" charset="-122"/>
                <a:ea typeface="楷体" pitchFamily="49" charset="-122"/>
              </a:endParaRPr>
            </a:p>
          </p:txBody>
        </p:sp>
        <p:sp>
          <p:nvSpPr>
            <p:cNvPr id="7" name="圆角矩形 110"/>
            <p:cNvSpPr/>
            <p:nvPr/>
          </p:nvSpPr>
          <p:spPr bwMode="auto">
            <a:xfrm>
              <a:off x="1475737" y="3095594"/>
              <a:ext cx="6762373" cy="1366946"/>
            </a:xfrm>
            <a:prstGeom prst="roundRect">
              <a:avLst>
                <a:gd name="adj" fmla="val 6128"/>
              </a:avLst>
            </a:prstGeom>
            <a:solidFill>
              <a:schemeClr val="bg1">
                <a:lumMod val="95000"/>
              </a:schemeClr>
            </a:solidFill>
            <a:ln w="12700" cap="flat" cmpd="sng" algn="ctr">
              <a:solidFill>
                <a:schemeClr val="tx1"/>
              </a:solidFill>
              <a:prstDash val="solid"/>
              <a:round/>
              <a:headEnd type="none" w="med" len="med"/>
              <a:tailEnd type="none" w="med" len="med"/>
            </a:ln>
            <a:effectLst/>
          </p:spPr>
          <p:txBody>
            <a:bodyPr lIns="72617" tIns="36308" rIns="72617" bIns="36308" anchor="ctr"/>
            <a:lstStyle/>
            <a:p>
              <a:pPr defTabSz="384055">
                <a:defRPr/>
              </a:pPr>
              <a:endParaRPr lang="zh-CN" altLang="en-US" sz="900">
                <a:solidFill>
                  <a:prstClr val="black"/>
                </a:solidFill>
                <a:latin typeface="楷体" pitchFamily="49" charset="-122"/>
                <a:ea typeface="楷体" pitchFamily="49" charset="-122"/>
                <a:cs typeface="Arial" charset="0"/>
              </a:endParaRPr>
            </a:p>
          </p:txBody>
        </p:sp>
        <p:cxnSp>
          <p:nvCxnSpPr>
            <p:cNvPr id="8" name="直接连接符 196"/>
            <p:cNvCxnSpPr>
              <a:cxnSpLocks noChangeShapeType="1"/>
            </p:cNvCxnSpPr>
            <p:nvPr/>
          </p:nvCxnSpPr>
          <p:spPr bwMode="auto">
            <a:xfrm>
              <a:off x="1475737" y="3361300"/>
              <a:ext cx="6762373" cy="1434"/>
            </a:xfrm>
            <a:prstGeom prst="line">
              <a:avLst/>
            </a:prstGeom>
            <a:noFill/>
            <a:ln w="12700" algn="ctr">
              <a:solidFill>
                <a:schemeClr val="tx1"/>
              </a:solidFill>
              <a:round/>
              <a:headEnd/>
              <a:tailEnd/>
            </a:ln>
          </p:spPr>
        </p:cxnSp>
        <p:grpSp>
          <p:nvGrpSpPr>
            <p:cNvPr id="5" name="组合 113"/>
            <p:cNvGrpSpPr>
              <a:grpSpLocks/>
            </p:cNvGrpSpPr>
            <p:nvPr/>
          </p:nvGrpSpPr>
          <p:grpSpPr bwMode="auto">
            <a:xfrm>
              <a:off x="1475736" y="5464720"/>
              <a:ext cx="6777814" cy="825929"/>
              <a:chOff x="452328" y="3491971"/>
              <a:chExt cx="2138472" cy="1524000"/>
            </a:xfrm>
          </p:grpSpPr>
          <p:sp>
            <p:nvSpPr>
              <p:cNvPr id="10" name="圆角矩形 113"/>
              <p:cNvSpPr/>
              <p:nvPr/>
            </p:nvSpPr>
            <p:spPr bwMode="auto">
              <a:xfrm>
                <a:off x="452328" y="3491971"/>
                <a:ext cx="2133600" cy="1524000"/>
              </a:xfrm>
              <a:prstGeom prst="roundRect">
                <a:avLst>
                  <a:gd name="adj" fmla="val 12016"/>
                </a:avLst>
              </a:prstGeom>
              <a:solidFill>
                <a:schemeClr val="bg1">
                  <a:lumMod val="95000"/>
                </a:schemeClr>
              </a:solidFill>
              <a:ln w="12700" cap="flat" cmpd="sng" algn="ctr">
                <a:solidFill>
                  <a:schemeClr val="tx1"/>
                </a:solidFill>
                <a:prstDash val="solid"/>
                <a:round/>
                <a:headEnd type="none" w="med" len="med"/>
                <a:tailEnd type="none" w="med" len="med"/>
              </a:ln>
              <a:effectLst/>
            </p:spPr>
            <p:txBody>
              <a:bodyPr anchor="ctr"/>
              <a:lstStyle/>
              <a:p>
                <a:pPr defTabSz="384055">
                  <a:defRPr/>
                </a:pPr>
                <a:endParaRPr lang="zh-CN" altLang="en-US" sz="900">
                  <a:solidFill>
                    <a:prstClr val="black"/>
                  </a:solidFill>
                  <a:latin typeface="楷体" pitchFamily="49" charset="-122"/>
                  <a:ea typeface="楷体" pitchFamily="49" charset="-122"/>
                  <a:cs typeface="Arial" charset="0"/>
                </a:endParaRPr>
              </a:p>
            </p:txBody>
          </p:sp>
          <p:cxnSp>
            <p:nvCxnSpPr>
              <p:cNvPr id="11" name="直接连接符 115"/>
              <p:cNvCxnSpPr>
                <a:cxnSpLocks noChangeShapeType="1"/>
              </p:cNvCxnSpPr>
              <p:nvPr/>
            </p:nvCxnSpPr>
            <p:spPr bwMode="auto">
              <a:xfrm>
                <a:off x="457200" y="3886200"/>
                <a:ext cx="2133600" cy="1588"/>
              </a:xfrm>
              <a:prstGeom prst="line">
                <a:avLst/>
              </a:prstGeom>
              <a:noFill/>
              <a:ln w="12700" algn="ctr">
                <a:solidFill>
                  <a:schemeClr val="tx1"/>
                </a:solidFill>
                <a:round/>
                <a:headEnd/>
                <a:tailEnd/>
              </a:ln>
            </p:spPr>
          </p:cxnSp>
        </p:grpSp>
        <p:sp>
          <p:nvSpPr>
            <p:cNvPr id="12" name="圆角矩形 116"/>
            <p:cNvSpPr/>
            <p:nvPr/>
          </p:nvSpPr>
          <p:spPr bwMode="auto">
            <a:xfrm>
              <a:off x="1475737" y="4574102"/>
              <a:ext cx="6762373" cy="785780"/>
            </a:xfrm>
            <a:prstGeom prst="roundRect">
              <a:avLst>
                <a:gd name="adj" fmla="val 10005"/>
              </a:avLst>
            </a:prstGeom>
            <a:solidFill>
              <a:schemeClr val="bg1">
                <a:lumMod val="95000"/>
              </a:schemeClr>
            </a:solidFill>
            <a:ln w="12700" cap="flat" cmpd="sng" algn="ctr">
              <a:solidFill>
                <a:schemeClr val="tx1"/>
              </a:solidFill>
              <a:prstDash val="solid"/>
              <a:round/>
              <a:headEnd type="none" w="med" len="med"/>
              <a:tailEnd type="none" w="med" len="med"/>
            </a:ln>
            <a:effectLst/>
          </p:spPr>
          <p:txBody>
            <a:bodyPr lIns="76819" tIns="38409" rIns="76819" bIns="38409" anchor="ctr"/>
            <a:lstStyle/>
            <a:p>
              <a:pPr defTabSz="384055">
                <a:defRPr/>
              </a:pPr>
              <a:endParaRPr lang="zh-CN" altLang="en-US" sz="900">
                <a:solidFill>
                  <a:prstClr val="black"/>
                </a:solidFill>
                <a:latin typeface="楷体" pitchFamily="49" charset="-122"/>
                <a:ea typeface="楷体" pitchFamily="49" charset="-122"/>
                <a:cs typeface="Arial" charset="0"/>
              </a:endParaRPr>
            </a:p>
          </p:txBody>
        </p:sp>
        <p:cxnSp>
          <p:nvCxnSpPr>
            <p:cNvPr id="13" name="直接连接符 28"/>
            <p:cNvCxnSpPr>
              <a:cxnSpLocks noChangeShapeType="1"/>
            </p:cNvCxnSpPr>
            <p:nvPr/>
          </p:nvCxnSpPr>
          <p:spPr bwMode="auto">
            <a:xfrm>
              <a:off x="1475737" y="4819121"/>
              <a:ext cx="6762373" cy="1022"/>
            </a:xfrm>
            <a:prstGeom prst="line">
              <a:avLst/>
            </a:prstGeom>
            <a:noFill/>
            <a:ln w="12700" algn="ctr">
              <a:solidFill>
                <a:schemeClr val="tx1"/>
              </a:solidFill>
              <a:round/>
              <a:headEnd/>
              <a:tailEnd/>
            </a:ln>
          </p:spPr>
        </p:cxnSp>
        <p:sp>
          <p:nvSpPr>
            <p:cNvPr id="14" name="矩形 4"/>
            <p:cNvSpPr>
              <a:spLocks noChangeArrowheads="1"/>
            </p:cNvSpPr>
            <p:nvPr/>
          </p:nvSpPr>
          <p:spPr bwMode="auto">
            <a:xfrm>
              <a:off x="1625839" y="4574101"/>
              <a:ext cx="924297" cy="217954"/>
            </a:xfrm>
            <a:prstGeom prst="rect">
              <a:avLst/>
            </a:prstGeom>
            <a:noFill/>
            <a:ln w="12700" algn="ctr">
              <a:noFill/>
              <a:round/>
              <a:headEnd/>
              <a:tailEnd/>
            </a:ln>
          </p:spPr>
          <p:txBody>
            <a:bodyPr lIns="72617" tIns="36308" rIns="72617" bIns="36308" anchor="ctr"/>
            <a:lstStyle/>
            <a:p>
              <a:pPr algn="ctr" defTabSz="384055"/>
              <a:r>
                <a:rPr lang="zh-CN" altLang="en-US" sz="1000" b="1" dirty="0">
                  <a:solidFill>
                    <a:prstClr val="black"/>
                  </a:solidFill>
                  <a:latin typeface="楷体" pitchFamily="49" charset="-122"/>
                  <a:ea typeface="楷体" pitchFamily="49" charset="-122"/>
                </a:rPr>
                <a:t>对公业务</a:t>
              </a:r>
            </a:p>
          </p:txBody>
        </p:sp>
        <p:sp>
          <p:nvSpPr>
            <p:cNvPr id="15" name="矩形 6"/>
            <p:cNvSpPr>
              <a:spLocks noChangeArrowheads="1"/>
            </p:cNvSpPr>
            <p:nvPr/>
          </p:nvSpPr>
          <p:spPr bwMode="auto">
            <a:xfrm>
              <a:off x="1475738" y="4799792"/>
              <a:ext cx="797897" cy="304158"/>
            </a:xfrm>
            <a:prstGeom prst="rect">
              <a:avLst/>
            </a:prstGeom>
            <a:noFill/>
            <a:ln w="9525">
              <a:noFill/>
              <a:miter lim="800000"/>
              <a:headEnd/>
              <a:tailEnd/>
            </a:ln>
          </p:spPr>
          <p:txBody>
            <a:bodyPr lIns="72617" tIns="36308" rIns="72617" bIns="36308">
              <a:spAutoFit/>
            </a:bodyPr>
            <a:lstStyle/>
            <a:p>
              <a:pPr defTabSz="384055">
                <a:buFont typeface="Arial" charset="0"/>
                <a:buChar char="•"/>
              </a:pPr>
              <a:r>
                <a:rPr lang="zh-CN" altLang="en-US" sz="500" dirty="0">
                  <a:solidFill>
                    <a:prstClr val="black"/>
                  </a:solidFill>
                  <a:latin typeface="楷体" pitchFamily="49" charset="-122"/>
                  <a:ea typeface="楷体" pitchFamily="49" charset="-122"/>
                </a:rPr>
                <a:t>表内借据基本信息</a:t>
              </a:r>
              <a:endParaRPr lang="en-US" altLang="zh-CN" sz="500" dirty="0">
                <a:solidFill>
                  <a:prstClr val="black"/>
                </a:solidFill>
                <a:latin typeface="楷体" pitchFamily="49" charset="-122"/>
                <a:ea typeface="楷体" pitchFamily="49" charset="-122"/>
              </a:endParaRPr>
            </a:p>
            <a:p>
              <a:pPr defTabSz="384055">
                <a:buFont typeface="Arial" charset="0"/>
                <a:buChar char="•"/>
              </a:pPr>
              <a:r>
                <a:rPr lang="zh-CN" altLang="en-US" sz="500" dirty="0">
                  <a:solidFill>
                    <a:prstClr val="black"/>
                  </a:solidFill>
                  <a:latin typeface="楷体" pitchFamily="49" charset="-122"/>
                  <a:ea typeface="楷体" pitchFamily="49" charset="-122"/>
                </a:rPr>
                <a:t>表外业务基本信息</a:t>
              </a:r>
              <a:endParaRPr lang="en-US" altLang="zh-CN" sz="500" dirty="0">
                <a:solidFill>
                  <a:prstClr val="black"/>
                </a:solidFill>
                <a:latin typeface="楷体" pitchFamily="49" charset="-122"/>
                <a:ea typeface="楷体" pitchFamily="49" charset="-122"/>
              </a:endParaRPr>
            </a:p>
            <a:p>
              <a:pPr defTabSz="384055">
                <a:buFont typeface="Arial" charset="0"/>
                <a:buChar char="•"/>
              </a:pPr>
              <a:r>
                <a:rPr lang="zh-CN" altLang="en-US" sz="500" dirty="0">
                  <a:solidFill>
                    <a:prstClr val="black"/>
                  </a:solidFill>
                  <a:latin typeface="楷体" pitchFamily="49" charset="-122"/>
                  <a:ea typeface="楷体" pitchFamily="49" charset="-122"/>
                </a:rPr>
                <a:t>合同基本信息</a:t>
              </a:r>
            </a:p>
          </p:txBody>
        </p:sp>
        <p:sp>
          <p:nvSpPr>
            <p:cNvPr id="16" name="矩形 10"/>
            <p:cNvSpPr>
              <a:spLocks noChangeArrowheads="1"/>
            </p:cNvSpPr>
            <p:nvPr/>
          </p:nvSpPr>
          <p:spPr bwMode="auto">
            <a:xfrm>
              <a:off x="1710900" y="5097407"/>
              <a:ext cx="797897" cy="227213"/>
            </a:xfrm>
            <a:prstGeom prst="rect">
              <a:avLst/>
            </a:prstGeom>
            <a:noFill/>
            <a:ln w="9525">
              <a:noFill/>
              <a:miter lim="800000"/>
              <a:headEnd/>
              <a:tailEnd/>
            </a:ln>
          </p:spPr>
          <p:txBody>
            <a:bodyPr lIns="72617" tIns="36308" rIns="72617" bIns="36308">
              <a:spAutoFit/>
            </a:bodyPr>
            <a:lstStyle/>
            <a:p>
              <a:pPr defTabSz="384055">
                <a:buFont typeface="Arial" charset="0"/>
                <a:buChar char="•"/>
              </a:pPr>
              <a:r>
                <a:rPr lang="zh-CN" altLang="en-US" sz="500" dirty="0">
                  <a:solidFill>
                    <a:prstClr val="black"/>
                  </a:solidFill>
                  <a:latin typeface="楷体" pitchFamily="49" charset="-122"/>
                  <a:ea typeface="楷体" pitchFamily="49" charset="-122"/>
                </a:rPr>
                <a:t>存款账户基本信息</a:t>
              </a:r>
              <a:endParaRPr lang="en-US" altLang="zh-CN" sz="500" dirty="0">
                <a:solidFill>
                  <a:prstClr val="black"/>
                </a:solidFill>
                <a:latin typeface="楷体" pitchFamily="49" charset="-122"/>
                <a:ea typeface="楷体" pitchFamily="49" charset="-122"/>
              </a:endParaRPr>
            </a:p>
            <a:p>
              <a:pPr defTabSz="384055">
                <a:buFont typeface="Arial" charset="0"/>
                <a:buChar char="•"/>
              </a:pPr>
              <a:r>
                <a:rPr lang="zh-CN" altLang="en-US" sz="500" dirty="0">
                  <a:solidFill>
                    <a:prstClr val="black"/>
                  </a:solidFill>
                  <a:latin typeface="楷体" pitchFamily="49" charset="-122"/>
                  <a:ea typeface="楷体" pitchFamily="49" charset="-122"/>
                </a:rPr>
                <a:t>存款账户历史信息</a:t>
              </a:r>
            </a:p>
          </p:txBody>
        </p:sp>
        <p:sp>
          <p:nvSpPr>
            <p:cNvPr id="17" name="矩形 12"/>
            <p:cNvSpPr>
              <a:spLocks noChangeArrowheads="1"/>
            </p:cNvSpPr>
            <p:nvPr/>
          </p:nvSpPr>
          <p:spPr bwMode="auto">
            <a:xfrm>
              <a:off x="2107737" y="4799792"/>
              <a:ext cx="797897" cy="304158"/>
            </a:xfrm>
            <a:prstGeom prst="rect">
              <a:avLst/>
            </a:prstGeom>
            <a:noFill/>
            <a:ln w="9525">
              <a:noFill/>
              <a:miter lim="800000"/>
              <a:headEnd/>
              <a:tailEnd/>
            </a:ln>
          </p:spPr>
          <p:txBody>
            <a:bodyPr lIns="72617" tIns="36308" rIns="72617" bIns="36308">
              <a:spAutoFit/>
            </a:bodyPr>
            <a:lstStyle/>
            <a:p>
              <a:pPr defTabSz="384055">
                <a:buFont typeface="Arial" charset="0"/>
                <a:buChar char="•"/>
              </a:pPr>
              <a:r>
                <a:rPr lang="zh-CN" altLang="en-US" sz="500" dirty="0">
                  <a:solidFill>
                    <a:prstClr val="black"/>
                  </a:solidFill>
                  <a:latin typeface="楷体" pitchFamily="49" charset="-122"/>
                  <a:ea typeface="楷体" pitchFamily="49" charset="-122"/>
                </a:rPr>
                <a:t>表内借据历史信息</a:t>
              </a:r>
              <a:endParaRPr lang="en-US" altLang="zh-CN" sz="500" dirty="0">
                <a:solidFill>
                  <a:prstClr val="black"/>
                </a:solidFill>
                <a:latin typeface="楷体" pitchFamily="49" charset="-122"/>
                <a:ea typeface="楷体" pitchFamily="49" charset="-122"/>
              </a:endParaRPr>
            </a:p>
            <a:p>
              <a:pPr defTabSz="384055">
                <a:buFont typeface="Arial" charset="0"/>
                <a:buChar char="•"/>
              </a:pPr>
              <a:r>
                <a:rPr lang="zh-CN" altLang="en-US" sz="500" dirty="0">
                  <a:solidFill>
                    <a:prstClr val="black"/>
                  </a:solidFill>
                  <a:latin typeface="楷体" pitchFamily="49" charset="-122"/>
                  <a:ea typeface="楷体" pitchFamily="49" charset="-122"/>
                </a:rPr>
                <a:t>表外业务历史信息</a:t>
              </a:r>
              <a:endParaRPr lang="en-US" altLang="zh-CN" sz="500" dirty="0">
                <a:solidFill>
                  <a:prstClr val="black"/>
                </a:solidFill>
                <a:latin typeface="楷体" pitchFamily="49" charset="-122"/>
                <a:ea typeface="楷体" pitchFamily="49" charset="-122"/>
              </a:endParaRPr>
            </a:p>
            <a:p>
              <a:pPr defTabSz="384055">
                <a:buFont typeface="Arial" charset="0"/>
                <a:buChar char="•"/>
              </a:pPr>
              <a:r>
                <a:rPr lang="zh-CN" altLang="en-US" sz="500" dirty="0">
                  <a:solidFill>
                    <a:prstClr val="black"/>
                  </a:solidFill>
                  <a:latin typeface="楷体" pitchFamily="49" charset="-122"/>
                  <a:ea typeface="楷体" pitchFamily="49" charset="-122"/>
                </a:rPr>
                <a:t>合同历史信息</a:t>
              </a:r>
            </a:p>
          </p:txBody>
        </p:sp>
        <p:sp>
          <p:nvSpPr>
            <p:cNvPr id="18" name="矩形 11"/>
            <p:cNvSpPr>
              <a:spLocks noChangeArrowheads="1"/>
            </p:cNvSpPr>
            <p:nvPr/>
          </p:nvSpPr>
          <p:spPr bwMode="auto">
            <a:xfrm>
              <a:off x="2739732" y="4799791"/>
              <a:ext cx="1200795" cy="458046"/>
            </a:xfrm>
            <a:prstGeom prst="rect">
              <a:avLst/>
            </a:prstGeom>
            <a:noFill/>
            <a:ln w="9525">
              <a:noFill/>
              <a:miter lim="800000"/>
              <a:headEnd/>
              <a:tailEnd/>
            </a:ln>
          </p:spPr>
          <p:txBody>
            <a:bodyPr lIns="72617" tIns="36308" rIns="72617" bIns="36308">
              <a:spAutoFit/>
            </a:bodyPr>
            <a:lstStyle/>
            <a:p>
              <a:pPr defTabSz="384055">
                <a:buFont typeface="Arial" charset="0"/>
                <a:buChar char="•"/>
              </a:pPr>
              <a:r>
                <a:rPr lang="zh-CN" altLang="en-US" sz="500">
                  <a:solidFill>
                    <a:prstClr val="black"/>
                  </a:solidFill>
                  <a:latin typeface="楷体" pitchFamily="49" charset="-122"/>
                  <a:ea typeface="楷体" pitchFamily="49" charset="-122"/>
                </a:rPr>
                <a:t>信用衍生工具基本信息</a:t>
              </a:r>
              <a:endParaRPr lang="en-US" altLang="zh-CN" sz="500">
                <a:solidFill>
                  <a:prstClr val="black"/>
                </a:solidFill>
                <a:latin typeface="楷体" pitchFamily="49" charset="-122"/>
                <a:ea typeface="楷体" pitchFamily="49" charset="-122"/>
              </a:endParaRPr>
            </a:p>
            <a:p>
              <a:pPr defTabSz="384055">
                <a:buFont typeface="Arial" charset="0"/>
                <a:buChar char="•"/>
              </a:pPr>
              <a:r>
                <a:rPr lang="zh-CN" altLang="en-US" sz="500">
                  <a:solidFill>
                    <a:prstClr val="black"/>
                  </a:solidFill>
                  <a:latin typeface="楷体" pitchFamily="49" charset="-122"/>
                  <a:ea typeface="楷体" pitchFamily="49" charset="-122"/>
                </a:rPr>
                <a:t>场外衍生工具基本信息</a:t>
              </a:r>
              <a:endParaRPr lang="en-US" altLang="zh-CN" sz="500">
                <a:solidFill>
                  <a:prstClr val="black"/>
                </a:solidFill>
                <a:latin typeface="楷体" pitchFamily="49" charset="-122"/>
                <a:ea typeface="楷体" pitchFamily="49" charset="-122"/>
              </a:endParaRPr>
            </a:p>
            <a:p>
              <a:pPr defTabSz="384055">
                <a:buFont typeface="Arial" charset="0"/>
                <a:buChar char="•"/>
              </a:pPr>
              <a:r>
                <a:rPr lang="zh-CN" altLang="en-US" sz="500">
                  <a:solidFill>
                    <a:prstClr val="black"/>
                  </a:solidFill>
                  <a:latin typeface="楷体" pitchFamily="49" charset="-122"/>
                  <a:ea typeface="楷体" pitchFamily="49" charset="-122"/>
                </a:rPr>
                <a:t>债券回购基本信息</a:t>
              </a:r>
              <a:endParaRPr lang="en-US" altLang="zh-CN" sz="500">
                <a:solidFill>
                  <a:prstClr val="black"/>
                </a:solidFill>
                <a:latin typeface="楷体" pitchFamily="49" charset="-122"/>
                <a:ea typeface="楷体" pitchFamily="49" charset="-122"/>
              </a:endParaRPr>
            </a:p>
            <a:p>
              <a:pPr defTabSz="384055">
                <a:buFont typeface="Arial" charset="0"/>
                <a:buChar char="•"/>
              </a:pPr>
              <a:r>
                <a:rPr lang="zh-CN" altLang="en-US" sz="500">
                  <a:solidFill>
                    <a:prstClr val="black"/>
                  </a:solidFill>
                  <a:latin typeface="楷体" pitchFamily="49" charset="-122"/>
                  <a:ea typeface="楷体" pitchFamily="49" charset="-122"/>
                </a:rPr>
                <a:t>存放同业基本信息</a:t>
              </a:r>
              <a:endParaRPr lang="en-US" altLang="zh-CN" sz="500">
                <a:solidFill>
                  <a:prstClr val="black"/>
                </a:solidFill>
                <a:latin typeface="楷体" pitchFamily="49" charset="-122"/>
                <a:ea typeface="楷体" pitchFamily="49" charset="-122"/>
              </a:endParaRPr>
            </a:p>
            <a:p>
              <a:pPr defTabSz="384055">
                <a:buFont typeface="Arial" charset="0"/>
                <a:buChar char="•"/>
              </a:pPr>
              <a:r>
                <a:rPr lang="zh-CN" altLang="en-US" sz="500">
                  <a:solidFill>
                    <a:prstClr val="black"/>
                  </a:solidFill>
                  <a:latin typeface="楷体" pitchFamily="49" charset="-122"/>
                  <a:ea typeface="楷体" pitchFamily="49" charset="-122"/>
                </a:rPr>
                <a:t>同业拆借</a:t>
              </a:r>
            </a:p>
          </p:txBody>
        </p:sp>
        <p:sp>
          <p:nvSpPr>
            <p:cNvPr id="19" name="矩形 23"/>
            <p:cNvSpPr>
              <a:spLocks noChangeArrowheads="1"/>
            </p:cNvSpPr>
            <p:nvPr/>
          </p:nvSpPr>
          <p:spPr bwMode="auto">
            <a:xfrm>
              <a:off x="3498129" y="4799791"/>
              <a:ext cx="1137595" cy="458046"/>
            </a:xfrm>
            <a:prstGeom prst="rect">
              <a:avLst/>
            </a:prstGeom>
            <a:noFill/>
            <a:ln w="9525">
              <a:noFill/>
              <a:miter lim="800000"/>
              <a:headEnd/>
              <a:tailEnd/>
            </a:ln>
          </p:spPr>
          <p:txBody>
            <a:bodyPr lIns="72617" tIns="36308" rIns="72617" bIns="36308">
              <a:spAutoFit/>
            </a:bodyPr>
            <a:lstStyle/>
            <a:p>
              <a:pPr defTabSz="384055">
                <a:buFont typeface="Arial" charset="0"/>
                <a:buChar char="•"/>
              </a:pPr>
              <a:r>
                <a:rPr lang="zh-CN" altLang="en-US" sz="500" dirty="0">
                  <a:solidFill>
                    <a:prstClr val="black"/>
                  </a:solidFill>
                  <a:latin typeface="楷体" pitchFamily="49" charset="-122"/>
                  <a:ea typeface="楷体" pitchFamily="49" charset="-122"/>
                </a:rPr>
                <a:t>信用衍生工具历史信息</a:t>
              </a:r>
              <a:endParaRPr lang="en-US" altLang="zh-CN" sz="500" dirty="0">
                <a:solidFill>
                  <a:prstClr val="black"/>
                </a:solidFill>
                <a:latin typeface="楷体" pitchFamily="49" charset="-122"/>
                <a:ea typeface="楷体" pitchFamily="49" charset="-122"/>
              </a:endParaRPr>
            </a:p>
            <a:p>
              <a:pPr defTabSz="384055">
                <a:buFont typeface="Arial" charset="0"/>
                <a:buChar char="•"/>
              </a:pPr>
              <a:r>
                <a:rPr lang="zh-CN" altLang="en-US" sz="500" dirty="0">
                  <a:solidFill>
                    <a:prstClr val="black"/>
                  </a:solidFill>
                  <a:latin typeface="楷体" pitchFamily="49" charset="-122"/>
                  <a:ea typeface="楷体" pitchFamily="49" charset="-122"/>
                </a:rPr>
                <a:t>场外衍生工具历史信息</a:t>
              </a:r>
              <a:endParaRPr lang="en-US" altLang="zh-CN" sz="500" dirty="0">
                <a:solidFill>
                  <a:prstClr val="black"/>
                </a:solidFill>
                <a:latin typeface="楷体" pitchFamily="49" charset="-122"/>
                <a:ea typeface="楷体" pitchFamily="49" charset="-122"/>
              </a:endParaRPr>
            </a:p>
            <a:p>
              <a:pPr defTabSz="384055">
                <a:buFont typeface="Arial" charset="0"/>
                <a:buChar char="•"/>
              </a:pPr>
              <a:r>
                <a:rPr lang="zh-CN" altLang="en-US" sz="500" dirty="0">
                  <a:solidFill>
                    <a:prstClr val="black"/>
                  </a:solidFill>
                  <a:latin typeface="楷体" pitchFamily="49" charset="-122"/>
                  <a:ea typeface="楷体" pitchFamily="49" charset="-122"/>
                </a:rPr>
                <a:t>债券回购标的信息</a:t>
              </a:r>
              <a:endParaRPr lang="en-US" altLang="zh-CN" sz="500" dirty="0">
                <a:solidFill>
                  <a:prstClr val="black"/>
                </a:solidFill>
                <a:latin typeface="楷体" pitchFamily="49" charset="-122"/>
                <a:ea typeface="楷体" pitchFamily="49" charset="-122"/>
              </a:endParaRPr>
            </a:p>
            <a:p>
              <a:pPr defTabSz="384055">
                <a:buFont typeface="Arial" charset="0"/>
                <a:buChar char="•"/>
              </a:pPr>
              <a:r>
                <a:rPr lang="zh-CN" altLang="en-US" sz="500" dirty="0">
                  <a:solidFill>
                    <a:prstClr val="black"/>
                  </a:solidFill>
                  <a:latin typeface="楷体" pitchFamily="49" charset="-122"/>
                  <a:ea typeface="楷体" pitchFamily="49" charset="-122"/>
                </a:rPr>
                <a:t>存放同业历史信息</a:t>
              </a:r>
              <a:endParaRPr lang="en-US" altLang="zh-CN" sz="500" dirty="0">
                <a:solidFill>
                  <a:prstClr val="black"/>
                </a:solidFill>
                <a:latin typeface="楷体" pitchFamily="49" charset="-122"/>
                <a:ea typeface="楷体" pitchFamily="49" charset="-122"/>
              </a:endParaRPr>
            </a:p>
            <a:p>
              <a:pPr defTabSz="384055">
                <a:buFont typeface="Arial" charset="0"/>
                <a:buChar char="•"/>
              </a:pPr>
              <a:r>
                <a:rPr lang="zh-CN" altLang="en-US" sz="500" dirty="0">
                  <a:solidFill>
                    <a:prstClr val="black"/>
                  </a:solidFill>
                  <a:latin typeface="楷体" pitchFamily="49" charset="-122"/>
                  <a:ea typeface="楷体" pitchFamily="49" charset="-122"/>
                </a:rPr>
                <a:t>信用额度</a:t>
              </a:r>
            </a:p>
          </p:txBody>
        </p:sp>
        <p:sp>
          <p:nvSpPr>
            <p:cNvPr id="20" name="矩形 11"/>
            <p:cNvSpPr>
              <a:spLocks noChangeArrowheads="1"/>
            </p:cNvSpPr>
            <p:nvPr/>
          </p:nvSpPr>
          <p:spPr bwMode="auto">
            <a:xfrm>
              <a:off x="2929331" y="4574101"/>
              <a:ext cx="1074396" cy="206482"/>
            </a:xfrm>
            <a:prstGeom prst="rect">
              <a:avLst/>
            </a:prstGeom>
            <a:noFill/>
            <a:ln w="12700" algn="ctr">
              <a:noFill/>
              <a:round/>
              <a:headEnd/>
              <a:tailEnd/>
            </a:ln>
          </p:spPr>
          <p:txBody>
            <a:bodyPr lIns="72617" tIns="36308" rIns="72617" bIns="36308" anchor="ctr"/>
            <a:lstStyle/>
            <a:p>
              <a:pPr algn="ctr" defTabSz="384055"/>
              <a:r>
                <a:rPr lang="zh-CN" altLang="en-US" sz="1000" b="1" dirty="0">
                  <a:solidFill>
                    <a:prstClr val="black"/>
                  </a:solidFill>
                  <a:latin typeface="楷体" pitchFamily="49" charset="-122"/>
                  <a:ea typeface="楷体" pitchFamily="49" charset="-122"/>
                </a:rPr>
                <a:t>资金业务</a:t>
              </a:r>
            </a:p>
          </p:txBody>
        </p:sp>
        <p:sp>
          <p:nvSpPr>
            <p:cNvPr id="21" name="矩形 37"/>
            <p:cNvSpPr>
              <a:spLocks noChangeArrowheads="1"/>
            </p:cNvSpPr>
            <p:nvPr/>
          </p:nvSpPr>
          <p:spPr bwMode="auto">
            <a:xfrm>
              <a:off x="4256526" y="4799791"/>
              <a:ext cx="884796" cy="458046"/>
            </a:xfrm>
            <a:prstGeom prst="rect">
              <a:avLst/>
            </a:prstGeom>
            <a:noFill/>
            <a:ln w="9525">
              <a:noFill/>
              <a:miter lim="800000"/>
              <a:headEnd/>
              <a:tailEnd/>
            </a:ln>
          </p:spPr>
          <p:txBody>
            <a:bodyPr lIns="72617" tIns="36308" rIns="72617" bIns="36308">
              <a:spAutoFit/>
            </a:bodyPr>
            <a:lstStyle/>
            <a:p>
              <a:pPr defTabSz="384055">
                <a:buFont typeface="Arial" charset="0"/>
                <a:buChar char="•"/>
              </a:pPr>
              <a:r>
                <a:rPr lang="zh-CN" altLang="en-US" sz="500" dirty="0">
                  <a:solidFill>
                    <a:prstClr val="black"/>
                  </a:solidFill>
                  <a:latin typeface="楷体" pitchFamily="49" charset="-122"/>
                  <a:ea typeface="楷体" pitchFamily="49" charset="-122"/>
                </a:rPr>
                <a:t>个贷基本信息</a:t>
              </a:r>
              <a:endParaRPr lang="en-US" altLang="zh-CN" sz="500" dirty="0">
                <a:solidFill>
                  <a:prstClr val="black"/>
                </a:solidFill>
                <a:latin typeface="楷体" pitchFamily="49" charset="-122"/>
                <a:ea typeface="楷体" pitchFamily="49" charset="-122"/>
              </a:endParaRPr>
            </a:p>
            <a:p>
              <a:pPr defTabSz="384055">
                <a:buFont typeface="Arial" charset="0"/>
                <a:buChar char="•"/>
              </a:pPr>
              <a:r>
                <a:rPr lang="zh-CN" altLang="en-US" sz="500" dirty="0">
                  <a:solidFill>
                    <a:prstClr val="black"/>
                  </a:solidFill>
                  <a:latin typeface="楷体" pitchFamily="49" charset="-122"/>
                  <a:ea typeface="楷体" pitchFamily="49" charset="-122"/>
                </a:rPr>
                <a:t>个贷历史信息</a:t>
              </a:r>
              <a:endParaRPr lang="en-US" altLang="zh-CN" sz="500" dirty="0">
                <a:solidFill>
                  <a:prstClr val="black"/>
                </a:solidFill>
                <a:latin typeface="楷体" pitchFamily="49" charset="-122"/>
                <a:ea typeface="楷体" pitchFamily="49" charset="-122"/>
              </a:endParaRPr>
            </a:p>
            <a:p>
              <a:pPr defTabSz="384055">
                <a:buFont typeface="Arial" charset="0"/>
                <a:buChar char="•"/>
              </a:pPr>
              <a:r>
                <a:rPr lang="zh-CN" altLang="en-US" sz="500" dirty="0">
                  <a:solidFill>
                    <a:prstClr val="black"/>
                  </a:solidFill>
                  <a:latin typeface="楷体" pitchFamily="49" charset="-122"/>
                  <a:ea typeface="楷体" pitchFamily="49" charset="-122"/>
                </a:rPr>
                <a:t>信用卡基本信息</a:t>
              </a:r>
              <a:endParaRPr lang="en-US" altLang="zh-CN" sz="500" dirty="0">
                <a:solidFill>
                  <a:prstClr val="black"/>
                </a:solidFill>
                <a:latin typeface="楷体" pitchFamily="49" charset="-122"/>
                <a:ea typeface="楷体" pitchFamily="49" charset="-122"/>
              </a:endParaRPr>
            </a:p>
            <a:p>
              <a:pPr defTabSz="384055">
                <a:buFont typeface="Arial" charset="0"/>
                <a:buChar char="•"/>
              </a:pPr>
              <a:r>
                <a:rPr lang="zh-CN" altLang="en-US" sz="500" dirty="0">
                  <a:solidFill>
                    <a:prstClr val="black"/>
                  </a:solidFill>
                  <a:latin typeface="楷体" pitchFamily="49" charset="-122"/>
                  <a:ea typeface="楷体" pitchFamily="49" charset="-122"/>
                </a:rPr>
                <a:t>信用卡历史信息</a:t>
              </a:r>
              <a:endParaRPr lang="en-US" altLang="zh-CN" sz="500" dirty="0">
                <a:solidFill>
                  <a:prstClr val="black"/>
                </a:solidFill>
                <a:latin typeface="楷体" pitchFamily="49" charset="-122"/>
                <a:ea typeface="楷体" pitchFamily="49" charset="-122"/>
              </a:endParaRPr>
            </a:p>
            <a:p>
              <a:pPr defTabSz="384055">
                <a:buFont typeface="Arial" charset="0"/>
                <a:buChar char="•"/>
              </a:pPr>
              <a:r>
                <a:rPr lang="zh-CN" altLang="en-US" sz="500" dirty="0">
                  <a:solidFill>
                    <a:prstClr val="black"/>
                  </a:solidFill>
                  <a:latin typeface="楷体" pitchFamily="49" charset="-122"/>
                  <a:ea typeface="楷体" pitchFamily="49" charset="-122"/>
                </a:rPr>
                <a:t>个人其他业务</a:t>
              </a:r>
            </a:p>
          </p:txBody>
        </p:sp>
        <p:sp>
          <p:nvSpPr>
            <p:cNvPr id="22" name="矩形 11"/>
            <p:cNvSpPr>
              <a:spLocks noChangeArrowheads="1"/>
            </p:cNvSpPr>
            <p:nvPr/>
          </p:nvSpPr>
          <p:spPr bwMode="auto">
            <a:xfrm>
              <a:off x="4211357" y="4574101"/>
              <a:ext cx="716058" cy="206482"/>
            </a:xfrm>
            <a:prstGeom prst="rect">
              <a:avLst/>
            </a:prstGeom>
            <a:noFill/>
            <a:ln w="12700" algn="ctr">
              <a:noFill/>
              <a:round/>
              <a:headEnd/>
              <a:tailEnd/>
            </a:ln>
          </p:spPr>
          <p:txBody>
            <a:bodyPr lIns="72617" tIns="36308" rIns="72617" bIns="36308" anchor="ctr"/>
            <a:lstStyle/>
            <a:p>
              <a:pPr algn="ctr" defTabSz="384055"/>
              <a:r>
                <a:rPr lang="zh-CN" altLang="en-US" sz="1000" b="1" dirty="0">
                  <a:solidFill>
                    <a:prstClr val="black"/>
                  </a:solidFill>
                  <a:latin typeface="楷体" pitchFamily="49" charset="-122"/>
                  <a:ea typeface="楷体" pitchFamily="49" charset="-122"/>
                </a:rPr>
                <a:t>零售业务</a:t>
              </a:r>
            </a:p>
          </p:txBody>
        </p:sp>
        <p:sp>
          <p:nvSpPr>
            <p:cNvPr id="23" name="矩形 43"/>
            <p:cNvSpPr>
              <a:spLocks noChangeArrowheads="1"/>
            </p:cNvSpPr>
            <p:nvPr/>
          </p:nvSpPr>
          <p:spPr bwMode="auto">
            <a:xfrm>
              <a:off x="4825324" y="4799791"/>
              <a:ext cx="947996" cy="381102"/>
            </a:xfrm>
            <a:prstGeom prst="rect">
              <a:avLst/>
            </a:prstGeom>
            <a:noFill/>
            <a:ln w="9525">
              <a:noFill/>
              <a:miter lim="800000"/>
              <a:headEnd/>
              <a:tailEnd/>
            </a:ln>
          </p:spPr>
          <p:txBody>
            <a:bodyPr lIns="72617" tIns="36308" rIns="72617" bIns="36308">
              <a:spAutoFit/>
            </a:bodyPr>
            <a:lstStyle/>
            <a:p>
              <a:pPr defTabSz="384055">
                <a:buFont typeface="Arial" charset="0"/>
                <a:buChar char="•"/>
              </a:pPr>
              <a:r>
                <a:rPr lang="zh-CN" altLang="en-US" sz="500" dirty="0">
                  <a:solidFill>
                    <a:prstClr val="black"/>
                  </a:solidFill>
                  <a:latin typeface="楷体" pitchFamily="49" charset="-122"/>
                  <a:ea typeface="楷体" pitchFamily="49" charset="-122"/>
                </a:rPr>
                <a:t>有价证券主数据</a:t>
              </a:r>
              <a:endParaRPr lang="en-US" altLang="zh-CN" sz="500" dirty="0">
                <a:solidFill>
                  <a:prstClr val="black"/>
                </a:solidFill>
                <a:latin typeface="楷体" pitchFamily="49" charset="-122"/>
                <a:ea typeface="楷体" pitchFamily="49" charset="-122"/>
              </a:endParaRPr>
            </a:p>
            <a:p>
              <a:pPr defTabSz="384055">
                <a:buFont typeface="Arial" charset="0"/>
                <a:buChar char="•"/>
              </a:pPr>
              <a:r>
                <a:rPr lang="zh-CN" altLang="en-US" sz="500" dirty="0">
                  <a:solidFill>
                    <a:prstClr val="black"/>
                  </a:solidFill>
                  <a:latin typeface="楷体" pitchFamily="49" charset="-122"/>
                  <a:ea typeface="楷体" pitchFamily="49" charset="-122"/>
                </a:rPr>
                <a:t>债券头寸信息</a:t>
              </a:r>
              <a:endParaRPr lang="en-US" altLang="zh-CN" sz="500" dirty="0">
                <a:solidFill>
                  <a:prstClr val="black"/>
                </a:solidFill>
                <a:latin typeface="楷体" pitchFamily="49" charset="-122"/>
                <a:ea typeface="楷体" pitchFamily="49" charset="-122"/>
              </a:endParaRPr>
            </a:p>
            <a:p>
              <a:pPr defTabSz="384055">
                <a:buFont typeface="Arial" charset="0"/>
                <a:buChar char="•"/>
              </a:pPr>
              <a:r>
                <a:rPr lang="zh-CN" altLang="en-US" sz="500" dirty="0">
                  <a:solidFill>
                    <a:prstClr val="black"/>
                  </a:solidFill>
                  <a:latin typeface="楷体" pitchFamily="49" charset="-122"/>
                  <a:ea typeface="楷体" pitchFamily="49" charset="-122"/>
                </a:rPr>
                <a:t>资产证券化头寸信息</a:t>
              </a:r>
              <a:endParaRPr lang="en-US" altLang="zh-CN" sz="500" dirty="0">
                <a:solidFill>
                  <a:prstClr val="black"/>
                </a:solidFill>
                <a:latin typeface="楷体" pitchFamily="49" charset="-122"/>
                <a:ea typeface="楷体" pitchFamily="49" charset="-122"/>
              </a:endParaRPr>
            </a:p>
            <a:p>
              <a:pPr defTabSz="384055">
                <a:buFont typeface="Arial" charset="0"/>
                <a:buChar char="•"/>
              </a:pPr>
              <a:r>
                <a:rPr lang="zh-CN" altLang="en-US" sz="500" dirty="0">
                  <a:solidFill>
                    <a:prstClr val="black"/>
                  </a:solidFill>
                  <a:latin typeface="楷体" pitchFamily="49" charset="-122"/>
                  <a:ea typeface="楷体" pitchFamily="49" charset="-122"/>
                </a:rPr>
                <a:t>资产证券化标的资产信息</a:t>
              </a:r>
            </a:p>
          </p:txBody>
        </p:sp>
        <p:sp>
          <p:nvSpPr>
            <p:cNvPr id="24" name="矩形 44"/>
            <p:cNvSpPr>
              <a:spLocks noChangeArrowheads="1"/>
            </p:cNvSpPr>
            <p:nvPr/>
          </p:nvSpPr>
          <p:spPr bwMode="auto">
            <a:xfrm>
              <a:off x="5570453" y="4799791"/>
              <a:ext cx="1137595" cy="381102"/>
            </a:xfrm>
            <a:prstGeom prst="rect">
              <a:avLst/>
            </a:prstGeom>
            <a:noFill/>
            <a:ln w="9525">
              <a:noFill/>
              <a:miter lim="800000"/>
              <a:headEnd/>
              <a:tailEnd/>
            </a:ln>
          </p:spPr>
          <p:txBody>
            <a:bodyPr lIns="72617" tIns="36308" rIns="72617" bIns="36308">
              <a:spAutoFit/>
            </a:bodyPr>
            <a:lstStyle/>
            <a:p>
              <a:pPr defTabSz="384055">
                <a:buFont typeface="Arial" charset="0"/>
                <a:buChar char="•"/>
              </a:pPr>
              <a:r>
                <a:rPr lang="zh-CN" altLang="en-US" sz="500" dirty="0">
                  <a:solidFill>
                    <a:prstClr val="black"/>
                  </a:solidFill>
                  <a:latin typeface="楷体" pitchFamily="49" charset="-122"/>
                  <a:ea typeface="楷体" pitchFamily="49" charset="-122"/>
                </a:rPr>
                <a:t>资产证券化主数据</a:t>
              </a:r>
              <a:endParaRPr lang="en-US" altLang="zh-CN" sz="500" dirty="0">
                <a:solidFill>
                  <a:prstClr val="black"/>
                </a:solidFill>
                <a:latin typeface="楷体" pitchFamily="49" charset="-122"/>
                <a:ea typeface="楷体" pitchFamily="49" charset="-122"/>
              </a:endParaRPr>
            </a:p>
            <a:p>
              <a:pPr defTabSz="384055">
                <a:buFont typeface="Arial" charset="0"/>
                <a:buChar char="•"/>
              </a:pPr>
              <a:r>
                <a:rPr lang="zh-CN" altLang="en-US" sz="500" dirty="0">
                  <a:solidFill>
                    <a:prstClr val="black"/>
                  </a:solidFill>
                  <a:latin typeface="楷体" pitchFamily="49" charset="-122"/>
                  <a:ea typeface="楷体" pitchFamily="49" charset="-122"/>
                </a:rPr>
                <a:t>股权基本信息</a:t>
              </a:r>
              <a:endParaRPr lang="en-US" altLang="zh-CN" sz="500" dirty="0">
                <a:solidFill>
                  <a:prstClr val="black"/>
                </a:solidFill>
                <a:latin typeface="楷体" pitchFamily="49" charset="-122"/>
                <a:ea typeface="楷体" pitchFamily="49" charset="-122"/>
              </a:endParaRPr>
            </a:p>
            <a:p>
              <a:pPr defTabSz="384055">
                <a:buFont typeface="Arial" charset="0"/>
                <a:buChar char="•"/>
              </a:pPr>
              <a:r>
                <a:rPr lang="zh-CN" altLang="en-US" sz="500" dirty="0">
                  <a:solidFill>
                    <a:prstClr val="black"/>
                  </a:solidFill>
                  <a:latin typeface="楷体" pitchFamily="49" charset="-122"/>
                  <a:ea typeface="楷体" pitchFamily="49" charset="-122"/>
                </a:rPr>
                <a:t>股权头寸信息</a:t>
              </a:r>
              <a:endParaRPr lang="en-US" altLang="zh-CN" sz="500" dirty="0">
                <a:solidFill>
                  <a:prstClr val="black"/>
                </a:solidFill>
                <a:latin typeface="楷体" pitchFamily="49" charset="-122"/>
                <a:ea typeface="楷体" pitchFamily="49" charset="-122"/>
              </a:endParaRPr>
            </a:p>
            <a:p>
              <a:pPr defTabSz="384055">
                <a:buFont typeface="Arial" charset="0"/>
                <a:buChar char="•"/>
              </a:pPr>
              <a:r>
                <a:rPr lang="zh-CN" altLang="en-US" sz="500" dirty="0">
                  <a:solidFill>
                    <a:prstClr val="black"/>
                  </a:solidFill>
                  <a:latin typeface="楷体" pitchFamily="49" charset="-122"/>
                  <a:ea typeface="楷体" pitchFamily="49" charset="-122"/>
                </a:rPr>
                <a:t>债券承销和包销</a:t>
              </a:r>
            </a:p>
          </p:txBody>
        </p:sp>
        <p:sp>
          <p:nvSpPr>
            <p:cNvPr id="25" name="矩形 11"/>
            <p:cNvSpPr>
              <a:spLocks noChangeArrowheads="1"/>
            </p:cNvSpPr>
            <p:nvPr/>
          </p:nvSpPr>
          <p:spPr bwMode="auto">
            <a:xfrm>
              <a:off x="4951723" y="4574101"/>
              <a:ext cx="1074396" cy="206482"/>
            </a:xfrm>
            <a:prstGeom prst="rect">
              <a:avLst/>
            </a:prstGeom>
            <a:noFill/>
            <a:ln w="12700" algn="ctr">
              <a:noFill/>
              <a:round/>
              <a:headEnd/>
              <a:tailEnd/>
            </a:ln>
          </p:spPr>
          <p:txBody>
            <a:bodyPr lIns="72617" tIns="36308" rIns="72617" bIns="36308" anchor="ctr"/>
            <a:lstStyle/>
            <a:p>
              <a:pPr algn="ctr" defTabSz="384055"/>
              <a:r>
                <a:rPr lang="zh-CN" altLang="en-US" sz="1000" b="1">
                  <a:solidFill>
                    <a:prstClr val="black"/>
                  </a:solidFill>
                  <a:latin typeface="楷体" pitchFamily="49" charset="-122"/>
                  <a:ea typeface="楷体" pitchFamily="49" charset="-122"/>
                </a:rPr>
                <a:t>有价证券</a:t>
              </a:r>
            </a:p>
          </p:txBody>
        </p:sp>
        <p:sp>
          <p:nvSpPr>
            <p:cNvPr id="26" name="矩形 47"/>
            <p:cNvSpPr>
              <a:spLocks noChangeArrowheads="1"/>
            </p:cNvSpPr>
            <p:nvPr/>
          </p:nvSpPr>
          <p:spPr bwMode="auto">
            <a:xfrm>
              <a:off x="5330922" y="5214966"/>
              <a:ext cx="568798" cy="150269"/>
            </a:xfrm>
            <a:prstGeom prst="rect">
              <a:avLst/>
            </a:prstGeom>
            <a:noFill/>
            <a:ln w="9525">
              <a:noFill/>
              <a:miter lim="800000"/>
              <a:headEnd/>
              <a:tailEnd/>
            </a:ln>
          </p:spPr>
          <p:txBody>
            <a:bodyPr lIns="72617" tIns="36308" rIns="72617" bIns="36308">
              <a:spAutoFit/>
            </a:bodyPr>
            <a:lstStyle/>
            <a:p>
              <a:pPr defTabSz="384055">
                <a:buFont typeface="Arial" charset="0"/>
                <a:buChar char="•"/>
              </a:pPr>
              <a:r>
                <a:rPr lang="zh-CN" altLang="en-US" sz="500" dirty="0">
                  <a:solidFill>
                    <a:prstClr val="black"/>
                  </a:solidFill>
                  <a:latin typeface="楷体" pitchFamily="49" charset="-122"/>
                  <a:ea typeface="楷体" pitchFamily="49" charset="-122"/>
                </a:rPr>
                <a:t>证劵发行信息</a:t>
              </a:r>
            </a:p>
          </p:txBody>
        </p:sp>
        <p:sp>
          <p:nvSpPr>
            <p:cNvPr id="27" name="矩形 51"/>
            <p:cNvSpPr>
              <a:spLocks noChangeArrowheads="1"/>
            </p:cNvSpPr>
            <p:nvPr/>
          </p:nvSpPr>
          <p:spPr bwMode="auto">
            <a:xfrm>
              <a:off x="6210857" y="4799791"/>
              <a:ext cx="568798" cy="381102"/>
            </a:xfrm>
            <a:prstGeom prst="rect">
              <a:avLst/>
            </a:prstGeom>
            <a:noFill/>
            <a:ln w="9525">
              <a:noFill/>
              <a:miter lim="800000"/>
              <a:headEnd/>
              <a:tailEnd/>
            </a:ln>
          </p:spPr>
          <p:txBody>
            <a:bodyPr lIns="72617" tIns="36308" rIns="72617" bIns="36308">
              <a:spAutoFit/>
            </a:bodyPr>
            <a:lstStyle/>
            <a:p>
              <a:pPr defTabSz="384055">
                <a:buFont typeface="Arial" charset="0"/>
                <a:buChar char="•"/>
              </a:pPr>
              <a:r>
                <a:rPr lang="zh-CN" altLang="en-US" sz="500" dirty="0">
                  <a:solidFill>
                    <a:prstClr val="black"/>
                  </a:solidFill>
                  <a:latin typeface="楷体" pitchFamily="49" charset="-122"/>
                  <a:ea typeface="楷体" pitchFamily="49" charset="-122"/>
                </a:rPr>
                <a:t>债项损失信息</a:t>
              </a:r>
              <a:endParaRPr lang="en-US" altLang="zh-CN" sz="500" dirty="0">
                <a:solidFill>
                  <a:prstClr val="black"/>
                </a:solidFill>
                <a:latin typeface="楷体" pitchFamily="49" charset="-122"/>
                <a:ea typeface="楷体" pitchFamily="49" charset="-122"/>
              </a:endParaRPr>
            </a:p>
            <a:p>
              <a:pPr defTabSz="384055">
                <a:buFont typeface="Arial" charset="0"/>
                <a:buChar char="•"/>
              </a:pPr>
              <a:r>
                <a:rPr lang="zh-CN" altLang="en-US" sz="500" dirty="0">
                  <a:solidFill>
                    <a:prstClr val="black"/>
                  </a:solidFill>
                  <a:latin typeface="楷体" pitchFamily="49" charset="-122"/>
                  <a:ea typeface="楷体" pitchFamily="49" charset="-122"/>
                </a:rPr>
                <a:t>担保回收信息</a:t>
              </a:r>
              <a:endParaRPr lang="en-US" altLang="zh-CN" sz="500" dirty="0">
                <a:solidFill>
                  <a:prstClr val="black"/>
                </a:solidFill>
                <a:latin typeface="楷体" pitchFamily="49" charset="-122"/>
                <a:ea typeface="楷体" pitchFamily="49" charset="-122"/>
              </a:endParaRPr>
            </a:p>
            <a:p>
              <a:pPr defTabSz="384055">
                <a:buFont typeface="Arial" charset="0"/>
                <a:buChar char="•"/>
              </a:pPr>
              <a:r>
                <a:rPr lang="zh-CN" altLang="en-US" sz="500" dirty="0">
                  <a:solidFill>
                    <a:prstClr val="black"/>
                  </a:solidFill>
                  <a:latin typeface="楷体" pitchFamily="49" charset="-122"/>
                  <a:ea typeface="楷体" pitchFamily="49" charset="-122"/>
                </a:rPr>
                <a:t>保全费用信息</a:t>
              </a:r>
              <a:endParaRPr lang="en-US" altLang="zh-CN" sz="500" dirty="0">
                <a:solidFill>
                  <a:prstClr val="black"/>
                </a:solidFill>
                <a:latin typeface="楷体" pitchFamily="49" charset="-122"/>
                <a:ea typeface="楷体" pitchFamily="49" charset="-122"/>
              </a:endParaRPr>
            </a:p>
            <a:p>
              <a:pPr defTabSz="384055">
                <a:buFont typeface="Arial" charset="0"/>
                <a:buChar char="•"/>
              </a:pPr>
              <a:r>
                <a:rPr lang="zh-CN" altLang="en-US" sz="500" dirty="0">
                  <a:solidFill>
                    <a:prstClr val="black"/>
                  </a:solidFill>
                  <a:latin typeface="楷体" pitchFamily="49" charset="-122"/>
                  <a:ea typeface="楷体" pitchFamily="49" charset="-122"/>
                </a:rPr>
                <a:t>押品清收信息</a:t>
              </a:r>
            </a:p>
          </p:txBody>
        </p:sp>
        <p:sp>
          <p:nvSpPr>
            <p:cNvPr id="28" name="矩形 11"/>
            <p:cNvSpPr>
              <a:spLocks noChangeArrowheads="1"/>
            </p:cNvSpPr>
            <p:nvPr/>
          </p:nvSpPr>
          <p:spPr bwMode="auto">
            <a:xfrm>
              <a:off x="6094181" y="4574101"/>
              <a:ext cx="853197" cy="206482"/>
            </a:xfrm>
            <a:prstGeom prst="rect">
              <a:avLst/>
            </a:prstGeom>
            <a:noFill/>
            <a:ln w="12700" algn="ctr">
              <a:noFill/>
              <a:round/>
              <a:headEnd/>
              <a:tailEnd/>
            </a:ln>
          </p:spPr>
          <p:txBody>
            <a:bodyPr lIns="72617" tIns="36308" rIns="72617" bIns="36308" anchor="ctr"/>
            <a:lstStyle/>
            <a:p>
              <a:pPr algn="ctr" defTabSz="384055"/>
              <a:r>
                <a:rPr lang="zh-CN" altLang="en-US" sz="1000" b="1" dirty="0">
                  <a:solidFill>
                    <a:prstClr val="black"/>
                  </a:solidFill>
                  <a:latin typeface="楷体" pitchFamily="49" charset="-122"/>
                  <a:ea typeface="楷体" pitchFamily="49" charset="-122"/>
                </a:rPr>
                <a:t>保全与清收</a:t>
              </a:r>
            </a:p>
          </p:txBody>
        </p:sp>
        <p:sp>
          <p:nvSpPr>
            <p:cNvPr id="29" name="矩形 56"/>
            <p:cNvSpPr>
              <a:spLocks noChangeArrowheads="1"/>
            </p:cNvSpPr>
            <p:nvPr/>
          </p:nvSpPr>
          <p:spPr bwMode="auto">
            <a:xfrm>
              <a:off x="6784516" y="4799792"/>
              <a:ext cx="884796" cy="304158"/>
            </a:xfrm>
            <a:prstGeom prst="rect">
              <a:avLst/>
            </a:prstGeom>
            <a:noFill/>
            <a:ln w="9525">
              <a:noFill/>
              <a:miter lim="800000"/>
              <a:headEnd/>
              <a:tailEnd/>
            </a:ln>
          </p:spPr>
          <p:txBody>
            <a:bodyPr lIns="72617" tIns="36308" rIns="72617" bIns="36308">
              <a:spAutoFit/>
            </a:bodyPr>
            <a:lstStyle/>
            <a:p>
              <a:pPr defTabSz="384055">
                <a:buFont typeface="Arial" charset="0"/>
                <a:buChar char="•"/>
              </a:pPr>
              <a:r>
                <a:rPr lang="zh-CN" altLang="en-US" sz="500" dirty="0">
                  <a:solidFill>
                    <a:prstClr val="black"/>
                  </a:solidFill>
                  <a:latin typeface="楷体" pitchFamily="49" charset="-122"/>
                  <a:ea typeface="楷体" pitchFamily="49" charset="-122"/>
                </a:rPr>
                <a:t>抵质押品基本信息</a:t>
              </a:r>
              <a:endParaRPr lang="en-US" altLang="zh-CN" sz="500" dirty="0">
                <a:solidFill>
                  <a:prstClr val="black"/>
                </a:solidFill>
                <a:latin typeface="楷体" pitchFamily="49" charset="-122"/>
                <a:ea typeface="楷体" pitchFamily="49" charset="-122"/>
              </a:endParaRPr>
            </a:p>
            <a:p>
              <a:pPr defTabSz="384055">
                <a:buFont typeface="Arial" charset="0"/>
                <a:buChar char="•"/>
              </a:pPr>
              <a:r>
                <a:rPr lang="zh-CN" altLang="en-US" sz="500" dirty="0">
                  <a:solidFill>
                    <a:prstClr val="black"/>
                  </a:solidFill>
                  <a:latin typeface="楷体" pitchFamily="49" charset="-122"/>
                  <a:ea typeface="楷体" pitchFamily="49" charset="-122"/>
                </a:rPr>
                <a:t>担保合同与业务合同关系</a:t>
              </a:r>
              <a:endParaRPr lang="en-US" altLang="zh-CN" sz="500" dirty="0">
                <a:solidFill>
                  <a:prstClr val="black"/>
                </a:solidFill>
                <a:latin typeface="楷体" pitchFamily="49" charset="-122"/>
                <a:ea typeface="楷体" pitchFamily="49" charset="-122"/>
              </a:endParaRPr>
            </a:p>
            <a:p>
              <a:pPr defTabSz="384055">
                <a:buFont typeface="Arial" charset="0"/>
                <a:buChar char="•"/>
              </a:pPr>
              <a:r>
                <a:rPr lang="zh-CN" altLang="en-US" sz="500" dirty="0">
                  <a:solidFill>
                    <a:prstClr val="black"/>
                  </a:solidFill>
                  <a:latin typeface="楷体" pitchFamily="49" charset="-122"/>
                  <a:ea typeface="楷体" pitchFamily="49" charset="-122"/>
                </a:rPr>
                <a:t>担保合同历史信息</a:t>
              </a:r>
            </a:p>
          </p:txBody>
        </p:sp>
        <p:sp>
          <p:nvSpPr>
            <p:cNvPr id="30" name="矩形 11"/>
            <p:cNvSpPr>
              <a:spLocks noChangeArrowheads="1"/>
            </p:cNvSpPr>
            <p:nvPr/>
          </p:nvSpPr>
          <p:spPr bwMode="auto">
            <a:xfrm>
              <a:off x="7163715" y="4574101"/>
              <a:ext cx="695197" cy="206482"/>
            </a:xfrm>
            <a:prstGeom prst="rect">
              <a:avLst/>
            </a:prstGeom>
            <a:noFill/>
            <a:ln w="12700" algn="ctr">
              <a:noFill/>
              <a:round/>
              <a:headEnd/>
              <a:tailEnd/>
            </a:ln>
          </p:spPr>
          <p:txBody>
            <a:bodyPr lIns="72617" tIns="36308" rIns="72617" bIns="36308" anchor="ctr"/>
            <a:lstStyle/>
            <a:p>
              <a:pPr algn="ctr" defTabSz="384055"/>
              <a:r>
                <a:rPr lang="zh-CN" altLang="en-US" sz="1000" b="1">
                  <a:solidFill>
                    <a:prstClr val="black"/>
                  </a:solidFill>
                  <a:latin typeface="楷体" pitchFamily="49" charset="-122"/>
                  <a:ea typeface="楷体" pitchFamily="49" charset="-122"/>
                </a:rPr>
                <a:t>风险缓释</a:t>
              </a:r>
            </a:p>
          </p:txBody>
        </p:sp>
        <p:sp>
          <p:nvSpPr>
            <p:cNvPr id="31" name="矩形 58"/>
            <p:cNvSpPr>
              <a:spLocks noChangeArrowheads="1"/>
            </p:cNvSpPr>
            <p:nvPr/>
          </p:nvSpPr>
          <p:spPr bwMode="auto">
            <a:xfrm>
              <a:off x="7226914" y="5193548"/>
              <a:ext cx="1137595" cy="150269"/>
            </a:xfrm>
            <a:prstGeom prst="rect">
              <a:avLst/>
            </a:prstGeom>
            <a:noFill/>
            <a:ln w="9525">
              <a:noFill/>
              <a:miter lim="800000"/>
              <a:headEnd/>
              <a:tailEnd/>
            </a:ln>
          </p:spPr>
          <p:txBody>
            <a:bodyPr lIns="72617" tIns="36308" rIns="72617" bIns="36308">
              <a:spAutoFit/>
            </a:bodyPr>
            <a:lstStyle/>
            <a:p>
              <a:pPr defTabSz="384055">
                <a:buFont typeface="Arial" charset="0"/>
                <a:buChar char="•"/>
              </a:pPr>
              <a:r>
                <a:rPr lang="zh-CN" altLang="en-US" sz="500">
                  <a:solidFill>
                    <a:prstClr val="black"/>
                  </a:solidFill>
                  <a:latin typeface="楷体" pitchFamily="49" charset="-122"/>
                  <a:ea typeface="楷体" pitchFamily="49" charset="-122"/>
                </a:rPr>
                <a:t>净额结算信息</a:t>
              </a:r>
            </a:p>
          </p:txBody>
        </p:sp>
        <p:sp>
          <p:nvSpPr>
            <p:cNvPr id="32" name="矩形 59"/>
            <p:cNvSpPr>
              <a:spLocks noChangeArrowheads="1"/>
            </p:cNvSpPr>
            <p:nvPr/>
          </p:nvSpPr>
          <p:spPr bwMode="auto">
            <a:xfrm>
              <a:off x="7606114" y="4799792"/>
              <a:ext cx="758397" cy="304158"/>
            </a:xfrm>
            <a:prstGeom prst="rect">
              <a:avLst/>
            </a:prstGeom>
            <a:noFill/>
            <a:ln w="9525">
              <a:noFill/>
              <a:miter lim="800000"/>
              <a:headEnd/>
              <a:tailEnd/>
            </a:ln>
          </p:spPr>
          <p:txBody>
            <a:bodyPr lIns="72617" tIns="36308" rIns="72617" bIns="36308">
              <a:spAutoFit/>
            </a:bodyPr>
            <a:lstStyle/>
            <a:p>
              <a:pPr defTabSz="384055">
                <a:buFont typeface="Arial" charset="0"/>
                <a:buChar char="•"/>
              </a:pPr>
              <a:r>
                <a:rPr lang="zh-CN" altLang="en-US" sz="500" dirty="0">
                  <a:solidFill>
                    <a:prstClr val="black"/>
                  </a:solidFill>
                  <a:latin typeface="楷体" pitchFamily="49" charset="-122"/>
                  <a:ea typeface="楷体" pitchFamily="49" charset="-122"/>
                </a:rPr>
                <a:t>抵质押品历史信息</a:t>
              </a:r>
              <a:endParaRPr lang="en-US" altLang="zh-CN" sz="500" dirty="0">
                <a:solidFill>
                  <a:prstClr val="black"/>
                </a:solidFill>
                <a:latin typeface="楷体" pitchFamily="49" charset="-122"/>
                <a:ea typeface="楷体" pitchFamily="49" charset="-122"/>
              </a:endParaRPr>
            </a:p>
            <a:p>
              <a:pPr defTabSz="384055">
                <a:buFont typeface="Arial" charset="0"/>
                <a:buChar char="•"/>
              </a:pPr>
              <a:r>
                <a:rPr lang="zh-CN" altLang="en-US" sz="500" dirty="0">
                  <a:solidFill>
                    <a:prstClr val="black"/>
                  </a:solidFill>
                  <a:latin typeface="楷体" pitchFamily="49" charset="-122"/>
                  <a:ea typeface="楷体" pitchFamily="49" charset="-122"/>
                </a:rPr>
                <a:t>担保合同基本信息</a:t>
              </a:r>
              <a:endParaRPr lang="en-US" altLang="zh-CN" sz="500" dirty="0">
                <a:solidFill>
                  <a:prstClr val="black"/>
                </a:solidFill>
                <a:latin typeface="楷体" pitchFamily="49" charset="-122"/>
                <a:ea typeface="楷体" pitchFamily="49" charset="-122"/>
              </a:endParaRPr>
            </a:p>
            <a:p>
              <a:pPr defTabSz="384055">
                <a:buFont typeface="Arial" charset="0"/>
                <a:buChar char="•"/>
              </a:pPr>
              <a:r>
                <a:rPr lang="zh-CN" altLang="en-US" sz="500" dirty="0">
                  <a:solidFill>
                    <a:prstClr val="black"/>
                  </a:solidFill>
                  <a:latin typeface="楷体" pitchFamily="49" charset="-122"/>
                  <a:ea typeface="楷体" pitchFamily="49" charset="-122"/>
                </a:rPr>
                <a:t>押品出质信息</a:t>
              </a:r>
            </a:p>
          </p:txBody>
        </p:sp>
        <p:sp>
          <p:nvSpPr>
            <p:cNvPr id="33" name="矩形 4"/>
            <p:cNvSpPr>
              <a:spLocks noChangeArrowheads="1"/>
            </p:cNvSpPr>
            <p:nvPr/>
          </p:nvSpPr>
          <p:spPr bwMode="auto">
            <a:xfrm>
              <a:off x="1538938" y="5469021"/>
              <a:ext cx="1200795" cy="212218"/>
            </a:xfrm>
            <a:prstGeom prst="rect">
              <a:avLst/>
            </a:prstGeom>
            <a:noFill/>
            <a:ln w="12700" algn="ctr">
              <a:noFill/>
              <a:round/>
              <a:headEnd/>
              <a:tailEnd/>
            </a:ln>
          </p:spPr>
          <p:txBody>
            <a:bodyPr lIns="72617" tIns="36308" rIns="72617" bIns="36308" anchor="ctr"/>
            <a:lstStyle/>
            <a:p>
              <a:pPr algn="ctr" defTabSz="384055"/>
              <a:r>
                <a:rPr lang="zh-CN" altLang="en-US" sz="1000" b="1">
                  <a:solidFill>
                    <a:prstClr val="black"/>
                  </a:solidFill>
                  <a:latin typeface="楷体" pitchFamily="49" charset="-122"/>
                  <a:ea typeface="楷体" pitchFamily="49" charset="-122"/>
                </a:rPr>
                <a:t>交易对手</a:t>
              </a:r>
            </a:p>
          </p:txBody>
        </p:sp>
        <p:sp>
          <p:nvSpPr>
            <p:cNvPr id="34" name="矩形 64"/>
            <p:cNvSpPr>
              <a:spLocks noChangeArrowheads="1"/>
            </p:cNvSpPr>
            <p:nvPr/>
          </p:nvSpPr>
          <p:spPr bwMode="auto">
            <a:xfrm>
              <a:off x="1495491" y="5697580"/>
              <a:ext cx="738646" cy="150269"/>
            </a:xfrm>
            <a:prstGeom prst="rect">
              <a:avLst/>
            </a:prstGeom>
            <a:noFill/>
            <a:ln w="9525">
              <a:noFill/>
              <a:miter lim="800000"/>
              <a:headEnd/>
              <a:tailEnd/>
            </a:ln>
          </p:spPr>
          <p:txBody>
            <a:bodyPr lIns="72617" tIns="36308" rIns="72617" bIns="36308">
              <a:spAutoFit/>
            </a:bodyPr>
            <a:lstStyle/>
            <a:p>
              <a:pPr defTabSz="384055">
                <a:buFont typeface="Arial" charset="0"/>
                <a:buChar char="•"/>
              </a:pPr>
              <a:r>
                <a:rPr lang="zh-CN" altLang="en-US" sz="500" dirty="0">
                  <a:solidFill>
                    <a:prstClr val="black"/>
                  </a:solidFill>
                  <a:latin typeface="楷体" pitchFamily="49" charset="-122"/>
                  <a:ea typeface="楷体" pitchFamily="49" charset="-122"/>
                </a:rPr>
                <a:t>对公客户基本信息</a:t>
              </a:r>
            </a:p>
          </p:txBody>
        </p:sp>
        <p:sp>
          <p:nvSpPr>
            <p:cNvPr id="35" name="矩形 65"/>
            <p:cNvSpPr>
              <a:spLocks noChangeArrowheads="1"/>
            </p:cNvSpPr>
            <p:nvPr/>
          </p:nvSpPr>
          <p:spPr bwMode="auto">
            <a:xfrm>
              <a:off x="1748290" y="5894892"/>
              <a:ext cx="738646" cy="304158"/>
            </a:xfrm>
            <a:prstGeom prst="rect">
              <a:avLst/>
            </a:prstGeom>
            <a:noFill/>
            <a:ln w="9525">
              <a:noFill/>
              <a:miter lim="800000"/>
              <a:headEnd/>
              <a:tailEnd/>
            </a:ln>
          </p:spPr>
          <p:txBody>
            <a:bodyPr lIns="72617" tIns="36308" rIns="72617" bIns="36308">
              <a:spAutoFit/>
            </a:bodyPr>
            <a:lstStyle/>
            <a:p>
              <a:pPr defTabSz="384055">
                <a:buFont typeface="Arial" charset="0"/>
                <a:buChar char="•"/>
              </a:pPr>
              <a:r>
                <a:rPr lang="zh-CN" altLang="en-US" sz="500" dirty="0">
                  <a:solidFill>
                    <a:prstClr val="black"/>
                  </a:solidFill>
                  <a:latin typeface="楷体" pitchFamily="49" charset="-122"/>
                  <a:ea typeface="楷体" pitchFamily="49" charset="-122"/>
                </a:rPr>
                <a:t>零售客户基本信息</a:t>
              </a:r>
              <a:endParaRPr lang="en-US" altLang="zh-CN" sz="500" dirty="0">
                <a:solidFill>
                  <a:prstClr val="black"/>
                </a:solidFill>
                <a:latin typeface="楷体" pitchFamily="49" charset="-122"/>
                <a:ea typeface="楷体" pitchFamily="49" charset="-122"/>
              </a:endParaRPr>
            </a:p>
            <a:p>
              <a:pPr defTabSz="384055">
                <a:buFont typeface="Arial" charset="0"/>
                <a:buChar char="•"/>
              </a:pPr>
              <a:r>
                <a:rPr lang="zh-CN" altLang="en-US" sz="500" dirty="0">
                  <a:solidFill>
                    <a:prstClr val="black"/>
                  </a:solidFill>
                  <a:latin typeface="楷体" pitchFamily="49" charset="-122"/>
                  <a:ea typeface="楷体" pitchFamily="49" charset="-122"/>
                </a:rPr>
                <a:t>客户额度信息</a:t>
              </a:r>
              <a:endParaRPr lang="en-US" altLang="zh-CN" sz="500" dirty="0">
                <a:solidFill>
                  <a:prstClr val="black"/>
                </a:solidFill>
                <a:latin typeface="楷体" pitchFamily="49" charset="-122"/>
                <a:ea typeface="楷体" pitchFamily="49" charset="-122"/>
              </a:endParaRPr>
            </a:p>
            <a:p>
              <a:pPr defTabSz="384055">
                <a:buFont typeface="Arial" charset="0"/>
                <a:buChar char="•"/>
              </a:pPr>
              <a:r>
                <a:rPr lang="zh-CN" altLang="en-US" sz="500" dirty="0">
                  <a:solidFill>
                    <a:prstClr val="black"/>
                  </a:solidFill>
                  <a:latin typeface="楷体" pitchFamily="49" charset="-122"/>
                  <a:ea typeface="楷体" pitchFamily="49" charset="-122"/>
                </a:rPr>
                <a:t>集团客户关联关系</a:t>
              </a:r>
            </a:p>
          </p:txBody>
        </p:sp>
        <p:sp>
          <p:nvSpPr>
            <p:cNvPr id="36" name="矩形 66"/>
            <p:cNvSpPr>
              <a:spLocks noChangeArrowheads="1"/>
            </p:cNvSpPr>
            <p:nvPr/>
          </p:nvSpPr>
          <p:spPr bwMode="auto">
            <a:xfrm>
              <a:off x="2107735" y="5697580"/>
              <a:ext cx="738647" cy="150269"/>
            </a:xfrm>
            <a:prstGeom prst="rect">
              <a:avLst/>
            </a:prstGeom>
            <a:noFill/>
            <a:ln w="9525">
              <a:noFill/>
              <a:miter lim="800000"/>
              <a:headEnd/>
              <a:tailEnd/>
            </a:ln>
          </p:spPr>
          <p:txBody>
            <a:bodyPr lIns="72617" tIns="36308" rIns="72617" bIns="36308">
              <a:spAutoFit/>
            </a:bodyPr>
            <a:lstStyle/>
            <a:p>
              <a:pPr defTabSz="384055">
                <a:buFont typeface="Arial" charset="0"/>
                <a:buChar char="•"/>
              </a:pPr>
              <a:r>
                <a:rPr lang="zh-CN" altLang="en-US" sz="500" dirty="0">
                  <a:solidFill>
                    <a:prstClr val="black"/>
                  </a:solidFill>
                  <a:latin typeface="楷体" pitchFamily="49" charset="-122"/>
                  <a:ea typeface="楷体" pitchFamily="49" charset="-122"/>
                </a:rPr>
                <a:t>对公客户财报信息</a:t>
              </a:r>
            </a:p>
          </p:txBody>
        </p:sp>
        <p:sp>
          <p:nvSpPr>
            <p:cNvPr id="37" name="矩形 4"/>
            <p:cNvSpPr>
              <a:spLocks noChangeArrowheads="1"/>
            </p:cNvSpPr>
            <p:nvPr/>
          </p:nvSpPr>
          <p:spPr bwMode="auto">
            <a:xfrm>
              <a:off x="3055731" y="5469021"/>
              <a:ext cx="695197" cy="212218"/>
            </a:xfrm>
            <a:prstGeom prst="rect">
              <a:avLst/>
            </a:prstGeom>
            <a:noFill/>
            <a:ln w="12700" algn="ctr">
              <a:noFill/>
              <a:round/>
              <a:headEnd/>
              <a:tailEnd/>
            </a:ln>
          </p:spPr>
          <p:txBody>
            <a:bodyPr lIns="72617" tIns="36308" rIns="72617" bIns="36308" anchor="ctr"/>
            <a:lstStyle/>
            <a:p>
              <a:pPr algn="ctr" defTabSz="384055"/>
              <a:r>
                <a:rPr lang="zh-CN" altLang="en-US" sz="1000" b="1" dirty="0">
                  <a:solidFill>
                    <a:prstClr val="black"/>
                  </a:solidFill>
                  <a:latin typeface="楷体" pitchFamily="49" charset="-122"/>
                  <a:ea typeface="楷体" pitchFamily="49" charset="-122"/>
                </a:rPr>
                <a:t>评级</a:t>
              </a:r>
            </a:p>
          </p:txBody>
        </p:sp>
        <p:sp>
          <p:nvSpPr>
            <p:cNvPr id="38" name="矩形 74"/>
            <p:cNvSpPr>
              <a:spLocks noChangeArrowheads="1"/>
            </p:cNvSpPr>
            <p:nvPr/>
          </p:nvSpPr>
          <p:spPr bwMode="auto">
            <a:xfrm>
              <a:off x="2802932" y="5697580"/>
              <a:ext cx="568798" cy="150269"/>
            </a:xfrm>
            <a:prstGeom prst="rect">
              <a:avLst/>
            </a:prstGeom>
            <a:noFill/>
            <a:ln w="9525">
              <a:noFill/>
              <a:miter lim="800000"/>
              <a:headEnd/>
              <a:tailEnd/>
            </a:ln>
          </p:spPr>
          <p:txBody>
            <a:bodyPr lIns="72617" tIns="36308" rIns="72617" bIns="36308">
              <a:spAutoFit/>
            </a:bodyPr>
            <a:lstStyle/>
            <a:p>
              <a:pPr defTabSz="384055">
                <a:buFont typeface="Arial" charset="0"/>
                <a:buChar char="•"/>
              </a:pPr>
              <a:r>
                <a:rPr lang="zh-CN" altLang="en-US" sz="500">
                  <a:solidFill>
                    <a:prstClr val="black"/>
                  </a:solidFill>
                  <a:latin typeface="楷体" pitchFamily="49" charset="-122"/>
                  <a:ea typeface="楷体" pitchFamily="49" charset="-122"/>
                </a:rPr>
                <a:t>客户评级信息</a:t>
              </a:r>
            </a:p>
          </p:txBody>
        </p:sp>
        <p:sp>
          <p:nvSpPr>
            <p:cNvPr id="39" name="矩形 75"/>
            <p:cNvSpPr>
              <a:spLocks noChangeArrowheads="1"/>
            </p:cNvSpPr>
            <p:nvPr/>
          </p:nvSpPr>
          <p:spPr bwMode="auto">
            <a:xfrm>
              <a:off x="3118931" y="5884856"/>
              <a:ext cx="1011196" cy="304158"/>
            </a:xfrm>
            <a:prstGeom prst="rect">
              <a:avLst/>
            </a:prstGeom>
            <a:noFill/>
            <a:ln w="9525">
              <a:noFill/>
              <a:miter lim="800000"/>
              <a:headEnd/>
              <a:tailEnd/>
            </a:ln>
          </p:spPr>
          <p:txBody>
            <a:bodyPr lIns="72617" tIns="36308" rIns="72617" bIns="36308">
              <a:spAutoFit/>
            </a:bodyPr>
            <a:lstStyle/>
            <a:p>
              <a:pPr defTabSz="384055">
                <a:buFont typeface="Arial" charset="0"/>
                <a:buChar char="•"/>
              </a:pPr>
              <a:r>
                <a:rPr lang="zh-CN" altLang="en-US" sz="500" dirty="0">
                  <a:solidFill>
                    <a:prstClr val="black"/>
                  </a:solidFill>
                  <a:latin typeface="楷体" pitchFamily="49" charset="-122"/>
                  <a:ea typeface="楷体" pitchFamily="49" charset="-122"/>
                </a:rPr>
                <a:t>债项评级</a:t>
              </a:r>
              <a:endParaRPr lang="en-US" altLang="zh-CN" sz="500" dirty="0">
                <a:solidFill>
                  <a:prstClr val="black"/>
                </a:solidFill>
                <a:latin typeface="楷体" pitchFamily="49" charset="-122"/>
                <a:ea typeface="楷体" pitchFamily="49" charset="-122"/>
              </a:endParaRPr>
            </a:p>
            <a:p>
              <a:pPr defTabSz="384055">
                <a:buFont typeface="Arial" charset="0"/>
                <a:buChar char="•"/>
              </a:pPr>
              <a:r>
                <a:rPr lang="zh-CN" altLang="en-US" sz="500" dirty="0">
                  <a:solidFill>
                    <a:prstClr val="black"/>
                  </a:solidFill>
                  <a:latin typeface="楷体" pitchFamily="49" charset="-122"/>
                  <a:ea typeface="楷体" pitchFamily="49" charset="-122"/>
                </a:rPr>
                <a:t>零售分池</a:t>
              </a:r>
              <a:endParaRPr lang="en-US" altLang="zh-CN" sz="500" dirty="0">
                <a:solidFill>
                  <a:prstClr val="black"/>
                </a:solidFill>
                <a:latin typeface="楷体" pitchFamily="49" charset="-122"/>
                <a:ea typeface="楷体" pitchFamily="49" charset="-122"/>
              </a:endParaRPr>
            </a:p>
            <a:p>
              <a:pPr defTabSz="384055">
                <a:buFont typeface="Arial" charset="0"/>
                <a:buChar char="•"/>
              </a:pPr>
              <a:r>
                <a:rPr lang="zh-CN" altLang="en-US" sz="500" dirty="0">
                  <a:solidFill>
                    <a:prstClr val="black"/>
                  </a:solidFill>
                  <a:latin typeface="楷体" pitchFamily="49" charset="-122"/>
                  <a:ea typeface="楷体" pitchFamily="49" charset="-122"/>
                </a:rPr>
                <a:t>债券评级</a:t>
              </a:r>
            </a:p>
          </p:txBody>
        </p:sp>
        <p:sp>
          <p:nvSpPr>
            <p:cNvPr id="40" name="矩形 76"/>
            <p:cNvSpPr>
              <a:spLocks noChangeArrowheads="1"/>
            </p:cNvSpPr>
            <p:nvPr/>
          </p:nvSpPr>
          <p:spPr bwMode="auto">
            <a:xfrm>
              <a:off x="3308530" y="5697580"/>
              <a:ext cx="1011196" cy="150269"/>
            </a:xfrm>
            <a:prstGeom prst="rect">
              <a:avLst/>
            </a:prstGeom>
            <a:noFill/>
            <a:ln w="9525">
              <a:noFill/>
              <a:miter lim="800000"/>
              <a:headEnd/>
              <a:tailEnd/>
            </a:ln>
          </p:spPr>
          <p:txBody>
            <a:bodyPr lIns="72617" tIns="36308" rIns="72617" bIns="36308">
              <a:spAutoFit/>
            </a:bodyPr>
            <a:lstStyle/>
            <a:p>
              <a:pPr defTabSz="384055">
                <a:buFont typeface="Arial" charset="0"/>
                <a:buChar char="•"/>
              </a:pPr>
              <a:r>
                <a:rPr lang="zh-CN" altLang="en-US" sz="500">
                  <a:solidFill>
                    <a:prstClr val="black"/>
                  </a:solidFill>
                  <a:latin typeface="楷体" pitchFamily="49" charset="-122"/>
                  <a:ea typeface="楷体" pitchFamily="49" charset="-122"/>
                </a:rPr>
                <a:t>国家外部评级</a:t>
              </a:r>
            </a:p>
          </p:txBody>
        </p:sp>
        <p:sp>
          <p:nvSpPr>
            <p:cNvPr id="41" name="矩形 82"/>
            <p:cNvSpPr>
              <a:spLocks noChangeArrowheads="1"/>
            </p:cNvSpPr>
            <p:nvPr/>
          </p:nvSpPr>
          <p:spPr bwMode="auto">
            <a:xfrm>
              <a:off x="3940527" y="5747199"/>
              <a:ext cx="568798" cy="381102"/>
            </a:xfrm>
            <a:prstGeom prst="rect">
              <a:avLst/>
            </a:prstGeom>
            <a:noFill/>
            <a:ln w="9525">
              <a:noFill/>
              <a:miter lim="800000"/>
              <a:headEnd/>
              <a:tailEnd/>
            </a:ln>
          </p:spPr>
          <p:txBody>
            <a:bodyPr lIns="72617" tIns="36308" rIns="72617" bIns="36308">
              <a:spAutoFit/>
            </a:bodyPr>
            <a:lstStyle/>
            <a:p>
              <a:pPr defTabSz="384055">
                <a:buFont typeface="Arial" charset="0"/>
                <a:buChar char="•"/>
              </a:pPr>
              <a:r>
                <a:rPr lang="zh-CN" altLang="en-US" sz="500">
                  <a:solidFill>
                    <a:prstClr val="black"/>
                  </a:solidFill>
                  <a:latin typeface="楷体" pitchFamily="49" charset="-122"/>
                  <a:ea typeface="楷体" pitchFamily="49" charset="-122"/>
                </a:rPr>
                <a:t>资本信息</a:t>
              </a:r>
              <a:endParaRPr lang="en-US" altLang="zh-CN" sz="500">
                <a:solidFill>
                  <a:prstClr val="black"/>
                </a:solidFill>
                <a:latin typeface="楷体" pitchFamily="49" charset="-122"/>
                <a:ea typeface="楷体" pitchFamily="49" charset="-122"/>
              </a:endParaRPr>
            </a:p>
            <a:p>
              <a:pPr defTabSz="384055">
                <a:buFont typeface="Arial" charset="0"/>
                <a:buChar char="•"/>
              </a:pPr>
              <a:r>
                <a:rPr lang="zh-CN" altLang="en-US" sz="500">
                  <a:solidFill>
                    <a:prstClr val="black"/>
                  </a:solidFill>
                  <a:latin typeface="楷体" pitchFamily="49" charset="-122"/>
                  <a:ea typeface="楷体" pitchFamily="49" charset="-122"/>
                </a:rPr>
                <a:t>准备金信息</a:t>
              </a:r>
              <a:endParaRPr lang="en-US" altLang="zh-CN" sz="500">
                <a:solidFill>
                  <a:prstClr val="black"/>
                </a:solidFill>
                <a:latin typeface="楷体" pitchFamily="49" charset="-122"/>
                <a:ea typeface="楷体" pitchFamily="49" charset="-122"/>
              </a:endParaRPr>
            </a:p>
            <a:p>
              <a:pPr defTabSz="384055">
                <a:buFont typeface="Arial" charset="0"/>
                <a:buChar char="•"/>
              </a:pPr>
              <a:r>
                <a:rPr lang="zh-CN" altLang="en-US" sz="500">
                  <a:solidFill>
                    <a:prstClr val="black"/>
                  </a:solidFill>
                  <a:latin typeface="楷体" pitchFamily="49" charset="-122"/>
                  <a:ea typeface="楷体" pitchFamily="49" charset="-122"/>
                </a:rPr>
                <a:t>试算平衡表</a:t>
              </a:r>
              <a:endParaRPr lang="en-US" altLang="zh-CN" sz="500">
                <a:solidFill>
                  <a:prstClr val="black"/>
                </a:solidFill>
                <a:latin typeface="楷体" pitchFamily="49" charset="-122"/>
                <a:ea typeface="楷体" pitchFamily="49" charset="-122"/>
              </a:endParaRPr>
            </a:p>
            <a:p>
              <a:pPr defTabSz="384055">
                <a:buFont typeface="Arial" charset="0"/>
                <a:buChar char="•"/>
              </a:pPr>
              <a:r>
                <a:rPr lang="zh-CN" altLang="en-US" sz="500">
                  <a:solidFill>
                    <a:prstClr val="black"/>
                  </a:solidFill>
                  <a:latin typeface="楷体" pitchFamily="49" charset="-122"/>
                  <a:ea typeface="楷体" pitchFamily="49" charset="-122"/>
                </a:rPr>
                <a:t>银行会计分录</a:t>
              </a:r>
            </a:p>
          </p:txBody>
        </p:sp>
        <p:sp>
          <p:nvSpPr>
            <p:cNvPr id="42" name="矩形 11"/>
            <p:cNvSpPr>
              <a:spLocks noChangeArrowheads="1"/>
            </p:cNvSpPr>
            <p:nvPr/>
          </p:nvSpPr>
          <p:spPr bwMode="auto">
            <a:xfrm>
              <a:off x="3940527" y="5469021"/>
              <a:ext cx="442398" cy="212218"/>
            </a:xfrm>
            <a:prstGeom prst="rect">
              <a:avLst/>
            </a:prstGeom>
            <a:noFill/>
            <a:ln w="12700" algn="ctr">
              <a:noFill/>
              <a:round/>
              <a:headEnd/>
              <a:tailEnd/>
            </a:ln>
          </p:spPr>
          <p:txBody>
            <a:bodyPr lIns="72617" tIns="36308" rIns="72617" bIns="36308" anchor="ctr"/>
            <a:lstStyle/>
            <a:p>
              <a:pPr algn="ctr" defTabSz="384055"/>
              <a:r>
                <a:rPr lang="zh-CN" altLang="en-US" sz="1000" b="1">
                  <a:solidFill>
                    <a:prstClr val="black"/>
                  </a:solidFill>
                  <a:latin typeface="楷体" pitchFamily="49" charset="-122"/>
                  <a:ea typeface="楷体" pitchFamily="49" charset="-122"/>
                </a:rPr>
                <a:t>财务</a:t>
              </a:r>
            </a:p>
          </p:txBody>
        </p:sp>
        <p:cxnSp>
          <p:nvCxnSpPr>
            <p:cNvPr id="43" name="直接连接符 108"/>
            <p:cNvCxnSpPr>
              <a:cxnSpLocks noChangeShapeType="1"/>
            </p:cNvCxnSpPr>
            <p:nvPr/>
          </p:nvCxnSpPr>
          <p:spPr bwMode="auto">
            <a:xfrm rot="5400000">
              <a:off x="2349529" y="4964422"/>
              <a:ext cx="780406" cy="2633"/>
            </a:xfrm>
            <a:prstGeom prst="line">
              <a:avLst/>
            </a:prstGeom>
            <a:noFill/>
            <a:ln w="12700" algn="ctr">
              <a:solidFill>
                <a:schemeClr val="tx1"/>
              </a:solidFill>
              <a:round/>
              <a:headEnd/>
              <a:tailEnd/>
            </a:ln>
          </p:spPr>
        </p:cxnSp>
        <p:cxnSp>
          <p:nvCxnSpPr>
            <p:cNvPr id="44" name="直接连接符 109"/>
            <p:cNvCxnSpPr>
              <a:cxnSpLocks noChangeShapeType="1"/>
            </p:cNvCxnSpPr>
            <p:nvPr/>
          </p:nvCxnSpPr>
          <p:spPr bwMode="auto">
            <a:xfrm rot="5400000">
              <a:off x="3865666" y="4963647"/>
              <a:ext cx="780406" cy="1316"/>
            </a:xfrm>
            <a:prstGeom prst="line">
              <a:avLst/>
            </a:prstGeom>
            <a:noFill/>
            <a:ln w="12700" algn="ctr">
              <a:solidFill>
                <a:schemeClr val="tx1"/>
              </a:solidFill>
              <a:round/>
              <a:headEnd/>
              <a:tailEnd/>
            </a:ln>
          </p:spPr>
        </p:cxnSp>
        <p:cxnSp>
          <p:nvCxnSpPr>
            <p:cNvPr id="45" name="直接连接符 110"/>
            <p:cNvCxnSpPr>
              <a:cxnSpLocks noChangeShapeType="1"/>
            </p:cNvCxnSpPr>
            <p:nvPr/>
          </p:nvCxnSpPr>
          <p:spPr bwMode="auto">
            <a:xfrm rot="5400000">
              <a:off x="4478558" y="4963647"/>
              <a:ext cx="780406" cy="1316"/>
            </a:xfrm>
            <a:prstGeom prst="line">
              <a:avLst/>
            </a:prstGeom>
            <a:noFill/>
            <a:ln w="12700" algn="ctr">
              <a:solidFill>
                <a:schemeClr val="tx1"/>
              </a:solidFill>
              <a:round/>
              <a:headEnd/>
              <a:tailEnd/>
            </a:ln>
          </p:spPr>
        </p:cxnSp>
        <p:cxnSp>
          <p:nvCxnSpPr>
            <p:cNvPr id="46" name="直接连接符 111"/>
            <p:cNvCxnSpPr>
              <a:cxnSpLocks noChangeShapeType="1"/>
            </p:cNvCxnSpPr>
            <p:nvPr/>
          </p:nvCxnSpPr>
          <p:spPr bwMode="auto">
            <a:xfrm rot="5400000">
              <a:off x="5762974" y="4963647"/>
              <a:ext cx="780406" cy="1316"/>
            </a:xfrm>
            <a:prstGeom prst="line">
              <a:avLst/>
            </a:prstGeom>
            <a:noFill/>
            <a:ln w="12700" algn="ctr">
              <a:solidFill>
                <a:schemeClr val="tx1"/>
              </a:solidFill>
              <a:round/>
              <a:headEnd/>
              <a:tailEnd/>
            </a:ln>
          </p:spPr>
        </p:cxnSp>
        <p:cxnSp>
          <p:nvCxnSpPr>
            <p:cNvPr id="47" name="直接连接符 112"/>
            <p:cNvCxnSpPr>
              <a:cxnSpLocks noChangeShapeType="1"/>
            </p:cNvCxnSpPr>
            <p:nvPr/>
          </p:nvCxnSpPr>
          <p:spPr bwMode="auto">
            <a:xfrm rot="5400000">
              <a:off x="6454611" y="4963644"/>
              <a:ext cx="780406" cy="1317"/>
            </a:xfrm>
            <a:prstGeom prst="line">
              <a:avLst/>
            </a:prstGeom>
            <a:noFill/>
            <a:ln w="12700" algn="ctr">
              <a:solidFill>
                <a:schemeClr val="tx1"/>
              </a:solidFill>
              <a:round/>
              <a:headEnd/>
              <a:tailEnd/>
            </a:ln>
          </p:spPr>
        </p:cxnSp>
        <p:cxnSp>
          <p:nvCxnSpPr>
            <p:cNvPr id="48" name="直接连接符 116"/>
            <p:cNvCxnSpPr>
              <a:cxnSpLocks noChangeShapeType="1"/>
            </p:cNvCxnSpPr>
            <p:nvPr/>
          </p:nvCxnSpPr>
          <p:spPr bwMode="auto">
            <a:xfrm rot="5400000">
              <a:off x="2390625" y="5884195"/>
              <a:ext cx="825929" cy="1317"/>
            </a:xfrm>
            <a:prstGeom prst="line">
              <a:avLst/>
            </a:prstGeom>
            <a:noFill/>
            <a:ln w="12700" algn="ctr">
              <a:solidFill>
                <a:schemeClr val="tx1"/>
              </a:solidFill>
              <a:round/>
              <a:headEnd/>
              <a:tailEnd/>
            </a:ln>
          </p:spPr>
        </p:cxnSp>
        <p:cxnSp>
          <p:nvCxnSpPr>
            <p:cNvPr id="49" name="直接连接符 117"/>
            <p:cNvCxnSpPr>
              <a:cxnSpLocks noChangeShapeType="1"/>
            </p:cNvCxnSpPr>
            <p:nvPr/>
          </p:nvCxnSpPr>
          <p:spPr bwMode="auto">
            <a:xfrm rot="5400000">
              <a:off x="3463705" y="5884198"/>
              <a:ext cx="825929" cy="1316"/>
            </a:xfrm>
            <a:prstGeom prst="line">
              <a:avLst/>
            </a:prstGeom>
            <a:noFill/>
            <a:ln w="12700" algn="ctr">
              <a:solidFill>
                <a:schemeClr val="tx1"/>
              </a:solidFill>
              <a:round/>
              <a:headEnd/>
              <a:tailEnd/>
            </a:ln>
          </p:spPr>
        </p:cxnSp>
        <p:cxnSp>
          <p:nvCxnSpPr>
            <p:cNvPr id="50" name="直接连接符 118"/>
            <p:cNvCxnSpPr>
              <a:cxnSpLocks noChangeShapeType="1"/>
            </p:cNvCxnSpPr>
            <p:nvPr/>
          </p:nvCxnSpPr>
          <p:spPr bwMode="auto">
            <a:xfrm rot="5400000">
              <a:off x="4095702" y="5884198"/>
              <a:ext cx="825929" cy="1316"/>
            </a:xfrm>
            <a:prstGeom prst="line">
              <a:avLst/>
            </a:prstGeom>
            <a:noFill/>
            <a:ln w="12700" algn="ctr">
              <a:solidFill>
                <a:schemeClr val="tx1"/>
              </a:solidFill>
              <a:round/>
              <a:headEnd/>
              <a:tailEnd/>
            </a:ln>
          </p:spPr>
        </p:cxnSp>
        <p:sp>
          <p:nvSpPr>
            <p:cNvPr id="51" name="矩形 119"/>
            <p:cNvSpPr>
              <a:spLocks noChangeArrowheads="1"/>
            </p:cNvSpPr>
            <p:nvPr/>
          </p:nvSpPr>
          <p:spPr bwMode="auto">
            <a:xfrm>
              <a:off x="4509325" y="5742897"/>
              <a:ext cx="695197" cy="381102"/>
            </a:xfrm>
            <a:prstGeom prst="rect">
              <a:avLst/>
            </a:prstGeom>
            <a:noFill/>
            <a:ln w="9525">
              <a:noFill/>
              <a:miter lim="800000"/>
              <a:headEnd/>
              <a:tailEnd/>
            </a:ln>
          </p:spPr>
          <p:txBody>
            <a:bodyPr lIns="72617" tIns="36308" rIns="72617" bIns="36308">
              <a:spAutoFit/>
            </a:bodyPr>
            <a:lstStyle/>
            <a:p>
              <a:pPr defTabSz="384055">
                <a:buFont typeface="Arial" charset="0"/>
                <a:buChar char="•"/>
              </a:pPr>
              <a:r>
                <a:rPr lang="zh-CN" altLang="en-US" sz="500">
                  <a:solidFill>
                    <a:prstClr val="black"/>
                  </a:solidFill>
                  <a:latin typeface="楷体" pitchFamily="49" charset="-122"/>
                  <a:ea typeface="楷体" pitchFamily="49" charset="-122"/>
                </a:rPr>
                <a:t>交易对手类别</a:t>
              </a:r>
              <a:endParaRPr lang="en-US" altLang="zh-CN" sz="500">
                <a:solidFill>
                  <a:prstClr val="black"/>
                </a:solidFill>
                <a:latin typeface="楷体" pitchFamily="49" charset="-122"/>
                <a:ea typeface="楷体" pitchFamily="49" charset="-122"/>
              </a:endParaRPr>
            </a:p>
            <a:p>
              <a:pPr defTabSz="384055">
                <a:buFont typeface="Arial" charset="0"/>
                <a:buChar char="•"/>
              </a:pPr>
              <a:r>
                <a:rPr lang="zh-CN" altLang="en-US" sz="500">
                  <a:solidFill>
                    <a:prstClr val="black"/>
                  </a:solidFill>
                  <a:latin typeface="楷体" pitchFamily="49" charset="-122"/>
                  <a:ea typeface="楷体" pitchFamily="49" charset="-122"/>
                </a:rPr>
                <a:t>行业信息</a:t>
              </a:r>
              <a:endParaRPr lang="en-US" altLang="zh-CN" sz="500">
                <a:solidFill>
                  <a:prstClr val="black"/>
                </a:solidFill>
                <a:latin typeface="楷体" pitchFamily="49" charset="-122"/>
                <a:ea typeface="楷体" pitchFamily="49" charset="-122"/>
              </a:endParaRPr>
            </a:p>
            <a:p>
              <a:pPr defTabSz="384055">
                <a:buFont typeface="Arial" charset="0"/>
                <a:buChar char="•"/>
              </a:pPr>
              <a:r>
                <a:rPr lang="zh-CN" altLang="en-US" sz="500">
                  <a:solidFill>
                    <a:prstClr val="black"/>
                  </a:solidFill>
                  <a:latin typeface="楷体" pitchFamily="49" charset="-122"/>
                  <a:ea typeface="楷体" pitchFamily="49" charset="-122"/>
                </a:rPr>
                <a:t>机构信息</a:t>
              </a:r>
              <a:endParaRPr lang="en-US" altLang="zh-CN" sz="500">
                <a:solidFill>
                  <a:prstClr val="black"/>
                </a:solidFill>
                <a:latin typeface="楷体" pitchFamily="49" charset="-122"/>
                <a:ea typeface="楷体" pitchFamily="49" charset="-122"/>
              </a:endParaRPr>
            </a:p>
            <a:p>
              <a:pPr defTabSz="384055">
                <a:buFont typeface="Arial" charset="0"/>
                <a:buChar char="•"/>
              </a:pPr>
              <a:r>
                <a:rPr lang="zh-CN" altLang="en-US" sz="500">
                  <a:solidFill>
                    <a:prstClr val="black"/>
                  </a:solidFill>
                  <a:latin typeface="楷体" pitchFamily="49" charset="-122"/>
                  <a:ea typeface="楷体" pitchFamily="49" charset="-122"/>
                </a:rPr>
                <a:t>产品代码转换表</a:t>
              </a:r>
            </a:p>
          </p:txBody>
        </p:sp>
        <p:sp>
          <p:nvSpPr>
            <p:cNvPr id="52" name="矩形 120"/>
            <p:cNvSpPr>
              <a:spLocks noChangeArrowheads="1"/>
            </p:cNvSpPr>
            <p:nvPr/>
          </p:nvSpPr>
          <p:spPr bwMode="auto">
            <a:xfrm>
              <a:off x="5078123" y="5742897"/>
              <a:ext cx="631997" cy="381102"/>
            </a:xfrm>
            <a:prstGeom prst="rect">
              <a:avLst/>
            </a:prstGeom>
            <a:noFill/>
            <a:ln w="9525">
              <a:noFill/>
              <a:miter lim="800000"/>
              <a:headEnd/>
              <a:tailEnd/>
            </a:ln>
          </p:spPr>
          <p:txBody>
            <a:bodyPr lIns="72617" tIns="36308" rIns="72617" bIns="36308">
              <a:spAutoFit/>
            </a:bodyPr>
            <a:lstStyle/>
            <a:p>
              <a:pPr defTabSz="384055">
                <a:buFont typeface="Arial" charset="0"/>
                <a:buChar char="•"/>
              </a:pPr>
              <a:r>
                <a:rPr lang="zh-CN" altLang="en-US" sz="500">
                  <a:solidFill>
                    <a:prstClr val="black"/>
                  </a:solidFill>
                  <a:latin typeface="楷体" pitchFamily="49" charset="-122"/>
                  <a:ea typeface="楷体" pitchFamily="49" charset="-122"/>
                </a:rPr>
                <a:t>风险暴露分录</a:t>
              </a:r>
              <a:endParaRPr lang="en-US" altLang="zh-CN" sz="500">
                <a:solidFill>
                  <a:prstClr val="black"/>
                </a:solidFill>
                <a:latin typeface="楷体" pitchFamily="49" charset="-122"/>
                <a:ea typeface="楷体" pitchFamily="49" charset="-122"/>
              </a:endParaRPr>
            </a:p>
            <a:p>
              <a:pPr defTabSz="384055">
                <a:buFont typeface="Arial" charset="0"/>
                <a:buChar char="•"/>
              </a:pPr>
              <a:r>
                <a:rPr lang="zh-CN" altLang="en-US" sz="500">
                  <a:solidFill>
                    <a:prstClr val="black"/>
                  </a:solidFill>
                  <a:latin typeface="楷体" pitchFamily="49" charset="-122"/>
                  <a:ea typeface="楷体" pitchFamily="49" charset="-122"/>
                </a:rPr>
                <a:t>银行产品主数据</a:t>
              </a:r>
              <a:endParaRPr lang="en-US" altLang="zh-CN" sz="500">
                <a:solidFill>
                  <a:prstClr val="black"/>
                </a:solidFill>
                <a:latin typeface="楷体" pitchFamily="49" charset="-122"/>
                <a:ea typeface="楷体" pitchFamily="49" charset="-122"/>
              </a:endParaRPr>
            </a:p>
            <a:p>
              <a:pPr defTabSz="384055">
                <a:buFont typeface="Arial" charset="0"/>
                <a:buChar char="•"/>
              </a:pPr>
              <a:r>
                <a:rPr lang="zh-CN" altLang="en-US" sz="500">
                  <a:solidFill>
                    <a:prstClr val="black"/>
                  </a:solidFill>
                  <a:latin typeface="楷体" pitchFamily="49" charset="-122"/>
                  <a:ea typeface="楷体" pitchFamily="49" charset="-122"/>
                </a:rPr>
                <a:t>员工信息</a:t>
              </a:r>
              <a:endParaRPr lang="en-US" altLang="zh-CN" sz="500">
                <a:solidFill>
                  <a:prstClr val="black"/>
                </a:solidFill>
                <a:latin typeface="楷体" pitchFamily="49" charset="-122"/>
                <a:ea typeface="楷体" pitchFamily="49" charset="-122"/>
              </a:endParaRPr>
            </a:p>
            <a:p>
              <a:pPr defTabSz="384055">
                <a:buFont typeface="Arial" charset="0"/>
                <a:buChar char="•"/>
              </a:pPr>
              <a:r>
                <a:rPr lang="zh-CN" altLang="en-US" sz="500">
                  <a:solidFill>
                    <a:prstClr val="black"/>
                  </a:solidFill>
                  <a:latin typeface="楷体" pitchFamily="49" charset="-122"/>
                  <a:ea typeface="楷体" pitchFamily="49" charset="-122"/>
                </a:rPr>
                <a:t>代码表</a:t>
              </a:r>
            </a:p>
          </p:txBody>
        </p:sp>
        <p:sp>
          <p:nvSpPr>
            <p:cNvPr id="53" name="矩形 11"/>
            <p:cNvSpPr>
              <a:spLocks noChangeArrowheads="1"/>
            </p:cNvSpPr>
            <p:nvPr/>
          </p:nvSpPr>
          <p:spPr bwMode="auto">
            <a:xfrm>
              <a:off x="4762124" y="5469021"/>
              <a:ext cx="505598" cy="212218"/>
            </a:xfrm>
            <a:prstGeom prst="rect">
              <a:avLst/>
            </a:prstGeom>
            <a:noFill/>
            <a:ln w="12700" algn="ctr">
              <a:noFill/>
              <a:round/>
              <a:headEnd/>
              <a:tailEnd/>
            </a:ln>
          </p:spPr>
          <p:txBody>
            <a:bodyPr lIns="72617" tIns="36308" rIns="72617" bIns="36308" anchor="ctr"/>
            <a:lstStyle/>
            <a:p>
              <a:pPr algn="ctr" defTabSz="384055"/>
              <a:r>
                <a:rPr lang="zh-CN" altLang="en-US" sz="1000" b="1">
                  <a:solidFill>
                    <a:prstClr val="black"/>
                  </a:solidFill>
                  <a:latin typeface="楷体" pitchFamily="49" charset="-122"/>
                  <a:ea typeface="楷体" pitchFamily="49" charset="-122"/>
                </a:rPr>
                <a:t>公共</a:t>
              </a:r>
            </a:p>
          </p:txBody>
        </p:sp>
        <p:cxnSp>
          <p:nvCxnSpPr>
            <p:cNvPr id="54" name="直接连接符 122"/>
            <p:cNvCxnSpPr>
              <a:cxnSpLocks noChangeShapeType="1"/>
            </p:cNvCxnSpPr>
            <p:nvPr/>
          </p:nvCxnSpPr>
          <p:spPr bwMode="auto">
            <a:xfrm rot="5400000">
              <a:off x="5296498" y="5884198"/>
              <a:ext cx="825929" cy="1316"/>
            </a:xfrm>
            <a:prstGeom prst="line">
              <a:avLst/>
            </a:prstGeom>
            <a:noFill/>
            <a:ln w="12700" algn="ctr">
              <a:solidFill>
                <a:schemeClr val="tx1"/>
              </a:solidFill>
              <a:round/>
              <a:headEnd/>
              <a:tailEnd/>
            </a:ln>
          </p:spPr>
        </p:cxnSp>
        <p:sp>
          <p:nvSpPr>
            <p:cNvPr id="55" name="矩形 123"/>
            <p:cNvSpPr>
              <a:spLocks noChangeArrowheads="1"/>
            </p:cNvSpPr>
            <p:nvPr/>
          </p:nvSpPr>
          <p:spPr bwMode="auto">
            <a:xfrm>
              <a:off x="5710120" y="5742897"/>
              <a:ext cx="695197" cy="381102"/>
            </a:xfrm>
            <a:prstGeom prst="rect">
              <a:avLst/>
            </a:prstGeom>
            <a:noFill/>
            <a:ln w="9525">
              <a:noFill/>
              <a:miter lim="800000"/>
              <a:headEnd/>
              <a:tailEnd/>
            </a:ln>
          </p:spPr>
          <p:txBody>
            <a:bodyPr lIns="72617" tIns="36308" rIns="72617" bIns="36308">
              <a:spAutoFit/>
            </a:bodyPr>
            <a:lstStyle/>
            <a:p>
              <a:pPr defTabSz="384055">
                <a:buFont typeface="Arial" charset="0"/>
                <a:buChar char="•"/>
              </a:pPr>
              <a:r>
                <a:rPr lang="zh-CN" altLang="en-US" sz="500" dirty="0">
                  <a:solidFill>
                    <a:prstClr val="black"/>
                  </a:solidFill>
                  <a:latin typeface="楷体" pitchFamily="49" charset="-122"/>
                  <a:ea typeface="楷体" pitchFamily="49" charset="-122"/>
                </a:rPr>
                <a:t>汇率</a:t>
              </a:r>
              <a:endParaRPr lang="en-US" altLang="zh-CN" sz="500" dirty="0">
                <a:solidFill>
                  <a:prstClr val="black"/>
                </a:solidFill>
                <a:latin typeface="楷体" pitchFamily="49" charset="-122"/>
                <a:ea typeface="楷体" pitchFamily="49" charset="-122"/>
              </a:endParaRPr>
            </a:p>
            <a:p>
              <a:pPr defTabSz="384055">
                <a:buFont typeface="Arial" charset="0"/>
                <a:buChar char="•"/>
              </a:pPr>
              <a:r>
                <a:rPr lang="zh-CN" altLang="en-US" sz="500" dirty="0">
                  <a:solidFill>
                    <a:prstClr val="black"/>
                  </a:solidFill>
                  <a:latin typeface="楷体" pitchFamily="49" charset="-122"/>
                  <a:ea typeface="楷体" pitchFamily="49" charset="-122"/>
                </a:rPr>
                <a:t>收益率曲线</a:t>
              </a:r>
              <a:endParaRPr lang="en-US" altLang="zh-CN" sz="500" dirty="0">
                <a:solidFill>
                  <a:prstClr val="black"/>
                </a:solidFill>
                <a:latin typeface="楷体" pitchFamily="49" charset="-122"/>
                <a:ea typeface="楷体" pitchFamily="49" charset="-122"/>
              </a:endParaRPr>
            </a:p>
            <a:p>
              <a:pPr defTabSz="384055">
                <a:buFont typeface="Arial" charset="0"/>
                <a:buChar char="•"/>
              </a:pPr>
              <a:r>
                <a:rPr lang="zh-CN" altLang="en-US" sz="500" dirty="0">
                  <a:solidFill>
                    <a:prstClr val="black"/>
                  </a:solidFill>
                  <a:latin typeface="楷体" pitchFamily="49" charset="-122"/>
                  <a:ea typeface="楷体" pitchFamily="49" charset="-122"/>
                </a:rPr>
                <a:t>债券定义</a:t>
              </a:r>
              <a:endParaRPr lang="en-US" altLang="zh-CN" sz="500" dirty="0">
                <a:solidFill>
                  <a:prstClr val="black"/>
                </a:solidFill>
                <a:latin typeface="楷体" pitchFamily="49" charset="-122"/>
                <a:ea typeface="楷体" pitchFamily="49" charset="-122"/>
              </a:endParaRPr>
            </a:p>
            <a:p>
              <a:pPr defTabSz="384055">
                <a:buFont typeface="Arial" charset="0"/>
                <a:buChar char="•"/>
              </a:pPr>
              <a:r>
                <a:rPr lang="zh-CN" altLang="en-US" sz="500" dirty="0">
                  <a:solidFill>
                    <a:prstClr val="black"/>
                  </a:solidFill>
                  <a:latin typeface="楷体" pitchFamily="49" charset="-122"/>
                  <a:ea typeface="楷体" pitchFamily="49" charset="-122"/>
                </a:rPr>
                <a:t>假日表</a:t>
              </a:r>
            </a:p>
          </p:txBody>
        </p:sp>
        <p:sp>
          <p:nvSpPr>
            <p:cNvPr id="56" name="矩形 124"/>
            <p:cNvSpPr>
              <a:spLocks noChangeArrowheads="1"/>
            </p:cNvSpPr>
            <p:nvPr/>
          </p:nvSpPr>
          <p:spPr bwMode="auto">
            <a:xfrm>
              <a:off x="6342118" y="5742897"/>
              <a:ext cx="884796" cy="381102"/>
            </a:xfrm>
            <a:prstGeom prst="rect">
              <a:avLst/>
            </a:prstGeom>
            <a:noFill/>
            <a:ln w="9525">
              <a:noFill/>
              <a:miter lim="800000"/>
              <a:headEnd/>
              <a:tailEnd/>
            </a:ln>
          </p:spPr>
          <p:txBody>
            <a:bodyPr lIns="72617" tIns="36308" rIns="72617" bIns="36308">
              <a:spAutoFit/>
            </a:bodyPr>
            <a:lstStyle/>
            <a:p>
              <a:pPr defTabSz="384055">
                <a:buFont typeface="Arial" charset="0"/>
                <a:buChar char="•"/>
              </a:pPr>
              <a:r>
                <a:rPr lang="zh-CN" altLang="en-US" sz="500" dirty="0">
                  <a:solidFill>
                    <a:prstClr val="black"/>
                  </a:solidFill>
                  <a:latin typeface="楷体" pitchFamily="49" charset="-122"/>
                  <a:ea typeface="楷体" pitchFamily="49" charset="-122"/>
                </a:rPr>
                <a:t>股指</a:t>
              </a:r>
              <a:endParaRPr lang="en-US" altLang="zh-CN" sz="500" dirty="0">
                <a:solidFill>
                  <a:prstClr val="black"/>
                </a:solidFill>
                <a:latin typeface="楷体" pitchFamily="49" charset="-122"/>
                <a:ea typeface="楷体" pitchFamily="49" charset="-122"/>
              </a:endParaRPr>
            </a:p>
            <a:p>
              <a:pPr defTabSz="384055">
                <a:buFont typeface="Arial" charset="0"/>
                <a:buChar char="•"/>
              </a:pPr>
              <a:r>
                <a:rPr lang="zh-CN" altLang="en-US" sz="500" dirty="0">
                  <a:solidFill>
                    <a:prstClr val="black"/>
                  </a:solidFill>
                  <a:latin typeface="楷体" pitchFamily="49" charset="-122"/>
                  <a:ea typeface="楷体" pitchFamily="49" charset="-122"/>
                </a:rPr>
                <a:t>股票价格</a:t>
              </a:r>
              <a:endParaRPr lang="en-US" altLang="zh-CN" sz="500" dirty="0">
                <a:solidFill>
                  <a:prstClr val="black"/>
                </a:solidFill>
                <a:latin typeface="楷体" pitchFamily="49" charset="-122"/>
                <a:ea typeface="楷体" pitchFamily="49" charset="-122"/>
              </a:endParaRPr>
            </a:p>
            <a:p>
              <a:pPr defTabSz="384055">
                <a:buFont typeface="Arial" charset="0"/>
                <a:buChar char="•"/>
              </a:pPr>
              <a:r>
                <a:rPr lang="zh-CN" altLang="en-US" sz="500" dirty="0">
                  <a:solidFill>
                    <a:prstClr val="black"/>
                  </a:solidFill>
                  <a:latin typeface="楷体" pitchFamily="49" charset="-122"/>
                  <a:ea typeface="楷体" pitchFamily="49" charset="-122"/>
                </a:rPr>
                <a:t>商品价格</a:t>
              </a:r>
              <a:endParaRPr lang="en-US" altLang="zh-CN" sz="500" dirty="0">
                <a:solidFill>
                  <a:prstClr val="black"/>
                </a:solidFill>
                <a:latin typeface="楷体" pitchFamily="49" charset="-122"/>
                <a:ea typeface="楷体" pitchFamily="49" charset="-122"/>
              </a:endParaRPr>
            </a:p>
            <a:p>
              <a:pPr defTabSz="384055">
                <a:buFont typeface="Arial" charset="0"/>
                <a:buChar char="•"/>
              </a:pPr>
              <a:r>
                <a:rPr lang="zh-CN" altLang="en-US" sz="500" dirty="0">
                  <a:solidFill>
                    <a:prstClr val="black"/>
                  </a:solidFill>
                  <a:latin typeface="楷体" pitchFamily="49" charset="-122"/>
                  <a:ea typeface="楷体" pitchFamily="49" charset="-122"/>
                </a:rPr>
                <a:t>波动率</a:t>
              </a:r>
            </a:p>
          </p:txBody>
        </p:sp>
        <p:sp>
          <p:nvSpPr>
            <p:cNvPr id="57" name="矩形 11"/>
            <p:cNvSpPr>
              <a:spLocks noChangeArrowheads="1"/>
            </p:cNvSpPr>
            <p:nvPr/>
          </p:nvSpPr>
          <p:spPr bwMode="auto">
            <a:xfrm>
              <a:off x="5899720" y="5464719"/>
              <a:ext cx="1011196" cy="212218"/>
            </a:xfrm>
            <a:prstGeom prst="rect">
              <a:avLst/>
            </a:prstGeom>
            <a:noFill/>
            <a:ln w="12700" algn="ctr">
              <a:noFill/>
              <a:round/>
              <a:headEnd/>
              <a:tailEnd/>
            </a:ln>
          </p:spPr>
          <p:txBody>
            <a:bodyPr lIns="72617" tIns="36308" rIns="72617" bIns="36308" anchor="ctr"/>
            <a:lstStyle/>
            <a:p>
              <a:pPr algn="ctr" defTabSz="384055"/>
              <a:r>
                <a:rPr lang="zh-CN" altLang="en-US" sz="1000" b="1" dirty="0">
                  <a:solidFill>
                    <a:prstClr val="black"/>
                  </a:solidFill>
                  <a:latin typeface="楷体" pitchFamily="49" charset="-122"/>
                  <a:ea typeface="楷体" pitchFamily="49" charset="-122"/>
                </a:rPr>
                <a:t>资讯数据</a:t>
              </a:r>
            </a:p>
          </p:txBody>
        </p:sp>
        <p:sp>
          <p:nvSpPr>
            <p:cNvPr id="58" name="矩形 126"/>
            <p:cNvSpPr>
              <a:spLocks noChangeArrowheads="1"/>
            </p:cNvSpPr>
            <p:nvPr/>
          </p:nvSpPr>
          <p:spPr bwMode="auto">
            <a:xfrm>
              <a:off x="7100515" y="5678372"/>
              <a:ext cx="884796" cy="396491"/>
            </a:xfrm>
            <a:prstGeom prst="rect">
              <a:avLst/>
            </a:prstGeom>
            <a:noFill/>
            <a:ln w="9525">
              <a:noFill/>
              <a:miter lim="800000"/>
              <a:headEnd/>
              <a:tailEnd/>
            </a:ln>
          </p:spPr>
          <p:txBody>
            <a:bodyPr lIns="72617" tIns="36308" rIns="72617" bIns="36308">
              <a:spAutoFit/>
            </a:bodyPr>
            <a:lstStyle/>
            <a:p>
              <a:pPr defTabSz="384055">
                <a:buFont typeface="Arial" charset="0"/>
                <a:buChar char="•"/>
              </a:pPr>
              <a:r>
                <a:rPr lang="zh-CN" altLang="en-US" sz="700" dirty="0">
                  <a:solidFill>
                    <a:prstClr val="black"/>
                  </a:solidFill>
                  <a:latin typeface="楷体" pitchFamily="49" charset="-122"/>
                  <a:ea typeface="楷体" pitchFamily="49" charset="-122"/>
                </a:rPr>
                <a:t>数据字典</a:t>
              </a:r>
              <a:endParaRPr lang="en-US" altLang="zh-CN" sz="700" dirty="0">
                <a:solidFill>
                  <a:prstClr val="black"/>
                </a:solidFill>
                <a:latin typeface="楷体" pitchFamily="49" charset="-122"/>
                <a:ea typeface="楷体" pitchFamily="49" charset="-122"/>
              </a:endParaRPr>
            </a:p>
            <a:p>
              <a:pPr defTabSz="384055">
                <a:buFont typeface="Arial" charset="0"/>
                <a:buChar char="•"/>
              </a:pPr>
              <a:r>
                <a:rPr lang="zh-CN" altLang="en-US" sz="700" dirty="0">
                  <a:solidFill>
                    <a:prstClr val="black"/>
                  </a:solidFill>
                  <a:latin typeface="楷体" pitchFamily="49" charset="-122"/>
                  <a:ea typeface="楷体" pitchFamily="49" charset="-122"/>
                </a:rPr>
                <a:t>规则配置</a:t>
              </a:r>
              <a:endParaRPr lang="en-US" altLang="zh-CN" sz="700" dirty="0">
                <a:solidFill>
                  <a:prstClr val="black"/>
                </a:solidFill>
                <a:latin typeface="楷体" pitchFamily="49" charset="-122"/>
                <a:ea typeface="楷体" pitchFamily="49" charset="-122"/>
              </a:endParaRPr>
            </a:p>
            <a:p>
              <a:pPr defTabSz="384055">
                <a:buFont typeface="Arial" charset="0"/>
                <a:buChar char="•"/>
              </a:pPr>
              <a:r>
                <a:rPr lang="zh-CN" altLang="en-US" sz="700" dirty="0">
                  <a:solidFill>
                    <a:prstClr val="black"/>
                  </a:solidFill>
                  <a:latin typeface="楷体" pitchFamily="49" charset="-122"/>
                  <a:ea typeface="楷体" pitchFamily="49" charset="-122"/>
                </a:rPr>
                <a:t>流程节点</a:t>
              </a:r>
            </a:p>
          </p:txBody>
        </p:sp>
        <p:sp>
          <p:nvSpPr>
            <p:cNvPr id="59" name="矩形 11"/>
            <p:cNvSpPr>
              <a:spLocks noChangeArrowheads="1"/>
            </p:cNvSpPr>
            <p:nvPr/>
          </p:nvSpPr>
          <p:spPr bwMode="auto">
            <a:xfrm>
              <a:off x="7226914" y="5470455"/>
              <a:ext cx="695197" cy="206482"/>
            </a:xfrm>
            <a:prstGeom prst="rect">
              <a:avLst/>
            </a:prstGeom>
            <a:noFill/>
            <a:ln w="12700" algn="ctr">
              <a:noFill/>
              <a:round/>
              <a:headEnd/>
              <a:tailEnd/>
            </a:ln>
          </p:spPr>
          <p:txBody>
            <a:bodyPr lIns="72617" tIns="36308" rIns="72617" bIns="36308" anchor="ctr"/>
            <a:lstStyle/>
            <a:p>
              <a:pPr algn="ctr" defTabSz="384055"/>
              <a:r>
                <a:rPr lang="zh-CN" altLang="en-US" sz="1000" b="1">
                  <a:solidFill>
                    <a:prstClr val="black"/>
                  </a:solidFill>
                  <a:latin typeface="楷体" pitchFamily="49" charset="-122"/>
                  <a:ea typeface="楷体" pitchFamily="49" charset="-122"/>
                </a:rPr>
                <a:t>其他</a:t>
              </a:r>
            </a:p>
          </p:txBody>
        </p:sp>
        <p:sp>
          <p:nvSpPr>
            <p:cNvPr id="60" name="矩形 129"/>
            <p:cNvSpPr>
              <a:spLocks noChangeArrowheads="1"/>
            </p:cNvSpPr>
            <p:nvPr/>
          </p:nvSpPr>
          <p:spPr bwMode="auto">
            <a:xfrm>
              <a:off x="7606114" y="5678372"/>
              <a:ext cx="758397" cy="181047"/>
            </a:xfrm>
            <a:prstGeom prst="rect">
              <a:avLst/>
            </a:prstGeom>
            <a:noFill/>
            <a:ln w="9525">
              <a:noFill/>
              <a:miter lim="800000"/>
              <a:headEnd/>
              <a:tailEnd/>
            </a:ln>
          </p:spPr>
          <p:txBody>
            <a:bodyPr lIns="72617" tIns="36308" rIns="72617" bIns="36308">
              <a:spAutoFit/>
            </a:bodyPr>
            <a:lstStyle/>
            <a:p>
              <a:pPr defTabSz="384055">
                <a:buFont typeface="Arial" charset="0"/>
                <a:buChar char="•"/>
              </a:pPr>
              <a:r>
                <a:rPr lang="zh-CN" altLang="en-US" sz="700" dirty="0">
                  <a:solidFill>
                    <a:prstClr val="black"/>
                  </a:solidFill>
                  <a:latin typeface="楷体" pitchFamily="49" charset="-122"/>
                  <a:ea typeface="楷体" pitchFamily="49" charset="-122"/>
                </a:rPr>
                <a:t>参数表</a:t>
              </a:r>
            </a:p>
          </p:txBody>
        </p:sp>
        <p:cxnSp>
          <p:nvCxnSpPr>
            <p:cNvPr id="61" name="直接连接符 130"/>
            <p:cNvCxnSpPr>
              <a:cxnSpLocks noChangeShapeType="1"/>
            </p:cNvCxnSpPr>
            <p:nvPr/>
          </p:nvCxnSpPr>
          <p:spPr bwMode="auto">
            <a:xfrm rot="5400000">
              <a:off x="6623692" y="5884198"/>
              <a:ext cx="825929" cy="1316"/>
            </a:xfrm>
            <a:prstGeom prst="line">
              <a:avLst/>
            </a:prstGeom>
            <a:noFill/>
            <a:ln w="12700" algn="ctr">
              <a:solidFill>
                <a:schemeClr val="tx1"/>
              </a:solidFill>
              <a:round/>
              <a:headEnd/>
              <a:tailEnd/>
            </a:ln>
          </p:spPr>
        </p:cxnSp>
        <p:cxnSp>
          <p:nvCxnSpPr>
            <p:cNvPr id="62" name="直接连接符 132"/>
            <p:cNvCxnSpPr>
              <a:cxnSpLocks noChangeShapeType="1"/>
            </p:cNvCxnSpPr>
            <p:nvPr/>
          </p:nvCxnSpPr>
          <p:spPr bwMode="auto">
            <a:xfrm>
              <a:off x="1503662" y="5112562"/>
              <a:ext cx="1234755" cy="0"/>
            </a:xfrm>
            <a:prstGeom prst="line">
              <a:avLst/>
            </a:prstGeom>
            <a:noFill/>
            <a:ln w="12700" algn="ctr">
              <a:solidFill>
                <a:schemeClr val="tx1"/>
              </a:solidFill>
              <a:round/>
              <a:headEnd/>
              <a:tailEnd/>
            </a:ln>
          </p:spPr>
        </p:cxnSp>
        <p:cxnSp>
          <p:nvCxnSpPr>
            <p:cNvPr id="65" name="直接连接符 141"/>
            <p:cNvCxnSpPr>
              <a:cxnSpLocks noChangeShapeType="1"/>
            </p:cNvCxnSpPr>
            <p:nvPr/>
          </p:nvCxnSpPr>
          <p:spPr bwMode="auto">
            <a:xfrm>
              <a:off x="4879706" y="5231008"/>
              <a:ext cx="1259545" cy="0"/>
            </a:xfrm>
            <a:prstGeom prst="line">
              <a:avLst/>
            </a:prstGeom>
            <a:noFill/>
            <a:ln w="12700" algn="ctr">
              <a:solidFill>
                <a:schemeClr val="tx1"/>
              </a:solidFill>
              <a:round/>
              <a:headEnd/>
              <a:tailEnd/>
            </a:ln>
          </p:spPr>
        </p:cxnSp>
        <p:cxnSp>
          <p:nvCxnSpPr>
            <p:cNvPr id="67" name="直接连接符 144"/>
            <p:cNvCxnSpPr>
              <a:cxnSpLocks noChangeShapeType="1"/>
            </p:cNvCxnSpPr>
            <p:nvPr/>
          </p:nvCxnSpPr>
          <p:spPr bwMode="auto">
            <a:xfrm>
              <a:off x="6847716" y="5210037"/>
              <a:ext cx="1390394" cy="0"/>
            </a:xfrm>
            <a:prstGeom prst="line">
              <a:avLst/>
            </a:prstGeom>
            <a:noFill/>
            <a:ln w="12700" algn="ctr">
              <a:solidFill>
                <a:schemeClr val="tx1"/>
              </a:solidFill>
              <a:round/>
              <a:headEnd/>
              <a:tailEnd/>
            </a:ln>
          </p:spPr>
        </p:cxnSp>
        <p:cxnSp>
          <p:nvCxnSpPr>
            <p:cNvPr id="69" name="直接连接符 154"/>
            <p:cNvCxnSpPr>
              <a:cxnSpLocks noChangeShapeType="1"/>
            </p:cNvCxnSpPr>
            <p:nvPr/>
          </p:nvCxnSpPr>
          <p:spPr bwMode="auto">
            <a:xfrm>
              <a:off x="1493376" y="5884853"/>
              <a:ext cx="1309556" cy="0"/>
            </a:xfrm>
            <a:prstGeom prst="line">
              <a:avLst/>
            </a:prstGeom>
            <a:noFill/>
            <a:ln w="12700" algn="ctr">
              <a:solidFill>
                <a:schemeClr val="tx1"/>
              </a:solidFill>
              <a:round/>
              <a:headEnd/>
              <a:tailEnd/>
            </a:ln>
          </p:spPr>
        </p:cxnSp>
        <p:cxnSp>
          <p:nvCxnSpPr>
            <p:cNvPr id="71" name="直接连接符 159"/>
            <p:cNvCxnSpPr>
              <a:cxnSpLocks noChangeShapeType="1"/>
            </p:cNvCxnSpPr>
            <p:nvPr/>
          </p:nvCxnSpPr>
          <p:spPr bwMode="auto">
            <a:xfrm>
              <a:off x="2802933" y="5886289"/>
              <a:ext cx="1073080" cy="0"/>
            </a:xfrm>
            <a:prstGeom prst="line">
              <a:avLst/>
            </a:prstGeom>
            <a:noFill/>
            <a:ln w="12700" algn="ctr">
              <a:solidFill>
                <a:schemeClr val="tx1"/>
              </a:solidFill>
              <a:round/>
              <a:headEnd/>
              <a:tailEnd/>
            </a:ln>
          </p:spPr>
        </p:cxnSp>
        <p:sp>
          <p:nvSpPr>
            <p:cNvPr id="75" name="圆角矩形 170"/>
            <p:cNvSpPr>
              <a:spLocks noChangeArrowheads="1"/>
            </p:cNvSpPr>
            <p:nvPr/>
          </p:nvSpPr>
          <p:spPr bwMode="auto">
            <a:xfrm>
              <a:off x="1475737" y="3135609"/>
              <a:ext cx="1579994" cy="137655"/>
            </a:xfrm>
            <a:prstGeom prst="roundRect">
              <a:avLst>
                <a:gd name="adj" fmla="val 16667"/>
              </a:avLst>
            </a:prstGeom>
            <a:noFill/>
            <a:ln w="12700" algn="ctr">
              <a:noFill/>
              <a:round/>
              <a:headEnd/>
              <a:tailEnd/>
            </a:ln>
          </p:spPr>
          <p:txBody>
            <a:bodyPr lIns="72617" tIns="36308" rIns="72617" bIns="36308" anchor="ctr"/>
            <a:lstStyle/>
            <a:p>
              <a:pPr algn="ctr" defTabSz="384055"/>
              <a:r>
                <a:rPr lang="zh-CN" altLang="en-US" sz="1000" b="1" dirty="0">
                  <a:solidFill>
                    <a:prstClr val="black"/>
                  </a:solidFill>
                  <a:latin typeface="楷体" pitchFamily="49" charset="-122"/>
                  <a:ea typeface="楷体" pitchFamily="49" charset="-122"/>
                </a:rPr>
                <a:t>计量结果</a:t>
              </a:r>
            </a:p>
          </p:txBody>
        </p:sp>
        <p:sp>
          <p:nvSpPr>
            <p:cNvPr id="76" name="圆角矩形 171"/>
            <p:cNvSpPr>
              <a:spLocks noChangeArrowheads="1"/>
            </p:cNvSpPr>
            <p:nvPr/>
          </p:nvSpPr>
          <p:spPr bwMode="auto">
            <a:xfrm>
              <a:off x="3182130" y="3135609"/>
              <a:ext cx="1579994" cy="137655"/>
            </a:xfrm>
            <a:prstGeom prst="roundRect">
              <a:avLst>
                <a:gd name="adj" fmla="val 16667"/>
              </a:avLst>
            </a:prstGeom>
            <a:noFill/>
            <a:ln w="12700" algn="ctr">
              <a:noFill/>
              <a:round/>
              <a:headEnd/>
              <a:tailEnd/>
            </a:ln>
          </p:spPr>
          <p:txBody>
            <a:bodyPr lIns="72617" tIns="36308" rIns="72617" bIns="36308" anchor="ctr"/>
            <a:lstStyle/>
            <a:p>
              <a:pPr algn="ctr" defTabSz="384055"/>
              <a:r>
                <a:rPr lang="zh-CN" altLang="en-US" sz="1000" b="1" dirty="0">
                  <a:solidFill>
                    <a:prstClr val="black"/>
                  </a:solidFill>
                  <a:latin typeface="楷体" pitchFamily="49" charset="-122"/>
                  <a:ea typeface="楷体" pitchFamily="49" charset="-122"/>
                </a:rPr>
                <a:t>客户级汇总</a:t>
              </a:r>
            </a:p>
          </p:txBody>
        </p:sp>
        <p:sp>
          <p:nvSpPr>
            <p:cNvPr id="77" name="圆角矩形 172"/>
            <p:cNvSpPr>
              <a:spLocks noChangeArrowheads="1"/>
            </p:cNvSpPr>
            <p:nvPr/>
          </p:nvSpPr>
          <p:spPr bwMode="auto">
            <a:xfrm>
              <a:off x="4927416" y="3135609"/>
              <a:ext cx="1579994" cy="137655"/>
            </a:xfrm>
            <a:prstGeom prst="roundRect">
              <a:avLst>
                <a:gd name="adj" fmla="val 16667"/>
              </a:avLst>
            </a:prstGeom>
            <a:noFill/>
            <a:ln w="12700" algn="ctr">
              <a:noFill/>
              <a:round/>
              <a:headEnd/>
              <a:tailEnd/>
            </a:ln>
          </p:spPr>
          <p:txBody>
            <a:bodyPr lIns="72617" tIns="36308" rIns="72617" bIns="36308" anchor="ctr"/>
            <a:lstStyle/>
            <a:p>
              <a:pPr algn="ctr" defTabSz="384055"/>
              <a:r>
                <a:rPr lang="zh-CN" altLang="en-US" sz="1000" b="1">
                  <a:solidFill>
                    <a:prstClr val="black"/>
                  </a:solidFill>
                  <a:latin typeface="楷体" pitchFamily="49" charset="-122"/>
                  <a:ea typeface="楷体" pitchFamily="49" charset="-122"/>
                </a:rPr>
                <a:t>机构级汇总</a:t>
              </a:r>
            </a:p>
          </p:txBody>
        </p:sp>
        <p:sp>
          <p:nvSpPr>
            <p:cNvPr id="78" name="圆角矩形 173"/>
            <p:cNvSpPr>
              <a:spLocks noChangeArrowheads="1"/>
            </p:cNvSpPr>
            <p:nvPr/>
          </p:nvSpPr>
          <p:spPr bwMode="auto">
            <a:xfrm>
              <a:off x="6594917" y="3135609"/>
              <a:ext cx="1579994" cy="137655"/>
            </a:xfrm>
            <a:prstGeom prst="roundRect">
              <a:avLst>
                <a:gd name="adj" fmla="val 16667"/>
              </a:avLst>
            </a:prstGeom>
            <a:noFill/>
            <a:ln w="12700" algn="ctr">
              <a:noFill/>
              <a:round/>
              <a:headEnd/>
              <a:tailEnd/>
            </a:ln>
          </p:spPr>
          <p:txBody>
            <a:bodyPr lIns="72617" tIns="36308" rIns="72617" bIns="36308" anchor="ctr"/>
            <a:lstStyle/>
            <a:p>
              <a:pPr algn="ctr" defTabSz="384055"/>
              <a:r>
                <a:rPr lang="zh-CN" altLang="en-US" sz="1000" b="1" dirty="0">
                  <a:solidFill>
                    <a:prstClr val="black"/>
                  </a:solidFill>
                  <a:latin typeface="楷体" pitchFamily="49" charset="-122"/>
                  <a:ea typeface="楷体" pitchFamily="49" charset="-122"/>
                </a:rPr>
                <a:t>产品级汇总</a:t>
              </a:r>
            </a:p>
          </p:txBody>
        </p:sp>
        <p:sp>
          <p:nvSpPr>
            <p:cNvPr id="79" name="圆角矩形 174"/>
            <p:cNvSpPr>
              <a:spLocks noChangeArrowheads="1"/>
            </p:cNvSpPr>
            <p:nvPr/>
          </p:nvSpPr>
          <p:spPr bwMode="auto">
            <a:xfrm>
              <a:off x="1475737" y="3369472"/>
              <a:ext cx="1579994" cy="275310"/>
            </a:xfrm>
            <a:prstGeom prst="roundRect">
              <a:avLst>
                <a:gd name="adj" fmla="val 16667"/>
              </a:avLst>
            </a:prstGeom>
            <a:noFill/>
            <a:ln w="12700" algn="ctr">
              <a:noFill/>
              <a:round/>
              <a:headEnd/>
              <a:tailEnd/>
            </a:ln>
          </p:spPr>
          <p:txBody>
            <a:bodyPr lIns="72617" tIns="36308" rIns="72617" bIns="36308" anchor="ctr"/>
            <a:lstStyle/>
            <a:p>
              <a:pPr defTabSz="384055"/>
              <a:r>
                <a:rPr lang="zh-CN" altLang="en-US" sz="700" dirty="0">
                  <a:solidFill>
                    <a:prstClr val="black"/>
                  </a:solidFill>
                  <a:latin typeface="楷体" pitchFamily="49" charset="-122"/>
                  <a:ea typeface="楷体" pitchFamily="49" charset="-122"/>
                </a:rPr>
                <a:t>引擎计量结果 </a:t>
              </a:r>
              <a:r>
                <a:rPr lang="en-US" altLang="zh-CN" sz="700" dirty="0" err="1">
                  <a:solidFill>
                    <a:prstClr val="black"/>
                  </a:solidFill>
                  <a:latin typeface="楷体" pitchFamily="49" charset="-122"/>
                  <a:ea typeface="楷体" pitchFamily="49" charset="-122"/>
                </a:rPr>
                <a:t>VaR</a:t>
              </a:r>
              <a:r>
                <a:rPr lang="zh-CN" altLang="en-US" sz="700" dirty="0">
                  <a:solidFill>
                    <a:prstClr val="black"/>
                  </a:solidFill>
                  <a:latin typeface="楷体" pitchFamily="49" charset="-122"/>
                  <a:ea typeface="楷体" pitchFamily="49" charset="-122"/>
                </a:rPr>
                <a:t> </a:t>
              </a:r>
              <a:r>
                <a:rPr lang="en-US" altLang="zh-CN" sz="700" dirty="0">
                  <a:solidFill>
                    <a:prstClr val="black"/>
                  </a:solidFill>
                  <a:latin typeface="楷体" pitchFamily="49" charset="-122"/>
                  <a:ea typeface="楷体" pitchFamily="49" charset="-122"/>
                </a:rPr>
                <a:t>PV</a:t>
              </a:r>
              <a:r>
                <a:rPr lang="zh-CN" altLang="en-US" sz="700" dirty="0">
                  <a:solidFill>
                    <a:prstClr val="black"/>
                  </a:solidFill>
                  <a:latin typeface="楷体" pitchFamily="49" charset="-122"/>
                  <a:ea typeface="楷体" pitchFamily="49" charset="-122"/>
                </a:rPr>
                <a:t> </a:t>
              </a:r>
              <a:r>
                <a:rPr lang="en-US" altLang="zh-CN" sz="700" dirty="0">
                  <a:solidFill>
                    <a:prstClr val="black"/>
                  </a:solidFill>
                  <a:latin typeface="楷体" pitchFamily="49" charset="-122"/>
                  <a:ea typeface="楷体" pitchFamily="49" charset="-122"/>
                </a:rPr>
                <a:t>PD</a:t>
              </a:r>
              <a:r>
                <a:rPr lang="zh-CN" altLang="en-US" sz="700" dirty="0">
                  <a:solidFill>
                    <a:prstClr val="black"/>
                  </a:solidFill>
                  <a:latin typeface="楷体" pitchFamily="49" charset="-122"/>
                  <a:ea typeface="楷体" pitchFamily="49" charset="-122"/>
                </a:rPr>
                <a:t> </a:t>
              </a:r>
              <a:r>
                <a:rPr lang="en-US" altLang="zh-CN" sz="700" dirty="0">
                  <a:solidFill>
                    <a:prstClr val="black"/>
                  </a:solidFill>
                  <a:latin typeface="楷体" pitchFamily="49" charset="-122"/>
                  <a:ea typeface="楷体" pitchFamily="49" charset="-122"/>
                </a:rPr>
                <a:t>LGD</a:t>
              </a:r>
              <a:r>
                <a:rPr lang="zh-CN" altLang="en-US" sz="700" dirty="0">
                  <a:solidFill>
                    <a:prstClr val="black"/>
                  </a:solidFill>
                  <a:latin typeface="楷体" pitchFamily="49" charset="-122"/>
                  <a:ea typeface="楷体" pitchFamily="49" charset="-122"/>
                </a:rPr>
                <a:t> </a:t>
              </a:r>
              <a:r>
                <a:rPr lang="en-US" altLang="zh-CN" sz="700" dirty="0">
                  <a:solidFill>
                    <a:prstClr val="black"/>
                  </a:solidFill>
                  <a:latin typeface="楷体" pitchFamily="49" charset="-122"/>
                  <a:ea typeface="楷体" pitchFamily="49" charset="-122"/>
                </a:rPr>
                <a:t>EAD</a:t>
              </a:r>
              <a:endParaRPr lang="zh-CN" altLang="en-US" sz="700" dirty="0">
                <a:solidFill>
                  <a:prstClr val="black"/>
                </a:solidFill>
                <a:latin typeface="楷体" pitchFamily="49" charset="-122"/>
                <a:ea typeface="楷体" pitchFamily="49" charset="-122"/>
              </a:endParaRPr>
            </a:p>
          </p:txBody>
        </p:sp>
        <p:sp>
          <p:nvSpPr>
            <p:cNvPr id="80" name="圆角矩形 175"/>
            <p:cNvSpPr>
              <a:spLocks noChangeArrowheads="1"/>
            </p:cNvSpPr>
            <p:nvPr/>
          </p:nvSpPr>
          <p:spPr bwMode="auto">
            <a:xfrm>
              <a:off x="3182130" y="3369472"/>
              <a:ext cx="1579994" cy="275310"/>
            </a:xfrm>
            <a:prstGeom prst="roundRect">
              <a:avLst>
                <a:gd name="adj" fmla="val 16667"/>
              </a:avLst>
            </a:prstGeom>
            <a:noFill/>
            <a:ln w="12700" algn="ctr">
              <a:noFill/>
              <a:round/>
              <a:headEnd/>
              <a:tailEnd/>
            </a:ln>
          </p:spPr>
          <p:txBody>
            <a:bodyPr lIns="72617" tIns="36308" rIns="72617" bIns="36308" anchor="ctr"/>
            <a:lstStyle/>
            <a:p>
              <a:pPr defTabSz="384055"/>
              <a:r>
                <a:rPr lang="zh-CN" altLang="en-US" sz="700" dirty="0">
                  <a:solidFill>
                    <a:prstClr val="black"/>
                  </a:solidFill>
                  <a:latin typeface="楷体" pitchFamily="49" charset="-122"/>
                  <a:ea typeface="楷体" pitchFamily="49" charset="-122"/>
                </a:rPr>
                <a:t>按客户汇总合同、贷款</a:t>
              </a:r>
              <a:r>
                <a:rPr lang="zh-CN" altLang="zh-CN" sz="700" dirty="0">
                  <a:solidFill>
                    <a:prstClr val="black"/>
                  </a:solidFill>
                  <a:latin typeface="楷体" pitchFamily="49" charset="-122"/>
                  <a:ea typeface="楷体" pitchFamily="49" charset="-122"/>
                </a:rPr>
                <a:t>、</a:t>
              </a:r>
              <a:r>
                <a:rPr lang="zh-CN" altLang="en-US" sz="700" dirty="0">
                  <a:solidFill>
                    <a:prstClr val="black"/>
                  </a:solidFill>
                  <a:latin typeface="楷体" pitchFamily="49" charset="-122"/>
                  <a:ea typeface="楷体" pitchFamily="49" charset="-122"/>
                </a:rPr>
                <a:t>债券、额度</a:t>
              </a:r>
              <a:r>
                <a:rPr lang="zh-CN" altLang="zh-CN" sz="700" dirty="0">
                  <a:solidFill>
                    <a:prstClr val="black"/>
                  </a:solidFill>
                  <a:latin typeface="楷体" pitchFamily="49" charset="-122"/>
                  <a:ea typeface="楷体" pitchFamily="49" charset="-122"/>
                </a:rPr>
                <a:t>、</a:t>
              </a:r>
              <a:r>
                <a:rPr lang="zh-CN" altLang="en-US" sz="700" dirty="0">
                  <a:solidFill>
                    <a:prstClr val="black"/>
                  </a:solidFill>
                  <a:latin typeface="楷体" pitchFamily="49" charset="-122"/>
                  <a:ea typeface="楷体" pitchFamily="49" charset="-122"/>
                </a:rPr>
                <a:t>贡献等。</a:t>
              </a:r>
            </a:p>
          </p:txBody>
        </p:sp>
        <p:sp>
          <p:nvSpPr>
            <p:cNvPr id="81" name="圆角矩形 176"/>
            <p:cNvSpPr>
              <a:spLocks noChangeArrowheads="1"/>
            </p:cNvSpPr>
            <p:nvPr/>
          </p:nvSpPr>
          <p:spPr bwMode="auto">
            <a:xfrm>
              <a:off x="4738426" y="3369472"/>
              <a:ext cx="1768985" cy="275310"/>
            </a:xfrm>
            <a:prstGeom prst="roundRect">
              <a:avLst>
                <a:gd name="adj" fmla="val 16667"/>
              </a:avLst>
            </a:prstGeom>
            <a:noFill/>
            <a:ln w="12700" algn="ctr">
              <a:noFill/>
              <a:round/>
              <a:headEnd/>
              <a:tailEnd/>
            </a:ln>
          </p:spPr>
          <p:txBody>
            <a:bodyPr lIns="72617" tIns="36308" rIns="72617" bIns="36308" anchor="ctr"/>
            <a:lstStyle/>
            <a:p>
              <a:pPr defTabSz="384055"/>
              <a:r>
                <a:rPr lang="zh-CN" altLang="en-US" sz="700" dirty="0">
                  <a:solidFill>
                    <a:prstClr val="black"/>
                  </a:solidFill>
                  <a:latin typeface="楷体" pitchFamily="49" charset="-122"/>
                  <a:ea typeface="楷体" pitchFamily="49" charset="-122"/>
                </a:rPr>
                <a:t>按机构汇总账户数、客户数、借据数、发放金额、日均余额等</a:t>
              </a:r>
            </a:p>
          </p:txBody>
        </p:sp>
        <p:sp>
          <p:nvSpPr>
            <p:cNvPr id="82" name="圆角矩形 177"/>
            <p:cNvSpPr>
              <a:spLocks noChangeArrowheads="1"/>
            </p:cNvSpPr>
            <p:nvPr/>
          </p:nvSpPr>
          <p:spPr bwMode="auto">
            <a:xfrm>
              <a:off x="6594917" y="3359867"/>
              <a:ext cx="1579994" cy="275310"/>
            </a:xfrm>
            <a:prstGeom prst="roundRect">
              <a:avLst>
                <a:gd name="adj" fmla="val 16667"/>
              </a:avLst>
            </a:prstGeom>
            <a:noFill/>
            <a:ln w="12700" algn="ctr">
              <a:noFill/>
              <a:round/>
              <a:headEnd/>
              <a:tailEnd/>
            </a:ln>
          </p:spPr>
          <p:txBody>
            <a:bodyPr lIns="72617" tIns="36308" rIns="72617" bIns="36308" anchor="ctr"/>
            <a:lstStyle/>
            <a:p>
              <a:pPr defTabSz="384055"/>
              <a:r>
                <a:rPr lang="zh-CN" altLang="en-US" sz="700" dirty="0">
                  <a:solidFill>
                    <a:prstClr val="black"/>
                  </a:solidFill>
                  <a:latin typeface="楷体" pitchFamily="49" charset="-122"/>
                  <a:ea typeface="楷体" pitchFamily="49" charset="-122"/>
                </a:rPr>
                <a:t>产品级汇总需要按银行产品目录定义进行设计和汇总。</a:t>
              </a:r>
            </a:p>
          </p:txBody>
        </p:sp>
        <p:sp>
          <p:nvSpPr>
            <p:cNvPr id="83" name="矩形 184"/>
            <p:cNvSpPr>
              <a:spLocks noChangeArrowheads="1"/>
            </p:cNvSpPr>
            <p:nvPr/>
          </p:nvSpPr>
          <p:spPr bwMode="auto">
            <a:xfrm>
              <a:off x="3284830" y="3656686"/>
              <a:ext cx="695197" cy="663230"/>
            </a:xfrm>
            <a:prstGeom prst="rect">
              <a:avLst/>
            </a:prstGeom>
            <a:noFill/>
            <a:ln w="9525">
              <a:noFill/>
              <a:miter lim="800000"/>
              <a:headEnd/>
              <a:tailEnd/>
            </a:ln>
          </p:spPr>
          <p:txBody>
            <a:bodyPr lIns="72617" tIns="36308" rIns="72617" bIns="36308">
              <a:spAutoFit/>
            </a:bodyPr>
            <a:lstStyle/>
            <a:p>
              <a:pPr defTabSz="384055">
                <a:spcBef>
                  <a:spcPts val="159"/>
                </a:spcBef>
              </a:pPr>
              <a:r>
                <a:rPr lang="zh-CN" altLang="en-US" sz="500" dirty="0">
                  <a:solidFill>
                    <a:prstClr val="black"/>
                  </a:solidFill>
                  <a:latin typeface="楷体" pitchFamily="49" charset="-122"/>
                  <a:ea typeface="楷体" pitchFamily="49" charset="-122"/>
                </a:rPr>
                <a:t>对公客户贷款汇总</a:t>
              </a:r>
            </a:p>
            <a:p>
              <a:pPr defTabSz="384055">
                <a:spcBef>
                  <a:spcPts val="159"/>
                </a:spcBef>
              </a:pPr>
              <a:r>
                <a:rPr lang="zh-CN" altLang="en-US" sz="500" dirty="0">
                  <a:solidFill>
                    <a:prstClr val="black"/>
                  </a:solidFill>
                  <a:latin typeface="楷体" pitchFamily="49" charset="-122"/>
                  <a:ea typeface="楷体" pitchFamily="49" charset="-122"/>
                </a:rPr>
                <a:t>个人客户额度汇总</a:t>
              </a:r>
              <a:endParaRPr lang="en-US" altLang="zh-CN" sz="500" dirty="0">
                <a:solidFill>
                  <a:prstClr val="black"/>
                </a:solidFill>
                <a:latin typeface="楷体" pitchFamily="49" charset="-122"/>
                <a:ea typeface="楷体" pitchFamily="49" charset="-122"/>
              </a:endParaRPr>
            </a:p>
            <a:p>
              <a:pPr defTabSz="384055">
                <a:spcBef>
                  <a:spcPts val="159"/>
                </a:spcBef>
              </a:pPr>
              <a:r>
                <a:rPr lang="zh-CN" altLang="en-US" sz="500" dirty="0">
                  <a:solidFill>
                    <a:prstClr val="black"/>
                  </a:solidFill>
                  <a:latin typeface="楷体" pitchFamily="49" charset="-122"/>
                  <a:ea typeface="楷体" pitchFamily="49" charset="-122"/>
                </a:rPr>
                <a:t>对公客户额度汇总</a:t>
              </a:r>
            </a:p>
            <a:p>
              <a:pPr defTabSz="384055">
                <a:spcBef>
                  <a:spcPts val="159"/>
                </a:spcBef>
              </a:pPr>
              <a:r>
                <a:rPr lang="zh-CN" altLang="en-US" sz="500" dirty="0">
                  <a:solidFill>
                    <a:prstClr val="black"/>
                  </a:solidFill>
                  <a:latin typeface="楷体" pitchFamily="49" charset="-122"/>
                  <a:ea typeface="楷体" pitchFamily="49" charset="-122"/>
                </a:rPr>
                <a:t>个人客户债券汇总</a:t>
              </a:r>
              <a:endParaRPr lang="en-US" altLang="zh-CN" sz="500" dirty="0">
                <a:solidFill>
                  <a:prstClr val="black"/>
                </a:solidFill>
                <a:latin typeface="楷体" pitchFamily="49" charset="-122"/>
                <a:ea typeface="楷体" pitchFamily="49" charset="-122"/>
              </a:endParaRPr>
            </a:p>
            <a:p>
              <a:pPr defTabSz="384055">
                <a:spcBef>
                  <a:spcPts val="159"/>
                </a:spcBef>
              </a:pPr>
              <a:r>
                <a:rPr lang="zh-CN" altLang="en-US" sz="500" dirty="0">
                  <a:solidFill>
                    <a:prstClr val="black"/>
                  </a:solidFill>
                  <a:latin typeface="楷体" pitchFamily="49" charset="-122"/>
                  <a:ea typeface="楷体" pitchFamily="49" charset="-122"/>
                </a:rPr>
                <a:t>对公客户债券汇总</a:t>
              </a:r>
            </a:p>
            <a:p>
              <a:pPr defTabSz="384055">
                <a:spcBef>
                  <a:spcPts val="159"/>
                </a:spcBef>
              </a:pPr>
              <a:r>
                <a:rPr lang="zh-CN" altLang="en-US" sz="500" dirty="0">
                  <a:solidFill>
                    <a:prstClr val="black"/>
                  </a:solidFill>
                  <a:latin typeface="楷体" pitchFamily="49" charset="-122"/>
                  <a:ea typeface="楷体" pitchFamily="49" charset="-122"/>
                </a:rPr>
                <a:t>个人客户贡献汇总</a:t>
              </a:r>
              <a:endParaRPr lang="en-US" altLang="zh-CN" sz="500" dirty="0">
                <a:solidFill>
                  <a:prstClr val="black"/>
                </a:solidFill>
                <a:latin typeface="楷体" pitchFamily="49" charset="-122"/>
                <a:ea typeface="楷体" pitchFamily="49" charset="-122"/>
              </a:endParaRPr>
            </a:p>
          </p:txBody>
        </p:sp>
        <p:sp>
          <p:nvSpPr>
            <p:cNvPr id="84" name="矩形 185"/>
            <p:cNvSpPr>
              <a:spLocks noChangeArrowheads="1"/>
            </p:cNvSpPr>
            <p:nvPr/>
          </p:nvSpPr>
          <p:spPr bwMode="auto">
            <a:xfrm>
              <a:off x="3940530" y="3656687"/>
              <a:ext cx="797897" cy="765822"/>
            </a:xfrm>
            <a:prstGeom prst="rect">
              <a:avLst/>
            </a:prstGeom>
            <a:noFill/>
            <a:ln w="9525">
              <a:noFill/>
              <a:miter lim="800000"/>
              <a:headEnd/>
              <a:tailEnd/>
            </a:ln>
          </p:spPr>
          <p:txBody>
            <a:bodyPr lIns="72617" tIns="36308" rIns="72617" bIns="36308">
              <a:spAutoFit/>
            </a:bodyPr>
            <a:lstStyle/>
            <a:p>
              <a:pPr defTabSz="384055">
                <a:spcBef>
                  <a:spcPts val="159"/>
                </a:spcBef>
              </a:pPr>
              <a:r>
                <a:rPr lang="zh-CN" altLang="en-US" sz="500" dirty="0">
                  <a:solidFill>
                    <a:prstClr val="black"/>
                  </a:solidFill>
                  <a:latin typeface="楷体" pitchFamily="49" charset="-122"/>
                  <a:ea typeface="楷体" pitchFamily="49" charset="-122"/>
                </a:rPr>
                <a:t>个人客户贷款汇总</a:t>
              </a:r>
              <a:endParaRPr lang="en-US" altLang="zh-CN" sz="500" dirty="0">
                <a:solidFill>
                  <a:prstClr val="black"/>
                </a:solidFill>
                <a:latin typeface="楷体" pitchFamily="49" charset="-122"/>
                <a:ea typeface="楷体" pitchFamily="49" charset="-122"/>
              </a:endParaRPr>
            </a:p>
            <a:p>
              <a:pPr defTabSz="384055">
                <a:spcBef>
                  <a:spcPts val="159"/>
                </a:spcBef>
              </a:pPr>
              <a:r>
                <a:rPr lang="zh-CN" altLang="en-US" sz="500" dirty="0">
                  <a:solidFill>
                    <a:prstClr val="black"/>
                  </a:solidFill>
                  <a:latin typeface="楷体" pitchFamily="49" charset="-122"/>
                  <a:ea typeface="楷体" pitchFamily="49" charset="-122"/>
                </a:rPr>
                <a:t>对公客户贡献汇总</a:t>
              </a:r>
            </a:p>
            <a:p>
              <a:pPr defTabSz="384055">
                <a:spcBef>
                  <a:spcPts val="159"/>
                </a:spcBef>
              </a:pPr>
              <a:r>
                <a:rPr lang="zh-CN" altLang="en-US" sz="500" dirty="0">
                  <a:solidFill>
                    <a:prstClr val="black"/>
                  </a:solidFill>
                  <a:latin typeface="楷体" pitchFamily="49" charset="-122"/>
                  <a:ea typeface="楷体" pitchFamily="49" charset="-122"/>
                </a:rPr>
                <a:t>个人其他资产汇总</a:t>
              </a:r>
              <a:endParaRPr lang="en-US" altLang="zh-CN" sz="500" dirty="0">
                <a:solidFill>
                  <a:prstClr val="black"/>
                </a:solidFill>
                <a:latin typeface="楷体" pitchFamily="49" charset="-122"/>
                <a:ea typeface="楷体" pitchFamily="49" charset="-122"/>
              </a:endParaRPr>
            </a:p>
            <a:p>
              <a:pPr defTabSz="384055">
                <a:spcBef>
                  <a:spcPts val="159"/>
                </a:spcBef>
              </a:pPr>
              <a:r>
                <a:rPr lang="zh-CN" altLang="en-US" sz="500" dirty="0">
                  <a:solidFill>
                    <a:prstClr val="black"/>
                  </a:solidFill>
                  <a:latin typeface="楷体" pitchFamily="49" charset="-122"/>
                  <a:ea typeface="楷体" pitchFamily="49" charset="-122"/>
                </a:rPr>
                <a:t>客户其他资产汇总</a:t>
              </a:r>
            </a:p>
            <a:p>
              <a:pPr defTabSz="384055">
                <a:spcBef>
                  <a:spcPts val="159"/>
                </a:spcBef>
              </a:pPr>
              <a:r>
                <a:rPr lang="zh-CN" altLang="en-US" sz="500" dirty="0">
                  <a:solidFill>
                    <a:prstClr val="black"/>
                  </a:solidFill>
                  <a:latin typeface="楷体" pitchFamily="49" charset="-122"/>
                  <a:ea typeface="楷体" pitchFamily="49" charset="-122"/>
                </a:rPr>
                <a:t>个人客户信用卡汇总</a:t>
              </a:r>
            </a:p>
            <a:p>
              <a:pPr defTabSz="384055">
                <a:spcBef>
                  <a:spcPts val="159"/>
                </a:spcBef>
              </a:pPr>
              <a:r>
                <a:rPr lang="zh-CN" altLang="en-US" sz="500" dirty="0">
                  <a:solidFill>
                    <a:prstClr val="black"/>
                  </a:solidFill>
                  <a:latin typeface="楷体" pitchFamily="49" charset="-122"/>
                  <a:ea typeface="楷体" pitchFamily="49" charset="-122"/>
                </a:rPr>
                <a:t>对公客户贴现汇总</a:t>
              </a:r>
            </a:p>
            <a:p>
              <a:pPr defTabSz="384055">
                <a:spcBef>
                  <a:spcPts val="159"/>
                </a:spcBef>
              </a:pPr>
              <a:r>
                <a:rPr lang="en-US" altLang="zh-CN" sz="500" dirty="0">
                  <a:solidFill>
                    <a:prstClr val="black"/>
                  </a:solidFill>
                  <a:latin typeface="楷体" pitchFamily="49" charset="-122"/>
                  <a:ea typeface="楷体" pitchFamily="49" charset="-122"/>
                </a:rPr>
                <a:t>…</a:t>
              </a:r>
              <a:endParaRPr lang="zh-CN" altLang="en-US" sz="500" dirty="0">
                <a:solidFill>
                  <a:prstClr val="black"/>
                </a:solidFill>
                <a:latin typeface="楷体" pitchFamily="49" charset="-122"/>
                <a:ea typeface="楷体" pitchFamily="49" charset="-122"/>
              </a:endParaRPr>
            </a:p>
          </p:txBody>
        </p:sp>
        <p:sp>
          <p:nvSpPr>
            <p:cNvPr id="85" name="矩形 186"/>
            <p:cNvSpPr>
              <a:spLocks noChangeArrowheads="1"/>
            </p:cNvSpPr>
            <p:nvPr/>
          </p:nvSpPr>
          <p:spPr bwMode="auto">
            <a:xfrm>
              <a:off x="4991224" y="3656686"/>
              <a:ext cx="695197" cy="663230"/>
            </a:xfrm>
            <a:prstGeom prst="rect">
              <a:avLst/>
            </a:prstGeom>
            <a:noFill/>
            <a:ln w="9525">
              <a:noFill/>
              <a:miter lim="800000"/>
              <a:headEnd/>
              <a:tailEnd/>
            </a:ln>
          </p:spPr>
          <p:txBody>
            <a:bodyPr lIns="72617" tIns="36308" rIns="72617" bIns="36308">
              <a:spAutoFit/>
            </a:bodyPr>
            <a:lstStyle/>
            <a:p>
              <a:pPr defTabSz="384055">
                <a:spcBef>
                  <a:spcPts val="159"/>
                </a:spcBef>
              </a:pPr>
              <a:r>
                <a:rPr lang="zh-CN" altLang="en-US" sz="500">
                  <a:solidFill>
                    <a:prstClr val="black"/>
                  </a:solidFill>
                  <a:latin typeface="楷体" pitchFamily="49" charset="-122"/>
                  <a:ea typeface="楷体" pitchFamily="49" charset="-122"/>
                </a:rPr>
                <a:t>机构对公贷款汇总</a:t>
              </a:r>
            </a:p>
            <a:p>
              <a:pPr defTabSz="384055">
                <a:spcBef>
                  <a:spcPts val="159"/>
                </a:spcBef>
              </a:pPr>
              <a:r>
                <a:rPr lang="zh-CN" altLang="en-US" sz="500">
                  <a:solidFill>
                    <a:prstClr val="black"/>
                  </a:solidFill>
                  <a:latin typeface="楷体" pitchFamily="49" charset="-122"/>
                  <a:ea typeface="楷体" pitchFamily="49" charset="-122"/>
                </a:rPr>
                <a:t>机构个人贷款汇总</a:t>
              </a:r>
            </a:p>
            <a:p>
              <a:pPr defTabSz="384055">
                <a:spcBef>
                  <a:spcPts val="159"/>
                </a:spcBef>
              </a:pPr>
              <a:r>
                <a:rPr lang="zh-CN" altLang="en-US" sz="500">
                  <a:solidFill>
                    <a:prstClr val="black"/>
                  </a:solidFill>
                  <a:latin typeface="楷体" pitchFamily="49" charset="-122"/>
                  <a:ea typeface="楷体" pitchFamily="49" charset="-122"/>
                </a:rPr>
                <a:t>机构贴现汇总</a:t>
              </a:r>
              <a:endParaRPr lang="en-US" altLang="zh-CN" sz="500">
                <a:solidFill>
                  <a:prstClr val="black"/>
                </a:solidFill>
                <a:latin typeface="楷体" pitchFamily="49" charset="-122"/>
                <a:ea typeface="楷体" pitchFamily="49" charset="-122"/>
              </a:endParaRPr>
            </a:p>
            <a:p>
              <a:pPr defTabSz="384055">
                <a:spcBef>
                  <a:spcPts val="159"/>
                </a:spcBef>
              </a:pPr>
              <a:r>
                <a:rPr lang="zh-CN" altLang="en-US" sz="500">
                  <a:solidFill>
                    <a:prstClr val="black"/>
                  </a:solidFill>
                  <a:latin typeface="楷体" pitchFamily="49" charset="-122"/>
                  <a:ea typeface="楷体" pitchFamily="49" charset="-122"/>
                </a:rPr>
                <a:t>机构投资汇总</a:t>
              </a:r>
              <a:endParaRPr lang="en-US" altLang="zh-CN" sz="500">
                <a:solidFill>
                  <a:prstClr val="black"/>
                </a:solidFill>
                <a:latin typeface="楷体" pitchFamily="49" charset="-122"/>
                <a:ea typeface="楷体" pitchFamily="49" charset="-122"/>
              </a:endParaRPr>
            </a:p>
            <a:p>
              <a:pPr defTabSz="384055">
                <a:spcBef>
                  <a:spcPts val="159"/>
                </a:spcBef>
              </a:pPr>
              <a:r>
                <a:rPr lang="zh-CN" altLang="en-US" sz="500">
                  <a:solidFill>
                    <a:prstClr val="black"/>
                  </a:solidFill>
                  <a:latin typeface="楷体" pitchFamily="49" charset="-122"/>
                  <a:ea typeface="楷体" pitchFamily="49" charset="-122"/>
                </a:rPr>
                <a:t>机构拆借汇总</a:t>
              </a:r>
            </a:p>
            <a:p>
              <a:pPr defTabSz="384055">
                <a:spcBef>
                  <a:spcPts val="159"/>
                </a:spcBef>
              </a:pPr>
              <a:r>
                <a:rPr lang="zh-CN" altLang="en-US" sz="500">
                  <a:solidFill>
                    <a:prstClr val="black"/>
                  </a:solidFill>
                  <a:latin typeface="楷体" pitchFamily="49" charset="-122"/>
                  <a:ea typeface="楷体" pitchFamily="49" charset="-122"/>
                </a:rPr>
                <a:t>机构债券汇总</a:t>
              </a:r>
            </a:p>
          </p:txBody>
        </p:sp>
        <p:sp>
          <p:nvSpPr>
            <p:cNvPr id="86" name="矩形 187"/>
            <p:cNvSpPr>
              <a:spLocks noChangeArrowheads="1"/>
            </p:cNvSpPr>
            <p:nvPr/>
          </p:nvSpPr>
          <p:spPr bwMode="auto">
            <a:xfrm>
              <a:off x="5646922" y="3656687"/>
              <a:ext cx="797897" cy="560638"/>
            </a:xfrm>
            <a:prstGeom prst="rect">
              <a:avLst/>
            </a:prstGeom>
            <a:noFill/>
            <a:ln w="9525">
              <a:noFill/>
              <a:miter lim="800000"/>
              <a:headEnd/>
              <a:tailEnd/>
            </a:ln>
          </p:spPr>
          <p:txBody>
            <a:bodyPr lIns="72617" tIns="36308" rIns="72617" bIns="36308">
              <a:spAutoFit/>
            </a:bodyPr>
            <a:lstStyle/>
            <a:p>
              <a:pPr defTabSz="384055">
                <a:spcBef>
                  <a:spcPts val="159"/>
                </a:spcBef>
              </a:pPr>
              <a:r>
                <a:rPr lang="zh-CN" altLang="en-US" sz="500" dirty="0">
                  <a:solidFill>
                    <a:prstClr val="black"/>
                  </a:solidFill>
                  <a:latin typeface="楷体" pitchFamily="49" charset="-122"/>
                  <a:ea typeface="楷体" pitchFamily="49" charset="-122"/>
                </a:rPr>
                <a:t>机构对公授信汇总</a:t>
              </a:r>
            </a:p>
            <a:p>
              <a:pPr defTabSz="384055">
                <a:spcBef>
                  <a:spcPts val="159"/>
                </a:spcBef>
              </a:pPr>
              <a:r>
                <a:rPr lang="zh-CN" altLang="en-US" sz="500" dirty="0">
                  <a:solidFill>
                    <a:prstClr val="black"/>
                  </a:solidFill>
                  <a:latin typeface="楷体" pitchFamily="49" charset="-122"/>
                  <a:ea typeface="楷体" pitchFamily="49" charset="-122"/>
                </a:rPr>
                <a:t>机构个人授信汇总</a:t>
              </a:r>
            </a:p>
            <a:p>
              <a:pPr defTabSz="384055">
                <a:spcBef>
                  <a:spcPts val="159"/>
                </a:spcBef>
              </a:pPr>
              <a:r>
                <a:rPr lang="zh-CN" altLang="en-US" sz="500" dirty="0">
                  <a:solidFill>
                    <a:prstClr val="black"/>
                  </a:solidFill>
                  <a:latin typeface="楷体" pitchFamily="49" charset="-122"/>
                  <a:ea typeface="楷体" pitchFamily="49" charset="-122"/>
                </a:rPr>
                <a:t>机构信用卡汇总</a:t>
              </a:r>
            </a:p>
            <a:p>
              <a:pPr defTabSz="384055">
                <a:spcBef>
                  <a:spcPts val="159"/>
                </a:spcBef>
              </a:pPr>
              <a:r>
                <a:rPr lang="zh-CN" altLang="en-US" sz="500" dirty="0">
                  <a:solidFill>
                    <a:prstClr val="black"/>
                  </a:solidFill>
                  <a:latin typeface="楷体" pitchFamily="49" charset="-122"/>
                  <a:ea typeface="楷体" pitchFamily="49" charset="-122"/>
                </a:rPr>
                <a:t>机构客户汇总</a:t>
              </a:r>
              <a:endParaRPr lang="en-US" altLang="zh-CN" sz="500" dirty="0">
                <a:solidFill>
                  <a:prstClr val="black"/>
                </a:solidFill>
                <a:latin typeface="楷体" pitchFamily="49" charset="-122"/>
                <a:ea typeface="楷体" pitchFamily="49" charset="-122"/>
              </a:endParaRPr>
            </a:p>
            <a:p>
              <a:pPr defTabSz="384055">
                <a:spcBef>
                  <a:spcPts val="159"/>
                </a:spcBef>
              </a:pPr>
              <a:r>
                <a:rPr lang="en-US" altLang="zh-CN" sz="500" dirty="0">
                  <a:solidFill>
                    <a:prstClr val="black"/>
                  </a:solidFill>
                  <a:latin typeface="楷体" pitchFamily="49" charset="-122"/>
                  <a:ea typeface="楷体" pitchFamily="49" charset="-122"/>
                </a:rPr>
                <a:t>…</a:t>
              </a:r>
              <a:endParaRPr lang="zh-CN" altLang="en-US" sz="500" dirty="0">
                <a:solidFill>
                  <a:prstClr val="black"/>
                </a:solidFill>
                <a:latin typeface="楷体" pitchFamily="49" charset="-122"/>
                <a:ea typeface="楷体" pitchFamily="49" charset="-122"/>
              </a:endParaRPr>
            </a:p>
          </p:txBody>
        </p:sp>
        <p:sp>
          <p:nvSpPr>
            <p:cNvPr id="87" name="矩形 188"/>
            <p:cNvSpPr>
              <a:spLocks noChangeArrowheads="1"/>
            </p:cNvSpPr>
            <p:nvPr/>
          </p:nvSpPr>
          <p:spPr bwMode="auto">
            <a:xfrm>
              <a:off x="6658117" y="3656686"/>
              <a:ext cx="695197" cy="663230"/>
            </a:xfrm>
            <a:prstGeom prst="rect">
              <a:avLst/>
            </a:prstGeom>
            <a:noFill/>
            <a:ln w="9525">
              <a:noFill/>
              <a:miter lim="800000"/>
              <a:headEnd/>
              <a:tailEnd/>
            </a:ln>
          </p:spPr>
          <p:txBody>
            <a:bodyPr lIns="72617" tIns="36308" rIns="72617" bIns="36308">
              <a:spAutoFit/>
            </a:bodyPr>
            <a:lstStyle/>
            <a:p>
              <a:pPr defTabSz="384055">
                <a:spcBef>
                  <a:spcPts val="159"/>
                </a:spcBef>
              </a:pPr>
              <a:r>
                <a:rPr lang="zh-CN" altLang="en-US" sz="500" dirty="0">
                  <a:solidFill>
                    <a:prstClr val="black"/>
                  </a:solidFill>
                  <a:latin typeface="楷体" pitchFamily="49" charset="-122"/>
                  <a:ea typeface="楷体" pitchFamily="49" charset="-122"/>
                </a:rPr>
                <a:t>对公贷款汇总</a:t>
              </a:r>
            </a:p>
            <a:p>
              <a:pPr defTabSz="384055">
                <a:spcBef>
                  <a:spcPts val="159"/>
                </a:spcBef>
              </a:pPr>
              <a:r>
                <a:rPr lang="zh-CN" altLang="en-US" sz="500" dirty="0">
                  <a:solidFill>
                    <a:prstClr val="black"/>
                  </a:solidFill>
                  <a:latin typeface="楷体" pitchFamily="49" charset="-122"/>
                  <a:ea typeface="楷体" pitchFamily="49" charset="-122"/>
                </a:rPr>
                <a:t>个人贷款汇总</a:t>
              </a:r>
            </a:p>
            <a:p>
              <a:pPr defTabSz="384055">
                <a:spcBef>
                  <a:spcPts val="159"/>
                </a:spcBef>
              </a:pPr>
              <a:r>
                <a:rPr lang="zh-CN" altLang="en-US" sz="500" dirty="0">
                  <a:solidFill>
                    <a:prstClr val="black"/>
                  </a:solidFill>
                  <a:latin typeface="楷体" pitchFamily="49" charset="-122"/>
                  <a:ea typeface="楷体" pitchFamily="49" charset="-122"/>
                </a:rPr>
                <a:t>贴现汇总</a:t>
              </a:r>
              <a:endParaRPr lang="en-US" altLang="zh-CN" sz="500" dirty="0">
                <a:solidFill>
                  <a:prstClr val="black"/>
                </a:solidFill>
                <a:latin typeface="楷体" pitchFamily="49" charset="-122"/>
                <a:ea typeface="楷体" pitchFamily="49" charset="-122"/>
              </a:endParaRPr>
            </a:p>
            <a:p>
              <a:pPr defTabSz="384055">
                <a:spcBef>
                  <a:spcPts val="159"/>
                </a:spcBef>
              </a:pPr>
              <a:r>
                <a:rPr lang="zh-CN" altLang="en-US" sz="500" dirty="0">
                  <a:solidFill>
                    <a:prstClr val="black"/>
                  </a:solidFill>
                  <a:latin typeface="楷体" pitchFamily="49" charset="-122"/>
                  <a:ea typeface="楷体" pitchFamily="49" charset="-122"/>
                </a:rPr>
                <a:t>拆借汇总</a:t>
              </a:r>
              <a:endParaRPr lang="en-US" altLang="zh-CN" sz="500" dirty="0">
                <a:solidFill>
                  <a:prstClr val="black"/>
                </a:solidFill>
                <a:latin typeface="楷体" pitchFamily="49" charset="-122"/>
                <a:ea typeface="楷体" pitchFamily="49" charset="-122"/>
              </a:endParaRPr>
            </a:p>
            <a:p>
              <a:pPr defTabSz="384055">
                <a:spcBef>
                  <a:spcPts val="159"/>
                </a:spcBef>
              </a:pPr>
              <a:r>
                <a:rPr lang="zh-CN" altLang="en-US" sz="500" dirty="0">
                  <a:solidFill>
                    <a:prstClr val="black"/>
                  </a:solidFill>
                  <a:latin typeface="楷体" pitchFamily="49" charset="-122"/>
                  <a:ea typeface="楷体" pitchFamily="49" charset="-122"/>
                </a:rPr>
                <a:t>信用证汇总</a:t>
              </a:r>
            </a:p>
            <a:p>
              <a:pPr defTabSz="384055">
                <a:spcBef>
                  <a:spcPts val="159"/>
                </a:spcBef>
              </a:pPr>
              <a:r>
                <a:rPr lang="zh-CN" altLang="en-US" sz="500" dirty="0">
                  <a:solidFill>
                    <a:prstClr val="black"/>
                  </a:solidFill>
                  <a:latin typeface="楷体" pitchFamily="49" charset="-122"/>
                  <a:ea typeface="楷体" pitchFamily="49" charset="-122"/>
                </a:rPr>
                <a:t>场外衍生汇总</a:t>
              </a:r>
              <a:endParaRPr lang="en-US" altLang="zh-CN" sz="500" dirty="0">
                <a:solidFill>
                  <a:prstClr val="black"/>
                </a:solidFill>
                <a:latin typeface="楷体" pitchFamily="49" charset="-122"/>
                <a:ea typeface="楷体" pitchFamily="49" charset="-122"/>
              </a:endParaRPr>
            </a:p>
          </p:txBody>
        </p:sp>
        <p:sp>
          <p:nvSpPr>
            <p:cNvPr id="88" name="矩形 189"/>
            <p:cNvSpPr>
              <a:spLocks noChangeArrowheads="1"/>
            </p:cNvSpPr>
            <p:nvPr/>
          </p:nvSpPr>
          <p:spPr bwMode="auto">
            <a:xfrm>
              <a:off x="7313816" y="3656687"/>
              <a:ext cx="797897" cy="560638"/>
            </a:xfrm>
            <a:prstGeom prst="rect">
              <a:avLst/>
            </a:prstGeom>
            <a:noFill/>
            <a:ln w="9525">
              <a:noFill/>
              <a:miter lim="800000"/>
              <a:headEnd/>
              <a:tailEnd/>
            </a:ln>
          </p:spPr>
          <p:txBody>
            <a:bodyPr lIns="72617" tIns="36308" rIns="72617" bIns="36308">
              <a:spAutoFit/>
            </a:bodyPr>
            <a:lstStyle/>
            <a:p>
              <a:pPr defTabSz="384055">
                <a:spcBef>
                  <a:spcPts val="159"/>
                </a:spcBef>
              </a:pPr>
              <a:r>
                <a:rPr lang="zh-CN" altLang="en-US" sz="500">
                  <a:solidFill>
                    <a:prstClr val="black"/>
                  </a:solidFill>
                  <a:latin typeface="楷体" pitchFamily="49" charset="-122"/>
                  <a:ea typeface="楷体" pitchFamily="49" charset="-122"/>
                </a:rPr>
                <a:t>信用衍生汇总</a:t>
              </a:r>
            </a:p>
            <a:p>
              <a:pPr defTabSz="384055">
                <a:spcBef>
                  <a:spcPts val="159"/>
                </a:spcBef>
              </a:pPr>
              <a:r>
                <a:rPr lang="zh-CN" altLang="en-US" sz="500">
                  <a:solidFill>
                    <a:prstClr val="black"/>
                  </a:solidFill>
                  <a:latin typeface="楷体" pitchFamily="49" charset="-122"/>
                  <a:ea typeface="楷体" pitchFamily="49" charset="-122"/>
                </a:rPr>
                <a:t>债券头寸汇总</a:t>
              </a:r>
            </a:p>
            <a:p>
              <a:pPr defTabSz="384055">
                <a:spcBef>
                  <a:spcPts val="159"/>
                </a:spcBef>
              </a:pPr>
              <a:r>
                <a:rPr lang="zh-CN" altLang="en-US" sz="500">
                  <a:solidFill>
                    <a:prstClr val="black"/>
                  </a:solidFill>
                  <a:latin typeface="楷体" pitchFamily="49" charset="-122"/>
                  <a:ea typeface="楷体" pitchFamily="49" charset="-122"/>
                </a:rPr>
                <a:t>资产证券化汇总</a:t>
              </a:r>
            </a:p>
            <a:p>
              <a:pPr defTabSz="384055">
                <a:spcBef>
                  <a:spcPts val="159"/>
                </a:spcBef>
              </a:pPr>
              <a:r>
                <a:rPr lang="zh-CN" altLang="en-US" sz="500">
                  <a:solidFill>
                    <a:prstClr val="black"/>
                  </a:solidFill>
                  <a:latin typeface="楷体" pitchFamily="49" charset="-122"/>
                  <a:ea typeface="楷体" pitchFamily="49" charset="-122"/>
                </a:rPr>
                <a:t>信用卡汇总</a:t>
              </a:r>
            </a:p>
            <a:p>
              <a:pPr defTabSz="384055">
                <a:spcBef>
                  <a:spcPts val="159"/>
                </a:spcBef>
              </a:pPr>
              <a:r>
                <a:rPr lang="en-US" altLang="zh-CN" sz="500">
                  <a:solidFill>
                    <a:prstClr val="black"/>
                  </a:solidFill>
                  <a:latin typeface="楷体" pitchFamily="49" charset="-122"/>
                  <a:ea typeface="楷体" pitchFamily="49" charset="-122"/>
                </a:rPr>
                <a:t>…</a:t>
              </a:r>
              <a:endParaRPr lang="zh-CN" altLang="en-US" sz="500">
                <a:solidFill>
                  <a:prstClr val="black"/>
                </a:solidFill>
                <a:latin typeface="楷体" pitchFamily="49" charset="-122"/>
                <a:ea typeface="楷体" pitchFamily="49" charset="-122"/>
              </a:endParaRPr>
            </a:p>
          </p:txBody>
        </p:sp>
        <p:cxnSp>
          <p:nvCxnSpPr>
            <p:cNvPr id="89" name="直接连接符 192"/>
            <p:cNvCxnSpPr>
              <a:cxnSpLocks noChangeShapeType="1"/>
            </p:cNvCxnSpPr>
            <p:nvPr/>
          </p:nvCxnSpPr>
          <p:spPr bwMode="auto">
            <a:xfrm>
              <a:off x="1033339" y="4513447"/>
              <a:ext cx="7141572" cy="1433"/>
            </a:xfrm>
            <a:prstGeom prst="line">
              <a:avLst/>
            </a:prstGeom>
            <a:noFill/>
            <a:ln w="19050" algn="ctr">
              <a:solidFill>
                <a:schemeClr val="tx1"/>
              </a:solidFill>
              <a:round/>
              <a:headEnd/>
              <a:tailEnd/>
            </a:ln>
          </p:spPr>
        </p:cxnSp>
        <p:cxnSp>
          <p:nvCxnSpPr>
            <p:cNvPr id="90" name="直接连接符 193"/>
            <p:cNvCxnSpPr>
              <a:cxnSpLocks noChangeShapeType="1"/>
            </p:cNvCxnSpPr>
            <p:nvPr/>
          </p:nvCxnSpPr>
          <p:spPr bwMode="auto">
            <a:xfrm>
              <a:off x="1033339" y="2730007"/>
              <a:ext cx="7204771" cy="1433"/>
            </a:xfrm>
            <a:prstGeom prst="line">
              <a:avLst/>
            </a:prstGeom>
            <a:noFill/>
            <a:ln w="19050" algn="ctr">
              <a:solidFill>
                <a:srgbClr val="465058"/>
              </a:solidFill>
              <a:round/>
              <a:headEnd/>
              <a:tailEnd/>
            </a:ln>
          </p:spPr>
        </p:cxnSp>
        <p:cxnSp>
          <p:nvCxnSpPr>
            <p:cNvPr id="91" name="直接连接符 197"/>
            <p:cNvCxnSpPr>
              <a:cxnSpLocks noChangeShapeType="1"/>
            </p:cNvCxnSpPr>
            <p:nvPr/>
          </p:nvCxnSpPr>
          <p:spPr bwMode="auto">
            <a:xfrm>
              <a:off x="1475737" y="3644784"/>
              <a:ext cx="6762373" cy="1433"/>
            </a:xfrm>
            <a:prstGeom prst="line">
              <a:avLst/>
            </a:prstGeom>
            <a:noFill/>
            <a:ln w="12700" algn="ctr">
              <a:solidFill>
                <a:schemeClr val="tx1"/>
              </a:solidFill>
              <a:round/>
              <a:headEnd/>
              <a:tailEnd/>
            </a:ln>
          </p:spPr>
        </p:cxnSp>
        <p:cxnSp>
          <p:nvCxnSpPr>
            <p:cNvPr id="92" name="直接连接符 198"/>
            <p:cNvCxnSpPr>
              <a:cxnSpLocks noChangeShapeType="1"/>
            </p:cNvCxnSpPr>
            <p:nvPr/>
          </p:nvCxnSpPr>
          <p:spPr bwMode="auto">
            <a:xfrm>
              <a:off x="3120248" y="3095594"/>
              <a:ext cx="0" cy="1366946"/>
            </a:xfrm>
            <a:prstGeom prst="line">
              <a:avLst/>
            </a:prstGeom>
            <a:noFill/>
            <a:ln w="12700" algn="ctr">
              <a:solidFill>
                <a:schemeClr val="tx1"/>
              </a:solidFill>
              <a:round/>
              <a:headEnd/>
              <a:tailEnd/>
            </a:ln>
          </p:spPr>
        </p:cxnSp>
        <p:cxnSp>
          <p:nvCxnSpPr>
            <p:cNvPr id="93" name="直接连接符 200"/>
            <p:cNvCxnSpPr>
              <a:cxnSpLocks noChangeShapeType="1"/>
            </p:cNvCxnSpPr>
            <p:nvPr/>
          </p:nvCxnSpPr>
          <p:spPr bwMode="auto">
            <a:xfrm>
              <a:off x="4763441" y="3095594"/>
              <a:ext cx="0" cy="1366946"/>
            </a:xfrm>
            <a:prstGeom prst="line">
              <a:avLst/>
            </a:prstGeom>
            <a:noFill/>
            <a:ln w="12700" algn="ctr">
              <a:solidFill>
                <a:schemeClr val="tx1"/>
              </a:solidFill>
              <a:round/>
              <a:headEnd/>
              <a:tailEnd/>
            </a:ln>
          </p:spPr>
        </p:cxnSp>
        <p:cxnSp>
          <p:nvCxnSpPr>
            <p:cNvPr id="94" name="直接连接符 201"/>
            <p:cNvCxnSpPr>
              <a:cxnSpLocks noChangeShapeType="1"/>
            </p:cNvCxnSpPr>
            <p:nvPr/>
          </p:nvCxnSpPr>
          <p:spPr bwMode="auto">
            <a:xfrm>
              <a:off x="6469834" y="3095594"/>
              <a:ext cx="0" cy="1366946"/>
            </a:xfrm>
            <a:prstGeom prst="line">
              <a:avLst/>
            </a:prstGeom>
            <a:noFill/>
            <a:ln w="12700" algn="ctr">
              <a:solidFill>
                <a:schemeClr val="tx1"/>
              </a:solidFill>
              <a:round/>
              <a:headEnd/>
              <a:tailEnd/>
            </a:ln>
          </p:spPr>
        </p:cxnSp>
        <p:cxnSp>
          <p:nvCxnSpPr>
            <p:cNvPr id="95" name="直接连接符 208"/>
            <p:cNvCxnSpPr>
              <a:cxnSpLocks noChangeShapeType="1"/>
            </p:cNvCxnSpPr>
            <p:nvPr/>
          </p:nvCxnSpPr>
          <p:spPr bwMode="auto">
            <a:xfrm rot="5400000">
              <a:off x="-892524" y="3938789"/>
              <a:ext cx="4611439" cy="1317"/>
            </a:xfrm>
            <a:prstGeom prst="line">
              <a:avLst/>
            </a:prstGeom>
            <a:noFill/>
            <a:ln w="19050" algn="ctr">
              <a:solidFill>
                <a:srgbClr val="465058"/>
              </a:solidFill>
              <a:round/>
              <a:headEnd/>
              <a:tailEnd/>
            </a:ln>
          </p:spPr>
        </p:cxnSp>
        <p:sp>
          <p:nvSpPr>
            <p:cNvPr id="96" name="TextBox 311"/>
            <p:cNvSpPr txBox="1"/>
            <p:nvPr/>
          </p:nvSpPr>
          <p:spPr bwMode="auto">
            <a:xfrm>
              <a:off x="1025496" y="4851114"/>
              <a:ext cx="346707" cy="1241556"/>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vert="eaVert" wrap="square" lIns="72617" tIns="36308" rIns="72617" bIns="36308">
              <a:spAutoFit/>
            </a:bodyPr>
            <a:lstStyle/>
            <a:p>
              <a:pPr marL="47907" indent="-47907" defTabSz="384055">
                <a:defRPr/>
              </a:pPr>
              <a:r>
                <a:rPr lang="zh-CN" altLang="en-US" sz="1300" b="1" dirty="0">
                  <a:solidFill>
                    <a:prstClr val="white"/>
                  </a:solidFill>
                  <a:latin typeface="楷体" pitchFamily="49" charset="-122"/>
                  <a:ea typeface="楷体" pitchFamily="49" charset="-122"/>
                </a:rPr>
                <a:t>基础整合层</a:t>
              </a:r>
            </a:p>
          </p:txBody>
        </p:sp>
        <p:sp>
          <p:nvSpPr>
            <p:cNvPr id="97" name="TextBox 312"/>
            <p:cNvSpPr txBox="1"/>
            <p:nvPr/>
          </p:nvSpPr>
          <p:spPr bwMode="auto">
            <a:xfrm>
              <a:off x="1035764" y="3082763"/>
              <a:ext cx="346707" cy="120272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vert="eaVert" wrap="square" lIns="72617" tIns="36308" rIns="72617" bIns="36308">
              <a:spAutoFit/>
            </a:bodyPr>
            <a:lstStyle/>
            <a:p>
              <a:pPr marL="47907" indent="-47907" defTabSz="384055">
                <a:defRPr/>
              </a:pPr>
              <a:r>
                <a:rPr lang="zh-CN" altLang="en-US" sz="1300" b="1" dirty="0">
                  <a:solidFill>
                    <a:prstClr val="white"/>
                  </a:solidFill>
                  <a:latin typeface="楷体" pitchFamily="49" charset="-122"/>
                  <a:ea typeface="楷体" pitchFamily="49" charset="-122"/>
                </a:rPr>
                <a:t>计量汇总层</a:t>
              </a:r>
            </a:p>
          </p:txBody>
        </p:sp>
        <p:sp>
          <p:nvSpPr>
            <p:cNvPr id="98" name="TextBox 313"/>
            <p:cNvSpPr txBox="1"/>
            <p:nvPr/>
          </p:nvSpPr>
          <p:spPr bwMode="auto">
            <a:xfrm>
              <a:off x="1025497" y="1623687"/>
              <a:ext cx="346707" cy="103183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vert="eaVert" wrap="square" lIns="72617" tIns="36308" rIns="72617" bIns="36308">
              <a:spAutoFit/>
            </a:bodyPr>
            <a:lstStyle/>
            <a:p>
              <a:pPr marL="47907" indent="-47907" defTabSz="384055">
                <a:defRPr/>
              </a:pPr>
              <a:r>
                <a:rPr lang="zh-CN" altLang="en-US" sz="1300" b="1" dirty="0">
                  <a:solidFill>
                    <a:prstClr val="white"/>
                  </a:solidFill>
                  <a:latin typeface="楷体" pitchFamily="49" charset="-122"/>
                  <a:ea typeface="楷体" pitchFamily="49" charset="-122"/>
                </a:rPr>
                <a:t>指标接口层</a:t>
              </a:r>
            </a:p>
          </p:txBody>
        </p:sp>
        <p:sp>
          <p:nvSpPr>
            <p:cNvPr id="99" name="圆角矩形 170"/>
            <p:cNvSpPr>
              <a:spLocks noChangeArrowheads="1"/>
            </p:cNvSpPr>
            <p:nvPr/>
          </p:nvSpPr>
          <p:spPr bwMode="auto">
            <a:xfrm>
              <a:off x="3845727" y="1584233"/>
              <a:ext cx="1706393" cy="201262"/>
            </a:xfrm>
            <a:prstGeom prst="roundRect">
              <a:avLst>
                <a:gd name="adj" fmla="val 16667"/>
              </a:avLst>
            </a:prstGeom>
            <a:noFill/>
            <a:ln w="12700" algn="ctr">
              <a:noFill/>
              <a:round/>
              <a:headEnd/>
              <a:tailEnd/>
            </a:ln>
          </p:spPr>
          <p:txBody>
            <a:bodyPr lIns="72617" tIns="36308" rIns="72617" bIns="36308" anchor="ctr"/>
            <a:lstStyle/>
            <a:p>
              <a:pPr algn="ctr" defTabSz="384055">
                <a:defRPr/>
              </a:pPr>
              <a:r>
                <a:rPr lang="zh-CN" altLang="en-US" sz="1000" b="1" dirty="0">
                  <a:solidFill>
                    <a:prstClr val="black">
                      <a:lumMod val="95000"/>
                      <a:lumOff val="5000"/>
                    </a:prstClr>
                  </a:solidFill>
                  <a:latin typeface="楷体" pitchFamily="49" charset="-122"/>
                  <a:ea typeface="楷体" pitchFamily="49" charset="-122"/>
                </a:rPr>
                <a:t>风险数据集市指标层实体</a:t>
              </a:r>
            </a:p>
          </p:txBody>
        </p:sp>
        <p:sp>
          <p:nvSpPr>
            <p:cNvPr id="100" name="矩形 182"/>
            <p:cNvSpPr>
              <a:spLocks noChangeArrowheads="1"/>
            </p:cNvSpPr>
            <p:nvPr/>
          </p:nvSpPr>
          <p:spPr bwMode="auto">
            <a:xfrm>
              <a:off x="1625839" y="1833959"/>
              <a:ext cx="1263995" cy="696573"/>
            </a:xfrm>
            <a:prstGeom prst="rect">
              <a:avLst/>
            </a:prstGeom>
            <a:noFill/>
            <a:ln w="9525">
              <a:noFill/>
              <a:miter lim="800000"/>
              <a:headEnd/>
              <a:tailEnd/>
            </a:ln>
          </p:spPr>
          <p:txBody>
            <a:bodyPr lIns="72617" tIns="36308" rIns="72617" bIns="36308">
              <a:spAutoFit/>
            </a:bodyPr>
            <a:lstStyle/>
            <a:p>
              <a:pPr defTabSz="384055">
                <a:spcBef>
                  <a:spcPts val="476"/>
                </a:spcBef>
                <a:defRPr/>
              </a:pPr>
              <a:r>
                <a:rPr lang="zh-CN" altLang="en-US" sz="700" dirty="0">
                  <a:solidFill>
                    <a:prstClr val="black">
                      <a:lumMod val="95000"/>
                      <a:lumOff val="5000"/>
                    </a:prstClr>
                  </a:solidFill>
                  <a:latin typeface="楷体" pitchFamily="49" charset="-122"/>
                  <a:ea typeface="楷体" pitchFamily="49" charset="-122"/>
                </a:rPr>
                <a:t>宏观经济指标表</a:t>
              </a:r>
            </a:p>
            <a:p>
              <a:pPr defTabSz="384055">
                <a:spcBef>
                  <a:spcPts val="476"/>
                </a:spcBef>
                <a:defRPr/>
              </a:pPr>
              <a:r>
                <a:rPr lang="zh-CN" altLang="en-US" sz="700" dirty="0">
                  <a:solidFill>
                    <a:prstClr val="black">
                      <a:lumMod val="95000"/>
                      <a:lumOff val="5000"/>
                    </a:prstClr>
                  </a:solidFill>
                  <a:latin typeface="楷体" pitchFamily="49" charset="-122"/>
                  <a:ea typeface="楷体" pitchFamily="49" charset="-122"/>
                </a:rPr>
                <a:t>风险缓释管理指标表</a:t>
              </a:r>
            </a:p>
            <a:p>
              <a:pPr defTabSz="384055">
                <a:spcBef>
                  <a:spcPts val="476"/>
                </a:spcBef>
                <a:defRPr/>
              </a:pPr>
              <a:r>
                <a:rPr lang="zh-CN" altLang="en-US" sz="700" dirty="0">
                  <a:solidFill>
                    <a:prstClr val="black">
                      <a:lumMod val="95000"/>
                      <a:lumOff val="5000"/>
                    </a:prstClr>
                  </a:solidFill>
                  <a:latin typeface="楷体" pitchFamily="49" charset="-122"/>
                  <a:ea typeface="楷体" pitchFamily="49" charset="-122"/>
                </a:rPr>
                <a:t>集中度管理指标表</a:t>
              </a:r>
            </a:p>
            <a:p>
              <a:pPr defTabSz="384055">
                <a:spcBef>
                  <a:spcPts val="476"/>
                </a:spcBef>
                <a:defRPr/>
              </a:pPr>
              <a:r>
                <a:rPr lang="zh-CN" altLang="en-US" sz="700" dirty="0">
                  <a:solidFill>
                    <a:prstClr val="black">
                      <a:lumMod val="95000"/>
                      <a:lumOff val="5000"/>
                    </a:prstClr>
                  </a:solidFill>
                  <a:latin typeface="楷体" pitchFamily="49" charset="-122"/>
                  <a:ea typeface="楷体" pitchFamily="49" charset="-122"/>
                </a:rPr>
                <a:t>评级管理指标表</a:t>
              </a:r>
            </a:p>
          </p:txBody>
        </p:sp>
        <p:sp>
          <p:nvSpPr>
            <p:cNvPr id="101" name="矩形 183"/>
            <p:cNvSpPr>
              <a:spLocks noChangeArrowheads="1"/>
            </p:cNvSpPr>
            <p:nvPr/>
          </p:nvSpPr>
          <p:spPr bwMode="auto">
            <a:xfrm>
              <a:off x="4784887" y="1826360"/>
              <a:ext cx="1429895" cy="1040257"/>
            </a:xfrm>
            <a:prstGeom prst="rect">
              <a:avLst/>
            </a:prstGeom>
            <a:noFill/>
            <a:ln w="9525">
              <a:noFill/>
              <a:miter lim="800000"/>
              <a:headEnd/>
              <a:tailEnd/>
            </a:ln>
          </p:spPr>
          <p:txBody>
            <a:bodyPr lIns="72617" tIns="36308" rIns="72617" bIns="36308">
              <a:spAutoFit/>
            </a:bodyPr>
            <a:lstStyle/>
            <a:p>
              <a:pPr defTabSz="384055">
                <a:spcBef>
                  <a:spcPts val="476"/>
                </a:spcBef>
                <a:defRPr/>
              </a:pPr>
              <a:r>
                <a:rPr lang="zh-CN" altLang="en-US" sz="700" dirty="0">
                  <a:solidFill>
                    <a:prstClr val="black">
                      <a:lumMod val="95000"/>
                      <a:lumOff val="5000"/>
                    </a:prstClr>
                  </a:solidFill>
                  <a:latin typeface="楷体" pitchFamily="49" charset="-122"/>
                  <a:ea typeface="楷体" pitchFamily="49" charset="-122"/>
                </a:rPr>
                <a:t>资本计量指标表</a:t>
              </a:r>
            </a:p>
            <a:p>
              <a:pPr defTabSz="384055">
                <a:spcBef>
                  <a:spcPts val="476"/>
                </a:spcBef>
                <a:defRPr/>
              </a:pPr>
              <a:r>
                <a:rPr lang="zh-CN" altLang="en-US" sz="700" dirty="0">
                  <a:solidFill>
                    <a:prstClr val="black">
                      <a:lumMod val="95000"/>
                      <a:lumOff val="5000"/>
                    </a:prstClr>
                  </a:solidFill>
                  <a:latin typeface="楷体" pitchFamily="49" charset="-122"/>
                  <a:ea typeface="楷体" pitchFamily="49" charset="-122"/>
                </a:rPr>
                <a:t>资产收益指标表</a:t>
              </a:r>
            </a:p>
            <a:p>
              <a:pPr defTabSz="384055">
                <a:spcBef>
                  <a:spcPts val="476"/>
                </a:spcBef>
                <a:defRPr/>
              </a:pPr>
              <a:r>
                <a:rPr lang="zh-CN" altLang="en-US" sz="700" dirty="0">
                  <a:solidFill>
                    <a:prstClr val="black">
                      <a:lumMod val="95000"/>
                      <a:lumOff val="5000"/>
                    </a:prstClr>
                  </a:solidFill>
                  <a:latin typeface="楷体" pitchFamily="49" charset="-122"/>
                  <a:ea typeface="楷体" pitchFamily="49" charset="-122"/>
                </a:rPr>
                <a:t>利率风险分析指标表</a:t>
              </a:r>
              <a:endParaRPr lang="en-US" altLang="zh-CN" sz="700" dirty="0">
                <a:solidFill>
                  <a:prstClr val="black">
                    <a:lumMod val="95000"/>
                    <a:lumOff val="5000"/>
                  </a:prstClr>
                </a:solidFill>
                <a:latin typeface="楷体" pitchFamily="49" charset="-122"/>
                <a:ea typeface="楷体" pitchFamily="49" charset="-122"/>
              </a:endParaRPr>
            </a:p>
            <a:p>
              <a:pPr defTabSz="384055">
                <a:spcBef>
                  <a:spcPts val="476"/>
                </a:spcBef>
                <a:defRPr/>
              </a:pPr>
              <a:r>
                <a:rPr lang="zh-CN" altLang="en-US" sz="700" dirty="0">
                  <a:solidFill>
                    <a:prstClr val="black">
                      <a:lumMod val="95000"/>
                      <a:lumOff val="5000"/>
                    </a:prstClr>
                  </a:solidFill>
                  <a:latin typeface="楷体" pitchFamily="49" charset="-122"/>
                  <a:ea typeface="楷体" pitchFamily="49" charset="-122"/>
                </a:rPr>
                <a:t>操作风险评估指标表</a:t>
              </a:r>
              <a:endParaRPr lang="en-US" altLang="zh-CN" sz="700" dirty="0">
                <a:solidFill>
                  <a:prstClr val="black">
                    <a:lumMod val="95000"/>
                    <a:lumOff val="5000"/>
                  </a:prstClr>
                </a:solidFill>
                <a:latin typeface="楷体" pitchFamily="49" charset="-122"/>
                <a:ea typeface="楷体" pitchFamily="49" charset="-122"/>
              </a:endParaRPr>
            </a:p>
            <a:p>
              <a:pPr defTabSz="384055">
                <a:spcBef>
                  <a:spcPts val="476"/>
                </a:spcBef>
                <a:defRPr/>
              </a:pPr>
              <a:endParaRPr lang="zh-CN" altLang="en-US" sz="700" dirty="0">
                <a:solidFill>
                  <a:prstClr val="black">
                    <a:lumMod val="95000"/>
                    <a:lumOff val="5000"/>
                  </a:prstClr>
                </a:solidFill>
                <a:latin typeface="楷体" pitchFamily="49" charset="-122"/>
                <a:ea typeface="楷体" pitchFamily="49" charset="-122"/>
              </a:endParaRPr>
            </a:p>
            <a:p>
              <a:pPr defTabSz="384055">
                <a:spcBef>
                  <a:spcPts val="476"/>
                </a:spcBef>
                <a:defRPr/>
              </a:pPr>
              <a:endParaRPr lang="zh-CN" altLang="en-US" sz="700" dirty="0">
                <a:solidFill>
                  <a:prstClr val="black">
                    <a:lumMod val="95000"/>
                    <a:lumOff val="5000"/>
                  </a:prstClr>
                </a:solidFill>
                <a:latin typeface="楷体" pitchFamily="49" charset="-122"/>
                <a:ea typeface="楷体" pitchFamily="49" charset="-122"/>
              </a:endParaRPr>
            </a:p>
          </p:txBody>
        </p:sp>
        <p:sp>
          <p:nvSpPr>
            <p:cNvPr id="102" name="矩形 182"/>
            <p:cNvSpPr>
              <a:spLocks noChangeArrowheads="1"/>
            </p:cNvSpPr>
            <p:nvPr/>
          </p:nvSpPr>
          <p:spPr bwMode="auto">
            <a:xfrm>
              <a:off x="3212965" y="1854033"/>
              <a:ext cx="1263995" cy="696573"/>
            </a:xfrm>
            <a:prstGeom prst="rect">
              <a:avLst/>
            </a:prstGeom>
            <a:noFill/>
            <a:ln w="9525">
              <a:noFill/>
              <a:miter lim="800000"/>
              <a:headEnd/>
              <a:tailEnd/>
            </a:ln>
          </p:spPr>
          <p:txBody>
            <a:bodyPr lIns="72617" tIns="36308" rIns="72617" bIns="36308">
              <a:spAutoFit/>
            </a:bodyPr>
            <a:lstStyle/>
            <a:p>
              <a:pPr defTabSz="384055">
                <a:spcBef>
                  <a:spcPts val="476"/>
                </a:spcBef>
                <a:defRPr/>
              </a:pPr>
              <a:r>
                <a:rPr lang="zh-CN" altLang="en-US" sz="700" dirty="0">
                  <a:solidFill>
                    <a:prstClr val="black">
                      <a:lumMod val="95000"/>
                      <a:lumOff val="5000"/>
                    </a:prstClr>
                  </a:solidFill>
                  <a:latin typeface="楷体" pitchFamily="49" charset="-122"/>
                  <a:ea typeface="楷体" pitchFamily="49" charset="-122"/>
                </a:rPr>
                <a:t>限额管理指标表</a:t>
              </a:r>
            </a:p>
            <a:p>
              <a:pPr defTabSz="384055">
                <a:spcBef>
                  <a:spcPts val="476"/>
                </a:spcBef>
                <a:defRPr/>
              </a:pPr>
              <a:r>
                <a:rPr lang="zh-CN" altLang="en-US" sz="700" dirty="0">
                  <a:solidFill>
                    <a:prstClr val="black">
                      <a:lumMod val="95000"/>
                      <a:lumOff val="5000"/>
                    </a:prstClr>
                  </a:solidFill>
                  <a:latin typeface="楷体" pitchFamily="49" charset="-122"/>
                  <a:ea typeface="楷体" pitchFamily="49" charset="-122"/>
                </a:rPr>
                <a:t>信贷减值</a:t>
              </a:r>
              <a:r>
                <a:rPr lang="en-US" altLang="zh-CN" sz="700" dirty="0">
                  <a:solidFill>
                    <a:prstClr val="black">
                      <a:lumMod val="95000"/>
                      <a:lumOff val="5000"/>
                    </a:prstClr>
                  </a:solidFill>
                  <a:latin typeface="楷体" pitchFamily="49" charset="-122"/>
                  <a:ea typeface="楷体" pitchFamily="49" charset="-122"/>
                </a:rPr>
                <a:t>/</a:t>
              </a:r>
              <a:r>
                <a:rPr lang="zh-CN" altLang="en-US" sz="700" dirty="0">
                  <a:solidFill>
                    <a:prstClr val="black">
                      <a:lumMod val="95000"/>
                      <a:lumOff val="5000"/>
                    </a:prstClr>
                  </a:solidFill>
                  <a:latin typeface="楷体" pitchFamily="49" charset="-122"/>
                  <a:ea typeface="楷体" pitchFamily="49" charset="-122"/>
                </a:rPr>
                <a:t>拨备指标表</a:t>
              </a:r>
            </a:p>
            <a:p>
              <a:pPr defTabSz="384055">
                <a:spcBef>
                  <a:spcPts val="476"/>
                </a:spcBef>
                <a:defRPr/>
              </a:pPr>
              <a:r>
                <a:rPr lang="zh-CN" altLang="en-US" sz="700" dirty="0">
                  <a:solidFill>
                    <a:prstClr val="black">
                      <a:lumMod val="95000"/>
                      <a:lumOff val="5000"/>
                    </a:prstClr>
                  </a:solidFill>
                  <a:latin typeface="楷体" pitchFamily="49" charset="-122"/>
                  <a:ea typeface="楷体" pitchFamily="49" charset="-122"/>
                </a:rPr>
                <a:t>信贷资产指标表</a:t>
              </a:r>
              <a:endParaRPr lang="en-US" altLang="zh-CN" sz="700" dirty="0">
                <a:solidFill>
                  <a:prstClr val="black">
                    <a:lumMod val="95000"/>
                    <a:lumOff val="5000"/>
                  </a:prstClr>
                </a:solidFill>
                <a:latin typeface="楷体" pitchFamily="49" charset="-122"/>
                <a:ea typeface="楷体" pitchFamily="49" charset="-122"/>
              </a:endParaRPr>
            </a:p>
            <a:p>
              <a:pPr defTabSz="384055">
                <a:spcBef>
                  <a:spcPts val="476"/>
                </a:spcBef>
                <a:defRPr/>
              </a:pPr>
              <a:r>
                <a:rPr lang="zh-CN" altLang="en-US" sz="700" dirty="0">
                  <a:solidFill>
                    <a:prstClr val="black">
                      <a:lumMod val="95000"/>
                      <a:lumOff val="5000"/>
                    </a:prstClr>
                  </a:solidFill>
                  <a:latin typeface="楷体" pitchFamily="49" charset="-122"/>
                  <a:ea typeface="楷体" pitchFamily="49" charset="-122"/>
                </a:rPr>
                <a:t>资本管理指标表</a:t>
              </a:r>
            </a:p>
          </p:txBody>
        </p:sp>
        <p:sp>
          <p:nvSpPr>
            <p:cNvPr id="103" name="矩形 183"/>
            <p:cNvSpPr>
              <a:spLocks noChangeArrowheads="1"/>
            </p:cNvSpPr>
            <p:nvPr/>
          </p:nvSpPr>
          <p:spPr bwMode="auto">
            <a:xfrm>
              <a:off x="6492217" y="1833959"/>
              <a:ext cx="1429895" cy="696573"/>
            </a:xfrm>
            <a:prstGeom prst="rect">
              <a:avLst/>
            </a:prstGeom>
            <a:noFill/>
            <a:ln w="9525">
              <a:noFill/>
              <a:miter lim="800000"/>
              <a:headEnd/>
              <a:tailEnd/>
            </a:ln>
          </p:spPr>
          <p:txBody>
            <a:bodyPr lIns="72617" tIns="36308" rIns="72617" bIns="36308">
              <a:spAutoFit/>
            </a:bodyPr>
            <a:lstStyle/>
            <a:p>
              <a:pPr defTabSz="384055">
                <a:spcBef>
                  <a:spcPts val="476"/>
                </a:spcBef>
                <a:defRPr/>
              </a:pPr>
              <a:r>
                <a:rPr lang="zh-CN" altLang="en-US" sz="700" dirty="0">
                  <a:solidFill>
                    <a:prstClr val="black">
                      <a:lumMod val="95000"/>
                      <a:lumOff val="5000"/>
                    </a:prstClr>
                  </a:solidFill>
                  <a:latin typeface="楷体" pitchFamily="49" charset="-122"/>
                  <a:ea typeface="楷体" pitchFamily="49" charset="-122"/>
                </a:rPr>
                <a:t>授信额度分析指标表</a:t>
              </a:r>
            </a:p>
            <a:p>
              <a:pPr defTabSz="384055">
                <a:spcBef>
                  <a:spcPts val="476"/>
                </a:spcBef>
                <a:defRPr/>
              </a:pPr>
              <a:r>
                <a:rPr lang="zh-CN" altLang="en-US" sz="700" dirty="0">
                  <a:solidFill>
                    <a:prstClr val="black">
                      <a:lumMod val="95000"/>
                      <a:lumOff val="5000"/>
                    </a:prstClr>
                  </a:solidFill>
                  <a:latin typeface="楷体" pitchFamily="49" charset="-122"/>
                  <a:ea typeface="楷体" pitchFamily="49" charset="-122"/>
                </a:rPr>
                <a:t>贷款余额分析指标表</a:t>
              </a:r>
              <a:endParaRPr lang="en-US" altLang="zh-CN" sz="700" dirty="0">
                <a:solidFill>
                  <a:prstClr val="black">
                    <a:lumMod val="95000"/>
                    <a:lumOff val="5000"/>
                  </a:prstClr>
                </a:solidFill>
                <a:latin typeface="楷体" pitchFamily="49" charset="-122"/>
                <a:ea typeface="楷体" pitchFamily="49" charset="-122"/>
              </a:endParaRPr>
            </a:p>
            <a:p>
              <a:pPr defTabSz="384055">
                <a:spcBef>
                  <a:spcPts val="476"/>
                </a:spcBef>
                <a:defRPr/>
              </a:pPr>
              <a:r>
                <a:rPr lang="zh-CN" altLang="en-US" sz="700" dirty="0">
                  <a:solidFill>
                    <a:prstClr val="black">
                      <a:lumMod val="95000"/>
                      <a:lumOff val="5000"/>
                    </a:prstClr>
                  </a:solidFill>
                  <a:latin typeface="楷体" pitchFamily="49" charset="-122"/>
                  <a:ea typeface="楷体" pitchFamily="49" charset="-122"/>
                </a:rPr>
                <a:t>流动资金分析指标表</a:t>
              </a:r>
              <a:endParaRPr lang="en-US" altLang="zh-CN" sz="700" dirty="0">
                <a:solidFill>
                  <a:prstClr val="black">
                    <a:lumMod val="95000"/>
                    <a:lumOff val="5000"/>
                  </a:prstClr>
                </a:solidFill>
                <a:latin typeface="楷体" pitchFamily="49" charset="-122"/>
                <a:ea typeface="楷体" pitchFamily="49" charset="-122"/>
              </a:endParaRPr>
            </a:p>
            <a:p>
              <a:pPr defTabSz="384055">
                <a:spcBef>
                  <a:spcPts val="476"/>
                </a:spcBef>
                <a:defRPr/>
              </a:pPr>
              <a:r>
                <a:rPr lang="en-US" altLang="zh-CN" sz="700" dirty="0">
                  <a:solidFill>
                    <a:prstClr val="black">
                      <a:lumMod val="95000"/>
                      <a:lumOff val="5000"/>
                    </a:prstClr>
                  </a:solidFill>
                  <a:latin typeface="楷体" pitchFamily="49" charset="-122"/>
                  <a:ea typeface="楷体" pitchFamily="49" charset="-122"/>
                </a:rPr>
                <a:t>…</a:t>
              </a:r>
              <a:endParaRPr lang="zh-CN" altLang="en-US" sz="700" dirty="0">
                <a:solidFill>
                  <a:prstClr val="black">
                    <a:lumMod val="95000"/>
                    <a:lumOff val="5000"/>
                  </a:prstClr>
                </a:solidFill>
                <a:latin typeface="楷体" pitchFamily="49" charset="-122"/>
                <a:ea typeface="楷体" pitchFamily="49" charset="-122"/>
              </a:endParaRPr>
            </a:p>
          </p:txBody>
        </p:sp>
        <p:cxnSp>
          <p:nvCxnSpPr>
            <p:cNvPr id="104" name="直接连接符 196"/>
            <p:cNvCxnSpPr>
              <a:cxnSpLocks noChangeShapeType="1"/>
            </p:cNvCxnSpPr>
            <p:nvPr/>
          </p:nvCxnSpPr>
          <p:spPr bwMode="auto">
            <a:xfrm>
              <a:off x="1499439" y="1797300"/>
              <a:ext cx="6742733" cy="0"/>
            </a:xfrm>
            <a:prstGeom prst="line">
              <a:avLst/>
            </a:prstGeom>
            <a:noFill/>
            <a:ln w="12700" algn="ctr">
              <a:solidFill>
                <a:schemeClr val="tx1"/>
              </a:solidFill>
              <a:round/>
              <a:headEnd/>
              <a:tailEnd/>
            </a:ln>
          </p:spPr>
        </p:cxnSp>
        <p:sp>
          <p:nvSpPr>
            <p:cNvPr id="106" name="圆角矩形 110"/>
            <p:cNvSpPr/>
            <p:nvPr/>
          </p:nvSpPr>
          <p:spPr bwMode="auto">
            <a:xfrm>
              <a:off x="1485462" y="2803305"/>
              <a:ext cx="6752651" cy="260113"/>
            </a:xfrm>
            <a:prstGeom prst="roundRect">
              <a:avLst/>
            </a:prstGeom>
            <a:solidFill>
              <a:schemeClr val="bg1">
                <a:lumMod val="95000"/>
              </a:schemeClr>
            </a:solidFill>
            <a:ln w="12700" cap="flat" cmpd="sng" algn="ctr">
              <a:solidFill>
                <a:schemeClr val="tx1"/>
              </a:solidFill>
              <a:prstDash val="solid"/>
              <a:round/>
              <a:headEnd type="none" w="med" len="med"/>
              <a:tailEnd type="none" w="med" len="med"/>
            </a:ln>
            <a:effectLst/>
          </p:spPr>
          <p:txBody>
            <a:bodyPr lIns="72617" tIns="36308" rIns="72617" bIns="36308" anchor="ctr"/>
            <a:lstStyle/>
            <a:p>
              <a:pPr algn="ctr" defTabSz="384055">
                <a:defRPr/>
              </a:pPr>
              <a:endParaRPr lang="zh-CN" altLang="en-US" sz="900" dirty="0">
                <a:solidFill>
                  <a:prstClr val="black"/>
                </a:solidFill>
                <a:latin typeface="楷体" pitchFamily="49" charset="-122"/>
                <a:ea typeface="楷体" pitchFamily="49" charset="-122"/>
                <a:cs typeface="Arial" charset="0"/>
              </a:endParaRPr>
            </a:p>
          </p:txBody>
        </p:sp>
        <p:sp>
          <p:nvSpPr>
            <p:cNvPr id="107" name="TextBox 110"/>
            <p:cNvSpPr txBox="1"/>
            <p:nvPr/>
          </p:nvSpPr>
          <p:spPr>
            <a:xfrm>
              <a:off x="1491178" y="2831320"/>
              <a:ext cx="967390" cy="196436"/>
            </a:xfrm>
            <a:prstGeom prst="rect">
              <a:avLst/>
            </a:prstGeom>
            <a:noFill/>
          </p:spPr>
          <p:txBody>
            <a:bodyPr wrap="none" lIns="72617" tIns="36308" rIns="72617" bIns="36308" rtlCol="0">
              <a:spAutoFit/>
            </a:bodyPr>
            <a:lstStyle/>
            <a:p>
              <a:pPr defTabSz="384055"/>
              <a:r>
                <a:rPr lang="zh-CN" altLang="en-US" sz="800" dirty="0">
                  <a:solidFill>
                    <a:prstClr val="black"/>
                  </a:solidFill>
                  <a:latin typeface="楷体" pitchFamily="49" charset="-122"/>
                  <a:ea typeface="楷体" pitchFamily="49" charset="-122"/>
                </a:rPr>
                <a:t>零售内评数据汇总</a:t>
              </a:r>
            </a:p>
          </p:txBody>
        </p:sp>
        <p:sp>
          <p:nvSpPr>
            <p:cNvPr id="108" name="TextBox 111"/>
            <p:cNvSpPr txBox="1"/>
            <p:nvPr/>
          </p:nvSpPr>
          <p:spPr>
            <a:xfrm>
              <a:off x="2661947" y="2831320"/>
              <a:ext cx="1069982" cy="196436"/>
            </a:xfrm>
            <a:prstGeom prst="rect">
              <a:avLst/>
            </a:prstGeom>
            <a:noFill/>
          </p:spPr>
          <p:txBody>
            <a:bodyPr wrap="none" lIns="72617" tIns="36308" rIns="72617" bIns="36308" rtlCol="0">
              <a:spAutoFit/>
            </a:bodyPr>
            <a:lstStyle/>
            <a:p>
              <a:pPr defTabSz="384055"/>
              <a:r>
                <a:rPr lang="zh-CN" altLang="en-US" sz="800" dirty="0">
                  <a:solidFill>
                    <a:prstClr val="black"/>
                  </a:solidFill>
                  <a:latin typeface="楷体" pitchFamily="49" charset="-122"/>
                  <a:ea typeface="楷体" pitchFamily="49" charset="-122"/>
                </a:rPr>
                <a:t>非零售内评数据汇总</a:t>
              </a:r>
            </a:p>
          </p:txBody>
        </p:sp>
        <p:sp>
          <p:nvSpPr>
            <p:cNvPr id="109" name="TextBox 112"/>
            <p:cNvSpPr txBox="1"/>
            <p:nvPr/>
          </p:nvSpPr>
          <p:spPr>
            <a:xfrm>
              <a:off x="4236314" y="2845581"/>
              <a:ext cx="967390" cy="196436"/>
            </a:xfrm>
            <a:prstGeom prst="rect">
              <a:avLst/>
            </a:prstGeom>
            <a:noFill/>
          </p:spPr>
          <p:txBody>
            <a:bodyPr wrap="none" lIns="72617" tIns="36308" rIns="72617" bIns="36308" rtlCol="0">
              <a:spAutoFit/>
            </a:bodyPr>
            <a:lstStyle/>
            <a:p>
              <a:pPr defTabSz="384055"/>
              <a:r>
                <a:rPr lang="zh-CN" altLang="en-US" sz="800" dirty="0">
                  <a:solidFill>
                    <a:prstClr val="black"/>
                  </a:solidFill>
                  <a:latin typeface="楷体" pitchFamily="49" charset="-122"/>
                  <a:ea typeface="楷体" pitchFamily="49" charset="-122"/>
                </a:rPr>
                <a:t>市场风险汇总数据</a:t>
              </a:r>
            </a:p>
          </p:txBody>
        </p:sp>
        <p:sp>
          <p:nvSpPr>
            <p:cNvPr id="110" name="TextBox 114"/>
            <p:cNvSpPr txBox="1"/>
            <p:nvPr/>
          </p:nvSpPr>
          <p:spPr>
            <a:xfrm>
              <a:off x="6087430" y="2831320"/>
              <a:ext cx="967390" cy="196436"/>
            </a:xfrm>
            <a:prstGeom prst="rect">
              <a:avLst/>
            </a:prstGeom>
            <a:noFill/>
          </p:spPr>
          <p:txBody>
            <a:bodyPr wrap="none" lIns="72617" tIns="36308" rIns="72617" bIns="36308" rtlCol="0">
              <a:spAutoFit/>
            </a:bodyPr>
            <a:lstStyle/>
            <a:p>
              <a:pPr defTabSz="384055"/>
              <a:r>
                <a:rPr lang="zh-CN" altLang="en-US" sz="800" dirty="0">
                  <a:solidFill>
                    <a:prstClr val="black"/>
                  </a:solidFill>
                  <a:latin typeface="楷体" pitchFamily="49" charset="-122"/>
                  <a:ea typeface="楷体" pitchFamily="49" charset="-122"/>
                </a:rPr>
                <a:t>资本计量汇总数据</a:t>
              </a:r>
            </a:p>
          </p:txBody>
        </p:sp>
        <p:sp>
          <p:nvSpPr>
            <p:cNvPr id="111" name="TextBox 115"/>
            <p:cNvSpPr txBox="1"/>
            <p:nvPr/>
          </p:nvSpPr>
          <p:spPr>
            <a:xfrm>
              <a:off x="7377624" y="2820284"/>
              <a:ext cx="762205" cy="196436"/>
            </a:xfrm>
            <a:prstGeom prst="rect">
              <a:avLst/>
            </a:prstGeom>
            <a:noFill/>
          </p:spPr>
          <p:txBody>
            <a:bodyPr wrap="none" lIns="72617" tIns="36308" rIns="72617" bIns="36308" rtlCol="0">
              <a:spAutoFit/>
            </a:bodyPr>
            <a:lstStyle/>
            <a:p>
              <a:pPr defTabSz="384055"/>
              <a:r>
                <a:rPr lang="zh-CN" altLang="en-US" sz="800" dirty="0">
                  <a:solidFill>
                    <a:prstClr val="black"/>
                  </a:solidFill>
                  <a:latin typeface="楷体" pitchFamily="49" charset="-122"/>
                  <a:ea typeface="楷体" pitchFamily="49" charset="-122"/>
                </a:rPr>
                <a:t>其他汇总数据</a:t>
              </a:r>
            </a:p>
          </p:txBody>
        </p:sp>
        <p:sp>
          <p:nvSpPr>
            <p:cNvPr id="112" name="矩形 184"/>
            <p:cNvSpPr>
              <a:spLocks noChangeArrowheads="1"/>
            </p:cNvSpPr>
            <p:nvPr/>
          </p:nvSpPr>
          <p:spPr bwMode="auto">
            <a:xfrm>
              <a:off x="1919052" y="3696179"/>
              <a:ext cx="695197" cy="581156"/>
            </a:xfrm>
            <a:prstGeom prst="rect">
              <a:avLst/>
            </a:prstGeom>
            <a:noFill/>
            <a:ln w="9525">
              <a:noFill/>
              <a:miter lim="800000"/>
              <a:headEnd/>
              <a:tailEnd/>
            </a:ln>
          </p:spPr>
          <p:txBody>
            <a:bodyPr lIns="72617" tIns="36308" rIns="72617" bIns="36308">
              <a:spAutoFit/>
            </a:bodyPr>
            <a:lstStyle/>
            <a:p>
              <a:pPr defTabSz="384055">
                <a:spcBef>
                  <a:spcPts val="159"/>
                </a:spcBef>
              </a:pPr>
              <a:r>
                <a:rPr lang="zh-CN" altLang="en-US" sz="700" dirty="0">
                  <a:solidFill>
                    <a:prstClr val="black"/>
                  </a:solidFill>
                  <a:latin typeface="楷体" pitchFamily="49" charset="-122"/>
                  <a:ea typeface="楷体" pitchFamily="49" charset="-122"/>
                </a:rPr>
                <a:t>各层级</a:t>
              </a:r>
              <a:r>
                <a:rPr lang="en-US" altLang="zh-CN" sz="700" dirty="0" err="1">
                  <a:solidFill>
                    <a:prstClr val="black"/>
                  </a:solidFill>
                  <a:latin typeface="楷体" pitchFamily="49" charset="-122"/>
                  <a:ea typeface="楷体" pitchFamily="49" charset="-122"/>
                </a:rPr>
                <a:t>VaR</a:t>
              </a:r>
              <a:endParaRPr lang="en-US" altLang="zh-CN" sz="700" dirty="0">
                <a:solidFill>
                  <a:prstClr val="black"/>
                </a:solidFill>
                <a:latin typeface="楷体" pitchFamily="49" charset="-122"/>
                <a:ea typeface="楷体" pitchFamily="49" charset="-122"/>
              </a:endParaRPr>
            </a:p>
            <a:p>
              <a:pPr defTabSz="384055">
                <a:spcBef>
                  <a:spcPts val="159"/>
                </a:spcBef>
              </a:pPr>
              <a:r>
                <a:rPr lang="zh-CN" altLang="en-US" sz="700" dirty="0">
                  <a:solidFill>
                    <a:prstClr val="black"/>
                  </a:solidFill>
                  <a:latin typeface="楷体" pitchFamily="49" charset="-122"/>
                  <a:ea typeface="楷体" pitchFamily="49" charset="-122"/>
                </a:rPr>
                <a:t>敞口</a:t>
              </a:r>
              <a:endParaRPr lang="en-US" altLang="zh-CN" sz="700" dirty="0">
                <a:solidFill>
                  <a:prstClr val="black"/>
                </a:solidFill>
                <a:latin typeface="楷体" pitchFamily="49" charset="-122"/>
                <a:ea typeface="楷体" pitchFamily="49" charset="-122"/>
              </a:endParaRPr>
            </a:p>
            <a:p>
              <a:pPr defTabSz="384055">
                <a:spcBef>
                  <a:spcPts val="159"/>
                </a:spcBef>
              </a:pPr>
              <a:r>
                <a:rPr lang="zh-CN" altLang="en-US" sz="700" dirty="0">
                  <a:solidFill>
                    <a:prstClr val="black"/>
                  </a:solidFill>
                  <a:latin typeface="楷体" pitchFamily="49" charset="-122"/>
                  <a:ea typeface="楷体" pitchFamily="49" charset="-122"/>
                </a:rPr>
                <a:t>头寸</a:t>
              </a:r>
              <a:endParaRPr lang="en-US" altLang="zh-CN" sz="700" dirty="0">
                <a:solidFill>
                  <a:prstClr val="black"/>
                </a:solidFill>
                <a:latin typeface="楷体" pitchFamily="49" charset="-122"/>
                <a:ea typeface="楷体" pitchFamily="49" charset="-122"/>
              </a:endParaRPr>
            </a:p>
            <a:p>
              <a:pPr defTabSz="384055">
                <a:spcBef>
                  <a:spcPts val="159"/>
                </a:spcBef>
              </a:pPr>
              <a:r>
                <a:rPr lang="zh-CN" altLang="en-US" sz="700" dirty="0">
                  <a:solidFill>
                    <a:prstClr val="black"/>
                  </a:solidFill>
                  <a:latin typeface="楷体" pitchFamily="49" charset="-122"/>
                  <a:ea typeface="楷体" pitchFamily="49" charset="-122"/>
                </a:rPr>
                <a:t>损益</a:t>
              </a:r>
              <a:endParaRPr lang="en-US" altLang="zh-CN" sz="700" dirty="0">
                <a:solidFill>
                  <a:prstClr val="black"/>
                </a:solidFill>
                <a:latin typeface="楷体" pitchFamily="49" charset="-122"/>
                <a:ea typeface="楷体" pitchFamily="49" charset="-122"/>
              </a:endParaRPr>
            </a:p>
          </p:txBody>
        </p:sp>
        <p:sp>
          <p:nvSpPr>
            <p:cNvPr id="150" name="圆角矩形 149"/>
            <p:cNvSpPr/>
            <p:nvPr/>
          </p:nvSpPr>
          <p:spPr>
            <a:xfrm>
              <a:off x="1412537" y="1484785"/>
              <a:ext cx="6825572" cy="1170739"/>
            </a:xfrm>
            <a:prstGeom prst="roundRect">
              <a:avLst/>
            </a:prstGeom>
            <a:noFill/>
            <a:ln w="381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76819" tIns="38409" rIns="76819" bIns="38409" rtlCol="0" anchor="ctr"/>
            <a:lstStyle/>
            <a:p>
              <a:pPr algn="ctr"/>
              <a:endParaRPr lang="zh-CN" altLang="en-US">
                <a:latin typeface="楷体" pitchFamily="49" charset="-122"/>
                <a:ea typeface="楷体" pitchFamily="49" charset="-122"/>
              </a:endParaRPr>
            </a:p>
          </p:txBody>
        </p:sp>
        <p:sp>
          <p:nvSpPr>
            <p:cNvPr id="151" name="圆角矩形 150"/>
            <p:cNvSpPr/>
            <p:nvPr/>
          </p:nvSpPr>
          <p:spPr>
            <a:xfrm>
              <a:off x="1413855" y="3063418"/>
              <a:ext cx="6839696" cy="1399121"/>
            </a:xfrm>
            <a:prstGeom prst="roundRect">
              <a:avLst/>
            </a:prstGeom>
            <a:noFill/>
            <a:ln w="381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76819" tIns="38409" rIns="76819" bIns="38409" rtlCol="0" anchor="ctr"/>
            <a:lstStyle/>
            <a:p>
              <a:pPr algn="ctr"/>
              <a:endParaRPr lang="zh-CN" altLang="en-US">
                <a:latin typeface="楷体" pitchFamily="49" charset="-122"/>
                <a:ea typeface="楷体" pitchFamily="49" charset="-122"/>
              </a:endParaRPr>
            </a:p>
          </p:txBody>
        </p:sp>
        <p:sp>
          <p:nvSpPr>
            <p:cNvPr id="152" name="圆角矩形 151"/>
            <p:cNvSpPr/>
            <p:nvPr/>
          </p:nvSpPr>
          <p:spPr>
            <a:xfrm>
              <a:off x="6153836" y="4584997"/>
              <a:ext cx="693881" cy="774881"/>
            </a:xfrm>
            <a:prstGeom prst="roundRect">
              <a:avLst/>
            </a:prstGeom>
            <a:noFill/>
            <a:ln w="381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76819" tIns="38409" rIns="76819" bIns="38409" rtlCol="0" anchor="ctr"/>
            <a:lstStyle/>
            <a:p>
              <a:pPr algn="ctr"/>
              <a:endParaRPr lang="zh-CN" altLang="en-US">
                <a:latin typeface="楷体" pitchFamily="49" charset="-122"/>
                <a:ea typeface="楷体" pitchFamily="49" charset="-122"/>
              </a:endParaRPr>
            </a:p>
          </p:txBody>
        </p:sp>
        <p:sp>
          <p:nvSpPr>
            <p:cNvPr id="153" name="圆角矩形 152"/>
            <p:cNvSpPr/>
            <p:nvPr/>
          </p:nvSpPr>
          <p:spPr>
            <a:xfrm>
              <a:off x="7037973" y="5464720"/>
              <a:ext cx="1204198" cy="833099"/>
            </a:xfrm>
            <a:prstGeom prst="roundRect">
              <a:avLst/>
            </a:prstGeom>
            <a:noFill/>
            <a:ln w="381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76819" tIns="38409" rIns="76819" bIns="38409" rtlCol="0" anchor="ctr"/>
            <a:lstStyle/>
            <a:p>
              <a:pPr algn="ctr"/>
              <a:endParaRPr lang="zh-CN" altLang="en-US">
                <a:latin typeface="楷体" pitchFamily="49" charset="-122"/>
                <a:ea typeface="楷体" pitchFamily="49" charset="-122"/>
              </a:endParaRPr>
            </a:p>
          </p:txBody>
        </p:sp>
        <p:sp>
          <p:nvSpPr>
            <p:cNvPr id="154" name="圆角矩形 153"/>
            <p:cNvSpPr/>
            <p:nvPr/>
          </p:nvSpPr>
          <p:spPr>
            <a:xfrm>
              <a:off x="1475737" y="2797448"/>
              <a:ext cx="2369225" cy="240672"/>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76819" tIns="38409" rIns="76819" bIns="38409" rtlCol="0" anchor="ctr"/>
            <a:lstStyle/>
            <a:p>
              <a:pPr algn="ctr"/>
              <a:endParaRPr lang="zh-CN" altLang="en-US">
                <a:latin typeface="楷体" pitchFamily="49" charset="-122"/>
                <a:ea typeface="楷体" pitchFamily="49" charset="-122"/>
              </a:endParaRPr>
            </a:p>
          </p:txBody>
        </p:sp>
        <p:sp>
          <p:nvSpPr>
            <p:cNvPr id="157" name="圆角矩形 156"/>
            <p:cNvSpPr/>
            <p:nvPr/>
          </p:nvSpPr>
          <p:spPr>
            <a:xfrm>
              <a:off x="4173861" y="2797449"/>
              <a:ext cx="1157061" cy="240672"/>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76819" tIns="38409" rIns="76819" bIns="38409" rtlCol="0" anchor="ctr"/>
            <a:lstStyle/>
            <a:p>
              <a:pPr algn="ctr"/>
              <a:endParaRPr lang="zh-CN" altLang="en-US">
                <a:latin typeface="楷体" pitchFamily="49" charset="-122"/>
                <a:ea typeface="楷体" pitchFamily="49" charset="-122"/>
              </a:endParaRPr>
            </a:p>
          </p:txBody>
        </p:sp>
        <p:sp>
          <p:nvSpPr>
            <p:cNvPr id="158" name="圆角矩形 157"/>
            <p:cNvSpPr/>
            <p:nvPr/>
          </p:nvSpPr>
          <p:spPr>
            <a:xfrm>
              <a:off x="1499439" y="4583871"/>
              <a:ext cx="1200991" cy="776009"/>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76819" tIns="38409" rIns="76819" bIns="38409" rtlCol="0" anchor="ctr"/>
            <a:lstStyle/>
            <a:p>
              <a:pPr algn="ctr"/>
              <a:endParaRPr lang="zh-CN" altLang="en-US">
                <a:latin typeface="楷体" pitchFamily="49" charset="-122"/>
                <a:ea typeface="楷体" pitchFamily="49" charset="-122"/>
              </a:endParaRPr>
            </a:p>
          </p:txBody>
        </p:sp>
        <p:sp>
          <p:nvSpPr>
            <p:cNvPr id="159" name="圆角矩形 158"/>
            <p:cNvSpPr/>
            <p:nvPr/>
          </p:nvSpPr>
          <p:spPr>
            <a:xfrm>
              <a:off x="2779589" y="4576297"/>
              <a:ext cx="1456724" cy="776009"/>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76819" tIns="38409" rIns="76819" bIns="38409" rtlCol="0" anchor="ctr"/>
            <a:lstStyle/>
            <a:p>
              <a:pPr algn="ctr"/>
              <a:endParaRPr lang="zh-CN" altLang="en-US">
                <a:latin typeface="楷体" pitchFamily="49" charset="-122"/>
                <a:ea typeface="楷体" pitchFamily="49" charset="-122"/>
              </a:endParaRPr>
            </a:p>
          </p:txBody>
        </p:sp>
        <p:sp>
          <p:nvSpPr>
            <p:cNvPr id="160" name="圆角矩形 159"/>
            <p:cNvSpPr/>
            <p:nvPr/>
          </p:nvSpPr>
          <p:spPr>
            <a:xfrm>
              <a:off x="4284964" y="4584998"/>
              <a:ext cx="571959" cy="776009"/>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76819" tIns="38409" rIns="76819" bIns="38409" rtlCol="0" anchor="ctr"/>
            <a:lstStyle/>
            <a:p>
              <a:pPr algn="ctr"/>
              <a:endParaRPr lang="zh-CN" altLang="en-US">
                <a:latin typeface="楷体" pitchFamily="49" charset="-122"/>
                <a:ea typeface="楷体" pitchFamily="49" charset="-122"/>
              </a:endParaRPr>
            </a:p>
          </p:txBody>
        </p:sp>
        <p:sp>
          <p:nvSpPr>
            <p:cNvPr id="161" name="圆角矩形 160"/>
            <p:cNvSpPr/>
            <p:nvPr/>
          </p:nvSpPr>
          <p:spPr>
            <a:xfrm>
              <a:off x="4899882" y="4589487"/>
              <a:ext cx="1239369" cy="776009"/>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76819" tIns="38409" rIns="76819" bIns="38409" rtlCol="0" anchor="ctr"/>
            <a:lstStyle/>
            <a:p>
              <a:pPr algn="ctr"/>
              <a:endParaRPr lang="zh-CN" altLang="en-US">
                <a:latin typeface="楷体" pitchFamily="49" charset="-122"/>
                <a:ea typeface="楷体" pitchFamily="49" charset="-122"/>
              </a:endParaRPr>
            </a:p>
          </p:txBody>
        </p:sp>
        <p:sp>
          <p:nvSpPr>
            <p:cNvPr id="162" name="圆角矩形 161"/>
            <p:cNvSpPr/>
            <p:nvPr/>
          </p:nvSpPr>
          <p:spPr>
            <a:xfrm>
              <a:off x="6891628" y="4582458"/>
              <a:ext cx="1346482" cy="776009"/>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76819" tIns="38409" rIns="76819" bIns="38409" rtlCol="0" anchor="ctr"/>
            <a:lstStyle/>
            <a:p>
              <a:pPr algn="ctr"/>
              <a:endParaRPr lang="zh-CN" altLang="en-US">
                <a:latin typeface="楷体" pitchFamily="49" charset="-122"/>
                <a:ea typeface="楷体" pitchFamily="49" charset="-122"/>
              </a:endParaRPr>
            </a:p>
          </p:txBody>
        </p:sp>
        <p:sp>
          <p:nvSpPr>
            <p:cNvPr id="163" name="圆角矩形 162"/>
            <p:cNvSpPr/>
            <p:nvPr/>
          </p:nvSpPr>
          <p:spPr>
            <a:xfrm>
              <a:off x="1499438" y="5480405"/>
              <a:ext cx="5506276" cy="810245"/>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76819" tIns="38409" rIns="76819" bIns="38409" rtlCol="0" anchor="ctr"/>
            <a:lstStyle/>
            <a:p>
              <a:pPr algn="ctr"/>
              <a:endParaRPr lang="zh-CN" altLang="en-US">
                <a:latin typeface="楷体" pitchFamily="49" charset="-122"/>
                <a:ea typeface="楷体" pitchFamily="49" charset="-122"/>
              </a:endParaRPr>
            </a:p>
          </p:txBody>
        </p:sp>
      </p:grpSp>
      <p:grpSp>
        <p:nvGrpSpPr>
          <p:cNvPr id="9" name="组 138"/>
          <p:cNvGrpSpPr/>
          <p:nvPr/>
        </p:nvGrpSpPr>
        <p:grpSpPr>
          <a:xfrm>
            <a:off x="227210" y="2301419"/>
            <a:ext cx="4217384" cy="2722921"/>
            <a:chOff x="0" y="1350892"/>
            <a:chExt cx="7045536" cy="3131402"/>
          </a:xfrm>
        </p:grpSpPr>
        <p:grpSp>
          <p:nvGrpSpPr>
            <p:cNvPr id="63" name="组 139"/>
            <p:cNvGrpSpPr/>
            <p:nvPr/>
          </p:nvGrpSpPr>
          <p:grpSpPr>
            <a:xfrm>
              <a:off x="0" y="1350892"/>
              <a:ext cx="7045536" cy="3131402"/>
              <a:chOff x="0" y="1350892"/>
              <a:chExt cx="7045536" cy="3131402"/>
            </a:xfrm>
          </p:grpSpPr>
          <p:grpSp>
            <p:nvGrpSpPr>
              <p:cNvPr id="64" name="组 141"/>
              <p:cNvGrpSpPr/>
              <p:nvPr/>
            </p:nvGrpSpPr>
            <p:grpSpPr>
              <a:xfrm>
                <a:off x="0" y="1350892"/>
                <a:ext cx="7045536" cy="3131402"/>
                <a:chOff x="0" y="1350892"/>
                <a:chExt cx="7045536" cy="3131402"/>
              </a:xfrm>
            </p:grpSpPr>
            <p:pic>
              <p:nvPicPr>
                <p:cNvPr id="149" name="图片 148"/>
                <p:cNvPicPr/>
                <p:nvPr/>
              </p:nvPicPr>
              <p:blipFill>
                <a:blip r:embed="rId3"/>
                <a:srcRect/>
                <a:stretch>
                  <a:fillRect/>
                </a:stretch>
              </p:blipFill>
              <p:spPr bwMode="auto">
                <a:xfrm>
                  <a:off x="0" y="1350892"/>
                  <a:ext cx="7045536" cy="3131402"/>
                </a:xfrm>
                <a:prstGeom prst="rect">
                  <a:avLst/>
                </a:prstGeom>
                <a:noFill/>
                <a:ln w="9525">
                  <a:noFill/>
                  <a:miter lim="800000"/>
                  <a:headEnd/>
                  <a:tailEnd/>
                </a:ln>
                <a:effectLst/>
              </p:spPr>
            </p:pic>
            <p:pic>
              <p:nvPicPr>
                <p:cNvPr id="155" name="图片 154" descr="屏幕快照 2016-08-31 11.44.53.png"/>
                <p:cNvPicPr>
                  <a:picLocks/>
                </p:cNvPicPr>
                <p:nvPr/>
              </p:nvPicPr>
              <p:blipFill>
                <a:blip r:embed="rId4">
                  <a:extLst>
                    <a:ext uri="{28A0092B-C50C-407E-A947-70E740481C1C}">
                      <a14:useLocalDpi xmlns:a14="http://schemas.microsoft.com/office/drawing/2010/main" val="0"/>
                    </a:ext>
                  </a:extLst>
                </a:blip>
                <a:stretch>
                  <a:fillRect/>
                </a:stretch>
              </p:blipFill>
              <p:spPr>
                <a:xfrm>
                  <a:off x="3815117" y="2274056"/>
                  <a:ext cx="241300" cy="1659000"/>
                </a:xfrm>
                <a:prstGeom prst="rect">
                  <a:avLst/>
                </a:prstGeom>
              </p:spPr>
            </p:pic>
          </p:grpSp>
          <p:sp>
            <p:nvSpPr>
              <p:cNvPr id="148" name="文本框 142"/>
              <p:cNvSpPr txBox="1"/>
              <p:nvPr/>
            </p:nvSpPr>
            <p:spPr>
              <a:xfrm>
                <a:off x="3650893" y="2640634"/>
                <a:ext cx="512961" cy="1188075"/>
              </a:xfrm>
              <a:prstGeom prst="rect">
                <a:avLst/>
              </a:prstGeom>
              <a:noFill/>
            </p:spPr>
            <p:txBody>
              <a:bodyPr vert="eaVert" wrap="square" rtlCol="0">
                <a:spAutoFit/>
              </a:bodyPr>
              <a:lstStyle/>
              <a:p>
                <a:r>
                  <a:rPr kumimoji="1" lang="en-US" altLang="zh-CN" sz="1300" dirty="0">
                    <a:solidFill>
                      <a:schemeClr val="bg2"/>
                    </a:solidFill>
                    <a:latin typeface="楷体" pitchFamily="49" charset="-122"/>
                    <a:ea typeface="楷体" pitchFamily="49" charset="-122"/>
                  </a:rPr>
                  <a:t>ENGINE</a:t>
                </a:r>
                <a:endParaRPr kumimoji="1" lang="zh-CN" altLang="en-US" sz="1300" dirty="0" err="1">
                  <a:solidFill>
                    <a:schemeClr val="bg2"/>
                  </a:solidFill>
                  <a:latin typeface="楷体" pitchFamily="49" charset="-122"/>
                  <a:ea typeface="楷体" pitchFamily="49" charset="-122"/>
                </a:endParaRPr>
              </a:p>
            </p:txBody>
          </p:sp>
        </p:grpSp>
        <p:pic>
          <p:nvPicPr>
            <p:cNvPr id="138" name="图片 137" descr="屏幕快照 2016-09-01 17.23.55.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30001" y="1554750"/>
              <a:ext cx="495300" cy="241300"/>
            </a:xfrm>
            <a:prstGeom prst="rect">
              <a:avLst/>
            </a:prstGeom>
          </p:spPr>
        </p:pic>
      </p:grpSp>
      <p:pic>
        <p:nvPicPr>
          <p:cNvPr id="156" name="图片 155"/>
          <p:cNvPicPr/>
          <p:nvPr/>
        </p:nvPicPr>
        <p:blipFill>
          <a:blip r:embed="rId6"/>
          <a:srcRect/>
          <a:stretch>
            <a:fillRect/>
          </a:stretch>
        </p:blipFill>
        <p:spPr bwMode="auto">
          <a:xfrm>
            <a:off x="4800037" y="2295166"/>
            <a:ext cx="4124608" cy="2721826"/>
          </a:xfrm>
          <a:prstGeom prst="rect">
            <a:avLst/>
          </a:prstGeom>
          <a:noFill/>
          <a:ln w="9525">
            <a:noFill/>
            <a:miter lim="800000"/>
            <a:headEnd/>
            <a:tailEnd/>
          </a:ln>
        </p:spPr>
      </p:pic>
    </p:spTree>
    <p:extLst>
      <p:ext uri="{BB962C8B-B14F-4D97-AF65-F5344CB8AC3E}">
        <p14:creationId xmlns:p14="http://schemas.microsoft.com/office/powerpoint/2010/main" val="271472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6"/>
                                        </p:tgtEl>
                                        <p:attrNameLst>
                                          <p:attrName>style.visibility</p:attrName>
                                        </p:attrNameLst>
                                      </p:cBhvr>
                                      <p:to>
                                        <p:strVal val="visible"/>
                                      </p:to>
                                    </p:set>
                                    <p:anim calcmode="lin" valueType="num">
                                      <p:cBhvr additive="base">
                                        <p:cTn id="25" dur="500" fill="hold"/>
                                        <p:tgtEl>
                                          <p:spTgt spid="156"/>
                                        </p:tgtEl>
                                        <p:attrNameLst>
                                          <p:attrName>ppt_x</p:attrName>
                                        </p:attrNameLst>
                                      </p:cBhvr>
                                      <p:tavLst>
                                        <p:tav tm="0">
                                          <p:val>
                                            <p:strVal val="#ppt_x"/>
                                          </p:val>
                                        </p:tav>
                                        <p:tav tm="100000">
                                          <p:val>
                                            <p:strVal val="#ppt_x"/>
                                          </p:val>
                                        </p:tav>
                                      </p:tavLst>
                                    </p:anim>
                                    <p:anim calcmode="lin" valueType="num">
                                      <p:cBhvr additive="base">
                                        <p:cTn id="26" dur="500" fill="hold"/>
                                        <p:tgtEl>
                                          <p:spTgt spid="1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182880" tIns="45720" rIns="91440" bIns="45720" rtlCol="0" anchor="ctr">
            <a:normAutofit/>
          </a:bodyPr>
          <a:lstStyle/>
          <a:p>
            <a:r>
              <a:rPr lang="zh-CN" altLang="en-US" dirty="0">
                <a:effectLst>
                  <a:outerShdw blurRad="38100" dist="38100" dir="2700000" algn="tl">
                    <a:srgbClr val="000000">
                      <a:alpha val="43137"/>
                    </a:srgbClr>
                  </a:outerShdw>
                </a:effectLst>
              </a:rPr>
              <a:t>数据管控</a:t>
            </a:r>
          </a:p>
        </p:txBody>
      </p:sp>
      <p:sp>
        <p:nvSpPr>
          <p:cNvPr id="5" name="圆角矩形 5"/>
          <p:cNvSpPr/>
          <p:nvPr/>
        </p:nvSpPr>
        <p:spPr bwMode="auto">
          <a:xfrm>
            <a:off x="2039815" y="4302794"/>
            <a:ext cx="593153" cy="1868003"/>
          </a:xfrm>
          <a:prstGeom prst="roundRect">
            <a:avLst/>
          </a:prstGeom>
          <a:noFill/>
          <a:ln w="9525" cap="flat" cmpd="sng" algn="ctr">
            <a:solidFill>
              <a:srgbClr val="808080"/>
            </a:solidFill>
            <a:prstDash val="sysDash"/>
            <a:round/>
            <a:headEnd type="none" w="med" len="med"/>
            <a:tailEnd type="none" w="med" len="med"/>
          </a:ln>
          <a:effectLst/>
        </p:spPr>
        <p:txBody>
          <a:bodyPr vert="horz" wrap="square" lIns="0" tIns="43520" rIns="0" bIns="43520" numCol="1" rtlCol="0" anchor="ctr" anchorCtr="0" compatLnSpc="1">
            <a:prstTxWarp prst="textNoShape">
              <a:avLst/>
            </a:prstTxWarp>
          </a:bodyPr>
          <a:lstStyle/>
          <a:p>
            <a:pPr algn="ctr" defTabSz="864382" eaLnBrk="0" fontAlgn="base" hangingPunct="0">
              <a:spcBef>
                <a:spcPct val="50000"/>
              </a:spcBef>
              <a:spcAft>
                <a:spcPct val="0"/>
              </a:spcAft>
            </a:pPr>
            <a:endParaRPr lang="en-US" sz="1000" dirty="0">
              <a:latin typeface="华文楷体" panose="02010600040101010101" pitchFamily="2" charset="-122"/>
              <a:ea typeface="华文楷体" panose="02010600040101010101" pitchFamily="2" charset="-122"/>
            </a:endParaRPr>
          </a:p>
        </p:txBody>
      </p:sp>
      <p:sp>
        <p:nvSpPr>
          <p:cNvPr id="6" name="Rectangle 116"/>
          <p:cNvSpPr/>
          <p:nvPr/>
        </p:nvSpPr>
        <p:spPr bwMode="auto">
          <a:xfrm>
            <a:off x="410894" y="4537544"/>
            <a:ext cx="633046" cy="1576387"/>
          </a:xfrm>
          <a:prstGeom prst="rect">
            <a:avLst/>
          </a:prstGeom>
          <a:solidFill>
            <a:schemeClr val="bg1"/>
          </a:solidFill>
          <a:ln w="9525">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86438" tIns="43219" rIns="86438" bIns="43219" anchor="ctr"/>
          <a:lstStyle/>
          <a:p>
            <a:pPr algn="ctr">
              <a:defRPr/>
            </a:pPr>
            <a:endParaRPr lang="zh-CN" altLang="en-US" sz="1300">
              <a:solidFill>
                <a:schemeClr val="bg1"/>
              </a:solidFill>
              <a:latin typeface="华文楷体" panose="02010600040101010101" pitchFamily="2" charset="-122"/>
              <a:ea typeface="华文楷体" panose="02010600040101010101" pitchFamily="2" charset="-122"/>
            </a:endParaRPr>
          </a:p>
        </p:txBody>
      </p:sp>
      <p:pic>
        <p:nvPicPr>
          <p:cNvPr id="7" name="Picture 4" descr="person_employ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735" y="4728044"/>
            <a:ext cx="193431"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descr="person_employ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735" y="5445593"/>
            <a:ext cx="193431"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40"/>
          <p:cNvSpPr txBox="1">
            <a:spLocks noChangeArrowheads="1"/>
          </p:cNvSpPr>
          <p:nvPr/>
        </p:nvSpPr>
        <p:spPr bwMode="auto">
          <a:xfrm>
            <a:off x="354623" y="5032618"/>
            <a:ext cx="759655" cy="225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6438" tIns="43219" rIns="86438" bIns="43219">
            <a:spAutoFit/>
          </a:bodyP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eaLnBrk="0" fontAlgn="base" hangingPunct="0">
              <a:spcBef>
                <a:spcPct val="0"/>
              </a:spcBef>
              <a:spcAft>
                <a:spcPct val="0"/>
              </a:spcAft>
              <a:defRPr sz="1600">
                <a:solidFill>
                  <a:schemeClr val="tx1"/>
                </a:solidFill>
                <a:latin typeface="Arial" charset="0"/>
                <a:ea typeface="宋体" pitchFamily="2" charset="-122"/>
              </a:defRPr>
            </a:lvl6pPr>
            <a:lvl7pPr marL="2971800" indent="-228600" eaLnBrk="0" fontAlgn="base" hangingPunct="0">
              <a:spcBef>
                <a:spcPct val="0"/>
              </a:spcBef>
              <a:spcAft>
                <a:spcPct val="0"/>
              </a:spcAft>
              <a:defRPr sz="1600">
                <a:solidFill>
                  <a:schemeClr val="tx1"/>
                </a:solidFill>
                <a:latin typeface="Arial" charset="0"/>
                <a:ea typeface="宋体" pitchFamily="2" charset="-122"/>
              </a:defRPr>
            </a:lvl7pPr>
            <a:lvl8pPr marL="3429000" indent="-228600" eaLnBrk="0" fontAlgn="base" hangingPunct="0">
              <a:spcBef>
                <a:spcPct val="0"/>
              </a:spcBef>
              <a:spcAft>
                <a:spcPct val="0"/>
              </a:spcAft>
              <a:defRPr sz="1600">
                <a:solidFill>
                  <a:schemeClr val="tx1"/>
                </a:solidFill>
                <a:latin typeface="Arial" charset="0"/>
                <a:ea typeface="宋体" pitchFamily="2" charset="-122"/>
              </a:defRPr>
            </a:lvl8pPr>
            <a:lvl9pPr marL="3886200" indent="-228600" eaLnBrk="0" fontAlgn="base" hangingPunct="0">
              <a:spcBef>
                <a:spcPct val="0"/>
              </a:spcBef>
              <a:spcAft>
                <a:spcPct val="0"/>
              </a:spcAft>
              <a:defRPr sz="1600">
                <a:solidFill>
                  <a:schemeClr val="tx1"/>
                </a:solidFill>
                <a:latin typeface="Arial" charset="0"/>
                <a:ea typeface="宋体" pitchFamily="2" charset="-122"/>
              </a:defRPr>
            </a:lvl9pPr>
          </a:lstStyle>
          <a:p>
            <a:pPr algn="ctr" eaLnBrk="1" hangingPunct="1"/>
            <a:r>
              <a:rPr lang="zh-CN" altLang="en-US" sz="900" dirty="0">
                <a:latin typeface="华文楷体" panose="02010600040101010101" pitchFamily="2" charset="-122"/>
                <a:ea typeface="华文楷体" panose="02010600040101010101" pitchFamily="2" charset="-122"/>
              </a:rPr>
              <a:t>数据生产者</a:t>
            </a:r>
          </a:p>
        </p:txBody>
      </p:sp>
      <p:sp>
        <p:nvSpPr>
          <p:cNvPr id="10" name="TextBox 41"/>
          <p:cNvSpPr txBox="1">
            <a:spLocks noChangeArrowheads="1"/>
          </p:cNvSpPr>
          <p:nvPr/>
        </p:nvSpPr>
        <p:spPr bwMode="auto">
          <a:xfrm>
            <a:off x="354623" y="5772618"/>
            <a:ext cx="759655" cy="225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38" tIns="43219" rIns="86438" bIns="43219">
            <a:spAutoFit/>
          </a:bodyP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eaLnBrk="0" fontAlgn="base" hangingPunct="0">
              <a:spcBef>
                <a:spcPct val="0"/>
              </a:spcBef>
              <a:spcAft>
                <a:spcPct val="0"/>
              </a:spcAft>
              <a:defRPr sz="1600">
                <a:solidFill>
                  <a:schemeClr val="tx1"/>
                </a:solidFill>
                <a:latin typeface="Arial" charset="0"/>
                <a:ea typeface="宋体" pitchFamily="2" charset="-122"/>
              </a:defRPr>
            </a:lvl6pPr>
            <a:lvl7pPr marL="2971800" indent="-228600" eaLnBrk="0" fontAlgn="base" hangingPunct="0">
              <a:spcBef>
                <a:spcPct val="0"/>
              </a:spcBef>
              <a:spcAft>
                <a:spcPct val="0"/>
              </a:spcAft>
              <a:defRPr sz="1600">
                <a:solidFill>
                  <a:schemeClr val="tx1"/>
                </a:solidFill>
                <a:latin typeface="Arial" charset="0"/>
                <a:ea typeface="宋体" pitchFamily="2" charset="-122"/>
              </a:defRPr>
            </a:lvl7pPr>
            <a:lvl8pPr marL="3429000" indent="-228600" eaLnBrk="0" fontAlgn="base" hangingPunct="0">
              <a:spcBef>
                <a:spcPct val="0"/>
              </a:spcBef>
              <a:spcAft>
                <a:spcPct val="0"/>
              </a:spcAft>
              <a:defRPr sz="1600">
                <a:solidFill>
                  <a:schemeClr val="tx1"/>
                </a:solidFill>
                <a:latin typeface="Arial" charset="0"/>
                <a:ea typeface="宋体" pitchFamily="2" charset="-122"/>
              </a:defRPr>
            </a:lvl8pPr>
            <a:lvl9pPr marL="3886200" indent="-228600" eaLnBrk="0" fontAlgn="base" hangingPunct="0">
              <a:spcBef>
                <a:spcPct val="0"/>
              </a:spcBef>
              <a:spcAft>
                <a:spcPct val="0"/>
              </a:spcAft>
              <a:defRPr sz="1600">
                <a:solidFill>
                  <a:schemeClr val="tx1"/>
                </a:solidFill>
                <a:latin typeface="Arial" charset="0"/>
                <a:ea typeface="宋体" pitchFamily="2" charset="-122"/>
              </a:defRPr>
            </a:lvl9pPr>
          </a:lstStyle>
          <a:p>
            <a:pPr algn="ctr" eaLnBrk="1" hangingPunct="1"/>
            <a:r>
              <a:rPr lang="zh-CN" altLang="en-US" sz="900" dirty="0">
                <a:latin typeface="华文楷体" panose="02010600040101010101" pitchFamily="2" charset="-122"/>
                <a:ea typeface="华文楷体" panose="02010600040101010101" pitchFamily="2" charset="-122"/>
              </a:rPr>
              <a:t>数据使用者</a:t>
            </a:r>
          </a:p>
        </p:txBody>
      </p:sp>
      <p:cxnSp>
        <p:nvCxnSpPr>
          <p:cNvPr id="11" name="Straight Arrow Connector 75"/>
          <p:cNvCxnSpPr/>
          <p:nvPr/>
        </p:nvCxnSpPr>
        <p:spPr bwMode="auto">
          <a:xfrm>
            <a:off x="1473958" y="4666130"/>
            <a:ext cx="1229538" cy="0"/>
          </a:xfrm>
          <a:prstGeom prst="straightConnector1">
            <a:avLst/>
          </a:prstGeom>
          <a:solidFill>
            <a:schemeClr val="accent1"/>
          </a:solidFill>
          <a:ln w="19050" cap="flat" cmpd="sng" algn="ctr">
            <a:solidFill>
              <a:schemeClr val="bg1">
                <a:lumMod val="50000"/>
              </a:schemeClr>
            </a:solidFill>
            <a:prstDash val="solid"/>
            <a:round/>
            <a:headEnd type="none" w="med" len="med"/>
            <a:tailEnd type="triangle"/>
          </a:ln>
          <a:effectLst/>
        </p:spPr>
      </p:cxnSp>
      <p:cxnSp>
        <p:nvCxnSpPr>
          <p:cNvPr id="12" name="Straight Arrow Connector 125"/>
          <p:cNvCxnSpPr/>
          <p:nvPr/>
        </p:nvCxnSpPr>
        <p:spPr bwMode="auto">
          <a:xfrm>
            <a:off x="1448763" y="5253505"/>
            <a:ext cx="1259793" cy="0"/>
          </a:xfrm>
          <a:prstGeom prst="straightConnector1">
            <a:avLst/>
          </a:prstGeom>
          <a:solidFill>
            <a:schemeClr val="accent1"/>
          </a:solidFill>
          <a:ln w="19050" cap="flat" cmpd="sng" algn="ctr">
            <a:solidFill>
              <a:schemeClr val="bg1">
                <a:lumMod val="50000"/>
              </a:schemeClr>
            </a:solidFill>
            <a:prstDash val="solid"/>
            <a:round/>
            <a:headEnd type="none" w="med" len="med"/>
            <a:tailEnd type="triangle"/>
          </a:ln>
          <a:effectLst/>
        </p:spPr>
      </p:cxnSp>
      <p:cxnSp>
        <p:nvCxnSpPr>
          <p:cNvPr id="13" name="Straight Arrow Connector 126"/>
          <p:cNvCxnSpPr/>
          <p:nvPr/>
        </p:nvCxnSpPr>
        <p:spPr bwMode="auto">
          <a:xfrm>
            <a:off x="1436165" y="5840880"/>
            <a:ext cx="1262769" cy="0"/>
          </a:xfrm>
          <a:prstGeom prst="straightConnector1">
            <a:avLst/>
          </a:prstGeom>
          <a:solidFill>
            <a:schemeClr val="accent1"/>
          </a:solidFill>
          <a:ln w="19050" cap="flat" cmpd="sng" algn="ctr">
            <a:solidFill>
              <a:schemeClr val="bg1">
                <a:lumMod val="50000"/>
              </a:schemeClr>
            </a:solidFill>
            <a:prstDash val="solid"/>
            <a:round/>
            <a:headEnd type="none" w="med" len="med"/>
            <a:tailEnd type="triangle"/>
          </a:ln>
          <a:effectLst/>
        </p:spPr>
      </p:cxnSp>
      <p:sp>
        <p:nvSpPr>
          <p:cNvPr id="14" name="Flowchart: Document 72"/>
          <p:cNvSpPr/>
          <p:nvPr/>
        </p:nvSpPr>
        <p:spPr bwMode="auto">
          <a:xfrm>
            <a:off x="2092569" y="4381968"/>
            <a:ext cx="509954" cy="511175"/>
          </a:xfrm>
          <a:prstGeom prst="flowChartDocument">
            <a:avLst/>
          </a:prstGeom>
          <a:solidFill>
            <a:srgbClr val="E5FFAB"/>
          </a:solidFill>
          <a:ln w="9525">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86438" tIns="43219" rIns="86438" bIns="43219" anchor="ctr"/>
          <a:lstStyle/>
          <a:p>
            <a:pPr algn="ctr">
              <a:defRPr/>
            </a:pPr>
            <a:r>
              <a:rPr lang="zh-CN" altLang="en-US" sz="1000" dirty="0">
                <a:solidFill>
                  <a:schemeClr val="tx1"/>
                </a:solidFill>
                <a:latin typeface="华文楷体" panose="02010600040101010101" pitchFamily="2" charset="-122"/>
                <a:ea typeface="华文楷体" panose="02010600040101010101" pitchFamily="2" charset="-122"/>
              </a:rPr>
              <a:t>数据</a:t>
            </a:r>
            <a:r>
              <a:rPr lang="en-US" altLang="zh-CN" sz="1000" dirty="0">
                <a:solidFill>
                  <a:schemeClr val="tx1"/>
                </a:solidFill>
                <a:latin typeface="华文楷体" panose="02010600040101010101" pitchFamily="2" charset="-122"/>
                <a:ea typeface="华文楷体" panose="02010600040101010101" pitchFamily="2" charset="-122"/>
              </a:rPr>
              <a:t/>
            </a:r>
            <a:br>
              <a:rPr lang="en-US" altLang="zh-CN" sz="1000" dirty="0">
                <a:solidFill>
                  <a:schemeClr val="tx1"/>
                </a:solidFill>
                <a:latin typeface="华文楷体" panose="02010600040101010101" pitchFamily="2" charset="-122"/>
                <a:ea typeface="华文楷体" panose="02010600040101010101" pitchFamily="2" charset="-122"/>
              </a:rPr>
            </a:br>
            <a:r>
              <a:rPr lang="zh-CN" altLang="en-US" sz="1000" dirty="0">
                <a:solidFill>
                  <a:schemeClr val="tx1"/>
                </a:solidFill>
                <a:latin typeface="华文楷体" panose="02010600040101010101" pitchFamily="2" charset="-122"/>
                <a:ea typeface="华文楷体" panose="02010600040101010101" pitchFamily="2" charset="-122"/>
              </a:rPr>
              <a:t>信息</a:t>
            </a:r>
          </a:p>
        </p:txBody>
      </p:sp>
      <p:sp>
        <p:nvSpPr>
          <p:cNvPr id="15" name="AutoShape 56"/>
          <p:cNvSpPr>
            <a:spLocks noChangeArrowheads="1"/>
          </p:cNvSpPr>
          <p:nvPr/>
        </p:nvSpPr>
        <p:spPr bwMode="auto">
          <a:xfrm>
            <a:off x="1128347" y="4485154"/>
            <a:ext cx="489438" cy="463550"/>
          </a:xfrm>
          <a:prstGeom prst="flowChartMagneticDisk">
            <a:avLst/>
          </a:prstGeom>
          <a:solidFill>
            <a:schemeClr val="bg1">
              <a:lumMod val="85000"/>
            </a:schemeClr>
          </a:solidFill>
          <a:ln w="9525">
            <a:solidFill>
              <a:srgbClr val="EAEAEA"/>
            </a:solidFill>
            <a:round/>
            <a:headEnd/>
            <a:tailEnd/>
          </a:ln>
          <a:effectLst>
            <a:outerShdw blurRad="50800" dist="38100" dir="2700000" algn="tl" rotWithShape="0">
              <a:prstClr val="black">
                <a:alpha val="40000"/>
              </a:prstClr>
            </a:outerShdw>
          </a:effectLst>
        </p:spPr>
        <p:txBody>
          <a:bodyPr wrap="none" lIns="86438" tIns="43219" rIns="86438" bIns="43219" anchor="ctr"/>
          <a:lstStyle/>
          <a:p>
            <a:pPr algn="ctr">
              <a:defRPr/>
            </a:pPr>
            <a:r>
              <a:rPr lang="zh-CN" altLang="en-US" sz="1000" dirty="0">
                <a:solidFill>
                  <a:srgbClr val="000000"/>
                </a:solidFill>
                <a:latin typeface="华文楷体" panose="02010600040101010101" pitchFamily="2" charset="-122"/>
                <a:ea typeface="华文楷体" panose="02010600040101010101" pitchFamily="2" charset="-122"/>
              </a:rPr>
              <a:t>源系统</a:t>
            </a:r>
            <a:endParaRPr lang="zh-CN" altLang="zh-CN" sz="1000" dirty="0">
              <a:solidFill>
                <a:srgbClr val="000000"/>
              </a:solidFill>
              <a:latin typeface="华文楷体" panose="02010600040101010101" pitchFamily="2" charset="-122"/>
              <a:ea typeface="华文楷体" panose="02010600040101010101" pitchFamily="2" charset="-122"/>
            </a:endParaRPr>
          </a:p>
        </p:txBody>
      </p:sp>
      <p:sp>
        <p:nvSpPr>
          <p:cNvPr id="16" name="AutoShape 56"/>
          <p:cNvSpPr>
            <a:spLocks noChangeArrowheads="1"/>
          </p:cNvSpPr>
          <p:nvPr/>
        </p:nvSpPr>
        <p:spPr bwMode="auto">
          <a:xfrm>
            <a:off x="1128347" y="5051892"/>
            <a:ext cx="489438" cy="461962"/>
          </a:xfrm>
          <a:prstGeom prst="flowChartMagneticDisk">
            <a:avLst/>
          </a:prstGeom>
          <a:solidFill>
            <a:schemeClr val="bg1">
              <a:lumMod val="85000"/>
            </a:schemeClr>
          </a:solidFill>
          <a:ln w="9525">
            <a:solidFill>
              <a:srgbClr val="EAEAEA"/>
            </a:solidFill>
            <a:round/>
            <a:headEnd/>
            <a:tailEnd/>
          </a:ln>
          <a:effectLst>
            <a:outerShdw blurRad="50800" dist="38100" dir="2700000" algn="tl" rotWithShape="0">
              <a:prstClr val="black">
                <a:alpha val="40000"/>
              </a:prstClr>
            </a:outerShdw>
          </a:effectLst>
        </p:spPr>
        <p:txBody>
          <a:bodyPr wrap="none" lIns="86438" tIns="43219" rIns="86438" bIns="43219" anchor="ctr"/>
          <a:lstStyle/>
          <a:p>
            <a:pPr algn="ctr">
              <a:defRPr/>
            </a:pPr>
            <a:r>
              <a:rPr lang="zh-CN" altLang="en-US" sz="1000" dirty="0">
                <a:solidFill>
                  <a:srgbClr val="000000"/>
                </a:solidFill>
                <a:latin typeface="华文楷体" panose="02010600040101010101" pitchFamily="2" charset="-122"/>
                <a:ea typeface="华文楷体" panose="02010600040101010101" pitchFamily="2" charset="-122"/>
              </a:rPr>
              <a:t>源系统</a:t>
            </a:r>
            <a:endParaRPr lang="zh-CN" altLang="zh-CN" sz="1000" dirty="0">
              <a:solidFill>
                <a:srgbClr val="000000"/>
              </a:solidFill>
              <a:latin typeface="华文楷体" panose="02010600040101010101" pitchFamily="2" charset="-122"/>
              <a:ea typeface="华文楷体" panose="02010600040101010101" pitchFamily="2" charset="-122"/>
            </a:endParaRPr>
          </a:p>
        </p:txBody>
      </p:sp>
      <p:sp>
        <p:nvSpPr>
          <p:cNvPr id="17" name="AutoShape 56"/>
          <p:cNvSpPr>
            <a:spLocks noChangeArrowheads="1"/>
          </p:cNvSpPr>
          <p:nvPr/>
        </p:nvSpPr>
        <p:spPr bwMode="auto">
          <a:xfrm>
            <a:off x="1128347" y="5596405"/>
            <a:ext cx="489438" cy="461963"/>
          </a:xfrm>
          <a:prstGeom prst="flowChartMagneticDisk">
            <a:avLst/>
          </a:prstGeom>
          <a:solidFill>
            <a:schemeClr val="bg1">
              <a:lumMod val="85000"/>
            </a:schemeClr>
          </a:solidFill>
          <a:ln w="9525">
            <a:solidFill>
              <a:srgbClr val="EAEAEA"/>
            </a:solidFill>
            <a:round/>
            <a:headEnd/>
            <a:tailEnd/>
          </a:ln>
          <a:effectLst>
            <a:outerShdw blurRad="50800" dist="38100" dir="2700000" algn="tl" rotWithShape="0">
              <a:prstClr val="black">
                <a:alpha val="40000"/>
              </a:prstClr>
            </a:outerShdw>
          </a:effectLst>
        </p:spPr>
        <p:txBody>
          <a:bodyPr wrap="none" lIns="86438" tIns="43219" rIns="86438" bIns="43219" anchor="ctr"/>
          <a:lstStyle/>
          <a:p>
            <a:pPr algn="ctr">
              <a:defRPr/>
            </a:pPr>
            <a:r>
              <a:rPr lang="zh-CN" altLang="en-US" sz="1000">
                <a:solidFill>
                  <a:srgbClr val="000000"/>
                </a:solidFill>
                <a:latin typeface="华文楷体" panose="02010600040101010101" pitchFamily="2" charset="-122"/>
                <a:ea typeface="华文楷体" panose="02010600040101010101" pitchFamily="2" charset="-122"/>
              </a:rPr>
              <a:t>源系统</a:t>
            </a:r>
            <a:endParaRPr lang="zh-CN" altLang="zh-CN" sz="1000">
              <a:solidFill>
                <a:srgbClr val="000000"/>
              </a:solidFill>
              <a:latin typeface="华文楷体" panose="02010600040101010101" pitchFamily="2" charset="-122"/>
              <a:ea typeface="华文楷体" panose="02010600040101010101" pitchFamily="2" charset="-122"/>
            </a:endParaRPr>
          </a:p>
        </p:txBody>
      </p:sp>
      <p:sp>
        <p:nvSpPr>
          <p:cNvPr id="18" name="Can 83"/>
          <p:cNvSpPr/>
          <p:nvPr/>
        </p:nvSpPr>
        <p:spPr bwMode="auto">
          <a:xfrm>
            <a:off x="2724303" y="4334342"/>
            <a:ext cx="1974726" cy="1627188"/>
          </a:xfrm>
          <a:prstGeom prst="can">
            <a:avLst>
              <a:gd name="adj" fmla="val 12892"/>
            </a:avLst>
          </a:prstGeom>
          <a:solidFill>
            <a:schemeClr val="bg1">
              <a:lumMod val="85000"/>
            </a:schemeClr>
          </a:solidFill>
          <a:ln w="9525">
            <a:solidFill>
              <a:srgbClr val="EAEAEA"/>
            </a:solidFill>
            <a:round/>
            <a:headEnd/>
            <a:tailEnd/>
          </a:ln>
          <a:effectLst>
            <a:outerShdw blurRad="50800" dist="38100" dir="2700000" algn="tl" rotWithShape="0">
              <a:prstClr val="black">
                <a:alpha val="40000"/>
              </a:prstClr>
            </a:outerShdw>
          </a:effectLst>
        </p:spPr>
        <p:txBody>
          <a:bodyPr wrap="none" lIns="86438" tIns="43219" rIns="86438" bIns="43219"/>
          <a:lstStyle/>
          <a:p>
            <a:pPr algn="ctr">
              <a:defRPr/>
            </a:pPr>
            <a:r>
              <a:rPr lang="zh-CN" altLang="en-US" sz="1100" dirty="0">
                <a:solidFill>
                  <a:srgbClr val="000000"/>
                </a:solidFill>
                <a:latin typeface="华文楷体" panose="02010600040101010101" pitchFamily="2" charset="-122"/>
                <a:ea typeface="华文楷体" panose="02010600040101010101" pitchFamily="2" charset="-122"/>
              </a:rPr>
              <a:t>风险数据集市</a:t>
            </a:r>
          </a:p>
        </p:txBody>
      </p:sp>
      <p:grpSp>
        <p:nvGrpSpPr>
          <p:cNvPr id="19" name="组合 10"/>
          <p:cNvGrpSpPr/>
          <p:nvPr/>
        </p:nvGrpSpPr>
        <p:grpSpPr>
          <a:xfrm>
            <a:off x="3577813" y="1160931"/>
            <a:ext cx="2668647" cy="1748051"/>
            <a:chOff x="3328987" y="1295400"/>
            <a:chExt cx="3529013" cy="1728787"/>
          </a:xfrm>
        </p:grpSpPr>
        <p:sp>
          <p:nvSpPr>
            <p:cNvPr id="20" name="Rectangle 92"/>
            <p:cNvSpPr/>
            <p:nvPr/>
          </p:nvSpPr>
          <p:spPr bwMode="auto">
            <a:xfrm>
              <a:off x="3328987" y="1295400"/>
              <a:ext cx="3529013" cy="1728787"/>
            </a:xfrm>
            <a:prstGeom prst="rect">
              <a:avLst/>
            </a:prstGeom>
            <a:solidFill>
              <a:schemeClr val="bg1"/>
            </a:solidFill>
            <a:ln w="9525">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zh-CN" altLang="en-US" sz="1300" dirty="0">
                  <a:solidFill>
                    <a:schemeClr val="tx1"/>
                  </a:solidFill>
                  <a:latin typeface="华文楷体" panose="02010600040101010101" pitchFamily="2" charset="-122"/>
                  <a:ea typeface="华文楷体" panose="02010600040101010101" pitchFamily="2" charset="-122"/>
                </a:rPr>
                <a:t>数据质量应用</a:t>
              </a:r>
            </a:p>
          </p:txBody>
        </p:sp>
        <p:sp>
          <p:nvSpPr>
            <p:cNvPr id="21" name="Rectangle 64"/>
            <p:cNvSpPr/>
            <p:nvPr/>
          </p:nvSpPr>
          <p:spPr bwMode="auto">
            <a:xfrm>
              <a:off x="4046537" y="2346006"/>
              <a:ext cx="864000" cy="552450"/>
            </a:xfrm>
            <a:prstGeom prst="rect">
              <a:avLst/>
            </a:prstGeom>
            <a:solidFill>
              <a:schemeClr val="bg1">
                <a:lumMod val="95000"/>
              </a:schemeClr>
            </a:solidFill>
            <a:ln w="9525" algn="ctr">
              <a:solidFill>
                <a:schemeClr val="bg1">
                  <a:lumMod val="65000"/>
                </a:schemeClr>
              </a:solidFill>
              <a:miter lim="800000"/>
              <a:headEnd/>
              <a:tailEnd/>
            </a:ln>
            <a:effectLst>
              <a:outerShdw blurRad="50800" dist="38100" dir="2700000" algn="tl" rotWithShape="0">
                <a:prstClr val="black">
                  <a:alpha val="40000"/>
                </a:prstClr>
              </a:outerShdw>
            </a:effectLst>
          </p:spPr>
          <p:txBody>
            <a:bodyPr lIns="0" tIns="72000" rIns="0" bIns="36000" anchor="ctr"/>
            <a:lstStyle/>
            <a:p>
              <a:pPr algn="ctr">
                <a:lnSpc>
                  <a:spcPct val="90000"/>
                </a:lnSpc>
                <a:buClr>
                  <a:srgbClr val="000000"/>
                </a:buClr>
                <a:tabLst>
                  <a:tab pos="2054409" algn="l"/>
                </a:tabLst>
                <a:defRPr/>
              </a:pPr>
              <a:r>
                <a:rPr lang="zh-CN" altLang="en-US" sz="1000" dirty="0">
                  <a:solidFill>
                    <a:srgbClr val="0D0D0D"/>
                  </a:solidFill>
                  <a:latin typeface="华文楷体" panose="02010600040101010101" pitchFamily="2" charset="-122"/>
                  <a:ea typeface="华文楷体" panose="02010600040101010101" pitchFamily="2" charset="-122"/>
                  <a:cs typeface="Arial" charset="0"/>
                </a:rPr>
                <a:t>数据质量检查规则管理</a:t>
              </a:r>
            </a:p>
          </p:txBody>
        </p:sp>
        <p:sp>
          <p:nvSpPr>
            <p:cNvPr id="22" name="Rectangle 68"/>
            <p:cNvSpPr/>
            <p:nvPr/>
          </p:nvSpPr>
          <p:spPr bwMode="auto">
            <a:xfrm>
              <a:off x="4013200" y="1709737"/>
              <a:ext cx="2746375" cy="550863"/>
            </a:xfrm>
            <a:prstGeom prst="rect">
              <a:avLst/>
            </a:prstGeom>
            <a:solidFill>
              <a:schemeClr val="bg1">
                <a:lumMod val="95000"/>
              </a:schemeClr>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000">
                  <a:solidFill>
                    <a:srgbClr val="000000"/>
                  </a:solidFill>
                  <a:latin typeface="华文楷体" panose="02010600040101010101" pitchFamily="2" charset="-122"/>
                  <a:ea typeface="华文楷体" panose="02010600040101010101" pitchFamily="2" charset="-122"/>
                </a:rPr>
                <a:t>数据质量问题分析</a:t>
              </a:r>
            </a:p>
          </p:txBody>
        </p:sp>
        <p:sp>
          <p:nvSpPr>
            <p:cNvPr id="23" name="Rectangle 69"/>
            <p:cNvSpPr/>
            <p:nvPr/>
          </p:nvSpPr>
          <p:spPr bwMode="auto">
            <a:xfrm flipH="1">
              <a:off x="3451225" y="1709736"/>
              <a:ext cx="525462" cy="1188720"/>
            </a:xfrm>
            <a:prstGeom prst="rect">
              <a:avLst/>
            </a:prstGeom>
            <a:solidFill>
              <a:schemeClr val="bg1">
                <a:lumMod val="95000"/>
              </a:schemeClr>
            </a:solidFill>
            <a:ln w="9525" algn="ctr">
              <a:solidFill>
                <a:schemeClr val="bg1">
                  <a:lumMod val="65000"/>
                </a:schemeClr>
              </a:solidFill>
              <a:miter lim="800000"/>
              <a:headEnd/>
              <a:tailEnd/>
            </a:ln>
            <a:effectLst>
              <a:outerShdw blurRad="50800" dist="38100" dir="2700000" algn="tl" rotWithShape="0">
                <a:prstClr val="black">
                  <a:alpha val="40000"/>
                </a:prstClr>
              </a:outerShdw>
            </a:effectLst>
          </p:spPr>
          <p:txBody>
            <a:bodyPr lIns="90000" tIns="72000" rIns="90000" bIns="36000" anchor="ctr">
              <a:normAutofit lnSpcReduction="10000"/>
            </a:bodyPr>
            <a:lstStyle/>
            <a:p>
              <a:pPr algn="ctr">
                <a:buClr>
                  <a:srgbClr val="000000"/>
                </a:buClr>
                <a:tabLst>
                  <a:tab pos="2054409" algn="l"/>
                </a:tabLst>
                <a:defRPr/>
              </a:pPr>
              <a:r>
                <a:rPr lang="zh-CN" altLang="en-US" sz="900">
                  <a:solidFill>
                    <a:srgbClr val="0D0D0D"/>
                  </a:solidFill>
                  <a:latin typeface="华文楷体" panose="02010600040101010101" pitchFamily="2" charset="-122"/>
                  <a:ea typeface="华文楷体" panose="02010600040101010101" pitchFamily="2" charset="-122"/>
                  <a:cs typeface="Arial" charset="0"/>
                </a:rPr>
                <a:t>数据质量稽核引擎</a:t>
              </a:r>
            </a:p>
          </p:txBody>
        </p:sp>
        <p:sp>
          <p:nvSpPr>
            <p:cNvPr id="24" name="Rectangle 70"/>
            <p:cNvSpPr/>
            <p:nvPr/>
          </p:nvSpPr>
          <p:spPr bwMode="auto">
            <a:xfrm>
              <a:off x="5895575" y="2346006"/>
              <a:ext cx="864000" cy="552450"/>
            </a:xfrm>
            <a:prstGeom prst="rect">
              <a:avLst/>
            </a:prstGeom>
            <a:solidFill>
              <a:schemeClr val="bg1">
                <a:lumMod val="95000"/>
              </a:schemeClr>
            </a:solidFill>
            <a:ln w="9525" algn="ctr">
              <a:solidFill>
                <a:schemeClr val="bg1">
                  <a:lumMod val="65000"/>
                </a:schemeClr>
              </a:solidFill>
              <a:miter lim="800000"/>
              <a:headEnd/>
              <a:tailEnd/>
            </a:ln>
            <a:effectLst>
              <a:outerShdw blurRad="50800" dist="38100" dir="2700000" algn="tl" rotWithShape="0">
                <a:prstClr val="black">
                  <a:alpha val="40000"/>
                </a:prstClr>
              </a:outerShdw>
            </a:effectLst>
          </p:spPr>
          <p:txBody>
            <a:bodyPr lIns="0" tIns="72000" rIns="0" bIns="36000" anchor="ctr"/>
            <a:lstStyle/>
            <a:p>
              <a:pPr algn="ctr">
                <a:lnSpc>
                  <a:spcPct val="90000"/>
                </a:lnSpc>
                <a:buClr>
                  <a:srgbClr val="000000"/>
                </a:buClr>
                <a:tabLst>
                  <a:tab pos="2054409" algn="l"/>
                </a:tabLst>
              </a:pPr>
              <a:r>
                <a:rPr lang="zh-CN" altLang="en-US" sz="1000" dirty="0">
                  <a:solidFill>
                    <a:srgbClr val="0D0D0D"/>
                  </a:solidFill>
                  <a:latin typeface="华文楷体" panose="02010600040101010101" pitchFamily="2" charset="-122"/>
                  <a:ea typeface="华文楷体" panose="02010600040101010101" pitchFamily="2" charset="-122"/>
                  <a:cs typeface="Arial" charset="0"/>
                </a:rPr>
                <a:t>数据质量</a:t>
              </a:r>
              <a:r>
                <a:rPr lang="en-US" altLang="zh-CN" sz="1000" dirty="0">
                  <a:solidFill>
                    <a:srgbClr val="0D0D0D"/>
                  </a:solidFill>
                  <a:latin typeface="华文楷体" panose="02010600040101010101" pitchFamily="2" charset="-122"/>
                  <a:ea typeface="华文楷体" panose="02010600040101010101" pitchFamily="2" charset="-122"/>
                  <a:cs typeface="Arial" charset="0"/>
                </a:rPr>
                <a:t/>
              </a:r>
              <a:br>
                <a:rPr lang="en-US" altLang="zh-CN" sz="1000" dirty="0">
                  <a:solidFill>
                    <a:srgbClr val="0D0D0D"/>
                  </a:solidFill>
                  <a:latin typeface="华文楷体" panose="02010600040101010101" pitchFamily="2" charset="-122"/>
                  <a:ea typeface="华文楷体" panose="02010600040101010101" pitchFamily="2" charset="-122"/>
                  <a:cs typeface="Arial" charset="0"/>
                </a:rPr>
              </a:br>
              <a:r>
                <a:rPr lang="zh-CN" altLang="en-US" sz="1000" dirty="0">
                  <a:solidFill>
                    <a:srgbClr val="0D0D0D"/>
                  </a:solidFill>
                  <a:latin typeface="华文楷体" panose="02010600040101010101" pitchFamily="2" charset="-122"/>
                  <a:ea typeface="华文楷体" panose="02010600040101010101" pitchFamily="2" charset="-122"/>
                  <a:cs typeface="Arial" charset="0"/>
                </a:rPr>
                <a:t>知识管理</a:t>
              </a:r>
            </a:p>
          </p:txBody>
        </p:sp>
        <p:sp>
          <p:nvSpPr>
            <p:cNvPr id="25" name="Rectangle 71"/>
            <p:cNvSpPr/>
            <p:nvPr/>
          </p:nvSpPr>
          <p:spPr bwMode="auto">
            <a:xfrm>
              <a:off x="4971056" y="2346006"/>
              <a:ext cx="864000" cy="552450"/>
            </a:xfrm>
            <a:prstGeom prst="rect">
              <a:avLst/>
            </a:prstGeom>
            <a:solidFill>
              <a:schemeClr val="bg1">
                <a:lumMod val="95000"/>
              </a:schemeClr>
            </a:solidFill>
            <a:ln w="9525" algn="ctr">
              <a:solidFill>
                <a:schemeClr val="bg1">
                  <a:lumMod val="65000"/>
                </a:schemeClr>
              </a:solidFill>
              <a:miter lim="800000"/>
              <a:headEnd/>
              <a:tailEnd/>
            </a:ln>
            <a:effectLst>
              <a:outerShdw blurRad="50800" dist="38100" dir="2700000" algn="tl" rotWithShape="0">
                <a:prstClr val="black">
                  <a:alpha val="40000"/>
                </a:prstClr>
              </a:outerShdw>
            </a:effectLst>
          </p:spPr>
          <p:txBody>
            <a:bodyPr lIns="0" tIns="72000" rIns="0" bIns="36000" anchor="ctr"/>
            <a:lstStyle/>
            <a:p>
              <a:pPr algn="ctr">
                <a:lnSpc>
                  <a:spcPct val="90000"/>
                </a:lnSpc>
                <a:buClr>
                  <a:srgbClr val="000000"/>
                </a:buClr>
                <a:tabLst>
                  <a:tab pos="2054409" algn="l"/>
                </a:tabLst>
              </a:pPr>
              <a:r>
                <a:rPr lang="zh-CN" altLang="en-US" sz="1000" dirty="0">
                  <a:solidFill>
                    <a:srgbClr val="0D0D0D"/>
                  </a:solidFill>
                  <a:latin typeface="华文楷体" panose="02010600040101010101" pitchFamily="2" charset="-122"/>
                  <a:ea typeface="华文楷体" panose="02010600040101010101" pitchFamily="2" charset="-122"/>
                  <a:cs typeface="Arial" charset="0"/>
                </a:rPr>
                <a:t>数据质量</a:t>
              </a:r>
              <a:r>
                <a:rPr lang="en-US" altLang="zh-CN" sz="1000" dirty="0">
                  <a:solidFill>
                    <a:srgbClr val="0D0D0D"/>
                  </a:solidFill>
                  <a:latin typeface="华文楷体" panose="02010600040101010101" pitchFamily="2" charset="-122"/>
                  <a:ea typeface="华文楷体" panose="02010600040101010101" pitchFamily="2" charset="-122"/>
                  <a:cs typeface="Arial" charset="0"/>
                </a:rPr>
                <a:t/>
              </a:r>
              <a:br>
                <a:rPr lang="en-US" altLang="zh-CN" sz="1000" dirty="0">
                  <a:solidFill>
                    <a:srgbClr val="0D0D0D"/>
                  </a:solidFill>
                  <a:latin typeface="华文楷体" panose="02010600040101010101" pitchFamily="2" charset="-122"/>
                  <a:ea typeface="华文楷体" panose="02010600040101010101" pitchFamily="2" charset="-122"/>
                  <a:cs typeface="Arial" charset="0"/>
                </a:rPr>
              </a:br>
              <a:r>
                <a:rPr lang="zh-CN" altLang="en-US" sz="1000" dirty="0">
                  <a:solidFill>
                    <a:srgbClr val="0D0D0D"/>
                  </a:solidFill>
                  <a:latin typeface="华文楷体" panose="02010600040101010101" pitchFamily="2" charset="-122"/>
                  <a:ea typeface="华文楷体" panose="02010600040101010101" pitchFamily="2" charset="-122"/>
                  <a:cs typeface="Arial" charset="0"/>
                </a:rPr>
                <a:t>问题管理</a:t>
              </a:r>
            </a:p>
          </p:txBody>
        </p:sp>
      </p:grpSp>
      <p:sp>
        <p:nvSpPr>
          <p:cNvPr id="26" name="Rectangle 23"/>
          <p:cNvSpPr>
            <a:spLocks noChangeArrowheads="1"/>
          </p:cNvSpPr>
          <p:nvPr/>
        </p:nvSpPr>
        <p:spPr bwMode="auto">
          <a:xfrm rot="16200000">
            <a:off x="3120038" y="4512032"/>
            <a:ext cx="214606" cy="827603"/>
          </a:xfrm>
          <a:prstGeom prst="rect">
            <a:avLst/>
          </a:prstGeom>
          <a:solidFill>
            <a:schemeClr val="accent1">
              <a:lumMod val="20000"/>
              <a:lumOff val="80000"/>
            </a:schemeClr>
          </a:solidFill>
          <a:ln w="19050" algn="ctr">
            <a:solidFill>
              <a:schemeClr val="bg1">
                <a:lumMod val="65000"/>
              </a:schemeClr>
            </a:solidFill>
            <a:round/>
            <a:headEnd/>
            <a:tailEnd/>
          </a:ln>
          <a:effectLst>
            <a:outerShdw dist="38100" dir="2700000" algn="tl" rotWithShape="0">
              <a:srgbClr val="000000">
                <a:alpha val="39999"/>
              </a:srgbClr>
            </a:outerShdw>
          </a:effectLst>
        </p:spPr>
        <p:txBody>
          <a:bodyPr vert="eaVert" lIns="102092" tIns="43219" rIns="34031" bIns="43219" anchor="ctr"/>
          <a:lstStyle/>
          <a:p>
            <a:pPr algn="ctr"/>
            <a:r>
              <a:rPr lang="zh-CN" altLang="en-US" sz="900" dirty="0">
                <a:latin typeface="华文楷体" panose="02010600040101010101" pitchFamily="2" charset="-122"/>
                <a:ea typeface="华文楷体" panose="02010600040101010101" pitchFamily="2" charset="-122"/>
                <a:cs typeface="Arial" pitchFamily="34" charset="0"/>
              </a:rPr>
              <a:t>对公业务信息</a:t>
            </a:r>
          </a:p>
        </p:txBody>
      </p:sp>
      <p:sp>
        <p:nvSpPr>
          <p:cNvPr id="27" name="Rectangle 25"/>
          <p:cNvSpPr>
            <a:spLocks noChangeArrowheads="1"/>
          </p:cNvSpPr>
          <p:nvPr/>
        </p:nvSpPr>
        <p:spPr bwMode="auto">
          <a:xfrm rot="16200000">
            <a:off x="3120038" y="4788256"/>
            <a:ext cx="214606" cy="827603"/>
          </a:xfrm>
          <a:prstGeom prst="rect">
            <a:avLst/>
          </a:prstGeom>
          <a:solidFill>
            <a:schemeClr val="accent1">
              <a:lumMod val="20000"/>
              <a:lumOff val="80000"/>
            </a:schemeClr>
          </a:solidFill>
          <a:ln w="19050" algn="ctr">
            <a:solidFill>
              <a:schemeClr val="bg1">
                <a:lumMod val="65000"/>
              </a:schemeClr>
            </a:solidFill>
            <a:round/>
            <a:headEnd/>
            <a:tailEnd/>
          </a:ln>
          <a:effectLst>
            <a:outerShdw dist="38100" dir="2700000" algn="tl" rotWithShape="0">
              <a:srgbClr val="000000">
                <a:alpha val="39999"/>
              </a:srgbClr>
            </a:outerShdw>
          </a:effectLst>
        </p:spPr>
        <p:txBody>
          <a:bodyPr vert="eaVert" lIns="102092" tIns="43219" rIns="34031" bIns="43219" anchor="ctr"/>
          <a:lstStyle/>
          <a:p>
            <a:pPr algn="ctr"/>
            <a:r>
              <a:rPr lang="zh-CN" altLang="en-US" sz="900" dirty="0">
                <a:latin typeface="华文楷体" panose="02010600040101010101" pitchFamily="2" charset="-122"/>
                <a:ea typeface="华文楷体" panose="02010600040101010101" pitchFamily="2" charset="-122"/>
                <a:cs typeface="Arial" pitchFamily="34" charset="0"/>
              </a:rPr>
              <a:t>资金业务信息</a:t>
            </a:r>
          </a:p>
        </p:txBody>
      </p:sp>
      <p:sp>
        <p:nvSpPr>
          <p:cNvPr id="28" name="Rectangle 26"/>
          <p:cNvSpPr>
            <a:spLocks noChangeArrowheads="1"/>
          </p:cNvSpPr>
          <p:nvPr/>
        </p:nvSpPr>
        <p:spPr bwMode="auto">
          <a:xfrm rot="16200000">
            <a:off x="3120038" y="5064481"/>
            <a:ext cx="214606" cy="827603"/>
          </a:xfrm>
          <a:prstGeom prst="rect">
            <a:avLst/>
          </a:prstGeom>
          <a:solidFill>
            <a:schemeClr val="accent1">
              <a:lumMod val="20000"/>
              <a:lumOff val="80000"/>
            </a:schemeClr>
          </a:solidFill>
          <a:ln w="19050" algn="ctr">
            <a:solidFill>
              <a:schemeClr val="bg1">
                <a:lumMod val="65000"/>
              </a:schemeClr>
            </a:solidFill>
            <a:round/>
            <a:headEnd/>
            <a:tailEnd/>
          </a:ln>
          <a:effectLst>
            <a:outerShdw dist="38100" dir="2700000" algn="tl" rotWithShape="0">
              <a:srgbClr val="000000">
                <a:alpha val="39999"/>
              </a:srgbClr>
            </a:outerShdw>
          </a:effectLst>
        </p:spPr>
        <p:txBody>
          <a:bodyPr vert="eaVert" lIns="102092" tIns="43219" rIns="34031" bIns="43219" anchor="ctr"/>
          <a:lstStyle/>
          <a:p>
            <a:pPr algn="ctr"/>
            <a:r>
              <a:rPr lang="zh-CN" altLang="en-US" sz="900" dirty="0">
                <a:latin typeface="华文楷体" panose="02010600040101010101" pitchFamily="2" charset="-122"/>
                <a:ea typeface="华文楷体" panose="02010600040101010101" pitchFamily="2" charset="-122"/>
                <a:cs typeface="Arial" pitchFamily="34" charset="0"/>
              </a:rPr>
              <a:t>零售业务信息</a:t>
            </a:r>
          </a:p>
        </p:txBody>
      </p:sp>
      <p:sp>
        <p:nvSpPr>
          <p:cNvPr id="29" name="Rectangle 28"/>
          <p:cNvSpPr>
            <a:spLocks noChangeArrowheads="1"/>
          </p:cNvSpPr>
          <p:nvPr/>
        </p:nvSpPr>
        <p:spPr bwMode="auto">
          <a:xfrm rot="16200000">
            <a:off x="3120038" y="5353982"/>
            <a:ext cx="214605" cy="827602"/>
          </a:xfrm>
          <a:prstGeom prst="rect">
            <a:avLst/>
          </a:prstGeom>
          <a:solidFill>
            <a:schemeClr val="accent1">
              <a:lumMod val="20000"/>
              <a:lumOff val="80000"/>
            </a:schemeClr>
          </a:solidFill>
          <a:ln w="19050" algn="ctr">
            <a:solidFill>
              <a:schemeClr val="bg1">
                <a:lumMod val="65000"/>
              </a:schemeClr>
            </a:solidFill>
            <a:round/>
            <a:headEnd/>
            <a:tailEnd/>
          </a:ln>
          <a:effectLst>
            <a:outerShdw dist="38100" dir="2700000" algn="tl" rotWithShape="0">
              <a:srgbClr val="000000">
                <a:alpha val="39999"/>
              </a:srgbClr>
            </a:outerShdw>
          </a:effectLst>
        </p:spPr>
        <p:txBody>
          <a:bodyPr vert="eaVert" lIns="102092" tIns="43219" rIns="34031" bIns="43219" anchor="ctr"/>
          <a:lstStyle/>
          <a:p>
            <a:pPr algn="ctr"/>
            <a:r>
              <a:rPr lang="zh-CN" altLang="en-US" sz="900" dirty="0">
                <a:latin typeface="华文楷体" panose="02010600040101010101" pitchFamily="2" charset="-122"/>
                <a:ea typeface="华文楷体" panose="02010600040101010101" pitchFamily="2" charset="-122"/>
                <a:cs typeface="Arial" pitchFamily="34" charset="0"/>
              </a:rPr>
              <a:t>保全与</a:t>
            </a:r>
            <a:r>
              <a:rPr lang="en-US" altLang="zh-CN" sz="900" dirty="0">
                <a:latin typeface="华文楷体" panose="02010600040101010101" pitchFamily="2" charset="-122"/>
                <a:ea typeface="华文楷体" panose="02010600040101010101" pitchFamily="2" charset="-122"/>
                <a:cs typeface="Arial" pitchFamily="34" charset="0"/>
              </a:rPr>
              <a:t/>
            </a:r>
            <a:br>
              <a:rPr lang="en-US" altLang="zh-CN" sz="900" dirty="0">
                <a:latin typeface="华文楷体" panose="02010600040101010101" pitchFamily="2" charset="-122"/>
                <a:ea typeface="华文楷体" panose="02010600040101010101" pitchFamily="2" charset="-122"/>
                <a:cs typeface="Arial" pitchFamily="34" charset="0"/>
              </a:rPr>
            </a:br>
            <a:r>
              <a:rPr lang="zh-CN" altLang="en-US" sz="900" dirty="0">
                <a:latin typeface="华文楷体" panose="02010600040101010101" pitchFamily="2" charset="-122"/>
                <a:ea typeface="华文楷体" panose="02010600040101010101" pitchFamily="2" charset="-122"/>
                <a:cs typeface="Arial" pitchFamily="34" charset="0"/>
              </a:rPr>
              <a:t>清收信息</a:t>
            </a:r>
          </a:p>
        </p:txBody>
      </p:sp>
      <p:sp>
        <p:nvSpPr>
          <p:cNvPr id="30" name="Rectangle 28"/>
          <p:cNvSpPr>
            <a:spLocks noChangeArrowheads="1"/>
          </p:cNvSpPr>
          <p:nvPr/>
        </p:nvSpPr>
        <p:spPr bwMode="auto">
          <a:xfrm rot="16200000">
            <a:off x="4040556" y="4526540"/>
            <a:ext cx="213809" cy="826925"/>
          </a:xfrm>
          <a:prstGeom prst="rect">
            <a:avLst/>
          </a:prstGeom>
          <a:solidFill>
            <a:schemeClr val="accent1">
              <a:lumMod val="20000"/>
              <a:lumOff val="80000"/>
            </a:schemeClr>
          </a:solidFill>
          <a:ln w="19050" algn="ctr">
            <a:solidFill>
              <a:schemeClr val="bg1">
                <a:lumMod val="65000"/>
              </a:schemeClr>
            </a:solidFill>
            <a:round/>
            <a:headEnd/>
            <a:tailEnd/>
          </a:ln>
          <a:effectLst>
            <a:outerShdw dist="38100" dir="2700000" algn="tl" rotWithShape="0">
              <a:srgbClr val="000000">
                <a:alpha val="39999"/>
              </a:srgbClr>
            </a:outerShdw>
          </a:effectLst>
        </p:spPr>
        <p:txBody>
          <a:bodyPr vert="eaVert" lIns="102092" tIns="43219" rIns="34031" bIns="43219" anchor="ctr"/>
          <a:lstStyle/>
          <a:p>
            <a:pPr algn="ctr"/>
            <a:r>
              <a:rPr lang="zh-CN" altLang="en-US" sz="900" dirty="0">
                <a:latin typeface="华文楷体" panose="02010600040101010101" pitchFamily="2" charset="-122"/>
                <a:ea typeface="华文楷体" panose="02010600040101010101" pitchFamily="2" charset="-122"/>
                <a:cs typeface="Arial" pitchFamily="34" charset="0"/>
              </a:rPr>
              <a:t>信用评级信息</a:t>
            </a:r>
          </a:p>
        </p:txBody>
      </p:sp>
      <p:sp>
        <p:nvSpPr>
          <p:cNvPr id="31" name="Rectangle 28"/>
          <p:cNvSpPr>
            <a:spLocks noChangeArrowheads="1"/>
          </p:cNvSpPr>
          <p:nvPr/>
        </p:nvSpPr>
        <p:spPr bwMode="auto">
          <a:xfrm rot="16200000">
            <a:off x="4040556" y="4803028"/>
            <a:ext cx="213809" cy="826925"/>
          </a:xfrm>
          <a:prstGeom prst="rect">
            <a:avLst/>
          </a:prstGeom>
          <a:solidFill>
            <a:schemeClr val="accent1">
              <a:lumMod val="20000"/>
              <a:lumOff val="80000"/>
            </a:schemeClr>
          </a:solidFill>
          <a:ln w="19050" algn="ctr">
            <a:solidFill>
              <a:schemeClr val="bg1">
                <a:lumMod val="65000"/>
              </a:schemeClr>
            </a:solidFill>
            <a:round/>
            <a:headEnd/>
            <a:tailEnd/>
          </a:ln>
          <a:effectLst>
            <a:outerShdw dist="38100" dir="2700000" algn="tl" rotWithShape="0">
              <a:srgbClr val="000000">
                <a:alpha val="39999"/>
              </a:srgbClr>
            </a:outerShdw>
          </a:effectLst>
        </p:spPr>
        <p:txBody>
          <a:bodyPr vert="eaVert" lIns="102092" tIns="43219" rIns="34031" bIns="43219" anchor="ctr"/>
          <a:lstStyle/>
          <a:p>
            <a:pPr algn="ctr"/>
            <a:r>
              <a:rPr lang="zh-CN" altLang="en-US" sz="900" dirty="0">
                <a:latin typeface="华文楷体" panose="02010600040101010101" pitchFamily="2" charset="-122"/>
                <a:ea typeface="华文楷体" panose="02010600040101010101" pitchFamily="2" charset="-122"/>
                <a:cs typeface="Arial" pitchFamily="34" charset="0"/>
              </a:rPr>
              <a:t>财务数据信息</a:t>
            </a:r>
          </a:p>
        </p:txBody>
      </p:sp>
      <p:sp>
        <p:nvSpPr>
          <p:cNvPr id="32" name="Rectangle 28"/>
          <p:cNvSpPr>
            <a:spLocks noChangeArrowheads="1"/>
          </p:cNvSpPr>
          <p:nvPr/>
        </p:nvSpPr>
        <p:spPr bwMode="auto">
          <a:xfrm rot="16200000">
            <a:off x="4027043" y="5067517"/>
            <a:ext cx="213809" cy="826925"/>
          </a:xfrm>
          <a:prstGeom prst="rect">
            <a:avLst/>
          </a:prstGeom>
          <a:solidFill>
            <a:schemeClr val="accent1">
              <a:lumMod val="20000"/>
              <a:lumOff val="80000"/>
            </a:schemeClr>
          </a:solidFill>
          <a:ln w="19050" algn="ctr">
            <a:solidFill>
              <a:schemeClr val="bg1">
                <a:lumMod val="65000"/>
              </a:schemeClr>
            </a:solidFill>
            <a:round/>
            <a:headEnd/>
            <a:tailEnd/>
          </a:ln>
          <a:effectLst>
            <a:outerShdw dist="38100" dir="2700000" algn="tl" rotWithShape="0">
              <a:srgbClr val="000000">
                <a:alpha val="39999"/>
              </a:srgbClr>
            </a:outerShdw>
          </a:effectLst>
        </p:spPr>
        <p:txBody>
          <a:bodyPr vert="eaVert" lIns="102092" tIns="43219" rIns="34031" bIns="43219" anchor="ctr"/>
          <a:lstStyle/>
          <a:p>
            <a:pPr algn="ctr"/>
            <a:r>
              <a:rPr lang="zh-CN" altLang="en-US" sz="900" dirty="0">
                <a:latin typeface="华文楷体" panose="02010600040101010101" pitchFamily="2" charset="-122"/>
                <a:ea typeface="华文楷体" panose="02010600040101010101" pitchFamily="2" charset="-122"/>
                <a:cs typeface="Arial" pitchFamily="34" charset="0"/>
              </a:rPr>
              <a:t>风险计量结果</a:t>
            </a:r>
          </a:p>
        </p:txBody>
      </p:sp>
      <p:sp>
        <p:nvSpPr>
          <p:cNvPr id="33" name="Rectangle 28"/>
          <p:cNvSpPr>
            <a:spLocks noChangeArrowheads="1"/>
          </p:cNvSpPr>
          <p:nvPr/>
        </p:nvSpPr>
        <p:spPr bwMode="auto">
          <a:xfrm rot="16200000">
            <a:off x="4027042" y="5354719"/>
            <a:ext cx="213809" cy="826925"/>
          </a:xfrm>
          <a:prstGeom prst="rect">
            <a:avLst/>
          </a:prstGeom>
          <a:solidFill>
            <a:schemeClr val="accent1">
              <a:lumMod val="20000"/>
              <a:lumOff val="80000"/>
            </a:schemeClr>
          </a:solidFill>
          <a:ln w="19050" algn="ctr">
            <a:solidFill>
              <a:schemeClr val="bg1">
                <a:lumMod val="65000"/>
              </a:schemeClr>
            </a:solidFill>
            <a:round/>
            <a:headEnd/>
            <a:tailEnd/>
          </a:ln>
          <a:effectLst>
            <a:outerShdw dist="38100" dir="2700000" algn="tl" rotWithShape="0">
              <a:srgbClr val="000000">
                <a:alpha val="39999"/>
              </a:srgbClr>
            </a:outerShdw>
          </a:effectLst>
        </p:spPr>
        <p:txBody>
          <a:bodyPr vert="eaVert" lIns="102092" tIns="43219" rIns="34031" bIns="43219" anchor="ctr"/>
          <a:lstStyle/>
          <a:p>
            <a:pPr algn="ctr"/>
            <a:r>
              <a:rPr lang="en-US" altLang="zh-CN" sz="900" dirty="0">
                <a:latin typeface="华文楷体" panose="02010600040101010101" pitchFamily="2" charset="-122"/>
                <a:ea typeface="华文楷体" panose="02010600040101010101" pitchFamily="2" charset="-122"/>
                <a:cs typeface="Arial" pitchFamily="34" charset="0"/>
              </a:rPr>
              <a:t>……</a:t>
            </a:r>
            <a:endParaRPr lang="zh-CN" altLang="en-US" sz="900" dirty="0">
              <a:latin typeface="华文楷体" panose="02010600040101010101" pitchFamily="2" charset="-122"/>
              <a:ea typeface="华文楷体" panose="02010600040101010101" pitchFamily="2" charset="-122"/>
              <a:cs typeface="Arial" pitchFamily="34" charset="0"/>
            </a:endParaRPr>
          </a:p>
        </p:txBody>
      </p:sp>
      <p:grpSp>
        <p:nvGrpSpPr>
          <p:cNvPr id="34" name="组合 39"/>
          <p:cNvGrpSpPr/>
          <p:nvPr/>
        </p:nvGrpSpPr>
        <p:grpSpPr>
          <a:xfrm>
            <a:off x="6416746" y="1961984"/>
            <a:ext cx="2518589" cy="990600"/>
            <a:chOff x="6705044" y="2133600"/>
            <a:chExt cx="3104118" cy="990600"/>
          </a:xfrm>
        </p:grpSpPr>
        <p:sp>
          <p:nvSpPr>
            <p:cNvPr id="35" name="Rectangle 47"/>
            <p:cNvSpPr/>
            <p:nvPr/>
          </p:nvSpPr>
          <p:spPr bwMode="auto">
            <a:xfrm>
              <a:off x="6705044" y="2281049"/>
              <a:ext cx="3104118" cy="843151"/>
            </a:xfrm>
            <a:prstGeom prst="rect">
              <a:avLst/>
            </a:prstGeom>
            <a:solidFill>
              <a:schemeClr val="bg1"/>
            </a:solidFill>
            <a:ln w="952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112550" indent="-112550">
                <a:buFont typeface="Arial" charset="0"/>
                <a:buChar char="•"/>
                <a:defRPr/>
              </a:pPr>
              <a:r>
                <a:rPr lang="zh-CN" altLang="en-US" sz="1000" dirty="0">
                  <a:solidFill>
                    <a:srgbClr val="37617A"/>
                  </a:solidFill>
                  <a:latin typeface="华文楷体" panose="02010600040101010101" pitchFamily="2" charset="-122"/>
                  <a:ea typeface="华文楷体" panose="02010600040101010101" pitchFamily="2" charset="-122"/>
                </a:rPr>
                <a:t>基于已发布数据标准规范要求（如格式、代码取值的要求），形成数据质量检查规则，并配置于数据质量管理系统中。</a:t>
              </a:r>
              <a:endParaRPr lang="en-US" altLang="zh-CN" sz="1000" dirty="0">
                <a:solidFill>
                  <a:srgbClr val="37617A"/>
                </a:solidFill>
                <a:latin typeface="华文楷体" panose="02010600040101010101" pitchFamily="2" charset="-122"/>
                <a:ea typeface="华文楷体" panose="02010600040101010101" pitchFamily="2" charset="-122"/>
              </a:endParaRPr>
            </a:p>
          </p:txBody>
        </p:sp>
        <p:sp>
          <p:nvSpPr>
            <p:cNvPr id="36" name="Rectangle 53"/>
            <p:cNvSpPr>
              <a:spLocks noChangeArrowheads="1"/>
            </p:cNvSpPr>
            <p:nvPr/>
          </p:nvSpPr>
          <p:spPr bwMode="auto">
            <a:xfrm>
              <a:off x="7297901" y="2133600"/>
              <a:ext cx="2132150" cy="2462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1000" dirty="0">
                  <a:solidFill>
                    <a:srgbClr val="37617A"/>
                  </a:solidFill>
                  <a:latin typeface="华文楷体" panose="02010600040101010101" pitchFamily="2" charset="-122"/>
                  <a:ea typeface="华文楷体" panose="02010600040101010101" pitchFamily="2" charset="-122"/>
                </a:rPr>
                <a:t>数据标准与数据质量</a:t>
              </a:r>
            </a:p>
          </p:txBody>
        </p:sp>
      </p:grpSp>
      <p:grpSp>
        <p:nvGrpSpPr>
          <p:cNvPr id="37" name="组合 40"/>
          <p:cNvGrpSpPr/>
          <p:nvPr/>
        </p:nvGrpSpPr>
        <p:grpSpPr>
          <a:xfrm>
            <a:off x="6416746" y="3022140"/>
            <a:ext cx="2518589" cy="1530644"/>
            <a:chOff x="6705044" y="3352800"/>
            <a:chExt cx="3104118" cy="1530644"/>
          </a:xfrm>
        </p:grpSpPr>
        <p:sp>
          <p:nvSpPr>
            <p:cNvPr id="38" name="Rectangle 48"/>
            <p:cNvSpPr/>
            <p:nvPr/>
          </p:nvSpPr>
          <p:spPr bwMode="auto">
            <a:xfrm>
              <a:off x="6705044" y="3490914"/>
              <a:ext cx="3104118" cy="1392530"/>
            </a:xfrm>
            <a:prstGeom prst="rect">
              <a:avLst/>
            </a:prstGeom>
            <a:solidFill>
              <a:schemeClr val="bg1"/>
            </a:solidFill>
            <a:ln w="952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112550" indent="-112550">
                <a:buFont typeface="Arial" charset="0"/>
                <a:buChar char="•"/>
                <a:defRPr/>
              </a:pPr>
              <a:r>
                <a:rPr lang="zh-CN" altLang="en-US" sz="1000" dirty="0">
                  <a:solidFill>
                    <a:srgbClr val="37617A"/>
                  </a:solidFill>
                  <a:latin typeface="华文楷体" panose="02010600040101010101" pitchFamily="2" charset="-122"/>
                  <a:ea typeface="华文楷体" panose="02010600040101010101" pitchFamily="2" charset="-122"/>
                </a:rPr>
                <a:t>将数据质量检查点部署在风险数据集市入口处，确保进入风险数据集市的质量</a:t>
              </a:r>
              <a:endParaRPr lang="en-US" altLang="zh-CN" sz="1000" dirty="0">
                <a:solidFill>
                  <a:srgbClr val="37617A"/>
                </a:solidFill>
                <a:latin typeface="华文楷体" panose="02010600040101010101" pitchFamily="2" charset="-122"/>
                <a:ea typeface="华文楷体" panose="02010600040101010101" pitchFamily="2" charset="-122"/>
              </a:endParaRPr>
            </a:p>
            <a:p>
              <a:pPr marL="112550" indent="-112550">
                <a:buFont typeface="Arial" charset="0"/>
                <a:buChar char="•"/>
                <a:defRPr/>
              </a:pPr>
              <a:r>
                <a:rPr lang="zh-CN" altLang="en-US" sz="1000" dirty="0">
                  <a:solidFill>
                    <a:srgbClr val="37617A"/>
                  </a:solidFill>
                  <a:latin typeface="华文楷体" panose="02010600040101010101" pitchFamily="2" charset="-122"/>
                  <a:ea typeface="华文楷体" panose="02010600040101010101" pitchFamily="2" charset="-122"/>
                </a:rPr>
                <a:t>基于数据质量规则对数据集市开展持续的质量评估</a:t>
              </a:r>
              <a:endParaRPr lang="en-US" altLang="zh-CN" sz="1000" dirty="0">
                <a:solidFill>
                  <a:srgbClr val="37617A"/>
                </a:solidFill>
                <a:latin typeface="华文楷体" panose="02010600040101010101" pitchFamily="2" charset="-122"/>
                <a:ea typeface="华文楷体" panose="02010600040101010101" pitchFamily="2" charset="-122"/>
              </a:endParaRPr>
            </a:p>
            <a:p>
              <a:pPr marL="112550" indent="-112550">
                <a:buFont typeface="Arial" charset="0"/>
                <a:buChar char="•"/>
                <a:defRPr/>
              </a:pPr>
              <a:r>
                <a:rPr lang="zh-CN" altLang="en-US" sz="1000" dirty="0">
                  <a:solidFill>
                    <a:srgbClr val="37617A"/>
                  </a:solidFill>
                  <a:latin typeface="华文楷体" panose="02010600040101010101" pitchFamily="2" charset="-122"/>
                  <a:ea typeface="华文楷体" panose="02010600040101010101" pitchFamily="2" charset="-122"/>
                </a:rPr>
                <a:t>数据集市应用环节发现的质量问题，反馈到质量系统，完善数据质量检查规则</a:t>
              </a:r>
            </a:p>
          </p:txBody>
        </p:sp>
        <p:sp>
          <p:nvSpPr>
            <p:cNvPr id="39" name="Rectangle 57"/>
            <p:cNvSpPr>
              <a:spLocks noChangeArrowheads="1"/>
            </p:cNvSpPr>
            <p:nvPr/>
          </p:nvSpPr>
          <p:spPr bwMode="auto">
            <a:xfrm>
              <a:off x="7282374" y="3352800"/>
              <a:ext cx="2147676" cy="2462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1000" dirty="0">
                  <a:solidFill>
                    <a:srgbClr val="37617A"/>
                  </a:solidFill>
                  <a:latin typeface="华文楷体" panose="02010600040101010101" pitchFamily="2" charset="-122"/>
                  <a:ea typeface="华文楷体" panose="02010600040101010101" pitchFamily="2" charset="-122"/>
                </a:rPr>
                <a:t>数据质量与数据集市</a:t>
              </a:r>
            </a:p>
          </p:txBody>
        </p:sp>
      </p:grpSp>
      <p:grpSp>
        <p:nvGrpSpPr>
          <p:cNvPr id="40" name="组合 41"/>
          <p:cNvGrpSpPr/>
          <p:nvPr/>
        </p:nvGrpSpPr>
        <p:grpSpPr>
          <a:xfrm>
            <a:off x="6416746" y="4557874"/>
            <a:ext cx="2518589" cy="909310"/>
            <a:chOff x="6705044" y="5277972"/>
            <a:chExt cx="3104118" cy="909310"/>
          </a:xfrm>
        </p:grpSpPr>
        <p:sp>
          <p:nvSpPr>
            <p:cNvPr id="41" name="Rectangle 55"/>
            <p:cNvSpPr/>
            <p:nvPr/>
          </p:nvSpPr>
          <p:spPr bwMode="auto">
            <a:xfrm>
              <a:off x="6705044" y="5468938"/>
              <a:ext cx="3104118" cy="718344"/>
            </a:xfrm>
            <a:prstGeom prst="rect">
              <a:avLst/>
            </a:prstGeom>
            <a:solidFill>
              <a:schemeClr val="bg1"/>
            </a:solidFill>
            <a:ln w="952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112550" indent="-112550">
                <a:lnSpc>
                  <a:spcPct val="120000"/>
                </a:lnSpc>
                <a:buFont typeface="Arial" charset="0"/>
                <a:buChar char="•"/>
                <a:defRPr/>
              </a:pPr>
              <a:r>
                <a:rPr lang="zh-CN" altLang="en-US" sz="1000" dirty="0">
                  <a:solidFill>
                    <a:srgbClr val="37617A"/>
                  </a:solidFill>
                  <a:latin typeface="华文楷体" panose="02010600040101010101" pitchFamily="2" charset="-122"/>
                  <a:ea typeface="华文楷体" panose="02010600040101010101" pitchFamily="2" charset="-122"/>
                </a:rPr>
                <a:t>将数据质量检查结果与元数据关联，实现数据质量问题定位及影响分析</a:t>
              </a:r>
            </a:p>
          </p:txBody>
        </p:sp>
        <p:sp>
          <p:nvSpPr>
            <p:cNvPr id="42" name="Rectangle 57"/>
            <p:cNvSpPr>
              <a:spLocks noChangeArrowheads="1"/>
            </p:cNvSpPr>
            <p:nvPr/>
          </p:nvSpPr>
          <p:spPr bwMode="auto">
            <a:xfrm>
              <a:off x="7235795" y="5277972"/>
              <a:ext cx="2102817" cy="2462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1000" dirty="0">
                  <a:solidFill>
                    <a:srgbClr val="37617A"/>
                  </a:solidFill>
                  <a:latin typeface="华文楷体" panose="02010600040101010101" pitchFamily="2" charset="-122"/>
                  <a:ea typeface="华文楷体" panose="02010600040101010101" pitchFamily="2" charset="-122"/>
                </a:rPr>
                <a:t>数据质量与元数据</a:t>
              </a:r>
            </a:p>
          </p:txBody>
        </p:sp>
      </p:grpSp>
      <p:grpSp>
        <p:nvGrpSpPr>
          <p:cNvPr id="43" name="组合 38"/>
          <p:cNvGrpSpPr/>
          <p:nvPr/>
        </p:nvGrpSpPr>
        <p:grpSpPr>
          <a:xfrm>
            <a:off x="6416727" y="1050372"/>
            <a:ext cx="2514707" cy="856049"/>
            <a:chOff x="6705600" y="1069587"/>
            <a:chExt cx="3099333" cy="856049"/>
          </a:xfrm>
        </p:grpSpPr>
        <p:sp>
          <p:nvSpPr>
            <p:cNvPr id="44" name="Rectangle 55"/>
            <p:cNvSpPr/>
            <p:nvPr/>
          </p:nvSpPr>
          <p:spPr bwMode="auto">
            <a:xfrm>
              <a:off x="6705600" y="1208087"/>
              <a:ext cx="3099333" cy="717549"/>
            </a:xfrm>
            <a:prstGeom prst="rect">
              <a:avLst/>
            </a:prstGeom>
            <a:solidFill>
              <a:schemeClr val="bg1"/>
            </a:solidFill>
            <a:ln w="952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112550" indent="-112550">
                <a:lnSpc>
                  <a:spcPct val="120000"/>
                </a:lnSpc>
                <a:buFont typeface="Arial" charset="0"/>
                <a:buChar char="•"/>
                <a:defRPr/>
              </a:pPr>
              <a:r>
                <a:rPr lang="zh-CN" altLang="en-US" sz="1000" dirty="0">
                  <a:solidFill>
                    <a:srgbClr val="37617A"/>
                  </a:solidFill>
                  <a:latin typeface="华文楷体" panose="02010600040101010101" pitchFamily="2" charset="-122"/>
                  <a:ea typeface="华文楷体" panose="02010600040101010101" pitchFamily="2" charset="-122"/>
                </a:rPr>
                <a:t>数据标准规范需落地于数据集市的模型中，从源头规范化层面控制数据质量</a:t>
              </a:r>
            </a:p>
          </p:txBody>
        </p:sp>
        <p:sp>
          <p:nvSpPr>
            <p:cNvPr id="45" name="Rectangle 57"/>
            <p:cNvSpPr>
              <a:spLocks noChangeArrowheads="1"/>
            </p:cNvSpPr>
            <p:nvPr/>
          </p:nvSpPr>
          <p:spPr bwMode="auto">
            <a:xfrm>
              <a:off x="7298484" y="1069587"/>
              <a:ext cx="2131568" cy="2462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1000" dirty="0">
                  <a:solidFill>
                    <a:srgbClr val="37617A"/>
                  </a:solidFill>
                  <a:latin typeface="华文楷体" panose="02010600040101010101" pitchFamily="2" charset="-122"/>
                  <a:ea typeface="华文楷体" panose="02010600040101010101" pitchFamily="2" charset="-122"/>
                </a:rPr>
                <a:t>数据标准与数据集市</a:t>
              </a:r>
              <a:endParaRPr lang="zh-CN" altLang="en-US" sz="1000" b="1" dirty="0">
                <a:solidFill>
                  <a:srgbClr val="37617A"/>
                </a:solidFill>
                <a:latin typeface="华文楷体" panose="02010600040101010101" pitchFamily="2" charset="-122"/>
                <a:ea typeface="华文楷体" panose="02010600040101010101" pitchFamily="2" charset="-122"/>
              </a:endParaRPr>
            </a:p>
          </p:txBody>
        </p:sp>
      </p:grpSp>
      <p:grpSp>
        <p:nvGrpSpPr>
          <p:cNvPr id="46" name="组合 67"/>
          <p:cNvGrpSpPr/>
          <p:nvPr/>
        </p:nvGrpSpPr>
        <p:grpSpPr>
          <a:xfrm>
            <a:off x="6416746" y="5528302"/>
            <a:ext cx="2518589" cy="829974"/>
            <a:chOff x="6705044" y="5334000"/>
            <a:chExt cx="3104118" cy="1005682"/>
          </a:xfrm>
        </p:grpSpPr>
        <p:sp>
          <p:nvSpPr>
            <p:cNvPr id="47" name="Rectangle 55"/>
            <p:cNvSpPr/>
            <p:nvPr/>
          </p:nvSpPr>
          <p:spPr bwMode="auto">
            <a:xfrm>
              <a:off x="6705044" y="5468938"/>
              <a:ext cx="3104118" cy="870744"/>
            </a:xfrm>
            <a:prstGeom prst="rect">
              <a:avLst/>
            </a:prstGeom>
            <a:solidFill>
              <a:schemeClr val="bg1"/>
            </a:solidFill>
            <a:ln w="952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112550" indent="-112550">
                <a:lnSpc>
                  <a:spcPct val="120000"/>
                </a:lnSpc>
                <a:buFont typeface="Arial" charset="0"/>
                <a:buChar char="•"/>
                <a:defRPr/>
              </a:pPr>
              <a:r>
                <a:rPr lang="zh-CN" altLang="en-US" sz="1000" dirty="0">
                  <a:solidFill>
                    <a:srgbClr val="37617A"/>
                  </a:solidFill>
                  <a:latin typeface="华文楷体" panose="02010600040101010101" pitchFamily="2" charset="-122"/>
                  <a:ea typeface="华文楷体" panose="02010600040101010101" pitchFamily="2" charset="-122"/>
                </a:rPr>
                <a:t>建立数据标准项与元数据之间映射关系，识别标准落地情况</a:t>
              </a:r>
            </a:p>
          </p:txBody>
        </p:sp>
        <p:sp>
          <p:nvSpPr>
            <p:cNvPr id="48" name="Rectangle 57"/>
            <p:cNvSpPr>
              <a:spLocks noChangeArrowheads="1"/>
            </p:cNvSpPr>
            <p:nvPr/>
          </p:nvSpPr>
          <p:spPr bwMode="auto">
            <a:xfrm>
              <a:off x="7297901" y="5334000"/>
              <a:ext cx="2040711" cy="29834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1000" dirty="0">
                  <a:solidFill>
                    <a:srgbClr val="37617A"/>
                  </a:solidFill>
                  <a:latin typeface="华文楷体" panose="02010600040101010101" pitchFamily="2" charset="-122"/>
                  <a:ea typeface="华文楷体" panose="02010600040101010101" pitchFamily="2" charset="-122"/>
                </a:rPr>
                <a:t>数据标准与元数据</a:t>
              </a:r>
            </a:p>
          </p:txBody>
        </p:sp>
      </p:grpSp>
      <p:grpSp>
        <p:nvGrpSpPr>
          <p:cNvPr id="49" name="组合 2"/>
          <p:cNvGrpSpPr/>
          <p:nvPr/>
        </p:nvGrpSpPr>
        <p:grpSpPr>
          <a:xfrm>
            <a:off x="228600" y="1160930"/>
            <a:ext cx="2832698" cy="1728787"/>
            <a:chOff x="-176212" y="1319213"/>
            <a:chExt cx="3529012" cy="1728787"/>
          </a:xfrm>
        </p:grpSpPr>
        <p:sp>
          <p:nvSpPr>
            <p:cNvPr id="50" name="Rectangle 92"/>
            <p:cNvSpPr/>
            <p:nvPr/>
          </p:nvSpPr>
          <p:spPr bwMode="auto">
            <a:xfrm>
              <a:off x="-176212" y="1319213"/>
              <a:ext cx="3529012" cy="1728787"/>
            </a:xfrm>
            <a:prstGeom prst="rect">
              <a:avLst/>
            </a:prstGeom>
            <a:solidFill>
              <a:schemeClr val="bg1"/>
            </a:solidFill>
            <a:ln w="9525">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zh-CN" altLang="en-US" sz="1300" dirty="0">
                  <a:solidFill>
                    <a:schemeClr val="tx1"/>
                  </a:solidFill>
                  <a:latin typeface="华文楷体" panose="02010600040101010101" pitchFamily="2" charset="-122"/>
                  <a:ea typeface="华文楷体" panose="02010600040101010101" pitchFamily="2" charset="-122"/>
                </a:rPr>
                <a:t>数据标准应用</a:t>
              </a:r>
            </a:p>
          </p:txBody>
        </p:sp>
        <p:sp>
          <p:nvSpPr>
            <p:cNvPr id="51" name="Rectangle 64"/>
            <p:cNvSpPr/>
            <p:nvPr/>
          </p:nvSpPr>
          <p:spPr bwMode="auto">
            <a:xfrm>
              <a:off x="541337" y="2369819"/>
              <a:ext cx="864000" cy="552450"/>
            </a:xfrm>
            <a:prstGeom prst="rect">
              <a:avLst/>
            </a:prstGeom>
            <a:solidFill>
              <a:schemeClr val="bg1">
                <a:lumMod val="95000"/>
              </a:schemeClr>
            </a:solidFill>
            <a:ln w="9525" algn="ctr">
              <a:solidFill>
                <a:schemeClr val="bg1">
                  <a:lumMod val="65000"/>
                </a:schemeClr>
              </a:solidFill>
              <a:miter lim="800000"/>
              <a:headEnd/>
              <a:tailEnd/>
            </a:ln>
            <a:effectLst>
              <a:outerShdw blurRad="50800" dist="38100" dir="2700000" algn="tl" rotWithShape="0">
                <a:prstClr val="black">
                  <a:alpha val="40000"/>
                </a:prstClr>
              </a:outerShdw>
            </a:effectLst>
          </p:spPr>
          <p:txBody>
            <a:bodyPr lIns="0" tIns="72000" rIns="0" bIns="36000" anchor="ctr"/>
            <a:lstStyle/>
            <a:p>
              <a:pPr algn="ctr">
                <a:buClr>
                  <a:srgbClr val="000000"/>
                </a:buClr>
                <a:tabLst>
                  <a:tab pos="2054409" algn="l"/>
                </a:tabLst>
              </a:pPr>
              <a:r>
                <a:rPr lang="zh-CN" altLang="en-US" sz="1000" dirty="0">
                  <a:solidFill>
                    <a:srgbClr val="0D0D0D"/>
                  </a:solidFill>
                  <a:latin typeface="华文楷体" panose="02010600040101010101" pitchFamily="2" charset="-122"/>
                  <a:ea typeface="华文楷体" panose="02010600040101010101" pitchFamily="2" charset="-122"/>
                  <a:cs typeface="Arial" charset="0"/>
                </a:rPr>
                <a:t>数据标准</a:t>
              </a:r>
              <a:r>
                <a:rPr lang="en-US" altLang="zh-CN" sz="1000" dirty="0">
                  <a:solidFill>
                    <a:srgbClr val="0D0D0D"/>
                  </a:solidFill>
                  <a:latin typeface="华文楷体" panose="02010600040101010101" pitchFamily="2" charset="-122"/>
                  <a:ea typeface="华文楷体" panose="02010600040101010101" pitchFamily="2" charset="-122"/>
                  <a:cs typeface="Arial" charset="0"/>
                </a:rPr>
                <a:t/>
              </a:r>
              <a:br>
                <a:rPr lang="en-US" altLang="zh-CN" sz="1000" dirty="0">
                  <a:solidFill>
                    <a:srgbClr val="0D0D0D"/>
                  </a:solidFill>
                  <a:latin typeface="华文楷体" panose="02010600040101010101" pitchFamily="2" charset="-122"/>
                  <a:ea typeface="华文楷体" panose="02010600040101010101" pitchFamily="2" charset="-122"/>
                  <a:cs typeface="Arial" charset="0"/>
                </a:rPr>
              </a:br>
              <a:r>
                <a:rPr lang="zh-CN" altLang="en-US" sz="1000" dirty="0">
                  <a:solidFill>
                    <a:srgbClr val="0D0D0D"/>
                  </a:solidFill>
                  <a:latin typeface="华文楷体" panose="02010600040101010101" pitchFamily="2" charset="-122"/>
                  <a:ea typeface="华文楷体" panose="02010600040101010101" pitchFamily="2" charset="-122"/>
                  <a:cs typeface="Arial" charset="0"/>
                </a:rPr>
                <a:t>流程管理</a:t>
              </a:r>
            </a:p>
          </p:txBody>
        </p:sp>
        <p:sp>
          <p:nvSpPr>
            <p:cNvPr id="52" name="Rectangle 68"/>
            <p:cNvSpPr/>
            <p:nvPr/>
          </p:nvSpPr>
          <p:spPr bwMode="auto">
            <a:xfrm>
              <a:off x="508000" y="1733550"/>
              <a:ext cx="2746375" cy="550863"/>
            </a:xfrm>
            <a:prstGeom prst="rect">
              <a:avLst/>
            </a:prstGeom>
            <a:solidFill>
              <a:schemeClr val="bg1">
                <a:lumMod val="95000"/>
              </a:schemeClr>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050" dirty="0">
                  <a:solidFill>
                    <a:srgbClr val="000000"/>
                  </a:solidFill>
                  <a:latin typeface="华文楷体" panose="02010600040101010101" pitchFamily="2" charset="-122"/>
                  <a:ea typeface="华文楷体" panose="02010600040101010101" pitchFamily="2" charset="-122"/>
                </a:rPr>
                <a:t>标准统计分析</a:t>
              </a:r>
            </a:p>
          </p:txBody>
        </p:sp>
        <p:sp>
          <p:nvSpPr>
            <p:cNvPr id="53" name="Rectangle 69"/>
            <p:cNvSpPr/>
            <p:nvPr/>
          </p:nvSpPr>
          <p:spPr bwMode="auto">
            <a:xfrm flipH="1">
              <a:off x="-53975" y="1733549"/>
              <a:ext cx="525462" cy="1188720"/>
            </a:xfrm>
            <a:prstGeom prst="rect">
              <a:avLst/>
            </a:prstGeom>
            <a:solidFill>
              <a:schemeClr val="bg1">
                <a:lumMod val="95000"/>
              </a:schemeClr>
            </a:solidFill>
            <a:ln w="9525" algn="ctr">
              <a:solidFill>
                <a:schemeClr val="bg1">
                  <a:lumMod val="65000"/>
                </a:schemeClr>
              </a:solidFill>
              <a:miter lim="800000"/>
              <a:headEnd/>
              <a:tailEnd/>
            </a:ln>
            <a:effectLst>
              <a:outerShdw blurRad="50800" dist="38100" dir="2700000" algn="tl" rotWithShape="0">
                <a:prstClr val="black">
                  <a:alpha val="40000"/>
                </a:prstClr>
              </a:outerShdw>
            </a:effectLst>
          </p:spPr>
          <p:txBody>
            <a:bodyPr lIns="90000" tIns="72000" rIns="90000" bIns="36000" anchor="ctr">
              <a:normAutofit/>
            </a:bodyPr>
            <a:lstStyle/>
            <a:p>
              <a:pPr algn="ctr">
                <a:buClr>
                  <a:srgbClr val="000000"/>
                </a:buClr>
                <a:tabLst>
                  <a:tab pos="2054409" algn="l"/>
                </a:tabLst>
                <a:defRPr/>
              </a:pPr>
              <a:r>
                <a:rPr lang="zh-CN" altLang="en-US" sz="1000" dirty="0">
                  <a:solidFill>
                    <a:srgbClr val="0D0D0D"/>
                  </a:solidFill>
                  <a:latin typeface="华文楷体" panose="02010600040101010101" pitchFamily="2" charset="-122"/>
                  <a:ea typeface="华文楷体" panose="02010600040101010101" pitchFamily="2" charset="-122"/>
                  <a:cs typeface="Arial" charset="0"/>
                </a:rPr>
                <a:t>系统管理</a:t>
              </a:r>
            </a:p>
          </p:txBody>
        </p:sp>
        <p:sp>
          <p:nvSpPr>
            <p:cNvPr id="54" name="Rectangle 70"/>
            <p:cNvSpPr/>
            <p:nvPr/>
          </p:nvSpPr>
          <p:spPr bwMode="auto">
            <a:xfrm>
              <a:off x="2390375" y="2369819"/>
              <a:ext cx="864000" cy="552450"/>
            </a:xfrm>
            <a:prstGeom prst="rect">
              <a:avLst/>
            </a:prstGeom>
            <a:solidFill>
              <a:schemeClr val="bg1">
                <a:lumMod val="95000"/>
              </a:schemeClr>
            </a:solidFill>
            <a:ln w="9525" algn="ctr">
              <a:solidFill>
                <a:schemeClr val="bg1">
                  <a:lumMod val="65000"/>
                </a:schemeClr>
              </a:solidFill>
              <a:miter lim="800000"/>
              <a:headEnd/>
              <a:tailEnd/>
            </a:ln>
            <a:effectLst>
              <a:outerShdw blurRad="50800" dist="38100" dir="2700000" algn="tl" rotWithShape="0">
                <a:prstClr val="black">
                  <a:alpha val="40000"/>
                </a:prstClr>
              </a:outerShdw>
            </a:effectLst>
          </p:spPr>
          <p:txBody>
            <a:bodyPr lIns="0" tIns="72000" rIns="0" bIns="36000" anchor="ctr"/>
            <a:lstStyle/>
            <a:p>
              <a:pPr algn="ctr">
                <a:lnSpc>
                  <a:spcPct val="90000"/>
                </a:lnSpc>
                <a:buClr>
                  <a:srgbClr val="000000"/>
                </a:buClr>
                <a:tabLst>
                  <a:tab pos="2054409" algn="l"/>
                </a:tabLst>
              </a:pPr>
              <a:r>
                <a:rPr lang="zh-CN" altLang="en-US" sz="1000" dirty="0">
                  <a:solidFill>
                    <a:srgbClr val="0D0D0D"/>
                  </a:solidFill>
                  <a:latin typeface="华文楷体" panose="02010600040101010101" pitchFamily="2" charset="-122"/>
                  <a:ea typeface="华文楷体" panose="02010600040101010101" pitchFamily="2" charset="-122"/>
                  <a:cs typeface="Arial" charset="0"/>
                </a:rPr>
                <a:t>数据标准</a:t>
              </a:r>
              <a:r>
                <a:rPr lang="en-US" altLang="zh-CN" sz="1000" dirty="0">
                  <a:solidFill>
                    <a:srgbClr val="0D0D0D"/>
                  </a:solidFill>
                  <a:latin typeface="华文楷体" panose="02010600040101010101" pitchFamily="2" charset="-122"/>
                  <a:ea typeface="华文楷体" panose="02010600040101010101" pitchFamily="2" charset="-122"/>
                  <a:cs typeface="Arial" charset="0"/>
                </a:rPr>
                <a:t/>
              </a:r>
              <a:br>
                <a:rPr lang="en-US" altLang="zh-CN" sz="1000" dirty="0">
                  <a:solidFill>
                    <a:srgbClr val="0D0D0D"/>
                  </a:solidFill>
                  <a:latin typeface="华文楷体" panose="02010600040101010101" pitchFamily="2" charset="-122"/>
                  <a:ea typeface="华文楷体" panose="02010600040101010101" pitchFamily="2" charset="-122"/>
                  <a:cs typeface="Arial" charset="0"/>
                </a:rPr>
              </a:br>
              <a:r>
                <a:rPr lang="zh-CN" altLang="en-US" sz="1000" dirty="0">
                  <a:solidFill>
                    <a:srgbClr val="0D0D0D"/>
                  </a:solidFill>
                  <a:latin typeface="华文楷体" panose="02010600040101010101" pitchFamily="2" charset="-122"/>
                  <a:ea typeface="华文楷体" panose="02010600040101010101" pitchFamily="2" charset="-122"/>
                  <a:cs typeface="Arial" charset="0"/>
                </a:rPr>
                <a:t>知识库</a:t>
              </a:r>
            </a:p>
          </p:txBody>
        </p:sp>
        <p:sp>
          <p:nvSpPr>
            <p:cNvPr id="55" name="Rectangle 71"/>
            <p:cNvSpPr/>
            <p:nvPr/>
          </p:nvSpPr>
          <p:spPr bwMode="auto">
            <a:xfrm>
              <a:off x="1465856" y="2369819"/>
              <a:ext cx="864000" cy="552450"/>
            </a:xfrm>
            <a:prstGeom prst="rect">
              <a:avLst/>
            </a:prstGeom>
            <a:solidFill>
              <a:schemeClr val="bg1">
                <a:lumMod val="95000"/>
              </a:schemeClr>
            </a:solidFill>
            <a:ln w="9525" algn="ctr">
              <a:solidFill>
                <a:schemeClr val="bg1">
                  <a:lumMod val="65000"/>
                </a:schemeClr>
              </a:solidFill>
              <a:miter lim="800000"/>
              <a:headEnd/>
              <a:tailEnd/>
            </a:ln>
            <a:effectLst>
              <a:outerShdw blurRad="50800" dist="38100" dir="2700000" algn="tl" rotWithShape="0">
                <a:prstClr val="black">
                  <a:alpha val="40000"/>
                </a:prstClr>
              </a:outerShdw>
            </a:effectLst>
          </p:spPr>
          <p:txBody>
            <a:bodyPr lIns="0" tIns="72000" rIns="0" bIns="36000" anchor="ctr"/>
            <a:lstStyle/>
            <a:p>
              <a:pPr algn="ctr">
                <a:lnSpc>
                  <a:spcPct val="90000"/>
                </a:lnSpc>
                <a:buClr>
                  <a:srgbClr val="000000"/>
                </a:buClr>
                <a:tabLst>
                  <a:tab pos="2054409" algn="l"/>
                </a:tabLst>
              </a:pPr>
              <a:r>
                <a:rPr lang="zh-CN" altLang="en-US" sz="1000" dirty="0">
                  <a:solidFill>
                    <a:srgbClr val="0D0D0D"/>
                  </a:solidFill>
                  <a:latin typeface="华文楷体" panose="02010600040101010101" pitchFamily="2" charset="-122"/>
                  <a:ea typeface="华文楷体" panose="02010600040101010101" pitchFamily="2" charset="-122"/>
                  <a:cs typeface="Arial" charset="0"/>
                </a:rPr>
                <a:t>数据标准</a:t>
              </a:r>
              <a:r>
                <a:rPr lang="en-US" altLang="zh-CN" sz="1000" dirty="0">
                  <a:solidFill>
                    <a:srgbClr val="0D0D0D"/>
                  </a:solidFill>
                  <a:latin typeface="华文楷体" panose="02010600040101010101" pitchFamily="2" charset="-122"/>
                  <a:ea typeface="华文楷体" panose="02010600040101010101" pitchFamily="2" charset="-122"/>
                  <a:cs typeface="Arial" charset="0"/>
                </a:rPr>
                <a:t/>
              </a:r>
              <a:br>
                <a:rPr lang="en-US" altLang="zh-CN" sz="1000" dirty="0">
                  <a:solidFill>
                    <a:srgbClr val="0D0D0D"/>
                  </a:solidFill>
                  <a:latin typeface="华文楷体" panose="02010600040101010101" pitchFamily="2" charset="-122"/>
                  <a:ea typeface="华文楷体" panose="02010600040101010101" pitchFamily="2" charset="-122"/>
                  <a:cs typeface="Arial" charset="0"/>
                </a:rPr>
              </a:br>
              <a:r>
                <a:rPr lang="zh-CN" altLang="en-US" sz="1000" dirty="0">
                  <a:solidFill>
                    <a:srgbClr val="0D0D0D"/>
                  </a:solidFill>
                  <a:latin typeface="华文楷体" panose="02010600040101010101" pitchFamily="2" charset="-122"/>
                  <a:ea typeface="华文楷体" panose="02010600040101010101" pitchFamily="2" charset="-122"/>
                  <a:cs typeface="Arial" charset="0"/>
                </a:rPr>
                <a:t>内容管理</a:t>
              </a:r>
            </a:p>
          </p:txBody>
        </p:sp>
      </p:grpSp>
      <p:sp>
        <p:nvSpPr>
          <p:cNvPr id="56" name="圆角矩形 60"/>
          <p:cNvSpPr/>
          <p:nvPr/>
        </p:nvSpPr>
        <p:spPr bwMode="auto">
          <a:xfrm>
            <a:off x="2179443" y="3036268"/>
            <a:ext cx="1751112" cy="323090"/>
          </a:xfrm>
          <a:prstGeom prst="roundRect">
            <a:avLst/>
          </a:prstGeom>
          <a:solidFill>
            <a:schemeClr val="bg2">
              <a:lumMod val="20000"/>
              <a:lumOff val="80000"/>
            </a:schemeClr>
          </a:solidFill>
          <a:ln w="9525" cap="flat" cmpd="sng" algn="ctr">
            <a:solidFill>
              <a:srgbClr val="80808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43520" rIns="0" bIns="43520" numCol="1" rtlCol="0" anchor="ctr" anchorCtr="0" compatLnSpc="1">
            <a:prstTxWarp prst="textNoShape">
              <a:avLst/>
            </a:prstTxWarp>
          </a:bodyPr>
          <a:lstStyle/>
          <a:p>
            <a:pPr algn="ctr" defTabSz="864382" eaLnBrk="0" fontAlgn="base" hangingPunct="0">
              <a:spcBef>
                <a:spcPct val="50000"/>
              </a:spcBef>
              <a:spcAft>
                <a:spcPct val="0"/>
              </a:spcAft>
            </a:pPr>
            <a:r>
              <a:rPr lang="zh-CN" altLang="en-US" sz="1100" dirty="0">
                <a:latin typeface="华文楷体" panose="02010600040101010101" pitchFamily="2" charset="-122"/>
                <a:ea typeface="华文楷体" panose="02010600040101010101" pitchFamily="2" charset="-122"/>
              </a:rPr>
              <a:t>元数据管理</a:t>
            </a:r>
            <a:endParaRPr lang="en-US" sz="1100" dirty="0">
              <a:latin typeface="华文楷体" panose="02010600040101010101" pitchFamily="2" charset="-122"/>
              <a:ea typeface="华文楷体" panose="02010600040101010101" pitchFamily="2" charset="-122"/>
            </a:endParaRPr>
          </a:p>
        </p:txBody>
      </p:sp>
      <p:cxnSp>
        <p:nvCxnSpPr>
          <p:cNvPr id="57" name="肘形连接符 83"/>
          <p:cNvCxnSpPr>
            <a:stCxn id="50" idx="2"/>
            <a:endCxn id="56" idx="1"/>
          </p:cNvCxnSpPr>
          <p:nvPr/>
        </p:nvCxnSpPr>
        <p:spPr bwMode="auto">
          <a:xfrm rot="16200000" flipH="1">
            <a:off x="1758148" y="2776518"/>
            <a:ext cx="308096" cy="534494"/>
          </a:xfrm>
          <a:prstGeom prst="bentConnector2">
            <a:avLst/>
          </a:prstGeom>
          <a:solidFill>
            <a:schemeClr val="accent2"/>
          </a:solidFill>
          <a:ln w="19050" cap="flat" cmpd="sng" algn="ctr">
            <a:solidFill>
              <a:srgbClr val="808080"/>
            </a:solidFill>
            <a:prstDash val="solid"/>
            <a:round/>
            <a:headEnd type="triangle" w="med" len="med"/>
            <a:tailEnd type="triangle" w="med" len="med"/>
          </a:ln>
          <a:effectLst/>
        </p:spPr>
      </p:cxnSp>
      <p:sp>
        <p:nvSpPr>
          <p:cNvPr id="58" name="上箭头 62"/>
          <p:cNvSpPr/>
          <p:nvPr/>
        </p:nvSpPr>
        <p:spPr bwMode="auto">
          <a:xfrm>
            <a:off x="3111691" y="3373005"/>
            <a:ext cx="264557" cy="996286"/>
          </a:xfrm>
          <a:prstGeom prst="upArrow">
            <a:avLst/>
          </a:prstGeom>
          <a:solidFill>
            <a:schemeClr val="bg1"/>
          </a:solidFill>
          <a:ln w="9525" cap="flat" cmpd="sng" algn="ctr">
            <a:solidFill>
              <a:srgbClr val="80808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43520" rIns="0" bIns="43520" numCol="1" rtlCol="0" anchor="ctr" anchorCtr="0" compatLnSpc="1">
            <a:prstTxWarp prst="textNoShape">
              <a:avLst/>
            </a:prstTxWarp>
          </a:bodyPr>
          <a:lstStyle/>
          <a:p>
            <a:pPr algn="ctr"/>
            <a:r>
              <a:rPr lang="zh-CN" altLang="en-US" sz="1100" dirty="0">
                <a:latin typeface="华文楷体" panose="02010600040101010101" pitchFamily="2" charset="-122"/>
                <a:ea typeface="华文楷体" panose="02010600040101010101" pitchFamily="2" charset="-122"/>
              </a:rPr>
              <a:t>获</a:t>
            </a:r>
            <a:endParaRPr lang="en-US" altLang="zh-CN" sz="1100" dirty="0">
              <a:latin typeface="华文楷体" panose="02010600040101010101" pitchFamily="2" charset="-122"/>
              <a:ea typeface="华文楷体" panose="02010600040101010101" pitchFamily="2" charset="-122"/>
            </a:endParaRPr>
          </a:p>
          <a:p>
            <a:pPr algn="ctr"/>
            <a:r>
              <a:rPr lang="zh-CN" altLang="en-US" sz="1100" dirty="0">
                <a:latin typeface="华文楷体" panose="02010600040101010101" pitchFamily="2" charset="-122"/>
                <a:ea typeface="华文楷体" panose="02010600040101010101" pitchFamily="2" charset="-122"/>
              </a:rPr>
              <a:t>取</a:t>
            </a:r>
            <a:endParaRPr lang="en-US" sz="1100" dirty="0">
              <a:latin typeface="华文楷体" panose="02010600040101010101" pitchFamily="2" charset="-122"/>
              <a:ea typeface="华文楷体" panose="02010600040101010101" pitchFamily="2" charset="-122"/>
            </a:endParaRPr>
          </a:p>
        </p:txBody>
      </p:sp>
      <p:sp>
        <p:nvSpPr>
          <p:cNvPr id="59" name="圆柱形 63"/>
          <p:cNvSpPr/>
          <p:nvPr/>
        </p:nvSpPr>
        <p:spPr bwMode="auto">
          <a:xfrm>
            <a:off x="1844548" y="4302794"/>
            <a:ext cx="124929" cy="1884363"/>
          </a:xfrm>
          <a:prstGeom prst="can">
            <a:avLst/>
          </a:prstGeom>
          <a:solidFill>
            <a:schemeClr val="bg1"/>
          </a:solidFill>
          <a:ln w="9525" cap="flat" cmpd="sng" algn="ctr">
            <a:solidFill>
              <a:srgbClr val="80808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43520" rIns="0" bIns="43520" numCol="1" rtlCol="0" anchor="ctr" anchorCtr="0" compatLnSpc="1">
            <a:prstTxWarp prst="textNoShape">
              <a:avLst/>
            </a:prstTxWarp>
          </a:bodyPr>
          <a:lstStyle/>
          <a:p>
            <a:pPr algn="ctr" defTabSz="864382" eaLnBrk="0" fontAlgn="base" hangingPunct="0">
              <a:spcBef>
                <a:spcPct val="50000"/>
              </a:spcBef>
              <a:spcAft>
                <a:spcPct val="0"/>
              </a:spcAft>
            </a:pPr>
            <a:r>
              <a:rPr lang="en-US" altLang="zh-CN" sz="1000" dirty="0">
                <a:latin typeface="华文楷体" panose="02010600040101010101" pitchFamily="2" charset="-122"/>
                <a:ea typeface="华文楷体" panose="02010600040101010101" pitchFamily="2" charset="-122"/>
              </a:rPr>
              <a:t>ODS</a:t>
            </a:r>
            <a:r>
              <a:rPr lang="zh-CN" altLang="en-US" sz="1000" dirty="0">
                <a:latin typeface="华文楷体" panose="02010600040101010101" pitchFamily="2" charset="-122"/>
                <a:ea typeface="华文楷体" panose="02010600040101010101" pitchFamily="2" charset="-122"/>
              </a:rPr>
              <a:t>平台</a:t>
            </a:r>
            <a:endParaRPr lang="en-US" sz="1000" dirty="0">
              <a:latin typeface="华文楷体" panose="02010600040101010101" pitchFamily="2" charset="-122"/>
              <a:ea typeface="华文楷体" panose="02010600040101010101" pitchFamily="2" charset="-122"/>
            </a:endParaRPr>
          </a:p>
        </p:txBody>
      </p:sp>
      <p:sp>
        <p:nvSpPr>
          <p:cNvPr id="60" name="Flowchart: Document 72"/>
          <p:cNvSpPr/>
          <p:nvPr/>
        </p:nvSpPr>
        <p:spPr bwMode="auto">
          <a:xfrm>
            <a:off x="2075037" y="4994579"/>
            <a:ext cx="509954" cy="511175"/>
          </a:xfrm>
          <a:prstGeom prst="flowChartDocument">
            <a:avLst/>
          </a:prstGeom>
          <a:solidFill>
            <a:srgbClr val="E5FFAB"/>
          </a:solidFill>
          <a:ln w="9525">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86438" tIns="43219" rIns="86438" bIns="43219" anchor="ctr"/>
          <a:lstStyle/>
          <a:p>
            <a:pPr algn="ctr">
              <a:defRPr/>
            </a:pPr>
            <a:r>
              <a:rPr lang="zh-CN" altLang="en-US" sz="1000" dirty="0">
                <a:solidFill>
                  <a:schemeClr val="tx1"/>
                </a:solidFill>
                <a:latin typeface="华文楷体" panose="02010600040101010101" pitchFamily="2" charset="-122"/>
                <a:ea typeface="华文楷体" panose="02010600040101010101" pitchFamily="2" charset="-122"/>
              </a:rPr>
              <a:t>数据</a:t>
            </a:r>
            <a:r>
              <a:rPr lang="en-US" altLang="zh-CN" sz="1000" dirty="0">
                <a:solidFill>
                  <a:schemeClr val="tx1"/>
                </a:solidFill>
                <a:latin typeface="华文楷体" panose="02010600040101010101" pitchFamily="2" charset="-122"/>
                <a:ea typeface="华文楷体" panose="02010600040101010101" pitchFamily="2" charset="-122"/>
              </a:rPr>
              <a:t/>
            </a:r>
            <a:br>
              <a:rPr lang="en-US" altLang="zh-CN" sz="1000" dirty="0">
                <a:solidFill>
                  <a:schemeClr val="tx1"/>
                </a:solidFill>
                <a:latin typeface="华文楷体" panose="02010600040101010101" pitchFamily="2" charset="-122"/>
                <a:ea typeface="华文楷体" panose="02010600040101010101" pitchFamily="2" charset="-122"/>
              </a:rPr>
            </a:br>
            <a:r>
              <a:rPr lang="zh-CN" altLang="en-US" sz="1000" dirty="0">
                <a:solidFill>
                  <a:schemeClr val="tx1"/>
                </a:solidFill>
                <a:latin typeface="华文楷体" panose="02010600040101010101" pitchFamily="2" charset="-122"/>
                <a:ea typeface="华文楷体" panose="02010600040101010101" pitchFamily="2" charset="-122"/>
              </a:rPr>
              <a:t>信息</a:t>
            </a:r>
          </a:p>
        </p:txBody>
      </p:sp>
      <p:sp>
        <p:nvSpPr>
          <p:cNvPr id="61" name="Flowchart: Document 72"/>
          <p:cNvSpPr/>
          <p:nvPr/>
        </p:nvSpPr>
        <p:spPr bwMode="auto">
          <a:xfrm>
            <a:off x="2075037" y="5622342"/>
            <a:ext cx="509954" cy="511175"/>
          </a:xfrm>
          <a:prstGeom prst="flowChartDocument">
            <a:avLst/>
          </a:prstGeom>
          <a:solidFill>
            <a:srgbClr val="E5FFAB"/>
          </a:solidFill>
          <a:ln w="9525">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86438" tIns="43219" rIns="86438" bIns="43219" anchor="ctr"/>
          <a:lstStyle/>
          <a:p>
            <a:pPr algn="ctr">
              <a:defRPr/>
            </a:pPr>
            <a:r>
              <a:rPr lang="zh-CN" altLang="en-US" sz="1000" dirty="0">
                <a:solidFill>
                  <a:schemeClr val="tx1"/>
                </a:solidFill>
                <a:latin typeface="华文楷体" panose="02010600040101010101" pitchFamily="2" charset="-122"/>
                <a:ea typeface="华文楷体" panose="02010600040101010101" pitchFamily="2" charset="-122"/>
              </a:rPr>
              <a:t>数据</a:t>
            </a:r>
            <a:r>
              <a:rPr lang="en-US" altLang="zh-CN" sz="1000" dirty="0">
                <a:solidFill>
                  <a:schemeClr val="tx1"/>
                </a:solidFill>
                <a:latin typeface="华文楷体" panose="02010600040101010101" pitchFamily="2" charset="-122"/>
                <a:ea typeface="华文楷体" panose="02010600040101010101" pitchFamily="2" charset="-122"/>
              </a:rPr>
              <a:t/>
            </a:r>
            <a:br>
              <a:rPr lang="en-US" altLang="zh-CN" sz="1000" dirty="0">
                <a:solidFill>
                  <a:schemeClr val="tx1"/>
                </a:solidFill>
                <a:latin typeface="华文楷体" panose="02010600040101010101" pitchFamily="2" charset="-122"/>
                <a:ea typeface="华文楷体" panose="02010600040101010101" pitchFamily="2" charset="-122"/>
              </a:rPr>
            </a:br>
            <a:r>
              <a:rPr lang="zh-CN" altLang="en-US" sz="1000" dirty="0">
                <a:solidFill>
                  <a:schemeClr val="tx1"/>
                </a:solidFill>
                <a:latin typeface="华文楷体" panose="02010600040101010101" pitchFamily="2" charset="-122"/>
                <a:ea typeface="华文楷体" panose="02010600040101010101" pitchFamily="2" charset="-122"/>
              </a:rPr>
              <a:t>信息</a:t>
            </a:r>
          </a:p>
        </p:txBody>
      </p:sp>
      <p:cxnSp>
        <p:nvCxnSpPr>
          <p:cNvPr id="62" name="肘形连接符 66"/>
          <p:cNvCxnSpPr/>
          <p:nvPr/>
        </p:nvCxnSpPr>
        <p:spPr bwMode="auto">
          <a:xfrm rot="16200000" flipH="1">
            <a:off x="1017415" y="2534341"/>
            <a:ext cx="1440000" cy="2160000"/>
          </a:xfrm>
          <a:prstGeom prst="bentConnector3">
            <a:avLst>
              <a:gd name="adj1" fmla="val 74502"/>
            </a:avLst>
          </a:prstGeom>
          <a:solidFill>
            <a:schemeClr val="accent2"/>
          </a:solidFill>
          <a:ln w="19050" cap="flat" cmpd="sng" algn="ctr">
            <a:solidFill>
              <a:srgbClr val="808080"/>
            </a:solidFill>
            <a:prstDash val="solid"/>
            <a:round/>
            <a:headEnd type="none" w="med" len="med"/>
            <a:tailEnd type="triangle" w="med" len="med"/>
          </a:ln>
          <a:effectLst/>
        </p:spPr>
      </p:cxnSp>
      <p:sp>
        <p:nvSpPr>
          <p:cNvPr id="63" name="TextBox 62"/>
          <p:cNvSpPr txBox="1"/>
          <p:nvPr/>
        </p:nvSpPr>
        <p:spPr>
          <a:xfrm>
            <a:off x="676716" y="3734110"/>
            <a:ext cx="1490130" cy="225782"/>
          </a:xfrm>
          <a:prstGeom prst="rect">
            <a:avLst/>
          </a:prstGeom>
          <a:noFill/>
        </p:spPr>
        <p:txBody>
          <a:bodyPr wrap="square" lIns="86438" tIns="43219" rIns="86438" bIns="43219" rtlCol="0">
            <a:spAutoFit/>
          </a:bodyPr>
          <a:lstStyle/>
          <a:p>
            <a:r>
              <a:rPr lang="zh-CN" altLang="en-US" sz="900" dirty="0">
                <a:latin typeface="华文楷体" panose="02010600040101010101" pitchFamily="2" charset="-122"/>
                <a:ea typeface="华文楷体" panose="02010600040101010101" pitchFamily="2" charset="-122"/>
              </a:rPr>
              <a:t>标准落地在数据模型</a:t>
            </a:r>
            <a:endParaRPr lang="en-US" sz="900" dirty="0">
              <a:latin typeface="华文楷体" panose="02010600040101010101" pitchFamily="2" charset="-122"/>
              <a:ea typeface="华文楷体" panose="02010600040101010101" pitchFamily="2" charset="-122"/>
            </a:endParaRPr>
          </a:p>
        </p:txBody>
      </p:sp>
      <p:cxnSp>
        <p:nvCxnSpPr>
          <p:cNvPr id="64" name="直接箭头连接符 116"/>
          <p:cNvCxnSpPr>
            <a:endCxn id="5" idx="2"/>
          </p:cNvCxnSpPr>
          <p:nvPr/>
        </p:nvCxnSpPr>
        <p:spPr bwMode="auto">
          <a:xfrm rot="10800000" flipV="1">
            <a:off x="2336394" y="2908980"/>
            <a:ext cx="3508962" cy="3261816"/>
          </a:xfrm>
          <a:prstGeom prst="bentConnector4">
            <a:avLst>
              <a:gd name="adj1" fmla="val 178"/>
              <a:gd name="adj2" fmla="val 103242"/>
            </a:avLst>
          </a:prstGeom>
          <a:solidFill>
            <a:schemeClr val="accent2"/>
          </a:solidFill>
          <a:ln w="19050" cap="flat" cmpd="sng" algn="ctr">
            <a:solidFill>
              <a:srgbClr val="808080"/>
            </a:solidFill>
            <a:prstDash val="solid"/>
            <a:round/>
            <a:headEnd type="triangle" w="med" len="med"/>
            <a:tailEnd type="triangle"/>
          </a:ln>
          <a:effectLst/>
        </p:spPr>
      </p:cxnSp>
      <p:sp>
        <p:nvSpPr>
          <p:cNvPr id="65" name="TextBox 64"/>
          <p:cNvSpPr txBox="1"/>
          <p:nvPr/>
        </p:nvSpPr>
        <p:spPr>
          <a:xfrm>
            <a:off x="2461847" y="6080920"/>
            <a:ext cx="1289774" cy="248003"/>
          </a:xfrm>
          <a:prstGeom prst="rect">
            <a:avLst/>
          </a:prstGeom>
          <a:noFill/>
        </p:spPr>
        <p:txBody>
          <a:bodyPr wrap="square" lIns="86438" tIns="43219" rIns="86438" bIns="43219" rtlCol="0">
            <a:spAutoFit/>
          </a:bodyPr>
          <a:lstStyle/>
          <a:p>
            <a:r>
              <a:rPr lang="zh-CN" altLang="en-US" sz="1000" dirty="0">
                <a:latin typeface="华文楷体" panose="02010600040101010101" pitchFamily="2" charset="-122"/>
                <a:ea typeface="华文楷体" panose="02010600040101010101" pitchFamily="2" charset="-122"/>
              </a:rPr>
              <a:t>数据质量规则检查</a:t>
            </a:r>
            <a:endParaRPr lang="en-US" sz="1000" dirty="0">
              <a:latin typeface="华文楷体" panose="02010600040101010101" pitchFamily="2" charset="-122"/>
              <a:ea typeface="华文楷体" panose="02010600040101010101" pitchFamily="2" charset="-122"/>
            </a:endParaRPr>
          </a:p>
        </p:txBody>
      </p:sp>
      <p:sp>
        <p:nvSpPr>
          <p:cNvPr id="66" name="TextBox 65"/>
          <p:cNvSpPr txBox="1"/>
          <p:nvPr/>
        </p:nvSpPr>
        <p:spPr>
          <a:xfrm>
            <a:off x="5882797" y="3006901"/>
            <a:ext cx="289234" cy="1318388"/>
          </a:xfrm>
          <a:prstGeom prst="rect">
            <a:avLst/>
          </a:prstGeom>
          <a:noFill/>
        </p:spPr>
        <p:txBody>
          <a:bodyPr wrap="square" lIns="86438" tIns="43219" rIns="86438" bIns="43219" rtlCol="0">
            <a:spAutoFit/>
          </a:bodyPr>
          <a:lstStyle/>
          <a:p>
            <a:r>
              <a:rPr lang="zh-CN" altLang="en-US" sz="1000" dirty="0">
                <a:latin typeface="华文楷体" panose="02010600040101010101" pitchFamily="2" charset="-122"/>
                <a:ea typeface="华文楷体" panose="02010600040101010101" pitchFamily="2" charset="-122"/>
              </a:rPr>
              <a:t>数据质量检查结果</a:t>
            </a:r>
            <a:endParaRPr lang="en-US" sz="1000" dirty="0">
              <a:latin typeface="华文楷体" panose="02010600040101010101" pitchFamily="2" charset="-122"/>
              <a:ea typeface="华文楷体" panose="02010600040101010101" pitchFamily="2" charset="-122"/>
            </a:endParaRPr>
          </a:p>
        </p:txBody>
      </p:sp>
      <p:cxnSp>
        <p:nvCxnSpPr>
          <p:cNvPr id="67" name="肘形连接符 127"/>
          <p:cNvCxnSpPr>
            <a:stCxn id="56" idx="3"/>
            <a:endCxn id="20" idx="2"/>
          </p:cNvCxnSpPr>
          <p:nvPr/>
        </p:nvCxnSpPr>
        <p:spPr bwMode="auto">
          <a:xfrm flipV="1">
            <a:off x="3930555" y="2908981"/>
            <a:ext cx="981582" cy="288831"/>
          </a:xfrm>
          <a:prstGeom prst="bentConnector2">
            <a:avLst/>
          </a:prstGeom>
          <a:solidFill>
            <a:schemeClr val="accent2"/>
          </a:solidFill>
          <a:ln w="19050" cap="flat" cmpd="sng" algn="ctr">
            <a:solidFill>
              <a:srgbClr val="808080"/>
            </a:solidFill>
            <a:prstDash val="solid"/>
            <a:round/>
            <a:headEnd type="triangle" w="med" len="med"/>
            <a:tailEnd type="triangle" w="med" len="med"/>
          </a:ln>
          <a:effectLst/>
        </p:spPr>
      </p:cxnSp>
      <p:cxnSp>
        <p:nvCxnSpPr>
          <p:cNvPr id="68" name="直接箭头连接符 72"/>
          <p:cNvCxnSpPr>
            <a:stCxn id="50" idx="3"/>
            <a:endCxn id="20" idx="1"/>
          </p:cNvCxnSpPr>
          <p:nvPr/>
        </p:nvCxnSpPr>
        <p:spPr bwMode="auto">
          <a:xfrm>
            <a:off x="3061298" y="2025324"/>
            <a:ext cx="516515" cy="9633"/>
          </a:xfrm>
          <a:prstGeom prst="straightConnector1">
            <a:avLst/>
          </a:prstGeom>
          <a:solidFill>
            <a:schemeClr val="accent2"/>
          </a:solidFill>
          <a:ln w="19050" cap="flat" cmpd="sng" algn="ctr">
            <a:solidFill>
              <a:srgbClr val="808080"/>
            </a:solidFill>
            <a:prstDash val="solid"/>
            <a:round/>
            <a:headEnd type="none" w="med" len="med"/>
            <a:tailEnd type="arrow"/>
          </a:ln>
          <a:effectLst/>
        </p:spPr>
      </p:cxnSp>
      <p:sp>
        <p:nvSpPr>
          <p:cNvPr id="69" name="Oval 56"/>
          <p:cNvSpPr/>
          <p:nvPr/>
        </p:nvSpPr>
        <p:spPr bwMode="auto">
          <a:xfrm>
            <a:off x="520213" y="3793767"/>
            <a:ext cx="253511" cy="274638"/>
          </a:xfrm>
          <a:prstGeom prst="ellipse">
            <a:avLst/>
          </a:prstGeom>
          <a:solidFill>
            <a:srgbClr val="37617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6438" tIns="43219" rIns="86438" bIns="43219" anchor="ctr"/>
          <a:lstStyle/>
          <a:p>
            <a:pPr algn="ctr">
              <a:defRPr/>
            </a:pPr>
            <a:r>
              <a:rPr lang="en-US" altLang="zh-CN" sz="1300" dirty="0">
                <a:solidFill>
                  <a:schemeClr val="bg1"/>
                </a:solidFill>
                <a:latin typeface="华文楷体" panose="02010600040101010101" pitchFamily="2" charset="-122"/>
                <a:ea typeface="华文楷体" panose="02010600040101010101" pitchFamily="2" charset="-122"/>
              </a:rPr>
              <a:t>1</a:t>
            </a:r>
            <a:endParaRPr lang="zh-CN" altLang="en-US" sz="1300" dirty="0">
              <a:solidFill>
                <a:schemeClr val="bg1"/>
              </a:solidFill>
              <a:latin typeface="华文楷体" panose="02010600040101010101" pitchFamily="2" charset="-122"/>
              <a:ea typeface="华文楷体" panose="02010600040101010101" pitchFamily="2" charset="-122"/>
            </a:endParaRPr>
          </a:p>
        </p:txBody>
      </p:sp>
      <p:sp>
        <p:nvSpPr>
          <p:cNvPr id="70" name="Oval 56"/>
          <p:cNvSpPr/>
          <p:nvPr/>
        </p:nvSpPr>
        <p:spPr bwMode="auto">
          <a:xfrm>
            <a:off x="3203848" y="1782362"/>
            <a:ext cx="253511" cy="274638"/>
          </a:xfrm>
          <a:prstGeom prst="ellipse">
            <a:avLst/>
          </a:prstGeom>
          <a:solidFill>
            <a:srgbClr val="37617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6438" tIns="43219" rIns="86438" bIns="43219" anchor="ctr"/>
          <a:lstStyle/>
          <a:p>
            <a:pPr algn="ctr">
              <a:defRPr/>
            </a:pPr>
            <a:r>
              <a:rPr lang="en-US" altLang="zh-CN" sz="1300" dirty="0">
                <a:solidFill>
                  <a:schemeClr val="bg1"/>
                </a:solidFill>
                <a:latin typeface="华文楷体" panose="02010600040101010101" pitchFamily="2" charset="-122"/>
                <a:ea typeface="华文楷体" panose="02010600040101010101" pitchFamily="2" charset="-122"/>
              </a:rPr>
              <a:t>2</a:t>
            </a:r>
            <a:endParaRPr lang="zh-CN" altLang="en-US" sz="1300" dirty="0">
              <a:solidFill>
                <a:schemeClr val="bg1"/>
              </a:solidFill>
              <a:latin typeface="华文楷体" panose="02010600040101010101" pitchFamily="2" charset="-122"/>
              <a:ea typeface="华文楷体" panose="02010600040101010101" pitchFamily="2" charset="-122"/>
            </a:endParaRPr>
          </a:p>
        </p:txBody>
      </p:sp>
      <p:sp>
        <p:nvSpPr>
          <p:cNvPr id="71" name="Oval 56"/>
          <p:cNvSpPr/>
          <p:nvPr/>
        </p:nvSpPr>
        <p:spPr bwMode="auto">
          <a:xfrm>
            <a:off x="5652120" y="4158626"/>
            <a:ext cx="253511" cy="274638"/>
          </a:xfrm>
          <a:prstGeom prst="ellipse">
            <a:avLst/>
          </a:prstGeom>
          <a:solidFill>
            <a:srgbClr val="37617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6438" tIns="43219" rIns="86438" bIns="43219" anchor="ctr"/>
          <a:lstStyle/>
          <a:p>
            <a:pPr algn="ctr">
              <a:defRPr/>
            </a:pPr>
            <a:r>
              <a:rPr lang="en-US" altLang="zh-CN" sz="1300" dirty="0">
                <a:solidFill>
                  <a:schemeClr val="bg1"/>
                </a:solidFill>
                <a:latin typeface="华文楷体" panose="02010600040101010101" pitchFamily="2" charset="-122"/>
                <a:ea typeface="华文楷体" panose="02010600040101010101" pitchFamily="2" charset="-122"/>
              </a:rPr>
              <a:t>3</a:t>
            </a:r>
            <a:endParaRPr lang="zh-CN" altLang="en-US" sz="1300" dirty="0">
              <a:solidFill>
                <a:schemeClr val="bg1"/>
              </a:solidFill>
              <a:latin typeface="华文楷体" panose="02010600040101010101" pitchFamily="2" charset="-122"/>
              <a:ea typeface="华文楷体" panose="02010600040101010101" pitchFamily="2" charset="-122"/>
            </a:endParaRPr>
          </a:p>
        </p:txBody>
      </p:sp>
      <p:sp>
        <p:nvSpPr>
          <p:cNvPr id="72" name="Oval 56"/>
          <p:cNvSpPr/>
          <p:nvPr/>
        </p:nvSpPr>
        <p:spPr bwMode="auto">
          <a:xfrm>
            <a:off x="1331640" y="3006498"/>
            <a:ext cx="253511" cy="274638"/>
          </a:xfrm>
          <a:prstGeom prst="ellipse">
            <a:avLst/>
          </a:prstGeom>
          <a:solidFill>
            <a:srgbClr val="37617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6438" tIns="43219" rIns="86438" bIns="43219" anchor="ctr"/>
          <a:lstStyle/>
          <a:p>
            <a:pPr algn="ctr">
              <a:defRPr/>
            </a:pPr>
            <a:r>
              <a:rPr lang="en-US" altLang="zh-CN" sz="1300" dirty="0">
                <a:solidFill>
                  <a:schemeClr val="bg1"/>
                </a:solidFill>
                <a:latin typeface="华文楷体" panose="02010600040101010101" pitchFamily="2" charset="-122"/>
                <a:ea typeface="华文楷体" panose="02010600040101010101" pitchFamily="2" charset="-122"/>
              </a:rPr>
              <a:t>5</a:t>
            </a:r>
            <a:endParaRPr lang="zh-CN" altLang="en-US" sz="1300" dirty="0">
              <a:solidFill>
                <a:schemeClr val="bg1"/>
              </a:solidFill>
              <a:latin typeface="华文楷体" panose="02010600040101010101" pitchFamily="2" charset="-122"/>
              <a:ea typeface="华文楷体" panose="02010600040101010101" pitchFamily="2" charset="-122"/>
            </a:endParaRPr>
          </a:p>
        </p:txBody>
      </p:sp>
      <p:sp>
        <p:nvSpPr>
          <p:cNvPr id="73" name="Oval 56"/>
          <p:cNvSpPr/>
          <p:nvPr/>
        </p:nvSpPr>
        <p:spPr bwMode="auto">
          <a:xfrm>
            <a:off x="4932040" y="3078506"/>
            <a:ext cx="253511" cy="274638"/>
          </a:xfrm>
          <a:prstGeom prst="ellipse">
            <a:avLst/>
          </a:prstGeom>
          <a:solidFill>
            <a:srgbClr val="37617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6438" tIns="43219" rIns="86438" bIns="43219" anchor="ctr"/>
          <a:lstStyle/>
          <a:p>
            <a:pPr algn="ctr">
              <a:defRPr/>
            </a:pPr>
            <a:r>
              <a:rPr lang="en-US" altLang="zh-CN" sz="1300" dirty="0">
                <a:solidFill>
                  <a:schemeClr val="bg1"/>
                </a:solidFill>
                <a:latin typeface="华文楷体" panose="02010600040101010101" pitchFamily="2" charset="-122"/>
                <a:ea typeface="华文楷体" panose="02010600040101010101" pitchFamily="2" charset="-122"/>
              </a:rPr>
              <a:t>4</a:t>
            </a:r>
            <a:endParaRPr lang="zh-CN" altLang="en-US" sz="1300" dirty="0">
              <a:solidFill>
                <a:schemeClr val="bg1"/>
              </a:solidFill>
              <a:latin typeface="华文楷体" panose="02010600040101010101" pitchFamily="2" charset="-122"/>
              <a:ea typeface="华文楷体" panose="02010600040101010101" pitchFamily="2" charset="-122"/>
            </a:endParaRPr>
          </a:p>
        </p:txBody>
      </p:sp>
      <p:sp>
        <p:nvSpPr>
          <p:cNvPr id="74" name="Oval 56"/>
          <p:cNvSpPr/>
          <p:nvPr/>
        </p:nvSpPr>
        <p:spPr bwMode="auto">
          <a:xfrm>
            <a:off x="6324933" y="1071620"/>
            <a:ext cx="253511" cy="274638"/>
          </a:xfrm>
          <a:prstGeom prst="ellipse">
            <a:avLst/>
          </a:prstGeom>
          <a:solidFill>
            <a:srgbClr val="37617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6438" tIns="43219" rIns="86438" bIns="43219" anchor="ctr"/>
          <a:lstStyle/>
          <a:p>
            <a:pPr algn="ctr">
              <a:defRPr/>
            </a:pPr>
            <a:r>
              <a:rPr lang="en-US" altLang="zh-CN" sz="1300" b="1" dirty="0">
                <a:solidFill>
                  <a:schemeClr val="bg1"/>
                </a:solidFill>
                <a:latin typeface="华文楷体" panose="02010600040101010101" pitchFamily="2" charset="-122"/>
                <a:ea typeface="华文楷体" panose="02010600040101010101" pitchFamily="2" charset="-122"/>
              </a:rPr>
              <a:t>1</a:t>
            </a:r>
            <a:endParaRPr lang="zh-CN" altLang="en-US" sz="1300" b="1" dirty="0">
              <a:solidFill>
                <a:schemeClr val="bg1"/>
              </a:solidFill>
              <a:latin typeface="华文楷体" panose="02010600040101010101" pitchFamily="2" charset="-122"/>
              <a:ea typeface="华文楷体" panose="02010600040101010101" pitchFamily="2" charset="-122"/>
            </a:endParaRPr>
          </a:p>
        </p:txBody>
      </p:sp>
      <p:sp>
        <p:nvSpPr>
          <p:cNvPr id="75" name="Oval 56"/>
          <p:cNvSpPr/>
          <p:nvPr/>
        </p:nvSpPr>
        <p:spPr bwMode="auto">
          <a:xfrm>
            <a:off x="6324933" y="1949110"/>
            <a:ext cx="253511" cy="274638"/>
          </a:xfrm>
          <a:prstGeom prst="ellipse">
            <a:avLst/>
          </a:prstGeom>
          <a:solidFill>
            <a:srgbClr val="37617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6438" tIns="43219" rIns="86438" bIns="43219" anchor="ctr"/>
          <a:lstStyle/>
          <a:p>
            <a:pPr algn="ctr">
              <a:defRPr/>
            </a:pPr>
            <a:r>
              <a:rPr lang="en-US" altLang="zh-CN" sz="1300" b="1" dirty="0">
                <a:solidFill>
                  <a:schemeClr val="bg1"/>
                </a:solidFill>
                <a:latin typeface="华文楷体" panose="02010600040101010101" pitchFamily="2" charset="-122"/>
                <a:ea typeface="华文楷体" panose="02010600040101010101" pitchFamily="2" charset="-122"/>
              </a:rPr>
              <a:t>2</a:t>
            </a:r>
            <a:endParaRPr lang="zh-CN" altLang="en-US" sz="1300" b="1" dirty="0">
              <a:solidFill>
                <a:schemeClr val="bg1"/>
              </a:solidFill>
              <a:latin typeface="华文楷体" panose="02010600040101010101" pitchFamily="2" charset="-122"/>
              <a:ea typeface="华文楷体" panose="02010600040101010101" pitchFamily="2" charset="-122"/>
            </a:endParaRPr>
          </a:p>
        </p:txBody>
      </p:sp>
      <p:sp>
        <p:nvSpPr>
          <p:cNvPr id="76" name="Oval 56"/>
          <p:cNvSpPr/>
          <p:nvPr/>
        </p:nvSpPr>
        <p:spPr bwMode="auto">
          <a:xfrm>
            <a:off x="6287446" y="3015836"/>
            <a:ext cx="253511" cy="274638"/>
          </a:xfrm>
          <a:prstGeom prst="ellipse">
            <a:avLst/>
          </a:prstGeom>
          <a:solidFill>
            <a:srgbClr val="37617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6438" tIns="43219" rIns="86438" bIns="43219" anchor="ctr"/>
          <a:lstStyle/>
          <a:p>
            <a:pPr algn="ctr">
              <a:defRPr/>
            </a:pPr>
            <a:r>
              <a:rPr lang="en-US" altLang="zh-CN" sz="1300" b="1" dirty="0">
                <a:solidFill>
                  <a:schemeClr val="bg1"/>
                </a:solidFill>
                <a:latin typeface="华文楷体" panose="02010600040101010101" pitchFamily="2" charset="-122"/>
                <a:ea typeface="华文楷体" panose="02010600040101010101" pitchFamily="2" charset="-122"/>
              </a:rPr>
              <a:t>3</a:t>
            </a:r>
            <a:endParaRPr lang="zh-CN" altLang="en-US" sz="1300" b="1" dirty="0">
              <a:solidFill>
                <a:schemeClr val="bg1"/>
              </a:solidFill>
              <a:latin typeface="华文楷体" panose="02010600040101010101" pitchFamily="2" charset="-122"/>
              <a:ea typeface="华文楷体" panose="02010600040101010101" pitchFamily="2" charset="-122"/>
            </a:endParaRPr>
          </a:p>
        </p:txBody>
      </p:sp>
      <p:sp>
        <p:nvSpPr>
          <p:cNvPr id="77" name="Oval 56"/>
          <p:cNvSpPr/>
          <p:nvPr/>
        </p:nvSpPr>
        <p:spPr bwMode="auto">
          <a:xfrm>
            <a:off x="6324933" y="4600012"/>
            <a:ext cx="253511" cy="274638"/>
          </a:xfrm>
          <a:prstGeom prst="ellipse">
            <a:avLst/>
          </a:prstGeom>
          <a:solidFill>
            <a:srgbClr val="37617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6438" tIns="43219" rIns="86438" bIns="43219" anchor="ctr"/>
          <a:lstStyle/>
          <a:p>
            <a:pPr algn="ctr">
              <a:defRPr/>
            </a:pPr>
            <a:r>
              <a:rPr lang="en-US" altLang="zh-CN" sz="1300" b="1" dirty="0">
                <a:solidFill>
                  <a:schemeClr val="bg1"/>
                </a:solidFill>
                <a:latin typeface="华文楷体" panose="02010600040101010101" pitchFamily="2" charset="-122"/>
                <a:ea typeface="华文楷体" panose="02010600040101010101" pitchFamily="2" charset="-122"/>
              </a:rPr>
              <a:t>4</a:t>
            </a:r>
            <a:endParaRPr lang="zh-CN" altLang="en-US" sz="1300" b="1" dirty="0">
              <a:solidFill>
                <a:schemeClr val="bg1"/>
              </a:solidFill>
              <a:latin typeface="华文楷体" panose="02010600040101010101" pitchFamily="2" charset="-122"/>
              <a:ea typeface="华文楷体" panose="02010600040101010101" pitchFamily="2" charset="-122"/>
            </a:endParaRPr>
          </a:p>
        </p:txBody>
      </p:sp>
      <p:sp>
        <p:nvSpPr>
          <p:cNvPr id="78" name="Oval 56"/>
          <p:cNvSpPr/>
          <p:nvPr/>
        </p:nvSpPr>
        <p:spPr bwMode="auto">
          <a:xfrm>
            <a:off x="6324933" y="5536116"/>
            <a:ext cx="253511" cy="274638"/>
          </a:xfrm>
          <a:prstGeom prst="ellipse">
            <a:avLst/>
          </a:prstGeom>
          <a:solidFill>
            <a:srgbClr val="37617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6438" tIns="43219" rIns="86438" bIns="43219" anchor="ctr"/>
          <a:lstStyle/>
          <a:p>
            <a:pPr algn="ctr">
              <a:defRPr/>
            </a:pPr>
            <a:r>
              <a:rPr lang="en-US" altLang="zh-CN" sz="1300" b="1" dirty="0">
                <a:solidFill>
                  <a:schemeClr val="bg1"/>
                </a:solidFill>
                <a:latin typeface="华文楷体" panose="02010600040101010101" pitchFamily="2" charset="-122"/>
                <a:ea typeface="华文楷体" panose="02010600040101010101" pitchFamily="2" charset="-122"/>
              </a:rPr>
              <a:t>5</a:t>
            </a:r>
            <a:endParaRPr lang="zh-CN" altLang="en-US" sz="1300" b="1" dirty="0">
              <a:solidFill>
                <a:schemeClr val="bg1"/>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730977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CN" dirty="0">
                <a:effectLst>
                  <a:outerShdw blurRad="38100" dist="38100" dir="2700000" algn="tl">
                    <a:srgbClr val="000000">
                      <a:alpha val="43137"/>
                    </a:srgbClr>
                  </a:outerShdw>
                </a:effectLst>
                <a:latin typeface="+mj-lt"/>
                <a:ea typeface="楷体" panose="02010609060101010101" pitchFamily="49" charset="-122"/>
              </a:rPr>
              <a:t/>
            </a:r>
            <a:br>
              <a:rPr lang="en-US" altLang="zh-CN" dirty="0">
                <a:effectLst>
                  <a:outerShdw blurRad="38100" dist="38100" dir="2700000" algn="tl">
                    <a:srgbClr val="000000">
                      <a:alpha val="43137"/>
                    </a:srgbClr>
                  </a:outerShdw>
                </a:effectLst>
                <a:latin typeface="+mj-lt"/>
                <a:ea typeface="楷体" panose="02010609060101010101" pitchFamily="49" charset="-122"/>
              </a:rPr>
            </a:br>
            <a:r>
              <a:rPr lang="zh-CN" altLang="en-US" dirty="0">
                <a:effectLst>
                  <a:outerShdw blurRad="38100" dist="38100" dir="2700000" algn="tl">
                    <a:srgbClr val="000000">
                      <a:alpha val="43137"/>
                    </a:srgbClr>
                  </a:outerShdw>
                </a:effectLst>
                <a:latin typeface="+mj-lt"/>
                <a:ea typeface="楷体" panose="02010609060101010101" pitchFamily="49" charset="-122"/>
              </a:rPr>
              <a:t>品牌与公司介绍</a:t>
            </a:r>
            <a:endParaRPr lang="en-US" sz="4000" dirty="0">
              <a:effectLst>
                <a:outerShdw blurRad="38100" dist="38100" dir="2700000" algn="tl">
                  <a:srgbClr val="000000">
                    <a:alpha val="43137"/>
                  </a:srgbClr>
                </a:outerShdw>
              </a:effectLst>
              <a:latin typeface="+mj-lt"/>
              <a:ea typeface="楷体" panose="02010609060101010101" pitchFamily="49" charset="-122"/>
            </a:endParaRPr>
          </a:p>
        </p:txBody>
      </p:sp>
    </p:spTree>
    <p:extLst>
      <p:ext uri="{BB962C8B-B14F-4D97-AF65-F5344CB8AC3E}">
        <p14:creationId xmlns:p14="http://schemas.microsoft.com/office/powerpoint/2010/main" val="10489285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182880" tIns="45720" rIns="91440" bIns="45720" rtlCol="0" anchor="ctr">
            <a:normAutofit/>
          </a:bodyPr>
          <a:lstStyle/>
          <a:p>
            <a:r>
              <a:rPr lang="zh-CN" altLang="en-US" dirty="0">
                <a:effectLst>
                  <a:outerShdw blurRad="38100" dist="38100" dir="2700000" algn="tl">
                    <a:srgbClr val="000000">
                      <a:alpha val="43137"/>
                    </a:srgbClr>
                  </a:outerShdw>
                </a:effectLst>
              </a:rPr>
              <a:t>数据管控</a:t>
            </a:r>
            <a:r>
              <a:rPr lang="en-US" altLang="zh-CN" dirty="0">
                <a:effectLst>
                  <a:outerShdw blurRad="38100" dist="38100" dir="2700000" algn="tl">
                    <a:srgbClr val="000000">
                      <a:alpha val="43137"/>
                    </a:srgbClr>
                  </a:outerShdw>
                </a:effectLst>
              </a:rPr>
              <a:t>-</a:t>
            </a:r>
            <a:r>
              <a:rPr lang="zh-CN" altLang="en-US" dirty="0">
                <a:effectLst>
                  <a:outerShdw blurRad="38100" dist="38100" dir="2700000" algn="tl">
                    <a:srgbClr val="000000">
                      <a:alpha val="43137"/>
                    </a:srgbClr>
                  </a:outerShdw>
                </a:effectLst>
              </a:rPr>
              <a:t>标准化</a:t>
            </a:r>
          </a:p>
        </p:txBody>
      </p:sp>
      <p:pic>
        <p:nvPicPr>
          <p:cNvPr id="5" name="图片 5" descr="Screen Shot 2015-07-23 at 12.53.4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003" y="1159778"/>
            <a:ext cx="8409927" cy="5059278"/>
          </a:xfrm>
          <a:prstGeom prst="rect">
            <a:avLst/>
          </a:prstGeom>
        </p:spPr>
      </p:pic>
      <p:pic>
        <p:nvPicPr>
          <p:cNvPr id="6" name="图片 6" descr="Screen Shot 2015-07-23 at 12.56.33 AM.png"/>
          <p:cNvPicPr>
            <a:picLocks noChangeAspect="1"/>
          </p:cNvPicPr>
          <p:nvPr/>
        </p:nvPicPr>
        <p:blipFill rotWithShape="1">
          <a:blip r:embed="rId3">
            <a:extLst>
              <a:ext uri="{28A0092B-C50C-407E-A947-70E740481C1C}">
                <a14:useLocalDpi xmlns:a14="http://schemas.microsoft.com/office/drawing/2010/main" val="0"/>
              </a:ext>
            </a:extLst>
          </a:blip>
          <a:srcRect b="17650"/>
          <a:stretch/>
        </p:blipFill>
        <p:spPr>
          <a:xfrm>
            <a:off x="450101" y="1351925"/>
            <a:ext cx="5484979" cy="2973210"/>
          </a:xfrm>
          <a:prstGeom prst="rect">
            <a:avLst/>
          </a:prstGeom>
        </p:spPr>
      </p:pic>
      <p:pic>
        <p:nvPicPr>
          <p:cNvPr id="7" name="Picture 2"/>
          <p:cNvPicPr>
            <a:picLocks noChangeAspect="1" noChangeArrowheads="1"/>
          </p:cNvPicPr>
          <p:nvPr/>
        </p:nvPicPr>
        <p:blipFill>
          <a:blip r:embed="rId4"/>
          <a:srcRect/>
          <a:stretch>
            <a:fillRect/>
          </a:stretch>
        </p:blipFill>
        <p:spPr bwMode="auto">
          <a:xfrm>
            <a:off x="450102" y="4456604"/>
            <a:ext cx="5484977" cy="1762452"/>
          </a:xfrm>
          <a:prstGeom prst="rect">
            <a:avLst/>
          </a:prstGeom>
          <a:noFill/>
          <a:ln w="9525">
            <a:noFill/>
            <a:miter lim="800000"/>
            <a:headEnd/>
            <a:tailEnd/>
          </a:ln>
          <a:effectLst/>
        </p:spPr>
      </p:pic>
      <p:sp>
        <p:nvSpPr>
          <p:cNvPr id="2" name="Rectangle 1"/>
          <p:cNvSpPr/>
          <p:nvPr/>
        </p:nvSpPr>
        <p:spPr>
          <a:xfrm>
            <a:off x="228600" y="1159778"/>
            <a:ext cx="8461150" cy="3820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Rectangle 7"/>
          <p:cNvSpPr/>
          <p:nvPr/>
        </p:nvSpPr>
        <p:spPr>
          <a:xfrm>
            <a:off x="8611645" y="1159778"/>
            <a:ext cx="44522" cy="499914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3596524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标题 40"/>
          <p:cNvSpPr>
            <a:spLocks noGrp="1"/>
          </p:cNvSpPr>
          <p:nvPr>
            <p:ph type="title"/>
          </p:nvPr>
        </p:nvSpPr>
        <p:spPr/>
        <p:txBody>
          <a:bodyPr vert="horz" lIns="182880" tIns="45720" rIns="91440" bIns="45720" rtlCol="0" anchor="ctr">
            <a:normAutofit/>
          </a:bodyPr>
          <a:lstStyle/>
          <a:p>
            <a:r>
              <a:rPr lang="zh-CN" altLang="en-US" dirty="0">
                <a:effectLst>
                  <a:outerShdw blurRad="38100" dist="38100" dir="2700000" algn="tl">
                    <a:srgbClr val="000000">
                      <a:alpha val="43137"/>
                    </a:srgbClr>
                  </a:outerShdw>
                </a:effectLst>
                <a:latin typeface="楷体" pitchFamily="49" charset="-122"/>
                <a:ea typeface="楷体" pitchFamily="49" charset="-122"/>
              </a:rPr>
              <a:t>数据质量管理</a:t>
            </a:r>
          </a:p>
        </p:txBody>
      </p:sp>
      <p:sp>
        <p:nvSpPr>
          <p:cNvPr id="4" name="矩形 3"/>
          <p:cNvSpPr/>
          <p:nvPr/>
        </p:nvSpPr>
        <p:spPr bwMode="auto">
          <a:xfrm>
            <a:off x="2602523" y="3025140"/>
            <a:ext cx="1941342" cy="1188720"/>
          </a:xfrm>
          <a:prstGeom prst="rect">
            <a:avLst/>
          </a:prstGeom>
          <a:solidFill>
            <a:srgbClr val="B0CAF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43520" rIns="0" bIns="43520" numCol="1" rtlCol="0" anchor="ctr" anchorCtr="0" compatLnSpc="1">
            <a:prstTxWarp prst="textNoShape">
              <a:avLst/>
            </a:prstTxWarp>
          </a:bodyPr>
          <a:lstStyle/>
          <a:p>
            <a:pPr algn="ctr"/>
            <a:r>
              <a:rPr lang="zh-CN" altLang="en-US" sz="1600" dirty="0">
                <a:latin typeface="华文楷体" panose="02010600040101010101" pitchFamily="2" charset="-122"/>
                <a:ea typeface="华文楷体" panose="02010600040101010101" pitchFamily="2" charset="-122"/>
              </a:rPr>
              <a:t>数据质量监控</a:t>
            </a:r>
            <a:endParaRPr lang="en-US" altLang="zh-CN" sz="1600" dirty="0">
              <a:latin typeface="华文楷体" panose="02010600040101010101" pitchFamily="2" charset="-122"/>
              <a:ea typeface="华文楷体" panose="02010600040101010101" pitchFamily="2" charset="-122"/>
            </a:endParaRPr>
          </a:p>
          <a:p>
            <a:pPr algn="ctr"/>
            <a:r>
              <a:rPr lang="zh-CN" altLang="en-US" sz="1600" dirty="0">
                <a:latin typeface="华文楷体" panose="02010600040101010101" pitchFamily="2" charset="-122"/>
                <a:ea typeface="华文楷体" panose="02010600040101010101" pitchFamily="2" charset="-122"/>
              </a:rPr>
              <a:t>模块</a:t>
            </a:r>
            <a:endParaRPr lang="en-US" altLang="zh-CN" sz="1600" dirty="0">
              <a:latin typeface="华文楷体" panose="02010600040101010101" pitchFamily="2" charset="-122"/>
              <a:ea typeface="华文楷体" panose="02010600040101010101" pitchFamily="2" charset="-122"/>
            </a:endParaRPr>
          </a:p>
        </p:txBody>
      </p:sp>
      <p:sp>
        <p:nvSpPr>
          <p:cNvPr id="6" name="TextBox 5"/>
          <p:cNvSpPr txBox="1"/>
          <p:nvPr/>
        </p:nvSpPr>
        <p:spPr>
          <a:xfrm>
            <a:off x="2250831" y="2310010"/>
            <a:ext cx="1350498" cy="271948"/>
          </a:xfrm>
          <a:prstGeom prst="rect">
            <a:avLst/>
          </a:prstGeom>
          <a:noFill/>
        </p:spPr>
        <p:txBody>
          <a:bodyPr wrap="square" lIns="86438" tIns="43219" rIns="86438" bIns="43219" rtlCol="0">
            <a:spAutoFit/>
          </a:bodyPr>
          <a:lstStyle/>
          <a:p>
            <a:pPr algn="ctr"/>
            <a:r>
              <a:rPr lang="zh-CN" altLang="en-US" sz="1200" dirty="0">
                <a:latin typeface="华文楷体" panose="02010600040101010101" pitchFamily="2" charset="-122"/>
                <a:ea typeface="华文楷体" panose="02010600040101010101" pitchFamily="2" charset="-122"/>
              </a:rPr>
              <a:t>手动生成规则</a:t>
            </a:r>
          </a:p>
        </p:txBody>
      </p:sp>
      <p:sp>
        <p:nvSpPr>
          <p:cNvPr id="7" name="TextBox 6"/>
          <p:cNvSpPr txBox="1"/>
          <p:nvPr/>
        </p:nvSpPr>
        <p:spPr>
          <a:xfrm>
            <a:off x="2250831" y="4493500"/>
            <a:ext cx="1350498" cy="271948"/>
          </a:xfrm>
          <a:prstGeom prst="rect">
            <a:avLst/>
          </a:prstGeom>
          <a:noFill/>
        </p:spPr>
        <p:txBody>
          <a:bodyPr wrap="square" lIns="86438" tIns="43219" rIns="86438" bIns="43219" rtlCol="0">
            <a:spAutoFit/>
          </a:bodyPr>
          <a:lstStyle/>
          <a:p>
            <a:pPr algn="ctr"/>
            <a:r>
              <a:rPr lang="zh-CN" altLang="en-US" sz="1200" dirty="0">
                <a:latin typeface="华文楷体" panose="02010600040101010101" pitchFamily="2" charset="-122"/>
                <a:ea typeface="华文楷体" panose="02010600040101010101" pitchFamily="2" charset="-122"/>
              </a:rPr>
              <a:t>自动生成规则</a:t>
            </a:r>
          </a:p>
        </p:txBody>
      </p:sp>
      <p:sp>
        <p:nvSpPr>
          <p:cNvPr id="8" name="矩形标注 7"/>
          <p:cNvSpPr/>
          <p:nvPr/>
        </p:nvSpPr>
        <p:spPr bwMode="auto">
          <a:xfrm>
            <a:off x="335394" y="5257800"/>
            <a:ext cx="2532185" cy="914400"/>
          </a:xfrm>
          <a:prstGeom prst="wedgeRectCallout">
            <a:avLst>
              <a:gd name="adj1" fmla="val 50214"/>
              <a:gd name="adj2" fmla="val -87928"/>
            </a:avLst>
          </a:prstGeom>
          <a:solidFill>
            <a:srgbClr val="FFFF99"/>
          </a:solidFill>
          <a:ln w="9525" cap="flat" cmpd="sng" algn="ctr">
            <a:solidFill>
              <a:srgbClr val="80808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86438" tIns="43520" rIns="0" bIns="43520" numCol="1" rtlCol="0" anchor="ctr" anchorCtr="0" compatLnSpc="1">
            <a:prstTxWarp prst="textNoShape">
              <a:avLst/>
            </a:prstTxWarp>
          </a:bodyPr>
          <a:lstStyle/>
          <a:p>
            <a:r>
              <a:rPr lang="zh-CN" altLang="en-US" sz="1100" dirty="0">
                <a:latin typeface="华文楷体" panose="02010600040101010101" pitchFamily="2" charset="-122"/>
                <a:ea typeface="华文楷体" panose="02010600040101010101" pitchFamily="2" charset="-122"/>
              </a:rPr>
              <a:t>主要针对结构化的规范要求，如：字段长度是否符合规范？字段命名是否符合规范？代码取值是否符合规范？</a:t>
            </a:r>
            <a:endParaRPr lang="en-US" altLang="zh-CN" sz="1100" dirty="0">
              <a:latin typeface="华文楷体" panose="02010600040101010101" pitchFamily="2" charset="-122"/>
              <a:ea typeface="华文楷体" panose="02010600040101010101" pitchFamily="2" charset="-122"/>
            </a:endParaRPr>
          </a:p>
          <a:p>
            <a:r>
              <a:rPr lang="zh-CN" altLang="en-US" sz="1100" dirty="0">
                <a:latin typeface="华文楷体" panose="02010600040101010101" pitchFamily="2" charset="-122"/>
                <a:ea typeface="华文楷体" panose="02010600040101010101" pitchFamily="2" charset="-122"/>
              </a:rPr>
              <a:t>取值范围是否规范？</a:t>
            </a:r>
          </a:p>
        </p:txBody>
      </p:sp>
      <p:sp>
        <p:nvSpPr>
          <p:cNvPr id="9" name="矩形标注 8"/>
          <p:cNvSpPr/>
          <p:nvPr/>
        </p:nvSpPr>
        <p:spPr bwMode="auto">
          <a:xfrm>
            <a:off x="335394" y="1158240"/>
            <a:ext cx="2532185" cy="822960"/>
          </a:xfrm>
          <a:prstGeom prst="wedgeRectCallout">
            <a:avLst>
              <a:gd name="adj1" fmla="val 48405"/>
              <a:gd name="adj2" fmla="val 89102"/>
            </a:avLst>
          </a:prstGeom>
          <a:solidFill>
            <a:srgbClr val="FFFF99"/>
          </a:solidFill>
          <a:ln w="9525" cap="flat" cmpd="sng" algn="ctr">
            <a:solidFill>
              <a:srgbClr val="808080"/>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86438" tIns="43520" rIns="0" bIns="43520" numCol="1" spcCol="0" rtlCol="0" fromWordArt="0" anchor="ctr" anchorCtr="0" forceAA="0" compatLnSpc="1">
            <a:prstTxWarp prst="textNoShape">
              <a:avLst/>
            </a:prstTxWarp>
            <a:noAutofit/>
          </a:bodyPr>
          <a:lstStyle/>
          <a:p>
            <a:r>
              <a:rPr lang="zh-CN" altLang="en-US" sz="1100" dirty="0">
                <a:latin typeface="华文楷体" panose="02010600040101010101" pitchFamily="2" charset="-122"/>
                <a:ea typeface="华文楷体" panose="02010600040101010101" pitchFamily="2" charset="-122"/>
              </a:rPr>
              <a:t>主要针对非结构化的规范要求，如业务定义中文本描述性的规范要求，以及业务逻辑关系的规范要求等</a:t>
            </a:r>
          </a:p>
        </p:txBody>
      </p:sp>
      <p:grpSp>
        <p:nvGrpSpPr>
          <p:cNvPr id="10" name="组合 58"/>
          <p:cNvGrpSpPr/>
          <p:nvPr/>
        </p:nvGrpSpPr>
        <p:grpSpPr>
          <a:xfrm>
            <a:off x="322526" y="2133602"/>
            <a:ext cx="1857965" cy="2971799"/>
            <a:chOff x="76200" y="2133601"/>
            <a:chExt cx="2667000" cy="2971799"/>
          </a:xfrm>
        </p:grpSpPr>
        <p:sp>
          <p:nvSpPr>
            <p:cNvPr id="11" name="矩形 10"/>
            <p:cNvSpPr/>
            <p:nvPr/>
          </p:nvSpPr>
          <p:spPr bwMode="auto">
            <a:xfrm>
              <a:off x="76200" y="2133601"/>
              <a:ext cx="2667000" cy="2971799"/>
            </a:xfrm>
            <a:prstGeom prst="rect">
              <a:avLst/>
            </a:prstGeom>
            <a:solidFill>
              <a:schemeClr val="bg1"/>
            </a:solidFill>
            <a:ln w="9525" cap="flat" cmpd="sng" algn="ctr">
              <a:solidFill>
                <a:srgbClr val="80808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46038" rIns="0" bIns="46038" numCol="1" rtlCol="0" anchor="ctr" anchorCtr="0" compatLnSpc="1">
              <a:prstTxWarp prst="textNoShape">
                <a:avLst/>
              </a:prstTxWarp>
            </a:bodyPr>
            <a:lstStyle/>
            <a:p>
              <a:pPr algn="ctr" defTabSz="864382" eaLnBrk="0" fontAlgn="base" hangingPunct="0">
                <a:spcBef>
                  <a:spcPct val="50000"/>
                </a:spcBef>
                <a:spcAft>
                  <a:spcPct val="0"/>
                </a:spcAft>
              </a:pPr>
              <a:endParaRPr lang="zh-CN" altLang="en-US" sz="1100" dirty="0">
                <a:latin typeface="华文楷体" panose="02010600040101010101" pitchFamily="2" charset="-122"/>
                <a:ea typeface="华文楷体" panose="02010600040101010101" pitchFamily="2" charset="-122"/>
              </a:endParaRPr>
            </a:p>
          </p:txBody>
        </p:sp>
        <p:sp>
          <p:nvSpPr>
            <p:cNvPr id="12" name="流程图: 多文档 11"/>
            <p:cNvSpPr/>
            <p:nvPr/>
          </p:nvSpPr>
          <p:spPr bwMode="auto">
            <a:xfrm>
              <a:off x="394939" y="2270919"/>
              <a:ext cx="2029522" cy="1062200"/>
            </a:xfrm>
            <a:prstGeom prst="flowChartMultidocument">
              <a:avLst/>
            </a:prstGeom>
            <a:solidFill>
              <a:schemeClr val="bg1"/>
            </a:solidFill>
            <a:ln w="9525" cap="flat" cmpd="sng" algn="ctr">
              <a:solidFill>
                <a:srgbClr val="80808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46038" rIns="0" bIns="46038" numCol="1" rtlCol="0" anchor="ctr" anchorCtr="0" compatLnSpc="1">
              <a:prstTxWarp prst="textNoShape">
                <a:avLst/>
              </a:prstTxWarp>
            </a:bodyPr>
            <a:lstStyle/>
            <a:p>
              <a:pPr algn="ctr"/>
              <a:r>
                <a:rPr lang="zh-CN" altLang="en-US" sz="1600" dirty="0">
                  <a:latin typeface="华文楷体" panose="02010600040101010101" pitchFamily="2" charset="-122"/>
                  <a:ea typeface="华文楷体" panose="02010600040101010101" pitchFamily="2" charset="-122"/>
                </a:rPr>
                <a:t>数据标准</a:t>
              </a:r>
            </a:p>
          </p:txBody>
        </p:sp>
        <p:sp>
          <p:nvSpPr>
            <p:cNvPr id="13" name="加号 12"/>
            <p:cNvSpPr/>
            <p:nvPr/>
          </p:nvSpPr>
          <p:spPr bwMode="auto">
            <a:xfrm>
              <a:off x="1084456" y="3352800"/>
              <a:ext cx="650488" cy="503864"/>
            </a:xfrm>
            <a:prstGeom prst="mathPlus">
              <a:avLst/>
            </a:prstGeom>
            <a:solidFill>
              <a:schemeClr val="bg1"/>
            </a:solidFill>
            <a:ln w="9525" cap="flat" cmpd="sng" algn="ctr">
              <a:solidFill>
                <a:srgbClr val="80808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46038" rIns="0" bIns="46038" numCol="1" rtlCol="0" anchor="ctr" anchorCtr="0" compatLnSpc="1">
              <a:prstTxWarp prst="textNoShape">
                <a:avLst/>
              </a:prstTxWarp>
            </a:bodyPr>
            <a:lstStyle/>
            <a:p>
              <a:pPr algn="ctr" defTabSz="864382" eaLnBrk="0" fontAlgn="base" hangingPunct="0">
                <a:spcBef>
                  <a:spcPct val="50000"/>
                </a:spcBef>
                <a:spcAft>
                  <a:spcPct val="0"/>
                </a:spcAft>
              </a:pPr>
              <a:endParaRPr lang="zh-CN" altLang="en-US" sz="1100" dirty="0">
                <a:latin typeface="华文楷体" panose="02010600040101010101" pitchFamily="2" charset="-122"/>
                <a:ea typeface="华文楷体" panose="02010600040101010101" pitchFamily="2" charset="-122"/>
              </a:endParaRPr>
            </a:p>
          </p:txBody>
        </p:sp>
        <p:sp>
          <p:nvSpPr>
            <p:cNvPr id="14" name="流程图: 多文档 13"/>
            <p:cNvSpPr/>
            <p:nvPr/>
          </p:nvSpPr>
          <p:spPr bwMode="auto">
            <a:xfrm>
              <a:off x="394939" y="3962400"/>
              <a:ext cx="2029522" cy="1062200"/>
            </a:xfrm>
            <a:prstGeom prst="flowChartMultidocument">
              <a:avLst/>
            </a:prstGeom>
            <a:solidFill>
              <a:schemeClr val="bg1"/>
            </a:solidFill>
            <a:ln w="9525" cap="flat" cmpd="sng" algn="ctr">
              <a:solidFill>
                <a:srgbClr val="80808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46038" rIns="0" bIns="46038" numCol="1" rtlCol="0" anchor="ctr" anchorCtr="0" compatLnSpc="1">
              <a:prstTxWarp prst="textNoShape">
                <a:avLst/>
              </a:prstTxWarp>
            </a:bodyPr>
            <a:lstStyle/>
            <a:p>
              <a:pPr algn="ctr"/>
              <a:r>
                <a:rPr lang="zh-CN" altLang="en-US" sz="1600" dirty="0">
                  <a:latin typeface="华文楷体" panose="02010600040101010101" pitchFamily="2" charset="-122"/>
                  <a:ea typeface="华文楷体" panose="02010600040101010101" pitchFamily="2" charset="-122"/>
                </a:rPr>
                <a:t>元数据信息</a:t>
              </a:r>
            </a:p>
          </p:txBody>
        </p:sp>
      </p:grpSp>
      <p:cxnSp>
        <p:nvCxnSpPr>
          <p:cNvPr id="15" name="肘形连接符 40"/>
          <p:cNvCxnSpPr>
            <a:stCxn id="11" idx="3"/>
          </p:cNvCxnSpPr>
          <p:nvPr/>
        </p:nvCxnSpPr>
        <p:spPr bwMode="auto">
          <a:xfrm flipV="1">
            <a:off x="2180491" y="3025142"/>
            <a:ext cx="1392703" cy="594360"/>
          </a:xfrm>
          <a:prstGeom prst="bentConnector3">
            <a:avLst>
              <a:gd name="adj1" fmla="val 50000"/>
            </a:avLst>
          </a:prstGeom>
          <a:solidFill>
            <a:schemeClr val="accent2"/>
          </a:solidFill>
          <a:ln w="19050" cap="flat" cmpd="sng" algn="ctr">
            <a:solidFill>
              <a:schemeClr val="tx1"/>
            </a:solidFill>
            <a:prstDash val="solid"/>
            <a:round/>
            <a:headEnd type="none" w="med" len="med"/>
            <a:tailEnd type="arrow"/>
          </a:ln>
          <a:effectLst/>
        </p:spPr>
      </p:cxnSp>
      <p:cxnSp>
        <p:nvCxnSpPr>
          <p:cNvPr id="16" name="肘形连接符 42"/>
          <p:cNvCxnSpPr>
            <a:stCxn id="11" idx="3"/>
          </p:cNvCxnSpPr>
          <p:nvPr/>
        </p:nvCxnSpPr>
        <p:spPr bwMode="auto">
          <a:xfrm>
            <a:off x="2180491" y="3619502"/>
            <a:ext cx="1392703" cy="594358"/>
          </a:xfrm>
          <a:prstGeom prst="bentConnector3">
            <a:avLst>
              <a:gd name="adj1" fmla="val 50000"/>
            </a:avLst>
          </a:prstGeom>
          <a:solidFill>
            <a:schemeClr val="accent2"/>
          </a:solidFill>
          <a:ln w="19050" cap="flat" cmpd="sng" algn="ctr">
            <a:solidFill>
              <a:schemeClr val="tx1"/>
            </a:solidFill>
            <a:prstDash val="solid"/>
            <a:round/>
            <a:headEnd type="none" w="med" len="med"/>
            <a:tailEnd type="arrow"/>
          </a:ln>
          <a:effectLst/>
        </p:spPr>
      </p:cxnSp>
      <p:sp>
        <p:nvSpPr>
          <p:cNvPr id="17" name="矩形 16"/>
          <p:cNvSpPr/>
          <p:nvPr/>
        </p:nvSpPr>
        <p:spPr bwMode="auto">
          <a:xfrm>
            <a:off x="2954216" y="1158240"/>
            <a:ext cx="3052689" cy="807719"/>
          </a:xfrm>
          <a:prstGeom prst="rect">
            <a:avLst/>
          </a:prstGeom>
          <a:solidFill>
            <a:schemeClr val="bg1"/>
          </a:solidFill>
          <a:ln w="9525" cap="flat" cmpd="sng" algn="ctr">
            <a:solidFill>
              <a:srgbClr val="80808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86438" tIns="43520" rIns="0" bIns="43520" numCol="1" rtlCol="0" anchor="ctr" anchorCtr="0" compatLnSpc="1">
            <a:prstTxWarp prst="textNoShape">
              <a:avLst/>
            </a:prstTxWarp>
          </a:bodyPr>
          <a:lstStyle/>
          <a:p>
            <a:pPr algn="ctr"/>
            <a:r>
              <a:rPr lang="zh-CN" altLang="en-US" sz="1400" dirty="0">
                <a:latin typeface="华文楷体" panose="02010600040101010101" pitchFamily="2" charset="-122"/>
                <a:ea typeface="华文楷体" panose="02010600040101010101" pitchFamily="2" charset="-122"/>
              </a:rPr>
              <a:t>数据现状分析发现的数据质量检查规则</a:t>
            </a:r>
            <a:endParaRPr lang="en-US" altLang="zh-CN" sz="1400" dirty="0">
              <a:latin typeface="华文楷体" panose="02010600040101010101" pitchFamily="2" charset="-122"/>
              <a:ea typeface="华文楷体" panose="02010600040101010101" pitchFamily="2" charset="-122"/>
            </a:endParaRPr>
          </a:p>
        </p:txBody>
      </p:sp>
      <p:cxnSp>
        <p:nvCxnSpPr>
          <p:cNvPr id="18" name="肘形连接符 17"/>
          <p:cNvCxnSpPr>
            <a:stCxn id="17" idx="2"/>
          </p:cNvCxnSpPr>
          <p:nvPr/>
        </p:nvCxnSpPr>
        <p:spPr bwMode="auto">
          <a:xfrm rot="5400000">
            <a:off x="3497291" y="2041869"/>
            <a:ext cx="1059181" cy="907361"/>
          </a:xfrm>
          <a:prstGeom prst="bentConnector3">
            <a:avLst>
              <a:gd name="adj1" fmla="val 50000"/>
            </a:avLst>
          </a:prstGeom>
          <a:solidFill>
            <a:schemeClr val="accent2"/>
          </a:solidFill>
          <a:ln w="19050" cap="flat" cmpd="sng" algn="ctr">
            <a:solidFill>
              <a:schemeClr val="tx1"/>
            </a:solidFill>
            <a:prstDash val="solid"/>
            <a:round/>
            <a:headEnd type="none" w="med" len="med"/>
            <a:tailEnd type="arrow"/>
          </a:ln>
          <a:effectLst/>
        </p:spPr>
      </p:cxnSp>
      <p:sp>
        <p:nvSpPr>
          <p:cNvPr id="19" name="矩形 18"/>
          <p:cNvSpPr/>
          <p:nvPr/>
        </p:nvSpPr>
        <p:spPr bwMode="auto">
          <a:xfrm>
            <a:off x="5767755" y="2133599"/>
            <a:ext cx="3114988" cy="2080261"/>
          </a:xfrm>
          <a:prstGeom prst="rect">
            <a:avLst/>
          </a:prstGeom>
          <a:solidFill>
            <a:schemeClr val="bg1"/>
          </a:solidFill>
          <a:ln w="9525" cap="flat" cmpd="sng" algn="ctr">
            <a:solidFill>
              <a:srgbClr val="80808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43520" rIns="0" bIns="43520" numCol="1" rtlCol="0" anchor="t" anchorCtr="0" compatLnSpc="1">
            <a:prstTxWarp prst="textNoShape">
              <a:avLst/>
            </a:prstTxWarp>
          </a:bodyPr>
          <a:lstStyle/>
          <a:p>
            <a:pPr algn="ctr" defTabSz="864382" eaLnBrk="0" fontAlgn="base" hangingPunct="0">
              <a:spcBef>
                <a:spcPct val="50000"/>
              </a:spcBef>
              <a:spcAft>
                <a:spcPct val="0"/>
              </a:spcAft>
            </a:pPr>
            <a:r>
              <a:rPr lang="zh-CN" altLang="en-US" sz="1700" dirty="0">
                <a:latin typeface="华文楷体" panose="02010600040101010101" pitchFamily="2" charset="-122"/>
                <a:ea typeface="华文楷体" panose="02010600040101010101" pitchFamily="2" charset="-122"/>
              </a:rPr>
              <a:t>调度管理</a:t>
            </a:r>
          </a:p>
        </p:txBody>
      </p:sp>
      <p:sp>
        <p:nvSpPr>
          <p:cNvPr id="20" name="TextBox 19"/>
          <p:cNvSpPr txBox="1"/>
          <p:nvPr/>
        </p:nvSpPr>
        <p:spPr>
          <a:xfrm>
            <a:off x="7244861" y="2958032"/>
            <a:ext cx="1519311" cy="271948"/>
          </a:xfrm>
          <a:prstGeom prst="rect">
            <a:avLst/>
          </a:prstGeom>
          <a:solidFill>
            <a:schemeClr val="bg1">
              <a:lumMod val="85000"/>
            </a:schemeClr>
          </a:solidFill>
        </p:spPr>
        <p:txBody>
          <a:bodyPr wrap="square" lIns="86438" tIns="43219" rIns="86438" bIns="43219" rtlCol="0">
            <a:noAutofit/>
          </a:bodyPr>
          <a:lstStyle>
            <a:defPPr>
              <a:defRPr lang="en-US"/>
            </a:defPPr>
          </a:lstStyle>
          <a:p>
            <a:pPr algn="ctr"/>
            <a:r>
              <a:rPr lang="zh-CN" altLang="en-US" sz="1200" dirty="0">
                <a:latin typeface="华文楷体" panose="02010600040101010101" pitchFamily="2" charset="-122"/>
                <a:ea typeface="华文楷体" panose="02010600040101010101" pitchFamily="2" charset="-122"/>
              </a:rPr>
              <a:t>数据转换任务</a:t>
            </a:r>
          </a:p>
        </p:txBody>
      </p:sp>
      <p:sp>
        <p:nvSpPr>
          <p:cNvPr id="21" name="TextBox 20"/>
          <p:cNvSpPr txBox="1"/>
          <p:nvPr/>
        </p:nvSpPr>
        <p:spPr>
          <a:xfrm>
            <a:off x="7244861" y="3282818"/>
            <a:ext cx="1519311" cy="271948"/>
          </a:xfrm>
          <a:prstGeom prst="rect">
            <a:avLst/>
          </a:prstGeom>
          <a:solidFill>
            <a:schemeClr val="bg1">
              <a:lumMod val="85000"/>
            </a:schemeClr>
          </a:solidFill>
        </p:spPr>
        <p:txBody>
          <a:bodyPr wrap="square" lIns="86438" tIns="43219" rIns="86438" bIns="43219" rtlCol="0">
            <a:noAutofit/>
          </a:bodyPr>
          <a:lstStyle/>
          <a:p>
            <a:pPr algn="ctr"/>
            <a:r>
              <a:rPr lang="zh-CN" altLang="en-US" sz="1200" dirty="0">
                <a:latin typeface="华文楷体" panose="02010600040101010101" pitchFamily="2" charset="-122"/>
                <a:ea typeface="华文楷体" panose="02010600040101010101" pitchFamily="2" charset="-122"/>
              </a:rPr>
              <a:t>数据清理任务</a:t>
            </a:r>
          </a:p>
        </p:txBody>
      </p:sp>
      <p:sp>
        <p:nvSpPr>
          <p:cNvPr id="22" name="TextBox 21"/>
          <p:cNvSpPr txBox="1"/>
          <p:nvPr/>
        </p:nvSpPr>
        <p:spPr>
          <a:xfrm>
            <a:off x="5838092" y="2633246"/>
            <a:ext cx="673492" cy="1223418"/>
          </a:xfrm>
          <a:prstGeom prst="rect">
            <a:avLst/>
          </a:prstGeom>
          <a:solidFill>
            <a:srgbClr val="B0CAFF"/>
          </a:solidFill>
        </p:spPr>
        <p:txBody>
          <a:bodyPr wrap="square" lIns="86438" tIns="43219" rIns="86438" bIns="43219" rtlCol="0" anchor="ctr">
            <a:noAutofit/>
          </a:bodyPr>
          <a:lstStyle/>
          <a:p>
            <a:pPr algn="ctr"/>
            <a:r>
              <a:rPr lang="zh-CN" altLang="en-US" sz="1200" dirty="0">
                <a:latin typeface="华文楷体" panose="02010600040101010101" pitchFamily="2" charset="-122"/>
                <a:ea typeface="华文楷体" panose="02010600040101010101" pitchFamily="2" charset="-122"/>
              </a:rPr>
              <a:t>入库前数据检查任务</a:t>
            </a:r>
          </a:p>
        </p:txBody>
      </p:sp>
      <p:sp>
        <p:nvSpPr>
          <p:cNvPr id="23" name="TextBox 22"/>
          <p:cNvSpPr txBox="1"/>
          <p:nvPr/>
        </p:nvSpPr>
        <p:spPr>
          <a:xfrm>
            <a:off x="7244861" y="2633246"/>
            <a:ext cx="1519311" cy="271948"/>
          </a:xfrm>
          <a:prstGeom prst="rect">
            <a:avLst/>
          </a:prstGeom>
          <a:solidFill>
            <a:schemeClr val="bg1">
              <a:lumMod val="85000"/>
            </a:schemeClr>
          </a:solidFill>
        </p:spPr>
        <p:txBody>
          <a:bodyPr wrap="square" lIns="86438" tIns="43219" rIns="86438" bIns="43219" rtlCol="0">
            <a:noAutofit/>
          </a:bodyPr>
          <a:lstStyle/>
          <a:p>
            <a:pPr algn="ctr"/>
            <a:r>
              <a:rPr lang="zh-CN" altLang="en-US" sz="1200" dirty="0">
                <a:latin typeface="华文楷体" panose="02010600040101010101" pitchFamily="2" charset="-122"/>
                <a:ea typeface="华文楷体" panose="02010600040101010101" pitchFamily="2" charset="-122"/>
              </a:rPr>
              <a:t>数据抽取任务</a:t>
            </a:r>
          </a:p>
        </p:txBody>
      </p:sp>
      <p:sp>
        <p:nvSpPr>
          <p:cNvPr id="24" name="流程图: 多文档 23"/>
          <p:cNvSpPr/>
          <p:nvPr/>
        </p:nvSpPr>
        <p:spPr bwMode="auto">
          <a:xfrm>
            <a:off x="3094892" y="4976695"/>
            <a:ext cx="1547446" cy="1097280"/>
          </a:xfrm>
          <a:prstGeom prst="flowChartMultidocument">
            <a:avLst/>
          </a:prstGeom>
          <a:solidFill>
            <a:schemeClr val="bg1"/>
          </a:solidFill>
          <a:ln w="9525" cap="flat" cmpd="sng" algn="ctr">
            <a:solidFill>
              <a:srgbClr val="80808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43520" rIns="0" bIns="43520" numCol="1" rtlCol="0" anchor="ctr" anchorCtr="0" compatLnSpc="1">
            <a:prstTxWarp prst="textNoShape">
              <a:avLst/>
            </a:prstTxWarp>
          </a:bodyPr>
          <a:lstStyle/>
          <a:p>
            <a:pPr algn="ctr"/>
            <a:r>
              <a:rPr lang="zh-CN" altLang="en-US" sz="1600" dirty="0">
                <a:latin typeface="华文楷体" panose="02010600040101010101" pitchFamily="2" charset="-122"/>
                <a:ea typeface="华文楷体" panose="02010600040101010101" pitchFamily="2" charset="-122"/>
              </a:rPr>
              <a:t>数据质量检查报告</a:t>
            </a:r>
          </a:p>
        </p:txBody>
      </p:sp>
      <p:cxnSp>
        <p:nvCxnSpPr>
          <p:cNvPr id="25" name="肘形连接符 24"/>
          <p:cNvCxnSpPr>
            <a:stCxn id="4" idx="3"/>
            <a:endCxn id="24" idx="3"/>
          </p:cNvCxnSpPr>
          <p:nvPr/>
        </p:nvCxnSpPr>
        <p:spPr bwMode="auto">
          <a:xfrm>
            <a:off x="4543865" y="3619501"/>
            <a:ext cx="98474" cy="1905835"/>
          </a:xfrm>
          <a:prstGeom prst="bentConnector3">
            <a:avLst>
              <a:gd name="adj1" fmla="val 397619"/>
            </a:avLst>
          </a:prstGeom>
          <a:solidFill>
            <a:schemeClr val="accent2"/>
          </a:solidFill>
          <a:ln w="19050" cap="flat" cmpd="sng" algn="ctr">
            <a:solidFill>
              <a:schemeClr val="tx1"/>
            </a:solidFill>
            <a:prstDash val="solid"/>
            <a:round/>
            <a:headEnd type="none" w="med" len="med"/>
            <a:tailEnd type="arrow"/>
          </a:ln>
          <a:effectLst/>
        </p:spPr>
      </p:cxnSp>
      <p:sp>
        <p:nvSpPr>
          <p:cNvPr id="26" name="TextBox 25"/>
          <p:cNvSpPr txBox="1"/>
          <p:nvPr/>
        </p:nvSpPr>
        <p:spPr>
          <a:xfrm>
            <a:off x="7244861" y="3607604"/>
            <a:ext cx="1519311" cy="271948"/>
          </a:xfrm>
          <a:prstGeom prst="rect">
            <a:avLst/>
          </a:prstGeom>
          <a:solidFill>
            <a:schemeClr val="bg1">
              <a:lumMod val="85000"/>
            </a:schemeClr>
          </a:solidFill>
        </p:spPr>
        <p:txBody>
          <a:bodyPr wrap="square" lIns="86438" tIns="43219" rIns="86438" bIns="43219" rtlCol="0">
            <a:noAutofit/>
          </a:bodyPr>
          <a:lstStyle/>
          <a:p>
            <a:pPr algn="ctr"/>
            <a:r>
              <a:rPr lang="zh-CN" altLang="en-US" sz="1200" dirty="0">
                <a:latin typeface="华文楷体" panose="02010600040101010101" pitchFamily="2" charset="-122"/>
                <a:ea typeface="华文楷体" panose="02010600040101010101" pitchFamily="2" charset="-122"/>
              </a:rPr>
              <a:t>数据加载任务 </a:t>
            </a:r>
          </a:p>
        </p:txBody>
      </p:sp>
      <p:sp>
        <p:nvSpPr>
          <p:cNvPr id="27" name="流程图: 磁盘 26"/>
          <p:cNvSpPr/>
          <p:nvPr/>
        </p:nvSpPr>
        <p:spPr bwMode="auto">
          <a:xfrm>
            <a:off x="3868615" y="3716856"/>
            <a:ext cx="844062" cy="640080"/>
          </a:xfrm>
          <a:prstGeom prst="flowChartMagneticDisk">
            <a:avLst/>
          </a:prstGeom>
          <a:solidFill>
            <a:srgbClr val="002060"/>
          </a:solidFill>
          <a:ln w="9525" cap="flat" cmpd="sng" algn="ctr">
            <a:solidFill>
              <a:schemeClr val="bg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43520" rIns="0" bIns="43520" numCol="1" rtlCol="0" anchor="ctr" anchorCtr="0" compatLnSpc="1">
            <a:prstTxWarp prst="textNoShape">
              <a:avLst/>
            </a:prstTxWarp>
          </a:bodyPr>
          <a:lstStyle/>
          <a:p>
            <a:pPr algn="ctr" defTabSz="864382" eaLnBrk="0" fontAlgn="base" hangingPunct="0">
              <a:spcBef>
                <a:spcPct val="50000"/>
              </a:spcBef>
              <a:spcAft>
                <a:spcPct val="0"/>
              </a:spcAft>
            </a:pPr>
            <a:r>
              <a:rPr lang="zh-CN" altLang="en-US" sz="1100" dirty="0">
                <a:solidFill>
                  <a:schemeClr val="bg1"/>
                </a:solidFill>
                <a:latin typeface="华文楷体" panose="02010600040101010101" pitchFamily="2" charset="-122"/>
                <a:ea typeface="华文楷体" panose="02010600040101010101" pitchFamily="2" charset="-122"/>
              </a:rPr>
              <a:t>质量检查</a:t>
            </a:r>
            <a:r>
              <a:rPr lang="en-US" altLang="zh-CN" sz="1100" dirty="0">
                <a:solidFill>
                  <a:schemeClr val="bg1"/>
                </a:solidFill>
                <a:latin typeface="华文楷体" panose="02010600040101010101" pitchFamily="2" charset="-122"/>
                <a:ea typeface="华文楷体" panose="02010600040101010101" pitchFamily="2" charset="-122"/>
              </a:rPr>
              <a:t/>
            </a:r>
            <a:br>
              <a:rPr lang="en-US" altLang="zh-CN" sz="1100" dirty="0">
                <a:solidFill>
                  <a:schemeClr val="bg1"/>
                </a:solidFill>
                <a:latin typeface="华文楷体" panose="02010600040101010101" pitchFamily="2" charset="-122"/>
                <a:ea typeface="华文楷体" panose="02010600040101010101" pitchFamily="2" charset="-122"/>
              </a:rPr>
            </a:br>
            <a:r>
              <a:rPr lang="zh-CN" altLang="en-US" sz="1100" dirty="0">
                <a:solidFill>
                  <a:schemeClr val="bg1"/>
                </a:solidFill>
                <a:latin typeface="华文楷体" panose="02010600040101010101" pitchFamily="2" charset="-122"/>
                <a:ea typeface="华文楷体" panose="02010600040101010101" pitchFamily="2" charset="-122"/>
              </a:rPr>
              <a:t>规则库</a:t>
            </a:r>
          </a:p>
        </p:txBody>
      </p:sp>
      <p:sp>
        <p:nvSpPr>
          <p:cNvPr id="28" name="TextBox 27"/>
          <p:cNvSpPr txBox="1"/>
          <p:nvPr/>
        </p:nvSpPr>
        <p:spPr>
          <a:xfrm>
            <a:off x="4933226" y="2438401"/>
            <a:ext cx="693851" cy="456614"/>
          </a:xfrm>
          <a:prstGeom prst="rect">
            <a:avLst/>
          </a:prstGeom>
          <a:noFill/>
        </p:spPr>
        <p:txBody>
          <a:bodyPr vert="horz" wrap="square" lIns="86438" tIns="43219" rIns="86438" bIns="43219" rtlCol="0">
            <a:spAutoFit/>
          </a:bodyPr>
          <a:lstStyle/>
          <a:p>
            <a:r>
              <a:rPr lang="zh-CN" altLang="en-US" sz="1200" dirty="0">
                <a:latin typeface="华文楷体" panose="02010600040101010101" pitchFamily="2" charset="-122"/>
                <a:ea typeface="华文楷体" panose="02010600040101010101" pitchFamily="2" charset="-122"/>
              </a:rPr>
              <a:t>读取检查逻辑</a:t>
            </a:r>
          </a:p>
        </p:txBody>
      </p:sp>
      <p:sp>
        <p:nvSpPr>
          <p:cNvPr id="29" name="流程图: 联系 28"/>
          <p:cNvSpPr/>
          <p:nvPr/>
        </p:nvSpPr>
        <p:spPr bwMode="auto">
          <a:xfrm>
            <a:off x="2568469" y="2604890"/>
            <a:ext cx="265056" cy="252610"/>
          </a:xfrm>
          <a:prstGeom prst="flowChartConnector">
            <a:avLst/>
          </a:prstGeom>
          <a:solidFill>
            <a:srgbClr val="FF64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43520" rIns="0" bIns="43520" numCol="1" rtlCol="0" anchor="ctr" anchorCtr="0" compatLnSpc="1">
            <a:prstTxWarp prst="textNoShape">
              <a:avLst/>
            </a:prstTxWarp>
          </a:bodyPr>
          <a:lstStyle/>
          <a:p>
            <a:pPr algn="ctr" defTabSz="864382" eaLnBrk="0" fontAlgn="base" hangingPunct="0">
              <a:spcBef>
                <a:spcPct val="50000"/>
              </a:spcBef>
              <a:spcAft>
                <a:spcPct val="0"/>
              </a:spcAft>
            </a:pPr>
            <a:r>
              <a:rPr lang="en-US" altLang="zh-CN" sz="1100" dirty="0">
                <a:solidFill>
                  <a:schemeClr val="bg1"/>
                </a:solidFill>
                <a:latin typeface="华文楷体" panose="02010600040101010101" pitchFamily="2" charset="-122"/>
                <a:ea typeface="华文楷体" panose="02010600040101010101" pitchFamily="2" charset="-122"/>
              </a:rPr>
              <a:t>1</a:t>
            </a:r>
            <a:endParaRPr lang="zh-CN" altLang="en-US" sz="1100" dirty="0">
              <a:solidFill>
                <a:schemeClr val="bg1"/>
              </a:solidFill>
              <a:latin typeface="华文楷体" panose="02010600040101010101" pitchFamily="2" charset="-122"/>
              <a:ea typeface="华文楷体" panose="02010600040101010101" pitchFamily="2" charset="-122"/>
            </a:endParaRPr>
          </a:p>
        </p:txBody>
      </p:sp>
      <p:sp>
        <p:nvSpPr>
          <p:cNvPr id="30" name="流程图: 联系 29"/>
          <p:cNvSpPr/>
          <p:nvPr/>
        </p:nvSpPr>
        <p:spPr bwMode="auto">
          <a:xfrm>
            <a:off x="2568469" y="4319391"/>
            <a:ext cx="265056" cy="252610"/>
          </a:xfrm>
          <a:prstGeom prst="flowChartConnector">
            <a:avLst/>
          </a:prstGeom>
          <a:solidFill>
            <a:srgbClr val="FF64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43520" rIns="0" bIns="43520" numCol="1" rtlCol="0" anchor="ctr" anchorCtr="0" compatLnSpc="1">
            <a:prstTxWarp prst="textNoShape">
              <a:avLst/>
            </a:prstTxWarp>
          </a:bodyPr>
          <a:lstStyle/>
          <a:p>
            <a:pPr algn="ctr" defTabSz="864382" eaLnBrk="0" fontAlgn="base" hangingPunct="0">
              <a:spcBef>
                <a:spcPct val="50000"/>
              </a:spcBef>
              <a:spcAft>
                <a:spcPct val="0"/>
              </a:spcAft>
            </a:pPr>
            <a:r>
              <a:rPr lang="en-US" altLang="zh-CN" sz="1100" dirty="0">
                <a:solidFill>
                  <a:schemeClr val="bg1"/>
                </a:solidFill>
                <a:latin typeface="华文楷体" panose="02010600040101010101" pitchFamily="2" charset="-122"/>
                <a:ea typeface="华文楷体" panose="02010600040101010101" pitchFamily="2" charset="-122"/>
              </a:rPr>
              <a:t>2</a:t>
            </a:r>
            <a:endParaRPr lang="zh-CN" altLang="en-US" sz="1100" dirty="0">
              <a:solidFill>
                <a:schemeClr val="bg1"/>
              </a:solidFill>
              <a:latin typeface="华文楷体" panose="02010600040101010101" pitchFamily="2" charset="-122"/>
              <a:ea typeface="华文楷体" panose="02010600040101010101" pitchFamily="2" charset="-122"/>
            </a:endParaRPr>
          </a:p>
        </p:txBody>
      </p:sp>
      <p:cxnSp>
        <p:nvCxnSpPr>
          <p:cNvPr id="31" name="直接箭头连接符 30"/>
          <p:cNvCxnSpPr/>
          <p:nvPr/>
        </p:nvCxnSpPr>
        <p:spPr bwMode="auto">
          <a:xfrm>
            <a:off x="4582551" y="3155563"/>
            <a:ext cx="1181686" cy="0"/>
          </a:xfrm>
          <a:prstGeom prst="straightConnector1">
            <a:avLst/>
          </a:prstGeom>
          <a:solidFill>
            <a:schemeClr val="accent2"/>
          </a:solidFill>
          <a:ln w="19050" cap="flat" cmpd="sng" algn="ctr">
            <a:solidFill>
              <a:schemeClr val="tx1"/>
            </a:solidFill>
            <a:prstDash val="solid"/>
            <a:round/>
            <a:headEnd type="none" w="med" len="med"/>
            <a:tailEnd type="arrow"/>
          </a:ln>
          <a:effectLst/>
        </p:spPr>
      </p:cxnSp>
      <p:cxnSp>
        <p:nvCxnSpPr>
          <p:cNvPr id="32" name="直接箭头连接符 31"/>
          <p:cNvCxnSpPr/>
          <p:nvPr/>
        </p:nvCxnSpPr>
        <p:spPr bwMode="auto">
          <a:xfrm flipH="1">
            <a:off x="4579034" y="3276600"/>
            <a:ext cx="1181686" cy="0"/>
          </a:xfrm>
          <a:prstGeom prst="straightConnector1">
            <a:avLst/>
          </a:prstGeom>
          <a:solidFill>
            <a:schemeClr val="accent2"/>
          </a:solidFill>
          <a:ln w="19050" cap="flat" cmpd="sng" algn="ctr">
            <a:solidFill>
              <a:schemeClr val="tx1"/>
            </a:solidFill>
            <a:prstDash val="solid"/>
            <a:round/>
            <a:headEnd type="none" w="med" len="med"/>
            <a:tailEnd type="arrow"/>
          </a:ln>
          <a:effectLst/>
        </p:spPr>
      </p:cxnSp>
      <p:sp>
        <p:nvSpPr>
          <p:cNvPr id="33" name="流程图: 联系 32"/>
          <p:cNvSpPr/>
          <p:nvPr/>
        </p:nvSpPr>
        <p:spPr bwMode="auto">
          <a:xfrm>
            <a:off x="4328046" y="2604890"/>
            <a:ext cx="265056" cy="252610"/>
          </a:xfrm>
          <a:prstGeom prst="flowChartConnector">
            <a:avLst/>
          </a:prstGeom>
          <a:solidFill>
            <a:srgbClr val="FF64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43520" rIns="0" bIns="43520" numCol="1" rtlCol="0" anchor="ctr" anchorCtr="0" compatLnSpc="1">
            <a:prstTxWarp prst="textNoShape">
              <a:avLst/>
            </a:prstTxWarp>
          </a:bodyPr>
          <a:lstStyle/>
          <a:p>
            <a:pPr algn="ctr" defTabSz="864382" eaLnBrk="0" fontAlgn="base" hangingPunct="0">
              <a:spcBef>
                <a:spcPct val="50000"/>
              </a:spcBef>
              <a:spcAft>
                <a:spcPct val="0"/>
              </a:spcAft>
            </a:pPr>
            <a:r>
              <a:rPr lang="en-US" altLang="zh-CN" sz="1100" dirty="0">
                <a:solidFill>
                  <a:schemeClr val="bg1"/>
                </a:solidFill>
                <a:latin typeface="华文楷体" panose="02010600040101010101" pitchFamily="2" charset="-122"/>
                <a:ea typeface="华文楷体" panose="02010600040101010101" pitchFamily="2" charset="-122"/>
              </a:rPr>
              <a:t>3</a:t>
            </a:r>
            <a:endParaRPr lang="zh-CN" altLang="en-US" sz="1100" dirty="0">
              <a:solidFill>
                <a:schemeClr val="bg1"/>
              </a:solidFill>
              <a:latin typeface="华文楷体" panose="02010600040101010101" pitchFamily="2" charset="-122"/>
              <a:ea typeface="华文楷体" panose="02010600040101010101" pitchFamily="2" charset="-122"/>
            </a:endParaRPr>
          </a:p>
        </p:txBody>
      </p:sp>
      <p:sp>
        <p:nvSpPr>
          <p:cNvPr id="34" name="流程图: 联系 33"/>
          <p:cNvSpPr/>
          <p:nvPr/>
        </p:nvSpPr>
        <p:spPr bwMode="auto">
          <a:xfrm>
            <a:off x="5147623" y="2871590"/>
            <a:ext cx="265056" cy="252610"/>
          </a:xfrm>
          <a:prstGeom prst="flowChartConnector">
            <a:avLst/>
          </a:prstGeom>
          <a:solidFill>
            <a:srgbClr val="FF64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43520" rIns="0" bIns="43520" numCol="1" rtlCol="0" anchor="ctr" anchorCtr="0" compatLnSpc="1">
            <a:prstTxWarp prst="textNoShape">
              <a:avLst/>
            </a:prstTxWarp>
          </a:bodyPr>
          <a:lstStyle/>
          <a:p>
            <a:pPr algn="ctr" defTabSz="864382" eaLnBrk="0" fontAlgn="base" hangingPunct="0">
              <a:spcBef>
                <a:spcPct val="50000"/>
              </a:spcBef>
              <a:spcAft>
                <a:spcPct val="0"/>
              </a:spcAft>
            </a:pPr>
            <a:r>
              <a:rPr lang="en-US" altLang="zh-CN" sz="1100" dirty="0">
                <a:solidFill>
                  <a:schemeClr val="bg1"/>
                </a:solidFill>
                <a:latin typeface="华文楷体" panose="02010600040101010101" pitchFamily="2" charset="-122"/>
                <a:ea typeface="华文楷体" panose="02010600040101010101" pitchFamily="2" charset="-122"/>
              </a:rPr>
              <a:t>4</a:t>
            </a:r>
            <a:endParaRPr lang="zh-CN" altLang="en-US" sz="1100" dirty="0">
              <a:solidFill>
                <a:schemeClr val="bg1"/>
              </a:solidFill>
              <a:latin typeface="华文楷体" panose="02010600040101010101" pitchFamily="2" charset="-122"/>
              <a:ea typeface="华文楷体" panose="02010600040101010101" pitchFamily="2" charset="-122"/>
            </a:endParaRPr>
          </a:p>
        </p:txBody>
      </p:sp>
      <p:sp>
        <p:nvSpPr>
          <p:cNvPr id="35" name="流程图: 联系 34"/>
          <p:cNvSpPr/>
          <p:nvPr/>
        </p:nvSpPr>
        <p:spPr bwMode="auto">
          <a:xfrm>
            <a:off x="5147623" y="3276601"/>
            <a:ext cx="265056" cy="252610"/>
          </a:xfrm>
          <a:prstGeom prst="flowChartConnector">
            <a:avLst/>
          </a:prstGeom>
          <a:solidFill>
            <a:srgbClr val="FF64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43520" rIns="0" bIns="43520" numCol="1" rtlCol="0" anchor="ctr" anchorCtr="0" compatLnSpc="1">
            <a:prstTxWarp prst="textNoShape">
              <a:avLst/>
            </a:prstTxWarp>
          </a:bodyPr>
          <a:lstStyle/>
          <a:p>
            <a:pPr algn="ctr" defTabSz="864382" eaLnBrk="0" fontAlgn="base" hangingPunct="0">
              <a:spcBef>
                <a:spcPct val="50000"/>
              </a:spcBef>
              <a:spcAft>
                <a:spcPct val="0"/>
              </a:spcAft>
            </a:pPr>
            <a:r>
              <a:rPr lang="en-US" altLang="zh-CN" sz="1100" dirty="0">
                <a:solidFill>
                  <a:schemeClr val="bg1"/>
                </a:solidFill>
                <a:latin typeface="华文楷体" panose="02010600040101010101" pitchFamily="2" charset="-122"/>
                <a:ea typeface="华文楷体" panose="02010600040101010101" pitchFamily="2" charset="-122"/>
              </a:rPr>
              <a:t>5</a:t>
            </a:r>
            <a:endParaRPr lang="zh-CN" altLang="en-US" sz="1100" dirty="0">
              <a:solidFill>
                <a:schemeClr val="bg1"/>
              </a:solidFill>
              <a:latin typeface="华文楷体" panose="02010600040101010101" pitchFamily="2" charset="-122"/>
              <a:ea typeface="华文楷体" panose="02010600040101010101" pitchFamily="2" charset="-122"/>
            </a:endParaRPr>
          </a:p>
        </p:txBody>
      </p:sp>
      <p:sp>
        <p:nvSpPr>
          <p:cNvPr id="36" name="TextBox 35"/>
          <p:cNvSpPr txBox="1"/>
          <p:nvPr/>
        </p:nvSpPr>
        <p:spPr>
          <a:xfrm>
            <a:off x="6541477" y="2633245"/>
            <a:ext cx="675249" cy="1223419"/>
          </a:xfrm>
          <a:prstGeom prst="rect">
            <a:avLst/>
          </a:prstGeom>
          <a:solidFill>
            <a:srgbClr val="B0CAFF"/>
          </a:solidFill>
        </p:spPr>
        <p:txBody>
          <a:bodyPr wrap="square" lIns="86438" tIns="43219" rIns="86438" bIns="43219" rtlCol="0" anchor="ctr">
            <a:noAutofit/>
          </a:bodyPr>
          <a:lstStyle>
            <a:defPPr>
              <a:defRPr lang="en-US"/>
            </a:defPPr>
            <a:lvl1pPr algn="ctr">
              <a:spcBef>
                <a:spcPts val="0"/>
              </a:spcBef>
            </a:lvl1pPr>
          </a:lstStyle>
          <a:p>
            <a:r>
              <a:rPr lang="zh-CN" altLang="en-US" sz="1200" dirty="0">
                <a:latin typeface="华文楷体" panose="02010600040101010101" pitchFamily="2" charset="-122"/>
                <a:ea typeface="华文楷体" panose="02010600040101010101" pitchFamily="2" charset="-122"/>
              </a:rPr>
              <a:t>入库后数据评估任务</a:t>
            </a:r>
          </a:p>
        </p:txBody>
      </p:sp>
      <p:sp>
        <p:nvSpPr>
          <p:cNvPr id="37" name="TextBox 36"/>
          <p:cNvSpPr txBox="1"/>
          <p:nvPr/>
        </p:nvSpPr>
        <p:spPr>
          <a:xfrm>
            <a:off x="4933226" y="3500736"/>
            <a:ext cx="693851" cy="456614"/>
          </a:xfrm>
          <a:prstGeom prst="rect">
            <a:avLst/>
          </a:prstGeom>
          <a:noFill/>
        </p:spPr>
        <p:txBody>
          <a:bodyPr vert="horz" wrap="square" lIns="86438" tIns="43219" rIns="86438" bIns="43219" rtlCol="0">
            <a:spAutoFit/>
          </a:bodyPr>
          <a:lstStyle/>
          <a:p>
            <a:r>
              <a:rPr lang="zh-CN" altLang="en-US" sz="1200" dirty="0">
                <a:latin typeface="华文楷体" panose="02010600040101010101" pitchFamily="2" charset="-122"/>
                <a:ea typeface="华文楷体" panose="02010600040101010101" pitchFamily="2" charset="-122"/>
              </a:rPr>
              <a:t>检查结果返回</a:t>
            </a:r>
          </a:p>
        </p:txBody>
      </p:sp>
      <p:sp>
        <p:nvSpPr>
          <p:cNvPr id="38" name="矩形标注 37"/>
          <p:cNvSpPr/>
          <p:nvPr/>
        </p:nvSpPr>
        <p:spPr bwMode="auto">
          <a:xfrm>
            <a:off x="5205046" y="4648200"/>
            <a:ext cx="3520305" cy="1425775"/>
          </a:xfrm>
          <a:prstGeom prst="wedgeRectCallout">
            <a:avLst>
              <a:gd name="adj1" fmla="val -25712"/>
              <a:gd name="adj2" fmla="val -101636"/>
            </a:avLst>
          </a:prstGeom>
          <a:solidFill>
            <a:srgbClr val="FFFF99"/>
          </a:solidFill>
          <a:ln w="9525" cap="flat" cmpd="sng" algn="ctr">
            <a:solidFill>
              <a:srgbClr val="80808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86438" tIns="43520" rIns="0" bIns="43520" numCol="1" rtlCol="0" anchor="t" anchorCtr="0" compatLnSpc="1">
            <a:prstTxWarp prst="textNoShape">
              <a:avLst/>
            </a:prstTxWarp>
          </a:bodyPr>
          <a:lstStyle/>
          <a:p>
            <a:pPr>
              <a:lnSpc>
                <a:spcPct val="150000"/>
              </a:lnSpc>
            </a:pPr>
            <a:r>
              <a:rPr lang="zh-CN" altLang="en-US" sz="1100" dirty="0">
                <a:latin typeface="华文楷体" panose="02010600040101010101" pitchFamily="2" charset="-122"/>
                <a:ea typeface="华文楷体" panose="02010600040101010101" pitchFamily="2" charset="-122"/>
              </a:rPr>
              <a:t>入库前数据质量检查：</a:t>
            </a:r>
            <a:endParaRPr lang="en-US" altLang="zh-CN" sz="1100" dirty="0">
              <a:latin typeface="华文楷体" panose="02010600040101010101" pitchFamily="2" charset="-122"/>
              <a:ea typeface="华文楷体" panose="02010600040101010101" pitchFamily="2" charset="-122"/>
            </a:endParaRPr>
          </a:p>
          <a:p>
            <a:pPr marL="162072" indent="-162072">
              <a:lnSpc>
                <a:spcPct val="150000"/>
              </a:lnSpc>
              <a:buFont typeface="Wingdings" pitchFamily="2" charset="2"/>
              <a:buChar char="n"/>
            </a:pPr>
            <a:r>
              <a:rPr lang="zh-CN" altLang="en-US" sz="1100" dirty="0">
                <a:latin typeface="华文楷体" panose="02010600040101010101" pitchFamily="2" charset="-122"/>
                <a:ea typeface="华文楷体" panose="02010600040101010101" pitchFamily="2" charset="-122"/>
              </a:rPr>
              <a:t>针对一些重大数据质量的问题，如关键信息严重缺失、重要字段严重偏离业务逻辑等，进行入库前检查</a:t>
            </a:r>
            <a:endParaRPr lang="en-US" altLang="zh-CN" sz="1100" dirty="0">
              <a:latin typeface="华文楷体" panose="02010600040101010101" pitchFamily="2" charset="-122"/>
              <a:ea typeface="华文楷体" panose="02010600040101010101" pitchFamily="2" charset="-122"/>
            </a:endParaRPr>
          </a:p>
          <a:p>
            <a:pPr marL="162072" indent="-162072">
              <a:lnSpc>
                <a:spcPct val="150000"/>
              </a:lnSpc>
              <a:buFont typeface="Wingdings" pitchFamily="2" charset="2"/>
              <a:buChar char="n"/>
            </a:pPr>
            <a:r>
              <a:rPr lang="zh-CN" altLang="en-US" sz="1100" dirty="0">
                <a:latin typeface="华文楷体" panose="02010600040101010101" pitchFamily="2" charset="-122"/>
                <a:ea typeface="华文楷体" panose="02010600040101010101" pitchFamily="2" charset="-122"/>
              </a:rPr>
              <a:t>对检查出问题的数据，在确定相应的处理策略之后，再继续后续工作。</a:t>
            </a:r>
          </a:p>
        </p:txBody>
      </p:sp>
      <p:sp>
        <p:nvSpPr>
          <p:cNvPr id="39" name="流程图: 联系 38"/>
          <p:cNvSpPr/>
          <p:nvPr/>
        </p:nvSpPr>
        <p:spPr bwMode="auto">
          <a:xfrm>
            <a:off x="4800698" y="4419600"/>
            <a:ext cx="265056" cy="252610"/>
          </a:xfrm>
          <a:prstGeom prst="flowChartConnector">
            <a:avLst/>
          </a:prstGeom>
          <a:solidFill>
            <a:srgbClr val="FF64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43520" rIns="0" bIns="43520" numCol="1" rtlCol="0" anchor="ctr" anchorCtr="0" compatLnSpc="1">
            <a:prstTxWarp prst="textNoShape">
              <a:avLst/>
            </a:prstTxWarp>
          </a:bodyPr>
          <a:lstStyle/>
          <a:p>
            <a:pPr algn="ctr" defTabSz="864382" eaLnBrk="0" fontAlgn="base" hangingPunct="0">
              <a:spcBef>
                <a:spcPct val="50000"/>
              </a:spcBef>
              <a:spcAft>
                <a:spcPct val="0"/>
              </a:spcAft>
            </a:pPr>
            <a:r>
              <a:rPr lang="en-US" altLang="zh-CN" sz="1100" dirty="0">
                <a:solidFill>
                  <a:schemeClr val="bg1"/>
                </a:solidFill>
                <a:latin typeface="华文楷体" panose="02010600040101010101" pitchFamily="2" charset="-122"/>
                <a:ea typeface="华文楷体" panose="02010600040101010101" pitchFamily="2" charset="-122"/>
              </a:rPr>
              <a:t>6</a:t>
            </a:r>
            <a:endParaRPr lang="zh-CN" altLang="en-US" sz="1100" dirty="0">
              <a:solidFill>
                <a:schemeClr val="bg1"/>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7080212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标题 40"/>
          <p:cNvSpPr>
            <a:spLocks noGrp="1"/>
          </p:cNvSpPr>
          <p:nvPr>
            <p:ph type="title"/>
          </p:nvPr>
        </p:nvSpPr>
        <p:spPr/>
        <p:txBody>
          <a:bodyPr/>
          <a:lstStyle/>
          <a:p>
            <a:r>
              <a:rPr lang="zh-CN" altLang="en-US" dirty="0">
                <a:effectLst>
                  <a:outerShdw blurRad="38100" dist="38100" dir="2700000" algn="tl">
                    <a:srgbClr val="000000">
                      <a:alpha val="43137"/>
                    </a:srgbClr>
                  </a:outerShdw>
                </a:effectLst>
                <a:latin typeface="楷体" pitchFamily="49" charset="-122"/>
                <a:ea typeface="楷体" pitchFamily="49" charset="-122"/>
              </a:rPr>
              <a:t>数据质量管理</a:t>
            </a:r>
          </a:p>
        </p:txBody>
      </p:sp>
      <p:grpSp>
        <p:nvGrpSpPr>
          <p:cNvPr id="40" name="组合 11"/>
          <p:cNvGrpSpPr/>
          <p:nvPr/>
        </p:nvGrpSpPr>
        <p:grpSpPr>
          <a:xfrm>
            <a:off x="2074984" y="3503133"/>
            <a:ext cx="2110154" cy="382935"/>
            <a:chOff x="2438400" y="3503132"/>
            <a:chExt cx="2286000" cy="382935"/>
          </a:xfrm>
        </p:grpSpPr>
        <p:sp>
          <p:nvSpPr>
            <p:cNvPr id="42" name="加号 41"/>
            <p:cNvSpPr/>
            <p:nvPr/>
          </p:nvSpPr>
          <p:spPr bwMode="auto">
            <a:xfrm>
              <a:off x="2438400" y="3503132"/>
              <a:ext cx="365760" cy="365760"/>
            </a:xfrm>
            <a:prstGeom prst="mathPlus">
              <a:avLst/>
            </a:prstGeom>
            <a:solidFill>
              <a:schemeClr val="bg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46038" rIns="0" bIns="46038" numCol="1" rtlCol="0" anchor="ctr" anchorCtr="0" compatLnSpc="1">
              <a:prstTxWarp prst="textNoShape">
                <a:avLst/>
              </a:prstTxWarp>
            </a:bodyPr>
            <a:lstStyle/>
            <a:p>
              <a:pPr algn="ctr" defTabSz="864382" eaLnBrk="0" fontAlgn="base" hangingPunct="0">
                <a:spcBef>
                  <a:spcPct val="50000"/>
                </a:spcBef>
                <a:spcAft>
                  <a:spcPct val="0"/>
                </a:spcAft>
              </a:pPr>
              <a:endParaRPr lang="zh-CN" altLang="en-US" sz="1100" dirty="0">
                <a:latin typeface="华文楷体" panose="02010600040101010101" pitchFamily="2" charset="-122"/>
                <a:ea typeface="华文楷体" panose="02010600040101010101" pitchFamily="2" charset="-122"/>
              </a:endParaRPr>
            </a:p>
          </p:txBody>
        </p:sp>
        <p:sp>
          <p:nvSpPr>
            <p:cNvPr id="43" name="TextBox 42"/>
            <p:cNvSpPr txBox="1"/>
            <p:nvPr/>
          </p:nvSpPr>
          <p:spPr>
            <a:xfrm>
              <a:off x="2895600" y="3516735"/>
              <a:ext cx="1828800" cy="369332"/>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建立映射关系</a:t>
              </a:r>
            </a:p>
          </p:txBody>
        </p:sp>
      </p:grpSp>
      <p:sp>
        <p:nvSpPr>
          <p:cNvPr id="44" name="内容占位符 3"/>
          <p:cNvSpPr>
            <a:spLocks noGrp="1"/>
          </p:cNvSpPr>
          <p:nvPr>
            <p:ph idx="1"/>
          </p:nvPr>
        </p:nvSpPr>
        <p:spPr>
          <a:xfrm>
            <a:off x="457200" y="1600200"/>
            <a:ext cx="8229600" cy="4525963"/>
          </a:xfrm>
        </p:spPr>
        <p:txBody>
          <a:bodyPr/>
          <a:lstStyle/>
          <a:p>
            <a:endParaRPr lang="en-US">
              <a:latin typeface="华文楷体" panose="02010600040101010101" pitchFamily="2" charset="-122"/>
              <a:ea typeface="华文楷体" panose="02010600040101010101" pitchFamily="2" charset="-122"/>
            </a:endParaRPr>
          </a:p>
        </p:txBody>
      </p:sp>
      <p:graphicFrame>
        <p:nvGraphicFramePr>
          <p:cNvPr id="45" name="表格 44"/>
          <p:cNvGraphicFramePr>
            <a:graphicFrameLocks noGrp="1"/>
          </p:cNvGraphicFramePr>
          <p:nvPr>
            <p:extLst>
              <p:ext uri="{D42A27DB-BD31-4B8C-83A1-F6EECF244321}">
                <p14:modId xmlns:p14="http://schemas.microsoft.com/office/powerpoint/2010/main" val="2179308117"/>
              </p:ext>
            </p:extLst>
          </p:nvPr>
        </p:nvGraphicFramePr>
        <p:xfrm>
          <a:off x="70338" y="1041401"/>
          <a:ext cx="6119446" cy="2496012"/>
        </p:xfrm>
        <a:graphic>
          <a:graphicData uri="http://schemas.openxmlformats.org/drawingml/2006/table">
            <a:tbl>
              <a:tblPr>
                <a:tableStyleId>{5C22544A-7EE6-4342-B048-85BDC9FD1C3A}</a:tableStyleId>
              </a:tblPr>
              <a:tblGrid>
                <a:gridCol w="1019908">
                  <a:extLst>
                    <a:ext uri="{9D8B030D-6E8A-4147-A177-3AD203B41FA5}">
                      <a16:colId xmlns="" xmlns:a16="http://schemas.microsoft.com/office/drawing/2014/main" val="20000"/>
                    </a:ext>
                  </a:extLst>
                </a:gridCol>
                <a:gridCol w="5099538">
                  <a:extLst>
                    <a:ext uri="{9D8B030D-6E8A-4147-A177-3AD203B41FA5}">
                      <a16:colId xmlns="" xmlns:a16="http://schemas.microsoft.com/office/drawing/2014/main" val="20001"/>
                    </a:ext>
                  </a:extLst>
                </a:gridCol>
              </a:tblGrid>
              <a:tr h="222885">
                <a:tc gridSpan="2">
                  <a:txBody>
                    <a:bodyPr/>
                    <a:lstStyle/>
                    <a:p>
                      <a:pPr algn="ctr" fontAlgn="b"/>
                      <a:r>
                        <a:rPr lang="zh-CN" altLang="en-US" sz="1400" b="1" u="none" strike="noStrike" dirty="0">
                          <a:solidFill>
                            <a:schemeClr val="bg1"/>
                          </a:solidFill>
                          <a:effectLst/>
                        </a:rPr>
                        <a:t>数据标准</a:t>
                      </a:r>
                      <a:endParaRPr lang="zh-CN" altLang="en-US" sz="1400" b="1" i="0" u="none" strike="noStrike" dirty="0">
                        <a:solidFill>
                          <a:schemeClr val="bg1"/>
                        </a:solidFill>
                        <a:effectLst/>
                        <a:latin typeface="宋体"/>
                      </a:endParaRPr>
                    </a:p>
                  </a:txBody>
                  <a:tcPr marL="8792" marR="8792" marT="9525" marB="0" anchor="b">
                    <a:solidFill>
                      <a:srgbClr val="8997FB"/>
                    </a:solidFill>
                  </a:tcPr>
                </a:tc>
                <a:tc hMerge="1">
                  <a:txBody>
                    <a:bodyPr/>
                    <a:lstStyle/>
                    <a:p>
                      <a:endParaRPr lang="zh-CN" altLang="en-US"/>
                    </a:p>
                  </a:txBody>
                  <a:tcPr/>
                </a:tc>
                <a:extLst>
                  <a:ext uri="{0D108BD9-81ED-4DB2-BD59-A6C34878D82A}">
                    <a16:rowId xmlns="" xmlns:a16="http://schemas.microsoft.com/office/drawing/2014/main" val="10000"/>
                  </a:ext>
                </a:extLst>
              </a:tr>
              <a:tr h="222885">
                <a:tc>
                  <a:txBody>
                    <a:bodyPr/>
                    <a:lstStyle/>
                    <a:p>
                      <a:pPr algn="ctr" fontAlgn="b"/>
                      <a:r>
                        <a:rPr lang="zh-CN" altLang="en-US" sz="1400" u="none" strike="noStrike" dirty="0">
                          <a:solidFill>
                            <a:schemeClr val="bg1"/>
                          </a:solidFill>
                          <a:effectLst/>
                        </a:rPr>
                        <a:t>标准名称</a:t>
                      </a:r>
                      <a:endParaRPr lang="zh-CN" altLang="en-US" sz="1400" b="0" i="0" u="none" strike="noStrike" dirty="0">
                        <a:solidFill>
                          <a:schemeClr val="bg1"/>
                        </a:solidFill>
                        <a:effectLst/>
                        <a:latin typeface="宋体"/>
                      </a:endParaRPr>
                    </a:p>
                  </a:txBody>
                  <a:tcPr marL="8792" marR="8792" marT="9525" marB="0" anchor="b">
                    <a:solidFill>
                      <a:srgbClr val="8997FB"/>
                    </a:solidFill>
                  </a:tcPr>
                </a:tc>
                <a:tc>
                  <a:txBody>
                    <a:bodyPr/>
                    <a:lstStyle/>
                    <a:p>
                      <a:pPr algn="ctr" fontAlgn="b"/>
                      <a:r>
                        <a:rPr lang="zh-CN" altLang="en-US" sz="1400" u="none" strike="noStrike" dirty="0">
                          <a:solidFill>
                            <a:schemeClr val="bg1"/>
                          </a:solidFill>
                          <a:effectLst/>
                        </a:rPr>
                        <a:t>业务定义</a:t>
                      </a:r>
                      <a:endParaRPr lang="zh-CN" altLang="en-US" sz="1400" b="0" i="0" u="none" strike="noStrike" dirty="0">
                        <a:solidFill>
                          <a:schemeClr val="bg1"/>
                        </a:solidFill>
                        <a:effectLst/>
                        <a:latin typeface="宋体"/>
                      </a:endParaRPr>
                    </a:p>
                  </a:txBody>
                  <a:tcPr marL="8792" marR="8792" marT="9525" marB="0" anchor="b">
                    <a:solidFill>
                      <a:srgbClr val="8997FB"/>
                    </a:solidFill>
                  </a:tcPr>
                </a:tc>
                <a:extLst>
                  <a:ext uri="{0D108BD9-81ED-4DB2-BD59-A6C34878D82A}">
                    <a16:rowId xmlns="" xmlns:a16="http://schemas.microsoft.com/office/drawing/2014/main" val="10001"/>
                  </a:ext>
                </a:extLst>
              </a:tr>
              <a:tr h="471763">
                <a:tc>
                  <a:txBody>
                    <a:bodyPr/>
                    <a:lstStyle/>
                    <a:p>
                      <a:pPr algn="l" fontAlgn="ctr"/>
                      <a:r>
                        <a:rPr lang="zh-CN" altLang="en-US" sz="1400" u="none" strike="noStrike" dirty="0">
                          <a:effectLst/>
                        </a:rPr>
                        <a:t>客户编号</a:t>
                      </a:r>
                      <a:endParaRPr lang="zh-CN" altLang="en-US" sz="1400" b="0" i="0" u="none" strike="noStrike" dirty="0">
                        <a:solidFill>
                          <a:srgbClr val="000000"/>
                        </a:solidFill>
                        <a:effectLst/>
                        <a:latin typeface="宋体"/>
                      </a:endParaRPr>
                    </a:p>
                  </a:txBody>
                  <a:tcPr marL="8792" marR="8792" marT="9525" marB="0" anchor="ctr"/>
                </a:tc>
                <a:tc>
                  <a:txBody>
                    <a:bodyPr/>
                    <a:lstStyle/>
                    <a:p>
                      <a:pPr algn="l" fontAlgn="ctr"/>
                      <a:r>
                        <a:rPr lang="zh-CN" altLang="en-US" sz="1400" u="none" strike="noStrike" dirty="0">
                          <a:effectLst/>
                        </a:rPr>
                        <a:t>客户全行唯一编码，编码规则为：“</a:t>
                      </a:r>
                      <a:r>
                        <a:rPr lang="en-US" altLang="zh-CN" sz="1400" u="none" strike="noStrike" dirty="0">
                          <a:effectLst/>
                        </a:rPr>
                        <a:t>C”+9</a:t>
                      </a:r>
                      <a:r>
                        <a:rPr lang="zh-CN" altLang="en-US" sz="1400" u="none" strike="noStrike" dirty="0">
                          <a:effectLst/>
                        </a:rPr>
                        <a:t>为数字顺序码</a:t>
                      </a:r>
                      <a:endParaRPr lang="zh-CN" altLang="en-US" sz="1400" b="0" i="0" u="none" strike="noStrike" dirty="0">
                        <a:solidFill>
                          <a:srgbClr val="000000"/>
                        </a:solidFill>
                        <a:effectLst/>
                        <a:latin typeface="宋体"/>
                      </a:endParaRPr>
                    </a:p>
                  </a:txBody>
                  <a:tcPr marL="8792" marR="8792" marT="9525" marB="0" anchor="ctr"/>
                </a:tc>
                <a:extLst>
                  <a:ext uri="{0D108BD9-81ED-4DB2-BD59-A6C34878D82A}">
                    <a16:rowId xmlns="" xmlns:a16="http://schemas.microsoft.com/office/drawing/2014/main" val="10002"/>
                  </a:ext>
                </a:extLst>
              </a:tr>
              <a:tr h="603916">
                <a:tc>
                  <a:txBody>
                    <a:bodyPr/>
                    <a:lstStyle/>
                    <a:p>
                      <a:pPr algn="l" fontAlgn="ctr"/>
                      <a:r>
                        <a:rPr lang="zh-CN" altLang="en-US" sz="1400" u="none" strike="noStrike">
                          <a:effectLst/>
                        </a:rPr>
                        <a:t>贷款经营类型</a:t>
                      </a:r>
                      <a:endParaRPr lang="zh-CN" altLang="en-US" sz="1400" b="0" i="0" u="none" strike="noStrike">
                        <a:solidFill>
                          <a:srgbClr val="000000"/>
                        </a:solidFill>
                        <a:effectLst/>
                        <a:latin typeface="宋体"/>
                      </a:endParaRPr>
                    </a:p>
                  </a:txBody>
                  <a:tcPr marL="8792" marR="8792" marT="9525" marB="0" anchor="ctr"/>
                </a:tc>
                <a:tc>
                  <a:txBody>
                    <a:bodyPr/>
                    <a:lstStyle/>
                    <a:p>
                      <a:pPr algn="l" fontAlgn="ctr"/>
                      <a:r>
                        <a:rPr lang="zh-CN" altLang="en-US" sz="1400" u="none" strike="noStrike" dirty="0">
                          <a:effectLst/>
                        </a:rPr>
                        <a:t>指依据贷款资金来源及贷款发放对象的确定方式不同进行的贷款分类。自营贷款、委托贷款、特定贷款</a:t>
                      </a:r>
                      <a:endParaRPr lang="zh-CN" altLang="en-US" sz="1400" b="0" i="0" u="none" strike="noStrike" dirty="0">
                        <a:solidFill>
                          <a:srgbClr val="000000"/>
                        </a:solidFill>
                        <a:effectLst/>
                        <a:latin typeface="宋体"/>
                      </a:endParaRPr>
                    </a:p>
                  </a:txBody>
                  <a:tcPr marL="8792" marR="8792" marT="9525" marB="0" anchor="ctr"/>
                </a:tc>
                <a:extLst>
                  <a:ext uri="{0D108BD9-81ED-4DB2-BD59-A6C34878D82A}">
                    <a16:rowId xmlns="" xmlns:a16="http://schemas.microsoft.com/office/drawing/2014/main" val="10003"/>
                  </a:ext>
                </a:extLst>
              </a:tr>
              <a:tr h="595911">
                <a:tc>
                  <a:txBody>
                    <a:bodyPr/>
                    <a:lstStyle/>
                    <a:p>
                      <a:pPr algn="l" fontAlgn="ctr"/>
                      <a:r>
                        <a:rPr lang="zh-CN" altLang="en-US" sz="1400" u="none" strike="noStrike">
                          <a:effectLst/>
                        </a:rPr>
                        <a:t>贷款到期日</a:t>
                      </a:r>
                      <a:endParaRPr lang="zh-CN" altLang="en-US" sz="1400" b="0" i="0" u="none" strike="noStrike">
                        <a:solidFill>
                          <a:srgbClr val="000000"/>
                        </a:solidFill>
                        <a:effectLst/>
                        <a:latin typeface="宋体"/>
                      </a:endParaRPr>
                    </a:p>
                  </a:txBody>
                  <a:tcPr marL="8792" marR="8792" marT="9525" marB="0" anchor="ct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400" u="none" strike="noStrike" dirty="0">
                          <a:effectLst/>
                        </a:rPr>
                        <a:t>指贷款合同规定的贷款期限的最后截止日，或由贷款方确定的贷款提前到期日期。</a:t>
                      </a:r>
                      <a:r>
                        <a:rPr lang="zh-CN" altLang="en-US" sz="1400" b="0" i="0" u="none" strike="noStrike" dirty="0">
                          <a:solidFill>
                            <a:schemeClr val="tx1"/>
                          </a:solidFill>
                          <a:effectLst/>
                          <a:latin typeface="宋体"/>
                        </a:rPr>
                        <a:t>贷款到期日大于贷款合同签订日。</a:t>
                      </a:r>
                    </a:p>
                  </a:txBody>
                  <a:tcPr marL="8792" marR="8792" marT="9525" marB="0" anchor="ctr"/>
                </a:tc>
                <a:extLst>
                  <a:ext uri="{0D108BD9-81ED-4DB2-BD59-A6C34878D82A}">
                    <a16:rowId xmlns="" xmlns:a16="http://schemas.microsoft.com/office/drawing/2014/main" val="10004"/>
                  </a:ext>
                </a:extLst>
              </a:tr>
              <a:tr h="378652">
                <a:tc>
                  <a:txBody>
                    <a:bodyPr/>
                    <a:lstStyle/>
                    <a:p>
                      <a:pPr algn="l" fontAlgn="ctr"/>
                      <a:r>
                        <a:rPr lang="zh-CN" altLang="en-US" sz="1400" u="none" strike="noStrike">
                          <a:effectLst/>
                        </a:rPr>
                        <a:t>贷款余额</a:t>
                      </a:r>
                      <a:endParaRPr lang="zh-CN" altLang="en-US" sz="1400" b="0" i="0" u="none" strike="noStrike">
                        <a:solidFill>
                          <a:srgbClr val="000000"/>
                        </a:solidFill>
                        <a:effectLst/>
                        <a:latin typeface="宋体"/>
                      </a:endParaRPr>
                    </a:p>
                  </a:txBody>
                  <a:tcPr marL="8792" marR="8792" marT="9525" marB="0" anchor="ct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400" u="none" strike="noStrike" dirty="0">
                          <a:effectLst/>
                        </a:rPr>
                        <a:t>截止某一时点，借款人尚未归还放款人的贷款总额。</a:t>
                      </a:r>
                      <a:r>
                        <a:rPr lang="zh-CN" altLang="en-US" sz="1400" b="0" i="0" u="none" strike="noStrike" dirty="0">
                          <a:solidFill>
                            <a:srgbClr val="000000"/>
                          </a:solidFill>
                          <a:effectLst/>
                          <a:latin typeface="宋体"/>
                        </a:rPr>
                        <a:t>取值范围</a:t>
                      </a:r>
                      <a:r>
                        <a:rPr lang="en-US" altLang="zh-CN" sz="1400" b="0" i="0" u="none" strike="noStrike" dirty="0">
                          <a:solidFill>
                            <a:srgbClr val="000000"/>
                          </a:solidFill>
                          <a:effectLst/>
                          <a:latin typeface="宋体"/>
                        </a:rPr>
                        <a:t>&gt;=0</a:t>
                      </a:r>
                      <a:endParaRPr lang="zh-CN" altLang="en-US" sz="1400" b="0" i="0" u="none" strike="noStrike" dirty="0">
                        <a:solidFill>
                          <a:srgbClr val="000000"/>
                        </a:solidFill>
                        <a:effectLst/>
                        <a:latin typeface="宋体"/>
                      </a:endParaRPr>
                    </a:p>
                  </a:txBody>
                  <a:tcPr marL="8792" marR="8792" marT="9525" marB="0" anchor="ctr"/>
                </a:tc>
                <a:extLst>
                  <a:ext uri="{0D108BD9-81ED-4DB2-BD59-A6C34878D82A}">
                    <a16:rowId xmlns="" xmlns:a16="http://schemas.microsoft.com/office/drawing/2014/main" val="10005"/>
                  </a:ext>
                </a:extLst>
              </a:tr>
            </a:tbl>
          </a:graphicData>
        </a:graphic>
      </p:graphicFrame>
      <p:graphicFrame>
        <p:nvGraphicFramePr>
          <p:cNvPr id="46" name="表格 45"/>
          <p:cNvGraphicFramePr>
            <a:graphicFrameLocks noGrp="1"/>
          </p:cNvGraphicFramePr>
          <p:nvPr>
            <p:extLst>
              <p:ext uri="{D42A27DB-BD31-4B8C-83A1-F6EECF244321}">
                <p14:modId xmlns:p14="http://schemas.microsoft.com/office/powerpoint/2010/main" val="1902664589"/>
              </p:ext>
            </p:extLst>
          </p:nvPr>
        </p:nvGraphicFramePr>
        <p:xfrm>
          <a:off x="35170" y="3886201"/>
          <a:ext cx="6189782" cy="2451493"/>
        </p:xfrm>
        <a:graphic>
          <a:graphicData uri="http://schemas.openxmlformats.org/drawingml/2006/table">
            <a:tbl>
              <a:tblPr>
                <a:tableStyleId>{5C22544A-7EE6-4342-B048-85BDC9FD1C3A}</a:tableStyleId>
              </a:tblPr>
              <a:tblGrid>
                <a:gridCol w="1146800">
                  <a:extLst>
                    <a:ext uri="{9D8B030D-6E8A-4147-A177-3AD203B41FA5}">
                      <a16:colId xmlns="" xmlns:a16="http://schemas.microsoft.com/office/drawing/2014/main" val="20000"/>
                    </a:ext>
                  </a:extLst>
                </a:gridCol>
                <a:gridCol w="1146800">
                  <a:extLst>
                    <a:ext uri="{9D8B030D-6E8A-4147-A177-3AD203B41FA5}">
                      <a16:colId xmlns="" xmlns:a16="http://schemas.microsoft.com/office/drawing/2014/main" val="20001"/>
                    </a:ext>
                  </a:extLst>
                </a:gridCol>
                <a:gridCol w="1029181">
                  <a:extLst>
                    <a:ext uri="{9D8B030D-6E8A-4147-A177-3AD203B41FA5}">
                      <a16:colId xmlns="" xmlns:a16="http://schemas.microsoft.com/office/drawing/2014/main" val="20002"/>
                    </a:ext>
                  </a:extLst>
                </a:gridCol>
                <a:gridCol w="793939">
                  <a:extLst>
                    <a:ext uri="{9D8B030D-6E8A-4147-A177-3AD203B41FA5}">
                      <a16:colId xmlns="" xmlns:a16="http://schemas.microsoft.com/office/drawing/2014/main" val="20003"/>
                    </a:ext>
                  </a:extLst>
                </a:gridCol>
                <a:gridCol w="926262">
                  <a:extLst>
                    <a:ext uri="{9D8B030D-6E8A-4147-A177-3AD203B41FA5}">
                      <a16:colId xmlns="" xmlns:a16="http://schemas.microsoft.com/office/drawing/2014/main" val="20004"/>
                    </a:ext>
                  </a:extLst>
                </a:gridCol>
                <a:gridCol w="1146800">
                  <a:extLst>
                    <a:ext uri="{9D8B030D-6E8A-4147-A177-3AD203B41FA5}">
                      <a16:colId xmlns="" xmlns:a16="http://schemas.microsoft.com/office/drawing/2014/main" val="20005"/>
                    </a:ext>
                  </a:extLst>
                </a:gridCol>
              </a:tblGrid>
              <a:tr h="222885">
                <a:tc gridSpan="6">
                  <a:txBody>
                    <a:bodyPr/>
                    <a:lstStyle/>
                    <a:p>
                      <a:pPr algn="ctr" rtl="0" fontAlgn="ctr"/>
                      <a:r>
                        <a:rPr lang="zh-CN" altLang="en-US" sz="1400" b="1" u="none" strike="noStrike" dirty="0">
                          <a:solidFill>
                            <a:schemeClr val="bg1"/>
                          </a:solidFill>
                          <a:effectLst/>
                        </a:rPr>
                        <a:t>元数据</a:t>
                      </a:r>
                      <a:endParaRPr lang="zh-CN" altLang="en-US" sz="1400" b="1" i="0" u="none" strike="noStrike" dirty="0">
                        <a:solidFill>
                          <a:schemeClr val="bg1"/>
                        </a:solidFill>
                        <a:effectLst/>
                        <a:latin typeface="宋体"/>
                      </a:endParaRPr>
                    </a:p>
                  </a:txBody>
                  <a:tcPr marL="8792" marR="8792" marT="9525" marB="0" anchor="ctr">
                    <a:solidFill>
                      <a:srgbClr val="00206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10000"/>
                  </a:ext>
                </a:extLst>
              </a:tr>
              <a:tr h="222885">
                <a:tc>
                  <a:txBody>
                    <a:bodyPr/>
                    <a:lstStyle/>
                    <a:p>
                      <a:pPr algn="ctr" rtl="0" fontAlgn="ctr"/>
                      <a:r>
                        <a:rPr lang="zh-CN" altLang="en-US" sz="1400" u="none" strike="noStrike" dirty="0">
                          <a:solidFill>
                            <a:schemeClr val="bg1"/>
                          </a:solidFill>
                          <a:effectLst/>
                        </a:rPr>
                        <a:t>源系统</a:t>
                      </a:r>
                      <a:endParaRPr lang="zh-CN" altLang="en-US" sz="1400" b="0" i="0" u="none" strike="noStrike" dirty="0">
                        <a:solidFill>
                          <a:schemeClr val="bg1"/>
                        </a:solidFill>
                        <a:effectLst/>
                        <a:latin typeface="宋体"/>
                      </a:endParaRPr>
                    </a:p>
                  </a:txBody>
                  <a:tcPr marL="8792" marR="8792" marT="9525" marB="0" anchor="ctr">
                    <a:solidFill>
                      <a:srgbClr val="002060"/>
                    </a:solidFill>
                  </a:tcPr>
                </a:tc>
                <a:tc>
                  <a:txBody>
                    <a:bodyPr/>
                    <a:lstStyle/>
                    <a:p>
                      <a:pPr algn="ctr" rtl="0" fontAlgn="ctr"/>
                      <a:r>
                        <a:rPr lang="zh-CN" altLang="en-US" sz="1400" u="none" strike="noStrike" dirty="0">
                          <a:solidFill>
                            <a:schemeClr val="bg1"/>
                          </a:solidFill>
                          <a:effectLst/>
                        </a:rPr>
                        <a:t>源系统</a:t>
                      </a:r>
                      <a:endParaRPr lang="zh-CN" altLang="en-US" sz="1400" b="0" i="0" u="none" strike="noStrike" dirty="0">
                        <a:solidFill>
                          <a:schemeClr val="bg1"/>
                        </a:solidFill>
                        <a:effectLst/>
                        <a:latin typeface="宋体"/>
                      </a:endParaRPr>
                    </a:p>
                  </a:txBody>
                  <a:tcPr marL="8792" marR="8792" marT="9525" marB="0" anchor="ctr">
                    <a:solidFill>
                      <a:srgbClr val="002060"/>
                    </a:solidFill>
                  </a:tcPr>
                </a:tc>
                <a:tc>
                  <a:txBody>
                    <a:bodyPr/>
                    <a:lstStyle/>
                    <a:p>
                      <a:pPr algn="ctr" rtl="0" fontAlgn="ctr"/>
                      <a:r>
                        <a:rPr lang="zh-CN" altLang="en-US" sz="1400" u="none" strike="noStrike" dirty="0">
                          <a:solidFill>
                            <a:schemeClr val="bg1"/>
                          </a:solidFill>
                          <a:effectLst/>
                        </a:rPr>
                        <a:t>库表</a:t>
                      </a:r>
                      <a:endParaRPr lang="zh-CN" altLang="en-US" sz="1400" b="0" i="0" u="none" strike="noStrike" dirty="0">
                        <a:solidFill>
                          <a:schemeClr val="bg1"/>
                        </a:solidFill>
                        <a:effectLst/>
                        <a:latin typeface="宋体"/>
                      </a:endParaRPr>
                    </a:p>
                  </a:txBody>
                  <a:tcPr marL="8792" marR="8792" marT="9525" marB="0" anchor="ctr">
                    <a:solidFill>
                      <a:srgbClr val="002060"/>
                    </a:solidFill>
                  </a:tcPr>
                </a:tc>
                <a:tc>
                  <a:txBody>
                    <a:bodyPr/>
                    <a:lstStyle/>
                    <a:p>
                      <a:pPr algn="ctr" rtl="0" fontAlgn="ctr"/>
                      <a:r>
                        <a:rPr lang="zh-CN" altLang="en-US" sz="1400" u="none" strike="noStrike" dirty="0">
                          <a:solidFill>
                            <a:schemeClr val="bg1"/>
                          </a:solidFill>
                          <a:effectLst/>
                        </a:rPr>
                        <a:t>库表</a:t>
                      </a:r>
                      <a:endParaRPr lang="zh-CN" altLang="en-US" sz="1400" b="0" i="0" u="none" strike="noStrike" dirty="0">
                        <a:solidFill>
                          <a:schemeClr val="bg1"/>
                        </a:solidFill>
                        <a:effectLst/>
                        <a:latin typeface="宋体"/>
                      </a:endParaRPr>
                    </a:p>
                  </a:txBody>
                  <a:tcPr marL="8792" marR="8792" marT="9525" marB="0" anchor="ctr">
                    <a:solidFill>
                      <a:srgbClr val="002060"/>
                    </a:solidFill>
                  </a:tcPr>
                </a:tc>
                <a:tc>
                  <a:txBody>
                    <a:bodyPr/>
                    <a:lstStyle/>
                    <a:p>
                      <a:pPr algn="ctr" rtl="0" fontAlgn="ctr"/>
                      <a:r>
                        <a:rPr lang="zh-CN" altLang="en-US" sz="1400" u="none" strike="noStrike" dirty="0">
                          <a:solidFill>
                            <a:schemeClr val="bg1"/>
                          </a:solidFill>
                          <a:effectLst/>
                        </a:rPr>
                        <a:t>数据项</a:t>
                      </a:r>
                      <a:endParaRPr lang="zh-CN" altLang="en-US" sz="1400" b="0" i="0" u="none" strike="noStrike" dirty="0">
                        <a:solidFill>
                          <a:schemeClr val="bg1"/>
                        </a:solidFill>
                        <a:effectLst/>
                        <a:latin typeface="宋体"/>
                      </a:endParaRPr>
                    </a:p>
                  </a:txBody>
                  <a:tcPr marL="8792" marR="8792" marT="9525" marB="0" anchor="ctr">
                    <a:solidFill>
                      <a:srgbClr val="002060"/>
                    </a:solidFill>
                  </a:tcPr>
                </a:tc>
                <a:tc>
                  <a:txBody>
                    <a:bodyPr/>
                    <a:lstStyle/>
                    <a:p>
                      <a:pPr algn="ctr" rtl="0" fontAlgn="ctr"/>
                      <a:r>
                        <a:rPr lang="zh-CN" altLang="en-US" sz="1400" u="none" strike="noStrike" dirty="0">
                          <a:solidFill>
                            <a:schemeClr val="bg1"/>
                          </a:solidFill>
                          <a:effectLst/>
                        </a:rPr>
                        <a:t>数据项</a:t>
                      </a:r>
                      <a:endParaRPr lang="zh-CN" altLang="en-US" sz="1400" b="0" i="0" u="none" strike="noStrike" dirty="0">
                        <a:solidFill>
                          <a:schemeClr val="bg1"/>
                        </a:solidFill>
                        <a:effectLst/>
                        <a:latin typeface="宋体"/>
                      </a:endParaRPr>
                    </a:p>
                  </a:txBody>
                  <a:tcPr marL="8792" marR="8792" marT="9525" marB="0" anchor="ctr">
                    <a:solidFill>
                      <a:srgbClr val="002060"/>
                    </a:solidFill>
                  </a:tcPr>
                </a:tc>
                <a:extLst>
                  <a:ext uri="{0D108BD9-81ED-4DB2-BD59-A6C34878D82A}">
                    <a16:rowId xmlns="" xmlns:a16="http://schemas.microsoft.com/office/drawing/2014/main" val="10001"/>
                  </a:ext>
                </a:extLst>
              </a:tr>
              <a:tr h="445076">
                <a:tc>
                  <a:txBody>
                    <a:bodyPr/>
                    <a:lstStyle/>
                    <a:p>
                      <a:pPr algn="ctr" rtl="0" fontAlgn="ctr"/>
                      <a:r>
                        <a:rPr lang="zh-CN" altLang="en-US" sz="1400" u="none" strike="noStrike" dirty="0">
                          <a:effectLst/>
                        </a:rPr>
                        <a:t>信用风险管理系统</a:t>
                      </a:r>
                      <a:endParaRPr lang="zh-CN" altLang="en-US" sz="1400" b="0" i="0" u="none" strike="noStrike" dirty="0">
                        <a:solidFill>
                          <a:srgbClr val="000000"/>
                        </a:solidFill>
                        <a:effectLst/>
                        <a:latin typeface="宋体"/>
                      </a:endParaRPr>
                    </a:p>
                  </a:txBody>
                  <a:tcPr marL="8792" marR="8792" marT="9525" marB="0" anchor="ctr"/>
                </a:tc>
                <a:tc>
                  <a:txBody>
                    <a:bodyPr/>
                    <a:lstStyle/>
                    <a:p>
                      <a:pPr algn="ctr" rtl="0" fontAlgn="ctr"/>
                      <a:r>
                        <a:rPr lang="en-US" sz="1400" u="none" strike="noStrike" dirty="0">
                          <a:effectLst/>
                        </a:rPr>
                        <a:t>CVM</a:t>
                      </a:r>
                      <a:endParaRPr lang="en-US" sz="1400" b="0" i="0" u="none" strike="noStrike" dirty="0">
                        <a:solidFill>
                          <a:srgbClr val="000000"/>
                        </a:solidFill>
                        <a:effectLst/>
                        <a:latin typeface="Arial"/>
                      </a:endParaRPr>
                    </a:p>
                  </a:txBody>
                  <a:tcPr marL="8792" marR="8792" marT="9525" marB="0" anchor="ctr"/>
                </a:tc>
                <a:tc>
                  <a:txBody>
                    <a:bodyPr/>
                    <a:lstStyle/>
                    <a:p>
                      <a:pPr algn="ctr" rtl="0" fontAlgn="ctr"/>
                      <a:r>
                        <a:rPr lang="zh-CN" altLang="en-US" sz="1400" u="none" strike="noStrike">
                          <a:effectLst/>
                        </a:rPr>
                        <a:t>借款合同基本信息</a:t>
                      </a:r>
                      <a:endParaRPr lang="zh-CN" altLang="en-US" sz="1400" b="0" i="0" u="none" strike="noStrike">
                        <a:solidFill>
                          <a:srgbClr val="000000"/>
                        </a:solidFill>
                        <a:effectLst/>
                        <a:latin typeface="宋体"/>
                      </a:endParaRPr>
                    </a:p>
                  </a:txBody>
                  <a:tcPr marL="8792" marR="8792" marT="9525" marB="0" anchor="ctr"/>
                </a:tc>
                <a:tc>
                  <a:txBody>
                    <a:bodyPr/>
                    <a:lstStyle/>
                    <a:p>
                      <a:pPr algn="ctr" rtl="0" fontAlgn="ctr"/>
                      <a:r>
                        <a:rPr lang="en-US" sz="1400" u="none" strike="noStrike" dirty="0">
                          <a:effectLst/>
                        </a:rPr>
                        <a:t>LOANCONTRACT</a:t>
                      </a:r>
                      <a:endParaRPr lang="en-US" sz="1400" b="0" i="0" u="none" strike="noStrike" dirty="0">
                        <a:solidFill>
                          <a:srgbClr val="000000"/>
                        </a:solidFill>
                        <a:effectLst/>
                        <a:latin typeface="Arial"/>
                      </a:endParaRPr>
                    </a:p>
                  </a:txBody>
                  <a:tcPr marL="8792" marR="8792" marT="9525" marB="0" anchor="ctr"/>
                </a:tc>
                <a:tc>
                  <a:txBody>
                    <a:bodyPr/>
                    <a:lstStyle/>
                    <a:p>
                      <a:pPr algn="ctr" rtl="0" fontAlgn="ctr"/>
                      <a:r>
                        <a:rPr lang="zh-CN" altLang="en-US" sz="1400" u="none" strike="noStrike">
                          <a:effectLst/>
                        </a:rPr>
                        <a:t>客户号</a:t>
                      </a:r>
                      <a:endParaRPr lang="zh-CN" altLang="en-US" sz="1400" b="0" i="0" u="none" strike="noStrike">
                        <a:solidFill>
                          <a:srgbClr val="000000"/>
                        </a:solidFill>
                        <a:effectLst/>
                        <a:latin typeface="宋体"/>
                      </a:endParaRPr>
                    </a:p>
                  </a:txBody>
                  <a:tcPr marL="8792" marR="8792" marT="9525" marB="0" anchor="ctr"/>
                </a:tc>
                <a:tc>
                  <a:txBody>
                    <a:bodyPr/>
                    <a:lstStyle/>
                    <a:p>
                      <a:pPr algn="l" rtl="0" fontAlgn="ctr"/>
                      <a:r>
                        <a:rPr lang="en-US" sz="1400" u="none" strike="noStrike" dirty="0" err="1">
                          <a:effectLst/>
                        </a:rPr>
                        <a:t>Cust_ID</a:t>
                      </a:r>
                      <a:endParaRPr lang="en-US" sz="1400" b="0" i="0" u="none" strike="noStrike" dirty="0">
                        <a:solidFill>
                          <a:srgbClr val="000000"/>
                        </a:solidFill>
                        <a:effectLst/>
                        <a:latin typeface="Arial"/>
                      </a:endParaRPr>
                    </a:p>
                  </a:txBody>
                  <a:tcPr marL="8792" marR="8792" marT="9525" marB="0" anchor="ctr"/>
                </a:tc>
                <a:extLst>
                  <a:ext uri="{0D108BD9-81ED-4DB2-BD59-A6C34878D82A}">
                    <a16:rowId xmlns="" xmlns:a16="http://schemas.microsoft.com/office/drawing/2014/main" val="10002"/>
                  </a:ext>
                </a:extLst>
              </a:tr>
              <a:tr h="562201">
                <a:tc>
                  <a:txBody>
                    <a:bodyPr/>
                    <a:lstStyle/>
                    <a:p>
                      <a:pPr algn="ctr" rtl="0" fontAlgn="ctr"/>
                      <a:r>
                        <a:rPr lang="zh-CN" altLang="en-US" sz="1400" u="none" strike="noStrike" dirty="0">
                          <a:effectLst/>
                        </a:rPr>
                        <a:t>信用风险管理系统</a:t>
                      </a:r>
                      <a:endParaRPr lang="zh-CN" altLang="en-US" sz="1400" b="0" i="0" u="none" strike="noStrike" dirty="0">
                        <a:solidFill>
                          <a:srgbClr val="000000"/>
                        </a:solidFill>
                        <a:effectLst/>
                        <a:latin typeface="宋体"/>
                      </a:endParaRPr>
                    </a:p>
                  </a:txBody>
                  <a:tcPr marL="8792" marR="8792" marT="9525" marB="0" anchor="ctr"/>
                </a:tc>
                <a:tc>
                  <a:txBody>
                    <a:bodyPr/>
                    <a:lstStyle/>
                    <a:p>
                      <a:pPr algn="ctr" rtl="0" fontAlgn="ctr"/>
                      <a:r>
                        <a:rPr lang="en-US" sz="1400" u="none" strike="noStrike" dirty="0">
                          <a:effectLst/>
                        </a:rPr>
                        <a:t>CVM</a:t>
                      </a:r>
                      <a:endParaRPr lang="en-US" sz="1400" b="0" i="0" u="none" strike="noStrike" dirty="0">
                        <a:solidFill>
                          <a:srgbClr val="000000"/>
                        </a:solidFill>
                        <a:effectLst/>
                        <a:latin typeface="Arial"/>
                      </a:endParaRPr>
                    </a:p>
                  </a:txBody>
                  <a:tcPr marL="8792" marR="8792" marT="9525" marB="0" anchor="ctr"/>
                </a:tc>
                <a:tc>
                  <a:txBody>
                    <a:bodyPr/>
                    <a:lstStyle/>
                    <a:p>
                      <a:pPr algn="ctr" rtl="0" fontAlgn="ctr"/>
                      <a:r>
                        <a:rPr lang="zh-CN" altLang="en-US" sz="1400" u="none" strike="noStrike" dirty="0">
                          <a:effectLst/>
                        </a:rPr>
                        <a:t>借款合同基本信息</a:t>
                      </a:r>
                      <a:endParaRPr lang="zh-CN" altLang="en-US" sz="1400" b="0" i="0" u="none" strike="noStrike" dirty="0">
                        <a:solidFill>
                          <a:srgbClr val="000000"/>
                        </a:solidFill>
                        <a:effectLst/>
                        <a:latin typeface="宋体"/>
                      </a:endParaRPr>
                    </a:p>
                  </a:txBody>
                  <a:tcPr marL="8792" marR="8792" marT="9525" marB="0" anchor="ctr"/>
                </a:tc>
                <a:tc>
                  <a:txBody>
                    <a:bodyPr/>
                    <a:lstStyle/>
                    <a:p>
                      <a:pPr algn="ctr" rtl="0" fontAlgn="ctr"/>
                      <a:r>
                        <a:rPr lang="en-US" sz="1400" u="none" strike="noStrike" dirty="0">
                          <a:effectLst/>
                        </a:rPr>
                        <a:t>LOANCONTRACT</a:t>
                      </a:r>
                      <a:endParaRPr lang="en-US" sz="1400" b="0" i="0" u="none" strike="noStrike" dirty="0">
                        <a:solidFill>
                          <a:srgbClr val="000000"/>
                        </a:solidFill>
                        <a:effectLst/>
                        <a:latin typeface="Arial"/>
                      </a:endParaRPr>
                    </a:p>
                  </a:txBody>
                  <a:tcPr marL="8792" marR="8792" marT="9525" marB="0" anchor="ctr"/>
                </a:tc>
                <a:tc>
                  <a:txBody>
                    <a:bodyPr/>
                    <a:lstStyle/>
                    <a:p>
                      <a:pPr algn="ctr" rtl="0" fontAlgn="ctr"/>
                      <a:r>
                        <a:rPr lang="zh-CN" altLang="en-US" sz="1400" u="none" strike="noStrike">
                          <a:effectLst/>
                        </a:rPr>
                        <a:t>经营类型</a:t>
                      </a:r>
                      <a:endParaRPr lang="zh-CN" altLang="en-US" sz="1400" b="0" i="0" u="none" strike="noStrike">
                        <a:solidFill>
                          <a:srgbClr val="000000"/>
                        </a:solidFill>
                        <a:effectLst/>
                        <a:latin typeface="宋体"/>
                      </a:endParaRPr>
                    </a:p>
                  </a:txBody>
                  <a:tcPr marL="8792" marR="8792" marT="9525" marB="0" anchor="ctr"/>
                </a:tc>
                <a:tc>
                  <a:txBody>
                    <a:bodyPr/>
                    <a:lstStyle/>
                    <a:p>
                      <a:pPr algn="l" rtl="0" fontAlgn="ctr"/>
                      <a:r>
                        <a:rPr lang="en-US" sz="1400" u="none" strike="noStrike">
                          <a:effectLst/>
                        </a:rPr>
                        <a:t> Ope_Type</a:t>
                      </a:r>
                      <a:endParaRPr lang="en-US" sz="1400" b="0" i="0" u="none" strike="noStrike">
                        <a:solidFill>
                          <a:srgbClr val="000000"/>
                        </a:solidFill>
                        <a:effectLst/>
                        <a:latin typeface="Arial"/>
                      </a:endParaRPr>
                    </a:p>
                  </a:txBody>
                  <a:tcPr marL="8792" marR="8792" marT="9525" marB="0" anchor="ctr"/>
                </a:tc>
                <a:extLst>
                  <a:ext uri="{0D108BD9-81ED-4DB2-BD59-A6C34878D82A}">
                    <a16:rowId xmlns="" xmlns:a16="http://schemas.microsoft.com/office/drawing/2014/main" val="10003"/>
                  </a:ext>
                </a:extLst>
              </a:tr>
              <a:tr h="562201">
                <a:tc>
                  <a:txBody>
                    <a:bodyPr/>
                    <a:lstStyle/>
                    <a:p>
                      <a:pPr algn="ctr" rtl="0" fontAlgn="ctr"/>
                      <a:r>
                        <a:rPr lang="zh-CN" altLang="en-US" sz="1400" u="none" strike="noStrike" dirty="0">
                          <a:effectLst/>
                        </a:rPr>
                        <a:t>信用风险管理系统</a:t>
                      </a:r>
                      <a:endParaRPr lang="zh-CN" altLang="en-US" sz="1400" b="0" i="0" u="none" strike="noStrike" dirty="0">
                        <a:solidFill>
                          <a:srgbClr val="000000"/>
                        </a:solidFill>
                        <a:effectLst/>
                        <a:latin typeface="宋体"/>
                      </a:endParaRPr>
                    </a:p>
                  </a:txBody>
                  <a:tcPr marL="8792" marR="8792" marT="9525" marB="0" anchor="ctr"/>
                </a:tc>
                <a:tc>
                  <a:txBody>
                    <a:bodyPr/>
                    <a:lstStyle/>
                    <a:p>
                      <a:pPr algn="ctr" rtl="0" fontAlgn="ctr"/>
                      <a:r>
                        <a:rPr lang="en-US" sz="1400" u="none" strike="noStrike">
                          <a:effectLst/>
                        </a:rPr>
                        <a:t>CVM</a:t>
                      </a:r>
                      <a:endParaRPr lang="en-US" sz="1400" b="0" i="0" u="none" strike="noStrike">
                        <a:solidFill>
                          <a:srgbClr val="000000"/>
                        </a:solidFill>
                        <a:effectLst/>
                        <a:latin typeface="Arial"/>
                      </a:endParaRPr>
                    </a:p>
                  </a:txBody>
                  <a:tcPr marL="8792" marR="8792" marT="9525" marB="0" anchor="ctr"/>
                </a:tc>
                <a:tc>
                  <a:txBody>
                    <a:bodyPr/>
                    <a:lstStyle/>
                    <a:p>
                      <a:pPr algn="ctr" rtl="0" fontAlgn="ctr"/>
                      <a:r>
                        <a:rPr lang="zh-CN" altLang="en-US" sz="1400" u="none" strike="noStrike" dirty="0">
                          <a:effectLst/>
                        </a:rPr>
                        <a:t>借款合同基本信息</a:t>
                      </a:r>
                      <a:endParaRPr lang="zh-CN" altLang="en-US" sz="1400" b="0" i="0" u="none" strike="noStrike" dirty="0">
                        <a:solidFill>
                          <a:srgbClr val="000000"/>
                        </a:solidFill>
                        <a:effectLst/>
                        <a:latin typeface="宋体"/>
                      </a:endParaRPr>
                    </a:p>
                  </a:txBody>
                  <a:tcPr marL="8792" marR="8792" marT="9525" marB="0" anchor="ctr"/>
                </a:tc>
                <a:tc>
                  <a:txBody>
                    <a:bodyPr/>
                    <a:lstStyle/>
                    <a:p>
                      <a:pPr algn="ctr" rtl="0" fontAlgn="ctr"/>
                      <a:r>
                        <a:rPr lang="en-US" sz="1400" u="none" strike="noStrike" dirty="0">
                          <a:effectLst/>
                        </a:rPr>
                        <a:t>LOANCONTRACT</a:t>
                      </a:r>
                      <a:endParaRPr lang="en-US" sz="1400" b="0" i="0" u="none" strike="noStrike" dirty="0">
                        <a:solidFill>
                          <a:srgbClr val="000000"/>
                        </a:solidFill>
                        <a:effectLst/>
                        <a:latin typeface="Arial"/>
                      </a:endParaRPr>
                    </a:p>
                  </a:txBody>
                  <a:tcPr marL="8792" marR="8792" marT="9525" marB="0" anchor="ctr"/>
                </a:tc>
                <a:tc>
                  <a:txBody>
                    <a:bodyPr/>
                    <a:lstStyle/>
                    <a:p>
                      <a:pPr algn="ctr" rtl="0" fontAlgn="ctr"/>
                      <a:r>
                        <a:rPr lang="zh-CN" altLang="en-US" sz="1400" u="none" strike="noStrike">
                          <a:effectLst/>
                        </a:rPr>
                        <a:t>到期日</a:t>
                      </a:r>
                      <a:endParaRPr lang="zh-CN" altLang="en-US" sz="1400" b="0" i="0" u="none" strike="noStrike">
                        <a:solidFill>
                          <a:srgbClr val="000000"/>
                        </a:solidFill>
                        <a:effectLst/>
                        <a:latin typeface="宋体"/>
                      </a:endParaRPr>
                    </a:p>
                  </a:txBody>
                  <a:tcPr marL="8792" marR="8792" marT="9525" marB="0" anchor="ctr"/>
                </a:tc>
                <a:tc>
                  <a:txBody>
                    <a:bodyPr/>
                    <a:lstStyle/>
                    <a:p>
                      <a:pPr algn="l" rtl="0" fontAlgn="ctr"/>
                      <a:r>
                        <a:rPr lang="en-US" sz="1400" u="none" strike="noStrike">
                          <a:effectLst/>
                        </a:rPr>
                        <a:t>Exp_Date</a:t>
                      </a:r>
                      <a:endParaRPr lang="en-US" sz="1400" b="0" i="0" u="none" strike="noStrike">
                        <a:solidFill>
                          <a:srgbClr val="000000"/>
                        </a:solidFill>
                        <a:effectLst/>
                        <a:latin typeface="Arial"/>
                      </a:endParaRPr>
                    </a:p>
                  </a:txBody>
                  <a:tcPr marL="8792" marR="8792" marT="9525" marB="0" anchor="ctr"/>
                </a:tc>
                <a:extLst>
                  <a:ext uri="{0D108BD9-81ED-4DB2-BD59-A6C34878D82A}">
                    <a16:rowId xmlns="" xmlns:a16="http://schemas.microsoft.com/office/drawing/2014/main" val="10004"/>
                  </a:ext>
                </a:extLst>
              </a:tr>
              <a:tr h="436245">
                <a:tc>
                  <a:txBody>
                    <a:bodyPr/>
                    <a:lstStyle/>
                    <a:p>
                      <a:pPr algn="ctr" rtl="0" fontAlgn="ctr"/>
                      <a:r>
                        <a:rPr lang="zh-CN" altLang="en-US" sz="1400" u="none" strike="noStrike" dirty="0">
                          <a:effectLst/>
                        </a:rPr>
                        <a:t>信用风险管理系统</a:t>
                      </a:r>
                      <a:endParaRPr lang="zh-CN" altLang="en-US" sz="1400" b="0" i="0" u="none" strike="noStrike" dirty="0">
                        <a:solidFill>
                          <a:srgbClr val="000000"/>
                        </a:solidFill>
                        <a:effectLst/>
                        <a:latin typeface="宋体"/>
                      </a:endParaRPr>
                    </a:p>
                  </a:txBody>
                  <a:tcPr marL="8792" marR="8792" marT="9525" marB="0" anchor="ctr"/>
                </a:tc>
                <a:tc>
                  <a:txBody>
                    <a:bodyPr/>
                    <a:lstStyle/>
                    <a:p>
                      <a:pPr algn="ctr" rtl="0" fontAlgn="ctr"/>
                      <a:r>
                        <a:rPr lang="en-US" sz="1400" u="none" strike="noStrike">
                          <a:effectLst/>
                        </a:rPr>
                        <a:t>CVM</a:t>
                      </a:r>
                      <a:endParaRPr lang="en-US" sz="1400" b="0" i="0" u="none" strike="noStrike">
                        <a:solidFill>
                          <a:srgbClr val="000000"/>
                        </a:solidFill>
                        <a:effectLst/>
                        <a:latin typeface="Arial"/>
                      </a:endParaRPr>
                    </a:p>
                  </a:txBody>
                  <a:tcPr marL="8792" marR="8792" marT="9525" marB="0" anchor="ctr"/>
                </a:tc>
                <a:tc>
                  <a:txBody>
                    <a:bodyPr/>
                    <a:lstStyle/>
                    <a:p>
                      <a:pPr algn="ctr" rtl="0" fontAlgn="ctr"/>
                      <a:r>
                        <a:rPr lang="zh-CN" altLang="en-US" sz="1400" u="none" strike="noStrike" dirty="0">
                          <a:effectLst/>
                        </a:rPr>
                        <a:t>借款合同基本信息</a:t>
                      </a:r>
                      <a:endParaRPr lang="zh-CN" altLang="en-US" sz="1400" b="0" i="0" u="none" strike="noStrike" dirty="0">
                        <a:solidFill>
                          <a:srgbClr val="000000"/>
                        </a:solidFill>
                        <a:effectLst/>
                        <a:latin typeface="宋体"/>
                      </a:endParaRPr>
                    </a:p>
                  </a:txBody>
                  <a:tcPr marL="8792" marR="8792" marT="9525" marB="0" anchor="ctr"/>
                </a:tc>
                <a:tc>
                  <a:txBody>
                    <a:bodyPr/>
                    <a:lstStyle/>
                    <a:p>
                      <a:pPr algn="ctr" rtl="0" fontAlgn="ctr"/>
                      <a:r>
                        <a:rPr lang="en-US" sz="1400" u="none" strike="noStrike" dirty="0">
                          <a:effectLst/>
                        </a:rPr>
                        <a:t>LOANCONTRACT</a:t>
                      </a:r>
                      <a:endParaRPr lang="en-US" sz="1400" b="0" i="0" u="none" strike="noStrike" dirty="0">
                        <a:solidFill>
                          <a:srgbClr val="000000"/>
                        </a:solidFill>
                        <a:effectLst/>
                        <a:latin typeface="Arial"/>
                      </a:endParaRPr>
                    </a:p>
                  </a:txBody>
                  <a:tcPr marL="8792" marR="8792" marT="9525" marB="0" anchor="ctr"/>
                </a:tc>
                <a:tc>
                  <a:txBody>
                    <a:bodyPr/>
                    <a:lstStyle/>
                    <a:p>
                      <a:pPr algn="ctr" rtl="0" fontAlgn="ctr"/>
                      <a:r>
                        <a:rPr lang="zh-CN" altLang="en-US" sz="1400" u="none" strike="noStrike" dirty="0">
                          <a:effectLst/>
                        </a:rPr>
                        <a:t>余额</a:t>
                      </a:r>
                      <a:endParaRPr lang="zh-CN" altLang="en-US" sz="1400" b="0" i="0" u="none" strike="noStrike" dirty="0">
                        <a:solidFill>
                          <a:srgbClr val="000000"/>
                        </a:solidFill>
                        <a:effectLst/>
                        <a:latin typeface="宋体"/>
                      </a:endParaRPr>
                    </a:p>
                  </a:txBody>
                  <a:tcPr marL="8792" marR="8792" marT="9525" marB="0" anchor="ctr"/>
                </a:tc>
                <a:tc>
                  <a:txBody>
                    <a:bodyPr/>
                    <a:lstStyle/>
                    <a:p>
                      <a:pPr algn="l" rtl="0" fontAlgn="ctr"/>
                      <a:r>
                        <a:rPr lang="en-US" sz="1400" u="none" strike="noStrike" dirty="0" err="1">
                          <a:effectLst/>
                        </a:rPr>
                        <a:t>Amout</a:t>
                      </a:r>
                      <a:endParaRPr lang="en-US" sz="1400" b="0" i="0" u="none" strike="noStrike" dirty="0">
                        <a:solidFill>
                          <a:srgbClr val="000000"/>
                        </a:solidFill>
                        <a:effectLst/>
                        <a:latin typeface="Arial"/>
                      </a:endParaRPr>
                    </a:p>
                  </a:txBody>
                  <a:tcPr marL="8792" marR="8792" marT="9525" marB="0" anchor="ctr"/>
                </a:tc>
                <a:extLst>
                  <a:ext uri="{0D108BD9-81ED-4DB2-BD59-A6C34878D82A}">
                    <a16:rowId xmlns="" xmlns:a16="http://schemas.microsoft.com/office/drawing/2014/main" val="10005"/>
                  </a:ext>
                </a:extLst>
              </a:tr>
            </a:tbl>
          </a:graphicData>
        </a:graphic>
      </p:graphicFrame>
      <p:sp>
        <p:nvSpPr>
          <p:cNvPr id="47" name="矩形 46"/>
          <p:cNvSpPr/>
          <p:nvPr/>
        </p:nvSpPr>
        <p:spPr bwMode="auto">
          <a:xfrm>
            <a:off x="0" y="1019013"/>
            <a:ext cx="9003323" cy="5334000"/>
          </a:xfrm>
          <a:prstGeom prst="rect">
            <a:avLst/>
          </a:prstGeom>
          <a:solidFill>
            <a:schemeClr val="bg1"/>
          </a:solidFill>
          <a:ln w="9525" cap="flat" cmpd="sng" algn="ctr">
            <a:noFill/>
            <a:prstDash val="solid"/>
            <a:round/>
            <a:headEnd type="none" w="med" len="med"/>
            <a:tailEnd type="none" w="med" len="med"/>
          </a:ln>
          <a:effectLst/>
        </p:spPr>
        <p:txBody>
          <a:bodyPr vert="horz" wrap="square" lIns="0" tIns="43520" rIns="0" bIns="43520" numCol="1" rtlCol="0" anchor="ctr" anchorCtr="0" compatLnSpc="1">
            <a:prstTxWarp prst="textNoShape">
              <a:avLst/>
            </a:prstTxWarp>
          </a:bodyPr>
          <a:lstStyle/>
          <a:p>
            <a:pPr algn="ctr" defTabSz="864382" eaLnBrk="0" fontAlgn="base" hangingPunct="0">
              <a:spcBef>
                <a:spcPct val="50000"/>
              </a:spcBef>
              <a:spcAft>
                <a:spcPct val="0"/>
              </a:spcAft>
            </a:pPr>
            <a:endParaRPr lang="zh-CN" altLang="en-US" sz="1100" dirty="0">
              <a:latin typeface="华文楷体" panose="02010600040101010101" pitchFamily="2" charset="-122"/>
              <a:ea typeface="华文楷体" panose="02010600040101010101" pitchFamily="2" charset="-122"/>
            </a:endParaRPr>
          </a:p>
        </p:txBody>
      </p:sp>
      <p:graphicFrame>
        <p:nvGraphicFramePr>
          <p:cNvPr id="48" name="表格 47"/>
          <p:cNvGraphicFramePr>
            <a:graphicFrameLocks noGrp="1"/>
          </p:cNvGraphicFramePr>
          <p:nvPr>
            <p:extLst>
              <p:ext uri="{D42A27DB-BD31-4B8C-83A1-F6EECF244321}">
                <p14:modId xmlns:p14="http://schemas.microsoft.com/office/powerpoint/2010/main" val="2460821841"/>
              </p:ext>
            </p:extLst>
          </p:nvPr>
        </p:nvGraphicFramePr>
        <p:xfrm>
          <a:off x="228600" y="1041400"/>
          <a:ext cx="8696326" cy="3023001"/>
        </p:xfrm>
        <a:graphic>
          <a:graphicData uri="http://schemas.openxmlformats.org/drawingml/2006/table">
            <a:tbl>
              <a:tblPr/>
              <a:tblGrid>
                <a:gridCol w="1094633">
                  <a:extLst>
                    <a:ext uri="{9D8B030D-6E8A-4147-A177-3AD203B41FA5}">
                      <a16:colId xmlns="" xmlns:a16="http://schemas.microsoft.com/office/drawing/2014/main" val="20000"/>
                    </a:ext>
                  </a:extLst>
                </a:gridCol>
                <a:gridCol w="2275682">
                  <a:extLst>
                    <a:ext uri="{9D8B030D-6E8A-4147-A177-3AD203B41FA5}">
                      <a16:colId xmlns="" xmlns:a16="http://schemas.microsoft.com/office/drawing/2014/main" val="20001"/>
                    </a:ext>
                  </a:extLst>
                </a:gridCol>
                <a:gridCol w="1166647">
                  <a:extLst>
                    <a:ext uri="{9D8B030D-6E8A-4147-A177-3AD203B41FA5}">
                      <a16:colId xmlns="" xmlns:a16="http://schemas.microsoft.com/office/drawing/2014/main" val="20002"/>
                    </a:ext>
                  </a:extLst>
                </a:gridCol>
                <a:gridCol w="544130">
                  <a:extLst>
                    <a:ext uri="{9D8B030D-6E8A-4147-A177-3AD203B41FA5}">
                      <a16:colId xmlns="" xmlns:a16="http://schemas.microsoft.com/office/drawing/2014/main" val="20003"/>
                    </a:ext>
                  </a:extLst>
                </a:gridCol>
                <a:gridCol w="1008215">
                  <a:extLst>
                    <a:ext uri="{9D8B030D-6E8A-4147-A177-3AD203B41FA5}">
                      <a16:colId xmlns="" xmlns:a16="http://schemas.microsoft.com/office/drawing/2014/main" val="20004"/>
                    </a:ext>
                  </a:extLst>
                </a:gridCol>
                <a:gridCol w="777765">
                  <a:extLst>
                    <a:ext uri="{9D8B030D-6E8A-4147-A177-3AD203B41FA5}">
                      <a16:colId xmlns="" xmlns:a16="http://schemas.microsoft.com/office/drawing/2014/main" val="20005"/>
                    </a:ext>
                  </a:extLst>
                </a:gridCol>
                <a:gridCol w="705816">
                  <a:extLst>
                    <a:ext uri="{9D8B030D-6E8A-4147-A177-3AD203B41FA5}">
                      <a16:colId xmlns="" xmlns:a16="http://schemas.microsoft.com/office/drawing/2014/main" val="20006"/>
                    </a:ext>
                  </a:extLst>
                </a:gridCol>
                <a:gridCol w="1123438">
                  <a:extLst>
                    <a:ext uri="{9D8B030D-6E8A-4147-A177-3AD203B41FA5}">
                      <a16:colId xmlns="" xmlns:a16="http://schemas.microsoft.com/office/drawing/2014/main" val="20007"/>
                    </a:ext>
                  </a:extLst>
                </a:gridCol>
              </a:tblGrid>
              <a:tr h="208070">
                <a:tc gridSpan="2">
                  <a:txBody>
                    <a:bodyPr/>
                    <a:lstStyle/>
                    <a:p>
                      <a:pPr algn="ctr" fontAlgn="b"/>
                      <a:r>
                        <a:rPr lang="zh-CN" altLang="en-US" sz="1200" b="0" i="0" u="none" strike="noStrike" dirty="0">
                          <a:solidFill>
                            <a:srgbClr val="FFFFFF"/>
                          </a:solidFill>
                          <a:effectLst/>
                          <a:latin typeface="华文楷体" panose="02010600040101010101" pitchFamily="2" charset="-122"/>
                          <a:ea typeface="华文楷体" panose="02010600040101010101" pitchFamily="2" charset="-122"/>
                        </a:rPr>
                        <a:t>数据标准</a:t>
                      </a:r>
                    </a:p>
                  </a:txBody>
                  <a:tcPr marL="8792" marR="8792"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7889FB"/>
                    </a:solidFill>
                  </a:tcPr>
                </a:tc>
                <a:tc hMerge="1">
                  <a:txBody>
                    <a:bodyPr/>
                    <a:lstStyle/>
                    <a:p>
                      <a:endParaRPr lang="zh-CN" altLang="en-US"/>
                    </a:p>
                  </a:txBody>
                  <a:tcPr/>
                </a:tc>
                <a:tc gridSpan="6">
                  <a:txBody>
                    <a:bodyPr/>
                    <a:lstStyle/>
                    <a:p>
                      <a:pPr algn="ctr" rtl="0" fontAlgn="ctr"/>
                      <a:r>
                        <a:rPr lang="zh-CN" altLang="en-US" sz="1200" b="0" i="0" u="none" strike="noStrike" dirty="0">
                          <a:solidFill>
                            <a:srgbClr val="FFFFFF"/>
                          </a:solidFill>
                          <a:effectLst/>
                          <a:latin typeface="华文楷体" panose="02010600040101010101" pitchFamily="2" charset="-122"/>
                          <a:ea typeface="华文楷体" panose="02010600040101010101" pitchFamily="2" charset="-122"/>
                        </a:rPr>
                        <a:t>元数据</a:t>
                      </a:r>
                    </a:p>
                  </a:txBody>
                  <a:tcPr marL="8792" marR="8792"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10000"/>
                  </a:ext>
                </a:extLst>
              </a:tr>
              <a:tr h="208070">
                <a:tc>
                  <a:txBody>
                    <a:bodyPr/>
                    <a:lstStyle/>
                    <a:p>
                      <a:pPr algn="ctr" fontAlgn="b"/>
                      <a:r>
                        <a:rPr lang="zh-CN" altLang="en-US" sz="1200" b="0" i="0" u="none" strike="noStrike">
                          <a:solidFill>
                            <a:srgbClr val="FFFFFF"/>
                          </a:solidFill>
                          <a:effectLst/>
                          <a:latin typeface="华文楷体" panose="02010600040101010101" pitchFamily="2" charset="-122"/>
                          <a:ea typeface="华文楷体" panose="02010600040101010101" pitchFamily="2" charset="-122"/>
                        </a:rPr>
                        <a:t>标准名称</a:t>
                      </a:r>
                    </a:p>
                  </a:txBody>
                  <a:tcPr marL="8792" marR="8792"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7889FB"/>
                    </a:solidFill>
                  </a:tcPr>
                </a:tc>
                <a:tc>
                  <a:txBody>
                    <a:bodyPr/>
                    <a:lstStyle/>
                    <a:p>
                      <a:pPr algn="ctr" fontAlgn="b"/>
                      <a:r>
                        <a:rPr lang="zh-CN" altLang="en-US" sz="1200" b="0" i="0" u="none" strike="noStrike" dirty="0">
                          <a:solidFill>
                            <a:srgbClr val="FFFFFF"/>
                          </a:solidFill>
                          <a:effectLst/>
                          <a:latin typeface="华文楷体" panose="02010600040101010101" pitchFamily="2" charset="-122"/>
                          <a:ea typeface="华文楷体" panose="02010600040101010101" pitchFamily="2" charset="-122"/>
                        </a:rPr>
                        <a:t>业务定义</a:t>
                      </a:r>
                    </a:p>
                  </a:txBody>
                  <a:tcPr marL="8792" marR="8792"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7889FB"/>
                    </a:solidFill>
                  </a:tcPr>
                </a:tc>
                <a:tc>
                  <a:txBody>
                    <a:bodyPr/>
                    <a:lstStyle/>
                    <a:p>
                      <a:pPr algn="ctr" rtl="0" fontAlgn="ctr"/>
                      <a:r>
                        <a:rPr lang="zh-CN" altLang="en-US" sz="1200" b="0" i="0" u="none" strike="noStrike" dirty="0">
                          <a:solidFill>
                            <a:srgbClr val="FFFFFF"/>
                          </a:solidFill>
                          <a:effectLst/>
                          <a:latin typeface="华文楷体" panose="02010600040101010101" pitchFamily="2" charset="-122"/>
                          <a:ea typeface="华文楷体" panose="02010600040101010101" pitchFamily="2" charset="-122"/>
                        </a:rPr>
                        <a:t>源系统</a:t>
                      </a:r>
                    </a:p>
                  </a:txBody>
                  <a:tcPr marL="8792" marR="8792"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solidFill>
                  </a:tcPr>
                </a:tc>
                <a:tc>
                  <a:txBody>
                    <a:bodyPr/>
                    <a:lstStyle/>
                    <a:p>
                      <a:pPr algn="ctr" rtl="0" fontAlgn="ctr"/>
                      <a:r>
                        <a:rPr lang="zh-CN" altLang="en-US" sz="1200" b="0" i="0" u="none" strike="noStrike" dirty="0">
                          <a:solidFill>
                            <a:srgbClr val="FFFFFF"/>
                          </a:solidFill>
                          <a:effectLst/>
                          <a:latin typeface="华文楷体" panose="02010600040101010101" pitchFamily="2" charset="-122"/>
                          <a:ea typeface="华文楷体" panose="02010600040101010101" pitchFamily="2" charset="-122"/>
                        </a:rPr>
                        <a:t>源系统</a:t>
                      </a:r>
                    </a:p>
                  </a:txBody>
                  <a:tcPr marL="8792" marR="8792"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solidFill>
                  </a:tcPr>
                </a:tc>
                <a:tc>
                  <a:txBody>
                    <a:bodyPr/>
                    <a:lstStyle/>
                    <a:p>
                      <a:pPr algn="ctr" rtl="0" fontAlgn="ctr"/>
                      <a:r>
                        <a:rPr lang="zh-CN" altLang="en-US" sz="1200" b="0" i="0" u="none" strike="noStrike" dirty="0">
                          <a:solidFill>
                            <a:srgbClr val="FFFFFF"/>
                          </a:solidFill>
                          <a:effectLst/>
                          <a:latin typeface="华文楷体" panose="02010600040101010101" pitchFamily="2" charset="-122"/>
                          <a:ea typeface="华文楷体" panose="02010600040101010101" pitchFamily="2" charset="-122"/>
                        </a:rPr>
                        <a:t>库表</a:t>
                      </a:r>
                    </a:p>
                  </a:txBody>
                  <a:tcPr marL="8792" marR="8792"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solidFill>
                  </a:tcPr>
                </a:tc>
                <a:tc>
                  <a:txBody>
                    <a:bodyPr/>
                    <a:lstStyle/>
                    <a:p>
                      <a:pPr algn="ctr" rtl="0" fontAlgn="ctr"/>
                      <a:r>
                        <a:rPr lang="zh-CN" altLang="en-US" sz="1200" b="0" i="0" u="none" strike="noStrike" dirty="0">
                          <a:solidFill>
                            <a:srgbClr val="FFFFFF"/>
                          </a:solidFill>
                          <a:effectLst/>
                          <a:latin typeface="华文楷体" panose="02010600040101010101" pitchFamily="2" charset="-122"/>
                          <a:ea typeface="华文楷体" panose="02010600040101010101" pitchFamily="2" charset="-122"/>
                        </a:rPr>
                        <a:t>库表</a:t>
                      </a:r>
                    </a:p>
                  </a:txBody>
                  <a:tcPr marL="8792" marR="8792"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solidFill>
                  </a:tcPr>
                </a:tc>
                <a:tc>
                  <a:txBody>
                    <a:bodyPr/>
                    <a:lstStyle/>
                    <a:p>
                      <a:pPr algn="ctr" rtl="0" fontAlgn="ctr"/>
                      <a:r>
                        <a:rPr lang="zh-CN" altLang="en-US" sz="1200" b="0" i="0" u="none" strike="noStrike" dirty="0">
                          <a:solidFill>
                            <a:srgbClr val="FFFFFF"/>
                          </a:solidFill>
                          <a:effectLst/>
                          <a:latin typeface="华文楷体" panose="02010600040101010101" pitchFamily="2" charset="-122"/>
                          <a:ea typeface="华文楷体" panose="02010600040101010101" pitchFamily="2" charset="-122"/>
                        </a:rPr>
                        <a:t>数据项</a:t>
                      </a:r>
                    </a:p>
                  </a:txBody>
                  <a:tcPr marL="8792" marR="8792"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solidFill>
                  </a:tcPr>
                </a:tc>
                <a:tc>
                  <a:txBody>
                    <a:bodyPr/>
                    <a:lstStyle/>
                    <a:p>
                      <a:pPr algn="ctr" rtl="0" fontAlgn="ctr"/>
                      <a:r>
                        <a:rPr lang="zh-CN" altLang="en-US" sz="1200" b="0" i="0" u="none" strike="noStrike" dirty="0">
                          <a:solidFill>
                            <a:srgbClr val="FFFFFF"/>
                          </a:solidFill>
                          <a:effectLst/>
                          <a:latin typeface="华文楷体" panose="02010600040101010101" pitchFamily="2" charset="-122"/>
                          <a:ea typeface="华文楷体" panose="02010600040101010101" pitchFamily="2" charset="-122"/>
                        </a:rPr>
                        <a:t>数据项</a:t>
                      </a:r>
                    </a:p>
                  </a:txBody>
                  <a:tcPr marL="8792" marR="8792"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solidFill>
                  </a:tcPr>
                </a:tc>
                <a:extLst>
                  <a:ext uri="{0D108BD9-81ED-4DB2-BD59-A6C34878D82A}">
                    <a16:rowId xmlns="" xmlns:a16="http://schemas.microsoft.com/office/drawing/2014/main" val="10001"/>
                  </a:ext>
                </a:extLst>
              </a:tr>
              <a:tr h="508611">
                <a:tc>
                  <a:txBody>
                    <a:bodyPr/>
                    <a:lstStyle/>
                    <a:p>
                      <a:pPr algn="l" fontAlgn="ctr"/>
                      <a:r>
                        <a:rPr lang="zh-CN" altLang="en-US" sz="1200" b="0" i="0" u="none" strike="noStrike" dirty="0">
                          <a:solidFill>
                            <a:schemeClr val="bg1"/>
                          </a:solidFill>
                          <a:effectLst/>
                          <a:latin typeface="华文楷体" panose="02010600040101010101" pitchFamily="2" charset="-122"/>
                          <a:ea typeface="华文楷体" panose="02010600040101010101" pitchFamily="2" charset="-122"/>
                        </a:rPr>
                        <a:t>客户编号</a:t>
                      </a:r>
                    </a:p>
                  </a:txBody>
                  <a:tcPr marL="8792" marR="8792"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ctr"/>
                      <a:r>
                        <a:rPr lang="zh-CN" altLang="en-US" sz="1200" b="0" i="0" u="none" strike="noStrike" dirty="0">
                          <a:solidFill>
                            <a:schemeClr val="tx1"/>
                          </a:solidFill>
                          <a:effectLst/>
                          <a:latin typeface="华文楷体" panose="02010600040101010101" pitchFamily="2" charset="-122"/>
                          <a:ea typeface="华文楷体" panose="02010600040101010101" pitchFamily="2" charset="-122"/>
                        </a:rPr>
                        <a:t>客户全行唯一编码，编码规则为：“</a:t>
                      </a:r>
                      <a:r>
                        <a:rPr lang="en-US" altLang="zh-CN" sz="1200" b="0" i="0" u="none" strike="noStrike" dirty="0">
                          <a:solidFill>
                            <a:schemeClr val="tx1"/>
                          </a:solidFill>
                          <a:effectLst/>
                          <a:latin typeface="华文楷体" panose="02010600040101010101" pitchFamily="2" charset="-122"/>
                          <a:ea typeface="华文楷体" panose="02010600040101010101" pitchFamily="2" charset="-122"/>
                        </a:rPr>
                        <a:t>C”+9</a:t>
                      </a:r>
                      <a:r>
                        <a:rPr lang="zh-CN" altLang="en-US" sz="1200" b="0" i="0" u="none" strike="noStrike" dirty="0">
                          <a:solidFill>
                            <a:schemeClr val="tx1"/>
                          </a:solidFill>
                          <a:effectLst/>
                          <a:latin typeface="华文楷体" panose="02010600040101010101" pitchFamily="2" charset="-122"/>
                          <a:ea typeface="华文楷体" panose="02010600040101010101" pitchFamily="2" charset="-122"/>
                        </a:rPr>
                        <a:t>为数字顺序码</a:t>
                      </a:r>
                    </a:p>
                  </a:txBody>
                  <a:tcPr marL="8792" marR="8792"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rtl="0" fontAlgn="ctr"/>
                      <a:r>
                        <a:rPr lang="zh-CN" altLang="en-US" sz="1200" b="0" i="0" u="none" strike="noStrike" dirty="0">
                          <a:solidFill>
                            <a:schemeClr val="tx1"/>
                          </a:solidFill>
                          <a:effectLst/>
                          <a:latin typeface="华文楷体" panose="02010600040101010101" pitchFamily="2" charset="-122"/>
                          <a:ea typeface="华文楷体" panose="02010600040101010101" pitchFamily="2" charset="-122"/>
                        </a:rPr>
                        <a:t>信用风险管理系统</a:t>
                      </a:r>
                    </a:p>
                  </a:txBody>
                  <a:tcPr marL="8792" marR="8792"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rtl="0" fontAlgn="ctr"/>
                      <a:r>
                        <a:rPr lang="en-US" sz="1200" b="0" i="0" u="none" strike="noStrike" dirty="0">
                          <a:solidFill>
                            <a:schemeClr val="tx1"/>
                          </a:solidFill>
                          <a:effectLst/>
                          <a:latin typeface="华文楷体" panose="02010600040101010101" pitchFamily="2" charset="-122"/>
                          <a:ea typeface="华文楷体" panose="02010600040101010101" pitchFamily="2" charset="-122"/>
                        </a:rPr>
                        <a:t>CVM</a:t>
                      </a:r>
                    </a:p>
                  </a:txBody>
                  <a:tcPr marL="8792" marR="8792"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rtl="0" fontAlgn="ctr"/>
                      <a:r>
                        <a:rPr lang="zh-CN" altLang="en-US" sz="1200" b="0" i="0" u="none" strike="noStrike" dirty="0">
                          <a:solidFill>
                            <a:schemeClr val="tx1"/>
                          </a:solidFill>
                          <a:effectLst/>
                          <a:latin typeface="华文楷体" panose="02010600040101010101" pitchFamily="2" charset="-122"/>
                          <a:ea typeface="华文楷体" panose="02010600040101010101" pitchFamily="2" charset="-122"/>
                        </a:rPr>
                        <a:t>借款合同基本信息</a:t>
                      </a:r>
                    </a:p>
                  </a:txBody>
                  <a:tcPr marL="8792" marR="8792"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rtl="0" fontAlgn="ctr"/>
                      <a:r>
                        <a:rPr lang="en-US" sz="1200" b="0" i="0" u="none" strike="noStrike" dirty="0">
                          <a:solidFill>
                            <a:schemeClr val="tx1"/>
                          </a:solidFill>
                          <a:effectLst/>
                          <a:latin typeface="华文楷体" panose="02010600040101010101" pitchFamily="2" charset="-122"/>
                          <a:ea typeface="华文楷体" panose="02010600040101010101" pitchFamily="2" charset="-122"/>
                        </a:rPr>
                        <a:t>LOANCONTRACT</a:t>
                      </a:r>
                    </a:p>
                  </a:txBody>
                  <a:tcPr marL="8792" marR="8792"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rtl="0" fontAlgn="ctr"/>
                      <a:r>
                        <a:rPr lang="zh-CN" altLang="en-US" sz="1200" b="0" i="0" u="none" strike="noStrike" dirty="0">
                          <a:solidFill>
                            <a:schemeClr val="tx1"/>
                          </a:solidFill>
                          <a:effectLst/>
                          <a:latin typeface="华文楷体" panose="02010600040101010101" pitchFamily="2" charset="-122"/>
                          <a:ea typeface="华文楷体" panose="02010600040101010101" pitchFamily="2" charset="-122"/>
                        </a:rPr>
                        <a:t>客户号</a:t>
                      </a:r>
                    </a:p>
                  </a:txBody>
                  <a:tcPr marL="8792" marR="8792"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rtl="0" fontAlgn="ctr"/>
                      <a:r>
                        <a:rPr lang="en-US" sz="1200" b="0" i="0" u="none" strike="noStrike" dirty="0" err="1">
                          <a:solidFill>
                            <a:schemeClr val="tx1"/>
                          </a:solidFill>
                          <a:effectLst/>
                          <a:latin typeface="华文楷体" panose="02010600040101010101" pitchFamily="2" charset="-122"/>
                          <a:ea typeface="华文楷体" panose="02010600040101010101" pitchFamily="2" charset="-122"/>
                        </a:rPr>
                        <a:t>Cust_ID</a:t>
                      </a:r>
                      <a:endParaRPr lang="en-US" sz="1200" b="0" i="0" u="none" strike="noStrike" dirty="0">
                        <a:solidFill>
                          <a:schemeClr val="tx1"/>
                        </a:solidFill>
                        <a:effectLst/>
                        <a:latin typeface="华文楷体" panose="02010600040101010101" pitchFamily="2" charset="-122"/>
                        <a:ea typeface="华文楷体" panose="02010600040101010101" pitchFamily="2" charset="-122"/>
                      </a:endParaRPr>
                    </a:p>
                  </a:txBody>
                  <a:tcPr marL="8792" marR="8792"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737941">
                <a:tc>
                  <a:txBody>
                    <a:bodyPr/>
                    <a:lstStyle/>
                    <a:p>
                      <a:pPr algn="l" fontAlgn="ctr"/>
                      <a:r>
                        <a:rPr lang="zh-CN" altLang="en-US" sz="1200" b="0" i="0" u="none" strike="noStrike" dirty="0">
                          <a:solidFill>
                            <a:schemeClr val="bg1"/>
                          </a:solidFill>
                          <a:effectLst/>
                          <a:latin typeface="华文楷体" panose="02010600040101010101" pitchFamily="2" charset="-122"/>
                          <a:ea typeface="华文楷体" panose="02010600040101010101" pitchFamily="2" charset="-122"/>
                        </a:rPr>
                        <a:t>贷款经营类型</a:t>
                      </a:r>
                    </a:p>
                  </a:txBody>
                  <a:tcPr marL="8792" marR="8792"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ctr"/>
                      <a:r>
                        <a:rPr lang="zh-CN" altLang="en-US" sz="1200" b="0" i="0" u="none" strike="noStrike" dirty="0">
                          <a:solidFill>
                            <a:schemeClr val="tx1"/>
                          </a:solidFill>
                          <a:effectLst/>
                          <a:latin typeface="华文楷体" panose="02010600040101010101" pitchFamily="2" charset="-122"/>
                          <a:ea typeface="华文楷体" panose="02010600040101010101" pitchFamily="2" charset="-122"/>
                        </a:rPr>
                        <a:t>指依据贷款资金来源及贷款发放对象的确定方式不同进行的贷款分类。自营贷款、委托贷款、特定贷款</a:t>
                      </a:r>
                    </a:p>
                  </a:txBody>
                  <a:tcPr marL="8792" marR="8792"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rtl="0" fontAlgn="ctr"/>
                      <a:r>
                        <a:rPr lang="zh-CN" altLang="en-US" sz="1200" b="0" i="0" u="none" strike="noStrike" dirty="0">
                          <a:solidFill>
                            <a:schemeClr val="tx1"/>
                          </a:solidFill>
                          <a:effectLst/>
                          <a:latin typeface="华文楷体" panose="02010600040101010101" pitchFamily="2" charset="-122"/>
                          <a:ea typeface="华文楷体" panose="02010600040101010101" pitchFamily="2" charset="-122"/>
                        </a:rPr>
                        <a:t>信用风险管理系统</a:t>
                      </a:r>
                    </a:p>
                  </a:txBody>
                  <a:tcPr marL="8792" marR="8792"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rtl="0" fontAlgn="ctr"/>
                      <a:r>
                        <a:rPr lang="en-US" sz="1200" b="0" i="0" u="none" strike="noStrike" dirty="0">
                          <a:solidFill>
                            <a:schemeClr val="tx1"/>
                          </a:solidFill>
                          <a:effectLst/>
                          <a:latin typeface="华文楷体" panose="02010600040101010101" pitchFamily="2" charset="-122"/>
                          <a:ea typeface="华文楷体" panose="02010600040101010101" pitchFamily="2" charset="-122"/>
                        </a:rPr>
                        <a:t>CVM</a:t>
                      </a:r>
                    </a:p>
                  </a:txBody>
                  <a:tcPr marL="8792" marR="8792"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rtl="0" fontAlgn="ctr"/>
                      <a:r>
                        <a:rPr lang="zh-CN" altLang="en-US" sz="1200" b="0" i="0" u="none" strike="noStrike" dirty="0">
                          <a:solidFill>
                            <a:schemeClr val="tx1"/>
                          </a:solidFill>
                          <a:effectLst/>
                          <a:latin typeface="华文楷体" panose="02010600040101010101" pitchFamily="2" charset="-122"/>
                          <a:ea typeface="华文楷体" panose="02010600040101010101" pitchFamily="2" charset="-122"/>
                        </a:rPr>
                        <a:t>借款合同基本信息</a:t>
                      </a:r>
                    </a:p>
                  </a:txBody>
                  <a:tcPr marL="8792" marR="8792"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rtl="0" fontAlgn="ctr"/>
                      <a:r>
                        <a:rPr lang="en-US" sz="1200" b="0" i="0" u="none" strike="noStrike" dirty="0">
                          <a:solidFill>
                            <a:schemeClr val="tx1"/>
                          </a:solidFill>
                          <a:effectLst/>
                          <a:latin typeface="华文楷体" panose="02010600040101010101" pitchFamily="2" charset="-122"/>
                          <a:ea typeface="华文楷体" panose="02010600040101010101" pitchFamily="2" charset="-122"/>
                        </a:rPr>
                        <a:t>LOANCONTRACT</a:t>
                      </a:r>
                    </a:p>
                  </a:txBody>
                  <a:tcPr marL="8792" marR="8792"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rtl="0" fontAlgn="ctr"/>
                      <a:r>
                        <a:rPr lang="zh-CN" altLang="en-US" sz="1200" b="0" i="0" u="none" strike="noStrike" dirty="0">
                          <a:solidFill>
                            <a:schemeClr val="tx1"/>
                          </a:solidFill>
                          <a:effectLst/>
                          <a:latin typeface="华文楷体" panose="02010600040101010101" pitchFamily="2" charset="-122"/>
                          <a:ea typeface="华文楷体" panose="02010600040101010101" pitchFamily="2" charset="-122"/>
                        </a:rPr>
                        <a:t>经营类型</a:t>
                      </a:r>
                    </a:p>
                  </a:txBody>
                  <a:tcPr marL="8792" marR="8792"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rtl="0" fontAlgn="ctr"/>
                      <a:r>
                        <a:rPr lang="en-US" sz="1200" b="0" i="0" u="none" strike="noStrike" dirty="0">
                          <a:solidFill>
                            <a:schemeClr val="tx1"/>
                          </a:solidFill>
                          <a:effectLst/>
                          <a:latin typeface="华文楷体" panose="02010600040101010101" pitchFamily="2" charset="-122"/>
                          <a:ea typeface="华文楷体" panose="02010600040101010101" pitchFamily="2" charset="-122"/>
                        </a:rPr>
                        <a:t> </a:t>
                      </a:r>
                      <a:r>
                        <a:rPr lang="en-US" sz="1200" b="0" i="0" u="none" strike="noStrike" dirty="0" err="1">
                          <a:solidFill>
                            <a:schemeClr val="tx1"/>
                          </a:solidFill>
                          <a:effectLst/>
                          <a:latin typeface="华文楷体" panose="02010600040101010101" pitchFamily="2" charset="-122"/>
                          <a:ea typeface="华文楷体" panose="02010600040101010101" pitchFamily="2" charset="-122"/>
                        </a:rPr>
                        <a:t>Ope_Type</a:t>
                      </a:r>
                      <a:endParaRPr lang="en-US" sz="1200" b="0" i="0" u="none" strike="noStrike" dirty="0">
                        <a:solidFill>
                          <a:schemeClr val="tx1"/>
                        </a:solidFill>
                        <a:effectLst/>
                        <a:latin typeface="华文楷体" panose="02010600040101010101" pitchFamily="2" charset="-122"/>
                        <a:ea typeface="华文楷体" panose="02010600040101010101" pitchFamily="2" charset="-122"/>
                      </a:endParaRPr>
                    </a:p>
                  </a:txBody>
                  <a:tcPr marL="8792" marR="8792"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801378">
                <a:tc>
                  <a:txBody>
                    <a:bodyPr/>
                    <a:lstStyle/>
                    <a:p>
                      <a:pPr algn="l" fontAlgn="ctr"/>
                      <a:r>
                        <a:rPr lang="zh-CN" altLang="en-US" sz="1200" b="0" i="0" u="none" strike="noStrike" dirty="0">
                          <a:solidFill>
                            <a:schemeClr val="tx1"/>
                          </a:solidFill>
                          <a:effectLst/>
                          <a:latin typeface="华文楷体" panose="02010600040101010101" pitchFamily="2" charset="-122"/>
                          <a:ea typeface="华文楷体" panose="02010600040101010101" pitchFamily="2" charset="-122"/>
                        </a:rPr>
                        <a:t>贷款到期日</a:t>
                      </a:r>
                    </a:p>
                  </a:txBody>
                  <a:tcPr marL="8792" marR="8792"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00"/>
                    </a:solidFill>
                  </a:tcPr>
                </a:tc>
                <a:tc>
                  <a:txBody>
                    <a:bodyPr/>
                    <a:lstStyle/>
                    <a:p>
                      <a:pPr algn="l" fontAlgn="ctr"/>
                      <a:r>
                        <a:rPr lang="zh-CN" altLang="en-US" sz="1200" b="0" i="0" u="none" strike="noStrike" dirty="0">
                          <a:solidFill>
                            <a:schemeClr val="tx1"/>
                          </a:solidFill>
                          <a:effectLst/>
                          <a:latin typeface="华文楷体" panose="02010600040101010101" pitchFamily="2" charset="-122"/>
                          <a:ea typeface="华文楷体" panose="02010600040101010101" pitchFamily="2" charset="-122"/>
                        </a:rPr>
                        <a:t>指贷款合同规定的贷款期限的最后截止日，或由贷款方确定的贷款提前到期日期。贷款到期日大于贷款合同签订日。</a:t>
                      </a:r>
                    </a:p>
                  </a:txBody>
                  <a:tcPr marL="8792" marR="8792"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rtl="0" fontAlgn="ctr"/>
                      <a:r>
                        <a:rPr lang="zh-CN" altLang="en-US" sz="1200" b="0" i="0" u="none" strike="noStrike" dirty="0">
                          <a:solidFill>
                            <a:schemeClr val="tx1"/>
                          </a:solidFill>
                          <a:effectLst/>
                          <a:latin typeface="华文楷体" panose="02010600040101010101" pitchFamily="2" charset="-122"/>
                          <a:ea typeface="华文楷体" panose="02010600040101010101" pitchFamily="2" charset="-122"/>
                        </a:rPr>
                        <a:t>信用风险管理系统</a:t>
                      </a:r>
                    </a:p>
                  </a:txBody>
                  <a:tcPr marL="8792" marR="8792"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rtl="0" fontAlgn="ctr"/>
                      <a:r>
                        <a:rPr lang="en-US" sz="1200" b="0" i="0" u="none" strike="noStrike" dirty="0">
                          <a:solidFill>
                            <a:schemeClr val="tx1"/>
                          </a:solidFill>
                          <a:effectLst/>
                          <a:latin typeface="华文楷体" panose="02010600040101010101" pitchFamily="2" charset="-122"/>
                          <a:ea typeface="华文楷体" panose="02010600040101010101" pitchFamily="2" charset="-122"/>
                        </a:rPr>
                        <a:t>CVM</a:t>
                      </a:r>
                    </a:p>
                  </a:txBody>
                  <a:tcPr marL="8792" marR="8792"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rtl="0" fontAlgn="ctr"/>
                      <a:r>
                        <a:rPr lang="zh-CN" altLang="en-US" sz="1200" b="0" i="0" u="none" strike="noStrike" dirty="0">
                          <a:solidFill>
                            <a:schemeClr val="tx1"/>
                          </a:solidFill>
                          <a:effectLst/>
                          <a:latin typeface="华文楷体" panose="02010600040101010101" pitchFamily="2" charset="-122"/>
                          <a:ea typeface="华文楷体" panose="02010600040101010101" pitchFamily="2" charset="-122"/>
                        </a:rPr>
                        <a:t>借款合同基本信息</a:t>
                      </a:r>
                    </a:p>
                  </a:txBody>
                  <a:tcPr marL="8792" marR="8792"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rtl="0" fontAlgn="ctr"/>
                      <a:r>
                        <a:rPr lang="en-US" sz="1200" b="0" i="0" u="none" strike="noStrike" dirty="0">
                          <a:solidFill>
                            <a:schemeClr val="tx1"/>
                          </a:solidFill>
                          <a:effectLst/>
                          <a:latin typeface="华文楷体" panose="02010600040101010101" pitchFamily="2" charset="-122"/>
                          <a:ea typeface="华文楷体" panose="02010600040101010101" pitchFamily="2" charset="-122"/>
                        </a:rPr>
                        <a:t>LOANCONTRACT</a:t>
                      </a:r>
                    </a:p>
                  </a:txBody>
                  <a:tcPr marL="8792" marR="8792"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rtl="0" fontAlgn="ctr"/>
                      <a:r>
                        <a:rPr lang="zh-CN" altLang="en-US" sz="1200" b="0" i="0" u="none" strike="noStrike" dirty="0">
                          <a:solidFill>
                            <a:schemeClr val="tx1"/>
                          </a:solidFill>
                          <a:effectLst/>
                          <a:latin typeface="华文楷体" panose="02010600040101010101" pitchFamily="2" charset="-122"/>
                          <a:ea typeface="华文楷体" panose="02010600040101010101" pitchFamily="2" charset="-122"/>
                        </a:rPr>
                        <a:t>到期日</a:t>
                      </a:r>
                    </a:p>
                  </a:txBody>
                  <a:tcPr marL="8792" marR="8792"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rtl="0" fontAlgn="ctr"/>
                      <a:r>
                        <a:rPr lang="en-US" sz="1200" b="0" i="0" u="none" strike="noStrike" dirty="0" err="1">
                          <a:solidFill>
                            <a:schemeClr val="tx1"/>
                          </a:solidFill>
                          <a:effectLst/>
                          <a:latin typeface="华文楷体" panose="02010600040101010101" pitchFamily="2" charset="-122"/>
                          <a:ea typeface="华文楷体" panose="02010600040101010101" pitchFamily="2" charset="-122"/>
                        </a:rPr>
                        <a:t>Exp_Date</a:t>
                      </a:r>
                      <a:endParaRPr lang="en-US" sz="1200" b="0" i="0" u="none" strike="noStrike" dirty="0">
                        <a:solidFill>
                          <a:schemeClr val="tx1"/>
                        </a:solidFill>
                        <a:effectLst/>
                        <a:latin typeface="华文楷体" panose="02010600040101010101" pitchFamily="2" charset="-122"/>
                        <a:ea typeface="华文楷体" panose="02010600040101010101" pitchFamily="2" charset="-122"/>
                      </a:endParaRPr>
                    </a:p>
                  </a:txBody>
                  <a:tcPr marL="8792" marR="8792"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r h="555827">
                <a:tc>
                  <a:txBody>
                    <a:bodyPr/>
                    <a:lstStyle/>
                    <a:p>
                      <a:pPr algn="l" fontAlgn="ctr"/>
                      <a:r>
                        <a:rPr lang="zh-CN" altLang="en-US" sz="1200" b="0" i="0" u="none" strike="noStrike" dirty="0">
                          <a:solidFill>
                            <a:schemeClr val="bg1"/>
                          </a:solidFill>
                          <a:effectLst/>
                          <a:latin typeface="华文楷体" panose="02010600040101010101" pitchFamily="2" charset="-122"/>
                          <a:ea typeface="华文楷体" panose="02010600040101010101" pitchFamily="2" charset="-122"/>
                        </a:rPr>
                        <a:t>贷款余额</a:t>
                      </a:r>
                    </a:p>
                  </a:txBody>
                  <a:tcPr marL="8792" marR="8792"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ctr"/>
                      <a:r>
                        <a:rPr lang="zh-CN" altLang="en-US" sz="1200" b="0" i="0" u="none" strike="noStrike" dirty="0">
                          <a:solidFill>
                            <a:schemeClr val="tx1"/>
                          </a:solidFill>
                          <a:effectLst/>
                          <a:latin typeface="华文楷体" panose="02010600040101010101" pitchFamily="2" charset="-122"/>
                          <a:ea typeface="华文楷体" panose="02010600040101010101" pitchFamily="2" charset="-122"/>
                        </a:rPr>
                        <a:t>截止某一时点，借款人尚未归还放款人的贷款总额。取值范围</a:t>
                      </a:r>
                      <a:r>
                        <a:rPr lang="en-US" altLang="zh-CN" sz="1200" b="0" i="0" u="none" strike="noStrike" dirty="0">
                          <a:solidFill>
                            <a:schemeClr val="tx1"/>
                          </a:solidFill>
                          <a:effectLst/>
                          <a:latin typeface="华文楷体" panose="02010600040101010101" pitchFamily="2" charset="-122"/>
                          <a:ea typeface="华文楷体" panose="02010600040101010101" pitchFamily="2" charset="-122"/>
                        </a:rPr>
                        <a:t>&gt;=0</a:t>
                      </a:r>
                      <a:endParaRPr lang="zh-CN" altLang="en-US" sz="1200" b="0" i="0" u="none" strike="noStrike" dirty="0">
                        <a:solidFill>
                          <a:schemeClr val="tx1"/>
                        </a:solidFill>
                        <a:effectLst/>
                        <a:latin typeface="华文楷体" panose="02010600040101010101" pitchFamily="2" charset="-122"/>
                        <a:ea typeface="华文楷体" panose="02010600040101010101" pitchFamily="2" charset="-122"/>
                      </a:endParaRPr>
                    </a:p>
                  </a:txBody>
                  <a:tcPr marL="8792" marR="8792"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rtl="0" fontAlgn="ctr"/>
                      <a:r>
                        <a:rPr lang="zh-CN" altLang="en-US" sz="1200" b="0" i="0" u="none" strike="noStrike" dirty="0">
                          <a:solidFill>
                            <a:schemeClr val="tx1"/>
                          </a:solidFill>
                          <a:effectLst/>
                          <a:latin typeface="华文楷体" panose="02010600040101010101" pitchFamily="2" charset="-122"/>
                          <a:ea typeface="华文楷体" panose="02010600040101010101" pitchFamily="2" charset="-122"/>
                        </a:rPr>
                        <a:t>信用风险管理系统</a:t>
                      </a:r>
                    </a:p>
                  </a:txBody>
                  <a:tcPr marL="8792" marR="8792"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rtl="0" fontAlgn="ctr"/>
                      <a:r>
                        <a:rPr lang="en-US" sz="1200" b="0" i="0" u="none" strike="noStrike" dirty="0">
                          <a:solidFill>
                            <a:schemeClr val="tx1"/>
                          </a:solidFill>
                          <a:effectLst/>
                          <a:latin typeface="华文楷体" panose="02010600040101010101" pitchFamily="2" charset="-122"/>
                          <a:ea typeface="华文楷体" panose="02010600040101010101" pitchFamily="2" charset="-122"/>
                        </a:rPr>
                        <a:t>CVM</a:t>
                      </a:r>
                    </a:p>
                  </a:txBody>
                  <a:tcPr marL="8792" marR="8792"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rtl="0" fontAlgn="ctr"/>
                      <a:r>
                        <a:rPr lang="zh-CN" altLang="en-US" sz="1200" b="0" i="0" u="none" strike="noStrike" dirty="0">
                          <a:solidFill>
                            <a:schemeClr val="tx1"/>
                          </a:solidFill>
                          <a:effectLst/>
                          <a:latin typeface="华文楷体" panose="02010600040101010101" pitchFamily="2" charset="-122"/>
                          <a:ea typeface="华文楷体" panose="02010600040101010101" pitchFamily="2" charset="-122"/>
                        </a:rPr>
                        <a:t>借款合同基本信息</a:t>
                      </a:r>
                    </a:p>
                  </a:txBody>
                  <a:tcPr marL="8792" marR="8792"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rtl="0" fontAlgn="ctr"/>
                      <a:r>
                        <a:rPr lang="en-US" sz="1200" b="0" i="0" u="none" strike="noStrike" dirty="0">
                          <a:solidFill>
                            <a:schemeClr val="tx1"/>
                          </a:solidFill>
                          <a:effectLst/>
                          <a:latin typeface="华文楷体" panose="02010600040101010101" pitchFamily="2" charset="-122"/>
                          <a:ea typeface="华文楷体" panose="02010600040101010101" pitchFamily="2" charset="-122"/>
                        </a:rPr>
                        <a:t>LOANCONTRACT</a:t>
                      </a:r>
                    </a:p>
                  </a:txBody>
                  <a:tcPr marL="8792" marR="8792"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rtl="0" fontAlgn="ctr"/>
                      <a:r>
                        <a:rPr lang="zh-CN" altLang="en-US" sz="1200" b="0" i="0" u="none" strike="noStrike" dirty="0">
                          <a:solidFill>
                            <a:schemeClr val="tx1"/>
                          </a:solidFill>
                          <a:effectLst/>
                          <a:latin typeface="华文楷体" panose="02010600040101010101" pitchFamily="2" charset="-122"/>
                          <a:ea typeface="华文楷体" panose="02010600040101010101" pitchFamily="2" charset="-122"/>
                        </a:rPr>
                        <a:t>余额</a:t>
                      </a:r>
                    </a:p>
                  </a:txBody>
                  <a:tcPr marL="8792" marR="8792"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rtl="0" fontAlgn="ctr"/>
                      <a:r>
                        <a:rPr lang="en-US" sz="1200" b="0" i="0" u="none" strike="noStrike" dirty="0" err="1">
                          <a:solidFill>
                            <a:schemeClr val="tx1"/>
                          </a:solidFill>
                          <a:effectLst/>
                          <a:latin typeface="华文楷体" panose="02010600040101010101" pitchFamily="2" charset="-122"/>
                          <a:ea typeface="华文楷体" panose="02010600040101010101" pitchFamily="2" charset="-122"/>
                        </a:rPr>
                        <a:t>Amout</a:t>
                      </a:r>
                      <a:endParaRPr lang="en-US" sz="1200" b="0" i="0" u="none" strike="noStrike" dirty="0">
                        <a:solidFill>
                          <a:schemeClr val="tx1"/>
                        </a:solidFill>
                        <a:effectLst/>
                        <a:latin typeface="华文楷体" panose="02010600040101010101" pitchFamily="2" charset="-122"/>
                        <a:ea typeface="华文楷体" panose="02010600040101010101" pitchFamily="2" charset="-122"/>
                      </a:endParaRPr>
                    </a:p>
                  </a:txBody>
                  <a:tcPr marL="8792" marR="8792"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5"/>
                  </a:ext>
                </a:extLst>
              </a:tr>
            </a:tbl>
          </a:graphicData>
        </a:graphic>
      </p:graphicFrame>
      <p:graphicFrame>
        <p:nvGraphicFramePr>
          <p:cNvPr id="49" name="表格 48"/>
          <p:cNvGraphicFramePr>
            <a:graphicFrameLocks noGrp="1"/>
          </p:cNvGraphicFramePr>
          <p:nvPr>
            <p:extLst>
              <p:ext uri="{D42A27DB-BD31-4B8C-83A1-F6EECF244321}">
                <p14:modId xmlns:p14="http://schemas.microsoft.com/office/powerpoint/2010/main" val="1625272700"/>
              </p:ext>
            </p:extLst>
          </p:nvPr>
        </p:nvGraphicFramePr>
        <p:xfrm>
          <a:off x="219075" y="5049136"/>
          <a:ext cx="8705851" cy="1216106"/>
        </p:xfrm>
        <a:graphic>
          <a:graphicData uri="http://schemas.openxmlformats.org/drawingml/2006/table">
            <a:tbl>
              <a:tblPr/>
              <a:tblGrid>
                <a:gridCol w="1005540">
                  <a:extLst>
                    <a:ext uri="{9D8B030D-6E8A-4147-A177-3AD203B41FA5}">
                      <a16:colId xmlns="" xmlns:a16="http://schemas.microsoft.com/office/drawing/2014/main" val="20000"/>
                    </a:ext>
                  </a:extLst>
                </a:gridCol>
                <a:gridCol w="1481847">
                  <a:extLst>
                    <a:ext uri="{9D8B030D-6E8A-4147-A177-3AD203B41FA5}">
                      <a16:colId xmlns="" xmlns:a16="http://schemas.microsoft.com/office/drawing/2014/main" val="20001"/>
                    </a:ext>
                  </a:extLst>
                </a:gridCol>
                <a:gridCol w="1165962">
                  <a:extLst>
                    <a:ext uri="{9D8B030D-6E8A-4147-A177-3AD203B41FA5}">
                      <a16:colId xmlns="" xmlns:a16="http://schemas.microsoft.com/office/drawing/2014/main" val="20002"/>
                    </a:ext>
                  </a:extLst>
                </a:gridCol>
                <a:gridCol w="1088231">
                  <a:extLst>
                    <a:ext uri="{9D8B030D-6E8A-4147-A177-3AD203B41FA5}">
                      <a16:colId xmlns="" xmlns:a16="http://schemas.microsoft.com/office/drawing/2014/main" val="20003"/>
                    </a:ext>
                  </a:extLst>
                </a:gridCol>
                <a:gridCol w="1088231">
                  <a:extLst>
                    <a:ext uri="{9D8B030D-6E8A-4147-A177-3AD203B41FA5}">
                      <a16:colId xmlns="" xmlns:a16="http://schemas.microsoft.com/office/drawing/2014/main" val="20004"/>
                    </a:ext>
                  </a:extLst>
                </a:gridCol>
                <a:gridCol w="777308">
                  <a:extLst>
                    <a:ext uri="{9D8B030D-6E8A-4147-A177-3AD203B41FA5}">
                      <a16:colId xmlns="" xmlns:a16="http://schemas.microsoft.com/office/drawing/2014/main" val="20005"/>
                    </a:ext>
                  </a:extLst>
                </a:gridCol>
                <a:gridCol w="855039">
                  <a:extLst>
                    <a:ext uri="{9D8B030D-6E8A-4147-A177-3AD203B41FA5}">
                      <a16:colId xmlns="" xmlns:a16="http://schemas.microsoft.com/office/drawing/2014/main" val="20006"/>
                    </a:ext>
                  </a:extLst>
                </a:gridCol>
                <a:gridCol w="1243693">
                  <a:extLst>
                    <a:ext uri="{9D8B030D-6E8A-4147-A177-3AD203B41FA5}">
                      <a16:colId xmlns="" xmlns:a16="http://schemas.microsoft.com/office/drawing/2014/main" val="20007"/>
                    </a:ext>
                  </a:extLst>
                </a:gridCol>
              </a:tblGrid>
              <a:tr h="295893">
                <a:tc>
                  <a:txBody>
                    <a:bodyPr/>
                    <a:lstStyle/>
                    <a:p>
                      <a:pPr algn="l" fontAlgn="b"/>
                      <a:r>
                        <a:rPr lang="zh-CN" altLang="en-US" sz="1200" b="0" i="0" u="none" strike="noStrike" dirty="0">
                          <a:solidFill>
                            <a:srgbClr val="FFFFFF"/>
                          </a:solidFill>
                          <a:effectLst/>
                          <a:latin typeface="华文楷体" panose="02010600040101010101" pitchFamily="2" charset="-122"/>
                          <a:ea typeface="华文楷体" panose="02010600040101010101" pitchFamily="2" charset="-122"/>
                        </a:rPr>
                        <a:t>客户编号</a:t>
                      </a:r>
                    </a:p>
                  </a:txBody>
                  <a:tcPr marL="8792" marR="8792"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8997FB"/>
                    </a:solidFill>
                  </a:tcPr>
                </a:tc>
                <a:tc>
                  <a:txBody>
                    <a:bodyPr/>
                    <a:lstStyle/>
                    <a:p>
                      <a:pPr algn="l" fontAlgn="b"/>
                      <a:r>
                        <a:rPr lang="zh-CN" altLang="en-US" sz="1200" b="0" i="0" u="none" strike="noStrike" dirty="0">
                          <a:solidFill>
                            <a:srgbClr val="FFFFFF"/>
                          </a:solidFill>
                          <a:effectLst/>
                          <a:latin typeface="华文楷体" panose="02010600040101010101" pitchFamily="2" charset="-122"/>
                          <a:ea typeface="华文楷体" panose="02010600040101010101" pitchFamily="2" charset="-122"/>
                        </a:rPr>
                        <a:t>贷款产品类型</a:t>
                      </a:r>
                    </a:p>
                  </a:txBody>
                  <a:tcPr marL="8792" marR="8792"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8997FB"/>
                    </a:solidFill>
                  </a:tcPr>
                </a:tc>
                <a:tc>
                  <a:txBody>
                    <a:bodyPr/>
                    <a:lstStyle/>
                    <a:p>
                      <a:pPr algn="l" fontAlgn="b"/>
                      <a:r>
                        <a:rPr lang="zh-CN" altLang="en-US" sz="1200" b="0" i="0" u="none" strike="noStrike" dirty="0">
                          <a:solidFill>
                            <a:srgbClr val="FFFFFF"/>
                          </a:solidFill>
                          <a:effectLst/>
                          <a:latin typeface="华文楷体" panose="02010600040101010101" pitchFamily="2" charset="-122"/>
                          <a:ea typeface="华文楷体" panose="02010600040101010101" pitchFamily="2" charset="-122"/>
                        </a:rPr>
                        <a:t>贷款经营类型</a:t>
                      </a:r>
                    </a:p>
                  </a:txBody>
                  <a:tcPr marL="8792" marR="8792"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8997FB"/>
                    </a:solidFill>
                  </a:tcPr>
                </a:tc>
                <a:tc>
                  <a:txBody>
                    <a:bodyPr/>
                    <a:lstStyle/>
                    <a:p>
                      <a:pPr algn="l" fontAlgn="b"/>
                      <a:r>
                        <a:rPr lang="zh-CN" altLang="en-US" sz="1200" b="0" i="0" u="none" strike="noStrike" dirty="0">
                          <a:solidFill>
                            <a:srgbClr val="FFFFFF"/>
                          </a:solidFill>
                          <a:effectLst/>
                          <a:latin typeface="华文楷体" panose="02010600040101010101" pitchFamily="2" charset="-122"/>
                          <a:ea typeface="华文楷体" panose="02010600040101010101" pitchFamily="2" charset="-122"/>
                        </a:rPr>
                        <a:t>合同签订日</a:t>
                      </a:r>
                    </a:p>
                  </a:txBody>
                  <a:tcPr marL="8792" marR="8792"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8997FB"/>
                    </a:solidFill>
                  </a:tcPr>
                </a:tc>
                <a:tc>
                  <a:txBody>
                    <a:bodyPr/>
                    <a:lstStyle/>
                    <a:p>
                      <a:pPr algn="l" fontAlgn="b"/>
                      <a:r>
                        <a:rPr lang="zh-CN" altLang="en-US" sz="1200" b="0" i="0" u="none" strike="noStrike" dirty="0">
                          <a:solidFill>
                            <a:srgbClr val="FFFFFF"/>
                          </a:solidFill>
                          <a:effectLst/>
                          <a:latin typeface="华文楷体" panose="02010600040101010101" pitchFamily="2" charset="-122"/>
                          <a:ea typeface="华文楷体" panose="02010600040101010101" pitchFamily="2" charset="-122"/>
                        </a:rPr>
                        <a:t>合同到期日</a:t>
                      </a:r>
                    </a:p>
                  </a:txBody>
                  <a:tcPr marL="8792" marR="8792"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8997FB"/>
                    </a:solidFill>
                  </a:tcPr>
                </a:tc>
                <a:tc>
                  <a:txBody>
                    <a:bodyPr/>
                    <a:lstStyle/>
                    <a:p>
                      <a:pPr algn="l" fontAlgn="b"/>
                      <a:r>
                        <a:rPr lang="zh-CN" altLang="en-US" sz="1200" b="0" i="0" u="none" strike="noStrike" dirty="0">
                          <a:solidFill>
                            <a:srgbClr val="FFFFFF"/>
                          </a:solidFill>
                          <a:effectLst/>
                          <a:latin typeface="华文楷体" panose="02010600040101010101" pitchFamily="2" charset="-122"/>
                          <a:ea typeface="华文楷体" panose="02010600040101010101" pitchFamily="2" charset="-122"/>
                        </a:rPr>
                        <a:t>风险分类</a:t>
                      </a:r>
                    </a:p>
                  </a:txBody>
                  <a:tcPr marL="8792" marR="8792"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8997FB"/>
                    </a:solidFill>
                  </a:tcPr>
                </a:tc>
                <a:tc>
                  <a:txBody>
                    <a:bodyPr/>
                    <a:lstStyle/>
                    <a:p>
                      <a:pPr algn="l" fontAlgn="b"/>
                      <a:r>
                        <a:rPr lang="zh-CN" altLang="en-US" sz="1200" b="0" i="0" u="none" strike="noStrike" dirty="0">
                          <a:solidFill>
                            <a:srgbClr val="FFFFFF"/>
                          </a:solidFill>
                          <a:effectLst/>
                          <a:latin typeface="华文楷体" panose="02010600040101010101" pitchFamily="2" charset="-122"/>
                          <a:ea typeface="华文楷体" panose="02010600040101010101" pitchFamily="2" charset="-122"/>
                        </a:rPr>
                        <a:t>贷款余额</a:t>
                      </a:r>
                    </a:p>
                  </a:txBody>
                  <a:tcPr marL="8792" marR="8792"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8997FB"/>
                    </a:solidFill>
                  </a:tcPr>
                </a:tc>
                <a:tc>
                  <a:txBody>
                    <a:bodyPr/>
                    <a:lstStyle/>
                    <a:p>
                      <a:pPr algn="l" fontAlgn="b"/>
                      <a:r>
                        <a:rPr lang="zh-CN" altLang="en-US" sz="1200" b="0" i="0" u="none" strike="noStrike" dirty="0">
                          <a:solidFill>
                            <a:srgbClr val="FFFFFF"/>
                          </a:solidFill>
                          <a:effectLst/>
                          <a:latin typeface="华文楷体" panose="02010600040101010101" pitchFamily="2" charset="-122"/>
                          <a:ea typeface="华文楷体" panose="02010600040101010101" pitchFamily="2" charset="-122"/>
                        </a:rPr>
                        <a:t>贷款发放方式</a:t>
                      </a:r>
                    </a:p>
                  </a:txBody>
                  <a:tcPr marL="8792" marR="8792"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8997FB"/>
                    </a:solidFill>
                  </a:tcPr>
                </a:tc>
                <a:extLst>
                  <a:ext uri="{0D108BD9-81ED-4DB2-BD59-A6C34878D82A}">
                    <a16:rowId xmlns="" xmlns:a16="http://schemas.microsoft.com/office/drawing/2014/main" val="10000"/>
                  </a:ext>
                </a:extLst>
              </a:tr>
              <a:tr h="358503">
                <a:tc>
                  <a:txBody>
                    <a:bodyPr/>
                    <a:lstStyle/>
                    <a:p>
                      <a:pPr algn="l" fontAlgn="b"/>
                      <a:r>
                        <a:rPr lang="en-US" sz="1200" b="0" i="0" u="none" strike="noStrike" dirty="0">
                          <a:solidFill>
                            <a:srgbClr val="FFFFFF"/>
                          </a:solidFill>
                          <a:effectLst/>
                          <a:latin typeface="华文楷体" panose="02010600040101010101" pitchFamily="2" charset="-122"/>
                          <a:ea typeface="华文楷体" panose="02010600040101010101" pitchFamily="2" charset="-122"/>
                        </a:rPr>
                        <a:t>1000000001A001</a:t>
                      </a:r>
                    </a:p>
                  </a:txBody>
                  <a:tcPr marL="8792" marR="8792"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b"/>
                      <a:r>
                        <a:rPr lang="zh-CN" altLang="en-US" sz="1200" b="0" i="0" u="none" strike="noStrike" dirty="0">
                          <a:solidFill>
                            <a:srgbClr val="000000"/>
                          </a:solidFill>
                          <a:effectLst/>
                          <a:latin typeface="华文楷体" panose="02010600040101010101" pitchFamily="2" charset="-122"/>
                          <a:ea typeface="华文楷体" panose="02010600040101010101" pitchFamily="2" charset="-122"/>
                        </a:rPr>
                        <a:t>流动性贷款</a:t>
                      </a:r>
                    </a:p>
                  </a:txBody>
                  <a:tcPr marL="8792" marR="8792"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ctr"/>
                      <a:r>
                        <a:rPr lang="zh-CN" altLang="en-US" sz="1200" b="0" i="0" u="none" strike="noStrike" dirty="0">
                          <a:solidFill>
                            <a:srgbClr val="000000"/>
                          </a:solidFill>
                          <a:effectLst/>
                          <a:latin typeface="华文楷体" panose="02010600040101010101" pitchFamily="2" charset="-122"/>
                          <a:ea typeface="华文楷体" panose="02010600040101010101" pitchFamily="2" charset="-122"/>
                        </a:rPr>
                        <a:t>自营贷款</a:t>
                      </a:r>
                    </a:p>
                  </a:txBody>
                  <a:tcPr marL="8792" marR="8792"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FF"/>
                    </a:solidFill>
                  </a:tcPr>
                </a:tc>
                <a:tc>
                  <a:txBody>
                    <a:bodyPr/>
                    <a:lstStyle/>
                    <a:p>
                      <a:pPr algn="l" fontAlgn="b"/>
                      <a:r>
                        <a:rPr lang="en-US" altLang="zh-CN" sz="1200" b="0" i="0" u="none" strike="noStrike" dirty="0">
                          <a:solidFill>
                            <a:srgbClr val="000000"/>
                          </a:solidFill>
                          <a:effectLst/>
                          <a:latin typeface="华文楷体" panose="02010600040101010101" pitchFamily="2" charset="-122"/>
                          <a:ea typeface="华文楷体" panose="02010600040101010101" pitchFamily="2" charset="-122"/>
                        </a:rPr>
                        <a:t>2012-12-1</a:t>
                      </a:r>
                    </a:p>
                  </a:txBody>
                  <a:tcPr marL="8792" marR="8792"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r>
                        <a:rPr lang="en-US" altLang="zh-CN" sz="1200" b="0" i="0" u="none" strike="noStrike" dirty="0">
                          <a:solidFill>
                            <a:srgbClr val="000000"/>
                          </a:solidFill>
                          <a:effectLst/>
                          <a:latin typeface="华文楷体" panose="02010600040101010101" pitchFamily="2" charset="-122"/>
                          <a:ea typeface="华文楷体" panose="02010600040101010101" pitchFamily="2" charset="-122"/>
                        </a:rPr>
                        <a:t>2013-12-31</a:t>
                      </a:r>
                    </a:p>
                  </a:txBody>
                  <a:tcPr marL="8792" marR="8792"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r>
                        <a:rPr lang="zh-CN" altLang="en-US" sz="1200" b="0" i="0" u="none" strike="noStrike" dirty="0">
                          <a:solidFill>
                            <a:srgbClr val="000000"/>
                          </a:solidFill>
                          <a:effectLst/>
                          <a:latin typeface="华文楷体" panose="02010600040101010101" pitchFamily="2" charset="-122"/>
                          <a:ea typeface="华文楷体" panose="02010600040101010101" pitchFamily="2" charset="-122"/>
                        </a:rPr>
                        <a:t>正常类</a:t>
                      </a:r>
                    </a:p>
                  </a:txBody>
                  <a:tcPr marL="8792" marR="8792"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r>
                        <a:rPr lang="en-US" altLang="zh-CN" sz="1200" b="0" i="0" u="none" strike="noStrike" dirty="0">
                          <a:solidFill>
                            <a:srgbClr val="FFFFFF"/>
                          </a:solidFill>
                          <a:effectLst/>
                          <a:latin typeface="华文楷体" panose="02010600040101010101" pitchFamily="2" charset="-122"/>
                          <a:ea typeface="华文楷体" panose="02010600040101010101" pitchFamily="2" charset="-122"/>
                        </a:rPr>
                        <a:t>-2000</a:t>
                      </a:r>
                    </a:p>
                  </a:txBody>
                  <a:tcPr marL="8792" marR="8792"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b"/>
                      <a:r>
                        <a:rPr lang="zh-CN" altLang="en-US" sz="1200" b="0" i="0" u="none" strike="noStrike" dirty="0">
                          <a:solidFill>
                            <a:srgbClr val="000000"/>
                          </a:solidFill>
                          <a:effectLst/>
                          <a:latin typeface="华文楷体" panose="02010600040101010101" pitchFamily="2" charset="-122"/>
                          <a:ea typeface="华文楷体" panose="02010600040101010101" pitchFamily="2" charset="-122"/>
                        </a:rPr>
                        <a:t>正常</a:t>
                      </a:r>
                    </a:p>
                  </a:txBody>
                  <a:tcPr marL="8792" marR="8792"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 xmlns:a16="http://schemas.microsoft.com/office/drawing/2014/main" val="10001"/>
                  </a:ext>
                </a:extLst>
              </a:tr>
              <a:tr h="231826">
                <a:tc>
                  <a:txBody>
                    <a:bodyPr/>
                    <a:lstStyle/>
                    <a:p>
                      <a:pPr algn="l" fontAlgn="b"/>
                      <a:r>
                        <a:rPr lang="en-US" sz="1200" b="0" i="0" u="none" strike="noStrike">
                          <a:solidFill>
                            <a:srgbClr val="000000"/>
                          </a:solidFill>
                          <a:effectLst/>
                          <a:latin typeface="华文楷体" panose="02010600040101010101" pitchFamily="2" charset="-122"/>
                          <a:ea typeface="华文楷体" panose="02010600040101010101" pitchFamily="2" charset="-122"/>
                        </a:rPr>
                        <a:t>C000000002</a:t>
                      </a:r>
                    </a:p>
                  </a:txBody>
                  <a:tcPr marL="8792" marR="8792"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ctr"/>
                      <a:r>
                        <a:rPr lang="zh-CN" altLang="en-US" sz="1200" b="0" i="0" u="none" strike="noStrike" dirty="0">
                          <a:solidFill>
                            <a:srgbClr val="000000"/>
                          </a:solidFill>
                          <a:effectLst/>
                          <a:latin typeface="华文楷体" panose="02010600040101010101" pitchFamily="2" charset="-122"/>
                          <a:ea typeface="华文楷体" panose="02010600040101010101" pitchFamily="2" charset="-122"/>
                        </a:rPr>
                        <a:t>一般固定资产贷款</a:t>
                      </a:r>
                    </a:p>
                  </a:txBody>
                  <a:tcPr marL="8792" marR="8792"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FF"/>
                    </a:solidFill>
                  </a:tcPr>
                </a:tc>
                <a:tc>
                  <a:txBody>
                    <a:bodyPr/>
                    <a:lstStyle/>
                    <a:p>
                      <a:pPr algn="l" fontAlgn="ctr"/>
                      <a:r>
                        <a:rPr lang="zh-CN" altLang="en-US" sz="1200" b="0" i="0" u="none" strike="noStrike" dirty="0">
                          <a:solidFill>
                            <a:srgbClr val="FFFFFF"/>
                          </a:solidFill>
                          <a:effectLst/>
                          <a:latin typeface="华文楷体" panose="02010600040101010101" pitchFamily="2" charset="-122"/>
                          <a:ea typeface="华文楷体" panose="02010600040101010101" pitchFamily="2" charset="-122"/>
                        </a:rPr>
                        <a:t>正常贷款</a:t>
                      </a:r>
                    </a:p>
                  </a:txBody>
                  <a:tcPr marL="8792" marR="8792"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b"/>
                      <a:r>
                        <a:rPr lang="en-US" altLang="zh-CN" sz="1200" b="0" i="0" u="none" strike="noStrike" dirty="0">
                          <a:solidFill>
                            <a:srgbClr val="000000"/>
                          </a:solidFill>
                          <a:effectLst/>
                          <a:latin typeface="华文楷体" panose="02010600040101010101" pitchFamily="2" charset="-122"/>
                          <a:ea typeface="华文楷体" panose="02010600040101010101" pitchFamily="2" charset="-122"/>
                        </a:rPr>
                        <a:t>2012-1-1</a:t>
                      </a:r>
                    </a:p>
                  </a:txBody>
                  <a:tcPr marL="8792" marR="8792"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r>
                        <a:rPr lang="en-US" altLang="zh-CN" sz="1200" b="0" i="0" u="none" strike="noStrike" dirty="0">
                          <a:solidFill>
                            <a:srgbClr val="000000"/>
                          </a:solidFill>
                          <a:effectLst/>
                          <a:latin typeface="华文楷体" panose="02010600040101010101" pitchFamily="2" charset="-122"/>
                          <a:ea typeface="华文楷体" panose="02010600040101010101" pitchFamily="2" charset="-122"/>
                        </a:rPr>
                        <a:t>2013-8-31</a:t>
                      </a:r>
                    </a:p>
                  </a:txBody>
                  <a:tcPr marL="8792" marR="8792"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r>
                        <a:rPr lang="zh-CN" altLang="en-US" sz="1200" b="0" i="0" u="none" strike="noStrike" dirty="0">
                          <a:solidFill>
                            <a:srgbClr val="000000"/>
                          </a:solidFill>
                          <a:effectLst/>
                          <a:latin typeface="华文楷体" panose="02010600040101010101" pitchFamily="2" charset="-122"/>
                          <a:ea typeface="华文楷体" panose="02010600040101010101" pitchFamily="2" charset="-122"/>
                        </a:rPr>
                        <a:t>关注类</a:t>
                      </a:r>
                    </a:p>
                  </a:txBody>
                  <a:tcPr marL="8792" marR="8792"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r>
                        <a:rPr lang="en-US" altLang="zh-CN" sz="1200" b="0" i="0" u="none" strike="noStrike" dirty="0">
                          <a:solidFill>
                            <a:srgbClr val="000000"/>
                          </a:solidFill>
                          <a:effectLst/>
                          <a:latin typeface="华文楷体" panose="02010600040101010101" pitchFamily="2" charset="-122"/>
                          <a:ea typeface="华文楷体" panose="02010600040101010101" pitchFamily="2" charset="-122"/>
                        </a:rPr>
                        <a:t>150000000</a:t>
                      </a:r>
                    </a:p>
                  </a:txBody>
                  <a:tcPr marL="8792" marR="8792"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r>
                        <a:rPr lang="zh-CN" altLang="en-US" sz="1200" b="0" i="0" u="none" strike="noStrike" dirty="0">
                          <a:solidFill>
                            <a:srgbClr val="000000"/>
                          </a:solidFill>
                          <a:effectLst/>
                          <a:latin typeface="华文楷体" panose="02010600040101010101" pitchFamily="2" charset="-122"/>
                          <a:ea typeface="华文楷体" panose="02010600040101010101" pitchFamily="2" charset="-122"/>
                        </a:rPr>
                        <a:t>正常</a:t>
                      </a:r>
                    </a:p>
                  </a:txBody>
                  <a:tcPr marL="8792" marR="8792"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 xmlns:a16="http://schemas.microsoft.com/office/drawing/2014/main" val="10002"/>
                  </a:ext>
                </a:extLst>
              </a:tr>
              <a:tr h="313102">
                <a:tc>
                  <a:txBody>
                    <a:bodyPr/>
                    <a:lstStyle/>
                    <a:p>
                      <a:pPr algn="l" fontAlgn="b"/>
                      <a:r>
                        <a:rPr lang="en-US" sz="1200" b="0" i="0" u="none" strike="noStrike" dirty="0">
                          <a:solidFill>
                            <a:srgbClr val="000000"/>
                          </a:solidFill>
                          <a:effectLst/>
                          <a:latin typeface="华文楷体" panose="02010600040101010101" pitchFamily="2" charset="-122"/>
                          <a:ea typeface="华文楷体" panose="02010600040101010101" pitchFamily="2" charset="-122"/>
                        </a:rPr>
                        <a:t>C000000003</a:t>
                      </a:r>
                    </a:p>
                  </a:txBody>
                  <a:tcPr marL="8792" marR="8792"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ctr"/>
                      <a:r>
                        <a:rPr lang="zh-CN" altLang="en-US" sz="1200" b="0" i="0" u="none" strike="noStrike" dirty="0">
                          <a:solidFill>
                            <a:srgbClr val="000000"/>
                          </a:solidFill>
                          <a:effectLst/>
                          <a:latin typeface="华文楷体" panose="02010600040101010101" pitchFamily="2" charset="-122"/>
                          <a:ea typeface="华文楷体" panose="02010600040101010101" pitchFamily="2" charset="-122"/>
                        </a:rPr>
                        <a:t>项目贷款</a:t>
                      </a:r>
                    </a:p>
                  </a:txBody>
                  <a:tcPr marL="8792" marR="8792"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FF"/>
                    </a:solidFill>
                  </a:tcPr>
                </a:tc>
                <a:tc>
                  <a:txBody>
                    <a:bodyPr/>
                    <a:lstStyle/>
                    <a:p>
                      <a:pPr algn="l" fontAlgn="ctr"/>
                      <a:r>
                        <a:rPr lang="zh-CN" altLang="en-US" sz="1200" b="0" i="0" u="none" strike="noStrike">
                          <a:solidFill>
                            <a:srgbClr val="000000"/>
                          </a:solidFill>
                          <a:effectLst/>
                          <a:latin typeface="华文楷体" panose="02010600040101010101" pitchFamily="2" charset="-122"/>
                          <a:ea typeface="华文楷体" panose="02010600040101010101" pitchFamily="2" charset="-122"/>
                        </a:rPr>
                        <a:t>特定贷款</a:t>
                      </a:r>
                    </a:p>
                  </a:txBody>
                  <a:tcPr marL="8792" marR="8792"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FF"/>
                    </a:solidFill>
                  </a:tcPr>
                </a:tc>
                <a:tc>
                  <a:txBody>
                    <a:bodyPr/>
                    <a:lstStyle/>
                    <a:p>
                      <a:pPr algn="l" fontAlgn="b"/>
                      <a:r>
                        <a:rPr lang="en-US" altLang="zh-CN" sz="1200" b="0" i="0" u="none" strike="noStrike" dirty="0">
                          <a:solidFill>
                            <a:schemeClr val="bg1"/>
                          </a:solidFill>
                          <a:effectLst/>
                          <a:latin typeface="华文楷体" panose="02010600040101010101" pitchFamily="2" charset="-122"/>
                          <a:ea typeface="华文楷体" panose="02010600040101010101" pitchFamily="2" charset="-122"/>
                        </a:rPr>
                        <a:t>2013-1-2</a:t>
                      </a:r>
                    </a:p>
                  </a:txBody>
                  <a:tcPr marL="8792" marR="8792"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b"/>
                      <a:r>
                        <a:rPr lang="en-US" altLang="zh-CN" sz="1200" b="0" i="0" u="none" strike="noStrike" dirty="0">
                          <a:solidFill>
                            <a:schemeClr val="bg1"/>
                          </a:solidFill>
                          <a:effectLst/>
                          <a:latin typeface="华文楷体" panose="02010600040101010101" pitchFamily="2" charset="-122"/>
                          <a:ea typeface="华文楷体" panose="02010600040101010101" pitchFamily="2" charset="-122"/>
                        </a:rPr>
                        <a:t>2012-8-1</a:t>
                      </a:r>
                    </a:p>
                  </a:txBody>
                  <a:tcPr marL="8792" marR="8792"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b"/>
                      <a:r>
                        <a:rPr lang="zh-CN" altLang="en-US" sz="1200" b="0" i="0" u="none" strike="noStrike">
                          <a:solidFill>
                            <a:srgbClr val="000000"/>
                          </a:solidFill>
                          <a:effectLst/>
                          <a:latin typeface="华文楷体" panose="02010600040101010101" pitchFamily="2" charset="-122"/>
                          <a:ea typeface="华文楷体" panose="02010600040101010101" pitchFamily="2" charset="-122"/>
                        </a:rPr>
                        <a:t>关注类</a:t>
                      </a:r>
                    </a:p>
                  </a:txBody>
                  <a:tcPr marL="8792" marR="8792"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r>
                        <a:rPr lang="en-US" altLang="zh-CN" sz="1200" b="0" i="0" u="none" strike="noStrike" dirty="0">
                          <a:solidFill>
                            <a:srgbClr val="000000"/>
                          </a:solidFill>
                          <a:effectLst/>
                          <a:latin typeface="华文楷体" panose="02010600040101010101" pitchFamily="2" charset="-122"/>
                          <a:ea typeface="华文楷体" panose="02010600040101010101" pitchFamily="2" charset="-122"/>
                        </a:rPr>
                        <a:t>18000000</a:t>
                      </a:r>
                    </a:p>
                  </a:txBody>
                  <a:tcPr marL="8792" marR="8792"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r>
                        <a:rPr lang="zh-CN" altLang="en-US" sz="1200" b="0" i="0" u="none" strike="noStrike" dirty="0">
                          <a:solidFill>
                            <a:srgbClr val="000000"/>
                          </a:solidFill>
                          <a:effectLst/>
                          <a:latin typeface="华文楷体" panose="02010600040101010101" pitchFamily="2" charset="-122"/>
                          <a:ea typeface="华文楷体" panose="02010600040101010101" pitchFamily="2" charset="-122"/>
                        </a:rPr>
                        <a:t>展期</a:t>
                      </a:r>
                    </a:p>
                  </a:txBody>
                  <a:tcPr marL="8792" marR="8792"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 xmlns:a16="http://schemas.microsoft.com/office/drawing/2014/main" val="10003"/>
                  </a:ext>
                </a:extLst>
              </a:tr>
            </a:tbl>
          </a:graphicData>
        </a:graphic>
      </p:graphicFrame>
      <p:grpSp>
        <p:nvGrpSpPr>
          <p:cNvPr id="50" name="组合 5"/>
          <p:cNvGrpSpPr/>
          <p:nvPr/>
        </p:nvGrpSpPr>
        <p:grpSpPr>
          <a:xfrm>
            <a:off x="219074" y="3810000"/>
            <a:ext cx="8705852" cy="1207325"/>
            <a:chOff x="237330" y="3810000"/>
            <a:chExt cx="9431339" cy="1207325"/>
          </a:xfrm>
        </p:grpSpPr>
        <p:sp>
          <p:nvSpPr>
            <p:cNvPr id="51" name="TextBox 50"/>
            <p:cNvSpPr txBox="1"/>
            <p:nvPr/>
          </p:nvSpPr>
          <p:spPr>
            <a:xfrm>
              <a:off x="237330" y="4078606"/>
              <a:ext cx="5700339" cy="938719"/>
            </a:xfrm>
            <a:prstGeom prst="rect">
              <a:avLst/>
            </a:prstGeom>
            <a:solidFill>
              <a:srgbClr val="00B050"/>
            </a:solidFill>
          </p:spPr>
          <p:txBody>
            <a:bodyPr wrap="square" rtlCol="0">
              <a:spAutoFit/>
            </a:bodyPr>
            <a:lstStyle/>
            <a:p>
              <a:r>
                <a:rPr lang="zh-CN" altLang="en-US" sz="1100" dirty="0">
                  <a:solidFill>
                    <a:schemeClr val="bg1"/>
                  </a:solidFill>
                  <a:latin typeface="华文楷体" panose="02010600040101010101" pitchFamily="2" charset="-122"/>
                  <a:ea typeface="华文楷体" panose="02010600040101010101" pitchFamily="2" charset="-122"/>
                </a:rPr>
                <a:t>自动生成规则</a:t>
              </a:r>
              <a:endParaRPr lang="en-US" altLang="zh-CN" sz="1100" dirty="0">
                <a:solidFill>
                  <a:schemeClr val="bg1"/>
                </a:solidFill>
                <a:latin typeface="华文楷体" panose="02010600040101010101" pitchFamily="2" charset="-122"/>
                <a:ea typeface="华文楷体" panose="02010600040101010101" pitchFamily="2" charset="-122"/>
              </a:endParaRPr>
            </a:p>
            <a:p>
              <a:r>
                <a:rPr lang="en-US" altLang="zh-CN" sz="1100" dirty="0">
                  <a:solidFill>
                    <a:schemeClr val="bg1"/>
                  </a:solidFill>
                  <a:latin typeface="华文楷体" panose="02010600040101010101" pitchFamily="2" charset="-122"/>
                  <a:ea typeface="华文楷体" panose="02010600040101010101" pitchFamily="2" charset="-122"/>
                </a:rPr>
                <a:t>Select </a:t>
              </a:r>
              <a:r>
                <a:rPr lang="zh-CN" altLang="en-US" sz="1100" dirty="0">
                  <a:solidFill>
                    <a:schemeClr val="bg1"/>
                  </a:solidFill>
                  <a:latin typeface="华文楷体" panose="02010600040101010101" pitchFamily="2" charset="-122"/>
                  <a:ea typeface="华文楷体" panose="02010600040101010101" pitchFamily="2" charset="-122"/>
                </a:rPr>
                <a:t>* </a:t>
              </a:r>
              <a:r>
                <a:rPr lang="en-US" altLang="zh-CN" sz="1100" dirty="0">
                  <a:solidFill>
                    <a:schemeClr val="bg1"/>
                  </a:solidFill>
                  <a:latin typeface="华文楷体" panose="02010600040101010101" pitchFamily="2" charset="-122"/>
                  <a:ea typeface="华文楷体" panose="02010600040101010101" pitchFamily="2" charset="-122"/>
                </a:rPr>
                <a:t>from LoanContract where cust_id not like ‘C%’;</a:t>
              </a:r>
            </a:p>
            <a:p>
              <a:r>
                <a:rPr lang="en-US" altLang="zh-CN" sz="1100" dirty="0">
                  <a:solidFill>
                    <a:schemeClr val="bg1"/>
                  </a:solidFill>
                  <a:latin typeface="华文楷体" panose="02010600040101010101" pitchFamily="2" charset="-122"/>
                  <a:ea typeface="华文楷体" panose="02010600040101010101" pitchFamily="2" charset="-122"/>
                </a:rPr>
                <a:t>Select </a:t>
              </a:r>
              <a:r>
                <a:rPr lang="zh-CN" altLang="en-US" sz="1100" dirty="0">
                  <a:solidFill>
                    <a:schemeClr val="bg1"/>
                  </a:solidFill>
                  <a:latin typeface="华文楷体" panose="02010600040101010101" pitchFamily="2" charset="-122"/>
                  <a:ea typeface="华文楷体" panose="02010600040101010101" pitchFamily="2" charset="-122"/>
                </a:rPr>
                <a:t>* </a:t>
              </a:r>
              <a:r>
                <a:rPr lang="en-US" altLang="zh-CN" sz="1100" dirty="0">
                  <a:solidFill>
                    <a:schemeClr val="bg1"/>
                  </a:solidFill>
                  <a:latin typeface="华文楷体" panose="02010600040101010101" pitchFamily="2" charset="-122"/>
                  <a:ea typeface="华文楷体" panose="02010600040101010101" pitchFamily="2" charset="-122"/>
                </a:rPr>
                <a:t>from LoanContract where Ope_Type not in ‘</a:t>
              </a:r>
              <a:r>
                <a:rPr lang="zh-CN" altLang="en-US" sz="1100" dirty="0">
                  <a:solidFill>
                    <a:schemeClr val="bg1"/>
                  </a:solidFill>
                  <a:latin typeface="华文楷体" panose="02010600040101010101" pitchFamily="2" charset="-122"/>
                  <a:ea typeface="华文楷体" panose="02010600040101010101" pitchFamily="2" charset="-122"/>
                </a:rPr>
                <a:t>自营贷款、委托贷款、特定贷款</a:t>
              </a:r>
              <a:r>
                <a:rPr lang="en-US" altLang="zh-CN" sz="1100" dirty="0">
                  <a:solidFill>
                    <a:schemeClr val="bg1"/>
                  </a:solidFill>
                  <a:latin typeface="华文楷体" panose="02010600040101010101" pitchFamily="2" charset="-122"/>
                  <a:ea typeface="华文楷体" panose="02010600040101010101" pitchFamily="2" charset="-122"/>
                </a:rPr>
                <a:t>’;</a:t>
              </a:r>
            </a:p>
            <a:p>
              <a:r>
                <a:rPr lang="en-US" altLang="zh-CN" sz="1100" dirty="0">
                  <a:solidFill>
                    <a:schemeClr val="bg1"/>
                  </a:solidFill>
                  <a:latin typeface="华文楷体" panose="02010600040101010101" pitchFamily="2" charset="-122"/>
                  <a:ea typeface="华文楷体" panose="02010600040101010101" pitchFamily="2" charset="-122"/>
                </a:rPr>
                <a:t>Select </a:t>
              </a:r>
              <a:r>
                <a:rPr lang="zh-CN" altLang="en-US" sz="1100" dirty="0">
                  <a:solidFill>
                    <a:schemeClr val="bg1"/>
                  </a:solidFill>
                  <a:latin typeface="华文楷体" panose="02010600040101010101" pitchFamily="2" charset="-122"/>
                  <a:ea typeface="华文楷体" panose="02010600040101010101" pitchFamily="2" charset="-122"/>
                </a:rPr>
                <a:t>* </a:t>
              </a:r>
              <a:r>
                <a:rPr lang="en-US" altLang="zh-CN" sz="1100" dirty="0">
                  <a:solidFill>
                    <a:schemeClr val="bg1"/>
                  </a:solidFill>
                  <a:latin typeface="华文楷体" panose="02010600040101010101" pitchFamily="2" charset="-122"/>
                  <a:ea typeface="华文楷体" panose="02010600040101010101" pitchFamily="2" charset="-122"/>
                </a:rPr>
                <a:t>from LoanContract where Amount&lt;0;</a:t>
              </a:r>
            </a:p>
          </p:txBody>
        </p:sp>
        <p:sp>
          <p:nvSpPr>
            <p:cNvPr id="52" name="矩形 51"/>
            <p:cNvSpPr/>
            <p:nvPr/>
          </p:nvSpPr>
          <p:spPr>
            <a:xfrm>
              <a:off x="6052700" y="4096211"/>
              <a:ext cx="3615969" cy="921113"/>
            </a:xfrm>
            <a:prstGeom prst="rect">
              <a:avLst/>
            </a:prstGeom>
            <a:solidFill>
              <a:srgbClr val="FFFF00"/>
            </a:solidFill>
          </p:spPr>
          <p:txBody>
            <a:bodyPr wrap="square">
              <a:noAutofit/>
            </a:bodyPr>
            <a:lstStyle/>
            <a:p>
              <a:r>
                <a:rPr lang="zh-CN" altLang="en-US" sz="1100" dirty="0">
                  <a:latin typeface="华文楷体" panose="02010600040101010101" pitchFamily="2" charset="-122"/>
                  <a:ea typeface="华文楷体" panose="02010600040101010101" pitchFamily="2" charset="-122"/>
                </a:rPr>
                <a:t>手动生成规则</a:t>
              </a:r>
              <a:endParaRPr lang="en-US" altLang="zh-CN" sz="1100" dirty="0">
                <a:latin typeface="华文楷体" panose="02010600040101010101" pitchFamily="2" charset="-122"/>
                <a:ea typeface="华文楷体" panose="02010600040101010101" pitchFamily="2" charset="-122"/>
              </a:endParaRPr>
            </a:p>
            <a:p>
              <a:r>
                <a:rPr lang="en-US" altLang="zh-CN" sz="1100" dirty="0">
                  <a:latin typeface="华文楷体" panose="02010600040101010101" pitchFamily="2" charset="-122"/>
                  <a:ea typeface="华文楷体" panose="02010600040101010101" pitchFamily="2" charset="-122"/>
                </a:rPr>
                <a:t>Select * from LoanContract where Exp_date&lt;</a:t>
              </a:r>
              <a:r>
                <a:rPr lang="en-US" altLang="zh-CN" sz="1100" dirty="0" err="1">
                  <a:latin typeface="华文楷体" panose="02010600040101010101" pitchFamily="2" charset="-122"/>
                  <a:ea typeface="华文楷体" panose="02010600040101010101" pitchFamily="2" charset="-122"/>
                </a:rPr>
                <a:t>Start_date</a:t>
              </a:r>
              <a:endParaRPr lang="en-US" altLang="zh-CN" sz="1100" dirty="0">
                <a:latin typeface="华文楷体" panose="02010600040101010101" pitchFamily="2" charset="-122"/>
                <a:ea typeface="华文楷体" panose="02010600040101010101" pitchFamily="2" charset="-122"/>
              </a:endParaRPr>
            </a:p>
          </p:txBody>
        </p:sp>
        <p:sp>
          <p:nvSpPr>
            <p:cNvPr id="53" name="下箭头 52"/>
            <p:cNvSpPr/>
            <p:nvPr/>
          </p:nvSpPr>
          <p:spPr bwMode="auto">
            <a:xfrm>
              <a:off x="3086100" y="3810000"/>
              <a:ext cx="4114800" cy="228660"/>
            </a:xfrm>
            <a:prstGeom prst="downArrow">
              <a:avLst/>
            </a:prstGeom>
            <a:solidFill>
              <a:srgbClr val="FF64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46038" rIns="0" bIns="46038" numCol="1" rtlCol="0" anchor="ctr" anchorCtr="0" compatLnSpc="1">
              <a:prstTxWarp prst="textNoShape">
                <a:avLst/>
              </a:prstTxWarp>
            </a:bodyPr>
            <a:lstStyle/>
            <a:p>
              <a:pPr algn="ctr" defTabSz="864382" eaLnBrk="0" fontAlgn="base" hangingPunct="0">
                <a:spcBef>
                  <a:spcPct val="50000"/>
                </a:spcBef>
                <a:spcAft>
                  <a:spcPct val="0"/>
                </a:spcAft>
              </a:pPr>
              <a:r>
                <a:rPr lang="zh-CN" altLang="en-US" sz="1100" dirty="0">
                  <a:solidFill>
                    <a:schemeClr val="bg1"/>
                  </a:solidFill>
                  <a:latin typeface="华文楷体" panose="02010600040101010101" pitchFamily="2" charset="-122"/>
                  <a:ea typeface="华文楷体" panose="02010600040101010101" pitchFamily="2" charset="-122"/>
                </a:rPr>
                <a:t>规则生产</a:t>
              </a:r>
            </a:p>
          </p:txBody>
        </p:sp>
      </p:grpSp>
      <p:sp>
        <p:nvSpPr>
          <p:cNvPr id="54" name="下箭头 53"/>
          <p:cNvSpPr/>
          <p:nvPr/>
        </p:nvSpPr>
        <p:spPr bwMode="auto">
          <a:xfrm>
            <a:off x="2848708" y="4800600"/>
            <a:ext cx="3798277" cy="228660"/>
          </a:xfrm>
          <a:prstGeom prst="downArrow">
            <a:avLst/>
          </a:prstGeom>
          <a:solidFill>
            <a:srgbClr val="FF64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43520" rIns="0" bIns="43520" numCol="1" rtlCol="0" anchor="ctr" anchorCtr="0" compatLnSpc="1">
            <a:prstTxWarp prst="textNoShape">
              <a:avLst/>
            </a:prstTxWarp>
          </a:bodyPr>
          <a:lstStyle/>
          <a:p>
            <a:pPr algn="ctr" defTabSz="864382" eaLnBrk="0" fontAlgn="base" hangingPunct="0">
              <a:spcBef>
                <a:spcPct val="50000"/>
              </a:spcBef>
              <a:spcAft>
                <a:spcPct val="0"/>
              </a:spcAft>
            </a:pPr>
            <a:r>
              <a:rPr lang="zh-CN" altLang="en-US" sz="1100" dirty="0">
                <a:solidFill>
                  <a:schemeClr val="bg1"/>
                </a:solidFill>
                <a:latin typeface="华文楷体" panose="02010600040101010101" pitchFamily="2" charset="-122"/>
                <a:ea typeface="华文楷体" panose="02010600040101010101" pitchFamily="2" charset="-122"/>
              </a:rPr>
              <a:t>数据检查</a:t>
            </a:r>
          </a:p>
        </p:txBody>
      </p:sp>
    </p:spTree>
    <p:extLst>
      <p:ext uri="{BB962C8B-B14F-4D97-AF65-F5344CB8AC3E}">
        <p14:creationId xmlns:p14="http://schemas.microsoft.com/office/powerpoint/2010/main" val="606264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500"/>
                                        <p:tgtEl>
                                          <p:spTgt spid="40"/>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fade">
                                      <p:cBhvr>
                                        <p:cTn id="26" dur="500"/>
                                        <p:tgtEl>
                                          <p:spTgt spid="4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fade">
                                      <p:cBhvr>
                                        <p:cTn id="31" dur="500"/>
                                        <p:tgtEl>
                                          <p:spTgt spid="5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4"/>
                                        </p:tgtEl>
                                        <p:attrNameLst>
                                          <p:attrName>style.visibility</p:attrName>
                                        </p:attrNameLst>
                                      </p:cBhvr>
                                      <p:to>
                                        <p:strVal val="visible"/>
                                      </p:to>
                                    </p:set>
                                    <p:animEffect transition="in" filter="fade">
                                      <p:cBhvr>
                                        <p:cTn id="36" dur="500"/>
                                        <p:tgtEl>
                                          <p:spTgt spid="54"/>
                                        </p:tgtEl>
                                      </p:cBhvr>
                                    </p:animEffect>
                                  </p:childTnLst>
                                </p:cTn>
                              </p:par>
                              <p:par>
                                <p:cTn id="37" presetID="10" presetClass="entr" presetSubtype="0" fill="hold" nodeType="with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fade">
                                      <p:cBhvr>
                                        <p:cTn id="3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标题 40"/>
          <p:cNvSpPr>
            <a:spLocks noGrp="1"/>
          </p:cNvSpPr>
          <p:nvPr>
            <p:ph type="title"/>
          </p:nvPr>
        </p:nvSpPr>
        <p:spPr/>
        <p:txBody>
          <a:bodyPr/>
          <a:lstStyle/>
          <a:p>
            <a:r>
              <a:rPr lang="zh-CN" altLang="en-US" dirty="0">
                <a:latin typeface="楷体" pitchFamily="49" charset="-122"/>
                <a:ea typeface="楷体" pitchFamily="49" charset="-122"/>
              </a:rPr>
              <a:t>引擎接口</a:t>
            </a:r>
            <a:r>
              <a:rPr lang="en-US" altLang="zh-CN" dirty="0">
                <a:latin typeface="楷体" pitchFamily="49" charset="-122"/>
                <a:ea typeface="楷体" pitchFamily="49" charset="-122"/>
              </a:rPr>
              <a:t>-</a:t>
            </a:r>
            <a:r>
              <a:rPr lang="zh-CN" altLang="en-US" dirty="0">
                <a:latin typeface="楷体" pitchFamily="49" charset="-122"/>
                <a:ea typeface="楷体" pitchFamily="49" charset="-122"/>
              </a:rPr>
              <a:t>场景假设</a:t>
            </a:r>
          </a:p>
        </p:txBody>
      </p:sp>
      <p:grpSp>
        <p:nvGrpSpPr>
          <p:cNvPr id="25" name="组合 24"/>
          <p:cNvGrpSpPr/>
          <p:nvPr/>
        </p:nvGrpSpPr>
        <p:grpSpPr>
          <a:xfrm>
            <a:off x="402063" y="1384852"/>
            <a:ext cx="8365213" cy="3706430"/>
            <a:chOff x="559713" y="1384852"/>
            <a:chExt cx="11437554" cy="3706430"/>
          </a:xfrm>
        </p:grpSpPr>
        <p:sp>
          <p:nvSpPr>
            <p:cNvPr id="16" name="圆角矩形 15"/>
            <p:cNvSpPr/>
            <p:nvPr/>
          </p:nvSpPr>
          <p:spPr>
            <a:xfrm>
              <a:off x="559713" y="1384852"/>
              <a:ext cx="3719444" cy="735496"/>
            </a:xfrm>
            <a:prstGeom prst="roundRect">
              <a:avLst/>
            </a:prstGeom>
            <a:solidFill>
              <a:schemeClr val="bg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solidFill>
                    <a:srgbClr val="37617A"/>
                  </a:solidFill>
                  <a:latin typeface="楷体" pitchFamily="49" charset="-122"/>
                  <a:ea typeface="楷体" pitchFamily="49" charset="-122"/>
                </a:rPr>
                <a:t>情景：市场数据变化</a:t>
              </a:r>
            </a:p>
          </p:txBody>
        </p:sp>
        <p:sp>
          <p:nvSpPr>
            <p:cNvPr id="17" name="圆角矩形 16"/>
            <p:cNvSpPr/>
            <p:nvPr/>
          </p:nvSpPr>
          <p:spPr>
            <a:xfrm>
              <a:off x="4647100" y="1384852"/>
              <a:ext cx="3710608" cy="735496"/>
            </a:xfrm>
            <a:prstGeom prst="roundRect">
              <a:avLst/>
            </a:prstGeom>
            <a:solidFill>
              <a:schemeClr val="bg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solidFill>
                    <a:srgbClr val="37617A"/>
                  </a:solidFill>
                  <a:latin typeface="楷体" pitchFamily="49" charset="-122"/>
                  <a:ea typeface="楷体" pitchFamily="49" charset="-122"/>
                </a:rPr>
                <a:t>情景：某张报表变化</a:t>
              </a:r>
            </a:p>
          </p:txBody>
        </p:sp>
        <p:sp>
          <p:nvSpPr>
            <p:cNvPr id="18" name="下箭头 17"/>
            <p:cNvSpPr/>
            <p:nvPr/>
          </p:nvSpPr>
          <p:spPr>
            <a:xfrm>
              <a:off x="2123469" y="2266123"/>
              <a:ext cx="468244" cy="132521"/>
            </a:xfrm>
            <a:prstGeom prst="downArrow">
              <a:avLst/>
            </a:prstGeom>
            <a:solidFill>
              <a:schemeClr val="bg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rgbClr val="37617A"/>
                </a:solidFill>
                <a:latin typeface="楷体" pitchFamily="49" charset="-122"/>
                <a:ea typeface="楷体" pitchFamily="49" charset="-122"/>
              </a:endParaRPr>
            </a:p>
          </p:txBody>
        </p:sp>
        <p:sp>
          <p:nvSpPr>
            <p:cNvPr id="19" name="TextBox 18"/>
            <p:cNvSpPr txBox="1"/>
            <p:nvPr/>
          </p:nvSpPr>
          <p:spPr>
            <a:xfrm>
              <a:off x="559713" y="2782958"/>
              <a:ext cx="3960000" cy="2308324"/>
            </a:xfrm>
            <a:prstGeom prst="rect">
              <a:avLst/>
            </a:prstGeom>
            <a:noFill/>
          </p:spPr>
          <p:txBody>
            <a:bodyPr wrap="square" rtlCol="0">
              <a:spAutoFit/>
            </a:bodyPr>
            <a:lstStyle/>
            <a:p>
              <a:pPr>
                <a:lnSpc>
                  <a:spcPct val="150000"/>
                </a:lnSpc>
              </a:pPr>
              <a:r>
                <a:rPr lang="zh-CN" altLang="en-US" sz="1600" dirty="0">
                  <a:solidFill>
                    <a:srgbClr val="37617A"/>
                  </a:solidFill>
                  <a:latin typeface="楷体" pitchFamily="49" charset="-122"/>
                  <a:ea typeface="楷体" pitchFamily="49" charset="-122"/>
                </a:rPr>
                <a:t>修改市场数据缺失补全规则；</a:t>
              </a:r>
              <a:endParaRPr lang="en-US" altLang="zh-CN" sz="1600" dirty="0">
                <a:solidFill>
                  <a:srgbClr val="37617A"/>
                </a:solidFill>
                <a:latin typeface="楷体" pitchFamily="49" charset="-122"/>
                <a:ea typeface="楷体" pitchFamily="49" charset="-122"/>
              </a:endParaRPr>
            </a:p>
            <a:p>
              <a:pPr>
                <a:lnSpc>
                  <a:spcPct val="150000"/>
                </a:lnSpc>
              </a:pPr>
              <a:r>
                <a:rPr lang="zh-CN" altLang="en-US" sz="1600" dirty="0">
                  <a:solidFill>
                    <a:srgbClr val="37617A"/>
                  </a:solidFill>
                  <a:latin typeface="楷体" pitchFamily="49" charset="-122"/>
                  <a:ea typeface="楷体" pitchFamily="49" charset="-122"/>
                </a:rPr>
                <a:t>修改与该市场关联的</a:t>
              </a:r>
              <a:r>
                <a:rPr lang="en-US" altLang="zh-CN" sz="1600" dirty="0">
                  <a:solidFill>
                    <a:srgbClr val="37617A"/>
                  </a:solidFill>
                  <a:latin typeface="楷体" pitchFamily="49" charset="-122"/>
                  <a:ea typeface="楷体" pitchFamily="49" charset="-122"/>
                </a:rPr>
                <a:t>N</a:t>
              </a:r>
              <a:r>
                <a:rPr lang="zh-CN" altLang="en-US" sz="1600" dirty="0">
                  <a:solidFill>
                    <a:srgbClr val="37617A"/>
                  </a:solidFill>
                  <a:latin typeface="楷体" pitchFamily="49" charset="-122"/>
                  <a:ea typeface="楷体" pitchFamily="49" charset="-122"/>
                </a:rPr>
                <a:t>个市场数据接口；</a:t>
              </a:r>
              <a:endParaRPr lang="en-US" altLang="zh-CN" sz="1600" dirty="0">
                <a:solidFill>
                  <a:srgbClr val="37617A"/>
                </a:solidFill>
                <a:latin typeface="楷体" pitchFamily="49" charset="-122"/>
                <a:ea typeface="楷体" pitchFamily="49" charset="-122"/>
              </a:endParaRPr>
            </a:p>
            <a:p>
              <a:pPr>
                <a:lnSpc>
                  <a:spcPct val="150000"/>
                </a:lnSpc>
              </a:pPr>
              <a:r>
                <a:rPr lang="en-US" altLang="zh-CN" sz="1600" dirty="0">
                  <a:solidFill>
                    <a:srgbClr val="37617A"/>
                  </a:solidFill>
                  <a:latin typeface="楷体" pitchFamily="49" charset="-122"/>
                  <a:ea typeface="楷体" pitchFamily="49" charset="-122"/>
                </a:rPr>
                <a:t>Or</a:t>
              </a:r>
            </a:p>
            <a:p>
              <a:pPr>
                <a:lnSpc>
                  <a:spcPct val="150000"/>
                </a:lnSpc>
              </a:pPr>
              <a:r>
                <a:rPr lang="zh-CN" altLang="en-US" sz="1600" dirty="0">
                  <a:solidFill>
                    <a:srgbClr val="37617A"/>
                  </a:solidFill>
                  <a:latin typeface="楷体" pitchFamily="49" charset="-122"/>
                  <a:ea typeface="楷体" pitchFamily="49" charset="-122"/>
                </a:rPr>
                <a:t>修改曲线和和风险因子关系；</a:t>
              </a:r>
              <a:endParaRPr lang="en-US" altLang="zh-CN" sz="1600" dirty="0">
                <a:solidFill>
                  <a:srgbClr val="37617A"/>
                </a:solidFill>
                <a:latin typeface="楷体" pitchFamily="49" charset="-122"/>
                <a:ea typeface="楷体" pitchFamily="49" charset="-122"/>
              </a:endParaRPr>
            </a:p>
            <a:p>
              <a:pPr>
                <a:lnSpc>
                  <a:spcPct val="150000"/>
                </a:lnSpc>
              </a:pPr>
              <a:r>
                <a:rPr lang="zh-CN" altLang="en-US" sz="1600" dirty="0">
                  <a:solidFill>
                    <a:srgbClr val="37617A"/>
                  </a:solidFill>
                  <a:latin typeface="楷体" pitchFamily="49" charset="-122"/>
                  <a:ea typeface="楷体" pitchFamily="49" charset="-122"/>
                </a:rPr>
                <a:t>修改头寸和曲线匹配；</a:t>
              </a:r>
            </a:p>
          </p:txBody>
        </p:sp>
        <p:sp>
          <p:nvSpPr>
            <p:cNvPr id="20" name="下箭头 19"/>
            <p:cNvSpPr/>
            <p:nvPr/>
          </p:nvSpPr>
          <p:spPr>
            <a:xfrm>
              <a:off x="6184351" y="2266123"/>
              <a:ext cx="468244" cy="132521"/>
            </a:xfrm>
            <a:prstGeom prst="downArrow">
              <a:avLst/>
            </a:prstGeom>
            <a:solidFill>
              <a:schemeClr val="bg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rgbClr val="37617A"/>
                </a:solidFill>
                <a:latin typeface="楷体" pitchFamily="49" charset="-122"/>
                <a:ea typeface="楷体" pitchFamily="49" charset="-122"/>
              </a:endParaRPr>
            </a:p>
          </p:txBody>
        </p:sp>
        <p:sp>
          <p:nvSpPr>
            <p:cNvPr id="21" name="TextBox 20"/>
            <p:cNvSpPr txBox="1"/>
            <p:nvPr/>
          </p:nvSpPr>
          <p:spPr>
            <a:xfrm>
              <a:off x="4792873" y="2782958"/>
              <a:ext cx="3960000" cy="1938992"/>
            </a:xfrm>
            <a:prstGeom prst="rect">
              <a:avLst/>
            </a:prstGeom>
            <a:noFill/>
          </p:spPr>
          <p:txBody>
            <a:bodyPr wrap="square" rtlCol="0">
              <a:spAutoFit/>
            </a:bodyPr>
            <a:lstStyle/>
            <a:p>
              <a:pPr>
                <a:lnSpc>
                  <a:spcPct val="150000"/>
                </a:lnSpc>
              </a:pPr>
              <a:r>
                <a:rPr lang="zh-CN" altLang="en-US" sz="1600" dirty="0">
                  <a:solidFill>
                    <a:srgbClr val="37617A"/>
                  </a:solidFill>
                  <a:latin typeface="楷体" pitchFamily="49" charset="-122"/>
                  <a:ea typeface="楷体" pitchFamily="49" charset="-122"/>
                </a:rPr>
                <a:t>修改上行接口，通常修改</a:t>
              </a:r>
              <a:r>
                <a:rPr lang="en-US" altLang="zh-CN" sz="1600" dirty="0">
                  <a:solidFill>
                    <a:srgbClr val="37617A"/>
                  </a:solidFill>
                  <a:latin typeface="楷体" pitchFamily="49" charset="-122"/>
                  <a:ea typeface="楷体" pitchFamily="49" charset="-122"/>
                </a:rPr>
                <a:t>N</a:t>
              </a:r>
              <a:r>
                <a:rPr lang="zh-CN" altLang="en-US" sz="1600" dirty="0">
                  <a:solidFill>
                    <a:srgbClr val="37617A"/>
                  </a:solidFill>
                  <a:latin typeface="楷体" pitchFamily="49" charset="-122"/>
                  <a:ea typeface="楷体" pitchFamily="49" charset="-122"/>
                </a:rPr>
                <a:t>个上行接口；</a:t>
              </a:r>
              <a:endParaRPr lang="en-US" altLang="zh-CN" sz="1600" dirty="0">
                <a:solidFill>
                  <a:srgbClr val="37617A"/>
                </a:solidFill>
                <a:latin typeface="楷体" pitchFamily="49" charset="-122"/>
                <a:ea typeface="楷体" pitchFamily="49" charset="-122"/>
              </a:endParaRPr>
            </a:p>
            <a:p>
              <a:pPr>
                <a:lnSpc>
                  <a:spcPct val="150000"/>
                </a:lnSpc>
              </a:pPr>
              <a:r>
                <a:rPr lang="zh-CN" altLang="en-US" sz="1600" dirty="0">
                  <a:solidFill>
                    <a:srgbClr val="37617A"/>
                  </a:solidFill>
                  <a:latin typeface="楷体" pitchFamily="49" charset="-122"/>
                  <a:ea typeface="楷体" pitchFamily="49" charset="-122"/>
                </a:rPr>
                <a:t>重新配置引擎；</a:t>
              </a:r>
              <a:endParaRPr lang="en-US" altLang="zh-CN" sz="1600" dirty="0">
                <a:solidFill>
                  <a:srgbClr val="37617A"/>
                </a:solidFill>
                <a:latin typeface="楷体" pitchFamily="49" charset="-122"/>
                <a:ea typeface="楷体" pitchFamily="49" charset="-122"/>
              </a:endParaRPr>
            </a:p>
            <a:p>
              <a:pPr>
                <a:lnSpc>
                  <a:spcPct val="150000"/>
                </a:lnSpc>
              </a:pPr>
              <a:r>
                <a:rPr lang="zh-CN" altLang="en-US" sz="1600" dirty="0">
                  <a:solidFill>
                    <a:srgbClr val="37617A"/>
                  </a:solidFill>
                  <a:latin typeface="楷体" pitchFamily="49" charset="-122"/>
                  <a:ea typeface="楷体" pitchFamily="49" charset="-122"/>
                </a:rPr>
                <a:t>修改下行接口，通常</a:t>
              </a:r>
              <a:r>
                <a:rPr lang="en-US" altLang="zh-CN" sz="1600" dirty="0">
                  <a:solidFill>
                    <a:srgbClr val="37617A"/>
                  </a:solidFill>
                  <a:latin typeface="楷体" pitchFamily="49" charset="-122"/>
                  <a:ea typeface="楷体" pitchFamily="49" charset="-122"/>
                </a:rPr>
                <a:t>2-5</a:t>
              </a:r>
              <a:r>
                <a:rPr lang="zh-CN" altLang="en-US" sz="1600" dirty="0">
                  <a:solidFill>
                    <a:srgbClr val="37617A"/>
                  </a:solidFill>
                  <a:latin typeface="楷体" pitchFamily="49" charset="-122"/>
                  <a:ea typeface="楷体" pitchFamily="49" charset="-122"/>
                </a:rPr>
                <a:t>个；</a:t>
              </a:r>
              <a:endParaRPr lang="en-US" altLang="zh-CN" sz="1600" dirty="0">
                <a:solidFill>
                  <a:srgbClr val="37617A"/>
                </a:solidFill>
                <a:latin typeface="楷体" pitchFamily="49" charset="-122"/>
                <a:ea typeface="楷体" pitchFamily="49" charset="-122"/>
              </a:endParaRPr>
            </a:p>
            <a:p>
              <a:pPr>
                <a:lnSpc>
                  <a:spcPct val="150000"/>
                </a:lnSpc>
              </a:pPr>
              <a:r>
                <a:rPr lang="zh-CN" altLang="en-US" sz="1600" dirty="0">
                  <a:solidFill>
                    <a:srgbClr val="37617A"/>
                  </a:solidFill>
                  <a:latin typeface="楷体" pitchFamily="49" charset="-122"/>
                  <a:ea typeface="楷体" pitchFamily="49" charset="-122"/>
                </a:rPr>
                <a:t>修改报表逻辑；</a:t>
              </a:r>
            </a:p>
          </p:txBody>
        </p:sp>
        <p:sp>
          <p:nvSpPr>
            <p:cNvPr id="22" name="圆角矩形 21"/>
            <p:cNvSpPr/>
            <p:nvPr/>
          </p:nvSpPr>
          <p:spPr>
            <a:xfrm>
              <a:off x="8628988" y="1384852"/>
              <a:ext cx="3127513" cy="735496"/>
            </a:xfrm>
            <a:prstGeom prst="roundRect">
              <a:avLst/>
            </a:prstGeom>
            <a:solidFill>
              <a:schemeClr val="bg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solidFill>
                    <a:srgbClr val="37617A"/>
                  </a:solidFill>
                  <a:latin typeface="楷体" pitchFamily="49" charset="-122"/>
                  <a:ea typeface="楷体" pitchFamily="49" charset="-122"/>
                </a:rPr>
                <a:t>情景：实时监控</a:t>
              </a:r>
            </a:p>
          </p:txBody>
        </p:sp>
        <p:sp>
          <p:nvSpPr>
            <p:cNvPr id="23" name="下箭头 22"/>
            <p:cNvSpPr/>
            <p:nvPr/>
          </p:nvSpPr>
          <p:spPr>
            <a:xfrm>
              <a:off x="10139737" y="2266123"/>
              <a:ext cx="468244" cy="132521"/>
            </a:xfrm>
            <a:prstGeom prst="downArrow">
              <a:avLst/>
            </a:prstGeom>
            <a:solidFill>
              <a:schemeClr val="bg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rgbClr val="37617A"/>
                </a:solidFill>
                <a:latin typeface="楷体" pitchFamily="49" charset="-122"/>
                <a:ea typeface="楷体" pitchFamily="49" charset="-122"/>
              </a:endParaRPr>
            </a:p>
          </p:txBody>
        </p:sp>
        <p:sp>
          <p:nvSpPr>
            <p:cNvPr id="24" name="TextBox 23"/>
            <p:cNvSpPr txBox="1"/>
            <p:nvPr/>
          </p:nvSpPr>
          <p:spPr>
            <a:xfrm>
              <a:off x="8628986" y="2782958"/>
              <a:ext cx="3368281" cy="830997"/>
            </a:xfrm>
            <a:prstGeom prst="rect">
              <a:avLst/>
            </a:prstGeom>
            <a:noFill/>
          </p:spPr>
          <p:txBody>
            <a:bodyPr wrap="square" rtlCol="0">
              <a:spAutoFit/>
            </a:bodyPr>
            <a:lstStyle/>
            <a:p>
              <a:pPr>
                <a:lnSpc>
                  <a:spcPct val="150000"/>
                </a:lnSpc>
              </a:pPr>
              <a:r>
                <a:rPr lang="zh-CN" altLang="en-US" sz="1600" dirty="0">
                  <a:solidFill>
                    <a:srgbClr val="37617A"/>
                  </a:solidFill>
                  <a:latin typeface="楷体" pitchFamily="49" charset="-122"/>
                  <a:ea typeface="楷体" pitchFamily="49" charset="-122"/>
                </a:rPr>
                <a:t>多批处理，准实时；</a:t>
              </a:r>
              <a:endParaRPr lang="en-US" altLang="zh-CN" sz="1600" dirty="0">
                <a:solidFill>
                  <a:srgbClr val="37617A"/>
                </a:solidFill>
                <a:latin typeface="楷体" pitchFamily="49" charset="-122"/>
                <a:ea typeface="楷体" pitchFamily="49" charset="-122"/>
              </a:endParaRPr>
            </a:p>
            <a:p>
              <a:pPr>
                <a:lnSpc>
                  <a:spcPct val="150000"/>
                </a:lnSpc>
              </a:pPr>
              <a:r>
                <a:rPr lang="zh-CN" altLang="en-US" sz="1600" dirty="0">
                  <a:solidFill>
                    <a:srgbClr val="37617A"/>
                  </a:solidFill>
                  <a:latin typeface="楷体" pitchFamily="49" charset="-122"/>
                  <a:ea typeface="楷体" pitchFamily="49" charset="-122"/>
                </a:rPr>
                <a:t>改调度，改程序；</a:t>
              </a:r>
            </a:p>
          </p:txBody>
        </p:sp>
      </p:grpSp>
    </p:spTree>
    <p:extLst>
      <p:ext uri="{BB962C8B-B14F-4D97-AF65-F5344CB8AC3E}">
        <p14:creationId xmlns:p14="http://schemas.microsoft.com/office/powerpoint/2010/main" val="40453925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Picture 7"/>
          <p:cNvPicPr>
            <a:picLocks noChangeAspect="1" noChangeArrowheads="1"/>
          </p:cNvPicPr>
          <p:nvPr/>
        </p:nvPicPr>
        <p:blipFill>
          <a:blip r:embed="rId3"/>
          <a:srcRect/>
          <a:stretch>
            <a:fillRect/>
          </a:stretch>
        </p:blipFill>
        <p:spPr bwMode="auto">
          <a:xfrm>
            <a:off x="228600" y="4021415"/>
            <a:ext cx="2488759" cy="2185780"/>
          </a:xfrm>
          <a:prstGeom prst="rect">
            <a:avLst/>
          </a:prstGeom>
          <a:noFill/>
          <a:ln w="9525">
            <a:noFill/>
            <a:miter lim="800000"/>
            <a:headEnd/>
            <a:tailEnd/>
          </a:ln>
          <a:effectLst/>
        </p:spPr>
      </p:pic>
      <p:sp>
        <p:nvSpPr>
          <p:cNvPr id="3" name="Title 2"/>
          <p:cNvSpPr>
            <a:spLocks noGrp="1"/>
          </p:cNvSpPr>
          <p:nvPr>
            <p:ph type="title"/>
          </p:nvPr>
        </p:nvSpPr>
        <p:spPr/>
        <p:txBody>
          <a:bodyPr vert="horz" lIns="76819" tIns="38409" rIns="76819" bIns="38409" rtlCol="0" anchor="ctr">
            <a:normAutofit/>
          </a:bodyPr>
          <a:lstStyle/>
          <a:p>
            <a:r>
              <a:rPr lang="zh-CN" altLang="en-US" dirty="0">
                <a:latin typeface="+mj-lt"/>
                <a:ea typeface="楷体" panose="02010609060101010101" pitchFamily="49" charset="-122"/>
              </a:rPr>
              <a:t>接口</a:t>
            </a:r>
            <a:r>
              <a:rPr lang="en-US" altLang="zh-CN" dirty="0">
                <a:latin typeface="+mj-lt"/>
                <a:ea typeface="楷体" panose="02010609060101010101" pitchFamily="49" charset="-122"/>
              </a:rPr>
              <a:t>-</a:t>
            </a:r>
            <a:r>
              <a:rPr lang="zh-CN" altLang="en-US" dirty="0">
                <a:latin typeface="+mj-lt"/>
                <a:ea typeface="楷体" panose="02010609060101010101" pitchFamily="49" charset="-122"/>
              </a:rPr>
              <a:t>传统技术实现</a:t>
            </a:r>
            <a:endParaRPr lang="en-US" altLang="en-US" dirty="0">
              <a:solidFill>
                <a:schemeClr val="bg1"/>
              </a:solidFill>
              <a:latin typeface="+mj-lt"/>
              <a:ea typeface="楷体" panose="02010609060101010101" pitchFamily="49" charset="-122"/>
            </a:endParaRPr>
          </a:p>
        </p:txBody>
      </p:sp>
      <p:pic>
        <p:nvPicPr>
          <p:cNvPr id="164" name="图片 163"/>
          <p:cNvPicPr/>
          <p:nvPr/>
        </p:nvPicPr>
        <p:blipFill>
          <a:blip r:embed="rId4">
            <a:extLst>
              <a:ext uri="{28A0092B-C50C-407E-A947-70E740481C1C}">
                <a14:useLocalDpi xmlns:a14="http://schemas.microsoft.com/office/drawing/2010/main" val="0"/>
              </a:ext>
            </a:extLst>
          </a:blip>
          <a:srcRect/>
          <a:stretch>
            <a:fillRect/>
          </a:stretch>
        </p:blipFill>
        <p:spPr>
          <a:xfrm>
            <a:off x="978135" y="1243592"/>
            <a:ext cx="5011847" cy="2268234"/>
          </a:xfrm>
          <a:prstGeom prst="rect">
            <a:avLst/>
          </a:prstGeom>
          <a:noFill/>
          <a:ln>
            <a:noFill/>
          </a:ln>
        </p:spPr>
      </p:pic>
      <p:sp>
        <p:nvSpPr>
          <p:cNvPr id="167" name="圆角矩形 166"/>
          <p:cNvSpPr/>
          <p:nvPr/>
        </p:nvSpPr>
        <p:spPr>
          <a:xfrm>
            <a:off x="762828" y="4757530"/>
            <a:ext cx="1384852" cy="748748"/>
          </a:xfrm>
          <a:prstGeom prst="round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mj-lt"/>
              <a:ea typeface="楷体" panose="02010609060101010101" pitchFamily="49" charset="-122"/>
            </a:endParaRPr>
          </a:p>
        </p:txBody>
      </p:sp>
      <p:pic>
        <p:nvPicPr>
          <p:cNvPr id="2056" name="Picture 8"/>
          <p:cNvPicPr>
            <a:picLocks noChangeAspect="1" noChangeArrowheads="1"/>
          </p:cNvPicPr>
          <p:nvPr/>
        </p:nvPicPr>
        <p:blipFill>
          <a:blip r:embed="rId5"/>
          <a:srcRect/>
          <a:stretch>
            <a:fillRect/>
          </a:stretch>
        </p:blipFill>
        <p:spPr bwMode="auto">
          <a:xfrm>
            <a:off x="3371645" y="4116042"/>
            <a:ext cx="3327338" cy="2091153"/>
          </a:xfrm>
          <a:prstGeom prst="rect">
            <a:avLst/>
          </a:prstGeom>
          <a:noFill/>
          <a:ln w="9525">
            <a:noFill/>
            <a:miter lim="800000"/>
            <a:headEnd/>
            <a:tailEnd/>
          </a:ln>
          <a:effectLst/>
        </p:spPr>
      </p:pic>
      <p:sp>
        <p:nvSpPr>
          <p:cNvPr id="168" name="圆角矩形 167"/>
          <p:cNvSpPr/>
          <p:nvPr/>
        </p:nvSpPr>
        <p:spPr>
          <a:xfrm>
            <a:off x="3600489" y="5506278"/>
            <a:ext cx="1952171" cy="526774"/>
          </a:xfrm>
          <a:prstGeom prst="round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mj-lt"/>
              <a:ea typeface="楷体" panose="02010609060101010101" pitchFamily="49" charset="-122"/>
            </a:endParaRPr>
          </a:p>
        </p:txBody>
      </p:sp>
      <p:pic>
        <p:nvPicPr>
          <p:cNvPr id="2057" name="Picture 9"/>
          <p:cNvPicPr>
            <a:picLocks noChangeAspect="1" noChangeArrowheads="1"/>
          </p:cNvPicPr>
          <p:nvPr/>
        </p:nvPicPr>
        <p:blipFill>
          <a:blip r:embed="rId6"/>
          <a:srcRect/>
          <a:stretch>
            <a:fillRect/>
          </a:stretch>
        </p:blipFill>
        <p:spPr bwMode="auto">
          <a:xfrm>
            <a:off x="7253214" y="3812485"/>
            <a:ext cx="1671712" cy="2487475"/>
          </a:xfrm>
          <a:prstGeom prst="rect">
            <a:avLst/>
          </a:prstGeom>
          <a:noFill/>
          <a:ln w="9525">
            <a:noFill/>
            <a:miter lim="800000"/>
            <a:headEnd/>
            <a:tailEnd/>
          </a:ln>
          <a:effectLst/>
        </p:spPr>
      </p:pic>
      <p:grpSp>
        <p:nvGrpSpPr>
          <p:cNvPr id="2" name="Gruppieren 72"/>
          <p:cNvGrpSpPr/>
          <p:nvPr/>
        </p:nvGrpSpPr>
        <p:grpSpPr bwMode="gray">
          <a:xfrm>
            <a:off x="4837468" y="1306331"/>
            <a:ext cx="1430383" cy="738571"/>
            <a:chOff x="6820489" y="-40416"/>
            <a:chExt cx="2810511" cy="2446882"/>
          </a:xfrm>
        </p:grpSpPr>
        <p:sp>
          <p:nvSpPr>
            <p:cNvPr id="10" name="Rechteck 73"/>
            <p:cNvSpPr/>
            <p:nvPr/>
          </p:nvSpPr>
          <p:spPr bwMode="gray">
            <a:xfrm rot="384271">
              <a:off x="7344906" y="120371"/>
              <a:ext cx="2286094" cy="2286095"/>
            </a:xfrm>
            <a:prstGeom prst="rect">
              <a:avLst/>
            </a:prstGeom>
            <a:gradFill flip="none" rotWithShape="1">
              <a:gsLst>
                <a:gs pos="100000">
                  <a:schemeClr val="accent1">
                    <a:lumMod val="50000"/>
                    <a:alpha val="85000"/>
                  </a:schemeClr>
                </a:gs>
                <a:gs pos="0">
                  <a:schemeClr val="accent1">
                    <a:alpha val="85000"/>
                  </a:schemeClr>
                </a:gs>
                <a:gs pos="53000">
                  <a:schemeClr val="accent1">
                    <a:alpha val="85000"/>
                  </a:schemeClr>
                </a:gs>
              </a:gsLst>
              <a:lin ang="4200000" scaled="0"/>
              <a:tileRect/>
            </a:gradFill>
            <a:ln w="12700">
              <a:noFill/>
              <a:round/>
              <a:headEnd/>
              <a:tailEnd/>
            </a:ln>
            <a:effectLst>
              <a:outerShdw blurRad="127000" dist="63500" dir="2700000" algn="tl" rotWithShape="0">
                <a:prstClr val="black">
                  <a:alpha val="40000"/>
                </a:prstClr>
              </a:outerShdw>
            </a:effectLst>
          </p:spPr>
          <p:txBody>
            <a:bodyPr lIns="144000" tIns="180000" rIns="72000" rtlCol="0" anchor="t">
              <a:normAutofit fontScale="77500" lnSpcReduction="20000"/>
            </a:bodyPr>
            <a:lstStyle/>
            <a:p>
              <a:pPr>
                <a:spcAft>
                  <a:spcPts val="600"/>
                </a:spcAft>
              </a:pPr>
              <a:r>
                <a:rPr lang="en-US" sz="1000" b="1" dirty="0">
                  <a:solidFill>
                    <a:srgbClr val="FFFFFF"/>
                  </a:solidFill>
                  <a:effectLst>
                    <a:outerShdw blurRad="190500" algn="ctr" rotWithShape="0">
                      <a:prstClr val="black">
                        <a:alpha val="50000"/>
                      </a:prstClr>
                    </a:outerShdw>
                  </a:effectLst>
                  <a:latin typeface="+mj-lt"/>
                  <a:ea typeface="楷体" panose="02010609060101010101" pitchFamily="49" charset="-122"/>
                  <a:cs typeface="MV Boli" pitchFamily="2" charset="0"/>
                </a:rPr>
                <a:t>T+1</a:t>
              </a:r>
              <a:r>
                <a:rPr lang="zh-CN" altLang="en-US" sz="1000" b="1" dirty="0">
                  <a:solidFill>
                    <a:srgbClr val="FFFFFF"/>
                  </a:solidFill>
                  <a:effectLst>
                    <a:outerShdw blurRad="190500" algn="ctr" rotWithShape="0">
                      <a:prstClr val="black">
                        <a:alpha val="50000"/>
                      </a:prstClr>
                    </a:outerShdw>
                  </a:effectLst>
                  <a:latin typeface="+mj-lt"/>
                  <a:ea typeface="楷体" panose="02010609060101010101" pitchFamily="49" charset="-122"/>
                  <a:cs typeface="MV Boli" pitchFamily="2" charset="0"/>
                </a:rPr>
                <a:t>日</a:t>
              </a:r>
              <a:endParaRPr lang="en-US" altLang="zh-CN" sz="1000" b="1" dirty="0">
                <a:solidFill>
                  <a:srgbClr val="FFFFFF"/>
                </a:solidFill>
                <a:effectLst>
                  <a:outerShdw blurRad="190500" algn="ctr" rotWithShape="0">
                    <a:prstClr val="black">
                      <a:alpha val="50000"/>
                    </a:prstClr>
                  </a:outerShdw>
                </a:effectLst>
                <a:latin typeface="+mj-lt"/>
                <a:ea typeface="楷体" panose="02010609060101010101" pitchFamily="49" charset="-122"/>
                <a:cs typeface="MV Boli" pitchFamily="2" charset="0"/>
              </a:endParaRPr>
            </a:p>
            <a:p>
              <a:pPr>
                <a:spcAft>
                  <a:spcPts val="600"/>
                </a:spcAft>
              </a:pPr>
              <a:r>
                <a:rPr lang="zh-CN" altLang="en-US" sz="1000" b="1" dirty="0">
                  <a:solidFill>
                    <a:srgbClr val="FFFFFF"/>
                  </a:solidFill>
                  <a:effectLst>
                    <a:outerShdw blurRad="190500" algn="ctr" rotWithShape="0">
                      <a:prstClr val="black">
                        <a:alpha val="50000"/>
                      </a:prstClr>
                    </a:outerShdw>
                  </a:effectLst>
                  <a:latin typeface="+mj-lt"/>
                  <a:ea typeface="楷体" panose="02010609060101010101" pitchFamily="49" charset="-122"/>
                  <a:cs typeface="MV Boli" pitchFamily="2" charset="0"/>
                </a:rPr>
                <a:t>编码开发</a:t>
              </a:r>
              <a:endParaRPr lang="en-US" altLang="zh-CN" sz="1000" b="1" dirty="0">
                <a:solidFill>
                  <a:srgbClr val="FFFFFF"/>
                </a:solidFill>
                <a:effectLst>
                  <a:outerShdw blurRad="190500" algn="ctr" rotWithShape="0">
                    <a:prstClr val="black">
                      <a:alpha val="50000"/>
                    </a:prstClr>
                  </a:outerShdw>
                </a:effectLst>
                <a:latin typeface="+mj-lt"/>
                <a:ea typeface="楷体" panose="02010609060101010101" pitchFamily="49" charset="-122"/>
                <a:cs typeface="MV Boli" pitchFamily="2" charset="0"/>
              </a:endParaRPr>
            </a:p>
            <a:p>
              <a:pPr>
                <a:spcAft>
                  <a:spcPts val="600"/>
                </a:spcAft>
              </a:pPr>
              <a:r>
                <a:rPr lang="zh-CN" altLang="en-US" sz="1000" b="1" dirty="0">
                  <a:solidFill>
                    <a:srgbClr val="FFFFFF"/>
                  </a:solidFill>
                  <a:effectLst>
                    <a:outerShdw blurRad="190500" algn="ctr" rotWithShape="0">
                      <a:prstClr val="black">
                        <a:alpha val="50000"/>
                      </a:prstClr>
                    </a:outerShdw>
                  </a:effectLst>
                  <a:latin typeface="+mj-lt"/>
                  <a:ea typeface="楷体" panose="02010609060101010101" pitchFamily="49" charset="-122"/>
                  <a:cs typeface="MV Boli" pitchFamily="2" charset="0"/>
                </a:rPr>
                <a:t>测试调试</a:t>
              </a:r>
              <a:endParaRPr lang="en-US" altLang="zh-CN" sz="1000" b="1" dirty="0">
                <a:solidFill>
                  <a:srgbClr val="FFFFFF"/>
                </a:solidFill>
                <a:effectLst>
                  <a:outerShdw blurRad="190500" algn="ctr" rotWithShape="0">
                    <a:prstClr val="black">
                      <a:alpha val="50000"/>
                    </a:prstClr>
                  </a:outerShdw>
                </a:effectLst>
                <a:latin typeface="+mj-lt"/>
                <a:ea typeface="楷体" panose="02010609060101010101" pitchFamily="49" charset="-122"/>
                <a:cs typeface="MV Boli" pitchFamily="2" charset="0"/>
              </a:endParaRPr>
            </a:p>
          </p:txBody>
        </p:sp>
        <p:pic>
          <p:nvPicPr>
            <p:cNvPr id="11" name="Picture 5" descr="Tessafilm_4"/>
            <p:cNvPicPr>
              <a:picLocks noChangeAspect="1" noChangeArrowheads="1"/>
            </p:cNvPicPr>
            <p:nvPr/>
          </p:nvPicPr>
          <p:blipFill>
            <a:blip r:embed="rId7" cstate="print"/>
            <a:srcRect l="59392" b="89844"/>
            <a:stretch>
              <a:fillRect/>
            </a:stretch>
          </p:blipFill>
          <p:spPr bwMode="gray">
            <a:xfrm rot="20222041">
              <a:off x="6820489" y="-40416"/>
              <a:ext cx="1622941" cy="557910"/>
            </a:xfrm>
            <a:prstGeom prst="rect">
              <a:avLst/>
            </a:prstGeom>
            <a:noFill/>
          </p:spPr>
        </p:pic>
      </p:grpSp>
      <p:sp>
        <p:nvSpPr>
          <p:cNvPr id="12" name="Freeform 8"/>
          <p:cNvSpPr>
            <a:spLocks noEditPoints="1"/>
          </p:cNvSpPr>
          <p:nvPr/>
        </p:nvSpPr>
        <p:spPr bwMode="gray">
          <a:xfrm rot="21279404">
            <a:off x="2728111" y="4483051"/>
            <a:ext cx="473270" cy="252992"/>
          </a:xfrm>
          <a:custGeom>
            <a:avLst/>
            <a:gdLst>
              <a:gd name="T0" fmla="*/ 508 w 642"/>
              <a:gd name="T1" fmla="*/ 94 h 189"/>
              <a:gd name="T2" fmla="*/ 243 w 642"/>
              <a:gd name="T3" fmla="*/ 72 h 189"/>
              <a:gd name="T4" fmla="*/ 21 w 642"/>
              <a:gd name="T5" fmla="*/ 183 h 189"/>
              <a:gd name="T6" fmla="*/ 4 w 642"/>
              <a:gd name="T7" fmla="*/ 182 h 189"/>
              <a:gd name="T8" fmla="*/ 10 w 642"/>
              <a:gd name="T9" fmla="*/ 164 h 189"/>
              <a:gd name="T10" fmla="*/ 239 w 642"/>
              <a:gd name="T11" fmla="*/ 47 h 189"/>
              <a:gd name="T12" fmla="*/ 522 w 642"/>
              <a:gd name="T13" fmla="*/ 68 h 189"/>
              <a:gd name="T14" fmla="*/ 508 w 642"/>
              <a:gd name="T15" fmla="*/ 94 h 189"/>
              <a:gd name="T16" fmla="*/ 630 w 642"/>
              <a:gd name="T17" fmla="*/ 93 h 189"/>
              <a:gd name="T18" fmla="*/ 515 w 642"/>
              <a:gd name="T19" fmla="*/ 7 h 189"/>
              <a:gd name="T20" fmla="*/ 496 w 642"/>
              <a:gd name="T21" fmla="*/ 30 h 189"/>
              <a:gd name="T22" fmla="*/ 572 w 642"/>
              <a:gd name="T23" fmla="*/ 87 h 189"/>
              <a:gd name="T24" fmla="*/ 541 w 642"/>
              <a:gd name="T25" fmla="*/ 98 h 189"/>
              <a:gd name="T26" fmla="*/ 459 w 642"/>
              <a:gd name="T27" fmla="*/ 162 h 189"/>
              <a:gd name="T28" fmla="*/ 462 w 642"/>
              <a:gd name="T29" fmla="*/ 179 h 189"/>
              <a:gd name="T30" fmla="*/ 479 w 642"/>
              <a:gd name="T31" fmla="*/ 169 h 189"/>
              <a:gd name="T32" fmla="*/ 536 w 642"/>
              <a:gd name="T33" fmla="*/ 125 h 189"/>
              <a:gd name="T34" fmla="*/ 611 w 642"/>
              <a:gd name="T35" fmla="*/ 116 h 189"/>
              <a:gd name="T36" fmla="*/ 630 w 642"/>
              <a:gd name="T37" fmla="*/ 9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2" h="189">
                <a:moveTo>
                  <a:pt x="508" y="94"/>
                </a:moveTo>
                <a:cubicBezTo>
                  <a:pt x="422" y="74"/>
                  <a:pt x="331" y="62"/>
                  <a:pt x="243" y="72"/>
                </a:cubicBezTo>
                <a:cubicBezTo>
                  <a:pt x="160" y="82"/>
                  <a:pt x="79" y="125"/>
                  <a:pt x="21" y="183"/>
                </a:cubicBezTo>
                <a:cubicBezTo>
                  <a:pt x="16" y="187"/>
                  <a:pt x="7" y="189"/>
                  <a:pt x="4" y="182"/>
                </a:cubicBezTo>
                <a:cubicBezTo>
                  <a:pt x="0" y="176"/>
                  <a:pt x="5" y="168"/>
                  <a:pt x="10" y="164"/>
                </a:cubicBezTo>
                <a:cubicBezTo>
                  <a:pt x="70" y="104"/>
                  <a:pt x="155" y="58"/>
                  <a:pt x="239" y="47"/>
                </a:cubicBezTo>
                <a:cubicBezTo>
                  <a:pt x="333" y="34"/>
                  <a:pt x="430" y="47"/>
                  <a:pt x="522" y="68"/>
                </a:cubicBezTo>
                <a:cubicBezTo>
                  <a:pt x="537" y="71"/>
                  <a:pt x="521" y="97"/>
                  <a:pt x="508" y="94"/>
                </a:cubicBezTo>
                <a:close/>
                <a:moveTo>
                  <a:pt x="630" y="93"/>
                </a:moveTo>
                <a:cubicBezTo>
                  <a:pt x="590" y="67"/>
                  <a:pt x="555" y="33"/>
                  <a:pt x="515" y="7"/>
                </a:cubicBezTo>
                <a:cubicBezTo>
                  <a:pt x="503" y="0"/>
                  <a:pt x="484" y="23"/>
                  <a:pt x="496" y="30"/>
                </a:cubicBezTo>
                <a:cubicBezTo>
                  <a:pt x="523" y="47"/>
                  <a:pt x="547" y="68"/>
                  <a:pt x="572" y="87"/>
                </a:cubicBezTo>
                <a:cubicBezTo>
                  <a:pt x="561" y="90"/>
                  <a:pt x="551" y="94"/>
                  <a:pt x="541" y="98"/>
                </a:cubicBezTo>
                <a:cubicBezTo>
                  <a:pt x="509" y="111"/>
                  <a:pt x="478" y="133"/>
                  <a:pt x="459" y="162"/>
                </a:cubicBezTo>
                <a:cubicBezTo>
                  <a:pt x="455" y="167"/>
                  <a:pt x="455" y="176"/>
                  <a:pt x="462" y="179"/>
                </a:cubicBezTo>
                <a:cubicBezTo>
                  <a:pt x="469" y="181"/>
                  <a:pt x="475" y="175"/>
                  <a:pt x="479" y="169"/>
                </a:cubicBezTo>
                <a:cubicBezTo>
                  <a:pt x="493" y="150"/>
                  <a:pt x="515" y="136"/>
                  <a:pt x="536" y="125"/>
                </a:cubicBezTo>
                <a:cubicBezTo>
                  <a:pt x="557" y="115"/>
                  <a:pt x="588" y="103"/>
                  <a:pt x="611" y="116"/>
                </a:cubicBezTo>
                <a:cubicBezTo>
                  <a:pt x="623" y="122"/>
                  <a:pt x="642" y="100"/>
                  <a:pt x="630" y="93"/>
                </a:cubicBezTo>
                <a:close/>
              </a:path>
            </a:pathLst>
          </a:custGeom>
          <a:solidFill>
            <a:schemeClr val="accent1"/>
          </a:solidFill>
          <a:ln>
            <a:noFill/>
          </a:ln>
          <a:effectLst>
            <a:outerShdw blurRad="38100" dist="25400" dir="2700000" algn="tl"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de-DE" dirty="0">
              <a:latin typeface="+mj-lt"/>
              <a:ea typeface="楷体" panose="02010609060101010101" pitchFamily="49" charset="-122"/>
            </a:endParaRPr>
          </a:p>
        </p:txBody>
      </p:sp>
      <p:sp>
        <p:nvSpPr>
          <p:cNvPr id="13" name="Freeform 8"/>
          <p:cNvSpPr>
            <a:spLocks noEditPoints="1"/>
          </p:cNvSpPr>
          <p:nvPr/>
        </p:nvSpPr>
        <p:spPr bwMode="gray">
          <a:xfrm rot="21279404">
            <a:off x="6709734" y="4339486"/>
            <a:ext cx="473270" cy="252992"/>
          </a:xfrm>
          <a:custGeom>
            <a:avLst/>
            <a:gdLst>
              <a:gd name="T0" fmla="*/ 508 w 642"/>
              <a:gd name="T1" fmla="*/ 94 h 189"/>
              <a:gd name="T2" fmla="*/ 243 w 642"/>
              <a:gd name="T3" fmla="*/ 72 h 189"/>
              <a:gd name="T4" fmla="*/ 21 w 642"/>
              <a:gd name="T5" fmla="*/ 183 h 189"/>
              <a:gd name="T6" fmla="*/ 4 w 642"/>
              <a:gd name="T7" fmla="*/ 182 h 189"/>
              <a:gd name="T8" fmla="*/ 10 w 642"/>
              <a:gd name="T9" fmla="*/ 164 h 189"/>
              <a:gd name="T10" fmla="*/ 239 w 642"/>
              <a:gd name="T11" fmla="*/ 47 h 189"/>
              <a:gd name="T12" fmla="*/ 522 w 642"/>
              <a:gd name="T13" fmla="*/ 68 h 189"/>
              <a:gd name="T14" fmla="*/ 508 w 642"/>
              <a:gd name="T15" fmla="*/ 94 h 189"/>
              <a:gd name="T16" fmla="*/ 630 w 642"/>
              <a:gd name="T17" fmla="*/ 93 h 189"/>
              <a:gd name="T18" fmla="*/ 515 w 642"/>
              <a:gd name="T19" fmla="*/ 7 h 189"/>
              <a:gd name="T20" fmla="*/ 496 w 642"/>
              <a:gd name="T21" fmla="*/ 30 h 189"/>
              <a:gd name="T22" fmla="*/ 572 w 642"/>
              <a:gd name="T23" fmla="*/ 87 h 189"/>
              <a:gd name="T24" fmla="*/ 541 w 642"/>
              <a:gd name="T25" fmla="*/ 98 h 189"/>
              <a:gd name="T26" fmla="*/ 459 w 642"/>
              <a:gd name="T27" fmla="*/ 162 h 189"/>
              <a:gd name="T28" fmla="*/ 462 w 642"/>
              <a:gd name="T29" fmla="*/ 179 h 189"/>
              <a:gd name="T30" fmla="*/ 479 w 642"/>
              <a:gd name="T31" fmla="*/ 169 h 189"/>
              <a:gd name="T32" fmla="*/ 536 w 642"/>
              <a:gd name="T33" fmla="*/ 125 h 189"/>
              <a:gd name="T34" fmla="*/ 611 w 642"/>
              <a:gd name="T35" fmla="*/ 116 h 189"/>
              <a:gd name="T36" fmla="*/ 630 w 642"/>
              <a:gd name="T37" fmla="*/ 9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2" h="189">
                <a:moveTo>
                  <a:pt x="508" y="94"/>
                </a:moveTo>
                <a:cubicBezTo>
                  <a:pt x="422" y="74"/>
                  <a:pt x="331" y="62"/>
                  <a:pt x="243" y="72"/>
                </a:cubicBezTo>
                <a:cubicBezTo>
                  <a:pt x="160" y="82"/>
                  <a:pt x="79" y="125"/>
                  <a:pt x="21" y="183"/>
                </a:cubicBezTo>
                <a:cubicBezTo>
                  <a:pt x="16" y="187"/>
                  <a:pt x="7" y="189"/>
                  <a:pt x="4" y="182"/>
                </a:cubicBezTo>
                <a:cubicBezTo>
                  <a:pt x="0" y="176"/>
                  <a:pt x="5" y="168"/>
                  <a:pt x="10" y="164"/>
                </a:cubicBezTo>
                <a:cubicBezTo>
                  <a:pt x="70" y="104"/>
                  <a:pt x="155" y="58"/>
                  <a:pt x="239" y="47"/>
                </a:cubicBezTo>
                <a:cubicBezTo>
                  <a:pt x="333" y="34"/>
                  <a:pt x="430" y="47"/>
                  <a:pt x="522" y="68"/>
                </a:cubicBezTo>
                <a:cubicBezTo>
                  <a:pt x="537" y="71"/>
                  <a:pt x="521" y="97"/>
                  <a:pt x="508" y="94"/>
                </a:cubicBezTo>
                <a:close/>
                <a:moveTo>
                  <a:pt x="630" y="93"/>
                </a:moveTo>
                <a:cubicBezTo>
                  <a:pt x="590" y="67"/>
                  <a:pt x="555" y="33"/>
                  <a:pt x="515" y="7"/>
                </a:cubicBezTo>
                <a:cubicBezTo>
                  <a:pt x="503" y="0"/>
                  <a:pt x="484" y="23"/>
                  <a:pt x="496" y="30"/>
                </a:cubicBezTo>
                <a:cubicBezTo>
                  <a:pt x="523" y="47"/>
                  <a:pt x="547" y="68"/>
                  <a:pt x="572" y="87"/>
                </a:cubicBezTo>
                <a:cubicBezTo>
                  <a:pt x="561" y="90"/>
                  <a:pt x="551" y="94"/>
                  <a:pt x="541" y="98"/>
                </a:cubicBezTo>
                <a:cubicBezTo>
                  <a:pt x="509" y="111"/>
                  <a:pt x="478" y="133"/>
                  <a:pt x="459" y="162"/>
                </a:cubicBezTo>
                <a:cubicBezTo>
                  <a:pt x="455" y="167"/>
                  <a:pt x="455" y="176"/>
                  <a:pt x="462" y="179"/>
                </a:cubicBezTo>
                <a:cubicBezTo>
                  <a:pt x="469" y="181"/>
                  <a:pt x="475" y="175"/>
                  <a:pt x="479" y="169"/>
                </a:cubicBezTo>
                <a:cubicBezTo>
                  <a:pt x="493" y="150"/>
                  <a:pt x="515" y="136"/>
                  <a:pt x="536" y="125"/>
                </a:cubicBezTo>
                <a:cubicBezTo>
                  <a:pt x="557" y="115"/>
                  <a:pt x="588" y="103"/>
                  <a:pt x="611" y="116"/>
                </a:cubicBezTo>
                <a:cubicBezTo>
                  <a:pt x="623" y="122"/>
                  <a:pt x="642" y="100"/>
                  <a:pt x="630" y="93"/>
                </a:cubicBezTo>
                <a:close/>
              </a:path>
            </a:pathLst>
          </a:custGeom>
          <a:solidFill>
            <a:schemeClr val="accent1"/>
          </a:solidFill>
          <a:ln>
            <a:noFill/>
          </a:ln>
          <a:effectLst>
            <a:outerShdw blurRad="38100" dist="25400" dir="2700000" algn="tl"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de-DE" dirty="0">
              <a:latin typeface="+mj-lt"/>
              <a:ea typeface="楷体" panose="02010609060101010101" pitchFamily="49" charset="-122"/>
            </a:endParaRPr>
          </a:p>
        </p:txBody>
      </p:sp>
      <p:sp>
        <p:nvSpPr>
          <p:cNvPr id="14" name="Freeform 8"/>
          <p:cNvSpPr>
            <a:spLocks noEditPoints="1"/>
          </p:cNvSpPr>
          <p:nvPr/>
        </p:nvSpPr>
        <p:spPr bwMode="gray">
          <a:xfrm rot="19137130" flipH="1">
            <a:off x="6189371" y="2805024"/>
            <a:ext cx="1753919" cy="730266"/>
          </a:xfrm>
          <a:custGeom>
            <a:avLst/>
            <a:gdLst>
              <a:gd name="T0" fmla="*/ 508 w 642"/>
              <a:gd name="T1" fmla="*/ 94 h 189"/>
              <a:gd name="T2" fmla="*/ 243 w 642"/>
              <a:gd name="T3" fmla="*/ 72 h 189"/>
              <a:gd name="T4" fmla="*/ 21 w 642"/>
              <a:gd name="T5" fmla="*/ 183 h 189"/>
              <a:gd name="T6" fmla="*/ 4 w 642"/>
              <a:gd name="T7" fmla="*/ 182 h 189"/>
              <a:gd name="T8" fmla="*/ 10 w 642"/>
              <a:gd name="T9" fmla="*/ 164 h 189"/>
              <a:gd name="T10" fmla="*/ 239 w 642"/>
              <a:gd name="T11" fmla="*/ 47 h 189"/>
              <a:gd name="T12" fmla="*/ 522 w 642"/>
              <a:gd name="T13" fmla="*/ 68 h 189"/>
              <a:gd name="T14" fmla="*/ 508 w 642"/>
              <a:gd name="T15" fmla="*/ 94 h 189"/>
              <a:gd name="T16" fmla="*/ 630 w 642"/>
              <a:gd name="T17" fmla="*/ 93 h 189"/>
              <a:gd name="T18" fmla="*/ 515 w 642"/>
              <a:gd name="T19" fmla="*/ 7 h 189"/>
              <a:gd name="T20" fmla="*/ 496 w 642"/>
              <a:gd name="T21" fmla="*/ 30 h 189"/>
              <a:gd name="T22" fmla="*/ 572 w 642"/>
              <a:gd name="T23" fmla="*/ 87 h 189"/>
              <a:gd name="T24" fmla="*/ 541 w 642"/>
              <a:gd name="T25" fmla="*/ 98 h 189"/>
              <a:gd name="T26" fmla="*/ 459 w 642"/>
              <a:gd name="T27" fmla="*/ 162 h 189"/>
              <a:gd name="T28" fmla="*/ 462 w 642"/>
              <a:gd name="T29" fmla="*/ 179 h 189"/>
              <a:gd name="T30" fmla="*/ 479 w 642"/>
              <a:gd name="T31" fmla="*/ 169 h 189"/>
              <a:gd name="T32" fmla="*/ 536 w 642"/>
              <a:gd name="T33" fmla="*/ 125 h 189"/>
              <a:gd name="T34" fmla="*/ 611 w 642"/>
              <a:gd name="T35" fmla="*/ 116 h 189"/>
              <a:gd name="T36" fmla="*/ 630 w 642"/>
              <a:gd name="T37" fmla="*/ 9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2" h="189">
                <a:moveTo>
                  <a:pt x="508" y="94"/>
                </a:moveTo>
                <a:cubicBezTo>
                  <a:pt x="422" y="74"/>
                  <a:pt x="331" y="62"/>
                  <a:pt x="243" y="72"/>
                </a:cubicBezTo>
                <a:cubicBezTo>
                  <a:pt x="160" y="82"/>
                  <a:pt x="79" y="125"/>
                  <a:pt x="21" y="183"/>
                </a:cubicBezTo>
                <a:cubicBezTo>
                  <a:pt x="16" y="187"/>
                  <a:pt x="7" y="189"/>
                  <a:pt x="4" y="182"/>
                </a:cubicBezTo>
                <a:cubicBezTo>
                  <a:pt x="0" y="176"/>
                  <a:pt x="5" y="168"/>
                  <a:pt x="10" y="164"/>
                </a:cubicBezTo>
                <a:cubicBezTo>
                  <a:pt x="70" y="104"/>
                  <a:pt x="155" y="58"/>
                  <a:pt x="239" y="47"/>
                </a:cubicBezTo>
                <a:cubicBezTo>
                  <a:pt x="333" y="34"/>
                  <a:pt x="430" y="47"/>
                  <a:pt x="522" y="68"/>
                </a:cubicBezTo>
                <a:cubicBezTo>
                  <a:pt x="537" y="71"/>
                  <a:pt x="521" y="97"/>
                  <a:pt x="508" y="94"/>
                </a:cubicBezTo>
                <a:close/>
                <a:moveTo>
                  <a:pt x="630" y="93"/>
                </a:moveTo>
                <a:cubicBezTo>
                  <a:pt x="590" y="67"/>
                  <a:pt x="555" y="33"/>
                  <a:pt x="515" y="7"/>
                </a:cubicBezTo>
                <a:cubicBezTo>
                  <a:pt x="503" y="0"/>
                  <a:pt x="484" y="23"/>
                  <a:pt x="496" y="30"/>
                </a:cubicBezTo>
                <a:cubicBezTo>
                  <a:pt x="523" y="47"/>
                  <a:pt x="547" y="68"/>
                  <a:pt x="572" y="87"/>
                </a:cubicBezTo>
                <a:cubicBezTo>
                  <a:pt x="561" y="90"/>
                  <a:pt x="551" y="94"/>
                  <a:pt x="541" y="98"/>
                </a:cubicBezTo>
                <a:cubicBezTo>
                  <a:pt x="509" y="111"/>
                  <a:pt x="478" y="133"/>
                  <a:pt x="459" y="162"/>
                </a:cubicBezTo>
                <a:cubicBezTo>
                  <a:pt x="455" y="167"/>
                  <a:pt x="455" y="176"/>
                  <a:pt x="462" y="179"/>
                </a:cubicBezTo>
                <a:cubicBezTo>
                  <a:pt x="469" y="181"/>
                  <a:pt x="475" y="175"/>
                  <a:pt x="479" y="169"/>
                </a:cubicBezTo>
                <a:cubicBezTo>
                  <a:pt x="493" y="150"/>
                  <a:pt x="515" y="136"/>
                  <a:pt x="536" y="125"/>
                </a:cubicBezTo>
                <a:cubicBezTo>
                  <a:pt x="557" y="115"/>
                  <a:pt x="588" y="103"/>
                  <a:pt x="611" y="116"/>
                </a:cubicBezTo>
                <a:cubicBezTo>
                  <a:pt x="623" y="122"/>
                  <a:pt x="642" y="100"/>
                  <a:pt x="630" y="93"/>
                </a:cubicBezTo>
                <a:close/>
              </a:path>
            </a:pathLst>
          </a:custGeom>
          <a:solidFill>
            <a:schemeClr val="accent1"/>
          </a:solidFill>
          <a:ln>
            <a:noFill/>
          </a:ln>
          <a:effectLst>
            <a:outerShdw blurRad="38100" dist="25400" dir="2700000" algn="tl" rotWithShape="0">
              <a:prstClr val="black">
                <a:alpha val="20000"/>
              </a:prstClr>
            </a:outerShdw>
          </a:effectLst>
          <a:scene3d>
            <a:camera prst="orthographicFront">
              <a:rot lat="0" lon="0" rev="18000000"/>
            </a:camera>
            <a:lightRig rig="threePt" dir="t"/>
          </a:scene3d>
        </p:spPr>
        <p:txBody>
          <a:bodyPr vert="horz" wrap="square" lIns="91440" tIns="45720" rIns="91440" bIns="45720" numCol="1" anchor="t" anchorCtr="0" compatLnSpc="1">
            <a:prstTxWarp prst="textNoShape">
              <a:avLst/>
            </a:prstTxWarp>
          </a:bodyPr>
          <a:lstStyle/>
          <a:p>
            <a:endParaRPr lang="de-DE" dirty="0">
              <a:latin typeface="+mj-lt"/>
              <a:ea typeface="楷体" panose="02010609060101010101" pitchFamily="49" charset="-122"/>
            </a:endParaRPr>
          </a:p>
        </p:txBody>
      </p:sp>
      <p:sp>
        <p:nvSpPr>
          <p:cNvPr id="15" name="圆角矩形 14"/>
          <p:cNvSpPr/>
          <p:nvPr/>
        </p:nvSpPr>
        <p:spPr>
          <a:xfrm>
            <a:off x="7517676" y="1432803"/>
            <a:ext cx="1188720" cy="1349675"/>
          </a:xfrm>
          <a:prstGeom prst="roundRect">
            <a:avLst/>
          </a:prstGeom>
          <a:solidFill>
            <a:srgbClr val="F38B3C"/>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nSpc>
                <a:spcPct val="150000"/>
              </a:lnSpc>
            </a:pPr>
            <a:r>
              <a:rPr lang="zh-CN" altLang="en-US" sz="1400" dirty="0">
                <a:solidFill>
                  <a:schemeClr val="bg1"/>
                </a:solidFill>
                <a:latin typeface="+mj-lt"/>
                <a:ea typeface="楷体" panose="02010609060101010101" pitchFamily="49" charset="-122"/>
              </a:rPr>
              <a:t>传统技术</a:t>
            </a:r>
            <a:endParaRPr lang="en-US" altLang="zh-CN" sz="1400" dirty="0">
              <a:solidFill>
                <a:schemeClr val="bg1"/>
              </a:solidFill>
              <a:latin typeface="+mj-lt"/>
              <a:ea typeface="楷体" panose="02010609060101010101" pitchFamily="49" charset="-122"/>
            </a:endParaRPr>
          </a:p>
          <a:p>
            <a:pPr>
              <a:lnSpc>
                <a:spcPct val="150000"/>
              </a:lnSpc>
              <a:buFont typeface="Wingdings" pitchFamily="2" charset="2"/>
              <a:buChar char="ü"/>
            </a:pPr>
            <a:r>
              <a:rPr lang="en-US" altLang="zh-CN" sz="1200" dirty="0">
                <a:solidFill>
                  <a:schemeClr val="bg1"/>
                </a:solidFill>
                <a:latin typeface="+mj-lt"/>
                <a:ea typeface="楷体" panose="02010609060101010101" pitchFamily="49" charset="-122"/>
              </a:rPr>
              <a:t>SQL</a:t>
            </a:r>
            <a:r>
              <a:rPr lang="zh-CN" altLang="en-US" sz="1200" dirty="0">
                <a:solidFill>
                  <a:schemeClr val="bg1"/>
                </a:solidFill>
                <a:latin typeface="+mj-lt"/>
                <a:ea typeface="楷体" panose="02010609060101010101" pitchFamily="49" charset="-122"/>
              </a:rPr>
              <a:t>数据库</a:t>
            </a:r>
            <a:endParaRPr lang="en-US" altLang="zh-CN" sz="1200" dirty="0">
              <a:solidFill>
                <a:schemeClr val="bg1"/>
              </a:solidFill>
              <a:latin typeface="+mj-lt"/>
              <a:ea typeface="楷体" panose="02010609060101010101" pitchFamily="49" charset="-122"/>
            </a:endParaRPr>
          </a:p>
          <a:p>
            <a:pPr>
              <a:lnSpc>
                <a:spcPct val="150000"/>
              </a:lnSpc>
              <a:buFont typeface="Wingdings" pitchFamily="2" charset="2"/>
              <a:buChar char="ü"/>
            </a:pPr>
            <a:r>
              <a:rPr lang="zh-CN" altLang="en-US" sz="1200" dirty="0">
                <a:solidFill>
                  <a:schemeClr val="bg1"/>
                </a:solidFill>
                <a:latin typeface="+mj-lt"/>
                <a:ea typeface="楷体" panose="02010609060101010101" pitchFamily="49" charset="-122"/>
              </a:rPr>
              <a:t>调度程序</a:t>
            </a:r>
            <a:endParaRPr lang="en-US" altLang="zh-CN" sz="1200" dirty="0">
              <a:solidFill>
                <a:schemeClr val="bg1"/>
              </a:solidFill>
              <a:latin typeface="+mj-lt"/>
              <a:ea typeface="楷体" panose="02010609060101010101" pitchFamily="49" charset="-122"/>
            </a:endParaRPr>
          </a:p>
          <a:p>
            <a:pPr>
              <a:lnSpc>
                <a:spcPct val="150000"/>
              </a:lnSpc>
              <a:buFont typeface="Wingdings" pitchFamily="2" charset="2"/>
              <a:buChar char="ü"/>
            </a:pPr>
            <a:r>
              <a:rPr lang="zh-CN" altLang="en-US" sz="1200" dirty="0">
                <a:solidFill>
                  <a:schemeClr val="bg1"/>
                </a:solidFill>
                <a:latin typeface="+mj-lt"/>
                <a:ea typeface="楷体" panose="02010609060101010101" pitchFamily="49" charset="-122"/>
              </a:rPr>
              <a:t>文件传输</a:t>
            </a:r>
          </a:p>
        </p:txBody>
      </p:sp>
    </p:spTree>
    <p:extLst>
      <p:ext uri="{BB962C8B-B14F-4D97-AF65-F5344CB8AC3E}">
        <p14:creationId xmlns:p14="http://schemas.microsoft.com/office/powerpoint/2010/main" val="1759738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descr="屏幕快照 2016-09-01 18.37.2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0305" y="4336057"/>
            <a:ext cx="1665693" cy="1340771"/>
          </a:xfrm>
          <a:prstGeom prst="rect">
            <a:avLst/>
          </a:prstGeom>
        </p:spPr>
      </p:pic>
      <p:sp>
        <p:nvSpPr>
          <p:cNvPr id="3" name="Title 2"/>
          <p:cNvSpPr>
            <a:spLocks noGrp="1"/>
          </p:cNvSpPr>
          <p:nvPr>
            <p:ph type="title"/>
          </p:nvPr>
        </p:nvSpPr>
        <p:spPr/>
        <p:txBody>
          <a:bodyPr vert="horz" lIns="76819" tIns="38409" rIns="76819" bIns="38409" rtlCol="0" anchor="ctr">
            <a:normAutofit/>
          </a:bodyPr>
          <a:lstStyle/>
          <a:p>
            <a:r>
              <a:rPr lang="zh-CN" altLang="en-US" dirty="0">
                <a:effectLst>
                  <a:outerShdw blurRad="38100" dist="38100" dir="2700000" algn="tl">
                    <a:srgbClr val="000000">
                      <a:alpha val="43137"/>
                    </a:srgbClr>
                  </a:outerShdw>
                </a:effectLst>
                <a:ea typeface="楷体" panose="02010609060101010101" pitchFamily="49" charset="-122"/>
              </a:rPr>
              <a:t>接口</a:t>
            </a:r>
            <a:r>
              <a:rPr lang="en-US" altLang="zh-CN" dirty="0">
                <a:effectLst>
                  <a:outerShdw blurRad="38100" dist="38100" dir="2700000" algn="tl">
                    <a:srgbClr val="000000">
                      <a:alpha val="43137"/>
                    </a:srgbClr>
                  </a:outerShdw>
                </a:effectLst>
                <a:ea typeface="楷体" panose="02010609060101010101" pitchFamily="49" charset="-122"/>
              </a:rPr>
              <a:t>- </a:t>
            </a:r>
            <a:r>
              <a:rPr lang="en-US" altLang="zh-CN" dirty="0">
                <a:effectLst>
                  <a:outerShdw blurRad="38100" dist="38100" dir="2700000" algn="tl">
                    <a:srgbClr val="000000">
                      <a:alpha val="43137"/>
                    </a:srgbClr>
                  </a:outerShdw>
                </a:effectLst>
                <a:latin typeface="+mj-lt"/>
                <a:ea typeface="楷体" panose="02010609060101010101" pitchFamily="49" charset="-122"/>
              </a:rPr>
              <a:t>Web SERVICE </a:t>
            </a:r>
            <a:r>
              <a:rPr lang="zh-CN" altLang="en-US" dirty="0">
                <a:effectLst>
                  <a:outerShdw blurRad="38100" dist="38100" dir="2700000" algn="tl">
                    <a:srgbClr val="000000">
                      <a:alpha val="43137"/>
                    </a:srgbClr>
                  </a:outerShdw>
                </a:effectLst>
                <a:latin typeface="+mj-lt"/>
                <a:ea typeface="楷体" panose="02010609060101010101" pitchFamily="49" charset="-122"/>
              </a:rPr>
              <a:t>技术实现</a:t>
            </a:r>
            <a:endParaRPr lang="en-US" altLang="en-US" dirty="0">
              <a:solidFill>
                <a:schemeClr val="bg1"/>
              </a:solidFill>
              <a:effectLst>
                <a:outerShdw blurRad="38100" dist="38100" dir="2700000" algn="tl">
                  <a:srgbClr val="000000">
                    <a:alpha val="43137"/>
                  </a:srgbClr>
                </a:outerShdw>
              </a:effectLst>
              <a:latin typeface="+mj-lt"/>
              <a:ea typeface="楷体" panose="02010609060101010101" pitchFamily="49" charset="-122"/>
            </a:endParaRPr>
          </a:p>
        </p:txBody>
      </p:sp>
      <p:pic>
        <p:nvPicPr>
          <p:cNvPr id="164" name="图片 163"/>
          <p:cNvPicPr/>
          <p:nvPr/>
        </p:nvPicPr>
        <p:blipFill>
          <a:blip r:embed="rId4">
            <a:extLst>
              <a:ext uri="{28A0092B-C50C-407E-A947-70E740481C1C}">
                <a14:useLocalDpi xmlns:a14="http://schemas.microsoft.com/office/drawing/2010/main" val="0"/>
              </a:ext>
            </a:extLst>
          </a:blip>
          <a:srcRect/>
          <a:stretch>
            <a:fillRect/>
          </a:stretch>
        </p:blipFill>
        <p:spPr>
          <a:xfrm>
            <a:off x="978135" y="1243592"/>
            <a:ext cx="5011847" cy="2268234"/>
          </a:xfrm>
          <a:prstGeom prst="rect">
            <a:avLst/>
          </a:prstGeom>
          <a:noFill/>
          <a:ln>
            <a:noFill/>
          </a:ln>
        </p:spPr>
      </p:pic>
      <p:grpSp>
        <p:nvGrpSpPr>
          <p:cNvPr id="2" name="Gruppieren 72"/>
          <p:cNvGrpSpPr/>
          <p:nvPr/>
        </p:nvGrpSpPr>
        <p:grpSpPr bwMode="gray">
          <a:xfrm>
            <a:off x="4837468" y="1306331"/>
            <a:ext cx="1430383" cy="738571"/>
            <a:chOff x="6820489" y="-40416"/>
            <a:chExt cx="2810511" cy="2446882"/>
          </a:xfrm>
        </p:grpSpPr>
        <p:sp>
          <p:nvSpPr>
            <p:cNvPr id="10" name="Rechteck 73"/>
            <p:cNvSpPr/>
            <p:nvPr/>
          </p:nvSpPr>
          <p:spPr bwMode="gray">
            <a:xfrm rot="384271">
              <a:off x="7344906" y="120371"/>
              <a:ext cx="2286094" cy="2286095"/>
            </a:xfrm>
            <a:prstGeom prst="rect">
              <a:avLst/>
            </a:prstGeom>
            <a:gradFill flip="none" rotWithShape="1">
              <a:gsLst>
                <a:gs pos="100000">
                  <a:schemeClr val="accent1">
                    <a:lumMod val="50000"/>
                    <a:alpha val="85000"/>
                  </a:schemeClr>
                </a:gs>
                <a:gs pos="0">
                  <a:schemeClr val="accent1">
                    <a:alpha val="85000"/>
                  </a:schemeClr>
                </a:gs>
                <a:gs pos="53000">
                  <a:schemeClr val="accent1">
                    <a:alpha val="85000"/>
                  </a:schemeClr>
                </a:gs>
              </a:gsLst>
              <a:lin ang="4200000" scaled="0"/>
              <a:tileRect/>
            </a:gradFill>
            <a:ln w="12700">
              <a:noFill/>
              <a:round/>
              <a:headEnd/>
              <a:tailEnd/>
            </a:ln>
            <a:effectLst>
              <a:outerShdw blurRad="127000" dist="63500" dir="2700000" algn="tl" rotWithShape="0">
                <a:prstClr val="black">
                  <a:alpha val="40000"/>
                </a:prstClr>
              </a:outerShdw>
            </a:effectLst>
          </p:spPr>
          <p:txBody>
            <a:bodyPr lIns="144000" tIns="180000" rIns="72000" rtlCol="0" anchor="t">
              <a:normAutofit fontScale="77500" lnSpcReduction="20000"/>
            </a:bodyPr>
            <a:lstStyle/>
            <a:p>
              <a:pPr>
                <a:spcAft>
                  <a:spcPts val="600"/>
                </a:spcAft>
              </a:pPr>
              <a:r>
                <a:rPr lang="en-US" altLang="zh-CN" sz="1000" b="1" dirty="0">
                  <a:solidFill>
                    <a:srgbClr val="FFFFFF"/>
                  </a:solidFill>
                  <a:effectLst>
                    <a:outerShdw blurRad="190500" algn="ctr" rotWithShape="0">
                      <a:prstClr val="black">
                        <a:alpha val="50000"/>
                      </a:prstClr>
                    </a:outerShdw>
                  </a:effectLst>
                  <a:latin typeface="+mj-lt"/>
                  <a:ea typeface="楷体" panose="02010609060101010101" pitchFamily="49" charset="-122"/>
                  <a:cs typeface="MV Boli" pitchFamily="2" charset="0"/>
                </a:rPr>
                <a:t>Right now!</a:t>
              </a:r>
            </a:p>
            <a:p>
              <a:pPr>
                <a:spcAft>
                  <a:spcPts val="600"/>
                </a:spcAft>
              </a:pPr>
              <a:r>
                <a:rPr lang="zh-CN" altLang="en-US" sz="1000" b="1" dirty="0">
                  <a:solidFill>
                    <a:srgbClr val="FFFFFF"/>
                  </a:solidFill>
                  <a:effectLst>
                    <a:outerShdw blurRad="190500" algn="ctr" rotWithShape="0">
                      <a:prstClr val="black">
                        <a:alpha val="50000"/>
                      </a:prstClr>
                    </a:outerShdw>
                  </a:effectLst>
                  <a:latin typeface="+mj-lt"/>
                  <a:ea typeface="楷体" panose="02010609060101010101" pitchFamily="49" charset="-122"/>
                  <a:cs typeface="MV Boli" pitchFamily="2" charset="0"/>
                </a:rPr>
                <a:t>配置完成功能</a:t>
              </a:r>
              <a:endParaRPr lang="en-US" altLang="zh-CN" sz="1000" b="1" dirty="0">
                <a:solidFill>
                  <a:srgbClr val="FFFFFF"/>
                </a:solidFill>
                <a:effectLst>
                  <a:outerShdw blurRad="190500" algn="ctr" rotWithShape="0">
                    <a:prstClr val="black">
                      <a:alpha val="50000"/>
                    </a:prstClr>
                  </a:outerShdw>
                </a:effectLst>
                <a:latin typeface="+mj-lt"/>
                <a:ea typeface="楷体" panose="02010609060101010101" pitchFamily="49" charset="-122"/>
                <a:cs typeface="MV Boli" pitchFamily="2" charset="0"/>
              </a:endParaRPr>
            </a:p>
            <a:p>
              <a:pPr>
                <a:spcAft>
                  <a:spcPts val="600"/>
                </a:spcAft>
              </a:pPr>
              <a:r>
                <a:rPr lang="zh-CN" altLang="en-US" sz="1000" b="1" dirty="0">
                  <a:solidFill>
                    <a:srgbClr val="FFFFFF"/>
                  </a:solidFill>
                  <a:effectLst>
                    <a:outerShdw blurRad="190500" algn="ctr" rotWithShape="0">
                      <a:prstClr val="black">
                        <a:alpha val="50000"/>
                      </a:prstClr>
                    </a:outerShdw>
                  </a:effectLst>
                  <a:latin typeface="+mj-lt"/>
                  <a:ea typeface="楷体" panose="02010609060101010101" pitchFamily="49" charset="-122"/>
                  <a:cs typeface="MV Boli" pitchFamily="2" charset="0"/>
                </a:rPr>
                <a:t>统计量、维度可调</a:t>
              </a:r>
              <a:endParaRPr lang="en-US" altLang="zh-CN" sz="1000" b="1" dirty="0">
                <a:solidFill>
                  <a:srgbClr val="FFFFFF"/>
                </a:solidFill>
                <a:effectLst>
                  <a:outerShdw blurRad="190500" algn="ctr" rotWithShape="0">
                    <a:prstClr val="black">
                      <a:alpha val="50000"/>
                    </a:prstClr>
                  </a:outerShdw>
                </a:effectLst>
                <a:latin typeface="+mj-lt"/>
                <a:ea typeface="楷体" panose="02010609060101010101" pitchFamily="49" charset="-122"/>
                <a:cs typeface="MV Boli" pitchFamily="2" charset="0"/>
              </a:endParaRPr>
            </a:p>
          </p:txBody>
        </p:sp>
        <p:pic>
          <p:nvPicPr>
            <p:cNvPr id="11" name="Picture 5" descr="Tessafilm_4"/>
            <p:cNvPicPr>
              <a:picLocks noChangeAspect="1" noChangeArrowheads="1"/>
            </p:cNvPicPr>
            <p:nvPr/>
          </p:nvPicPr>
          <p:blipFill>
            <a:blip r:embed="rId5" cstate="print"/>
            <a:srcRect l="59392" b="89844"/>
            <a:stretch>
              <a:fillRect/>
            </a:stretch>
          </p:blipFill>
          <p:spPr bwMode="gray">
            <a:xfrm rot="20222041">
              <a:off x="6820489" y="-40416"/>
              <a:ext cx="1622941" cy="557910"/>
            </a:xfrm>
            <a:prstGeom prst="rect">
              <a:avLst/>
            </a:prstGeom>
            <a:noFill/>
          </p:spPr>
        </p:pic>
      </p:grpSp>
      <p:sp>
        <p:nvSpPr>
          <p:cNvPr id="15" name="圆角矩形 14"/>
          <p:cNvSpPr/>
          <p:nvPr/>
        </p:nvSpPr>
        <p:spPr>
          <a:xfrm>
            <a:off x="7517676" y="1432803"/>
            <a:ext cx="1188720" cy="1349675"/>
          </a:xfrm>
          <a:prstGeom prst="roundRect">
            <a:avLst/>
          </a:prstGeom>
          <a:solidFill>
            <a:srgbClr val="F38B3C"/>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nSpc>
                <a:spcPct val="150000"/>
              </a:lnSpc>
            </a:pPr>
            <a:r>
              <a:rPr lang="en-US" altLang="zh-CN" sz="1400" dirty="0">
                <a:solidFill>
                  <a:schemeClr val="bg1"/>
                </a:solidFill>
                <a:latin typeface="+mj-lt"/>
                <a:ea typeface="楷体" panose="02010609060101010101" pitchFamily="49" charset="-122"/>
              </a:rPr>
              <a:t>WEB </a:t>
            </a:r>
            <a:r>
              <a:rPr lang="zh-CN" altLang="en-US" sz="1400" dirty="0">
                <a:solidFill>
                  <a:schemeClr val="bg1"/>
                </a:solidFill>
                <a:latin typeface="+mj-lt"/>
                <a:ea typeface="楷体" panose="02010609060101010101" pitchFamily="49" charset="-122"/>
              </a:rPr>
              <a:t>技术</a:t>
            </a:r>
            <a:endParaRPr lang="en-US" altLang="zh-CN" sz="1400" dirty="0">
              <a:solidFill>
                <a:schemeClr val="bg1"/>
              </a:solidFill>
              <a:latin typeface="+mj-lt"/>
              <a:ea typeface="楷体" panose="02010609060101010101" pitchFamily="49" charset="-122"/>
            </a:endParaRPr>
          </a:p>
          <a:p>
            <a:pPr>
              <a:lnSpc>
                <a:spcPct val="150000"/>
              </a:lnSpc>
              <a:buFont typeface="Wingdings" pitchFamily="2" charset="2"/>
              <a:buChar char="ü"/>
            </a:pPr>
            <a:r>
              <a:rPr lang="zh-CN" altLang="en-US" sz="1200" dirty="0">
                <a:solidFill>
                  <a:schemeClr val="bg1"/>
                </a:solidFill>
                <a:latin typeface="+mj-lt"/>
                <a:ea typeface="楷体" panose="02010609060101010101" pitchFamily="49" charset="-122"/>
              </a:rPr>
              <a:t>数据流</a:t>
            </a:r>
            <a:endParaRPr lang="en-US" altLang="zh-CN" sz="1200" dirty="0">
              <a:solidFill>
                <a:schemeClr val="bg1"/>
              </a:solidFill>
              <a:latin typeface="+mj-lt"/>
              <a:ea typeface="楷体" panose="02010609060101010101" pitchFamily="49" charset="-122"/>
            </a:endParaRPr>
          </a:p>
          <a:p>
            <a:pPr>
              <a:lnSpc>
                <a:spcPct val="150000"/>
              </a:lnSpc>
              <a:buFont typeface="Wingdings" pitchFamily="2" charset="2"/>
              <a:buChar char="ü"/>
            </a:pPr>
            <a:r>
              <a:rPr lang="zh-CN" altLang="en-US" sz="1200" dirty="0">
                <a:solidFill>
                  <a:schemeClr val="bg1"/>
                </a:solidFill>
                <a:latin typeface="+mj-lt"/>
                <a:ea typeface="楷体" panose="02010609060101010101" pitchFamily="49" charset="-122"/>
              </a:rPr>
              <a:t>功能模块</a:t>
            </a:r>
            <a:endParaRPr lang="en-US" altLang="zh-CN" sz="1200" dirty="0">
              <a:solidFill>
                <a:schemeClr val="bg1"/>
              </a:solidFill>
              <a:latin typeface="+mj-lt"/>
              <a:ea typeface="楷体" panose="02010609060101010101" pitchFamily="49" charset="-122"/>
            </a:endParaRPr>
          </a:p>
          <a:p>
            <a:pPr>
              <a:lnSpc>
                <a:spcPct val="150000"/>
              </a:lnSpc>
              <a:buFont typeface="Wingdings" pitchFamily="2" charset="2"/>
              <a:buChar char="ü"/>
            </a:pPr>
            <a:r>
              <a:rPr lang="en-US" altLang="zh-CN" sz="1200" dirty="0">
                <a:solidFill>
                  <a:schemeClr val="bg1"/>
                </a:solidFill>
                <a:latin typeface="+mj-lt"/>
                <a:ea typeface="楷体" panose="02010609060101010101" pitchFamily="49" charset="-122"/>
              </a:rPr>
              <a:t>SOAP</a:t>
            </a:r>
            <a:r>
              <a:rPr lang="zh-CN" altLang="en-US" sz="1200" dirty="0">
                <a:solidFill>
                  <a:schemeClr val="bg1"/>
                </a:solidFill>
                <a:latin typeface="+mj-lt"/>
                <a:ea typeface="楷体" panose="02010609060101010101" pitchFamily="49" charset="-122"/>
              </a:rPr>
              <a:t>协议</a:t>
            </a:r>
          </a:p>
        </p:txBody>
      </p:sp>
      <p:grpSp>
        <p:nvGrpSpPr>
          <p:cNvPr id="4" name="组合 21"/>
          <p:cNvGrpSpPr/>
          <p:nvPr/>
        </p:nvGrpSpPr>
        <p:grpSpPr>
          <a:xfrm>
            <a:off x="100583" y="4643009"/>
            <a:ext cx="3681097" cy="1425434"/>
            <a:chOff x="119269" y="4613965"/>
            <a:chExt cx="3302557" cy="1033080"/>
          </a:xfrm>
        </p:grpSpPr>
        <p:pic>
          <p:nvPicPr>
            <p:cNvPr id="16" name="图片 15"/>
            <p:cNvPicPr/>
            <p:nvPr/>
          </p:nvPicPr>
          <p:blipFill>
            <a:blip r:embed="rId6"/>
            <a:srcRect/>
            <a:stretch>
              <a:fillRect/>
            </a:stretch>
          </p:blipFill>
          <p:spPr bwMode="auto">
            <a:xfrm>
              <a:off x="119269" y="4613965"/>
              <a:ext cx="3302557" cy="1033080"/>
            </a:xfrm>
            <a:prstGeom prst="rect">
              <a:avLst/>
            </a:prstGeom>
            <a:noFill/>
            <a:ln w="9525">
              <a:noFill/>
              <a:miter lim="800000"/>
              <a:headEnd/>
              <a:tailEnd/>
            </a:ln>
          </p:spPr>
        </p:pic>
        <p:sp>
          <p:nvSpPr>
            <p:cNvPr id="167" name="圆角矩形 166"/>
            <p:cNvSpPr/>
            <p:nvPr/>
          </p:nvSpPr>
          <p:spPr>
            <a:xfrm>
              <a:off x="443947" y="4757530"/>
              <a:ext cx="2768185" cy="331305"/>
            </a:xfrm>
            <a:prstGeom prst="round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mj-lt"/>
                <a:ea typeface="楷体" panose="02010609060101010101" pitchFamily="49" charset="-122"/>
              </a:endParaRPr>
            </a:p>
          </p:txBody>
        </p:sp>
      </p:grpSp>
      <p:pic>
        <p:nvPicPr>
          <p:cNvPr id="19" name="图片 18"/>
          <p:cNvPicPr>
            <a:picLocks noChangeAspect="1"/>
          </p:cNvPicPr>
          <p:nvPr/>
        </p:nvPicPr>
        <p:blipFill>
          <a:blip r:embed="rId7"/>
          <a:stretch>
            <a:fillRect/>
          </a:stretch>
        </p:blipFill>
        <p:spPr>
          <a:xfrm>
            <a:off x="4644009" y="5736349"/>
            <a:ext cx="1233198" cy="365296"/>
          </a:xfrm>
          <a:prstGeom prst="rect">
            <a:avLst/>
          </a:prstGeom>
        </p:spPr>
      </p:pic>
      <p:pic>
        <p:nvPicPr>
          <p:cNvPr id="1027" name="Picture 3"/>
          <p:cNvPicPr>
            <a:picLocks noChangeAspect="1" noChangeArrowheads="1"/>
          </p:cNvPicPr>
          <p:nvPr/>
        </p:nvPicPr>
        <p:blipFill>
          <a:blip r:embed="rId8"/>
          <a:srcRect/>
          <a:stretch>
            <a:fillRect/>
          </a:stretch>
        </p:blipFill>
        <p:spPr bwMode="auto">
          <a:xfrm>
            <a:off x="6731533" y="4321269"/>
            <a:ext cx="1756203" cy="1747174"/>
          </a:xfrm>
          <a:prstGeom prst="rect">
            <a:avLst/>
          </a:prstGeom>
          <a:noFill/>
          <a:ln w="9525">
            <a:noFill/>
            <a:miter lim="800000"/>
            <a:headEnd/>
            <a:tailEnd/>
          </a:ln>
          <a:effectLst/>
        </p:spPr>
      </p:pic>
      <p:sp>
        <p:nvSpPr>
          <p:cNvPr id="25" name="Freeform 8"/>
          <p:cNvSpPr>
            <a:spLocks noEditPoints="1"/>
          </p:cNvSpPr>
          <p:nvPr/>
        </p:nvSpPr>
        <p:spPr bwMode="gray">
          <a:xfrm rot="220788">
            <a:off x="5401400" y="4613181"/>
            <a:ext cx="1177161" cy="503565"/>
          </a:xfrm>
          <a:custGeom>
            <a:avLst/>
            <a:gdLst>
              <a:gd name="T0" fmla="*/ 508 w 642"/>
              <a:gd name="T1" fmla="*/ 94 h 189"/>
              <a:gd name="T2" fmla="*/ 243 w 642"/>
              <a:gd name="T3" fmla="*/ 72 h 189"/>
              <a:gd name="T4" fmla="*/ 21 w 642"/>
              <a:gd name="T5" fmla="*/ 183 h 189"/>
              <a:gd name="T6" fmla="*/ 4 w 642"/>
              <a:gd name="T7" fmla="*/ 182 h 189"/>
              <a:gd name="T8" fmla="*/ 10 w 642"/>
              <a:gd name="T9" fmla="*/ 164 h 189"/>
              <a:gd name="T10" fmla="*/ 239 w 642"/>
              <a:gd name="T11" fmla="*/ 47 h 189"/>
              <a:gd name="T12" fmla="*/ 522 w 642"/>
              <a:gd name="T13" fmla="*/ 68 h 189"/>
              <a:gd name="T14" fmla="*/ 508 w 642"/>
              <a:gd name="T15" fmla="*/ 94 h 189"/>
              <a:gd name="T16" fmla="*/ 630 w 642"/>
              <a:gd name="T17" fmla="*/ 93 h 189"/>
              <a:gd name="T18" fmla="*/ 515 w 642"/>
              <a:gd name="T19" fmla="*/ 7 h 189"/>
              <a:gd name="T20" fmla="*/ 496 w 642"/>
              <a:gd name="T21" fmla="*/ 30 h 189"/>
              <a:gd name="T22" fmla="*/ 572 w 642"/>
              <a:gd name="T23" fmla="*/ 87 h 189"/>
              <a:gd name="T24" fmla="*/ 541 w 642"/>
              <a:gd name="T25" fmla="*/ 98 h 189"/>
              <a:gd name="T26" fmla="*/ 459 w 642"/>
              <a:gd name="T27" fmla="*/ 162 h 189"/>
              <a:gd name="T28" fmla="*/ 462 w 642"/>
              <a:gd name="T29" fmla="*/ 179 h 189"/>
              <a:gd name="T30" fmla="*/ 479 w 642"/>
              <a:gd name="T31" fmla="*/ 169 h 189"/>
              <a:gd name="T32" fmla="*/ 536 w 642"/>
              <a:gd name="T33" fmla="*/ 125 h 189"/>
              <a:gd name="T34" fmla="*/ 611 w 642"/>
              <a:gd name="T35" fmla="*/ 116 h 189"/>
              <a:gd name="T36" fmla="*/ 630 w 642"/>
              <a:gd name="T37" fmla="*/ 9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2" h="189">
                <a:moveTo>
                  <a:pt x="508" y="94"/>
                </a:moveTo>
                <a:cubicBezTo>
                  <a:pt x="422" y="74"/>
                  <a:pt x="331" y="62"/>
                  <a:pt x="243" y="72"/>
                </a:cubicBezTo>
                <a:cubicBezTo>
                  <a:pt x="160" y="82"/>
                  <a:pt x="79" y="125"/>
                  <a:pt x="21" y="183"/>
                </a:cubicBezTo>
                <a:cubicBezTo>
                  <a:pt x="16" y="187"/>
                  <a:pt x="7" y="189"/>
                  <a:pt x="4" y="182"/>
                </a:cubicBezTo>
                <a:cubicBezTo>
                  <a:pt x="0" y="176"/>
                  <a:pt x="5" y="168"/>
                  <a:pt x="10" y="164"/>
                </a:cubicBezTo>
                <a:cubicBezTo>
                  <a:pt x="70" y="104"/>
                  <a:pt x="155" y="58"/>
                  <a:pt x="239" y="47"/>
                </a:cubicBezTo>
                <a:cubicBezTo>
                  <a:pt x="333" y="34"/>
                  <a:pt x="430" y="47"/>
                  <a:pt x="522" y="68"/>
                </a:cubicBezTo>
                <a:cubicBezTo>
                  <a:pt x="537" y="71"/>
                  <a:pt x="521" y="97"/>
                  <a:pt x="508" y="94"/>
                </a:cubicBezTo>
                <a:close/>
                <a:moveTo>
                  <a:pt x="630" y="93"/>
                </a:moveTo>
                <a:cubicBezTo>
                  <a:pt x="590" y="67"/>
                  <a:pt x="555" y="33"/>
                  <a:pt x="515" y="7"/>
                </a:cubicBezTo>
                <a:cubicBezTo>
                  <a:pt x="503" y="0"/>
                  <a:pt x="484" y="23"/>
                  <a:pt x="496" y="30"/>
                </a:cubicBezTo>
                <a:cubicBezTo>
                  <a:pt x="523" y="47"/>
                  <a:pt x="547" y="68"/>
                  <a:pt x="572" y="87"/>
                </a:cubicBezTo>
                <a:cubicBezTo>
                  <a:pt x="561" y="90"/>
                  <a:pt x="551" y="94"/>
                  <a:pt x="541" y="98"/>
                </a:cubicBezTo>
                <a:cubicBezTo>
                  <a:pt x="509" y="111"/>
                  <a:pt x="478" y="133"/>
                  <a:pt x="459" y="162"/>
                </a:cubicBezTo>
                <a:cubicBezTo>
                  <a:pt x="455" y="167"/>
                  <a:pt x="455" y="176"/>
                  <a:pt x="462" y="179"/>
                </a:cubicBezTo>
                <a:cubicBezTo>
                  <a:pt x="469" y="181"/>
                  <a:pt x="475" y="175"/>
                  <a:pt x="479" y="169"/>
                </a:cubicBezTo>
                <a:cubicBezTo>
                  <a:pt x="493" y="150"/>
                  <a:pt x="515" y="136"/>
                  <a:pt x="536" y="125"/>
                </a:cubicBezTo>
                <a:cubicBezTo>
                  <a:pt x="557" y="115"/>
                  <a:pt x="588" y="103"/>
                  <a:pt x="611" y="116"/>
                </a:cubicBezTo>
                <a:cubicBezTo>
                  <a:pt x="623" y="122"/>
                  <a:pt x="642" y="100"/>
                  <a:pt x="630" y="93"/>
                </a:cubicBezTo>
                <a:close/>
              </a:path>
            </a:pathLst>
          </a:custGeom>
          <a:solidFill>
            <a:schemeClr val="accent1"/>
          </a:solidFill>
          <a:ln>
            <a:noFill/>
          </a:ln>
          <a:effectLst>
            <a:outerShdw blurRad="38100" dist="25400" dir="2700000" algn="tl"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de-DE" dirty="0">
              <a:latin typeface="+mj-lt"/>
              <a:ea typeface="楷体" panose="02010609060101010101" pitchFamily="49" charset="-122"/>
            </a:endParaRPr>
          </a:p>
        </p:txBody>
      </p:sp>
      <p:sp>
        <p:nvSpPr>
          <p:cNvPr id="24" name="Freeform 8"/>
          <p:cNvSpPr>
            <a:spLocks noEditPoints="1"/>
          </p:cNvSpPr>
          <p:nvPr/>
        </p:nvSpPr>
        <p:spPr bwMode="gray">
          <a:xfrm rot="12001569">
            <a:off x="3735708" y="5046448"/>
            <a:ext cx="1177161" cy="503565"/>
          </a:xfrm>
          <a:custGeom>
            <a:avLst/>
            <a:gdLst>
              <a:gd name="T0" fmla="*/ 508 w 642"/>
              <a:gd name="T1" fmla="*/ 94 h 189"/>
              <a:gd name="T2" fmla="*/ 243 w 642"/>
              <a:gd name="T3" fmla="*/ 72 h 189"/>
              <a:gd name="T4" fmla="*/ 21 w 642"/>
              <a:gd name="T5" fmla="*/ 183 h 189"/>
              <a:gd name="T6" fmla="*/ 4 w 642"/>
              <a:gd name="T7" fmla="*/ 182 h 189"/>
              <a:gd name="T8" fmla="*/ 10 w 642"/>
              <a:gd name="T9" fmla="*/ 164 h 189"/>
              <a:gd name="T10" fmla="*/ 239 w 642"/>
              <a:gd name="T11" fmla="*/ 47 h 189"/>
              <a:gd name="T12" fmla="*/ 522 w 642"/>
              <a:gd name="T13" fmla="*/ 68 h 189"/>
              <a:gd name="T14" fmla="*/ 508 w 642"/>
              <a:gd name="T15" fmla="*/ 94 h 189"/>
              <a:gd name="T16" fmla="*/ 630 w 642"/>
              <a:gd name="T17" fmla="*/ 93 h 189"/>
              <a:gd name="T18" fmla="*/ 515 w 642"/>
              <a:gd name="T19" fmla="*/ 7 h 189"/>
              <a:gd name="T20" fmla="*/ 496 w 642"/>
              <a:gd name="T21" fmla="*/ 30 h 189"/>
              <a:gd name="T22" fmla="*/ 572 w 642"/>
              <a:gd name="T23" fmla="*/ 87 h 189"/>
              <a:gd name="T24" fmla="*/ 541 w 642"/>
              <a:gd name="T25" fmla="*/ 98 h 189"/>
              <a:gd name="T26" fmla="*/ 459 w 642"/>
              <a:gd name="T27" fmla="*/ 162 h 189"/>
              <a:gd name="T28" fmla="*/ 462 w 642"/>
              <a:gd name="T29" fmla="*/ 179 h 189"/>
              <a:gd name="T30" fmla="*/ 479 w 642"/>
              <a:gd name="T31" fmla="*/ 169 h 189"/>
              <a:gd name="T32" fmla="*/ 536 w 642"/>
              <a:gd name="T33" fmla="*/ 125 h 189"/>
              <a:gd name="T34" fmla="*/ 611 w 642"/>
              <a:gd name="T35" fmla="*/ 116 h 189"/>
              <a:gd name="T36" fmla="*/ 630 w 642"/>
              <a:gd name="T37" fmla="*/ 9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2" h="189">
                <a:moveTo>
                  <a:pt x="508" y="94"/>
                </a:moveTo>
                <a:cubicBezTo>
                  <a:pt x="422" y="74"/>
                  <a:pt x="331" y="62"/>
                  <a:pt x="243" y="72"/>
                </a:cubicBezTo>
                <a:cubicBezTo>
                  <a:pt x="160" y="82"/>
                  <a:pt x="79" y="125"/>
                  <a:pt x="21" y="183"/>
                </a:cubicBezTo>
                <a:cubicBezTo>
                  <a:pt x="16" y="187"/>
                  <a:pt x="7" y="189"/>
                  <a:pt x="4" y="182"/>
                </a:cubicBezTo>
                <a:cubicBezTo>
                  <a:pt x="0" y="176"/>
                  <a:pt x="5" y="168"/>
                  <a:pt x="10" y="164"/>
                </a:cubicBezTo>
                <a:cubicBezTo>
                  <a:pt x="70" y="104"/>
                  <a:pt x="155" y="58"/>
                  <a:pt x="239" y="47"/>
                </a:cubicBezTo>
                <a:cubicBezTo>
                  <a:pt x="333" y="34"/>
                  <a:pt x="430" y="47"/>
                  <a:pt x="522" y="68"/>
                </a:cubicBezTo>
                <a:cubicBezTo>
                  <a:pt x="537" y="71"/>
                  <a:pt x="521" y="97"/>
                  <a:pt x="508" y="94"/>
                </a:cubicBezTo>
                <a:close/>
                <a:moveTo>
                  <a:pt x="630" y="93"/>
                </a:moveTo>
                <a:cubicBezTo>
                  <a:pt x="590" y="67"/>
                  <a:pt x="555" y="33"/>
                  <a:pt x="515" y="7"/>
                </a:cubicBezTo>
                <a:cubicBezTo>
                  <a:pt x="503" y="0"/>
                  <a:pt x="484" y="23"/>
                  <a:pt x="496" y="30"/>
                </a:cubicBezTo>
                <a:cubicBezTo>
                  <a:pt x="523" y="47"/>
                  <a:pt x="547" y="68"/>
                  <a:pt x="572" y="87"/>
                </a:cubicBezTo>
                <a:cubicBezTo>
                  <a:pt x="561" y="90"/>
                  <a:pt x="551" y="94"/>
                  <a:pt x="541" y="98"/>
                </a:cubicBezTo>
                <a:cubicBezTo>
                  <a:pt x="509" y="111"/>
                  <a:pt x="478" y="133"/>
                  <a:pt x="459" y="162"/>
                </a:cubicBezTo>
                <a:cubicBezTo>
                  <a:pt x="455" y="167"/>
                  <a:pt x="455" y="176"/>
                  <a:pt x="462" y="179"/>
                </a:cubicBezTo>
                <a:cubicBezTo>
                  <a:pt x="469" y="181"/>
                  <a:pt x="475" y="175"/>
                  <a:pt x="479" y="169"/>
                </a:cubicBezTo>
                <a:cubicBezTo>
                  <a:pt x="493" y="150"/>
                  <a:pt x="515" y="136"/>
                  <a:pt x="536" y="125"/>
                </a:cubicBezTo>
                <a:cubicBezTo>
                  <a:pt x="557" y="115"/>
                  <a:pt x="588" y="103"/>
                  <a:pt x="611" y="116"/>
                </a:cubicBezTo>
                <a:cubicBezTo>
                  <a:pt x="623" y="122"/>
                  <a:pt x="642" y="100"/>
                  <a:pt x="630" y="93"/>
                </a:cubicBezTo>
                <a:close/>
              </a:path>
            </a:pathLst>
          </a:custGeom>
          <a:solidFill>
            <a:schemeClr val="accent1"/>
          </a:solidFill>
          <a:ln>
            <a:noFill/>
          </a:ln>
          <a:effectLst>
            <a:outerShdw blurRad="38100" dist="25400" dir="2700000" algn="tl"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de-DE" dirty="0">
              <a:latin typeface="+mj-lt"/>
              <a:ea typeface="楷体" panose="02010609060101010101" pitchFamily="49" charset="-122"/>
            </a:endParaRPr>
          </a:p>
        </p:txBody>
      </p:sp>
    </p:spTree>
    <p:extLst>
      <p:ext uri="{BB962C8B-B14F-4D97-AF65-F5344CB8AC3E}">
        <p14:creationId xmlns:p14="http://schemas.microsoft.com/office/powerpoint/2010/main" val="1797382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标题 40"/>
          <p:cNvSpPr>
            <a:spLocks noGrp="1"/>
          </p:cNvSpPr>
          <p:nvPr>
            <p:ph type="title"/>
          </p:nvPr>
        </p:nvSpPr>
        <p:spPr/>
        <p:txBody>
          <a:bodyPr/>
          <a:lstStyle/>
          <a:p>
            <a:r>
              <a:rPr lang="zh-CN" altLang="en-US" dirty="0">
                <a:effectLst>
                  <a:outerShdw blurRad="38100" dist="38100" dir="2700000" algn="tl">
                    <a:srgbClr val="000000">
                      <a:alpha val="43137"/>
                    </a:srgbClr>
                  </a:outerShdw>
                </a:effectLst>
                <a:latin typeface="楷体" pitchFamily="49" charset="-122"/>
                <a:ea typeface="楷体" pitchFamily="49" charset="-122"/>
              </a:rPr>
              <a:t>市场风险管理系统</a:t>
            </a:r>
            <a:r>
              <a:rPr lang="en-US" altLang="zh-CN" dirty="0">
                <a:effectLst>
                  <a:outerShdw blurRad="38100" dist="38100" dir="2700000" algn="tl">
                    <a:srgbClr val="000000">
                      <a:alpha val="43137"/>
                    </a:srgbClr>
                  </a:outerShdw>
                </a:effectLst>
                <a:latin typeface="楷体" pitchFamily="49" charset="-122"/>
                <a:ea typeface="楷体" pitchFamily="49" charset="-122"/>
              </a:rPr>
              <a:t>-</a:t>
            </a:r>
            <a:r>
              <a:rPr lang="zh-CN" altLang="en-US" dirty="0">
                <a:effectLst>
                  <a:outerShdw blurRad="38100" dist="38100" dir="2700000" algn="tl">
                    <a:srgbClr val="000000">
                      <a:alpha val="43137"/>
                    </a:srgbClr>
                  </a:outerShdw>
                </a:effectLst>
                <a:latin typeface="楷体" pitchFamily="49" charset="-122"/>
                <a:ea typeface="楷体" pitchFamily="49" charset="-122"/>
              </a:rPr>
              <a:t>挑战</a:t>
            </a:r>
          </a:p>
        </p:txBody>
      </p:sp>
      <p:sp>
        <p:nvSpPr>
          <p:cNvPr id="15" name="文本框 14"/>
          <p:cNvSpPr txBox="1"/>
          <p:nvPr/>
        </p:nvSpPr>
        <p:spPr>
          <a:xfrm>
            <a:off x="467544" y="1028198"/>
            <a:ext cx="8073459" cy="5242462"/>
          </a:xfrm>
          <a:prstGeom prst="rect">
            <a:avLst/>
          </a:prstGeom>
          <a:noFill/>
        </p:spPr>
        <p:txBody>
          <a:bodyPr wrap="square" rtlCol="0">
            <a:spAutoFit/>
          </a:bodyPr>
          <a:lstStyle/>
          <a:p>
            <a:pPr marL="342900" indent="-342900">
              <a:lnSpc>
                <a:spcPct val="150000"/>
              </a:lnSpc>
              <a:buFont typeface="+mj-lt"/>
              <a:buAutoNum type="arabicPeriod"/>
            </a:pPr>
            <a:r>
              <a:rPr kumimoji="1" lang="zh-CN" altLang="en-US" sz="1600" dirty="0">
                <a:solidFill>
                  <a:srgbClr val="37617A"/>
                </a:solidFill>
                <a:latin typeface="楷体" pitchFamily="49" charset="-122"/>
                <a:ea typeface="楷体" pitchFamily="49" charset="-122"/>
                <a:cs typeface="微软雅黑"/>
              </a:rPr>
              <a:t>如何能快速响应业务新增需求？</a:t>
            </a:r>
            <a:endParaRPr kumimoji="1" lang="en-US" altLang="zh-CN" sz="1600" dirty="0">
              <a:solidFill>
                <a:srgbClr val="37617A"/>
              </a:solidFill>
              <a:latin typeface="楷体" pitchFamily="49" charset="-122"/>
              <a:ea typeface="楷体" pitchFamily="49" charset="-122"/>
              <a:cs typeface="微软雅黑"/>
            </a:endParaRPr>
          </a:p>
          <a:p>
            <a:pPr lvl="1">
              <a:lnSpc>
                <a:spcPct val="150000"/>
              </a:lnSpc>
            </a:pPr>
            <a:r>
              <a:rPr kumimoji="1" lang="zh-CN" altLang="en-US" sz="1600" dirty="0">
                <a:solidFill>
                  <a:srgbClr val="37617A"/>
                </a:solidFill>
                <a:latin typeface="楷体" pitchFamily="49" charset="-122"/>
                <a:ea typeface="楷体" pitchFamily="49" charset="-122"/>
                <a:cs typeface="微软雅黑"/>
              </a:rPr>
              <a:t>数据模型 结构设计保证新增功能开发数据基础</a:t>
            </a:r>
            <a:endParaRPr kumimoji="1" lang="en-US" altLang="zh-CN" sz="1600" dirty="0">
              <a:solidFill>
                <a:srgbClr val="37617A"/>
              </a:solidFill>
              <a:latin typeface="楷体" pitchFamily="49" charset="-122"/>
              <a:ea typeface="楷体" pitchFamily="49" charset="-122"/>
              <a:cs typeface="微软雅黑"/>
            </a:endParaRPr>
          </a:p>
          <a:p>
            <a:pPr marL="342900" indent="-342900">
              <a:lnSpc>
                <a:spcPct val="150000"/>
              </a:lnSpc>
              <a:buFont typeface="+mj-lt"/>
              <a:buAutoNum type="arabicPeriod"/>
            </a:pPr>
            <a:r>
              <a:rPr kumimoji="1" lang="zh-CN" altLang="en-US" sz="1600" dirty="0">
                <a:solidFill>
                  <a:srgbClr val="37617A"/>
                </a:solidFill>
                <a:latin typeface="楷体" pitchFamily="49" charset="-122"/>
                <a:ea typeface="楷体" pitchFamily="49" charset="-122"/>
                <a:cs typeface="微软雅黑"/>
              </a:rPr>
              <a:t>如何应对需求变更？</a:t>
            </a:r>
            <a:endParaRPr kumimoji="1" lang="en-US" altLang="zh-CN" sz="1600" dirty="0">
              <a:solidFill>
                <a:srgbClr val="37617A"/>
              </a:solidFill>
              <a:latin typeface="楷体" pitchFamily="49" charset="-122"/>
              <a:ea typeface="楷体" pitchFamily="49" charset="-122"/>
              <a:cs typeface="微软雅黑"/>
            </a:endParaRPr>
          </a:p>
          <a:p>
            <a:pPr lvl="1">
              <a:lnSpc>
                <a:spcPct val="150000"/>
              </a:lnSpc>
            </a:pPr>
            <a:r>
              <a:rPr kumimoji="1" lang="zh-CN" altLang="en-US" sz="1600" dirty="0">
                <a:solidFill>
                  <a:srgbClr val="37617A"/>
                </a:solidFill>
                <a:latin typeface="楷体" pitchFamily="49" charset="-122"/>
                <a:ea typeface="楷体" pitchFamily="49" charset="-122"/>
                <a:cs typeface="微软雅黑"/>
              </a:rPr>
              <a:t>参数表群保证业务逻辑集中完整</a:t>
            </a:r>
            <a:endParaRPr kumimoji="1" lang="en-US" altLang="zh-CN" sz="1600" dirty="0">
              <a:solidFill>
                <a:srgbClr val="37617A"/>
              </a:solidFill>
              <a:latin typeface="楷体" pitchFamily="49" charset="-122"/>
              <a:ea typeface="楷体" pitchFamily="49" charset="-122"/>
              <a:cs typeface="微软雅黑"/>
            </a:endParaRPr>
          </a:p>
          <a:p>
            <a:pPr marL="342900" indent="-342900">
              <a:lnSpc>
                <a:spcPct val="150000"/>
              </a:lnSpc>
              <a:buFont typeface="+mj-lt"/>
              <a:buAutoNum type="arabicPeriod"/>
            </a:pPr>
            <a:r>
              <a:rPr kumimoji="1" lang="zh-CN" altLang="en-US" sz="1600" dirty="0">
                <a:solidFill>
                  <a:srgbClr val="37617A"/>
                </a:solidFill>
                <a:latin typeface="楷体" pitchFamily="49" charset="-122"/>
                <a:ea typeface="楷体" pitchFamily="49" charset="-122"/>
                <a:cs typeface="微软雅黑"/>
              </a:rPr>
              <a:t>如何支持变化多端的风险分析？</a:t>
            </a:r>
            <a:endParaRPr kumimoji="1" lang="en-US" altLang="zh-CN" sz="1600" dirty="0">
              <a:solidFill>
                <a:srgbClr val="37617A"/>
              </a:solidFill>
              <a:latin typeface="楷体" pitchFamily="49" charset="-122"/>
              <a:ea typeface="楷体" pitchFamily="49" charset="-122"/>
              <a:cs typeface="微软雅黑"/>
            </a:endParaRPr>
          </a:p>
          <a:p>
            <a:pPr lvl="1">
              <a:lnSpc>
                <a:spcPct val="150000"/>
              </a:lnSpc>
            </a:pPr>
            <a:r>
              <a:rPr kumimoji="1" lang="zh-CN" altLang="en-US" sz="1600" dirty="0">
                <a:solidFill>
                  <a:srgbClr val="37617A"/>
                </a:solidFill>
                <a:latin typeface="楷体" pitchFamily="49" charset="-122"/>
                <a:ea typeface="楷体" pitchFamily="49" charset="-122"/>
                <a:cs typeface="微软雅黑"/>
              </a:rPr>
              <a:t>通过投资组合树维度标签的数据结构设计和数据模型的整合层处理，完成从业务源系统到最终风险分析终端结果的一脉贯通，以此实现风险视角下的业务分析。</a:t>
            </a:r>
            <a:endParaRPr kumimoji="1" lang="en-US" altLang="zh-CN" sz="1600" dirty="0">
              <a:solidFill>
                <a:srgbClr val="37617A"/>
              </a:solidFill>
              <a:latin typeface="楷体" pitchFamily="49" charset="-122"/>
              <a:ea typeface="楷体" pitchFamily="49" charset="-122"/>
              <a:cs typeface="微软雅黑"/>
            </a:endParaRPr>
          </a:p>
          <a:p>
            <a:pPr marL="342900" indent="-342900">
              <a:lnSpc>
                <a:spcPct val="150000"/>
              </a:lnSpc>
              <a:buFont typeface="+mj-lt"/>
              <a:buAutoNum type="arabicPeriod"/>
            </a:pPr>
            <a:r>
              <a:rPr kumimoji="1" lang="zh-CN" altLang="en-US" sz="1600" dirty="0">
                <a:solidFill>
                  <a:srgbClr val="37617A"/>
                </a:solidFill>
                <a:latin typeface="楷体" pitchFamily="49" charset="-122"/>
                <a:ea typeface="楷体" pitchFamily="49" charset="-122"/>
                <a:cs typeface="微软雅黑"/>
              </a:rPr>
              <a:t>如何检测、控制数据质量？</a:t>
            </a:r>
            <a:endParaRPr kumimoji="1" lang="en-US" altLang="zh-CN" sz="1600" dirty="0">
              <a:solidFill>
                <a:srgbClr val="37617A"/>
              </a:solidFill>
              <a:latin typeface="楷体" pitchFamily="49" charset="-122"/>
              <a:ea typeface="楷体" pitchFamily="49" charset="-122"/>
              <a:cs typeface="微软雅黑"/>
            </a:endParaRPr>
          </a:p>
          <a:p>
            <a:pPr lvl="1">
              <a:lnSpc>
                <a:spcPct val="150000"/>
              </a:lnSpc>
            </a:pPr>
            <a:r>
              <a:rPr kumimoji="1" lang="zh-CN" altLang="en-US" sz="1600" dirty="0">
                <a:solidFill>
                  <a:srgbClr val="37617A"/>
                </a:solidFill>
                <a:latin typeface="楷体" pitchFamily="49" charset="-122"/>
                <a:ea typeface="楷体" pitchFamily="49" charset="-122"/>
                <a:cs typeface="微软雅黑"/>
              </a:rPr>
              <a:t>各层各节点数据质量控制。</a:t>
            </a:r>
            <a:endParaRPr kumimoji="1" lang="en-US" altLang="zh-CN" sz="1600" dirty="0">
              <a:solidFill>
                <a:srgbClr val="37617A"/>
              </a:solidFill>
              <a:latin typeface="楷体" pitchFamily="49" charset="-122"/>
              <a:ea typeface="楷体" pitchFamily="49" charset="-122"/>
              <a:cs typeface="微软雅黑"/>
            </a:endParaRPr>
          </a:p>
          <a:p>
            <a:pPr marL="342900" indent="-342900">
              <a:lnSpc>
                <a:spcPct val="150000"/>
              </a:lnSpc>
              <a:buFont typeface="+mj-lt"/>
              <a:buAutoNum type="arabicPeriod"/>
            </a:pPr>
            <a:r>
              <a:rPr kumimoji="1" lang="zh-CN" altLang="en-US" sz="1600" dirty="0">
                <a:solidFill>
                  <a:srgbClr val="37617A"/>
                </a:solidFill>
                <a:latin typeface="楷体" pitchFamily="49" charset="-122"/>
                <a:ea typeface="楷体" pitchFamily="49" charset="-122"/>
                <a:cs typeface="微软雅黑"/>
              </a:rPr>
              <a:t>各业务系统的业务属性定义不一致，怎么实现最终的风险计量分析？</a:t>
            </a:r>
            <a:endParaRPr kumimoji="1" lang="en-US" altLang="zh-CN" sz="1600" dirty="0">
              <a:solidFill>
                <a:srgbClr val="37617A"/>
              </a:solidFill>
              <a:latin typeface="楷体" pitchFamily="49" charset="-122"/>
              <a:ea typeface="楷体" pitchFamily="49" charset="-122"/>
              <a:cs typeface="微软雅黑"/>
            </a:endParaRPr>
          </a:p>
          <a:p>
            <a:pPr lvl="1">
              <a:lnSpc>
                <a:spcPct val="150000"/>
              </a:lnSpc>
            </a:pPr>
            <a:r>
              <a:rPr kumimoji="1" lang="zh-CN" altLang="en-US" sz="1600" dirty="0">
                <a:solidFill>
                  <a:srgbClr val="37617A"/>
                </a:solidFill>
                <a:latin typeface="楷体" pitchFamily="49" charset="-122"/>
                <a:ea typeface="楷体" pitchFamily="49" charset="-122"/>
                <a:cs typeface="微软雅黑"/>
              </a:rPr>
              <a:t>通过一组参数表建立唯一定义，实现各系统业务属性的统一对应。</a:t>
            </a:r>
            <a:endParaRPr kumimoji="1" lang="en-US" altLang="zh-CN" sz="1600" dirty="0">
              <a:solidFill>
                <a:srgbClr val="37617A"/>
              </a:solidFill>
              <a:latin typeface="楷体" pitchFamily="49" charset="-122"/>
              <a:ea typeface="楷体" pitchFamily="49" charset="-122"/>
              <a:cs typeface="微软雅黑"/>
            </a:endParaRPr>
          </a:p>
          <a:p>
            <a:pPr marL="342900" indent="-342900">
              <a:lnSpc>
                <a:spcPct val="150000"/>
              </a:lnSpc>
              <a:buFont typeface="+mj-lt"/>
              <a:buAutoNum type="arabicPeriod"/>
            </a:pPr>
            <a:r>
              <a:rPr kumimoji="1" lang="zh-CN" altLang="en-US" sz="1600" dirty="0">
                <a:solidFill>
                  <a:srgbClr val="37617A"/>
                </a:solidFill>
                <a:latin typeface="楷体" pitchFamily="49" charset="-122"/>
                <a:ea typeface="楷体" pitchFamily="49" charset="-122"/>
                <a:cs typeface="微软雅黑"/>
              </a:rPr>
              <a:t>实时计算</a:t>
            </a:r>
            <a:endParaRPr kumimoji="1" lang="en-US" altLang="zh-CN" sz="1600" dirty="0">
              <a:solidFill>
                <a:srgbClr val="37617A"/>
              </a:solidFill>
              <a:latin typeface="楷体" pitchFamily="49" charset="-122"/>
              <a:ea typeface="楷体" pitchFamily="49" charset="-122"/>
              <a:cs typeface="微软雅黑"/>
            </a:endParaRPr>
          </a:p>
          <a:p>
            <a:pPr lvl="1">
              <a:lnSpc>
                <a:spcPct val="150000"/>
              </a:lnSpc>
            </a:pPr>
            <a:r>
              <a:rPr kumimoji="1" lang="zh-CN" altLang="en-US" sz="1600" dirty="0">
                <a:solidFill>
                  <a:srgbClr val="37617A"/>
                </a:solidFill>
                <a:latin typeface="楷体" pitchFamily="49" charset="-122"/>
                <a:ea typeface="楷体" pitchFamily="49" charset="-122"/>
                <a:cs typeface="微软雅黑"/>
              </a:rPr>
              <a:t>盘中处理，如何实现实时风险监控？</a:t>
            </a:r>
            <a:endParaRPr kumimoji="1" lang="en-US" altLang="zh-CN" sz="1600" dirty="0">
              <a:solidFill>
                <a:srgbClr val="37617A"/>
              </a:solidFill>
              <a:latin typeface="楷体" pitchFamily="49" charset="-122"/>
              <a:ea typeface="楷体" pitchFamily="49" charset="-122"/>
              <a:cs typeface="微软雅黑"/>
            </a:endParaRPr>
          </a:p>
          <a:p>
            <a:pPr lvl="1">
              <a:lnSpc>
                <a:spcPct val="150000"/>
              </a:lnSpc>
            </a:pPr>
            <a:r>
              <a:rPr kumimoji="1" lang="zh-CN" altLang="en-US" sz="1600" dirty="0">
                <a:solidFill>
                  <a:srgbClr val="37617A"/>
                </a:solidFill>
                <a:latin typeface="楷体" pitchFamily="49" charset="-122"/>
                <a:ea typeface="楷体" pitchFamily="49" charset="-122"/>
                <a:cs typeface="微软雅黑"/>
              </a:rPr>
              <a:t>数据的查遗补缺，补录系统治标不治本</a:t>
            </a:r>
            <a:r>
              <a:rPr kumimoji="1" lang="zh-CN" altLang="en-US" sz="1600" dirty="0">
                <a:latin typeface="楷体" pitchFamily="49" charset="-122"/>
                <a:ea typeface="楷体" pitchFamily="49" charset="-122"/>
                <a:cs typeface="微软雅黑"/>
              </a:rPr>
              <a:t>。</a:t>
            </a:r>
          </a:p>
        </p:txBody>
      </p:sp>
    </p:spTree>
    <p:extLst>
      <p:ext uri="{BB962C8B-B14F-4D97-AF65-F5344CB8AC3E}">
        <p14:creationId xmlns:p14="http://schemas.microsoft.com/office/powerpoint/2010/main" val="28472336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799" y="1232690"/>
            <a:ext cx="7732060" cy="2014406"/>
          </a:xfrm>
        </p:spPr>
        <p:txBody>
          <a:bodyPr/>
          <a:lstStyle/>
          <a:p>
            <a:pPr algn="ctr"/>
            <a:r>
              <a:rPr lang="zh-CN" altLang="en-US" dirty="0">
                <a:effectLst>
                  <a:outerShdw blurRad="38100" dist="38100" dir="2700000" algn="tl">
                    <a:srgbClr val="000000">
                      <a:alpha val="43137"/>
                    </a:srgbClr>
                  </a:outerShdw>
                </a:effectLst>
                <a:latin typeface="楷体" pitchFamily="49" charset="-122"/>
                <a:ea typeface="楷体" pitchFamily="49" charset="-122"/>
              </a:rPr>
              <a:t>实施落地</a:t>
            </a:r>
          </a:p>
        </p:txBody>
      </p:sp>
    </p:spTree>
    <p:extLst>
      <p:ext uri="{BB962C8B-B14F-4D97-AF65-F5344CB8AC3E}">
        <p14:creationId xmlns:p14="http://schemas.microsoft.com/office/powerpoint/2010/main" val="22348545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案例</a:t>
            </a:r>
            <a:r>
              <a:rPr lang="en-US" altLang="zh-CN"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a:t>
            </a:r>
            <a:r>
              <a:rPr lang="zh-CN" altLang="en-US"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券商</a:t>
            </a:r>
            <a:r>
              <a:rPr lang="en-US" altLang="zh-CN"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a:t>
            </a:r>
            <a:r>
              <a:rPr lang="zh-CN" altLang="en-US"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摘自汇报材料</a:t>
            </a:r>
            <a:r>
              <a:rPr lang="en-US" altLang="zh-CN"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a:t>
            </a:r>
            <a:endParaRPr lang="en-US"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pic>
        <p:nvPicPr>
          <p:cNvPr id="9"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5466"/>
          <a:stretch/>
        </p:blipFill>
        <p:spPr bwMode="auto">
          <a:xfrm>
            <a:off x="228600" y="1231315"/>
            <a:ext cx="8351429" cy="48300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36069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91440" tIns="45720" rIns="91440" bIns="45720" rtlCol="0" anchor="ctr">
            <a:normAutofit/>
          </a:bodyPr>
          <a:lstStyle/>
          <a:p>
            <a:r>
              <a:rPr lang="zh-CN" altLang="en-US" dirty="0">
                <a:solidFill>
                  <a:schemeClr val="bg1"/>
                </a:solidFill>
                <a:effectLst>
                  <a:outerShdw blurRad="38100" dist="38100" dir="2700000" algn="tl">
                    <a:srgbClr val="000000">
                      <a:alpha val="43137"/>
                    </a:srgbClr>
                  </a:outerShdw>
                </a:effectLst>
                <a:latin typeface="楷体" pitchFamily="49" charset="-122"/>
                <a:ea typeface="楷体" pitchFamily="49" charset="-122"/>
              </a:rPr>
              <a:t>项目实施</a:t>
            </a:r>
            <a:endParaRPr lang="en-US" altLang="en-US" dirty="0">
              <a:solidFill>
                <a:schemeClr val="bg1"/>
              </a:solidFill>
              <a:effectLst>
                <a:outerShdw blurRad="38100" dist="38100" dir="2700000" algn="tl">
                  <a:srgbClr val="000000">
                    <a:alpha val="43137"/>
                  </a:srgbClr>
                </a:outerShdw>
              </a:effectLst>
              <a:latin typeface="楷体" pitchFamily="49" charset="-122"/>
              <a:ea typeface="楷体" pitchFamily="49"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717950388"/>
              </p:ext>
            </p:extLst>
          </p:nvPr>
        </p:nvGraphicFramePr>
        <p:xfrm>
          <a:off x="228599" y="1073820"/>
          <a:ext cx="8384281" cy="5170052"/>
        </p:xfrm>
        <a:graphic>
          <a:graphicData uri="http://schemas.openxmlformats.org/drawingml/2006/table">
            <a:tbl>
              <a:tblPr/>
              <a:tblGrid>
                <a:gridCol w="2758370">
                  <a:extLst>
                    <a:ext uri="{9D8B030D-6E8A-4147-A177-3AD203B41FA5}">
                      <a16:colId xmlns="" xmlns:a16="http://schemas.microsoft.com/office/drawing/2014/main" val="20000"/>
                    </a:ext>
                  </a:extLst>
                </a:gridCol>
                <a:gridCol w="1086852">
                  <a:extLst>
                    <a:ext uri="{9D8B030D-6E8A-4147-A177-3AD203B41FA5}">
                      <a16:colId xmlns="" xmlns:a16="http://schemas.microsoft.com/office/drawing/2014/main" val="20001"/>
                    </a:ext>
                  </a:extLst>
                </a:gridCol>
                <a:gridCol w="1186317">
                  <a:extLst>
                    <a:ext uri="{9D8B030D-6E8A-4147-A177-3AD203B41FA5}">
                      <a16:colId xmlns="" xmlns:a16="http://schemas.microsoft.com/office/drawing/2014/main" val="20002"/>
                    </a:ext>
                  </a:extLst>
                </a:gridCol>
                <a:gridCol w="572538">
                  <a:extLst>
                    <a:ext uri="{9D8B030D-6E8A-4147-A177-3AD203B41FA5}">
                      <a16:colId xmlns="" xmlns:a16="http://schemas.microsoft.com/office/drawing/2014/main" val="20003"/>
                    </a:ext>
                  </a:extLst>
                </a:gridCol>
                <a:gridCol w="572538">
                  <a:extLst>
                    <a:ext uri="{9D8B030D-6E8A-4147-A177-3AD203B41FA5}">
                      <a16:colId xmlns="" xmlns:a16="http://schemas.microsoft.com/office/drawing/2014/main" val="20004"/>
                    </a:ext>
                  </a:extLst>
                </a:gridCol>
                <a:gridCol w="766618">
                  <a:extLst>
                    <a:ext uri="{9D8B030D-6E8A-4147-A177-3AD203B41FA5}">
                      <a16:colId xmlns="" xmlns:a16="http://schemas.microsoft.com/office/drawing/2014/main" val="20005"/>
                    </a:ext>
                  </a:extLst>
                </a:gridCol>
                <a:gridCol w="371179">
                  <a:extLst>
                    <a:ext uri="{9D8B030D-6E8A-4147-A177-3AD203B41FA5}">
                      <a16:colId xmlns="" xmlns:a16="http://schemas.microsoft.com/office/drawing/2014/main" val="20006"/>
                    </a:ext>
                  </a:extLst>
                </a:gridCol>
                <a:gridCol w="1069869">
                  <a:extLst>
                    <a:ext uri="{9D8B030D-6E8A-4147-A177-3AD203B41FA5}">
                      <a16:colId xmlns="" xmlns:a16="http://schemas.microsoft.com/office/drawing/2014/main" val="20007"/>
                    </a:ext>
                  </a:extLst>
                </a:gridCol>
              </a:tblGrid>
              <a:tr h="175469">
                <a:tc>
                  <a:txBody>
                    <a:bodyPr/>
                    <a:lstStyle/>
                    <a:p>
                      <a:pPr algn="l" fontAlgn="ctr"/>
                      <a:r>
                        <a:rPr lang="zh-CN" altLang="en-US" sz="1000" b="1" i="0" u="none" strike="noStrike" dirty="0">
                          <a:solidFill>
                            <a:srgbClr val="363636"/>
                          </a:solidFill>
                          <a:latin typeface="微软雅黑"/>
                        </a:rPr>
                        <a:t>证券市场风险项目第一期任务名称</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FE3E8"/>
                    </a:solidFill>
                  </a:tcPr>
                </a:tc>
                <a:tc>
                  <a:txBody>
                    <a:bodyPr/>
                    <a:lstStyle/>
                    <a:p>
                      <a:pPr algn="ctr" fontAlgn="ctr"/>
                      <a:r>
                        <a:rPr lang="zh-CN" altLang="en-US" sz="1000" b="1" i="0" u="none" strike="noStrike">
                          <a:solidFill>
                            <a:srgbClr val="363636"/>
                          </a:solidFill>
                          <a:latin typeface="微软雅黑"/>
                        </a:rPr>
                        <a:t>开始时间</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FE3E8"/>
                    </a:solidFill>
                  </a:tcPr>
                </a:tc>
                <a:tc>
                  <a:txBody>
                    <a:bodyPr/>
                    <a:lstStyle/>
                    <a:p>
                      <a:pPr algn="ctr" fontAlgn="ctr"/>
                      <a:r>
                        <a:rPr lang="zh-CN" altLang="en-US" sz="1000" b="1" i="0" u="none" strike="noStrike">
                          <a:solidFill>
                            <a:srgbClr val="363636"/>
                          </a:solidFill>
                          <a:latin typeface="微软雅黑"/>
                        </a:rPr>
                        <a:t>完成时间</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FE3E8"/>
                    </a:solidFill>
                  </a:tcPr>
                </a:tc>
                <a:tc>
                  <a:txBody>
                    <a:bodyPr/>
                    <a:lstStyle/>
                    <a:p>
                      <a:pPr algn="l" fontAlgn="ctr"/>
                      <a:r>
                        <a:rPr lang="zh-CN" altLang="en-US" sz="1000" b="1" i="0" u="none" strike="noStrike">
                          <a:solidFill>
                            <a:srgbClr val="363636"/>
                          </a:solidFill>
                          <a:latin typeface="微软雅黑"/>
                        </a:rPr>
                        <a:t>前置任务</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FE3E8"/>
                    </a:solidFill>
                  </a:tcPr>
                </a:tc>
                <a:tc>
                  <a:txBody>
                    <a:bodyPr/>
                    <a:lstStyle/>
                    <a:p>
                      <a:pPr algn="l" fontAlgn="ctr"/>
                      <a:r>
                        <a:rPr lang="zh-CN" altLang="en-US" sz="1000" b="1" i="0" u="none" strike="noStrike">
                          <a:solidFill>
                            <a:srgbClr val="363636"/>
                          </a:solidFill>
                          <a:latin typeface="微软雅黑"/>
                        </a:rPr>
                        <a:t>甲方业务</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FE3E8"/>
                    </a:solidFill>
                  </a:tcPr>
                </a:tc>
                <a:tc>
                  <a:txBody>
                    <a:bodyPr/>
                    <a:lstStyle/>
                    <a:p>
                      <a:pPr algn="l" fontAlgn="ctr"/>
                      <a:r>
                        <a:rPr lang="zh-CN" altLang="en-US" sz="1000" b="1" i="0" u="none" strike="noStrike">
                          <a:solidFill>
                            <a:srgbClr val="363636"/>
                          </a:solidFill>
                          <a:latin typeface="微软雅黑"/>
                        </a:rPr>
                        <a:t>甲方技术</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FE3E8"/>
                    </a:solidFill>
                  </a:tcPr>
                </a:tc>
                <a:tc>
                  <a:txBody>
                    <a:bodyPr/>
                    <a:lstStyle/>
                    <a:p>
                      <a:pPr algn="l" fontAlgn="ctr"/>
                      <a:r>
                        <a:rPr lang="en-US" sz="1000" b="1" i="0" u="none" strike="noStrike">
                          <a:solidFill>
                            <a:srgbClr val="363636"/>
                          </a:solidFill>
                          <a:latin typeface="微软雅黑"/>
                        </a:rPr>
                        <a:t>RM</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FE3E8"/>
                    </a:solidFill>
                  </a:tcPr>
                </a:tc>
                <a:tc>
                  <a:txBody>
                    <a:bodyPr/>
                    <a:lstStyle/>
                    <a:p>
                      <a:pPr algn="l" fontAlgn="ctr"/>
                      <a:r>
                        <a:rPr lang="zh-CN" altLang="en-US" sz="1000" b="1" i="0" u="none" strike="noStrike" dirty="0">
                          <a:solidFill>
                            <a:srgbClr val="363636"/>
                          </a:solidFill>
                          <a:latin typeface="微软雅黑"/>
                        </a:rPr>
                        <a:t>实施商</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FE3E8"/>
                    </a:solidFill>
                  </a:tcPr>
                </a:tc>
                <a:extLst>
                  <a:ext uri="{0D108BD9-81ED-4DB2-BD59-A6C34878D82A}">
                    <a16:rowId xmlns="" xmlns:a16="http://schemas.microsoft.com/office/drawing/2014/main" val="10000"/>
                  </a:ext>
                </a:extLst>
              </a:tr>
              <a:tr h="172227">
                <a:tc>
                  <a:txBody>
                    <a:bodyPr/>
                    <a:lstStyle/>
                    <a:p>
                      <a:pPr algn="l" fontAlgn="ctr"/>
                      <a:r>
                        <a:rPr lang="zh-CN" altLang="en-US" sz="1000" b="1" i="0" u="none" strike="noStrike">
                          <a:solidFill>
                            <a:srgbClr val="000000"/>
                          </a:solidFill>
                          <a:latin typeface="微软雅黑"/>
                        </a:rPr>
                        <a:t>   需求分析和初始化环境</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tc>
                  <a:txBody>
                    <a:bodyPr/>
                    <a:lstStyle/>
                    <a:p>
                      <a:pPr algn="ctr" fontAlgn="t"/>
                      <a:r>
                        <a:rPr lang="en-US" altLang="zh-CN" sz="1000" b="1" i="0" u="none" strike="noStrike">
                          <a:solidFill>
                            <a:srgbClr val="000000"/>
                          </a:solidFill>
                          <a:latin typeface="微软雅黑"/>
                        </a:rPr>
                        <a:t>11</a:t>
                      </a:r>
                      <a:r>
                        <a:rPr lang="zh-CN" altLang="en-US" sz="1000" b="1" i="0" u="none" strike="noStrike">
                          <a:solidFill>
                            <a:srgbClr val="000000"/>
                          </a:solidFill>
                          <a:latin typeface="微软雅黑"/>
                        </a:rPr>
                        <a:t>月</a:t>
                      </a:r>
                      <a:r>
                        <a:rPr lang="en-US" altLang="zh-CN" sz="1000" b="1" i="0" u="none" strike="noStrike">
                          <a:solidFill>
                            <a:srgbClr val="000000"/>
                          </a:solidFill>
                          <a:latin typeface="微软雅黑"/>
                        </a:rPr>
                        <a:t>20</a:t>
                      </a:r>
                      <a:r>
                        <a:rPr lang="zh-CN" altLang="en-US" sz="1000" b="1" i="0" u="none" strike="noStrike">
                          <a:solidFill>
                            <a:srgbClr val="000000"/>
                          </a:solidFill>
                          <a:latin typeface="微软雅黑"/>
                        </a:rPr>
                        <a:t>日 星期五</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tc>
                  <a:txBody>
                    <a:bodyPr/>
                    <a:lstStyle/>
                    <a:p>
                      <a:pPr algn="ctr" fontAlgn="t"/>
                      <a:r>
                        <a:rPr lang="en-US" altLang="zh-CN" sz="1000" b="1" i="0" u="none" strike="noStrike">
                          <a:solidFill>
                            <a:srgbClr val="000000"/>
                          </a:solidFill>
                          <a:latin typeface="微软雅黑"/>
                        </a:rPr>
                        <a:t>01</a:t>
                      </a:r>
                      <a:r>
                        <a:rPr lang="zh-CN" altLang="en-US" sz="1000" b="1" i="0" u="none" strike="noStrike">
                          <a:solidFill>
                            <a:srgbClr val="000000"/>
                          </a:solidFill>
                          <a:latin typeface="微软雅黑"/>
                        </a:rPr>
                        <a:t>月</a:t>
                      </a:r>
                      <a:r>
                        <a:rPr lang="en-US" altLang="zh-CN" sz="1000" b="1" i="0" u="none" strike="noStrike">
                          <a:solidFill>
                            <a:srgbClr val="000000"/>
                          </a:solidFill>
                          <a:latin typeface="微软雅黑"/>
                        </a:rPr>
                        <a:t>08</a:t>
                      </a:r>
                      <a:r>
                        <a:rPr lang="zh-CN" altLang="en-US" sz="1000" b="1" i="0" u="none" strike="noStrike">
                          <a:solidFill>
                            <a:srgbClr val="000000"/>
                          </a:solidFill>
                          <a:latin typeface="微软雅黑"/>
                        </a:rPr>
                        <a:t>日 星期五</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tc>
                  <a:txBody>
                    <a:bodyPr/>
                    <a:lstStyle/>
                    <a:p>
                      <a:pPr algn="l" fontAlgn="ctr"/>
                      <a:r>
                        <a:rPr lang="zh-CN" altLang="en-US" sz="1000" b="0" i="0" u="none" strike="noStrike" dirty="0">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extLst>
                  <a:ext uri="{0D108BD9-81ED-4DB2-BD59-A6C34878D82A}">
                    <a16:rowId xmlns="" xmlns:a16="http://schemas.microsoft.com/office/drawing/2014/main" val="10001"/>
                  </a:ext>
                </a:extLst>
              </a:tr>
              <a:tr h="172227">
                <a:tc>
                  <a:txBody>
                    <a:bodyPr/>
                    <a:lstStyle/>
                    <a:p>
                      <a:pPr algn="l" fontAlgn="ctr"/>
                      <a:r>
                        <a:rPr lang="zh-CN" altLang="en-US" sz="1000" b="1" i="0" u="none" strike="noStrike" dirty="0">
                          <a:solidFill>
                            <a:srgbClr val="000000"/>
                          </a:solidFill>
                          <a:latin typeface="微软雅黑"/>
                        </a:rPr>
                        <a:t>      需求第一轮</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t"/>
                      <a:r>
                        <a:rPr lang="en-US" altLang="zh-CN" sz="1000" b="1" i="0" u="none" strike="noStrike">
                          <a:solidFill>
                            <a:srgbClr val="000000"/>
                          </a:solidFill>
                          <a:latin typeface="微软雅黑"/>
                        </a:rPr>
                        <a:t>11</a:t>
                      </a:r>
                      <a:r>
                        <a:rPr lang="zh-CN" altLang="en-US" sz="1000" b="1" i="0" u="none" strike="noStrike">
                          <a:solidFill>
                            <a:srgbClr val="000000"/>
                          </a:solidFill>
                          <a:latin typeface="微软雅黑"/>
                        </a:rPr>
                        <a:t>月</a:t>
                      </a:r>
                      <a:r>
                        <a:rPr lang="en-US" altLang="zh-CN" sz="1000" b="1" i="0" u="none" strike="noStrike">
                          <a:solidFill>
                            <a:srgbClr val="000000"/>
                          </a:solidFill>
                          <a:latin typeface="微软雅黑"/>
                        </a:rPr>
                        <a:t>20</a:t>
                      </a:r>
                      <a:r>
                        <a:rPr lang="zh-CN" altLang="en-US" sz="1000" b="1" i="0" u="none" strike="noStrike">
                          <a:solidFill>
                            <a:srgbClr val="000000"/>
                          </a:solidFill>
                          <a:latin typeface="微软雅黑"/>
                        </a:rPr>
                        <a:t>日 星期五</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tc>
                  <a:txBody>
                    <a:bodyPr/>
                    <a:lstStyle/>
                    <a:p>
                      <a:pPr algn="ctr" fontAlgn="t"/>
                      <a:r>
                        <a:rPr lang="en-US" altLang="zh-CN" sz="1000" b="1" i="0" u="none" strike="noStrike">
                          <a:solidFill>
                            <a:srgbClr val="000000"/>
                          </a:solidFill>
                          <a:latin typeface="微软雅黑"/>
                        </a:rPr>
                        <a:t>12</a:t>
                      </a:r>
                      <a:r>
                        <a:rPr lang="zh-CN" altLang="en-US" sz="1000" b="1" i="0" u="none" strike="noStrike">
                          <a:solidFill>
                            <a:srgbClr val="000000"/>
                          </a:solidFill>
                          <a:latin typeface="微软雅黑"/>
                        </a:rPr>
                        <a:t>月</a:t>
                      </a:r>
                      <a:r>
                        <a:rPr lang="en-US" altLang="zh-CN" sz="1000" b="1" i="0" u="none" strike="noStrike">
                          <a:solidFill>
                            <a:srgbClr val="000000"/>
                          </a:solidFill>
                          <a:latin typeface="微软雅黑"/>
                        </a:rPr>
                        <a:t>11</a:t>
                      </a:r>
                      <a:r>
                        <a:rPr lang="zh-CN" altLang="en-US" sz="1000" b="1" i="0" u="none" strike="noStrike">
                          <a:solidFill>
                            <a:srgbClr val="000000"/>
                          </a:solidFill>
                          <a:latin typeface="微软雅黑"/>
                        </a:rPr>
                        <a:t>日 星期五</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extLst>
                  <a:ext uri="{0D108BD9-81ED-4DB2-BD59-A6C34878D82A}">
                    <a16:rowId xmlns="" xmlns:a16="http://schemas.microsoft.com/office/drawing/2014/main" val="10002"/>
                  </a:ext>
                </a:extLst>
              </a:tr>
              <a:tr h="172227">
                <a:tc>
                  <a:txBody>
                    <a:bodyPr/>
                    <a:lstStyle/>
                    <a:p>
                      <a:pPr algn="l" fontAlgn="ctr"/>
                      <a:r>
                        <a:rPr lang="zh-CN" altLang="en-US" sz="1000" b="0" i="0" u="none" strike="noStrike">
                          <a:solidFill>
                            <a:srgbClr val="000000"/>
                          </a:solidFill>
                          <a:latin typeface="微软雅黑"/>
                        </a:rPr>
                        <a:t>         源系统数据调研</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t"/>
                      <a:r>
                        <a:rPr lang="en-US" altLang="zh-CN" sz="1000" b="0" i="0" u="none" strike="noStrike">
                          <a:solidFill>
                            <a:srgbClr val="000000"/>
                          </a:solidFill>
                          <a:latin typeface="微软雅黑"/>
                        </a:rPr>
                        <a:t>11</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20</a:t>
                      </a:r>
                      <a:r>
                        <a:rPr lang="zh-CN" altLang="en-US" sz="1000" b="0" i="0" u="none" strike="noStrike">
                          <a:solidFill>
                            <a:srgbClr val="000000"/>
                          </a:solidFill>
                          <a:latin typeface="微软雅黑"/>
                        </a:rPr>
                        <a:t>日 星期五</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t"/>
                      <a:r>
                        <a:rPr lang="en-US" altLang="zh-CN" sz="1000" b="0" i="0" u="none" strike="noStrike">
                          <a:solidFill>
                            <a:srgbClr val="000000"/>
                          </a:solidFill>
                          <a:latin typeface="微软雅黑"/>
                        </a:rPr>
                        <a:t>11</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26</a:t>
                      </a:r>
                      <a:r>
                        <a:rPr lang="zh-CN" altLang="en-US" sz="1000" b="0" i="0" u="none" strike="noStrike">
                          <a:solidFill>
                            <a:srgbClr val="000000"/>
                          </a:solidFill>
                          <a:latin typeface="微软雅黑"/>
                        </a:rPr>
                        <a:t>日 星期四</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extLst>
                  <a:ext uri="{0D108BD9-81ED-4DB2-BD59-A6C34878D82A}">
                    <a16:rowId xmlns="" xmlns:a16="http://schemas.microsoft.com/office/drawing/2014/main" val="10003"/>
                  </a:ext>
                </a:extLst>
              </a:tr>
              <a:tr h="172227">
                <a:tc>
                  <a:txBody>
                    <a:bodyPr/>
                    <a:lstStyle/>
                    <a:p>
                      <a:pPr algn="l" fontAlgn="ctr"/>
                      <a:r>
                        <a:rPr lang="zh-CN" altLang="en-US" sz="1000" b="0" i="0" u="none" strike="noStrike" dirty="0">
                          <a:solidFill>
                            <a:srgbClr val="000000"/>
                          </a:solidFill>
                          <a:latin typeface="微软雅黑"/>
                        </a:rPr>
                        <a:t>         投资组合树分析</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t"/>
                      <a:r>
                        <a:rPr lang="en-US" altLang="zh-CN" sz="1000" b="0" i="0" u="none" strike="noStrike">
                          <a:solidFill>
                            <a:srgbClr val="000000"/>
                          </a:solidFill>
                          <a:latin typeface="微软雅黑"/>
                        </a:rPr>
                        <a:t>12</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02</a:t>
                      </a:r>
                      <a:r>
                        <a:rPr lang="zh-CN" altLang="en-US" sz="1000" b="0" i="0" u="none" strike="noStrike">
                          <a:solidFill>
                            <a:srgbClr val="000000"/>
                          </a:solidFill>
                          <a:latin typeface="微软雅黑"/>
                        </a:rPr>
                        <a:t>日 星期三</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t"/>
                      <a:r>
                        <a:rPr lang="en-US" altLang="zh-CN" sz="1000" b="0" i="0" u="none" strike="noStrike">
                          <a:solidFill>
                            <a:srgbClr val="000000"/>
                          </a:solidFill>
                          <a:latin typeface="微软雅黑"/>
                        </a:rPr>
                        <a:t>12</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03</a:t>
                      </a:r>
                      <a:r>
                        <a:rPr lang="zh-CN" altLang="en-US" sz="1000" b="0" i="0" u="none" strike="noStrike">
                          <a:solidFill>
                            <a:srgbClr val="000000"/>
                          </a:solidFill>
                          <a:latin typeface="微软雅黑"/>
                        </a:rPr>
                        <a:t>日 星期四</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extLst>
                  <a:ext uri="{0D108BD9-81ED-4DB2-BD59-A6C34878D82A}">
                    <a16:rowId xmlns="" xmlns:a16="http://schemas.microsoft.com/office/drawing/2014/main" val="10004"/>
                  </a:ext>
                </a:extLst>
              </a:tr>
              <a:tr h="172227">
                <a:tc>
                  <a:txBody>
                    <a:bodyPr/>
                    <a:lstStyle/>
                    <a:p>
                      <a:pPr algn="l" fontAlgn="ctr"/>
                      <a:r>
                        <a:rPr lang="zh-CN" altLang="en-US" sz="1000" b="0" i="0" u="none" strike="noStrike" dirty="0">
                          <a:solidFill>
                            <a:srgbClr val="000000"/>
                          </a:solidFill>
                          <a:latin typeface="微软雅黑"/>
                        </a:rPr>
                        <a:t>         产品树分析</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t"/>
                      <a:r>
                        <a:rPr lang="en-US" altLang="zh-CN" sz="1000" b="0" i="0" u="none" strike="noStrike" dirty="0">
                          <a:solidFill>
                            <a:srgbClr val="000000"/>
                          </a:solidFill>
                          <a:latin typeface="微软雅黑"/>
                        </a:rPr>
                        <a:t>12</a:t>
                      </a:r>
                      <a:r>
                        <a:rPr lang="zh-CN" altLang="en-US" sz="1000" b="0" i="0" u="none" strike="noStrike" dirty="0">
                          <a:solidFill>
                            <a:srgbClr val="000000"/>
                          </a:solidFill>
                          <a:latin typeface="微软雅黑"/>
                        </a:rPr>
                        <a:t>月</a:t>
                      </a:r>
                      <a:r>
                        <a:rPr lang="en-US" altLang="zh-CN" sz="1000" b="0" i="0" u="none" strike="noStrike" dirty="0">
                          <a:solidFill>
                            <a:srgbClr val="000000"/>
                          </a:solidFill>
                          <a:latin typeface="微软雅黑"/>
                        </a:rPr>
                        <a:t>04</a:t>
                      </a:r>
                      <a:r>
                        <a:rPr lang="zh-CN" altLang="en-US" sz="1000" b="0" i="0" u="none" strike="noStrike" dirty="0">
                          <a:solidFill>
                            <a:srgbClr val="000000"/>
                          </a:solidFill>
                          <a:latin typeface="微软雅黑"/>
                        </a:rPr>
                        <a:t>日 星期五</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t"/>
                      <a:r>
                        <a:rPr lang="en-US" altLang="zh-CN" sz="1000" b="0" i="0" u="none" strike="noStrike">
                          <a:solidFill>
                            <a:srgbClr val="000000"/>
                          </a:solidFill>
                          <a:latin typeface="微软雅黑"/>
                        </a:rPr>
                        <a:t>12</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07</a:t>
                      </a:r>
                      <a:r>
                        <a:rPr lang="zh-CN" altLang="en-US" sz="1000" b="0" i="0" u="none" strike="noStrike">
                          <a:solidFill>
                            <a:srgbClr val="000000"/>
                          </a:solidFill>
                          <a:latin typeface="微软雅黑"/>
                        </a:rPr>
                        <a:t>日 星期一</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dirty="0">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extLst>
                  <a:ext uri="{0D108BD9-81ED-4DB2-BD59-A6C34878D82A}">
                    <a16:rowId xmlns="" xmlns:a16="http://schemas.microsoft.com/office/drawing/2014/main" val="10005"/>
                  </a:ext>
                </a:extLst>
              </a:tr>
              <a:tr h="172227">
                <a:tc>
                  <a:txBody>
                    <a:bodyPr/>
                    <a:lstStyle/>
                    <a:p>
                      <a:pPr algn="l" fontAlgn="ctr"/>
                      <a:r>
                        <a:rPr lang="zh-CN" altLang="en-US" sz="1000" b="0" i="0" u="none" strike="noStrike">
                          <a:solidFill>
                            <a:srgbClr val="000000"/>
                          </a:solidFill>
                          <a:latin typeface="微软雅黑"/>
                        </a:rPr>
                        <a:t>         </a:t>
                      </a:r>
                      <a:r>
                        <a:rPr lang="en-US" altLang="zh-CN" sz="1000" b="0" i="0" u="none" strike="noStrike">
                          <a:solidFill>
                            <a:srgbClr val="000000"/>
                          </a:solidFill>
                          <a:latin typeface="微软雅黑"/>
                        </a:rPr>
                        <a:t>RM</a:t>
                      </a:r>
                      <a:r>
                        <a:rPr lang="zh-CN" altLang="en-US" sz="1000" b="0" i="0" u="none" strike="noStrike">
                          <a:solidFill>
                            <a:srgbClr val="000000"/>
                          </a:solidFill>
                          <a:latin typeface="微软雅黑"/>
                        </a:rPr>
                        <a:t>上行接口数据分析</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t"/>
                      <a:r>
                        <a:rPr lang="en-US" altLang="zh-CN" sz="1000" b="0" i="0" u="none" strike="noStrike">
                          <a:solidFill>
                            <a:srgbClr val="000000"/>
                          </a:solidFill>
                          <a:latin typeface="微软雅黑"/>
                        </a:rPr>
                        <a:t>12</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17</a:t>
                      </a:r>
                      <a:r>
                        <a:rPr lang="zh-CN" altLang="en-US" sz="1000" b="0" i="0" u="none" strike="noStrike">
                          <a:solidFill>
                            <a:srgbClr val="000000"/>
                          </a:solidFill>
                          <a:latin typeface="微软雅黑"/>
                        </a:rPr>
                        <a:t>日 星期四</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t"/>
                      <a:r>
                        <a:rPr lang="en-US" altLang="zh-CN" sz="1000" b="0" i="0" u="none" strike="noStrike">
                          <a:solidFill>
                            <a:srgbClr val="000000"/>
                          </a:solidFill>
                          <a:latin typeface="微软雅黑"/>
                        </a:rPr>
                        <a:t>12</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21</a:t>
                      </a:r>
                      <a:r>
                        <a:rPr lang="zh-CN" altLang="en-US" sz="1000" b="0" i="0" u="none" strike="noStrike">
                          <a:solidFill>
                            <a:srgbClr val="000000"/>
                          </a:solidFill>
                          <a:latin typeface="微软雅黑"/>
                        </a:rPr>
                        <a:t>日 星期一</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extLst>
                  <a:ext uri="{0D108BD9-81ED-4DB2-BD59-A6C34878D82A}">
                    <a16:rowId xmlns="" xmlns:a16="http://schemas.microsoft.com/office/drawing/2014/main" val="10006"/>
                  </a:ext>
                </a:extLst>
              </a:tr>
              <a:tr h="172227">
                <a:tc>
                  <a:txBody>
                    <a:bodyPr/>
                    <a:lstStyle/>
                    <a:p>
                      <a:pPr algn="l" fontAlgn="ctr"/>
                      <a:r>
                        <a:rPr lang="zh-CN" altLang="en-US" sz="1000" b="0" i="0" u="none" strike="noStrike">
                          <a:solidFill>
                            <a:srgbClr val="000000"/>
                          </a:solidFill>
                          <a:latin typeface="微软雅黑"/>
                        </a:rPr>
                        <a:t>        开发系统搭建</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t"/>
                      <a:r>
                        <a:rPr lang="en-US" altLang="zh-CN" sz="1000" b="0" i="0" u="none" strike="noStrike">
                          <a:solidFill>
                            <a:srgbClr val="000000"/>
                          </a:solidFill>
                          <a:latin typeface="微软雅黑"/>
                        </a:rPr>
                        <a:t>12</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03</a:t>
                      </a:r>
                      <a:r>
                        <a:rPr lang="zh-CN" altLang="en-US" sz="1000" b="0" i="0" u="none" strike="noStrike">
                          <a:solidFill>
                            <a:srgbClr val="000000"/>
                          </a:solidFill>
                          <a:latin typeface="微软雅黑"/>
                        </a:rPr>
                        <a:t>日 星期四</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t"/>
                      <a:r>
                        <a:rPr lang="en-US" altLang="zh-CN" sz="1000" b="0" i="0" u="none" strike="noStrike">
                          <a:solidFill>
                            <a:srgbClr val="000000"/>
                          </a:solidFill>
                          <a:latin typeface="微软雅黑"/>
                        </a:rPr>
                        <a:t>12</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03</a:t>
                      </a:r>
                      <a:r>
                        <a:rPr lang="zh-CN" altLang="en-US" sz="1000" b="0" i="0" u="none" strike="noStrike">
                          <a:solidFill>
                            <a:srgbClr val="000000"/>
                          </a:solidFill>
                          <a:latin typeface="微软雅黑"/>
                        </a:rPr>
                        <a:t>日 星期四</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extLst>
                  <a:ext uri="{0D108BD9-81ED-4DB2-BD59-A6C34878D82A}">
                    <a16:rowId xmlns="" xmlns:a16="http://schemas.microsoft.com/office/drawing/2014/main" val="10007"/>
                  </a:ext>
                </a:extLst>
              </a:tr>
              <a:tr h="172227">
                <a:tc>
                  <a:txBody>
                    <a:bodyPr/>
                    <a:lstStyle/>
                    <a:p>
                      <a:pPr algn="l" fontAlgn="ctr"/>
                      <a:r>
                        <a:rPr lang="zh-CN" altLang="en-US" sz="1000" b="0" i="0" u="none" strike="noStrike">
                          <a:solidFill>
                            <a:srgbClr val="000000"/>
                          </a:solidFill>
                          <a:latin typeface="微软雅黑"/>
                        </a:rPr>
                        <a:t>         内部报表需求分析</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t"/>
                      <a:r>
                        <a:rPr lang="en-US" altLang="zh-CN" sz="1000" b="0" i="0" u="none" strike="noStrike">
                          <a:solidFill>
                            <a:srgbClr val="000000"/>
                          </a:solidFill>
                          <a:latin typeface="微软雅黑"/>
                        </a:rPr>
                        <a:t>12</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10</a:t>
                      </a:r>
                      <a:r>
                        <a:rPr lang="zh-CN" altLang="en-US" sz="1000" b="0" i="0" u="none" strike="noStrike">
                          <a:solidFill>
                            <a:srgbClr val="000000"/>
                          </a:solidFill>
                          <a:latin typeface="微软雅黑"/>
                        </a:rPr>
                        <a:t>日 星期四</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t"/>
                      <a:r>
                        <a:rPr lang="en-US" altLang="zh-CN" sz="1000" b="0" i="0" u="none" strike="noStrike">
                          <a:solidFill>
                            <a:srgbClr val="000000"/>
                          </a:solidFill>
                          <a:latin typeface="微软雅黑"/>
                        </a:rPr>
                        <a:t>12</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16</a:t>
                      </a:r>
                      <a:r>
                        <a:rPr lang="zh-CN" altLang="en-US" sz="1000" b="0" i="0" u="none" strike="noStrike">
                          <a:solidFill>
                            <a:srgbClr val="000000"/>
                          </a:solidFill>
                          <a:latin typeface="微软雅黑"/>
                        </a:rPr>
                        <a:t>日 星期三</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extLst>
                  <a:ext uri="{0D108BD9-81ED-4DB2-BD59-A6C34878D82A}">
                    <a16:rowId xmlns="" xmlns:a16="http://schemas.microsoft.com/office/drawing/2014/main" val="10008"/>
                  </a:ext>
                </a:extLst>
              </a:tr>
              <a:tr h="172227">
                <a:tc>
                  <a:txBody>
                    <a:bodyPr/>
                    <a:lstStyle/>
                    <a:p>
                      <a:pPr algn="l" fontAlgn="ctr"/>
                      <a:r>
                        <a:rPr lang="zh-CN" altLang="en-US" sz="1000" b="0" i="0" u="none" strike="noStrike">
                          <a:solidFill>
                            <a:srgbClr val="000000"/>
                          </a:solidFill>
                          <a:latin typeface="微软雅黑"/>
                        </a:rPr>
                        <a:t>         需求规格说明书初稿整理</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t"/>
                      <a:r>
                        <a:rPr lang="en-US" altLang="zh-CN" sz="1000" b="0" i="0" u="none" strike="noStrike">
                          <a:solidFill>
                            <a:srgbClr val="000000"/>
                          </a:solidFill>
                          <a:latin typeface="微软雅黑"/>
                        </a:rPr>
                        <a:t>12</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10</a:t>
                      </a:r>
                      <a:r>
                        <a:rPr lang="zh-CN" altLang="en-US" sz="1000" b="0" i="0" u="none" strike="noStrike">
                          <a:solidFill>
                            <a:srgbClr val="000000"/>
                          </a:solidFill>
                          <a:latin typeface="微软雅黑"/>
                        </a:rPr>
                        <a:t>日 星期四</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t"/>
                      <a:r>
                        <a:rPr lang="en-US" altLang="zh-CN" sz="1000" b="0" i="0" u="none" strike="noStrike">
                          <a:solidFill>
                            <a:srgbClr val="000000"/>
                          </a:solidFill>
                          <a:latin typeface="微软雅黑"/>
                        </a:rPr>
                        <a:t>12</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16</a:t>
                      </a:r>
                      <a:r>
                        <a:rPr lang="zh-CN" altLang="en-US" sz="1000" b="0" i="0" u="none" strike="noStrike">
                          <a:solidFill>
                            <a:srgbClr val="000000"/>
                          </a:solidFill>
                          <a:latin typeface="微软雅黑"/>
                        </a:rPr>
                        <a:t>日 星期三</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extLst>
                  <a:ext uri="{0D108BD9-81ED-4DB2-BD59-A6C34878D82A}">
                    <a16:rowId xmlns="" xmlns:a16="http://schemas.microsoft.com/office/drawing/2014/main" val="10009"/>
                  </a:ext>
                </a:extLst>
              </a:tr>
              <a:tr h="172227">
                <a:tc>
                  <a:txBody>
                    <a:bodyPr/>
                    <a:lstStyle/>
                    <a:p>
                      <a:pPr algn="l" fontAlgn="ctr"/>
                      <a:r>
                        <a:rPr lang="zh-CN" altLang="en-US" sz="1000" b="1" i="0" u="none" strike="noStrike">
                          <a:solidFill>
                            <a:srgbClr val="000000"/>
                          </a:solidFill>
                          <a:latin typeface="微软雅黑"/>
                        </a:rPr>
                        <a:t>      需求第二轮</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t"/>
                      <a:r>
                        <a:rPr lang="en-US" altLang="zh-CN" sz="1000" b="0" i="0" u="none" strike="noStrike">
                          <a:solidFill>
                            <a:srgbClr val="000000"/>
                          </a:solidFill>
                          <a:latin typeface="微软雅黑"/>
                        </a:rPr>
                        <a:t>12</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14</a:t>
                      </a:r>
                      <a:r>
                        <a:rPr lang="zh-CN" altLang="en-US" sz="1000" b="0" i="0" u="none" strike="noStrike">
                          <a:solidFill>
                            <a:srgbClr val="000000"/>
                          </a:solidFill>
                          <a:latin typeface="微软雅黑"/>
                        </a:rPr>
                        <a:t>日 星期一</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t"/>
                      <a:r>
                        <a:rPr lang="en-US" altLang="zh-CN" sz="1000" b="0" i="0" u="none" strike="noStrike">
                          <a:solidFill>
                            <a:srgbClr val="000000"/>
                          </a:solidFill>
                          <a:latin typeface="微软雅黑"/>
                        </a:rPr>
                        <a:t>01</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08</a:t>
                      </a:r>
                      <a:r>
                        <a:rPr lang="zh-CN" altLang="en-US" sz="1000" b="0" i="0" u="none" strike="noStrike">
                          <a:solidFill>
                            <a:srgbClr val="000000"/>
                          </a:solidFill>
                          <a:latin typeface="微软雅黑"/>
                        </a:rPr>
                        <a:t>日 星期五</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1"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1"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1"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1"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extLst>
                  <a:ext uri="{0D108BD9-81ED-4DB2-BD59-A6C34878D82A}">
                    <a16:rowId xmlns="" xmlns:a16="http://schemas.microsoft.com/office/drawing/2014/main" val="10010"/>
                  </a:ext>
                </a:extLst>
              </a:tr>
              <a:tr h="172227">
                <a:tc>
                  <a:txBody>
                    <a:bodyPr/>
                    <a:lstStyle/>
                    <a:p>
                      <a:pPr algn="l" fontAlgn="ctr"/>
                      <a:r>
                        <a:rPr lang="zh-CN" altLang="en-US" sz="1000" b="0" i="0" u="none" strike="noStrike">
                          <a:solidFill>
                            <a:srgbClr val="000000"/>
                          </a:solidFill>
                          <a:latin typeface="微软雅黑"/>
                        </a:rPr>
                        <a:t>         业务功能确认</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t"/>
                      <a:r>
                        <a:rPr lang="en-US" altLang="zh-CN" sz="1000" b="0" i="0" u="none" strike="noStrike">
                          <a:solidFill>
                            <a:srgbClr val="000000"/>
                          </a:solidFill>
                          <a:latin typeface="微软雅黑"/>
                        </a:rPr>
                        <a:t>12</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14</a:t>
                      </a:r>
                      <a:r>
                        <a:rPr lang="zh-CN" altLang="en-US" sz="1000" b="0" i="0" u="none" strike="noStrike">
                          <a:solidFill>
                            <a:srgbClr val="000000"/>
                          </a:solidFill>
                          <a:latin typeface="微软雅黑"/>
                        </a:rPr>
                        <a:t>日 星期一</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t"/>
                      <a:r>
                        <a:rPr lang="en-US" altLang="zh-CN" sz="1000" b="0" i="0" u="none" strike="noStrike">
                          <a:solidFill>
                            <a:srgbClr val="000000"/>
                          </a:solidFill>
                          <a:latin typeface="微软雅黑"/>
                        </a:rPr>
                        <a:t>12</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18</a:t>
                      </a:r>
                      <a:r>
                        <a:rPr lang="zh-CN" altLang="en-US" sz="1000" b="0" i="0" u="none" strike="noStrike">
                          <a:solidFill>
                            <a:srgbClr val="000000"/>
                          </a:solidFill>
                          <a:latin typeface="微软雅黑"/>
                        </a:rPr>
                        <a:t>日 星期五</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extLst>
                  <a:ext uri="{0D108BD9-81ED-4DB2-BD59-A6C34878D82A}">
                    <a16:rowId xmlns="" xmlns:a16="http://schemas.microsoft.com/office/drawing/2014/main" val="10011"/>
                  </a:ext>
                </a:extLst>
              </a:tr>
              <a:tr h="172227">
                <a:tc>
                  <a:txBody>
                    <a:bodyPr/>
                    <a:lstStyle/>
                    <a:p>
                      <a:pPr algn="l" fontAlgn="ctr"/>
                      <a:r>
                        <a:rPr lang="zh-CN" altLang="en-US" sz="1000" b="0" i="0" u="none" strike="noStrike" dirty="0">
                          <a:solidFill>
                            <a:srgbClr val="000000"/>
                          </a:solidFill>
                          <a:latin typeface="微软雅黑"/>
                        </a:rPr>
                        <a:t>         技术功能确认</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t"/>
                      <a:r>
                        <a:rPr lang="en-US" altLang="zh-CN" sz="1000" b="0" i="0" u="none" strike="noStrike">
                          <a:solidFill>
                            <a:srgbClr val="000000"/>
                          </a:solidFill>
                          <a:latin typeface="微软雅黑"/>
                        </a:rPr>
                        <a:t>12</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21</a:t>
                      </a:r>
                      <a:r>
                        <a:rPr lang="zh-CN" altLang="en-US" sz="1000" b="0" i="0" u="none" strike="noStrike">
                          <a:solidFill>
                            <a:srgbClr val="000000"/>
                          </a:solidFill>
                          <a:latin typeface="微软雅黑"/>
                        </a:rPr>
                        <a:t>日 星期一</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t"/>
                      <a:r>
                        <a:rPr lang="en-US" altLang="zh-CN" sz="1000" b="0" i="0" u="none" strike="noStrike">
                          <a:solidFill>
                            <a:srgbClr val="000000"/>
                          </a:solidFill>
                          <a:latin typeface="微软雅黑"/>
                        </a:rPr>
                        <a:t>12</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22</a:t>
                      </a:r>
                      <a:r>
                        <a:rPr lang="zh-CN" altLang="en-US" sz="1000" b="0" i="0" u="none" strike="noStrike">
                          <a:solidFill>
                            <a:srgbClr val="000000"/>
                          </a:solidFill>
                          <a:latin typeface="微软雅黑"/>
                        </a:rPr>
                        <a:t>日 星期二</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extLst>
                  <a:ext uri="{0D108BD9-81ED-4DB2-BD59-A6C34878D82A}">
                    <a16:rowId xmlns="" xmlns:a16="http://schemas.microsoft.com/office/drawing/2014/main" val="10012"/>
                  </a:ext>
                </a:extLst>
              </a:tr>
              <a:tr h="172227">
                <a:tc>
                  <a:txBody>
                    <a:bodyPr/>
                    <a:lstStyle/>
                    <a:p>
                      <a:pPr algn="l" fontAlgn="ctr"/>
                      <a:r>
                        <a:rPr lang="en-US" sz="1000" b="0" i="0" u="none" strike="noStrike">
                          <a:solidFill>
                            <a:srgbClr val="000000"/>
                          </a:solidFill>
                          <a:latin typeface="微软雅黑"/>
                        </a:rPr>
                        <a:t>        demo</a:t>
                      </a:r>
                      <a:r>
                        <a:rPr lang="zh-CN" altLang="en-US" sz="1000" b="0" i="0" u="none" strike="noStrike">
                          <a:solidFill>
                            <a:srgbClr val="000000"/>
                          </a:solidFill>
                          <a:latin typeface="微软雅黑"/>
                        </a:rPr>
                        <a:t>系统演示</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t"/>
                      <a:r>
                        <a:rPr lang="en-US" altLang="zh-CN" sz="1000" b="0" i="0" u="none" strike="noStrike" dirty="0">
                          <a:solidFill>
                            <a:srgbClr val="000000"/>
                          </a:solidFill>
                          <a:latin typeface="微软雅黑"/>
                        </a:rPr>
                        <a:t>12</a:t>
                      </a:r>
                      <a:r>
                        <a:rPr lang="zh-CN" altLang="en-US" sz="1000" b="0" i="0" u="none" strike="noStrike" dirty="0">
                          <a:solidFill>
                            <a:srgbClr val="000000"/>
                          </a:solidFill>
                          <a:latin typeface="微软雅黑"/>
                        </a:rPr>
                        <a:t>月</a:t>
                      </a:r>
                      <a:r>
                        <a:rPr lang="en-US" altLang="zh-CN" sz="1000" b="0" i="0" u="none" strike="noStrike" dirty="0">
                          <a:solidFill>
                            <a:srgbClr val="000000"/>
                          </a:solidFill>
                          <a:latin typeface="微软雅黑"/>
                        </a:rPr>
                        <a:t>23</a:t>
                      </a:r>
                      <a:r>
                        <a:rPr lang="zh-CN" altLang="en-US" sz="1000" b="0" i="0" u="none" strike="noStrike" dirty="0">
                          <a:solidFill>
                            <a:srgbClr val="000000"/>
                          </a:solidFill>
                          <a:latin typeface="微软雅黑"/>
                        </a:rPr>
                        <a:t>日 星期三</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t"/>
                      <a:r>
                        <a:rPr lang="en-US" altLang="zh-CN" sz="1000" b="0" i="0" u="none" strike="noStrike">
                          <a:solidFill>
                            <a:srgbClr val="000000"/>
                          </a:solidFill>
                          <a:latin typeface="微软雅黑"/>
                        </a:rPr>
                        <a:t>12</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23</a:t>
                      </a:r>
                      <a:r>
                        <a:rPr lang="zh-CN" altLang="en-US" sz="1000" b="0" i="0" u="none" strike="noStrike">
                          <a:solidFill>
                            <a:srgbClr val="000000"/>
                          </a:solidFill>
                          <a:latin typeface="微软雅黑"/>
                        </a:rPr>
                        <a:t>日 星期三</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extLst>
                  <a:ext uri="{0D108BD9-81ED-4DB2-BD59-A6C34878D82A}">
                    <a16:rowId xmlns="" xmlns:a16="http://schemas.microsoft.com/office/drawing/2014/main" val="10013"/>
                  </a:ext>
                </a:extLst>
              </a:tr>
              <a:tr h="172227">
                <a:tc>
                  <a:txBody>
                    <a:bodyPr/>
                    <a:lstStyle/>
                    <a:p>
                      <a:pPr algn="l" fontAlgn="ctr"/>
                      <a:r>
                        <a:rPr lang="en-US" sz="1000" b="0" i="0" u="none" strike="noStrike" dirty="0">
                          <a:solidFill>
                            <a:srgbClr val="000000"/>
                          </a:solidFill>
                          <a:latin typeface="微软雅黑"/>
                        </a:rPr>
                        <a:t>        demo</a:t>
                      </a:r>
                      <a:r>
                        <a:rPr lang="zh-CN" altLang="en-US" sz="1000" b="0" i="0" u="none" strike="noStrike" dirty="0">
                          <a:solidFill>
                            <a:srgbClr val="000000"/>
                          </a:solidFill>
                          <a:latin typeface="微软雅黑"/>
                        </a:rPr>
                        <a:t>系统与需求差异分析</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t"/>
                      <a:r>
                        <a:rPr lang="en-US" altLang="zh-CN" sz="1000" b="0" i="0" u="none" strike="noStrike">
                          <a:solidFill>
                            <a:srgbClr val="000000"/>
                          </a:solidFill>
                          <a:latin typeface="微软雅黑"/>
                        </a:rPr>
                        <a:t>12</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24</a:t>
                      </a:r>
                      <a:r>
                        <a:rPr lang="zh-CN" altLang="en-US" sz="1000" b="0" i="0" u="none" strike="noStrike">
                          <a:solidFill>
                            <a:srgbClr val="000000"/>
                          </a:solidFill>
                          <a:latin typeface="微软雅黑"/>
                        </a:rPr>
                        <a:t>日 星期四</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t"/>
                      <a:r>
                        <a:rPr lang="en-US" altLang="zh-CN" sz="1000" b="0" i="0" u="none" strike="noStrike">
                          <a:solidFill>
                            <a:srgbClr val="000000"/>
                          </a:solidFill>
                          <a:latin typeface="微软雅黑"/>
                        </a:rPr>
                        <a:t>12</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25</a:t>
                      </a:r>
                      <a:r>
                        <a:rPr lang="zh-CN" altLang="en-US" sz="1000" b="0" i="0" u="none" strike="noStrike">
                          <a:solidFill>
                            <a:srgbClr val="000000"/>
                          </a:solidFill>
                          <a:latin typeface="微软雅黑"/>
                        </a:rPr>
                        <a:t>日 星期五</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extLst>
                  <a:ext uri="{0D108BD9-81ED-4DB2-BD59-A6C34878D82A}">
                    <a16:rowId xmlns="" xmlns:a16="http://schemas.microsoft.com/office/drawing/2014/main" val="10014"/>
                  </a:ext>
                </a:extLst>
              </a:tr>
              <a:tr h="172227">
                <a:tc>
                  <a:txBody>
                    <a:bodyPr/>
                    <a:lstStyle/>
                    <a:p>
                      <a:pPr algn="l" fontAlgn="ctr"/>
                      <a:r>
                        <a:rPr lang="zh-CN" altLang="en-US" sz="1000" b="0" i="0" u="none" strike="noStrike">
                          <a:solidFill>
                            <a:srgbClr val="000000"/>
                          </a:solidFill>
                          <a:latin typeface="微软雅黑"/>
                        </a:rPr>
                        <a:t>      需求规格说明书整理确认</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t"/>
                      <a:r>
                        <a:rPr lang="en-US" altLang="zh-CN" sz="1000" b="0" i="0" u="none" strike="noStrike">
                          <a:solidFill>
                            <a:srgbClr val="000000"/>
                          </a:solidFill>
                          <a:latin typeface="微软雅黑"/>
                        </a:rPr>
                        <a:t>01</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05</a:t>
                      </a:r>
                      <a:r>
                        <a:rPr lang="zh-CN" altLang="en-US" sz="1000" b="0" i="0" u="none" strike="noStrike">
                          <a:solidFill>
                            <a:srgbClr val="000000"/>
                          </a:solidFill>
                          <a:latin typeface="微软雅黑"/>
                        </a:rPr>
                        <a:t>日 星期二</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t"/>
                      <a:r>
                        <a:rPr lang="en-US" altLang="zh-CN" sz="1000" b="0" i="0" u="none" strike="noStrike">
                          <a:solidFill>
                            <a:srgbClr val="000000"/>
                          </a:solidFill>
                          <a:latin typeface="微软雅黑"/>
                        </a:rPr>
                        <a:t>01</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08</a:t>
                      </a:r>
                      <a:r>
                        <a:rPr lang="zh-CN" altLang="en-US" sz="1000" b="0" i="0" u="none" strike="noStrike">
                          <a:solidFill>
                            <a:srgbClr val="000000"/>
                          </a:solidFill>
                          <a:latin typeface="微软雅黑"/>
                        </a:rPr>
                        <a:t>日 星期五</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zh-CN" altLang="en-US" sz="1000" b="0" i="0" u="none" strike="noStrike">
                          <a:solidFill>
                            <a:srgbClr val="000000"/>
                          </a:solidFill>
                          <a:latin typeface="微软雅黑"/>
                        </a:rPr>
                        <a:t>　</a:t>
                      </a:r>
                    </a:p>
                  </a:txBody>
                  <a:tcPr marL="7064" marR="7064" marT="70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extLst>
                  <a:ext uri="{0D108BD9-81ED-4DB2-BD59-A6C34878D82A}">
                    <a16:rowId xmlns="" xmlns:a16="http://schemas.microsoft.com/office/drawing/2014/main" val="10015"/>
                  </a:ext>
                </a:extLst>
              </a:tr>
              <a:tr h="172227">
                <a:tc>
                  <a:txBody>
                    <a:bodyPr/>
                    <a:lstStyle/>
                    <a:p>
                      <a:pPr algn="l" fontAlgn="b"/>
                      <a:r>
                        <a:rPr lang="zh-CN" altLang="en-US" sz="1000" b="1" i="0" u="none" strike="noStrike">
                          <a:solidFill>
                            <a:srgbClr val="000000"/>
                          </a:solidFill>
                          <a:latin typeface="微软雅黑"/>
                        </a:rPr>
                        <a:t>系统开发</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extLst>
                  <a:ext uri="{0D108BD9-81ED-4DB2-BD59-A6C34878D82A}">
                    <a16:rowId xmlns="" xmlns:a16="http://schemas.microsoft.com/office/drawing/2014/main" val="10016"/>
                  </a:ext>
                </a:extLst>
              </a:tr>
              <a:tr h="172227">
                <a:tc>
                  <a:txBody>
                    <a:bodyPr/>
                    <a:lstStyle/>
                    <a:p>
                      <a:pPr algn="l" fontAlgn="b"/>
                      <a:r>
                        <a:rPr lang="zh-CN" altLang="en-US" sz="1000" b="0" i="0" u="none" strike="noStrike" dirty="0">
                          <a:solidFill>
                            <a:srgbClr val="000000"/>
                          </a:solidFill>
                          <a:latin typeface="微软雅黑"/>
                        </a:rPr>
                        <a:t>数据采集</a:t>
                      </a:r>
                    </a:p>
                  </a:txBody>
                  <a:tcPr marL="190721"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fontAlgn="t"/>
                      <a:r>
                        <a:rPr lang="en-US" altLang="zh-CN" sz="1000" b="0" i="0" u="none" strike="noStrike">
                          <a:solidFill>
                            <a:srgbClr val="000000"/>
                          </a:solidFill>
                          <a:latin typeface="微软雅黑"/>
                        </a:rPr>
                        <a:t>12</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08</a:t>
                      </a:r>
                      <a:r>
                        <a:rPr lang="zh-CN" altLang="en-US" sz="1000" b="0" i="0" u="none" strike="noStrike">
                          <a:solidFill>
                            <a:srgbClr val="000000"/>
                          </a:solidFill>
                          <a:latin typeface="微软雅黑"/>
                        </a:rPr>
                        <a:t>日 星期二</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fontAlgn="t"/>
                      <a:r>
                        <a:rPr lang="en-US" altLang="zh-CN" sz="1000" b="0" i="0" u="none" strike="noStrike">
                          <a:solidFill>
                            <a:srgbClr val="000000"/>
                          </a:solidFill>
                          <a:latin typeface="微软雅黑"/>
                        </a:rPr>
                        <a:t>12</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30</a:t>
                      </a:r>
                      <a:r>
                        <a:rPr lang="zh-CN" altLang="en-US" sz="1000" b="0" i="0" u="none" strike="noStrike">
                          <a:solidFill>
                            <a:srgbClr val="000000"/>
                          </a:solidFill>
                          <a:latin typeface="微软雅黑"/>
                        </a:rPr>
                        <a:t>日 星期三</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extLst>
                  <a:ext uri="{0D108BD9-81ED-4DB2-BD59-A6C34878D82A}">
                    <a16:rowId xmlns="" xmlns:a16="http://schemas.microsoft.com/office/drawing/2014/main" val="10017"/>
                  </a:ext>
                </a:extLst>
              </a:tr>
              <a:tr h="172227">
                <a:tc>
                  <a:txBody>
                    <a:bodyPr/>
                    <a:lstStyle/>
                    <a:p>
                      <a:pPr algn="l" fontAlgn="b"/>
                      <a:r>
                        <a:rPr lang="zh-CN" altLang="en-US" sz="1000" b="0" i="0" u="none" strike="noStrike">
                          <a:solidFill>
                            <a:srgbClr val="000000"/>
                          </a:solidFill>
                          <a:latin typeface="微软雅黑"/>
                        </a:rPr>
                        <a:t>中间层过程开发</a:t>
                      </a:r>
                    </a:p>
                  </a:txBody>
                  <a:tcPr marL="190721"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fontAlgn="t"/>
                      <a:r>
                        <a:rPr lang="en-US" altLang="zh-CN" sz="1000" b="0" i="0" u="none" strike="noStrike">
                          <a:solidFill>
                            <a:srgbClr val="000000"/>
                          </a:solidFill>
                          <a:latin typeface="微软雅黑"/>
                        </a:rPr>
                        <a:t>12</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10</a:t>
                      </a:r>
                      <a:r>
                        <a:rPr lang="zh-CN" altLang="en-US" sz="1000" b="0" i="0" u="none" strike="noStrike">
                          <a:solidFill>
                            <a:srgbClr val="000000"/>
                          </a:solidFill>
                          <a:latin typeface="微软雅黑"/>
                        </a:rPr>
                        <a:t>日 星期四</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fontAlgn="t"/>
                      <a:r>
                        <a:rPr lang="en-US" altLang="zh-CN" sz="1000" b="0" i="0" u="none" strike="noStrike">
                          <a:solidFill>
                            <a:srgbClr val="000000"/>
                          </a:solidFill>
                          <a:latin typeface="微软雅黑"/>
                        </a:rPr>
                        <a:t>12</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18</a:t>
                      </a:r>
                      <a:r>
                        <a:rPr lang="zh-CN" altLang="en-US" sz="1000" b="0" i="0" u="none" strike="noStrike">
                          <a:solidFill>
                            <a:srgbClr val="000000"/>
                          </a:solidFill>
                          <a:latin typeface="微软雅黑"/>
                        </a:rPr>
                        <a:t>日 星期五</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extLst>
                  <a:ext uri="{0D108BD9-81ED-4DB2-BD59-A6C34878D82A}">
                    <a16:rowId xmlns="" xmlns:a16="http://schemas.microsoft.com/office/drawing/2014/main" val="10018"/>
                  </a:ext>
                </a:extLst>
              </a:tr>
              <a:tr h="172227">
                <a:tc>
                  <a:txBody>
                    <a:bodyPr/>
                    <a:lstStyle/>
                    <a:p>
                      <a:pPr algn="l" fontAlgn="b"/>
                      <a:r>
                        <a:rPr lang="en-US" altLang="zh-CN" sz="1000" b="0" i="0" u="none" strike="noStrike" dirty="0">
                          <a:solidFill>
                            <a:srgbClr val="000000"/>
                          </a:solidFill>
                          <a:latin typeface="微软雅黑"/>
                        </a:rPr>
                        <a:t>RM</a:t>
                      </a:r>
                      <a:r>
                        <a:rPr lang="zh-CN" altLang="en-US" sz="1000" b="0" i="0" u="none" strike="noStrike" dirty="0">
                          <a:solidFill>
                            <a:srgbClr val="000000"/>
                          </a:solidFill>
                          <a:latin typeface="微软雅黑"/>
                        </a:rPr>
                        <a:t>上行接口开发</a:t>
                      </a:r>
                    </a:p>
                  </a:txBody>
                  <a:tcPr marL="190721"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fontAlgn="t"/>
                      <a:r>
                        <a:rPr lang="en-US" altLang="zh-CN" sz="1000" b="0" i="0" u="none" strike="noStrike">
                          <a:solidFill>
                            <a:srgbClr val="000000"/>
                          </a:solidFill>
                          <a:latin typeface="微软雅黑"/>
                        </a:rPr>
                        <a:t>12</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24</a:t>
                      </a:r>
                      <a:r>
                        <a:rPr lang="zh-CN" altLang="en-US" sz="1000" b="0" i="0" u="none" strike="noStrike">
                          <a:solidFill>
                            <a:srgbClr val="000000"/>
                          </a:solidFill>
                          <a:latin typeface="微软雅黑"/>
                        </a:rPr>
                        <a:t>日 星期四</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fontAlgn="t"/>
                      <a:r>
                        <a:rPr lang="en-US" altLang="zh-CN" sz="1000" b="0" i="0" u="none" strike="noStrike">
                          <a:solidFill>
                            <a:srgbClr val="000000"/>
                          </a:solidFill>
                          <a:latin typeface="微软雅黑"/>
                        </a:rPr>
                        <a:t>01</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04</a:t>
                      </a:r>
                      <a:r>
                        <a:rPr lang="zh-CN" altLang="en-US" sz="1000" b="0" i="0" u="none" strike="noStrike">
                          <a:solidFill>
                            <a:srgbClr val="000000"/>
                          </a:solidFill>
                          <a:latin typeface="微软雅黑"/>
                        </a:rPr>
                        <a:t>日 星期一</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dirty="0">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extLst>
                  <a:ext uri="{0D108BD9-81ED-4DB2-BD59-A6C34878D82A}">
                    <a16:rowId xmlns="" xmlns:a16="http://schemas.microsoft.com/office/drawing/2014/main" val="10019"/>
                  </a:ext>
                </a:extLst>
              </a:tr>
              <a:tr h="172227">
                <a:tc>
                  <a:txBody>
                    <a:bodyPr/>
                    <a:lstStyle/>
                    <a:p>
                      <a:pPr algn="l" fontAlgn="b"/>
                      <a:r>
                        <a:rPr lang="en-US" sz="1000" b="0" i="0" u="none" strike="noStrike">
                          <a:solidFill>
                            <a:srgbClr val="000000"/>
                          </a:solidFill>
                          <a:latin typeface="微软雅黑"/>
                        </a:rPr>
                        <a:t>RM</a:t>
                      </a:r>
                      <a:r>
                        <a:rPr lang="zh-CN" altLang="en-US" sz="1000" b="0" i="0" u="none" strike="noStrike">
                          <a:solidFill>
                            <a:srgbClr val="000000"/>
                          </a:solidFill>
                          <a:latin typeface="微软雅黑"/>
                        </a:rPr>
                        <a:t>报表陪训</a:t>
                      </a:r>
                    </a:p>
                  </a:txBody>
                  <a:tcPr marL="190721"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fontAlgn="t"/>
                      <a:r>
                        <a:rPr lang="en-US" altLang="zh-CN" sz="1000" b="0" i="0" u="none" strike="noStrike">
                          <a:solidFill>
                            <a:srgbClr val="000000"/>
                          </a:solidFill>
                          <a:latin typeface="微软雅黑"/>
                        </a:rPr>
                        <a:t>12</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21</a:t>
                      </a:r>
                      <a:r>
                        <a:rPr lang="zh-CN" altLang="en-US" sz="1000" b="0" i="0" u="none" strike="noStrike">
                          <a:solidFill>
                            <a:srgbClr val="000000"/>
                          </a:solidFill>
                          <a:latin typeface="微软雅黑"/>
                        </a:rPr>
                        <a:t>日 星期一</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fontAlgn="t"/>
                      <a:r>
                        <a:rPr lang="en-US" altLang="zh-CN" sz="1000" b="0" i="0" u="none" strike="noStrike">
                          <a:solidFill>
                            <a:srgbClr val="000000"/>
                          </a:solidFill>
                          <a:latin typeface="微软雅黑"/>
                        </a:rPr>
                        <a:t>12</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21</a:t>
                      </a:r>
                      <a:r>
                        <a:rPr lang="zh-CN" altLang="en-US" sz="1000" b="0" i="0" u="none" strike="noStrike">
                          <a:solidFill>
                            <a:srgbClr val="000000"/>
                          </a:solidFill>
                          <a:latin typeface="微软雅黑"/>
                        </a:rPr>
                        <a:t>日 星期一</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extLst>
                  <a:ext uri="{0D108BD9-81ED-4DB2-BD59-A6C34878D82A}">
                    <a16:rowId xmlns="" xmlns:a16="http://schemas.microsoft.com/office/drawing/2014/main" val="10020"/>
                  </a:ext>
                </a:extLst>
              </a:tr>
              <a:tr h="172227">
                <a:tc>
                  <a:txBody>
                    <a:bodyPr/>
                    <a:lstStyle/>
                    <a:p>
                      <a:pPr algn="l" fontAlgn="b"/>
                      <a:r>
                        <a:rPr lang="en-US" altLang="zh-CN" sz="1000" b="0" i="0" u="none" strike="noStrike">
                          <a:solidFill>
                            <a:srgbClr val="000000"/>
                          </a:solidFill>
                          <a:latin typeface="微软雅黑"/>
                        </a:rPr>
                        <a:t>RM</a:t>
                      </a:r>
                      <a:r>
                        <a:rPr lang="zh-CN" altLang="en-US" sz="1000" b="0" i="0" u="none" strike="noStrike">
                          <a:solidFill>
                            <a:srgbClr val="000000"/>
                          </a:solidFill>
                          <a:latin typeface="微软雅黑"/>
                        </a:rPr>
                        <a:t>报表的模板配置</a:t>
                      </a:r>
                    </a:p>
                  </a:txBody>
                  <a:tcPr marL="190721"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fontAlgn="t"/>
                      <a:r>
                        <a:rPr lang="en-US" altLang="zh-CN" sz="1000" b="0" i="0" u="none" strike="noStrike">
                          <a:solidFill>
                            <a:srgbClr val="000000"/>
                          </a:solidFill>
                          <a:latin typeface="微软雅黑"/>
                        </a:rPr>
                        <a:t>03</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14</a:t>
                      </a:r>
                      <a:r>
                        <a:rPr lang="zh-CN" altLang="en-US" sz="1000" b="0" i="0" u="none" strike="noStrike">
                          <a:solidFill>
                            <a:srgbClr val="000000"/>
                          </a:solidFill>
                          <a:latin typeface="微软雅黑"/>
                        </a:rPr>
                        <a:t>日 星期一</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fontAlgn="t"/>
                      <a:r>
                        <a:rPr lang="en-US" altLang="zh-CN" sz="1000" b="0" i="0" u="none" strike="noStrike">
                          <a:solidFill>
                            <a:srgbClr val="000000"/>
                          </a:solidFill>
                          <a:latin typeface="微软雅黑"/>
                        </a:rPr>
                        <a:t>04</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30</a:t>
                      </a:r>
                      <a:r>
                        <a:rPr lang="zh-CN" altLang="en-US" sz="1000" b="0" i="0" u="none" strike="noStrike">
                          <a:solidFill>
                            <a:srgbClr val="000000"/>
                          </a:solidFill>
                          <a:latin typeface="微软雅黑"/>
                        </a:rPr>
                        <a:t>日 星期六</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extLst>
                  <a:ext uri="{0D108BD9-81ED-4DB2-BD59-A6C34878D82A}">
                    <a16:rowId xmlns="" xmlns:a16="http://schemas.microsoft.com/office/drawing/2014/main" val="10021"/>
                  </a:ext>
                </a:extLst>
              </a:tr>
              <a:tr h="172227">
                <a:tc>
                  <a:txBody>
                    <a:bodyPr/>
                    <a:lstStyle/>
                    <a:p>
                      <a:pPr algn="l" fontAlgn="b"/>
                      <a:r>
                        <a:rPr lang="zh-CN" altLang="en-US" sz="1000" b="0" i="0" u="none" strike="noStrike">
                          <a:solidFill>
                            <a:srgbClr val="000000"/>
                          </a:solidFill>
                          <a:latin typeface="微软雅黑"/>
                        </a:rPr>
                        <a:t>界面开发</a:t>
                      </a:r>
                    </a:p>
                  </a:txBody>
                  <a:tcPr marL="190721"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fontAlgn="t"/>
                      <a:r>
                        <a:rPr lang="en-US" altLang="zh-CN" sz="1000" b="0" i="0" u="none" strike="noStrike">
                          <a:solidFill>
                            <a:srgbClr val="000000"/>
                          </a:solidFill>
                          <a:latin typeface="微软雅黑"/>
                        </a:rPr>
                        <a:t>03</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07</a:t>
                      </a:r>
                      <a:r>
                        <a:rPr lang="zh-CN" altLang="en-US" sz="1000" b="0" i="0" u="none" strike="noStrike">
                          <a:solidFill>
                            <a:srgbClr val="000000"/>
                          </a:solidFill>
                          <a:latin typeface="微软雅黑"/>
                        </a:rPr>
                        <a:t>日 星期一</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fontAlgn="t"/>
                      <a:r>
                        <a:rPr lang="en-US" altLang="zh-CN" sz="1000" b="0" i="0" u="none" strike="noStrike">
                          <a:solidFill>
                            <a:srgbClr val="000000"/>
                          </a:solidFill>
                          <a:latin typeface="微软雅黑"/>
                        </a:rPr>
                        <a:t>04</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07</a:t>
                      </a:r>
                      <a:r>
                        <a:rPr lang="zh-CN" altLang="en-US" sz="1000" b="0" i="0" u="none" strike="noStrike">
                          <a:solidFill>
                            <a:srgbClr val="000000"/>
                          </a:solidFill>
                          <a:latin typeface="微软雅黑"/>
                        </a:rPr>
                        <a:t>日 星期四</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extLst>
                  <a:ext uri="{0D108BD9-81ED-4DB2-BD59-A6C34878D82A}">
                    <a16:rowId xmlns="" xmlns:a16="http://schemas.microsoft.com/office/drawing/2014/main" val="10022"/>
                  </a:ext>
                </a:extLst>
              </a:tr>
              <a:tr h="172227">
                <a:tc>
                  <a:txBody>
                    <a:bodyPr/>
                    <a:lstStyle/>
                    <a:p>
                      <a:pPr algn="l" fontAlgn="b"/>
                      <a:r>
                        <a:rPr lang="zh-CN" altLang="en-US" sz="1000" b="0" i="0" u="none" strike="noStrike">
                          <a:solidFill>
                            <a:srgbClr val="000000"/>
                          </a:solidFill>
                          <a:latin typeface="微软雅黑"/>
                        </a:rPr>
                        <a:t>      报表层存储过程</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fontAlgn="t"/>
                      <a:r>
                        <a:rPr lang="en-US" altLang="zh-CN" sz="1000" b="0" i="0" u="none" strike="noStrike">
                          <a:solidFill>
                            <a:srgbClr val="000000"/>
                          </a:solidFill>
                          <a:latin typeface="微软雅黑"/>
                        </a:rPr>
                        <a:t>04</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18</a:t>
                      </a:r>
                      <a:r>
                        <a:rPr lang="zh-CN" altLang="en-US" sz="1000" b="0" i="0" u="none" strike="noStrike">
                          <a:solidFill>
                            <a:srgbClr val="000000"/>
                          </a:solidFill>
                          <a:latin typeface="微软雅黑"/>
                        </a:rPr>
                        <a:t>日 星期一</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fontAlgn="t"/>
                      <a:r>
                        <a:rPr lang="en-US" altLang="zh-CN" sz="1000" b="0" i="0" u="none" strike="noStrike">
                          <a:solidFill>
                            <a:srgbClr val="000000"/>
                          </a:solidFill>
                          <a:latin typeface="微软雅黑"/>
                        </a:rPr>
                        <a:t>05</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03</a:t>
                      </a:r>
                      <a:r>
                        <a:rPr lang="zh-CN" altLang="en-US" sz="1000" b="0" i="0" u="none" strike="noStrike">
                          <a:solidFill>
                            <a:srgbClr val="000000"/>
                          </a:solidFill>
                          <a:latin typeface="微软雅黑"/>
                        </a:rPr>
                        <a:t>日 星期二</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dirty="0">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dirty="0">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extLst>
                  <a:ext uri="{0D108BD9-81ED-4DB2-BD59-A6C34878D82A}">
                    <a16:rowId xmlns="" xmlns:a16="http://schemas.microsoft.com/office/drawing/2014/main" val="10023"/>
                  </a:ext>
                </a:extLst>
              </a:tr>
              <a:tr h="172227">
                <a:tc>
                  <a:txBody>
                    <a:bodyPr/>
                    <a:lstStyle/>
                    <a:p>
                      <a:pPr algn="l" fontAlgn="b"/>
                      <a:r>
                        <a:rPr lang="zh-CN" altLang="en-US" sz="1000" b="0" i="0" u="none" strike="noStrike">
                          <a:solidFill>
                            <a:srgbClr val="000000"/>
                          </a:solidFill>
                          <a:latin typeface="微软雅黑"/>
                        </a:rPr>
                        <a:t>调度任务配置</a:t>
                      </a:r>
                    </a:p>
                  </a:txBody>
                  <a:tcPr marL="190721"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fontAlgn="t"/>
                      <a:r>
                        <a:rPr lang="en-US" altLang="zh-CN" sz="1000" b="0" i="0" u="none" strike="noStrike">
                          <a:solidFill>
                            <a:srgbClr val="000000"/>
                          </a:solidFill>
                          <a:latin typeface="微软雅黑"/>
                        </a:rPr>
                        <a:t>05</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03</a:t>
                      </a:r>
                      <a:r>
                        <a:rPr lang="zh-CN" altLang="en-US" sz="1000" b="0" i="0" u="none" strike="noStrike">
                          <a:solidFill>
                            <a:srgbClr val="000000"/>
                          </a:solidFill>
                          <a:latin typeface="微软雅黑"/>
                        </a:rPr>
                        <a:t>日 星期二</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fontAlgn="t"/>
                      <a:r>
                        <a:rPr lang="en-US" altLang="zh-CN" sz="1000" b="0" i="0" u="none" strike="noStrike">
                          <a:solidFill>
                            <a:srgbClr val="000000"/>
                          </a:solidFill>
                          <a:latin typeface="微软雅黑"/>
                        </a:rPr>
                        <a:t>05</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05</a:t>
                      </a:r>
                      <a:r>
                        <a:rPr lang="zh-CN" altLang="en-US" sz="1000" b="0" i="0" u="none" strike="noStrike">
                          <a:solidFill>
                            <a:srgbClr val="000000"/>
                          </a:solidFill>
                          <a:latin typeface="微软雅黑"/>
                        </a:rPr>
                        <a:t>日 星期四</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extLst>
                  <a:ext uri="{0D108BD9-81ED-4DB2-BD59-A6C34878D82A}">
                    <a16:rowId xmlns="" xmlns:a16="http://schemas.microsoft.com/office/drawing/2014/main" val="10024"/>
                  </a:ext>
                </a:extLst>
              </a:tr>
              <a:tr h="172227">
                <a:tc>
                  <a:txBody>
                    <a:bodyPr/>
                    <a:lstStyle/>
                    <a:p>
                      <a:pPr algn="l" fontAlgn="b"/>
                      <a:r>
                        <a:rPr lang="zh-CN" altLang="en-US" sz="1000" b="0" i="0" u="none" strike="noStrike">
                          <a:solidFill>
                            <a:srgbClr val="000000"/>
                          </a:solidFill>
                          <a:latin typeface="微软雅黑"/>
                        </a:rPr>
                        <a:t>后台测试</a:t>
                      </a:r>
                    </a:p>
                  </a:txBody>
                  <a:tcPr marL="190721"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fontAlgn="t"/>
                      <a:r>
                        <a:rPr lang="en-US" altLang="zh-CN" sz="1000" b="0" i="0" u="none" strike="noStrike">
                          <a:solidFill>
                            <a:srgbClr val="000000"/>
                          </a:solidFill>
                          <a:latin typeface="微软雅黑"/>
                        </a:rPr>
                        <a:t>05</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09</a:t>
                      </a:r>
                      <a:r>
                        <a:rPr lang="zh-CN" altLang="en-US" sz="1000" b="0" i="0" u="none" strike="noStrike">
                          <a:solidFill>
                            <a:srgbClr val="000000"/>
                          </a:solidFill>
                          <a:latin typeface="微软雅黑"/>
                        </a:rPr>
                        <a:t>日 星期一</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fontAlgn="t"/>
                      <a:r>
                        <a:rPr lang="en-US" altLang="zh-CN" sz="1000" b="0" i="0" u="none" strike="noStrike">
                          <a:solidFill>
                            <a:srgbClr val="000000"/>
                          </a:solidFill>
                          <a:latin typeface="微软雅黑"/>
                        </a:rPr>
                        <a:t>06</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02</a:t>
                      </a:r>
                      <a:r>
                        <a:rPr lang="zh-CN" altLang="en-US" sz="1000" b="0" i="0" u="none" strike="noStrike">
                          <a:solidFill>
                            <a:srgbClr val="000000"/>
                          </a:solidFill>
                          <a:latin typeface="微软雅黑"/>
                        </a:rPr>
                        <a:t>日 星期四</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dirty="0">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extLst>
                  <a:ext uri="{0D108BD9-81ED-4DB2-BD59-A6C34878D82A}">
                    <a16:rowId xmlns="" xmlns:a16="http://schemas.microsoft.com/office/drawing/2014/main" val="10025"/>
                  </a:ext>
                </a:extLst>
              </a:tr>
              <a:tr h="172227">
                <a:tc>
                  <a:txBody>
                    <a:bodyPr/>
                    <a:lstStyle/>
                    <a:p>
                      <a:pPr algn="l" fontAlgn="b"/>
                      <a:r>
                        <a:rPr lang="zh-CN" altLang="en-US" sz="1000" b="0" i="0" u="none" strike="noStrike">
                          <a:solidFill>
                            <a:srgbClr val="000000"/>
                          </a:solidFill>
                          <a:latin typeface="微软雅黑"/>
                        </a:rPr>
                        <a:t>前台测试</a:t>
                      </a:r>
                    </a:p>
                  </a:txBody>
                  <a:tcPr marL="190721"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fontAlgn="t"/>
                      <a:r>
                        <a:rPr lang="en-US" altLang="zh-CN" sz="1000" b="0" i="0" u="none" strike="noStrike">
                          <a:solidFill>
                            <a:srgbClr val="000000"/>
                          </a:solidFill>
                          <a:latin typeface="微软雅黑"/>
                        </a:rPr>
                        <a:t>05</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10</a:t>
                      </a:r>
                      <a:r>
                        <a:rPr lang="zh-CN" altLang="en-US" sz="1000" b="0" i="0" u="none" strike="noStrike">
                          <a:solidFill>
                            <a:srgbClr val="000000"/>
                          </a:solidFill>
                          <a:latin typeface="微软雅黑"/>
                        </a:rPr>
                        <a:t>日 星期二</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fontAlgn="t"/>
                      <a:r>
                        <a:rPr lang="en-US" altLang="zh-CN" sz="1000" b="0" i="0" u="none" strike="noStrike">
                          <a:solidFill>
                            <a:srgbClr val="000000"/>
                          </a:solidFill>
                          <a:latin typeface="微软雅黑"/>
                        </a:rPr>
                        <a:t>06</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02</a:t>
                      </a:r>
                      <a:r>
                        <a:rPr lang="zh-CN" altLang="en-US" sz="1000" b="0" i="0" u="none" strike="noStrike">
                          <a:solidFill>
                            <a:srgbClr val="000000"/>
                          </a:solidFill>
                          <a:latin typeface="微软雅黑"/>
                        </a:rPr>
                        <a:t>日 星期四</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extLst>
                  <a:ext uri="{0D108BD9-81ED-4DB2-BD59-A6C34878D82A}">
                    <a16:rowId xmlns="" xmlns:a16="http://schemas.microsoft.com/office/drawing/2014/main" val="10026"/>
                  </a:ext>
                </a:extLst>
              </a:tr>
              <a:tr h="172227">
                <a:tc>
                  <a:txBody>
                    <a:bodyPr/>
                    <a:lstStyle/>
                    <a:p>
                      <a:pPr algn="l" fontAlgn="b"/>
                      <a:r>
                        <a:rPr lang="zh-CN" altLang="en-US" sz="1000" b="1" i="0" u="none" strike="noStrike">
                          <a:solidFill>
                            <a:srgbClr val="000000"/>
                          </a:solidFill>
                          <a:latin typeface="微软雅黑"/>
                        </a:rPr>
                        <a:t>系统上线</a:t>
                      </a:r>
                    </a:p>
                  </a:txBody>
                  <a:tcPr marL="190721"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extLst>
                  <a:ext uri="{0D108BD9-81ED-4DB2-BD59-A6C34878D82A}">
                    <a16:rowId xmlns="" xmlns:a16="http://schemas.microsoft.com/office/drawing/2014/main" val="10027"/>
                  </a:ext>
                </a:extLst>
              </a:tr>
              <a:tr h="172227">
                <a:tc>
                  <a:txBody>
                    <a:bodyPr/>
                    <a:lstStyle/>
                    <a:p>
                      <a:pPr algn="l" fontAlgn="b"/>
                      <a:r>
                        <a:rPr lang="zh-CN" altLang="en-US" sz="1000" b="0" i="0" u="none" strike="noStrike">
                          <a:solidFill>
                            <a:srgbClr val="000000"/>
                          </a:solidFill>
                          <a:latin typeface="微软雅黑"/>
                        </a:rPr>
                        <a:t>上线前准备</a:t>
                      </a:r>
                    </a:p>
                  </a:txBody>
                  <a:tcPr marL="381441"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t"/>
                      <a:r>
                        <a:rPr lang="en-US" altLang="zh-CN" sz="1000" b="0" i="0" u="none" strike="noStrike">
                          <a:solidFill>
                            <a:srgbClr val="000000"/>
                          </a:solidFill>
                          <a:latin typeface="微软雅黑"/>
                        </a:rPr>
                        <a:t>05</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20</a:t>
                      </a:r>
                      <a:r>
                        <a:rPr lang="zh-CN" altLang="en-US" sz="1000" b="0" i="0" u="none" strike="noStrike">
                          <a:solidFill>
                            <a:srgbClr val="000000"/>
                          </a:solidFill>
                          <a:latin typeface="微软雅黑"/>
                        </a:rPr>
                        <a:t>日 星期五</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t"/>
                      <a:r>
                        <a:rPr lang="en-US" altLang="zh-CN" sz="1000" b="0" i="0" u="none" strike="noStrike">
                          <a:solidFill>
                            <a:srgbClr val="000000"/>
                          </a:solidFill>
                          <a:latin typeface="微软雅黑"/>
                        </a:rPr>
                        <a:t>06</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10</a:t>
                      </a:r>
                      <a:r>
                        <a:rPr lang="zh-CN" altLang="en-US" sz="1000" b="0" i="0" u="none" strike="noStrike">
                          <a:solidFill>
                            <a:srgbClr val="000000"/>
                          </a:solidFill>
                          <a:latin typeface="微软雅黑"/>
                        </a:rPr>
                        <a:t>日 星期五</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extLst>
                  <a:ext uri="{0D108BD9-81ED-4DB2-BD59-A6C34878D82A}">
                    <a16:rowId xmlns="" xmlns:a16="http://schemas.microsoft.com/office/drawing/2014/main" val="10028"/>
                  </a:ext>
                </a:extLst>
              </a:tr>
              <a:tr h="172227">
                <a:tc>
                  <a:txBody>
                    <a:bodyPr/>
                    <a:lstStyle/>
                    <a:p>
                      <a:pPr algn="l" fontAlgn="b"/>
                      <a:r>
                        <a:rPr lang="zh-CN" altLang="en-US" sz="1000" b="0" i="0" u="none" strike="noStrike">
                          <a:solidFill>
                            <a:srgbClr val="000000"/>
                          </a:solidFill>
                          <a:latin typeface="微软雅黑"/>
                        </a:rPr>
                        <a:t>正式上线</a:t>
                      </a:r>
                    </a:p>
                  </a:txBody>
                  <a:tcPr marL="381441"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t"/>
                      <a:r>
                        <a:rPr lang="en-US" altLang="zh-CN" sz="1000" b="0" i="0" u="none" strike="noStrike">
                          <a:solidFill>
                            <a:srgbClr val="000000"/>
                          </a:solidFill>
                          <a:latin typeface="微软雅黑"/>
                        </a:rPr>
                        <a:t>06</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10</a:t>
                      </a:r>
                      <a:r>
                        <a:rPr lang="zh-CN" altLang="en-US" sz="1000" b="0" i="0" u="none" strike="noStrike">
                          <a:solidFill>
                            <a:srgbClr val="000000"/>
                          </a:solidFill>
                          <a:latin typeface="微软雅黑"/>
                        </a:rPr>
                        <a:t>日 星期五</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t"/>
                      <a:r>
                        <a:rPr lang="en-US" altLang="zh-CN" sz="1000" b="0" i="0" u="none" strike="noStrike">
                          <a:solidFill>
                            <a:srgbClr val="000000"/>
                          </a:solidFill>
                          <a:latin typeface="微软雅黑"/>
                        </a:rPr>
                        <a:t>06</a:t>
                      </a:r>
                      <a:r>
                        <a:rPr lang="zh-CN" altLang="en-US" sz="1000" b="0" i="0" u="none" strike="noStrike">
                          <a:solidFill>
                            <a:srgbClr val="000000"/>
                          </a:solidFill>
                          <a:latin typeface="微软雅黑"/>
                        </a:rPr>
                        <a:t>月</a:t>
                      </a:r>
                      <a:r>
                        <a:rPr lang="en-US" altLang="zh-CN" sz="1000" b="0" i="0" u="none" strike="noStrike">
                          <a:solidFill>
                            <a:srgbClr val="000000"/>
                          </a:solidFill>
                          <a:latin typeface="微软雅黑"/>
                        </a:rPr>
                        <a:t>12</a:t>
                      </a:r>
                      <a:r>
                        <a:rPr lang="zh-CN" altLang="en-US" sz="1000" b="0" i="0" u="none" strike="noStrike">
                          <a:solidFill>
                            <a:srgbClr val="000000"/>
                          </a:solidFill>
                          <a:latin typeface="微软雅黑"/>
                        </a:rPr>
                        <a:t>日 星期日</a:t>
                      </a:r>
                    </a:p>
                  </a:txBody>
                  <a:tcPr marL="7064" marR="7064" marT="706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fontAlgn="b"/>
                      <a:r>
                        <a:rPr lang="zh-CN" altLang="en-US" sz="1000" b="0" i="0" u="none" strike="noStrike">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fontAlgn="b"/>
                      <a:r>
                        <a:rPr lang="zh-CN" altLang="en-US" sz="1000" b="0" i="0" u="none" strike="noStrike" dirty="0">
                          <a:solidFill>
                            <a:srgbClr val="000000"/>
                          </a:solidFill>
                          <a:latin typeface="微软雅黑"/>
                        </a:rPr>
                        <a:t>　</a:t>
                      </a:r>
                    </a:p>
                  </a:txBody>
                  <a:tcPr marL="7064" marR="7064" marT="70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extLst>
                  <a:ext uri="{0D108BD9-81ED-4DB2-BD59-A6C34878D82A}">
                    <a16:rowId xmlns="" xmlns:a16="http://schemas.microsoft.com/office/drawing/2014/main" val="10029"/>
                  </a:ext>
                </a:extLst>
              </a:tr>
            </a:tbl>
          </a:graphicData>
        </a:graphic>
      </p:graphicFrame>
      <p:pic>
        <p:nvPicPr>
          <p:cNvPr id="7" name="Picture 1"/>
          <p:cNvPicPr>
            <a:picLocks noChangeAspect="1" noChangeArrowheads="1"/>
          </p:cNvPicPr>
          <p:nvPr/>
        </p:nvPicPr>
        <p:blipFill>
          <a:blip r:embed="rId2"/>
          <a:srcRect/>
          <a:stretch>
            <a:fillRect/>
          </a:stretch>
        </p:blipFill>
        <p:spPr bwMode="auto">
          <a:xfrm>
            <a:off x="4069158" y="1255756"/>
            <a:ext cx="4817440" cy="2403090"/>
          </a:xfrm>
          <a:prstGeom prst="rect">
            <a:avLst/>
          </a:prstGeom>
          <a:noFill/>
          <a:ln w="9525">
            <a:noFill/>
            <a:miter lim="800000"/>
            <a:headEnd/>
            <a:tailEnd/>
          </a:ln>
          <a:effectLst/>
        </p:spPr>
      </p:pic>
      <p:pic>
        <p:nvPicPr>
          <p:cNvPr id="8" name="Picture 2"/>
          <p:cNvPicPr>
            <a:picLocks noChangeAspect="1" noChangeArrowheads="1"/>
          </p:cNvPicPr>
          <p:nvPr/>
        </p:nvPicPr>
        <p:blipFill>
          <a:blip r:embed="rId3"/>
          <a:srcRect/>
          <a:stretch>
            <a:fillRect/>
          </a:stretch>
        </p:blipFill>
        <p:spPr bwMode="auto">
          <a:xfrm>
            <a:off x="4069158" y="3726826"/>
            <a:ext cx="4817440" cy="2517046"/>
          </a:xfrm>
          <a:prstGeom prst="rect">
            <a:avLst/>
          </a:prstGeom>
          <a:noFill/>
          <a:ln w="9525">
            <a:noFill/>
            <a:miter lim="800000"/>
            <a:headEnd/>
            <a:tailEnd/>
          </a:ln>
          <a:effectLst/>
        </p:spPr>
      </p:pic>
      <p:sp>
        <p:nvSpPr>
          <p:cNvPr id="9" name="虚尾箭头 8"/>
          <p:cNvSpPr/>
          <p:nvPr/>
        </p:nvSpPr>
        <p:spPr>
          <a:xfrm>
            <a:off x="3643040" y="2036195"/>
            <a:ext cx="304800" cy="889000"/>
          </a:xfrm>
          <a:prstGeom prst="stripedRightArrow">
            <a:avLst/>
          </a:prstGeom>
          <a:solidFill>
            <a:schemeClr val="accent1">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虚尾箭头 9"/>
          <p:cNvSpPr/>
          <p:nvPr/>
        </p:nvSpPr>
        <p:spPr>
          <a:xfrm>
            <a:off x="3582638" y="4336071"/>
            <a:ext cx="304800" cy="889000"/>
          </a:xfrm>
          <a:prstGeom prst="stripedRightArrow">
            <a:avLst/>
          </a:prstGeom>
          <a:solidFill>
            <a:schemeClr val="accent2">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59413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par>
                                <p:cTn id="16" presetID="3" presetClass="entr" presetSubtype="1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76819" tIns="38409" rIns="76819" bIns="38409" rtlCol="0" anchor="ctr">
            <a:normAutofit/>
          </a:bodyPr>
          <a:lstStyle/>
          <a:p>
            <a:r>
              <a:rPr lang="zh-CN" altLang="en-US" dirty="0">
                <a:solidFill>
                  <a:schemeClr val="bg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中软概况</a:t>
            </a:r>
            <a:endParaRPr lang="en-US" altLang="en-US" dirty="0">
              <a:solidFill>
                <a:schemeClr val="bg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grpSp>
        <p:nvGrpSpPr>
          <p:cNvPr id="2" name="组合 1"/>
          <p:cNvGrpSpPr/>
          <p:nvPr/>
        </p:nvGrpSpPr>
        <p:grpSpPr>
          <a:xfrm>
            <a:off x="257148" y="1070450"/>
            <a:ext cx="8395918" cy="5150719"/>
            <a:chOff x="257148" y="1070450"/>
            <a:chExt cx="9705304" cy="5150719"/>
          </a:xfrm>
        </p:grpSpPr>
        <p:sp>
          <p:nvSpPr>
            <p:cNvPr id="16" name="TextBox 34"/>
            <p:cNvSpPr txBox="1"/>
            <p:nvPr/>
          </p:nvSpPr>
          <p:spPr>
            <a:xfrm>
              <a:off x="422166" y="4051893"/>
              <a:ext cx="1191752" cy="2062103"/>
            </a:xfrm>
            <a:prstGeom prst="rect">
              <a:avLst/>
            </a:prstGeom>
            <a:noFill/>
          </p:spPr>
          <p:txBody>
            <a:bodyPr wrap="square" lIns="36000" tIns="36000" rIns="36000" bIns="36000" rtlCol="0">
              <a:noAutofit/>
            </a:bodyPr>
            <a:lstStyle/>
            <a:p>
              <a:pPr marR="0" lvl="0" algn="just" defTabSz="914400" eaLnBrk="1" fontAlgn="auto" latinLnBrk="0" hangingPunct="1">
                <a:lnSpc>
                  <a:spcPct val="120000"/>
                </a:lnSpc>
                <a:spcBef>
                  <a:spcPts val="0"/>
                </a:spcBef>
                <a:spcAft>
                  <a:spcPts val="0"/>
                </a:spcAft>
                <a:buClrTx/>
                <a:buSzTx/>
                <a:tabLst/>
                <a:defRPr/>
              </a:pPr>
              <a:r>
                <a:rPr lang="zh-CN" altLang="en-US" sz="1200" kern="0" dirty="0">
                  <a:solidFill>
                    <a:schemeClr val="tx1">
                      <a:lumMod val="75000"/>
                      <a:lumOff val="25000"/>
                    </a:schemeClr>
                  </a:solidFill>
                  <a:latin typeface="楷体" pitchFamily="49" charset="-122"/>
                  <a:ea typeface="楷体" pitchFamily="49" charset="-122"/>
                  <a:cs typeface="Arial" pitchFamily="34" charset="0"/>
                </a:rPr>
                <a:t>业务布局</a:t>
              </a:r>
              <a:endParaRPr lang="en-US" altLang="zh-CN" sz="1200" kern="0" dirty="0">
                <a:solidFill>
                  <a:schemeClr val="tx1">
                    <a:lumMod val="75000"/>
                    <a:lumOff val="25000"/>
                  </a:schemeClr>
                </a:solidFill>
                <a:latin typeface="楷体" pitchFamily="49" charset="-122"/>
                <a:ea typeface="楷体" pitchFamily="49" charset="-122"/>
                <a:cs typeface="Arial" pitchFamily="34" charset="0"/>
              </a:endParaRPr>
            </a:p>
            <a:p>
              <a:pPr marL="176213" marR="0" lvl="0" indent="-176213" algn="just" defTabSz="91440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zh-CN" altLang="en-US" sz="1200" b="0" i="0" u="none" strike="noStrike" kern="0" cap="none" spc="0" normalizeH="0" baseline="0" noProof="0" dirty="0">
                  <a:ln>
                    <a:noFill/>
                  </a:ln>
                  <a:solidFill>
                    <a:schemeClr val="tx1">
                      <a:lumMod val="75000"/>
                      <a:lumOff val="25000"/>
                    </a:schemeClr>
                  </a:solidFill>
                  <a:uLnTx/>
                  <a:uFillTx/>
                  <a:latin typeface="楷体" pitchFamily="49" charset="-122"/>
                  <a:ea typeface="楷体" pitchFamily="49" charset="-122"/>
                  <a:cs typeface="Arial" pitchFamily="34" charset="0"/>
                </a:rPr>
                <a:t>政府</a:t>
              </a:r>
              <a:endParaRPr kumimoji="0" lang="en-US" altLang="zh-CN" sz="1200" b="0" i="0" u="none" strike="noStrike" kern="0" cap="none" spc="0" normalizeH="0" baseline="0" noProof="0" dirty="0">
                <a:ln>
                  <a:noFill/>
                </a:ln>
                <a:solidFill>
                  <a:schemeClr val="tx1">
                    <a:lumMod val="75000"/>
                    <a:lumOff val="25000"/>
                  </a:schemeClr>
                </a:solidFill>
                <a:uLnTx/>
                <a:uFillTx/>
                <a:latin typeface="楷体" pitchFamily="49" charset="-122"/>
                <a:ea typeface="楷体" pitchFamily="49" charset="-122"/>
                <a:cs typeface="Arial" pitchFamily="34" charset="0"/>
              </a:endParaRPr>
            </a:p>
            <a:p>
              <a:pPr marL="176213" marR="0" lvl="0" indent="-176213" algn="just" defTabSz="914400" eaLnBrk="1" fontAlgn="auto" latinLnBrk="0" hangingPunct="1">
                <a:lnSpc>
                  <a:spcPct val="120000"/>
                </a:lnSpc>
                <a:spcBef>
                  <a:spcPts val="0"/>
                </a:spcBef>
                <a:spcAft>
                  <a:spcPts val="0"/>
                </a:spcAft>
                <a:buClrTx/>
                <a:buSzTx/>
                <a:buFont typeface="Arial" panose="020B0604020202020204" pitchFamily="34" charset="0"/>
                <a:buChar char="•"/>
                <a:tabLst/>
                <a:defRPr/>
              </a:pPr>
              <a:r>
                <a:rPr lang="zh-CN" altLang="en-US" sz="1200" kern="0" dirty="0">
                  <a:solidFill>
                    <a:schemeClr val="tx1">
                      <a:lumMod val="75000"/>
                      <a:lumOff val="25000"/>
                    </a:schemeClr>
                  </a:solidFill>
                  <a:latin typeface="楷体" pitchFamily="49" charset="-122"/>
                  <a:ea typeface="楷体" pitchFamily="49" charset="-122"/>
                  <a:cs typeface="Arial" pitchFamily="34" charset="0"/>
                </a:rPr>
                <a:t>制造</a:t>
              </a:r>
              <a:endParaRPr lang="en-US" altLang="zh-CN" sz="1200" kern="0" dirty="0">
                <a:solidFill>
                  <a:schemeClr val="tx1">
                    <a:lumMod val="75000"/>
                    <a:lumOff val="25000"/>
                  </a:schemeClr>
                </a:solidFill>
                <a:latin typeface="楷体" pitchFamily="49" charset="-122"/>
                <a:ea typeface="楷体" pitchFamily="49" charset="-122"/>
                <a:cs typeface="Arial" pitchFamily="34" charset="0"/>
              </a:endParaRPr>
            </a:p>
            <a:p>
              <a:pPr marL="176213" marR="0" lvl="0" indent="-176213" algn="just" defTabSz="914400" eaLnBrk="1" fontAlgn="auto" latinLnBrk="0" hangingPunct="1">
                <a:lnSpc>
                  <a:spcPct val="120000"/>
                </a:lnSpc>
                <a:spcBef>
                  <a:spcPts val="0"/>
                </a:spcBef>
                <a:spcAft>
                  <a:spcPts val="0"/>
                </a:spcAft>
                <a:buClrTx/>
                <a:buSzTx/>
                <a:buFont typeface="Arial" panose="020B0604020202020204" pitchFamily="34" charset="0"/>
                <a:buChar char="•"/>
                <a:tabLst/>
                <a:defRPr/>
              </a:pPr>
              <a:r>
                <a:rPr lang="en-US" altLang="zh-CN" sz="1200" kern="0" dirty="0">
                  <a:solidFill>
                    <a:schemeClr val="tx1">
                      <a:lumMod val="75000"/>
                      <a:lumOff val="25000"/>
                    </a:schemeClr>
                  </a:solidFill>
                  <a:latin typeface="楷体" pitchFamily="49" charset="-122"/>
                  <a:ea typeface="楷体" pitchFamily="49" charset="-122"/>
                  <a:cs typeface="Arial" pitchFamily="34" charset="0"/>
                </a:rPr>
                <a:t>IT</a:t>
              </a:r>
              <a:r>
                <a:rPr lang="zh-CN" altLang="en-US" sz="1200" kern="0" dirty="0">
                  <a:solidFill>
                    <a:schemeClr val="tx1">
                      <a:lumMod val="75000"/>
                      <a:lumOff val="25000"/>
                    </a:schemeClr>
                  </a:solidFill>
                  <a:latin typeface="楷体" pitchFamily="49" charset="-122"/>
                  <a:ea typeface="楷体" pitchFamily="49" charset="-122"/>
                  <a:cs typeface="Arial" pitchFamily="34" charset="0"/>
                </a:rPr>
                <a:t>解决方案</a:t>
              </a:r>
              <a:endParaRPr lang="en-US" altLang="zh-CN" sz="1200" kern="0" dirty="0">
                <a:solidFill>
                  <a:schemeClr val="tx1">
                    <a:lumMod val="75000"/>
                    <a:lumOff val="25000"/>
                  </a:schemeClr>
                </a:solidFill>
                <a:latin typeface="楷体" pitchFamily="49" charset="-122"/>
                <a:ea typeface="楷体" pitchFamily="49" charset="-122"/>
                <a:cs typeface="Arial" pitchFamily="34" charset="0"/>
              </a:endParaRPr>
            </a:p>
            <a:p>
              <a:pPr marL="176213" marR="0" lvl="0" indent="-176213" algn="just" defTabSz="914400" eaLnBrk="1" fontAlgn="auto" latinLnBrk="0" hangingPunct="1">
                <a:lnSpc>
                  <a:spcPct val="120000"/>
                </a:lnSpc>
                <a:spcBef>
                  <a:spcPts val="0"/>
                </a:spcBef>
                <a:spcAft>
                  <a:spcPts val="0"/>
                </a:spcAft>
                <a:buClrTx/>
                <a:buSzTx/>
                <a:buFont typeface="Arial" panose="020B0604020202020204" pitchFamily="34" charset="0"/>
                <a:buChar char="•"/>
                <a:tabLst/>
                <a:defRPr/>
              </a:pPr>
              <a:r>
                <a:rPr lang="zh-CN" altLang="en-US" sz="1200" kern="0" dirty="0">
                  <a:solidFill>
                    <a:schemeClr val="tx1">
                      <a:lumMod val="75000"/>
                      <a:lumOff val="25000"/>
                    </a:schemeClr>
                  </a:solidFill>
                  <a:latin typeface="楷体" pitchFamily="49" charset="-122"/>
                  <a:ea typeface="楷体" pitchFamily="49" charset="-122"/>
                  <a:cs typeface="Arial" pitchFamily="34" charset="0"/>
                </a:rPr>
                <a:t>中国</a:t>
              </a:r>
              <a:endParaRPr lang="en-US" altLang="zh-CN" sz="1200" kern="0" dirty="0">
                <a:solidFill>
                  <a:schemeClr val="tx1">
                    <a:lumMod val="75000"/>
                    <a:lumOff val="25000"/>
                  </a:schemeClr>
                </a:solidFill>
                <a:latin typeface="楷体" pitchFamily="49" charset="-122"/>
                <a:ea typeface="楷体" pitchFamily="49" charset="-122"/>
                <a:cs typeface="Arial" pitchFamily="34" charset="0"/>
              </a:endParaRPr>
            </a:p>
            <a:p>
              <a:pPr marR="0" lvl="0" algn="just" defTabSz="914400" eaLnBrk="1" fontAlgn="auto" latinLnBrk="0" hangingPunct="1">
                <a:lnSpc>
                  <a:spcPct val="120000"/>
                </a:lnSpc>
                <a:spcBef>
                  <a:spcPts val="0"/>
                </a:spcBef>
                <a:spcAft>
                  <a:spcPts val="0"/>
                </a:spcAft>
                <a:buClrTx/>
                <a:buSzTx/>
                <a:tabLst/>
                <a:defRPr/>
              </a:pPr>
              <a:endParaRPr lang="en-US" altLang="zh-CN" sz="1200" kern="0" dirty="0">
                <a:solidFill>
                  <a:schemeClr val="tx1">
                    <a:lumMod val="75000"/>
                    <a:lumOff val="25000"/>
                  </a:schemeClr>
                </a:solidFill>
                <a:latin typeface="楷体" pitchFamily="49" charset="-122"/>
                <a:ea typeface="楷体" pitchFamily="49" charset="-122"/>
                <a:cs typeface="Arial" pitchFamily="34" charset="0"/>
              </a:endParaRPr>
            </a:p>
            <a:p>
              <a:pPr marR="0" lvl="0" algn="just" defTabSz="914400" eaLnBrk="1" fontAlgn="auto" latinLnBrk="0" hangingPunct="1">
                <a:lnSpc>
                  <a:spcPct val="120000"/>
                </a:lnSpc>
                <a:spcBef>
                  <a:spcPts val="0"/>
                </a:spcBef>
                <a:spcAft>
                  <a:spcPts val="0"/>
                </a:spcAft>
                <a:buClrTx/>
                <a:buSzTx/>
                <a:tabLst/>
                <a:defRPr/>
              </a:pPr>
              <a:r>
                <a:rPr lang="zh-CN" altLang="en-US" sz="1200" kern="0" dirty="0">
                  <a:solidFill>
                    <a:schemeClr val="tx1">
                      <a:lumMod val="75000"/>
                      <a:lumOff val="25000"/>
                    </a:schemeClr>
                  </a:solidFill>
                  <a:latin typeface="楷体" pitchFamily="49" charset="-122"/>
                  <a:ea typeface="楷体" pitchFamily="49" charset="-122"/>
                  <a:cs typeface="Arial" pitchFamily="34" charset="0"/>
                </a:rPr>
                <a:t>战略布局</a:t>
              </a:r>
              <a:endParaRPr lang="en-US" altLang="zh-CN" sz="1200" kern="0" dirty="0">
                <a:solidFill>
                  <a:schemeClr val="tx1">
                    <a:lumMod val="75000"/>
                    <a:lumOff val="25000"/>
                  </a:schemeClr>
                </a:solidFill>
                <a:latin typeface="楷体" pitchFamily="49" charset="-122"/>
                <a:ea typeface="楷体" pitchFamily="49" charset="-122"/>
                <a:cs typeface="Arial" pitchFamily="34" charset="0"/>
              </a:endParaRPr>
            </a:p>
            <a:p>
              <a:pPr marL="176213" marR="0" lvl="0" indent="-176213" algn="just" defTabSz="914400" eaLnBrk="1" fontAlgn="auto" latinLnBrk="0" hangingPunct="1">
                <a:lnSpc>
                  <a:spcPct val="120000"/>
                </a:lnSpc>
                <a:spcBef>
                  <a:spcPts val="0"/>
                </a:spcBef>
                <a:spcAft>
                  <a:spcPts val="0"/>
                </a:spcAft>
                <a:buClrTx/>
                <a:buSzTx/>
                <a:buFont typeface="Arial" panose="020B0604020202020204" pitchFamily="34" charset="0"/>
                <a:buChar char="•"/>
                <a:tabLst/>
                <a:defRPr/>
              </a:pPr>
              <a:r>
                <a:rPr lang="zh-CN" altLang="en-US" sz="1200" kern="0" dirty="0">
                  <a:solidFill>
                    <a:schemeClr val="tx1">
                      <a:lumMod val="75000"/>
                      <a:lumOff val="25000"/>
                    </a:schemeClr>
                  </a:solidFill>
                  <a:latin typeface="楷体" pitchFamily="49" charset="-122"/>
                  <a:ea typeface="楷体" pitchFamily="49" charset="-122"/>
                  <a:cs typeface="Arial" pitchFamily="34" charset="0"/>
                </a:rPr>
                <a:t>香港创业板</a:t>
              </a:r>
              <a:endParaRPr lang="en-US" altLang="zh-CN" sz="1200" kern="0" dirty="0">
                <a:solidFill>
                  <a:schemeClr val="tx1">
                    <a:lumMod val="75000"/>
                    <a:lumOff val="25000"/>
                  </a:schemeClr>
                </a:solidFill>
                <a:latin typeface="楷体" pitchFamily="49" charset="-122"/>
                <a:ea typeface="楷体" pitchFamily="49" charset="-122"/>
                <a:cs typeface="Arial" pitchFamily="34" charset="0"/>
              </a:endParaRPr>
            </a:p>
            <a:p>
              <a:pPr marR="0" lvl="0" algn="just" defTabSz="914400" eaLnBrk="1" fontAlgn="auto" latinLnBrk="0" hangingPunct="1">
                <a:lnSpc>
                  <a:spcPct val="120000"/>
                </a:lnSpc>
                <a:spcBef>
                  <a:spcPts val="0"/>
                </a:spcBef>
                <a:spcAft>
                  <a:spcPts val="0"/>
                </a:spcAft>
                <a:buClrTx/>
                <a:buSzTx/>
                <a:tabLst/>
                <a:defRPr/>
              </a:pPr>
              <a:r>
                <a:rPr lang="en-US" altLang="zh-CN" sz="1200" kern="0" dirty="0">
                  <a:solidFill>
                    <a:schemeClr val="tx1">
                      <a:lumMod val="75000"/>
                      <a:lumOff val="25000"/>
                    </a:schemeClr>
                  </a:solidFill>
                  <a:latin typeface="楷体" pitchFamily="49" charset="-122"/>
                  <a:ea typeface="楷体" pitchFamily="49" charset="-122"/>
                  <a:cs typeface="Arial" pitchFamily="34" charset="0"/>
                </a:rPr>
                <a:t>    </a:t>
              </a:r>
              <a:r>
                <a:rPr lang="zh-CN" altLang="en-US" sz="1200" kern="0" dirty="0">
                  <a:solidFill>
                    <a:schemeClr val="tx1">
                      <a:lumMod val="75000"/>
                      <a:lumOff val="25000"/>
                    </a:schemeClr>
                  </a:solidFill>
                  <a:latin typeface="楷体" pitchFamily="49" charset="-122"/>
                  <a:ea typeface="楷体" pitchFamily="49" charset="-122"/>
                  <a:cs typeface="Arial" pitchFamily="34" charset="0"/>
                </a:rPr>
                <a:t>上市</a:t>
              </a:r>
              <a:endParaRPr lang="en-US" altLang="zh-CN" sz="1200" kern="0" dirty="0">
                <a:solidFill>
                  <a:schemeClr val="tx1">
                    <a:lumMod val="75000"/>
                    <a:lumOff val="25000"/>
                  </a:schemeClr>
                </a:solidFill>
                <a:latin typeface="楷体" pitchFamily="49" charset="-122"/>
                <a:ea typeface="楷体" pitchFamily="49" charset="-122"/>
                <a:cs typeface="Arial" pitchFamily="34" charset="0"/>
              </a:endParaRPr>
            </a:p>
          </p:txBody>
        </p:sp>
        <p:grpSp>
          <p:nvGrpSpPr>
            <p:cNvPr id="17" name="组合 16"/>
            <p:cNvGrpSpPr/>
            <p:nvPr/>
          </p:nvGrpSpPr>
          <p:grpSpPr>
            <a:xfrm>
              <a:off x="2909363" y="2478328"/>
              <a:ext cx="828000" cy="1154017"/>
              <a:chOff x="2783807" y="2317908"/>
              <a:chExt cx="828000" cy="1154017"/>
            </a:xfrm>
          </p:grpSpPr>
          <p:grpSp>
            <p:nvGrpSpPr>
              <p:cNvPr id="18" name="组合 17"/>
              <p:cNvGrpSpPr>
                <a:grpSpLocks noChangeAspect="1"/>
              </p:cNvGrpSpPr>
              <p:nvPr/>
            </p:nvGrpSpPr>
            <p:grpSpPr>
              <a:xfrm>
                <a:off x="2783807" y="2646262"/>
                <a:ext cx="828000" cy="825663"/>
                <a:chOff x="472169" y="2453776"/>
                <a:chExt cx="938650" cy="936000"/>
              </a:xfrm>
            </p:grpSpPr>
            <p:sp>
              <p:nvSpPr>
                <p:cNvPr id="20" name="泪滴形 7"/>
                <p:cNvSpPr>
                  <a:spLocks noChangeAspect="1"/>
                </p:cNvSpPr>
                <p:nvPr/>
              </p:nvSpPr>
              <p:spPr>
                <a:xfrm rot="18998822">
                  <a:off x="474819" y="2453776"/>
                  <a:ext cx="936000" cy="936000"/>
                </a:xfrm>
                <a:custGeom>
                  <a:avLst/>
                  <a:gdLst>
                    <a:gd name="connsiteX0" fmla="*/ 0 w 1944216"/>
                    <a:gd name="connsiteY0" fmla="*/ 972108 h 1944216"/>
                    <a:gd name="connsiteX1" fmla="*/ 972108 w 1944216"/>
                    <a:gd name="connsiteY1" fmla="*/ 0 h 1944216"/>
                    <a:gd name="connsiteX2" fmla="*/ 2146521 w 1944216"/>
                    <a:gd name="connsiteY2" fmla="*/ -202305 h 1944216"/>
                    <a:gd name="connsiteX3" fmla="*/ 1944216 w 1944216"/>
                    <a:gd name="connsiteY3" fmla="*/ 972108 h 1944216"/>
                    <a:gd name="connsiteX4" fmla="*/ 972108 w 1944216"/>
                    <a:gd name="connsiteY4" fmla="*/ 1944216 h 1944216"/>
                    <a:gd name="connsiteX5" fmla="*/ 0 w 1944216"/>
                    <a:gd name="connsiteY5" fmla="*/ 972108 h 1944216"/>
                    <a:gd name="connsiteX0" fmla="*/ 0 w 2146521"/>
                    <a:gd name="connsiteY0" fmla="*/ 1174413 h 2146521"/>
                    <a:gd name="connsiteX1" fmla="*/ 972108 w 2146521"/>
                    <a:gd name="connsiteY1" fmla="*/ 202305 h 2146521"/>
                    <a:gd name="connsiteX2" fmla="*/ 2146521 w 2146521"/>
                    <a:gd name="connsiteY2" fmla="*/ 0 h 2146521"/>
                    <a:gd name="connsiteX3" fmla="*/ 1944216 w 2146521"/>
                    <a:gd name="connsiteY3" fmla="*/ 1174413 h 2146521"/>
                    <a:gd name="connsiteX4" fmla="*/ 972108 w 2146521"/>
                    <a:gd name="connsiteY4" fmla="*/ 2146521 h 2146521"/>
                    <a:gd name="connsiteX5" fmla="*/ 0 w 2146521"/>
                    <a:gd name="connsiteY5" fmla="*/ 1174413 h 2146521"/>
                    <a:gd name="connsiteX0" fmla="*/ 0 w 2146521"/>
                    <a:gd name="connsiteY0" fmla="*/ 1174413 h 2146521"/>
                    <a:gd name="connsiteX1" fmla="*/ 972108 w 2146521"/>
                    <a:gd name="connsiteY1" fmla="*/ 202305 h 2146521"/>
                    <a:gd name="connsiteX2" fmla="*/ 2146521 w 2146521"/>
                    <a:gd name="connsiteY2" fmla="*/ 0 h 2146521"/>
                    <a:gd name="connsiteX3" fmla="*/ 1944216 w 2146521"/>
                    <a:gd name="connsiteY3" fmla="*/ 1174413 h 2146521"/>
                    <a:gd name="connsiteX4" fmla="*/ 972108 w 2146521"/>
                    <a:gd name="connsiteY4" fmla="*/ 2146521 h 2146521"/>
                    <a:gd name="connsiteX5" fmla="*/ 0 w 2146521"/>
                    <a:gd name="connsiteY5" fmla="*/ 1174413 h 2146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46521" h="2146521">
                      <a:moveTo>
                        <a:pt x="0" y="1174413"/>
                      </a:moveTo>
                      <a:cubicBezTo>
                        <a:pt x="0" y="637533"/>
                        <a:pt x="441728" y="285594"/>
                        <a:pt x="972108" y="202305"/>
                      </a:cubicBezTo>
                      <a:cubicBezTo>
                        <a:pt x="1452515" y="126864"/>
                        <a:pt x="1755050" y="134870"/>
                        <a:pt x="2146521" y="0"/>
                      </a:cubicBezTo>
                      <a:cubicBezTo>
                        <a:pt x="2011651" y="391471"/>
                        <a:pt x="2032628" y="689294"/>
                        <a:pt x="1944216" y="1174413"/>
                      </a:cubicBezTo>
                      <a:cubicBezTo>
                        <a:pt x="1944216" y="1711293"/>
                        <a:pt x="1508988" y="2146521"/>
                        <a:pt x="972108" y="2146521"/>
                      </a:cubicBezTo>
                      <a:cubicBezTo>
                        <a:pt x="435228" y="2146521"/>
                        <a:pt x="0" y="1711293"/>
                        <a:pt x="0" y="1174413"/>
                      </a:cubicBezTo>
                      <a:close/>
                    </a:path>
                  </a:pathLst>
                </a:custGeom>
                <a:solidFill>
                  <a:schemeClr val="accent1">
                    <a:lumMod val="75000"/>
                  </a:schemeClr>
                </a:solidFill>
                <a:ln w="57150" cap="flat" cmpd="sng" algn="ctr">
                  <a:solidFill>
                    <a:sysClr val="window" lastClr="FFFFFF"/>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楷体" pitchFamily="49" charset="-122"/>
                    <a:ea typeface="楷体" pitchFamily="49" charset="-122"/>
                  </a:endParaRPr>
                </a:p>
              </p:txBody>
            </p:sp>
            <p:sp>
              <p:nvSpPr>
                <p:cNvPr id="21" name="TextBox 36"/>
                <p:cNvSpPr txBox="1"/>
                <p:nvPr/>
              </p:nvSpPr>
              <p:spPr>
                <a:xfrm>
                  <a:off x="472169" y="2778906"/>
                  <a:ext cx="923722" cy="327972"/>
                </a:xfrm>
                <a:prstGeom prst="rect">
                  <a:avLst/>
                </a:prstGeom>
                <a:noFill/>
              </p:spPr>
              <p:txBody>
                <a:bodyPr wrap="square" rtlCol="0">
                  <a:spAutoFit/>
                </a:body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ysClr val="window" lastClr="FFFFFF"/>
                      </a:solidFill>
                      <a:effectLst/>
                      <a:uLnTx/>
                      <a:uFillTx/>
                      <a:latin typeface="楷体" pitchFamily="49" charset="-122"/>
                      <a:ea typeface="楷体" pitchFamily="49" charset="-122"/>
                    </a:rPr>
                    <a:t>2008</a:t>
                  </a:r>
                  <a:endParaRPr kumimoji="0" lang="zh-CN" altLang="en-US" sz="1600" b="1" i="0" u="none" strike="noStrike" kern="0" cap="none" spc="0" normalizeH="0" baseline="0" noProof="0" dirty="0">
                    <a:ln>
                      <a:noFill/>
                    </a:ln>
                    <a:solidFill>
                      <a:sysClr val="window" lastClr="FFFFFF"/>
                    </a:solidFill>
                    <a:effectLst/>
                    <a:uLnTx/>
                    <a:uFillTx/>
                    <a:latin typeface="楷体" pitchFamily="49" charset="-122"/>
                    <a:ea typeface="楷体" pitchFamily="49" charset="-122"/>
                  </a:endParaRPr>
                </a:p>
              </p:txBody>
            </p:sp>
          </p:grpSp>
          <p:cxnSp>
            <p:nvCxnSpPr>
              <p:cNvPr id="19" name="直接连接符 18"/>
              <p:cNvCxnSpPr/>
              <p:nvPr/>
            </p:nvCxnSpPr>
            <p:spPr>
              <a:xfrm flipH="1">
                <a:off x="3215756" y="2317908"/>
                <a:ext cx="0" cy="180000"/>
              </a:xfrm>
              <a:prstGeom prst="line">
                <a:avLst/>
              </a:prstGeom>
              <a:noFill/>
              <a:ln w="28575" cap="flat" cmpd="sng" algn="ctr">
                <a:solidFill>
                  <a:srgbClr val="26816C"/>
                </a:solidFill>
                <a:prstDash val="sysDot"/>
              </a:ln>
              <a:effectLst/>
            </p:spPr>
          </p:cxnSp>
        </p:grpSp>
        <p:grpSp>
          <p:nvGrpSpPr>
            <p:cNvPr id="22" name="组合 21"/>
            <p:cNvGrpSpPr/>
            <p:nvPr/>
          </p:nvGrpSpPr>
          <p:grpSpPr>
            <a:xfrm>
              <a:off x="4119557" y="2475975"/>
              <a:ext cx="828000" cy="1397636"/>
              <a:chOff x="3874549" y="2315555"/>
              <a:chExt cx="828000" cy="1397636"/>
            </a:xfrm>
          </p:grpSpPr>
          <p:grpSp>
            <p:nvGrpSpPr>
              <p:cNvPr id="23" name="组合 22"/>
              <p:cNvGrpSpPr>
                <a:grpSpLocks noChangeAspect="1"/>
              </p:cNvGrpSpPr>
              <p:nvPr/>
            </p:nvGrpSpPr>
            <p:grpSpPr>
              <a:xfrm>
                <a:off x="3874549" y="2887528"/>
                <a:ext cx="828000" cy="825663"/>
                <a:chOff x="472169" y="2453776"/>
                <a:chExt cx="938650" cy="936000"/>
              </a:xfrm>
            </p:grpSpPr>
            <p:sp>
              <p:nvSpPr>
                <p:cNvPr id="25" name="泪滴形 7"/>
                <p:cNvSpPr>
                  <a:spLocks noChangeAspect="1"/>
                </p:cNvSpPr>
                <p:nvPr/>
              </p:nvSpPr>
              <p:spPr>
                <a:xfrm rot="18998822">
                  <a:off x="474819" y="2453776"/>
                  <a:ext cx="936000" cy="936000"/>
                </a:xfrm>
                <a:custGeom>
                  <a:avLst/>
                  <a:gdLst>
                    <a:gd name="connsiteX0" fmla="*/ 0 w 1944216"/>
                    <a:gd name="connsiteY0" fmla="*/ 972108 h 1944216"/>
                    <a:gd name="connsiteX1" fmla="*/ 972108 w 1944216"/>
                    <a:gd name="connsiteY1" fmla="*/ 0 h 1944216"/>
                    <a:gd name="connsiteX2" fmla="*/ 2146521 w 1944216"/>
                    <a:gd name="connsiteY2" fmla="*/ -202305 h 1944216"/>
                    <a:gd name="connsiteX3" fmla="*/ 1944216 w 1944216"/>
                    <a:gd name="connsiteY3" fmla="*/ 972108 h 1944216"/>
                    <a:gd name="connsiteX4" fmla="*/ 972108 w 1944216"/>
                    <a:gd name="connsiteY4" fmla="*/ 1944216 h 1944216"/>
                    <a:gd name="connsiteX5" fmla="*/ 0 w 1944216"/>
                    <a:gd name="connsiteY5" fmla="*/ 972108 h 1944216"/>
                    <a:gd name="connsiteX0" fmla="*/ 0 w 2146521"/>
                    <a:gd name="connsiteY0" fmla="*/ 1174413 h 2146521"/>
                    <a:gd name="connsiteX1" fmla="*/ 972108 w 2146521"/>
                    <a:gd name="connsiteY1" fmla="*/ 202305 h 2146521"/>
                    <a:gd name="connsiteX2" fmla="*/ 2146521 w 2146521"/>
                    <a:gd name="connsiteY2" fmla="*/ 0 h 2146521"/>
                    <a:gd name="connsiteX3" fmla="*/ 1944216 w 2146521"/>
                    <a:gd name="connsiteY3" fmla="*/ 1174413 h 2146521"/>
                    <a:gd name="connsiteX4" fmla="*/ 972108 w 2146521"/>
                    <a:gd name="connsiteY4" fmla="*/ 2146521 h 2146521"/>
                    <a:gd name="connsiteX5" fmla="*/ 0 w 2146521"/>
                    <a:gd name="connsiteY5" fmla="*/ 1174413 h 2146521"/>
                    <a:gd name="connsiteX0" fmla="*/ 0 w 2146521"/>
                    <a:gd name="connsiteY0" fmla="*/ 1174413 h 2146521"/>
                    <a:gd name="connsiteX1" fmla="*/ 972108 w 2146521"/>
                    <a:gd name="connsiteY1" fmla="*/ 202305 h 2146521"/>
                    <a:gd name="connsiteX2" fmla="*/ 2146521 w 2146521"/>
                    <a:gd name="connsiteY2" fmla="*/ 0 h 2146521"/>
                    <a:gd name="connsiteX3" fmla="*/ 1944216 w 2146521"/>
                    <a:gd name="connsiteY3" fmla="*/ 1174413 h 2146521"/>
                    <a:gd name="connsiteX4" fmla="*/ 972108 w 2146521"/>
                    <a:gd name="connsiteY4" fmla="*/ 2146521 h 2146521"/>
                    <a:gd name="connsiteX5" fmla="*/ 0 w 2146521"/>
                    <a:gd name="connsiteY5" fmla="*/ 1174413 h 2146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46521" h="2146521">
                      <a:moveTo>
                        <a:pt x="0" y="1174413"/>
                      </a:moveTo>
                      <a:cubicBezTo>
                        <a:pt x="0" y="637533"/>
                        <a:pt x="441728" y="285594"/>
                        <a:pt x="972108" y="202305"/>
                      </a:cubicBezTo>
                      <a:cubicBezTo>
                        <a:pt x="1452515" y="126864"/>
                        <a:pt x="1755050" y="134870"/>
                        <a:pt x="2146521" y="0"/>
                      </a:cubicBezTo>
                      <a:cubicBezTo>
                        <a:pt x="2011651" y="391471"/>
                        <a:pt x="2032628" y="689294"/>
                        <a:pt x="1944216" y="1174413"/>
                      </a:cubicBezTo>
                      <a:cubicBezTo>
                        <a:pt x="1944216" y="1711293"/>
                        <a:pt x="1508988" y="2146521"/>
                        <a:pt x="972108" y="2146521"/>
                      </a:cubicBezTo>
                      <a:cubicBezTo>
                        <a:pt x="435228" y="2146521"/>
                        <a:pt x="0" y="1711293"/>
                        <a:pt x="0" y="1174413"/>
                      </a:cubicBezTo>
                      <a:close/>
                    </a:path>
                  </a:pathLst>
                </a:custGeom>
                <a:solidFill>
                  <a:srgbClr val="E0AD8B"/>
                </a:solidFill>
                <a:ln w="57150" cap="flat" cmpd="sng" algn="ctr">
                  <a:solidFill>
                    <a:sysClr val="window" lastClr="FFFFFF"/>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楷体" pitchFamily="49" charset="-122"/>
                    <a:ea typeface="楷体" pitchFamily="49" charset="-122"/>
                  </a:endParaRPr>
                </a:p>
              </p:txBody>
            </p:sp>
            <p:sp>
              <p:nvSpPr>
                <p:cNvPr id="26" name="TextBox 36"/>
                <p:cNvSpPr txBox="1"/>
                <p:nvPr/>
              </p:nvSpPr>
              <p:spPr>
                <a:xfrm>
                  <a:off x="472169" y="2778906"/>
                  <a:ext cx="923722" cy="327972"/>
                </a:xfrm>
                <a:prstGeom prst="rect">
                  <a:avLst/>
                </a:prstGeom>
                <a:noFill/>
              </p:spPr>
              <p:txBody>
                <a:bodyPr wrap="square" rtlCol="0">
                  <a:spAutoFit/>
                </a:body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ysClr val="window" lastClr="FFFFFF"/>
                      </a:solidFill>
                      <a:effectLst/>
                      <a:uLnTx/>
                      <a:uFillTx/>
                      <a:latin typeface="楷体" pitchFamily="49" charset="-122"/>
                      <a:ea typeface="楷体" pitchFamily="49" charset="-122"/>
                    </a:rPr>
                    <a:t>2010</a:t>
                  </a:r>
                  <a:endParaRPr kumimoji="0" lang="zh-CN" altLang="en-US" sz="1600" b="1" i="0" u="none" strike="noStrike" kern="0" cap="none" spc="0" normalizeH="0" baseline="0" noProof="0" dirty="0">
                    <a:ln>
                      <a:noFill/>
                    </a:ln>
                    <a:solidFill>
                      <a:sysClr val="window" lastClr="FFFFFF"/>
                    </a:solidFill>
                    <a:effectLst/>
                    <a:uLnTx/>
                    <a:uFillTx/>
                    <a:latin typeface="楷体" pitchFamily="49" charset="-122"/>
                    <a:ea typeface="楷体" pitchFamily="49" charset="-122"/>
                  </a:endParaRPr>
                </a:p>
              </p:txBody>
            </p:sp>
          </p:grpSp>
          <p:cxnSp>
            <p:nvCxnSpPr>
              <p:cNvPr id="24" name="直接连接符 23"/>
              <p:cNvCxnSpPr/>
              <p:nvPr/>
            </p:nvCxnSpPr>
            <p:spPr>
              <a:xfrm>
                <a:off x="4305760" y="2315555"/>
                <a:ext cx="0" cy="360000"/>
              </a:xfrm>
              <a:prstGeom prst="line">
                <a:avLst/>
              </a:prstGeom>
              <a:noFill/>
              <a:ln w="28575" cap="flat" cmpd="sng" algn="ctr">
                <a:solidFill>
                  <a:srgbClr val="E0AD8B"/>
                </a:solidFill>
                <a:prstDash val="sysDot"/>
              </a:ln>
              <a:effectLst/>
            </p:spPr>
          </p:cxnSp>
        </p:grpSp>
        <p:grpSp>
          <p:nvGrpSpPr>
            <p:cNvPr id="27" name="组合 26"/>
            <p:cNvGrpSpPr/>
            <p:nvPr/>
          </p:nvGrpSpPr>
          <p:grpSpPr>
            <a:xfrm>
              <a:off x="5329751" y="2476027"/>
              <a:ext cx="828000" cy="1918301"/>
              <a:chOff x="4965291" y="2395817"/>
              <a:chExt cx="828000" cy="1918301"/>
            </a:xfrm>
          </p:grpSpPr>
          <p:grpSp>
            <p:nvGrpSpPr>
              <p:cNvPr id="28" name="组合 27"/>
              <p:cNvGrpSpPr>
                <a:grpSpLocks noChangeAspect="1"/>
              </p:cNvGrpSpPr>
              <p:nvPr/>
            </p:nvGrpSpPr>
            <p:grpSpPr>
              <a:xfrm>
                <a:off x="4965291" y="3488455"/>
                <a:ext cx="828000" cy="825663"/>
                <a:chOff x="472169" y="2453776"/>
                <a:chExt cx="938650" cy="936000"/>
              </a:xfrm>
            </p:grpSpPr>
            <p:sp>
              <p:nvSpPr>
                <p:cNvPr id="30" name="泪滴形 7"/>
                <p:cNvSpPr>
                  <a:spLocks noChangeAspect="1"/>
                </p:cNvSpPr>
                <p:nvPr/>
              </p:nvSpPr>
              <p:spPr>
                <a:xfrm rot="18998822">
                  <a:off x="474819" y="2453776"/>
                  <a:ext cx="936000" cy="936000"/>
                </a:xfrm>
                <a:custGeom>
                  <a:avLst/>
                  <a:gdLst>
                    <a:gd name="connsiteX0" fmla="*/ 0 w 1944216"/>
                    <a:gd name="connsiteY0" fmla="*/ 972108 h 1944216"/>
                    <a:gd name="connsiteX1" fmla="*/ 972108 w 1944216"/>
                    <a:gd name="connsiteY1" fmla="*/ 0 h 1944216"/>
                    <a:gd name="connsiteX2" fmla="*/ 2146521 w 1944216"/>
                    <a:gd name="connsiteY2" fmla="*/ -202305 h 1944216"/>
                    <a:gd name="connsiteX3" fmla="*/ 1944216 w 1944216"/>
                    <a:gd name="connsiteY3" fmla="*/ 972108 h 1944216"/>
                    <a:gd name="connsiteX4" fmla="*/ 972108 w 1944216"/>
                    <a:gd name="connsiteY4" fmla="*/ 1944216 h 1944216"/>
                    <a:gd name="connsiteX5" fmla="*/ 0 w 1944216"/>
                    <a:gd name="connsiteY5" fmla="*/ 972108 h 1944216"/>
                    <a:gd name="connsiteX0" fmla="*/ 0 w 2146521"/>
                    <a:gd name="connsiteY0" fmla="*/ 1174413 h 2146521"/>
                    <a:gd name="connsiteX1" fmla="*/ 972108 w 2146521"/>
                    <a:gd name="connsiteY1" fmla="*/ 202305 h 2146521"/>
                    <a:gd name="connsiteX2" fmla="*/ 2146521 w 2146521"/>
                    <a:gd name="connsiteY2" fmla="*/ 0 h 2146521"/>
                    <a:gd name="connsiteX3" fmla="*/ 1944216 w 2146521"/>
                    <a:gd name="connsiteY3" fmla="*/ 1174413 h 2146521"/>
                    <a:gd name="connsiteX4" fmla="*/ 972108 w 2146521"/>
                    <a:gd name="connsiteY4" fmla="*/ 2146521 h 2146521"/>
                    <a:gd name="connsiteX5" fmla="*/ 0 w 2146521"/>
                    <a:gd name="connsiteY5" fmla="*/ 1174413 h 2146521"/>
                    <a:gd name="connsiteX0" fmla="*/ 0 w 2146521"/>
                    <a:gd name="connsiteY0" fmla="*/ 1174413 h 2146521"/>
                    <a:gd name="connsiteX1" fmla="*/ 972108 w 2146521"/>
                    <a:gd name="connsiteY1" fmla="*/ 202305 h 2146521"/>
                    <a:gd name="connsiteX2" fmla="*/ 2146521 w 2146521"/>
                    <a:gd name="connsiteY2" fmla="*/ 0 h 2146521"/>
                    <a:gd name="connsiteX3" fmla="*/ 1944216 w 2146521"/>
                    <a:gd name="connsiteY3" fmla="*/ 1174413 h 2146521"/>
                    <a:gd name="connsiteX4" fmla="*/ 972108 w 2146521"/>
                    <a:gd name="connsiteY4" fmla="*/ 2146521 h 2146521"/>
                    <a:gd name="connsiteX5" fmla="*/ 0 w 2146521"/>
                    <a:gd name="connsiteY5" fmla="*/ 1174413 h 2146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46521" h="2146521">
                      <a:moveTo>
                        <a:pt x="0" y="1174413"/>
                      </a:moveTo>
                      <a:cubicBezTo>
                        <a:pt x="0" y="637533"/>
                        <a:pt x="441728" y="285594"/>
                        <a:pt x="972108" y="202305"/>
                      </a:cubicBezTo>
                      <a:cubicBezTo>
                        <a:pt x="1452515" y="126864"/>
                        <a:pt x="1755050" y="134870"/>
                        <a:pt x="2146521" y="0"/>
                      </a:cubicBezTo>
                      <a:cubicBezTo>
                        <a:pt x="2011651" y="391471"/>
                        <a:pt x="2032628" y="689294"/>
                        <a:pt x="1944216" y="1174413"/>
                      </a:cubicBezTo>
                      <a:cubicBezTo>
                        <a:pt x="1944216" y="1711293"/>
                        <a:pt x="1508988" y="2146521"/>
                        <a:pt x="972108" y="2146521"/>
                      </a:cubicBezTo>
                      <a:cubicBezTo>
                        <a:pt x="435228" y="2146521"/>
                        <a:pt x="0" y="1711293"/>
                        <a:pt x="0" y="1174413"/>
                      </a:cubicBezTo>
                      <a:close/>
                    </a:path>
                  </a:pathLst>
                </a:custGeom>
                <a:solidFill>
                  <a:srgbClr val="E9CC85"/>
                </a:solidFill>
                <a:ln w="57150" cap="flat" cmpd="sng" algn="ctr">
                  <a:solidFill>
                    <a:sysClr val="window" lastClr="FFFFFF"/>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楷体" pitchFamily="49" charset="-122"/>
                    <a:ea typeface="楷体" pitchFamily="49" charset="-122"/>
                  </a:endParaRPr>
                </a:p>
              </p:txBody>
            </p:sp>
            <p:sp>
              <p:nvSpPr>
                <p:cNvPr id="31" name="TextBox 36"/>
                <p:cNvSpPr txBox="1"/>
                <p:nvPr/>
              </p:nvSpPr>
              <p:spPr>
                <a:xfrm>
                  <a:off x="472169" y="2778906"/>
                  <a:ext cx="923722" cy="327972"/>
                </a:xfrm>
                <a:prstGeom prst="rect">
                  <a:avLst/>
                </a:prstGeom>
                <a:noFill/>
              </p:spPr>
              <p:txBody>
                <a:bodyPr wrap="square" rtlCol="0">
                  <a:spAutoFit/>
                </a:body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ysClr val="window" lastClr="FFFFFF"/>
                      </a:solidFill>
                      <a:effectLst/>
                      <a:uLnTx/>
                      <a:uFillTx/>
                      <a:latin typeface="楷体" pitchFamily="49" charset="-122"/>
                      <a:ea typeface="楷体" pitchFamily="49" charset="-122"/>
                    </a:rPr>
                    <a:t>2012</a:t>
                  </a:r>
                  <a:endParaRPr kumimoji="0" lang="zh-CN" altLang="en-US" sz="1600" b="1" i="0" u="none" strike="noStrike" kern="0" cap="none" spc="0" normalizeH="0" baseline="0" noProof="0" dirty="0">
                    <a:ln>
                      <a:noFill/>
                    </a:ln>
                    <a:solidFill>
                      <a:sysClr val="window" lastClr="FFFFFF"/>
                    </a:solidFill>
                    <a:effectLst/>
                    <a:uLnTx/>
                    <a:uFillTx/>
                    <a:latin typeface="楷体" pitchFamily="49" charset="-122"/>
                    <a:ea typeface="楷体" pitchFamily="49" charset="-122"/>
                  </a:endParaRPr>
                </a:p>
              </p:txBody>
            </p:sp>
          </p:grpSp>
          <p:cxnSp>
            <p:nvCxnSpPr>
              <p:cNvPr id="29" name="直接连接符 28"/>
              <p:cNvCxnSpPr/>
              <p:nvPr/>
            </p:nvCxnSpPr>
            <p:spPr>
              <a:xfrm>
                <a:off x="5388748" y="2395817"/>
                <a:ext cx="0" cy="864000"/>
              </a:xfrm>
              <a:prstGeom prst="line">
                <a:avLst/>
              </a:prstGeom>
              <a:noFill/>
              <a:ln w="28575" cap="flat" cmpd="sng" algn="ctr">
                <a:solidFill>
                  <a:srgbClr val="E9CC85"/>
                </a:solidFill>
                <a:prstDash val="sysDot"/>
              </a:ln>
              <a:effectLst/>
            </p:spPr>
          </p:cxnSp>
        </p:grpSp>
        <p:grpSp>
          <p:nvGrpSpPr>
            <p:cNvPr id="32" name="组合 31"/>
            <p:cNvGrpSpPr/>
            <p:nvPr/>
          </p:nvGrpSpPr>
          <p:grpSpPr>
            <a:xfrm>
              <a:off x="6539947" y="2494370"/>
              <a:ext cx="828000" cy="1177830"/>
              <a:chOff x="6395569" y="2333950"/>
              <a:chExt cx="828000" cy="1177830"/>
            </a:xfrm>
          </p:grpSpPr>
          <p:grpSp>
            <p:nvGrpSpPr>
              <p:cNvPr id="33" name="组合 32"/>
              <p:cNvGrpSpPr>
                <a:grpSpLocks noChangeAspect="1"/>
              </p:cNvGrpSpPr>
              <p:nvPr/>
            </p:nvGrpSpPr>
            <p:grpSpPr>
              <a:xfrm>
                <a:off x="6395569" y="2686117"/>
                <a:ext cx="828000" cy="825663"/>
                <a:chOff x="472169" y="2453776"/>
                <a:chExt cx="938650" cy="936000"/>
              </a:xfrm>
            </p:grpSpPr>
            <p:sp>
              <p:nvSpPr>
                <p:cNvPr id="35" name="泪滴形 7"/>
                <p:cNvSpPr>
                  <a:spLocks noChangeAspect="1"/>
                </p:cNvSpPr>
                <p:nvPr/>
              </p:nvSpPr>
              <p:spPr>
                <a:xfrm rot="18998822">
                  <a:off x="474819" y="2453776"/>
                  <a:ext cx="936000" cy="936000"/>
                </a:xfrm>
                <a:custGeom>
                  <a:avLst/>
                  <a:gdLst>
                    <a:gd name="connsiteX0" fmla="*/ 0 w 1944216"/>
                    <a:gd name="connsiteY0" fmla="*/ 972108 h 1944216"/>
                    <a:gd name="connsiteX1" fmla="*/ 972108 w 1944216"/>
                    <a:gd name="connsiteY1" fmla="*/ 0 h 1944216"/>
                    <a:gd name="connsiteX2" fmla="*/ 2146521 w 1944216"/>
                    <a:gd name="connsiteY2" fmla="*/ -202305 h 1944216"/>
                    <a:gd name="connsiteX3" fmla="*/ 1944216 w 1944216"/>
                    <a:gd name="connsiteY3" fmla="*/ 972108 h 1944216"/>
                    <a:gd name="connsiteX4" fmla="*/ 972108 w 1944216"/>
                    <a:gd name="connsiteY4" fmla="*/ 1944216 h 1944216"/>
                    <a:gd name="connsiteX5" fmla="*/ 0 w 1944216"/>
                    <a:gd name="connsiteY5" fmla="*/ 972108 h 1944216"/>
                    <a:gd name="connsiteX0" fmla="*/ 0 w 2146521"/>
                    <a:gd name="connsiteY0" fmla="*/ 1174413 h 2146521"/>
                    <a:gd name="connsiteX1" fmla="*/ 972108 w 2146521"/>
                    <a:gd name="connsiteY1" fmla="*/ 202305 h 2146521"/>
                    <a:gd name="connsiteX2" fmla="*/ 2146521 w 2146521"/>
                    <a:gd name="connsiteY2" fmla="*/ 0 h 2146521"/>
                    <a:gd name="connsiteX3" fmla="*/ 1944216 w 2146521"/>
                    <a:gd name="connsiteY3" fmla="*/ 1174413 h 2146521"/>
                    <a:gd name="connsiteX4" fmla="*/ 972108 w 2146521"/>
                    <a:gd name="connsiteY4" fmla="*/ 2146521 h 2146521"/>
                    <a:gd name="connsiteX5" fmla="*/ 0 w 2146521"/>
                    <a:gd name="connsiteY5" fmla="*/ 1174413 h 2146521"/>
                    <a:gd name="connsiteX0" fmla="*/ 0 w 2146521"/>
                    <a:gd name="connsiteY0" fmla="*/ 1174413 h 2146521"/>
                    <a:gd name="connsiteX1" fmla="*/ 972108 w 2146521"/>
                    <a:gd name="connsiteY1" fmla="*/ 202305 h 2146521"/>
                    <a:gd name="connsiteX2" fmla="*/ 2146521 w 2146521"/>
                    <a:gd name="connsiteY2" fmla="*/ 0 h 2146521"/>
                    <a:gd name="connsiteX3" fmla="*/ 1944216 w 2146521"/>
                    <a:gd name="connsiteY3" fmla="*/ 1174413 h 2146521"/>
                    <a:gd name="connsiteX4" fmla="*/ 972108 w 2146521"/>
                    <a:gd name="connsiteY4" fmla="*/ 2146521 h 2146521"/>
                    <a:gd name="connsiteX5" fmla="*/ 0 w 2146521"/>
                    <a:gd name="connsiteY5" fmla="*/ 1174413 h 2146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46521" h="2146521">
                      <a:moveTo>
                        <a:pt x="0" y="1174413"/>
                      </a:moveTo>
                      <a:cubicBezTo>
                        <a:pt x="0" y="637533"/>
                        <a:pt x="441728" y="285594"/>
                        <a:pt x="972108" y="202305"/>
                      </a:cubicBezTo>
                      <a:cubicBezTo>
                        <a:pt x="1452515" y="126864"/>
                        <a:pt x="1755050" y="134870"/>
                        <a:pt x="2146521" y="0"/>
                      </a:cubicBezTo>
                      <a:cubicBezTo>
                        <a:pt x="2011651" y="391471"/>
                        <a:pt x="2032628" y="689294"/>
                        <a:pt x="1944216" y="1174413"/>
                      </a:cubicBezTo>
                      <a:cubicBezTo>
                        <a:pt x="1944216" y="1711293"/>
                        <a:pt x="1508988" y="2146521"/>
                        <a:pt x="972108" y="2146521"/>
                      </a:cubicBezTo>
                      <a:cubicBezTo>
                        <a:pt x="435228" y="2146521"/>
                        <a:pt x="0" y="1711293"/>
                        <a:pt x="0" y="1174413"/>
                      </a:cubicBezTo>
                      <a:close/>
                    </a:path>
                  </a:pathLst>
                </a:custGeom>
                <a:solidFill>
                  <a:schemeClr val="accent5">
                    <a:lumMod val="75000"/>
                  </a:schemeClr>
                </a:solidFill>
                <a:ln w="57150" cap="flat" cmpd="sng" algn="ctr">
                  <a:solidFill>
                    <a:sysClr val="window" lastClr="FFFFFF"/>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楷体" pitchFamily="49" charset="-122"/>
                    <a:ea typeface="楷体" pitchFamily="49" charset="-122"/>
                  </a:endParaRPr>
                </a:p>
              </p:txBody>
            </p:sp>
            <p:sp>
              <p:nvSpPr>
                <p:cNvPr id="36" name="TextBox 36"/>
                <p:cNvSpPr txBox="1"/>
                <p:nvPr/>
              </p:nvSpPr>
              <p:spPr>
                <a:xfrm>
                  <a:off x="472169" y="2778906"/>
                  <a:ext cx="923722" cy="327972"/>
                </a:xfrm>
                <a:prstGeom prst="rect">
                  <a:avLst/>
                </a:prstGeom>
                <a:noFill/>
              </p:spPr>
              <p:txBody>
                <a:bodyPr wrap="square" rtlCol="0">
                  <a:spAutoFit/>
                </a:body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ysClr val="window" lastClr="FFFFFF"/>
                      </a:solidFill>
                      <a:effectLst/>
                      <a:uLnTx/>
                      <a:uFillTx/>
                      <a:latin typeface="楷体" pitchFamily="49" charset="-122"/>
                      <a:ea typeface="楷体" pitchFamily="49" charset="-122"/>
                    </a:rPr>
                    <a:t>2014</a:t>
                  </a:r>
                  <a:endParaRPr kumimoji="0" lang="zh-CN" altLang="en-US" sz="1600" b="1" i="0" u="none" strike="noStrike" kern="0" cap="none" spc="0" normalizeH="0" baseline="0" noProof="0" dirty="0">
                    <a:ln>
                      <a:noFill/>
                    </a:ln>
                    <a:solidFill>
                      <a:sysClr val="window" lastClr="FFFFFF"/>
                    </a:solidFill>
                    <a:effectLst/>
                    <a:uLnTx/>
                    <a:uFillTx/>
                    <a:latin typeface="楷体" pitchFamily="49" charset="-122"/>
                    <a:ea typeface="楷体" pitchFamily="49" charset="-122"/>
                  </a:endParaRPr>
                </a:p>
              </p:txBody>
            </p:sp>
          </p:grpSp>
          <p:cxnSp>
            <p:nvCxnSpPr>
              <p:cNvPr id="34" name="直接连接符 33"/>
              <p:cNvCxnSpPr/>
              <p:nvPr/>
            </p:nvCxnSpPr>
            <p:spPr>
              <a:xfrm>
                <a:off x="6809569" y="2333950"/>
                <a:ext cx="0" cy="216000"/>
              </a:xfrm>
              <a:prstGeom prst="line">
                <a:avLst/>
              </a:prstGeom>
              <a:noFill/>
              <a:ln w="28575" cap="flat" cmpd="sng" algn="ctr">
                <a:solidFill>
                  <a:srgbClr val="A65980"/>
                </a:solidFill>
                <a:prstDash val="sysDot"/>
              </a:ln>
              <a:effectLst/>
            </p:spPr>
          </p:cxnSp>
        </p:grpSp>
        <p:grpSp>
          <p:nvGrpSpPr>
            <p:cNvPr id="37" name="组合 36"/>
            <p:cNvGrpSpPr/>
            <p:nvPr/>
          </p:nvGrpSpPr>
          <p:grpSpPr>
            <a:xfrm>
              <a:off x="488975" y="2459934"/>
              <a:ext cx="828000" cy="1479384"/>
              <a:chOff x="602323" y="2299514"/>
              <a:chExt cx="828000" cy="1479384"/>
            </a:xfrm>
          </p:grpSpPr>
          <p:grpSp>
            <p:nvGrpSpPr>
              <p:cNvPr id="38" name="组合 37"/>
              <p:cNvGrpSpPr>
                <a:grpSpLocks noChangeAspect="1"/>
              </p:cNvGrpSpPr>
              <p:nvPr/>
            </p:nvGrpSpPr>
            <p:grpSpPr>
              <a:xfrm>
                <a:off x="602323" y="2953235"/>
                <a:ext cx="828000" cy="825663"/>
                <a:chOff x="472169" y="2453776"/>
                <a:chExt cx="938650" cy="936000"/>
              </a:xfrm>
            </p:grpSpPr>
            <p:sp>
              <p:nvSpPr>
                <p:cNvPr id="40" name="泪滴形 7"/>
                <p:cNvSpPr>
                  <a:spLocks noChangeAspect="1"/>
                </p:cNvSpPr>
                <p:nvPr/>
              </p:nvSpPr>
              <p:spPr>
                <a:xfrm rot="18998822">
                  <a:off x="474819" y="2453776"/>
                  <a:ext cx="936000" cy="936000"/>
                </a:xfrm>
                <a:custGeom>
                  <a:avLst/>
                  <a:gdLst>
                    <a:gd name="connsiteX0" fmla="*/ 0 w 1944216"/>
                    <a:gd name="connsiteY0" fmla="*/ 972108 h 1944216"/>
                    <a:gd name="connsiteX1" fmla="*/ 972108 w 1944216"/>
                    <a:gd name="connsiteY1" fmla="*/ 0 h 1944216"/>
                    <a:gd name="connsiteX2" fmla="*/ 2146521 w 1944216"/>
                    <a:gd name="connsiteY2" fmla="*/ -202305 h 1944216"/>
                    <a:gd name="connsiteX3" fmla="*/ 1944216 w 1944216"/>
                    <a:gd name="connsiteY3" fmla="*/ 972108 h 1944216"/>
                    <a:gd name="connsiteX4" fmla="*/ 972108 w 1944216"/>
                    <a:gd name="connsiteY4" fmla="*/ 1944216 h 1944216"/>
                    <a:gd name="connsiteX5" fmla="*/ 0 w 1944216"/>
                    <a:gd name="connsiteY5" fmla="*/ 972108 h 1944216"/>
                    <a:gd name="connsiteX0" fmla="*/ 0 w 2146521"/>
                    <a:gd name="connsiteY0" fmla="*/ 1174413 h 2146521"/>
                    <a:gd name="connsiteX1" fmla="*/ 972108 w 2146521"/>
                    <a:gd name="connsiteY1" fmla="*/ 202305 h 2146521"/>
                    <a:gd name="connsiteX2" fmla="*/ 2146521 w 2146521"/>
                    <a:gd name="connsiteY2" fmla="*/ 0 h 2146521"/>
                    <a:gd name="connsiteX3" fmla="*/ 1944216 w 2146521"/>
                    <a:gd name="connsiteY3" fmla="*/ 1174413 h 2146521"/>
                    <a:gd name="connsiteX4" fmla="*/ 972108 w 2146521"/>
                    <a:gd name="connsiteY4" fmla="*/ 2146521 h 2146521"/>
                    <a:gd name="connsiteX5" fmla="*/ 0 w 2146521"/>
                    <a:gd name="connsiteY5" fmla="*/ 1174413 h 2146521"/>
                    <a:gd name="connsiteX0" fmla="*/ 0 w 2146521"/>
                    <a:gd name="connsiteY0" fmla="*/ 1174413 h 2146521"/>
                    <a:gd name="connsiteX1" fmla="*/ 972108 w 2146521"/>
                    <a:gd name="connsiteY1" fmla="*/ 202305 h 2146521"/>
                    <a:gd name="connsiteX2" fmla="*/ 2146521 w 2146521"/>
                    <a:gd name="connsiteY2" fmla="*/ 0 h 2146521"/>
                    <a:gd name="connsiteX3" fmla="*/ 1944216 w 2146521"/>
                    <a:gd name="connsiteY3" fmla="*/ 1174413 h 2146521"/>
                    <a:gd name="connsiteX4" fmla="*/ 972108 w 2146521"/>
                    <a:gd name="connsiteY4" fmla="*/ 2146521 h 2146521"/>
                    <a:gd name="connsiteX5" fmla="*/ 0 w 2146521"/>
                    <a:gd name="connsiteY5" fmla="*/ 1174413 h 2146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46521" h="2146521">
                      <a:moveTo>
                        <a:pt x="0" y="1174413"/>
                      </a:moveTo>
                      <a:cubicBezTo>
                        <a:pt x="0" y="637533"/>
                        <a:pt x="441728" y="285594"/>
                        <a:pt x="972108" y="202305"/>
                      </a:cubicBezTo>
                      <a:cubicBezTo>
                        <a:pt x="1452515" y="126864"/>
                        <a:pt x="1755050" y="134870"/>
                        <a:pt x="2146521" y="0"/>
                      </a:cubicBezTo>
                      <a:cubicBezTo>
                        <a:pt x="2011651" y="391471"/>
                        <a:pt x="2032628" y="689294"/>
                        <a:pt x="1944216" y="1174413"/>
                      </a:cubicBezTo>
                      <a:cubicBezTo>
                        <a:pt x="1944216" y="1711293"/>
                        <a:pt x="1508988" y="2146521"/>
                        <a:pt x="972108" y="2146521"/>
                      </a:cubicBezTo>
                      <a:cubicBezTo>
                        <a:pt x="435228" y="2146521"/>
                        <a:pt x="0" y="1711293"/>
                        <a:pt x="0" y="1174413"/>
                      </a:cubicBezTo>
                      <a:close/>
                    </a:path>
                  </a:pathLst>
                </a:custGeom>
                <a:solidFill>
                  <a:srgbClr val="93C8BC"/>
                </a:solidFill>
                <a:ln w="57150" cap="flat" cmpd="sng" algn="ctr">
                  <a:solidFill>
                    <a:sysClr val="window" lastClr="FFFFFF"/>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楷体" pitchFamily="49" charset="-122"/>
                    <a:ea typeface="楷体" pitchFamily="49" charset="-122"/>
                  </a:endParaRPr>
                </a:p>
              </p:txBody>
            </p:sp>
            <p:sp>
              <p:nvSpPr>
                <p:cNvPr id="41" name="TextBox 36"/>
                <p:cNvSpPr txBox="1"/>
                <p:nvPr/>
              </p:nvSpPr>
              <p:spPr>
                <a:xfrm>
                  <a:off x="472169" y="2778906"/>
                  <a:ext cx="923722" cy="327972"/>
                </a:xfrm>
                <a:prstGeom prst="rect">
                  <a:avLst/>
                </a:prstGeom>
                <a:noFill/>
              </p:spPr>
              <p:txBody>
                <a:bodyPr wrap="square" rtlCol="0">
                  <a:spAutoFit/>
                </a:body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ysClr val="window" lastClr="FFFFFF"/>
                      </a:solidFill>
                      <a:effectLst/>
                      <a:uLnTx/>
                      <a:uFillTx/>
                      <a:latin typeface="楷体" pitchFamily="49" charset="-122"/>
                      <a:ea typeface="楷体" pitchFamily="49" charset="-122"/>
                    </a:rPr>
                    <a:t>2003</a:t>
                  </a:r>
                  <a:endParaRPr kumimoji="0" lang="zh-CN" altLang="en-US" sz="1600" b="1" i="0" u="none" strike="noStrike" kern="0" cap="none" spc="0" normalizeH="0" baseline="0" noProof="0" dirty="0">
                    <a:ln>
                      <a:noFill/>
                    </a:ln>
                    <a:solidFill>
                      <a:sysClr val="window" lastClr="FFFFFF"/>
                    </a:solidFill>
                    <a:effectLst/>
                    <a:uLnTx/>
                    <a:uFillTx/>
                    <a:latin typeface="楷体" pitchFamily="49" charset="-122"/>
                    <a:ea typeface="楷体" pitchFamily="49" charset="-122"/>
                  </a:endParaRPr>
                </a:p>
              </p:txBody>
            </p:sp>
          </p:grpSp>
          <p:cxnSp>
            <p:nvCxnSpPr>
              <p:cNvPr id="39" name="直接连接符 38"/>
              <p:cNvCxnSpPr/>
              <p:nvPr/>
            </p:nvCxnSpPr>
            <p:spPr>
              <a:xfrm>
                <a:off x="1033534" y="2299514"/>
                <a:ext cx="0" cy="504000"/>
              </a:xfrm>
              <a:prstGeom prst="line">
                <a:avLst/>
              </a:prstGeom>
              <a:noFill/>
              <a:ln w="28575" cap="flat" cmpd="sng" algn="ctr">
                <a:solidFill>
                  <a:srgbClr val="93C8BC"/>
                </a:solidFill>
                <a:prstDash val="sysDot"/>
              </a:ln>
              <a:effectLst/>
            </p:spPr>
          </p:cxnSp>
        </p:grpSp>
        <p:grpSp>
          <p:nvGrpSpPr>
            <p:cNvPr id="42" name="组合 41"/>
            <p:cNvGrpSpPr/>
            <p:nvPr/>
          </p:nvGrpSpPr>
          <p:grpSpPr>
            <a:xfrm>
              <a:off x="1699169" y="2459933"/>
              <a:ext cx="828000" cy="1692960"/>
              <a:chOff x="1693065" y="2299513"/>
              <a:chExt cx="828000" cy="1692960"/>
            </a:xfrm>
          </p:grpSpPr>
          <p:grpSp>
            <p:nvGrpSpPr>
              <p:cNvPr id="43" name="组合 42"/>
              <p:cNvGrpSpPr>
                <a:grpSpLocks noChangeAspect="1"/>
              </p:cNvGrpSpPr>
              <p:nvPr/>
            </p:nvGrpSpPr>
            <p:grpSpPr>
              <a:xfrm>
                <a:off x="1693065" y="3166810"/>
                <a:ext cx="828000" cy="825663"/>
                <a:chOff x="472169" y="2453776"/>
                <a:chExt cx="938650" cy="936000"/>
              </a:xfrm>
            </p:grpSpPr>
            <p:sp>
              <p:nvSpPr>
                <p:cNvPr id="45" name="泪滴形 7"/>
                <p:cNvSpPr>
                  <a:spLocks noChangeAspect="1"/>
                </p:cNvSpPr>
                <p:nvPr/>
              </p:nvSpPr>
              <p:spPr>
                <a:xfrm rot="18998822">
                  <a:off x="474819" y="2453776"/>
                  <a:ext cx="936000" cy="936000"/>
                </a:xfrm>
                <a:custGeom>
                  <a:avLst/>
                  <a:gdLst>
                    <a:gd name="connsiteX0" fmla="*/ 0 w 1944216"/>
                    <a:gd name="connsiteY0" fmla="*/ 972108 h 1944216"/>
                    <a:gd name="connsiteX1" fmla="*/ 972108 w 1944216"/>
                    <a:gd name="connsiteY1" fmla="*/ 0 h 1944216"/>
                    <a:gd name="connsiteX2" fmla="*/ 2146521 w 1944216"/>
                    <a:gd name="connsiteY2" fmla="*/ -202305 h 1944216"/>
                    <a:gd name="connsiteX3" fmla="*/ 1944216 w 1944216"/>
                    <a:gd name="connsiteY3" fmla="*/ 972108 h 1944216"/>
                    <a:gd name="connsiteX4" fmla="*/ 972108 w 1944216"/>
                    <a:gd name="connsiteY4" fmla="*/ 1944216 h 1944216"/>
                    <a:gd name="connsiteX5" fmla="*/ 0 w 1944216"/>
                    <a:gd name="connsiteY5" fmla="*/ 972108 h 1944216"/>
                    <a:gd name="connsiteX0" fmla="*/ 0 w 2146521"/>
                    <a:gd name="connsiteY0" fmla="*/ 1174413 h 2146521"/>
                    <a:gd name="connsiteX1" fmla="*/ 972108 w 2146521"/>
                    <a:gd name="connsiteY1" fmla="*/ 202305 h 2146521"/>
                    <a:gd name="connsiteX2" fmla="*/ 2146521 w 2146521"/>
                    <a:gd name="connsiteY2" fmla="*/ 0 h 2146521"/>
                    <a:gd name="connsiteX3" fmla="*/ 1944216 w 2146521"/>
                    <a:gd name="connsiteY3" fmla="*/ 1174413 h 2146521"/>
                    <a:gd name="connsiteX4" fmla="*/ 972108 w 2146521"/>
                    <a:gd name="connsiteY4" fmla="*/ 2146521 h 2146521"/>
                    <a:gd name="connsiteX5" fmla="*/ 0 w 2146521"/>
                    <a:gd name="connsiteY5" fmla="*/ 1174413 h 2146521"/>
                    <a:gd name="connsiteX0" fmla="*/ 0 w 2146521"/>
                    <a:gd name="connsiteY0" fmla="*/ 1174413 h 2146521"/>
                    <a:gd name="connsiteX1" fmla="*/ 972108 w 2146521"/>
                    <a:gd name="connsiteY1" fmla="*/ 202305 h 2146521"/>
                    <a:gd name="connsiteX2" fmla="*/ 2146521 w 2146521"/>
                    <a:gd name="connsiteY2" fmla="*/ 0 h 2146521"/>
                    <a:gd name="connsiteX3" fmla="*/ 1944216 w 2146521"/>
                    <a:gd name="connsiteY3" fmla="*/ 1174413 h 2146521"/>
                    <a:gd name="connsiteX4" fmla="*/ 972108 w 2146521"/>
                    <a:gd name="connsiteY4" fmla="*/ 2146521 h 2146521"/>
                    <a:gd name="connsiteX5" fmla="*/ 0 w 2146521"/>
                    <a:gd name="connsiteY5" fmla="*/ 1174413 h 2146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46521" h="2146521">
                      <a:moveTo>
                        <a:pt x="0" y="1174413"/>
                      </a:moveTo>
                      <a:cubicBezTo>
                        <a:pt x="0" y="637533"/>
                        <a:pt x="441728" y="285594"/>
                        <a:pt x="972108" y="202305"/>
                      </a:cubicBezTo>
                      <a:cubicBezTo>
                        <a:pt x="1452515" y="126864"/>
                        <a:pt x="1755050" y="134870"/>
                        <a:pt x="2146521" y="0"/>
                      </a:cubicBezTo>
                      <a:cubicBezTo>
                        <a:pt x="2011651" y="391471"/>
                        <a:pt x="2032628" y="689294"/>
                        <a:pt x="1944216" y="1174413"/>
                      </a:cubicBezTo>
                      <a:cubicBezTo>
                        <a:pt x="1944216" y="1711293"/>
                        <a:pt x="1508988" y="2146521"/>
                        <a:pt x="972108" y="2146521"/>
                      </a:cubicBezTo>
                      <a:cubicBezTo>
                        <a:pt x="435228" y="2146521"/>
                        <a:pt x="0" y="1711293"/>
                        <a:pt x="0" y="1174413"/>
                      </a:cubicBezTo>
                      <a:close/>
                    </a:path>
                  </a:pathLst>
                </a:custGeom>
                <a:solidFill>
                  <a:schemeClr val="accent4">
                    <a:lumMod val="75000"/>
                  </a:schemeClr>
                </a:solidFill>
                <a:ln w="57150" cap="flat" cmpd="sng" algn="ctr">
                  <a:solidFill>
                    <a:sysClr val="window" lastClr="FFFFFF"/>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楷体" pitchFamily="49" charset="-122"/>
                    <a:ea typeface="楷体" pitchFamily="49" charset="-122"/>
                  </a:endParaRPr>
                </a:p>
              </p:txBody>
            </p:sp>
            <p:sp>
              <p:nvSpPr>
                <p:cNvPr id="46" name="TextBox 36"/>
                <p:cNvSpPr txBox="1"/>
                <p:nvPr/>
              </p:nvSpPr>
              <p:spPr>
                <a:xfrm>
                  <a:off x="472169" y="2778906"/>
                  <a:ext cx="923722" cy="327972"/>
                </a:xfrm>
                <a:prstGeom prst="rect">
                  <a:avLst/>
                </a:prstGeom>
                <a:noFill/>
              </p:spPr>
              <p:txBody>
                <a:bodyPr wrap="square" rtlCol="0">
                  <a:spAutoFit/>
                </a:body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ysClr val="window" lastClr="FFFFFF"/>
                      </a:solidFill>
                      <a:effectLst/>
                      <a:uLnTx/>
                      <a:uFillTx/>
                      <a:latin typeface="楷体" pitchFamily="49" charset="-122"/>
                      <a:ea typeface="楷体" pitchFamily="49" charset="-122"/>
                    </a:rPr>
                    <a:t>2005</a:t>
                  </a:r>
                  <a:endParaRPr kumimoji="0" lang="zh-CN" altLang="en-US" sz="1600" b="1" i="0" u="none" strike="noStrike" kern="0" cap="none" spc="0" normalizeH="0" baseline="0" noProof="0" dirty="0">
                    <a:ln>
                      <a:noFill/>
                    </a:ln>
                    <a:solidFill>
                      <a:sysClr val="window" lastClr="FFFFFF"/>
                    </a:solidFill>
                    <a:effectLst/>
                    <a:uLnTx/>
                    <a:uFillTx/>
                    <a:latin typeface="楷体" pitchFamily="49" charset="-122"/>
                    <a:ea typeface="楷体" pitchFamily="49" charset="-122"/>
                  </a:endParaRPr>
                </a:p>
              </p:txBody>
            </p:sp>
          </p:grpSp>
          <p:cxnSp>
            <p:nvCxnSpPr>
              <p:cNvPr id="44" name="直接连接符 43"/>
              <p:cNvCxnSpPr/>
              <p:nvPr/>
            </p:nvCxnSpPr>
            <p:spPr>
              <a:xfrm>
                <a:off x="2124276" y="2299513"/>
                <a:ext cx="738" cy="684000"/>
              </a:xfrm>
              <a:prstGeom prst="line">
                <a:avLst/>
              </a:prstGeom>
              <a:noFill/>
              <a:ln w="28575" cap="flat" cmpd="sng" algn="ctr">
                <a:solidFill>
                  <a:srgbClr val="BF9000"/>
                </a:solidFill>
                <a:prstDash val="sysDot"/>
              </a:ln>
              <a:effectLst/>
            </p:spPr>
          </p:cxnSp>
        </p:grpSp>
        <p:cxnSp>
          <p:nvCxnSpPr>
            <p:cNvPr id="47" name="直接连接符 46"/>
            <p:cNvCxnSpPr/>
            <p:nvPr/>
          </p:nvCxnSpPr>
          <p:spPr>
            <a:xfrm>
              <a:off x="331788" y="2478328"/>
              <a:ext cx="7250679" cy="0"/>
            </a:xfrm>
            <a:prstGeom prst="line">
              <a:avLst/>
            </a:prstGeom>
            <a:ln w="38100">
              <a:solidFill>
                <a:schemeClr val="bg1">
                  <a:lumMod val="50000"/>
                </a:schemeClr>
              </a:solidFill>
            </a:ln>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48" name="TextBox 34"/>
            <p:cNvSpPr txBox="1"/>
            <p:nvPr/>
          </p:nvSpPr>
          <p:spPr>
            <a:xfrm>
              <a:off x="1613917" y="4267965"/>
              <a:ext cx="1068155" cy="1846659"/>
            </a:xfrm>
            <a:prstGeom prst="rect">
              <a:avLst/>
            </a:prstGeom>
            <a:noFill/>
          </p:spPr>
          <p:txBody>
            <a:bodyPr wrap="square" lIns="36000" tIns="36000" rIns="36000" bIns="36000" rtlCol="0">
              <a:noAutofit/>
            </a:bodyPr>
            <a:lstStyle/>
            <a:p>
              <a:pPr marR="0" lvl="0" algn="just" defTabSz="914400" eaLnBrk="1" fontAlgn="auto" latinLnBrk="0" hangingPunct="1">
                <a:lnSpc>
                  <a:spcPct val="120000"/>
                </a:lnSpc>
                <a:spcBef>
                  <a:spcPts val="0"/>
                </a:spcBef>
                <a:spcAft>
                  <a:spcPts val="0"/>
                </a:spcAft>
                <a:buClrTx/>
                <a:buSzTx/>
                <a:tabLst/>
                <a:defRPr/>
              </a:pPr>
              <a:r>
                <a:rPr lang="zh-CN" altLang="en-US" sz="1200" kern="0" dirty="0">
                  <a:solidFill>
                    <a:schemeClr val="tx1">
                      <a:lumMod val="75000"/>
                      <a:lumOff val="25000"/>
                    </a:schemeClr>
                  </a:solidFill>
                  <a:latin typeface="楷体" pitchFamily="49" charset="-122"/>
                  <a:ea typeface="楷体" pitchFamily="49" charset="-122"/>
                  <a:cs typeface="Arial" pitchFamily="34" charset="0"/>
                </a:rPr>
                <a:t>业务布局</a:t>
              </a:r>
              <a:endParaRPr lang="en-US" altLang="zh-CN" sz="1200" kern="0" dirty="0">
                <a:solidFill>
                  <a:schemeClr val="tx1">
                    <a:lumMod val="75000"/>
                    <a:lumOff val="25000"/>
                  </a:schemeClr>
                </a:solidFill>
                <a:latin typeface="楷体" pitchFamily="49" charset="-122"/>
                <a:ea typeface="楷体" pitchFamily="49" charset="-122"/>
                <a:cs typeface="Arial" pitchFamily="34" charset="0"/>
              </a:endParaRPr>
            </a:p>
            <a:p>
              <a:pPr marL="176213" marR="0" lvl="0" indent="-176213" algn="just" defTabSz="914400" eaLnBrk="1" fontAlgn="auto" latinLnBrk="0" hangingPunct="1">
                <a:lnSpc>
                  <a:spcPct val="120000"/>
                </a:lnSpc>
                <a:spcBef>
                  <a:spcPts val="0"/>
                </a:spcBef>
                <a:spcAft>
                  <a:spcPts val="0"/>
                </a:spcAft>
                <a:buClrTx/>
                <a:buSzTx/>
                <a:buFont typeface="Arial" panose="020B0604020202020204" pitchFamily="34" charset="0"/>
                <a:buChar char="•"/>
                <a:tabLst/>
                <a:defRPr/>
              </a:pPr>
              <a:r>
                <a:rPr lang="zh-CN" altLang="en-US" sz="1200" kern="0" dirty="0">
                  <a:solidFill>
                    <a:schemeClr val="tx1">
                      <a:lumMod val="75000"/>
                      <a:lumOff val="25000"/>
                    </a:schemeClr>
                  </a:solidFill>
                  <a:latin typeface="楷体" pitchFamily="49" charset="-122"/>
                  <a:ea typeface="楷体" pitchFamily="49" charset="-122"/>
                  <a:cs typeface="Arial" pitchFamily="34" charset="0"/>
                </a:rPr>
                <a:t>高科技</a:t>
              </a:r>
              <a:endParaRPr lang="en-US" altLang="zh-CN" sz="1200" kern="0" dirty="0">
                <a:solidFill>
                  <a:schemeClr val="tx1">
                    <a:lumMod val="75000"/>
                    <a:lumOff val="25000"/>
                  </a:schemeClr>
                </a:solidFill>
                <a:latin typeface="楷体" pitchFamily="49" charset="-122"/>
                <a:ea typeface="楷体" pitchFamily="49" charset="-122"/>
                <a:cs typeface="Arial" pitchFamily="34" charset="0"/>
              </a:endParaRPr>
            </a:p>
            <a:p>
              <a:pPr marL="176213" marR="0" lvl="0" indent="-176213" algn="just" defTabSz="914400" eaLnBrk="1" fontAlgn="auto" latinLnBrk="0" hangingPunct="1">
                <a:lnSpc>
                  <a:spcPct val="120000"/>
                </a:lnSpc>
                <a:spcBef>
                  <a:spcPts val="0"/>
                </a:spcBef>
                <a:spcAft>
                  <a:spcPts val="0"/>
                </a:spcAft>
                <a:buClrTx/>
                <a:buSzTx/>
                <a:buFont typeface="Arial" panose="020B0604020202020204" pitchFamily="34" charset="0"/>
                <a:buChar char="•"/>
                <a:tabLst/>
                <a:defRPr/>
              </a:pPr>
              <a:r>
                <a:rPr lang="en-US" altLang="zh-CN" sz="1200" kern="0" dirty="0">
                  <a:solidFill>
                    <a:schemeClr val="tx1">
                      <a:lumMod val="75000"/>
                      <a:lumOff val="25000"/>
                    </a:schemeClr>
                  </a:solidFill>
                  <a:latin typeface="楷体" pitchFamily="49" charset="-122"/>
                  <a:ea typeface="楷体" pitchFamily="49" charset="-122"/>
                  <a:cs typeface="Arial" pitchFamily="34" charset="0"/>
                </a:rPr>
                <a:t>ITO</a:t>
              </a:r>
            </a:p>
            <a:p>
              <a:pPr marL="176213" marR="0" lvl="0" indent="-176213" algn="just" defTabSz="914400" eaLnBrk="1" fontAlgn="auto" latinLnBrk="0" hangingPunct="1">
                <a:lnSpc>
                  <a:spcPct val="120000"/>
                </a:lnSpc>
                <a:spcBef>
                  <a:spcPts val="0"/>
                </a:spcBef>
                <a:spcAft>
                  <a:spcPts val="0"/>
                </a:spcAft>
                <a:buClrTx/>
                <a:buSzTx/>
                <a:buFont typeface="Arial" panose="020B0604020202020204" pitchFamily="34" charset="0"/>
                <a:buChar char="•"/>
                <a:tabLst/>
                <a:defRPr/>
              </a:pPr>
              <a:r>
                <a:rPr lang="en-US" altLang="zh-CN" sz="1200" kern="0" dirty="0">
                  <a:solidFill>
                    <a:schemeClr val="tx1">
                      <a:lumMod val="75000"/>
                      <a:lumOff val="25000"/>
                    </a:schemeClr>
                  </a:solidFill>
                  <a:latin typeface="楷体" pitchFamily="49" charset="-122"/>
                  <a:ea typeface="楷体" pitchFamily="49" charset="-122"/>
                  <a:cs typeface="Arial" pitchFamily="34" charset="0"/>
                </a:rPr>
                <a:t>IT</a:t>
              </a:r>
              <a:r>
                <a:rPr lang="zh-CN" altLang="en-US" sz="1200" kern="0" dirty="0">
                  <a:solidFill>
                    <a:schemeClr val="tx1">
                      <a:lumMod val="75000"/>
                      <a:lumOff val="25000"/>
                    </a:schemeClr>
                  </a:solidFill>
                  <a:latin typeface="楷体" pitchFamily="49" charset="-122"/>
                  <a:ea typeface="楷体" pitchFamily="49" charset="-122"/>
                  <a:cs typeface="Arial" pitchFamily="34" charset="0"/>
                </a:rPr>
                <a:t>培训</a:t>
              </a:r>
              <a:endParaRPr lang="en-US" altLang="zh-CN" sz="1200" kern="0" dirty="0">
                <a:solidFill>
                  <a:schemeClr val="tx1">
                    <a:lumMod val="75000"/>
                    <a:lumOff val="25000"/>
                  </a:schemeClr>
                </a:solidFill>
                <a:latin typeface="楷体" pitchFamily="49" charset="-122"/>
                <a:ea typeface="楷体" pitchFamily="49" charset="-122"/>
                <a:cs typeface="Arial" pitchFamily="34" charset="0"/>
              </a:endParaRPr>
            </a:p>
            <a:p>
              <a:pPr marL="176213" marR="0" lvl="0" indent="-176213" algn="just" defTabSz="914400" eaLnBrk="1" fontAlgn="auto" latinLnBrk="0" hangingPunct="1">
                <a:lnSpc>
                  <a:spcPct val="120000"/>
                </a:lnSpc>
                <a:spcBef>
                  <a:spcPts val="0"/>
                </a:spcBef>
                <a:spcAft>
                  <a:spcPts val="0"/>
                </a:spcAft>
                <a:buClrTx/>
                <a:buSzTx/>
                <a:buFont typeface="Arial" panose="020B0604020202020204" pitchFamily="34" charset="0"/>
                <a:buChar char="•"/>
                <a:tabLst/>
                <a:defRPr/>
              </a:pPr>
              <a:r>
                <a:rPr lang="zh-CN" altLang="en-US" sz="1200" kern="0" dirty="0">
                  <a:solidFill>
                    <a:schemeClr val="tx1">
                      <a:lumMod val="75000"/>
                      <a:lumOff val="25000"/>
                    </a:schemeClr>
                  </a:solidFill>
                  <a:latin typeface="楷体" pitchFamily="49" charset="-122"/>
                  <a:ea typeface="楷体" pitchFamily="49" charset="-122"/>
                  <a:cs typeface="Arial" pitchFamily="34" charset="0"/>
                </a:rPr>
                <a:t>美国</a:t>
              </a:r>
              <a:endParaRPr lang="en-US" altLang="zh-CN" sz="1200" kern="0" dirty="0">
                <a:solidFill>
                  <a:schemeClr val="tx1">
                    <a:lumMod val="75000"/>
                    <a:lumOff val="25000"/>
                  </a:schemeClr>
                </a:solidFill>
                <a:latin typeface="楷体" pitchFamily="49" charset="-122"/>
                <a:ea typeface="楷体" pitchFamily="49" charset="-122"/>
                <a:cs typeface="Arial" pitchFamily="34" charset="0"/>
              </a:endParaRPr>
            </a:p>
            <a:p>
              <a:pPr marR="0" lvl="0" algn="just" defTabSz="914400" eaLnBrk="1" fontAlgn="auto" latinLnBrk="0" hangingPunct="1">
                <a:lnSpc>
                  <a:spcPct val="120000"/>
                </a:lnSpc>
                <a:spcBef>
                  <a:spcPts val="0"/>
                </a:spcBef>
                <a:spcAft>
                  <a:spcPts val="0"/>
                </a:spcAft>
                <a:buClrTx/>
                <a:buSzTx/>
                <a:tabLst/>
                <a:defRPr/>
              </a:pPr>
              <a:endParaRPr lang="en-US" altLang="zh-CN" sz="1200" kern="0" dirty="0">
                <a:solidFill>
                  <a:schemeClr val="tx1">
                    <a:lumMod val="75000"/>
                    <a:lumOff val="25000"/>
                  </a:schemeClr>
                </a:solidFill>
                <a:latin typeface="楷体" pitchFamily="49" charset="-122"/>
                <a:ea typeface="楷体" pitchFamily="49" charset="-122"/>
                <a:cs typeface="Arial" pitchFamily="34" charset="0"/>
              </a:endParaRPr>
            </a:p>
            <a:p>
              <a:pPr marR="0" lvl="0" algn="just" defTabSz="914400" eaLnBrk="1" fontAlgn="auto" latinLnBrk="0" hangingPunct="1">
                <a:lnSpc>
                  <a:spcPct val="120000"/>
                </a:lnSpc>
                <a:spcBef>
                  <a:spcPts val="0"/>
                </a:spcBef>
                <a:spcAft>
                  <a:spcPts val="0"/>
                </a:spcAft>
                <a:buClrTx/>
                <a:buSzTx/>
                <a:tabLst/>
                <a:defRPr/>
              </a:pPr>
              <a:r>
                <a:rPr lang="zh-CN" altLang="en-US" sz="1200" kern="0" dirty="0">
                  <a:solidFill>
                    <a:schemeClr val="tx1">
                      <a:lumMod val="75000"/>
                      <a:lumOff val="25000"/>
                    </a:schemeClr>
                  </a:solidFill>
                  <a:latin typeface="楷体" pitchFamily="49" charset="-122"/>
                  <a:ea typeface="楷体" pitchFamily="49" charset="-122"/>
                  <a:cs typeface="Arial" pitchFamily="34" charset="0"/>
                </a:rPr>
                <a:t>战略布局</a:t>
              </a:r>
              <a:endParaRPr lang="en-US" altLang="zh-CN" sz="1200" kern="0" dirty="0">
                <a:solidFill>
                  <a:schemeClr val="tx1">
                    <a:lumMod val="75000"/>
                    <a:lumOff val="25000"/>
                  </a:schemeClr>
                </a:solidFill>
                <a:latin typeface="楷体" pitchFamily="49" charset="-122"/>
                <a:ea typeface="楷体" pitchFamily="49" charset="-122"/>
                <a:cs typeface="Arial" pitchFamily="34" charset="0"/>
              </a:endParaRPr>
            </a:p>
            <a:p>
              <a:pPr marL="176213" marR="0" lvl="0" indent="-176213" algn="just" defTabSz="914400" eaLnBrk="1" fontAlgn="auto" latinLnBrk="0" hangingPunct="1">
                <a:lnSpc>
                  <a:spcPct val="120000"/>
                </a:lnSpc>
                <a:spcBef>
                  <a:spcPts val="0"/>
                </a:spcBef>
                <a:spcAft>
                  <a:spcPts val="0"/>
                </a:spcAft>
                <a:buClrTx/>
                <a:buSzTx/>
                <a:buFont typeface="Arial" panose="020B0604020202020204" pitchFamily="34" charset="0"/>
                <a:buChar char="•"/>
                <a:tabLst/>
                <a:defRPr/>
              </a:pPr>
              <a:r>
                <a:rPr lang="zh-CN" altLang="en-US" sz="1200" kern="0" dirty="0">
                  <a:solidFill>
                    <a:schemeClr val="tx1">
                      <a:lumMod val="75000"/>
                      <a:lumOff val="25000"/>
                    </a:schemeClr>
                  </a:solidFill>
                  <a:latin typeface="楷体" pitchFamily="49" charset="-122"/>
                  <a:ea typeface="楷体" pitchFamily="49" charset="-122"/>
                  <a:cs typeface="Arial" pitchFamily="34" charset="0"/>
                </a:rPr>
                <a:t>微软入股</a:t>
              </a:r>
              <a:endParaRPr lang="en-US" altLang="zh-CN" sz="1200" kern="0" dirty="0">
                <a:solidFill>
                  <a:schemeClr val="tx1">
                    <a:lumMod val="75000"/>
                    <a:lumOff val="25000"/>
                  </a:schemeClr>
                </a:solidFill>
                <a:latin typeface="楷体" pitchFamily="49" charset="-122"/>
                <a:ea typeface="楷体" pitchFamily="49" charset="-122"/>
                <a:cs typeface="Arial" pitchFamily="34" charset="0"/>
              </a:endParaRPr>
            </a:p>
          </p:txBody>
        </p:sp>
        <p:sp>
          <p:nvSpPr>
            <p:cNvPr id="49" name="TextBox 34"/>
            <p:cNvSpPr txBox="1"/>
            <p:nvPr/>
          </p:nvSpPr>
          <p:spPr>
            <a:xfrm>
              <a:off x="2881997" y="3762653"/>
              <a:ext cx="1095643" cy="2000548"/>
            </a:xfrm>
            <a:prstGeom prst="rect">
              <a:avLst/>
            </a:prstGeom>
            <a:noFill/>
          </p:spPr>
          <p:txBody>
            <a:bodyPr wrap="square" lIns="36000" tIns="36000" rIns="36000" bIns="36000" rtlCol="0">
              <a:noAutofit/>
            </a:bodyPr>
            <a:lstStyle/>
            <a:p>
              <a:pPr marR="0" lvl="0" algn="just" defTabSz="914400" eaLnBrk="1" fontAlgn="auto" latinLnBrk="0" hangingPunct="1">
                <a:lnSpc>
                  <a:spcPct val="120000"/>
                </a:lnSpc>
                <a:spcBef>
                  <a:spcPts val="0"/>
                </a:spcBef>
                <a:spcAft>
                  <a:spcPts val="0"/>
                </a:spcAft>
                <a:buClrTx/>
                <a:buSzTx/>
                <a:tabLst/>
                <a:defRPr/>
              </a:pPr>
              <a:r>
                <a:rPr lang="zh-CN" altLang="en-US" sz="1200" kern="0" dirty="0">
                  <a:solidFill>
                    <a:schemeClr val="tx1">
                      <a:lumMod val="75000"/>
                      <a:lumOff val="25000"/>
                    </a:schemeClr>
                  </a:solidFill>
                  <a:latin typeface="楷体" pitchFamily="49" charset="-122"/>
                  <a:ea typeface="楷体" pitchFamily="49" charset="-122"/>
                  <a:cs typeface="Arial" pitchFamily="34" charset="0"/>
                </a:rPr>
                <a:t>业务布局</a:t>
              </a:r>
              <a:endParaRPr lang="en-US" altLang="zh-CN" sz="1200" kern="0" dirty="0">
                <a:solidFill>
                  <a:schemeClr val="tx1">
                    <a:lumMod val="75000"/>
                    <a:lumOff val="25000"/>
                  </a:schemeClr>
                </a:solidFill>
                <a:latin typeface="楷体" pitchFamily="49" charset="-122"/>
                <a:ea typeface="楷体" pitchFamily="49" charset="-122"/>
                <a:cs typeface="Arial" pitchFamily="34" charset="0"/>
              </a:endParaRPr>
            </a:p>
            <a:p>
              <a:pPr marL="176213" marR="0" lvl="0" indent="-176213" algn="just" defTabSz="914400" eaLnBrk="1" fontAlgn="auto" latinLnBrk="0" hangingPunct="1">
                <a:lnSpc>
                  <a:spcPct val="120000"/>
                </a:lnSpc>
                <a:spcBef>
                  <a:spcPts val="0"/>
                </a:spcBef>
                <a:spcAft>
                  <a:spcPts val="0"/>
                </a:spcAft>
                <a:buClrTx/>
                <a:buSzTx/>
                <a:buFont typeface="Arial" panose="020B0604020202020204" pitchFamily="34" charset="0"/>
                <a:buChar char="•"/>
                <a:tabLst/>
                <a:defRPr/>
              </a:pPr>
              <a:r>
                <a:rPr lang="zh-CN" altLang="en-US" sz="1200" kern="0" dirty="0">
                  <a:solidFill>
                    <a:schemeClr val="tx1">
                      <a:lumMod val="75000"/>
                      <a:lumOff val="25000"/>
                    </a:schemeClr>
                  </a:solidFill>
                  <a:latin typeface="楷体" pitchFamily="49" charset="-122"/>
                  <a:ea typeface="楷体" pitchFamily="49" charset="-122"/>
                  <a:cs typeface="Arial" pitchFamily="34" charset="0"/>
                </a:rPr>
                <a:t>金融银行</a:t>
              </a:r>
              <a:endParaRPr lang="en-US" altLang="zh-CN" sz="1200" kern="0" dirty="0">
                <a:solidFill>
                  <a:schemeClr val="tx1">
                    <a:lumMod val="75000"/>
                    <a:lumOff val="25000"/>
                  </a:schemeClr>
                </a:solidFill>
                <a:latin typeface="楷体" pitchFamily="49" charset="-122"/>
                <a:ea typeface="楷体" pitchFamily="49" charset="-122"/>
                <a:cs typeface="Arial" pitchFamily="34" charset="0"/>
              </a:endParaRPr>
            </a:p>
            <a:p>
              <a:pPr marL="176213" marR="0" lvl="0" indent="-176213" algn="just" defTabSz="914400" eaLnBrk="1" fontAlgn="auto" latinLnBrk="0" hangingPunct="1">
                <a:lnSpc>
                  <a:spcPct val="120000"/>
                </a:lnSpc>
                <a:spcBef>
                  <a:spcPts val="0"/>
                </a:spcBef>
                <a:spcAft>
                  <a:spcPts val="0"/>
                </a:spcAft>
                <a:buClrTx/>
                <a:buSzTx/>
                <a:buFont typeface="Arial" panose="020B0604020202020204" pitchFamily="34" charset="0"/>
                <a:buChar char="•"/>
                <a:tabLst/>
                <a:defRPr/>
              </a:pPr>
              <a:r>
                <a:rPr lang="zh-CN" altLang="en-US" sz="1200" kern="0" dirty="0">
                  <a:solidFill>
                    <a:schemeClr val="tx1">
                      <a:lumMod val="75000"/>
                      <a:lumOff val="25000"/>
                    </a:schemeClr>
                  </a:solidFill>
                  <a:latin typeface="楷体" pitchFamily="49" charset="-122"/>
                  <a:ea typeface="楷体" pitchFamily="49" charset="-122"/>
                  <a:cs typeface="Arial" pitchFamily="34" charset="0"/>
                </a:rPr>
                <a:t>公共事业</a:t>
              </a:r>
              <a:endParaRPr lang="en-US" altLang="zh-CN" sz="1200" kern="0" dirty="0">
                <a:solidFill>
                  <a:schemeClr val="tx1">
                    <a:lumMod val="75000"/>
                    <a:lumOff val="25000"/>
                  </a:schemeClr>
                </a:solidFill>
                <a:latin typeface="楷体" pitchFamily="49" charset="-122"/>
                <a:ea typeface="楷体" pitchFamily="49" charset="-122"/>
                <a:cs typeface="Arial" pitchFamily="34" charset="0"/>
              </a:endParaRPr>
            </a:p>
            <a:p>
              <a:pPr marL="176213" marR="0" lvl="0" indent="-176213" algn="just" defTabSz="914400" eaLnBrk="1" fontAlgn="auto" latinLnBrk="0" hangingPunct="1">
                <a:lnSpc>
                  <a:spcPct val="120000"/>
                </a:lnSpc>
                <a:spcBef>
                  <a:spcPts val="0"/>
                </a:spcBef>
                <a:spcAft>
                  <a:spcPts val="0"/>
                </a:spcAft>
                <a:buClrTx/>
                <a:buSzTx/>
                <a:buFont typeface="Arial" panose="020B0604020202020204" pitchFamily="34" charset="0"/>
                <a:buChar char="•"/>
                <a:tabLst/>
                <a:defRPr/>
              </a:pPr>
              <a:r>
                <a:rPr lang="en-US" altLang="zh-CN" sz="1200" kern="0" dirty="0">
                  <a:solidFill>
                    <a:schemeClr val="tx1">
                      <a:lumMod val="75000"/>
                      <a:lumOff val="25000"/>
                    </a:schemeClr>
                  </a:solidFill>
                  <a:latin typeface="楷体" pitchFamily="49" charset="-122"/>
                  <a:ea typeface="楷体" pitchFamily="49" charset="-122"/>
                  <a:cs typeface="Arial" pitchFamily="34" charset="0"/>
                </a:rPr>
                <a:t>BPO</a:t>
              </a:r>
            </a:p>
            <a:p>
              <a:pPr marL="176213" marR="0" lvl="0" indent="-176213" algn="just" defTabSz="914400" eaLnBrk="1" fontAlgn="auto" latinLnBrk="0" hangingPunct="1">
                <a:lnSpc>
                  <a:spcPct val="120000"/>
                </a:lnSpc>
                <a:spcBef>
                  <a:spcPts val="0"/>
                </a:spcBef>
                <a:spcAft>
                  <a:spcPts val="0"/>
                </a:spcAft>
                <a:buClrTx/>
                <a:buSzTx/>
                <a:buFont typeface="Arial" panose="020B0604020202020204" pitchFamily="34" charset="0"/>
                <a:buChar char="•"/>
                <a:tabLst/>
                <a:defRPr/>
              </a:pPr>
              <a:r>
                <a:rPr lang="zh-CN" altLang="en-US" sz="1200" kern="0" dirty="0">
                  <a:solidFill>
                    <a:schemeClr val="tx1">
                      <a:lumMod val="75000"/>
                      <a:lumOff val="25000"/>
                    </a:schemeClr>
                  </a:solidFill>
                  <a:latin typeface="楷体" pitchFamily="49" charset="-122"/>
                  <a:ea typeface="楷体" pitchFamily="49" charset="-122"/>
                  <a:cs typeface="Arial" pitchFamily="34" charset="0"/>
                </a:rPr>
                <a:t>日本</a:t>
              </a:r>
              <a:endParaRPr lang="en-US" altLang="zh-CN" sz="1200" kern="0" dirty="0">
                <a:solidFill>
                  <a:schemeClr val="tx1">
                    <a:lumMod val="75000"/>
                    <a:lumOff val="25000"/>
                  </a:schemeClr>
                </a:solidFill>
                <a:latin typeface="楷体" pitchFamily="49" charset="-122"/>
                <a:ea typeface="楷体" pitchFamily="49" charset="-122"/>
                <a:cs typeface="Arial" pitchFamily="34" charset="0"/>
              </a:endParaRPr>
            </a:p>
            <a:p>
              <a:pPr marR="0" lvl="0" algn="just" defTabSz="914400" eaLnBrk="1" fontAlgn="auto" latinLnBrk="0" hangingPunct="1">
                <a:lnSpc>
                  <a:spcPct val="120000"/>
                </a:lnSpc>
                <a:spcBef>
                  <a:spcPts val="0"/>
                </a:spcBef>
                <a:spcAft>
                  <a:spcPts val="0"/>
                </a:spcAft>
                <a:buClrTx/>
                <a:buSzTx/>
                <a:tabLst/>
                <a:defRPr/>
              </a:pPr>
              <a:endParaRPr lang="en-US" altLang="zh-CN" sz="1200" kern="0" dirty="0">
                <a:solidFill>
                  <a:schemeClr val="tx1">
                    <a:lumMod val="75000"/>
                    <a:lumOff val="25000"/>
                  </a:schemeClr>
                </a:solidFill>
                <a:latin typeface="楷体" pitchFamily="49" charset="-122"/>
                <a:ea typeface="楷体" pitchFamily="49" charset="-122"/>
                <a:cs typeface="Arial" pitchFamily="34" charset="0"/>
              </a:endParaRPr>
            </a:p>
            <a:p>
              <a:pPr marR="0" lvl="0" algn="just" defTabSz="914400" eaLnBrk="1" fontAlgn="auto" latinLnBrk="0" hangingPunct="1">
                <a:lnSpc>
                  <a:spcPct val="120000"/>
                </a:lnSpc>
                <a:spcBef>
                  <a:spcPts val="0"/>
                </a:spcBef>
                <a:spcAft>
                  <a:spcPts val="0"/>
                </a:spcAft>
                <a:buClrTx/>
                <a:buSzTx/>
                <a:tabLst/>
                <a:defRPr/>
              </a:pPr>
              <a:r>
                <a:rPr lang="zh-CN" altLang="en-US" sz="1200" kern="0" dirty="0">
                  <a:solidFill>
                    <a:schemeClr val="tx1">
                      <a:lumMod val="75000"/>
                      <a:lumOff val="25000"/>
                    </a:schemeClr>
                  </a:solidFill>
                  <a:latin typeface="楷体" pitchFamily="49" charset="-122"/>
                  <a:ea typeface="楷体" pitchFamily="49" charset="-122"/>
                  <a:cs typeface="Arial" pitchFamily="34" charset="0"/>
                </a:rPr>
                <a:t>战略布局</a:t>
              </a:r>
              <a:endParaRPr lang="en-US" altLang="zh-CN" sz="1200" kern="0" dirty="0">
                <a:solidFill>
                  <a:schemeClr val="tx1">
                    <a:lumMod val="75000"/>
                    <a:lumOff val="25000"/>
                  </a:schemeClr>
                </a:solidFill>
                <a:latin typeface="楷体" pitchFamily="49" charset="-122"/>
                <a:ea typeface="楷体" pitchFamily="49" charset="-122"/>
                <a:cs typeface="Arial" pitchFamily="34" charset="0"/>
              </a:endParaRPr>
            </a:p>
            <a:p>
              <a:pPr marL="176213" marR="0" lvl="0" indent="-176213" algn="just" defTabSz="914400" eaLnBrk="1" fontAlgn="auto" latinLnBrk="0" hangingPunct="1">
                <a:lnSpc>
                  <a:spcPct val="120000"/>
                </a:lnSpc>
                <a:spcBef>
                  <a:spcPts val="0"/>
                </a:spcBef>
                <a:spcAft>
                  <a:spcPts val="0"/>
                </a:spcAft>
                <a:buClrTx/>
                <a:buSzTx/>
                <a:buFont typeface="Arial" panose="020B0604020202020204" pitchFamily="34" charset="0"/>
                <a:buChar char="•"/>
                <a:tabLst/>
                <a:defRPr/>
              </a:pPr>
              <a:r>
                <a:rPr lang="zh-CN" altLang="en-US" sz="1200" kern="0" dirty="0">
                  <a:solidFill>
                    <a:schemeClr val="tx1">
                      <a:lumMod val="75000"/>
                      <a:lumOff val="25000"/>
                    </a:schemeClr>
                  </a:solidFill>
                  <a:latin typeface="楷体" pitchFamily="49" charset="-122"/>
                  <a:ea typeface="楷体" pitchFamily="49" charset="-122"/>
                  <a:cs typeface="Arial" pitchFamily="34" charset="0"/>
                </a:rPr>
                <a:t>香港主板</a:t>
              </a:r>
              <a:endParaRPr lang="en-US" altLang="zh-CN" sz="1200" kern="0" dirty="0">
                <a:solidFill>
                  <a:schemeClr val="tx1">
                    <a:lumMod val="75000"/>
                    <a:lumOff val="25000"/>
                  </a:schemeClr>
                </a:solidFill>
                <a:latin typeface="楷体" pitchFamily="49" charset="-122"/>
                <a:ea typeface="楷体" pitchFamily="49" charset="-122"/>
                <a:cs typeface="Arial" pitchFamily="34" charset="0"/>
              </a:endParaRPr>
            </a:p>
            <a:p>
              <a:pPr marR="0" lvl="0" algn="just" defTabSz="914400" eaLnBrk="1" fontAlgn="auto" latinLnBrk="0" hangingPunct="1">
                <a:lnSpc>
                  <a:spcPct val="120000"/>
                </a:lnSpc>
                <a:spcBef>
                  <a:spcPts val="0"/>
                </a:spcBef>
                <a:spcAft>
                  <a:spcPts val="0"/>
                </a:spcAft>
                <a:buClrTx/>
                <a:buSzTx/>
                <a:tabLst/>
                <a:defRPr/>
              </a:pPr>
              <a:r>
                <a:rPr lang="en-US" altLang="zh-CN" sz="1200" kern="0" dirty="0">
                  <a:solidFill>
                    <a:schemeClr val="tx1">
                      <a:lumMod val="75000"/>
                      <a:lumOff val="25000"/>
                    </a:schemeClr>
                  </a:solidFill>
                  <a:latin typeface="楷体" pitchFamily="49" charset="-122"/>
                  <a:ea typeface="楷体" pitchFamily="49" charset="-122"/>
                  <a:cs typeface="Arial" pitchFamily="34" charset="0"/>
                </a:rPr>
                <a:t>    </a:t>
              </a:r>
              <a:r>
                <a:rPr lang="zh-CN" altLang="en-US" sz="1200" kern="0" dirty="0">
                  <a:solidFill>
                    <a:schemeClr val="tx1">
                      <a:lumMod val="75000"/>
                      <a:lumOff val="25000"/>
                    </a:schemeClr>
                  </a:solidFill>
                  <a:latin typeface="楷体" pitchFamily="49" charset="-122"/>
                  <a:ea typeface="楷体" pitchFamily="49" charset="-122"/>
                  <a:cs typeface="Arial" pitchFamily="34" charset="0"/>
                </a:rPr>
                <a:t>上市</a:t>
              </a:r>
              <a:endParaRPr lang="en-US" altLang="zh-CN" sz="1200" kern="0" dirty="0">
                <a:solidFill>
                  <a:schemeClr val="tx1">
                    <a:lumMod val="75000"/>
                    <a:lumOff val="25000"/>
                  </a:schemeClr>
                </a:solidFill>
                <a:latin typeface="楷体" pitchFamily="49" charset="-122"/>
                <a:ea typeface="楷体" pitchFamily="49" charset="-122"/>
                <a:cs typeface="Arial" pitchFamily="34" charset="0"/>
              </a:endParaRPr>
            </a:p>
          </p:txBody>
        </p:sp>
        <p:sp>
          <p:nvSpPr>
            <p:cNvPr id="50" name="文本框 486"/>
            <p:cNvSpPr txBox="1"/>
            <p:nvPr/>
          </p:nvSpPr>
          <p:spPr>
            <a:xfrm>
              <a:off x="257148" y="1070450"/>
              <a:ext cx="9705304" cy="1385722"/>
            </a:xfrm>
            <a:prstGeom prst="rect">
              <a:avLst/>
            </a:prstGeom>
            <a:noFill/>
          </p:spPr>
          <p:txBody>
            <a:bodyPr wrap="square" rtlCol="0">
              <a:noAutofit/>
            </a:bodyPr>
            <a:lstStyle/>
            <a:p>
              <a:pPr hangingPunct="1">
                <a:lnSpc>
                  <a:spcPct val="150000"/>
                </a:lnSpc>
              </a:pPr>
              <a:r>
                <a:rPr lang="zh-CN" altLang="en-US" sz="1400" dirty="0">
                  <a:solidFill>
                    <a:schemeClr val="accent1"/>
                  </a:solidFill>
                  <a:ea typeface="楷体" pitchFamily="49" charset="-122"/>
                </a:rPr>
                <a:t>中软国际成立于</a:t>
              </a:r>
              <a:r>
                <a:rPr lang="en-US" altLang="zh-CN" sz="1400" dirty="0">
                  <a:solidFill>
                    <a:schemeClr val="accent1"/>
                  </a:solidFill>
                  <a:ea typeface="楷体" pitchFamily="49" charset="-122"/>
                </a:rPr>
                <a:t>2000</a:t>
              </a:r>
              <a:r>
                <a:rPr lang="zh-CN" altLang="en-US" sz="1400" dirty="0">
                  <a:solidFill>
                    <a:schemeClr val="accent1"/>
                  </a:solidFill>
                  <a:ea typeface="楷体" pitchFamily="49" charset="-122"/>
                </a:rPr>
                <a:t>年（</a:t>
              </a:r>
              <a:r>
                <a:rPr lang="en-US" altLang="zh-CN" sz="1400" dirty="0">
                  <a:solidFill>
                    <a:schemeClr val="accent1"/>
                  </a:solidFill>
                  <a:ea typeface="楷体" pitchFamily="49" charset="-122"/>
                </a:rPr>
                <a:t>HK.354</a:t>
              </a:r>
              <a:r>
                <a:rPr lang="zh-CN" altLang="en-US" sz="1400" dirty="0">
                  <a:solidFill>
                    <a:schemeClr val="accent1"/>
                  </a:solidFill>
                  <a:ea typeface="楷体" pitchFamily="49" charset="-122"/>
                </a:rPr>
                <a:t>），是中国大型综合性软件与信息服务企业。公司国大陆和香港地区，美国普林斯顿、西雅图、奥斯汀和华盛顿，爱尔兰都柏林，匈牙利布达佩斯，日本东京在内的数十个城市设立了分支机构，服务于百余家跨国企业客户。 </a:t>
              </a:r>
            </a:p>
          </p:txBody>
        </p:sp>
        <p:sp>
          <p:nvSpPr>
            <p:cNvPr id="51" name="TextBox 34"/>
            <p:cNvSpPr txBox="1"/>
            <p:nvPr/>
          </p:nvSpPr>
          <p:spPr>
            <a:xfrm>
              <a:off x="4038790" y="3963179"/>
              <a:ext cx="1005228" cy="2062103"/>
            </a:xfrm>
            <a:prstGeom prst="rect">
              <a:avLst/>
            </a:prstGeom>
            <a:noFill/>
          </p:spPr>
          <p:txBody>
            <a:bodyPr wrap="square" lIns="36000" tIns="36000" rIns="36000" bIns="36000" rtlCol="0">
              <a:noAutofit/>
            </a:bodyPr>
            <a:lstStyle/>
            <a:p>
              <a:pPr marR="0" lvl="0" algn="just" defTabSz="914400" eaLnBrk="1" fontAlgn="auto" latinLnBrk="0" hangingPunct="1">
                <a:lnSpc>
                  <a:spcPct val="120000"/>
                </a:lnSpc>
                <a:spcBef>
                  <a:spcPts val="0"/>
                </a:spcBef>
                <a:spcAft>
                  <a:spcPts val="0"/>
                </a:spcAft>
                <a:buClrTx/>
                <a:buSzTx/>
                <a:tabLst/>
                <a:defRPr/>
              </a:pPr>
              <a:r>
                <a:rPr lang="zh-CN" altLang="en-US" sz="1200" kern="0" dirty="0">
                  <a:solidFill>
                    <a:schemeClr val="tx1">
                      <a:lumMod val="75000"/>
                      <a:lumOff val="25000"/>
                    </a:schemeClr>
                  </a:solidFill>
                  <a:latin typeface="楷体" pitchFamily="49" charset="-122"/>
                  <a:ea typeface="楷体" pitchFamily="49" charset="-122"/>
                  <a:cs typeface="Arial" pitchFamily="34" charset="0"/>
                </a:rPr>
                <a:t>业务布局</a:t>
              </a:r>
              <a:endParaRPr lang="en-US" altLang="zh-CN" sz="1200" kern="0" dirty="0">
                <a:solidFill>
                  <a:schemeClr val="tx1">
                    <a:lumMod val="75000"/>
                    <a:lumOff val="25000"/>
                  </a:schemeClr>
                </a:solidFill>
                <a:latin typeface="楷体" pitchFamily="49" charset="-122"/>
                <a:ea typeface="楷体" pitchFamily="49" charset="-122"/>
                <a:cs typeface="Arial" pitchFamily="34" charset="0"/>
              </a:endParaRPr>
            </a:p>
            <a:p>
              <a:pPr marL="176213" marR="0" lvl="0" indent="-176213" algn="just" defTabSz="914400" eaLnBrk="1" fontAlgn="auto" latinLnBrk="0" hangingPunct="1">
                <a:lnSpc>
                  <a:spcPct val="120000"/>
                </a:lnSpc>
                <a:spcBef>
                  <a:spcPts val="0"/>
                </a:spcBef>
                <a:spcAft>
                  <a:spcPts val="0"/>
                </a:spcAft>
                <a:buClrTx/>
                <a:buSzTx/>
                <a:buFont typeface="Arial" panose="020B0604020202020204" pitchFamily="34" charset="0"/>
                <a:buChar char="•"/>
                <a:tabLst/>
                <a:defRPr/>
              </a:pPr>
              <a:r>
                <a:rPr lang="zh-CN" altLang="en-US" sz="1200" kern="0" dirty="0">
                  <a:solidFill>
                    <a:schemeClr val="tx1">
                      <a:lumMod val="75000"/>
                      <a:lumOff val="25000"/>
                    </a:schemeClr>
                  </a:solidFill>
                  <a:latin typeface="楷体" pitchFamily="49" charset="-122"/>
                  <a:ea typeface="楷体" pitchFamily="49" charset="-122"/>
                  <a:cs typeface="Arial" pitchFamily="34" charset="0"/>
                </a:rPr>
                <a:t>电信</a:t>
              </a:r>
              <a:endParaRPr lang="en-US" altLang="zh-CN" sz="1200" kern="0" dirty="0">
                <a:solidFill>
                  <a:schemeClr val="tx1">
                    <a:lumMod val="75000"/>
                    <a:lumOff val="25000"/>
                  </a:schemeClr>
                </a:solidFill>
                <a:latin typeface="楷体" pitchFamily="49" charset="-122"/>
                <a:ea typeface="楷体" pitchFamily="49" charset="-122"/>
                <a:cs typeface="Arial" pitchFamily="34" charset="0"/>
              </a:endParaRPr>
            </a:p>
            <a:p>
              <a:pPr marL="176213" marR="0" lvl="0" indent="-176213" algn="just" defTabSz="914400" eaLnBrk="1" fontAlgn="auto" latinLnBrk="0" hangingPunct="1">
                <a:lnSpc>
                  <a:spcPct val="120000"/>
                </a:lnSpc>
                <a:spcBef>
                  <a:spcPts val="0"/>
                </a:spcBef>
                <a:spcAft>
                  <a:spcPts val="0"/>
                </a:spcAft>
                <a:buClrTx/>
                <a:buSzTx/>
                <a:buFont typeface="Arial" panose="020B0604020202020204" pitchFamily="34" charset="0"/>
                <a:buChar char="•"/>
                <a:tabLst/>
                <a:defRPr/>
              </a:pPr>
              <a:r>
                <a:rPr lang="en-US" altLang="zh-CN" sz="1200" kern="0" dirty="0">
                  <a:solidFill>
                    <a:schemeClr val="tx1">
                      <a:lumMod val="75000"/>
                      <a:lumOff val="25000"/>
                    </a:schemeClr>
                  </a:solidFill>
                  <a:latin typeface="楷体" pitchFamily="49" charset="-122"/>
                  <a:ea typeface="楷体" pitchFamily="49" charset="-122"/>
                  <a:cs typeface="Arial" pitchFamily="34" charset="0"/>
                </a:rPr>
                <a:t>IT</a:t>
              </a:r>
              <a:r>
                <a:rPr lang="zh-CN" altLang="en-US" sz="1200" kern="0" dirty="0">
                  <a:solidFill>
                    <a:schemeClr val="tx1">
                      <a:lumMod val="75000"/>
                      <a:lumOff val="25000"/>
                    </a:schemeClr>
                  </a:solidFill>
                  <a:latin typeface="楷体" pitchFamily="49" charset="-122"/>
                  <a:ea typeface="楷体" pitchFamily="49" charset="-122"/>
                  <a:cs typeface="Arial" pitchFamily="34" charset="0"/>
                </a:rPr>
                <a:t>咨询</a:t>
              </a:r>
              <a:endParaRPr lang="en-US" altLang="zh-CN" sz="1200" kern="0" dirty="0">
                <a:solidFill>
                  <a:schemeClr val="tx1">
                    <a:lumMod val="75000"/>
                    <a:lumOff val="25000"/>
                  </a:schemeClr>
                </a:solidFill>
                <a:latin typeface="楷体" pitchFamily="49" charset="-122"/>
                <a:ea typeface="楷体" pitchFamily="49" charset="-122"/>
                <a:cs typeface="Arial" pitchFamily="34" charset="0"/>
              </a:endParaRPr>
            </a:p>
            <a:p>
              <a:pPr marL="176213" marR="0" lvl="0" indent="-176213" algn="just" defTabSz="914400" eaLnBrk="1" fontAlgn="auto" latinLnBrk="0" hangingPunct="1">
                <a:lnSpc>
                  <a:spcPct val="120000"/>
                </a:lnSpc>
                <a:spcBef>
                  <a:spcPts val="0"/>
                </a:spcBef>
                <a:spcAft>
                  <a:spcPts val="0"/>
                </a:spcAft>
                <a:buClrTx/>
                <a:buSzTx/>
                <a:buFont typeface="Arial" panose="020B0604020202020204" pitchFamily="34" charset="0"/>
                <a:buChar char="•"/>
                <a:tabLst/>
                <a:defRPr/>
              </a:pPr>
              <a:r>
                <a:rPr lang="zh-CN" altLang="en-US" sz="1200" kern="0" dirty="0">
                  <a:solidFill>
                    <a:schemeClr val="tx1">
                      <a:lumMod val="75000"/>
                      <a:lumOff val="25000"/>
                    </a:schemeClr>
                  </a:solidFill>
                  <a:latin typeface="楷体" pitchFamily="49" charset="-122"/>
                  <a:ea typeface="楷体" pitchFamily="49" charset="-122"/>
                  <a:cs typeface="Arial" pitchFamily="34" charset="0"/>
                </a:rPr>
                <a:t>移动技术</a:t>
              </a:r>
              <a:endParaRPr lang="en-US" altLang="zh-CN" sz="1200" kern="0" dirty="0">
                <a:solidFill>
                  <a:schemeClr val="tx1">
                    <a:lumMod val="75000"/>
                    <a:lumOff val="25000"/>
                  </a:schemeClr>
                </a:solidFill>
                <a:latin typeface="楷体" pitchFamily="49" charset="-122"/>
                <a:ea typeface="楷体" pitchFamily="49" charset="-122"/>
                <a:cs typeface="Arial" pitchFamily="34" charset="0"/>
              </a:endParaRPr>
            </a:p>
            <a:p>
              <a:pPr marL="176213" marR="0" lvl="0" indent="-176213" algn="just" defTabSz="914400" eaLnBrk="1" fontAlgn="auto" latinLnBrk="0" hangingPunct="1">
                <a:lnSpc>
                  <a:spcPct val="120000"/>
                </a:lnSpc>
                <a:spcBef>
                  <a:spcPts val="0"/>
                </a:spcBef>
                <a:spcAft>
                  <a:spcPts val="0"/>
                </a:spcAft>
                <a:buClrTx/>
                <a:buSzTx/>
                <a:buFont typeface="Arial" panose="020B0604020202020204" pitchFamily="34" charset="0"/>
                <a:buChar char="•"/>
                <a:tabLst/>
                <a:defRPr/>
              </a:pPr>
              <a:r>
                <a:rPr lang="zh-CN" altLang="en-US" sz="1200" kern="0" dirty="0">
                  <a:solidFill>
                    <a:schemeClr val="tx1">
                      <a:lumMod val="75000"/>
                      <a:lumOff val="25000"/>
                    </a:schemeClr>
                  </a:solidFill>
                  <a:latin typeface="楷体" pitchFamily="49" charset="-122"/>
                  <a:ea typeface="楷体" pitchFamily="49" charset="-122"/>
                  <a:cs typeface="Arial" pitchFamily="34" charset="0"/>
                </a:rPr>
                <a:t>中南美</a:t>
              </a:r>
              <a:endParaRPr lang="en-US" altLang="zh-CN" sz="1200" kern="0" dirty="0">
                <a:solidFill>
                  <a:schemeClr val="tx1">
                    <a:lumMod val="75000"/>
                    <a:lumOff val="25000"/>
                  </a:schemeClr>
                </a:solidFill>
                <a:latin typeface="楷体" pitchFamily="49" charset="-122"/>
                <a:ea typeface="楷体" pitchFamily="49" charset="-122"/>
                <a:cs typeface="Arial" pitchFamily="34" charset="0"/>
              </a:endParaRPr>
            </a:p>
            <a:p>
              <a:pPr marR="0" lvl="0" algn="just" defTabSz="914400" eaLnBrk="1" fontAlgn="auto" latinLnBrk="0" hangingPunct="1">
                <a:lnSpc>
                  <a:spcPct val="120000"/>
                </a:lnSpc>
                <a:spcBef>
                  <a:spcPts val="0"/>
                </a:spcBef>
                <a:spcAft>
                  <a:spcPts val="0"/>
                </a:spcAft>
                <a:buClrTx/>
                <a:buSzTx/>
                <a:tabLst/>
                <a:defRPr/>
              </a:pPr>
              <a:endParaRPr lang="en-US" altLang="zh-CN" sz="1200" kern="0" dirty="0">
                <a:solidFill>
                  <a:schemeClr val="tx1">
                    <a:lumMod val="75000"/>
                    <a:lumOff val="25000"/>
                  </a:schemeClr>
                </a:solidFill>
                <a:latin typeface="楷体" pitchFamily="49" charset="-122"/>
                <a:ea typeface="楷体" pitchFamily="49" charset="-122"/>
                <a:cs typeface="Arial" pitchFamily="34" charset="0"/>
              </a:endParaRPr>
            </a:p>
            <a:p>
              <a:pPr marR="0" lvl="0" algn="just" defTabSz="914400" eaLnBrk="1" fontAlgn="auto" latinLnBrk="0" hangingPunct="1">
                <a:lnSpc>
                  <a:spcPct val="120000"/>
                </a:lnSpc>
                <a:spcBef>
                  <a:spcPts val="0"/>
                </a:spcBef>
                <a:spcAft>
                  <a:spcPts val="0"/>
                </a:spcAft>
                <a:buClrTx/>
                <a:buSzTx/>
                <a:tabLst/>
                <a:defRPr/>
              </a:pPr>
              <a:r>
                <a:rPr lang="zh-CN" altLang="en-US" sz="1200" kern="0" dirty="0">
                  <a:solidFill>
                    <a:schemeClr val="tx1">
                      <a:lumMod val="75000"/>
                      <a:lumOff val="25000"/>
                    </a:schemeClr>
                  </a:solidFill>
                  <a:latin typeface="楷体" pitchFamily="49" charset="-122"/>
                  <a:ea typeface="楷体" pitchFamily="49" charset="-122"/>
                  <a:cs typeface="Arial" pitchFamily="34" charset="0"/>
                </a:rPr>
                <a:t>战略布局</a:t>
              </a:r>
              <a:endParaRPr lang="en-US" altLang="zh-CN" sz="1200" kern="0" dirty="0">
                <a:solidFill>
                  <a:schemeClr val="tx1">
                    <a:lumMod val="75000"/>
                    <a:lumOff val="25000"/>
                  </a:schemeClr>
                </a:solidFill>
                <a:latin typeface="楷体" pitchFamily="49" charset="-122"/>
                <a:ea typeface="楷体" pitchFamily="49" charset="-122"/>
                <a:cs typeface="Arial" pitchFamily="34" charset="0"/>
              </a:endParaRPr>
            </a:p>
            <a:p>
              <a:pPr marL="176213" marR="0" lvl="0" indent="-176213" algn="just" defTabSz="914400" eaLnBrk="1" fontAlgn="auto" latinLnBrk="0" hangingPunct="1">
                <a:lnSpc>
                  <a:spcPct val="120000"/>
                </a:lnSpc>
                <a:spcBef>
                  <a:spcPts val="0"/>
                </a:spcBef>
                <a:spcAft>
                  <a:spcPts val="0"/>
                </a:spcAft>
                <a:buClrTx/>
                <a:buSzTx/>
                <a:buFont typeface="Arial" panose="020B0604020202020204" pitchFamily="34" charset="0"/>
                <a:buChar char="•"/>
                <a:tabLst/>
                <a:defRPr/>
              </a:pPr>
              <a:r>
                <a:rPr lang="zh-CN" altLang="en-US" sz="1200" kern="0" dirty="0">
                  <a:solidFill>
                    <a:schemeClr val="tx1">
                      <a:lumMod val="75000"/>
                      <a:lumOff val="25000"/>
                    </a:schemeClr>
                  </a:solidFill>
                  <a:latin typeface="楷体" pitchFamily="49" charset="-122"/>
                  <a:ea typeface="楷体" pitchFamily="49" charset="-122"/>
                  <a:cs typeface="Arial" pitchFamily="34" charset="0"/>
                </a:rPr>
                <a:t>华为合资</a:t>
              </a:r>
              <a:endParaRPr lang="en-US" altLang="zh-CN" sz="1200" kern="0" dirty="0">
                <a:solidFill>
                  <a:schemeClr val="tx1">
                    <a:lumMod val="75000"/>
                    <a:lumOff val="25000"/>
                  </a:schemeClr>
                </a:solidFill>
                <a:latin typeface="楷体" pitchFamily="49" charset="-122"/>
                <a:ea typeface="楷体" pitchFamily="49" charset="-122"/>
                <a:cs typeface="Arial" pitchFamily="34" charset="0"/>
              </a:endParaRPr>
            </a:p>
          </p:txBody>
        </p:sp>
        <p:sp>
          <p:nvSpPr>
            <p:cNvPr id="52" name="TextBox 34"/>
            <p:cNvSpPr txBox="1"/>
            <p:nvPr/>
          </p:nvSpPr>
          <p:spPr>
            <a:xfrm>
              <a:off x="5304634" y="4482231"/>
              <a:ext cx="1065555" cy="1738938"/>
            </a:xfrm>
            <a:prstGeom prst="rect">
              <a:avLst/>
            </a:prstGeom>
            <a:noFill/>
          </p:spPr>
          <p:txBody>
            <a:bodyPr wrap="square" lIns="36000" tIns="36000" rIns="36000" bIns="36000" rtlCol="0">
              <a:noAutofit/>
            </a:bodyPr>
            <a:lstStyle/>
            <a:p>
              <a:pPr marR="0" lvl="0" algn="just" defTabSz="914400" eaLnBrk="1" fontAlgn="auto" latinLnBrk="0" hangingPunct="1">
                <a:lnSpc>
                  <a:spcPct val="120000"/>
                </a:lnSpc>
                <a:spcBef>
                  <a:spcPts val="0"/>
                </a:spcBef>
                <a:spcAft>
                  <a:spcPts val="0"/>
                </a:spcAft>
                <a:buClrTx/>
                <a:buSzTx/>
                <a:tabLst/>
                <a:defRPr/>
              </a:pPr>
              <a:r>
                <a:rPr lang="zh-CN" altLang="en-US" sz="1200" kern="0" dirty="0">
                  <a:solidFill>
                    <a:schemeClr val="tx1">
                      <a:lumMod val="75000"/>
                      <a:lumOff val="25000"/>
                    </a:schemeClr>
                  </a:solidFill>
                  <a:latin typeface="楷体" pitchFamily="49" charset="-122"/>
                  <a:ea typeface="楷体" pitchFamily="49" charset="-122"/>
                  <a:cs typeface="Arial" pitchFamily="34" charset="0"/>
                </a:rPr>
                <a:t>业务布局</a:t>
              </a:r>
              <a:endParaRPr lang="en-US" altLang="zh-CN" sz="1200" kern="0" dirty="0">
                <a:solidFill>
                  <a:schemeClr val="tx1">
                    <a:lumMod val="75000"/>
                    <a:lumOff val="25000"/>
                  </a:schemeClr>
                </a:solidFill>
                <a:latin typeface="楷体" pitchFamily="49" charset="-122"/>
                <a:ea typeface="楷体" pitchFamily="49" charset="-122"/>
                <a:cs typeface="Arial" pitchFamily="34" charset="0"/>
              </a:endParaRPr>
            </a:p>
            <a:p>
              <a:pPr marL="176213" marR="0" lvl="0" indent="-176213" algn="just" defTabSz="914400" eaLnBrk="1" fontAlgn="auto" latinLnBrk="0" hangingPunct="1">
                <a:lnSpc>
                  <a:spcPct val="120000"/>
                </a:lnSpc>
                <a:spcBef>
                  <a:spcPts val="0"/>
                </a:spcBef>
                <a:spcAft>
                  <a:spcPts val="0"/>
                </a:spcAft>
                <a:buClrTx/>
                <a:buSzTx/>
                <a:buFont typeface="Arial" panose="020B0604020202020204" pitchFamily="34" charset="0"/>
                <a:buChar char="•"/>
                <a:tabLst/>
                <a:defRPr/>
              </a:pPr>
              <a:r>
                <a:rPr lang="zh-CN" altLang="en-US" sz="1200" kern="0" dirty="0">
                  <a:solidFill>
                    <a:schemeClr val="tx1">
                      <a:lumMod val="75000"/>
                      <a:lumOff val="25000"/>
                    </a:schemeClr>
                  </a:solidFill>
                  <a:latin typeface="楷体" pitchFamily="49" charset="-122"/>
                  <a:ea typeface="楷体" pitchFamily="49" charset="-122"/>
                  <a:cs typeface="Arial" pitchFamily="34" charset="0"/>
                </a:rPr>
                <a:t>保险证券</a:t>
              </a:r>
              <a:endParaRPr lang="en-US" altLang="zh-CN" sz="1200" kern="0" dirty="0">
                <a:solidFill>
                  <a:schemeClr val="tx1">
                    <a:lumMod val="75000"/>
                    <a:lumOff val="25000"/>
                  </a:schemeClr>
                </a:solidFill>
                <a:latin typeface="楷体" pitchFamily="49" charset="-122"/>
                <a:ea typeface="楷体" pitchFamily="49" charset="-122"/>
                <a:cs typeface="Arial" pitchFamily="34" charset="0"/>
              </a:endParaRPr>
            </a:p>
            <a:p>
              <a:pPr marL="176213" marR="0" lvl="0" indent="-176213" algn="just" defTabSz="914400" eaLnBrk="1" fontAlgn="auto" latinLnBrk="0" hangingPunct="1">
                <a:lnSpc>
                  <a:spcPct val="120000"/>
                </a:lnSpc>
                <a:spcBef>
                  <a:spcPts val="0"/>
                </a:spcBef>
                <a:spcAft>
                  <a:spcPts val="0"/>
                </a:spcAft>
                <a:buClrTx/>
                <a:buSzTx/>
                <a:buFont typeface="Arial" panose="020B0604020202020204" pitchFamily="34" charset="0"/>
                <a:buChar char="•"/>
                <a:tabLst/>
                <a:defRPr/>
              </a:pPr>
              <a:r>
                <a:rPr lang="zh-CN" altLang="en-US" sz="1200" kern="0" dirty="0">
                  <a:solidFill>
                    <a:schemeClr val="tx1">
                      <a:lumMod val="75000"/>
                      <a:lumOff val="25000"/>
                    </a:schemeClr>
                  </a:solidFill>
                  <a:latin typeface="楷体" pitchFamily="49" charset="-122"/>
                  <a:ea typeface="楷体" pitchFamily="49" charset="-122"/>
                  <a:cs typeface="Arial" pitchFamily="34" charset="0"/>
                </a:rPr>
                <a:t>电力</a:t>
              </a:r>
              <a:endParaRPr lang="en-US" altLang="zh-CN" sz="1200" kern="0" dirty="0">
                <a:solidFill>
                  <a:schemeClr val="tx1">
                    <a:lumMod val="75000"/>
                    <a:lumOff val="25000"/>
                  </a:schemeClr>
                </a:solidFill>
                <a:latin typeface="楷体" pitchFamily="49" charset="-122"/>
                <a:ea typeface="楷体" pitchFamily="49" charset="-122"/>
                <a:cs typeface="Arial" pitchFamily="34" charset="0"/>
              </a:endParaRPr>
            </a:p>
            <a:p>
              <a:pPr marL="176213" marR="0" lvl="0" indent="-176213" algn="just" defTabSz="914400" eaLnBrk="1" fontAlgn="auto" latinLnBrk="0" hangingPunct="1">
                <a:lnSpc>
                  <a:spcPct val="120000"/>
                </a:lnSpc>
                <a:spcBef>
                  <a:spcPts val="0"/>
                </a:spcBef>
                <a:spcAft>
                  <a:spcPts val="0"/>
                </a:spcAft>
                <a:buClrTx/>
                <a:buSzTx/>
                <a:buFont typeface="Arial" panose="020B0604020202020204" pitchFamily="34" charset="0"/>
                <a:buChar char="•"/>
                <a:tabLst/>
                <a:defRPr/>
              </a:pPr>
              <a:r>
                <a:rPr lang="zh-CN" altLang="en-US" sz="1200" kern="0" dirty="0">
                  <a:solidFill>
                    <a:schemeClr val="tx1">
                      <a:lumMod val="75000"/>
                      <a:lumOff val="25000"/>
                    </a:schemeClr>
                  </a:solidFill>
                  <a:latin typeface="楷体" pitchFamily="49" charset="-122"/>
                  <a:ea typeface="楷体" pitchFamily="49" charset="-122"/>
                  <a:cs typeface="Arial" pitchFamily="34" charset="0"/>
                </a:rPr>
                <a:t>云计算</a:t>
              </a:r>
              <a:endParaRPr lang="en-US" altLang="zh-CN" sz="1200" kern="0" dirty="0">
                <a:solidFill>
                  <a:schemeClr val="tx1">
                    <a:lumMod val="75000"/>
                    <a:lumOff val="25000"/>
                  </a:schemeClr>
                </a:solidFill>
                <a:latin typeface="楷体" pitchFamily="49" charset="-122"/>
                <a:ea typeface="楷体" pitchFamily="49" charset="-122"/>
                <a:cs typeface="Arial" pitchFamily="34" charset="0"/>
              </a:endParaRPr>
            </a:p>
            <a:p>
              <a:pPr marR="0" lvl="0" algn="just" defTabSz="914400" eaLnBrk="1" fontAlgn="auto" latinLnBrk="0" hangingPunct="1">
                <a:lnSpc>
                  <a:spcPct val="120000"/>
                </a:lnSpc>
                <a:spcBef>
                  <a:spcPts val="0"/>
                </a:spcBef>
                <a:spcAft>
                  <a:spcPts val="0"/>
                </a:spcAft>
                <a:buClrTx/>
                <a:buSzTx/>
                <a:tabLst/>
                <a:defRPr/>
              </a:pPr>
              <a:endParaRPr lang="en-US" altLang="zh-CN" sz="1200" kern="0" dirty="0">
                <a:solidFill>
                  <a:schemeClr val="tx1">
                    <a:lumMod val="75000"/>
                    <a:lumOff val="25000"/>
                  </a:schemeClr>
                </a:solidFill>
                <a:latin typeface="楷体" pitchFamily="49" charset="-122"/>
                <a:ea typeface="楷体" pitchFamily="49" charset="-122"/>
                <a:cs typeface="Arial" pitchFamily="34" charset="0"/>
              </a:endParaRPr>
            </a:p>
            <a:p>
              <a:pPr marR="0" lvl="0" algn="just" defTabSz="914400" eaLnBrk="1" fontAlgn="auto" latinLnBrk="0" hangingPunct="1">
                <a:lnSpc>
                  <a:spcPct val="120000"/>
                </a:lnSpc>
                <a:spcBef>
                  <a:spcPts val="0"/>
                </a:spcBef>
                <a:spcAft>
                  <a:spcPts val="0"/>
                </a:spcAft>
                <a:buClrTx/>
                <a:buSzTx/>
                <a:tabLst/>
                <a:defRPr/>
              </a:pPr>
              <a:r>
                <a:rPr lang="zh-CN" altLang="en-US" sz="1200" kern="0" dirty="0">
                  <a:solidFill>
                    <a:schemeClr val="tx1">
                      <a:lumMod val="75000"/>
                      <a:lumOff val="25000"/>
                    </a:schemeClr>
                  </a:solidFill>
                  <a:latin typeface="楷体" pitchFamily="49" charset="-122"/>
                  <a:ea typeface="楷体" pitchFamily="49" charset="-122"/>
                  <a:cs typeface="Arial" pitchFamily="34" charset="0"/>
                </a:rPr>
                <a:t>战略布局</a:t>
              </a:r>
              <a:endParaRPr lang="en-US" altLang="zh-CN" sz="1200" kern="0" dirty="0">
                <a:solidFill>
                  <a:schemeClr val="tx1">
                    <a:lumMod val="75000"/>
                    <a:lumOff val="25000"/>
                  </a:schemeClr>
                </a:solidFill>
                <a:latin typeface="楷体" pitchFamily="49" charset="-122"/>
                <a:ea typeface="楷体" pitchFamily="49" charset="-122"/>
                <a:cs typeface="Arial" pitchFamily="34" charset="0"/>
              </a:endParaRPr>
            </a:p>
            <a:p>
              <a:pPr marL="176213" marR="0" lvl="0" indent="-176213" algn="just" defTabSz="914400" eaLnBrk="1" fontAlgn="auto" latinLnBrk="0" hangingPunct="1">
                <a:lnSpc>
                  <a:spcPct val="120000"/>
                </a:lnSpc>
                <a:spcBef>
                  <a:spcPts val="0"/>
                </a:spcBef>
                <a:spcAft>
                  <a:spcPts val="0"/>
                </a:spcAft>
                <a:buClrTx/>
                <a:buSzTx/>
                <a:buFont typeface="Arial" panose="020B0604020202020204" pitchFamily="34" charset="0"/>
                <a:buChar char="•"/>
                <a:tabLst/>
                <a:defRPr/>
              </a:pPr>
              <a:r>
                <a:rPr lang="zh-CN" altLang="en-US" sz="1200" kern="0" dirty="0">
                  <a:solidFill>
                    <a:schemeClr val="tx1">
                      <a:lumMod val="75000"/>
                      <a:lumOff val="25000"/>
                    </a:schemeClr>
                  </a:solidFill>
                  <a:latin typeface="楷体" pitchFamily="49" charset="-122"/>
                  <a:ea typeface="楷体" pitchFamily="49" charset="-122"/>
                  <a:cs typeface="Arial" pitchFamily="34" charset="0"/>
                </a:rPr>
                <a:t>阿里云</a:t>
              </a:r>
              <a:endParaRPr lang="en-US" altLang="zh-CN" sz="1200" kern="0" dirty="0">
                <a:solidFill>
                  <a:schemeClr val="tx1">
                    <a:lumMod val="75000"/>
                    <a:lumOff val="25000"/>
                  </a:schemeClr>
                </a:solidFill>
                <a:latin typeface="楷体" pitchFamily="49" charset="-122"/>
                <a:ea typeface="楷体" pitchFamily="49" charset="-122"/>
                <a:cs typeface="Arial" pitchFamily="34" charset="0"/>
              </a:endParaRPr>
            </a:p>
            <a:p>
              <a:pPr marR="0" lvl="0" algn="just" defTabSz="914400" eaLnBrk="1" fontAlgn="auto" latinLnBrk="0" hangingPunct="1">
                <a:lnSpc>
                  <a:spcPct val="120000"/>
                </a:lnSpc>
                <a:spcBef>
                  <a:spcPts val="0"/>
                </a:spcBef>
                <a:spcAft>
                  <a:spcPts val="0"/>
                </a:spcAft>
                <a:buClrTx/>
                <a:buSzTx/>
                <a:tabLst/>
                <a:defRPr/>
              </a:pPr>
              <a:r>
                <a:rPr lang="zh-CN" altLang="en-US" sz="1200" kern="0" dirty="0">
                  <a:solidFill>
                    <a:schemeClr val="tx1">
                      <a:lumMod val="75000"/>
                      <a:lumOff val="25000"/>
                    </a:schemeClr>
                  </a:solidFill>
                  <a:latin typeface="楷体" pitchFamily="49" charset="-122"/>
                  <a:ea typeface="楷体" pitchFamily="49" charset="-122"/>
                  <a:cs typeface="Arial" pitchFamily="34" charset="0"/>
                </a:rPr>
                <a:t>   战略合作</a:t>
              </a:r>
              <a:endParaRPr lang="en-US" altLang="zh-CN" sz="1200" kern="0" dirty="0">
                <a:solidFill>
                  <a:schemeClr val="tx1">
                    <a:lumMod val="75000"/>
                    <a:lumOff val="25000"/>
                  </a:schemeClr>
                </a:solidFill>
                <a:latin typeface="楷体" pitchFamily="49" charset="-122"/>
                <a:ea typeface="楷体" pitchFamily="49" charset="-122"/>
                <a:cs typeface="Arial" pitchFamily="34" charset="0"/>
              </a:endParaRPr>
            </a:p>
          </p:txBody>
        </p:sp>
        <p:sp>
          <p:nvSpPr>
            <p:cNvPr id="53" name="TextBox 34"/>
            <p:cNvSpPr txBox="1"/>
            <p:nvPr/>
          </p:nvSpPr>
          <p:spPr>
            <a:xfrm>
              <a:off x="6412878" y="3827636"/>
              <a:ext cx="1106604" cy="2277547"/>
            </a:xfrm>
            <a:prstGeom prst="rect">
              <a:avLst/>
            </a:prstGeom>
            <a:noFill/>
          </p:spPr>
          <p:txBody>
            <a:bodyPr wrap="square" lIns="36000" tIns="36000" rIns="36000" bIns="36000" rtlCol="0">
              <a:noAutofit/>
            </a:bodyPr>
            <a:lstStyle/>
            <a:p>
              <a:pPr marR="0" lvl="0" algn="just" defTabSz="914400" eaLnBrk="1" fontAlgn="auto" latinLnBrk="0" hangingPunct="1">
                <a:lnSpc>
                  <a:spcPct val="120000"/>
                </a:lnSpc>
                <a:spcBef>
                  <a:spcPts val="0"/>
                </a:spcBef>
                <a:spcAft>
                  <a:spcPts val="0"/>
                </a:spcAft>
                <a:buClrTx/>
                <a:buSzTx/>
                <a:tabLst/>
                <a:defRPr/>
              </a:pPr>
              <a:r>
                <a:rPr lang="zh-CN" altLang="en-US" sz="1200" kern="0" dirty="0">
                  <a:solidFill>
                    <a:schemeClr val="tx1">
                      <a:lumMod val="75000"/>
                      <a:lumOff val="25000"/>
                    </a:schemeClr>
                  </a:solidFill>
                  <a:latin typeface="楷体" pitchFamily="49" charset="-122"/>
                  <a:ea typeface="楷体" pitchFamily="49" charset="-122"/>
                  <a:cs typeface="Arial" pitchFamily="34" charset="0"/>
                </a:rPr>
                <a:t>业务布局</a:t>
              </a:r>
              <a:endParaRPr lang="en-US" altLang="zh-CN" sz="1200" kern="0" dirty="0">
                <a:solidFill>
                  <a:schemeClr val="tx1">
                    <a:lumMod val="75000"/>
                    <a:lumOff val="25000"/>
                  </a:schemeClr>
                </a:solidFill>
                <a:latin typeface="楷体" pitchFamily="49" charset="-122"/>
                <a:ea typeface="楷体" pitchFamily="49" charset="-122"/>
                <a:cs typeface="Arial" pitchFamily="34" charset="0"/>
              </a:endParaRPr>
            </a:p>
            <a:p>
              <a:pPr marL="176213" marR="0" lvl="0" indent="-176213" algn="just" defTabSz="914400" eaLnBrk="1" fontAlgn="auto" latinLnBrk="0" hangingPunct="1">
                <a:lnSpc>
                  <a:spcPct val="120000"/>
                </a:lnSpc>
                <a:spcBef>
                  <a:spcPts val="0"/>
                </a:spcBef>
                <a:spcAft>
                  <a:spcPts val="0"/>
                </a:spcAft>
                <a:buClrTx/>
                <a:buSzTx/>
                <a:buFont typeface="Arial" panose="020B0604020202020204" pitchFamily="34" charset="0"/>
                <a:buChar char="•"/>
                <a:tabLst/>
                <a:defRPr/>
              </a:pPr>
              <a:r>
                <a:rPr lang="zh-CN" altLang="en-US" sz="1200" kern="0" dirty="0">
                  <a:solidFill>
                    <a:schemeClr val="tx1">
                      <a:lumMod val="75000"/>
                      <a:lumOff val="25000"/>
                    </a:schemeClr>
                  </a:solidFill>
                  <a:latin typeface="楷体" pitchFamily="49" charset="-122"/>
                  <a:ea typeface="楷体" pitchFamily="49" charset="-122"/>
                  <a:cs typeface="Arial" pitchFamily="34" charset="0"/>
                </a:rPr>
                <a:t>互联网</a:t>
              </a:r>
              <a:endParaRPr lang="en-US" altLang="zh-CN" sz="1200" kern="0" dirty="0">
                <a:solidFill>
                  <a:schemeClr val="tx1">
                    <a:lumMod val="75000"/>
                    <a:lumOff val="25000"/>
                  </a:schemeClr>
                </a:solidFill>
                <a:latin typeface="楷体" pitchFamily="49" charset="-122"/>
                <a:ea typeface="楷体" pitchFamily="49" charset="-122"/>
                <a:cs typeface="Arial" pitchFamily="34" charset="0"/>
              </a:endParaRPr>
            </a:p>
            <a:p>
              <a:pPr marL="176213" marR="0" lvl="0" indent="-176213" algn="just" defTabSz="914400" eaLnBrk="1" fontAlgn="auto" latinLnBrk="0" hangingPunct="1">
                <a:lnSpc>
                  <a:spcPct val="120000"/>
                </a:lnSpc>
                <a:spcBef>
                  <a:spcPts val="0"/>
                </a:spcBef>
                <a:spcAft>
                  <a:spcPts val="0"/>
                </a:spcAft>
                <a:buClrTx/>
                <a:buSzTx/>
                <a:buFont typeface="Arial" panose="020B0604020202020204" pitchFamily="34" charset="0"/>
                <a:buChar char="•"/>
                <a:tabLst/>
                <a:defRPr/>
              </a:pPr>
              <a:r>
                <a:rPr lang="zh-CN" altLang="en-US" sz="1200" kern="0" dirty="0">
                  <a:solidFill>
                    <a:schemeClr val="tx1">
                      <a:lumMod val="75000"/>
                      <a:lumOff val="25000"/>
                    </a:schemeClr>
                  </a:solidFill>
                  <a:latin typeface="楷体" pitchFamily="49" charset="-122"/>
                  <a:ea typeface="楷体" pitchFamily="49" charset="-122"/>
                  <a:cs typeface="Arial" pitchFamily="34" charset="0"/>
                </a:rPr>
                <a:t>大数据</a:t>
              </a:r>
              <a:endParaRPr lang="en-US" altLang="zh-CN" sz="1200" kern="0" dirty="0">
                <a:solidFill>
                  <a:schemeClr val="tx1">
                    <a:lumMod val="75000"/>
                    <a:lumOff val="25000"/>
                  </a:schemeClr>
                </a:solidFill>
                <a:latin typeface="楷体" pitchFamily="49" charset="-122"/>
                <a:ea typeface="楷体" pitchFamily="49" charset="-122"/>
                <a:cs typeface="Arial" pitchFamily="34" charset="0"/>
              </a:endParaRPr>
            </a:p>
            <a:p>
              <a:pPr marR="0" lvl="0" algn="just" defTabSz="914400" eaLnBrk="1" fontAlgn="auto" latinLnBrk="0" hangingPunct="1">
                <a:lnSpc>
                  <a:spcPct val="120000"/>
                </a:lnSpc>
                <a:spcBef>
                  <a:spcPts val="0"/>
                </a:spcBef>
                <a:spcAft>
                  <a:spcPts val="0"/>
                </a:spcAft>
                <a:buClrTx/>
                <a:buSzTx/>
                <a:tabLst/>
                <a:defRPr/>
              </a:pPr>
              <a:endParaRPr lang="en-US" altLang="zh-CN" sz="1200" kern="0" dirty="0">
                <a:solidFill>
                  <a:schemeClr val="tx1">
                    <a:lumMod val="75000"/>
                    <a:lumOff val="25000"/>
                  </a:schemeClr>
                </a:solidFill>
                <a:latin typeface="楷体" pitchFamily="49" charset="-122"/>
                <a:ea typeface="楷体" pitchFamily="49" charset="-122"/>
                <a:cs typeface="Arial" pitchFamily="34" charset="0"/>
              </a:endParaRPr>
            </a:p>
            <a:p>
              <a:pPr marR="0" lvl="0" algn="just" defTabSz="914400" eaLnBrk="1" fontAlgn="auto" latinLnBrk="0" hangingPunct="1">
                <a:lnSpc>
                  <a:spcPct val="120000"/>
                </a:lnSpc>
                <a:spcBef>
                  <a:spcPts val="0"/>
                </a:spcBef>
                <a:spcAft>
                  <a:spcPts val="0"/>
                </a:spcAft>
                <a:buClrTx/>
                <a:buSzTx/>
                <a:tabLst/>
                <a:defRPr/>
              </a:pPr>
              <a:r>
                <a:rPr lang="zh-CN" altLang="en-US" sz="1200" kern="0" dirty="0">
                  <a:solidFill>
                    <a:schemeClr val="tx1">
                      <a:lumMod val="75000"/>
                      <a:lumOff val="25000"/>
                    </a:schemeClr>
                  </a:solidFill>
                  <a:latin typeface="楷体" pitchFamily="49" charset="-122"/>
                  <a:ea typeface="楷体" pitchFamily="49" charset="-122"/>
                  <a:cs typeface="Arial" pitchFamily="34" charset="0"/>
                </a:rPr>
                <a:t>战略布局</a:t>
              </a:r>
              <a:endParaRPr lang="en-US" altLang="zh-CN" sz="1200" kern="0" dirty="0">
                <a:solidFill>
                  <a:schemeClr val="tx1">
                    <a:lumMod val="75000"/>
                    <a:lumOff val="25000"/>
                  </a:schemeClr>
                </a:solidFill>
                <a:latin typeface="楷体" pitchFamily="49" charset="-122"/>
                <a:ea typeface="楷体" pitchFamily="49" charset="-122"/>
                <a:cs typeface="Arial" pitchFamily="34" charset="0"/>
              </a:endParaRPr>
            </a:p>
            <a:p>
              <a:pPr marL="176213" marR="0" lvl="0" indent="-176213" algn="just" defTabSz="914400" eaLnBrk="1" fontAlgn="auto" latinLnBrk="0" hangingPunct="1">
                <a:lnSpc>
                  <a:spcPct val="120000"/>
                </a:lnSpc>
                <a:spcBef>
                  <a:spcPts val="0"/>
                </a:spcBef>
                <a:spcAft>
                  <a:spcPts val="0"/>
                </a:spcAft>
                <a:buClrTx/>
                <a:buSzTx/>
                <a:buFont typeface="Arial" panose="020B0604020202020204" pitchFamily="34" charset="0"/>
                <a:buChar char="•"/>
                <a:tabLst/>
                <a:defRPr/>
              </a:pPr>
              <a:r>
                <a:rPr lang="zh-CN" altLang="en-US" sz="1200" kern="0" dirty="0">
                  <a:solidFill>
                    <a:schemeClr val="tx1">
                      <a:lumMod val="75000"/>
                      <a:lumOff val="25000"/>
                    </a:schemeClr>
                  </a:solidFill>
                  <a:latin typeface="楷体" pitchFamily="49" charset="-122"/>
                  <a:ea typeface="楷体" pitchFamily="49" charset="-122"/>
                  <a:cs typeface="Arial" pitchFamily="34" charset="0"/>
                </a:rPr>
                <a:t>战略收购</a:t>
              </a:r>
              <a:r>
                <a:rPr lang="en-US" altLang="zh-CN" sz="1200" kern="0" dirty="0">
                  <a:solidFill>
                    <a:schemeClr val="tx1">
                      <a:lumMod val="75000"/>
                      <a:lumOff val="25000"/>
                    </a:schemeClr>
                  </a:solidFill>
                  <a:latin typeface="楷体" pitchFamily="49" charset="-122"/>
                  <a:ea typeface="楷体" pitchFamily="49" charset="-122"/>
                  <a:cs typeface="Arial" pitchFamily="34" charset="0"/>
                </a:rPr>
                <a:t>Catapult System</a:t>
              </a:r>
            </a:p>
            <a:p>
              <a:pPr marL="176213" marR="0" lvl="0" indent="-176213" algn="just" defTabSz="914400" eaLnBrk="1" fontAlgn="auto" latinLnBrk="0" hangingPunct="1">
                <a:lnSpc>
                  <a:spcPct val="120000"/>
                </a:lnSpc>
                <a:spcBef>
                  <a:spcPts val="0"/>
                </a:spcBef>
                <a:spcAft>
                  <a:spcPts val="0"/>
                </a:spcAft>
                <a:buClrTx/>
                <a:buSzTx/>
                <a:buFont typeface="Arial" panose="020B0604020202020204" pitchFamily="34" charset="0"/>
                <a:buChar char="•"/>
                <a:tabLst/>
                <a:defRPr/>
              </a:pPr>
              <a:r>
                <a:rPr lang="zh-CN" altLang="en-US" sz="1200" kern="0" dirty="0">
                  <a:solidFill>
                    <a:schemeClr val="tx1">
                      <a:lumMod val="75000"/>
                      <a:lumOff val="25000"/>
                    </a:schemeClr>
                  </a:solidFill>
                  <a:latin typeface="楷体" pitchFamily="49" charset="-122"/>
                  <a:ea typeface="楷体" pitchFamily="49" charset="-122"/>
                  <a:cs typeface="Arial" pitchFamily="34" charset="0"/>
                </a:rPr>
                <a:t>战略注资硅谷初创公司基金</a:t>
              </a:r>
              <a:endParaRPr lang="en-US" altLang="zh-CN" sz="1200" kern="0" dirty="0">
                <a:solidFill>
                  <a:schemeClr val="tx1">
                    <a:lumMod val="75000"/>
                    <a:lumOff val="25000"/>
                  </a:schemeClr>
                </a:solidFill>
                <a:latin typeface="楷体" pitchFamily="49" charset="-122"/>
                <a:ea typeface="楷体" pitchFamily="49" charset="-122"/>
                <a:cs typeface="Arial" pitchFamily="34" charset="0"/>
              </a:endParaRPr>
            </a:p>
          </p:txBody>
        </p:sp>
        <p:cxnSp>
          <p:nvCxnSpPr>
            <p:cNvPr id="54" name="直接连接符 53"/>
            <p:cNvCxnSpPr/>
            <p:nvPr/>
          </p:nvCxnSpPr>
          <p:spPr>
            <a:xfrm>
              <a:off x="458970" y="5278160"/>
              <a:ext cx="844836" cy="0"/>
            </a:xfrm>
            <a:prstGeom prst="line">
              <a:avLst/>
            </a:prstGeom>
            <a:ln>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1624246" y="5481885"/>
              <a:ext cx="844836" cy="0"/>
            </a:xfrm>
            <a:prstGeom prst="line">
              <a:avLst/>
            </a:prstGeom>
            <a:ln>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2890150" y="4997426"/>
              <a:ext cx="844836" cy="0"/>
            </a:xfrm>
            <a:prstGeom prst="line">
              <a:avLst/>
            </a:prstGeom>
            <a:ln>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4063497" y="5194355"/>
              <a:ext cx="844836" cy="0"/>
            </a:xfrm>
            <a:prstGeom prst="line">
              <a:avLst/>
            </a:prstGeom>
            <a:ln>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5340808" y="5477912"/>
              <a:ext cx="844836" cy="0"/>
            </a:xfrm>
            <a:prstGeom prst="line">
              <a:avLst/>
            </a:prstGeom>
            <a:ln>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474178" y="4639635"/>
              <a:ext cx="844836" cy="0"/>
            </a:xfrm>
            <a:prstGeom prst="line">
              <a:avLst/>
            </a:prstGeom>
            <a:ln>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graphicFrame>
        <p:nvGraphicFramePr>
          <p:cNvPr id="74" name="表格 73"/>
          <p:cNvGraphicFramePr>
            <a:graphicFrameLocks noGrp="1"/>
          </p:cNvGraphicFramePr>
          <p:nvPr>
            <p:extLst>
              <p:ext uri="{D42A27DB-BD31-4B8C-83A1-F6EECF244321}">
                <p14:modId xmlns:p14="http://schemas.microsoft.com/office/powerpoint/2010/main" val="610437327"/>
              </p:ext>
            </p:extLst>
          </p:nvPr>
        </p:nvGraphicFramePr>
        <p:xfrm>
          <a:off x="6791968" y="2478328"/>
          <a:ext cx="1861098" cy="2607641"/>
        </p:xfrm>
        <a:graphic>
          <a:graphicData uri="http://schemas.openxmlformats.org/drawingml/2006/table">
            <a:tbl>
              <a:tblPr bandRow="1">
                <a:tableStyleId>{9D7B26C5-4107-4FEC-AEDC-1716B250A1EF}</a:tableStyleId>
              </a:tblPr>
              <a:tblGrid>
                <a:gridCol w="886796">
                  <a:extLst>
                    <a:ext uri="{9D8B030D-6E8A-4147-A177-3AD203B41FA5}">
                      <a16:colId xmlns="" xmlns:a16="http://schemas.microsoft.com/office/drawing/2014/main" val="20000"/>
                    </a:ext>
                  </a:extLst>
                </a:gridCol>
                <a:gridCol w="974302">
                  <a:extLst>
                    <a:ext uri="{9D8B030D-6E8A-4147-A177-3AD203B41FA5}">
                      <a16:colId xmlns="" xmlns:a16="http://schemas.microsoft.com/office/drawing/2014/main" val="20001"/>
                    </a:ext>
                  </a:extLst>
                </a:gridCol>
              </a:tblGrid>
              <a:tr h="630087">
                <a:tc>
                  <a:txBody>
                    <a:bodyPr/>
                    <a:lstStyle>
                      <a:lvl1pPr marL="0" algn="l" defTabSz="914400" rtl="0" eaLnBrk="1" latinLnBrk="0" hangingPunct="1">
                        <a:defRPr sz="1800" kern="1200">
                          <a:solidFill>
                            <a:schemeClr val="tx1"/>
                          </a:solidFill>
                          <a:latin typeface="微软雅黑"/>
                          <a:ea typeface="微软雅黑"/>
                        </a:defRPr>
                      </a:lvl1pPr>
                      <a:lvl2pPr marL="457200" algn="l" defTabSz="914400" rtl="0" eaLnBrk="1" latinLnBrk="0" hangingPunct="1">
                        <a:defRPr sz="1800" kern="1200">
                          <a:solidFill>
                            <a:schemeClr val="tx1"/>
                          </a:solidFill>
                          <a:latin typeface="微软雅黑"/>
                          <a:ea typeface="微软雅黑"/>
                        </a:defRPr>
                      </a:lvl2pPr>
                      <a:lvl3pPr marL="914400" algn="l" defTabSz="914400" rtl="0" eaLnBrk="1" latinLnBrk="0" hangingPunct="1">
                        <a:defRPr sz="1800" kern="1200">
                          <a:solidFill>
                            <a:schemeClr val="tx1"/>
                          </a:solidFill>
                          <a:latin typeface="微软雅黑"/>
                          <a:ea typeface="微软雅黑"/>
                        </a:defRPr>
                      </a:lvl3pPr>
                      <a:lvl4pPr marL="1371600" algn="l" defTabSz="914400" rtl="0" eaLnBrk="1" latinLnBrk="0" hangingPunct="1">
                        <a:defRPr sz="1800" kern="1200">
                          <a:solidFill>
                            <a:schemeClr val="tx1"/>
                          </a:solidFill>
                          <a:latin typeface="微软雅黑"/>
                          <a:ea typeface="微软雅黑"/>
                        </a:defRPr>
                      </a:lvl4pPr>
                      <a:lvl5pPr marL="1828800" algn="l" defTabSz="914400" rtl="0" eaLnBrk="1" latinLnBrk="0" hangingPunct="1">
                        <a:defRPr sz="1800" kern="1200">
                          <a:solidFill>
                            <a:schemeClr val="tx1"/>
                          </a:solidFill>
                          <a:latin typeface="微软雅黑"/>
                          <a:ea typeface="微软雅黑"/>
                        </a:defRPr>
                      </a:lvl5pPr>
                      <a:lvl6pPr marL="2286000" algn="l" defTabSz="914400" rtl="0" eaLnBrk="1" latinLnBrk="0" hangingPunct="1">
                        <a:defRPr sz="1800" kern="1200">
                          <a:solidFill>
                            <a:schemeClr val="tx1"/>
                          </a:solidFill>
                          <a:latin typeface="微软雅黑"/>
                          <a:ea typeface="微软雅黑"/>
                        </a:defRPr>
                      </a:lvl6pPr>
                      <a:lvl7pPr marL="2743200" algn="l" defTabSz="914400" rtl="0" eaLnBrk="1" latinLnBrk="0" hangingPunct="1">
                        <a:defRPr sz="1800" kern="1200">
                          <a:solidFill>
                            <a:schemeClr val="tx1"/>
                          </a:solidFill>
                          <a:latin typeface="微软雅黑"/>
                          <a:ea typeface="微软雅黑"/>
                        </a:defRPr>
                      </a:lvl7pPr>
                      <a:lvl8pPr marL="3200400" algn="l" defTabSz="914400" rtl="0" eaLnBrk="1" latinLnBrk="0" hangingPunct="1">
                        <a:defRPr sz="1800" kern="1200">
                          <a:solidFill>
                            <a:schemeClr val="tx1"/>
                          </a:solidFill>
                          <a:latin typeface="微软雅黑"/>
                          <a:ea typeface="微软雅黑"/>
                        </a:defRPr>
                      </a:lvl8pPr>
                      <a:lvl9pPr marL="3657600" algn="l" defTabSz="914400" rtl="0" eaLnBrk="1" latinLnBrk="0" hangingPunct="1">
                        <a:defRPr sz="1800" kern="1200">
                          <a:solidFill>
                            <a:schemeClr val="tx1"/>
                          </a:solidFill>
                          <a:latin typeface="微软雅黑"/>
                          <a:ea typeface="微软雅黑"/>
                        </a:defRPr>
                      </a:lvl9pPr>
                    </a:lstStyle>
                    <a:p>
                      <a:r>
                        <a:rPr lang="zh-CN" altLang="en-US" sz="1000" dirty="0">
                          <a:latin typeface="微软雅黑" pitchFamily="34" charset="-122"/>
                          <a:ea typeface="微软雅黑" pitchFamily="34" charset="-122"/>
                        </a:rPr>
                        <a:t>创业板上市日期</a:t>
                      </a:r>
                      <a:endParaRPr lang="zh-CN" altLang="en-US" sz="1000" b="0" dirty="0">
                        <a:solidFill>
                          <a:schemeClr val="tx1"/>
                        </a:solidFill>
                        <a:latin typeface="微软雅黑" pitchFamily="34" charset="-122"/>
                        <a:ea typeface="微软雅黑" pitchFamily="34" charset="-122"/>
                      </a:endParaRPr>
                    </a:p>
                  </a:txBody>
                  <a:tcPr marL="82286" marR="82286" marT="73152" marB="73152" anchor="ctr"/>
                </a:tc>
                <a:tc>
                  <a:txBody>
                    <a:bodyPr/>
                    <a:lstStyle>
                      <a:lvl1pPr marL="0" algn="l" defTabSz="914400" rtl="0" eaLnBrk="1" latinLnBrk="0" hangingPunct="1">
                        <a:defRPr sz="1800" kern="1200">
                          <a:solidFill>
                            <a:schemeClr val="tx1"/>
                          </a:solidFill>
                          <a:latin typeface="微软雅黑"/>
                          <a:ea typeface="微软雅黑"/>
                        </a:defRPr>
                      </a:lvl1pPr>
                      <a:lvl2pPr marL="457200" algn="l" defTabSz="914400" rtl="0" eaLnBrk="1" latinLnBrk="0" hangingPunct="1">
                        <a:defRPr sz="1800" kern="1200">
                          <a:solidFill>
                            <a:schemeClr val="tx1"/>
                          </a:solidFill>
                          <a:latin typeface="微软雅黑"/>
                          <a:ea typeface="微软雅黑"/>
                        </a:defRPr>
                      </a:lvl2pPr>
                      <a:lvl3pPr marL="914400" algn="l" defTabSz="914400" rtl="0" eaLnBrk="1" latinLnBrk="0" hangingPunct="1">
                        <a:defRPr sz="1800" kern="1200">
                          <a:solidFill>
                            <a:schemeClr val="tx1"/>
                          </a:solidFill>
                          <a:latin typeface="微软雅黑"/>
                          <a:ea typeface="微软雅黑"/>
                        </a:defRPr>
                      </a:lvl3pPr>
                      <a:lvl4pPr marL="1371600" algn="l" defTabSz="914400" rtl="0" eaLnBrk="1" latinLnBrk="0" hangingPunct="1">
                        <a:defRPr sz="1800" kern="1200">
                          <a:solidFill>
                            <a:schemeClr val="tx1"/>
                          </a:solidFill>
                          <a:latin typeface="微软雅黑"/>
                          <a:ea typeface="微软雅黑"/>
                        </a:defRPr>
                      </a:lvl4pPr>
                      <a:lvl5pPr marL="1828800" algn="l" defTabSz="914400" rtl="0" eaLnBrk="1" latinLnBrk="0" hangingPunct="1">
                        <a:defRPr sz="1800" kern="1200">
                          <a:solidFill>
                            <a:schemeClr val="tx1"/>
                          </a:solidFill>
                          <a:latin typeface="微软雅黑"/>
                          <a:ea typeface="微软雅黑"/>
                        </a:defRPr>
                      </a:lvl5pPr>
                      <a:lvl6pPr marL="2286000" algn="l" defTabSz="914400" rtl="0" eaLnBrk="1" latinLnBrk="0" hangingPunct="1">
                        <a:defRPr sz="1800" kern="1200">
                          <a:solidFill>
                            <a:schemeClr val="tx1"/>
                          </a:solidFill>
                          <a:latin typeface="微软雅黑"/>
                          <a:ea typeface="微软雅黑"/>
                        </a:defRPr>
                      </a:lvl6pPr>
                      <a:lvl7pPr marL="2743200" algn="l" defTabSz="914400" rtl="0" eaLnBrk="1" latinLnBrk="0" hangingPunct="1">
                        <a:defRPr sz="1800" kern="1200">
                          <a:solidFill>
                            <a:schemeClr val="tx1"/>
                          </a:solidFill>
                          <a:latin typeface="微软雅黑"/>
                          <a:ea typeface="微软雅黑"/>
                        </a:defRPr>
                      </a:lvl7pPr>
                      <a:lvl8pPr marL="3200400" algn="l" defTabSz="914400" rtl="0" eaLnBrk="1" latinLnBrk="0" hangingPunct="1">
                        <a:defRPr sz="1800" kern="1200">
                          <a:solidFill>
                            <a:schemeClr val="tx1"/>
                          </a:solidFill>
                          <a:latin typeface="微软雅黑"/>
                          <a:ea typeface="微软雅黑"/>
                        </a:defRPr>
                      </a:lvl8pPr>
                      <a:lvl9pPr marL="3657600" algn="l" defTabSz="914400" rtl="0" eaLnBrk="1" latinLnBrk="0" hangingPunct="1">
                        <a:defRPr sz="1800" kern="1200">
                          <a:solidFill>
                            <a:schemeClr val="tx1"/>
                          </a:solidFill>
                          <a:latin typeface="微软雅黑"/>
                          <a:ea typeface="微软雅黑"/>
                        </a:defRPr>
                      </a:lvl9pPr>
                    </a:lstStyle>
                    <a:p>
                      <a:pPr algn="ctr"/>
                      <a:r>
                        <a:rPr lang="en-US" altLang="zh-CN" sz="1000" kern="1200" dirty="0">
                          <a:latin typeface="微软雅黑" pitchFamily="34" charset="-122"/>
                          <a:ea typeface="微软雅黑" pitchFamily="34" charset="-122"/>
                        </a:rPr>
                        <a:t>2003</a:t>
                      </a:r>
                      <a:r>
                        <a:rPr lang="zh-CN" altLang="en-US" sz="1000" kern="1200" dirty="0">
                          <a:latin typeface="微软雅黑" pitchFamily="34" charset="-122"/>
                          <a:ea typeface="微软雅黑" pitchFamily="34" charset="-122"/>
                        </a:rPr>
                        <a:t>年</a:t>
                      </a:r>
                      <a:endParaRPr lang="zh-CN" altLang="en-US" sz="1000" b="0" kern="1200" dirty="0">
                        <a:solidFill>
                          <a:schemeClr val="tx1"/>
                        </a:solidFill>
                        <a:latin typeface="微软雅黑" pitchFamily="34" charset="-122"/>
                        <a:ea typeface="微软雅黑" pitchFamily="34" charset="-122"/>
                        <a:cs typeface="+mn-cs"/>
                      </a:endParaRPr>
                    </a:p>
                  </a:txBody>
                  <a:tcPr marL="82286" marR="82286" marT="73152" marB="73152" anchor="ctr"/>
                </a:tc>
                <a:extLst>
                  <a:ext uri="{0D108BD9-81ED-4DB2-BD59-A6C34878D82A}">
                    <a16:rowId xmlns="" xmlns:a16="http://schemas.microsoft.com/office/drawing/2014/main" val="10000"/>
                  </a:ext>
                </a:extLst>
              </a:tr>
              <a:tr h="364663">
                <a:tc>
                  <a:txBody>
                    <a:bodyPr/>
                    <a:lstStyle/>
                    <a:p>
                      <a:r>
                        <a:rPr lang="zh-CN" altLang="en-US" sz="1000" dirty="0">
                          <a:latin typeface="微软雅黑" pitchFamily="34" charset="-122"/>
                          <a:ea typeface="微软雅黑" pitchFamily="34" charset="-122"/>
                        </a:rPr>
                        <a:t>转主板日期</a:t>
                      </a:r>
                      <a:endParaRPr lang="zh-CN" altLang="en-US" sz="1000" b="0" dirty="0">
                        <a:solidFill>
                          <a:schemeClr val="tx1"/>
                        </a:solidFill>
                        <a:latin typeface="微软雅黑" pitchFamily="34" charset="-122"/>
                        <a:ea typeface="微软雅黑" pitchFamily="34" charset="-122"/>
                      </a:endParaRPr>
                    </a:p>
                  </a:txBody>
                  <a:tcPr marL="82286" marR="82286" marT="73152" marB="73152" anchor="ctr"/>
                </a:tc>
                <a:tc>
                  <a:txBody>
                    <a:bodyPr/>
                    <a:lstStyle/>
                    <a:p>
                      <a:pPr algn="ctr"/>
                      <a:r>
                        <a:rPr lang="en-US" altLang="zh-CN" sz="1000" kern="1200" dirty="0">
                          <a:latin typeface="微软雅黑" pitchFamily="34" charset="-122"/>
                          <a:ea typeface="微软雅黑" pitchFamily="34" charset="-122"/>
                        </a:rPr>
                        <a:t>2008</a:t>
                      </a:r>
                      <a:r>
                        <a:rPr lang="zh-CN" altLang="en-US" sz="1000" kern="1200" dirty="0">
                          <a:latin typeface="微软雅黑" pitchFamily="34" charset="-122"/>
                          <a:ea typeface="微软雅黑" pitchFamily="34" charset="-122"/>
                        </a:rPr>
                        <a:t>年</a:t>
                      </a:r>
                      <a:endParaRPr lang="zh-CN" altLang="en-US" sz="1000" b="0" kern="1200" dirty="0">
                        <a:solidFill>
                          <a:schemeClr val="tx1"/>
                        </a:solidFill>
                        <a:latin typeface="微软雅黑" pitchFamily="34" charset="-122"/>
                        <a:ea typeface="微软雅黑" pitchFamily="34" charset="-122"/>
                        <a:cs typeface="+mn-cs"/>
                      </a:endParaRPr>
                    </a:p>
                  </a:txBody>
                  <a:tcPr marL="82286" marR="82286" marT="73152" marB="73152" anchor="ctr"/>
                </a:tc>
                <a:extLst>
                  <a:ext uri="{0D108BD9-81ED-4DB2-BD59-A6C34878D82A}">
                    <a16:rowId xmlns="" xmlns:a16="http://schemas.microsoft.com/office/drawing/2014/main" val="10001"/>
                  </a:ext>
                </a:extLst>
              </a:tr>
              <a:tr h="364663">
                <a:tc>
                  <a:txBody>
                    <a:bodyPr/>
                    <a:lstStyle/>
                    <a:p>
                      <a:r>
                        <a:rPr lang="zh-CN" altLang="en-US" sz="1000" dirty="0">
                          <a:latin typeface="微软雅黑" pitchFamily="34" charset="-122"/>
                          <a:ea typeface="微软雅黑" pitchFamily="34" charset="-122"/>
                        </a:rPr>
                        <a:t>股票代码</a:t>
                      </a:r>
                      <a:endParaRPr lang="zh-CN" altLang="en-US" sz="1000" b="0" dirty="0">
                        <a:solidFill>
                          <a:schemeClr val="tx1"/>
                        </a:solidFill>
                        <a:latin typeface="微软雅黑" pitchFamily="34" charset="-122"/>
                        <a:ea typeface="微软雅黑" pitchFamily="34" charset="-122"/>
                      </a:endParaRPr>
                    </a:p>
                  </a:txBody>
                  <a:tcPr marL="82286" marR="82286" marT="73152" marB="73152" anchor="ctr"/>
                </a:tc>
                <a:tc>
                  <a:txBody>
                    <a:bodyPr/>
                    <a:lstStyle/>
                    <a:p>
                      <a:pPr algn="ctr"/>
                      <a:r>
                        <a:rPr lang="en-US" altLang="zh-CN" sz="1000" dirty="0">
                          <a:latin typeface="微软雅黑" pitchFamily="34" charset="-122"/>
                          <a:ea typeface="微软雅黑" pitchFamily="34" charset="-122"/>
                        </a:rPr>
                        <a:t>0354.HK</a:t>
                      </a:r>
                      <a:endParaRPr lang="zh-CN" altLang="en-US" sz="1000" b="0" dirty="0">
                        <a:solidFill>
                          <a:schemeClr val="tx1"/>
                        </a:solidFill>
                        <a:latin typeface="微软雅黑" pitchFamily="34" charset="-122"/>
                        <a:ea typeface="微软雅黑" pitchFamily="34" charset="-122"/>
                      </a:endParaRPr>
                    </a:p>
                  </a:txBody>
                  <a:tcPr marL="82286" marR="82286" marT="73152" marB="73152" anchor="ctr"/>
                </a:tc>
                <a:extLst>
                  <a:ext uri="{0D108BD9-81ED-4DB2-BD59-A6C34878D82A}">
                    <a16:rowId xmlns="" xmlns:a16="http://schemas.microsoft.com/office/drawing/2014/main" val="10002"/>
                  </a:ext>
                </a:extLst>
              </a:tr>
              <a:tr h="364663">
                <a:tc>
                  <a:txBody>
                    <a:bodyPr/>
                    <a:lstStyle/>
                    <a:p>
                      <a:pPr marL="0" algn="l" defTabSz="914400" rtl="0" eaLnBrk="1" latinLnBrk="0" hangingPunct="1"/>
                      <a:r>
                        <a:rPr lang="en-US" altLang="zh-CN" sz="1000" kern="1200" dirty="0">
                          <a:latin typeface="微软雅黑" pitchFamily="34" charset="-122"/>
                          <a:ea typeface="微软雅黑" pitchFamily="34" charset="-122"/>
                        </a:rPr>
                        <a:t>2015</a:t>
                      </a:r>
                      <a:r>
                        <a:rPr lang="zh-CN" altLang="en-US" sz="1000" kern="1200" dirty="0">
                          <a:latin typeface="微软雅黑" pitchFamily="34" charset="-122"/>
                          <a:ea typeface="微软雅黑" pitchFamily="34" charset="-122"/>
                        </a:rPr>
                        <a:t>年末员工数</a:t>
                      </a:r>
                      <a:endParaRPr lang="en-US" altLang="zh-CN" sz="1000" b="0" kern="1200" dirty="0">
                        <a:solidFill>
                          <a:schemeClr val="tx1"/>
                        </a:solidFill>
                        <a:latin typeface="微软雅黑" pitchFamily="34" charset="-122"/>
                        <a:ea typeface="微软雅黑" pitchFamily="34" charset="-122"/>
                        <a:cs typeface="+mn-cs"/>
                      </a:endParaRPr>
                    </a:p>
                  </a:txBody>
                  <a:tcPr marL="82286" marR="82286" marT="73152" marB="73152" anchor="ctr"/>
                </a:tc>
                <a:tc>
                  <a:txBody>
                    <a:bodyPr/>
                    <a:lstStyle/>
                    <a:p>
                      <a:pPr marL="0" algn="ctr" defTabSz="914400" rtl="0" eaLnBrk="1" latinLnBrk="0" hangingPunct="1"/>
                      <a:r>
                        <a:rPr lang="en-US" altLang="zh-CN" sz="1000" kern="1200" dirty="0">
                          <a:latin typeface="微软雅黑" pitchFamily="34" charset="-122"/>
                          <a:ea typeface="微软雅黑" pitchFamily="34" charset="-122"/>
                        </a:rPr>
                        <a:t>32,292</a:t>
                      </a:r>
                      <a:r>
                        <a:rPr lang="zh-CN" altLang="en-US" sz="1000" kern="1200" dirty="0">
                          <a:latin typeface="微软雅黑" pitchFamily="34" charset="-122"/>
                          <a:ea typeface="微软雅黑" pitchFamily="34" charset="-122"/>
                        </a:rPr>
                        <a:t>人</a:t>
                      </a:r>
                      <a:endParaRPr lang="en-US" altLang="zh-CN" sz="1000" b="0" kern="1200" dirty="0">
                        <a:solidFill>
                          <a:schemeClr val="tx1"/>
                        </a:solidFill>
                        <a:latin typeface="微软雅黑" pitchFamily="34" charset="-122"/>
                        <a:ea typeface="微软雅黑" pitchFamily="34" charset="-122"/>
                        <a:cs typeface="+mn-cs"/>
                      </a:endParaRPr>
                    </a:p>
                  </a:txBody>
                  <a:tcPr marL="82286" marR="82286" marT="73152" marB="73152" anchor="ctr"/>
                </a:tc>
                <a:extLst>
                  <a:ext uri="{0D108BD9-81ED-4DB2-BD59-A6C34878D82A}">
                    <a16:rowId xmlns="" xmlns:a16="http://schemas.microsoft.com/office/drawing/2014/main" val="10003"/>
                  </a:ext>
                </a:extLst>
              </a:tr>
              <a:tr h="346020">
                <a:tc>
                  <a:txBody>
                    <a:bodyPr/>
                    <a:lstStyle/>
                    <a:p>
                      <a:pPr marL="0" algn="l" defTabSz="914400" rtl="0" eaLnBrk="1" latinLnBrk="0" hangingPunct="1"/>
                      <a:r>
                        <a:rPr lang="en-US" altLang="zh-CN" sz="1000" kern="1200" dirty="0">
                          <a:latin typeface="微软雅黑" pitchFamily="34" charset="-122"/>
                          <a:ea typeface="微软雅黑" pitchFamily="34" charset="-122"/>
                        </a:rPr>
                        <a:t>2015</a:t>
                      </a:r>
                      <a:r>
                        <a:rPr lang="zh-CN" altLang="en-US" sz="1000" kern="1200" dirty="0">
                          <a:latin typeface="微软雅黑" pitchFamily="34" charset="-122"/>
                          <a:ea typeface="微软雅黑" pitchFamily="34" charset="-122"/>
                        </a:rPr>
                        <a:t>年收入</a:t>
                      </a:r>
                      <a:endParaRPr lang="en-US" altLang="zh-CN" sz="1000" b="0" kern="1200" dirty="0">
                        <a:solidFill>
                          <a:schemeClr val="tx1"/>
                        </a:solidFill>
                        <a:latin typeface="微软雅黑" pitchFamily="34" charset="-122"/>
                        <a:ea typeface="微软雅黑" pitchFamily="34" charset="-122"/>
                        <a:cs typeface="+mn-cs"/>
                      </a:endParaRPr>
                    </a:p>
                  </a:txBody>
                  <a:tcPr marL="82286" marR="82286" marT="73152" marB="73152" anchor="ctr"/>
                </a:tc>
                <a:tc>
                  <a:txBody>
                    <a:bodyPr/>
                    <a:lstStyle/>
                    <a:p>
                      <a:pPr marL="0" algn="ctr" defTabSz="914400" rtl="0" eaLnBrk="1" fontAlgn="ctr" latinLnBrk="0" hangingPunct="1"/>
                      <a:r>
                        <a:rPr lang="en-US" altLang="zh-CN" sz="1000" kern="1200" dirty="0">
                          <a:latin typeface="微软雅黑" pitchFamily="34" charset="-122"/>
                          <a:ea typeface="微软雅黑" pitchFamily="34" charset="-122"/>
                        </a:rPr>
                        <a:t>51</a:t>
                      </a:r>
                      <a:r>
                        <a:rPr lang="zh-CN" altLang="en-US" sz="1000" kern="1200" dirty="0">
                          <a:latin typeface="微软雅黑" pitchFamily="34" charset="-122"/>
                          <a:ea typeface="微软雅黑" pitchFamily="34" charset="-122"/>
                        </a:rPr>
                        <a:t>亿人民币</a:t>
                      </a:r>
                      <a:endParaRPr lang="en-US" altLang="zh-CN" sz="1000" b="0" kern="1200" dirty="0">
                        <a:solidFill>
                          <a:schemeClr val="tx1"/>
                        </a:solidFill>
                        <a:latin typeface="微软雅黑" pitchFamily="34" charset="-122"/>
                        <a:ea typeface="微软雅黑" pitchFamily="34" charset="-122"/>
                        <a:cs typeface="+mn-cs"/>
                      </a:endParaRPr>
                    </a:p>
                  </a:txBody>
                  <a:tcPr marL="82286" marR="82286" marT="73152" marB="73152" anchor="ctr"/>
                </a:tc>
                <a:extLst>
                  <a:ext uri="{0D108BD9-81ED-4DB2-BD59-A6C34878D82A}">
                    <a16:rowId xmlns="" xmlns:a16="http://schemas.microsoft.com/office/drawing/2014/main" val="10004"/>
                  </a:ext>
                </a:extLst>
              </a:tr>
              <a:tr h="435429">
                <a:tc>
                  <a:txBody>
                    <a:bodyPr/>
                    <a:lstStyle/>
                    <a:p>
                      <a:pPr marL="0" algn="l" defTabSz="914400" rtl="0" eaLnBrk="1" latinLnBrk="0" hangingPunct="1"/>
                      <a:r>
                        <a:rPr lang="en-US" altLang="zh-CN" sz="1000" kern="1200" dirty="0">
                          <a:latin typeface="微软雅黑" pitchFamily="34" charset="-122"/>
                          <a:ea typeface="微软雅黑" pitchFamily="34" charset="-122"/>
                        </a:rPr>
                        <a:t>2015</a:t>
                      </a:r>
                      <a:r>
                        <a:rPr lang="zh-CN" altLang="en-US" sz="1000" kern="1200" dirty="0">
                          <a:latin typeface="微软雅黑" pitchFamily="34" charset="-122"/>
                          <a:ea typeface="微软雅黑" pitchFamily="34" charset="-122"/>
                        </a:rPr>
                        <a:t>年</a:t>
                      </a:r>
                      <a:endParaRPr lang="en-US" altLang="zh-CN" sz="1000" kern="1200" dirty="0">
                        <a:latin typeface="微软雅黑" pitchFamily="34" charset="-122"/>
                        <a:ea typeface="微软雅黑" pitchFamily="34" charset="-122"/>
                      </a:endParaRPr>
                    </a:p>
                    <a:p>
                      <a:pPr marL="0" algn="l" defTabSz="914400" rtl="0" eaLnBrk="1" latinLnBrk="0" hangingPunct="1"/>
                      <a:r>
                        <a:rPr lang="zh-CN" altLang="en-US" sz="1000" kern="1200" dirty="0">
                          <a:latin typeface="微软雅黑" pitchFamily="34" charset="-122"/>
                          <a:ea typeface="微软雅黑" pitchFamily="34" charset="-122"/>
                        </a:rPr>
                        <a:t>服务性收入</a:t>
                      </a:r>
                      <a:endParaRPr lang="en-US" altLang="zh-CN" sz="1000" b="0" kern="1200" dirty="0">
                        <a:solidFill>
                          <a:schemeClr val="tx1"/>
                        </a:solidFill>
                        <a:latin typeface="微软雅黑" pitchFamily="34" charset="-122"/>
                        <a:ea typeface="微软雅黑" pitchFamily="34" charset="-122"/>
                        <a:cs typeface="+mn-cs"/>
                      </a:endParaRPr>
                    </a:p>
                  </a:txBody>
                  <a:tcPr marL="82286" marR="82286" marT="73152" marB="73152" anchor="ctr"/>
                </a:tc>
                <a:tc>
                  <a:txBody>
                    <a:bodyPr/>
                    <a:lstStyle/>
                    <a:p>
                      <a:pPr marL="0" algn="ctr" defTabSz="914400" rtl="0" eaLnBrk="1" fontAlgn="ctr" latinLnBrk="0" hangingPunct="1"/>
                      <a:r>
                        <a:rPr lang="en-US" altLang="zh-CN" sz="1000" kern="1200" dirty="0">
                          <a:latin typeface="微软雅黑" pitchFamily="34" charset="-122"/>
                          <a:ea typeface="微软雅黑" pitchFamily="34" charset="-122"/>
                        </a:rPr>
                        <a:t>48</a:t>
                      </a:r>
                      <a:r>
                        <a:rPr lang="zh-CN" altLang="en-US" sz="1000" kern="1200" dirty="0">
                          <a:latin typeface="微软雅黑" pitchFamily="34" charset="-122"/>
                          <a:ea typeface="微软雅黑" pitchFamily="34" charset="-122"/>
                        </a:rPr>
                        <a:t>亿人民币</a:t>
                      </a:r>
                      <a:endParaRPr lang="en-US" altLang="zh-CN" sz="1000" b="0" kern="1200" dirty="0">
                        <a:solidFill>
                          <a:schemeClr val="tx1"/>
                        </a:solidFill>
                        <a:latin typeface="微软雅黑" pitchFamily="34" charset="-122"/>
                        <a:ea typeface="微软雅黑" pitchFamily="34" charset="-122"/>
                        <a:cs typeface="+mn-cs"/>
                      </a:endParaRPr>
                    </a:p>
                  </a:txBody>
                  <a:tcPr marL="82286" marR="82286" marT="73152" marB="73152" anchor="ct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34441020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182880" tIns="45720" rIns="91440" bIns="45720" rtlCol="0" anchor="ctr">
            <a:normAutofit/>
          </a:bodyPr>
          <a:lstStyle/>
          <a:p>
            <a:r>
              <a:rPr lang="zh-CN" altLang="en-US">
                <a:effectLst>
                  <a:outerShdw blurRad="38100" dist="38100" dir="2700000" algn="tl">
                    <a:srgbClr val="000000">
                      <a:alpha val="43137"/>
                    </a:srgbClr>
                  </a:outerShdw>
                </a:effectLst>
              </a:rPr>
              <a:t>项目管理</a:t>
            </a:r>
            <a:endParaRPr lang="zh-CN" altLang="en-US" dirty="0">
              <a:effectLst>
                <a:outerShdw blurRad="38100" dist="38100" dir="2700000" algn="tl">
                  <a:srgbClr val="000000">
                    <a:alpha val="43137"/>
                  </a:srgbClr>
                </a:outerShdw>
              </a:effectLst>
            </a:endParaRPr>
          </a:p>
        </p:txBody>
      </p:sp>
      <p:grpSp>
        <p:nvGrpSpPr>
          <p:cNvPr id="10" name="组合 4"/>
          <p:cNvGrpSpPr/>
          <p:nvPr/>
        </p:nvGrpSpPr>
        <p:grpSpPr>
          <a:xfrm>
            <a:off x="228600" y="1175419"/>
            <a:ext cx="5984497" cy="4852885"/>
            <a:chOff x="1026803" y="837696"/>
            <a:chExt cx="6115050" cy="4676775"/>
          </a:xfrm>
        </p:grpSpPr>
        <p:pic>
          <p:nvPicPr>
            <p:cNvPr id="11" name="Picture 2"/>
            <p:cNvPicPr>
              <a:picLocks noChangeAspect="1" noChangeArrowheads="1"/>
            </p:cNvPicPr>
            <p:nvPr/>
          </p:nvPicPr>
          <p:blipFill>
            <a:blip r:embed="rId2"/>
            <a:srcRect/>
            <a:stretch>
              <a:fillRect/>
            </a:stretch>
          </p:blipFill>
          <p:spPr bwMode="auto">
            <a:xfrm>
              <a:off x="1026803" y="837696"/>
              <a:ext cx="6115050" cy="4676775"/>
            </a:xfrm>
            <a:prstGeom prst="rect">
              <a:avLst/>
            </a:prstGeom>
            <a:noFill/>
            <a:ln w="9525">
              <a:noFill/>
              <a:miter lim="800000"/>
              <a:headEnd/>
              <a:tailEnd/>
            </a:ln>
            <a:effectLst/>
          </p:spPr>
        </p:pic>
        <p:sp>
          <p:nvSpPr>
            <p:cNvPr id="12" name="矩形 3"/>
            <p:cNvSpPr/>
            <p:nvPr/>
          </p:nvSpPr>
          <p:spPr>
            <a:xfrm>
              <a:off x="5612130" y="1451610"/>
              <a:ext cx="445770" cy="5029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楷体" pitchFamily="49" charset="-122"/>
                <a:ea typeface="楷体" pitchFamily="49" charset="-122"/>
              </a:endParaRPr>
            </a:p>
          </p:txBody>
        </p:sp>
        <p:sp>
          <p:nvSpPr>
            <p:cNvPr id="13" name="矩形 6"/>
            <p:cNvSpPr/>
            <p:nvPr/>
          </p:nvSpPr>
          <p:spPr>
            <a:xfrm>
              <a:off x="5600700" y="2370776"/>
              <a:ext cx="765327" cy="33901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楷体" pitchFamily="49" charset="-122"/>
                <a:ea typeface="楷体" pitchFamily="49" charset="-122"/>
              </a:endParaRPr>
            </a:p>
          </p:txBody>
        </p:sp>
        <p:sp>
          <p:nvSpPr>
            <p:cNvPr id="14" name="矩形 7"/>
            <p:cNvSpPr/>
            <p:nvPr/>
          </p:nvSpPr>
          <p:spPr>
            <a:xfrm>
              <a:off x="5623560" y="3084643"/>
              <a:ext cx="445770" cy="5029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楷体" pitchFamily="49" charset="-122"/>
                <a:ea typeface="楷体" pitchFamily="49" charset="-122"/>
              </a:endParaRPr>
            </a:p>
          </p:txBody>
        </p:sp>
        <p:sp>
          <p:nvSpPr>
            <p:cNvPr id="15" name="矩形 8"/>
            <p:cNvSpPr/>
            <p:nvPr/>
          </p:nvSpPr>
          <p:spPr>
            <a:xfrm>
              <a:off x="5612130" y="3951866"/>
              <a:ext cx="445770" cy="5029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楷体" pitchFamily="49" charset="-122"/>
                <a:ea typeface="楷体" pitchFamily="49" charset="-122"/>
              </a:endParaRPr>
            </a:p>
          </p:txBody>
        </p:sp>
        <p:sp>
          <p:nvSpPr>
            <p:cNvPr id="16" name="矩形 11"/>
            <p:cNvSpPr/>
            <p:nvPr/>
          </p:nvSpPr>
          <p:spPr>
            <a:xfrm>
              <a:off x="5600700" y="4972049"/>
              <a:ext cx="445770" cy="36138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楷体" pitchFamily="49" charset="-122"/>
                <a:ea typeface="楷体" pitchFamily="49" charset="-122"/>
              </a:endParaRPr>
            </a:p>
          </p:txBody>
        </p:sp>
      </p:grpSp>
    </p:spTree>
    <p:extLst>
      <p:ext uri="{BB962C8B-B14F-4D97-AF65-F5344CB8AC3E}">
        <p14:creationId xmlns:p14="http://schemas.microsoft.com/office/powerpoint/2010/main" val="3828909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zh-CN" altLang="en-US" dirty="0">
                <a:effectLst>
                  <a:outerShdw blurRad="38100" dist="38100" dir="2700000" algn="tl">
                    <a:srgbClr val="000000">
                      <a:alpha val="43137"/>
                    </a:srgbClr>
                  </a:outerShdw>
                </a:effectLst>
                <a:latin typeface="楷体" pitchFamily="49" charset="-122"/>
                <a:ea typeface="楷体" pitchFamily="49" charset="-122"/>
                <a:cs typeface="微软雅黑"/>
              </a:rPr>
              <a:t>经验总结</a:t>
            </a:r>
          </a:p>
        </p:txBody>
      </p:sp>
      <p:sp>
        <p:nvSpPr>
          <p:cNvPr id="5" name="TextBox 9"/>
          <p:cNvSpPr txBox="1"/>
          <p:nvPr/>
        </p:nvSpPr>
        <p:spPr>
          <a:xfrm>
            <a:off x="228600" y="1139777"/>
            <a:ext cx="8471889" cy="5574603"/>
          </a:xfrm>
          <a:prstGeom prst="rect">
            <a:avLst/>
          </a:prstGeom>
          <a:noFill/>
        </p:spPr>
        <p:txBody>
          <a:bodyPr wrap="square" rtlCol="0">
            <a:spAutoFit/>
          </a:bodyPr>
          <a:lstStyle/>
          <a:p>
            <a:pPr indent="457200" defTabSz="914400" eaLnBrk="0" fontAlgn="base" hangingPunct="0">
              <a:lnSpc>
                <a:spcPct val="150000"/>
              </a:lnSpc>
              <a:spcBef>
                <a:spcPct val="0"/>
              </a:spcBef>
              <a:spcAft>
                <a:spcPct val="0"/>
              </a:spcAft>
            </a:pPr>
            <a:r>
              <a:rPr lang="zh-CN" altLang="en-US" sz="1600" dirty="0">
                <a:solidFill>
                  <a:srgbClr val="37617A"/>
                </a:solidFill>
                <a:latin typeface="楷体" pitchFamily="49" charset="-122"/>
                <a:ea typeface="楷体" pitchFamily="49" charset="-122"/>
              </a:rPr>
              <a:t>市场风险管理信息系统是系统工程，受监管、内部管理、系统构建顺序的依赖。且可借鉴的经验少，项目结果非常依赖产品和实施方法的成熟程度。</a:t>
            </a:r>
            <a:endParaRPr lang="en-US" altLang="zh-CN" sz="1600" dirty="0">
              <a:solidFill>
                <a:srgbClr val="37617A"/>
              </a:solidFill>
              <a:latin typeface="楷体" pitchFamily="49" charset="-122"/>
              <a:ea typeface="楷体" pitchFamily="49" charset="-122"/>
            </a:endParaRPr>
          </a:p>
          <a:p>
            <a:pPr indent="457200" defTabSz="914400" eaLnBrk="0" fontAlgn="base" hangingPunct="0">
              <a:lnSpc>
                <a:spcPct val="150000"/>
              </a:lnSpc>
              <a:spcBef>
                <a:spcPct val="0"/>
              </a:spcBef>
              <a:spcAft>
                <a:spcPct val="0"/>
              </a:spcAft>
            </a:pPr>
            <a:r>
              <a:rPr lang="zh-CN" altLang="en-US" sz="1600" b="1" dirty="0">
                <a:solidFill>
                  <a:srgbClr val="37617A"/>
                </a:solidFill>
                <a:latin typeface="楷体" pitchFamily="49" charset="-122"/>
                <a:ea typeface="楷体" pitchFamily="49" charset="-122"/>
              </a:rPr>
              <a:t>协调配合</a:t>
            </a:r>
            <a:endParaRPr lang="en-US" altLang="zh-CN" sz="1600" b="1" dirty="0">
              <a:solidFill>
                <a:srgbClr val="37617A"/>
              </a:solidFill>
              <a:latin typeface="楷体" pitchFamily="49" charset="-122"/>
              <a:ea typeface="楷体" pitchFamily="49" charset="-122"/>
            </a:endParaRPr>
          </a:p>
          <a:p>
            <a:pPr lvl="2" defTabSz="914400" eaLnBrk="0" fontAlgn="base" hangingPunct="0">
              <a:lnSpc>
                <a:spcPct val="150000"/>
              </a:lnSpc>
              <a:spcBef>
                <a:spcPct val="0"/>
              </a:spcBef>
              <a:spcAft>
                <a:spcPct val="0"/>
              </a:spcAft>
              <a:buFont typeface="Wingdings" pitchFamily="2" charset="2"/>
              <a:buChar char="ü"/>
            </a:pPr>
            <a:r>
              <a:rPr lang="zh-CN" altLang="en-US" sz="1600" dirty="0">
                <a:solidFill>
                  <a:srgbClr val="37617A"/>
                </a:solidFill>
                <a:latin typeface="楷体" pitchFamily="49" charset="-122"/>
                <a:ea typeface="楷体" pitchFamily="49" charset="-122"/>
              </a:rPr>
              <a:t>甲方的协调，决策</a:t>
            </a:r>
            <a:endParaRPr lang="en-US" altLang="zh-CN" sz="1600" dirty="0">
              <a:solidFill>
                <a:srgbClr val="37617A"/>
              </a:solidFill>
              <a:latin typeface="楷体" pitchFamily="49" charset="-122"/>
              <a:ea typeface="楷体" pitchFamily="49" charset="-122"/>
            </a:endParaRPr>
          </a:p>
          <a:p>
            <a:pPr lvl="2" defTabSz="914400" eaLnBrk="0" fontAlgn="base" hangingPunct="0">
              <a:lnSpc>
                <a:spcPct val="150000"/>
              </a:lnSpc>
              <a:spcBef>
                <a:spcPct val="0"/>
              </a:spcBef>
              <a:spcAft>
                <a:spcPct val="0"/>
              </a:spcAft>
              <a:buFont typeface="Wingdings" pitchFamily="2" charset="2"/>
              <a:buChar char="ü"/>
            </a:pPr>
            <a:r>
              <a:rPr lang="zh-CN" altLang="en-US" sz="1600" dirty="0">
                <a:solidFill>
                  <a:srgbClr val="37617A"/>
                </a:solidFill>
                <a:latin typeface="楷体" pitchFamily="49" charset="-122"/>
                <a:ea typeface="楷体" pitchFamily="49" charset="-122"/>
              </a:rPr>
              <a:t>里程碑明确定义，坚决执行</a:t>
            </a:r>
            <a:endParaRPr lang="en-US" altLang="zh-CN" sz="1600" dirty="0">
              <a:solidFill>
                <a:srgbClr val="37617A"/>
              </a:solidFill>
              <a:latin typeface="楷体" pitchFamily="49" charset="-122"/>
              <a:ea typeface="楷体" pitchFamily="49" charset="-122"/>
            </a:endParaRPr>
          </a:p>
          <a:p>
            <a:pPr lvl="2" defTabSz="914400" eaLnBrk="0" fontAlgn="base" hangingPunct="0">
              <a:lnSpc>
                <a:spcPct val="150000"/>
              </a:lnSpc>
              <a:spcBef>
                <a:spcPct val="0"/>
              </a:spcBef>
              <a:spcAft>
                <a:spcPct val="0"/>
              </a:spcAft>
              <a:buFont typeface="Wingdings" pitchFamily="2" charset="2"/>
              <a:buChar char="ü"/>
            </a:pPr>
            <a:r>
              <a:rPr lang="zh-CN" altLang="en-US" sz="1600" dirty="0">
                <a:solidFill>
                  <a:srgbClr val="37617A"/>
                </a:solidFill>
                <a:latin typeface="楷体" pitchFamily="49" charset="-122"/>
                <a:ea typeface="楷体" pitchFamily="49" charset="-122"/>
              </a:rPr>
              <a:t>单任务，唯一责任人</a:t>
            </a:r>
            <a:endParaRPr lang="en-US" altLang="zh-CN" sz="1600" dirty="0">
              <a:solidFill>
                <a:srgbClr val="37617A"/>
              </a:solidFill>
              <a:latin typeface="楷体" pitchFamily="49" charset="-122"/>
              <a:ea typeface="楷体" pitchFamily="49" charset="-122"/>
            </a:endParaRPr>
          </a:p>
          <a:p>
            <a:pPr lvl="1" defTabSz="914400" eaLnBrk="0" fontAlgn="base" hangingPunct="0">
              <a:lnSpc>
                <a:spcPct val="150000"/>
              </a:lnSpc>
              <a:spcBef>
                <a:spcPct val="0"/>
              </a:spcBef>
              <a:spcAft>
                <a:spcPct val="0"/>
              </a:spcAft>
            </a:pPr>
            <a:r>
              <a:rPr lang="zh-CN" altLang="en-US" sz="1600" b="1" dirty="0">
                <a:solidFill>
                  <a:srgbClr val="37617A"/>
                </a:solidFill>
                <a:latin typeface="楷体" pitchFamily="49" charset="-122"/>
                <a:ea typeface="楷体" pitchFamily="49" charset="-122"/>
              </a:rPr>
              <a:t>数据准备</a:t>
            </a:r>
            <a:endParaRPr lang="en-US" altLang="zh-CN" sz="1600" b="1" dirty="0">
              <a:solidFill>
                <a:srgbClr val="37617A"/>
              </a:solidFill>
              <a:latin typeface="楷体" pitchFamily="49" charset="-122"/>
              <a:ea typeface="楷体" pitchFamily="49" charset="-122"/>
            </a:endParaRPr>
          </a:p>
          <a:p>
            <a:pPr lvl="2" defTabSz="914400" eaLnBrk="0" fontAlgn="base" hangingPunct="0">
              <a:lnSpc>
                <a:spcPct val="150000"/>
              </a:lnSpc>
              <a:spcBef>
                <a:spcPct val="0"/>
              </a:spcBef>
              <a:spcAft>
                <a:spcPct val="0"/>
              </a:spcAft>
              <a:buFont typeface="Wingdings" pitchFamily="2" charset="2"/>
              <a:buChar char="ü"/>
            </a:pPr>
            <a:r>
              <a:rPr lang="zh-CN" altLang="en-US" sz="1600" dirty="0">
                <a:solidFill>
                  <a:srgbClr val="37617A"/>
                </a:solidFill>
                <a:latin typeface="楷体" pitchFamily="49" charset="-122"/>
                <a:ea typeface="楷体" pitchFamily="49" charset="-122"/>
              </a:rPr>
              <a:t>上游系统数据准备：业务源系统、数据仓库、资讯数据</a:t>
            </a:r>
          </a:p>
          <a:p>
            <a:pPr lvl="2" defTabSz="914400" eaLnBrk="0" fontAlgn="base" hangingPunct="0">
              <a:lnSpc>
                <a:spcPct val="150000"/>
              </a:lnSpc>
              <a:spcBef>
                <a:spcPct val="0"/>
              </a:spcBef>
              <a:spcAft>
                <a:spcPct val="0"/>
              </a:spcAft>
              <a:buFont typeface="Wingdings" pitchFamily="2" charset="2"/>
              <a:buChar char="ü"/>
            </a:pPr>
            <a:r>
              <a:rPr lang="zh-CN" altLang="en-US" sz="1600" dirty="0">
                <a:solidFill>
                  <a:srgbClr val="37617A"/>
                </a:solidFill>
                <a:latin typeface="楷体" pitchFamily="49" charset="-122"/>
                <a:ea typeface="楷体" pitchFamily="49" charset="-122"/>
              </a:rPr>
              <a:t>检查整理全部头寸：按照分析维度全面检查持仓</a:t>
            </a:r>
          </a:p>
          <a:p>
            <a:pPr lvl="2" defTabSz="914400" eaLnBrk="0" fontAlgn="base" hangingPunct="0">
              <a:lnSpc>
                <a:spcPct val="150000"/>
              </a:lnSpc>
              <a:spcBef>
                <a:spcPct val="0"/>
              </a:spcBef>
              <a:spcAft>
                <a:spcPct val="0"/>
              </a:spcAft>
              <a:buFont typeface="Wingdings" pitchFamily="2" charset="2"/>
              <a:buChar char="ü"/>
            </a:pPr>
            <a:r>
              <a:rPr lang="zh-CN" altLang="en-US" sz="1600" dirty="0">
                <a:solidFill>
                  <a:srgbClr val="37617A"/>
                </a:solidFill>
                <a:latin typeface="楷体" pitchFamily="49" charset="-122"/>
                <a:ea typeface="楷体" pitchFamily="49" charset="-122"/>
              </a:rPr>
              <a:t>应用功能：各系统码值对应、前台系统查遗补缺</a:t>
            </a:r>
            <a:endParaRPr lang="en-US" altLang="zh-CN" sz="1600" dirty="0">
              <a:solidFill>
                <a:srgbClr val="37617A"/>
              </a:solidFill>
              <a:latin typeface="楷体" pitchFamily="49" charset="-122"/>
              <a:ea typeface="楷体" pitchFamily="49" charset="-122"/>
            </a:endParaRPr>
          </a:p>
          <a:p>
            <a:pPr lvl="1" defTabSz="914400" eaLnBrk="0" fontAlgn="base" hangingPunct="0">
              <a:lnSpc>
                <a:spcPct val="150000"/>
              </a:lnSpc>
              <a:spcBef>
                <a:spcPct val="0"/>
              </a:spcBef>
              <a:spcAft>
                <a:spcPct val="0"/>
              </a:spcAft>
            </a:pPr>
            <a:r>
              <a:rPr lang="zh-CN" altLang="en-US" sz="1600" b="1" dirty="0">
                <a:solidFill>
                  <a:srgbClr val="37617A"/>
                </a:solidFill>
                <a:latin typeface="楷体" pitchFamily="49" charset="-122"/>
                <a:ea typeface="楷体" pitchFamily="49" charset="-122"/>
              </a:rPr>
              <a:t>范围清晰</a:t>
            </a:r>
            <a:endParaRPr lang="en-US" altLang="zh-CN" sz="1600" b="1" dirty="0">
              <a:solidFill>
                <a:srgbClr val="37617A"/>
              </a:solidFill>
              <a:latin typeface="楷体" pitchFamily="49" charset="-122"/>
              <a:ea typeface="楷体" pitchFamily="49" charset="-122"/>
            </a:endParaRPr>
          </a:p>
          <a:p>
            <a:pPr lvl="2" defTabSz="914400" eaLnBrk="0" fontAlgn="base" hangingPunct="0">
              <a:lnSpc>
                <a:spcPct val="150000"/>
              </a:lnSpc>
              <a:spcBef>
                <a:spcPct val="0"/>
              </a:spcBef>
              <a:spcAft>
                <a:spcPct val="0"/>
              </a:spcAft>
              <a:buFont typeface="Wingdings" pitchFamily="2" charset="2"/>
              <a:buChar char="ü"/>
            </a:pPr>
            <a:r>
              <a:rPr lang="zh-CN" altLang="en-US" sz="1600" dirty="0">
                <a:solidFill>
                  <a:srgbClr val="37617A"/>
                </a:solidFill>
                <a:latin typeface="楷体" pitchFamily="49" charset="-122"/>
                <a:ea typeface="楷体" pitchFamily="49" charset="-122"/>
              </a:rPr>
              <a:t>项目模块范围</a:t>
            </a:r>
          </a:p>
          <a:p>
            <a:pPr lvl="2" defTabSz="914400" eaLnBrk="0" fontAlgn="base" hangingPunct="0">
              <a:lnSpc>
                <a:spcPct val="150000"/>
              </a:lnSpc>
              <a:spcBef>
                <a:spcPct val="0"/>
              </a:spcBef>
              <a:spcAft>
                <a:spcPct val="0"/>
              </a:spcAft>
              <a:buFont typeface="Wingdings" pitchFamily="2" charset="2"/>
              <a:buChar char="ü"/>
            </a:pPr>
            <a:r>
              <a:rPr lang="zh-CN" altLang="en-US" sz="1600" dirty="0">
                <a:solidFill>
                  <a:srgbClr val="37617A"/>
                </a:solidFill>
                <a:latin typeface="楷体" pitchFamily="49" charset="-122"/>
                <a:ea typeface="楷体" pitchFamily="49" charset="-122"/>
              </a:rPr>
              <a:t>项目组内边界</a:t>
            </a:r>
            <a:endParaRPr lang="en-US" altLang="zh-CN" sz="1600" dirty="0">
              <a:solidFill>
                <a:srgbClr val="37617A"/>
              </a:solidFill>
              <a:latin typeface="楷体" pitchFamily="49" charset="-122"/>
              <a:ea typeface="楷体" pitchFamily="49" charset="-122"/>
            </a:endParaRPr>
          </a:p>
          <a:p>
            <a:pPr lvl="2" defTabSz="914400" eaLnBrk="0" fontAlgn="base" hangingPunct="0">
              <a:lnSpc>
                <a:spcPct val="150000"/>
              </a:lnSpc>
              <a:spcBef>
                <a:spcPct val="0"/>
              </a:spcBef>
              <a:spcAft>
                <a:spcPct val="0"/>
              </a:spcAft>
              <a:buFont typeface="Wingdings" pitchFamily="2" charset="2"/>
              <a:buChar char="ü"/>
            </a:pPr>
            <a:r>
              <a:rPr lang="zh-CN" altLang="en-US" sz="1600" dirty="0">
                <a:solidFill>
                  <a:srgbClr val="37617A"/>
                </a:solidFill>
                <a:latin typeface="楷体" pitchFamily="49" charset="-122"/>
                <a:ea typeface="楷体" pitchFamily="49" charset="-122"/>
              </a:rPr>
              <a:t>项目组外边界</a:t>
            </a:r>
            <a:endParaRPr lang="en-US" altLang="zh-CN" sz="1600" dirty="0">
              <a:solidFill>
                <a:srgbClr val="37617A"/>
              </a:solidFill>
              <a:latin typeface="楷体" pitchFamily="49" charset="-122"/>
              <a:ea typeface="楷体" pitchFamily="49" charset="-122"/>
            </a:endParaRPr>
          </a:p>
          <a:p>
            <a:pPr indent="457200" defTabSz="914400" eaLnBrk="0" fontAlgn="base" hangingPunct="0">
              <a:lnSpc>
                <a:spcPct val="150000"/>
              </a:lnSpc>
              <a:spcBef>
                <a:spcPct val="0"/>
              </a:spcBef>
              <a:spcAft>
                <a:spcPct val="0"/>
              </a:spcAft>
            </a:pPr>
            <a:endParaRPr lang="en-US" altLang="zh-CN" sz="1600" dirty="0">
              <a:solidFill>
                <a:srgbClr val="37617A"/>
              </a:solidFill>
              <a:latin typeface="楷体" pitchFamily="49" charset="-122"/>
              <a:ea typeface="楷体" pitchFamily="49" charset="-122"/>
            </a:endParaRPr>
          </a:p>
        </p:txBody>
      </p:sp>
    </p:spTree>
    <p:extLst>
      <p:ext uri="{BB962C8B-B14F-4D97-AF65-F5344CB8AC3E}">
        <p14:creationId xmlns:p14="http://schemas.microsoft.com/office/powerpoint/2010/main" val="21219098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799" y="1232690"/>
            <a:ext cx="7732060" cy="2014406"/>
          </a:xfrm>
        </p:spPr>
        <p:txBody>
          <a:bodyPr/>
          <a:lstStyle/>
          <a:p>
            <a:pPr algn="ctr"/>
            <a:r>
              <a:rPr lang="zh-CN" altLang="en-US" dirty="0">
                <a:effectLst>
                  <a:outerShdw blurRad="38100" dist="38100" dir="2700000" algn="tl">
                    <a:srgbClr val="000000">
                      <a:alpha val="43137"/>
                    </a:srgbClr>
                  </a:outerShdw>
                </a:effectLst>
                <a:latin typeface="楷体" pitchFamily="49" charset="-122"/>
                <a:ea typeface="楷体" pitchFamily="49" charset="-122"/>
              </a:rPr>
              <a:t>系统演示</a:t>
            </a:r>
          </a:p>
        </p:txBody>
      </p:sp>
    </p:spTree>
    <p:extLst>
      <p:ext uri="{BB962C8B-B14F-4D97-AF65-F5344CB8AC3E}">
        <p14:creationId xmlns:p14="http://schemas.microsoft.com/office/powerpoint/2010/main" val="3302896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76819" tIns="38409" rIns="76819" bIns="38409" rtlCol="0" anchor="ctr">
            <a:normAutofit/>
          </a:bodyPr>
          <a:lstStyle/>
          <a:p>
            <a:r>
              <a:rPr lang="zh-CN" altLang="en-US" dirty="0">
                <a:solidFill>
                  <a:schemeClr val="bg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案例</a:t>
            </a:r>
            <a:r>
              <a:rPr lang="zh-CN" altLang="en-US" dirty="0">
                <a:effectLst>
                  <a:outerShdw blurRad="38100" dist="38100" dir="2700000" algn="tl">
                    <a:srgbClr val="000000">
                      <a:alpha val="43137"/>
                    </a:srgbClr>
                  </a:outerShdw>
                </a:effectLst>
              </a:rPr>
              <a:t>介绍</a:t>
            </a:r>
            <a:endParaRPr lang="en-US" altLang="en-US" dirty="0">
              <a:solidFill>
                <a:schemeClr val="bg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57" name="矩形 56"/>
          <p:cNvSpPr/>
          <p:nvPr/>
        </p:nvSpPr>
        <p:spPr>
          <a:xfrm>
            <a:off x="228600" y="1213008"/>
            <a:ext cx="8389883" cy="923330"/>
          </a:xfrm>
          <a:prstGeom prst="rect">
            <a:avLst/>
          </a:prstGeom>
        </p:spPr>
        <p:txBody>
          <a:bodyPr wrap="square">
            <a:spAutoFit/>
          </a:bodyPr>
          <a:lstStyle/>
          <a:p>
            <a:pPr>
              <a:lnSpc>
                <a:spcPct val="150000"/>
              </a:lnSpc>
            </a:pPr>
            <a:r>
              <a:rPr lang="zh-CN" altLang="en-US" dirty="0">
                <a:solidFill>
                  <a:schemeClr val="accent1"/>
                </a:solidFill>
                <a:ea typeface="楷体" pitchFamily="49" charset="-122"/>
              </a:rPr>
              <a:t>实施了</a:t>
            </a:r>
            <a:r>
              <a:rPr lang="en-US" altLang="zh-CN" dirty="0">
                <a:solidFill>
                  <a:schemeClr val="accent1"/>
                </a:solidFill>
                <a:ea typeface="楷体" pitchFamily="49" charset="-122"/>
              </a:rPr>
              <a:t>10</a:t>
            </a:r>
            <a:r>
              <a:rPr lang="zh-CN" altLang="en-US" dirty="0">
                <a:solidFill>
                  <a:schemeClr val="accent1"/>
                </a:solidFill>
                <a:ea typeface="楷体" pitchFamily="49" charset="-122"/>
              </a:rPr>
              <a:t>多家金融机构的市场风险项目，包括大型券商、金融会属单位、国有股份制银行、城市商业银行、农商行等。</a:t>
            </a:r>
            <a:endParaRPr lang="en-US" altLang="zh-CN" dirty="0">
              <a:solidFill>
                <a:schemeClr val="accent1"/>
              </a:solidFill>
              <a:ea typeface="楷体" pitchFamily="49" charset="-122"/>
            </a:endParaRPr>
          </a:p>
        </p:txBody>
      </p:sp>
      <p:graphicFrame>
        <p:nvGraphicFramePr>
          <p:cNvPr id="58" name="Table 5"/>
          <p:cNvGraphicFramePr>
            <a:graphicFrameLocks noGrp="1"/>
          </p:cNvGraphicFramePr>
          <p:nvPr>
            <p:extLst>
              <p:ext uri="{D42A27DB-BD31-4B8C-83A1-F6EECF244321}">
                <p14:modId xmlns:p14="http://schemas.microsoft.com/office/powerpoint/2010/main" val="3295781317"/>
              </p:ext>
            </p:extLst>
          </p:nvPr>
        </p:nvGraphicFramePr>
        <p:xfrm>
          <a:off x="1588710" y="2263445"/>
          <a:ext cx="5867059" cy="3378218"/>
        </p:xfrm>
        <a:graphic>
          <a:graphicData uri="http://schemas.openxmlformats.org/drawingml/2006/table">
            <a:tbl>
              <a:tblPr firstRow="1" bandRow="1">
                <a:tableStyleId>{2D5ABB26-0587-4C30-8999-92F81FD0307C}</a:tableStyleId>
              </a:tblPr>
              <a:tblGrid>
                <a:gridCol w="1627175">
                  <a:extLst>
                    <a:ext uri="{9D8B030D-6E8A-4147-A177-3AD203B41FA5}">
                      <a16:colId xmlns="" xmlns:a16="http://schemas.microsoft.com/office/drawing/2014/main" val="20000"/>
                    </a:ext>
                  </a:extLst>
                </a:gridCol>
                <a:gridCol w="1994349">
                  <a:extLst>
                    <a:ext uri="{9D8B030D-6E8A-4147-A177-3AD203B41FA5}">
                      <a16:colId xmlns="" xmlns:a16="http://schemas.microsoft.com/office/drawing/2014/main" val="20001"/>
                    </a:ext>
                  </a:extLst>
                </a:gridCol>
                <a:gridCol w="2245535">
                  <a:extLst>
                    <a:ext uri="{9D8B030D-6E8A-4147-A177-3AD203B41FA5}">
                      <a16:colId xmlns="" xmlns:a16="http://schemas.microsoft.com/office/drawing/2014/main" val="20002"/>
                    </a:ext>
                  </a:extLst>
                </a:gridCol>
              </a:tblGrid>
              <a:tr h="348690">
                <a:tc>
                  <a:txBody>
                    <a:bodyPr/>
                    <a:lstStyle/>
                    <a:p>
                      <a:pPr algn="ctr"/>
                      <a:r>
                        <a:rPr lang="zh-CN" altLang="en-US" sz="1400" b="1" dirty="0">
                          <a:latin typeface="楷体" panose="02010609060101010101" pitchFamily="49" charset="-122"/>
                          <a:ea typeface="楷体" panose="02010609060101010101" pitchFamily="49" charset="-122"/>
                        </a:rPr>
                        <a:t>客户</a:t>
                      </a:r>
                    </a:p>
                  </a:txBody>
                  <a:tcPr>
                    <a:lnB w="12700" cap="flat" cmpd="sng" algn="ctr">
                      <a:solidFill>
                        <a:schemeClr val="tx1"/>
                      </a:solidFill>
                      <a:prstDash val="solid"/>
                      <a:round/>
                      <a:headEnd type="none" w="med" len="med"/>
                      <a:tailEnd type="none" w="med" len="med"/>
                    </a:lnB>
                  </a:tcPr>
                </a:tc>
                <a:tc>
                  <a:txBody>
                    <a:bodyPr/>
                    <a:lstStyle/>
                    <a:p>
                      <a:pPr algn="ctr"/>
                      <a:r>
                        <a:rPr lang="zh-CN" altLang="en-US" sz="1400" b="1" dirty="0">
                          <a:latin typeface="楷体" panose="02010609060101010101" pitchFamily="49" charset="-122"/>
                          <a:ea typeface="楷体" panose="02010609060101010101" pitchFamily="49" charset="-122"/>
                        </a:rPr>
                        <a:t>实施年份</a:t>
                      </a:r>
                    </a:p>
                  </a:txBody>
                  <a:tcPr>
                    <a:lnB w="12700" cap="flat" cmpd="sng" algn="ctr">
                      <a:solidFill>
                        <a:schemeClr val="tx1"/>
                      </a:solidFill>
                      <a:prstDash val="solid"/>
                      <a:round/>
                      <a:headEnd type="none" w="med" len="med"/>
                      <a:tailEnd type="none" w="med" len="med"/>
                    </a:lnB>
                  </a:tcPr>
                </a:tc>
                <a:tc>
                  <a:txBody>
                    <a:bodyPr/>
                    <a:lstStyle/>
                    <a:p>
                      <a:pPr algn="l"/>
                      <a:r>
                        <a:rPr lang="zh-CN" altLang="en-US" sz="1400" b="1" dirty="0">
                          <a:latin typeface="楷体" panose="02010609060101010101" pitchFamily="49" charset="-122"/>
                          <a:ea typeface="楷体" panose="02010609060101010101" pitchFamily="49" charset="-122"/>
                        </a:rPr>
                        <a:t>项目背景</a:t>
                      </a:r>
                    </a:p>
                  </a:txBody>
                  <a:tcPr>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530447">
                <a:tc>
                  <a:txBody>
                    <a:bodyPr/>
                    <a:lstStyle/>
                    <a:p>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fontAlgn="ctr">
                        <a:lnSpc>
                          <a:spcPct val="120000"/>
                        </a:lnSpc>
                        <a:buFont typeface="Arial"/>
                        <a:buNone/>
                        <a:tabLst>
                          <a:tab pos="457200" algn="l"/>
                        </a:tabLst>
                      </a:pPr>
                      <a:r>
                        <a:rPr lang="en-US" altLang="zh-CN" sz="1600" kern="1200" dirty="0">
                          <a:solidFill>
                            <a:schemeClr val="tx1"/>
                          </a:solidFill>
                          <a:effectLst/>
                          <a:latin typeface="+mn-lt"/>
                          <a:ea typeface="楷体" panose="02010609060101010101" pitchFamily="49" charset="-122"/>
                          <a:cs typeface="Times New Roman"/>
                        </a:rPr>
                        <a:t>2017</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ctr" latinLnBrk="0" hangingPunct="1">
                        <a:lnSpc>
                          <a:spcPct val="120000"/>
                        </a:lnSpc>
                        <a:spcBef>
                          <a:spcPts val="0"/>
                        </a:spcBef>
                        <a:spcAft>
                          <a:spcPts val="0"/>
                        </a:spcAft>
                        <a:buClrTx/>
                        <a:buSzTx/>
                        <a:buFont typeface="Arial"/>
                        <a:buNone/>
                        <a:tabLst>
                          <a:tab pos="457200" algn="l"/>
                        </a:tabLst>
                        <a:defRPr/>
                      </a:pPr>
                      <a:r>
                        <a:rPr lang="zh-CN" altLang="en-US" sz="1500" kern="1200" dirty="0">
                          <a:solidFill>
                            <a:schemeClr val="tx1"/>
                          </a:solidFill>
                          <a:effectLst/>
                          <a:latin typeface="+mn-lt"/>
                          <a:ea typeface="楷体" panose="02010609060101010101" pitchFamily="49" charset="-122"/>
                          <a:cs typeface="+mn-cs"/>
                        </a:rPr>
                        <a:t>总部市场风险管理</a:t>
                      </a:r>
                      <a:endParaRPr lang="en-US" altLang="zh-CN" sz="1500" kern="1200" dirty="0">
                        <a:solidFill>
                          <a:schemeClr val="tx1"/>
                        </a:solidFill>
                        <a:effectLst/>
                        <a:latin typeface="+mn-lt"/>
                        <a:ea typeface="楷体" panose="02010609060101010101" pitchFamily="49" charset="-122"/>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496741">
                <a:tc>
                  <a:txBody>
                    <a:bodyPr/>
                    <a:lstStyle/>
                    <a:p>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fontAlgn="ctr">
                        <a:lnSpc>
                          <a:spcPct val="120000"/>
                        </a:lnSpc>
                        <a:buFont typeface="Arial"/>
                        <a:buNone/>
                        <a:tabLst>
                          <a:tab pos="457200" algn="l"/>
                        </a:tabLst>
                      </a:pPr>
                      <a:r>
                        <a:rPr lang="en-US" altLang="zh-CN" sz="1600" kern="1200" dirty="0">
                          <a:solidFill>
                            <a:schemeClr val="tx1"/>
                          </a:solidFill>
                          <a:effectLst/>
                          <a:latin typeface="+mn-lt"/>
                          <a:ea typeface="楷体" panose="02010609060101010101" pitchFamily="49" charset="-122"/>
                          <a:cs typeface="+mn-cs"/>
                        </a:rPr>
                        <a:t>2015</a:t>
                      </a:r>
                    </a:p>
                  </a:txBody>
                  <a:tcPr marL="83697" marR="83697" marT="41849" marB="41849"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ctr" latinLnBrk="0" hangingPunct="1">
                        <a:lnSpc>
                          <a:spcPct val="120000"/>
                        </a:lnSpc>
                        <a:spcBef>
                          <a:spcPts val="0"/>
                        </a:spcBef>
                        <a:spcAft>
                          <a:spcPts val="0"/>
                        </a:spcAft>
                        <a:buClrTx/>
                        <a:buSzTx/>
                        <a:buFont typeface="Arial"/>
                        <a:buNone/>
                        <a:tabLst>
                          <a:tab pos="457200" algn="l"/>
                        </a:tabLst>
                        <a:defRPr/>
                      </a:pPr>
                      <a:r>
                        <a:rPr lang="zh-CN" altLang="en-US" sz="1500" kern="1200" dirty="0">
                          <a:solidFill>
                            <a:schemeClr val="tx1"/>
                          </a:solidFill>
                          <a:effectLst/>
                          <a:latin typeface="+mn-lt"/>
                          <a:ea typeface="楷体" panose="02010609060101010101" pitchFamily="49" charset="-122"/>
                          <a:cs typeface="+mn-cs"/>
                        </a:rPr>
                        <a:t>总部市场风险管理</a:t>
                      </a:r>
                      <a:endParaRPr lang="en-US" altLang="zh-CN" sz="1500" kern="1200" dirty="0">
                        <a:solidFill>
                          <a:schemeClr val="tx1"/>
                        </a:solidFill>
                        <a:effectLst/>
                        <a:latin typeface="+mn-lt"/>
                        <a:ea typeface="楷体" panose="02010609060101010101" pitchFamily="49" charset="-122"/>
                        <a:cs typeface="+mn-cs"/>
                      </a:endParaRPr>
                    </a:p>
                  </a:txBody>
                  <a:tcPr marL="83697" marR="83697" marT="41849" marB="41849"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r h="500585">
                <a:tc>
                  <a:txBody>
                    <a:bodyPr/>
                    <a:lstStyle/>
                    <a:p>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ctr" latinLnBrk="0" hangingPunct="1">
                        <a:lnSpc>
                          <a:spcPct val="120000"/>
                        </a:lnSpc>
                        <a:spcBef>
                          <a:spcPts val="0"/>
                        </a:spcBef>
                        <a:spcAft>
                          <a:spcPts val="0"/>
                        </a:spcAft>
                        <a:buClrTx/>
                        <a:buSzTx/>
                        <a:buFont typeface="Arial"/>
                        <a:buNone/>
                        <a:tabLst>
                          <a:tab pos="457200" algn="l"/>
                        </a:tabLst>
                        <a:defRPr/>
                      </a:pPr>
                      <a:r>
                        <a:rPr lang="en-US" altLang="zh-CN" sz="1600" kern="1200" dirty="0">
                          <a:solidFill>
                            <a:schemeClr val="tx1"/>
                          </a:solidFill>
                          <a:effectLst/>
                          <a:latin typeface="+mn-lt"/>
                          <a:ea typeface="楷体" panose="02010609060101010101" pitchFamily="49" charset="-122"/>
                          <a:cs typeface="+mn-cs"/>
                        </a:rPr>
                        <a:t>2016</a:t>
                      </a:r>
                    </a:p>
                  </a:txBody>
                  <a:tcPr marL="83697" marR="83697" marT="41849" marB="41849"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fontAlgn="ctr">
                        <a:lnSpc>
                          <a:spcPct val="120000"/>
                        </a:lnSpc>
                        <a:buFont typeface="Arial"/>
                        <a:buNone/>
                        <a:tabLst>
                          <a:tab pos="457200" algn="l"/>
                        </a:tabLst>
                      </a:pPr>
                      <a:r>
                        <a:rPr lang="zh-CN" altLang="en-US" sz="1500" kern="1200" dirty="0">
                          <a:solidFill>
                            <a:schemeClr val="tx1"/>
                          </a:solidFill>
                          <a:effectLst/>
                          <a:latin typeface="+mn-lt"/>
                          <a:ea typeface="楷体" panose="02010609060101010101" pitchFamily="49" charset="-122"/>
                          <a:cs typeface="Times New Roman"/>
                        </a:rPr>
                        <a:t>风险保证金与压力测试</a:t>
                      </a:r>
                      <a:endParaRPr lang="en-US" altLang="zh-CN" sz="1500" kern="1200" dirty="0">
                        <a:solidFill>
                          <a:schemeClr val="tx1"/>
                        </a:solidFill>
                        <a:effectLst/>
                        <a:latin typeface="+mn-lt"/>
                        <a:ea typeface="楷体" panose="02010609060101010101" pitchFamily="49" charset="-122"/>
                        <a:cs typeface="Times New Roman"/>
                      </a:endParaRPr>
                    </a:p>
                  </a:txBody>
                  <a:tcPr marL="83697" marR="83697" marT="41849" marB="41849"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6"/>
                  </a:ext>
                </a:extLst>
              </a:tr>
              <a:tr h="500585">
                <a:tc>
                  <a:txBody>
                    <a:bodyPr/>
                    <a:lstStyle/>
                    <a:p>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ctr" latinLnBrk="0" hangingPunct="1">
                        <a:lnSpc>
                          <a:spcPct val="120000"/>
                        </a:lnSpc>
                        <a:spcBef>
                          <a:spcPts val="0"/>
                        </a:spcBef>
                        <a:spcAft>
                          <a:spcPts val="0"/>
                        </a:spcAft>
                        <a:buClrTx/>
                        <a:buSzTx/>
                        <a:buFont typeface="Arial"/>
                        <a:buNone/>
                        <a:tabLst>
                          <a:tab pos="457200" algn="l"/>
                        </a:tabLst>
                        <a:defRPr/>
                      </a:pPr>
                      <a:r>
                        <a:rPr lang="en-US" altLang="zh-CN" sz="1600" kern="1200" dirty="0">
                          <a:solidFill>
                            <a:schemeClr val="tx1"/>
                          </a:solidFill>
                          <a:effectLst/>
                          <a:latin typeface="+mn-lt"/>
                          <a:ea typeface="楷体" panose="02010609060101010101" pitchFamily="49" charset="-122"/>
                          <a:cs typeface="+mn-cs"/>
                        </a:rPr>
                        <a:t>2015</a:t>
                      </a:r>
                    </a:p>
                  </a:txBody>
                  <a:tcPr marL="83697" marR="83697" marT="41849" marB="41849"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ctr" latinLnBrk="0" hangingPunct="1">
                        <a:lnSpc>
                          <a:spcPct val="120000"/>
                        </a:lnSpc>
                        <a:spcBef>
                          <a:spcPts val="0"/>
                        </a:spcBef>
                        <a:spcAft>
                          <a:spcPts val="0"/>
                        </a:spcAft>
                        <a:buClrTx/>
                        <a:buSzTx/>
                        <a:buFont typeface="Arial"/>
                        <a:buNone/>
                        <a:tabLst>
                          <a:tab pos="457200" algn="l"/>
                        </a:tabLst>
                        <a:defRPr/>
                      </a:pPr>
                      <a:r>
                        <a:rPr lang="zh-CN" altLang="en-US" sz="1500" kern="1200" dirty="0">
                          <a:solidFill>
                            <a:schemeClr val="tx1"/>
                          </a:solidFill>
                          <a:effectLst/>
                          <a:latin typeface="+mn-lt"/>
                          <a:ea typeface="楷体" panose="02010609060101010101" pitchFamily="49" charset="-122"/>
                          <a:cs typeface="+mn-cs"/>
                        </a:rPr>
                        <a:t>总部市场风险管理</a:t>
                      </a:r>
                      <a:endParaRPr lang="en-US" altLang="zh-CN" sz="1500" kern="1200" dirty="0">
                        <a:solidFill>
                          <a:schemeClr val="tx1"/>
                        </a:solidFill>
                        <a:effectLst/>
                        <a:latin typeface="+mn-lt"/>
                        <a:ea typeface="楷体" panose="02010609060101010101" pitchFamily="49" charset="-122"/>
                        <a:cs typeface="+mn-cs"/>
                      </a:endParaRPr>
                    </a:p>
                  </a:txBody>
                  <a:tcPr marL="83697" marR="83697" marT="41849" marB="41849"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204323375"/>
                  </a:ext>
                </a:extLst>
              </a:tr>
              <a:tr h="500585">
                <a:tc>
                  <a:txBody>
                    <a:bodyPr/>
                    <a:lstStyle/>
                    <a:p>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ctr" latinLnBrk="0" hangingPunct="1">
                        <a:lnSpc>
                          <a:spcPct val="120000"/>
                        </a:lnSpc>
                        <a:spcBef>
                          <a:spcPts val="0"/>
                        </a:spcBef>
                        <a:spcAft>
                          <a:spcPts val="0"/>
                        </a:spcAft>
                        <a:buClrTx/>
                        <a:buSzTx/>
                        <a:buFont typeface="Arial"/>
                        <a:buNone/>
                        <a:tabLst>
                          <a:tab pos="457200" algn="l"/>
                        </a:tabLst>
                        <a:defRPr/>
                      </a:pPr>
                      <a:r>
                        <a:rPr lang="en-US" altLang="zh-CN" sz="1600" kern="1200" dirty="0">
                          <a:solidFill>
                            <a:schemeClr val="tx1"/>
                          </a:solidFill>
                          <a:effectLst/>
                          <a:latin typeface="+mn-lt"/>
                          <a:ea typeface="楷体" panose="02010609060101010101" pitchFamily="49" charset="-122"/>
                          <a:cs typeface="+mn-cs"/>
                        </a:rPr>
                        <a:t>2015</a:t>
                      </a:r>
                    </a:p>
                  </a:txBody>
                  <a:tcPr marL="83697" marR="83697" marT="41849" marB="41849"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ctr" latinLnBrk="0" hangingPunct="1">
                        <a:lnSpc>
                          <a:spcPct val="120000"/>
                        </a:lnSpc>
                        <a:spcBef>
                          <a:spcPts val="0"/>
                        </a:spcBef>
                        <a:spcAft>
                          <a:spcPts val="0"/>
                        </a:spcAft>
                        <a:buClrTx/>
                        <a:buSzTx/>
                        <a:buFont typeface="Arial"/>
                        <a:buNone/>
                        <a:tabLst>
                          <a:tab pos="457200" algn="l"/>
                        </a:tabLst>
                        <a:defRPr/>
                      </a:pPr>
                      <a:r>
                        <a:rPr lang="zh-CN" altLang="en-US" sz="1500" kern="1200" dirty="0">
                          <a:solidFill>
                            <a:schemeClr val="tx1"/>
                          </a:solidFill>
                          <a:effectLst/>
                          <a:latin typeface="+mn-lt"/>
                          <a:ea typeface="楷体" panose="02010609060101010101" pitchFamily="49" charset="-122"/>
                          <a:cs typeface="+mn-cs"/>
                        </a:rPr>
                        <a:t>总部市场风险管理</a:t>
                      </a:r>
                      <a:endParaRPr lang="en-US" altLang="zh-CN" sz="1500" kern="1200" dirty="0">
                        <a:solidFill>
                          <a:schemeClr val="tx1"/>
                        </a:solidFill>
                        <a:effectLst/>
                        <a:latin typeface="+mn-lt"/>
                        <a:ea typeface="楷体" panose="02010609060101010101" pitchFamily="49" charset="-122"/>
                        <a:cs typeface="+mn-cs"/>
                      </a:endParaRPr>
                    </a:p>
                  </a:txBody>
                  <a:tcPr marL="83697" marR="83697" marT="41849" marB="41849"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703727127"/>
                  </a:ext>
                </a:extLst>
              </a:tr>
              <a:tr h="500585">
                <a:tc>
                  <a:txBody>
                    <a:bodyPr/>
                    <a:lstStyle/>
                    <a:p>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ctr" latinLnBrk="0" hangingPunct="1">
                        <a:lnSpc>
                          <a:spcPct val="120000"/>
                        </a:lnSpc>
                        <a:spcBef>
                          <a:spcPts val="0"/>
                        </a:spcBef>
                        <a:spcAft>
                          <a:spcPts val="0"/>
                        </a:spcAft>
                        <a:buClrTx/>
                        <a:buSzTx/>
                        <a:buFont typeface="Arial"/>
                        <a:buNone/>
                        <a:tabLst>
                          <a:tab pos="457200" algn="l"/>
                        </a:tabLst>
                        <a:defRPr/>
                      </a:pPr>
                      <a:r>
                        <a:rPr lang="en-US" altLang="zh-CN" sz="1600" kern="1200" dirty="0">
                          <a:solidFill>
                            <a:schemeClr val="tx1"/>
                          </a:solidFill>
                          <a:effectLst/>
                          <a:latin typeface="+mn-lt"/>
                          <a:ea typeface="楷体" panose="02010609060101010101" pitchFamily="49" charset="-122"/>
                          <a:cs typeface="+mn-cs"/>
                        </a:rPr>
                        <a:t>2015</a:t>
                      </a:r>
                    </a:p>
                  </a:txBody>
                  <a:tcPr marL="83697" marR="83697" marT="41849" marB="41849"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ctr" latinLnBrk="0" hangingPunct="1">
                        <a:lnSpc>
                          <a:spcPct val="120000"/>
                        </a:lnSpc>
                        <a:spcBef>
                          <a:spcPts val="0"/>
                        </a:spcBef>
                        <a:spcAft>
                          <a:spcPts val="0"/>
                        </a:spcAft>
                        <a:buClrTx/>
                        <a:buSzTx/>
                        <a:buFont typeface="Arial"/>
                        <a:buNone/>
                        <a:tabLst>
                          <a:tab pos="457200" algn="l"/>
                        </a:tabLst>
                        <a:defRPr/>
                      </a:pPr>
                      <a:r>
                        <a:rPr lang="zh-CN" altLang="en-US" sz="1500" kern="1200" dirty="0">
                          <a:solidFill>
                            <a:schemeClr val="tx1"/>
                          </a:solidFill>
                          <a:effectLst/>
                          <a:latin typeface="+mn-lt"/>
                          <a:ea typeface="楷体" panose="02010609060101010101" pitchFamily="49" charset="-122"/>
                          <a:cs typeface="+mn-cs"/>
                        </a:rPr>
                        <a:t>总部市场风险管理</a:t>
                      </a:r>
                      <a:endParaRPr lang="en-US" altLang="zh-CN" sz="1500" kern="1200" dirty="0">
                        <a:solidFill>
                          <a:schemeClr val="tx1"/>
                        </a:solidFill>
                        <a:effectLst/>
                        <a:latin typeface="+mn-lt"/>
                        <a:ea typeface="楷体" panose="02010609060101010101" pitchFamily="49" charset="-122"/>
                        <a:cs typeface="+mn-cs"/>
                      </a:endParaRPr>
                    </a:p>
                  </a:txBody>
                  <a:tcPr marL="83697" marR="83697" marT="41849" marB="41849"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287114047"/>
                  </a:ext>
                </a:extLst>
              </a:tr>
            </a:tbl>
          </a:graphicData>
        </a:graphic>
      </p:graphicFrame>
      <p:pic>
        <p:nvPicPr>
          <p:cNvPr id="59" name="Picture 2"/>
          <p:cNvPicPr>
            <a:picLocks noChangeAspect="1" noChangeArrowheads="1"/>
          </p:cNvPicPr>
          <p:nvPr/>
        </p:nvPicPr>
        <p:blipFill>
          <a:blip r:embed="rId2"/>
          <a:srcRect/>
          <a:stretch>
            <a:fillRect/>
          </a:stretch>
        </p:blipFill>
        <p:spPr bwMode="auto">
          <a:xfrm>
            <a:off x="1813561" y="3172458"/>
            <a:ext cx="1190625" cy="456549"/>
          </a:xfrm>
          <a:prstGeom prst="rect">
            <a:avLst/>
          </a:prstGeom>
          <a:noFill/>
          <a:ln w="9525">
            <a:noFill/>
            <a:miter lim="800000"/>
            <a:headEnd/>
            <a:tailEnd/>
          </a:ln>
        </p:spPr>
      </p:pic>
      <p:pic>
        <p:nvPicPr>
          <p:cNvPr id="60" name="Picture 15"/>
          <p:cNvPicPr>
            <a:picLocks noChangeAspect="1"/>
          </p:cNvPicPr>
          <p:nvPr/>
        </p:nvPicPr>
        <p:blipFill>
          <a:blip r:embed="rId3">
            <a:extLst>
              <a:ext uri="{BEBA8EAE-BF5A-486C-A8C5-ECC9F3942E4B}">
                <a14:imgProps xmlns:a14="http://schemas.microsoft.com/office/drawing/2010/main">
                  <a14:imgLayer r:embed="rId4">
                    <a14:imgEffect>
                      <a14:brightnessContrast bright="10000"/>
                    </a14:imgEffect>
                  </a14:imgLayer>
                </a14:imgProps>
              </a:ext>
            </a:extLst>
          </a:blip>
          <a:stretch>
            <a:fillRect/>
          </a:stretch>
        </p:blipFill>
        <p:spPr>
          <a:xfrm>
            <a:off x="1813560" y="3671468"/>
            <a:ext cx="1190625" cy="410624"/>
          </a:xfrm>
          <a:prstGeom prst="rect">
            <a:avLst/>
          </a:prstGeom>
        </p:spPr>
      </p:pic>
      <p:pic>
        <p:nvPicPr>
          <p:cNvPr id="6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3562" y="2650753"/>
            <a:ext cx="1206880" cy="4333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5" name="图片 64" descr="Screen Shot 2015-11-27 at 11.47.41 AM.png"/>
          <p:cNvPicPr>
            <a:picLocks noChangeAspect="1"/>
          </p:cNvPicPr>
          <p:nvPr/>
        </p:nvPicPr>
        <p:blipFill>
          <a:blip r:embed="rId6">
            <a:lum bright="5000"/>
            <a:extLst>
              <a:ext uri="{28A0092B-C50C-407E-A947-70E740481C1C}">
                <a14:useLocalDpi xmlns:a14="http://schemas.microsoft.com/office/drawing/2010/main" val="0"/>
              </a:ext>
            </a:extLst>
          </a:blip>
          <a:stretch>
            <a:fillRect/>
          </a:stretch>
        </p:blipFill>
        <p:spPr>
          <a:xfrm>
            <a:off x="1829816" y="4192195"/>
            <a:ext cx="1174370" cy="384903"/>
          </a:xfrm>
          <a:prstGeom prst="rect">
            <a:avLst/>
          </a:prstGeom>
        </p:spPr>
      </p:pic>
      <p:pic>
        <p:nvPicPr>
          <p:cNvPr id="66"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13562" y="4677015"/>
            <a:ext cx="1190624" cy="448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13562" y="5171464"/>
            <a:ext cx="1190624" cy="449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7400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76819" tIns="38409" rIns="76819" bIns="38409" rtlCol="0" anchor="ctr">
            <a:normAutofit/>
          </a:bodyPr>
          <a:lstStyle/>
          <a:p>
            <a:r>
              <a:rPr lang="zh-CN" altLang="en-US" dirty="0">
                <a:solidFill>
                  <a:schemeClr val="bg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案例</a:t>
            </a:r>
            <a:r>
              <a:rPr lang="zh-CN" altLang="en-US" dirty="0">
                <a:effectLst>
                  <a:outerShdw blurRad="38100" dist="38100" dir="2700000" algn="tl">
                    <a:srgbClr val="000000">
                      <a:alpha val="43137"/>
                    </a:srgbClr>
                  </a:outerShdw>
                </a:effectLst>
              </a:rPr>
              <a:t>介绍</a:t>
            </a:r>
            <a:endParaRPr lang="en-US" altLang="en-US" dirty="0">
              <a:solidFill>
                <a:schemeClr val="bg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graphicFrame>
        <p:nvGraphicFramePr>
          <p:cNvPr id="58" name="Table 5"/>
          <p:cNvGraphicFramePr>
            <a:graphicFrameLocks noGrp="1"/>
          </p:cNvGraphicFramePr>
          <p:nvPr>
            <p:extLst>
              <p:ext uri="{D42A27DB-BD31-4B8C-83A1-F6EECF244321}">
                <p14:modId xmlns:p14="http://schemas.microsoft.com/office/powerpoint/2010/main" val="3487280923"/>
              </p:ext>
            </p:extLst>
          </p:nvPr>
        </p:nvGraphicFramePr>
        <p:xfrm>
          <a:off x="296917" y="1885047"/>
          <a:ext cx="2610155" cy="2877633"/>
        </p:xfrm>
        <a:graphic>
          <a:graphicData uri="http://schemas.openxmlformats.org/drawingml/2006/table">
            <a:tbl>
              <a:tblPr firstRow="1" bandRow="1">
                <a:tableStyleId>{2D5ABB26-0587-4C30-8999-92F81FD0307C}</a:tableStyleId>
              </a:tblPr>
              <a:tblGrid>
                <a:gridCol w="1627175">
                  <a:extLst>
                    <a:ext uri="{9D8B030D-6E8A-4147-A177-3AD203B41FA5}">
                      <a16:colId xmlns="" xmlns:a16="http://schemas.microsoft.com/office/drawing/2014/main" val="20000"/>
                    </a:ext>
                  </a:extLst>
                </a:gridCol>
                <a:gridCol w="982980">
                  <a:extLst>
                    <a:ext uri="{9D8B030D-6E8A-4147-A177-3AD203B41FA5}">
                      <a16:colId xmlns="" xmlns:a16="http://schemas.microsoft.com/office/drawing/2014/main" val="20001"/>
                    </a:ext>
                  </a:extLst>
                </a:gridCol>
              </a:tblGrid>
              <a:tr h="348690">
                <a:tc>
                  <a:txBody>
                    <a:bodyPr/>
                    <a:lstStyle/>
                    <a:p>
                      <a:pPr algn="ctr"/>
                      <a:r>
                        <a:rPr lang="zh-CN" altLang="en-US" sz="1400" b="1" dirty="0">
                          <a:latin typeface="楷体" panose="02010609060101010101" pitchFamily="49" charset="-122"/>
                          <a:ea typeface="楷体" panose="02010609060101010101" pitchFamily="49" charset="-122"/>
                        </a:rPr>
                        <a:t>客户</a:t>
                      </a:r>
                    </a:p>
                  </a:txBody>
                  <a:tcPr>
                    <a:lnB w="12700" cap="flat" cmpd="sng" algn="ctr">
                      <a:solidFill>
                        <a:schemeClr val="tx1"/>
                      </a:solidFill>
                      <a:prstDash val="solid"/>
                      <a:round/>
                      <a:headEnd type="none" w="med" len="med"/>
                      <a:tailEnd type="none" w="med" len="med"/>
                    </a:lnB>
                  </a:tcPr>
                </a:tc>
                <a:tc>
                  <a:txBody>
                    <a:bodyPr/>
                    <a:lstStyle/>
                    <a:p>
                      <a:pPr algn="ctr"/>
                      <a:r>
                        <a:rPr lang="zh-CN" altLang="en-US" sz="1400" b="1" dirty="0">
                          <a:latin typeface="楷体" panose="02010609060101010101" pitchFamily="49" charset="-122"/>
                          <a:ea typeface="楷体" panose="02010609060101010101" pitchFamily="49" charset="-122"/>
                        </a:rPr>
                        <a:t>实施年份</a:t>
                      </a:r>
                    </a:p>
                  </a:txBody>
                  <a:tcPr>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530447">
                <a:tc>
                  <a:txBody>
                    <a:bodyPr/>
                    <a:lstStyle/>
                    <a:p>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fontAlgn="ctr">
                        <a:lnSpc>
                          <a:spcPct val="120000"/>
                        </a:lnSpc>
                        <a:buFont typeface="Arial"/>
                        <a:buNone/>
                        <a:tabLst>
                          <a:tab pos="457200" algn="l"/>
                        </a:tabLst>
                      </a:pPr>
                      <a:r>
                        <a:rPr lang="en-US" altLang="zh-CN" sz="1600" kern="1200" dirty="0">
                          <a:solidFill>
                            <a:schemeClr val="tx1"/>
                          </a:solidFill>
                          <a:effectLst/>
                          <a:latin typeface="+mn-lt"/>
                          <a:ea typeface="楷体" panose="02010609060101010101" pitchFamily="49" charset="-122"/>
                          <a:cs typeface="Times New Roman"/>
                        </a:rPr>
                        <a:t>2012</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496741">
                <a:tc>
                  <a:txBody>
                    <a:bodyPr/>
                    <a:lstStyle/>
                    <a:p>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fontAlgn="ctr">
                        <a:lnSpc>
                          <a:spcPct val="120000"/>
                        </a:lnSpc>
                        <a:buFont typeface="Arial"/>
                        <a:buNone/>
                        <a:tabLst>
                          <a:tab pos="457200" algn="l"/>
                        </a:tabLst>
                      </a:pPr>
                      <a:r>
                        <a:rPr lang="en-US" altLang="zh-CN" sz="1600" kern="1200" dirty="0">
                          <a:solidFill>
                            <a:schemeClr val="tx1"/>
                          </a:solidFill>
                          <a:effectLst/>
                          <a:latin typeface="+mn-lt"/>
                          <a:ea typeface="楷体" panose="02010609060101010101" pitchFamily="49" charset="-122"/>
                          <a:cs typeface="+mn-cs"/>
                        </a:rPr>
                        <a:t>2014</a:t>
                      </a:r>
                    </a:p>
                  </a:txBody>
                  <a:tcPr marL="83697" marR="83697" marT="41849" marB="41849"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r h="500585">
                <a:tc>
                  <a:txBody>
                    <a:bodyPr/>
                    <a:lstStyle/>
                    <a:p>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ctr" latinLnBrk="0" hangingPunct="1">
                        <a:lnSpc>
                          <a:spcPct val="120000"/>
                        </a:lnSpc>
                        <a:spcBef>
                          <a:spcPts val="0"/>
                        </a:spcBef>
                        <a:spcAft>
                          <a:spcPts val="0"/>
                        </a:spcAft>
                        <a:buClrTx/>
                        <a:buSzTx/>
                        <a:buFont typeface="Arial"/>
                        <a:buNone/>
                        <a:tabLst>
                          <a:tab pos="457200" algn="l"/>
                        </a:tabLst>
                        <a:defRPr/>
                      </a:pPr>
                      <a:r>
                        <a:rPr lang="en-US" altLang="zh-CN" sz="1600" kern="1200" dirty="0">
                          <a:solidFill>
                            <a:schemeClr val="tx1"/>
                          </a:solidFill>
                          <a:effectLst/>
                          <a:latin typeface="+mn-lt"/>
                          <a:ea typeface="楷体" panose="02010609060101010101" pitchFamily="49" charset="-122"/>
                          <a:cs typeface="+mn-cs"/>
                        </a:rPr>
                        <a:t>2014</a:t>
                      </a:r>
                    </a:p>
                  </a:txBody>
                  <a:tcPr marL="83697" marR="83697" marT="41849" marB="41849"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6"/>
                  </a:ext>
                </a:extLst>
              </a:tr>
              <a:tr h="500585">
                <a:tc>
                  <a:txBody>
                    <a:bodyPr/>
                    <a:lstStyle/>
                    <a:p>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ctr" latinLnBrk="0" hangingPunct="1">
                        <a:lnSpc>
                          <a:spcPct val="120000"/>
                        </a:lnSpc>
                        <a:spcBef>
                          <a:spcPts val="0"/>
                        </a:spcBef>
                        <a:spcAft>
                          <a:spcPts val="0"/>
                        </a:spcAft>
                        <a:buClrTx/>
                        <a:buSzTx/>
                        <a:buFont typeface="Arial"/>
                        <a:buNone/>
                        <a:tabLst>
                          <a:tab pos="457200" algn="l"/>
                        </a:tabLst>
                        <a:defRPr/>
                      </a:pPr>
                      <a:r>
                        <a:rPr lang="en-US" altLang="zh-CN" sz="1600" kern="1200" dirty="0">
                          <a:solidFill>
                            <a:schemeClr val="tx1"/>
                          </a:solidFill>
                          <a:effectLst/>
                          <a:latin typeface="+mn-lt"/>
                          <a:ea typeface="楷体" panose="02010609060101010101" pitchFamily="49" charset="-122"/>
                          <a:cs typeface="+mn-cs"/>
                        </a:rPr>
                        <a:t>2015</a:t>
                      </a:r>
                    </a:p>
                  </a:txBody>
                  <a:tcPr marL="83697" marR="83697" marT="41849" marB="41849"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204323375"/>
                  </a:ext>
                </a:extLst>
              </a:tr>
              <a:tr h="500585">
                <a:tc>
                  <a:txBody>
                    <a:bodyPr/>
                    <a:lstStyle/>
                    <a:p>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ctr" latinLnBrk="0" hangingPunct="1">
                        <a:lnSpc>
                          <a:spcPct val="120000"/>
                        </a:lnSpc>
                        <a:spcBef>
                          <a:spcPts val="0"/>
                        </a:spcBef>
                        <a:spcAft>
                          <a:spcPts val="0"/>
                        </a:spcAft>
                        <a:buClrTx/>
                        <a:buSzTx/>
                        <a:buFont typeface="Arial"/>
                        <a:buNone/>
                        <a:tabLst>
                          <a:tab pos="457200" algn="l"/>
                        </a:tabLst>
                        <a:defRPr/>
                      </a:pPr>
                      <a:r>
                        <a:rPr lang="en-US" altLang="zh-CN" sz="1600" kern="1200" dirty="0">
                          <a:solidFill>
                            <a:schemeClr val="tx1"/>
                          </a:solidFill>
                          <a:effectLst/>
                          <a:latin typeface="+mn-lt"/>
                          <a:ea typeface="楷体" panose="02010609060101010101" pitchFamily="49" charset="-122"/>
                          <a:cs typeface="+mn-cs"/>
                        </a:rPr>
                        <a:t>2016</a:t>
                      </a:r>
                    </a:p>
                  </a:txBody>
                  <a:tcPr marL="83697" marR="83697" marT="41849" marB="41849"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703727127"/>
                  </a:ext>
                </a:extLst>
              </a:tr>
            </a:tbl>
          </a:graphicData>
        </a:graphic>
      </p:graphicFrame>
      <p:pic>
        <p:nvPicPr>
          <p:cNvPr id="1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247" y="4331638"/>
            <a:ext cx="1289199" cy="33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148" y="2301371"/>
            <a:ext cx="1278299" cy="415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148" y="2833152"/>
            <a:ext cx="1278299" cy="40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图片 19"/>
          <p:cNvPicPr>
            <a:picLocks noChangeAspect="1"/>
          </p:cNvPicPr>
          <p:nvPr/>
        </p:nvPicPr>
        <p:blipFill>
          <a:blip r:embed="rId5"/>
          <a:stretch>
            <a:fillRect/>
          </a:stretch>
        </p:blipFill>
        <p:spPr>
          <a:xfrm>
            <a:off x="472147" y="3829726"/>
            <a:ext cx="1278299" cy="404649"/>
          </a:xfrm>
          <a:prstGeom prst="rect">
            <a:avLst/>
          </a:prstGeom>
        </p:spPr>
      </p:pic>
      <p:pic>
        <p:nvPicPr>
          <p:cNvPr id="2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147" y="3300585"/>
            <a:ext cx="1278299" cy="38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矩形 22"/>
          <p:cNvSpPr/>
          <p:nvPr/>
        </p:nvSpPr>
        <p:spPr>
          <a:xfrm>
            <a:off x="228600" y="1213008"/>
            <a:ext cx="3689841" cy="507831"/>
          </a:xfrm>
          <a:prstGeom prst="rect">
            <a:avLst/>
          </a:prstGeom>
        </p:spPr>
        <p:txBody>
          <a:bodyPr wrap="square">
            <a:spAutoFit/>
          </a:bodyPr>
          <a:lstStyle/>
          <a:p>
            <a:pPr>
              <a:lnSpc>
                <a:spcPct val="150000"/>
              </a:lnSpc>
            </a:pPr>
            <a:r>
              <a:rPr lang="zh-CN" altLang="en-US" dirty="0">
                <a:solidFill>
                  <a:schemeClr val="accent1"/>
                </a:solidFill>
                <a:ea typeface="楷体" pitchFamily="49" charset="-122"/>
              </a:rPr>
              <a:t>市场风险项目</a:t>
            </a:r>
            <a:endParaRPr lang="en-US" altLang="zh-CN" dirty="0">
              <a:solidFill>
                <a:schemeClr val="accent1"/>
              </a:solidFill>
              <a:ea typeface="楷体" pitchFamily="49" charset="-122"/>
            </a:endParaRPr>
          </a:p>
        </p:txBody>
      </p:sp>
      <p:pic>
        <p:nvPicPr>
          <p:cNvPr id="3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1937" y="2295565"/>
            <a:ext cx="1243073" cy="415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 name="图片 31"/>
          <p:cNvPicPr>
            <a:picLocks noChangeAspect="1"/>
          </p:cNvPicPr>
          <p:nvPr/>
        </p:nvPicPr>
        <p:blipFill>
          <a:blip r:embed="rId8"/>
          <a:stretch>
            <a:fillRect/>
          </a:stretch>
        </p:blipFill>
        <p:spPr>
          <a:xfrm>
            <a:off x="4031937" y="3319030"/>
            <a:ext cx="1243073" cy="372767"/>
          </a:xfrm>
          <a:prstGeom prst="rect">
            <a:avLst/>
          </a:prstGeom>
        </p:spPr>
      </p:pic>
      <p:pic>
        <p:nvPicPr>
          <p:cNvPr id="33"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31937" y="2827347"/>
            <a:ext cx="1243073" cy="40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31937" y="3789556"/>
            <a:ext cx="1243073" cy="439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31937" y="4330700"/>
            <a:ext cx="955673" cy="31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6" name="Table 5"/>
          <p:cNvGraphicFramePr>
            <a:graphicFrameLocks noGrp="1"/>
          </p:cNvGraphicFramePr>
          <p:nvPr>
            <p:extLst>
              <p:ext uri="{D42A27DB-BD31-4B8C-83A1-F6EECF244321}">
                <p14:modId xmlns:p14="http://schemas.microsoft.com/office/powerpoint/2010/main" val="1081182079"/>
              </p:ext>
            </p:extLst>
          </p:nvPr>
        </p:nvGraphicFramePr>
        <p:xfrm>
          <a:off x="3821954" y="1879242"/>
          <a:ext cx="1627175" cy="2877633"/>
        </p:xfrm>
        <a:graphic>
          <a:graphicData uri="http://schemas.openxmlformats.org/drawingml/2006/table">
            <a:tbl>
              <a:tblPr firstRow="1" bandRow="1">
                <a:tableStyleId>{2D5ABB26-0587-4C30-8999-92F81FD0307C}</a:tableStyleId>
              </a:tblPr>
              <a:tblGrid>
                <a:gridCol w="1627175">
                  <a:extLst>
                    <a:ext uri="{9D8B030D-6E8A-4147-A177-3AD203B41FA5}">
                      <a16:colId xmlns="" xmlns:a16="http://schemas.microsoft.com/office/drawing/2014/main" val="20000"/>
                    </a:ext>
                  </a:extLst>
                </a:gridCol>
              </a:tblGrid>
              <a:tr h="348690">
                <a:tc>
                  <a:txBody>
                    <a:bodyPr/>
                    <a:lstStyle/>
                    <a:p>
                      <a:pPr algn="ctr"/>
                      <a:r>
                        <a:rPr lang="zh-CN" altLang="en-US" sz="1400" b="1" dirty="0">
                          <a:latin typeface="楷体" panose="02010609060101010101" pitchFamily="49" charset="-122"/>
                          <a:ea typeface="楷体" panose="02010609060101010101" pitchFamily="49" charset="-122"/>
                        </a:rPr>
                        <a:t>客户</a:t>
                      </a:r>
                    </a:p>
                  </a:txBody>
                  <a:tcPr>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530447">
                <a:tc>
                  <a:txBody>
                    <a:bodyPr/>
                    <a:lstStyle/>
                    <a:p>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496741">
                <a:tc>
                  <a:txBody>
                    <a:bodyPr/>
                    <a:lstStyle/>
                    <a:p>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r h="500585">
                <a:tc>
                  <a:txBody>
                    <a:bodyPr/>
                    <a:lstStyle/>
                    <a:p>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6"/>
                  </a:ext>
                </a:extLst>
              </a:tr>
              <a:tr h="500585">
                <a:tc>
                  <a:txBody>
                    <a:bodyPr/>
                    <a:lstStyle/>
                    <a:p>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204323375"/>
                  </a:ext>
                </a:extLst>
              </a:tr>
              <a:tr h="500585">
                <a:tc>
                  <a:txBody>
                    <a:bodyPr/>
                    <a:lstStyle/>
                    <a:p>
                      <a:endParaRPr lang="zh-CN" altLang="en-US" sz="1800" kern="1200" dirty="0">
                        <a:solidFill>
                          <a:schemeClr val="accent1"/>
                        </a:solidFill>
                        <a:latin typeface="+mn-lt"/>
                        <a:ea typeface="楷体" pitchFamily="49" charset="-122"/>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703727127"/>
                  </a:ext>
                </a:extLst>
              </a:tr>
            </a:tbl>
          </a:graphicData>
        </a:graphic>
      </p:graphicFrame>
      <p:sp>
        <p:nvSpPr>
          <p:cNvPr id="42" name="矩形 41"/>
          <p:cNvSpPr/>
          <p:nvPr/>
        </p:nvSpPr>
        <p:spPr>
          <a:xfrm>
            <a:off x="3753638" y="1207203"/>
            <a:ext cx="1695492" cy="507831"/>
          </a:xfrm>
          <a:prstGeom prst="rect">
            <a:avLst/>
          </a:prstGeom>
        </p:spPr>
        <p:txBody>
          <a:bodyPr wrap="square">
            <a:spAutoFit/>
          </a:bodyPr>
          <a:lstStyle/>
          <a:p>
            <a:pPr>
              <a:lnSpc>
                <a:spcPct val="150000"/>
              </a:lnSpc>
            </a:pPr>
            <a:r>
              <a:rPr lang="zh-CN" altLang="en-US" dirty="0">
                <a:solidFill>
                  <a:schemeClr val="accent1"/>
                </a:solidFill>
                <a:ea typeface="楷体" pitchFamily="49" charset="-122"/>
              </a:rPr>
              <a:t>信用风险项目</a:t>
            </a:r>
            <a:endParaRPr lang="en-US" altLang="zh-CN" dirty="0">
              <a:solidFill>
                <a:schemeClr val="accent1"/>
              </a:solidFill>
              <a:ea typeface="楷体" pitchFamily="49" charset="-122"/>
            </a:endParaRPr>
          </a:p>
        </p:txBody>
      </p:sp>
      <p:graphicFrame>
        <p:nvGraphicFramePr>
          <p:cNvPr id="47" name="Table 5"/>
          <p:cNvGraphicFramePr>
            <a:graphicFrameLocks noGrp="1"/>
          </p:cNvGraphicFramePr>
          <p:nvPr>
            <p:extLst>
              <p:ext uri="{D42A27DB-BD31-4B8C-83A1-F6EECF244321}">
                <p14:modId xmlns:p14="http://schemas.microsoft.com/office/powerpoint/2010/main" val="2153107814"/>
              </p:ext>
            </p:extLst>
          </p:nvPr>
        </p:nvGraphicFramePr>
        <p:xfrm>
          <a:off x="6295696" y="1895073"/>
          <a:ext cx="1627175" cy="2877633"/>
        </p:xfrm>
        <a:graphic>
          <a:graphicData uri="http://schemas.openxmlformats.org/drawingml/2006/table">
            <a:tbl>
              <a:tblPr firstRow="1" bandRow="1">
                <a:tableStyleId>{2D5ABB26-0587-4C30-8999-92F81FD0307C}</a:tableStyleId>
              </a:tblPr>
              <a:tblGrid>
                <a:gridCol w="1627175">
                  <a:extLst>
                    <a:ext uri="{9D8B030D-6E8A-4147-A177-3AD203B41FA5}">
                      <a16:colId xmlns="" xmlns:a16="http://schemas.microsoft.com/office/drawing/2014/main" val="20000"/>
                    </a:ext>
                  </a:extLst>
                </a:gridCol>
              </a:tblGrid>
              <a:tr h="348690">
                <a:tc>
                  <a:txBody>
                    <a:bodyPr/>
                    <a:lstStyle/>
                    <a:p>
                      <a:pPr algn="ctr"/>
                      <a:r>
                        <a:rPr lang="zh-CN" altLang="en-US" sz="1400" b="1" dirty="0">
                          <a:latin typeface="楷体" panose="02010609060101010101" pitchFamily="49" charset="-122"/>
                          <a:ea typeface="楷体" panose="02010609060101010101" pitchFamily="49" charset="-122"/>
                        </a:rPr>
                        <a:t>客户</a:t>
                      </a:r>
                    </a:p>
                  </a:txBody>
                  <a:tcPr>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530447">
                <a:tc>
                  <a:txBody>
                    <a:bodyPr/>
                    <a:lstStyle/>
                    <a:p>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496741">
                <a:tc>
                  <a:txBody>
                    <a:bodyPr/>
                    <a:lstStyle/>
                    <a:p>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r h="500585">
                <a:tc>
                  <a:txBody>
                    <a:bodyPr/>
                    <a:lstStyle/>
                    <a:p>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6"/>
                  </a:ext>
                </a:extLst>
              </a:tr>
              <a:tr h="500585">
                <a:tc>
                  <a:txBody>
                    <a:bodyPr/>
                    <a:lstStyle/>
                    <a:p>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204323375"/>
                  </a:ext>
                </a:extLst>
              </a:tr>
              <a:tr h="500585">
                <a:tc>
                  <a:txBody>
                    <a:bodyPr/>
                    <a:lstStyle/>
                    <a:p>
                      <a:r>
                        <a:rPr lang="en-US" altLang="zh-CN" sz="1800" kern="1200" dirty="0">
                          <a:solidFill>
                            <a:schemeClr val="accent1"/>
                          </a:solidFill>
                          <a:latin typeface="+mn-lt"/>
                          <a:ea typeface="楷体" pitchFamily="49" charset="-122"/>
                          <a:cs typeface="+mn-cs"/>
                        </a:rPr>
                        <a:t>……</a:t>
                      </a:r>
                      <a:endParaRPr lang="zh-CN" altLang="en-US" sz="1800" kern="1200" dirty="0">
                        <a:solidFill>
                          <a:schemeClr val="accent1"/>
                        </a:solidFill>
                        <a:latin typeface="+mn-lt"/>
                        <a:ea typeface="楷体" pitchFamily="49" charset="-122"/>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703727127"/>
                  </a:ext>
                </a:extLst>
              </a:tr>
            </a:tbl>
          </a:graphicData>
        </a:graphic>
      </p:graphicFrame>
      <p:sp>
        <p:nvSpPr>
          <p:cNvPr id="48" name="矩形 47"/>
          <p:cNvSpPr/>
          <p:nvPr/>
        </p:nvSpPr>
        <p:spPr>
          <a:xfrm>
            <a:off x="6227379" y="1223034"/>
            <a:ext cx="2209137" cy="507831"/>
          </a:xfrm>
          <a:prstGeom prst="rect">
            <a:avLst/>
          </a:prstGeom>
        </p:spPr>
        <p:txBody>
          <a:bodyPr wrap="square">
            <a:spAutoFit/>
          </a:bodyPr>
          <a:lstStyle/>
          <a:p>
            <a:pPr>
              <a:lnSpc>
                <a:spcPct val="150000"/>
              </a:lnSpc>
            </a:pPr>
            <a:r>
              <a:rPr lang="zh-CN" altLang="en-US" dirty="0">
                <a:solidFill>
                  <a:schemeClr val="accent1"/>
                </a:solidFill>
                <a:ea typeface="楷体" pitchFamily="49" charset="-122"/>
              </a:rPr>
              <a:t>风险数据集市项目</a:t>
            </a:r>
            <a:endParaRPr lang="en-US" altLang="zh-CN" dirty="0">
              <a:solidFill>
                <a:schemeClr val="accent1"/>
              </a:solidFill>
              <a:ea typeface="楷体" pitchFamily="49" charset="-122"/>
            </a:endParaRPr>
          </a:p>
        </p:txBody>
      </p:sp>
      <p:pic>
        <p:nvPicPr>
          <p:cNvPr id="50" name="图片 49"/>
          <p:cNvPicPr>
            <a:picLocks noChangeAspect="1"/>
          </p:cNvPicPr>
          <p:nvPr/>
        </p:nvPicPr>
        <p:blipFill>
          <a:blip r:embed="rId5"/>
          <a:stretch>
            <a:fillRect/>
          </a:stretch>
        </p:blipFill>
        <p:spPr>
          <a:xfrm>
            <a:off x="6465827" y="2311396"/>
            <a:ext cx="1245476" cy="415297"/>
          </a:xfrm>
          <a:prstGeom prst="rect">
            <a:avLst/>
          </a:prstGeom>
        </p:spPr>
      </p:pic>
      <p:pic>
        <p:nvPicPr>
          <p:cNvPr id="51" name="图片 50"/>
          <p:cNvPicPr>
            <a:picLocks noChangeAspect="1"/>
          </p:cNvPicPr>
          <p:nvPr/>
        </p:nvPicPr>
        <p:blipFill>
          <a:blip r:embed="rId12"/>
          <a:stretch>
            <a:fillRect/>
          </a:stretch>
        </p:blipFill>
        <p:spPr>
          <a:xfrm>
            <a:off x="6470133" y="3328349"/>
            <a:ext cx="1241170" cy="385789"/>
          </a:xfrm>
          <a:prstGeom prst="rect">
            <a:avLst/>
          </a:prstGeom>
        </p:spPr>
      </p:pic>
      <p:pic>
        <p:nvPicPr>
          <p:cNvPr id="52"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0133" y="2843178"/>
            <a:ext cx="1278299" cy="40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15"/>
          <p:cNvPicPr>
            <a:picLocks noChangeAspect="1"/>
          </p:cNvPicPr>
          <p:nvPr/>
        </p:nvPicPr>
        <p:blipFill>
          <a:blip r:embed="rId13">
            <a:extLst>
              <a:ext uri="{BEBA8EAE-BF5A-486C-A8C5-ECC9F3942E4B}">
                <a14:imgProps xmlns:a14="http://schemas.microsoft.com/office/drawing/2010/main">
                  <a14:imgLayer r:embed="rId14">
                    <a14:imgEffect>
                      <a14:brightnessContrast bright="10000"/>
                    </a14:imgEffect>
                  </a14:imgLayer>
                </a14:imgProps>
              </a:ext>
            </a:extLst>
          </a:blip>
          <a:stretch>
            <a:fillRect/>
          </a:stretch>
        </p:blipFill>
        <p:spPr>
          <a:xfrm>
            <a:off x="6465827" y="3821765"/>
            <a:ext cx="1282605" cy="410624"/>
          </a:xfrm>
          <a:prstGeom prst="rect">
            <a:avLst/>
          </a:prstGeom>
        </p:spPr>
      </p:pic>
      <p:sp>
        <p:nvSpPr>
          <p:cNvPr id="54" name="矩形 53"/>
          <p:cNvSpPr/>
          <p:nvPr/>
        </p:nvSpPr>
        <p:spPr>
          <a:xfrm>
            <a:off x="296917" y="5114454"/>
            <a:ext cx="8696326" cy="460382"/>
          </a:xfrm>
          <a:prstGeom prst="rect">
            <a:avLst/>
          </a:prstGeom>
        </p:spPr>
        <p:txBody>
          <a:bodyPr wrap="square">
            <a:spAutoFit/>
          </a:bodyPr>
          <a:lstStyle/>
          <a:p>
            <a:pPr>
              <a:lnSpc>
                <a:spcPct val="150000"/>
              </a:lnSpc>
            </a:pPr>
            <a:r>
              <a:rPr lang="zh-CN" altLang="en-US" dirty="0">
                <a:solidFill>
                  <a:schemeClr val="accent1"/>
                </a:solidFill>
                <a:ea typeface="楷体" pitchFamily="49" charset="-122"/>
              </a:rPr>
              <a:t>项目经验还包括了：模型实验室、风险加权资产、组合管理等</a:t>
            </a:r>
            <a:endParaRPr lang="en-US" altLang="zh-CN" dirty="0">
              <a:solidFill>
                <a:schemeClr val="accent1"/>
              </a:solidFill>
              <a:ea typeface="楷体" pitchFamily="49" charset="-122"/>
            </a:endParaRPr>
          </a:p>
        </p:txBody>
      </p:sp>
    </p:spTree>
    <p:extLst>
      <p:ext uri="{BB962C8B-B14F-4D97-AF65-F5344CB8AC3E}">
        <p14:creationId xmlns:p14="http://schemas.microsoft.com/office/powerpoint/2010/main" val="3216470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76819" tIns="38409" rIns="76819" bIns="38409" rtlCol="0" anchor="ctr">
            <a:normAutofit/>
          </a:bodyPr>
          <a:lstStyle/>
          <a:p>
            <a:r>
              <a:rPr lang="zh-CN" altLang="en-US" dirty="0" smtClean="0">
                <a:solidFill>
                  <a:schemeClr val="bg1"/>
                </a:solidFill>
                <a:latin typeface="楷体" panose="02010609060101010101" pitchFamily="49" charset="-122"/>
                <a:ea typeface="楷体" panose="02010609060101010101" pitchFamily="49" charset="-122"/>
              </a:rPr>
              <a:t>团队构成</a:t>
            </a:r>
            <a:endParaRPr lang="en-US" altLang="en-US" dirty="0">
              <a:solidFill>
                <a:schemeClr val="bg1"/>
              </a:solidFill>
              <a:latin typeface="楷体" panose="02010609060101010101" pitchFamily="49" charset="-122"/>
              <a:ea typeface="楷体" panose="02010609060101010101" pitchFamily="49" charset="-122"/>
            </a:endParaRPr>
          </a:p>
        </p:txBody>
      </p:sp>
      <p:grpSp>
        <p:nvGrpSpPr>
          <p:cNvPr id="58" name="Group 32"/>
          <p:cNvGrpSpPr>
            <a:grpSpLocks/>
          </p:cNvGrpSpPr>
          <p:nvPr/>
        </p:nvGrpSpPr>
        <p:grpSpPr bwMode="auto">
          <a:xfrm>
            <a:off x="5362179" y="5113704"/>
            <a:ext cx="2455863" cy="1267061"/>
            <a:chOff x="366" y="1492"/>
            <a:chExt cx="1282" cy="546"/>
          </a:xfrm>
        </p:grpSpPr>
        <p:sp>
          <p:nvSpPr>
            <p:cNvPr id="59" name="Rectangle 33"/>
            <p:cNvSpPr>
              <a:spLocks noChangeArrowheads="1"/>
            </p:cNvSpPr>
            <p:nvPr/>
          </p:nvSpPr>
          <p:spPr bwMode="auto">
            <a:xfrm>
              <a:off x="366" y="1492"/>
              <a:ext cx="1282" cy="546"/>
            </a:xfrm>
            <a:prstGeom prst="rect">
              <a:avLst/>
            </a:prstGeom>
            <a:solidFill>
              <a:srgbClr val="F8F8F8"/>
            </a:solidFill>
            <a:ln w="38100">
              <a:solidFill>
                <a:srgbClr val="6094C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ysClr val="windowText" lastClr="000000"/>
                </a:solidFill>
                <a:effectLst/>
                <a:uLnTx/>
                <a:uFillTx/>
                <a:latin typeface="楷体" pitchFamily="49" charset="-122"/>
                <a:ea typeface="楷体" pitchFamily="49" charset="-122"/>
              </a:endParaRPr>
            </a:p>
          </p:txBody>
        </p:sp>
        <p:sp>
          <p:nvSpPr>
            <p:cNvPr id="60" name="Text Box 34"/>
            <p:cNvSpPr txBox="1">
              <a:spLocks noChangeArrowheads="1"/>
            </p:cNvSpPr>
            <p:nvPr/>
          </p:nvSpPr>
          <p:spPr bwMode="auto">
            <a:xfrm>
              <a:off x="391" y="1505"/>
              <a:ext cx="1237" cy="133"/>
            </a:xfrm>
            <a:prstGeom prst="rect">
              <a:avLst/>
            </a:prstGeom>
            <a:noFill/>
            <a:ln w="9525">
              <a:noFill/>
              <a:miter lim="800000"/>
              <a:headEnd/>
              <a:tailEnd/>
            </a:ln>
          </p:spPr>
          <p:txBody>
            <a:bodyPr anchor="ctr">
              <a:spAutoFit/>
            </a:bodyPr>
            <a:lstStyle/>
            <a:p>
              <a:pPr marL="187325" marR="0" lvl="0" indent="-187325" algn="ctr" defTabSz="914400" eaLnBrk="1" fontAlgn="auto" latinLnBrk="0" hangingPunct="1">
                <a:lnSpc>
                  <a:spcPct val="100000"/>
                </a:lnSpc>
                <a:spcBef>
                  <a:spcPts val="0"/>
                </a:spcBef>
                <a:spcAft>
                  <a:spcPts val="0"/>
                </a:spcAft>
                <a:buClrTx/>
                <a:buSzTx/>
                <a:buFontTx/>
                <a:buNone/>
                <a:tabLst/>
                <a:defRPr/>
              </a:pPr>
              <a:r>
                <a:rPr lang="zh-CN" altLang="en-US" sz="1400" kern="0" dirty="0" smtClean="0">
                  <a:solidFill>
                    <a:srgbClr val="6094C0"/>
                  </a:solidFill>
                  <a:latin typeface="楷体" pitchFamily="49" charset="-122"/>
                  <a:ea typeface="楷体" pitchFamily="49" charset="-122"/>
                </a:rPr>
                <a:t>后端技术</a:t>
              </a:r>
              <a:endParaRPr kumimoji="0" lang="zh-CN" altLang="en-US" sz="1400" b="0" i="0" u="none" strike="noStrike" kern="0" cap="none" spc="0" normalizeH="0" baseline="0" noProof="0" dirty="0">
                <a:ln>
                  <a:noFill/>
                </a:ln>
                <a:solidFill>
                  <a:srgbClr val="6094C0"/>
                </a:solidFill>
                <a:effectLst/>
                <a:uLnTx/>
                <a:uFillTx/>
                <a:latin typeface="楷体" pitchFamily="49" charset="-122"/>
                <a:ea typeface="楷体" pitchFamily="49" charset="-122"/>
              </a:endParaRPr>
            </a:p>
          </p:txBody>
        </p:sp>
        <p:sp>
          <p:nvSpPr>
            <p:cNvPr id="61" name="Line 35"/>
            <p:cNvSpPr>
              <a:spLocks noChangeShapeType="1"/>
            </p:cNvSpPr>
            <p:nvPr/>
          </p:nvSpPr>
          <p:spPr bwMode="auto">
            <a:xfrm>
              <a:off x="372" y="1636"/>
              <a:ext cx="1270" cy="0"/>
            </a:xfrm>
            <a:prstGeom prst="line">
              <a:avLst/>
            </a:prstGeom>
            <a:noFill/>
            <a:ln w="12700">
              <a:solidFill>
                <a:srgbClr val="6094C0"/>
              </a:solidFill>
              <a:round/>
              <a:headEnd/>
              <a:tailEnd/>
            </a:ln>
          </p:spPr>
          <p:txBody>
            <a:bodyPr wrap="none" lIns="0" tIns="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楷体" pitchFamily="49" charset="-122"/>
                <a:ea typeface="楷体" pitchFamily="49" charset="-122"/>
              </a:endParaRPr>
            </a:p>
          </p:txBody>
        </p:sp>
      </p:grpSp>
      <p:sp>
        <p:nvSpPr>
          <p:cNvPr id="62" name="Oval 38"/>
          <p:cNvSpPr>
            <a:spLocks noChangeArrowheads="1"/>
          </p:cNvSpPr>
          <p:nvPr/>
        </p:nvSpPr>
        <p:spPr bwMode="auto">
          <a:xfrm>
            <a:off x="7676754" y="4933778"/>
            <a:ext cx="336550" cy="336550"/>
          </a:xfrm>
          <a:prstGeom prst="ellipse">
            <a:avLst/>
          </a:prstGeom>
          <a:solidFill>
            <a:srgbClr val="FFFFFF"/>
          </a:solidFill>
          <a:ln w="28575">
            <a:solidFill>
              <a:srgbClr val="6094C0"/>
            </a:solidFill>
            <a:round/>
            <a:headEnd/>
            <a:tailEnd/>
          </a:ln>
        </p:spPr>
        <p:txBody>
          <a:bodyPr wrap="none" lIns="0" tIns="0" rIns="0" bIns="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srgbClr val="6094C0"/>
                </a:solidFill>
                <a:effectLst/>
                <a:uLnTx/>
                <a:uFillTx/>
                <a:latin typeface="楷体" pitchFamily="49" charset="-122"/>
                <a:ea typeface="楷体" pitchFamily="49" charset="-122"/>
              </a:rPr>
              <a:t>6</a:t>
            </a:r>
            <a:endParaRPr kumimoji="0" lang="en-US" altLang="zh-CN" sz="1200" b="0" i="0" u="none" strike="noStrike" kern="0" cap="none" spc="0" normalizeH="0" baseline="0" noProof="0" dirty="0">
              <a:ln>
                <a:noFill/>
              </a:ln>
              <a:solidFill>
                <a:srgbClr val="6094C0"/>
              </a:solidFill>
              <a:effectLst/>
              <a:uLnTx/>
              <a:uFillTx/>
              <a:latin typeface="楷体" pitchFamily="49" charset="-122"/>
              <a:ea typeface="楷体" pitchFamily="49" charset="-122"/>
            </a:endParaRPr>
          </a:p>
        </p:txBody>
      </p:sp>
      <p:grpSp>
        <p:nvGrpSpPr>
          <p:cNvPr id="63" name="Group 61"/>
          <p:cNvGrpSpPr>
            <a:grpSpLocks noChangeAspect="1"/>
          </p:cNvGrpSpPr>
          <p:nvPr/>
        </p:nvGrpSpPr>
        <p:grpSpPr bwMode="auto">
          <a:xfrm>
            <a:off x="4103711" y="3244678"/>
            <a:ext cx="1380984" cy="1080000"/>
            <a:chOff x="4873" y="627"/>
            <a:chExt cx="1170" cy="915"/>
          </a:xfrm>
        </p:grpSpPr>
        <p:sp>
          <p:nvSpPr>
            <p:cNvPr id="64" name="Oval 60"/>
            <p:cNvSpPr>
              <a:spLocks noChangeArrowheads="1"/>
            </p:cNvSpPr>
            <p:nvPr/>
          </p:nvSpPr>
          <p:spPr bwMode="auto">
            <a:xfrm>
              <a:off x="4873" y="627"/>
              <a:ext cx="1170" cy="915"/>
            </a:xfrm>
            <a:prstGeom prst="ellipse">
              <a:avLst/>
            </a:prstGeom>
            <a:solidFill>
              <a:srgbClr val="6094C0"/>
            </a:solidFill>
            <a:ln w="9525">
              <a:noFill/>
              <a:round/>
              <a:headEnd/>
              <a:tailEnd/>
            </a:ln>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ysClr val="windowText" lastClr="000000"/>
                </a:solidFill>
                <a:effectLst/>
                <a:uLnTx/>
                <a:uFillTx/>
                <a:latin typeface="楷体" pitchFamily="49" charset="-122"/>
                <a:ea typeface="楷体" pitchFamily="49" charset="-122"/>
              </a:endParaRPr>
            </a:p>
          </p:txBody>
        </p:sp>
        <p:sp>
          <p:nvSpPr>
            <p:cNvPr id="65" name="Oval 46"/>
            <p:cNvSpPr>
              <a:spLocks noChangeArrowheads="1"/>
            </p:cNvSpPr>
            <p:nvPr/>
          </p:nvSpPr>
          <p:spPr bwMode="auto">
            <a:xfrm>
              <a:off x="5102" y="704"/>
              <a:ext cx="734" cy="685"/>
            </a:xfrm>
            <a:prstGeom prst="ellipse">
              <a:avLst/>
            </a:prstGeom>
            <a:solidFill>
              <a:srgbClr val="6094C0">
                <a:alpha val="78038"/>
              </a:srgbClr>
            </a:solidFill>
            <a:ln w="9525">
              <a:noFill/>
              <a:round/>
              <a:headEnd/>
              <a:tailEnd/>
            </a:ln>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FFFFFF"/>
                  </a:solidFill>
                  <a:effectLst/>
                  <a:uLnTx/>
                  <a:uFillTx/>
                  <a:latin typeface="楷体" pitchFamily="49" charset="-122"/>
                  <a:ea typeface="楷体" pitchFamily="49" charset="-122"/>
                </a:rPr>
                <a:t>团队组织</a:t>
              </a:r>
              <a:endParaRPr kumimoji="0" lang="zh-CN" altLang="en-US" sz="1800" b="0" i="0" u="none" strike="noStrike" kern="0" cap="none" spc="0" normalizeH="0" baseline="0" noProof="0" dirty="0">
                <a:ln>
                  <a:noFill/>
                </a:ln>
                <a:solidFill>
                  <a:srgbClr val="FFFFFF"/>
                </a:solidFill>
                <a:effectLst/>
                <a:uLnTx/>
                <a:uFillTx/>
                <a:latin typeface="楷体" pitchFamily="49" charset="-122"/>
                <a:ea typeface="楷体" pitchFamily="49" charset="-122"/>
              </a:endParaRPr>
            </a:p>
          </p:txBody>
        </p:sp>
      </p:grpSp>
      <p:pic>
        <p:nvPicPr>
          <p:cNvPr id="66" name="Picture 62" descr="gold_arrow_new"/>
          <p:cNvPicPr>
            <a:picLocks noChangeAspect="1" noChangeArrowheads="1"/>
          </p:cNvPicPr>
          <p:nvPr/>
        </p:nvPicPr>
        <p:blipFill>
          <a:blip r:embed="rId2" cstate="print"/>
          <a:srcRect/>
          <a:stretch>
            <a:fillRect/>
          </a:stretch>
        </p:blipFill>
        <p:spPr bwMode="auto">
          <a:xfrm>
            <a:off x="3352346" y="3817765"/>
            <a:ext cx="246063" cy="250825"/>
          </a:xfrm>
          <a:prstGeom prst="rect">
            <a:avLst/>
          </a:prstGeom>
          <a:noFill/>
          <a:ln w="9525">
            <a:noFill/>
            <a:miter lim="800000"/>
            <a:headEnd/>
            <a:tailEnd/>
          </a:ln>
        </p:spPr>
      </p:pic>
      <p:pic>
        <p:nvPicPr>
          <p:cNvPr id="67" name="Picture 63" descr="gold_arrow_new"/>
          <p:cNvPicPr>
            <a:picLocks noChangeAspect="1" noChangeArrowheads="1"/>
          </p:cNvPicPr>
          <p:nvPr/>
        </p:nvPicPr>
        <p:blipFill>
          <a:blip r:embed="rId3" cstate="print"/>
          <a:srcRect/>
          <a:stretch>
            <a:fillRect/>
          </a:stretch>
        </p:blipFill>
        <p:spPr bwMode="auto">
          <a:xfrm>
            <a:off x="5859111" y="3672508"/>
            <a:ext cx="285750" cy="290513"/>
          </a:xfrm>
          <a:prstGeom prst="rect">
            <a:avLst/>
          </a:prstGeom>
          <a:noFill/>
          <a:ln w="9525">
            <a:noFill/>
            <a:miter lim="800000"/>
            <a:headEnd/>
            <a:tailEnd/>
          </a:ln>
        </p:spPr>
      </p:pic>
      <p:pic>
        <p:nvPicPr>
          <p:cNvPr id="68" name="Picture 64" descr="gold_arrow_new"/>
          <p:cNvPicPr>
            <a:picLocks noChangeAspect="1" noChangeArrowheads="1"/>
          </p:cNvPicPr>
          <p:nvPr/>
        </p:nvPicPr>
        <p:blipFill>
          <a:blip r:embed="rId4" cstate="print"/>
          <a:srcRect/>
          <a:stretch>
            <a:fillRect/>
          </a:stretch>
        </p:blipFill>
        <p:spPr bwMode="auto">
          <a:xfrm>
            <a:off x="4250836" y="2750965"/>
            <a:ext cx="290513" cy="285750"/>
          </a:xfrm>
          <a:prstGeom prst="rect">
            <a:avLst/>
          </a:prstGeom>
          <a:noFill/>
          <a:ln w="9525">
            <a:noFill/>
            <a:miter lim="800000"/>
            <a:headEnd/>
            <a:tailEnd/>
          </a:ln>
        </p:spPr>
      </p:pic>
      <p:pic>
        <p:nvPicPr>
          <p:cNvPr id="69" name="Picture 65" descr="gold_arrow_new"/>
          <p:cNvPicPr>
            <a:picLocks noChangeAspect="1" noChangeArrowheads="1"/>
          </p:cNvPicPr>
          <p:nvPr/>
        </p:nvPicPr>
        <p:blipFill>
          <a:blip r:embed="rId4" cstate="print"/>
          <a:srcRect/>
          <a:stretch>
            <a:fillRect/>
          </a:stretch>
        </p:blipFill>
        <p:spPr bwMode="auto">
          <a:xfrm>
            <a:off x="4934079" y="2748613"/>
            <a:ext cx="290512" cy="285750"/>
          </a:xfrm>
          <a:prstGeom prst="rect">
            <a:avLst/>
          </a:prstGeom>
          <a:noFill/>
          <a:ln w="9525">
            <a:noFill/>
            <a:miter lim="800000"/>
            <a:headEnd/>
            <a:tailEnd/>
          </a:ln>
        </p:spPr>
      </p:pic>
      <p:pic>
        <p:nvPicPr>
          <p:cNvPr id="70" name="Picture 66" descr="gold_arrow_new"/>
          <p:cNvPicPr>
            <a:picLocks noChangeAspect="1" noChangeArrowheads="1"/>
          </p:cNvPicPr>
          <p:nvPr/>
        </p:nvPicPr>
        <p:blipFill>
          <a:blip r:embed="rId5" cstate="print"/>
          <a:srcRect/>
          <a:stretch>
            <a:fillRect/>
          </a:stretch>
        </p:blipFill>
        <p:spPr bwMode="auto">
          <a:xfrm>
            <a:off x="5062141" y="4648028"/>
            <a:ext cx="290513" cy="285750"/>
          </a:xfrm>
          <a:prstGeom prst="rect">
            <a:avLst/>
          </a:prstGeom>
          <a:noFill/>
          <a:ln w="9525">
            <a:noFill/>
            <a:miter lim="800000"/>
            <a:headEnd/>
            <a:tailEnd/>
          </a:ln>
        </p:spPr>
      </p:pic>
      <p:pic>
        <p:nvPicPr>
          <p:cNvPr id="71" name="Picture 67" descr="gold_arrow_new"/>
          <p:cNvPicPr>
            <a:picLocks noChangeAspect="1" noChangeArrowheads="1"/>
          </p:cNvPicPr>
          <p:nvPr/>
        </p:nvPicPr>
        <p:blipFill>
          <a:blip r:embed="rId5" cstate="print"/>
          <a:srcRect/>
          <a:stretch>
            <a:fillRect/>
          </a:stretch>
        </p:blipFill>
        <p:spPr bwMode="auto">
          <a:xfrm>
            <a:off x="4384279" y="4648028"/>
            <a:ext cx="290512" cy="285750"/>
          </a:xfrm>
          <a:prstGeom prst="rect">
            <a:avLst/>
          </a:prstGeom>
          <a:noFill/>
          <a:ln w="9525">
            <a:noFill/>
            <a:miter lim="800000"/>
            <a:headEnd/>
            <a:tailEnd/>
          </a:ln>
        </p:spPr>
      </p:pic>
      <p:grpSp>
        <p:nvGrpSpPr>
          <p:cNvPr id="72" name="组合 56"/>
          <p:cNvGrpSpPr/>
          <p:nvPr/>
        </p:nvGrpSpPr>
        <p:grpSpPr>
          <a:xfrm>
            <a:off x="1375322" y="1240296"/>
            <a:ext cx="3013255" cy="1355161"/>
            <a:chOff x="1688820" y="1070887"/>
            <a:chExt cx="2656546" cy="1588504"/>
          </a:xfrm>
        </p:grpSpPr>
        <p:grpSp>
          <p:nvGrpSpPr>
            <p:cNvPr id="73" name="Group 24"/>
            <p:cNvGrpSpPr>
              <a:grpSpLocks/>
            </p:cNvGrpSpPr>
            <p:nvPr/>
          </p:nvGrpSpPr>
          <p:grpSpPr bwMode="auto">
            <a:xfrm>
              <a:off x="1889504" y="1283843"/>
              <a:ext cx="2455862" cy="1375548"/>
              <a:chOff x="366" y="1492"/>
              <a:chExt cx="1282" cy="719"/>
            </a:xfrm>
          </p:grpSpPr>
          <p:sp>
            <p:nvSpPr>
              <p:cNvPr id="76" name="Rectangle 25"/>
              <p:cNvSpPr>
                <a:spLocks noChangeArrowheads="1"/>
              </p:cNvSpPr>
              <p:nvPr/>
            </p:nvSpPr>
            <p:spPr bwMode="auto">
              <a:xfrm>
                <a:off x="366" y="1492"/>
                <a:ext cx="1282" cy="719"/>
              </a:xfrm>
              <a:prstGeom prst="rect">
                <a:avLst/>
              </a:prstGeom>
              <a:solidFill>
                <a:srgbClr val="F8F8F8"/>
              </a:solidFill>
              <a:ln w="38100">
                <a:solidFill>
                  <a:srgbClr val="6094C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ysClr val="windowText" lastClr="000000"/>
                  </a:solidFill>
                  <a:effectLst/>
                  <a:uLnTx/>
                  <a:uFillTx/>
                  <a:latin typeface="楷体" pitchFamily="49" charset="-122"/>
                  <a:ea typeface="楷体" pitchFamily="49" charset="-122"/>
                </a:endParaRPr>
              </a:p>
            </p:txBody>
          </p:sp>
          <p:sp>
            <p:nvSpPr>
              <p:cNvPr id="77" name="Text Box 26"/>
              <p:cNvSpPr txBox="1">
                <a:spLocks noChangeArrowheads="1"/>
              </p:cNvSpPr>
              <p:nvPr/>
            </p:nvSpPr>
            <p:spPr bwMode="auto">
              <a:xfrm>
                <a:off x="391" y="1505"/>
                <a:ext cx="1237" cy="189"/>
              </a:xfrm>
              <a:prstGeom prst="rect">
                <a:avLst/>
              </a:prstGeom>
              <a:noFill/>
              <a:ln w="9525">
                <a:noFill/>
                <a:miter lim="800000"/>
                <a:headEnd/>
                <a:tailEnd/>
              </a:ln>
            </p:spPr>
            <p:txBody>
              <a:bodyPr anchor="ctr">
                <a:spAutoFit/>
              </a:bodyPr>
              <a:lstStyle/>
              <a:p>
                <a:pPr marL="187325" marR="0" lvl="0" indent="-187325" algn="ctr" defTabSz="914400" eaLnBrk="1" fontAlgn="auto" latinLnBrk="0" hangingPunct="1">
                  <a:lnSpc>
                    <a:spcPct val="100000"/>
                  </a:lnSpc>
                  <a:spcBef>
                    <a:spcPts val="0"/>
                  </a:spcBef>
                  <a:spcAft>
                    <a:spcPts val="0"/>
                  </a:spcAft>
                  <a:buClrTx/>
                  <a:buSzTx/>
                  <a:buFontTx/>
                  <a:buNone/>
                  <a:tabLst/>
                  <a:defRPr/>
                </a:pPr>
                <a:r>
                  <a:rPr lang="zh-CN" altLang="en-US" sz="1400" kern="0" dirty="0" smtClean="0">
                    <a:solidFill>
                      <a:srgbClr val="6094C0"/>
                    </a:solidFill>
                    <a:latin typeface="楷体" pitchFamily="49" charset="-122"/>
                    <a:ea typeface="楷体" pitchFamily="49" charset="-122"/>
                  </a:rPr>
                  <a:t>专家顾问</a:t>
                </a:r>
                <a:endParaRPr kumimoji="0" lang="zh-CN" altLang="en-US" sz="1400" b="0" i="0" u="none" strike="noStrike" kern="0" cap="none" spc="0" normalizeH="0" baseline="0" noProof="0" dirty="0">
                  <a:ln>
                    <a:noFill/>
                  </a:ln>
                  <a:solidFill>
                    <a:srgbClr val="6094C0"/>
                  </a:solidFill>
                  <a:effectLst/>
                  <a:uLnTx/>
                  <a:uFillTx/>
                  <a:latin typeface="楷体" pitchFamily="49" charset="-122"/>
                  <a:ea typeface="楷体" pitchFamily="49" charset="-122"/>
                </a:endParaRPr>
              </a:p>
            </p:txBody>
          </p:sp>
          <p:sp>
            <p:nvSpPr>
              <p:cNvPr id="78" name="Line 27"/>
              <p:cNvSpPr>
                <a:spLocks noChangeShapeType="1"/>
              </p:cNvSpPr>
              <p:nvPr/>
            </p:nvSpPr>
            <p:spPr bwMode="auto">
              <a:xfrm>
                <a:off x="372" y="1686"/>
                <a:ext cx="1270" cy="0"/>
              </a:xfrm>
              <a:prstGeom prst="line">
                <a:avLst/>
              </a:prstGeom>
              <a:noFill/>
              <a:ln w="12700">
                <a:solidFill>
                  <a:srgbClr val="6094C0"/>
                </a:solidFill>
                <a:round/>
                <a:headEnd/>
                <a:tailEnd/>
              </a:ln>
            </p:spPr>
            <p:txBody>
              <a:bodyPr wrap="none" lIns="0" tIns="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楷体" pitchFamily="49" charset="-122"/>
                  <a:ea typeface="楷体" pitchFamily="49" charset="-122"/>
                </a:endParaRPr>
              </a:p>
            </p:txBody>
          </p:sp>
        </p:grpSp>
        <p:sp>
          <p:nvSpPr>
            <p:cNvPr id="74" name="Oval 30"/>
            <p:cNvSpPr>
              <a:spLocks noChangeArrowheads="1"/>
            </p:cNvSpPr>
            <p:nvPr/>
          </p:nvSpPr>
          <p:spPr bwMode="auto">
            <a:xfrm>
              <a:off x="1688820" y="1070887"/>
              <a:ext cx="336550" cy="336550"/>
            </a:xfrm>
            <a:prstGeom prst="ellipse">
              <a:avLst/>
            </a:prstGeom>
            <a:solidFill>
              <a:srgbClr val="FFFFFF"/>
            </a:solidFill>
            <a:ln w="28575">
              <a:solidFill>
                <a:srgbClr val="6094C0"/>
              </a:solidFill>
              <a:round/>
              <a:headEnd/>
              <a:tailEnd/>
            </a:ln>
          </p:spPr>
          <p:txBody>
            <a:bodyPr wrap="none" lIns="0" tIns="0" rIns="0" bIns="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1200" kern="0" dirty="0" smtClean="0">
                  <a:solidFill>
                    <a:srgbClr val="6094C0"/>
                  </a:solidFill>
                  <a:latin typeface="楷体" pitchFamily="49" charset="-122"/>
                  <a:ea typeface="楷体" pitchFamily="49" charset="-122"/>
                </a:rPr>
                <a:t>1</a:t>
              </a:r>
              <a:endParaRPr kumimoji="0" lang="en-US" altLang="zh-CN" sz="1200" b="0" i="0" u="none" strike="noStrike" kern="0" cap="none" spc="0" normalizeH="0" baseline="0" noProof="0" dirty="0">
                <a:ln>
                  <a:noFill/>
                </a:ln>
                <a:solidFill>
                  <a:srgbClr val="6094C0"/>
                </a:solidFill>
                <a:effectLst/>
                <a:uLnTx/>
                <a:uFillTx/>
                <a:latin typeface="楷体" pitchFamily="49" charset="-122"/>
                <a:ea typeface="楷体" pitchFamily="49" charset="-122"/>
              </a:endParaRPr>
            </a:p>
          </p:txBody>
        </p:sp>
        <p:sp>
          <p:nvSpPr>
            <p:cNvPr id="75" name="TextBox 80"/>
            <p:cNvSpPr txBox="1"/>
            <p:nvPr/>
          </p:nvSpPr>
          <p:spPr>
            <a:xfrm>
              <a:off x="1900997" y="1674805"/>
              <a:ext cx="2331992" cy="541158"/>
            </a:xfrm>
            <a:prstGeom prst="rect">
              <a:avLst/>
            </a:prstGeom>
            <a:noFill/>
          </p:spPr>
          <p:txBody>
            <a:bodyPr wrap="square" rtlCol="0">
              <a:spAutoFit/>
            </a:bodyPr>
            <a:lstStyle/>
            <a:p>
              <a:pPr defTabSz="914400">
                <a:defRPr/>
              </a:pPr>
              <a:r>
                <a:rPr kumimoji="0" lang="en-US" altLang="zh-CN" sz="1200" b="0" i="0" u="none" strike="noStrike" kern="0" cap="none" spc="0" normalizeH="0" baseline="0" noProof="0" dirty="0" smtClean="0">
                  <a:ln>
                    <a:noFill/>
                  </a:ln>
                  <a:solidFill>
                    <a:srgbClr val="959595">
                      <a:lumMod val="75000"/>
                    </a:srgbClr>
                  </a:solidFill>
                  <a:effectLst/>
                  <a:uLnTx/>
                  <a:uFillTx/>
                  <a:latin typeface="楷体" pitchFamily="49" charset="-122"/>
                  <a:ea typeface="楷体" pitchFamily="49" charset="-122"/>
                </a:rPr>
                <a:t>FRM </a:t>
              </a:r>
              <a:r>
                <a:rPr lang="en-US" altLang="zh-CN" sz="1200" kern="0" dirty="0" err="1" smtClean="0">
                  <a:solidFill>
                    <a:srgbClr val="959595">
                      <a:lumMod val="75000"/>
                    </a:srgbClr>
                  </a:solidFill>
                  <a:latin typeface="楷体" pitchFamily="49" charset="-122"/>
                  <a:ea typeface="楷体" pitchFamily="49" charset="-122"/>
                </a:rPr>
                <a:t>Teradata</a:t>
              </a:r>
              <a:r>
                <a:rPr lang="en-US" altLang="zh-CN" sz="1200" kern="0" dirty="0" smtClean="0">
                  <a:solidFill>
                    <a:srgbClr val="959595">
                      <a:lumMod val="75000"/>
                    </a:srgbClr>
                  </a:solidFill>
                  <a:latin typeface="楷体" pitchFamily="49" charset="-122"/>
                  <a:ea typeface="楷体" pitchFamily="49" charset="-122"/>
                </a:rPr>
                <a:t> Certified</a:t>
              </a:r>
            </a:p>
            <a:p>
              <a:pPr lvl="0" defTabSz="914400">
                <a:defRPr/>
              </a:pPr>
              <a:r>
                <a:rPr lang="zh-CN" altLang="en-US" sz="1200" kern="0" dirty="0" smtClean="0">
                  <a:solidFill>
                    <a:srgbClr val="959595">
                      <a:lumMod val="75000"/>
                    </a:srgbClr>
                  </a:solidFill>
                  <a:latin typeface="楷体" pitchFamily="49" charset="-122"/>
                  <a:ea typeface="楷体" pitchFamily="49" charset="-122"/>
                </a:rPr>
                <a:t>业务 数据 统计</a:t>
              </a:r>
              <a:endParaRPr lang="en-US" altLang="zh-CN" sz="1200" kern="0" dirty="0" smtClean="0">
                <a:solidFill>
                  <a:srgbClr val="959595">
                    <a:lumMod val="75000"/>
                  </a:srgbClr>
                </a:solidFill>
                <a:latin typeface="楷体" pitchFamily="49" charset="-122"/>
                <a:ea typeface="楷体" pitchFamily="49" charset="-122"/>
              </a:endParaRPr>
            </a:p>
          </p:txBody>
        </p:sp>
      </p:grpSp>
      <p:grpSp>
        <p:nvGrpSpPr>
          <p:cNvPr id="79" name="组合 49"/>
          <p:cNvGrpSpPr/>
          <p:nvPr/>
        </p:nvGrpSpPr>
        <p:grpSpPr>
          <a:xfrm>
            <a:off x="403372" y="3076403"/>
            <a:ext cx="2675965" cy="1356049"/>
            <a:chOff x="1558672" y="4807490"/>
            <a:chExt cx="2675965" cy="1586658"/>
          </a:xfrm>
        </p:grpSpPr>
        <p:sp>
          <p:nvSpPr>
            <p:cNvPr id="80" name="Rectangle 51"/>
            <p:cNvSpPr>
              <a:spLocks noChangeArrowheads="1"/>
            </p:cNvSpPr>
            <p:nvPr/>
          </p:nvSpPr>
          <p:spPr bwMode="auto">
            <a:xfrm>
              <a:off x="1777187" y="4975765"/>
              <a:ext cx="2457450" cy="1418383"/>
            </a:xfrm>
            <a:prstGeom prst="rect">
              <a:avLst/>
            </a:prstGeom>
            <a:solidFill>
              <a:srgbClr val="F8F8F8"/>
            </a:solidFill>
            <a:ln w="38100">
              <a:solidFill>
                <a:srgbClr val="6094C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ysClr val="windowText" lastClr="000000"/>
                </a:solidFill>
                <a:effectLst/>
                <a:uLnTx/>
                <a:uFillTx/>
                <a:latin typeface="楷体" pitchFamily="49" charset="-122"/>
                <a:ea typeface="楷体" pitchFamily="49" charset="-122"/>
              </a:endParaRPr>
            </a:p>
          </p:txBody>
        </p:sp>
        <p:sp>
          <p:nvSpPr>
            <p:cNvPr id="81" name="Text Box 52"/>
            <p:cNvSpPr txBox="1">
              <a:spLocks noChangeArrowheads="1"/>
            </p:cNvSpPr>
            <p:nvPr/>
          </p:nvSpPr>
          <p:spPr bwMode="auto">
            <a:xfrm>
              <a:off x="1793282" y="5006735"/>
              <a:ext cx="2371725" cy="360117"/>
            </a:xfrm>
            <a:prstGeom prst="rect">
              <a:avLst/>
            </a:prstGeom>
            <a:noFill/>
            <a:ln w="9525">
              <a:noFill/>
              <a:miter lim="800000"/>
              <a:headEnd/>
              <a:tailEnd/>
            </a:ln>
          </p:spPr>
          <p:txBody>
            <a:bodyPr anchor="ctr">
              <a:spAutoFit/>
            </a:bodyPr>
            <a:lstStyle/>
            <a:p>
              <a:pPr marL="187325" marR="0" lvl="0" indent="-187325"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srgbClr val="6094C0"/>
                  </a:solidFill>
                  <a:effectLst/>
                  <a:uLnTx/>
                  <a:uFillTx/>
                  <a:latin typeface="楷体" pitchFamily="49" charset="-122"/>
                  <a:ea typeface="楷体" pitchFamily="49" charset="-122"/>
                </a:rPr>
                <a:t>产品经理</a:t>
              </a:r>
              <a:endParaRPr kumimoji="0" lang="zh-CN" altLang="en-US" sz="1400" b="0" i="0" u="none" strike="noStrike" kern="0" cap="none" spc="0" normalizeH="0" baseline="0" noProof="0" dirty="0">
                <a:ln>
                  <a:noFill/>
                </a:ln>
                <a:solidFill>
                  <a:srgbClr val="6094C0"/>
                </a:solidFill>
                <a:effectLst/>
                <a:uLnTx/>
                <a:uFillTx/>
                <a:latin typeface="楷体" pitchFamily="49" charset="-122"/>
                <a:ea typeface="楷体" pitchFamily="49" charset="-122"/>
              </a:endParaRPr>
            </a:p>
          </p:txBody>
        </p:sp>
        <p:sp>
          <p:nvSpPr>
            <p:cNvPr id="82" name="Line 53"/>
            <p:cNvSpPr>
              <a:spLocks noChangeShapeType="1"/>
            </p:cNvSpPr>
            <p:nvPr/>
          </p:nvSpPr>
          <p:spPr bwMode="auto">
            <a:xfrm>
              <a:off x="1788300" y="5358243"/>
              <a:ext cx="2433637" cy="0"/>
            </a:xfrm>
            <a:prstGeom prst="line">
              <a:avLst/>
            </a:prstGeom>
            <a:noFill/>
            <a:ln w="12700">
              <a:solidFill>
                <a:srgbClr val="6094C0"/>
              </a:solidFill>
              <a:round/>
              <a:headEnd/>
              <a:tailEnd/>
            </a:ln>
          </p:spPr>
          <p:txBody>
            <a:bodyPr wrap="none" lIns="0" tIns="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楷体" pitchFamily="49" charset="-122"/>
                <a:ea typeface="楷体" pitchFamily="49" charset="-122"/>
              </a:endParaRPr>
            </a:p>
          </p:txBody>
        </p:sp>
        <p:sp>
          <p:nvSpPr>
            <p:cNvPr id="83" name="Oval 57"/>
            <p:cNvSpPr>
              <a:spLocks noChangeArrowheads="1"/>
            </p:cNvSpPr>
            <p:nvPr/>
          </p:nvSpPr>
          <p:spPr bwMode="auto">
            <a:xfrm>
              <a:off x="1558672" y="4807490"/>
              <a:ext cx="336550" cy="336550"/>
            </a:xfrm>
            <a:prstGeom prst="ellipse">
              <a:avLst/>
            </a:prstGeom>
            <a:solidFill>
              <a:srgbClr val="FFFFFF"/>
            </a:solidFill>
            <a:ln w="28575">
              <a:solidFill>
                <a:srgbClr val="6094C0"/>
              </a:solidFill>
              <a:round/>
              <a:headEnd/>
              <a:tailEnd/>
            </a:ln>
          </p:spPr>
          <p:txBody>
            <a:bodyPr wrap="none" lIns="0" tIns="0" rIns="0" bIns="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srgbClr val="6094C0"/>
                  </a:solidFill>
                  <a:effectLst/>
                  <a:uLnTx/>
                  <a:uFillTx/>
                  <a:latin typeface="楷体" pitchFamily="49" charset="-122"/>
                  <a:ea typeface="楷体" pitchFamily="49" charset="-122"/>
                </a:rPr>
                <a:t>3</a:t>
              </a:r>
              <a:endParaRPr kumimoji="0" lang="en-US" altLang="zh-CN" sz="1200" b="0" i="0" u="none" strike="noStrike" kern="0" cap="none" spc="0" normalizeH="0" baseline="0" noProof="0" dirty="0">
                <a:ln>
                  <a:noFill/>
                </a:ln>
                <a:solidFill>
                  <a:srgbClr val="6094C0"/>
                </a:solidFill>
                <a:effectLst/>
                <a:uLnTx/>
                <a:uFillTx/>
                <a:latin typeface="楷体" pitchFamily="49" charset="-122"/>
                <a:ea typeface="楷体" pitchFamily="49" charset="-122"/>
              </a:endParaRPr>
            </a:p>
          </p:txBody>
        </p:sp>
        <p:sp>
          <p:nvSpPr>
            <p:cNvPr id="84" name="TextBox 81"/>
            <p:cNvSpPr txBox="1"/>
            <p:nvPr/>
          </p:nvSpPr>
          <p:spPr>
            <a:xfrm>
              <a:off x="1824149" y="5375197"/>
              <a:ext cx="2372388" cy="75624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959595">
                      <a:lumMod val="75000"/>
                    </a:srgbClr>
                  </a:solidFill>
                  <a:effectLst/>
                  <a:uLnTx/>
                  <a:uFillTx/>
                  <a:latin typeface="楷体" pitchFamily="49" charset="-122"/>
                  <a:ea typeface="楷体" pitchFamily="49" charset="-122"/>
                </a:rPr>
                <a:t>扎实的系统设计功底</a:t>
              </a:r>
              <a:endParaRPr kumimoji="0" lang="en-US" altLang="zh-CN" sz="1200" b="0" i="0" u="none" strike="noStrike" kern="0" cap="none" spc="0" normalizeH="0" baseline="0" noProof="0" dirty="0" smtClean="0">
                <a:ln>
                  <a:noFill/>
                </a:ln>
                <a:solidFill>
                  <a:srgbClr val="959595">
                    <a:lumMod val="75000"/>
                  </a:srgbClr>
                </a:solidFill>
                <a:effectLst/>
                <a:uLnTx/>
                <a:uFillTx/>
                <a:latin typeface="楷体" pitchFamily="49" charset="-122"/>
                <a:ea typeface="楷体" pitchFamily="49" charset="-122"/>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en-US" sz="1200" kern="0" dirty="0" smtClean="0">
                  <a:solidFill>
                    <a:srgbClr val="959595">
                      <a:lumMod val="75000"/>
                    </a:srgbClr>
                  </a:solidFill>
                  <a:latin typeface="楷体" pitchFamily="49" charset="-122"/>
                  <a:ea typeface="楷体" pitchFamily="49" charset="-122"/>
                </a:rPr>
                <a:t>经典的市场风险项目经验</a:t>
              </a:r>
              <a:endParaRPr lang="en-US" altLang="zh-CN" sz="1200" kern="0" dirty="0" smtClean="0">
                <a:solidFill>
                  <a:srgbClr val="959595">
                    <a:lumMod val="75000"/>
                  </a:srgbClr>
                </a:solidFill>
                <a:latin typeface="楷体" pitchFamily="49" charset="-122"/>
                <a:ea typeface="楷体" pitchFamily="49"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959595">
                      <a:lumMod val="75000"/>
                    </a:srgbClr>
                  </a:solidFill>
                  <a:effectLst/>
                  <a:uLnTx/>
                  <a:uFillTx/>
                  <a:latin typeface="楷体" pitchFamily="49" charset="-122"/>
                  <a:ea typeface="楷体" pitchFamily="49" charset="-122"/>
                </a:rPr>
                <a:t>跨行业的经历和产品提炼</a:t>
              </a:r>
              <a:endParaRPr kumimoji="0" lang="en-US" altLang="zh-CN" sz="1200" b="0" i="0" u="none" strike="noStrike" kern="0" cap="none" spc="0" normalizeH="0" baseline="0" noProof="0" dirty="0" smtClean="0">
                <a:ln>
                  <a:noFill/>
                </a:ln>
                <a:solidFill>
                  <a:srgbClr val="959595">
                    <a:lumMod val="75000"/>
                  </a:srgbClr>
                </a:solidFill>
                <a:effectLst/>
                <a:uLnTx/>
                <a:uFillTx/>
                <a:latin typeface="楷体" pitchFamily="49" charset="-122"/>
                <a:ea typeface="楷体" pitchFamily="49" charset="-122"/>
              </a:endParaRPr>
            </a:p>
          </p:txBody>
        </p:sp>
      </p:grpSp>
      <p:sp>
        <p:nvSpPr>
          <p:cNvPr id="85" name="TextBox 82"/>
          <p:cNvSpPr txBox="1"/>
          <p:nvPr/>
        </p:nvSpPr>
        <p:spPr>
          <a:xfrm>
            <a:off x="5412977" y="5495720"/>
            <a:ext cx="2372388"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200" kern="0" dirty="0" smtClean="0">
                <a:solidFill>
                  <a:srgbClr val="959595">
                    <a:lumMod val="75000"/>
                  </a:srgbClr>
                </a:solidFill>
                <a:latin typeface="楷体" pitchFamily="49" charset="-122"/>
                <a:ea typeface="楷体" pitchFamily="49" charset="-122"/>
              </a:rPr>
              <a:t>国内最强的</a:t>
            </a:r>
            <a:r>
              <a:rPr lang="en-US" altLang="zh-CN" sz="1200" kern="0" dirty="0" smtClean="0">
                <a:solidFill>
                  <a:srgbClr val="959595">
                    <a:lumMod val="75000"/>
                  </a:srgbClr>
                </a:solidFill>
                <a:latin typeface="楷体" pitchFamily="49" charset="-122"/>
                <a:ea typeface="楷体" pitchFamily="49" charset="-122"/>
              </a:rPr>
              <a:t>BI</a:t>
            </a:r>
            <a:r>
              <a:rPr lang="zh-CN" altLang="en-US" sz="1200" kern="0" dirty="0" smtClean="0">
                <a:solidFill>
                  <a:srgbClr val="959595">
                    <a:lumMod val="75000"/>
                  </a:srgbClr>
                </a:solidFill>
                <a:latin typeface="楷体" pitchFamily="49" charset="-122"/>
                <a:ea typeface="楷体" pitchFamily="49" charset="-122"/>
              </a:rPr>
              <a:t>团队</a:t>
            </a:r>
            <a:endParaRPr lang="en-US" altLang="zh-CN" sz="1200" kern="0" dirty="0" smtClean="0">
              <a:solidFill>
                <a:srgbClr val="959595">
                  <a:lumMod val="75000"/>
                </a:srgbClr>
              </a:solidFill>
              <a:latin typeface="楷体" pitchFamily="49" charset="-122"/>
              <a:ea typeface="楷体" pitchFamily="49" charset="-122"/>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en-US" sz="1200" kern="0" dirty="0" smtClean="0">
                <a:solidFill>
                  <a:srgbClr val="959595">
                    <a:lumMod val="75000"/>
                  </a:srgbClr>
                </a:solidFill>
                <a:latin typeface="楷体" pitchFamily="49" charset="-122"/>
                <a:ea typeface="楷体" pitchFamily="49" charset="-122"/>
              </a:rPr>
              <a:t>扎实的</a:t>
            </a:r>
            <a:r>
              <a:rPr lang="en-US" altLang="zh-CN" sz="1200" kern="0" dirty="0" smtClean="0">
                <a:solidFill>
                  <a:srgbClr val="959595">
                    <a:lumMod val="75000"/>
                  </a:srgbClr>
                </a:solidFill>
                <a:latin typeface="楷体" pitchFamily="49" charset="-122"/>
                <a:ea typeface="楷体" pitchFamily="49" charset="-122"/>
              </a:rPr>
              <a:t>ETL</a:t>
            </a:r>
            <a:r>
              <a:rPr lang="zh-CN" altLang="en-US" sz="1200" kern="0" dirty="0" smtClean="0">
                <a:solidFill>
                  <a:srgbClr val="959595">
                    <a:lumMod val="75000"/>
                  </a:srgbClr>
                </a:solidFill>
                <a:latin typeface="楷体" pitchFamily="49" charset="-122"/>
                <a:ea typeface="楷体" pitchFamily="49" charset="-122"/>
              </a:rPr>
              <a:t>基础</a:t>
            </a:r>
            <a:endParaRPr lang="en-US" altLang="zh-CN" sz="1200" kern="0" dirty="0" smtClean="0">
              <a:solidFill>
                <a:srgbClr val="959595">
                  <a:lumMod val="75000"/>
                </a:srgbClr>
              </a:solidFill>
              <a:latin typeface="楷体" pitchFamily="49" charset="-122"/>
              <a:ea typeface="楷体" pitchFamily="49"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959595">
                    <a:lumMod val="75000"/>
                  </a:srgbClr>
                </a:solidFill>
                <a:effectLst/>
                <a:uLnTx/>
                <a:uFillTx/>
                <a:latin typeface="楷体" pitchFamily="49" charset="-122"/>
                <a:ea typeface="楷体" pitchFamily="49" charset="-122"/>
              </a:rPr>
              <a:t>解决复杂问题的能力</a:t>
            </a:r>
            <a:endParaRPr kumimoji="0" lang="en-US" altLang="zh-CN" sz="1200" b="0" i="0" u="none" strike="noStrike" kern="0" cap="none" spc="0" normalizeH="0" baseline="0" noProof="0" dirty="0" smtClean="0">
              <a:ln>
                <a:noFill/>
              </a:ln>
              <a:solidFill>
                <a:srgbClr val="959595">
                  <a:lumMod val="75000"/>
                </a:srgbClr>
              </a:solidFill>
              <a:effectLst/>
              <a:uLnTx/>
              <a:uFillTx/>
              <a:latin typeface="楷体" pitchFamily="49" charset="-122"/>
              <a:ea typeface="楷体" pitchFamily="49" charset="-122"/>
            </a:endParaRPr>
          </a:p>
        </p:txBody>
      </p:sp>
      <p:sp>
        <p:nvSpPr>
          <p:cNvPr id="86" name="Rectangle 39"/>
          <p:cNvSpPr>
            <a:spLocks noChangeArrowheads="1"/>
          </p:cNvSpPr>
          <p:nvPr/>
        </p:nvSpPr>
        <p:spPr bwMode="auto">
          <a:xfrm>
            <a:off x="5133579" y="1338903"/>
            <a:ext cx="2455863" cy="1269187"/>
          </a:xfrm>
          <a:prstGeom prst="rect">
            <a:avLst/>
          </a:prstGeom>
          <a:solidFill>
            <a:srgbClr val="F8F8F8"/>
          </a:solidFill>
          <a:ln w="38100">
            <a:solidFill>
              <a:srgbClr val="6094C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ysClr val="windowText" lastClr="000000"/>
              </a:solidFill>
              <a:effectLst/>
              <a:uLnTx/>
              <a:uFillTx/>
              <a:latin typeface="楷体" pitchFamily="49" charset="-122"/>
              <a:ea typeface="楷体" pitchFamily="49" charset="-122"/>
            </a:endParaRPr>
          </a:p>
        </p:txBody>
      </p:sp>
      <p:sp>
        <p:nvSpPr>
          <p:cNvPr id="87" name="Text Box 40"/>
          <p:cNvSpPr txBox="1">
            <a:spLocks noChangeArrowheads="1"/>
          </p:cNvSpPr>
          <p:nvPr/>
        </p:nvSpPr>
        <p:spPr bwMode="auto">
          <a:xfrm>
            <a:off x="4981179" y="1382543"/>
            <a:ext cx="2833688" cy="307777"/>
          </a:xfrm>
          <a:prstGeom prst="rect">
            <a:avLst/>
          </a:prstGeom>
          <a:noFill/>
          <a:ln w="9525">
            <a:noFill/>
            <a:miter lim="800000"/>
            <a:headEnd/>
            <a:tailEnd/>
          </a:ln>
        </p:spPr>
        <p:txBody>
          <a:bodyPr>
            <a:spAutoFit/>
          </a:bodyPr>
          <a:lstStyle/>
          <a:p>
            <a:pPr marL="187325" marR="0" lvl="0" indent="-187325"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srgbClr val="6094C0"/>
                </a:solidFill>
                <a:effectLst/>
                <a:uLnTx/>
                <a:uFillTx/>
                <a:latin typeface="楷体" pitchFamily="49" charset="-122"/>
                <a:ea typeface="楷体" pitchFamily="49" charset="-122"/>
              </a:rPr>
              <a:t>业务顾问</a:t>
            </a:r>
            <a:endParaRPr kumimoji="0" lang="zh-CN" altLang="en-US" sz="1400" b="0" i="0" u="none" strike="noStrike" kern="0" cap="none" spc="0" normalizeH="0" baseline="0" noProof="0" dirty="0">
              <a:ln>
                <a:noFill/>
              </a:ln>
              <a:solidFill>
                <a:srgbClr val="6094C0"/>
              </a:solidFill>
              <a:effectLst/>
              <a:uLnTx/>
              <a:uFillTx/>
              <a:latin typeface="楷体" pitchFamily="49" charset="-122"/>
              <a:ea typeface="楷体" pitchFamily="49" charset="-122"/>
            </a:endParaRPr>
          </a:p>
        </p:txBody>
      </p:sp>
      <p:sp>
        <p:nvSpPr>
          <p:cNvPr id="88" name="Line 41"/>
          <p:cNvSpPr>
            <a:spLocks noChangeShapeType="1"/>
          </p:cNvSpPr>
          <p:nvPr/>
        </p:nvSpPr>
        <p:spPr bwMode="auto">
          <a:xfrm>
            <a:off x="5144692" y="1702025"/>
            <a:ext cx="2432050" cy="0"/>
          </a:xfrm>
          <a:prstGeom prst="line">
            <a:avLst/>
          </a:prstGeom>
          <a:noFill/>
          <a:ln w="12700">
            <a:solidFill>
              <a:srgbClr val="6094C0"/>
            </a:solidFill>
            <a:round/>
            <a:headEnd/>
            <a:tailEnd/>
          </a:ln>
        </p:spPr>
        <p:txBody>
          <a:bodyPr wrap="none" lIns="0" tIns="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楷体" pitchFamily="49" charset="-122"/>
              <a:ea typeface="楷体" pitchFamily="49" charset="-122"/>
            </a:endParaRPr>
          </a:p>
        </p:txBody>
      </p:sp>
      <p:sp>
        <p:nvSpPr>
          <p:cNvPr id="89" name="Oval 44"/>
          <p:cNvSpPr>
            <a:spLocks noChangeArrowheads="1"/>
          </p:cNvSpPr>
          <p:nvPr/>
        </p:nvSpPr>
        <p:spPr bwMode="auto">
          <a:xfrm>
            <a:off x="7421167" y="1170628"/>
            <a:ext cx="336550" cy="336550"/>
          </a:xfrm>
          <a:prstGeom prst="ellipse">
            <a:avLst/>
          </a:prstGeom>
          <a:solidFill>
            <a:srgbClr val="FFFFFF"/>
          </a:solidFill>
          <a:ln w="28575">
            <a:solidFill>
              <a:srgbClr val="6094C0"/>
            </a:solidFill>
            <a:round/>
            <a:headEnd/>
            <a:tailEnd/>
          </a:ln>
        </p:spPr>
        <p:txBody>
          <a:bodyPr wrap="none" lIns="0" tIns="0" rIns="0" bIns="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1200" kern="0" dirty="0">
                <a:solidFill>
                  <a:srgbClr val="6094C0"/>
                </a:solidFill>
                <a:latin typeface="楷体" pitchFamily="49" charset="-122"/>
                <a:ea typeface="楷体" pitchFamily="49" charset="-122"/>
              </a:rPr>
              <a:t>2</a:t>
            </a:r>
            <a:endParaRPr kumimoji="0" lang="en-US" altLang="zh-CN" sz="1200" b="0" i="0" u="none" strike="noStrike" kern="0" cap="none" spc="0" normalizeH="0" baseline="0" noProof="0" dirty="0">
              <a:ln>
                <a:noFill/>
              </a:ln>
              <a:solidFill>
                <a:srgbClr val="6094C0"/>
              </a:solidFill>
              <a:effectLst/>
              <a:uLnTx/>
              <a:uFillTx/>
              <a:latin typeface="楷体" pitchFamily="49" charset="-122"/>
              <a:ea typeface="楷体" pitchFamily="49" charset="-122"/>
            </a:endParaRPr>
          </a:p>
        </p:txBody>
      </p:sp>
      <p:sp>
        <p:nvSpPr>
          <p:cNvPr id="90" name="TextBox 83"/>
          <p:cNvSpPr txBox="1"/>
          <p:nvPr/>
        </p:nvSpPr>
        <p:spPr>
          <a:xfrm>
            <a:off x="5172455" y="1728416"/>
            <a:ext cx="2372388" cy="646331"/>
          </a:xfrm>
          <a:prstGeom prst="rect">
            <a:avLst/>
          </a:prstGeom>
          <a:noFill/>
        </p:spPr>
        <p:txBody>
          <a:bodyPr wrap="square" rtlCol="0">
            <a:spAutoFit/>
          </a:bodyPr>
          <a:lstStyle/>
          <a:p>
            <a:pPr lvl="0" defTabSz="914400">
              <a:defRPr/>
            </a:pPr>
            <a:r>
              <a:rPr lang="zh-CN" altLang="en-US" sz="1200" kern="0" dirty="0" smtClean="0">
                <a:solidFill>
                  <a:srgbClr val="959595">
                    <a:lumMod val="75000"/>
                  </a:srgbClr>
                </a:solidFill>
                <a:latin typeface="楷体" pitchFamily="49" charset="-122"/>
                <a:ea typeface="楷体" pitchFamily="49" charset="-122"/>
              </a:rPr>
              <a:t>众多市场风险项目实践</a:t>
            </a:r>
            <a:endParaRPr lang="en-US" altLang="zh-CN" sz="1200" kern="0" dirty="0" smtClean="0">
              <a:solidFill>
                <a:srgbClr val="959595">
                  <a:lumMod val="75000"/>
                </a:srgbClr>
              </a:solidFill>
              <a:latin typeface="楷体" pitchFamily="49" charset="-122"/>
              <a:ea typeface="楷体" pitchFamily="49" charset="-122"/>
            </a:endParaRPr>
          </a:p>
          <a:p>
            <a:pPr lvl="0" defTabSz="914400">
              <a:defRPr/>
            </a:pPr>
            <a:r>
              <a:rPr kumimoji="0" lang="zh-CN" altLang="en-US" sz="1200" b="0" i="0" u="none" strike="noStrike" kern="0" cap="none" spc="0" normalizeH="0" baseline="0" noProof="0" dirty="0" smtClean="0">
                <a:ln>
                  <a:noFill/>
                </a:ln>
                <a:solidFill>
                  <a:srgbClr val="959595">
                    <a:lumMod val="75000"/>
                  </a:srgbClr>
                </a:solidFill>
                <a:effectLst/>
                <a:uLnTx/>
                <a:uFillTx/>
                <a:latin typeface="楷体" pitchFamily="49" charset="-122"/>
                <a:ea typeface="楷体" pitchFamily="49" charset="-122"/>
              </a:rPr>
              <a:t>中台风控的深刻理解</a:t>
            </a:r>
            <a:endParaRPr kumimoji="0" lang="en-US" altLang="zh-CN" sz="1200" b="0" i="0" u="none" strike="noStrike" kern="0" cap="none" spc="0" normalizeH="0" baseline="0" noProof="0" dirty="0" smtClean="0">
              <a:ln>
                <a:noFill/>
              </a:ln>
              <a:solidFill>
                <a:srgbClr val="959595">
                  <a:lumMod val="75000"/>
                </a:srgbClr>
              </a:solidFill>
              <a:effectLst/>
              <a:uLnTx/>
              <a:uFillTx/>
              <a:latin typeface="楷体" pitchFamily="49" charset="-122"/>
              <a:ea typeface="楷体" pitchFamily="49" charset="-122"/>
            </a:endParaRPr>
          </a:p>
          <a:p>
            <a:pPr lvl="0" defTabSz="914400">
              <a:defRPr/>
            </a:pPr>
            <a:r>
              <a:rPr lang="zh-CN" altLang="en-US" sz="1200" kern="0" dirty="0" smtClean="0">
                <a:solidFill>
                  <a:srgbClr val="959595">
                    <a:lumMod val="75000"/>
                  </a:srgbClr>
                </a:solidFill>
                <a:latin typeface="楷体" pitchFamily="49" charset="-122"/>
                <a:ea typeface="楷体" pitchFamily="49" charset="-122"/>
              </a:rPr>
              <a:t>业务和技术结合的综合素质</a:t>
            </a:r>
            <a:endParaRPr kumimoji="0" lang="en-US" altLang="zh-CN" sz="1200" b="0" i="0" u="none" strike="noStrike" kern="0" cap="none" spc="0" normalizeH="0" baseline="0" noProof="0" dirty="0" smtClean="0">
              <a:ln>
                <a:noFill/>
              </a:ln>
              <a:solidFill>
                <a:srgbClr val="959595">
                  <a:lumMod val="75000"/>
                </a:srgbClr>
              </a:solidFill>
              <a:effectLst/>
              <a:uLnTx/>
              <a:uFillTx/>
              <a:latin typeface="楷体" pitchFamily="49" charset="-122"/>
              <a:ea typeface="楷体" pitchFamily="49" charset="-122"/>
            </a:endParaRPr>
          </a:p>
        </p:txBody>
      </p:sp>
      <p:sp>
        <p:nvSpPr>
          <p:cNvPr id="91" name="Rectangle 9"/>
          <p:cNvSpPr>
            <a:spLocks noChangeArrowheads="1"/>
          </p:cNvSpPr>
          <p:nvPr/>
        </p:nvSpPr>
        <p:spPr bwMode="auto">
          <a:xfrm>
            <a:off x="6309961" y="3189439"/>
            <a:ext cx="2455863" cy="1243013"/>
          </a:xfrm>
          <a:prstGeom prst="rect">
            <a:avLst/>
          </a:prstGeom>
          <a:solidFill>
            <a:srgbClr val="F8F8F8"/>
          </a:solidFill>
          <a:ln w="38100">
            <a:solidFill>
              <a:srgbClr val="6094C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ysClr val="windowText" lastClr="000000"/>
              </a:solidFill>
              <a:effectLst/>
              <a:uLnTx/>
              <a:uFillTx/>
              <a:latin typeface="楷体" pitchFamily="49" charset="-122"/>
              <a:ea typeface="楷体" pitchFamily="49" charset="-122"/>
            </a:endParaRPr>
          </a:p>
        </p:txBody>
      </p:sp>
      <p:sp>
        <p:nvSpPr>
          <p:cNvPr id="92" name="Text Box 10"/>
          <p:cNvSpPr txBox="1">
            <a:spLocks noChangeArrowheads="1"/>
          </p:cNvSpPr>
          <p:nvPr/>
        </p:nvSpPr>
        <p:spPr bwMode="auto">
          <a:xfrm>
            <a:off x="6319486" y="3231971"/>
            <a:ext cx="2522538" cy="307777"/>
          </a:xfrm>
          <a:prstGeom prst="rect">
            <a:avLst/>
          </a:prstGeom>
          <a:noFill/>
          <a:ln w="9525">
            <a:noFill/>
            <a:miter lim="800000"/>
            <a:headEnd/>
            <a:tailEnd/>
          </a:ln>
        </p:spPr>
        <p:txBody>
          <a:bodyPr>
            <a:spAutoFit/>
          </a:bodyPr>
          <a:lstStyle/>
          <a:p>
            <a:pPr marL="187325" indent="-187325" algn="ctr" defTabSz="914400">
              <a:defRPr/>
            </a:pPr>
            <a:r>
              <a:rPr lang="zh-CN" altLang="en-US" sz="1400" kern="0" dirty="0" smtClean="0">
                <a:solidFill>
                  <a:srgbClr val="6094C0"/>
                </a:solidFill>
                <a:latin typeface="楷体" pitchFamily="49" charset="-122"/>
                <a:ea typeface="楷体" pitchFamily="49" charset="-122"/>
              </a:rPr>
              <a:t>项目经理</a:t>
            </a:r>
            <a:endParaRPr kumimoji="0" lang="zh-CN" altLang="en-US" sz="1400" b="0" i="0" u="none" strike="noStrike" kern="0" cap="none" spc="0" normalizeH="0" baseline="0" noProof="0" dirty="0">
              <a:ln>
                <a:noFill/>
              </a:ln>
              <a:solidFill>
                <a:srgbClr val="6094C0"/>
              </a:solidFill>
              <a:effectLst/>
              <a:uLnTx/>
              <a:uFillTx/>
              <a:latin typeface="楷体" pitchFamily="49" charset="-122"/>
              <a:ea typeface="楷体" pitchFamily="49" charset="-122"/>
            </a:endParaRPr>
          </a:p>
        </p:txBody>
      </p:sp>
      <p:sp>
        <p:nvSpPr>
          <p:cNvPr id="93" name="Line 11"/>
          <p:cNvSpPr>
            <a:spLocks noChangeShapeType="1"/>
          </p:cNvSpPr>
          <p:nvPr/>
        </p:nvSpPr>
        <p:spPr bwMode="auto">
          <a:xfrm>
            <a:off x="6322661" y="3596053"/>
            <a:ext cx="2432050" cy="0"/>
          </a:xfrm>
          <a:prstGeom prst="line">
            <a:avLst/>
          </a:prstGeom>
          <a:noFill/>
          <a:ln w="12700">
            <a:solidFill>
              <a:srgbClr val="6094C0"/>
            </a:solidFill>
            <a:round/>
            <a:headEnd/>
            <a:tailEnd/>
          </a:ln>
        </p:spPr>
        <p:txBody>
          <a:bodyPr wrap="none" lIns="0" tIns="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楷体" pitchFamily="49" charset="-122"/>
              <a:ea typeface="楷体" pitchFamily="49" charset="-122"/>
            </a:endParaRPr>
          </a:p>
        </p:txBody>
      </p:sp>
      <p:sp>
        <p:nvSpPr>
          <p:cNvPr id="94" name="Oval 14"/>
          <p:cNvSpPr>
            <a:spLocks noChangeArrowheads="1"/>
          </p:cNvSpPr>
          <p:nvPr/>
        </p:nvSpPr>
        <p:spPr bwMode="auto">
          <a:xfrm>
            <a:off x="8543904" y="3013227"/>
            <a:ext cx="336550" cy="336550"/>
          </a:xfrm>
          <a:prstGeom prst="ellipse">
            <a:avLst/>
          </a:prstGeom>
          <a:solidFill>
            <a:srgbClr val="FFFFFF"/>
          </a:solidFill>
          <a:ln w="28575">
            <a:solidFill>
              <a:srgbClr val="6094C0"/>
            </a:solidFill>
            <a:round/>
            <a:headEnd/>
            <a:tailEnd/>
          </a:ln>
        </p:spPr>
        <p:txBody>
          <a:bodyPr wrap="none" lIns="0" tIns="0" rIns="0" bIns="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1200" kern="0" dirty="0" smtClean="0">
                <a:solidFill>
                  <a:srgbClr val="6094C0"/>
                </a:solidFill>
                <a:latin typeface="楷体" pitchFamily="49" charset="-122"/>
                <a:ea typeface="楷体" pitchFamily="49" charset="-122"/>
              </a:rPr>
              <a:t>4</a:t>
            </a:r>
            <a:endParaRPr kumimoji="0" lang="en-US" altLang="zh-CN" sz="1200" b="0" i="0" u="none" strike="noStrike" kern="0" cap="none" spc="0" normalizeH="0" baseline="0" noProof="0" dirty="0">
              <a:ln>
                <a:noFill/>
              </a:ln>
              <a:solidFill>
                <a:srgbClr val="6094C0"/>
              </a:solidFill>
              <a:effectLst/>
              <a:uLnTx/>
              <a:uFillTx/>
              <a:latin typeface="楷体" pitchFamily="49" charset="-122"/>
              <a:ea typeface="楷体" pitchFamily="49" charset="-122"/>
            </a:endParaRPr>
          </a:p>
        </p:txBody>
      </p:sp>
      <p:sp>
        <p:nvSpPr>
          <p:cNvPr id="95" name="TextBox 84"/>
          <p:cNvSpPr txBox="1"/>
          <p:nvPr/>
        </p:nvSpPr>
        <p:spPr>
          <a:xfrm>
            <a:off x="6339791" y="3613208"/>
            <a:ext cx="2372388"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200" kern="0" dirty="0" smtClean="0">
                <a:solidFill>
                  <a:srgbClr val="959595">
                    <a:lumMod val="75000"/>
                  </a:srgbClr>
                </a:solidFill>
                <a:latin typeface="楷体" pitchFamily="49" charset="-122"/>
                <a:ea typeface="楷体" pitchFamily="49" charset="-122"/>
              </a:rPr>
              <a:t>国有和股份制银行项目经验</a:t>
            </a:r>
            <a:endParaRPr lang="en-US" altLang="zh-CN" sz="1200" kern="0" dirty="0" smtClean="0">
              <a:solidFill>
                <a:srgbClr val="959595">
                  <a:lumMod val="75000"/>
                </a:srgbClr>
              </a:solidFill>
              <a:latin typeface="楷体" pitchFamily="49" charset="-122"/>
              <a:ea typeface="楷体" pitchFamily="49"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959595">
                    <a:lumMod val="75000"/>
                  </a:srgbClr>
                </a:solidFill>
                <a:effectLst/>
                <a:uLnTx/>
                <a:uFillTx/>
                <a:latin typeface="楷体" pitchFamily="49" charset="-122"/>
                <a:ea typeface="楷体" pitchFamily="49" charset="-122"/>
              </a:rPr>
              <a:t>各业务角色配合</a:t>
            </a:r>
            <a:endParaRPr kumimoji="0" lang="en-US" altLang="zh-CN" sz="1200" b="0" i="0" u="none" strike="noStrike" kern="0" cap="none" spc="0" normalizeH="0" baseline="0" noProof="0" dirty="0" smtClean="0">
              <a:ln>
                <a:noFill/>
              </a:ln>
              <a:solidFill>
                <a:srgbClr val="959595">
                  <a:lumMod val="75000"/>
                </a:srgbClr>
              </a:solidFill>
              <a:effectLst/>
              <a:uLnTx/>
              <a:uFillTx/>
              <a:latin typeface="楷体" pitchFamily="49" charset="-122"/>
              <a:ea typeface="楷体" pitchFamily="49"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959595">
                    <a:lumMod val="75000"/>
                  </a:srgbClr>
                </a:solidFill>
                <a:effectLst/>
                <a:uLnTx/>
                <a:uFillTx/>
                <a:latin typeface="楷体" pitchFamily="49" charset="-122"/>
                <a:ea typeface="楷体" pitchFamily="49" charset="-122"/>
              </a:rPr>
              <a:t>项目的协调和把控能力</a:t>
            </a:r>
            <a:endParaRPr kumimoji="0" lang="en-US" altLang="zh-CN" sz="1200" b="0" i="0" u="none" strike="noStrike" kern="0" cap="none" spc="0" normalizeH="0" baseline="0" noProof="0" dirty="0" smtClean="0">
              <a:ln>
                <a:noFill/>
              </a:ln>
              <a:solidFill>
                <a:srgbClr val="959595">
                  <a:lumMod val="75000"/>
                </a:srgbClr>
              </a:solidFill>
              <a:effectLst/>
              <a:uLnTx/>
              <a:uFillTx/>
              <a:latin typeface="楷体" pitchFamily="49" charset="-122"/>
              <a:ea typeface="楷体" pitchFamily="49" charset="-122"/>
            </a:endParaRPr>
          </a:p>
        </p:txBody>
      </p:sp>
      <p:grpSp>
        <p:nvGrpSpPr>
          <p:cNvPr id="96" name="组合 95"/>
          <p:cNvGrpSpPr/>
          <p:nvPr/>
        </p:nvGrpSpPr>
        <p:grpSpPr>
          <a:xfrm>
            <a:off x="1550304" y="4933778"/>
            <a:ext cx="2710806" cy="1208273"/>
            <a:chOff x="1467754" y="4882978"/>
            <a:chExt cx="2710806" cy="1208273"/>
          </a:xfrm>
        </p:grpSpPr>
        <p:grpSp>
          <p:nvGrpSpPr>
            <p:cNvPr id="97" name="组合 57"/>
            <p:cNvGrpSpPr/>
            <p:nvPr/>
          </p:nvGrpSpPr>
          <p:grpSpPr>
            <a:xfrm>
              <a:off x="1721855" y="4998478"/>
              <a:ext cx="2456705" cy="1092773"/>
              <a:chOff x="4950794" y="1298667"/>
              <a:chExt cx="2456705" cy="1045636"/>
            </a:xfrm>
          </p:grpSpPr>
          <p:grpSp>
            <p:nvGrpSpPr>
              <p:cNvPr id="99" name="Group 16"/>
              <p:cNvGrpSpPr>
                <a:grpSpLocks/>
              </p:cNvGrpSpPr>
              <p:nvPr/>
            </p:nvGrpSpPr>
            <p:grpSpPr bwMode="auto">
              <a:xfrm>
                <a:off x="4950794" y="1298667"/>
                <a:ext cx="2456705" cy="1045636"/>
                <a:chOff x="366" y="1492"/>
                <a:chExt cx="1282" cy="546"/>
              </a:xfrm>
            </p:grpSpPr>
            <p:sp>
              <p:nvSpPr>
                <p:cNvPr id="101" name="Rectangle 17"/>
                <p:cNvSpPr>
                  <a:spLocks noChangeArrowheads="1"/>
                </p:cNvSpPr>
                <p:nvPr/>
              </p:nvSpPr>
              <p:spPr bwMode="auto">
                <a:xfrm>
                  <a:off x="366" y="1492"/>
                  <a:ext cx="1282" cy="546"/>
                </a:xfrm>
                <a:prstGeom prst="rect">
                  <a:avLst/>
                </a:prstGeom>
                <a:solidFill>
                  <a:srgbClr val="F8F8F8"/>
                </a:solidFill>
                <a:ln w="38100">
                  <a:solidFill>
                    <a:srgbClr val="6094C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ysClr val="windowText" lastClr="000000"/>
                    </a:solidFill>
                    <a:effectLst/>
                    <a:uLnTx/>
                    <a:uFillTx/>
                    <a:latin typeface="楷体" pitchFamily="49" charset="-122"/>
                    <a:ea typeface="楷体" pitchFamily="49" charset="-122"/>
                  </a:endParaRPr>
                </a:p>
              </p:txBody>
            </p:sp>
            <p:sp>
              <p:nvSpPr>
                <p:cNvPr id="102" name="Text Box 18"/>
                <p:cNvSpPr txBox="1">
                  <a:spLocks noChangeArrowheads="1"/>
                </p:cNvSpPr>
                <p:nvPr/>
              </p:nvSpPr>
              <p:spPr bwMode="auto">
                <a:xfrm>
                  <a:off x="390" y="1515"/>
                  <a:ext cx="1238" cy="154"/>
                </a:xfrm>
                <a:prstGeom prst="rect">
                  <a:avLst/>
                </a:prstGeom>
                <a:noFill/>
                <a:ln w="9525">
                  <a:noFill/>
                  <a:miter lim="800000"/>
                  <a:headEnd/>
                  <a:tailEnd/>
                </a:ln>
              </p:spPr>
              <p:txBody>
                <a:bodyPr anchor="ctr">
                  <a:spAutoFit/>
                </a:bodyPr>
                <a:lstStyle/>
                <a:p>
                  <a:pPr marL="187325" marR="0" lvl="0" indent="-187325"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srgbClr val="6094C0"/>
                      </a:solidFill>
                      <a:effectLst/>
                      <a:uLnTx/>
                      <a:uFillTx/>
                      <a:latin typeface="楷体" pitchFamily="49" charset="-122"/>
                      <a:ea typeface="楷体" pitchFamily="49" charset="-122"/>
                    </a:rPr>
                    <a:t>前端技术</a:t>
                  </a:r>
                  <a:endParaRPr kumimoji="0" lang="zh-CN" altLang="en-US" sz="1400" b="0" i="0" u="none" strike="noStrike" kern="0" cap="none" spc="0" normalizeH="0" baseline="0" noProof="0" dirty="0">
                    <a:ln>
                      <a:noFill/>
                    </a:ln>
                    <a:solidFill>
                      <a:srgbClr val="6094C0"/>
                    </a:solidFill>
                    <a:effectLst/>
                    <a:uLnTx/>
                    <a:uFillTx/>
                    <a:latin typeface="楷体" pitchFamily="49" charset="-122"/>
                    <a:ea typeface="楷体" pitchFamily="49" charset="-122"/>
                  </a:endParaRPr>
                </a:p>
              </p:txBody>
            </p:sp>
            <p:sp>
              <p:nvSpPr>
                <p:cNvPr id="103" name="Line 19"/>
                <p:cNvSpPr>
                  <a:spLocks noChangeShapeType="1"/>
                </p:cNvSpPr>
                <p:nvPr/>
              </p:nvSpPr>
              <p:spPr bwMode="auto">
                <a:xfrm>
                  <a:off x="371" y="1653"/>
                  <a:ext cx="1272" cy="0"/>
                </a:xfrm>
                <a:prstGeom prst="line">
                  <a:avLst/>
                </a:prstGeom>
                <a:noFill/>
                <a:ln w="12700">
                  <a:solidFill>
                    <a:srgbClr val="6094C0"/>
                  </a:solidFill>
                  <a:round/>
                  <a:headEnd/>
                  <a:tailEnd/>
                </a:ln>
              </p:spPr>
              <p:txBody>
                <a:bodyPr wrap="none" lIns="0" tIns="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楷体" pitchFamily="49" charset="-122"/>
                    <a:ea typeface="楷体" pitchFamily="49" charset="-122"/>
                  </a:endParaRPr>
                </a:p>
              </p:txBody>
            </p:sp>
          </p:grpSp>
          <p:sp>
            <p:nvSpPr>
              <p:cNvPr id="100" name="TextBox 79"/>
              <p:cNvSpPr txBox="1"/>
              <p:nvPr/>
            </p:nvSpPr>
            <p:spPr>
              <a:xfrm>
                <a:off x="4996784" y="1613938"/>
                <a:ext cx="2372389" cy="618451"/>
              </a:xfrm>
              <a:prstGeom prst="rect">
                <a:avLst/>
              </a:prstGeom>
              <a:noFill/>
            </p:spPr>
            <p:txBody>
              <a:bodyPr wrap="square" rtlCol="0">
                <a:spAutoFit/>
              </a:bodyPr>
              <a:lstStyle/>
              <a:p>
                <a:pPr lvl="0" defTabSz="914400">
                  <a:defRPr/>
                </a:pPr>
                <a:r>
                  <a:rPr kumimoji="0" lang="zh-CN" altLang="en-US" sz="1200" b="0" i="0" u="none" strike="noStrike" kern="0" cap="none" spc="0" normalizeH="0" baseline="0" noProof="0" dirty="0" smtClean="0">
                    <a:ln>
                      <a:noFill/>
                    </a:ln>
                    <a:solidFill>
                      <a:srgbClr val="959595">
                        <a:lumMod val="75000"/>
                      </a:srgbClr>
                    </a:solidFill>
                    <a:effectLst/>
                    <a:uLnTx/>
                    <a:uFillTx/>
                    <a:latin typeface="楷体" pitchFamily="49" charset="-122"/>
                    <a:ea typeface="楷体" pitchFamily="49" charset="-122"/>
                  </a:rPr>
                  <a:t>紧跟最新的前端技术</a:t>
                </a:r>
                <a:endParaRPr kumimoji="0" lang="en-US" altLang="zh-CN" sz="1200" b="0" i="0" u="none" strike="noStrike" kern="0" cap="none" spc="0" normalizeH="0" baseline="0" noProof="0" dirty="0" smtClean="0">
                  <a:ln>
                    <a:noFill/>
                  </a:ln>
                  <a:solidFill>
                    <a:srgbClr val="959595">
                      <a:lumMod val="75000"/>
                    </a:srgbClr>
                  </a:solidFill>
                  <a:effectLst/>
                  <a:uLnTx/>
                  <a:uFillTx/>
                  <a:latin typeface="楷体" pitchFamily="49" charset="-122"/>
                  <a:ea typeface="楷体" pitchFamily="49" charset="-122"/>
                </a:endParaRPr>
              </a:p>
              <a:p>
                <a:pPr lvl="0" defTabSz="914400">
                  <a:defRPr/>
                </a:pPr>
                <a:r>
                  <a:rPr kumimoji="0" lang="zh-CN" altLang="en-US" sz="1200" b="0" i="0" u="none" strike="noStrike" kern="0" cap="none" spc="0" normalizeH="0" baseline="0" noProof="0" dirty="0" smtClean="0">
                    <a:ln>
                      <a:noFill/>
                    </a:ln>
                    <a:solidFill>
                      <a:srgbClr val="959595">
                        <a:lumMod val="75000"/>
                      </a:srgbClr>
                    </a:solidFill>
                    <a:effectLst/>
                    <a:uLnTx/>
                    <a:uFillTx/>
                    <a:latin typeface="楷体" pitchFamily="49" charset="-122"/>
                    <a:ea typeface="楷体" pitchFamily="49" charset="-122"/>
                  </a:rPr>
                  <a:t>从美工到</a:t>
                </a:r>
                <a:r>
                  <a:rPr kumimoji="0" lang="en-US" altLang="zh-CN" sz="1200" b="0" i="0" u="none" strike="noStrike" kern="0" cap="none" spc="0" normalizeH="0" baseline="0" noProof="0" dirty="0" smtClean="0">
                    <a:ln>
                      <a:noFill/>
                    </a:ln>
                    <a:solidFill>
                      <a:srgbClr val="959595">
                        <a:lumMod val="75000"/>
                      </a:srgbClr>
                    </a:solidFill>
                    <a:effectLst/>
                    <a:uLnTx/>
                    <a:uFillTx/>
                    <a:latin typeface="楷体" pitchFamily="49" charset="-122"/>
                    <a:ea typeface="楷体" pitchFamily="49" charset="-122"/>
                  </a:rPr>
                  <a:t>JAVA</a:t>
                </a:r>
                <a:r>
                  <a:rPr kumimoji="0" lang="zh-CN" altLang="en-US" sz="1200" b="0" i="0" u="none" strike="noStrike" kern="0" cap="none" spc="0" normalizeH="0" baseline="0" noProof="0" dirty="0" smtClean="0">
                    <a:ln>
                      <a:noFill/>
                    </a:ln>
                    <a:solidFill>
                      <a:srgbClr val="959595">
                        <a:lumMod val="75000"/>
                      </a:srgbClr>
                    </a:solidFill>
                    <a:effectLst/>
                    <a:uLnTx/>
                    <a:uFillTx/>
                    <a:latin typeface="楷体" pitchFamily="49" charset="-122"/>
                    <a:ea typeface="楷体" pitchFamily="49" charset="-122"/>
                  </a:rPr>
                  <a:t>的人员配置</a:t>
                </a:r>
                <a:endParaRPr kumimoji="0" lang="en-US" altLang="zh-CN" sz="1200" b="0" i="0" u="none" strike="noStrike" kern="0" cap="none" spc="0" normalizeH="0" baseline="0" noProof="0" dirty="0" smtClean="0">
                  <a:ln>
                    <a:noFill/>
                  </a:ln>
                  <a:solidFill>
                    <a:srgbClr val="959595">
                      <a:lumMod val="75000"/>
                    </a:srgbClr>
                  </a:solidFill>
                  <a:effectLst/>
                  <a:uLnTx/>
                  <a:uFillTx/>
                  <a:latin typeface="楷体" pitchFamily="49" charset="-122"/>
                  <a:ea typeface="楷体" pitchFamily="49" charset="-122"/>
                </a:endParaRPr>
              </a:p>
              <a:p>
                <a:pPr lvl="0" defTabSz="914400">
                  <a:defRPr/>
                </a:pPr>
                <a:r>
                  <a:rPr lang="zh-CN" altLang="en-US" sz="1200" kern="0" dirty="0" smtClean="0">
                    <a:solidFill>
                      <a:srgbClr val="959595">
                        <a:lumMod val="75000"/>
                      </a:srgbClr>
                    </a:solidFill>
                    <a:latin typeface="楷体" pitchFamily="49" charset="-122"/>
                    <a:ea typeface="楷体" pitchFamily="49" charset="-122"/>
                  </a:rPr>
                  <a:t>深刻理解用户界面</a:t>
                </a:r>
                <a:r>
                  <a:rPr lang="en-US" altLang="zh-CN" sz="1200" kern="0" dirty="0" smtClean="0">
                    <a:solidFill>
                      <a:srgbClr val="959595">
                        <a:lumMod val="75000"/>
                      </a:srgbClr>
                    </a:solidFill>
                    <a:latin typeface="楷体" pitchFamily="49" charset="-122"/>
                    <a:ea typeface="楷体" pitchFamily="49" charset="-122"/>
                  </a:rPr>
                  <a:t>UI</a:t>
                </a:r>
                <a:endParaRPr kumimoji="0" lang="en-US" altLang="zh-CN" sz="1200" b="0" i="0" u="none" strike="noStrike" kern="0" cap="none" spc="0" normalizeH="0" baseline="0" noProof="0" dirty="0" smtClean="0">
                  <a:ln>
                    <a:noFill/>
                  </a:ln>
                  <a:solidFill>
                    <a:srgbClr val="959595">
                      <a:lumMod val="75000"/>
                    </a:srgbClr>
                  </a:solidFill>
                  <a:effectLst/>
                  <a:uLnTx/>
                  <a:uFillTx/>
                  <a:latin typeface="楷体" pitchFamily="49" charset="-122"/>
                  <a:ea typeface="楷体" pitchFamily="49" charset="-122"/>
                </a:endParaRPr>
              </a:p>
            </p:txBody>
          </p:sp>
        </p:grpSp>
        <p:sp>
          <p:nvSpPr>
            <p:cNvPr id="98" name="Oval 22"/>
            <p:cNvSpPr>
              <a:spLocks noChangeArrowheads="1"/>
            </p:cNvSpPr>
            <p:nvPr/>
          </p:nvSpPr>
          <p:spPr bwMode="auto">
            <a:xfrm>
              <a:off x="1467754" y="4882978"/>
              <a:ext cx="337270" cy="337054"/>
            </a:xfrm>
            <a:prstGeom prst="ellipse">
              <a:avLst/>
            </a:prstGeom>
            <a:solidFill>
              <a:srgbClr val="FFFFFF"/>
            </a:solidFill>
            <a:ln w="28575">
              <a:solidFill>
                <a:srgbClr val="6094C0"/>
              </a:solidFill>
              <a:round/>
              <a:headEnd/>
              <a:tailEnd/>
            </a:ln>
          </p:spPr>
          <p:txBody>
            <a:bodyPr wrap="none" lIns="0" tIns="0" rIns="0" bIns="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dirty="0" smtClean="0">
                  <a:ln>
                    <a:noFill/>
                  </a:ln>
                  <a:solidFill>
                    <a:srgbClr val="6094C0"/>
                  </a:solidFill>
                  <a:effectLst/>
                  <a:uLnTx/>
                  <a:uFillTx/>
                  <a:latin typeface="楷体" pitchFamily="49" charset="-122"/>
                  <a:ea typeface="楷体" pitchFamily="49" charset="-122"/>
                </a:rPr>
                <a:t>5</a:t>
              </a:r>
              <a:endParaRPr kumimoji="0" lang="en-US" altLang="zh-CN" sz="1200" b="0" i="0" u="none" strike="noStrike" kern="0" cap="none" spc="0" normalizeH="0" baseline="0" noProof="0" dirty="0">
                <a:ln>
                  <a:noFill/>
                </a:ln>
                <a:solidFill>
                  <a:srgbClr val="6094C0"/>
                </a:solidFill>
                <a:effectLst/>
                <a:uLnTx/>
                <a:uFillTx/>
                <a:latin typeface="楷体" pitchFamily="49" charset="-122"/>
                <a:ea typeface="楷体" pitchFamily="49" charset="-122"/>
              </a:endParaRPr>
            </a:p>
          </p:txBody>
        </p:sp>
      </p:grpSp>
    </p:spTree>
    <p:extLst>
      <p:ext uri="{BB962C8B-B14F-4D97-AF65-F5344CB8AC3E}">
        <p14:creationId xmlns:p14="http://schemas.microsoft.com/office/powerpoint/2010/main" val="15958107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94360" y="1191491"/>
            <a:ext cx="8001953" cy="4706389"/>
          </a:xfrm>
        </p:spPr>
        <p:txBody>
          <a:bodyPr>
            <a:normAutofit lnSpcReduction="10000"/>
          </a:bodyPr>
          <a:lstStyle/>
          <a:p>
            <a:pPr>
              <a:buFont typeface="Wingdings" panose="05000000000000000000" pitchFamily="2" charset="2"/>
              <a:buChar char="ü"/>
            </a:pPr>
            <a:r>
              <a:rPr lang="zh-CN" altLang="en-US" sz="1600" b="1" kern="0" dirty="0">
                <a:solidFill>
                  <a:schemeClr val="accent1">
                    <a:lumMod val="75000"/>
                  </a:schemeClr>
                </a:solidFill>
                <a:cs typeface="+mn-cs"/>
              </a:rPr>
              <a:t>合规优势</a:t>
            </a:r>
            <a:endParaRPr lang="en-US" altLang="zh-CN" sz="1600" b="1" kern="0" dirty="0">
              <a:solidFill>
                <a:schemeClr val="accent1">
                  <a:lumMod val="75000"/>
                </a:schemeClr>
              </a:solidFill>
              <a:cs typeface="+mn-cs"/>
            </a:endParaRPr>
          </a:p>
          <a:p>
            <a:pPr lvl="1">
              <a:buFont typeface="Arial" panose="020B0604020202020204" pitchFamily="34" charset="0"/>
              <a:buChar char="•"/>
            </a:pPr>
            <a:r>
              <a:rPr lang="zh-CN" altLang="en-US" sz="1500" kern="0" dirty="0">
                <a:solidFill>
                  <a:schemeClr val="accent1">
                    <a:lumMod val="75000"/>
                  </a:schemeClr>
                </a:solidFill>
                <a:cs typeface="+mn-cs"/>
              </a:rPr>
              <a:t>合规风险低，唯一通过内模法验证厂商</a:t>
            </a:r>
            <a:endParaRPr lang="en-US" altLang="zh-CN" sz="1500" kern="0" dirty="0">
              <a:solidFill>
                <a:schemeClr val="accent1">
                  <a:lumMod val="75000"/>
                </a:schemeClr>
              </a:solidFill>
              <a:cs typeface="+mn-cs"/>
            </a:endParaRPr>
          </a:p>
          <a:p>
            <a:pPr lvl="1">
              <a:buFont typeface="Arial" panose="020B0604020202020204" pitchFamily="34" charset="0"/>
              <a:buChar char="•"/>
            </a:pPr>
            <a:r>
              <a:rPr lang="zh-CN" altLang="en-US" sz="1500" kern="0" dirty="0">
                <a:solidFill>
                  <a:schemeClr val="accent1">
                    <a:lumMod val="75000"/>
                  </a:schemeClr>
                </a:solidFill>
                <a:cs typeface="+mn-cs"/>
              </a:rPr>
              <a:t>国内外监管合作，提供咨询和服务</a:t>
            </a:r>
            <a:endParaRPr lang="en-US" altLang="zh-CN" sz="1500" kern="0" dirty="0">
              <a:solidFill>
                <a:schemeClr val="accent1">
                  <a:lumMod val="75000"/>
                </a:schemeClr>
              </a:solidFill>
              <a:cs typeface="+mn-cs"/>
            </a:endParaRPr>
          </a:p>
          <a:p>
            <a:pPr>
              <a:buFont typeface="Wingdings" panose="05000000000000000000" pitchFamily="2" charset="2"/>
              <a:buChar char="ü"/>
            </a:pPr>
            <a:r>
              <a:rPr lang="zh-CN" altLang="en-US" sz="1600" b="1" kern="0" dirty="0">
                <a:solidFill>
                  <a:schemeClr val="accent1">
                    <a:lumMod val="75000"/>
                  </a:schemeClr>
                </a:solidFill>
                <a:cs typeface="+mn-cs"/>
              </a:rPr>
              <a:t>最佳实践优势</a:t>
            </a:r>
            <a:endParaRPr lang="en-US" altLang="zh-CN" sz="1600" b="1" kern="0" dirty="0">
              <a:solidFill>
                <a:schemeClr val="accent1">
                  <a:lumMod val="75000"/>
                </a:schemeClr>
              </a:solidFill>
              <a:cs typeface="+mn-cs"/>
            </a:endParaRPr>
          </a:p>
          <a:p>
            <a:pPr lvl="1">
              <a:buFont typeface="Arial" panose="020B0604020202020204" pitchFamily="34" charset="0"/>
              <a:buChar char="•"/>
            </a:pPr>
            <a:r>
              <a:rPr lang="zh-CN" altLang="en-US" sz="1500" kern="0" dirty="0">
                <a:solidFill>
                  <a:schemeClr val="accent1">
                    <a:lumMod val="75000"/>
                  </a:schemeClr>
                </a:solidFill>
                <a:cs typeface="+mn-cs"/>
              </a:rPr>
              <a:t>超高的市场占有率与丰富的本地成功实施经验</a:t>
            </a:r>
            <a:endParaRPr lang="en-US" altLang="zh-CN" sz="1500" kern="0" dirty="0">
              <a:solidFill>
                <a:schemeClr val="accent1">
                  <a:lumMod val="75000"/>
                </a:schemeClr>
              </a:solidFill>
              <a:cs typeface="+mn-cs"/>
            </a:endParaRPr>
          </a:p>
          <a:p>
            <a:pPr lvl="1">
              <a:buFont typeface="Arial" panose="020B0604020202020204" pitchFamily="34" charset="0"/>
              <a:buChar char="•"/>
            </a:pPr>
            <a:r>
              <a:rPr lang="zh-CN" altLang="en-US" sz="1500" kern="0" dirty="0">
                <a:solidFill>
                  <a:schemeClr val="accent1">
                    <a:lumMod val="75000"/>
                  </a:schemeClr>
                </a:solidFill>
                <a:cs typeface="+mn-cs"/>
              </a:rPr>
              <a:t>对外风险披露，实务风险管理</a:t>
            </a:r>
            <a:endParaRPr lang="en-US" altLang="zh-CN" sz="1500" kern="0" dirty="0">
              <a:solidFill>
                <a:schemeClr val="accent1">
                  <a:lumMod val="75000"/>
                </a:schemeClr>
              </a:solidFill>
              <a:cs typeface="+mn-cs"/>
            </a:endParaRPr>
          </a:p>
          <a:p>
            <a:pPr lvl="1">
              <a:buFont typeface="Arial" panose="020B0604020202020204" pitchFamily="34" charset="0"/>
              <a:buChar char="•"/>
            </a:pPr>
            <a:r>
              <a:rPr lang="zh-CN" altLang="en-US" sz="1500" kern="0" dirty="0">
                <a:solidFill>
                  <a:schemeClr val="accent1">
                    <a:lumMod val="75000"/>
                  </a:schemeClr>
                </a:solidFill>
                <a:cs typeface="+mn-cs"/>
              </a:rPr>
              <a:t>为客户量身定做培训课程</a:t>
            </a:r>
            <a:endParaRPr lang="en-US" altLang="zh-CN" sz="1500" kern="0" dirty="0">
              <a:solidFill>
                <a:schemeClr val="accent1">
                  <a:lumMod val="75000"/>
                </a:schemeClr>
              </a:solidFill>
              <a:cs typeface="+mn-cs"/>
            </a:endParaRPr>
          </a:p>
          <a:p>
            <a:pPr lvl="1">
              <a:buFont typeface="Arial" panose="020B0604020202020204" pitchFamily="34" charset="0"/>
              <a:buChar char="•"/>
            </a:pPr>
            <a:r>
              <a:rPr lang="zh-CN" altLang="en-US" sz="1500" kern="0" dirty="0">
                <a:solidFill>
                  <a:schemeClr val="accent1">
                    <a:lumMod val="75000"/>
                  </a:schemeClr>
                </a:solidFill>
                <a:cs typeface="+mn-cs"/>
              </a:rPr>
              <a:t>满足集团一体化管理需求</a:t>
            </a:r>
            <a:endParaRPr lang="en-US" altLang="zh-CN" sz="1500" kern="0" dirty="0">
              <a:solidFill>
                <a:schemeClr val="accent1">
                  <a:lumMod val="75000"/>
                </a:schemeClr>
              </a:solidFill>
              <a:cs typeface="+mn-cs"/>
            </a:endParaRPr>
          </a:p>
          <a:p>
            <a:pPr>
              <a:buFont typeface="Wingdings" panose="05000000000000000000" pitchFamily="2" charset="2"/>
              <a:buChar char="ü"/>
            </a:pPr>
            <a:r>
              <a:rPr lang="zh-CN" altLang="en-US" sz="1600" b="1" kern="0" dirty="0">
                <a:solidFill>
                  <a:schemeClr val="accent1">
                    <a:lumMod val="75000"/>
                  </a:schemeClr>
                </a:solidFill>
                <a:cs typeface="+mn-cs"/>
              </a:rPr>
              <a:t>产品优势</a:t>
            </a:r>
            <a:endParaRPr lang="en-US" altLang="zh-CN" sz="1600" b="1" kern="0" dirty="0">
              <a:solidFill>
                <a:schemeClr val="accent1">
                  <a:lumMod val="75000"/>
                </a:schemeClr>
              </a:solidFill>
              <a:cs typeface="+mn-cs"/>
            </a:endParaRPr>
          </a:p>
          <a:p>
            <a:pPr lvl="1">
              <a:buFont typeface="Arial" panose="020B0604020202020204" pitchFamily="34" charset="0"/>
              <a:buChar char="•"/>
            </a:pPr>
            <a:r>
              <a:rPr lang="zh-CN" altLang="en-US" sz="1500" kern="0" dirty="0">
                <a:solidFill>
                  <a:schemeClr val="accent1">
                    <a:lumMod val="75000"/>
                  </a:schemeClr>
                </a:solidFill>
                <a:cs typeface="+mn-cs"/>
              </a:rPr>
              <a:t>量化风险模型先驱，海内外金融风险管理业标准</a:t>
            </a:r>
            <a:endParaRPr lang="en-US" altLang="zh-CN" sz="1500" kern="0" dirty="0">
              <a:solidFill>
                <a:schemeClr val="accent1">
                  <a:lumMod val="75000"/>
                </a:schemeClr>
              </a:solidFill>
              <a:cs typeface="+mn-cs"/>
            </a:endParaRPr>
          </a:p>
          <a:p>
            <a:pPr lvl="1">
              <a:buFont typeface="Arial" panose="020B0604020202020204" pitchFamily="34" charset="0"/>
              <a:buChar char="•"/>
            </a:pPr>
            <a:r>
              <a:rPr lang="zh-CN" altLang="en-US" sz="1500" kern="0" dirty="0">
                <a:solidFill>
                  <a:schemeClr val="accent1">
                    <a:lumMod val="75000"/>
                  </a:schemeClr>
                </a:solidFill>
                <a:cs typeface="+mn-cs"/>
              </a:rPr>
              <a:t>自带市场风险数据服务</a:t>
            </a:r>
            <a:endParaRPr lang="en-US" altLang="zh-CN" sz="1500" kern="0" dirty="0">
              <a:solidFill>
                <a:schemeClr val="accent1">
                  <a:lumMod val="75000"/>
                </a:schemeClr>
              </a:solidFill>
              <a:cs typeface="+mn-cs"/>
            </a:endParaRPr>
          </a:p>
          <a:p>
            <a:pPr lvl="1">
              <a:buFont typeface="Arial" panose="020B0604020202020204" pitchFamily="34" charset="0"/>
              <a:buChar char="•"/>
            </a:pPr>
            <a:r>
              <a:rPr lang="zh-CN" altLang="en-US" sz="1500" kern="0" dirty="0">
                <a:solidFill>
                  <a:schemeClr val="accent1">
                    <a:lumMod val="75000"/>
                  </a:schemeClr>
                </a:solidFill>
                <a:cs typeface="+mn-cs"/>
              </a:rPr>
              <a:t>强大计量引擎，模型完整覆盖度，高度灵活性及可拓展性</a:t>
            </a:r>
            <a:endParaRPr lang="en-US" altLang="zh-CN" sz="1500" kern="0" dirty="0">
              <a:solidFill>
                <a:schemeClr val="accent1">
                  <a:lumMod val="75000"/>
                </a:schemeClr>
              </a:solidFill>
              <a:cs typeface="+mn-cs"/>
            </a:endParaRPr>
          </a:p>
          <a:p>
            <a:pPr lvl="1">
              <a:buFont typeface="Arial" panose="020B0604020202020204" pitchFamily="34" charset="0"/>
              <a:buChar char="•"/>
            </a:pPr>
            <a:r>
              <a:rPr lang="zh-CN" altLang="en-US" sz="1500" kern="0" dirty="0">
                <a:solidFill>
                  <a:schemeClr val="accent1">
                    <a:lumMod val="75000"/>
                  </a:schemeClr>
                </a:solidFill>
                <a:cs typeface="+mn-cs"/>
              </a:rPr>
              <a:t>实施周期短，风险低</a:t>
            </a:r>
            <a:endParaRPr lang="en-US" altLang="zh-CN" sz="1500" kern="0" dirty="0">
              <a:solidFill>
                <a:schemeClr val="accent1">
                  <a:lumMod val="75000"/>
                </a:schemeClr>
              </a:solidFill>
              <a:cs typeface="+mn-cs"/>
            </a:endParaRPr>
          </a:p>
          <a:p>
            <a:pPr lvl="1">
              <a:buFont typeface="Arial" panose="020B0604020202020204" pitchFamily="34" charset="0"/>
              <a:buChar char="•"/>
            </a:pPr>
            <a:r>
              <a:rPr lang="zh-CN" altLang="en-US" sz="1500" kern="0" dirty="0">
                <a:solidFill>
                  <a:schemeClr val="accent1">
                    <a:lumMod val="75000"/>
                  </a:schemeClr>
                </a:solidFill>
                <a:cs typeface="+mn-cs"/>
              </a:rPr>
              <a:t>强大的售后支持与咨询服务</a:t>
            </a:r>
            <a:endParaRPr lang="en-US" altLang="zh-CN" sz="1500" kern="0" dirty="0">
              <a:solidFill>
                <a:schemeClr val="accent1">
                  <a:lumMod val="75000"/>
                </a:schemeClr>
              </a:solidFill>
              <a:cs typeface="+mn-cs"/>
            </a:endParaRPr>
          </a:p>
          <a:p>
            <a:pPr marL="230188" lvl="1" indent="0">
              <a:buNone/>
            </a:pPr>
            <a:endParaRPr lang="en-US" altLang="zh-CN" dirty="0">
              <a:latin typeface="楷体" pitchFamily="49" charset="-122"/>
              <a:ea typeface="楷体" pitchFamily="49" charset="-122"/>
            </a:endParaRPr>
          </a:p>
          <a:p>
            <a:pPr lvl="1"/>
            <a:endParaRPr lang="en-US" altLang="zh-CN" dirty="0">
              <a:latin typeface="楷体" pitchFamily="49" charset="-122"/>
              <a:ea typeface="楷体" pitchFamily="49" charset="-122"/>
            </a:endParaRPr>
          </a:p>
          <a:p>
            <a:pPr lvl="1"/>
            <a:endParaRPr lang="zh-CN" altLang="en-US" dirty="0">
              <a:latin typeface="楷体" pitchFamily="49" charset="-122"/>
              <a:ea typeface="楷体" pitchFamily="49" charset="-122"/>
            </a:endParaRPr>
          </a:p>
        </p:txBody>
      </p:sp>
      <p:sp>
        <p:nvSpPr>
          <p:cNvPr id="3" name="Title 2"/>
          <p:cNvSpPr>
            <a:spLocks noGrp="1"/>
          </p:cNvSpPr>
          <p:nvPr>
            <p:ph type="title"/>
          </p:nvPr>
        </p:nvSpPr>
        <p:spPr/>
        <p:txBody>
          <a:bodyPr vert="horz" lIns="182880" tIns="45720" rIns="91440" bIns="45720" rtlCol="0" anchor="ctr">
            <a:normAutofit/>
          </a:bodyPr>
          <a:lstStyle/>
          <a:p>
            <a:r>
              <a:rPr lang="zh-CN" altLang="en-US" smtClean="0">
                <a:effectLst>
                  <a:outerShdw blurRad="38100" dist="38100" dir="2700000" algn="tl">
                    <a:srgbClr val="000000">
                      <a:alpha val="43137"/>
                    </a:srgbClr>
                  </a:outerShdw>
                </a:effectLst>
                <a:latin typeface="+mn-lt"/>
              </a:rPr>
              <a:t>整体</a:t>
            </a:r>
            <a:r>
              <a:rPr lang="zh-CN" altLang="en-US" dirty="0">
                <a:effectLst>
                  <a:outerShdw blurRad="38100" dist="38100" dir="2700000" algn="tl">
                    <a:srgbClr val="000000">
                      <a:alpha val="43137"/>
                    </a:srgbClr>
                  </a:outerShdw>
                </a:effectLst>
                <a:latin typeface="+mn-lt"/>
              </a:rPr>
              <a:t>解决方案优势总结</a:t>
            </a:r>
          </a:p>
        </p:txBody>
      </p:sp>
    </p:spTree>
    <p:extLst>
      <p:ext uri="{BB962C8B-B14F-4D97-AF65-F5344CB8AC3E}">
        <p14:creationId xmlns:p14="http://schemas.microsoft.com/office/powerpoint/2010/main" val="3608765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CN" dirty="0">
                <a:latin typeface="+mj-lt"/>
                <a:ea typeface="楷体" panose="02010609060101010101" pitchFamily="49" charset="-122"/>
              </a:rPr>
              <a:t/>
            </a:r>
            <a:br>
              <a:rPr lang="en-US" altLang="zh-CN" dirty="0">
                <a:latin typeface="+mj-lt"/>
                <a:ea typeface="楷体" panose="02010609060101010101" pitchFamily="49" charset="-122"/>
              </a:rPr>
            </a:br>
            <a:r>
              <a:rPr lang="zh-CN" altLang="en-US" dirty="0">
                <a:effectLst>
                  <a:outerShdw blurRad="38100" dist="38100" dir="2700000" algn="tl">
                    <a:srgbClr val="000000">
                      <a:alpha val="43137"/>
                    </a:srgbClr>
                  </a:outerShdw>
                </a:effectLst>
                <a:latin typeface="+mj-lt"/>
                <a:ea typeface="楷体" panose="02010609060101010101" pitchFamily="49" charset="-122"/>
              </a:rPr>
              <a:t>产品与方案</a:t>
            </a:r>
            <a:endParaRPr lang="en-US" sz="4000" dirty="0">
              <a:effectLst>
                <a:outerShdw blurRad="38100" dist="38100" dir="2700000" algn="tl">
                  <a:srgbClr val="000000">
                    <a:alpha val="43137"/>
                  </a:srgbClr>
                </a:outerShdw>
              </a:effectLst>
              <a:latin typeface="+mj-lt"/>
              <a:ea typeface="楷体" panose="02010609060101010101" pitchFamily="49" charset="-122"/>
            </a:endParaRPr>
          </a:p>
        </p:txBody>
      </p:sp>
    </p:spTree>
    <p:extLst>
      <p:ext uri="{BB962C8B-B14F-4D97-AF65-F5344CB8AC3E}">
        <p14:creationId xmlns:p14="http://schemas.microsoft.com/office/powerpoint/2010/main" val="2411563401"/>
      </p:ext>
    </p:extLst>
  </p:cSld>
  <p:clrMapOvr>
    <a:masterClrMapping/>
  </p:clrMapOvr>
</p:sld>
</file>

<file path=ppt/theme/theme1.xml><?xml version="1.0" encoding="utf-8"?>
<a:theme xmlns:a="http://schemas.openxmlformats.org/drawingml/2006/main" name="Default Theme">
  <a:themeElements>
    <a:clrScheme name="MSCI">
      <a:dk1>
        <a:srgbClr val="465058"/>
      </a:dk1>
      <a:lt1>
        <a:sysClr val="window" lastClr="FFFFFF"/>
      </a:lt1>
      <a:dk2>
        <a:srgbClr val="237E74"/>
      </a:dk2>
      <a:lt2>
        <a:srgbClr val="465058"/>
      </a:lt2>
      <a:accent1>
        <a:srgbClr val="37617A"/>
      </a:accent1>
      <a:accent2>
        <a:srgbClr val="FFB838"/>
      </a:accent2>
      <a:accent3>
        <a:srgbClr val="DBD5CD"/>
      </a:accent3>
      <a:accent4>
        <a:srgbClr val="40C1BB"/>
      </a:accent4>
      <a:accent5>
        <a:srgbClr val="F38B3C"/>
      </a:accent5>
      <a:accent6>
        <a:srgbClr val="D03300"/>
      </a:accent6>
      <a:hlink>
        <a:srgbClr val="37617A"/>
      </a:hlink>
      <a:folHlink>
        <a:srgbClr val="968F8B"/>
      </a:folHlink>
    </a:clrScheme>
    <a:fontScheme name="Expo">
      <a:majorFont>
        <a:latin typeface="Calibri"/>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accent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accent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600" dirty="0" err="1" smtClean="0">
            <a:solidFill>
              <a:schemeClr val="bg2"/>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0595C74108EDF49B531FE848A3026E5" ma:contentTypeVersion="" ma:contentTypeDescription="Create a new document." ma:contentTypeScope="" ma:versionID="b5a0e876ac851029edb683bcb3a8f7ff">
  <xsd:schema xmlns:xsd="http://www.w3.org/2001/XMLSchema" xmlns:xs="http://www.w3.org/2001/XMLSchema" xmlns:p="http://schemas.microsoft.com/office/2006/metadata/properties" xmlns:ns1="http://schemas.microsoft.com/sharepoint/v3" targetNamespace="http://schemas.microsoft.com/office/2006/metadata/properties" ma:root="true" ma:fieldsID="71c3cda2c8b39f88eabd54cbf92a8468"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9F05C609-7DE0-4FB7-9BB3-D95D4473628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8C8E29-6F6B-4B59-A673-A91F150C612F}">
  <ds:schemaRefs>
    <ds:schemaRef ds:uri="http://schemas.microsoft.com/sharepoint/v3/contenttype/forms"/>
  </ds:schemaRefs>
</ds:datastoreItem>
</file>

<file path=customXml/itemProps3.xml><?xml version="1.0" encoding="utf-8"?>
<ds:datastoreItem xmlns:ds="http://schemas.openxmlformats.org/officeDocument/2006/customXml" ds:itemID="{F6563FFE-C791-4E99-852B-66167D3126D9}">
  <ds:schemaRef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Default Theme.thmx</Template>
  <TotalTime>6539</TotalTime>
  <Words>4812</Words>
  <Application>Microsoft Office PowerPoint</Application>
  <PresentationFormat>全屏显示(4:3)</PresentationFormat>
  <Paragraphs>1517</Paragraphs>
  <Slides>42</Slides>
  <Notes>18</Notes>
  <HiddenSlides>0</HiddenSlides>
  <MMClips>0</MMClips>
  <ScaleCrop>false</ScaleCrop>
  <HeadingPairs>
    <vt:vector size="4" baseType="variant">
      <vt:variant>
        <vt:lpstr>主题</vt:lpstr>
      </vt:variant>
      <vt:variant>
        <vt:i4>1</vt:i4>
      </vt:variant>
      <vt:variant>
        <vt:lpstr>幻灯片标题</vt:lpstr>
      </vt:variant>
      <vt:variant>
        <vt:i4>42</vt:i4>
      </vt:variant>
    </vt:vector>
  </HeadingPairs>
  <TitlesOfParts>
    <vt:vector size="43" baseType="lpstr">
      <vt:lpstr>Default Theme</vt:lpstr>
      <vt:lpstr>市场风险管理系统建设</vt:lpstr>
      <vt:lpstr>目录</vt:lpstr>
      <vt:lpstr> 品牌与公司介绍</vt:lpstr>
      <vt:lpstr>中软概况</vt:lpstr>
      <vt:lpstr>案例介绍</vt:lpstr>
      <vt:lpstr>案例介绍</vt:lpstr>
      <vt:lpstr>团队构成</vt:lpstr>
      <vt:lpstr>整体解决方案优势总结</vt:lpstr>
      <vt:lpstr> 产品与方案</vt:lpstr>
      <vt:lpstr>市场风险管理系统设计理念</vt:lpstr>
      <vt:lpstr>市场风险管理系统构成</vt:lpstr>
      <vt:lpstr>证券公司经典应用</vt:lpstr>
      <vt:lpstr>证券公司全面风险管理-模型</vt:lpstr>
      <vt:lpstr>证券公司全面风险管理-数据</vt:lpstr>
      <vt:lpstr>本解决方案与同业的区别-模块功能</vt:lpstr>
      <vt:lpstr>本解决方案与同业的区别-用户价值</vt:lpstr>
      <vt:lpstr>市场风险管理系统逻辑结构</vt:lpstr>
      <vt:lpstr>案例-券商</vt:lpstr>
      <vt:lpstr>案例-国有银行</vt:lpstr>
      <vt:lpstr>案例-股份制银行</vt:lpstr>
      <vt:lpstr>实施建议</vt:lpstr>
      <vt:lpstr>案例-券商(摘自汇报材料)</vt:lpstr>
      <vt:lpstr>案例-券商(摘自汇报材料)</vt:lpstr>
      <vt:lpstr>案例-券商(摘自汇报材料)</vt:lpstr>
      <vt:lpstr>案例-券商(摘自汇报材料)</vt:lpstr>
      <vt:lpstr>市场风险管理系统-特点</vt:lpstr>
      <vt:lpstr>管理视角</vt:lpstr>
      <vt:lpstr>插件实现</vt:lpstr>
      <vt:lpstr>数据管控</vt:lpstr>
      <vt:lpstr>数据管控-标准化</vt:lpstr>
      <vt:lpstr>数据质量管理</vt:lpstr>
      <vt:lpstr>数据质量管理</vt:lpstr>
      <vt:lpstr>引擎接口-场景假设</vt:lpstr>
      <vt:lpstr>接口-传统技术实现</vt:lpstr>
      <vt:lpstr>接口- Web SERVICE 技术实现</vt:lpstr>
      <vt:lpstr>市场风险管理系统-挑战</vt:lpstr>
      <vt:lpstr>实施落地</vt:lpstr>
      <vt:lpstr>案例-券商(摘自汇报材料)</vt:lpstr>
      <vt:lpstr>项目实施</vt:lpstr>
      <vt:lpstr>项目管理</vt:lpstr>
      <vt:lpstr>经验总结</vt:lpstr>
      <vt:lpstr>系统演示</vt:lpstr>
    </vt:vector>
  </TitlesOfParts>
  <Company>MSCI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 Xiangyi</dc:creator>
  <cp:lastModifiedBy>JiangXu</cp:lastModifiedBy>
  <cp:revision>688</cp:revision>
  <cp:lastPrinted>2015-02-27T09:21:32Z</cp:lastPrinted>
  <dcterms:created xsi:type="dcterms:W3CDTF">2014-09-02T16:02:03Z</dcterms:created>
  <dcterms:modified xsi:type="dcterms:W3CDTF">2017-05-03T01:32:12Z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0x010100C0595C74108EDF49B531FE848A3026E5</vt:lpwstr>
  </property>
</Properties>
</file>