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3.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7" r:id="rId2"/>
    <p:sldId id="256" r:id="rId3"/>
    <p:sldId id="260" r:id="rId4"/>
    <p:sldId id="259" r:id="rId5"/>
    <p:sldId id="275" r:id="rId6"/>
    <p:sldId id="272" r:id="rId7"/>
    <p:sldId id="277" r:id="rId8"/>
    <p:sldId id="285" r:id="rId9"/>
    <p:sldId id="263" r:id="rId10"/>
    <p:sldId id="279" r:id="rId11"/>
    <p:sldId id="278" r:id="rId12"/>
    <p:sldId id="284" r:id="rId13"/>
    <p:sldId id="281" r:id="rId14"/>
    <p:sldId id="282" r:id="rId15"/>
    <p:sldId id="280" r:id="rId16"/>
    <p:sldId id="271" r:id="rId17"/>
    <p:sldId id="273" r:id="rId18"/>
    <p:sldId id="261" r:id="rId19"/>
    <p:sldId id="262" r:id="rId20"/>
    <p:sldId id="265" r:id="rId21"/>
    <p:sldId id="266" r:id="rId22"/>
    <p:sldId id="267" r:id="rId23"/>
    <p:sldId id="270"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999B"/>
    <a:srgbClr val="AD53C1"/>
    <a:srgbClr val="83C372"/>
    <a:srgbClr val="4697E2"/>
    <a:srgbClr val="6FC568"/>
    <a:srgbClr val="109BC5"/>
    <a:srgbClr val="1385D4"/>
    <a:srgbClr val="109BD4"/>
    <a:srgbClr val="100FC5"/>
    <a:srgbClr val="489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8" autoAdjust="0"/>
    <p:restoredTop sz="86422"/>
  </p:normalViewPr>
  <p:slideViewPr>
    <p:cSldViewPr>
      <p:cViewPr varScale="1">
        <p:scale>
          <a:sx n="150" d="100"/>
          <a:sy n="150" d="100"/>
        </p:scale>
        <p:origin x="-60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93" d="100"/>
        <a:sy n="93" d="100"/>
      </p:scale>
      <p:origin x="0" y="0"/>
    </p:cViewPr>
  </p:sorterViewPr>
  <p:notesViewPr>
    <p:cSldViewPr>
      <p:cViewPr varScale="1">
        <p:scale>
          <a:sx n="116" d="100"/>
          <a:sy n="116" d="100"/>
        </p:scale>
        <p:origin x="3128" y="200"/>
      </p:cViewPr>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6D309D-058B-5748-A1EB-3930265D673C}" type="datetimeFigureOut">
              <a:rPr kumimoji="1" lang="zh-CN" altLang="en-US" smtClean="0"/>
              <a:t>2018/12/3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60482E-BB11-0649-8AC4-D4BE3FE76EC3}" type="slidenum">
              <a:rPr kumimoji="1" lang="zh-CN" altLang="en-US" smtClean="0"/>
              <a:t>‹#›</a:t>
            </a:fld>
            <a:endParaRPr kumimoji="1" lang="zh-CN" altLang="en-US"/>
          </a:p>
        </p:txBody>
      </p:sp>
    </p:spTree>
    <p:extLst>
      <p:ext uri="{BB962C8B-B14F-4D97-AF65-F5344CB8AC3E}">
        <p14:creationId xmlns:p14="http://schemas.microsoft.com/office/powerpoint/2010/main" val="38482031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9B06C-3D16-3548-AD73-D0AF40B87763}" type="datetimeFigureOut">
              <a:rPr kumimoji="1" lang="zh-CN" altLang="en-US" smtClean="0"/>
              <a:t>2018/12/3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FA62C-9C60-3D40-9D78-B33A91636BF4}" type="slidenum">
              <a:rPr kumimoji="1" lang="zh-CN" altLang="en-US" smtClean="0"/>
              <a:t>‹#›</a:t>
            </a:fld>
            <a:endParaRPr kumimoji="1" lang="zh-CN" altLang="en-US"/>
          </a:p>
        </p:txBody>
      </p:sp>
    </p:spTree>
    <p:extLst>
      <p:ext uri="{BB962C8B-B14F-4D97-AF65-F5344CB8AC3E}">
        <p14:creationId xmlns:p14="http://schemas.microsoft.com/office/powerpoint/2010/main" val="21094160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userDrawn="1"/>
        </p:nvSpPr>
        <p:spPr>
          <a:xfrm>
            <a:off x="360045" y="2743200"/>
            <a:ext cx="8423910" cy="914400"/>
          </a:xfrm>
          <a:prstGeom prst="rect">
            <a:avLst/>
          </a:prstGeom>
          <a:noFill/>
        </p:spPr>
        <p:txBody>
          <a:bodyPr wrap="square" lIns="0" tIns="0" rIns="0" bIns="0" rtlCol="0" anchor="ctr" anchorCtr="1">
            <a:noAutofit/>
          </a:bodyPr>
          <a:lstStyle/>
          <a:p>
            <a:pPr algn="ctr"/>
            <a:r>
              <a:rPr lang="en-US" altLang="zh-CN" sz="7200" dirty="0" smtClean="0">
                <a:solidFill>
                  <a:schemeClr val="bg2">
                    <a:lumMod val="95000"/>
                    <a:lumOff val="5000"/>
                  </a:schemeClr>
                </a:solidFill>
                <a:latin typeface="微软雅黑" panose="020B0503020204020204" charset="-122"/>
                <a:ea typeface="微软雅黑" panose="020B0503020204020204" charset="-122"/>
              </a:rPr>
              <a:t>Proposal for Oman</a:t>
            </a:r>
            <a:endParaRPr kumimoji="1" lang="zh-CN" altLang="en-US" sz="7200" dirty="0" err="1">
              <a:solidFill>
                <a:srgbClr val="282B36"/>
              </a:solidFill>
              <a:latin typeface="微软雅黑" panose="020B0503020204020204" charset="-122"/>
              <a:ea typeface="微软雅黑" panose="020B0503020204020204" charset="-122"/>
            </a:endParaRP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6" y="4125"/>
            <a:ext cx="9144000" cy="6858000"/>
          </a:xfrm>
          <a:prstGeom prst="rect">
            <a:avLst/>
          </a:prstGeom>
        </p:spPr>
      </p:pic>
      <p:sp>
        <p:nvSpPr>
          <p:cNvPr id="5" name="Text Placeholder 6"/>
          <p:cNvSpPr>
            <a:spLocks noGrp="1"/>
          </p:cNvSpPr>
          <p:nvPr>
            <p:ph type="body" sz="quarter" idx="11" hasCustomPrompt="1"/>
          </p:nvPr>
        </p:nvSpPr>
        <p:spPr>
          <a:xfrm>
            <a:off x="2606040" y="3108960"/>
            <a:ext cx="3840480" cy="1398069"/>
          </a:xfrm>
        </p:spPr>
        <p:txBody>
          <a:bodyPr vert="horz" lIns="457200" tIns="457200" rIns="228600" bIns="457200" anchor="ctr"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r>
              <a:rPr lang="en-US" altLang="zh-CN" dirty="0"/>
              <a:t>Name</a:t>
            </a:r>
          </a:p>
          <a:p>
            <a:r>
              <a:rPr lang="en-US" altLang="zh-CN" dirty="0"/>
              <a:t>Phone</a:t>
            </a:r>
            <a:r>
              <a:rPr lang="en-US" dirty="0"/>
              <a:t/>
            </a:r>
            <a:br>
              <a:rPr lang="en-US" dirty="0"/>
            </a:br>
            <a:r>
              <a:rPr lang="en-US" dirty="0"/>
              <a:t>Email</a:t>
            </a:r>
          </a:p>
        </p:txBody>
      </p:sp>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solidFill>
                  <a:srgbClr val="489A60"/>
                </a:solidFill>
              </a:defRPr>
            </a:lvl1pPr>
          </a:lstStyle>
          <a:p>
            <a:r>
              <a:rPr lang="en-US" dirty="0"/>
              <a:t>Click to add title</a:t>
            </a:r>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0"/>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solidFill>
                  <a:srgbClr val="489A5F"/>
                </a:solidFill>
              </a:defRPr>
            </a:lvl1pPr>
          </a:lstStyle>
          <a:p>
            <a:r>
              <a:rPr lang="en-US" dirty="0"/>
              <a:t>1</a:t>
            </a:r>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rgbClr val="489A5F"/>
                </a:solidFill>
              </a:defRPr>
            </a:lvl1pPr>
          </a:lstStyle>
          <a:p>
            <a:pPr lvl="0"/>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a:xfrm>
            <a:off x="457200" y="1828800"/>
            <a:ext cx="8229600" cy="4297680"/>
          </a:xfrm>
        </p:spPr>
        <p:txBody>
          <a:bodyPr/>
          <a:lstStyle>
            <a:lvl2pPr>
              <a:buClr>
                <a:srgbClr val="489A5F"/>
              </a:buClr>
              <a:defRPr/>
            </a:lvl2pPr>
            <a:lvl3pPr>
              <a:buClr>
                <a:srgbClr val="489A5F"/>
              </a:buClr>
              <a:defRPr/>
            </a:lvl3pPr>
            <a:lvl4pPr>
              <a:buClr>
                <a:srgbClr val="489A5F"/>
              </a:buClr>
              <a:defRPr/>
            </a:lvl4pPr>
            <a:lvl5pPr>
              <a:buClr>
                <a:srgbClr val="489A5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hasCustomPrompt="1"/>
          </p:nvPr>
        </p:nvSpPr>
        <p:spPr>
          <a:xfrm>
            <a:off x="4572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2" hasCustomPrompt="1"/>
          </p:nvPr>
        </p:nvSpPr>
        <p:spPr>
          <a:xfrm>
            <a:off x="47100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1"/>
          <p:cNvSpPr>
            <a:spLocks noGrp="1"/>
          </p:cNvSpPr>
          <p:nvPr>
            <p:ph type="sldNum" sz="quarter" idx="13"/>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4"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99039"/>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2230" y="457200"/>
            <a:ext cx="8210282" cy="553720"/>
          </a:xfrm>
          <a:prstGeom prst="rect">
            <a:avLst/>
          </a:prstGeom>
        </p:spPr>
        <p:txBody>
          <a:bodyPr vert="horz" lIns="0" tIns="0" rIns="0" bIns="0" rtlCol="0" anchor="t" anchorCtr="0">
            <a:spAutoFit/>
          </a:bodyPr>
          <a:lstStyle/>
          <a:p>
            <a:r>
              <a:rPr lang="en-US" dirty="0"/>
              <a:t>Click to edit Master title style</a:t>
            </a: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ln>
          <a:effectLst/>
        </p:spPr>
        <p:txBody>
          <a:bodyPr vert="horz" wrap="square" lIns="0" tIns="0" rIns="0" bIns="0" numCol="1" anchor="ctr" anchorCtr="0" compatLnSpc="1"/>
          <a:lstStyle>
            <a:lvl1pPr algn="l">
              <a:spcBef>
                <a:spcPct val="0"/>
              </a:spcBef>
              <a:defRPr sz="900">
                <a:solidFill>
                  <a:schemeClr val="tx1"/>
                </a:solidFill>
              </a:defRPr>
            </a:lvl1pPr>
          </a:lstStyle>
          <a:p>
            <a:pPr marL="0" marR="0" lvl="0" indent="0" algn="r"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lang="en-US" sz="1200" b="1" kern="1200" noProof="0" dirty="0">
              <a:solidFill>
                <a:srgbClr val="525252"/>
              </a:solidFill>
              <a:latin typeface="Arial" panose="020B0604020202020204" pitchFamily="34" charset="0"/>
              <a:ea typeface="+mn-ea"/>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图片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l" defTabSz="914400" rtl="0" eaLnBrk="1" latinLnBrk="0" hangingPunct="1">
        <a:lnSpc>
          <a:spcPct val="100000"/>
        </a:lnSpc>
        <a:spcBef>
          <a:spcPct val="0"/>
        </a:spcBef>
        <a:buNone/>
        <a:defRPr sz="3600" kern="1200">
          <a:solidFill>
            <a:srgbClr val="489A60"/>
          </a:solidFill>
          <a:latin typeface="微软雅黑" panose="020B0503020204020204" charset="-122"/>
          <a:ea typeface="微软雅黑" panose="020B0503020204020204" charset="-122"/>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defRPr sz="2400" kern="1200">
          <a:solidFill>
            <a:srgbClr val="282B36"/>
          </a:solidFill>
          <a:latin typeface="微软雅黑" panose="020B0503020204020204" charset="-122"/>
          <a:ea typeface="微软雅黑" panose="020B0503020204020204" charset="-122"/>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2pPr>
      <a:lvl3pPr marL="517525" marR="0" indent="-28448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3pPr>
      <a:lvl4pPr marL="746125" marR="0" indent="-29083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a:t>
            </a:r>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区块链方案的解决之道</a:t>
            </a:r>
            <a:endParaRPr lang="en-US" dirty="0"/>
          </a:p>
        </p:txBody>
      </p:sp>
    </p:spTree>
    <p:extLst>
      <p:ext uri="{BB962C8B-B14F-4D97-AF65-F5344CB8AC3E}">
        <p14:creationId xmlns:p14="http://schemas.microsoft.com/office/powerpoint/2010/main" val="3034773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全球区块链的生态</a:t>
            </a:r>
            <a:endParaRPr lang="en-US" dirty="0"/>
          </a:p>
        </p:txBody>
      </p:sp>
      <p:sp>
        <p:nvSpPr>
          <p:cNvPr id="7" name="Text Placeholder 6"/>
          <p:cNvSpPr>
            <a:spLocks noGrp="1"/>
          </p:cNvSpPr>
          <p:nvPr>
            <p:ph type="body" sz="quarter" idx="10"/>
          </p:nvPr>
        </p:nvSpPr>
        <p:spPr/>
        <p:txBody>
          <a:bodyPr/>
          <a:lstStyle/>
          <a:p>
            <a:r>
              <a:rPr lang="en-US" dirty="0"/>
              <a:t>More table styles available in the PowerPoint Toolkit</a:t>
            </a:r>
          </a:p>
        </p:txBody>
      </p:sp>
      <p:sp>
        <p:nvSpPr>
          <p:cNvPr id="4" name="Text Placeholder 3"/>
          <p:cNvSpPr>
            <a:spLocks noGrp="1"/>
          </p:cNvSpPr>
          <p:nvPr>
            <p:ph type="body" sz="quarter" idx="11"/>
          </p:nvPr>
        </p:nvSpPr>
        <p:spPr/>
        <p:txBody>
          <a:bodyPr/>
          <a:lstStyle/>
          <a:p>
            <a:endParaRPr lang="en-GB"/>
          </a:p>
        </p:txBody>
      </p:sp>
      <p:graphicFrame>
        <p:nvGraphicFramePr>
          <p:cNvPr id="10" name="Content Placeholder 3"/>
          <p:cNvGraphicFramePr/>
          <p:nvPr/>
        </p:nvGraphicFramePr>
        <p:xfrm>
          <a:off x="479425" y="1828799"/>
          <a:ext cx="8207376" cy="4297363"/>
        </p:xfrm>
        <a:graphic>
          <a:graphicData uri="http://schemas.openxmlformats.org/drawingml/2006/table">
            <a:tbl>
              <a:tblPr firstRow="1" bandRow="1">
                <a:tableStyleId>{7DF18680-E054-41AD-8BC1-D1AEF772440D}</a:tableStyleId>
              </a:tblPr>
              <a:tblGrid>
                <a:gridCol w="2051844"/>
                <a:gridCol w="2051844"/>
                <a:gridCol w="2051844"/>
                <a:gridCol w="2051844"/>
              </a:tblGrid>
              <a:tr h="477093">
                <a:tc>
                  <a:txBody>
                    <a:bodyPr/>
                    <a:lstStyle/>
                    <a:p>
                      <a:pPr algn="l"/>
                      <a:r>
                        <a:rPr lang="en-US" sz="1600" dirty="0"/>
                        <a:t>Table</a:t>
                      </a:r>
                      <a:r>
                        <a:rPr lang="en-US" sz="1600" baseline="0" dirty="0"/>
                        <a:t> Heading 01</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02</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03</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04</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1891668">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1928602">
                <a:tc>
                  <a:txBody>
                    <a:bodyPr/>
                    <a:lstStyle/>
                    <a:p>
                      <a:pPr marL="176530" lvl="0" indent="-174625">
                        <a:spcBef>
                          <a:spcPts val="600"/>
                        </a:spcBef>
                        <a:buClr>
                          <a:srgbClr val="83C372"/>
                        </a:buClr>
                        <a:buFont typeface="Arial" panose="020B0604020202020204" pitchFamily="34" charset="0"/>
                        <a:buChar char="»"/>
                      </a:pPr>
                      <a:r>
                        <a:rPr lang="en-US" sz="1400" dirty="0">
                          <a:solidFill>
                            <a:schemeClr val="bg2"/>
                          </a:solidFill>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p>
                      <a:pPr>
                        <a:buClr>
                          <a:srgbClr val="83C372"/>
                        </a:buClr>
                      </a:pPr>
                      <a:endParaRPr lang="en-US" sz="1400" dirty="0">
                        <a:solidFill>
                          <a:schemeClr val="bg2"/>
                        </a:solidFill>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82521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区块链带来的机会</a:t>
            </a:r>
            <a:endParaRPr lang="en-US" dirty="0"/>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726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关键点和应对策略</a:t>
            </a:r>
            <a:endParaRPr lang="en-US" dirty="0"/>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743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6"/>
          <p:cNvGrpSpPr/>
          <p:nvPr/>
        </p:nvGrpSpPr>
        <p:grpSpPr>
          <a:xfrm>
            <a:off x="1965960" y="3291840"/>
            <a:ext cx="329213" cy="319337"/>
            <a:chOff x="10274300" y="5686425"/>
            <a:chExt cx="635000" cy="615950"/>
          </a:xfrm>
          <a:solidFill>
            <a:srgbClr val="46999B"/>
          </a:solidFill>
        </p:grpSpPr>
        <p:sp>
          <p:nvSpPr>
            <p:cNvPr id="27" name="Freeform 74"/>
            <p:cNvSpPr>
              <a:spLocks noEditPoints="1"/>
            </p:cNvSpPr>
            <p:nvPr/>
          </p:nvSpPr>
          <p:spPr bwMode="auto">
            <a:xfrm>
              <a:off x="10274300" y="5686425"/>
              <a:ext cx="635000" cy="615950"/>
            </a:xfrm>
            <a:custGeom>
              <a:avLst/>
              <a:gdLst>
                <a:gd name="T0" fmla="*/ 668 w 692"/>
                <a:gd name="T1" fmla="*/ 0 h 672"/>
                <a:gd name="T2" fmla="*/ 24 w 692"/>
                <a:gd name="T3" fmla="*/ 0 h 672"/>
                <a:gd name="T4" fmla="*/ 0 w 692"/>
                <a:gd name="T5" fmla="*/ 24 h 672"/>
                <a:gd name="T6" fmla="*/ 0 w 692"/>
                <a:gd name="T7" fmla="*/ 648 h 672"/>
                <a:gd name="T8" fmla="*/ 24 w 692"/>
                <a:gd name="T9" fmla="*/ 672 h 672"/>
                <a:gd name="T10" fmla="*/ 668 w 692"/>
                <a:gd name="T11" fmla="*/ 672 h 672"/>
                <a:gd name="T12" fmla="*/ 692 w 692"/>
                <a:gd name="T13" fmla="*/ 648 h 672"/>
                <a:gd name="T14" fmla="*/ 692 w 692"/>
                <a:gd name="T15" fmla="*/ 24 h 672"/>
                <a:gd name="T16" fmla="*/ 668 w 692"/>
                <a:gd name="T17" fmla="*/ 0 h 672"/>
                <a:gd name="T18" fmla="*/ 487 w 692"/>
                <a:gd name="T19" fmla="*/ 578 h 672"/>
                <a:gd name="T20" fmla="*/ 209 w 692"/>
                <a:gd name="T21" fmla="*/ 578 h 672"/>
                <a:gd name="T22" fmla="*/ 199 w 692"/>
                <a:gd name="T23" fmla="*/ 568 h 672"/>
                <a:gd name="T24" fmla="*/ 209 w 692"/>
                <a:gd name="T25" fmla="*/ 559 h 672"/>
                <a:gd name="T26" fmla="*/ 487 w 692"/>
                <a:gd name="T27" fmla="*/ 559 h 672"/>
                <a:gd name="T28" fmla="*/ 497 w 692"/>
                <a:gd name="T29" fmla="*/ 568 h 672"/>
                <a:gd name="T30" fmla="*/ 487 w 692"/>
                <a:gd name="T31" fmla="*/ 578 h 672"/>
                <a:gd name="T32" fmla="*/ 644 w 692"/>
                <a:gd name="T33" fmla="*/ 476 h 672"/>
                <a:gd name="T34" fmla="*/ 48 w 692"/>
                <a:gd name="T35" fmla="*/ 476 h 672"/>
                <a:gd name="T36" fmla="*/ 48 w 692"/>
                <a:gd name="T37" fmla="*/ 48 h 672"/>
                <a:gd name="T38" fmla="*/ 644 w 692"/>
                <a:gd name="T39" fmla="*/ 48 h 672"/>
                <a:gd name="T40" fmla="*/ 644 w 692"/>
                <a:gd name="T41" fmla="*/ 47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672">
                  <a:moveTo>
                    <a:pt x="668" y="0"/>
                  </a:moveTo>
                  <a:cubicBezTo>
                    <a:pt x="24" y="0"/>
                    <a:pt x="24" y="0"/>
                    <a:pt x="24" y="0"/>
                  </a:cubicBezTo>
                  <a:cubicBezTo>
                    <a:pt x="11" y="0"/>
                    <a:pt x="0" y="11"/>
                    <a:pt x="0" y="24"/>
                  </a:cubicBezTo>
                  <a:cubicBezTo>
                    <a:pt x="0" y="648"/>
                    <a:pt x="0" y="648"/>
                    <a:pt x="0" y="648"/>
                  </a:cubicBezTo>
                  <a:cubicBezTo>
                    <a:pt x="0" y="661"/>
                    <a:pt x="11" y="672"/>
                    <a:pt x="24" y="672"/>
                  </a:cubicBezTo>
                  <a:cubicBezTo>
                    <a:pt x="668" y="672"/>
                    <a:pt x="668" y="672"/>
                    <a:pt x="668" y="672"/>
                  </a:cubicBezTo>
                  <a:cubicBezTo>
                    <a:pt x="681" y="672"/>
                    <a:pt x="692" y="661"/>
                    <a:pt x="692" y="648"/>
                  </a:cubicBezTo>
                  <a:cubicBezTo>
                    <a:pt x="692" y="24"/>
                    <a:pt x="692" y="24"/>
                    <a:pt x="692" y="24"/>
                  </a:cubicBezTo>
                  <a:cubicBezTo>
                    <a:pt x="692" y="11"/>
                    <a:pt x="681" y="0"/>
                    <a:pt x="668" y="0"/>
                  </a:cubicBezTo>
                  <a:close/>
                  <a:moveTo>
                    <a:pt x="487" y="578"/>
                  </a:moveTo>
                  <a:cubicBezTo>
                    <a:pt x="209" y="578"/>
                    <a:pt x="209" y="578"/>
                    <a:pt x="209" y="578"/>
                  </a:cubicBezTo>
                  <a:cubicBezTo>
                    <a:pt x="203" y="578"/>
                    <a:pt x="199" y="573"/>
                    <a:pt x="199" y="568"/>
                  </a:cubicBezTo>
                  <a:cubicBezTo>
                    <a:pt x="199" y="563"/>
                    <a:pt x="203" y="559"/>
                    <a:pt x="209" y="559"/>
                  </a:cubicBezTo>
                  <a:cubicBezTo>
                    <a:pt x="487" y="559"/>
                    <a:pt x="487" y="559"/>
                    <a:pt x="487" y="559"/>
                  </a:cubicBezTo>
                  <a:cubicBezTo>
                    <a:pt x="493" y="559"/>
                    <a:pt x="497" y="563"/>
                    <a:pt x="497" y="568"/>
                  </a:cubicBezTo>
                  <a:cubicBezTo>
                    <a:pt x="497" y="573"/>
                    <a:pt x="493" y="578"/>
                    <a:pt x="487" y="578"/>
                  </a:cubicBezTo>
                  <a:close/>
                  <a:moveTo>
                    <a:pt x="644" y="476"/>
                  </a:moveTo>
                  <a:cubicBezTo>
                    <a:pt x="48" y="476"/>
                    <a:pt x="48" y="476"/>
                    <a:pt x="48" y="476"/>
                  </a:cubicBezTo>
                  <a:cubicBezTo>
                    <a:pt x="48" y="48"/>
                    <a:pt x="48" y="48"/>
                    <a:pt x="48" y="48"/>
                  </a:cubicBezTo>
                  <a:cubicBezTo>
                    <a:pt x="644" y="48"/>
                    <a:pt x="644" y="48"/>
                    <a:pt x="644" y="48"/>
                  </a:cubicBezTo>
                  <a:lnTo>
                    <a:pt x="644" y="4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75"/>
            <p:cNvSpPr>
              <a:spLocks noChangeArrowheads="1"/>
            </p:cNvSpPr>
            <p:nvPr/>
          </p:nvSpPr>
          <p:spPr bwMode="auto">
            <a:xfrm>
              <a:off x="10409238" y="5802313"/>
              <a:ext cx="104775" cy="1031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76"/>
            <p:cNvSpPr/>
            <p:nvPr/>
          </p:nvSpPr>
          <p:spPr bwMode="auto">
            <a:xfrm>
              <a:off x="10360025" y="5843588"/>
              <a:ext cx="463550" cy="225425"/>
            </a:xfrm>
            <a:custGeom>
              <a:avLst/>
              <a:gdLst>
                <a:gd name="T0" fmla="*/ 444 w 506"/>
                <a:gd name="T1" fmla="*/ 60 h 245"/>
                <a:gd name="T2" fmla="*/ 399 w 506"/>
                <a:gd name="T3" fmla="*/ 123 h 245"/>
                <a:gd name="T4" fmla="*/ 313 w 506"/>
                <a:gd name="T5" fmla="*/ 0 h 245"/>
                <a:gd name="T6" fmla="*/ 206 w 506"/>
                <a:gd name="T7" fmla="*/ 165 h 245"/>
                <a:gd name="T8" fmla="*/ 0 w 506"/>
                <a:gd name="T9" fmla="*/ 245 h 245"/>
                <a:gd name="T10" fmla="*/ 506 w 506"/>
                <a:gd name="T11" fmla="*/ 245 h 245"/>
                <a:gd name="T12" fmla="*/ 444 w 506"/>
                <a:gd name="T13" fmla="*/ 60 h 245"/>
              </a:gdLst>
              <a:ahLst/>
              <a:cxnLst>
                <a:cxn ang="0">
                  <a:pos x="T0" y="T1"/>
                </a:cxn>
                <a:cxn ang="0">
                  <a:pos x="T2" y="T3"/>
                </a:cxn>
                <a:cxn ang="0">
                  <a:pos x="T4" y="T5"/>
                </a:cxn>
                <a:cxn ang="0">
                  <a:pos x="T6" y="T7"/>
                </a:cxn>
                <a:cxn ang="0">
                  <a:pos x="T8" y="T9"/>
                </a:cxn>
                <a:cxn ang="0">
                  <a:pos x="T10" y="T11"/>
                </a:cxn>
                <a:cxn ang="0">
                  <a:pos x="T12" y="T13"/>
                </a:cxn>
              </a:cxnLst>
              <a:rect l="0" t="0" r="r" b="b"/>
              <a:pathLst>
                <a:path w="506" h="245">
                  <a:moveTo>
                    <a:pt x="444" y="60"/>
                  </a:moveTo>
                  <a:cubicBezTo>
                    <a:pt x="399" y="123"/>
                    <a:pt x="399" y="123"/>
                    <a:pt x="399" y="123"/>
                  </a:cubicBezTo>
                  <a:cubicBezTo>
                    <a:pt x="313" y="0"/>
                    <a:pt x="313" y="0"/>
                    <a:pt x="313" y="0"/>
                  </a:cubicBezTo>
                  <a:cubicBezTo>
                    <a:pt x="206" y="165"/>
                    <a:pt x="206" y="165"/>
                    <a:pt x="206" y="165"/>
                  </a:cubicBezTo>
                  <a:cubicBezTo>
                    <a:pt x="206" y="165"/>
                    <a:pt x="29" y="122"/>
                    <a:pt x="0" y="245"/>
                  </a:cubicBezTo>
                  <a:cubicBezTo>
                    <a:pt x="506" y="245"/>
                    <a:pt x="506" y="245"/>
                    <a:pt x="506" y="245"/>
                  </a:cubicBezTo>
                  <a:lnTo>
                    <a:pt x="444"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10"/>
          <p:cNvGrpSpPr/>
          <p:nvPr/>
        </p:nvGrpSpPr>
        <p:grpSpPr>
          <a:xfrm>
            <a:off x="1982332" y="3749040"/>
            <a:ext cx="303668" cy="369640"/>
            <a:chOff x="6484938" y="5705475"/>
            <a:chExt cx="496888" cy="604838"/>
          </a:xfrm>
          <a:solidFill>
            <a:srgbClr val="4697E2"/>
          </a:solidFill>
        </p:grpSpPr>
        <p:sp>
          <p:nvSpPr>
            <p:cNvPr id="31" name="Freeform 24"/>
            <p:cNvSpPr>
              <a:spLocks noEditPoints="1"/>
            </p:cNvSpPr>
            <p:nvPr/>
          </p:nvSpPr>
          <p:spPr bwMode="auto">
            <a:xfrm>
              <a:off x="6484938" y="5705475"/>
              <a:ext cx="496888" cy="604838"/>
            </a:xfrm>
            <a:custGeom>
              <a:avLst/>
              <a:gdLst>
                <a:gd name="T0" fmla="*/ 445 w 542"/>
                <a:gd name="T1" fmla="*/ 23 h 661"/>
                <a:gd name="T2" fmla="*/ 435 w 542"/>
                <a:gd name="T3" fmla="*/ 0 h 661"/>
                <a:gd name="T4" fmla="*/ 426 w 542"/>
                <a:gd name="T5" fmla="*/ 23 h 661"/>
                <a:gd name="T6" fmla="*/ 335 w 542"/>
                <a:gd name="T7" fmla="*/ 10 h 661"/>
                <a:gd name="T8" fmla="*/ 316 w 542"/>
                <a:gd name="T9" fmla="*/ 10 h 661"/>
                <a:gd name="T10" fmla="*/ 225 w 542"/>
                <a:gd name="T11" fmla="*/ 23 h 661"/>
                <a:gd name="T12" fmla="*/ 216 w 542"/>
                <a:gd name="T13" fmla="*/ 0 h 661"/>
                <a:gd name="T14" fmla="*/ 206 w 542"/>
                <a:gd name="T15" fmla="*/ 23 h 661"/>
                <a:gd name="T16" fmla="*/ 116 w 542"/>
                <a:gd name="T17" fmla="*/ 10 h 661"/>
                <a:gd name="T18" fmla="*/ 96 w 542"/>
                <a:gd name="T19" fmla="*/ 10 h 661"/>
                <a:gd name="T20" fmla="*/ 24 w 542"/>
                <a:gd name="T21" fmla="*/ 23 h 661"/>
                <a:gd name="T22" fmla="*/ 0 w 542"/>
                <a:gd name="T23" fmla="*/ 637 h 661"/>
                <a:gd name="T24" fmla="*/ 518 w 542"/>
                <a:gd name="T25" fmla="*/ 661 h 661"/>
                <a:gd name="T26" fmla="*/ 542 w 542"/>
                <a:gd name="T27" fmla="*/ 47 h 661"/>
                <a:gd name="T28" fmla="*/ 435 w 542"/>
                <a:gd name="T29" fmla="*/ 140 h 661"/>
                <a:gd name="T30" fmla="*/ 445 w 542"/>
                <a:gd name="T31" fmla="*/ 108 h 661"/>
                <a:gd name="T32" fmla="*/ 435 w 542"/>
                <a:gd name="T33" fmla="*/ 155 h 661"/>
                <a:gd name="T34" fmla="*/ 426 w 542"/>
                <a:gd name="T35" fmla="*/ 108 h 661"/>
                <a:gd name="T36" fmla="*/ 435 w 542"/>
                <a:gd name="T37" fmla="*/ 140 h 661"/>
                <a:gd name="T38" fmla="*/ 335 w 542"/>
                <a:gd name="T39" fmla="*/ 131 h 661"/>
                <a:gd name="T40" fmla="*/ 350 w 542"/>
                <a:gd name="T41" fmla="*/ 131 h 661"/>
                <a:gd name="T42" fmla="*/ 301 w 542"/>
                <a:gd name="T43" fmla="*/ 131 h 661"/>
                <a:gd name="T44" fmla="*/ 316 w 542"/>
                <a:gd name="T45" fmla="*/ 131 h 661"/>
                <a:gd name="T46" fmla="*/ 216 w 542"/>
                <a:gd name="T47" fmla="*/ 140 h 661"/>
                <a:gd name="T48" fmla="*/ 225 w 542"/>
                <a:gd name="T49" fmla="*/ 108 h 661"/>
                <a:gd name="T50" fmla="*/ 216 w 542"/>
                <a:gd name="T51" fmla="*/ 155 h 661"/>
                <a:gd name="T52" fmla="*/ 206 w 542"/>
                <a:gd name="T53" fmla="*/ 108 h 661"/>
                <a:gd name="T54" fmla="*/ 216 w 542"/>
                <a:gd name="T55" fmla="*/ 140 h 661"/>
                <a:gd name="T56" fmla="*/ 116 w 542"/>
                <a:gd name="T57" fmla="*/ 131 h 661"/>
                <a:gd name="T58" fmla="*/ 131 w 542"/>
                <a:gd name="T59" fmla="*/ 131 h 661"/>
                <a:gd name="T60" fmla="*/ 81 w 542"/>
                <a:gd name="T61" fmla="*/ 131 h 661"/>
                <a:gd name="T62" fmla="*/ 96 w 542"/>
                <a:gd name="T63" fmla="*/ 131 h 661"/>
                <a:gd name="T64" fmla="*/ 494 w 542"/>
                <a:gd name="T65" fmla="*/ 613 h 661"/>
                <a:gd name="T66" fmla="*/ 48 w 542"/>
                <a:gd name="T67" fmla="*/ 71 h 661"/>
                <a:gd name="T68" fmla="*/ 96 w 542"/>
                <a:gd name="T69" fmla="*/ 88 h 661"/>
                <a:gd name="T70" fmla="*/ 106 w 542"/>
                <a:gd name="T71" fmla="*/ 174 h 661"/>
                <a:gd name="T72" fmla="*/ 116 w 542"/>
                <a:gd name="T73" fmla="*/ 88 h 661"/>
                <a:gd name="T74" fmla="*/ 206 w 542"/>
                <a:gd name="T75" fmla="*/ 71 h 661"/>
                <a:gd name="T76" fmla="*/ 172 w 542"/>
                <a:gd name="T77" fmla="*/ 131 h 661"/>
                <a:gd name="T78" fmla="*/ 260 w 542"/>
                <a:gd name="T79" fmla="*/ 131 h 661"/>
                <a:gd name="T80" fmla="*/ 225 w 542"/>
                <a:gd name="T81" fmla="*/ 71 h 661"/>
                <a:gd name="T82" fmla="*/ 316 w 542"/>
                <a:gd name="T83" fmla="*/ 88 h 661"/>
                <a:gd name="T84" fmla="*/ 326 w 542"/>
                <a:gd name="T85" fmla="*/ 174 h 661"/>
                <a:gd name="T86" fmla="*/ 335 w 542"/>
                <a:gd name="T87" fmla="*/ 88 h 661"/>
                <a:gd name="T88" fmla="*/ 426 w 542"/>
                <a:gd name="T89" fmla="*/ 71 h 661"/>
                <a:gd name="T90" fmla="*/ 391 w 542"/>
                <a:gd name="T91" fmla="*/ 131 h 661"/>
                <a:gd name="T92" fmla="*/ 479 w 542"/>
                <a:gd name="T93" fmla="*/ 131 h 661"/>
                <a:gd name="T94" fmla="*/ 445 w 542"/>
                <a:gd name="T95" fmla="*/ 71 h 661"/>
                <a:gd name="T96" fmla="*/ 494 w 542"/>
                <a:gd name="T97" fmla="*/ 61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 h="661">
                  <a:moveTo>
                    <a:pt x="518" y="23"/>
                  </a:moveTo>
                  <a:cubicBezTo>
                    <a:pt x="445" y="23"/>
                    <a:pt x="445" y="23"/>
                    <a:pt x="445" y="23"/>
                  </a:cubicBezTo>
                  <a:cubicBezTo>
                    <a:pt x="445" y="10"/>
                    <a:pt x="445" y="10"/>
                    <a:pt x="445" y="10"/>
                  </a:cubicBezTo>
                  <a:cubicBezTo>
                    <a:pt x="445" y="4"/>
                    <a:pt x="441" y="0"/>
                    <a:pt x="435" y="0"/>
                  </a:cubicBezTo>
                  <a:cubicBezTo>
                    <a:pt x="430" y="0"/>
                    <a:pt x="426" y="4"/>
                    <a:pt x="426" y="10"/>
                  </a:cubicBezTo>
                  <a:cubicBezTo>
                    <a:pt x="426" y="23"/>
                    <a:pt x="426" y="23"/>
                    <a:pt x="426" y="23"/>
                  </a:cubicBezTo>
                  <a:cubicBezTo>
                    <a:pt x="335" y="23"/>
                    <a:pt x="335" y="23"/>
                    <a:pt x="335" y="23"/>
                  </a:cubicBezTo>
                  <a:cubicBezTo>
                    <a:pt x="335" y="10"/>
                    <a:pt x="335" y="10"/>
                    <a:pt x="335" y="10"/>
                  </a:cubicBezTo>
                  <a:cubicBezTo>
                    <a:pt x="335" y="4"/>
                    <a:pt x="331" y="0"/>
                    <a:pt x="326" y="0"/>
                  </a:cubicBezTo>
                  <a:cubicBezTo>
                    <a:pt x="320" y="0"/>
                    <a:pt x="316" y="4"/>
                    <a:pt x="316" y="10"/>
                  </a:cubicBezTo>
                  <a:cubicBezTo>
                    <a:pt x="316" y="23"/>
                    <a:pt x="316" y="23"/>
                    <a:pt x="316" y="23"/>
                  </a:cubicBezTo>
                  <a:cubicBezTo>
                    <a:pt x="225" y="23"/>
                    <a:pt x="225" y="23"/>
                    <a:pt x="225" y="23"/>
                  </a:cubicBezTo>
                  <a:cubicBezTo>
                    <a:pt x="225" y="10"/>
                    <a:pt x="225" y="10"/>
                    <a:pt x="225" y="10"/>
                  </a:cubicBezTo>
                  <a:cubicBezTo>
                    <a:pt x="225" y="4"/>
                    <a:pt x="221" y="0"/>
                    <a:pt x="216" y="0"/>
                  </a:cubicBezTo>
                  <a:cubicBezTo>
                    <a:pt x="210" y="0"/>
                    <a:pt x="206" y="4"/>
                    <a:pt x="206" y="10"/>
                  </a:cubicBezTo>
                  <a:cubicBezTo>
                    <a:pt x="206" y="23"/>
                    <a:pt x="206" y="23"/>
                    <a:pt x="206" y="23"/>
                  </a:cubicBezTo>
                  <a:cubicBezTo>
                    <a:pt x="116" y="23"/>
                    <a:pt x="116" y="23"/>
                    <a:pt x="116" y="23"/>
                  </a:cubicBezTo>
                  <a:cubicBezTo>
                    <a:pt x="116" y="10"/>
                    <a:pt x="116" y="10"/>
                    <a:pt x="116" y="10"/>
                  </a:cubicBezTo>
                  <a:cubicBezTo>
                    <a:pt x="116" y="4"/>
                    <a:pt x="111" y="0"/>
                    <a:pt x="106" y="0"/>
                  </a:cubicBezTo>
                  <a:cubicBezTo>
                    <a:pt x="101" y="0"/>
                    <a:pt x="96" y="4"/>
                    <a:pt x="96" y="10"/>
                  </a:cubicBezTo>
                  <a:cubicBezTo>
                    <a:pt x="96" y="23"/>
                    <a:pt x="96" y="23"/>
                    <a:pt x="96" y="23"/>
                  </a:cubicBezTo>
                  <a:cubicBezTo>
                    <a:pt x="24" y="23"/>
                    <a:pt x="24" y="23"/>
                    <a:pt x="24" y="23"/>
                  </a:cubicBezTo>
                  <a:cubicBezTo>
                    <a:pt x="11" y="23"/>
                    <a:pt x="0" y="33"/>
                    <a:pt x="0" y="47"/>
                  </a:cubicBezTo>
                  <a:cubicBezTo>
                    <a:pt x="0" y="637"/>
                    <a:pt x="0" y="637"/>
                    <a:pt x="0" y="637"/>
                  </a:cubicBezTo>
                  <a:cubicBezTo>
                    <a:pt x="0" y="650"/>
                    <a:pt x="11" y="661"/>
                    <a:pt x="24" y="661"/>
                  </a:cubicBezTo>
                  <a:cubicBezTo>
                    <a:pt x="518" y="661"/>
                    <a:pt x="518" y="661"/>
                    <a:pt x="518" y="661"/>
                  </a:cubicBezTo>
                  <a:cubicBezTo>
                    <a:pt x="532" y="661"/>
                    <a:pt x="542" y="650"/>
                    <a:pt x="542" y="637"/>
                  </a:cubicBezTo>
                  <a:cubicBezTo>
                    <a:pt x="542" y="47"/>
                    <a:pt x="542" y="47"/>
                    <a:pt x="542" y="47"/>
                  </a:cubicBezTo>
                  <a:cubicBezTo>
                    <a:pt x="542" y="33"/>
                    <a:pt x="532" y="23"/>
                    <a:pt x="518" y="23"/>
                  </a:cubicBezTo>
                  <a:close/>
                  <a:moveTo>
                    <a:pt x="435" y="140"/>
                  </a:moveTo>
                  <a:cubicBezTo>
                    <a:pt x="441" y="140"/>
                    <a:pt x="445" y="136"/>
                    <a:pt x="445" y="131"/>
                  </a:cubicBezTo>
                  <a:cubicBezTo>
                    <a:pt x="445" y="108"/>
                    <a:pt x="445" y="108"/>
                    <a:pt x="445" y="108"/>
                  </a:cubicBezTo>
                  <a:cubicBezTo>
                    <a:pt x="454" y="112"/>
                    <a:pt x="460" y="120"/>
                    <a:pt x="460" y="131"/>
                  </a:cubicBezTo>
                  <a:cubicBezTo>
                    <a:pt x="460" y="144"/>
                    <a:pt x="449" y="155"/>
                    <a:pt x="435" y="155"/>
                  </a:cubicBezTo>
                  <a:cubicBezTo>
                    <a:pt x="422" y="155"/>
                    <a:pt x="411" y="144"/>
                    <a:pt x="411" y="131"/>
                  </a:cubicBezTo>
                  <a:cubicBezTo>
                    <a:pt x="411" y="120"/>
                    <a:pt x="417" y="111"/>
                    <a:pt x="426" y="108"/>
                  </a:cubicBezTo>
                  <a:cubicBezTo>
                    <a:pt x="426" y="131"/>
                    <a:pt x="426" y="131"/>
                    <a:pt x="426" y="131"/>
                  </a:cubicBezTo>
                  <a:cubicBezTo>
                    <a:pt x="426" y="136"/>
                    <a:pt x="430" y="140"/>
                    <a:pt x="435" y="140"/>
                  </a:cubicBezTo>
                  <a:close/>
                  <a:moveTo>
                    <a:pt x="326" y="140"/>
                  </a:moveTo>
                  <a:cubicBezTo>
                    <a:pt x="331" y="140"/>
                    <a:pt x="335" y="136"/>
                    <a:pt x="335" y="131"/>
                  </a:cubicBezTo>
                  <a:cubicBezTo>
                    <a:pt x="335" y="108"/>
                    <a:pt x="335" y="108"/>
                    <a:pt x="335" y="108"/>
                  </a:cubicBezTo>
                  <a:cubicBezTo>
                    <a:pt x="344" y="112"/>
                    <a:pt x="350" y="120"/>
                    <a:pt x="350" y="131"/>
                  </a:cubicBezTo>
                  <a:cubicBezTo>
                    <a:pt x="350" y="144"/>
                    <a:pt x="339" y="155"/>
                    <a:pt x="326" y="155"/>
                  </a:cubicBezTo>
                  <a:cubicBezTo>
                    <a:pt x="312" y="155"/>
                    <a:pt x="301" y="144"/>
                    <a:pt x="301" y="131"/>
                  </a:cubicBezTo>
                  <a:cubicBezTo>
                    <a:pt x="301" y="120"/>
                    <a:pt x="307" y="111"/>
                    <a:pt x="316" y="108"/>
                  </a:cubicBezTo>
                  <a:cubicBezTo>
                    <a:pt x="316" y="131"/>
                    <a:pt x="316" y="131"/>
                    <a:pt x="316" y="131"/>
                  </a:cubicBezTo>
                  <a:cubicBezTo>
                    <a:pt x="316" y="136"/>
                    <a:pt x="320" y="140"/>
                    <a:pt x="326" y="140"/>
                  </a:cubicBezTo>
                  <a:close/>
                  <a:moveTo>
                    <a:pt x="216" y="140"/>
                  </a:moveTo>
                  <a:cubicBezTo>
                    <a:pt x="221" y="140"/>
                    <a:pt x="225" y="136"/>
                    <a:pt x="225" y="131"/>
                  </a:cubicBezTo>
                  <a:cubicBezTo>
                    <a:pt x="225" y="108"/>
                    <a:pt x="225" y="108"/>
                    <a:pt x="225" y="108"/>
                  </a:cubicBezTo>
                  <a:cubicBezTo>
                    <a:pt x="234" y="112"/>
                    <a:pt x="241" y="120"/>
                    <a:pt x="241" y="131"/>
                  </a:cubicBezTo>
                  <a:cubicBezTo>
                    <a:pt x="241" y="144"/>
                    <a:pt x="229" y="155"/>
                    <a:pt x="216" y="155"/>
                  </a:cubicBezTo>
                  <a:cubicBezTo>
                    <a:pt x="202" y="155"/>
                    <a:pt x="191" y="144"/>
                    <a:pt x="191" y="131"/>
                  </a:cubicBezTo>
                  <a:cubicBezTo>
                    <a:pt x="191" y="120"/>
                    <a:pt x="197" y="111"/>
                    <a:pt x="206" y="108"/>
                  </a:cubicBezTo>
                  <a:cubicBezTo>
                    <a:pt x="206" y="131"/>
                    <a:pt x="206" y="131"/>
                    <a:pt x="206" y="131"/>
                  </a:cubicBezTo>
                  <a:cubicBezTo>
                    <a:pt x="206" y="136"/>
                    <a:pt x="210" y="140"/>
                    <a:pt x="216" y="140"/>
                  </a:cubicBezTo>
                  <a:close/>
                  <a:moveTo>
                    <a:pt x="106" y="140"/>
                  </a:moveTo>
                  <a:cubicBezTo>
                    <a:pt x="111" y="140"/>
                    <a:pt x="116" y="136"/>
                    <a:pt x="116" y="131"/>
                  </a:cubicBezTo>
                  <a:cubicBezTo>
                    <a:pt x="116" y="108"/>
                    <a:pt x="116" y="108"/>
                    <a:pt x="116" y="108"/>
                  </a:cubicBezTo>
                  <a:cubicBezTo>
                    <a:pt x="124" y="112"/>
                    <a:pt x="131" y="120"/>
                    <a:pt x="131" y="131"/>
                  </a:cubicBezTo>
                  <a:cubicBezTo>
                    <a:pt x="131" y="144"/>
                    <a:pt x="120" y="155"/>
                    <a:pt x="106" y="155"/>
                  </a:cubicBezTo>
                  <a:cubicBezTo>
                    <a:pt x="92" y="155"/>
                    <a:pt x="81" y="144"/>
                    <a:pt x="81" y="131"/>
                  </a:cubicBezTo>
                  <a:cubicBezTo>
                    <a:pt x="81" y="120"/>
                    <a:pt x="88" y="111"/>
                    <a:pt x="96" y="108"/>
                  </a:cubicBezTo>
                  <a:cubicBezTo>
                    <a:pt x="96" y="131"/>
                    <a:pt x="96" y="131"/>
                    <a:pt x="96" y="131"/>
                  </a:cubicBezTo>
                  <a:cubicBezTo>
                    <a:pt x="96" y="136"/>
                    <a:pt x="101" y="140"/>
                    <a:pt x="106" y="140"/>
                  </a:cubicBezTo>
                  <a:close/>
                  <a:moveTo>
                    <a:pt x="494" y="613"/>
                  </a:moveTo>
                  <a:cubicBezTo>
                    <a:pt x="48" y="613"/>
                    <a:pt x="48" y="613"/>
                    <a:pt x="48" y="613"/>
                  </a:cubicBezTo>
                  <a:cubicBezTo>
                    <a:pt x="48" y="71"/>
                    <a:pt x="48" y="71"/>
                    <a:pt x="48" y="71"/>
                  </a:cubicBezTo>
                  <a:cubicBezTo>
                    <a:pt x="96" y="71"/>
                    <a:pt x="96" y="71"/>
                    <a:pt x="96" y="71"/>
                  </a:cubicBezTo>
                  <a:cubicBezTo>
                    <a:pt x="96" y="88"/>
                    <a:pt x="96" y="88"/>
                    <a:pt x="96" y="88"/>
                  </a:cubicBezTo>
                  <a:cubicBezTo>
                    <a:pt x="77" y="92"/>
                    <a:pt x="62" y="110"/>
                    <a:pt x="62" y="131"/>
                  </a:cubicBezTo>
                  <a:cubicBezTo>
                    <a:pt x="62" y="155"/>
                    <a:pt x="82" y="174"/>
                    <a:pt x="106" y="174"/>
                  </a:cubicBezTo>
                  <a:cubicBezTo>
                    <a:pt x="130" y="174"/>
                    <a:pt x="150" y="155"/>
                    <a:pt x="150" y="131"/>
                  </a:cubicBezTo>
                  <a:cubicBezTo>
                    <a:pt x="150" y="110"/>
                    <a:pt x="135" y="92"/>
                    <a:pt x="116" y="88"/>
                  </a:cubicBezTo>
                  <a:cubicBezTo>
                    <a:pt x="116" y="71"/>
                    <a:pt x="116" y="71"/>
                    <a:pt x="116" y="71"/>
                  </a:cubicBezTo>
                  <a:cubicBezTo>
                    <a:pt x="206" y="71"/>
                    <a:pt x="206" y="71"/>
                    <a:pt x="206" y="71"/>
                  </a:cubicBezTo>
                  <a:cubicBezTo>
                    <a:pt x="206" y="88"/>
                    <a:pt x="206" y="88"/>
                    <a:pt x="206" y="88"/>
                  </a:cubicBezTo>
                  <a:cubicBezTo>
                    <a:pt x="187" y="92"/>
                    <a:pt x="172" y="110"/>
                    <a:pt x="172" y="131"/>
                  </a:cubicBezTo>
                  <a:cubicBezTo>
                    <a:pt x="172" y="155"/>
                    <a:pt x="192" y="174"/>
                    <a:pt x="216" y="174"/>
                  </a:cubicBezTo>
                  <a:cubicBezTo>
                    <a:pt x="240" y="174"/>
                    <a:pt x="260" y="155"/>
                    <a:pt x="260" y="131"/>
                  </a:cubicBezTo>
                  <a:cubicBezTo>
                    <a:pt x="260" y="110"/>
                    <a:pt x="245" y="92"/>
                    <a:pt x="225" y="88"/>
                  </a:cubicBezTo>
                  <a:cubicBezTo>
                    <a:pt x="225" y="71"/>
                    <a:pt x="225" y="71"/>
                    <a:pt x="225" y="71"/>
                  </a:cubicBezTo>
                  <a:cubicBezTo>
                    <a:pt x="316" y="71"/>
                    <a:pt x="316" y="71"/>
                    <a:pt x="316" y="71"/>
                  </a:cubicBezTo>
                  <a:cubicBezTo>
                    <a:pt x="316" y="88"/>
                    <a:pt x="316" y="88"/>
                    <a:pt x="316" y="88"/>
                  </a:cubicBezTo>
                  <a:cubicBezTo>
                    <a:pt x="296" y="92"/>
                    <a:pt x="282" y="110"/>
                    <a:pt x="282" y="131"/>
                  </a:cubicBezTo>
                  <a:cubicBezTo>
                    <a:pt x="282" y="155"/>
                    <a:pt x="301" y="174"/>
                    <a:pt x="326" y="174"/>
                  </a:cubicBezTo>
                  <a:cubicBezTo>
                    <a:pt x="350" y="174"/>
                    <a:pt x="370" y="155"/>
                    <a:pt x="370" y="131"/>
                  </a:cubicBezTo>
                  <a:cubicBezTo>
                    <a:pt x="370" y="110"/>
                    <a:pt x="355" y="92"/>
                    <a:pt x="335" y="88"/>
                  </a:cubicBezTo>
                  <a:cubicBezTo>
                    <a:pt x="335" y="71"/>
                    <a:pt x="335" y="71"/>
                    <a:pt x="335" y="71"/>
                  </a:cubicBezTo>
                  <a:cubicBezTo>
                    <a:pt x="426" y="71"/>
                    <a:pt x="426" y="71"/>
                    <a:pt x="426" y="71"/>
                  </a:cubicBezTo>
                  <a:cubicBezTo>
                    <a:pt x="426" y="88"/>
                    <a:pt x="426" y="88"/>
                    <a:pt x="426" y="88"/>
                  </a:cubicBezTo>
                  <a:cubicBezTo>
                    <a:pt x="406" y="92"/>
                    <a:pt x="391" y="110"/>
                    <a:pt x="391" y="131"/>
                  </a:cubicBezTo>
                  <a:cubicBezTo>
                    <a:pt x="391" y="155"/>
                    <a:pt x="411" y="174"/>
                    <a:pt x="435" y="174"/>
                  </a:cubicBezTo>
                  <a:cubicBezTo>
                    <a:pt x="460" y="174"/>
                    <a:pt x="479" y="155"/>
                    <a:pt x="479" y="131"/>
                  </a:cubicBezTo>
                  <a:cubicBezTo>
                    <a:pt x="479" y="110"/>
                    <a:pt x="465" y="92"/>
                    <a:pt x="445" y="88"/>
                  </a:cubicBezTo>
                  <a:cubicBezTo>
                    <a:pt x="445" y="71"/>
                    <a:pt x="445" y="71"/>
                    <a:pt x="445" y="71"/>
                  </a:cubicBezTo>
                  <a:cubicBezTo>
                    <a:pt x="494" y="71"/>
                    <a:pt x="494" y="71"/>
                    <a:pt x="494" y="71"/>
                  </a:cubicBezTo>
                  <a:lnTo>
                    <a:pt x="494" y="6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5"/>
            <p:cNvSpPr/>
            <p:nvPr/>
          </p:nvSpPr>
          <p:spPr bwMode="auto">
            <a:xfrm>
              <a:off x="6650038" y="6159500"/>
              <a:ext cx="242888" cy="17463"/>
            </a:xfrm>
            <a:custGeom>
              <a:avLst/>
              <a:gdLst>
                <a:gd name="T0" fmla="*/ 256 w 265"/>
                <a:gd name="T1" fmla="*/ 0 h 19"/>
                <a:gd name="T2" fmla="*/ 10 w 265"/>
                <a:gd name="T3" fmla="*/ 0 h 19"/>
                <a:gd name="T4" fmla="*/ 0 w 265"/>
                <a:gd name="T5" fmla="*/ 10 h 19"/>
                <a:gd name="T6" fmla="*/ 10 w 265"/>
                <a:gd name="T7" fmla="*/ 19 h 19"/>
                <a:gd name="T8" fmla="*/ 256 w 265"/>
                <a:gd name="T9" fmla="*/ 19 h 19"/>
                <a:gd name="T10" fmla="*/ 265 w 265"/>
                <a:gd name="T11" fmla="*/ 10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5"/>
                    <a:pt x="0" y="10"/>
                  </a:cubicBezTo>
                  <a:cubicBezTo>
                    <a:pt x="0" y="15"/>
                    <a:pt x="5" y="19"/>
                    <a:pt x="10" y="19"/>
                  </a:cubicBezTo>
                  <a:cubicBezTo>
                    <a:pt x="256" y="19"/>
                    <a:pt x="256" y="19"/>
                    <a:pt x="256" y="19"/>
                  </a:cubicBezTo>
                  <a:cubicBezTo>
                    <a:pt x="261" y="19"/>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6"/>
            <p:cNvSpPr/>
            <p:nvPr/>
          </p:nvSpPr>
          <p:spPr bwMode="auto">
            <a:xfrm>
              <a:off x="6650038" y="6053138"/>
              <a:ext cx="242888" cy="17463"/>
            </a:xfrm>
            <a:custGeom>
              <a:avLst/>
              <a:gdLst>
                <a:gd name="T0" fmla="*/ 256 w 265"/>
                <a:gd name="T1" fmla="*/ 0 h 19"/>
                <a:gd name="T2" fmla="*/ 10 w 265"/>
                <a:gd name="T3" fmla="*/ 0 h 19"/>
                <a:gd name="T4" fmla="*/ 0 w 265"/>
                <a:gd name="T5" fmla="*/ 9 h 19"/>
                <a:gd name="T6" fmla="*/ 10 w 265"/>
                <a:gd name="T7" fmla="*/ 19 h 19"/>
                <a:gd name="T8" fmla="*/ 256 w 265"/>
                <a:gd name="T9" fmla="*/ 19 h 19"/>
                <a:gd name="T10" fmla="*/ 265 w 265"/>
                <a:gd name="T11" fmla="*/ 9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4"/>
                    <a:pt x="0" y="9"/>
                  </a:cubicBezTo>
                  <a:cubicBezTo>
                    <a:pt x="0" y="15"/>
                    <a:pt x="5" y="19"/>
                    <a:pt x="10" y="19"/>
                  </a:cubicBezTo>
                  <a:cubicBezTo>
                    <a:pt x="256" y="19"/>
                    <a:pt x="256" y="19"/>
                    <a:pt x="256" y="19"/>
                  </a:cubicBezTo>
                  <a:cubicBezTo>
                    <a:pt x="261" y="19"/>
                    <a:pt x="265" y="15"/>
                    <a:pt x="265" y="9"/>
                  </a:cubicBezTo>
                  <a:cubicBezTo>
                    <a:pt x="265" y="4"/>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7"/>
            <p:cNvSpPr/>
            <p:nvPr/>
          </p:nvSpPr>
          <p:spPr bwMode="auto">
            <a:xfrm>
              <a:off x="6650038" y="5943600"/>
              <a:ext cx="242888" cy="19050"/>
            </a:xfrm>
            <a:custGeom>
              <a:avLst/>
              <a:gdLst>
                <a:gd name="T0" fmla="*/ 256 w 265"/>
                <a:gd name="T1" fmla="*/ 0 h 20"/>
                <a:gd name="T2" fmla="*/ 10 w 265"/>
                <a:gd name="T3" fmla="*/ 0 h 20"/>
                <a:gd name="T4" fmla="*/ 0 w 265"/>
                <a:gd name="T5" fmla="*/ 10 h 20"/>
                <a:gd name="T6" fmla="*/ 10 w 265"/>
                <a:gd name="T7" fmla="*/ 20 h 20"/>
                <a:gd name="T8" fmla="*/ 256 w 265"/>
                <a:gd name="T9" fmla="*/ 20 h 20"/>
                <a:gd name="T10" fmla="*/ 265 w 265"/>
                <a:gd name="T11" fmla="*/ 10 h 20"/>
                <a:gd name="T12" fmla="*/ 256 w 2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5" h="20">
                  <a:moveTo>
                    <a:pt x="256" y="0"/>
                  </a:moveTo>
                  <a:cubicBezTo>
                    <a:pt x="10" y="0"/>
                    <a:pt x="10" y="0"/>
                    <a:pt x="10" y="0"/>
                  </a:cubicBezTo>
                  <a:cubicBezTo>
                    <a:pt x="5" y="0"/>
                    <a:pt x="0" y="5"/>
                    <a:pt x="0" y="10"/>
                  </a:cubicBezTo>
                  <a:cubicBezTo>
                    <a:pt x="0" y="15"/>
                    <a:pt x="5" y="20"/>
                    <a:pt x="10" y="20"/>
                  </a:cubicBezTo>
                  <a:cubicBezTo>
                    <a:pt x="256" y="20"/>
                    <a:pt x="256" y="20"/>
                    <a:pt x="256" y="20"/>
                  </a:cubicBezTo>
                  <a:cubicBezTo>
                    <a:pt x="261" y="20"/>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8"/>
            <p:cNvSpPr/>
            <p:nvPr/>
          </p:nvSpPr>
          <p:spPr bwMode="auto">
            <a:xfrm>
              <a:off x="6565900" y="5926138"/>
              <a:ext cx="55563" cy="55563"/>
            </a:xfrm>
            <a:custGeom>
              <a:avLst/>
              <a:gdLst>
                <a:gd name="T0" fmla="*/ 51 w 61"/>
                <a:gd name="T1" fmla="*/ 0 h 61"/>
                <a:gd name="T2" fmla="*/ 9 w 61"/>
                <a:gd name="T3" fmla="*/ 0 h 61"/>
                <a:gd name="T4" fmla="*/ 0 w 61"/>
                <a:gd name="T5" fmla="*/ 9 h 61"/>
                <a:gd name="T6" fmla="*/ 0 w 61"/>
                <a:gd name="T7" fmla="*/ 51 h 61"/>
                <a:gd name="T8" fmla="*/ 9 w 61"/>
                <a:gd name="T9" fmla="*/ 61 h 61"/>
                <a:gd name="T10" fmla="*/ 51 w 61"/>
                <a:gd name="T11" fmla="*/ 61 h 61"/>
                <a:gd name="T12" fmla="*/ 61 w 61"/>
                <a:gd name="T13" fmla="*/ 51 h 61"/>
                <a:gd name="T14" fmla="*/ 61 w 61"/>
                <a:gd name="T15" fmla="*/ 9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9"/>
                  </a:cubicBezTo>
                  <a:cubicBezTo>
                    <a:pt x="0" y="51"/>
                    <a:pt x="0" y="51"/>
                    <a:pt x="0" y="51"/>
                  </a:cubicBezTo>
                  <a:cubicBezTo>
                    <a:pt x="0" y="56"/>
                    <a:pt x="4" y="61"/>
                    <a:pt x="9" y="61"/>
                  </a:cubicBezTo>
                  <a:cubicBezTo>
                    <a:pt x="51" y="61"/>
                    <a:pt x="51" y="61"/>
                    <a:pt x="51" y="61"/>
                  </a:cubicBezTo>
                  <a:cubicBezTo>
                    <a:pt x="56" y="61"/>
                    <a:pt x="61" y="56"/>
                    <a:pt x="61" y="51"/>
                  </a:cubicBezTo>
                  <a:cubicBezTo>
                    <a:pt x="61" y="9"/>
                    <a:pt x="61" y="9"/>
                    <a:pt x="61" y="9"/>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9"/>
            <p:cNvSpPr/>
            <p:nvPr/>
          </p:nvSpPr>
          <p:spPr bwMode="auto">
            <a:xfrm>
              <a:off x="6565900" y="6032500"/>
              <a:ext cx="55563" cy="57150"/>
            </a:xfrm>
            <a:custGeom>
              <a:avLst/>
              <a:gdLst>
                <a:gd name="T0" fmla="*/ 51 w 61"/>
                <a:gd name="T1" fmla="*/ 0 h 61"/>
                <a:gd name="T2" fmla="*/ 9 w 61"/>
                <a:gd name="T3" fmla="*/ 0 h 61"/>
                <a:gd name="T4" fmla="*/ 0 w 61"/>
                <a:gd name="T5" fmla="*/ 10 h 61"/>
                <a:gd name="T6" fmla="*/ 0 w 61"/>
                <a:gd name="T7" fmla="*/ 51 h 61"/>
                <a:gd name="T8" fmla="*/ 9 w 61"/>
                <a:gd name="T9" fmla="*/ 61 h 61"/>
                <a:gd name="T10" fmla="*/ 51 w 61"/>
                <a:gd name="T11" fmla="*/ 61 h 61"/>
                <a:gd name="T12" fmla="*/ 61 w 61"/>
                <a:gd name="T13" fmla="*/ 51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10"/>
                  </a:cubicBezTo>
                  <a:cubicBezTo>
                    <a:pt x="0" y="51"/>
                    <a:pt x="0" y="51"/>
                    <a:pt x="0" y="51"/>
                  </a:cubicBezTo>
                  <a:cubicBezTo>
                    <a:pt x="0" y="57"/>
                    <a:pt x="4" y="61"/>
                    <a:pt x="9" y="61"/>
                  </a:cubicBezTo>
                  <a:cubicBezTo>
                    <a:pt x="51" y="61"/>
                    <a:pt x="51" y="61"/>
                    <a:pt x="51" y="61"/>
                  </a:cubicBezTo>
                  <a:cubicBezTo>
                    <a:pt x="56" y="61"/>
                    <a:pt x="61" y="57"/>
                    <a:pt x="61" y="51"/>
                  </a:cubicBezTo>
                  <a:cubicBezTo>
                    <a:pt x="61" y="10"/>
                    <a:pt x="61" y="10"/>
                    <a:pt x="61" y="10"/>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0"/>
            <p:cNvSpPr/>
            <p:nvPr/>
          </p:nvSpPr>
          <p:spPr bwMode="auto">
            <a:xfrm>
              <a:off x="6565900" y="6140450"/>
              <a:ext cx="55563" cy="55563"/>
            </a:xfrm>
            <a:custGeom>
              <a:avLst/>
              <a:gdLst>
                <a:gd name="T0" fmla="*/ 51 w 61"/>
                <a:gd name="T1" fmla="*/ 0 h 61"/>
                <a:gd name="T2" fmla="*/ 9 w 61"/>
                <a:gd name="T3" fmla="*/ 0 h 61"/>
                <a:gd name="T4" fmla="*/ 0 w 61"/>
                <a:gd name="T5" fmla="*/ 10 h 61"/>
                <a:gd name="T6" fmla="*/ 0 w 61"/>
                <a:gd name="T7" fmla="*/ 52 h 61"/>
                <a:gd name="T8" fmla="*/ 9 w 61"/>
                <a:gd name="T9" fmla="*/ 61 h 61"/>
                <a:gd name="T10" fmla="*/ 51 w 61"/>
                <a:gd name="T11" fmla="*/ 61 h 61"/>
                <a:gd name="T12" fmla="*/ 61 w 61"/>
                <a:gd name="T13" fmla="*/ 52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5"/>
                    <a:pt x="0" y="10"/>
                  </a:cubicBezTo>
                  <a:cubicBezTo>
                    <a:pt x="0" y="52"/>
                    <a:pt x="0" y="52"/>
                    <a:pt x="0" y="52"/>
                  </a:cubicBezTo>
                  <a:cubicBezTo>
                    <a:pt x="0" y="57"/>
                    <a:pt x="4" y="61"/>
                    <a:pt x="9" y="61"/>
                  </a:cubicBezTo>
                  <a:cubicBezTo>
                    <a:pt x="51" y="61"/>
                    <a:pt x="51" y="61"/>
                    <a:pt x="51" y="61"/>
                  </a:cubicBezTo>
                  <a:cubicBezTo>
                    <a:pt x="56" y="61"/>
                    <a:pt x="61" y="57"/>
                    <a:pt x="61" y="52"/>
                  </a:cubicBezTo>
                  <a:cubicBezTo>
                    <a:pt x="61" y="10"/>
                    <a:pt x="61" y="10"/>
                    <a:pt x="61" y="10"/>
                  </a:cubicBezTo>
                  <a:cubicBezTo>
                    <a:pt x="61" y="5"/>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Freeform 64"/>
          <p:cNvSpPr>
            <a:spLocks noEditPoints="1"/>
          </p:cNvSpPr>
          <p:nvPr/>
        </p:nvSpPr>
        <p:spPr bwMode="auto">
          <a:xfrm>
            <a:off x="1965960" y="4212473"/>
            <a:ext cx="331182" cy="405247"/>
          </a:xfrm>
          <a:custGeom>
            <a:avLst/>
            <a:gdLst>
              <a:gd name="T0" fmla="*/ 501 w 542"/>
              <a:gd name="T1" fmla="*/ 319 h 664"/>
              <a:gd name="T2" fmla="*/ 421 w 542"/>
              <a:gd name="T3" fmla="*/ 313 h 664"/>
              <a:gd name="T4" fmla="*/ 376 w 542"/>
              <a:gd name="T5" fmla="*/ 258 h 664"/>
              <a:gd name="T6" fmla="*/ 250 w 542"/>
              <a:gd name="T7" fmla="*/ 116 h 664"/>
              <a:gd name="T8" fmla="*/ 219 w 542"/>
              <a:gd name="T9" fmla="*/ 3 h 664"/>
              <a:gd name="T10" fmla="*/ 201 w 542"/>
              <a:gd name="T11" fmla="*/ 3 h 664"/>
              <a:gd name="T12" fmla="*/ 143 w 542"/>
              <a:gd name="T13" fmla="*/ 186 h 664"/>
              <a:gd name="T14" fmla="*/ 176 w 542"/>
              <a:gd name="T15" fmla="*/ 278 h 664"/>
              <a:gd name="T16" fmla="*/ 49 w 542"/>
              <a:gd name="T17" fmla="*/ 304 h 664"/>
              <a:gd name="T18" fmla="*/ 25 w 542"/>
              <a:gd name="T19" fmla="*/ 445 h 664"/>
              <a:gd name="T20" fmla="*/ 28 w 542"/>
              <a:gd name="T21" fmla="*/ 514 h 664"/>
              <a:gd name="T22" fmla="*/ 56 w 542"/>
              <a:gd name="T23" fmla="*/ 542 h 664"/>
              <a:gd name="T24" fmla="*/ 110 w 542"/>
              <a:gd name="T25" fmla="*/ 603 h 664"/>
              <a:gd name="T26" fmla="*/ 212 w 542"/>
              <a:gd name="T27" fmla="*/ 664 h 664"/>
              <a:gd name="T28" fmla="*/ 233 w 542"/>
              <a:gd name="T29" fmla="*/ 656 h 664"/>
              <a:gd name="T30" fmla="*/ 319 w 542"/>
              <a:gd name="T31" fmla="*/ 663 h 664"/>
              <a:gd name="T32" fmla="*/ 437 w 542"/>
              <a:gd name="T33" fmla="*/ 575 h 664"/>
              <a:gd name="T34" fmla="*/ 519 w 542"/>
              <a:gd name="T35" fmla="*/ 564 h 664"/>
              <a:gd name="T36" fmla="*/ 516 w 542"/>
              <a:gd name="T37" fmla="*/ 329 h 664"/>
              <a:gd name="T38" fmla="*/ 324 w 542"/>
              <a:gd name="T39" fmla="*/ 616 h 664"/>
              <a:gd name="T40" fmla="*/ 332 w 542"/>
              <a:gd name="T41" fmla="*/ 593 h 664"/>
              <a:gd name="T42" fmla="*/ 313 w 542"/>
              <a:gd name="T43" fmla="*/ 548 h 664"/>
              <a:gd name="T44" fmla="*/ 320 w 542"/>
              <a:gd name="T45" fmla="*/ 524 h 664"/>
              <a:gd name="T46" fmla="*/ 299 w 542"/>
              <a:gd name="T47" fmla="*/ 479 h 664"/>
              <a:gd name="T48" fmla="*/ 262 w 542"/>
              <a:gd name="T49" fmla="*/ 424 h 664"/>
              <a:gd name="T50" fmla="*/ 266 w 542"/>
              <a:gd name="T51" fmla="*/ 403 h 664"/>
              <a:gd name="T52" fmla="*/ 140 w 542"/>
              <a:gd name="T53" fmla="*/ 345 h 664"/>
              <a:gd name="T54" fmla="*/ 88 w 542"/>
              <a:gd name="T55" fmla="*/ 356 h 664"/>
              <a:gd name="T56" fmla="*/ 76 w 542"/>
              <a:gd name="T57" fmla="*/ 385 h 664"/>
              <a:gd name="T58" fmla="*/ 96 w 542"/>
              <a:gd name="T59" fmla="*/ 397 h 664"/>
              <a:gd name="T60" fmla="*/ 120 w 542"/>
              <a:gd name="T61" fmla="*/ 395 h 664"/>
              <a:gd name="T62" fmla="*/ 172 w 542"/>
              <a:gd name="T63" fmla="*/ 380 h 664"/>
              <a:gd name="T64" fmla="*/ 135 w 542"/>
              <a:gd name="T65" fmla="*/ 438 h 664"/>
              <a:gd name="T66" fmla="*/ 59 w 542"/>
              <a:gd name="T67" fmla="*/ 419 h 664"/>
              <a:gd name="T68" fmla="*/ 76 w 542"/>
              <a:gd name="T69" fmla="*/ 333 h 664"/>
              <a:gd name="T70" fmla="*/ 204 w 542"/>
              <a:gd name="T71" fmla="*/ 318 h 664"/>
              <a:gd name="T72" fmla="*/ 221 w 542"/>
              <a:gd name="T73" fmla="*/ 301 h 664"/>
              <a:gd name="T74" fmla="*/ 220 w 542"/>
              <a:gd name="T75" fmla="*/ 296 h 664"/>
              <a:gd name="T76" fmla="*/ 179 w 542"/>
              <a:gd name="T77" fmla="*/ 166 h 664"/>
              <a:gd name="T78" fmla="*/ 156 w 542"/>
              <a:gd name="T79" fmla="*/ 105 h 664"/>
              <a:gd name="T80" fmla="*/ 195 w 542"/>
              <a:gd name="T81" fmla="*/ 49 h 664"/>
              <a:gd name="T82" fmla="*/ 217 w 542"/>
              <a:gd name="T83" fmla="*/ 141 h 664"/>
              <a:gd name="T84" fmla="*/ 356 w 542"/>
              <a:gd name="T85" fmla="*/ 297 h 664"/>
              <a:gd name="T86" fmla="*/ 486 w 542"/>
              <a:gd name="T87" fmla="*/ 361 h 664"/>
              <a:gd name="T88" fmla="*/ 487 w 542"/>
              <a:gd name="T89" fmla="*/ 533 h 664"/>
              <a:gd name="T90" fmla="*/ 414 w 542"/>
              <a:gd name="T91" fmla="*/ 540 h 664"/>
              <a:gd name="T92" fmla="*/ 300 w 542"/>
              <a:gd name="T93" fmla="*/ 627 h 664"/>
              <a:gd name="T94" fmla="*/ 159 w 542"/>
              <a:gd name="T95" fmla="*/ 618 h 664"/>
              <a:gd name="T96" fmla="*/ 188 w 542"/>
              <a:gd name="T97" fmla="*/ 603 h 664"/>
              <a:gd name="T98" fmla="*/ 262 w 542"/>
              <a:gd name="T99" fmla="*/ 572 h 664"/>
              <a:gd name="T100" fmla="*/ 281 w 542"/>
              <a:gd name="T101" fmla="*/ 592 h 664"/>
              <a:gd name="T102" fmla="*/ 192 w 542"/>
              <a:gd name="T103" fmla="*/ 625 h 664"/>
              <a:gd name="T104" fmla="*/ 60 w 542"/>
              <a:gd name="T105" fmla="*/ 469 h 664"/>
              <a:gd name="T106" fmla="*/ 140 w 542"/>
              <a:gd name="T107" fmla="*/ 478 h 664"/>
              <a:gd name="T108" fmla="*/ 218 w 542"/>
              <a:gd name="T109" fmla="*/ 444 h 664"/>
              <a:gd name="T110" fmla="*/ 165 w 542"/>
              <a:gd name="T111" fmla="*/ 501 h 664"/>
              <a:gd name="T112" fmla="*/ 69 w 542"/>
              <a:gd name="T113" fmla="*/ 494 h 664"/>
              <a:gd name="T114" fmla="*/ 169 w 542"/>
              <a:gd name="T115" fmla="*/ 541 h 664"/>
              <a:gd name="T116" fmla="*/ 249 w 542"/>
              <a:gd name="T117" fmla="*/ 507 h 664"/>
              <a:gd name="T118" fmla="*/ 183 w 542"/>
              <a:gd name="T119" fmla="*/ 562 h 664"/>
              <a:gd name="T120" fmla="*/ 105 w 542"/>
              <a:gd name="T121" fmla="*/ 556 h 664"/>
              <a:gd name="T122" fmla="*/ 169 w 542"/>
              <a:gd name="T123" fmla="*/ 54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664">
                <a:moveTo>
                  <a:pt x="516" y="329"/>
                </a:moveTo>
                <a:cubicBezTo>
                  <a:pt x="514" y="323"/>
                  <a:pt x="507" y="319"/>
                  <a:pt x="501" y="319"/>
                </a:cubicBezTo>
                <a:cubicBezTo>
                  <a:pt x="447" y="319"/>
                  <a:pt x="447" y="319"/>
                  <a:pt x="447" y="319"/>
                </a:cubicBezTo>
                <a:cubicBezTo>
                  <a:pt x="435" y="319"/>
                  <a:pt x="426" y="317"/>
                  <a:pt x="421" y="313"/>
                </a:cubicBezTo>
                <a:cubicBezTo>
                  <a:pt x="418" y="311"/>
                  <a:pt x="409" y="302"/>
                  <a:pt x="391" y="277"/>
                </a:cubicBezTo>
                <a:cubicBezTo>
                  <a:pt x="376" y="258"/>
                  <a:pt x="376" y="258"/>
                  <a:pt x="376" y="258"/>
                </a:cubicBezTo>
                <a:cubicBezTo>
                  <a:pt x="359" y="235"/>
                  <a:pt x="349" y="222"/>
                  <a:pt x="342" y="214"/>
                </a:cubicBezTo>
                <a:cubicBezTo>
                  <a:pt x="250" y="116"/>
                  <a:pt x="250" y="116"/>
                  <a:pt x="250" y="116"/>
                </a:cubicBezTo>
                <a:cubicBezTo>
                  <a:pt x="227" y="14"/>
                  <a:pt x="227" y="14"/>
                  <a:pt x="227" y="14"/>
                </a:cubicBezTo>
                <a:cubicBezTo>
                  <a:pt x="226" y="10"/>
                  <a:pt x="223" y="6"/>
                  <a:pt x="219" y="3"/>
                </a:cubicBezTo>
                <a:cubicBezTo>
                  <a:pt x="215" y="1"/>
                  <a:pt x="211" y="0"/>
                  <a:pt x="206" y="1"/>
                </a:cubicBezTo>
                <a:cubicBezTo>
                  <a:pt x="201" y="3"/>
                  <a:pt x="201" y="3"/>
                  <a:pt x="201" y="3"/>
                </a:cubicBezTo>
                <a:cubicBezTo>
                  <a:pt x="144" y="16"/>
                  <a:pt x="115" y="50"/>
                  <a:pt x="115" y="105"/>
                </a:cubicBezTo>
                <a:cubicBezTo>
                  <a:pt x="115" y="124"/>
                  <a:pt x="124" y="151"/>
                  <a:pt x="143" y="186"/>
                </a:cubicBezTo>
                <a:cubicBezTo>
                  <a:pt x="150" y="200"/>
                  <a:pt x="150" y="200"/>
                  <a:pt x="150" y="200"/>
                </a:cubicBezTo>
                <a:cubicBezTo>
                  <a:pt x="163" y="225"/>
                  <a:pt x="172" y="251"/>
                  <a:pt x="176" y="278"/>
                </a:cubicBezTo>
                <a:cubicBezTo>
                  <a:pt x="172" y="278"/>
                  <a:pt x="172" y="278"/>
                  <a:pt x="172" y="278"/>
                </a:cubicBezTo>
                <a:cubicBezTo>
                  <a:pt x="122" y="278"/>
                  <a:pt x="80" y="287"/>
                  <a:pt x="49" y="304"/>
                </a:cubicBezTo>
                <a:cubicBezTo>
                  <a:pt x="16" y="323"/>
                  <a:pt x="0" y="347"/>
                  <a:pt x="0" y="378"/>
                </a:cubicBezTo>
                <a:cubicBezTo>
                  <a:pt x="0" y="403"/>
                  <a:pt x="8" y="424"/>
                  <a:pt x="25" y="445"/>
                </a:cubicBezTo>
                <a:cubicBezTo>
                  <a:pt x="19" y="456"/>
                  <a:pt x="16" y="467"/>
                  <a:pt x="16" y="477"/>
                </a:cubicBezTo>
                <a:cubicBezTo>
                  <a:pt x="16" y="492"/>
                  <a:pt x="20" y="504"/>
                  <a:pt x="28" y="514"/>
                </a:cubicBezTo>
                <a:cubicBezTo>
                  <a:pt x="35" y="522"/>
                  <a:pt x="44" y="529"/>
                  <a:pt x="56" y="533"/>
                </a:cubicBezTo>
                <a:cubicBezTo>
                  <a:pt x="56" y="536"/>
                  <a:pt x="56" y="539"/>
                  <a:pt x="56" y="542"/>
                </a:cubicBezTo>
                <a:cubicBezTo>
                  <a:pt x="56" y="575"/>
                  <a:pt x="75" y="595"/>
                  <a:pt x="110" y="601"/>
                </a:cubicBezTo>
                <a:cubicBezTo>
                  <a:pt x="110" y="602"/>
                  <a:pt x="110" y="603"/>
                  <a:pt x="110" y="603"/>
                </a:cubicBezTo>
                <a:cubicBezTo>
                  <a:pt x="110" y="631"/>
                  <a:pt x="124" y="664"/>
                  <a:pt x="192" y="664"/>
                </a:cubicBezTo>
                <a:cubicBezTo>
                  <a:pt x="212" y="664"/>
                  <a:pt x="212" y="664"/>
                  <a:pt x="212" y="664"/>
                </a:cubicBezTo>
                <a:cubicBezTo>
                  <a:pt x="215" y="664"/>
                  <a:pt x="217" y="664"/>
                  <a:pt x="220" y="663"/>
                </a:cubicBezTo>
                <a:cubicBezTo>
                  <a:pt x="233" y="656"/>
                  <a:pt x="233" y="656"/>
                  <a:pt x="233" y="656"/>
                </a:cubicBezTo>
                <a:cubicBezTo>
                  <a:pt x="255" y="661"/>
                  <a:pt x="275" y="664"/>
                  <a:pt x="292" y="664"/>
                </a:cubicBezTo>
                <a:cubicBezTo>
                  <a:pt x="298" y="664"/>
                  <a:pt x="307" y="664"/>
                  <a:pt x="319" y="663"/>
                </a:cubicBezTo>
                <a:cubicBezTo>
                  <a:pt x="321" y="663"/>
                  <a:pt x="323" y="662"/>
                  <a:pt x="325" y="661"/>
                </a:cubicBezTo>
                <a:cubicBezTo>
                  <a:pt x="365" y="643"/>
                  <a:pt x="403" y="614"/>
                  <a:pt x="437" y="575"/>
                </a:cubicBezTo>
                <a:cubicBezTo>
                  <a:pt x="503" y="575"/>
                  <a:pt x="503" y="575"/>
                  <a:pt x="503" y="575"/>
                </a:cubicBezTo>
                <a:cubicBezTo>
                  <a:pt x="510" y="575"/>
                  <a:pt x="516" y="570"/>
                  <a:pt x="519" y="564"/>
                </a:cubicBezTo>
                <a:cubicBezTo>
                  <a:pt x="534" y="525"/>
                  <a:pt x="542" y="485"/>
                  <a:pt x="542" y="447"/>
                </a:cubicBezTo>
                <a:cubicBezTo>
                  <a:pt x="542" y="407"/>
                  <a:pt x="533" y="367"/>
                  <a:pt x="516" y="329"/>
                </a:cubicBezTo>
                <a:close/>
                <a:moveTo>
                  <a:pt x="300" y="627"/>
                </a:moveTo>
                <a:cubicBezTo>
                  <a:pt x="324" y="616"/>
                  <a:pt x="324" y="616"/>
                  <a:pt x="324" y="616"/>
                </a:cubicBezTo>
                <a:cubicBezTo>
                  <a:pt x="328" y="614"/>
                  <a:pt x="331" y="611"/>
                  <a:pt x="333" y="606"/>
                </a:cubicBezTo>
                <a:cubicBezTo>
                  <a:pt x="334" y="602"/>
                  <a:pt x="334" y="597"/>
                  <a:pt x="332" y="593"/>
                </a:cubicBezTo>
                <a:cubicBezTo>
                  <a:pt x="323" y="577"/>
                  <a:pt x="313" y="564"/>
                  <a:pt x="302" y="554"/>
                </a:cubicBezTo>
                <a:cubicBezTo>
                  <a:pt x="313" y="548"/>
                  <a:pt x="313" y="548"/>
                  <a:pt x="313" y="548"/>
                </a:cubicBezTo>
                <a:cubicBezTo>
                  <a:pt x="317" y="546"/>
                  <a:pt x="321" y="542"/>
                  <a:pt x="322" y="538"/>
                </a:cubicBezTo>
                <a:cubicBezTo>
                  <a:pt x="323" y="533"/>
                  <a:pt x="323" y="528"/>
                  <a:pt x="320" y="524"/>
                </a:cubicBezTo>
                <a:cubicBezTo>
                  <a:pt x="311" y="509"/>
                  <a:pt x="301" y="497"/>
                  <a:pt x="291" y="489"/>
                </a:cubicBezTo>
                <a:cubicBezTo>
                  <a:pt x="294" y="487"/>
                  <a:pt x="297" y="483"/>
                  <a:pt x="299" y="479"/>
                </a:cubicBezTo>
                <a:cubicBezTo>
                  <a:pt x="300" y="475"/>
                  <a:pt x="300" y="470"/>
                  <a:pt x="298" y="466"/>
                </a:cubicBezTo>
                <a:cubicBezTo>
                  <a:pt x="288" y="448"/>
                  <a:pt x="276" y="434"/>
                  <a:pt x="262" y="424"/>
                </a:cubicBezTo>
                <a:cubicBezTo>
                  <a:pt x="264" y="422"/>
                  <a:pt x="266" y="419"/>
                  <a:pt x="267" y="416"/>
                </a:cubicBezTo>
                <a:cubicBezTo>
                  <a:pt x="268" y="412"/>
                  <a:pt x="268" y="407"/>
                  <a:pt x="266" y="403"/>
                </a:cubicBezTo>
                <a:cubicBezTo>
                  <a:pt x="245" y="362"/>
                  <a:pt x="212" y="341"/>
                  <a:pt x="168" y="341"/>
                </a:cubicBezTo>
                <a:cubicBezTo>
                  <a:pt x="160" y="341"/>
                  <a:pt x="150" y="343"/>
                  <a:pt x="140" y="345"/>
                </a:cubicBezTo>
                <a:cubicBezTo>
                  <a:pt x="130" y="347"/>
                  <a:pt x="120" y="351"/>
                  <a:pt x="107" y="356"/>
                </a:cubicBezTo>
                <a:cubicBezTo>
                  <a:pt x="88" y="356"/>
                  <a:pt x="88" y="356"/>
                  <a:pt x="88" y="356"/>
                </a:cubicBezTo>
                <a:cubicBezTo>
                  <a:pt x="82" y="357"/>
                  <a:pt x="76" y="361"/>
                  <a:pt x="73" y="367"/>
                </a:cubicBezTo>
                <a:cubicBezTo>
                  <a:pt x="71" y="373"/>
                  <a:pt x="72" y="380"/>
                  <a:pt x="76" y="385"/>
                </a:cubicBezTo>
                <a:cubicBezTo>
                  <a:pt x="83" y="392"/>
                  <a:pt x="83" y="392"/>
                  <a:pt x="83" y="392"/>
                </a:cubicBezTo>
                <a:cubicBezTo>
                  <a:pt x="86" y="395"/>
                  <a:pt x="91" y="397"/>
                  <a:pt x="96" y="397"/>
                </a:cubicBezTo>
                <a:cubicBezTo>
                  <a:pt x="114" y="396"/>
                  <a:pt x="114" y="396"/>
                  <a:pt x="114" y="396"/>
                </a:cubicBezTo>
                <a:cubicBezTo>
                  <a:pt x="116" y="396"/>
                  <a:pt x="118" y="396"/>
                  <a:pt x="120" y="395"/>
                </a:cubicBezTo>
                <a:cubicBezTo>
                  <a:pt x="133" y="390"/>
                  <a:pt x="143" y="386"/>
                  <a:pt x="151" y="384"/>
                </a:cubicBezTo>
                <a:cubicBezTo>
                  <a:pt x="160" y="381"/>
                  <a:pt x="167" y="380"/>
                  <a:pt x="172" y="380"/>
                </a:cubicBezTo>
                <a:cubicBezTo>
                  <a:pt x="190" y="380"/>
                  <a:pt x="205" y="387"/>
                  <a:pt x="217" y="401"/>
                </a:cubicBezTo>
                <a:cubicBezTo>
                  <a:pt x="135" y="438"/>
                  <a:pt x="135" y="438"/>
                  <a:pt x="135" y="438"/>
                </a:cubicBezTo>
                <a:cubicBezTo>
                  <a:pt x="105" y="438"/>
                  <a:pt x="105" y="438"/>
                  <a:pt x="105" y="438"/>
                </a:cubicBezTo>
                <a:cubicBezTo>
                  <a:pt x="87" y="438"/>
                  <a:pt x="71" y="432"/>
                  <a:pt x="59" y="419"/>
                </a:cubicBezTo>
                <a:cubicBezTo>
                  <a:pt x="46" y="407"/>
                  <a:pt x="40" y="393"/>
                  <a:pt x="40" y="375"/>
                </a:cubicBezTo>
                <a:cubicBezTo>
                  <a:pt x="40" y="363"/>
                  <a:pt x="44" y="346"/>
                  <a:pt x="76" y="333"/>
                </a:cubicBezTo>
                <a:cubicBezTo>
                  <a:pt x="102" y="323"/>
                  <a:pt x="142" y="318"/>
                  <a:pt x="195" y="318"/>
                </a:cubicBezTo>
                <a:cubicBezTo>
                  <a:pt x="204" y="318"/>
                  <a:pt x="204" y="318"/>
                  <a:pt x="204" y="318"/>
                </a:cubicBezTo>
                <a:cubicBezTo>
                  <a:pt x="204" y="318"/>
                  <a:pt x="204" y="318"/>
                  <a:pt x="204" y="318"/>
                </a:cubicBezTo>
                <a:cubicBezTo>
                  <a:pt x="213" y="318"/>
                  <a:pt x="221" y="310"/>
                  <a:pt x="221" y="301"/>
                </a:cubicBezTo>
                <a:cubicBezTo>
                  <a:pt x="221" y="300"/>
                  <a:pt x="220" y="299"/>
                  <a:pt x="220" y="298"/>
                </a:cubicBezTo>
                <a:cubicBezTo>
                  <a:pt x="220" y="296"/>
                  <a:pt x="220" y="296"/>
                  <a:pt x="220" y="296"/>
                </a:cubicBezTo>
                <a:cubicBezTo>
                  <a:pt x="220" y="255"/>
                  <a:pt x="206" y="211"/>
                  <a:pt x="179" y="166"/>
                </a:cubicBezTo>
                <a:cubicBezTo>
                  <a:pt x="179" y="166"/>
                  <a:pt x="179" y="166"/>
                  <a:pt x="179" y="166"/>
                </a:cubicBezTo>
                <a:cubicBezTo>
                  <a:pt x="173" y="155"/>
                  <a:pt x="173" y="155"/>
                  <a:pt x="173" y="155"/>
                </a:cubicBezTo>
                <a:cubicBezTo>
                  <a:pt x="162" y="137"/>
                  <a:pt x="156" y="120"/>
                  <a:pt x="156" y="105"/>
                </a:cubicBezTo>
                <a:cubicBezTo>
                  <a:pt x="156" y="91"/>
                  <a:pt x="160" y="79"/>
                  <a:pt x="168" y="69"/>
                </a:cubicBezTo>
                <a:cubicBezTo>
                  <a:pt x="174" y="61"/>
                  <a:pt x="183" y="55"/>
                  <a:pt x="195" y="49"/>
                </a:cubicBezTo>
                <a:cubicBezTo>
                  <a:pt x="212" y="133"/>
                  <a:pt x="212" y="133"/>
                  <a:pt x="212" y="133"/>
                </a:cubicBezTo>
                <a:cubicBezTo>
                  <a:pt x="213" y="136"/>
                  <a:pt x="215" y="138"/>
                  <a:pt x="217" y="141"/>
                </a:cubicBezTo>
                <a:cubicBezTo>
                  <a:pt x="317" y="247"/>
                  <a:pt x="317" y="247"/>
                  <a:pt x="317" y="247"/>
                </a:cubicBezTo>
                <a:cubicBezTo>
                  <a:pt x="335" y="270"/>
                  <a:pt x="348" y="286"/>
                  <a:pt x="356" y="297"/>
                </a:cubicBezTo>
                <a:cubicBezTo>
                  <a:pt x="389" y="345"/>
                  <a:pt x="403" y="351"/>
                  <a:pt x="408" y="353"/>
                </a:cubicBezTo>
                <a:cubicBezTo>
                  <a:pt x="412" y="355"/>
                  <a:pt x="425" y="361"/>
                  <a:pt x="486" y="361"/>
                </a:cubicBezTo>
                <a:cubicBezTo>
                  <a:pt x="496" y="391"/>
                  <a:pt x="501" y="422"/>
                  <a:pt x="501" y="452"/>
                </a:cubicBezTo>
                <a:cubicBezTo>
                  <a:pt x="501" y="478"/>
                  <a:pt x="496" y="505"/>
                  <a:pt x="487" y="533"/>
                </a:cubicBezTo>
                <a:cubicBezTo>
                  <a:pt x="427" y="533"/>
                  <a:pt x="427" y="533"/>
                  <a:pt x="427" y="533"/>
                </a:cubicBezTo>
                <a:cubicBezTo>
                  <a:pt x="422" y="533"/>
                  <a:pt x="417" y="536"/>
                  <a:pt x="414" y="540"/>
                </a:cubicBezTo>
                <a:cubicBezTo>
                  <a:pt x="387" y="574"/>
                  <a:pt x="355" y="602"/>
                  <a:pt x="313" y="626"/>
                </a:cubicBezTo>
                <a:lnTo>
                  <a:pt x="300" y="627"/>
                </a:lnTo>
                <a:close/>
                <a:moveTo>
                  <a:pt x="192" y="625"/>
                </a:moveTo>
                <a:cubicBezTo>
                  <a:pt x="177" y="625"/>
                  <a:pt x="166" y="623"/>
                  <a:pt x="159" y="618"/>
                </a:cubicBezTo>
                <a:cubicBezTo>
                  <a:pt x="154" y="615"/>
                  <a:pt x="151" y="610"/>
                  <a:pt x="151" y="603"/>
                </a:cubicBezTo>
                <a:cubicBezTo>
                  <a:pt x="188" y="603"/>
                  <a:pt x="188" y="603"/>
                  <a:pt x="188" y="603"/>
                </a:cubicBezTo>
                <a:cubicBezTo>
                  <a:pt x="190" y="603"/>
                  <a:pt x="192" y="603"/>
                  <a:pt x="195" y="602"/>
                </a:cubicBezTo>
                <a:cubicBezTo>
                  <a:pt x="262" y="572"/>
                  <a:pt x="262" y="572"/>
                  <a:pt x="262" y="572"/>
                </a:cubicBezTo>
                <a:cubicBezTo>
                  <a:pt x="269" y="578"/>
                  <a:pt x="276" y="585"/>
                  <a:pt x="281" y="592"/>
                </a:cubicBezTo>
                <a:cubicBezTo>
                  <a:pt x="281" y="592"/>
                  <a:pt x="281" y="592"/>
                  <a:pt x="281" y="592"/>
                </a:cubicBezTo>
                <a:cubicBezTo>
                  <a:pt x="207" y="625"/>
                  <a:pt x="207" y="625"/>
                  <a:pt x="207" y="625"/>
                </a:cubicBezTo>
                <a:lnTo>
                  <a:pt x="192" y="625"/>
                </a:lnTo>
                <a:close/>
                <a:moveTo>
                  <a:pt x="58" y="477"/>
                </a:moveTo>
                <a:cubicBezTo>
                  <a:pt x="58" y="475"/>
                  <a:pt x="58" y="472"/>
                  <a:pt x="60" y="469"/>
                </a:cubicBezTo>
                <a:cubicBezTo>
                  <a:pt x="74" y="475"/>
                  <a:pt x="92" y="478"/>
                  <a:pt x="115" y="478"/>
                </a:cubicBezTo>
                <a:cubicBezTo>
                  <a:pt x="140" y="478"/>
                  <a:pt x="140" y="478"/>
                  <a:pt x="140" y="478"/>
                </a:cubicBezTo>
                <a:cubicBezTo>
                  <a:pt x="142" y="478"/>
                  <a:pt x="145" y="478"/>
                  <a:pt x="147" y="477"/>
                </a:cubicBezTo>
                <a:cubicBezTo>
                  <a:pt x="218" y="444"/>
                  <a:pt x="218" y="444"/>
                  <a:pt x="218" y="444"/>
                </a:cubicBezTo>
                <a:cubicBezTo>
                  <a:pt x="229" y="448"/>
                  <a:pt x="239" y="454"/>
                  <a:pt x="248" y="464"/>
                </a:cubicBezTo>
                <a:cubicBezTo>
                  <a:pt x="165" y="501"/>
                  <a:pt x="165" y="501"/>
                  <a:pt x="165" y="501"/>
                </a:cubicBezTo>
                <a:cubicBezTo>
                  <a:pt x="112" y="501"/>
                  <a:pt x="112" y="501"/>
                  <a:pt x="112" y="501"/>
                </a:cubicBezTo>
                <a:cubicBezTo>
                  <a:pt x="93" y="501"/>
                  <a:pt x="78" y="499"/>
                  <a:pt x="69" y="494"/>
                </a:cubicBezTo>
                <a:cubicBezTo>
                  <a:pt x="61" y="490"/>
                  <a:pt x="58" y="485"/>
                  <a:pt x="58" y="477"/>
                </a:cubicBezTo>
                <a:close/>
                <a:moveTo>
                  <a:pt x="169" y="541"/>
                </a:moveTo>
                <a:cubicBezTo>
                  <a:pt x="171" y="541"/>
                  <a:pt x="173" y="541"/>
                  <a:pt x="176" y="540"/>
                </a:cubicBezTo>
                <a:cubicBezTo>
                  <a:pt x="249" y="507"/>
                  <a:pt x="249" y="507"/>
                  <a:pt x="249" y="507"/>
                </a:cubicBezTo>
                <a:cubicBezTo>
                  <a:pt x="257" y="512"/>
                  <a:pt x="264" y="517"/>
                  <a:pt x="270" y="524"/>
                </a:cubicBezTo>
                <a:cubicBezTo>
                  <a:pt x="183" y="562"/>
                  <a:pt x="183" y="562"/>
                  <a:pt x="183" y="562"/>
                </a:cubicBezTo>
                <a:cubicBezTo>
                  <a:pt x="147" y="562"/>
                  <a:pt x="147" y="562"/>
                  <a:pt x="147" y="562"/>
                </a:cubicBezTo>
                <a:cubicBezTo>
                  <a:pt x="128" y="562"/>
                  <a:pt x="114" y="560"/>
                  <a:pt x="105" y="556"/>
                </a:cubicBezTo>
                <a:cubicBezTo>
                  <a:pt x="98" y="552"/>
                  <a:pt x="95" y="547"/>
                  <a:pt x="94" y="541"/>
                </a:cubicBezTo>
                <a:lnTo>
                  <a:pt x="169" y="541"/>
                </a:lnTo>
                <a:close/>
              </a:path>
            </a:pathLst>
          </a:custGeom>
          <a:solidFill>
            <a:srgbClr val="AD53C1"/>
          </a:solidFill>
          <a:ln>
            <a:noFill/>
          </a:ln>
        </p:spPr>
        <p:txBody>
          <a:bodyPr vert="horz" wrap="square" lIns="91440" tIns="45720" rIns="91440" bIns="45720" numCol="1" anchor="t" anchorCtr="0" compatLnSpc="1"/>
          <a:lstStyle/>
          <a:p>
            <a:endParaRPr lang="en-US"/>
          </a:p>
        </p:txBody>
      </p:sp>
      <p:sp>
        <p:nvSpPr>
          <p:cNvPr id="2" name="文本占位符 1"/>
          <p:cNvSpPr>
            <a:spLocks noGrp="1"/>
          </p:cNvSpPr>
          <p:nvPr>
            <p:ph type="body" sz="quarter" idx="11"/>
          </p:nvPr>
        </p:nvSpPr>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49957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chart</a:t>
            </a:r>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349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553720"/>
          </a:xfrm>
        </p:spPr>
        <p:txBody>
          <a:bodyPr/>
          <a:lstStyle/>
          <a:p>
            <a:r>
              <a:rPr lang="en-US" dirty="0"/>
              <a:t>Note 2: the  font</a:t>
            </a:r>
          </a:p>
        </p:txBody>
      </p:sp>
      <p:sp>
        <p:nvSpPr>
          <p:cNvPr id="3" name="Text Placeholder 2"/>
          <p:cNvSpPr>
            <a:spLocks noGrp="1"/>
          </p:cNvSpPr>
          <p:nvPr>
            <p:ph type="body" sz="quarter" idx="10"/>
          </p:nvPr>
        </p:nvSpPr>
        <p:spPr/>
        <p:txBody>
          <a:bodyPr/>
          <a:lstStyle/>
          <a:p>
            <a:r>
              <a:rPr lang="en-US" dirty="0"/>
              <a:t>Find this </a:t>
            </a:r>
            <a:r>
              <a:rPr lang="en-US" dirty="0">
                <a:solidFill>
                  <a:srgbClr val="282B36"/>
                </a:solidFill>
              </a:rPr>
              <a:t>toolbar </a:t>
            </a:r>
            <a:r>
              <a:rPr lang="en-US" dirty="0"/>
              <a:t>next to the “Home” tab</a:t>
            </a:r>
          </a:p>
        </p:txBody>
      </p:sp>
      <p:sp>
        <p:nvSpPr>
          <p:cNvPr id="4" name="文本框 3"/>
          <p:cNvSpPr txBox="1"/>
          <p:nvPr/>
        </p:nvSpPr>
        <p:spPr>
          <a:xfrm>
            <a:off x="462280" y="2194560"/>
            <a:ext cx="5558790" cy="307340"/>
          </a:xfrm>
          <a:prstGeom prst="rect">
            <a:avLst/>
          </a:prstGeom>
          <a:noFill/>
        </p:spPr>
        <p:txBody>
          <a:bodyPr wrap="none" lIns="0" tIns="0" rIns="0" bIns="0" rtlCol="0">
            <a:spAutoFit/>
          </a:bodyPr>
          <a:lstStyle/>
          <a:p>
            <a:r>
              <a:rPr lang="en-US" altLang="zh-CN" sz="2000" dirty="0" err="1" smtClean="0">
                <a:solidFill>
                  <a:schemeClr val="bg2"/>
                </a:solidFill>
              </a:rPr>
              <a:t>Font</a:t>
            </a:r>
            <a:r>
              <a:rPr lang="zh-CN" altLang="en-US" sz="2000" dirty="0" err="1" smtClean="0">
                <a:solidFill>
                  <a:schemeClr val="bg2"/>
                </a:solidFill>
              </a:rPr>
              <a:t>：微软雅黑（</a:t>
            </a:r>
            <a:r>
              <a:rPr lang="en-US" altLang="zh-CN" sz="2000" dirty="0" err="1" smtClean="0">
                <a:solidFill>
                  <a:schemeClr val="bg2"/>
                </a:solidFill>
              </a:rPr>
              <a:t>Mac</a:t>
            </a:r>
            <a:r>
              <a:rPr lang="zh-CN" altLang="en-US" sz="2000" dirty="0" err="1" smtClean="0">
                <a:solidFill>
                  <a:schemeClr val="bg2"/>
                </a:solidFill>
              </a:rPr>
              <a:t>系统下文字自动转为苹方）</a:t>
            </a:r>
          </a:p>
        </p:txBody>
      </p:sp>
      <p:sp>
        <p:nvSpPr>
          <p:cNvPr id="5" name="文本框 4"/>
          <p:cNvSpPr txBox="1"/>
          <p:nvPr/>
        </p:nvSpPr>
        <p:spPr>
          <a:xfrm>
            <a:off x="457200" y="2999740"/>
            <a:ext cx="676910" cy="307340"/>
          </a:xfrm>
          <a:prstGeom prst="rect">
            <a:avLst/>
          </a:prstGeom>
          <a:noFill/>
        </p:spPr>
        <p:txBody>
          <a:bodyPr wrap="none" lIns="0" tIns="0" rIns="0" bIns="0" rtlCol="0">
            <a:spAutoFit/>
          </a:bodyPr>
          <a:lstStyle/>
          <a:p>
            <a:r>
              <a:rPr lang="en-US" altLang="zh-CN" sz="2000" dirty="0" err="1" smtClean="0">
                <a:solidFill>
                  <a:schemeClr val="bg2"/>
                </a:solidFill>
              </a:rPr>
              <a:t>Color:</a:t>
            </a:r>
          </a:p>
        </p:txBody>
      </p:sp>
      <p:pic>
        <p:nvPicPr>
          <p:cNvPr id="6" name="图片 5" descr="color_画板 1"/>
          <p:cNvPicPr>
            <a:picLocks noChangeAspect="1"/>
          </p:cNvPicPr>
          <p:nvPr/>
        </p:nvPicPr>
        <p:blipFill>
          <a:blip r:embed="rId3"/>
          <a:stretch>
            <a:fillRect/>
          </a:stretch>
        </p:blipFill>
        <p:spPr>
          <a:xfrm>
            <a:off x="1456055" y="2999740"/>
            <a:ext cx="6600190" cy="2025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457200" y="1825625"/>
            <a:ext cx="4526280" cy="4071938"/>
          </a:xfrm>
        </p:spPr>
        <p:txBody>
          <a:bodyPr>
            <a:noAutofit/>
          </a:bodyPr>
          <a:lstStyle/>
          <a:p>
            <a:r>
              <a:rPr lang="en-US" sz="2000" dirty="0"/>
              <a:t>The layouts of all the slides in this template are derived from the PowerPoint “slide masters,” which are accessible from the HOME tab as well as within the </a:t>
            </a:r>
            <a:r>
              <a:rPr lang="en-US" altLang="zh-CN" sz="2000" dirty="0"/>
              <a:t>SNC</a:t>
            </a:r>
            <a:r>
              <a:rPr lang="en-US" sz="2000" dirty="0"/>
              <a:t>’S TOOLS toolbar. </a:t>
            </a:r>
          </a:p>
          <a:p>
            <a:r>
              <a:rPr lang="en-US" sz="2000" dirty="0"/>
              <a:t>You can choose a layout for your slides by clicking on the Layout button and selecting the desired layout from the flyout menu. To restore your slide to the original layout of the slide master, use the reset function:</a:t>
            </a:r>
          </a:p>
        </p:txBody>
      </p:sp>
      <p:sp>
        <p:nvSpPr>
          <p:cNvPr id="4" name="Title 3"/>
          <p:cNvSpPr>
            <a:spLocks noGrp="1"/>
          </p:cNvSpPr>
          <p:nvPr>
            <p:ph type="title"/>
          </p:nvPr>
        </p:nvSpPr>
        <p:spPr/>
        <p:txBody>
          <a:bodyPr/>
          <a:lstStyle/>
          <a:p>
            <a:r>
              <a:rPr lang="en-US" dirty="0"/>
              <a:t>Note 1: slide masters</a:t>
            </a:r>
          </a:p>
        </p:txBody>
      </p:sp>
      <p:sp>
        <p:nvSpPr>
          <p:cNvPr id="6" name="Text Placeholder 5"/>
          <p:cNvSpPr>
            <a:spLocks noGrp="1"/>
          </p:cNvSpPr>
          <p:nvPr>
            <p:ph type="body" sz="quarter" idx="10"/>
          </p:nvPr>
        </p:nvSpPr>
        <p:spPr/>
        <p:txBody>
          <a:bodyPr>
            <a:normAutofit/>
          </a:bodyPr>
          <a:lstStyle/>
          <a:p>
            <a:r>
              <a:rPr lang="en-US" dirty="0">
                <a:latin typeface="+mn-lt"/>
                <a:ea typeface="+mj-ea"/>
              </a:rPr>
              <a:t>Choose the right slide for the right job</a:t>
            </a:r>
          </a:p>
          <a:p>
            <a:endParaRPr lang="en-US" dirty="0"/>
          </a:p>
        </p:txBody>
      </p:sp>
      <p:pic>
        <p:nvPicPr>
          <p:cNvPr id="11" name="Picture 10"/>
          <p:cNvPicPr>
            <a:picLocks noChangeAspect="1"/>
          </p:cNvPicPr>
          <p:nvPr/>
        </p:nvPicPr>
        <p:blipFill rotWithShape="1">
          <a:blip r:embed="rId3"/>
          <a:srcRect r="957"/>
          <a:stretch>
            <a:fillRect/>
          </a:stretch>
        </p:blipFill>
        <p:spPr>
          <a:xfrm>
            <a:off x="5577840" y="1679837"/>
            <a:ext cx="3017520" cy="4335978"/>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0" y="1886149"/>
            <a:ext cx="3017520" cy="4331771"/>
          </a:xfrm>
          <a:prstGeom prst="rect">
            <a:avLst/>
          </a:prstGeom>
        </p:spPr>
      </p:pic>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17</a:t>
            </a:fld>
            <a:endParaRPr lang="en-GB" dirty="0"/>
          </a:p>
        </p:txBody>
      </p:sp>
    </p:spTree>
    <p:extLst>
      <p:ext uri="{BB962C8B-B14F-4D97-AF65-F5344CB8AC3E}">
        <p14:creationId xmlns:p14="http://schemas.microsoft.com/office/powerpoint/2010/main" val="349741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One column slide with larger text</a:t>
            </a:r>
            <a:endParaRPr lang="en-US" dirty="0"/>
          </a:p>
        </p:txBody>
      </p:sp>
      <p:sp>
        <p:nvSpPr>
          <p:cNvPr id="6" name="Text Placeholder 5"/>
          <p:cNvSpPr>
            <a:spLocks noGrp="1"/>
          </p:cNvSpPr>
          <p:nvPr>
            <p:ph type="body" sz="quarter" idx="10"/>
          </p:nvPr>
        </p:nvSpPr>
        <p:spPr/>
        <p:txBody>
          <a:bodyPr/>
          <a:lstStyle/>
          <a:p>
            <a:r>
              <a:rPr lang="en-US" dirty="0"/>
              <a:t>Best for presenting a few main points</a:t>
            </a:r>
          </a:p>
        </p:txBody>
      </p:sp>
      <p:sp>
        <p:nvSpPr>
          <p:cNvPr id="18" name="Text Placeholder 17"/>
          <p:cNvSpPr>
            <a:spLocks noGrp="1"/>
          </p:cNvSpPr>
          <p:nvPr>
            <p:ph type="body" sz="quarter" idx="11"/>
          </p:nvPr>
        </p:nvSpPr>
        <p:spPr/>
        <p:txBody>
          <a:bodyPr/>
          <a:lstStyle/>
          <a:p>
            <a:r>
              <a:rPr lang="en-US" altLang="zh-CN" b="1" dirty="0">
                <a:solidFill>
                  <a:srgbClr val="68B57F"/>
                </a:solidFill>
              </a:rPr>
              <a:t>SNC</a:t>
            </a:r>
            <a:r>
              <a:rPr lang="en-US" b="1" dirty="0">
                <a:solidFill>
                  <a:srgbClr val="68B57F"/>
                </a:solidFill>
              </a:rPr>
              <a:t>’s Corporation Overview</a:t>
            </a:r>
          </a:p>
          <a:p>
            <a:pPr lvl="1">
              <a:buClr>
                <a:srgbClr val="68B57F"/>
              </a:buClr>
              <a:buSzPct val="100000"/>
            </a:pPr>
            <a:r>
              <a:rPr lang="en-US" dirty="0"/>
              <a:t>Essential </a:t>
            </a:r>
            <a:r>
              <a:rPr lang="en-US" dirty="0">
                <a:solidFill>
                  <a:srgbClr val="000000"/>
                </a:solidFill>
              </a:rPr>
              <a:t>component </a:t>
            </a:r>
            <a:r>
              <a:rPr lang="en-US" dirty="0"/>
              <a:t>of the global capital markets</a:t>
            </a:r>
          </a:p>
          <a:p>
            <a:pPr lvl="1">
              <a:buClr>
                <a:srgbClr val="68B57F"/>
              </a:buClr>
              <a:buSzPct val="100000"/>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 credit ratings, research, tools &amp; analysis</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18</a:t>
            </a:fld>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Two column slide with smaller text</a:t>
            </a:r>
          </a:p>
        </p:txBody>
      </p:sp>
      <p:sp>
        <p:nvSpPr>
          <p:cNvPr id="9" name="Text Placeholder 8"/>
          <p:cNvSpPr>
            <a:spLocks noGrp="1"/>
          </p:cNvSpPr>
          <p:nvPr>
            <p:ph type="body" sz="quarter" idx="10"/>
          </p:nvPr>
        </p:nvSpPr>
        <p:spPr/>
        <p:txBody>
          <a:bodyPr/>
          <a:lstStyle/>
          <a:p>
            <a:r>
              <a:rPr lang="en-US" dirty="0"/>
              <a:t>Text boxes are separated for easier editing</a:t>
            </a:r>
          </a:p>
        </p:txBody>
      </p:sp>
      <p:sp>
        <p:nvSpPr>
          <p:cNvPr id="10" name="Text Placeholder 9"/>
          <p:cNvSpPr>
            <a:spLocks noGrp="1"/>
          </p:cNvSpPr>
          <p:nvPr>
            <p:ph type="body" sz="quarter" idx="11"/>
          </p:nvPr>
        </p:nvSpPr>
        <p:spPr>
          <a:xfrm>
            <a:off x="457200" y="1828800"/>
            <a:ext cx="3978275" cy="4297363"/>
          </a:xfrm>
        </p:spPr>
        <p:txBody>
          <a:bodyPr/>
          <a:lstStyle/>
          <a:p>
            <a:pPr>
              <a:buSzPct val="100000"/>
            </a:pPr>
            <a:r>
              <a:rPr lang="en-US" altLang="zh-CN" b="1" dirty="0">
                <a:solidFill>
                  <a:srgbClr val="68B57F"/>
                </a:solidFill>
              </a:rPr>
              <a:t>SNC</a:t>
            </a:r>
            <a:r>
              <a:rPr lang="en-US" b="1" dirty="0">
                <a:solidFill>
                  <a:srgbClr val="68B57F"/>
                </a:solidFill>
              </a:rPr>
              <a:t>’s Overview</a:t>
            </a:r>
          </a:p>
          <a:p>
            <a:pPr lvl="1">
              <a:buClr>
                <a:srgbClr val="68B57F"/>
              </a:buClr>
              <a:buSzPct val="100000"/>
            </a:pPr>
            <a:r>
              <a:rPr lang="en-US" dirty="0"/>
              <a:t>Essential component of the global capital markets</a:t>
            </a:r>
          </a:p>
          <a:p>
            <a:pPr lvl="1">
              <a:buClr>
                <a:srgbClr val="68B57F"/>
              </a:buClr>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a:t>
            </a:r>
          </a:p>
          <a:p>
            <a:pPr lvl="2">
              <a:buClr>
                <a:srgbClr val="68B57F"/>
              </a:buClr>
              <a:buSzPct val="100000"/>
            </a:pPr>
            <a:r>
              <a:rPr lang="en-US" dirty="0"/>
              <a:t>Credit ratings</a:t>
            </a:r>
          </a:p>
          <a:p>
            <a:pPr lvl="2">
              <a:buClr>
                <a:srgbClr val="68B57F"/>
              </a:buClr>
            </a:pPr>
            <a:r>
              <a:rPr lang="en-US" dirty="0"/>
              <a:t>Research</a:t>
            </a:r>
          </a:p>
          <a:p>
            <a:pPr lvl="2">
              <a:buClr>
                <a:srgbClr val="68B57F"/>
              </a:buClr>
            </a:pPr>
            <a:r>
              <a:rPr lang="en-US" dirty="0"/>
              <a:t>Tools &amp; analysis</a:t>
            </a:r>
          </a:p>
        </p:txBody>
      </p:sp>
      <p:sp>
        <p:nvSpPr>
          <p:cNvPr id="11" name="Text Placeholder 10"/>
          <p:cNvSpPr>
            <a:spLocks noGrp="1"/>
          </p:cNvSpPr>
          <p:nvPr>
            <p:ph type="body" sz="quarter" idx="12"/>
          </p:nvPr>
        </p:nvSpPr>
        <p:spPr>
          <a:xfrm>
            <a:off x="4710000" y="1828800"/>
            <a:ext cx="3978275" cy="4297363"/>
          </a:xfrm>
        </p:spPr>
        <p:txBody>
          <a:bodyPr/>
          <a:lstStyle/>
          <a:p>
            <a:r>
              <a:rPr lang="en-US" b="1" dirty="0">
                <a:solidFill>
                  <a:srgbClr val="68B57F"/>
                </a:solidFill>
              </a:rPr>
              <a:t>Company Details</a:t>
            </a:r>
          </a:p>
          <a:p>
            <a:pPr lvl="1">
              <a:buClr>
                <a:srgbClr val="68B57F"/>
              </a:buClr>
            </a:pPr>
            <a:r>
              <a:rPr lang="en-US" dirty="0"/>
              <a:t>Moody's is an essential component of the global capital markets, providing credit ratings, research, tools and analysis that contribute to transparent and integrated financial markets. </a:t>
            </a:r>
          </a:p>
          <a:p>
            <a:pPr lvl="1">
              <a:buClr>
                <a:srgbClr val="68B57F"/>
              </a:buClr>
            </a:pPr>
            <a:r>
              <a:rPr lang="en-US" dirty="0"/>
              <a:t>Moody's Corporation is the parent company of Moody's Investors Service and Moody's Analytics.</a:t>
            </a:r>
          </a:p>
        </p:txBody>
      </p:sp>
      <p:sp>
        <p:nvSpPr>
          <p:cNvPr id="6" name="Slide Number Placeholder 1"/>
          <p:cNvSpPr>
            <a:spLocks noGrp="1"/>
          </p:cNvSpPr>
          <p:nvPr>
            <p:ph type="sldNum" sz="quarter" idx="12"/>
          </p:nvPr>
        </p:nvSpPr>
        <p:spPr>
          <a:xfrm>
            <a:off x="8273520" y="6400800"/>
            <a:ext cx="687600" cy="335245"/>
          </a:xfrm>
          <a:prstGeom prst="rect">
            <a:avLst/>
          </a:prstGeom>
        </p:spPr>
        <p:txBody>
          <a:bodyPr/>
          <a:lstStyle/>
          <a:p>
            <a:pPr algn="ctr"/>
            <a:fld id="{93AC2C76-E6AA-46CB-A2DE-F6E097F7C440}" type="slidenum">
              <a:rPr lang="en-GB" sz="1800">
                <a:solidFill>
                  <a:schemeClr val="bg2"/>
                </a:solidFill>
                <a:latin typeface="+mn-lt"/>
                <a:ea typeface="+mn-ea"/>
                <a:cs typeface="+mn-cs"/>
              </a:rPr>
              <a:pPr algn="ctr"/>
              <a:t>19</a:t>
            </a:fld>
            <a:endParaRPr lang="en-GB" sz="1800" dirty="0">
              <a:solidFill>
                <a:schemeClr val="bg2"/>
              </a:solidFill>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Agenda</a:t>
            </a:r>
          </a:p>
        </p:txBody>
      </p:sp>
      <p:sp>
        <p:nvSpPr>
          <p:cNvPr id="12" name="Text Placeholder 11"/>
          <p:cNvSpPr>
            <a:spLocks noGrp="1"/>
          </p:cNvSpPr>
          <p:nvPr>
            <p:ph type="body" idx="1"/>
          </p:nvPr>
        </p:nvSpPr>
        <p:spPr>
          <a:xfrm>
            <a:off x="1188721" y="2559685"/>
            <a:ext cx="6776014" cy="1261884"/>
          </a:xfrm>
        </p:spPr>
        <p:txBody>
          <a:bodyPr>
            <a:spAutoFit/>
          </a:bodyPr>
          <a:lstStyle/>
          <a:p>
            <a:r>
              <a:rPr lang="zh-CN" altLang="en-US" dirty="0" smtClean="0">
                <a:solidFill>
                  <a:srgbClr val="272B38"/>
                </a:solidFill>
              </a:rPr>
              <a:t>当前金融体系和环境</a:t>
            </a:r>
            <a:endParaRPr lang="en-US" dirty="0">
              <a:solidFill>
                <a:srgbClr val="272B38"/>
              </a:solidFill>
            </a:endParaRPr>
          </a:p>
          <a:p>
            <a:r>
              <a:rPr lang="zh-CN" altLang="en-US" dirty="0" smtClean="0">
                <a:solidFill>
                  <a:srgbClr val="272B38"/>
                </a:solidFill>
              </a:rPr>
              <a:t>传统金融体系的局限性</a:t>
            </a:r>
            <a:endParaRPr lang="en-US" dirty="0">
              <a:solidFill>
                <a:srgbClr val="272B38"/>
              </a:solidFill>
            </a:endParaRPr>
          </a:p>
          <a:p>
            <a:r>
              <a:rPr lang="zh-CN" altLang="en-US" dirty="0" smtClean="0">
                <a:solidFill>
                  <a:srgbClr val="272B38"/>
                </a:solidFill>
              </a:rPr>
              <a:t>区块链方案的解决之道</a:t>
            </a:r>
            <a:endParaRPr lang="en-US" dirty="0">
              <a:solidFill>
                <a:srgbClr val="272B3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image</a:t>
            </a:r>
          </a:p>
        </p:txBody>
      </p:sp>
      <p:sp>
        <p:nvSpPr>
          <p:cNvPr id="4" name="Text Placeholder 3"/>
          <p:cNvSpPr>
            <a:spLocks noGrp="1"/>
          </p:cNvSpPr>
          <p:nvPr>
            <p:ph type="body" sz="quarter" idx="11"/>
          </p:nvPr>
        </p:nvSpPr>
        <p:spPr>
          <a:xfrm>
            <a:off x="457200" y="1828800"/>
            <a:ext cx="3978275" cy="4297680"/>
          </a:xfrm>
        </p:spPr>
        <p:txBody>
          <a:bodyPr/>
          <a:lstStyle/>
          <a:p>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Moody’s provides credit ratings, research, tools &amp; analysis</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8616" t="38866" r="8501" b="14610"/>
          <a:stretch>
            <a:fillRect/>
          </a:stretch>
        </p:blipFill>
        <p:spPr>
          <a:xfrm>
            <a:off x="4700968" y="1516438"/>
            <a:ext cx="4443031" cy="42779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41623" r="813"/>
          <a:stretch>
            <a:fillRect/>
          </a:stretch>
        </p:blipFill>
        <p:spPr/>
      </p:pic>
      <p:sp>
        <p:nvSpPr>
          <p:cNvPr id="6" name="Text Placeholder 5"/>
          <p:cNvSpPr>
            <a:spLocks noGrp="1"/>
          </p:cNvSpPr>
          <p:nvPr>
            <p:ph type="body" sz="quarter" idx="11"/>
          </p:nvPr>
        </p:nvSpPr>
        <p:spPr>
          <a:xfrm>
            <a:off x="0" y="1"/>
            <a:ext cx="3044825" cy="6858000"/>
          </a:xfrm>
        </p:spPr>
        <p:txBody>
          <a:bodyPr>
            <a:normAutofit lnSpcReduction="10000"/>
          </a:bodyPr>
          <a:lstStyle/>
          <a:p>
            <a:r>
              <a:rPr lang="en-US" sz="3000" dirty="0">
                <a:solidFill>
                  <a:srgbClr val="68B580"/>
                </a:solidFill>
              </a:rPr>
              <a:t>1/3 Text &amp; 2/3 Image Layout</a:t>
            </a:r>
          </a:p>
          <a:p>
            <a:r>
              <a:rPr lang="en-US" sz="1800" dirty="0"/>
              <a:t>Use this layout when showing a strong visual alongside a small amount of text.</a:t>
            </a:r>
          </a:p>
          <a:p>
            <a:pPr lvl="0"/>
            <a:r>
              <a:rPr lang="en-US" sz="1800" dirty="0">
                <a:solidFill>
                  <a:srgbClr val="000000"/>
                </a:solidFill>
              </a:rPr>
              <a:t>To add your own image, delete the photo and then click the icon that appears underneath. </a:t>
            </a:r>
          </a:p>
          <a:p>
            <a:r>
              <a:rPr lang="en-US" sz="1800" dirty="0"/>
              <a:t>For help with positioning, select VIEW &gt; Guides</a:t>
            </a:r>
          </a:p>
        </p:txBody>
      </p:sp>
      <p:sp>
        <p:nvSpPr>
          <p:cNvPr id="2" name="文本框 1"/>
          <p:cNvSpPr txBox="1"/>
          <p:nvPr/>
        </p:nvSpPr>
        <p:spPr>
          <a:xfrm>
            <a:off x="1863436" y="6573982"/>
            <a:ext cx="65" cy="307777"/>
          </a:xfrm>
          <a:prstGeom prst="rect">
            <a:avLst/>
          </a:prstGeom>
          <a:noFill/>
        </p:spPr>
        <p:txBody>
          <a:bodyPr wrap="none" lIns="0" tIns="0" rIns="0" bIns="0" rtlCol="0">
            <a:spAutoFit/>
          </a:bodyPr>
          <a:lstStyle/>
          <a:p>
            <a:endParaRPr kumimoji="1" lang="zh-CN" altLang="en-US" sz="2000" dirty="0" err="1">
              <a:solidFill>
                <a:schemeClr val="bg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56678" r="12326"/>
          <a:stretch>
            <a:fillRect/>
          </a:stretch>
        </p:blipFill>
        <p:spPr/>
      </p:pic>
      <p:sp>
        <p:nvSpPr>
          <p:cNvPr id="6" name="Text Placeholder 5"/>
          <p:cNvSpPr>
            <a:spLocks noGrp="1"/>
          </p:cNvSpPr>
          <p:nvPr>
            <p:ph type="body" sz="quarter" idx="11"/>
          </p:nvPr>
        </p:nvSpPr>
        <p:spPr/>
        <p:txBody>
          <a:bodyPr>
            <a:normAutofit/>
          </a:bodyPr>
          <a:lstStyle/>
          <a:p>
            <a:pPr lvl="0"/>
            <a:r>
              <a:rPr lang="en-US" sz="3000" dirty="0">
                <a:solidFill>
                  <a:srgbClr val="68B580"/>
                </a:solidFill>
              </a:rPr>
              <a:t>2/3 Text &amp; 1/3 Image Layout</a:t>
            </a:r>
          </a:p>
          <a:p>
            <a:pPr lvl="0"/>
            <a:r>
              <a:rPr lang="en-US" sz="2200" dirty="0">
                <a:solidFill>
                  <a:srgbClr val="000000"/>
                </a:solidFill>
              </a:rPr>
              <a:t>Use this layout when showing a strong visual alongside a large amount of text.</a:t>
            </a:r>
          </a:p>
          <a:p>
            <a:pPr lvl="0"/>
            <a:r>
              <a:rPr lang="en-US" sz="2200" dirty="0">
                <a:solidFill>
                  <a:srgbClr val="000000"/>
                </a:solidFill>
              </a:rPr>
              <a:t>To add your own image, delete the photo and then click the icon that appears underneath. </a:t>
            </a:r>
          </a:p>
          <a:p>
            <a:r>
              <a:rPr lang="en-US" sz="2200" dirty="0"/>
              <a:t>For help with positioning, select </a:t>
            </a:r>
            <a:br>
              <a:rPr lang="en-US" sz="2200" dirty="0"/>
            </a:br>
            <a:r>
              <a:rPr lang="en-US" sz="2200" dirty="0"/>
              <a:t>VIEW &gt; Guides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11"/>
          </p:nvPr>
        </p:nvSpPr>
        <p:spPr>
          <a:xfrm>
            <a:off x="2022822" y="2834640"/>
            <a:ext cx="5897880" cy="2240280"/>
          </a:xfrm>
        </p:spPr>
        <p:txBody>
          <a:bodyPr vert="horz" lIns="457200" tIns="457200" rIns="228600" bIns="457200" anchor="t"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pPr marL="1905" lvl="1" indent="0">
              <a:lnSpc>
                <a:spcPct val="90000"/>
              </a:lnSpc>
              <a:spcBef>
                <a:spcPts val="1440"/>
              </a:spcBef>
              <a:buNone/>
            </a:pPr>
            <a:r>
              <a:rPr lang="en-US" altLang="zh-CN" sz="2400" dirty="0">
                <a:solidFill>
                  <a:schemeClr val="bg2"/>
                </a:solidFill>
              </a:rPr>
              <a:t>Full size image slide shown here</a:t>
            </a:r>
          </a:p>
          <a:p>
            <a:pPr marL="1905" lvl="1" indent="0">
              <a:lnSpc>
                <a:spcPct val="90000"/>
              </a:lnSpc>
              <a:spcBef>
                <a:spcPts val="1440"/>
              </a:spcBef>
              <a:buNone/>
            </a:pPr>
            <a:r>
              <a:rPr lang="en-US" altLang="zh-CN" sz="2400" dirty="0">
                <a:solidFill>
                  <a:schemeClr val="bg2"/>
                </a:solidFill>
              </a:rPr>
              <a:t>Best for presenting only a few points</a:t>
            </a:r>
          </a:p>
          <a:p>
            <a:pPr marL="1905" lvl="1" indent="0">
              <a:lnSpc>
                <a:spcPct val="90000"/>
              </a:lnSpc>
              <a:spcBef>
                <a:spcPts val="1440"/>
              </a:spcBef>
              <a:buNone/>
            </a:pPr>
            <a:r>
              <a:rPr lang="en-US" altLang="zh-CN" sz="2400" dirty="0">
                <a:solidFill>
                  <a:schemeClr val="bg2"/>
                </a:solidFill>
              </a:rPr>
              <a:t>Use icons from the PowerPoint Toolkit</a:t>
            </a:r>
          </a:p>
        </p:txBody>
      </p:sp>
      <p:grpSp>
        <p:nvGrpSpPr>
          <p:cNvPr id="26" name="Group 6"/>
          <p:cNvGrpSpPr/>
          <p:nvPr/>
        </p:nvGrpSpPr>
        <p:grpSpPr>
          <a:xfrm>
            <a:off x="1965960" y="3291840"/>
            <a:ext cx="329213" cy="319337"/>
            <a:chOff x="10274300" y="5686425"/>
            <a:chExt cx="635000" cy="615950"/>
          </a:xfrm>
          <a:solidFill>
            <a:srgbClr val="46999B"/>
          </a:solidFill>
        </p:grpSpPr>
        <p:sp>
          <p:nvSpPr>
            <p:cNvPr id="27" name="Freeform 74"/>
            <p:cNvSpPr>
              <a:spLocks noEditPoints="1"/>
            </p:cNvSpPr>
            <p:nvPr/>
          </p:nvSpPr>
          <p:spPr bwMode="auto">
            <a:xfrm>
              <a:off x="10274300" y="5686425"/>
              <a:ext cx="635000" cy="615950"/>
            </a:xfrm>
            <a:custGeom>
              <a:avLst/>
              <a:gdLst>
                <a:gd name="T0" fmla="*/ 668 w 692"/>
                <a:gd name="T1" fmla="*/ 0 h 672"/>
                <a:gd name="T2" fmla="*/ 24 w 692"/>
                <a:gd name="T3" fmla="*/ 0 h 672"/>
                <a:gd name="T4" fmla="*/ 0 w 692"/>
                <a:gd name="T5" fmla="*/ 24 h 672"/>
                <a:gd name="T6" fmla="*/ 0 w 692"/>
                <a:gd name="T7" fmla="*/ 648 h 672"/>
                <a:gd name="T8" fmla="*/ 24 w 692"/>
                <a:gd name="T9" fmla="*/ 672 h 672"/>
                <a:gd name="T10" fmla="*/ 668 w 692"/>
                <a:gd name="T11" fmla="*/ 672 h 672"/>
                <a:gd name="T12" fmla="*/ 692 w 692"/>
                <a:gd name="T13" fmla="*/ 648 h 672"/>
                <a:gd name="T14" fmla="*/ 692 w 692"/>
                <a:gd name="T15" fmla="*/ 24 h 672"/>
                <a:gd name="T16" fmla="*/ 668 w 692"/>
                <a:gd name="T17" fmla="*/ 0 h 672"/>
                <a:gd name="T18" fmla="*/ 487 w 692"/>
                <a:gd name="T19" fmla="*/ 578 h 672"/>
                <a:gd name="T20" fmla="*/ 209 w 692"/>
                <a:gd name="T21" fmla="*/ 578 h 672"/>
                <a:gd name="T22" fmla="*/ 199 w 692"/>
                <a:gd name="T23" fmla="*/ 568 h 672"/>
                <a:gd name="T24" fmla="*/ 209 w 692"/>
                <a:gd name="T25" fmla="*/ 559 h 672"/>
                <a:gd name="T26" fmla="*/ 487 w 692"/>
                <a:gd name="T27" fmla="*/ 559 h 672"/>
                <a:gd name="T28" fmla="*/ 497 w 692"/>
                <a:gd name="T29" fmla="*/ 568 h 672"/>
                <a:gd name="T30" fmla="*/ 487 w 692"/>
                <a:gd name="T31" fmla="*/ 578 h 672"/>
                <a:gd name="T32" fmla="*/ 644 w 692"/>
                <a:gd name="T33" fmla="*/ 476 h 672"/>
                <a:gd name="T34" fmla="*/ 48 w 692"/>
                <a:gd name="T35" fmla="*/ 476 h 672"/>
                <a:gd name="T36" fmla="*/ 48 w 692"/>
                <a:gd name="T37" fmla="*/ 48 h 672"/>
                <a:gd name="T38" fmla="*/ 644 w 692"/>
                <a:gd name="T39" fmla="*/ 48 h 672"/>
                <a:gd name="T40" fmla="*/ 644 w 692"/>
                <a:gd name="T41" fmla="*/ 47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672">
                  <a:moveTo>
                    <a:pt x="668" y="0"/>
                  </a:moveTo>
                  <a:cubicBezTo>
                    <a:pt x="24" y="0"/>
                    <a:pt x="24" y="0"/>
                    <a:pt x="24" y="0"/>
                  </a:cubicBezTo>
                  <a:cubicBezTo>
                    <a:pt x="11" y="0"/>
                    <a:pt x="0" y="11"/>
                    <a:pt x="0" y="24"/>
                  </a:cubicBezTo>
                  <a:cubicBezTo>
                    <a:pt x="0" y="648"/>
                    <a:pt x="0" y="648"/>
                    <a:pt x="0" y="648"/>
                  </a:cubicBezTo>
                  <a:cubicBezTo>
                    <a:pt x="0" y="661"/>
                    <a:pt x="11" y="672"/>
                    <a:pt x="24" y="672"/>
                  </a:cubicBezTo>
                  <a:cubicBezTo>
                    <a:pt x="668" y="672"/>
                    <a:pt x="668" y="672"/>
                    <a:pt x="668" y="672"/>
                  </a:cubicBezTo>
                  <a:cubicBezTo>
                    <a:pt x="681" y="672"/>
                    <a:pt x="692" y="661"/>
                    <a:pt x="692" y="648"/>
                  </a:cubicBezTo>
                  <a:cubicBezTo>
                    <a:pt x="692" y="24"/>
                    <a:pt x="692" y="24"/>
                    <a:pt x="692" y="24"/>
                  </a:cubicBezTo>
                  <a:cubicBezTo>
                    <a:pt x="692" y="11"/>
                    <a:pt x="681" y="0"/>
                    <a:pt x="668" y="0"/>
                  </a:cubicBezTo>
                  <a:close/>
                  <a:moveTo>
                    <a:pt x="487" y="578"/>
                  </a:moveTo>
                  <a:cubicBezTo>
                    <a:pt x="209" y="578"/>
                    <a:pt x="209" y="578"/>
                    <a:pt x="209" y="578"/>
                  </a:cubicBezTo>
                  <a:cubicBezTo>
                    <a:pt x="203" y="578"/>
                    <a:pt x="199" y="573"/>
                    <a:pt x="199" y="568"/>
                  </a:cubicBezTo>
                  <a:cubicBezTo>
                    <a:pt x="199" y="563"/>
                    <a:pt x="203" y="559"/>
                    <a:pt x="209" y="559"/>
                  </a:cubicBezTo>
                  <a:cubicBezTo>
                    <a:pt x="487" y="559"/>
                    <a:pt x="487" y="559"/>
                    <a:pt x="487" y="559"/>
                  </a:cubicBezTo>
                  <a:cubicBezTo>
                    <a:pt x="493" y="559"/>
                    <a:pt x="497" y="563"/>
                    <a:pt x="497" y="568"/>
                  </a:cubicBezTo>
                  <a:cubicBezTo>
                    <a:pt x="497" y="573"/>
                    <a:pt x="493" y="578"/>
                    <a:pt x="487" y="578"/>
                  </a:cubicBezTo>
                  <a:close/>
                  <a:moveTo>
                    <a:pt x="644" y="476"/>
                  </a:moveTo>
                  <a:cubicBezTo>
                    <a:pt x="48" y="476"/>
                    <a:pt x="48" y="476"/>
                    <a:pt x="48" y="476"/>
                  </a:cubicBezTo>
                  <a:cubicBezTo>
                    <a:pt x="48" y="48"/>
                    <a:pt x="48" y="48"/>
                    <a:pt x="48" y="48"/>
                  </a:cubicBezTo>
                  <a:cubicBezTo>
                    <a:pt x="644" y="48"/>
                    <a:pt x="644" y="48"/>
                    <a:pt x="644" y="48"/>
                  </a:cubicBezTo>
                  <a:lnTo>
                    <a:pt x="644" y="4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75"/>
            <p:cNvSpPr>
              <a:spLocks noChangeArrowheads="1"/>
            </p:cNvSpPr>
            <p:nvPr/>
          </p:nvSpPr>
          <p:spPr bwMode="auto">
            <a:xfrm>
              <a:off x="10409238" y="5802313"/>
              <a:ext cx="104775" cy="1031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76"/>
            <p:cNvSpPr/>
            <p:nvPr/>
          </p:nvSpPr>
          <p:spPr bwMode="auto">
            <a:xfrm>
              <a:off x="10360025" y="5843588"/>
              <a:ext cx="463550" cy="225425"/>
            </a:xfrm>
            <a:custGeom>
              <a:avLst/>
              <a:gdLst>
                <a:gd name="T0" fmla="*/ 444 w 506"/>
                <a:gd name="T1" fmla="*/ 60 h 245"/>
                <a:gd name="T2" fmla="*/ 399 w 506"/>
                <a:gd name="T3" fmla="*/ 123 h 245"/>
                <a:gd name="T4" fmla="*/ 313 w 506"/>
                <a:gd name="T5" fmla="*/ 0 h 245"/>
                <a:gd name="T6" fmla="*/ 206 w 506"/>
                <a:gd name="T7" fmla="*/ 165 h 245"/>
                <a:gd name="T8" fmla="*/ 0 w 506"/>
                <a:gd name="T9" fmla="*/ 245 h 245"/>
                <a:gd name="T10" fmla="*/ 506 w 506"/>
                <a:gd name="T11" fmla="*/ 245 h 245"/>
                <a:gd name="T12" fmla="*/ 444 w 506"/>
                <a:gd name="T13" fmla="*/ 60 h 245"/>
              </a:gdLst>
              <a:ahLst/>
              <a:cxnLst>
                <a:cxn ang="0">
                  <a:pos x="T0" y="T1"/>
                </a:cxn>
                <a:cxn ang="0">
                  <a:pos x="T2" y="T3"/>
                </a:cxn>
                <a:cxn ang="0">
                  <a:pos x="T4" y="T5"/>
                </a:cxn>
                <a:cxn ang="0">
                  <a:pos x="T6" y="T7"/>
                </a:cxn>
                <a:cxn ang="0">
                  <a:pos x="T8" y="T9"/>
                </a:cxn>
                <a:cxn ang="0">
                  <a:pos x="T10" y="T11"/>
                </a:cxn>
                <a:cxn ang="0">
                  <a:pos x="T12" y="T13"/>
                </a:cxn>
              </a:cxnLst>
              <a:rect l="0" t="0" r="r" b="b"/>
              <a:pathLst>
                <a:path w="506" h="245">
                  <a:moveTo>
                    <a:pt x="444" y="60"/>
                  </a:moveTo>
                  <a:cubicBezTo>
                    <a:pt x="399" y="123"/>
                    <a:pt x="399" y="123"/>
                    <a:pt x="399" y="123"/>
                  </a:cubicBezTo>
                  <a:cubicBezTo>
                    <a:pt x="313" y="0"/>
                    <a:pt x="313" y="0"/>
                    <a:pt x="313" y="0"/>
                  </a:cubicBezTo>
                  <a:cubicBezTo>
                    <a:pt x="206" y="165"/>
                    <a:pt x="206" y="165"/>
                    <a:pt x="206" y="165"/>
                  </a:cubicBezTo>
                  <a:cubicBezTo>
                    <a:pt x="206" y="165"/>
                    <a:pt x="29" y="122"/>
                    <a:pt x="0" y="245"/>
                  </a:cubicBezTo>
                  <a:cubicBezTo>
                    <a:pt x="506" y="245"/>
                    <a:pt x="506" y="245"/>
                    <a:pt x="506" y="245"/>
                  </a:cubicBezTo>
                  <a:lnTo>
                    <a:pt x="444"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10"/>
          <p:cNvGrpSpPr/>
          <p:nvPr/>
        </p:nvGrpSpPr>
        <p:grpSpPr>
          <a:xfrm>
            <a:off x="1982332" y="3749040"/>
            <a:ext cx="303668" cy="369640"/>
            <a:chOff x="6484938" y="5705475"/>
            <a:chExt cx="496888" cy="604838"/>
          </a:xfrm>
          <a:solidFill>
            <a:srgbClr val="4697E2"/>
          </a:solidFill>
        </p:grpSpPr>
        <p:sp>
          <p:nvSpPr>
            <p:cNvPr id="31" name="Freeform 24"/>
            <p:cNvSpPr>
              <a:spLocks noEditPoints="1"/>
            </p:cNvSpPr>
            <p:nvPr/>
          </p:nvSpPr>
          <p:spPr bwMode="auto">
            <a:xfrm>
              <a:off x="6484938" y="5705475"/>
              <a:ext cx="496888" cy="604838"/>
            </a:xfrm>
            <a:custGeom>
              <a:avLst/>
              <a:gdLst>
                <a:gd name="T0" fmla="*/ 445 w 542"/>
                <a:gd name="T1" fmla="*/ 23 h 661"/>
                <a:gd name="T2" fmla="*/ 435 w 542"/>
                <a:gd name="T3" fmla="*/ 0 h 661"/>
                <a:gd name="T4" fmla="*/ 426 w 542"/>
                <a:gd name="T5" fmla="*/ 23 h 661"/>
                <a:gd name="T6" fmla="*/ 335 w 542"/>
                <a:gd name="T7" fmla="*/ 10 h 661"/>
                <a:gd name="T8" fmla="*/ 316 w 542"/>
                <a:gd name="T9" fmla="*/ 10 h 661"/>
                <a:gd name="T10" fmla="*/ 225 w 542"/>
                <a:gd name="T11" fmla="*/ 23 h 661"/>
                <a:gd name="T12" fmla="*/ 216 w 542"/>
                <a:gd name="T13" fmla="*/ 0 h 661"/>
                <a:gd name="T14" fmla="*/ 206 w 542"/>
                <a:gd name="T15" fmla="*/ 23 h 661"/>
                <a:gd name="T16" fmla="*/ 116 w 542"/>
                <a:gd name="T17" fmla="*/ 10 h 661"/>
                <a:gd name="T18" fmla="*/ 96 w 542"/>
                <a:gd name="T19" fmla="*/ 10 h 661"/>
                <a:gd name="T20" fmla="*/ 24 w 542"/>
                <a:gd name="T21" fmla="*/ 23 h 661"/>
                <a:gd name="T22" fmla="*/ 0 w 542"/>
                <a:gd name="T23" fmla="*/ 637 h 661"/>
                <a:gd name="T24" fmla="*/ 518 w 542"/>
                <a:gd name="T25" fmla="*/ 661 h 661"/>
                <a:gd name="T26" fmla="*/ 542 w 542"/>
                <a:gd name="T27" fmla="*/ 47 h 661"/>
                <a:gd name="T28" fmla="*/ 435 w 542"/>
                <a:gd name="T29" fmla="*/ 140 h 661"/>
                <a:gd name="T30" fmla="*/ 445 w 542"/>
                <a:gd name="T31" fmla="*/ 108 h 661"/>
                <a:gd name="T32" fmla="*/ 435 w 542"/>
                <a:gd name="T33" fmla="*/ 155 h 661"/>
                <a:gd name="T34" fmla="*/ 426 w 542"/>
                <a:gd name="T35" fmla="*/ 108 h 661"/>
                <a:gd name="T36" fmla="*/ 435 w 542"/>
                <a:gd name="T37" fmla="*/ 140 h 661"/>
                <a:gd name="T38" fmla="*/ 335 w 542"/>
                <a:gd name="T39" fmla="*/ 131 h 661"/>
                <a:gd name="T40" fmla="*/ 350 w 542"/>
                <a:gd name="T41" fmla="*/ 131 h 661"/>
                <a:gd name="T42" fmla="*/ 301 w 542"/>
                <a:gd name="T43" fmla="*/ 131 h 661"/>
                <a:gd name="T44" fmla="*/ 316 w 542"/>
                <a:gd name="T45" fmla="*/ 131 h 661"/>
                <a:gd name="T46" fmla="*/ 216 w 542"/>
                <a:gd name="T47" fmla="*/ 140 h 661"/>
                <a:gd name="T48" fmla="*/ 225 w 542"/>
                <a:gd name="T49" fmla="*/ 108 h 661"/>
                <a:gd name="T50" fmla="*/ 216 w 542"/>
                <a:gd name="T51" fmla="*/ 155 h 661"/>
                <a:gd name="T52" fmla="*/ 206 w 542"/>
                <a:gd name="T53" fmla="*/ 108 h 661"/>
                <a:gd name="T54" fmla="*/ 216 w 542"/>
                <a:gd name="T55" fmla="*/ 140 h 661"/>
                <a:gd name="T56" fmla="*/ 116 w 542"/>
                <a:gd name="T57" fmla="*/ 131 h 661"/>
                <a:gd name="T58" fmla="*/ 131 w 542"/>
                <a:gd name="T59" fmla="*/ 131 h 661"/>
                <a:gd name="T60" fmla="*/ 81 w 542"/>
                <a:gd name="T61" fmla="*/ 131 h 661"/>
                <a:gd name="T62" fmla="*/ 96 w 542"/>
                <a:gd name="T63" fmla="*/ 131 h 661"/>
                <a:gd name="T64" fmla="*/ 494 w 542"/>
                <a:gd name="T65" fmla="*/ 613 h 661"/>
                <a:gd name="T66" fmla="*/ 48 w 542"/>
                <a:gd name="T67" fmla="*/ 71 h 661"/>
                <a:gd name="T68" fmla="*/ 96 w 542"/>
                <a:gd name="T69" fmla="*/ 88 h 661"/>
                <a:gd name="T70" fmla="*/ 106 w 542"/>
                <a:gd name="T71" fmla="*/ 174 h 661"/>
                <a:gd name="T72" fmla="*/ 116 w 542"/>
                <a:gd name="T73" fmla="*/ 88 h 661"/>
                <a:gd name="T74" fmla="*/ 206 w 542"/>
                <a:gd name="T75" fmla="*/ 71 h 661"/>
                <a:gd name="T76" fmla="*/ 172 w 542"/>
                <a:gd name="T77" fmla="*/ 131 h 661"/>
                <a:gd name="T78" fmla="*/ 260 w 542"/>
                <a:gd name="T79" fmla="*/ 131 h 661"/>
                <a:gd name="T80" fmla="*/ 225 w 542"/>
                <a:gd name="T81" fmla="*/ 71 h 661"/>
                <a:gd name="T82" fmla="*/ 316 w 542"/>
                <a:gd name="T83" fmla="*/ 88 h 661"/>
                <a:gd name="T84" fmla="*/ 326 w 542"/>
                <a:gd name="T85" fmla="*/ 174 h 661"/>
                <a:gd name="T86" fmla="*/ 335 w 542"/>
                <a:gd name="T87" fmla="*/ 88 h 661"/>
                <a:gd name="T88" fmla="*/ 426 w 542"/>
                <a:gd name="T89" fmla="*/ 71 h 661"/>
                <a:gd name="T90" fmla="*/ 391 w 542"/>
                <a:gd name="T91" fmla="*/ 131 h 661"/>
                <a:gd name="T92" fmla="*/ 479 w 542"/>
                <a:gd name="T93" fmla="*/ 131 h 661"/>
                <a:gd name="T94" fmla="*/ 445 w 542"/>
                <a:gd name="T95" fmla="*/ 71 h 661"/>
                <a:gd name="T96" fmla="*/ 494 w 542"/>
                <a:gd name="T97" fmla="*/ 61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 h="661">
                  <a:moveTo>
                    <a:pt x="518" y="23"/>
                  </a:moveTo>
                  <a:cubicBezTo>
                    <a:pt x="445" y="23"/>
                    <a:pt x="445" y="23"/>
                    <a:pt x="445" y="23"/>
                  </a:cubicBezTo>
                  <a:cubicBezTo>
                    <a:pt x="445" y="10"/>
                    <a:pt x="445" y="10"/>
                    <a:pt x="445" y="10"/>
                  </a:cubicBezTo>
                  <a:cubicBezTo>
                    <a:pt x="445" y="4"/>
                    <a:pt x="441" y="0"/>
                    <a:pt x="435" y="0"/>
                  </a:cubicBezTo>
                  <a:cubicBezTo>
                    <a:pt x="430" y="0"/>
                    <a:pt x="426" y="4"/>
                    <a:pt x="426" y="10"/>
                  </a:cubicBezTo>
                  <a:cubicBezTo>
                    <a:pt x="426" y="23"/>
                    <a:pt x="426" y="23"/>
                    <a:pt x="426" y="23"/>
                  </a:cubicBezTo>
                  <a:cubicBezTo>
                    <a:pt x="335" y="23"/>
                    <a:pt x="335" y="23"/>
                    <a:pt x="335" y="23"/>
                  </a:cubicBezTo>
                  <a:cubicBezTo>
                    <a:pt x="335" y="10"/>
                    <a:pt x="335" y="10"/>
                    <a:pt x="335" y="10"/>
                  </a:cubicBezTo>
                  <a:cubicBezTo>
                    <a:pt x="335" y="4"/>
                    <a:pt x="331" y="0"/>
                    <a:pt x="326" y="0"/>
                  </a:cubicBezTo>
                  <a:cubicBezTo>
                    <a:pt x="320" y="0"/>
                    <a:pt x="316" y="4"/>
                    <a:pt x="316" y="10"/>
                  </a:cubicBezTo>
                  <a:cubicBezTo>
                    <a:pt x="316" y="23"/>
                    <a:pt x="316" y="23"/>
                    <a:pt x="316" y="23"/>
                  </a:cubicBezTo>
                  <a:cubicBezTo>
                    <a:pt x="225" y="23"/>
                    <a:pt x="225" y="23"/>
                    <a:pt x="225" y="23"/>
                  </a:cubicBezTo>
                  <a:cubicBezTo>
                    <a:pt x="225" y="10"/>
                    <a:pt x="225" y="10"/>
                    <a:pt x="225" y="10"/>
                  </a:cubicBezTo>
                  <a:cubicBezTo>
                    <a:pt x="225" y="4"/>
                    <a:pt x="221" y="0"/>
                    <a:pt x="216" y="0"/>
                  </a:cubicBezTo>
                  <a:cubicBezTo>
                    <a:pt x="210" y="0"/>
                    <a:pt x="206" y="4"/>
                    <a:pt x="206" y="10"/>
                  </a:cubicBezTo>
                  <a:cubicBezTo>
                    <a:pt x="206" y="23"/>
                    <a:pt x="206" y="23"/>
                    <a:pt x="206" y="23"/>
                  </a:cubicBezTo>
                  <a:cubicBezTo>
                    <a:pt x="116" y="23"/>
                    <a:pt x="116" y="23"/>
                    <a:pt x="116" y="23"/>
                  </a:cubicBezTo>
                  <a:cubicBezTo>
                    <a:pt x="116" y="10"/>
                    <a:pt x="116" y="10"/>
                    <a:pt x="116" y="10"/>
                  </a:cubicBezTo>
                  <a:cubicBezTo>
                    <a:pt x="116" y="4"/>
                    <a:pt x="111" y="0"/>
                    <a:pt x="106" y="0"/>
                  </a:cubicBezTo>
                  <a:cubicBezTo>
                    <a:pt x="101" y="0"/>
                    <a:pt x="96" y="4"/>
                    <a:pt x="96" y="10"/>
                  </a:cubicBezTo>
                  <a:cubicBezTo>
                    <a:pt x="96" y="23"/>
                    <a:pt x="96" y="23"/>
                    <a:pt x="96" y="23"/>
                  </a:cubicBezTo>
                  <a:cubicBezTo>
                    <a:pt x="24" y="23"/>
                    <a:pt x="24" y="23"/>
                    <a:pt x="24" y="23"/>
                  </a:cubicBezTo>
                  <a:cubicBezTo>
                    <a:pt x="11" y="23"/>
                    <a:pt x="0" y="33"/>
                    <a:pt x="0" y="47"/>
                  </a:cubicBezTo>
                  <a:cubicBezTo>
                    <a:pt x="0" y="637"/>
                    <a:pt x="0" y="637"/>
                    <a:pt x="0" y="637"/>
                  </a:cubicBezTo>
                  <a:cubicBezTo>
                    <a:pt x="0" y="650"/>
                    <a:pt x="11" y="661"/>
                    <a:pt x="24" y="661"/>
                  </a:cubicBezTo>
                  <a:cubicBezTo>
                    <a:pt x="518" y="661"/>
                    <a:pt x="518" y="661"/>
                    <a:pt x="518" y="661"/>
                  </a:cubicBezTo>
                  <a:cubicBezTo>
                    <a:pt x="532" y="661"/>
                    <a:pt x="542" y="650"/>
                    <a:pt x="542" y="637"/>
                  </a:cubicBezTo>
                  <a:cubicBezTo>
                    <a:pt x="542" y="47"/>
                    <a:pt x="542" y="47"/>
                    <a:pt x="542" y="47"/>
                  </a:cubicBezTo>
                  <a:cubicBezTo>
                    <a:pt x="542" y="33"/>
                    <a:pt x="532" y="23"/>
                    <a:pt x="518" y="23"/>
                  </a:cubicBezTo>
                  <a:close/>
                  <a:moveTo>
                    <a:pt x="435" y="140"/>
                  </a:moveTo>
                  <a:cubicBezTo>
                    <a:pt x="441" y="140"/>
                    <a:pt x="445" y="136"/>
                    <a:pt x="445" y="131"/>
                  </a:cubicBezTo>
                  <a:cubicBezTo>
                    <a:pt x="445" y="108"/>
                    <a:pt x="445" y="108"/>
                    <a:pt x="445" y="108"/>
                  </a:cubicBezTo>
                  <a:cubicBezTo>
                    <a:pt x="454" y="112"/>
                    <a:pt x="460" y="120"/>
                    <a:pt x="460" y="131"/>
                  </a:cubicBezTo>
                  <a:cubicBezTo>
                    <a:pt x="460" y="144"/>
                    <a:pt x="449" y="155"/>
                    <a:pt x="435" y="155"/>
                  </a:cubicBezTo>
                  <a:cubicBezTo>
                    <a:pt x="422" y="155"/>
                    <a:pt x="411" y="144"/>
                    <a:pt x="411" y="131"/>
                  </a:cubicBezTo>
                  <a:cubicBezTo>
                    <a:pt x="411" y="120"/>
                    <a:pt x="417" y="111"/>
                    <a:pt x="426" y="108"/>
                  </a:cubicBezTo>
                  <a:cubicBezTo>
                    <a:pt x="426" y="131"/>
                    <a:pt x="426" y="131"/>
                    <a:pt x="426" y="131"/>
                  </a:cubicBezTo>
                  <a:cubicBezTo>
                    <a:pt x="426" y="136"/>
                    <a:pt x="430" y="140"/>
                    <a:pt x="435" y="140"/>
                  </a:cubicBezTo>
                  <a:close/>
                  <a:moveTo>
                    <a:pt x="326" y="140"/>
                  </a:moveTo>
                  <a:cubicBezTo>
                    <a:pt x="331" y="140"/>
                    <a:pt x="335" y="136"/>
                    <a:pt x="335" y="131"/>
                  </a:cubicBezTo>
                  <a:cubicBezTo>
                    <a:pt x="335" y="108"/>
                    <a:pt x="335" y="108"/>
                    <a:pt x="335" y="108"/>
                  </a:cubicBezTo>
                  <a:cubicBezTo>
                    <a:pt x="344" y="112"/>
                    <a:pt x="350" y="120"/>
                    <a:pt x="350" y="131"/>
                  </a:cubicBezTo>
                  <a:cubicBezTo>
                    <a:pt x="350" y="144"/>
                    <a:pt x="339" y="155"/>
                    <a:pt x="326" y="155"/>
                  </a:cubicBezTo>
                  <a:cubicBezTo>
                    <a:pt x="312" y="155"/>
                    <a:pt x="301" y="144"/>
                    <a:pt x="301" y="131"/>
                  </a:cubicBezTo>
                  <a:cubicBezTo>
                    <a:pt x="301" y="120"/>
                    <a:pt x="307" y="111"/>
                    <a:pt x="316" y="108"/>
                  </a:cubicBezTo>
                  <a:cubicBezTo>
                    <a:pt x="316" y="131"/>
                    <a:pt x="316" y="131"/>
                    <a:pt x="316" y="131"/>
                  </a:cubicBezTo>
                  <a:cubicBezTo>
                    <a:pt x="316" y="136"/>
                    <a:pt x="320" y="140"/>
                    <a:pt x="326" y="140"/>
                  </a:cubicBezTo>
                  <a:close/>
                  <a:moveTo>
                    <a:pt x="216" y="140"/>
                  </a:moveTo>
                  <a:cubicBezTo>
                    <a:pt x="221" y="140"/>
                    <a:pt x="225" y="136"/>
                    <a:pt x="225" y="131"/>
                  </a:cubicBezTo>
                  <a:cubicBezTo>
                    <a:pt x="225" y="108"/>
                    <a:pt x="225" y="108"/>
                    <a:pt x="225" y="108"/>
                  </a:cubicBezTo>
                  <a:cubicBezTo>
                    <a:pt x="234" y="112"/>
                    <a:pt x="241" y="120"/>
                    <a:pt x="241" y="131"/>
                  </a:cubicBezTo>
                  <a:cubicBezTo>
                    <a:pt x="241" y="144"/>
                    <a:pt x="229" y="155"/>
                    <a:pt x="216" y="155"/>
                  </a:cubicBezTo>
                  <a:cubicBezTo>
                    <a:pt x="202" y="155"/>
                    <a:pt x="191" y="144"/>
                    <a:pt x="191" y="131"/>
                  </a:cubicBezTo>
                  <a:cubicBezTo>
                    <a:pt x="191" y="120"/>
                    <a:pt x="197" y="111"/>
                    <a:pt x="206" y="108"/>
                  </a:cubicBezTo>
                  <a:cubicBezTo>
                    <a:pt x="206" y="131"/>
                    <a:pt x="206" y="131"/>
                    <a:pt x="206" y="131"/>
                  </a:cubicBezTo>
                  <a:cubicBezTo>
                    <a:pt x="206" y="136"/>
                    <a:pt x="210" y="140"/>
                    <a:pt x="216" y="140"/>
                  </a:cubicBezTo>
                  <a:close/>
                  <a:moveTo>
                    <a:pt x="106" y="140"/>
                  </a:moveTo>
                  <a:cubicBezTo>
                    <a:pt x="111" y="140"/>
                    <a:pt x="116" y="136"/>
                    <a:pt x="116" y="131"/>
                  </a:cubicBezTo>
                  <a:cubicBezTo>
                    <a:pt x="116" y="108"/>
                    <a:pt x="116" y="108"/>
                    <a:pt x="116" y="108"/>
                  </a:cubicBezTo>
                  <a:cubicBezTo>
                    <a:pt x="124" y="112"/>
                    <a:pt x="131" y="120"/>
                    <a:pt x="131" y="131"/>
                  </a:cubicBezTo>
                  <a:cubicBezTo>
                    <a:pt x="131" y="144"/>
                    <a:pt x="120" y="155"/>
                    <a:pt x="106" y="155"/>
                  </a:cubicBezTo>
                  <a:cubicBezTo>
                    <a:pt x="92" y="155"/>
                    <a:pt x="81" y="144"/>
                    <a:pt x="81" y="131"/>
                  </a:cubicBezTo>
                  <a:cubicBezTo>
                    <a:pt x="81" y="120"/>
                    <a:pt x="88" y="111"/>
                    <a:pt x="96" y="108"/>
                  </a:cubicBezTo>
                  <a:cubicBezTo>
                    <a:pt x="96" y="131"/>
                    <a:pt x="96" y="131"/>
                    <a:pt x="96" y="131"/>
                  </a:cubicBezTo>
                  <a:cubicBezTo>
                    <a:pt x="96" y="136"/>
                    <a:pt x="101" y="140"/>
                    <a:pt x="106" y="140"/>
                  </a:cubicBezTo>
                  <a:close/>
                  <a:moveTo>
                    <a:pt x="494" y="613"/>
                  </a:moveTo>
                  <a:cubicBezTo>
                    <a:pt x="48" y="613"/>
                    <a:pt x="48" y="613"/>
                    <a:pt x="48" y="613"/>
                  </a:cubicBezTo>
                  <a:cubicBezTo>
                    <a:pt x="48" y="71"/>
                    <a:pt x="48" y="71"/>
                    <a:pt x="48" y="71"/>
                  </a:cubicBezTo>
                  <a:cubicBezTo>
                    <a:pt x="96" y="71"/>
                    <a:pt x="96" y="71"/>
                    <a:pt x="96" y="71"/>
                  </a:cubicBezTo>
                  <a:cubicBezTo>
                    <a:pt x="96" y="88"/>
                    <a:pt x="96" y="88"/>
                    <a:pt x="96" y="88"/>
                  </a:cubicBezTo>
                  <a:cubicBezTo>
                    <a:pt x="77" y="92"/>
                    <a:pt x="62" y="110"/>
                    <a:pt x="62" y="131"/>
                  </a:cubicBezTo>
                  <a:cubicBezTo>
                    <a:pt x="62" y="155"/>
                    <a:pt x="82" y="174"/>
                    <a:pt x="106" y="174"/>
                  </a:cubicBezTo>
                  <a:cubicBezTo>
                    <a:pt x="130" y="174"/>
                    <a:pt x="150" y="155"/>
                    <a:pt x="150" y="131"/>
                  </a:cubicBezTo>
                  <a:cubicBezTo>
                    <a:pt x="150" y="110"/>
                    <a:pt x="135" y="92"/>
                    <a:pt x="116" y="88"/>
                  </a:cubicBezTo>
                  <a:cubicBezTo>
                    <a:pt x="116" y="71"/>
                    <a:pt x="116" y="71"/>
                    <a:pt x="116" y="71"/>
                  </a:cubicBezTo>
                  <a:cubicBezTo>
                    <a:pt x="206" y="71"/>
                    <a:pt x="206" y="71"/>
                    <a:pt x="206" y="71"/>
                  </a:cubicBezTo>
                  <a:cubicBezTo>
                    <a:pt x="206" y="88"/>
                    <a:pt x="206" y="88"/>
                    <a:pt x="206" y="88"/>
                  </a:cubicBezTo>
                  <a:cubicBezTo>
                    <a:pt x="187" y="92"/>
                    <a:pt x="172" y="110"/>
                    <a:pt x="172" y="131"/>
                  </a:cubicBezTo>
                  <a:cubicBezTo>
                    <a:pt x="172" y="155"/>
                    <a:pt x="192" y="174"/>
                    <a:pt x="216" y="174"/>
                  </a:cubicBezTo>
                  <a:cubicBezTo>
                    <a:pt x="240" y="174"/>
                    <a:pt x="260" y="155"/>
                    <a:pt x="260" y="131"/>
                  </a:cubicBezTo>
                  <a:cubicBezTo>
                    <a:pt x="260" y="110"/>
                    <a:pt x="245" y="92"/>
                    <a:pt x="225" y="88"/>
                  </a:cubicBezTo>
                  <a:cubicBezTo>
                    <a:pt x="225" y="71"/>
                    <a:pt x="225" y="71"/>
                    <a:pt x="225" y="71"/>
                  </a:cubicBezTo>
                  <a:cubicBezTo>
                    <a:pt x="316" y="71"/>
                    <a:pt x="316" y="71"/>
                    <a:pt x="316" y="71"/>
                  </a:cubicBezTo>
                  <a:cubicBezTo>
                    <a:pt x="316" y="88"/>
                    <a:pt x="316" y="88"/>
                    <a:pt x="316" y="88"/>
                  </a:cubicBezTo>
                  <a:cubicBezTo>
                    <a:pt x="296" y="92"/>
                    <a:pt x="282" y="110"/>
                    <a:pt x="282" y="131"/>
                  </a:cubicBezTo>
                  <a:cubicBezTo>
                    <a:pt x="282" y="155"/>
                    <a:pt x="301" y="174"/>
                    <a:pt x="326" y="174"/>
                  </a:cubicBezTo>
                  <a:cubicBezTo>
                    <a:pt x="350" y="174"/>
                    <a:pt x="370" y="155"/>
                    <a:pt x="370" y="131"/>
                  </a:cubicBezTo>
                  <a:cubicBezTo>
                    <a:pt x="370" y="110"/>
                    <a:pt x="355" y="92"/>
                    <a:pt x="335" y="88"/>
                  </a:cubicBezTo>
                  <a:cubicBezTo>
                    <a:pt x="335" y="71"/>
                    <a:pt x="335" y="71"/>
                    <a:pt x="335" y="71"/>
                  </a:cubicBezTo>
                  <a:cubicBezTo>
                    <a:pt x="426" y="71"/>
                    <a:pt x="426" y="71"/>
                    <a:pt x="426" y="71"/>
                  </a:cubicBezTo>
                  <a:cubicBezTo>
                    <a:pt x="426" y="88"/>
                    <a:pt x="426" y="88"/>
                    <a:pt x="426" y="88"/>
                  </a:cubicBezTo>
                  <a:cubicBezTo>
                    <a:pt x="406" y="92"/>
                    <a:pt x="391" y="110"/>
                    <a:pt x="391" y="131"/>
                  </a:cubicBezTo>
                  <a:cubicBezTo>
                    <a:pt x="391" y="155"/>
                    <a:pt x="411" y="174"/>
                    <a:pt x="435" y="174"/>
                  </a:cubicBezTo>
                  <a:cubicBezTo>
                    <a:pt x="460" y="174"/>
                    <a:pt x="479" y="155"/>
                    <a:pt x="479" y="131"/>
                  </a:cubicBezTo>
                  <a:cubicBezTo>
                    <a:pt x="479" y="110"/>
                    <a:pt x="465" y="92"/>
                    <a:pt x="445" y="88"/>
                  </a:cubicBezTo>
                  <a:cubicBezTo>
                    <a:pt x="445" y="71"/>
                    <a:pt x="445" y="71"/>
                    <a:pt x="445" y="71"/>
                  </a:cubicBezTo>
                  <a:cubicBezTo>
                    <a:pt x="494" y="71"/>
                    <a:pt x="494" y="71"/>
                    <a:pt x="494" y="71"/>
                  </a:cubicBezTo>
                  <a:lnTo>
                    <a:pt x="494" y="6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5"/>
            <p:cNvSpPr/>
            <p:nvPr/>
          </p:nvSpPr>
          <p:spPr bwMode="auto">
            <a:xfrm>
              <a:off x="6650038" y="6159500"/>
              <a:ext cx="242888" cy="17463"/>
            </a:xfrm>
            <a:custGeom>
              <a:avLst/>
              <a:gdLst>
                <a:gd name="T0" fmla="*/ 256 w 265"/>
                <a:gd name="T1" fmla="*/ 0 h 19"/>
                <a:gd name="T2" fmla="*/ 10 w 265"/>
                <a:gd name="T3" fmla="*/ 0 h 19"/>
                <a:gd name="T4" fmla="*/ 0 w 265"/>
                <a:gd name="T5" fmla="*/ 10 h 19"/>
                <a:gd name="T6" fmla="*/ 10 w 265"/>
                <a:gd name="T7" fmla="*/ 19 h 19"/>
                <a:gd name="T8" fmla="*/ 256 w 265"/>
                <a:gd name="T9" fmla="*/ 19 h 19"/>
                <a:gd name="T10" fmla="*/ 265 w 265"/>
                <a:gd name="T11" fmla="*/ 10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5"/>
                    <a:pt x="0" y="10"/>
                  </a:cubicBezTo>
                  <a:cubicBezTo>
                    <a:pt x="0" y="15"/>
                    <a:pt x="5" y="19"/>
                    <a:pt x="10" y="19"/>
                  </a:cubicBezTo>
                  <a:cubicBezTo>
                    <a:pt x="256" y="19"/>
                    <a:pt x="256" y="19"/>
                    <a:pt x="256" y="19"/>
                  </a:cubicBezTo>
                  <a:cubicBezTo>
                    <a:pt x="261" y="19"/>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6"/>
            <p:cNvSpPr/>
            <p:nvPr/>
          </p:nvSpPr>
          <p:spPr bwMode="auto">
            <a:xfrm>
              <a:off x="6650038" y="6053138"/>
              <a:ext cx="242888" cy="17463"/>
            </a:xfrm>
            <a:custGeom>
              <a:avLst/>
              <a:gdLst>
                <a:gd name="T0" fmla="*/ 256 w 265"/>
                <a:gd name="T1" fmla="*/ 0 h 19"/>
                <a:gd name="T2" fmla="*/ 10 w 265"/>
                <a:gd name="T3" fmla="*/ 0 h 19"/>
                <a:gd name="T4" fmla="*/ 0 w 265"/>
                <a:gd name="T5" fmla="*/ 9 h 19"/>
                <a:gd name="T6" fmla="*/ 10 w 265"/>
                <a:gd name="T7" fmla="*/ 19 h 19"/>
                <a:gd name="T8" fmla="*/ 256 w 265"/>
                <a:gd name="T9" fmla="*/ 19 h 19"/>
                <a:gd name="T10" fmla="*/ 265 w 265"/>
                <a:gd name="T11" fmla="*/ 9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4"/>
                    <a:pt x="0" y="9"/>
                  </a:cubicBezTo>
                  <a:cubicBezTo>
                    <a:pt x="0" y="15"/>
                    <a:pt x="5" y="19"/>
                    <a:pt x="10" y="19"/>
                  </a:cubicBezTo>
                  <a:cubicBezTo>
                    <a:pt x="256" y="19"/>
                    <a:pt x="256" y="19"/>
                    <a:pt x="256" y="19"/>
                  </a:cubicBezTo>
                  <a:cubicBezTo>
                    <a:pt x="261" y="19"/>
                    <a:pt x="265" y="15"/>
                    <a:pt x="265" y="9"/>
                  </a:cubicBezTo>
                  <a:cubicBezTo>
                    <a:pt x="265" y="4"/>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7"/>
            <p:cNvSpPr/>
            <p:nvPr/>
          </p:nvSpPr>
          <p:spPr bwMode="auto">
            <a:xfrm>
              <a:off x="6650038" y="5943600"/>
              <a:ext cx="242888" cy="19050"/>
            </a:xfrm>
            <a:custGeom>
              <a:avLst/>
              <a:gdLst>
                <a:gd name="T0" fmla="*/ 256 w 265"/>
                <a:gd name="T1" fmla="*/ 0 h 20"/>
                <a:gd name="T2" fmla="*/ 10 w 265"/>
                <a:gd name="T3" fmla="*/ 0 h 20"/>
                <a:gd name="T4" fmla="*/ 0 w 265"/>
                <a:gd name="T5" fmla="*/ 10 h 20"/>
                <a:gd name="T6" fmla="*/ 10 w 265"/>
                <a:gd name="T7" fmla="*/ 20 h 20"/>
                <a:gd name="T8" fmla="*/ 256 w 265"/>
                <a:gd name="T9" fmla="*/ 20 h 20"/>
                <a:gd name="T10" fmla="*/ 265 w 265"/>
                <a:gd name="T11" fmla="*/ 10 h 20"/>
                <a:gd name="T12" fmla="*/ 256 w 2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5" h="20">
                  <a:moveTo>
                    <a:pt x="256" y="0"/>
                  </a:moveTo>
                  <a:cubicBezTo>
                    <a:pt x="10" y="0"/>
                    <a:pt x="10" y="0"/>
                    <a:pt x="10" y="0"/>
                  </a:cubicBezTo>
                  <a:cubicBezTo>
                    <a:pt x="5" y="0"/>
                    <a:pt x="0" y="5"/>
                    <a:pt x="0" y="10"/>
                  </a:cubicBezTo>
                  <a:cubicBezTo>
                    <a:pt x="0" y="15"/>
                    <a:pt x="5" y="20"/>
                    <a:pt x="10" y="20"/>
                  </a:cubicBezTo>
                  <a:cubicBezTo>
                    <a:pt x="256" y="20"/>
                    <a:pt x="256" y="20"/>
                    <a:pt x="256" y="20"/>
                  </a:cubicBezTo>
                  <a:cubicBezTo>
                    <a:pt x="261" y="20"/>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8"/>
            <p:cNvSpPr/>
            <p:nvPr/>
          </p:nvSpPr>
          <p:spPr bwMode="auto">
            <a:xfrm>
              <a:off x="6565900" y="5926138"/>
              <a:ext cx="55563" cy="55563"/>
            </a:xfrm>
            <a:custGeom>
              <a:avLst/>
              <a:gdLst>
                <a:gd name="T0" fmla="*/ 51 w 61"/>
                <a:gd name="T1" fmla="*/ 0 h 61"/>
                <a:gd name="T2" fmla="*/ 9 w 61"/>
                <a:gd name="T3" fmla="*/ 0 h 61"/>
                <a:gd name="T4" fmla="*/ 0 w 61"/>
                <a:gd name="T5" fmla="*/ 9 h 61"/>
                <a:gd name="T6" fmla="*/ 0 w 61"/>
                <a:gd name="T7" fmla="*/ 51 h 61"/>
                <a:gd name="T8" fmla="*/ 9 w 61"/>
                <a:gd name="T9" fmla="*/ 61 h 61"/>
                <a:gd name="T10" fmla="*/ 51 w 61"/>
                <a:gd name="T11" fmla="*/ 61 h 61"/>
                <a:gd name="T12" fmla="*/ 61 w 61"/>
                <a:gd name="T13" fmla="*/ 51 h 61"/>
                <a:gd name="T14" fmla="*/ 61 w 61"/>
                <a:gd name="T15" fmla="*/ 9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9"/>
                  </a:cubicBezTo>
                  <a:cubicBezTo>
                    <a:pt x="0" y="51"/>
                    <a:pt x="0" y="51"/>
                    <a:pt x="0" y="51"/>
                  </a:cubicBezTo>
                  <a:cubicBezTo>
                    <a:pt x="0" y="56"/>
                    <a:pt x="4" y="61"/>
                    <a:pt x="9" y="61"/>
                  </a:cubicBezTo>
                  <a:cubicBezTo>
                    <a:pt x="51" y="61"/>
                    <a:pt x="51" y="61"/>
                    <a:pt x="51" y="61"/>
                  </a:cubicBezTo>
                  <a:cubicBezTo>
                    <a:pt x="56" y="61"/>
                    <a:pt x="61" y="56"/>
                    <a:pt x="61" y="51"/>
                  </a:cubicBezTo>
                  <a:cubicBezTo>
                    <a:pt x="61" y="9"/>
                    <a:pt x="61" y="9"/>
                    <a:pt x="61" y="9"/>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9"/>
            <p:cNvSpPr/>
            <p:nvPr/>
          </p:nvSpPr>
          <p:spPr bwMode="auto">
            <a:xfrm>
              <a:off x="6565900" y="6032500"/>
              <a:ext cx="55563" cy="57150"/>
            </a:xfrm>
            <a:custGeom>
              <a:avLst/>
              <a:gdLst>
                <a:gd name="T0" fmla="*/ 51 w 61"/>
                <a:gd name="T1" fmla="*/ 0 h 61"/>
                <a:gd name="T2" fmla="*/ 9 w 61"/>
                <a:gd name="T3" fmla="*/ 0 h 61"/>
                <a:gd name="T4" fmla="*/ 0 w 61"/>
                <a:gd name="T5" fmla="*/ 10 h 61"/>
                <a:gd name="T6" fmla="*/ 0 w 61"/>
                <a:gd name="T7" fmla="*/ 51 h 61"/>
                <a:gd name="T8" fmla="*/ 9 w 61"/>
                <a:gd name="T9" fmla="*/ 61 h 61"/>
                <a:gd name="T10" fmla="*/ 51 w 61"/>
                <a:gd name="T11" fmla="*/ 61 h 61"/>
                <a:gd name="T12" fmla="*/ 61 w 61"/>
                <a:gd name="T13" fmla="*/ 51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10"/>
                  </a:cubicBezTo>
                  <a:cubicBezTo>
                    <a:pt x="0" y="51"/>
                    <a:pt x="0" y="51"/>
                    <a:pt x="0" y="51"/>
                  </a:cubicBezTo>
                  <a:cubicBezTo>
                    <a:pt x="0" y="57"/>
                    <a:pt x="4" y="61"/>
                    <a:pt x="9" y="61"/>
                  </a:cubicBezTo>
                  <a:cubicBezTo>
                    <a:pt x="51" y="61"/>
                    <a:pt x="51" y="61"/>
                    <a:pt x="51" y="61"/>
                  </a:cubicBezTo>
                  <a:cubicBezTo>
                    <a:pt x="56" y="61"/>
                    <a:pt x="61" y="57"/>
                    <a:pt x="61" y="51"/>
                  </a:cubicBezTo>
                  <a:cubicBezTo>
                    <a:pt x="61" y="10"/>
                    <a:pt x="61" y="10"/>
                    <a:pt x="61" y="10"/>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0"/>
            <p:cNvSpPr/>
            <p:nvPr/>
          </p:nvSpPr>
          <p:spPr bwMode="auto">
            <a:xfrm>
              <a:off x="6565900" y="6140450"/>
              <a:ext cx="55563" cy="55563"/>
            </a:xfrm>
            <a:custGeom>
              <a:avLst/>
              <a:gdLst>
                <a:gd name="T0" fmla="*/ 51 w 61"/>
                <a:gd name="T1" fmla="*/ 0 h 61"/>
                <a:gd name="T2" fmla="*/ 9 w 61"/>
                <a:gd name="T3" fmla="*/ 0 h 61"/>
                <a:gd name="T4" fmla="*/ 0 w 61"/>
                <a:gd name="T5" fmla="*/ 10 h 61"/>
                <a:gd name="T6" fmla="*/ 0 w 61"/>
                <a:gd name="T7" fmla="*/ 52 h 61"/>
                <a:gd name="T8" fmla="*/ 9 w 61"/>
                <a:gd name="T9" fmla="*/ 61 h 61"/>
                <a:gd name="T10" fmla="*/ 51 w 61"/>
                <a:gd name="T11" fmla="*/ 61 h 61"/>
                <a:gd name="T12" fmla="*/ 61 w 61"/>
                <a:gd name="T13" fmla="*/ 52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5"/>
                    <a:pt x="0" y="10"/>
                  </a:cubicBezTo>
                  <a:cubicBezTo>
                    <a:pt x="0" y="52"/>
                    <a:pt x="0" y="52"/>
                    <a:pt x="0" y="52"/>
                  </a:cubicBezTo>
                  <a:cubicBezTo>
                    <a:pt x="0" y="57"/>
                    <a:pt x="4" y="61"/>
                    <a:pt x="9" y="61"/>
                  </a:cubicBezTo>
                  <a:cubicBezTo>
                    <a:pt x="51" y="61"/>
                    <a:pt x="51" y="61"/>
                    <a:pt x="51" y="61"/>
                  </a:cubicBezTo>
                  <a:cubicBezTo>
                    <a:pt x="56" y="61"/>
                    <a:pt x="61" y="57"/>
                    <a:pt x="61" y="52"/>
                  </a:cubicBezTo>
                  <a:cubicBezTo>
                    <a:pt x="61" y="10"/>
                    <a:pt x="61" y="10"/>
                    <a:pt x="61" y="10"/>
                  </a:cubicBezTo>
                  <a:cubicBezTo>
                    <a:pt x="61" y="5"/>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Freeform 64"/>
          <p:cNvSpPr>
            <a:spLocks noEditPoints="1"/>
          </p:cNvSpPr>
          <p:nvPr/>
        </p:nvSpPr>
        <p:spPr bwMode="auto">
          <a:xfrm>
            <a:off x="1965960" y="4212473"/>
            <a:ext cx="331182" cy="405247"/>
          </a:xfrm>
          <a:custGeom>
            <a:avLst/>
            <a:gdLst>
              <a:gd name="T0" fmla="*/ 501 w 542"/>
              <a:gd name="T1" fmla="*/ 319 h 664"/>
              <a:gd name="T2" fmla="*/ 421 w 542"/>
              <a:gd name="T3" fmla="*/ 313 h 664"/>
              <a:gd name="T4" fmla="*/ 376 w 542"/>
              <a:gd name="T5" fmla="*/ 258 h 664"/>
              <a:gd name="T6" fmla="*/ 250 w 542"/>
              <a:gd name="T7" fmla="*/ 116 h 664"/>
              <a:gd name="T8" fmla="*/ 219 w 542"/>
              <a:gd name="T9" fmla="*/ 3 h 664"/>
              <a:gd name="T10" fmla="*/ 201 w 542"/>
              <a:gd name="T11" fmla="*/ 3 h 664"/>
              <a:gd name="T12" fmla="*/ 143 w 542"/>
              <a:gd name="T13" fmla="*/ 186 h 664"/>
              <a:gd name="T14" fmla="*/ 176 w 542"/>
              <a:gd name="T15" fmla="*/ 278 h 664"/>
              <a:gd name="T16" fmla="*/ 49 w 542"/>
              <a:gd name="T17" fmla="*/ 304 h 664"/>
              <a:gd name="T18" fmla="*/ 25 w 542"/>
              <a:gd name="T19" fmla="*/ 445 h 664"/>
              <a:gd name="T20" fmla="*/ 28 w 542"/>
              <a:gd name="T21" fmla="*/ 514 h 664"/>
              <a:gd name="T22" fmla="*/ 56 w 542"/>
              <a:gd name="T23" fmla="*/ 542 h 664"/>
              <a:gd name="T24" fmla="*/ 110 w 542"/>
              <a:gd name="T25" fmla="*/ 603 h 664"/>
              <a:gd name="T26" fmla="*/ 212 w 542"/>
              <a:gd name="T27" fmla="*/ 664 h 664"/>
              <a:gd name="T28" fmla="*/ 233 w 542"/>
              <a:gd name="T29" fmla="*/ 656 h 664"/>
              <a:gd name="T30" fmla="*/ 319 w 542"/>
              <a:gd name="T31" fmla="*/ 663 h 664"/>
              <a:gd name="T32" fmla="*/ 437 w 542"/>
              <a:gd name="T33" fmla="*/ 575 h 664"/>
              <a:gd name="T34" fmla="*/ 519 w 542"/>
              <a:gd name="T35" fmla="*/ 564 h 664"/>
              <a:gd name="T36" fmla="*/ 516 w 542"/>
              <a:gd name="T37" fmla="*/ 329 h 664"/>
              <a:gd name="T38" fmla="*/ 324 w 542"/>
              <a:gd name="T39" fmla="*/ 616 h 664"/>
              <a:gd name="T40" fmla="*/ 332 w 542"/>
              <a:gd name="T41" fmla="*/ 593 h 664"/>
              <a:gd name="T42" fmla="*/ 313 w 542"/>
              <a:gd name="T43" fmla="*/ 548 h 664"/>
              <a:gd name="T44" fmla="*/ 320 w 542"/>
              <a:gd name="T45" fmla="*/ 524 h 664"/>
              <a:gd name="T46" fmla="*/ 299 w 542"/>
              <a:gd name="T47" fmla="*/ 479 h 664"/>
              <a:gd name="T48" fmla="*/ 262 w 542"/>
              <a:gd name="T49" fmla="*/ 424 h 664"/>
              <a:gd name="T50" fmla="*/ 266 w 542"/>
              <a:gd name="T51" fmla="*/ 403 h 664"/>
              <a:gd name="T52" fmla="*/ 140 w 542"/>
              <a:gd name="T53" fmla="*/ 345 h 664"/>
              <a:gd name="T54" fmla="*/ 88 w 542"/>
              <a:gd name="T55" fmla="*/ 356 h 664"/>
              <a:gd name="T56" fmla="*/ 76 w 542"/>
              <a:gd name="T57" fmla="*/ 385 h 664"/>
              <a:gd name="T58" fmla="*/ 96 w 542"/>
              <a:gd name="T59" fmla="*/ 397 h 664"/>
              <a:gd name="T60" fmla="*/ 120 w 542"/>
              <a:gd name="T61" fmla="*/ 395 h 664"/>
              <a:gd name="T62" fmla="*/ 172 w 542"/>
              <a:gd name="T63" fmla="*/ 380 h 664"/>
              <a:gd name="T64" fmla="*/ 135 w 542"/>
              <a:gd name="T65" fmla="*/ 438 h 664"/>
              <a:gd name="T66" fmla="*/ 59 w 542"/>
              <a:gd name="T67" fmla="*/ 419 h 664"/>
              <a:gd name="T68" fmla="*/ 76 w 542"/>
              <a:gd name="T69" fmla="*/ 333 h 664"/>
              <a:gd name="T70" fmla="*/ 204 w 542"/>
              <a:gd name="T71" fmla="*/ 318 h 664"/>
              <a:gd name="T72" fmla="*/ 221 w 542"/>
              <a:gd name="T73" fmla="*/ 301 h 664"/>
              <a:gd name="T74" fmla="*/ 220 w 542"/>
              <a:gd name="T75" fmla="*/ 296 h 664"/>
              <a:gd name="T76" fmla="*/ 179 w 542"/>
              <a:gd name="T77" fmla="*/ 166 h 664"/>
              <a:gd name="T78" fmla="*/ 156 w 542"/>
              <a:gd name="T79" fmla="*/ 105 h 664"/>
              <a:gd name="T80" fmla="*/ 195 w 542"/>
              <a:gd name="T81" fmla="*/ 49 h 664"/>
              <a:gd name="T82" fmla="*/ 217 w 542"/>
              <a:gd name="T83" fmla="*/ 141 h 664"/>
              <a:gd name="T84" fmla="*/ 356 w 542"/>
              <a:gd name="T85" fmla="*/ 297 h 664"/>
              <a:gd name="T86" fmla="*/ 486 w 542"/>
              <a:gd name="T87" fmla="*/ 361 h 664"/>
              <a:gd name="T88" fmla="*/ 487 w 542"/>
              <a:gd name="T89" fmla="*/ 533 h 664"/>
              <a:gd name="T90" fmla="*/ 414 w 542"/>
              <a:gd name="T91" fmla="*/ 540 h 664"/>
              <a:gd name="T92" fmla="*/ 300 w 542"/>
              <a:gd name="T93" fmla="*/ 627 h 664"/>
              <a:gd name="T94" fmla="*/ 159 w 542"/>
              <a:gd name="T95" fmla="*/ 618 h 664"/>
              <a:gd name="T96" fmla="*/ 188 w 542"/>
              <a:gd name="T97" fmla="*/ 603 h 664"/>
              <a:gd name="T98" fmla="*/ 262 w 542"/>
              <a:gd name="T99" fmla="*/ 572 h 664"/>
              <a:gd name="T100" fmla="*/ 281 w 542"/>
              <a:gd name="T101" fmla="*/ 592 h 664"/>
              <a:gd name="T102" fmla="*/ 192 w 542"/>
              <a:gd name="T103" fmla="*/ 625 h 664"/>
              <a:gd name="T104" fmla="*/ 60 w 542"/>
              <a:gd name="T105" fmla="*/ 469 h 664"/>
              <a:gd name="T106" fmla="*/ 140 w 542"/>
              <a:gd name="T107" fmla="*/ 478 h 664"/>
              <a:gd name="T108" fmla="*/ 218 w 542"/>
              <a:gd name="T109" fmla="*/ 444 h 664"/>
              <a:gd name="T110" fmla="*/ 165 w 542"/>
              <a:gd name="T111" fmla="*/ 501 h 664"/>
              <a:gd name="T112" fmla="*/ 69 w 542"/>
              <a:gd name="T113" fmla="*/ 494 h 664"/>
              <a:gd name="T114" fmla="*/ 169 w 542"/>
              <a:gd name="T115" fmla="*/ 541 h 664"/>
              <a:gd name="T116" fmla="*/ 249 w 542"/>
              <a:gd name="T117" fmla="*/ 507 h 664"/>
              <a:gd name="T118" fmla="*/ 183 w 542"/>
              <a:gd name="T119" fmla="*/ 562 h 664"/>
              <a:gd name="T120" fmla="*/ 105 w 542"/>
              <a:gd name="T121" fmla="*/ 556 h 664"/>
              <a:gd name="T122" fmla="*/ 169 w 542"/>
              <a:gd name="T123" fmla="*/ 54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664">
                <a:moveTo>
                  <a:pt x="516" y="329"/>
                </a:moveTo>
                <a:cubicBezTo>
                  <a:pt x="514" y="323"/>
                  <a:pt x="507" y="319"/>
                  <a:pt x="501" y="319"/>
                </a:cubicBezTo>
                <a:cubicBezTo>
                  <a:pt x="447" y="319"/>
                  <a:pt x="447" y="319"/>
                  <a:pt x="447" y="319"/>
                </a:cubicBezTo>
                <a:cubicBezTo>
                  <a:pt x="435" y="319"/>
                  <a:pt x="426" y="317"/>
                  <a:pt x="421" y="313"/>
                </a:cubicBezTo>
                <a:cubicBezTo>
                  <a:pt x="418" y="311"/>
                  <a:pt x="409" y="302"/>
                  <a:pt x="391" y="277"/>
                </a:cubicBezTo>
                <a:cubicBezTo>
                  <a:pt x="376" y="258"/>
                  <a:pt x="376" y="258"/>
                  <a:pt x="376" y="258"/>
                </a:cubicBezTo>
                <a:cubicBezTo>
                  <a:pt x="359" y="235"/>
                  <a:pt x="349" y="222"/>
                  <a:pt x="342" y="214"/>
                </a:cubicBezTo>
                <a:cubicBezTo>
                  <a:pt x="250" y="116"/>
                  <a:pt x="250" y="116"/>
                  <a:pt x="250" y="116"/>
                </a:cubicBezTo>
                <a:cubicBezTo>
                  <a:pt x="227" y="14"/>
                  <a:pt x="227" y="14"/>
                  <a:pt x="227" y="14"/>
                </a:cubicBezTo>
                <a:cubicBezTo>
                  <a:pt x="226" y="10"/>
                  <a:pt x="223" y="6"/>
                  <a:pt x="219" y="3"/>
                </a:cubicBezTo>
                <a:cubicBezTo>
                  <a:pt x="215" y="1"/>
                  <a:pt x="211" y="0"/>
                  <a:pt x="206" y="1"/>
                </a:cubicBezTo>
                <a:cubicBezTo>
                  <a:pt x="201" y="3"/>
                  <a:pt x="201" y="3"/>
                  <a:pt x="201" y="3"/>
                </a:cubicBezTo>
                <a:cubicBezTo>
                  <a:pt x="144" y="16"/>
                  <a:pt x="115" y="50"/>
                  <a:pt x="115" y="105"/>
                </a:cubicBezTo>
                <a:cubicBezTo>
                  <a:pt x="115" y="124"/>
                  <a:pt x="124" y="151"/>
                  <a:pt x="143" y="186"/>
                </a:cubicBezTo>
                <a:cubicBezTo>
                  <a:pt x="150" y="200"/>
                  <a:pt x="150" y="200"/>
                  <a:pt x="150" y="200"/>
                </a:cubicBezTo>
                <a:cubicBezTo>
                  <a:pt x="163" y="225"/>
                  <a:pt x="172" y="251"/>
                  <a:pt x="176" y="278"/>
                </a:cubicBezTo>
                <a:cubicBezTo>
                  <a:pt x="172" y="278"/>
                  <a:pt x="172" y="278"/>
                  <a:pt x="172" y="278"/>
                </a:cubicBezTo>
                <a:cubicBezTo>
                  <a:pt x="122" y="278"/>
                  <a:pt x="80" y="287"/>
                  <a:pt x="49" y="304"/>
                </a:cubicBezTo>
                <a:cubicBezTo>
                  <a:pt x="16" y="323"/>
                  <a:pt x="0" y="347"/>
                  <a:pt x="0" y="378"/>
                </a:cubicBezTo>
                <a:cubicBezTo>
                  <a:pt x="0" y="403"/>
                  <a:pt x="8" y="424"/>
                  <a:pt x="25" y="445"/>
                </a:cubicBezTo>
                <a:cubicBezTo>
                  <a:pt x="19" y="456"/>
                  <a:pt x="16" y="467"/>
                  <a:pt x="16" y="477"/>
                </a:cubicBezTo>
                <a:cubicBezTo>
                  <a:pt x="16" y="492"/>
                  <a:pt x="20" y="504"/>
                  <a:pt x="28" y="514"/>
                </a:cubicBezTo>
                <a:cubicBezTo>
                  <a:pt x="35" y="522"/>
                  <a:pt x="44" y="529"/>
                  <a:pt x="56" y="533"/>
                </a:cubicBezTo>
                <a:cubicBezTo>
                  <a:pt x="56" y="536"/>
                  <a:pt x="56" y="539"/>
                  <a:pt x="56" y="542"/>
                </a:cubicBezTo>
                <a:cubicBezTo>
                  <a:pt x="56" y="575"/>
                  <a:pt x="75" y="595"/>
                  <a:pt x="110" y="601"/>
                </a:cubicBezTo>
                <a:cubicBezTo>
                  <a:pt x="110" y="602"/>
                  <a:pt x="110" y="603"/>
                  <a:pt x="110" y="603"/>
                </a:cubicBezTo>
                <a:cubicBezTo>
                  <a:pt x="110" y="631"/>
                  <a:pt x="124" y="664"/>
                  <a:pt x="192" y="664"/>
                </a:cubicBezTo>
                <a:cubicBezTo>
                  <a:pt x="212" y="664"/>
                  <a:pt x="212" y="664"/>
                  <a:pt x="212" y="664"/>
                </a:cubicBezTo>
                <a:cubicBezTo>
                  <a:pt x="215" y="664"/>
                  <a:pt x="217" y="664"/>
                  <a:pt x="220" y="663"/>
                </a:cubicBezTo>
                <a:cubicBezTo>
                  <a:pt x="233" y="656"/>
                  <a:pt x="233" y="656"/>
                  <a:pt x="233" y="656"/>
                </a:cubicBezTo>
                <a:cubicBezTo>
                  <a:pt x="255" y="661"/>
                  <a:pt x="275" y="664"/>
                  <a:pt x="292" y="664"/>
                </a:cubicBezTo>
                <a:cubicBezTo>
                  <a:pt x="298" y="664"/>
                  <a:pt x="307" y="664"/>
                  <a:pt x="319" y="663"/>
                </a:cubicBezTo>
                <a:cubicBezTo>
                  <a:pt x="321" y="663"/>
                  <a:pt x="323" y="662"/>
                  <a:pt x="325" y="661"/>
                </a:cubicBezTo>
                <a:cubicBezTo>
                  <a:pt x="365" y="643"/>
                  <a:pt x="403" y="614"/>
                  <a:pt x="437" y="575"/>
                </a:cubicBezTo>
                <a:cubicBezTo>
                  <a:pt x="503" y="575"/>
                  <a:pt x="503" y="575"/>
                  <a:pt x="503" y="575"/>
                </a:cubicBezTo>
                <a:cubicBezTo>
                  <a:pt x="510" y="575"/>
                  <a:pt x="516" y="570"/>
                  <a:pt x="519" y="564"/>
                </a:cubicBezTo>
                <a:cubicBezTo>
                  <a:pt x="534" y="525"/>
                  <a:pt x="542" y="485"/>
                  <a:pt x="542" y="447"/>
                </a:cubicBezTo>
                <a:cubicBezTo>
                  <a:pt x="542" y="407"/>
                  <a:pt x="533" y="367"/>
                  <a:pt x="516" y="329"/>
                </a:cubicBezTo>
                <a:close/>
                <a:moveTo>
                  <a:pt x="300" y="627"/>
                </a:moveTo>
                <a:cubicBezTo>
                  <a:pt x="324" y="616"/>
                  <a:pt x="324" y="616"/>
                  <a:pt x="324" y="616"/>
                </a:cubicBezTo>
                <a:cubicBezTo>
                  <a:pt x="328" y="614"/>
                  <a:pt x="331" y="611"/>
                  <a:pt x="333" y="606"/>
                </a:cubicBezTo>
                <a:cubicBezTo>
                  <a:pt x="334" y="602"/>
                  <a:pt x="334" y="597"/>
                  <a:pt x="332" y="593"/>
                </a:cubicBezTo>
                <a:cubicBezTo>
                  <a:pt x="323" y="577"/>
                  <a:pt x="313" y="564"/>
                  <a:pt x="302" y="554"/>
                </a:cubicBezTo>
                <a:cubicBezTo>
                  <a:pt x="313" y="548"/>
                  <a:pt x="313" y="548"/>
                  <a:pt x="313" y="548"/>
                </a:cubicBezTo>
                <a:cubicBezTo>
                  <a:pt x="317" y="546"/>
                  <a:pt x="321" y="542"/>
                  <a:pt x="322" y="538"/>
                </a:cubicBezTo>
                <a:cubicBezTo>
                  <a:pt x="323" y="533"/>
                  <a:pt x="323" y="528"/>
                  <a:pt x="320" y="524"/>
                </a:cubicBezTo>
                <a:cubicBezTo>
                  <a:pt x="311" y="509"/>
                  <a:pt x="301" y="497"/>
                  <a:pt x="291" y="489"/>
                </a:cubicBezTo>
                <a:cubicBezTo>
                  <a:pt x="294" y="487"/>
                  <a:pt x="297" y="483"/>
                  <a:pt x="299" y="479"/>
                </a:cubicBezTo>
                <a:cubicBezTo>
                  <a:pt x="300" y="475"/>
                  <a:pt x="300" y="470"/>
                  <a:pt x="298" y="466"/>
                </a:cubicBezTo>
                <a:cubicBezTo>
                  <a:pt x="288" y="448"/>
                  <a:pt x="276" y="434"/>
                  <a:pt x="262" y="424"/>
                </a:cubicBezTo>
                <a:cubicBezTo>
                  <a:pt x="264" y="422"/>
                  <a:pt x="266" y="419"/>
                  <a:pt x="267" y="416"/>
                </a:cubicBezTo>
                <a:cubicBezTo>
                  <a:pt x="268" y="412"/>
                  <a:pt x="268" y="407"/>
                  <a:pt x="266" y="403"/>
                </a:cubicBezTo>
                <a:cubicBezTo>
                  <a:pt x="245" y="362"/>
                  <a:pt x="212" y="341"/>
                  <a:pt x="168" y="341"/>
                </a:cubicBezTo>
                <a:cubicBezTo>
                  <a:pt x="160" y="341"/>
                  <a:pt x="150" y="343"/>
                  <a:pt x="140" y="345"/>
                </a:cubicBezTo>
                <a:cubicBezTo>
                  <a:pt x="130" y="347"/>
                  <a:pt x="120" y="351"/>
                  <a:pt x="107" y="356"/>
                </a:cubicBezTo>
                <a:cubicBezTo>
                  <a:pt x="88" y="356"/>
                  <a:pt x="88" y="356"/>
                  <a:pt x="88" y="356"/>
                </a:cubicBezTo>
                <a:cubicBezTo>
                  <a:pt x="82" y="357"/>
                  <a:pt x="76" y="361"/>
                  <a:pt x="73" y="367"/>
                </a:cubicBezTo>
                <a:cubicBezTo>
                  <a:pt x="71" y="373"/>
                  <a:pt x="72" y="380"/>
                  <a:pt x="76" y="385"/>
                </a:cubicBezTo>
                <a:cubicBezTo>
                  <a:pt x="83" y="392"/>
                  <a:pt x="83" y="392"/>
                  <a:pt x="83" y="392"/>
                </a:cubicBezTo>
                <a:cubicBezTo>
                  <a:pt x="86" y="395"/>
                  <a:pt x="91" y="397"/>
                  <a:pt x="96" y="397"/>
                </a:cubicBezTo>
                <a:cubicBezTo>
                  <a:pt x="114" y="396"/>
                  <a:pt x="114" y="396"/>
                  <a:pt x="114" y="396"/>
                </a:cubicBezTo>
                <a:cubicBezTo>
                  <a:pt x="116" y="396"/>
                  <a:pt x="118" y="396"/>
                  <a:pt x="120" y="395"/>
                </a:cubicBezTo>
                <a:cubicBezTo>
                  <a:pt x="133" y="390"/>
                  <a:pt x="143" y="386"/>
                  <a:pt x="151" y="384"/>
                </a:cubicBezTo>
                <a:cubicBezTo>
                  <a:pt x="160" y="381"/>
                  <a:pt x="167" y="380"/>
                  <a:pt x="172" y="380"/>
                </a:cubicBezTo>
                <a:cubicBezTo>
                  <a:pt x="190" y="380"/>
                  <a:pt x="205" y="387"/>
                  <a:pt x="217" y="401"/>
                </a:cubicBezTo>
                <a:cubicBezTo>
                  <a:pt x="135" y="438"/>
                  <a:pt x="135" y="438"/>
                  <a:pt x="135" y="438"/>
                </a:cubicBezTo>
                <a:cubicBezTo>
                  <a:pt x="105" y="438"/>
                  <a:pt x="105" y="438"/>
                  <a:pt x="105" y="438"/>
                </a:cubicBezTo>
                <a:cubicBezTo>
                  <a:pt x="87" y="438"/>
                  <a:pt x="71" y="432"/>
                  <a:pt x="59" y="419"/>
                </a:cubicBezTo>
                <a:cubicBezTo>
                  <a:pt x="46" y="407"/>
                  <a:pt x="40" y="393"/>
                  <a:pt x="40" y="375"/>
                </a:cubicBezTo>
                <a:cubicBezTo>
                  <a:pt x="40" y="363"/>
                  <a:pt x="44" y="346"/>
                  <a:pt x="76" y="333"/>
                </a:cubicBezTo>
                <a:cubicBezTo>
                  <a:pt x="102" y="323"/>
                  <a:pt x="142" y="318"/>
                  <a:pt x="195" y="318"/>
                </a:cubicBezTo>
                <a:cubicBezTo>
                  <a:pt x="204" y="318"/>
                  <a:pt x="204" y="318"/>
                  <a:pt x="204" y="318"/>
                </a:cubicBezTo>
                <a:cubicBezTo>
                  <a:pt x="204" y="318"/>
                  <a:pt x="204" y="318"/>
                  <a:pt x="204" y="318"/>
                </a:cubicBezTo>
                <a:cubicBezTo>
                  <a:pt x="213" y="318"/>
                  <a:pt x="221" y="310"/>
                  <a:pt x="221" y="301"/>
                </a:cubicBezTo>
                <a:cubicBezTo>
                  <a:pt x="221" y="300"/>
                  <a:pt x="220" y="299"/>
                  <a:pt x="220" y="298"/>
                </a:cubicBezTo>
                <a:cubicBezTo>
                  <a:pt x="220" y="296"/>
                  <a:pt x="220" y="296"/>
                  <a:pt x="220" y="296"/>
                </a:cubicBezTo>
                <a:cubicBezTo>
                  <a:pt x="220" y="255"/>
                  <a:pt x="206" y="211"/>
                  <a:pt x="179" y="166"/>
                </a:cubicBezTo>
                <a:cubicBezTo>
                  <a:pt x="179" y="166"/>
                  <a:pt x="179" y="166"/>
                  <a:pt x="179" y="166"/>
                </a:cubicBezTo>
                <a:cubicBezTo>
                  <a:pt x="173" y="155"/>
                  <a:pt x="173" y="155"/>
                  <a:pt x="173" y="155"/>
                </a:cubicBezTo>
                <a:cubicBezTo>
                  <a:pt x="162" y="137"/>
                  <a:pt x="156" y="120"/>
                  <a:pt x="156" y="105"/>
                </a:cubicBezTo>
                <a:cubicBezTo>
                  <a:pt x="156" y="91"/>
                  <a:pt x="160" y="79"/>
                  <a:pt x="168" y="69"/>
                </a:cubicBezTo>
                <a:cubicBezTo>
                  <a:pt x="174" y="61"/>
                  <a:pt x="183" y="55"/>
                  <a:pt x="195" y="49"/>
                </a:cubicBezTo>
                <a:cubicBezTo>
                  <a:pt x="212" y="133"/>
                  <a:pt x="212" y="133"/>
                  <a:pt x="212" y="133"/>
                </a:cubicBezTo>
                <a:cubicBezTo>
                  <a:pt x="213" y="136"/>
                  <a:pt x="215" y="138"/>
                  <a:pt x="217" y="141"/>
                </a:cubicBezTo>
                <a:cubicBezTo>
                  <a:pt x="317" y="247"/>
                  <a:pt x="317" y="247"/>
                  <a:pt x="317" y="247"/>
                </a:cubicBezTo>
                <a:cubicBezTo>
                  <a:pt x="335" y="270"/>
                  <a:pt x="348" y="286"/>
                  <a:pt x="356" y="297"/>
                </a:cubicBezTo>
                <a:cubicBezTo>
                  <a:pt x="389" y="345"/>
                  <a:pt x="403" y="351"/>
                  <a:pt x="408" y="353"/>
                </a:cubicBezTo>
                <a:cubicBezTo>
                  <a:pt x="412" y="355"/>
                  <a:pt x="425" y="361"/>
                  <a:pt x="486" y="361"/>
                </a:cubicBezTo>
                <a:cubicBezTo>
                  <a:pt x="496" y="391"/>
                  <a:pt x="501" y="422"/>
                  <a:pt x="501" y="452"/>
                </a:cubicBezTo>
                <a:cubicBezTo>
                  <a:pt x="501" y="478"/>
                  <a:pt x="496" y="505"/>
                  <a:pt x="487" y="533"/>
                </a:cubicBezTo>
                <a:cubicBezTo>
                  <a:pt x="427" y="533"/>
                  <a:pt x="427" y="533"/>
                  <a:pt x="427" y="533"/>
                </a:cubicBezTo>
                <a:cubicBezTo>
                  <a:pt x="422" y="533"/>
                  <a:pt x="417" y="536"/>
                  <a:pt x="414" y="540"/>
                </a:cubicBezTo>
                <a:cubicBezTo>
                  <a:pt x="387" y="574"/>
                  <a:pt x="355" y="602"/>
                  <a:pt x="313" y="626"/>
                </a:cubicBezTo>
                <a:lnTo>
                  <a:pt x="300" y="627"/>
                </a:lnTo>
                <a:close/>
                <a:moveTo>
                  <a:pt x="192" y="625"/>
                </a:moveTo>
                <a:cubicBezTo>
                  <a:pt x="177" y="625"/>
                  <a:pt x="166" y="623"/>
                  <a:pt x="159" y="618"/>
                </a:cubicBezTo>
                <a:cubicBezTo>
                  <a:pt x="154" y="615"/>
                  <a:pt x="151" y="610"/>
                  <a:pt x="151" y="603"/>
                </a:cubicBezTo>
                <a:cubicBezTo>
                  <a:pt x="188" y="603"/>
                  <a:pt x="188" y="603"/>
                  <a:pt x="188" y="603"/>
                </a:cubicBezTo>
                <a:cubicBezTo>
                  <a:pt x="190" y="603"/>
                  <a:pt x="192" y="603"/>
                  <a:pt x="195" y="602"/>
                </a:cubicBezTo>
                <a:cubicBezTo>
                  <a:pt x="262" y="572"/>
                  <a:pt x="262" y="572"/>
                  <a:pt x="262" y="572"/>
                </a:cubicBezTo>
                <a:cubicBezTo>
                  <a:pt x="269" y="578"/>
                  <a:pt x="276" y="585"/>
                  <a:pt x="281" y="592"/>
                </a:cubicBezTo>
                <a:cubicBezTo>
                  <a:pt x="281" y="592"/>
                  <a:pt x="281" y="592"/>
                  <a:pt x="281" y="592"/>
                </a:cubicBezTo>
                <a:cubicBezTo>
                  <a:pt x="207" y="625"/>
                  <a:pt x="207" y="625"/>
                  <a:pt x="207" y="625"/>
                </a:cubicBezTo>
                <a:lnTo>
                  <a:pt x="192" y="625"/>
                </a:lnTo>
                <a:close/>
                <a:moveTo>
                  <a:pt x="58" y="477"/>
                </a:moveTo>
                <a:cubicBezTo>
                  <a:pt x="58" y="475"/>
                  <a:pt x="58" y="472"/>
                  <a:pt x="60" y="469"/>
                </a:cubicBezTo>
                <a:cubicBezTo>
                  <a:pt x="74" y="475"/>
                  <a:pt x="92" y="478"/>
                  <a:pt x="115" y="478"/>
                </a:cubicBezTo>
                <a:cubicBezTo>
                  <a:pt x="140" y="478"/>
                  <a:pt x="140" y="478"/>
                  <a:pt x="140" y="478"/>
                </a:cubicBezTo>
                <a:cubicBezTo>
                  <a:pt x="142" y="478"/>
                  <a:pt x="145" y="478"/>
                  <a:pt x="147" y="477"/>
                </a:cubicBezTo>
                <a:cubicBezTo>
                  <a:pt x="218" y="444"/>
                  <a:pt x="218" y="444"/>
                  <a:pt x="218" y="444"/>
                </a:cubicBezTo>
                <a:cubicBezTo>
                  <a:pt x="229" y="448"/>
                  <a:pt x="239" y="454"/>
                  <a:pt x="248" y="464"/>
                </a:cubicBezTo>
                <a:cubicBezTo>
                  <a:pt x="165" y="501"/>
                  <a:pt x="165" y="501"/>
                  <a:pt x="165" y="501"/>
                </a:cubicBezTo>
                <a:cubicBezTo>
                  <a:pt x="112" y="501"/>
                  <a:pt x="112" y="501"/>
                  <a:pt x="112" y="501"/>
                </a:cubicBezTo>
                <a:cubicBezTo>
                  <a:pt x="93" y="501"/>
                  <a:pt x="78" y="499"/>
                  <a:pt x="69" y="494"/>
                </a:cubicBezTo>
                <a:cubicBezTo>
                  <a:pt x="61" y="490"/>
                  <a:pt x="58" y="485"/>
                  <a:pt x="58" y="477"/>
                </a:cubicBezTo>
                <a:close/>
                <a:moveTo>
                  <a:pt x="169" y="541"/>
                </a:moveTo>
                <a:cubicBezTo>
                  <a:pt x="171" y="541"/>
                  <a:pt x="173" y="541"/>
                  <a:pt x="176" y="540"/>
                </a:cubicBezTo>
                <a:cubicBezTo>
                  <a:pt x="249" y="507"/>
                  <a:pt x="249" y="507"/>
                  <a:pt x="249" y="507"/>
                </a:cubicBezTo>
                <a:cubicBezTo>
                  <a:pt x="257" y="512"/>
                  <a:pt x="264" y="517"/>
                  <a:pt x="270" y="524"/>
                </a:cubicBezTo>
                <a:cubicBezTo>
                  <a:pt x="183" y="562"/>
                  <a:pt x="183" y="562"/>
                  <a:pt x="183" y="562"/>
                </a:cubicBezTo>
                <a:cubicBezTo>
                  <a:pt x="147" y="562"/>
                  <a:pt x="147" y="562"/>
                  <a:pt x="147" y="562"/>
                </a:cubicBezTo>
                <a:cubicBezTo>
                  <a:pt x="128" y="562"/>
                  <a:pt x="114" y="560"/>
                  <a:pt x="105" y="556"/>
                </a:cubicBezTo>
                <a:cubicBezTo>
                  <a:pt x="98" y="552"/>
                  <a:pt x="95" y="547"/>
                  <a:pt x="94" y="541"/>
                </a:cubicBezTo>
                <a:lnTo>
                  <a:pt x="169" y="541"/>
                </a:lnTo>
                <a:close/>
              </a:path>
            </a:pathLst>
          </a:custGeom>
          <a:solidFill>
            <a:srgbClr val="AD53C1"/>
          </a:solidFill>
          <a:ln>
            <a:noFill/>
          </a:ln>
        </p:spPr>
        <p:txBody>
          <a:bodyPr vert="horz" wrap="square" lIns="91440" tIns="45720" rIns="91440" bIns="45720" numCol="1" anchor="t" anchorCtr="0" compatLnSpc="1"/>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457201"/>
            <a:ext cx="8229600" cy="5303520"/>
          </a:xfrm>
        </p:spPr>
        <p:txBody>
          <a:bodyPr numCol="2" spcCol="274320"/>
          <a:lstStyle/>
          <a:p>
            <a:pPr lvl="0">
              <a:spcBef>
                <a:spcPts val="600"/>
              </a:spcBef>
              <a:buClr>
                <a:srgbClr val="464B50"/>
              </a:buClr>
            </a:pPr>
            <a:r>
              <a:rPr lang="en-US" altLang="zh-CN" sz="650" dirty="0">
                <a:solidFill>
                  <a:srgbClr val="000000">
                    <a:lumMod val="65000"/>
                    <a:lumOff val="35000"/>
                  </a:srgbClr>
                </a:solidFill>
                <a:ea typeface="宋体" pitchFamily="1" charset="-122"/>
              </a:rPr>
              <a:t>© 2017 Moody’s Corporation, Moody’s Investors Service, Inc., Moody’s Analytics, Inc. and/or their licensors and affiliates (collectively, “MOODY’S”). All rights reserved.</a:t>
            </a:r>
          </a:p>
          <a:p>
            <a:pPr lvl="0">
              <a:spcBef>
                <a:spcPts val="600"/>
              </a:spcBef>
              <a:buClr>
                <a:srgbClr val="464B50"/>
              </a:buClr>
            </a:pPr>
            <a:r>
              <a:rPr lang="en-US" sz="650" dirty="0">
                <a:solidFill>
                  <a:srgbClr val="000000">
                    <a:lumMod val="65000"/>
                    <a:lumOff val="35000"/>
                  </a:srgbClr>
                </a:solidFill>
              </a:rPr>
              <a:t>CREDIT RATINGS ISSUED BY MOODY'S INVESTORS SERVICE, INC. AND ITS RATINGS AFFILIATES (“MIS”) ARE MOODY’S CURRENT OPINIONS OF THE RELATIVE FUTURE CREDIT RISK OF ENTITIES, CREDIT COMMITMENTS, OR DEBT OR DEBT-LIKE SECURITIES, AND MOODY’S PUBLICATIONS MAY INCLUDE MOODY’S CURRENT OPINIONS OF THE RELATIVE FUTURE CREDIT RISK OF ENTITIES, CREDIT COMMITMENTS, OR DEBT OR DEBT-LIKE SECURITIES. MOODY’S DEFINES CREDIT RISK AS THE RISK THAT AN ENTITY MAY NOT MEET ITS CONTRACTUAL, FINANCIAL OBLIGATIONS AS THEY COME DUE AND ANY ESTIMATED FINANCIAL LOSS IN THE EVENT OF DEFAULT. CREDIT RATINGS DO NOT ADDRESS ANY OTHER RISK, INCLUDING BUT NOT LIMITED TO: LIQUIDITY RISK, MARKET VALUE RISK, OR PRICE VOLATILITY. CREDIT RATINGS AND MOODY’S OPINIONS INCLUDED IN MOODY’S PUBLICATIONS ARE NOT STATEMENTS OF CURRENT OR HISTORICAL FACT. MOODY’S PUBLICATIONS MAY ALSO INCLUDE QUANTITATIVE MODEL-BASED ESTIMATES OF CREDIT RISK AND RELATED OPINIONS OR COMMENTARY PUBLISHED BY MOODY’S ANALYTICS, INC. CREDIT RATINGS AND MOODY’S PUBLICATIONS DO NOT CONSTITUTE OR PROVIDE INVESTMENT OR FINANCIAL ADVICE, AND CREDIT RATINGS AND MOODY’S PUBLICATIONS ARE NOT AND DO NOT PROVIDE RECOMMENDATIONS TO PURCHASE, SELL, OR HOLD PARTICULAR SECURITIES. NEITHER CREDIT RATINGS NOR MOODY’S PUBLICATIONS COMMENT ON THE SUITABILITY OF AN INVESTMENT FOR ANY PARTICULAR INVESTOR. MOODY’S ISSUES ITS CREDIT RATINGS AND PUBLISHES MOODY’S PUBLICATIONS WITH THE EXPECTATION AND UNDERSTANDING THAT EACH INVESTOR WILL, WITH DUE CARE, MAKE ITS OWN STUDY AND EVALUATION OF EACH SECURITY THAT IS UNDER CONSIDERATION FOR PURCHASE, HOLDING, OR SALE. </a:t>
            </a:r>
          </a:p>
          <a:p>
            <a:pPr lvl="0">
              <a:spcBef>
                <a:spcPts val="600"/>
              </a:spcBef>
              <a:buClr>
                <a:srgbClr val="464B50"/>
              </a:buClr>
            </a:pPr>
            <a:r>
              <a:rPr lang="en-US" sz="650" dirty="0">
                <a:solidFill>
                  <a:srgbClr val="000000">
                    <a:lumMod val="65000"/>
                    <a:lumOff val="35000"/>
                  </a:srgbClr>
                </a:solidFill>
              </a:rPr>
              <a:t>MOODY’S CREDIT RATINGS AND MOODY’S PUBLICATIONS ARE NOT INTENDED FOR USE BY RETAIL INVESTORS AND IT WOULD BE RECKLESS AND INAPPROPRIATE FOR RETAIL INVESTORS TO USE MOODY’S CREDIT RATINGS OR MOODY’S PUBLICATIONS WHEN MAKING AN </a:t>
            </a:r>
            <a:br>
              <a:rPr lang="en-US" sz="650" dirty="0">
                <a:solidFill>
                  <a:srgbClr val="000000">
                    <a:lumMod val="65000"/>
                    <a:lumOff val="35000"/>
                  </a:srgbClr>
                </a:solidFill>
              </a:rPr>
            </a:br>
            <a:r>
              <a:rPr lang="en-US" sz="650" dirty="0">
                <a:solidFill>
                  <a:srgbClr val="000000">
                    <a:lumMod val="65000"/>
                    <a:lumOff val="35000"/>
                  </a:srgbClr>
                </a:solidFill>
              </a:rPr>
              <a:t>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ALL INFORMATION CONTAINED HEREIN IS PROTECTED BY LAW, INCLUDING BUT NOT LIMITED TO, COPYRIGHT LAW, AND NONE OF SUCH INFORMATION MAY BE COPIED OR OTHERWISE REPRODUCED, REPACKAGED, FURTHER TRANSMITTED, TRANSFERRED, DISSEMINATED, REDISTRIBUTED OR RESOLD, OR STORED FOR SUBSEQUENT USE FOR ANY SUCH PURPOSE, IN WHOLE OR IN PART, IN ANY FORM OR MANNER OR BY ANY MEANS WHATSOEVER, BY ANY PERSON WITHOUT MOODY’S PRIOR WRITTEN CONSENT. </a:t>
            </a:r>
          </a:p>
          <a:p>
            <a:pPr lvl="0">
              <a:spcBef>
                <a:spcPts val="600"/>
              </a:spcBef>
              <a:buClr>
                <a:srgbClr val="464B50"/>
              </a:buClr>
            </a:pPr>
            <a:r>
              <a:rPr lang="en-US" sz="650" dirty="0">
                <a:solidFill>
                  <a:srgbClr val="000000">
                    <a:lumMod val="65000"/>
                    <a:lumOff val="35000"/>
                  </a:srgbClr>
                </a:solidFill>
              </a:rPr>
              <a:t>All information contained herein is obtained by MOODY’S from sources believed by it to be accurate and reliable. Because of the possibility of human or mechanical error as well as other factors, however, all information contained herein is provided “AS IS” without warranty of any kind. MOODY'S adopts all necessary measures so that the information it uses in assigning a credit rating is of sufficient quality and from sources MOODY'S considers to be reliable including, when appropriate, independent third-party sources. However, MOODY’S is not an auditor and cannot in every instance independently verify or validate information received in the rating process or in preparing the Moody’s publications. </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to any person or entity for any indirect, special, consequential, or incidental losses or damages whatsoever arising from or in connection with the information contained herein or the use of or inability to use any such information, even if MOODY’S or any of its directors, officers, employees, agents, representatives, licensors or suppliers is advised in advance of the possibility of such losses or damages, including but not limited to: (a) any loss of present or prospective profits or (b) any loss or damage arising where the relevant financial instrument is not the subject of a particular credit rating assigned by MOODY’S.</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for any direct or compensatory losses or damages caused to any person or entity, including but not limited to by any negligence (but excluding fraud, willful misconduct or any other type of liability that, for the avoidance of doubt, by law cannot be excluded) on the part of, or any contingency within or beyond the control of, MOODY’S or any of its directors, officers, employees, agents, representatives, licensors or suppliers, arising from or in connection with the information contained herein or the use of or inability to use any such information.</a:t>
            </a:r>
          </a:p>
          <a:p>
            <a:pPr lvl="0">
              <a:spcBef>
                <a:spcPts val="600"/>
              </a:spcBef>
              <a:buClr>
                <a:srgbClr val="464B50"/>
              </a:buClr>
            </a:pPr>
            <a:r>
              <a:rPr lang="en-US" sz="650" dirty="0">
                <a:solidFill>
                  <a:srgbClr val="000000">
                    <a:lumMod val="65000"/>
                    <a:lumOff val="35000"/>
                  </a:srgbClr>
                </a:solidFill>
              </a:rPr>
              <a:t>NO WARRANTY, EXPRESS OR IMPLIED, AS TO THE ACCURACY, TIMELINESS, COMPLETENESS, MERCHANTABILITY OR FITNESS FOR ANY PARTICULAR PURPOSE OF ANY SUCH RATING OR OTHER OPINION OR INFORMATION IS GIVEN OR MADE BY MOODY’S IN ANY FORM OR MANNER WHATSOEVER.</a:t>
            </a:r>
          </a:p>
          <a:p>
            <a:pPr lvl="0">
              <a:spcBef>
                <a:spcPts val="600"/>
              </a:spcBef>
              <a:buClr>
                <a:srgbClr val="464B50"/>
              </a:buClr>
            </a:pPr>
            <a:r>
              <a:rPr lang="en-US" sz="650" dirty="0">
                <a:solidFill>
                  <a:srgbClr val="000000">
                    <a:lumMod val="65000"/>
                    <a:lumOff val="35000"/>
                  </a:srgbClr>
                </a:solidFill>
              </a:rPr>
              <a:t>Moody’s Investors Service, Inc., a wholly-owned credit rating agency subsidiary of Moody’s Corporation (“MCO”), hereby discloses that most issuers of debt securities (including corporate and municipal bonds, debentures, notes and commercial paper) and preferred stock rated by Moody’s Investors Service, Inc. have, prior to assignment of any rating, agreed to pay to Moody’s Investors Service, Inc. for appraisal and rating services rendered by it fees ranging from $1,500 to approximately $2,500,000. MCO and MIS also maintain policies and procedures to address the independence of MIS’s ratings and rating processes. Information regarding certain affiliations that may exist between directors of MCO and rated entities, and between entities who hold ratings from MIS and have also publicly reported to the SEC an ownership interest in MCO of more than 5%, is posted annually at </a:t>
            </a:r>
            <a:r>
              <a:rPr lang="en-US" sz="650" dirty="0">
                <a:solidFill>
                  <a:srgbClr val="000000">
                    <a:lumMod val="65000"/>
                    <a:lumOff val="35000"/>
                  </a:srgbClr>
                </a:solidFill>
                <a:ea typeface="宋体" pitchFamily="1" charset="-122"/>
              </a:rPr>
              <a:t>www.moodys.com</a:t>
            </a:r>
            <a:r>
              <a:rPr lang="en-US" sz="650" dirty="0">
                <a:solidFill>
                  <a:srgbClr val="000000">
                    <a:lumMod val="65000"/>
                    <a:lumOff val="35000"/>
                  </a:srgbClr>
                </a:solidFill>
              </a:rPr>
              <a:t> under the heading “Investor Relations — Corporate Governance — Director and Shareholder Affiliation Policy.”</a:t>
            </a:r>
          </a:p>
          <a:p>
            <a:pPr lvl="0">
              <a:spcBef>
                <a:spcPts val="600"/>
              </a:spcBef>
              <a:buClr>
                <a:srgbClr val="464B50"/>
              </a:buClr>
            </a:pPr>
            <a:r>
              <a:rPr lang="en-US" sz="650" dirty="0">
                <a:solidFill>
                  <a:srgbClr val="000000">
                    <a:lumMod val="65000"/>
                    <a:lumOff val="35000"/>
                  </a:srgbClr>
                </a:solidFill>
              </a:rPr>
              <a:t>Additional terms for Australia only: Any publication into Australia of this document is pursuant to the Australian Financial Services License of MOODY’S affiliate, Moody’s Investors Service Pty Limited ABN 61 003 399 657AFSL 336969 and/or Moody’s Analytics Australia Pty Ltd ABN 94 105 136 972 AFSL 383569 (as applicable). This document is intended to be provided only to “wholesale clients” within the meaning of section 761G of the Corporations Act 2001. By continuing to access this document from within Australia, you represent to MOODY’S that you are, or are accessing the document as a representative of, a “wholesale client” and that neither you nor the entity you represent will directly or indirectly disseminate this document or its contents to “retail clients” within the meaning of section 761G of the Corporations Act 2001. MOODY’S credit rating is an opinion as to the creditworthiness of a debt obligation of the issuer, not on the equity securities of the issuer or any form of security that is available to retail investors. It would be reckless and inappropriate for retail investors to use MOODY’S credit ratings or publications when making an 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Additional terms for Japan only: Moody's Japan K.K. (“MJKK”) is a wholly-owned credit rating agency subsidiary of Moody's Group Japan G.K., which is wholly-owned by Moody’s Overseas Holdings Inc., a wholly-owned subsidiary of MCO. Moody’s SF Japan K.K. (“MSFJ”) is a wholly-owned credit rating agency subsidiary of MJKK. MSFJ is not a Nationally Recognized Statistical Rating Organization (“NRSRO”). Therefore, credit ratings assigned by MSFJ are Non-NRSRO Credit Ratings. Non-NRSRO Credit Ratings are assigned by an entity that is not a NRSRO and, consequently, the rated obligation will not qualify for certain types of treatment under U.S. laws. MJKK and MSFJ are credit rating agencies registered with the </a:t>
            </a:r>
            <a:br>
              <a:rPr lang="en-US" sz="650" dirty="0">
                <a:solidFill>
                  <a:srgbClr val="000000">
                    <a:lumMod val="65000"/>
                    <a:lumOff val="35000"/>
                  </a:srgbClr>
                </a:solidFill>
              </a:rPr>
            </a:br>
            <a:r>
              <a:rPr lang="en-US" sz="650" dirty="0">
                <a:solidFill>
                  <a:srgbClr val="000000">
                    <a:lumMod val="65000"/>
                    <a:lumOff val="35000"/>
                  </a:srgbClr>
                </a:solidFill>
              </a:rPr>
              <a:t>Japan Financial Services Agency and their registration numbers are FSA Commissioner (Ratings) No. 2 </a:t>
            </a:r>
            <a:br>
              <a:rPr lang="en-US" sz="650" dirty="0">
                <a:solidFill>
                  <a:srgbClr val="000000">
                    <a:lumMod val="65000"/>
                    <a:lumOff val="35000"/>
                  </a:srgbClr>
                </a:solidFill>
              </a:rPr>
            </a:br>
            <a:r>
              <a:rPr lang="en-US" sz="650" dirty="0">
                <a:solidFill>
                  <a:srgbClr val="000000">
                    <a:lumMod val="65000"/>
                    <a:lumOff val="35000"/>
                  </a:srgbClr>
                </a:solidFill>
              </a:rPr>
              <a:t>and 3 respectively.</a:t>
            </a:r>
          </a:p>
          <a:p>
            <a:pPr lvl="0">
              <a:spcBef>
                <a:spcPts val="600"/>
              </a:spcBef>
              <a:buClr>
                <a:srgbClr val="464B50"/>
              </a:buClr>
            </a:pPr>
            <a:r>
              <a:rPr lang="en-US" sz="650" dirty="0">
                <a:solidFill>
                  <a:srgbClr val="000000">
                    <a:lumMod val="65000"/>
                    <a:lumOff val="35000"/>
                  </a:srgbClr>
                </a:solidFill>
              </a:rPr>
              <a:t>MJKK or MSFJ (as applicable) hereby disclose that most issuers of debt securities (including corporate and municipal bonds, debentures, notes and commercial paper) and preferred stock rated by MJKK or MSFJ (as applicable) have, prior to assignment of any rating, agreed to pay to MJKK or MSFJ (as applicable) for appraisal and rating services rendered by it fees ranging from JPY200,000 to approximately JPY350,000,000.</a:t>
            </a:r>
          </a:p>
          <a:p>
            <a:pPr lvl="0">
              <a:spcBef>
                <a:spcPts val="600"/>
              </a:spcBef>
              <a:buClr>
                <a:srgbClr val="464B50"/>
              </a:buClr>
            </a:pPr>
            <a:r>
              <a:rPr lang="en-US" sz="650" dirty="0">
                <a:solidFill>
                  <a:srgbClr val="000000">
                    <a:lumMod val="65000"/>
                    <a:lumOff val="35000"/>
                  </a:srgbClr>
                </a:solidFill>
              </a:rPr>
              <a:t>MJKK and MSFJ also maintain policies and procedures to address Japanese regulatory requirements.</a:t>
            </a:r>
            <a:endParaRPr lang="en-US" altLang="zh-CN" sz="650" dirty="0">
              <a:solidFill>
                <a:srgbClr val="000000">
                  <a:lumMod val="65000"/>
                  <a:lumOff val="35000"/>
                </a:srgbClr>
              </a:solidFill>
              <a:ea typeface="宋体" pitchFamily="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1</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当前金融体系和环境</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smtClean="0"/>
              <a:t>中国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4</a:t>
            </a:fld>
            <a:endParaRPr lang="en-GB" dirty="0"/>
          </a:p>
        </p:txBody>
      </p:sp>
      <p:grpSp>
        <p:nvGrpSpPr>
          <p:cNvPr id="10" name="Group 139"/>
          <p:cNvGrpSpPr/>
          <p:nvPr/>
        </p:nvGrpSpPr>
        <p:grpSpPr>
          <a:xfrm>
            <a:off x="3208752" y="2493824"/>
            <a:ext cx="1080004" cy="1080001"/>
            <a:chOff x="13887" y="0"/>
            <a:chExt cx="1080001" cy="1080000"/>
          </a:xfrm>
          <a:solidFill>
            <a:srgbClr val="46999B"/>
          </a:solidFill>
        </p:grpSpPr>
        <p:sp>
          <p:nvSpPr>
            <p:cNvPr id="26" name="Shape 137"/>
            <p:cNvSpPr/>
            <p:nvPr/>
          </p:nvSpPr>
          <p:spPr>
            <a:xfrm>
              <a:off x="13887" y="0"/>
              <a:ext cx="1080001" cy="1080000"/>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27" name="Shape 138"/>
            <p:cNvSpPr/>
            <p:nvPr/>
          </p:nvSpPr>
          <p:spPr>
            <a:xfrm>
              <a:off x="191937" y="432277"/>
              <a:ext cx="718143" cy="21544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r>
                <a:rPr dirty="0" err="1">
                  <a:solidFill>
                    <a:schemeClr val="bg1"/>
                  </a:solidFill>
                  <a:latin typeface="微软雅黑" pitchFamily="34" charset="-122"/>
                  <a:ea typeface="微软雅黑" pitchFamily="34" charset="-122"/>
                </a:rPr>
                <a:t>买方市场</a:t>
              </a:r>
              <a:endParaRPr dirty="0">
                <a:solidFill>
                  <a:schemeClr val="bg1"/>
                </a:solidFill>
                <a:latin typeface="微软雅黑" pitchFamily="34" charset="-122"/>
                <a:ea typeface="微软雅黑" pitchFamily="34" charset="-122"/>
              </a:endParaRPr>
            </a:p>
          </p:txBody>
        </p:sp>
      </p:grpSp>
      <p:grpSp>
        <p:nvGrpSpPr>
          <p:cNvPr id="13" name="Group 142"/>
          <p:cNvGrpSpPr/>
          <p:nvPr/>
        </p:nvGrpSpPr>
        <p:grpSpPr>
          <a:xfrm>
            <a:off x="2779577" y="4040221"/>
            <a:ext cx="720003" cy="720003"/>
            <a:chOff x="0" y="0"/>
            <a:chExt cx="720000" cy="720000"/>
          </a:xfrm>
          <a:solidFill>
            <a:srgbClr val="83C372"/>
          </a:solidFill>
        </p:grpSpPr>
        <p:sp>
          <p:nvSpPr>
            <p:cNvPr id="24" name="Shape 140"/>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5" name="Shape 141"/>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期货</a:t>
              </a:r>
            </a:p>
          </p:txBody>
        </p:sp>
      </p:grpSp>
      <p:grpSp>
        <p:nvGrpSpPr>
          <p:cNvPr id="14" name="Group 145"/>
          <p:cNvGrpSpPr/>
          <p:nvPr/>
        </p:nvGrpSpPr>
        <p:grpSpPr>
          <a:xfrm>
            <a:off x="3924442" y="4015531"/>
            <a:ext cx="720003" cy="720003"/>
            <a:chOff x="0" y="0"/>
            <a:chExt cx="720000" cy="720000"/>
          </a:xfrm>
          <a:solidFill>
            <a:srgbClr val="83C372"/>
          </a:solidFill>
        </p:grpSpPr>
        <p:sp>
          <p:nvSpPr>
            <p:cNvPr id="22" name="Shape 143"/>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3" name="Shape 144"/>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基金</a:t>
              </a:r>
            </a:p>
          </p:txBody>
        </p:sp>
      </p:grpSp>
      <p:grpSp>
        <p:nvGrpSpPr>
          <p:cNvPr id="15" name="Group 148"/>
          <p:cNvGrpSpPr/>
          <p:nvPr/>
        </p:nvGrpSpPr>
        <p:grpSpPr>
          <a:xfrm>
            <a:off x="3361349" y="4400212"/>
            <a:ext cx="720003" cy="720003"/>
            <a:chOff x="0" y="0"/>
            <a:chExt cx="720000" cy="720000"/>
          </a:xfrm>
          <a:solidFill>
            <a:srgbClr val="83C372"/>
          </a:solidFill>
        </p:grpSpPr>
        <p:sp>
          <p:nvSpPr>
            <p:cNvPr id="20" name="Shape 146"/>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1" name="Shape 147"/>
            <p:cNvSpPr/>
            <p:nvPr/>
          </p:nvSpPr>
          <p:spPr>
            <a:xfrm>
              <a:off x="149544" y="144557"/>
              <a:ext cx="359072" cy="43088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资产</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管理</a:t>
              </a:r>
            </a:p>
          </p:txBody>
        </p:sp>
      </p:grpSp>
      <p:grpSp>
        <p:nvGrpSpPr>
          <p:cNvPr id="16" name="Group 151"/>
          <p:cNvGrpSpPr/>
          <p:nvPr/>
        </p:nvGrpSpPr>
        <p:grpSpPr>
          <a:xfrm>
            <a:off x="3350716" y="3654008"/>
            <a:ext cx="720003" cy="720003"/>
            <a:chOff x="0" y="0"/>
            <a:chExt cx="720000" cy="720000"/>
          </a:xfrm>
          <a:solidFill>
            <a:srgbClr val="83C372"/>
          </a:solidFill>
        </p:grpSpPr>
        <p:sp>
          <p:nvSpPr>
            <p:cNvPr id="18" name="Shape 149"/>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19" name="Shape 150"/>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券商</a:t>
              </a:r>
            </a:p>
          </p:txBody>
        </p:sp>
      </p:grpSp>
      <p:grpSp>
        <p:nvGrpSpPr>
          <p:cNvPr id="33" name="Group 156"/>
          <p:cNvGrpSpPr/>
          <p:nvPr/>
        </p:nvGrpSpPr>
        <p:grpSpPr>
          <a:xfrm>
            <a:off x="4839842" y="4027421"/>
            <a:ext cx="720003" cy="720003"/>
            <a:chOff x="-1" y="0"/>
            <a:chExt cx="720001" cy="720000"/>
          </a:xfrm>
          <a:solidFill>
            <a:srgbClr val="83C372"/>
          </a:solidFill>
        </p:grpSpPr>
        <p:sp>
          <p:nvSpPr>
            <p:cNvPr id="52" name="Shape 154"/>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3" name="Shape 155"/>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lang="zh-CN" altLang="en-US" sz="1400" b="0" dirty="0" smtClean="0">
                  <a:solidFill>
                    <a:srgbClr val="272B38"/>
                  </a:solidFill>
                  <a:latin typeface="微软雅黑" pitchFamily="34" charset="-122"/>
                  <a:ea typeface="微软雅黑" pitchFamily="34" charset="-122"/>
                  <a:sym typeface="Microsoft YaHei"/>
                </a:rPr>
                <a:t>评级</a:t>
              </a:r>
              <a:endParaRPr sz="1400" b="0" dirty="0">
                <a:solidFill>
                  <a:srgbClr val="272B38"/>
                </a:solidFill>
                <a:latin typeface="微软雅黑" pitchFamily="34" charset="-122"/>
                <a:ea typeface="微软雅黑" pitchFamily="34" charset="-122"/>
                <a:sym typeface="Microsoft YaHei"/>
              </a:endParaRPr>
            </a:p>
          </p:txBody>
        </p:sp>
      </p:grpSp>
      <p:grpSp>
        <p:nvGrpSpPr>
          <p:cNvPr id="34" name="Group 159"/>
          <p:cNvGrpSpPr/>
          <p:nvPr/>
        </p:nvGrpSpPr>
        <p:grpSpPr>
          <a:xfrm>
            <a:off x="4850474" y="4790048"/>
            <a:ext cx="720004" cy="720003"/>
            <a:chOff x="-1" y="0"/>
            <a:chExt cx="720001" cy="720000"/>
          </a:xfrm>
          <a:solidFill>
            <a:srgbClr val="83C372"/>
          </a:solidFill>
        </p:grpSpPr>
        <p:sp>
          <p:nvSpPr>
            <p:cNvPr id="50" name="Shape 157"/>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1" name="Shape 158"/>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支付</a:t>
              </a:r>
            </a:p>
          </p:txBody>
        </p:sp>
      </p:grpSp>
      <p:grpSp>
        <p:nvGrpSpPr>
          <p:cNvPr id="35" name="Group 162"/>
          <p:cNvGrpSpPr/>
          <p:nvPr/>
        </p:nvGrpSpPr>
        <p:grpSpPr>
          <a:xfrm>
            <a:off x="5984707" y="4002730"/>
            <a:ext cx="720002" cy="720003"/>
            <a:chOff x="27350" y="0"/>
            <a:chExt cx="720000" cy="720000"/>
          </a:xfrm>
          <a:solidFill>
            <a:srgbClr val="83C372"/>
          </a:solidFill>
        </p:grpSpPr>
        <p:sp>
          <p:nvSpPr>
            <p:cNvPr id="48" name="Shape 160"/>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9" name="Shape 161"/>
            <p:cNvSpPr/>
            <p:nvPr/>
          </p:nvSpPr>
          <p:spPr>
            <a:xfrm>
              <a:off x="20319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结算</a:t>
              </a:r>
            </a:p>
          </p:txBody>
        </p:sp>
      </p:grpSp>
      <p:grpSp>
        <p:nvGrpSpPr>
          <p:cNvPr id="36" name="Group 165"/>
          <p:cNvGrpSpPr/>
          <p:nvPr/>
        </p:nvGrpSpPr>
        <p:grpSpPr>
          <a:xfrm>
            <a:off x="6000275" y="4743998"/>
            <a:ext cx="720003" cy="720003"/>
            <a:chOff x="-1" y="0"/>
            <a:chExt cx="720001" cy="720000"/>
          </a:xfrm>
          <a:solidFill>
            <a:srgbClr val="83C372"/>
          </a:solidFill>
        </p:grpSpPr>
        <p:sp>
          <p:nvSpPr>
            <p:cNvPr id="46" name="Shape 16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7" name="Shape 164"/>
            <p:cNvSpPr/>
            <p:nvPr/>
          </p:nvSpPr>
          <p:spPr>
            <a:xfrm>
              <a:off x="281331" y="252278"/>
              <a:ext cx="145874"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37" name="Group 168"/>
          <p:cNvGrpSpPr/>
          <p:nvPr/>
        </p:nvGrpSpPr>
        <p:grpSpPr>
          <a:xfrm>
            <a:off x="5421613" y="4387412"/>
            <a:ext cx="720003" cy="720003"/>
            <a:chOff x="-1" y="0"/>
            <a:chExt cx="720001" cy="720000"/>
          </a:xfrm>
          <a:solidFill>
            <a:srgbClr val="83C372"/>
          </a:solidFill>
        </p:grpSpPr>
        <p:sp>
          <p:nvSpPr>
            <p:cNvPr id="44" name="Shape 166"/>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5" name="Shape 167"/>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担保</a:t>
              </a:r>
            </a:p>
          </p:txBody>
        </p:sp>
      </p:grpSp>
      <p:grpSp>
        <p:nvGrpSpPr>
          <p:cNvPr id="38" name="Group 171"/>
          <p:cNvGrpSpPr/>
          <p:nvPr/>
        </p:nvGrpSpPr>
        <p:grpSpPr>
          <a:xfrm>
            <a:off x="5410980" y="3641209"/>
            <a:ext cx="720003" cy="720002"/>
            <a:chOff x="-1" y="0"/>
            <a:chExt cx="720001" cy="720000"/>
          </a:xfrm>
          <a:solidFill>
            <a:srgbClr val="83C372"/>
          </a:solidFill>
        </p:grpSpPr>
        <p:sp>
          <p:nvSpPr>
            <p:cNvPr id="42" name="Shape 16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3" name="Shape 170"/>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投行</a:t>
              </a:r>
            </a:p>
          </p:txBody>
        </p:sp>
      </p:grpSp>
      <p:grpSp>
        <p:nvGrpSpPr>
          <p:cNvPr id="39" name="Group 174"/>
          <p:cNvGrpSpPr/>
          <p:nvPr/>
        </p:nvGrpSpPr>
        <p:grpSpPr>
          <a:xfrm>
            <a:off x="5433311" y="5137894"/>
            <a:ext cx="720003" cy="720003"/>
            <a:chOff x="-1" y="0"/>
            <a:chExt cx="720001" cy="720000"/>
          </a:xfrm>
          <a:solidFill>
            <a:srgbClr val="83C372"/>
          </a:solidFill>
        </p:grpSpPr>
        <p:sp>
          <p:nvSpPr>
            <p:cNvPr id="40" name="Shape 17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1" name="Shape 173"/>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清收</a:t>
              </a:r>
            </a:p>
          </p:txBody>
        </p:sp>
      </p:grpSp>
      <p:grpSp>
        <p:nvGrpSpPr>
          <p:cNvPr id="30" name="Group 178"/>
          <p:cNvGrpSpPr/>
          <p:nvPr/>
        </p:nvGrpSpPr>
        <p:grpSpPr>
          <a:xfrm>
            <a:off x="5245949" y="2506623"/>
            <a:ext cx="1080004" cy="1080003"/>
            <a:chOff x="13887" y="0"/>
            <a:chExt cx="1080001" cy="1080001"/>
          </a:xfrm>
          <a:solidFill>
            <a:srgbClr val="46999B"/>
          </a:solidFill>
        </p:grpSpPr>
        <p:sp>
          <p:nvSpPr>
            <p:cNvPr id="31" name="Shape 176"/>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32" name="Shape 177"/>
            <p:cNvSpPr/>
            <p:nvPr/>
          </p:nvSpPr>
          <p:spPr>
            <a:xfrm>
              <a:off x="280837" y="432277"/>
              <a:ext cx="538608" cy="21544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chemeClr val="bg1"/>
                  </a:solidFill>
                  <a:latin typeface="微软雅黑" pitchFamily="34" charset="-122"/>
                  <a:ea typeface="微软雅黑" pitchFamily="34" charset="-122"/>
                  <a:sym typeface="Microsoft YaHei"/>
                </a:rPr>
                <a:t>服务商</a:t>
              </a:r>
            </a:p>
          </p:txBody>
        </p:sp>
      </p:grpSp>
      <p:grpSp>
        <p:nvGrpSpPr>
          <p:cNvPr id="59" name="Group 182"/>
          <p:cNvGrpSpPr/>
          <p:nvPr/>
        </p:nvGrpSpPr>
        <p:grpSpPr>
          <a:xfrm>
            <a:off x="719314" y="4027057"/>
            <a:ext cx="720003" cy="720003"/>
            <a:chOff x="-1" y="0"/>
            <a:chExt cx="720001" cy="720000"/>
          </a:xfrm>
          <a:solidFill>
            <a:srgbClr val="83C372"/>
          </a:solidFill>
        </p:grpSpPr>
        <p:sp>
          <p:nvSpPr>
            <p:cNvPr id="76" name="Shape 180"/>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7" name="Shape 181"/>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小贷</a:t>
              </a:r>
            </a:p>
          </p:txBody>
        </p:sp>
      </p:grpSp>
      <p:grpSp>
        <p:nvGrpSpPr>
          <p:cNvPr id="60" name="Group 185"/>
          <p:cNvGrpSpPr/>
          <p:nvPr/>
        </p:nvGrpSpPr>
        <p:grpSpPr>
          <a:xfrm>
            <a:off x="729946" y="4789684"/>
            <a:ext cx="720004" cy="720003"/>
            <a:chOff x="-1" y="0"/>
            <a:chExt cx="720001" cy="720000"/>
          </a:xfrm>
          <a:solidFill>
            <a:srgbClr val="83C372"/>
          </a:solidFill>
        </p:grpSpPr>
        <p:sp>
          <p:nvSpPr>
            <p:cNvPr id="74" name="Shape 18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5" name="Shape 184"/>
            <p:cNvSpPr/>
            <p:nvPr/>
          </p:nvSpPr>
          <p:spPr>
            <a:xfrm>
              <a:off x="149544" y="144557"/>
              <a:ext cx="359072" cy="43088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汽车</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金融</a:t>
              </a:r>
            </a:p>
          </p:txBody>
        </p:sp>
      </p:grpSp>
      <p:grpSp>
        <p:nvGrpSpPr>
          <p:cNvPr id="61" name="Group 188"/>
          <p:cNvGrpSpPr/>
          <p:nvPr/>
        </p:nvGrpSpPr>
        <p:grpSpPr>
          <a:xfrm>
            <a:off x="1864179" y="4002366"/>
            <a:ext cx="720002" cy="720003"/>
            <a:chOff x="27350" y="0"/>
            <a:chExt cx="720000" cy="720000"/>
          </a:xfrm>
          <a:solidFill>
            <a:srgbClr val="83C372"/>
          </a:solidFill>
        </p:grpSpPr>
        <p:sp>
          <p:nvSpPr>
            <p:cNvPr id="72" name="Shape 186"/>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3" name="Shape 187"/>
            <p:cNvSpPr/>
            <p:nvPr/>
          </p:nvSpPr>
          <p:spPr>
            <a:xfrm>
              <a:off x="20319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保险</a:t>
              </a:r>
            </a:p>
          </p:txBody>
        </p:sp>
      </p:grpSp>
      <p:grpSp>
        <p:nvGrpSpPr>
          <p:cNvPr id="62" name="Group 191"/>
          <p:cNvGrpSpPr/>
          <p:nvPr/>
        </p:nvGrpSpPr>
        <p:grpSpPr>
          <a:xfrm>
            <a:off x="1879747" y="4743634"/>
            <a:ext cx="720003" cy="720003"/>
            <a:chOff x="-1" y="0"/>
            <a:chExt cx="720001" cy="720000"/>
          </a:xfrm>
          <a:solidFill>
            <a:srgbClr val="83C372"/>
          </a:solidFill>
        </p:grpSpPr>
        <p:sp>
          <p:nvSpPr>
            <p:cNvPr id="70" name="Shape 18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1" name="Shape 190"/>
            <p:cNvSpPr/>
            <p:nvPr/>
          </p:nvSpPr>
          <p:spPr>
            <a:xfrm>
              <a:off x="281331" y="252278"/>
              <a:ext cx="145874"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63" name="Group 194"/>
          <p:cNvGrpSpPr/>
          <p:nvPr/>
        </p:nvGrpSpPr>
        <p:grpSpPr>
          <a:xfrm>
            <a:off x="1301085" y="4387048"/>
            <a:ext cx="720003" cy="720003"/>
            <a:chOff x="-1" y="0"/>
            <a:chExt cx="720001" cy="720000"/>
          </a:xfrm>
          <a:solidFill>
            <a:srgbClr val="83C372"/>
          </a:solidFill>
        </p:grpSpPr>
        <p:sp>
          <p:nvSpPr>
            <p:cNvPr id="68" name="Shape 19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9" name="Shape 193"/>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银行</a:t>
              </a:r>
            </a:p>
          </p:txBody>
        </p:sp>
      </p:grpSp>
      <p:grpSp>
        <p:nvGrpSpPr>
          <p:cNvPr id="64" name="Group 197"/>
          <p:cNvGrpSpPr/>
          <p:nvPr/>
        </p:nvGrpSpPr>
        <p:grpSpPr>
          <a:xfrm>
            <a:off x="1290452" y="3640845"/>
            <a:ext cx="720003" cy="720002"/>
            <a:chOff x="-1" y="0"/>
            <a:chExt cx="720001" cy="720000"/>
          </a:xfrm>
          <a:solidFill>
            <a:srgbClr val="83C372"/>
          </a:solidFill>
        </p:grpSpPr>
        <p:sp>
          <p:nvSpPr>
            <p:cNvPr id="66" name="Shape 195"/>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7" name="Shape 196"/>
            <p:cNvSpPr/>
            <p:nvPr/>
          </p:nvSpPr>
          <p:spPr>
            <a:xfrm>
              <a:off x="175849" y="252278"/>
              <a:ext cx="359072" cy="21544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rgbClr val="272B38"/>
                  </a:solidFill>
                  <a:latin typeface="微软雅黑" pitchFamily="34" charset="-122"/>
                  <a:ea typeface="微软雅黑" pitchFamily="34" charset="-122"/>
                  <a:sym typeface="Microsoft YaHei"/>
                </a:rPr>
                <a:t>信托</a:t>
              </a:r>
              <a:endParaRPr sz="1400" b="0" dirty="0">
                <a:solidFill>
                  <a:srgbClr val="272B38"/>
                </a:solidFill>
                <a:latin typeface="微软雅黑" pitchFamily="34" charset="-122"/>
                <a:ea typeface="微软雅黑" pitchFamily="34" charset="-122"/>
                <a:sym typeface="Microsoft YaHei"/>
              </a:endParaRPr>
            </a:p>
          </p:txBody>
        </p:sp>
      </p:grpSp>
      <p:sp>
        <p:nvSpPr>
          <p:cNvPr id="65" name="Shape 198"/>
          <p:cNvSpPr/>
          <p:nvPr/>
        </p:nvSpPr>
        <p:spPr>
          <a:xfrm>
            <a:off x="1312784" y="5137530"/>
            <a:ext cx="720001" cy="720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solidFill>
            <a:srgbClr val="83C37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1400" b="0">
                <a:solidFill>
                  <a:srgbClr val="000000"/>
                </a:solidFill>
                <a:latin typeface="Microsoft YaHei"/>
                <a:ea typeface="Microsoft YaHei"/>
                <a:cs typeface="Microsoft YaHei"/>
                <a:sym typeface="Microsoft YaHei"/>
              </a:defRPr>
            </a:lvl1pPr>
          </a:lstStyle>
          <a:p>
            <a:pPr algn="ctr"/>
            <a:r>
              <a:rPr dirty="0" err="1">
                <a:solidFill>
                  <a:srgbClr val="272B38"/>
                </a:solidFill>
                <a:latin typeface="微软雅黑" pitchFamily="34" charset="-122"/>
                <a:ea typeface="微软雅黑" pitchFamily="34" charset="-122"/>
              </a:rPr>
              <a:t>典当</a:t>
            </a:r>
            <a:endParaRPr dirty="0">
              <a:solidFill>
                <a:srgbClr val="272B38"/>
              </a:solidFill>
              <a:latin typeface="微软雅黑" pitchFamily="34" charset="-122"/>
              <a:ea typeface="微软雅黑" pitchFamily="34" charset="-122"/>
            </a:endParaRPr>
          </a:p>
        </p:txBody>
      </p:sp>
      <p:grpSp>
        <p:nvGrpSpPr>
          <p:cNvPr id="56" name="Group 202"/>
          <p:cNvGrpSpPr/>
          <p:nvPr/>
        </p:nvGrpSpPr>
        <p:grpSpPr>
          <a:xfrm>
            <a:off x="1125421" y="2506987"/>
            <a:ext cx="1080004" cy="1080003"/>
            <a:chOff x="13887" y="0"/>
            <a:chExt cx="1080001" cy="1080001"/>
          </a:xfrm>
          <a:solidFill>
            <a:srgbClr val="46999B"/>
          </a:solidFill>
        </p:grpSpPr>
        <p:sp>
          <p:nvSpPr>
            <p:cNvPr id="57" name="Shape 200"/>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58" name="Shape 201"/>
            <p:cNvSpPr/>
            <p:nvPr/>
          </p:nvSpPr>
          <p:spPr>
            <a:xfrm>
              <a:off x="191937" y="432277"/>
              <a:ext cx="718143" cy="215444"/>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chemeClr val="bg1"/>
                  </a:solidFill>
                  <a:latin typeface="微软雅黑" pitchFamily="34" charset="-122"/>
                  <a:ea typeface="微软雅黑" pitchFamily="34" charset="-122"/>
                  <a:sym typeface="Microsoft YaHei"/>
                </a:rPr>
                <a:t>卖方市场</a:t>
              </a:r>
              <a:endParaRPr sz="1400" b="0" dirty="0">
                <a:solidFill>
                  <a:schemeClr val="bg1"/>
                </a:solidFill>
                <a:latin typeface="微软雅黑" pitchFamily="34" charset="-122"/>
                <a:ea typeface="微软雅黑" pitchFamily="34" charset="-122"/>
                <a:sym typeface="Microsoft YaHei"/>
              </a:endParaRPr>
            </a:p>
          </p:txBody>
        </p:sp>
      </p:grpSp>
      <p:sp>
        <p:nvSpPr>
          <p:cNvPr id="80" name="Shape 206"/>
          <p:cNvSpPr/>
          <p:nvPr/>
        </p:nvSpPr>
        <p:spPr>
          <a:xfrm>
            <a:off x="105156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sz="1400" dirty="0" err="1">
                <a:solidFill>
                  <a:schemeClr val="bg1"/>
                </a:solidFill>
                <a:latin typeface="微软雅黑" pitchFamily="34" charset="-122"/>
                <a:ea typeface="微软雅黑" pitchFamily="34" charset="-122"/>
              </a:rPr>
              <a:t>银行间市场</a:t>
            </a:r>
            <a:endParaRPr sz="1400" dirty="0">
              <a:solidFill>
                <a:schemeClr val="bg1"/>
              </a:solidFill>
              <a:latin typeface="微软雅黑" pitchFamily="34" charset="-122"/>
              <a:ea typeface="微软雅黑" pitchFamily="34" charset="-122"/>
            </a:endParaRPr>
          </a:p>
        </p:txBody>
      </p:sp>
      <p:sp>
        <p:nvSpPr>
          <p:cNvPr id="81" name="Shape 207"/>
          <p:cNvSpPr/>
          <p:nvPr/>
        </p:nvSpPr>
        <p:spPr>
          <a:xfrm>
            <a:off x="217488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sz="1400" dirty="0" err="1">
                <a:solidFill>
                  <a:schemeClr val="bg1"/>
                </a:solidFill>
                <a:latin typeface="微软雅黑" pitchFamily="34" charset="-122"/>
                <a:ea typeface="微软雅黑" pitchFamily="34" charset="-122"/>
              </a:rPr>
              <a:t>证券交易所</a:t>
            </a:r>
            <a:endParaRPr sz="1400" dirty="0">
              <a:solidFill>
                <a:schemeClr val="bg1"/>
              </a:solidFill>
              <a:latin typeface="微软雅黑" pitchFamily="34" charset="-122"/>
              <a:ea typeface="微软雅黑" pitchFamily="34" charset="-122"/>
            </a:endParaRPr>
          </a:p>
        </p:txBody>
      </p:sp>
      <p:sp>
        <p:nvSpPr>
          <p:cNvPr id="82" name="Shape 208"/>
          <p:cNvSpPr/>
          <p:nvPr/>
        </p:nvSpPr>
        <p:spPr>
          <a:xfrm>
            <a:off x="3298199"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sz="1400" dirty="0" err="1">
                <a:solidFill>
                  <a:schemeClr val="bg1"/>
                </a:solidFill>
                <a:latin typeface="微软雅黑" pitchFamily="34" charset="-122"/>
                <a:ea typeface="微软雅黑" pitchFamily="34" charset="-122"/>
              </a:rPr>
              <a:t>期货交易所</a:t>
            </a:r>
            <a:endParaRPr sz="1400" dirty="0">
              <a:solidFill>
                <a:schemeClr val="bg1"/>
              </a:solidFill>
              <a:latin typeface="微软雅黑" pitchFamily="34" charset="-122"/>
              <a:ea typeface="微软雅黑" pitchFamily="34" charset="-122"/>
            </a:endParaRPr>
          </a:p>
        </p:txBody>
      </p:sp>
      <p:sp>
        <p:nvSpPr>
          <p:cNvPr id="83" name="Shape 209"/>
          <p:cNvSpPr/>
          <p:nvPr/>
        </p:nvSpPr>
        <p:spPr>
          <a:xfrm>
            <a:off x="4421518"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r>
              <a:rPr lang="zh-CN" altLang="en-US" sz="1400" dirty="0">
                <a:solidFill>
                  <a:schemeClr val="bg1"/>
                </a:solidFill>
                <a:latin typeface="微软雅黑" pitchFamily="34" charset="-122"/>
                <a:ea typeface="微软雅黑" pitchFamily="34" charset="-122"/>
              </a:rPr>
              <a:t>其它</a:t>
            </a:r>
            <a:r>
              <a:rPr sz="1400" dirty="0" err="1">
                <a:solidFill>
                  <a:schemeClr val="bg1"/>
                </a:solidFill>
                <a:latin typeface="微软雅黑" pitchFamily="34" charset="-122"/>
                <a:ea typeface="微软雅黑" pitchFamily="34" charset="-122"/>
              </a:rPr>
              <a:t>交易所</a:t>
            </a:r>
            <a:endParaRPr sz="1400" dirty="0">
              <a:solidFill>
                <a:schemeClr val="bg1"/>
              </a:solidFill>
              <a:latin typeface="微软雅黑" pitchFamily="34" charset="-122"/>
              <a:ea typeface="微软雅黑" pitchFamily="34" charset="-122"/>
            </a:endParaRPr>
          </a:p>
        </p:txBody>
      </p:sp>
      <p:sp>
        <p:nvSpPr>
          <p:cNvPr id="84" name="Shape 210"/>
          <p:cNvSpPr/>
          <p:nvPr/>
        </p:nvSpPr>
        <p:spPr>
          <a:xfrm>
            <a:off x="5544837"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dirty="0">
                <a:solidFill>
                  <a:schemeClr val="bg1"/>
                </a:solidFill>
                <a:latin typeface="微软雅黑" pitchFamily="34" charset="-122"/>
                <a:ea typeface="微软雅黑" pitchFamily="34" charset="-122"/>
              </a:rPr>
              <a:t>OTC</a:t>
            </a:r>
          </a:p>
        </p:txBody>
      </p:sp>
      <p:sp>
        <p:nvSpPr>
          <p:cNvPr id="87" name="Shape 213"/>
          <p:cNvSpPr/>
          <p:nvPr/>
        </p:nvSpPr>
        <p:spPr>
          <a:xfrm>
            <a:off x="7308837" y="1991359"/>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dirty="0" err="1">
                <a:solidFill>
                  <a:schemeClr val="bg1"/>
                </a:solidFill>
                <a:latin typeface="微软雅黑" pitchFamily="34" charset="-122"/>
                <a:ea typeface="微软雅黑" pitchFamily="34" charset="-122"/>
              </a:rPr>
              <a:t>人民银行</a:t>
            </a:r>
            <a:endParaRPr sz="1400" dirty="0">
              <a:solidFill>
                <a:schemeClr val="bg1"/>
              </a:solidFill>
              <a:latin typeface="微软雅黑" pitchFamily="34" charset="-122"/>
              <a:ea typeface="微软雅黑" pitchFamily="34" charset="-122"/>
            </a:endParaRPr>
          </a:p>
        </p:txBody>
      </p:sp>
      <p:sp>
        <p:nvSpPr>
          <p:cNvPr id="88" name="Shape 214"/>
          <p:cNvSpPr/>
          <p:nvPr/>
        </p:nvSpPr>
        <p:spPr>
          <a:xfrm>
            <a:off x="7308837" y="3484272"/>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dirty="0">
                <a:solidFill>
                  <a:schemeClr val="bg1"/>
                </a:solidFill>
                <a:latin typeface="微软雅黑" pitchFamily="34" charset="-122"/>
                <a:ea typeface="微软雅黑" pitchFamily="34" charset="-122"/>
              </a:rPr>
              <a:t>银</a:t>
            </a:r>
            <a:r>
              <a:rPr lang="zh-CN" altLang="en-US" sz="1400" dirty="0">
                <a:solidFill>
                  <a:schemeClr val="bg1"/>
                </a:solidFill>
                <a:latin typeface="微软雅黑" pitchFamily="34" charset="-122"/>
                <a:ea typeface="微软雅黑" pitchFamily="34" charset="-122"/>
              </a:rPr>
              <a:t>保</a:t>
            </a:r>
            <a:r>
              <a:rPr sz="1400" dirty="0" err="1">
                <a:solidFill>
                  <a:schemeClr val="bg1"/>
                </a:solidFill>
                <a:latin typeface="微软雅黑" pitchFamily="34" charset="-122"/>
                <a:ea typeface="微软雅黑" pitchFamily="34" charset="-122"/>
              </a:rPr>
              <a:t>监会</a:t>
            </a:r>
            <a:endParaRPr sz="1400" dirty="0">
              <a:solidFill>
                <a:schemeClr val="bg1"/>
              </a:solidFill>
              <a:latin typeface="微软雅黑" pitchFamily="34" charset="-122"/>
              <a:ea typeface="微软雅黑" pitchFamily="34" charset="-122"/>
            </a:endParaRPr>
          </a:p>
        </p:txBody>
      </p:sp>
      <p:sp>
        <p:nvSpPr>
          <p:cNvPr id="90" name="Shape 216"/>
          <p:cNvSpPr/>
          <p:nvPr/>
        </p:nvSpPr>
        <p:spPr>
          <a:xfrm>
            <a:off x="7308837" y="4977184"/>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p>
            <a:pPr algn="ctr"/>
            <a:r>
              <a:rPr sz="1400">
                <a:solidFill>
                  <a:schemeClr val="bg1"/>
                </a:solidFill>
                <a:latin typeface="微软雅黑" pitchFamily="34" charset="-122"/>
                <a:ea typeface="微软雅黑" pitchFamily="34" charset="-122"/>
              </a:rPr>
              <a:t>证监会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47376"/>
            <a:ext cx="7132320" cy="54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a:t>美</a:t>
            </a:r>
            <a:r>
              <a:rPr lang="zh-CN" altLang="en-US" dirty="0" smtClean="0"/>
              <a:t>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5</a:t>
            </a:fld>
            <a:endParaRPr lang="en-GB" dirty="0"/>
          </a:p>
        </p:txBody>
      </p:sp>
    </p:spTree>
    <p:extLst>
      <p:ext uri="{BB962C8B-B14F-4D97-AF65-F5344CB8AC3E}">
        <p14:creationId xmlns:p14="http://schemas.microsoft.com/office/powerpoint/2010/main" val="137286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金融体系</a:t>
            </a:r>
            <a:r>
              <a:rPr lang="en-US" altLang="zh-CN" dirty="0" smtClean="0"/>
              <a:t>-</a:t>
            </a:r>
            <a:r>
              <a:rPr lang="zh-CN" altLang="en-US" dirty="0" smtClean="0"/>
              <a:t>中东</a:t>
            </a:r>
            <a:r>
              <a:rPr lang="en-US" altLang="zh-CN" dirty="0" smtClean="0"/>
              <a:t>/</a:t>
            </a:r>
            <a:r>
              <a:rPr lang="zh-CN" altLang="en-US" dirty="0" smtClean="0"/>
              <a:t>阿曼</a:t>
            </a:r>
            <a:endParaRPr lang="en-US" dirty="0"/>
          </a:p>
        </p:txBody>
      </p:sp>
      <p:sp>
        <p:nvSpPr>
          <p:cNvPr id="3" name="Text Placeholder 2"/>
          <p:cNvSpPr>
            <a:spLocks noGrp="1"/>
          </p:cNvSpPr>
          <p:nvPr>
            <p:ph type="body" sz="quarter" idx="10"/>
          </p:nvPr>
        </p:nvSpPr>
        <p:spPr/>
        <p:txBody>
          <a:bodyPr/>
          <a:lstStyle/>
          <a:p>
            <a:r>
              <a:rPr lang="zh-CN" altLang="en-US" dirty="0" smtClean="0"/>
              <a:t>央行外汇管理较弱，挂钩美元。银行是金融主要力量。</a:t>
            </a:r>
            <a:endParaRPr lang="en-US" dirty="0"/>
          </a:p>
        </p:txBody>
      </p:sp>
      <p:graphicFrame>
        <p:nvGraphicFramePr>
          <p:cNvPr id="7" name="Content Placeholder 3"/>
          <p:cNvGraphicFramePr/>
          <p:nvPr>
            <p:extLst>
              <p:ext uri="{D42A27DB-BD31-4B8C-83A1-F6EECF244321}">
                <p14:modId xmlns:p14="http://schemas.microsoft.com/office/powerpoint/2010/main" val="309597744"/>
              </p:ext>
            </p:extLst>
          </p:nvPr>
        </p:nvGraphicFramePr>
        <p:xfrm>
          <a:off x="479425" y="1828799"/>
          <a:ext cx="8207376" cy="4119074"/>
        </p:xfrm>
        <a:graphic>
          <a:graphicData uri="http://schemas.openxmlformats.org/drawingml/2006/table">
            <a:tbl>
              <a:tblPr firstRow="1" bandRow="1">
                <a:tableStyleId>{7DF18680-E054-41AD-8BC1-D1AEF772440D}</a:tableStyleId>
              </a:tblPr>
              <a:tblGrid>
                <a:gridCol w="2051844"/>
                <a:gridCol w="2051844"/>
                <a:gridCol w="2051844"/>
                <a:gridCol w="2051844"/>
              </a:tblGrid>
              <a:tr h="773513">
                <a:tc>
                  <a:txBody>
                    <a:bodyPr/>
                    <a:lstStyle/>
                    <a:p>
                      <a:pPr algn="ctr"/>
                      <a:r>
                        <a:rPr lang="zh-CN" altLang="en-US" sz="1600" dirty="0" smtClean="0">
                          <a:latin typeface="微软雅黑" pitchFamily="34" charset="-122"/>
                          <a:ea typeface="微软雅黑" pitchFamily="34" charset="-122"/>
                        </a:rPr>
                        <a:t>外汇管理</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银行和保险</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融资服务</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itchFamily="34" charset="-122"/>
                          <a:ea typeface="微软雅黑" pitchFamily="34" charset="-122"/>
                        </a:rPr>
                        <a:t>证券市场</a:t>
                      </a:r>
                      <a:endParaRPr lang="en-US" sz="1600" dirty="0">
                        <a:latin typeface="微软雅黑" pitchFamily="34" charset="-122"/>
                        <a:ea typeface="微软雅黑" pitchFamily="34" charset="-122"/>
                      </a:endParaRPr>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3066968">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央行成立于</a:t>
                      </a:r>
                      <a:r>
                        <a:rPr lang="en-US" altLang="zh-CN" sz="1400" kern="1200" dirty="0" smtClean="0">
                          <a:solidFill>
                            <a:schemeClr val="bg2"/>
                          </a:solidFill>
                          <a:latin typeface="微软雅黑" pitchFamily="34" charset="-122"/>
                          <a:ea typeface="微软雅黑" pitchFamily="34" charset="-122"/>
                          <a:cs typeface="+mn-cs"/>
                        </a:rPr>
                        <a:t>1974</a:t>
                      </a: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美元存款占总存款 </a:t>
                      </a:r>
                      <a:r>
                        <a:rPr lang="en-US" altLang="zh-CN" sz="1400" kern="1200" dirty="0" smtClean="0">
                          <a:solidFill>
                            <a:schemeClr val="bg2"/>
                          </a:solidFill>
                          <a:latin typeface="微软雅黑" pitchFamily="34" charset="-122"/>
                          <a:ea typeface="微软雅黑" pitchFamily="34" charset="-122"/>
                          <a:cs typeface="+mn-cs"/>
                        </a:rPr>
                        <a:t>90%</a:t>
                      </a: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美元贷款占总贷款</a:t>
                      </a:r>
                      <a:r>
                        <a:rPr lang="en-US" altLang="zh-CN" sz="1400" kern="1200" dirty="0" smtClean="0">
                          <a:solidFill>
                            <a:schemeClr val="bg2"/>
                          </a:solidFill>
                          <a:latin typeface="微软雅黑" pitchFamily="34" charset="-122"/>
                          <a:ea typeface="微软雅黑" pitchFamily="34" charset="-122"/>
                          <a:cs typeface="+mn-cs"/>
                        </a:rPr>
                        <a:t>97%</a:t>
                      </a: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zh-CN" altLang="en-US" sz="1400" kern="1200" dirty="0" smtClean="0">
                          <a:solidFill>
                            <a:schemeClr val="bg2"/>
                          </a:solidFill>
                          <a:latin typeface="微软雅黑" pitchFamily="34" charset="-122"/>
                          <a:ea typeface="微软雅黑" pitchFamily="34" charset="-122"/>
                          <a:cs typeface="+mn-cs"/>
                        </a:rPr>
                        <a:t>银行资产负债占金融总资产负债</a:t>
                      </a:r>
                      <a:r>
                        <a:rPr lang="en-US" altLang="zh-CN" sz="1400" kern="1200" dirty="0" smtClean="0">
                          <a:solidFill>
                            <a:schemeClr val="bg2"/>
                          </a:solidFill>
                          <a:latin typeface="微软雅黑" pitchFamily="34" charset="-122"/>
                          <a:ea typeface="微软雅黑" pitchFamily="34" charset="-122"/>
                          <a:cs typeface="+mn-cs"/>
                        </a:rPr>
                        <a:t>90%</a:t>
                      </a: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en-US" altLang="zh-CN" sz="1400" kern="1200" dirty="0" smtClean="0">
                          <a:solidFill>
                            <a:schemeClr val="bg2"/>
                          </a:solidFill>
                          <a:latin typeface="微软雅黑" pitchFamily="34" charset="-122"/>
                          <a:ea typeface="微软雅黑" pitchFamily="34" charset="-122"/>
                          <a:cs typeface="+mn-cs"/>
                        </a:rPr>
                        <a:t>16</a:t>
                      </a:r>
                      <a:r>
                        <a:rPr lang="zh-CN" altLang="en-US" sz="1400" kern="1200" dirty="0" smtClean="0">
                          <a:solidFill>
                            <a:schemeClr val="bg2"/>
                          </a:solidFill>
                          <a:latin typeface="微软雅黑" pitchFamily="34" charset="-122"/>
                          <a:ea typeface="微软雅黑" pitchFamily="34" charset="-122"/>
                          <a:cs typeface="+mn-cs"/>
                        </a:rPr>
                        <a:t>家商业银行中，</a:t>
                      </a:r>
                      <a:r>
                        <a:rPr lang="en-US" altLang="zh-CN" sz="1400" kern="1200" dirty="0" smtClean="0">
                          <a:solidFill>
                            <a:schemeClr val="bg2"/>
                          </a:solidFill>
                          <a:latin typeface="微软雅黑" pitchFamily="34" charset="-122"/>
                          <a:ea typeface="微软雅黑" pitchFamily="34" charset="-122"/>
                          <a:cs typeface="+mn-cs"/>
                        </a:rPr>
                        <a:t>7</a:t>
                      </a:r>
                      <a:r>
                        <a:rPr lang="zh-CN" altLang="en-US" sz="1400" kern="1200" dirty="0" smtClean="0">
                          <a:solidFill>
                            <a:schemeClr val="bg2"/>
                          </a:solidFill>
                          <a:latin typeface="微软雅黑" pitchFamily="34" charset="-122"/>
                          <a:ea typeface="微软雅黑" pitchFamily="34" charset="-122"/>
                          <a:cs typeface="+mn-cs"/>
                        </a:rPr>
                        <a:t>家本地，</a:t>
                      </a:r>
                      <a:r>
                        <a:rPr lang="en-US" altLang="zh-CN" sz="1400" kern="1200" dirty="0" smtClean="0">
                          <a:solidFill>
                            <a:schemeClr val="bg2"/>
                          </a:solidFill>
                          <a:latin typeface="微软雅黑" pitchFamily="34" charset="-122"/>
                          <a:ea typeface="微软雅黑" pitchFamily="34" charset="-122"/>
                          <a:cs typeface="+mn-cs"/>
                        </a:rPr>
                        <a:t>9</a:t>
                      </a:r>
                      <a:r>
                        <a:rPr lang="zh-CN" altLang="en-US" sz="1400" kern="1200" dirty="0" smtClean="0">
                          <a:solidFill>
                            <a:schemeClr val="bg2"/>
                          </a:solidFill>
                          <a:latin typeface="微软雅黑" pitchFamily="34" charset="-122"/>
                          <a:ea typeface="微软雅黑" pitchFamily="34" charset="-122"/>
                          <a:cs typeface="+mn-cs"/>
                        </a:rPr>
                        <a:t>家外国银行</a:t>
                      </a:r>
                      <a:endParaRPr lang="en-US" altLang="zh-CN" sz="1400" kern="1200" dirty="0" smtClean="0">
                        <a:solidFill>
                          <a:schemeClr val="bg2"/>
                        </a:solidFill>
                        <a:latin typeface="微软雅黑" pitchFamily="34" charset="-122"/>
                        <a:ea typeface="微软雅黑" pitchFamily="34" charset="-122"/>
                        <a:cs typeface="+mn-cs"/>
                      </a:endParaRP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r>
                        <a:rPr lang="zh-CN" altLang="en-US" sz="1400" kern="1200" dirty="0" smtClean="0">
                          <a:solidFill>
                            <a:schemeClr val="bg2"/>
                          </a:solidFill>
                          <a:latin typeface="微软雅黑" pitchFamily="34" charset="-122"/>
                          <a:ea typeface="微软雅黑" pitchFamily="34" charset="-122"/>
                          <a:cs typeface="+mn-cs"/>
                        </a:rPr>
                        <a:t>保险公司共</a:t>
                      </a:r>
                      <a:r>
                        <a:rPr lang="en-US" altLang="zh-CN" sz="1400" kern="1200" dirty="0" smtClean="0">
                          <a:solidFill>
                            <a:schemeClr val="bg2"/>
                          </a:solidFill>
                          <a:latin typeface="微软雅黑" pitchFamily="34" charset="-122"/>
                          <a:ea typeface="微软雅黑" pitchFamily="34" charset="-122"/>
                          <a:cs typeface="+mn-cs"/>
                        </a:rPr>
                        <a:t>22</a:t>
                      </a:r>
                      <a:r>
                        <a:rPr lang="zh-CN" altLang="en-US" sz="1400" kern="1200" dirty="0" smtClean="0">
                          <a:solidFill>
                            <a:schemeClr val="bg2"/>
                          </a:solidFill>
                          <a:latin typeface="微软雅黑" pitchFamily="34" charset="-122"/>
                          <a:ea typeface="微软雅黑" pitchFamily="34" charset="-122"/>
                          <a:cs typeface="+mn-cs"/>
                        </a:rPr>
                        <a:t>家，阿拉伯公司</a:t>
                      </a:r>
                      <a:r>
                        <a:rPr lang="en-US" altLang="zh-CN" sz="1400" kern="1200" dirty="0" smtClean="0">
                          <a:solidFill>
                            <a:schemeClr val="bg2"/>
                          </a:solidFill>
                          <a:latin typeface="微软雅黑" pitchFamily="34" charset="-122"/>
                          <a:ea typeface="微软雅黑" pitchFamily="34" charset="-122"/>
                          <a:cs typeface="+mn-cs"/>
                        </a:rPr>
                        <a:t>7</a:t>
                      </a:r>
                      <a:r>
                        <a:rPr lang="zh-CN" altLang="en-US" sz="1400" kern="1200" dirty="0" smtClean="0">
                          <a:solidFill>
                            <a:schemeClr val="bg2"/>
                          </a:solidFill>
                          <a:latin typeface="微软雅黑" pitchFamily="34" charset="-122"/>
                          <a:ea typeface="微软雅黑" pitchFamily="34" charset="-122"/>
                          <a:cs typeface="+mn-cs"/>
                        </a:rPr>
                        <a:t>家，外国公司</a:t>
                      </a:r>
                      <a:r>
                        <a:rPr lang="en-US" altLang="zh-CN" sz="1400" kern="1200" dirty="0" smtClean="0">
                          <a:solidFill>
                            <a:schemeClr val="bg2"/>
                          </a:solidFill>
                          <a:latin typeface="微软雅黑" pitchFamily="34" charset="-122"/>
                          <a:ea typeface="微软雅黑" pitchFamily="34" charset="-122"/>
                          <a:cs typeface="+mn-cs"/>
                        </a:rPr>
                        <a:t>4</a:t>
                      </a:r>
                      <a:r>
                        <a:rPr lang="zh-CN" altLang="en-US" sz="1400" kern="1200" dirty="0" smtClean="0">
                          <a:solidFill>
                            <a:schemeClr val="bg2"/>
                          </a:solidFill>
                          <a:latin typeface="微软雅黑" pitchFamily="34" charset="-122"/>
                          <a:ea typeface="微软雅黑" pitchFamily="34" charset="-122"/>
                          <a:cs typeface="+mn-cs"/>
                        </a:rPr>
                        <a:t>家</a:t>
                      </a:r>
                      <a:endParaRPr lang="en-US" altLang="zh-CN" sz="1400" kern="1200" dirty="0" smtClean="0">
                        <a:solidFill>
                          <a:schemeClr val="bg2"/>
                        </a:solidFill>
                        <a:latin typeface="微软雅黑" pitchFamily="34" charset="-122"/>
                        <a:ea typeface="微软雅黑" pitchFamily="34" charset="-122"/>
                        <a:cs typeface="+mn-cs"/>
                      </a:endParaRPr>
                    </a:p>
                    <a:p>
                      <a:pPr marL="176530" marR="0" lvl="0" indent="-174625" algn="l" defTabSz="914400" rtl="0" eaLnBrk="1" fontAlgn="auto" latinLnBrk="0" hangingPunct="1">
                        <a:lnSpc>
                          <a:spcPct val="150000"/>
                        </a:lnSpc>
                        <a:spcBef>
                          <a:spcPts val="600"/>
                        </a:spcBef>
                        <a:spcAft>
                          <a:spcPts val="0"/>
                        </a:spcAft>
                        <a:buClr>
                          <a:srgbClr val="83C372"/>
                        </a:buClr>
                        <a:buSzTx/>
                        <a:buFont typeface="Arial" panose="020B0604020202020204" pitchFamily="34" charset="0"/>
                        <a:buChar char="»"/>
                        <a:defRPr/>
                      </a:pP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项目融资集团</a:t>
                      </a:r>
                      <a:endParaRPr lang="en-US" altLang="zh-CN" sz="1400" kern="120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sz="1400" kern="1200" dirty="0" smtClean="0">
                          <a:solidFill>
                            <a:schemeClr val="bg2"/>
                          </a:solidFill>
                          <a:latin typeface="微软雅黑" pitchFamily="34" charset="-122"/>
                          <a:ea typeface="微软雅黑" pitchFamily="34" charset="-122"/>
                          <a:cs typeface="+mn-cs"/>
                        </a:rPr>
                        <a:t>2016</a:t>
                      </a:r>
                      <a:r>
                        <a:rPr lang="zh-CN" altLang="en-US" sz="1400" kern="1200" dirty="0" smtClean="0">
                          <a:solidFill>
                            <a:schemeClr val="bg2"/>
                          </a:solidFill>
                          <a:latin typeface="微软雅黑" pitchFamily="34" charset="-122"/>
                          <a:ea typeface="微软雅黑" pitchFamily="34" charset="-122"/>
                          <a:cs typeface="+mn-cs"/>
                        </a:rPr>
                        <a:t>年商业银行贷款总额</a:t>
                      </a:r>
                      <a:r>
                        <a:rPr lang="en-US" altLang="zh-CN" sz="1400" kern="1200" dirty="0" smtClean="0">
                          <a:solidFill>
                            <a:schemeClr val="bg2"/>
                          </a:solidFill>
                          <a:latin typeface="微软雅黑" pitchFamily="34" charset="-122"/>
                          <a:ea typeface="微软雅黑" pitchFamily="34" charset="-122"/>
                          <a:cs typeface="+mn-cs"/>
                        </a:rPr>
                        <a:t>575.4</a:t>
                      </a:r>
                      <a:r>
                        <a:rPr lang="zh-CN" altLang="en-US" sz="1400" kern="1200" dirty="0" smtClean="0">
                          <a:solidFill>
                            <a:schemeClr val="bg2"/>
                          </a:solidFill>
                          <a:latin typeface="微软雅黑" pitchFamily="34" charset="-122"/>
                          <a:ea typeface="微软雅黑" pitchFamily="34" charset="-122"/>
                          <a:cs typeface="+mn-cs"/>
                        </a:rPr>
                        <a:t>亿美元</a:t>
                      </a:r>
                      <a:endParaRPr lang="en-US" altLang="zh-CN" sz="1400" kern="120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dirty="0" smtClean="0">
                          <a:solidFill>
                            <a:schemeClr val="bg2"/>
                          </a:solidFill>
                          <a:latin typeface="微软雅黑" pitchFamily="34" charset="-122"/>
                          <a:ea typeface="微软雅黑" pitchFamily="34" charset="-122"/>
                          <a:cs typeface="+mn-cs"/>
                        </a:rPr>
                        <a:t>平均贷款利率</a:t>
                      </a:r>
                      <a:r>
                        <a:rPr lang="en-US" altLang="zh-CN" sz="1400" kern="1200" dirty="0" smtClean="0">
                          <a:solidFill>
                            <a:schemeClr val="bg2"/>
                          </a:solidFill>
                          <a:latin typeface="微软雅黑" pitchFamily="34" charset="-122"/>
                          <a:ea typeface="微软雅黑" pitchFamily="34" charset="-122"/>
                          <a:cs typeface="+mn-cs"/>
                        </a:rPr>
                        <a:t>4.8%</a:t>
                      </a:r>
                      <a:endParaRPr lang="en-US" sz="1400" kern="1200" dirty="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altLang="zh-CN" sz="1400" kern="1200" baseline="0" dirty="0" smtClean="0">
                          <a:solidFill>
                            <a:schemeClr val="bg2"/>
                          </a:solidFill>
                          <a:latin typeface="微软雅黑" pitchFamily="34" charset="-122"/>
                          <a:ea typeface="微软雅黑" pitchFamily="34" charset="-122"/>
                          <a:cs typeface="+mn-cs"/>
                        </a:rPr>
                        <a:t>1989</a:t>
                      </a:r>
                      <a:r>
                        <a:rPr lang="zh-CN" altLang="en-US" sz="1400" kern="1200" baseline="0" dirty="0" smtClean="0">
                          <a:solidFill>
                            <a:schemeClr val="bg2"/>
                          </a:solidFill>
                          <a:latin typeface="微软雅黑" pitchFamily="34" charset="-122"/>
                          <a:ea typeface="微软雅黑" pitchFamily="34" charset="-122"/>
                          <a:cs typeface="+mn-cs"/>
                        </a:rPr>
                        <a:t>年马斯喀特证券市场（</a:t>
                      </a:r>
                      <a:r>
                        <a:rPr lang="en-US" altLang="zh-CN" sz="1400" kern="1200" baseline="0" dirty="0" smtClean="0">
                          <a:solidFill>
                            <a:schemeClr val="bg2"/>
                          </a:solidFill>
                          <a:latin typeface="微软雅黑" pitchFamily="34" charset="-122"/>
                          <a:ea typeface="微软雅黑" pitchFamily="34" charset="-122"/>
                          <a:cs typeface="+mn-cs"/>
                        </a:rPr>
                        <a:t>MSM</a:t>
                      </a:r>
                      <a:r>
                        <a:rPr lang="zh-CN" altLang="en-US" sz="1400" kern="1200" baseline="0" dirty="0" smtClean="0">
                          <a:solidFill>
                            <a:schemeClr val="bg2"/>
                          </a:solidFill>
                          <a:latin typeface="微软雅黑" pitchFamily="34" charset="-122"/>
                          <a:ea typeface="微软雅黑" pitchFamily="34" charset="-122"/>
                          <a:cs typeface="+mn-cs"/>
                        </a:rPr>
                        <a:t>）负责运营</a:t>
                      </a:r>
                      <a:endParaRPr lang="en-US" altLang="zh-CN" sz="1400" kern="1200" baseline="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zh-CN" altLang="en-US" sz="1400" kern="1200" baseline="0" dirty="0" smtClean="0">
                          <a:solidFill>
                            <a:schemeClr val="bg2"/>
                          </a:solidFill>
                          <a:latin typeface="微软雅黑" pitchFamily="34" charset="-122"/>
                          <a:ea typeface="微软雅黑" pitchFamily="34" charset="-122"/>
                          <a:cs typeface="+mn-cs"/>
                        </a:rPr>
                        <a:t>资本市场监管局（</a:t>
                      </a:r>
                      <a:r>
                        <a:rPr lang="en-US" altLang="zh-CN" sz="1400" kern="1200" baseline="0" dirty="0" smtClean="0">
                          <a:solidFill>
                            <a:schemeClr val="bg2"/>
                          </a:solidFill>
                          <a:latin typeface="微软雅黑" pitchFamily="34" charset="-122"/>
                          <a:ea typeface="微软雅黑" pitchFamily="34" charset="-122"/>
                          <a:cs typeface="+mn-cs"/>
                        </a:rPr>
                        <a:t>CMA</a:t>
                      </a:r>
                      <a:r>
                        <a:rPr lang="zh-CN" altLang="en-US" sz="1400" kern="1200" baseline="0" dirty="0" smtClean="0">
                          <a:solidFill>
                            <a:schemeClr val="bg2"/>
                          </a:solidFill>
                          <a:latin typeface="微软雅黑" pitchFamily="34" charset="-122"/>
                          <a:ea typeface="微软雅黑" pitchFamily="34" charset="-122"/>
                          <a:cs typeface="+mn-cs"/>
                        </a:rPr>
                        <a:t>）负责监管</a:t>
                      </a:r>
                      <a:endParaRPr lang="en-US" altLang="zh-CN" sz="1400" kern="1200" baseline="0" dirty="0" smtClean="0">
                        <a:solidFill>
                          <a:schemeClr val="bg2"/>
                        </a:solidFill>
                        <a:latin typeface="微软雅黑" pitchFamily="34" charset="-122"/>
                        <a:ea typeface="微软雅黑" pitchFamily="34" charset="-122"/>
                        <a:cs typeface="+mn-cs"/>
                      </a:endParaRPr>
                    </a:p>
                    <a:p>
                      <a:pPr marL="176530" lvl="0" indent="-174625" algn="l" defTabSz="914400" rtl="0" eaLnBrk="1" latinLnBrk="0" hangingPunct="1">
                        <a:lnSpc>
                          <a:spcPct val="150000"/>
                        </a:lnSpc>
                        <a:spcBef>
                          <a:spcPts val="600"/>
                        </a:spcBef>
                        <a:buClr>
                          <a:srgbClr val="83C372"/>
                        </a:buClr>
                        <a:buFont typeface="Arial" panose="020B0604020202020204" pitchFamily="34" charset="0"/>
                        <a:buChar char="»"/>
                      </a:pPr>
                      <a:r>
                        <a:rPr lang="en-US" altLang="zh-CN" sz="1400" kern="1200" baseline="0" dirty="0" smtClean="0">
                          <a:solidFill>
                            <a:schemeClr val="bg2"/>
                          </a:solidFill>
                          <a:latin typeface="微软雅黑" pitchFamily="34" charset="-122"/>
                          <a:ea typeface="微软雅黑" pitchFamily="34" charset="-122"/>
                          <a:cs typeface="+mn-cs"/>
                        </a:rPr>
                        <a:t>2016</a:t>
                      </a:r>
                      <a:r>
                        <a:rPr lang="zh-CN" altLang="en-US" sz="1400" kern="1200" baseline="0" dirty="0" smtClean="0">
                          <a:solidFill>
                            <a:schemeClr val="bg2"/>
                          </a:solidFill>
                          <a:latin typeface="微软雅黑" pitchFamily="34" charset="-122"/>
                          <a:ea typeface="微软雅黑" pitchFamily="34" charset="-122"/>
                          <a:cs typeface="+mn-cs"/>
                        </a:rPr>
                        <a:t>年</a:t>
                      </a:r>
                      <a:r>
                        <a:rPr lang="en-US" altLang="zh-CN" sz="1400" kern="1200" baseline="0" dirty="0" smtClean="0">
                          <a:solidFill>
                            <a:schemeClr val="bg2"/>
                          </a:solidFill>
                          <a:latin typeface="微软雅黑" pitchFamily="34" charset="-122"/>
                          <a:ea typeface="微软雅黑" pitchFamily="34" charset="-122"/>
                          <a:cs typeface="+mn-cs"/>
                        </a:rPr>
                        <a:t>MSM</a:t>
                      </a:r>
                      <a:r>
                        <a:rPr lang="zh-CN" altLang="en-US" sz="1400" kern="1200" baseline="0" dirty="0" smtClean="0">
                          <a:solidFill>
                            <a:schemeClr val="bg2"/>
                          </a:solidFill>
                          <a:latin typeface="微软雅黑" pitchFamily="34" charset="-122"/>
                          <a:ea typeface="微软雅黑" pitchFamily="34" charset="-122"/>
                          <a:cs typeface="+mn-cs"/>
                        </a:rPr>
                        <a:t>上市公司</a:t>
                      </a:r>
                      <a:r>
                        <a:rPr lang="en-US" altLang="zh-CN" sz="1400" kern="1200" baseline="0" dirty="0" smtClean="0">
                          <a:solidFill>
                            <a:schemeClr val="bg2"/>
                          </a:solidFill>
                          <a:latin typeface="微软雅黑" pitchFamily="34" charset="-122"/>
                          <a:ea typeface="微软雅黑" pitchFamily="34" charset="-122"/>
                          <a:cs typeface="+mn-cs"/>
                        </a:rPr>
                        <a:t>120</a:t>
                      </a:r>
                      <a:r>
                        <a:rPr lang="zh-CN" altLang="en-US" sz="1400" kern="1200" baseline="0" dirty="0" smtClean="0">
                          <a:solidFill>
                            <a:schemeClr val="bg2"/>
                          </a:solidFill>
                          <a:latin typeface="微软雅黑" pitchFamily="34" charset="-122"/>
                          <a:ea typeface="微软雅黑" pitchFamily="34" charset="-122"/>
                          <a:cs typeface="+mn-cs"/>
                        </a:rPr>
                        <a:t>家，市值</a:t>
                      </a:r>
                      <a:r>
                        <a:rPr lang="en-US" altLang="zh-CN" sz="1400" kern="1200" baseline="0" dirty="0" smtClean="0">
                          <a:solidFill>
                            <a:schemeClr val="bg2"/>
                          </a:solidFill>
                          <a:latin typeface="微软雅黑" pitchFamily="34" charset="-122"/>
                          <a:ea typeface="微软雅黑" pitchFamily="34" charset="-122"/>
                          <a:cs typeface="+mn-cs"/>
                        </a:rPr>
                        <a:t>449.5</a:t>
                      </a:r>
                      <a:r>
                        <a:rPr lang="zh-CN" altLang="en-US" sz="1400" kern="1200" baseline="0" dirty="0" smtClean="0">
                          <a:solidFill>
                            <a:schemeClr val="bg2"/>
                          </a:solidFill>
                          <a:latin typeface="微软雅黑" pitchFamily="34" charset="-122"/>
                          <a:ea typeface="微软雅黑" pitchFamily="34" charset="-122"/>
                          <a:cs typeface="+mn-cs"/>
                        </a:rPr>
                        <a:t>亿，日均交易额</a:t>
                      </a:r>
                      <a:r>
                        <a:rPr lang="en-US" altLang="zh-CN" sz="1400" kern="1200" baseline="0" dirty="0" smtClean="0">
                          <a:solidFill>
                            <a:schemeClr val="bg2"/>
                          </a:solidFill>
                          <a:latin typeface="微软雅黑" pitchFamily="34" charset="-122"/>
                          <a:ea typeface="微软雅黑" pitchFamily="34" charset="-122"/>
                          <a:cs typeface="+mn-cs"/>
                        </a:rPr>
                        <a:t>396</a:t>
                      </a:r>
                      <a:r>
                        <a:rPr lang="zh-CN" altLang="en-US" sz="1400" kern="1200" baseline="0" dirty="0" smtClean="0">
                          <a:solidFill>
                            <a:schemeClr val="bg2"/>
                          </a:solidFill>
                          <a:latin typeface="微软雅黑" pitchFamily="34" charset="-122"/>
                          <a:ea typeface="微软雅黑" pitchFamily="34" charset="-122"/>
                          <a:cs typeface="+mn-cs"/>
                        </a:rPr>
                        <a:t>万</a:t>
                      </a:r>
                      <a:endParaRPr lang="en-US" altLang="zh-CN" sz="1400" kern="1200" baseline="0" dirty="0" smtClean="0">
                        <a:solidFill>
                          <a:schemeClr val="bg2"/>
                        </a:solidFill>
                        <a:latin typeface="微软雅黑" pitchFamily="34" charset="-122"/>
                        <a:ea typeface="微软雅黑" pitchFamily="34" charset="-122"/>
                        <a:cs typeface="+mn-cs"/>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传统金融体系的局限性</a:t>
            </a:r>
            <a:endParaRPr lang="en-US" dirty="0"/>
          </a:p>
        </p:txBody>
      </p:sp>
    </p:spTree>
    <p:extLst>
      <p:ext uri="{BB962C8B-B14F-4D97-AF65-F5344CB8AC3E}">
        <p14:creationId xmlns:p14="http://schemas.microsoft.com/office/powerpoint/2010/main" val="103009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传统金融体系的局限性</a:t>
            </a:r>
            <a:endParaRPr lang="en-US" dirty="0"/>
          </a:p>
        </p:txBody>
      </p:sp>
      <p:sp>
        <p:nvSpPr>
          <p:cNvPr id="6" name="Text Placeholder 5"/>
          <p:cNvSpPr>
            <a:spLocks noGrp="1"/>
          </p:cNvSpPr>
          <p:nvPr>
            <p:ph type="body" sz="quarter" idx="10"/>
          </p:nvPr>
        </p:nvSpPr>
        <p:spPr/>
        <p:txBody>
          <a:bodyPr/>
          <a:lstStyle/>
          <a:p>
            <a:r>
              <a:rPr lang="en-US" dirty="0"/>
              <a:t>Best for presenting a few main points</a:t>
            </a:r>
          </a:p>
        </p:txBody>
      </p:sp>
      <p:sp>
        <p:nvSpPr>
          <p:cNvPr id="18" name="Text Placeholder 17"/>
          <p:cNvSpPr>
            <a:spLocks noGrp="1"/>
          </p:cNvSpPr>
          <p:nvPr>
            <p:ph type="body" sz="quarter" idx="11"/>
          </p:nvPr>
        </p:nvSpPr>
        <p:spPr/>
        <p:txBody>
          <a:bodyPr/>
          <a:lstStyle/>
          <a:p>
            <a:r>
              <a:rPr lang="zh-CN" altLang="en-US" b="1" dirty="0" smtClean="0">
                <a:solidFill>
                  <a:srgbClr val="68B57F"/>
                </a:solidFill>
              </a:rPr>
              <a:t>阿曼金融体系面临的问题</a:t>
            </a:r>
            <a:endParaRPr lang="en-US" b="1" dirty="0">
              <a:solidFill>
                <a:srgbClr val="68B57F"/>
              </a:solidFill>
            </a:endParaRPr>
          </a:p>
          <a:p>
            <a:pPr lvl="1">
              <a:buClr>
                <a:srgbClr val="68B57F"/>
              </a:buClr>
              <a:buSzPct val="100000"/>
            </a:pPr>
            <a:r>
              <a:rPr lang="zh-CN" altLang="en-US" dirty="0" smtClean="0"/>
              <a:t>地缘政治</a:t>
            </a:r>
            <a:r>
              <a:rPr lang="zh-CN" altLang="en-US" dirty="0"/>
              <a:t>：</a:t>
            </a:r>
            <a:r>
              <a:rPr lang="en-US" altLang="zh-CN" dirty="0" smtClean="0"/>
              <a:t>OPEC</a:t>
            </a:r>
            <a:r>
              <a:rPr lang="zh-CN" altLang="en-US" dirty="0" smtClean="0"/>
              <a:t>、石油产量</a:t>
            </a:r>
            <a:endParaRPr lang="en-US" altLang="zh-CN" dirty="0" smtClean="0"/>
          </a:p>
          <a:p>
            <a:pPr lvl="1">
              <a:buClr>
                <a:srgbClr val="68B57F"/>
              </a:buClr>
              <a:buSzPct val="100000"/>
            </a:pPr>
            <a:r>
              <a:rPr lang="zh-CN" altLang="en-US" dirty="0" smtClean="0"/>
              <a:t>石油美元</a:t>
            </a:r>
            <a:endParaRPr lang="en-US" altLang="zh-CN" dirty="0" smtClean="0"/>
          </a:p>
          <a:p>
            <a:pPr lvl="1">
              <a:buClr>
                <a:srgbClr val="68B57F"/>
              </a:buClr>
              <a:buSzPct val="100000"/>
            </a:pPr>
            <a:r>
              <a:rPr lang="zh-CN" altLang="en-US" dirty="0" smtClean="0"/>
              <a:t>失业率高</a:t>
            </a:r>
            <a:endParaRPr lang="en-US" dirty="0"/>
          </a:p>
          <a:p>
            <a:pPr lvl="1">
              <a:buClr>
                <a:srgbClr val="68B57F"/>
              </a:buClr>
              <a:buSzPct val="100000"/>
            </a:pPr>
            <a:r>
              <a:rPr lang="zh-CN" altLang="en-US" dirty="0"/>
              <a:t>阿拉伯国家金融自由化比较缓慢且犹豫不定</a:t>
            </a:r>
            <a:endParaRPr lang="en-US" dirty="0"/>
          </a:p>
          <a:p>
            <a:pPr lvl="1">
              <a:buClr>
                <a:srgbClr val="68B57F"/>
              </a:buClr>
            </a:pPr>
            <a:r>
              <a:rPr lang="zh-CN" altLang="en-US" dirty="0"/>
              <a:t>阿拉伯国家信息技术尚落后于世界其他地区，这将成为金融行业变革的巨大障碍，并影响其全面发展的潜力</a:t>
            </a:r>
            <a:endParaRPr lang="en-US" dirty="0"/>
          </a:p>
          <a:p>
            <a:pPr lvl="1">
              <a:buClr>
                <a:srgbClr val="68B57F"/>
              </a:buClr>
            </a:pPr>
            <a:r>
              <a:rPr lang="zh-CN" altLang="en-US" dirty="0"/>
              <a:t>阿拉伯国家需要多样化的金融服务，包括微观金融、小规模商业融资、住房抵押、可持续养老金、保险服务、其他规避风险的产品以及大型项目融资等。尽管阿拉伯国家金融体系包括这些服务，但其作用和世界其他地区相比还较弱</a:t>
            </a:r>
            <a:r>
              <a:rPr lang="zh-CN" altLang="en-US" dirty="0" smtClean="0"/>
              <a:t>。</a:t>
            </a:r>
            <a:endParaRPr lang="en-US" altLang="zh-CN" dirty="0" smtClean="0"/>
          </a:p>
          <a:p>
            <a:pPr lvl="1">
              <a:buClr>
                <a:srgbClr val="68B57F"/>
              </a:buClr>
            </a:pPr>
            <a:r>
              <a:rPr lang="zh-CN" altLang="en-US" dirty="0" smtClean="0"/>
              <a:t>评级下调</a:t>
            </a:r>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8</a:t>
            </a:fld>
            <a:endParaRPr lang="en-GB" dirty="0"/>
          </a:p>
        </p:txBody>
      </p:sp>
    </p:spTree>
    <p:extLst>
      <p:ext uri="{BB962C8B-B14F-4D97-AF65-F5344CB8AC3E}">
        <p14:creationId xmlns:p14="http://schemas.microsoft.com/office/powerpoint/2010/main" val="259966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传统金融体系的局限性</a:t>
            </a:r>
            <a:endParaRPr lang="en-US" dirty="0"/>
          </a:p>
        </p:txBody>
      </p:sp>
      <p:sp>
        <p:nvSpPr>
          <p:cNvPr id="7" name="Text Placeholder 6"/>
          <p:cNvSpPr>
            <a:spLocks noGrp="1"/>
          </p:cNvSpPr>
          <p:nvPr>
            <p:ph type="body" sz="quarter" idx="10"/>
          </p:nvPr>
        </p:nvSpPr>
        <p:spPr/>
        <p:txBody>
          <a:bodyPr/>
          <a:lstStyle/>
          <a:p>
            <a:r>
              <a:rPr lang="en-US" dirty="0"/>
              <a:t>More table styles available in the PowerPoint Toolkit</a:t>
            </a:r>
          </a:p>
        </p:txBody>
      </p:sp>
      <p:sp>
        <p:nvSpPr>
          <p:cNvPr id="4" name="Text Placeholder 3"/>
          <p:cNvSpPr>
            <a:spLocks noGrp="1"/>
          </p:cNvSpPr>
          <p:nvPr>
            <p:ph type="body" sz="quarter" idx="11"/>
          </p:nvPr>
        </p:nvSpPr>
        <p:spPr/>
        <p:txBody>
          <a:bodyPr/>
          <a:lstStyle/>
          <a:p>
            <a:endParaRPr lang="en-GB"/>
          </a:p>
        </p:txBody>
      </p:sp>
      <p:graphicFrame>
        <p:nvGraphicFramePr>
          <p:cNvPr id="10" name="Content Placeholder 3"/>
          <p:cNvGraphicFramePr/>
          <p:nvPr/>
        </p:nvGraphicFramePr>
        <p:xfrm>
          <a:off x="479425" y="1828799"/>
          <a:ext cx="8207376" cy="4297363"/>
        </p:xfrm>
        <a:graphic>
          <a:graphicData uri="http://schemas.openxmlformats.org/drawingml/2006/table">
            <a:tbl>
              <a:tblPr firstRow="1" bandRow="1">
                <a:tableStyleId>{7DF18680-E054-41AD-8BC1-D1AEF772440D}</a:tableStyleId>
              </a:tblPr>
              <a:tblGrid>
                <a:gridCol w="2051844"/>
                <a:gridCol w="2051844"/>
                <a:gridCol w="2051844"/>
                <a:gridCol w="2051844"/>
              </a:tblGrid>
              <a:tr h="477093">
                <a:tc>
                  <a:txBody>
                    <a:bodyPr/>
                    <a:lstStyle/>
                    <a:p>
                      <a:pPr algn="l"/>
                      <a:r>
                        <a:rPr lang="en-US" sz="1600" dirty="0"/>
                        <a:t>Table</a:t>
                      </a:r>
                      <a:r>
                        <a:rPr lang="en-US" sz="1600" baseline="0" dirty="0"/>
                        <a:t> Heading 01</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02</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03</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04</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1891668">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1928602">
                <a:tc>
                  <a:txBody>
                    <a:bodyPr/>
                    <a:lstStyle/>
                    <a:p>
                      <a:pPr marL="176530" lvl="0" indent="-174625">
                        <a:spcBef>
                          <a:spcPts val="600"/>
                        </a:spcBef>
                        <a:buClr>
                          <a:srgbClr val="83C372"/>
                        </a:buClr>
                        <a:buFont typeface="Arial" panose="020B0604020202020204" pitchFamily="34" charset="0"/>
                        <a:buChar char="»"/>
                      </a:pPr>
                      <a:r>
                        <a:rPr lang="en-US" sz="1400" dirty="0">
                          <a:solidFill>
                            <a:schemeClr val="bg2"/>
                          </a:solidFill>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p>
                      <a:pPr>
                        <a:buClr>
                          <a:srgbClr val="83C372"/>
                        </a:buClr>
                      </a:pPr>
                      <a:endParaRPr lang="en-US" sz="1400" dirty="0">
                        <a:solidFill>
                          <a:schemeClr val="bg2"/>
                        </a:solidFill>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Moody's Theme 4.0</Template>
  <TotalTime>444</TotalTime>
  <Words>1550</Words>
  <Application>Microsoft Office PowerPoint</Application>
  <PresentationFormat>全屏显示(4:3)</PresentationFormat>
  <Paragraphs>217</Paragraphs>
  <Slides>24</Slides>
  <Notes>24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MA Theme</vt:lpstr>
      <vt:lpstr>PowerPoint 演示文稿</vt:lpstr>
      <vt:lpstr>Agenda</vt:lpstr>
      <vt:lpstr>1</vt:lpstr>
      <vt:lpstr>金融体系-中国</vt:lpstr>
      <vt:lpstr>金融体系-美国</vt:lpstr>
      <vt:lpstr>金融体系-中东/阿曼</vt:lpstr>
      <vt:lpstr>2</vt:lpstr>
      <vt:lpstr>传统金融体系的局限性</vt:lpstr>
      <vt:lpstr>传统金融体系的局限性</vt:lpstr>
      <vt:lpstr>3</vt:lpstr>
      <vt:lpstr>全球区块链的生态</vt:lpstr>
      <vt:lpstr>区块链带来的机会</vt:lpstr>
      <vt:lpstr>关键点和应对策略</vt:lpstr>
      <vt:lpstr>PowerPoint 演示文稿</vt:lpstr>
      <vt:lpstr>One column text + chart</vt:lpstr>
      <vt:lpstr>Note 2: the  font</vt:lpstr>
      <vt:lpstr>Note 1: slide masters</vt:lpstr>
      <vt:lpstr>One column slide with larger text</vt:lpstr>
      <vt:lpstr>Two column slide with smaller text</vt:lpstr>
      <vt:lpstr>One column text + image</vt:lpstr>
      <vt:lpstr>PowerPoint 演示文稿</vt:lpstr>
      <vt:lpstr>PowerPoint 演示文稿</vt:lpstr>
      <vt:lpstr>PowerPoint 演示文稿</vt:lpstr>
      <vt:lpstr>PowerPoint 演示文稿</vt:lpstr>
    </vt:vector>
  </TitlesOfParts>
  <Company>Moody's Analytics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chochoc</dc:creator>
  <cp:lastModifiedBy>chochoc</cp:lastModifiedBy>
  <cp:revision>153</cp:revision>
  <dcterms:created xsi:type="dcterms:W3CDTF">2018-11-30T10:02:35Z</dcterms:created>
  <dcterms:modified xsi:type="dcterms:W3CDTF">2018-12-03T17:14:11Z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