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1" r:id="rId2"/>
    <p:sldId id="278" r:id="rId3"/>
    <p:sldId id="279" r:id="rId4"/>
    <p:sldId id="280" r:id="rId5"/>
    <p:sldId id="272" r:id="rId6"/>
    <p:sldId id="274" r:id="rId7"/>
    <p:sldId id="276" r:id="rId8"/>
    <p:sldId id="27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8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2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tZREO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估值金额变化图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估值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6B9DEBB6-90D2-42E1-B4B9-84CC8F6EE26C}" type="VALUE">
                      <a:rPr lang="en-US" altLang="zh-CN"/>
                      <a:pPr/>
                      <a:t>[值]</a:t>
                    </a:fld>
                    <a:r>
                      <a:rPr lang="zh-CN" altLang="en-US"/>
                      <a:t>亿美元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083-474F-8D7D-134C12EE8B06}"/>
                </c:ext>
              </c:extLst>
            </c:dLbl>
            <c:dLbl>
              <c:idx val="1"/>
              <c:layout>
                <c:manualLayout>
                  <c:x val="0"/>
                  <c:y val="3.7037037037037028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15</a:t>
                    </a:r>
                    <a:r>
                      <a:rPr lang="zh-CN" altLang="en-US"/>
                      <a:t>亿美元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57638888888889"/>
                      <c:h val="0.1583796296296296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8083-474F-8D7D-134C12EE8B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Sheet1!$A$2:$A$3</c:f>
              <c:strCache>
                <c:ptCount val="2"/>
                <c:pt idx="0">
                  <c:v>2018年4月</c:v>
                </c:pt>
                <c:pt idx="1">
                  <c:v>2018年11月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83-474F-8D7D-134C12EE8B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2553912"/>
        <c:axId val="682554232"/>
      </c:barChart>
      <c:catAx>
        <c:axId val="682553912"/>
        <c:scaling>
          <c:orientation val="minMax"/>
        </c:scaling>
        <c:delete val="0"/>
        <c:axPos val="b"/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682554232"/>
        <c:crosses val="autoZero"/>
        <c:auto val="1"/>
        <c:lblAlgn val="ctr"/>
        <c:lblOffset val="100"/>
        <c:noMultiLvlLbl val="0"/>
      </c:catAx>
      <c:valAx>
        <c:axId val="682554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2553912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COINBASE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估值金额变化图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Sheet1!$B$23</c:f>
              <c:strCache>
                <c:ptCount val="1"/>
                <c:pt idx="0">
                  <c:v>估值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5EBF02AD-FD80-4F5F-A099-08AD45C09C97}" type="VALUE">
                      <a:rPr lang="en-US" altLang="zh-CN"/>
                      <a:pPr/>
                      <a:t>[值]</a:t>
                    </a:fld>
                    <a:r>
                      <a:rPr lang="zh-CN" altLang="en-US"/>
                      <a:t>亿美元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7D99-404A-965C-1B74BB51EEE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11A71B9-3C80-4F10-AC6D-50A07DAE6A0C}" type="VALUE">
                      <a:rPr lang="en-US" altLang="zh-CN"/>
                      <a:pPr/>
                      <a:t>[值]</a:t>
                    </a:fld>
                    <a:r>
                      <a:rPr lang="zh-CN" altLang="en-US"/>
                      <a:t>亿美元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D99-404A-965C-1B74BB51EE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Sheet1!$A$24:$A$25</c:f>
              <c:strCache>
                <c:ptCount val="2"/>
                <c:pt idx="0">
                  <c:v>2017年</c:v>
                </c:pt>
                <c:pt idx="1">
                  <c:v>2018年11月</c:v>
                </c:pt>
              </c:strCache>
            </c:strRef>
          </c:cat>
          <c:val>
            <c:numRef>
              <c:f>Sheet1!$B$24:$B$25</c:f>
              <c:numCache>
                <c:formatCode>General</c:formatCode>
                <c:ptCount val="2"/>
                <c:pt idx="0">
                  <c:v>15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99-404A-965C-1B74BB51EE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2553912"/>
        <c:axId val="682554232"/>
      </c:barChart>
      <c:catAx>
        <c:axId val="682553912"/>
        <c:scaling>
          <c:orientation val="minMax"/>
        </c:scaling>
        <c:delete val="0"/>
        <c:axPos val="b"/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682554232"/>
        <c:crosses val="autoZero"/>
        <c:auto val="1"/>
        <c:lblAlgn val="ctr"/>
        <c:lblOffset val="100"/>
        <c:noMultiLvlLbl val="0"/>
      </c:catAx>
      <c:valAx>
        <c:axId val="682554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2553912"/>
        <c:crosses val="autoZero"/>
        <c:crossBetween val="between"/>
        <c:min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0B722-E0D1-490A-AA2E-2DDD295F5863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2656B-3F79-4F07-9082-D8893E537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11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882E-260E-4D13-B565-8CEFC1F53B3B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74FD-C561-420E-BF5A-7EC3F5B65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51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882E-260E-4D13-B565-8CEFC1F53B3B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74FD-C561-420E-BF5A-7EC3F5B65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50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882E-260E-4D13-B565-8CEFC1F53B3B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74FD-C561-420E-BF5A-7EC3F5B65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41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882E-260E-4D13-B565-8CEFC1F53B3B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74FD-C561-420E-BF5A-7EC3F5B65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1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882E-260E-4D13-B565-8CEFC1F53B3B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74FD-C561-420E-BF5A-7EC3F5B65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20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882E-260E-4D13-B565-8CEFC1F53B3B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74FD-C561-420E-BF5A-7EC3F5B65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94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882E-260E-4D13-B565-8CEFC1F53B3B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74FD-C561-420E-BF5A-7EC3F5B65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54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882E-260E-4D13-B565-8CEFC1F53B3B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74FD-C561-420E-BF5A-7EC3F5B65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06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882E-260E-4D13-B565-8CEFC1F53B3B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74FD-C561-420E-BF5A-7EC3F5B65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14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882E-260E-4D13-B565-8CEFC1F53B3B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74FD-C561-420E-BF5A-7EC3F5B65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62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882E-260E-4D13-B565-8CEFC1F53B3B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74FD-C561-420E-BF5A-7EC3F5B65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85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2882E-260E-4D13-B565-8CEFC1F53B3B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C74FD-C561-420E-BF5A-7EC3F5B65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20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4DF6C5FB-B36B-450E-BF7A-C97DB6CC75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9522110"/>
              </p:ext>
            </p:extLst>
          </p:nvPr>
        </p:nvGraphicFramePr>
        <p:xfrm>
          <a:off x="1847485" y="1587136"/>
          <a:ext cx="36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20A4F329-2F16-44DE-8CB2-13359EE58F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9602844"/>
              </p:ext>
            </p:extLst>
          </p:nvPr>
        </p:nvGraphicFramePr>
        <p:xfrm>
          <a:off x="6165668" y="1587136"/>
          <a:ext cx="36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Google Shape;240;p23"/>
          <p:cNvSpPr/>
          <p:nvPr/>
        </p:nvSpPr>
        <p:spPr>
          <a:xfrm flipV="1">
            <a:off x="1380888" y="5187136"/>
            <a:ext cx="9036000" cy="14034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56"/>
                </a:moveTo>
                <a:cubicBezTo>
                  <a:pt x="554" y="56"/>
                  <a:pt x="881" y="56"/>
                  <a:pt x="1207" y="56"/>
                </a:cubicBezTo>
                <a:cubicBezTo>
                  <a:pt x="1534" y="56"/>
                  <a:pt x="1861" y="56"/>
                  <a:pt x="2415" y="56"/>
                </a:cubicBezTo>
                <a:lnTo>
                  <a:pt x="2414" y="13439"/>
                </a:lnTo>
                <a:lnTo>
                  <a:pt x="2644" y="0"/>
                </a:lnTo>
                <a:lnTo>
                  <a:pt x="21600" y="56"/>
                </a:lnTo>
                <a:lnTo>
                  <a:pt x="21600" y="4099"/>
                </a:lnTo>
                <a:lnTo>
                  <a:pt x="2671" y="3813"/>
                </a:lnTo>
                <a:lnTo>
                  <a:pt x="2361" y="21600"/>
                </a:lnTo>
                <a:lnTo>
                  <a:pt x="2360" y="4101"/>
                </a:lnTo>
                <a:lnTo>
                  <a:pt x="0" y="4099"/>
                </a:lnTo>
                <a:lnTo>
                  <a:pt x="0" y="56"/>
                </a:lnTo>
              </a:path>
            </a:pathLst>
          </a:custGeom>
          <a:solidFill>
            <a:srgbClr val="128D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1" i="0" u="none" strike="noStrike" cap="none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pic>
        <p:nvPicPr>
          <p:cNvPr id="11" name="Google Shape;239;p23" descr="横版绿色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25976" y="5467825"/>
            <a:ext cx="1780078" cy="31421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241;p23"/>
          <p:cNvSpPr txBox="1"/>
          <p:nvPr/>
        </p:nvSpPr>
        <p:spPr>
          <a:xfrm>
            <a:off x="1482485" y="5327481"/>
            <a:ext cx="6656881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lvl="0">
              <a:buClr>
                <a:srgbClr val="666666"/>
              </a:buClr>
              <a:buSzPts val="3200"/>
            </a:pPr>
            <a:r>
              <a:rPr lang="zh-CN" altLang="en-US" sz="2400" b="1" i="0" u="none" strike="noStrike" cap="none" dirty="0">
                <a:solidFill>
                  <a:srgbClr val="6666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Roboto"/>
                <a:sym typeface="Roboto"/>
              </a:rPr>
              <a:t>图</a:t>
            </a:r>
            <a:r>
              <a:rPr lang="en-US" altLang="zh-CN" sz="2400" b="1" dirty="0">
                <a:solidFill>
                  <a:srgbClr val="6666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Roboto"/>
                <a:sym typeface="Roboto"/>
              </a:rPr>
              <a:t>2  </a:t>
            </a:r>
            <a:r>
              <a:rPr lang="en-US" altLang="zh-CN" sz="2400" b="1" dirty="0" err="1">
                <a:solidFill>
                  <a:srgbClr val="6666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Roboto"/>
                <a:sym typeface="Roboto"/>
              </a:rPr>
              <a:t>tZERO</a:t>
            </a:r>
            <a:r>
              <a:rPr lang="en-US" altLang="zh-CN" sz="2400" b="1" dirty="0">
                <a:solidFill>
                  <a:srgbClr val="6666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Roboto"/>
                <a:sym typeface="Roboto"/>
              </a:rPr>
              <a:t> </a:t>
            </a:r>
            <a:r>
              <a:rPr lang="zh-CN" altLang="en-US" sz="2400" b="1" dirty="0">
                <a:solidFill>
                  <a:srgbClr val="6666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Roboto"/>
                <a:sym typeface="Roboto"/>
              </a:rPr>
              <a:t>＆ </a:t>
            </a:r>
            <a:r>
              <a:rPr lang="en-US" altLang="zh-CN" sz="2400" b="1" dirty="0">
                <a:solidFill>
                  <a:srgbClr val="6666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Roboto"/>
                <a:sym typeface="Roboto"/>
              </a:rPr>
              <a:t>COINBASE</a:t>
            </a:r>
            <a:r>
              <a:rPr lang="zh-CN" altLang="en-US" sz="2400" b="1" dirty="0">
                <a:solidFill>
                  <a:srgbClr val="6666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Roboto"/>
                <a:sym typeface="Roboto"/>
              </a:rPr>
              <a:t>估值变化图</a:t>
            </a:r>
            <a:endParaRPr sz="2400" b="1" i="0" u="none" strike="noStrike" cap="none" dirty="0">
              <a:solidFill>
                <a:srgbClr val="6666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Roboto"/>
              <a:sym typeface="Roboto"/>
            </a:endParaRPr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876298" y="593268"/>
            <a:ext cx="90359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STO</a:t>
            </a:r>
            <a:r>
              <a:rPr lang="zh-CN" altLang="en-US" sz="32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的合规将为项目方创造资本市场的高溢价</a:t>
            </a:r>
            <a:endParaRPr lang="zh-CN" altLang="en-US" sz="3200" b="1" dirty="0">
              <a:solidFill>
                <a:srgbClr val="128D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444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2686380" y="1928880"/>
            <a:ext cx="0" cy="306000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1111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946977" y="1928880"/>
            <a:ext cx="0" cy="306000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1111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7165836" y="1928880"/>
            <a:ext cx="0" cy="306000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1111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9412803" y="1889687"/>
            <a:ext cx="0" cy="306000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1111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11234883" y="1944277"/>
            <a:ext cx="0" cy="306000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1111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Content Placeholder 7"/>
          <p:cNvSpPr txBox="1">
            <a:spLocks noChangeAspect="1"/>
          </p:cNvSpPr>
          <p:nvPr/>
        </p:nvSpPr>
        <p:spPr>
          <a:xfrm>
            <a:off x="2721600" y="1900735"/>
            <a:ext cx="2246352" cy="2236318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预售结束</a:t>
            </a:r>
            <a:endParaRPr lang="id-ID" sz="900" b="1" dirty="0">
              <a:solidFill>
                <a:srgbClr val="FFC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2018</a:t>
            </a:r>
            <a:r>
              <a:rPr lang="zh-CN" altLang="en-US" sz="1800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年</a:t>
            </a:r>
            <a:r>
              <a:rPr lang="en-US" altLang="zh-CN" sz="1800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12</a:t>
            </a:r>
            <a:r>
              <a:rPr lang="zh-CN" altLang="en-US" sz="1800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月</a:t>
            </a:r>
            <a:r>
              <a:rPr lang="en-US" altLang="zh-CN" sz="1800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31</a:t>
            </a:r>
            <a:r>
              <a:rPr lang="zh-CN" altLang="en-US" sz="1800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日</a:t>
            </a:r>
            <a:endParaRPr lang="en-US" altLang="zh-CN" sz="1800" dirty="0">
              <a:solidFill>
                <a:srgbClr val="FFC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1800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预售锁定期：</a:t>
            </a:r>
            <a:r>
              <a:rPr lang="en-US" altLang="zh-CN" sz="1800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年</a:t>
            </a:r>
            <a:endParaRPr lang="en-US" altLang="zh-CN" sz="1800" dirty="0">
              <a:solidFill>
                <a:srgbClr val="FFC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1800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融资额：</a:t>
            </a:r>
            <a:r>
              <a:rPr lang="en-US" altLang="zh-CN" sz="1800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400</a:t>
            </a:r>
            <a:r>
              <a:rPr lang="zh-CN" altLang="en-US" sz="1800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万美元</a:t>
            </a:r>
            <a:endParaRPr lang="en-US" altLang="zh-CN" sz="1800" dirty="0">
              <a:solidFill>
                <a:srgbClr val="FFC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1800" dirty="0">
              <a:solidFill>
                <a:srgbClr val="FFC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2006913" y="4589134"/>
            <a:ext cx="9519225" cy="629040"/>
          </a:xfrm>
          <a:prstGeom prst="roundRect">
            <a:avLst>
              <a:gd name="adj" fmla="val 50000"/>
            </a:avLst>
          </a:prstGeom>
          <a:solidFill>
            <a:srgbClr val="F7DA2A"/>
          </a:solidFill>
          <a:ln>
            <a:headEnd/>
            <a:tailEnd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defTabSz="685800">
              <a:defRPr/>
            </a:pPr>
            <a:endParaRPr lang="zh-CN" altLang="en-US" sz="1400" kern="0">
              <a:solidFill>
                <a:srgbClr val="11111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876300" y="4589134"/>
            <a:ext cx="7866560" cy="629040"/>
          </a:xfrm>
          <a:prstGeom prst="roundRect">
            <a:avLst>
              <a:gd name="adj" fmla="val 50000"/>
            </a:avLst>
          </a:prstGeom>
          <a:solidFill>
            <a:srgbClr val="128D50"/>
          </a:solidFill>
          <a:ln>
            <a:solidFill>
              <a:srgbClr val="128D50"/>
            </a:solidFill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defTabSz="685800">
              <a:defRPr/>
            </a:pPr>
            <a:endParaRPr lang="zh-CN" altLang="en-US" sz="1400" kern="0">
              <a:solidFill>
                <a:srgbClr val="11111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12" name="Content Placeholder 7"/>
          <p:cNvSpPr txBox="1">
            <a:spLocks noChangeAspect="1"/>
          </p:cNvSpPr>
          <p:nvPr/>
        </p:nvSpPr>
        <p:spPr>
          <a:xfrm>
            <a:off x="49139" y="2002832"/>
            <a:ext cx="2625281" cy="1645515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24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预售开始</a:t>
            </a:r>
            <a:endParaRPr lang="id-ID" sz="900" b="1" dirty="0">
              <a:solidFill>
                <a:srgbClr val="128D5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2018</a:t>
            </a:r>
            <a:r>
              <a:rPr lang="zh-CN" altLang="en-US" sz="1800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年</a:t>
            </a:r>
            <a:r>
              <a:rPr lang="en-US" altLang="zh-CN" sz="1800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11</a:t>
            </a:r>
            <a:r>
              <a:rPr lang="zh-CN" altLang="en-US" sz="1800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月</a:t>
            </a:r>
            <a:r>
              <a:rPr lang="en-US" altLang="zh-CN" sz="1800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日</a:t>
            </a:r>
            <a:endParaRPr lang="en-US" altLang="zh-CN" sz="1800" dirty="0">
              <a:solidFill>
                <a:srgbClr val="128D5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1800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发行量：</a:t>
            </a:r>
            <a:r>
              <a:rPr lang="en-US" altLang="zh-CN" sz="1800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1000</a:t>
            </a:r>
            <a:r>
              <a:rPr lang="zh-CN" altLang="en-US" sz="1800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万</a:t>
            </a:r>
            <a:endParaRPr lang="en-US" altLang="zh-CN" sz="1800" dirty="0">
              <a:solidFill>
                <a:srgbClr val="128D5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1800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预售价：</a:t>
            </a:r>
            <a:r>
              <a:rPr lang="en-US" altLang="zh-CN" sz="1800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0.4</a:t>
            </a:r>
            <a:r>
              <a:rPr lang="zh-CN" altLang="en-US" sz="1800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美元</a:t>
            </a:r>
            <a:r>
              <a:rPr lang="en-US" altLang="zh-CN" sz="1800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/</a:t>
            </a:r>
            <a:r>
              <a:rPr lang="zh-CN" altLang="en-US" sz="1800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个</a:t>
            </a:r>
            <a:endParaRPr lang="en-US" altLang="zh-CN" sz="1800" dirty="0">
              <a:solidFill>
                <a:srgbClr val="128D5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13" name="Freeform 55"/>
          <p:cNvSpPr>
            <a:spLocks noChangeAspect="1" noEditPoints="1"/>
          </p:cNvSpPr>
          <p:nvPr/>
        </p:nvSpPr>
        <p:spPr bwMode="auto">
          <a:xfrm>
            <a:off x="8075733" y="4760933"/>
            <a:ext cx="277552" cy="299868"/>
          </a:xfrm>
          <a:custGeom>
            <a:avLst/>
            <a:gdLst>
              <a:gd name="T0" fmla="*/ 83 w 129"/>
              <a:gd name="T1" fmla="*/ 92 h 135"/>
              <a:gd name="T2" fmla="*/ 127 w 129"/>
              <a:gd name="T3" fmla="*/ 26 h 135"/>
              <a:gd name="T4" fmla="*/ 127 w 129"/>
              <a:gd name="T5" fmla="*/ 21 h 135"/>
              <a:gd name="T6" fmla="*/ 117 w 129"/>
              <a:gd name="T7" fmla="*/ 10 h 135"/>
              <a:gd name="T8" fmla="*/ 112 w 129"/>
              <a:gd name="T9" fmla="*/ 10 h 135"/>
              <a:gd name="T10" fmla="*/ 107 w 129"/>
              <a:gd name="T11" fmla="*/ 16 h 135"/>
              <a:gd name="T12" fmla="*/ 101 w 129"/>
              <a:gd name="T13" fmla="*/ 16 h 135"/>
              <a:gd name="T14" fmla="*/ 101 w 129"/>
              <a:gd name="T15" fmla="*/ 0 h 135"/>
              <a:gd name="T16" fmla="*/ 27 w 129"/>
              <a:gd name="T17" fmla="*/ 0 h 135"/>
              <a:gd name="T18" fmla="*/ 27 w 129"/>
              <a:gd name="T19" fmla="*/ 16 h 135"/>
              <a:gd name="T20" fmla="*/ 22 w 129"/>
              <a:gd name="T21" fmla="*/ 16 h 135"/>
              <a:gd name="T22" fmla="*/ 17 w 129"/>
              <a:gd name="T23" fmla="*/ 10 h 135"/>
              <a:gd name="T24" fmla="*/ 12 w 129"/>
              <a:gd name="T25" fmla="*/ 10 h 135"/>
              <a:gd name="T26" fmla="*/ 1 w 129"/>
              <a:gd name="T27" fmla="*/ 21 h 135"/>
              <a:gd name="T28" fmla="*/ 1 w 129"/>
              <a:gd name="T29" fmla="*/ 26 h 135"/>
              <a:gd name="T30" fmla="*/ 46 w 129"/>
              <a:gd name="T31" fmla="*/ 92 h 135"/>
              <a:gd name="T32" fmla="*/ 59 w 129"/>
              <a:gd name="T33" fmla="*/ 98 h 135"/>
              <a:gd name="T34" fmla="*/ 59 w 129"/>
              <a:gd name="T35" fmla="*/ 103 h 135"/>
              <a:gd name="T36" fmla="*/ 54 w 129"/>
              <a:gd name="T37" fmla="*/ 106 h 135"/>
              <a:gd name="T38" fmla="*/ 59 w 129"/>
              <a:gd name="T39" fmla="*/ 108 h 135"/>
              <a:gd name="T40" fmla="*/ 59 w 129"/>
              <a:gd name="T41" fmla="*/ 114 h 135"/>
              <a:gd name="T42" fmla="*/ 54 w 129"/>
              <a:gd name="T43" fmla="*/ 119 h 135"/>
              <a:gd name="T44" fmla="*/ 48 w 129"/>
              <a:gd name="T45" fmla="*/ 124 h 135"/>
              <a:gd name="T46" fmla="*/ 43 w 129"/>
              <a:gd name="T47" fmla="*/ 129 h 135"/>
              <a:gd name="T48" fmla="*/ 49 w 129"/>
              <a:gd name="T49" fmla="*/ 135 h 135"/>
              <a:gd name="T50" fmla="*/ 80 w 129"/>
              <a:gd name="T51" fmla="*/ 135 h 135"/>
              <a:gd name="T52" fmla="*/ 85 w 129"/>
              <a:gd name="T53" fmla="*/ 129 h 135"/>
              <a:gd name="T54" fmla="*/ 80 w 129"/>
              <a:gd name="T55" fmla="*/ 124 h 135"/>
              <a:gd name="T56" fmla="*/ 74 w 129"/>
              <a:gd name="T57" fmla="*/ 119 h 135"/>
              <a:gd name="T58" fmla="*/ 69 w 129"/>
              <a:gd name="T59" fmla="*/ 114 h 135"/>
              <a:gd name="T60" fmla="*/ 69 w 129"/>
              <a:gd name="T61" fmla="*/ 108 h 135"/>
              <a:gd name="T62" fmla="*/ 75 w 129"/>
              <a:gd name="T63" fmla="*/ 106 h 135"/>
              <a:gd name="T64" fmla="*/ 69 w 129"/>
              <a:gd name="T65" fmla="*/ 103 h 135"/>
              <a:gd name="T66" fmla="*/ 69 w 129"/>
              <a:gd name="T67" fmla="*/ 98 h 135"/>
              <a:gd name="T68" fmla="*/ 83 w 129"/>
              <a:gd name="T69" fmla="*/ 92 h 135"/>
              <a:gd name="T70" fmla="*/ 101 w 129"/>
              <a:gd name="T71" fmla="*/ 21 h 135"/>
              <a:gd name="T72" fmla="*/ 107 w 129"/>
              <a:gd name="T73" fmla="*/ 21 h 135"/>
              <a:gd name="T74" fmla="*/ 112 w 129"/>
              <a:gd name="T75" fmla="*/ 16 h 135"/>
              <a:gd name="T76" fmla="*/ 117 w 129"/>
              <a:gd name="T77" fmla="*/ 21 h 135"/>
              <a:gd name="T78" fmla="*/ 117 w 129"/>
              <a:gd name="T79" fmla="*/ 26 h 135"/>
              <a:gd name="T80" fmla="*/ 91 w 129"/>
              <a:gd name="T81" fmla="*/ 71 h 135"/>
              <a:gd name="T82" fmla="*/ 101 w 129"/>
              <a:gd name="T83" fmla="*/ 21 h 135"/>
              <a:gd name="T84" fmla="*/ 36 w 129"/>
              <a:gd name="T85" fmla="*/ 72 h 135"/>
              <a:gd name="T86" fmla="*/ 10 w 129"/>
              <a:gd name="T87" fmla="*/ 27 h 135"/>
              <a:gd name="T88" fmla="*/ 10 w 129"/>
              <a:gd name="T89" fmla="*/ 22 h 135"/>
              <a:gd name="T90" fmla="*/ 15 w 129"/>
              <a:gd name="T91" fmla="*/ 17 h 135"/>
              <a:gd name="T92" fmla="*/ 20 w 129"/>
              <a:gd name="T93" fmla="*/ 22 h 135"/>
              <a:gd name="T94" fmla="*/ 26 w 129"/>
              <a:gd name="T95" fmla="*/ 22 h 135"/>
              <a:gd name="T96" fmla="*/ 36 w 129"/>
              <a:gd name="T97" fmla="*/ 7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9" h="135">
                <a:moveTo>
                  <a:pt x="83" y="92"/>
                </a:moveTo>
                <a:cubicBezTo>
                  <a:pt x="129" y="63"/>
                  <a:pt x="127" y="26"/>
                  <a:pt x="127" y="26"/>
                </a:cubicBezTo>
                <a:cubicBezTo>
                  <a:pt x="127" y="21"/>
                  <a:pt x="127" y="21"/>
                  <a:pt x="127" y="21"/>
                </a:cubicBezTo>
                <a:cubicBezTo>
                  <a:pt x="127" y="21"/>
                  <a:pt x="128" y="10"/>
                  <a:pt x="117" y="10"/>
                </a:cubicBezTo>
                <a:cubicBezTo>
                  <a:pt x="114" y="10"/>
                  <a:pt x="112" y="10"/>
                  <a:pt x="112" y="10"/>
                </a:cubicBezTo>
                <a:cubicBezTo>
                  <a:pt x="107" y="10"/>
                  <a:pt x="107" y="16"/>
                  <a:pt x="107" y="16"/>
                </a:cubicBezTo>
                <a:cubicBezTo>
                  <a:pt x="107" y="16"/>
                  <a:pt x="104" y="16"/>
                  <a:pt x="101" y="16"/>
                </a:cubicBezTo>
                <a:cubicBezTo>
                  <a:pt x="101" y="12"/>
                  <a:pt x="101" y="0"/>
                  <a:pt x="101" y="0"/>
                </a:cubicBezTo>
                <a:cubicBezTo>
                  <a:pt x="56" y="7"/>
                  <a:pt x="27" y="0"/>
                  <a:pt x="27" y="0"/>
                </a:cubicBezTo>
                <a:cubicBezTo>
                  <a:pt x="27" y="16"/>
                  <a:pt x="27" y="16"/>
                  <a:pt x="27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22" y="16"/>
                  <a:pt x="22" y="10"/>
                  <a:pt x="17" y="10"/>
                </a:cubicBezTo>
                <a:cubicBezTo>
                  <a:pt x="17" y="10"/>
                  <a:pt x="15" y="10"/>
                  <a:pt x="12" y="10"/>
                </a:cubicBezTo>
                <a:cubicBezTo>
                  <a:pt x="1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6" y="92"/>
                </a:cubicBezTo>
                <a:cubicBezTo>
                  <a:pt x="46" y="92"/>
                  <a:pt x="52" y="98"/>
                  <a:pt x="59" y="9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3"/>
                  <a:pt x="54" y="106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4" y="119"/>
                </a:cubicBezTo>
                <a:cubicBezTo>
                  <a:pt x="54" y="124"/>
                  <a:pt x="48" y="124"/>
                  <a:pt x="48" y="124"/>
                </a:cubicBezTo>
                <a:cubicBezTo>
                  <a:pt x="48" y="124"/>
                  <a:pt x="43" y="125"/>
                  <a:pt x="43" y="129"/>
                </a:cubicBezTo>
                <a:cubicBezTo>
                  <a:pt x="43" y="129"/>
                  <a:pt x="42" y="135"/>
                  <a:pt x="49" y="135"/>
                </a:cubicBezTo>
                <a:cubicBezTo>
                  <a:pt x="56" y="135"/>
                  <a:pt x="80" y="135"/>
                  <a:pt x="80" y="135"/>
                </a:cubicBezTo>
                <a:cubicBezTo>
                  <a:pt x="85" y="135"/>
                  <a:pt x="85" y="129"/>
                  <a:pt x="85" y="129"/>
                </a:cubicBezTo>
                <a:cubicBezTo>
                  <a:pt x="85" y="129"/>
                  <a:pt x="85" y="124"/>
                  <a:pt x="80" y="124"/>
                </a:cubicBezTo>
                <a:cubicBezTo>
                  <a:pt x="74" y="124"/>
                  <a:pt x="74" y="119"/>
                  <a:pt x="74" y="119"/>
                </a:cubicBezTo>
                <a:cubicBezTo>
                  <a:pt x="74" y="119"/>
                  <a:pt x="69" y="119"/>
                  <a:pt x="69" y="114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75" y="109"/>
                  <a:pt x="75" y="106"/>
                </a:cubicBezTo>
                <a:cubicBezTo>
                  <a:pt x="75" y="103"/>
                  <a:pt x="69" y="103"/>
                  <a:pt x="69" y="103"/>
                </a:cubicBezTo>
                <a:cubicBezTo>
                  <a:pt x="69" y="98"/>
                  <a:pt x="69" y="98"/>
                  <a:pt x="69" y="98"/>
                </a:cubicBezTo>
                <a:cubicBezTo>
                  <a:pt x="75" y="98"/>
                  <a:pt x="79" y="96"/>
                  <a:pt x="83" y="92"/>
                </a:cubicBezTo>
                <a:close/>
                <a:moveTo>
                  <a:pt x="101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2" y="16"/>
                  <a:pt x="112" y="16"/>
                </a:cubicBezTo>
                <a:cubicBezTo>
                  <a:pt x="117" y="16"/>
                  <a:pt x="117" y="21"/>
                  <a:pt x="117" y="21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6" y="47"/>
                  <a:pt x="91" y="71"/>
                </a:cubicBezTo>
                <a:cubicBezTo>
                  <a:pt x="96" y="61"/>
                  <a:pt x="101" y="38"/>
                  <a:pt x="101" y="21"/>
                </a:cubicBezTo>
                <a:close/>
                <a:moveTo>
                  <a:pt x="36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7"/>
                  <a:pt x="15" y="17"/>
                </a:cubicBezTo>
                <a:cubicBezTo>
                  <a:pt x="15" y="17"/>
                  <a:pt x="15" y="22"/>
                  <a:pt x="20" y="22"/>
                </a:cubicBezTo>
                <a:cubicBezTo>
                  <a:pt x="20" y="22"/>
                  <a:pt x="24" y="22"/>
                  <a:pt x="26" y="22"/>
                </a:cubicBezTo>
                <a:cubicBezTo>
                  <a:pt x="26" y="39"/>
                  <a:pt x="30" y="62"/>
                  <a:pt x="36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Content Placeholder 7"/>
          <p:cNvSpPr txBox="1">
            <a:spLocks noChangeAspect="1"/>
          </p:cNvSpPr>
          <p:nvPr/>
        </p:nvSpPr>
        <p:spPr>
          <a:xfrm>
            <a:off x="4897574" y="1924454"/>
            <a:ext cx="2305730" cy="1820819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正式发行</a:t>
            </a:r>
            <a:endParaRPr lang="en-US" altLang="zh-CN" sz="2400" b="1" dirty="0">
              <a:solidFill>
                <a:srgbClr val="128D5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2019</a:t>
            </a:r>
            <a:r>
              <a:rPr lang="zh-CN" altLang="en-US" sz="1800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年</a:t>
            </a:r>
            <a:r>
              <a:rPr lang="en-US" altLang="zh-CN" sz="1800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月</a:t>
            </a:r>
            <a:r>
              <a:rPr lang="en-US" altLang="zh-CN" sz="1800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日</a:t>
            </a:r>
            <a:endParaRPr lang="en-US" altLang="zh-CN" sz="1800" dirty="0">
              <a:solidFill>
                <a:srgbClr val="128D5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1800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发行量：</a:t>
            </a:r>
            <a:r>
              <a:rPr lang="en-US" altLang="zh-CN" sz="1800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2000</a:t>
            </a:r>
            <a:r>
              <a:rPr lang="zh-CN" altLang="en-US" sz="1800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万</a:t>
            </a:r>
            <a:endParaRPr lang="en-US" altLang="zh-CN" sz="1800" dirty="0">
              <a:solidFill>
                <a:srgbClr val="128D5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1800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发行价：</a:t>
            </a:r>
            <a:r>
              <a:rPr lang="en-US" altLang="zh-CN" sz="1800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0.5</a:t>
            </a:r>
            <a:r>
              <a:rPr lang="zh-CN" altLang="en-US" sz="1800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美元</a:t>
            </a:r>
            <a:r>
              <a:rPr lang="en-US" altLang="zh-CN" sz="1800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/</a:t>
            </a:r>
            <a:r>
              <a:rPr lang="zh-CN" altLang="en-US" sz="1800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个</a:t>
            </a:r>
            <a:endParaRPr lang="en-US" altLang="zh-CN" sz="1800" dirty="0">
              <a:solidFill>
                <a:srgbClr val="128D5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15" name="Content Placeholder 7"/>
          <p:cNvSpPr txBox="1">
            <a:spLocks noChangeAspect="1"/>
          </p:cNvSpPr>
          <p:nvPr/>
        </p:nvSpPr>
        <p:spPr>
          <a:xfrm>
            <a:off x="7124936" y="1896636"/>
            <a:ext cx="2290074" cy="2239074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发行结束</a:t>
            </a:r>
            <a:endParaRPr lang="en-US" altLang="zh-CN" sz="2400" b="1" dirty="0">
              <a:solidFill>
                <a:srgbClr val="FFC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2019</a:t>
            </a:r>
            <a:r>
              <a:rPr lang="zh-CN" altLang="en-US" sz="1800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年</a:t>
            </a:r>
            <a:r>
              <a:rPr lang="en-US" altLang="zh-CN" sz="1800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月</a:t>
            </a:r>
            <a:r>
              <a:rPr lang="en-US" altLang="zh-CN" sz="1800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31</a:t>
            </a:r>
            <a:r>
              <a:rPr lang="zh-CN" altLang="en-US" sz="1800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日</a:t>
            </a:r>
            <a:endParaRPr lang="en-US" altLang="zh-CN" sz="1800" dirty="0">
              <a:solidFill>
                <a:srgbClr val="FFC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正式锁定期：</a:t>
            </a:r>
            <a:r>
              <a:rPr lang="en-US" altLang="zh-CN" sz="1800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6</a:t>
            </a:r>
            <a:r>
              <a:rPr lang="zh-CN" altLang="en-US" sz="1800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个月</a:t>
            </a:r>
            <a:endParaRPr lang="en-US" altLang="zh-CN" sz="1800" dirty="0">
              <a:solidFill>
                <a:srgbClr val="FFC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融资额：</a:t>
            </a:r>
            <a:r>
              <a:rPr lang="en-US" altLang="zh-CN" sz="1800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1000</a:t>
            </a:r>
            <a:r>
              <a:rPr lang="zh-CN" altLang="en-US" sz="1800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万美元</a:t>
            </a:r>
            <a:endParaRPr lang="en-US" altLang="zh-CN" sz="1800" dirty="0">
              <a:solidFill>
                <a:srgbClr val="FFC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solidFill>
                <a:srgbClr val="FFC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16" name="Content Placeholder 7"/>
          <p:cNvSpPr txBox="1">
            <a:spLocks noChangeAspect="1"/>
          </p:cNvSpPr>
          <p:nvPr/>
        </p:nvSpPr>
        <p:spPr>
          <a:xfrm>
            <a:off x="9379278" y="1894618"/>
            <a:ext cx="1844025" cy="2263505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锁定期结束</a:t>
            </a:r>
            <a:endParaRPr lang="id-ID" sz="900" b="1" dirty="0">
              <a:solidFill>
                <a:srgbClr val="128D5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2019</a:t>
            </a:r>
            <a:r>
              <a:rPr lang="zh-CN" altLang="en-US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9</a:t>
            </a:r>
            <a:r>
              <a:rPr lang="zh-CN" altLang="en-US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31</a:t>
            </a:r>
            <a:r>
              <a:rPr lang="zh-CN" altLang="en-US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日</a:t>
            </a:r>
            <a:endParaRPr lang="en-US" altLang="zh-CN" dirty="0">
              <a:solidFill>
                <a:srgbClr val="128D5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（正式锁定结束日）</a:t>
            </a:r>
            <a:endParaRPr lang="en-US" altLang="zh-CN" dirty="0">
              <a:solidFill>
                <a:srgbClr val="128D5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2019</a:t>
            </a:r>
            <a:r>
              <a:rPr lang="zh-CN" altLang="en-US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12</a:t>
            </a:r>
            <a:r>
              <a:rPr lang="zh-CN" altLang="en-US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31</a:t>
            </a:r>
            <a:r>
              <a:rPr lang="zh-CN" altLang="en-US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日</a:t>
            </a:r>
            <a:endParaRPr lang="en-US" altLang="zh-CN" dirty="0">
              <a:solidFill>
                <a:srgbClr val="128D5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（预售锁定结束日）</a:t>
            </a:r>
            <a:endParaRPr lang="en-US" altLang="zh-CN" dirty="0">
              <a:solidFill>
                <a:srgbClr val="128D5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id-ID" sz="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.</a:t>
            </a:r>
            <a:endParaRPr lang="en-US" sz="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17" name="KSO_Shape"/>
          <p:cNvSpPr>
            <a:spLocks/>
          </p:cNvSpPr>
          <p:nvPr/>
        </p:nvSpPr>
        <p:spPr bwMode="auto">
          <a:xfrm>
            <a:off x="10510117" y="4760933"/>
            <a:ext cx="314506" cy="313838"/>
          </a:xfrm>
          <a:custGeom>
            <a:avLst/>
            <a:gdLst>
              <a:gd name="T0" fmla="*/ 1524318 w 3543300"/>
              <a:gd name="T1" fmla="*/ 1132523 h 3617913"/>
              <a:gd name="T2" fmla="*/ 1313498 w 3543300"/>
              <a:gd name="T3" fmla="*/ 1253173 h 3617913"/>
              <a:gd name="T4" fmla="*/ 1155382 w 3543300"/>
              <a:gd name="T5" fmla="*/ 1435418 h 3617913"/>
              <a:gd name="T6" fmla="*/ 1066122 w 3543300"/>
              <a:gd name="T7" fmla="*/ 1663327 h 3617913"/>
              <a:gd name="T8" fmla="*/ 1059774 w 3543300"/>
              <a:gd name="T9" fmla="*/ 1918696 h 3617913"/>
              <a:gd name="T10" fmla="*/ 1138484 w 3543300"/>
              <a:gd name="T11" fmla="*/ 2152467 h 3617913"/>
              <a:gd name="T12" fmla="*/ 1287651 w 3543300"/>
              <a:gd name="T13" fmla="*/ 2342088 h 3617913"/>
              <a:gd name="T14" fmla="*/ 1491724 w 3543300"/>
              <a:gd name="T15" fmla="*/ 2472632 h 3617913"/>
              <a:gd name="T16" fmla="*/ 1734517 w 3543300"/>
              <a:gd name="T17" fmla="*/ 2528533 h 3617913"/>
              <a:gd name="T18" fmla="*/ 1985879 w 3543300"/>
              <a:gd name="T19" fmla="*/ 2496771 h 3617913"/>
              <a:gd name="T20" fmla="*/ 2202647 w 3543300"/>
              <a:gd name="T21" fmla="*/ 2386238 h 3617913"/>
              <a:gd name="T22" fmla="*/ 2368635 w 3543300"/>
              <a:gd name="T23" fmla="*/ 2211863 h 3617913"/>
              <a:gd name="T24" fmla="*/ 2469244 w 3543300"/>
              <a:gd name="T25" fmla="*/ 1988891 h 3617913"/>
              <a:gd name="T26" fmla="*/ 2487969 w 3543300"/>
              <a:gd name="T27" fmla="*/ 1735110 h 3617913"/>
              <a:gd name="T28" fmla="*/ 2420685 w 3543300"/>
              <a:gd name="T29" fmla="*/ 1496257 h 3617913"/>
              <a:gd name="T30" fmla="*/ 2280920 w 3543300"/>
              <a:gd name="T31" fmla="*/ 1299528 h 3617913"/>
              <a:gd name="T32" fmla="*/ 2083752 w 3543300"/>
              <a:gd name="T33" fmla="*/ 1159510 h 3617913"/>
              <a:gd name="T34" fmla="*/ 1845310 w 3543300"/>
              <a:gd name="T35" fmla="*/ 1092518 h 3617913"/>
              <a:gd name="T36" fmla="*/ 1957705 w 3543300"/>
              <a:gd name="T37" fmla="*/ 6985 h 3617913"/>
              <a:gd name="T38" fmla="*/ 2011998 w 3543300"/>
              <a:gd name="T39" fmla="*/ 89217 h 3617913"/>
              <a:gd name="T40" fmla="*/ 2341562 w 3543300"/>
              <a:gd name="T41" fmla="*/ 485457 h 3617913"/>
              <a:gd name="T42" fmla="*/ 2646362 w 3543300"/>
              <a:gd name="T43" fmla="*/ 240665 h 3617913"/>
              <a:gd name="T44" fmla="*/ 2970848 w 3543300"/>
              <a:gd name="T45" fmla="*/ 446087 h 3617913"/>
              <a:gd name="T46" fmla="*/ 2979738 w 3543300"/>
              <a:gd name="T47" fmla="*/ 554990 h 3617913"/>
              <a:gd name="T48" fmla="*/ 2996248 w 3543300"/>
              <a:gd name="T49" fmla="*/ 1049655 h 3617913"/>
              <a:gd name="T50" fmla="*/ 3393440 w 3543300"/>
              <a:gd name="T51" fmla="*/ 1051243 h 3617913"/>
              <a:gd name="T52" fmla="*/ 3542030 w 3543300"/>
              <a:gd name="T53" fmla="*/ 1406843 h 3617913"/>
              <a:gd name="T54" fmla="*/ 3490278 w 3543300"/>
              <a:gd name="T55" fmla="*/ 1502728 h 3617913"/>
              <a:gd name="T56" fmla="*/ 3210242 w 3543300"/>
              <a:gd name="T57" fmla="*/ 1889125 h 3617913"/>
              <a:gd name="T58" fmla="*/ 3529330 w 3543300"/>
              <a:gd name="T59" fmla="*/ 2149158 h 3617913"/>
              <a:gd name="T60" fmla="*/ 3442335 w 3543300"/>
              <a:gd name="T61" fmla="*/ 2520315 h 3617913"/>
              <a:gd name="T62" fmla="*/ 3346450 w 3543300"/>
              <a:gd name="T63" fmla="*/ 2572068 h 3617913"/>
              <a:gd name="T64" fmla="*/ 2905125 w 3543300"/>
              <a:gd name="T65" fmla="*/ 2698115 h 3617913"/>
              <a:gd name="T66" fmla="*/ 2994025 w 3543300"/>
              <a:gd name="T67" fmla="*/ 3108643 h 3617913"/>
              <a:gd name="T68" fmla="*/ 2709228 w 3543300"/>
              <a:gd name="T69" fmla="*/ 3363913 h 3617913"/>
              <a:gd name="T70" fmla="*/ 2600325 w 3543300"/>
              <a:gd name="T71" fmla="*/ 3355023 h 3617913"/>
              <a:gd name="T72" fmla="*/ 2193608 w 3543300"/>
              <a:gd name="T73" fmla="*/ 3187066 h 3617913"/>
              <a:gd name="T74" fmla="*/ 2005012 w 3543300"/>
              <a:gd name="T75" fmla="*/ 3563621 h 3617913"/>
              <a:gd name="T76" fmla="*/ 1620520 w 3543300"/>
              <a:gd name="T77" fmla="*/ 3617913 h 3617913"/>
              <a:gd name="T78" fmla="*/ 1535430 w 3543300"/>
              <a:gd name="T79" fmla="*/ 3555366 h 3617913"/>
              <a:gd name="T80" fmla="*/ 1324928 w 3543300"/>
              <a:gd name="T81" fmla="*/ 3179128 h 3617913"/>
              <a:gd name="T82" fmla="*/ 935990 w 3543300"/>
              <a:gd name="T83" fmla="*/ 3361056 h 3617913"/>
              <a:gd name="T84" fmla="*/ 830262 w 3543300"/>
              <a:gd name="T85" fmla="*/ 3361056 h 3617913"/>
              <a:gd name="T86" fmla="*/ 550545 w 3543300"/>
              <a:gd name="T87" fmla="*/ 3100071 h 3617913"/>
              <a:gd name="T88" fmla="*/ 638492 w 3543300"/>
              <a:gd name="T89" fmla="*/ 2698115 h 3617913"/>
              <a:gd name="T90" fmla="*/ 196850 w 3543300"/>
              <a:gd name="T91" fmla="*/ 2572068 h 3617913"/>
              <a:gd name="T92" fmla="*/ 101282 w 3543300"/>
              <a:gd name="T93" fmla="*/ 2520315 h 3617913"/>
              <a:gd name="T94" fmla="*/ 13970 w 3543300"/>
              <a:gd name="T95" fmla="*/ 2149158 h 3617913"/>
              <a:gd name="T96" fmla="*/ 334962 w 3543300"/>
              <a:gd name="T97" fmla="*/ 1915478 h 3617913"/>
              <a:gd name="T98" fmla="*/ 57467 w 3543300"/>
              <a:gd name="T99" fmla="*/ 1504633 h 3617913"/>
              <a:gd name="T100" fmla="*/ 635 w 3543300"/>
              <a:gd name="T101" fmla="*/ 1411288 h 3617913"/>
              <a:gd name="T102" fmla="*/ 134620 w 3543300"/>
              <a:gd name="T103" fmla="*/ 1058863 h 3617913"/>
              <a:gd name="T104" fmla="*/ 520382 w 3543300"/>
              <a:gd name="T105" fmla="*/ 1095375 h 3617913"/>
              <a:gd name="T106" fmla="*/ 742632 w 3543300"/>
              <a:gd name="T107" fmla="*/ 801052 h 3617913"/>
              <a:gd name="T108" fmla="*/ 558482 w 3543300"/>
              <a:gd name="T109" fmla="*/ 467677 h 3617913"/>
              <a:gd name="T110" fmla="*/ 862648 w 3543300"/>
              <a:gd name="T111" fmla="*/ 242252 h 3617913"/>
              <a:gd name="T112" fmla="*/ 955040 w 3543300"/>
              <a:gd name="T113" fmla="*/ 276542 h 3617913"/>
              <a:gd name="T114" fmla="*/ 1452245 w 3543300"/>
              <a:gd name="T115" fmla="*/ 404177 h 3617913"/>
              <a:gd name="T116" fmla="*/ 1557655 w 3543300"/>
              <a:gd name="T117" fmla="*/ 26352 h 3617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43300" h="3617913">
                <a:moveTo>
                  <a:pt x="1752918" y="1088708"/>
                </a:moveTo>
                <a:lnTo>
                  <a:pt x="1734502" y="1089660"/>
                </a:lnTo>
                <a:lnTo>
                  <a:pt x="1716088" y="1090613"/>
                </a:lnTo>
                <a:lnTo>
                  <a:pt x="1697990" y="1092518"/>
                </a:lnTo>
                <a:lnTo>
                  <a:pt x="1679892" y="1094423"/>
                </a:lnTo>
                <a:lnTo>
                  <a:pt x="1662112" y="1097280"/>
                </a:lnTo>
                <a:lnTo>
                  <a:pt x="1644332" y="1100138"/>
                </a:lnTo>
                <a:lnTo>
                  <a:pt x="1626552" y="1103630"/>
                </a:lnTo>
                <a:lnTo>
                  <a:pt x="1608772" y="1107440"/>
                </a:lnTo>
                <a:lnTo>
                  <a:pt x="1591628" y="1111568"/>
                </a:lnTo>
                <a:lnTo>
                  <a:pt x="1574800" y="1116013"/>
                </a:lnTo>
                <a:lnTo>
                  <a:pt x="1557338" y="1121093"/>
                </a:lnTo>
                <a:lnTo>
                  <a:pt x="1540828" y="1126490"/>
                </a:lnTo>
                <a:lnTo>
                  <a:pt x="1524318" y="1132523"/>
                </a:lnTo>
                <a:lnTo>
                  <a:pt x="1507808" y="1138555"/>
                </a:lnTo>
                <a:lnTo>
                  <a:pt x="1491615" y="1145223"/>
                </a:lnTo>
                <a:lnTo>
                  <a:pt x="1475422" y="1152525"/>
                </a:lnTo>
                <a:lnTo>
                  <a:pt x="1459548" y="1159510"/>
                </a:lnTo>
                <a:lnTo>
                  <a:pt x="1443672" y="1167448"/>
                </a:lnTo>
                <a:lnTo>
                  <a:pt x="1428432" y="1175703"/>
                </a:lnTo>
                <a:lnTo>
                  <a:pt x="1413192" y="1183958"/>
                </a:lnTo>
                <a:lnTo>
                  <a:pt x="1398270" y="1193165"/>
                </a:lnTo>
                <a:lnTo>
                  <a:pt x="1383665" y="1202055"/>
                </a:lnTo>
                <a:lnTo>
                  <a:pt x="1368742" y="1211898"/>
                </a:lnTo>
                <a:lnTo>
                  <a:pt x="1354772" y="1221740"/>
                </a:lnTo>
                <a:lnTo>
                  <a:pt x="1340485" y="1231900"/>
                </a:lnTo>
                <a:lnTo>
                  <a:pt x="1327150" y="1242378"/>
                </a:lnTo>
                <a:lnTo>
                  <a:pt x="1313498" y="1253173"/>
                </a:lnTo>
                <a:lnTo>
                  <a:pt x="1300480" y="1264285"/>
                </a:lnTo>
                <a:lnTo>
                  <a:pt x="1287462" y="1275715"/>
                </a:lnTo>
                <a:lnTo>
                  <a:pt x="1274762" y="1287463"/>
                </a:lnTo>
                <a:lnTo>
                  <a:pt x="1262380" y="1299528"/>
                </a:lnTo>
                <a:lnTo>
                  <a:pt x="1250315" y="1311910"/>
                </a:lnTo>
                <a:lnTo>
                  <a:pt x="1238568" y="1324928"/>
                </a:lnTo>
                <a:lnTo>
                  <a:pt x="1227138" y="1337628"/>
                </a:lnTo>
                <a:lnTo>
                  <a:pt x="1215708" y="1350645"/>
                </a:lnTo>
                <a:lnTo>
                  <a:pt x="1205230" y="1364298"/>
                </a:lnTo>
                <a:lnTo>
                  <a:pt x="1194752" y="1377950"/>
                </a:lnTo>
                <a:lnTo>
                  <a:pt x="1183958" y="1392238"/>
                </a:lnTo>
                <a:lnTo>
                  <a:pt x="1174432" y="1406525"/>
                </a:lnTo>
                <a:lnTo>
                  <a:pt x="1164908" y="1420813"/>
                </a:lnTo>
                <a:lnTo>
                  <a:pt x="1155382" y="1435418"/>
                </a:lnTo>
                <a:lnTo>
                  <a:pt x="1146810" y="1450340"/>
                </a:lnTo>
                <a:lnTo>
                  <a:pt x="1138391" y="1465309"/>
                </a:lnTo>
                <a:lnTo>
                  <a:pt x="1130549" y="1480376"/>
                </a:lnTo>
                <a:lnTo>
                  <a:pt x="1122615" y="1496257"/>
                </a:lnTo>
                <a:lnTo>
                  <a:pt x="1114998" y="1512138"/>
                </a:lnTo>
                <a:lnTo>
                  <a:pt x="1108333" y="1528337"/>
                </a:lnTo>
                <a:lnTo>
                  <a:pt x="1101668" y="1544536"/>
                </a:lnTo>
                <a:lnTo>
                  <a:pt x="1095321" y="1561052"/>
                </a:lnTo>
                <a:lnTo>
                  <a:pt x="1089608" y="1577568"/>
                </a:lnTo>
                <a:lnTo>
                  <a:pt x="1083895" y="1594402"/>
                </a:lnTo>
                <a:lnTo>
                  <a:pt x="1079134" y="1611554"/>
                </a:lnTo>
                <a:lnTo>
                  <a:pt x="1074056" y="1628388"/>
                </a:lnTo>
                <a:lnTo>
                  <a:pt x="1069931" y="1646175"/>
                </a:lnTo>
                <a:lnTo>
                  <a:pt x="1066122" y="1663327"/>
                </a:lnTo>
                <a:lnTo>
                  <a:pt x="1062948" y="1681114"/>
                </a:lnTo>
                <a:lnTo>
                  <a:pt x="1059774" y="1698901"/>
                </a:lnTo>
                <a:lnTo>
                  <a:pt x="1057553" y="1717005"/>
                </a:lnTo>
                <a:lnTo>
                  <a:pt x="1055331" y="1735110"/>
                </a:lnTo>
                <a:lnTo>
                  <a:pt x="1053744" y="1753532"/>
                </a:lnTo>
                <a:lnTo>
                  <a:pt x="1052792" y="1771319"/>
                </a:lnTo>
                <a:lnTo>
                  <a:pt x="1051840" y="1790376"/>
                </a:lnTo>
                <a:lnTo>
                  <a:pt x="1051523" y="1808798"/>
                </a:lnTo>
                <a:lnTo>
                  <a:pt x="1051840" y="1827221"/>
                </a:lnTo>
                <a:lnTo>
                  <a:pt x="1052792" y="1845960"/>
                </a:lnTo>
                <a:lnTo>
                  <a:pt x="1053744" y="1864065"/>
                </a:lnTo>
                <a:lnTo>
                  <a:pt x="1055331" y="1882487"/>
                </a:lnTo>
                <a:lnTo>
                  <a:pt x="1057553" y="1900592"/>
                </a:lnTo>
                <a:lnTo>
                  <a:pt x="1059774" y="1918696"/>
                </a:lnTo>
                <a:lnTo>
                  <a:pt x="1062948" y="1936483"/>
                </a:lnTo>
                <a:lnTo>
                  <a:pt x="1066122" y="1953952"/>
                </a:lnTo>
                <a:lnTo>
                  <a:pt x="1069931" y="1971739"/>
                </a:lnTo>
                <a:lnTo>
                  <a:pt x="1074056" y="1988891"/>
                </a:lnTo>
                <a:lnTo>
                  <a:pt x="1079134" y="2006043"/>
                </a:lnTo>
                <a:lnTo>
                  <a:pt x="1083895" y="2022877"/>
                </a:lnTo>
                <a:lnTo>
                  <a:pt x="1089608" y="2039711"/>
                </a:lnTo>
                <a:lnTo>
                  <a:pt x="1095321" y="2056545"/>
                </a:lnTo>
                <a:lnTo>
                  <a:pt x="1101668" y="2073061"/>
                </a:lnTo>
                <a:lnTo>
                  <a:pt x="1108333" y="2089260"/>
                </a:lnTo>
                <a:lnTo>
                  <a:pt x="1114998" y="2105459"/>
                </a:lnTo>
                <a:lnTo>
                  <a:pt x="1122615" y="2121022"/>
                </a:lnTo>
                <a:lnTo>
                  <a:pt x="1130549" y="2136904"/>
                </a:lnTo>
                <a:lnTo>
                  <a:pt x="1138484" y="2152467"/>
                </a:lnTo>
                <a:lnTo>
                  <a:pt x="1147053" y="2167395"/>
                </a:lnTo>
                <a:lnTo>
                  <a:pt x="1155622" y="2182641"/>
                </a:lnTo>
                <a:lnTo>
                  <a:pt x="1165144" y="2197252"/>
                </a:lnTo>
                <a:lnTo>
                  <a:pt x="1174665" y="2211863"/>
                </a:lnTo>
                <a:lnTo>
                  <a:pt x="1184186" y="2225838"/>
                </a:lnTo>
                <a:lnTo>
                  <a:pt x="1194977" y="2240131"/>
                </a:lnTo>
                <a:lnTo>
                  <a:pt x="1205450" y="2253789"/>
                </a:lnTo>
                <a:lnTo>
                  <a:pt x="1215924" y="2267129"/>
                </a:lnTo>
                <a:lnTo>
                  <a:pt x="1227349" y="2280469"/>
                </a:lnTo>
                <a:lnTo>
                  <a:pt x="1238775" y="2293174"/>
                </a:lnTo>
                <a:lnTo>
                  <a:pt x="1250518" y="2305879"/>
                </a:lnTo>
                <a:lnTo>
                  <a:pt x="1262578" y="2318267"/>
                </a:lnTo>
                <a:lnTo>
                  <a:pt x="1274956" y="2330336"/>
                </a:lnTo>
                <a:lnTo>
                  <a:pt x="1287651" y="2342088"/>
                </a:lnTo>
                <a:lnTo>
                  <a:pt x="1300663" y="2353840"/>
                </a:lnTo>
                <a:lnTo>
                  <a:pt x="1313676" y="2364640"/>
                </a:lnTo>
                <a:lnTo>
                  <a:pt x="1327323" y="2375756"/>
                </a:lnTo>
                <a:lnTo>
                  <a:pt x="1340653" y="2386238"/>
                </a:lnTo>
                <a:lnTo>
                  <a:pt x="1354935" y="2396402"/>
                </a:lnTo>
                <a:lnTo>
                  <a:pt x="1368899" y="2406566"/>
                </a:lnTo>
                <a:lnTo>
                  <a:pt x="1383816" y="2415777"/>
                </a:lnTo>
                <a:lnTo>
                  <a:pt x="1398415" y="2424988"/>
                </a:lnTo>
                <a:lnTo>
                  <a:pt x="1413332" y="2433882"/>
                </a:lnTo>
                <a:lnTo>
                  <a:pt x="1428566" y="2442775"/>
                </a:lnTo>
                <a:lnTo>
                  <a:pt x="1443800" y="2450398"/>
                </a:lnTo>
                <a:lnTo>
                  <a:pt x="1459669" y="2458339"/>
                </a:lnTo>
                <a:lnTo>
                  <a:pt x="1475538" y="2465644"/>
                </a:lnTo>
                <a:lnTo>
                  <a:pt x="1491724" y="2472632"/>
                </a:lnTo>
                <a:lnTo>
                  <a:pt x="1507910" y="2479619"/>
                </a:lnTo>
                <a:lnTo>
                  <a:pt x="1524414" y="2485654"/>
                </a:lnTo>
                <a:lnTo>
                  <a:pt x="1540917" y="2491689"/>
                </a:lnTo>
                <a:lnTo>
                  <a:pt x="1557421" y="2496771"/>
                </a:lnTo>
                <a:lnTo>
                  <a:pt x="1574877" y="2502171"/>
                </a:lnTo>
                <a:lnTo>
                  <a:pt x="1591698" y="2506617"/>
                </a:lnTo>
                <a:lnTo>
                  <a:pt x="1608836" y="2510746"/>
                </a:lnTo>
                <a:lnTo>
                  <a:pt x="1626609" y="2514876"/>
                </a:lnTo>
                <a:lnTo>
                  <a:pt x="1644382" y="2518369"/>
                </a:lnTo>
                <a:lnTo>
                  <a:pt x="1662155" y="2520910"/>
                </a:lnTo>
                <a:lnTo>
                  <a:pt x="1679928" y="2523451"/>
                </a:lnTo>
                <a:lnTo>
                  <a:pt x="1698019" y="2525675"/>
                </a:lnTo>
                <a:lnTo>
                  <a:pt x="1716109" y="2527263"/>
                </a:lnTo>
                <a:lnTo>
                  <a:pt x="1734517" y="2528533"/>
                </a:lnTo>
                <a:lnTo>
                  <a:pt x="1752925" y="2529169"/>
                </a:lnTo>
                <a:lnTo>
                  <a:pt x="1771967" y="2529169"/>
                </a:lnTo>
                <a:lnTo>
                  <a:pt x="1790375" y="2529169"/>
                </a:lnTo>
                <a:lnTo>
                  <a:pt x="1808783" y="2528533"/>
                </a:lnTo>
                <a:lnTo>
                  <a:pt x="1827191" y="2527263"/>
                </a:lnTo>
                <a:lnTo>
                  <a:pt x="1845281" y="2525675"/>
                </a:lnTo>
                <a:lnTo>
                  <a:pt x="1863372" y="2523451"/>
                </a:lnTo>
                <a:lnTo>
                  <a:pt x="1881145" y="2520910"/>
                </a:lnTo>
                <a:lnTo>
                  <a:pt x="1898918" y="2518369"/>
                </a:lnTo>
                <a:lnTo>
                  <a:pt x="1916691" y="2514876"/>
                </a:lnTo>
                <a:lnTo>
                  <a:pt x="1934464" y="2510746"/>
                </a:lnTo>
                <a:lnTo>
                  <a:pt x="1951602" y="2506617"/>
                </a:lnTo>
                <a:lnTo>
                  <a:pt x="1969058" y="2502171"/>
                </a:lnTo>
                <a:lnTo>
                  <a:pt x="1985879" y="2496771"/>
                </a:lnTo>
                <a:lnTo>
                  <a:pt x="2002383" y="2491689"/>
                </a:lnTo>
                <a:lnTo>
                  <a:pt x="2019204" y="2485654"/>
                </a:lnTo>
                <a:lnTo>
                  <a:pt x="2035390" y="2479619"/>
                </a:lnTo>
                <a:lnTo>
                  <a:pt x="2051894" y="2472632"/>
                </a:lnTo>
                <a:lnTo>
                  <a:pt x="2067762" y="2465644"/>
                </a:lnTo>
                <a:lnTo>
                  <a:pt x="2083631" y="2458339"/>
                </a:lnTo>
                <a:lnTo>
                  <a:pt x="2099500" y="2450398"/>
                </a:lnTo>
                <a:lnTo>
                  <a:pt x="2114734" y="2442775"/>
                </a:lnTo>
                <a:lnTo>
                  <a:pt x="2129968" y="2433882"/>
                </a:lnTo>
                <a:lnTo>
                  <a:pt x="2144885" y="2424988"/>
                </a:lnTo>
                <a:lnTo>
                  <a:pt x="2159484" y="2415777"/>
                </a:lnTo>
                <a:lnTo>
                  <a:pt x="2174401" y="2406566"/>
                </a:lnTo>
                <a:lnTo>
                  <a:pt x="2188683" y="2396402"/>
                </a:lnTo>
                <a:lnTo>
                  <a:pt x="2202647" y="2386238"/>
                </a:lnTo>
                <a:lnTo>
                  <a:pt x="2215977" y="2375756"/>
                </a:lnTo>
                <a:lnTo>
                  <a:pt x="2229624" y="2364640"/>
                </a:lnTo>
                <a:lnTo>
                  <a:pt x="2242637" y="2353840"/>
                </a:lnTo>
                <a:lnTo>
                  <a:pt x="2255966" y="2342088"/>
                </a:lnTo>
                <a:lnTo>
                  <a:pt x="2268344" y="2330336"/>
                </a:lnTo>
                <a:lnTo>
                  <a:pt x="2280722" y="2318267"/>
                </a:lnTo>
                <a:lnTo>
                  <a:pt x="2292782" y="2305879"/>
                </a:lnTo>
                <a:lnTo>
                  <a:pt x="2304525" y="2293174"/>
                </a:lnTo>
                <a:lnTo>
                  <a:pt x="2315951" y="2280469"/>
                </a:lnTo>
                <a:lnTo>
                  <a:pt x="2327376" y="2267129"/>
                </a:lnTo>
                <a:lnTo>
                  <a:pt x="2338167" y="2253789"/>
                </a:lnTo>
                <a:lnTo>
                  <a:pt x="2348958" y="2240131"/>
                </a:lnTo>
                <a:lnTo>
                  <a:pt x="2359114" y="2225838"/>
                </a:lnTo>
                <a:lnTo>
                  <a:pt x="2368635" y="2211863"/>
                </a:lnTo>
                <a:lnTo>
                  <a:pt x="2378156" y="2197252"/>
                </a:lnTo>
                <a:lnTo>
                  <a:pt x="2387678" y="2182641"/>
                </a:lnTo>
                <a:lnTo>
                  <a:pt x="2396247" y="2167395"/>
                </a:lnTo>
                <a:lnTo>
                  <a:pt x="2404816" y="2152467"/>
                </a:lnTo>
                <a:lnTo>
                  <a:pt x="2412750" y="2136904"/>
                </a:lnTo>
                <a:lnTo>
                  <a:pt x="2420685" y="2121022"/>
                </a:lnTo>
                <a:lnTo>
                  <a:pt x="2428302" y="2105459"/>
                </a:lnTo>
                <a:lnTo>
                  <a:pt x="2434967" y="2089260"/>
                </a:lnTo>
                <a:lnTo>
                  <a:pt x="2441632" y="2073061"/>
                </a:lnTo>
                <a:lnTo>
                  <a:pt x="2447979" y="2056545"/>
                </a:lnTo>
                <a:lnTo>
                  <a:pt x="2453692" y="2039711"/>
                </a:lnTo>
                <a:lnTo>
                  <a:pt x="2459405" y="2022877"/>
                </a:lnTo>
                <a:lnTo>
                  <a:pt x="2464166" y="2006043"/>
                </a:lnTo>
                <a:lnTo>
                  <a:pt x="2469244" y="1988891"/>
                </a:lnTo>
                <a:lnTo>
                  <a:pt x="2473370" y="1971739"/>
                </a:lnTo>
                <a:lnTo>
                  <a:pt x="2477178" y="1953952"/>
                </a:lnTo>
                <a:lnTo>
                  <a:pt x="2480352" y="1936483"/>
                </a:lnTo>
                <a:lnTo>
                  <a:pt x="2483526" y="1918696"/>
                </a:lnTo>
                <a:lnTo>
                  <a:pt x="2486064" y="1900592"/>
                </a:lnTo>
                <a:lnTo>
                  <a:pt x="2487969" y="1882487"/>
                </a:lnTo>
                <a:lnTo>
                  <a:pt x="2489556" y="1864065"/>
                </a:lnTo>
                <a:lnTo>
                  <a:pt x="2490508" y="1845960"/>
                </a:lnTo>
                <a:lnTo>
                  <a:pt x="2491460" y="1827221"/>
                </a:lnTo>
                <a:lnTo>
                  <a:pt x="2491777" y="1808798"/>
                </a:lnTo>
                <a:lnTo>
                  <a:pt x="2491460" y="1790376"/>
                </a:lnTo>
                <a:lnTo>
                  <a:pt x="2490508" y="1771319"/>
                </a:lnTo>
                <a:lnTo>
                  <a:pt x="2489556" y="1753532"/>
                </a:lnTo>
                <a:lnTo>
                  <a:pt x="2487969" y="1735110"/>
                </a:lnTo>
                <a:lnTo>
                  <a:pt x="2486064" y="1717005"/>
                </a:lnTo>
                <a:lnTo>
                  <a:pt x="2483526" y="1698901"/>
                </a:lnTo>
                <a:lnTo>
                  <a:pt x="2480352" y="1681114"/>
                </a:lnTo>
                <a:lnTo>
                  <a:pt x="2477178" y="1663327"/>
                </a:lnTo>
                <a:lnTo>
                  <a:pt x="2473370" y="1646175"/>
                </a:lnTo>
                <a:lnTo>
                  <a:pt x="2469244" y="1628388"/>
                </a:lnTo>
                <a:lnTo>
                  <a:pt x="2464166" y="1611554"/>
                </a:lnTo>
                <a:lnTo>
                  <a:pt x="2459405" y="1594402"/>
                </a:lnTo>
                <a:lnTo>
                  <a:pt x="2453692" y="1577568"/>
                </a:lnTo>
                <a:lnTo>
                  <a:pt x="2447979" y="1561052"/>
                </a:lnTo>
                <a:lnTo>
                  <a:pt x="2441632" y="1544536"/>
                </a:lnTo>
                <a:lnTo>
                  <a:pt x="2434967" y="1528337"/>
                </a:lnTo>
                <a:lnTo>
                  <a:pt x="2428302" y="1512138"/>
                </a:lnTo>
                <a:lnTo>
                  <a:pt x="2420685" y="1496257"/>
                </a:lnTo>
                <a:lnTo>
                  <a:pt x="2412750" y="1480376"/>
                </a:lnTo>
                <a:lnTo>
                  <a:pt x="2404909" y="1465308"/>
                </a:lnTo>
                <a:lnTo>
                  <a:pt x="2396490" y="1450340"/>
                </a:lnTo>
                <a:lnTo>
                  <a:pt x="2387918" y="1435418"/>
                </a:lnTo>
                <a:lnTo>
                  <a:pt x="2378392" y="1420813"/>
                </a:lnTo>
                <a:lnTo>
                  <a:pt x="2368868" y="1406525"/>
                </a:lnTo>
                <a:lnTo>
                  <a:pt x="2359342" y="1392238"/>
                </a:lnTo>
                <a:lnTo>
                  <a:pt x="2349182" y="1377950"/>
                </a:lnTo>
                <a:lnTo>
                  <a:pt x="2338388" y="1364298"/>
                </a:lnTo>
                <a:lnTo>
                  <a:pt x="2327592" y="1350645"/>
                </a:lnTo>
                <a:lnTo>
                  <a:pt x="2316162" y="1337628"/>
                </a:lnTo>
                <a:lnTo>
                  <a:pt x="2304732" y="1324928"/>
                </a:lnTo>
                <a:lnTo>
                  <a:pt x="2292985" y="1311910"/>
                </a:lnTo>
                <a:lnTo>
                  <a:pt x="2280920" y="1299528"/>
                </a:lnTo>
                <a:lnTo>
                  <a:pt x="2268538" y="1287463"/>
                </a:lnTo>
                <a:lnTo>
                  <a:pt x="2256155" y="1275715"/>
                </a:lnTo>
                <a:lnTo>
                  <a:pt x="2242820" y="1264285"/>
                </a:lnTo>
                <a:lnTo>
                  <a:pt x="2229802" y="1253173"/>
                </a:lnTo>
                <a:lnTo>
                  <a:pt x="2216150" y="1242378"/>
                </a:lnTo>
                <a:lnTo>
                  <a:pt x="2202815" y="1231900"/>
                </a:lnTo>
                <a:lnTo>
                  <a:pt x="2188845" y="1221740"/>
                </a:lnTo>
                <a:lnTo>
                  <a:pt x="2174558" y="1211898"/>
                </a:lnTo>
                <a:lnTo>
                  <a:pt x="2159635" y="1202055"/>
                </a:lnTo>
                <a:lnTo>
                  <a:pt x="2145030" y="1193165"/>
                </a:lnTo>
                <a:lnTo>
                  <a:pt x="2130108" y="1183958"/>
                </a:lnTo>
                <a:lnTo>
                  <a:pt x="2114868" y="1175703"/>
                </a:lnTo>
                <a:lnTo>
                  <a:pt x="2099628" y="1167448"/>
                </a:lnTo>
                <a:lnTo>
                  <a:pt x="2083752" y="1159510"/>
                </a:lnTo>
                <a:lnTo>
                  <a:pt x="2067878" y="1152525"/>
                </a:lnTo>
                <a:lnTo>
                  <a:pt x="2052002" y="1145223"/>
                </a:lnTo>
                <a:lnTo>
                  <a:pt x="2035492" y="1138555"/>
                </a:lnTo>
                <a:lnTo>
                  <a:pt x="2019300" y="1132523"/>
                </a:lnTo>
                <a:lnTo>
                  <a:pt x="2002472" y="1126490"/>
                </a:lnTo>
                <a:lnTo>
                  <a:pt x="1985962" y="1121093"/>
                </a:lnTo>
                <a:lnTo>
                  <a:pt x="1969135" y="1116013"/>
                </a:lnTo>
                <a:lnTo>
                  <a:pt x="1951672" y="1111568"/>
                </a:lnTo>
                <a:lnTo>
                  <a:pt x="1934528" y="1107440"/>
                </a:lnTo>
                <a:lnTo>
                  <a:pt x="1916748" y="1103630"/>
                </a:lnTo>
                <a:lnTo>
                  <a:pt x="1898968" y="1100138"/>
                </a:lnTo>
                <a:lnTo>
                  <a:pt x="1881188" y="1097280"/>
                </a:lnTo>
                <a:lnTo>
                  <a:pt x="1863408" y="1094423"/>
                </a:lnTo>
                <a:lnTo>
                  <a:pt x="1845310" y="1092518"/>
                </a:lnTo>
                <a:lnTo>
                  <a:pt x="1827212" y="1090613"/>
                </a:lnTo>
                <a:lnTo>
                  <a:pt x="1808798" y="1089660"/>
                </a:lnTo>
                <a:lnTo>
                  <a:pt x="1790382" y="1088708"/>
                </a:lnTo>
                <a:lnTo>
                  <a:pt x="1771968" y="1088708"/>
                </a:lnTo>
                <a:lnTo>
                  <a:pt x="1752918" y="1088708"/>
                </a:lnTo>
                <a:close/>
                <a:moveTo>
                  <a:pt x="1615758" y="0"/>
                </a:moveTo>
                <a:lnTo>
                  <a:pt x="1620520" y="0"/>
                </a:lnTo>
                <a:lnTo>
                  <a:pt x="1922780" y="0"/>
                </a:lnTo>
                <a:lnTo>
                  <a:pt x="1927225" y="0"/>
                </a:lnTo>
                <a:lnTo>
                  <a:pt x="1931670" y="317"/>
                </a:lnTo>
                <a:lnTo>
                  <a:pt x="1936115" y="952"/>
                </a:lnTo>
                <a:lnTo>
                  <a:pt x="1940878" y="1905"/>
                </a:lnTo>
                <a:lnTo>
                  <a:pt x="1949450" y="4127"/>
                </a:lnTo>
                <a:lnTo>
                  <a:pt x="1957705" y="6985"/>
                </a:lnTo>
                <a:lnTo>
                  <a:pt x="1965325" y="10795"/>
                </a:lnTo>
                <a:lnTo>
                  <a:pt x="1972628" y="14922"/>
                </a:lnTo>
                <a:lnTo>
                  <a:pt x="1979612" y="20320"/>
                </a:lnTo>
                <a:lnTo>
                  <a:pt x="1985962" y="26035"/>
                </a:lnTo>
                <a:lnTo>
                  <a:pt x="1991678" y="32385"/>
                </a:lnTo>
                <a:lnTo>
                  <a:pt x="1996758" y="39052"/>
                </a:lnTo>
                <a:lnTo>
                  <a:pt x="2001202" y="46672"/>
                </a:lnTo>
                <a:lnTo>
                  <a:pt x="2005012" y="54610"/>
                </a:lnTo>
                <a:lnTo>
                  <a:pt x="2007870" y="62230"/>
                </a:lnTo>
                <a:lnTo>
                  <a:pt x="2010092" y="71120"/>
                </a:lnTo>
                <a:lnTo>
                  <a:pt x="2010728" y="75565"/>
                </a:lnTo>
                <a:lnTo>
                  <a:pt x="2011362" y="80010"/>
                </a:lnTo>
                <a:lnTo>
                  <a:pt x="2011998" y="84455"/>
                </a:lnTo>
                <a:lnTo>
                  <a:pt x="2011998" y="89217"/>
                </a:lnTo>
                <a:lnTo>
                  <a:pt x="2011998" y="388620"/>
                </a:lnTo>
                <a:lnTo>
                  <a:pt x="2038350" y="393065"/>
                </a:lnTo>
                <a:lnTo>
                  <a:pt x="2064702" y="398462"/>
                </a:lnTo>
                <a:lnTo>
                  <a:pt x="2091055" y="404177"/>
                </a:lnTo>
                <a:lnTo>
                  <a:pt x="2116772" y="410210"/>
                </a:lnTo>
                <a:lnTo>
                  <a:pt x="2142490" y="416877"/>
                </a:lnTo>
                <a:lnTo>
                  <a:pt x="2167890" y="423545"/>
                </a:lnTo>
                <a:lnTo>
                  <a:pt x="2193608" y="431165"/>
                </a:lnTo>
                <a:lnTo>
                  <a:pt x="2218690" y="439102"/>
                </a:lnTo>
                <a:lnTo>
                  <a:pt x="2243772" y="447675"/>
                </a:lnTo>
                <a:lnTo>
                  <a:pt x="2268538" y="456247"/>
                </a:lnTo>
                <a:lnTo>
                  <a:pt x="2292985" y="465772"/>
                </a:lnTo>
                <a:lnTo>
                  <a:pt x="2317432" y="475615"/>
                </a:lnTo>
                <a:lnTo>
                  <a:pt x="2341562" y="485457"/>
                </a:lnTo>
                <a:lnTo>
                  <a:pt x="2365692" y="496252"/>
                </a:lnTo>
                <a:lnTo>
                  <a:pt x="2388870" y="507047"/>
                </a:lnTo>
                <a:lnTo>
                  <a:pt x="2412682" y="518477"/>
                </a:lnTo>
                <a:lnTo>
                  <a:pt x="2588260" y="276542"/>
                </a:lnTo>
                <a:lnTo>
                  <a:pt x="2591435" y="272732"/>
                </a:lnTo>
                <a:lnTo>
                  <a:pt x="2593975" y="269240"/>
                </a:lnTo>
                <a:lnTo>
                  <a:pt x="2597468" y="266065"/>
                </a:lnTo>
                <a:lnTo>
                  <a:pt x="2600325" y="262890"/>
                </a:lnTo>
                <a:lnTo>
                  <a:pt x="2606992" y="257175"/>
                </a:lnTo>
                <a:lnTo>
                  <a:pt x="2614295" y="252412"/>
                </a:lnTo>
                <a:lnTo>
                  <a:pt x="2621915" y="248602"/>
                </a:lnTo>
                <a:lnTo>
                  <a:pt x="2629852" y="245110"/>
                </a:lnTo>
                <a:lnTo>
                  <a:pt x="2638108" y="242570"/>
                </a:lnTo>
                <a:lnTo>
                  <a:pt x="2646362" y="240665"/>
                </a:lnTo>
                <a:lnTo>
                  <a:pt x="2654935" y="240030"/>
                </a:lnTo>
                <a:lnTo>
                  <a:pt x="2663508" y="240030"/>
                </a:lnTo>
                <a:lnTo>
                  <a:pt x="2671762" y="240665"/>
                </a:lnTo>
                <a:lnTo>
                  <a:pt x="2680652" y="242252"/>
                </a:lnTo>
                <a:lnTo>
                  <a:pt x="2688908" y="244475"/>
                </a:lnTo>
                <a:lnTo>
                  <a:pt x="2697162" y="247967"/>
                </a:lnTo>
                <a:lnTo>
                  <a:pt x="2705100" y="251777"/>
                </a:lnTo>
                <a:lnTo>
                  <a:pt x="2709228" y="254317"/>
                </a:lnTo>
                <a:lnTo>
                  <a:pt x="2712720" y="256857"/>
                </a:lnTo>
                <a:lnTo>
                  <a:pt x="2957512" y="434022"/>
                </a:lnTo>
                <a:lnTo>
                  <a:pt x="2960688" y="437197"/>
                </a:lnTo>
                <a:lnTo>
                  <a:pt x="2964498" y="439737"/>
                </a:lnTo>
                <a:lnTo>
                  <a:pt x="2967672" y="443230"/>
                </a:lnTo>
                <a:lnTo>
                  <a:pt x="2970848" y="446087"/>
                </a:lnTo>
                <a:lnTo>
                  <a:pt x="2976245" y="453072"/>
                </a:lnTo>
                <a:lnTo>
                  <a:pt x="2981008" y="460375"/>
                </a:lnTo>
                <a:lnTo>
                  <a:pt x="2985452" y="467995"/>
                </a:lnTo>
                <a:lnTo>
                  <a:pt x="2988628" y="475932"/>
                </a:lnTo>
                <a:lnTo>
                  <a:pt x="2991168" y="484187"/>
                </a:lnTo>
                <a:lnTo>
                  <a:pt x="2992755" y="492442"/>
                </a:lnTo>
                <a:lnTo>
                  <a:pt x="2994025" y="501015"/>
                </a:lnTo>
                <a:lnTo>
                  <a:pt x="2994025" y="509270"/>
                </a:lnTo>
                <a:lnTo>
                  <a:pt x="2993072" y="518160"/>
                </a:lnTo>
                <a:lnTo>
                  <a:pt x="2991802" y="526732"/>
                </a:lnTo>
                <a:lnTo>
                  <a:pt x="2988945" y="534987"/>
                </a:lnTo>
                <a:lnTo>
                  <a:pt x="2986088" y="543242"/>
                </a:lnTo>
                <a:lnTo>
                  <a:pt x="2981960" y="551180"/>
                </a:lnTo>
                <a:lnTo>
                  <a:pt x="2979738" y="554990"/>
                </a:lnTo>
                <a:lnTo>
                  <a:pt x="2976880" y="558800"/>
                </a:lnTo>
                <a:lnTo>
                  <a:pt x="2800985" y="801052"/>
                </a:lnTo>
                <a:lnTo>
                  <a:pt x="2819082" y="819785"/>
                </a:lnTo>
                <a:lnTo>
                  <a:pt x="2837180" y="839470"/>
                </a:lnTo>
                <a:lnTo>
                  <a:pt x="2854642" y="858837"/>
                </a:lnTo>
                <a:lnTo>
                  <a:pt x="2871788" y="878840"/>
                </a:lnTo>
                <a:lnTo>
                  <a:pt x="2888615" y="899160"/>
                </a:lnTo>
                <a:lnTo>
                  <a:pt x="2905125" y="919797"/>
                </a:lnTo>
                <a:lnTo>
                  <a:pt x="2921318" y="940752"/>
                </a:lnTo>
                <a:lnTo>
                  <a:pt x="2937192" y="962025"/>
                </a:lnTo>
                <a:lnTo>
                  <a:pt x="2952432" y="983615"/>
                </a:lnTo>
                <a:lnTo>
                  <a:pt x="2967672" y="1005205"/>
                </a:lnTo>
                <a:lnTo>
                  <a:pt x="2981960" y="1027113"/>
                </a:lnTo>
                <a:lnTo>
                  <a:pt x="2996248" y="1049655"/>
                </a:lnTo>
                <a:lnTo>
                  <a:pt x="3010218" y="1072198"/>
                </a:lnTo>
                <a:lnTo>
                  <a:pt x="3023235" y="1095375"/>
                </a:lnTo>
                <a:lnTo>
                  <a:pt x="3036570" y="1118553"/>
                </a:lnTo>
                <a:lnTo>
                  <a:pt x="3048952" y="1142048"/>
                </a:lnTo>
                <a:lnTo>
                  <a:pt x="3333115" y="1049338"/>
                </a:lnTo>
                <a:lnTo>
                  <a:pt x="3337560" y="1048068"/>
                </a:lnTo>
                <a:lnTo>
                  <a:pt x="3342005" y="1047115"/>
                </a:lnTo>
                <a:lnTo>
                  <a:pt x="3346450" y="1046480"/>
                </a:lnTo>
                <a:lnTo>
                  <a:pt x="3350578" y="1045528"/>
                </a:lnTo>
                <a:lnTo>
                  <a:pt x="3359785" y="1044893"/>
                </a:lnTo>
                <a:lnTo>
                  <a:pt x="3368358" y="1045210"/>
                </a:lnTo>
                <a:lnTo>
                  <a:pt x="3376930" y="1046480"/>
                </a:lnTo>
                <a:lnTo>
                  <a:pt x="3385185" y="1048068"/>
                </a:lnTo>
                <a:lnTo>
                  <a:pt x="3393440" y="1051243"/>
                </a:lnTo>
                <a:lnTo>
                  <a:pt x="3401060" y="1054735"/>
                </a:lnTo>
                <a:lnTo>
                  <a:pt x="3408680" y="1058863"/>
                </a:lnTo>
                <a:lnTo>
                  <a:pt x="3415665" y="1063625"/>
                </a:lnTo>
                <a:lnTo>
                  <a:pt x="3422015" y="1069340"/>
                </a:lnTo>
                <a:lnTo>
                  <a:pt x="3428048" y="1075690"/>
                </a:lnTo>
                <a:lnTo>
                  <a:pt x="3433445" y="1082358"/>
                </a:lnTo>
                <a:lnTo>
                  <a:pt x="3438208" y="1089978"/>
                </a:lnTo>
                <a:lnTo>
                  <a:pt x="3442335" y="1097915"/>
                </a:lnTo>
                <a:lnTo>
                  <a:pt x="3443922" y="1102043"/>
                </a:lnTo>
                <a:lnTo>
                  <a:pt x="3445510" y="1106488"/>
                </a:lnTo>
                <a:lnTo>
                  <a:pt x="3538855" y="1393508"/>
                </a:lnTo>
                <a:lnTo>
                  <a:pt x="3539808" y="1397635"/>
                </a:lnTo>
                <a:lnTo>
                  <a:pt x="3541078" y="1402398"/>
                </a:lnTo>
                <a:lnTo>
                  <a:pt x="3542030" y="1406843"/>
                </a:lnTo>
                <a:lnTo>
                  <a:pt x="3542665" y="1411288"/>
                </a:lnTo>
                <a:lnTo>
                  <a:pt x="3543300" y="1419860"/>
                </a:lnTo>
                <a:lnTo>
                  <a:pt x="3542982" y="1428750"/>
                </a:lnTo>
                <a:lnTo>
                  <a:pt x="3541712" y="1437323"/>
                </a:lnTo>
                <a:lnTo>
                  <a:pt x="3539808" y="1445578"/>
                </a:lnTo>
                <a:lnTo>
                  <a:pt x="3537268" y="1453833"/>
                </a:lnTo>
                <a:lnTo>
                  <a:pt x="3533458" y="1461453"/>
                </a:lnTo>
                <a:lnTo>
                  <a:pt x="3529330" y="1468755"/>
                </a:lnTo>
                <a:lnTo>
                  <a:pt x="3524568" y="1476058"/>
                </a:lnTo>
                <a:lnTo>
                  <a:pt x="3518852" y="1482408"/>
                </a:lnTo>
                <a:lnTo>
                  <a:pt x="3512502" y="1488440"/>
                </a:lnTo>
                <a:lnTo>
                  <a:pt x="3505518" y="1494155"/>
                </a:lnTo>
                <a:lnTo>
                  <a:pt x="3498215" y="1498600"/>
                </a:lnTo>
                <a:lnTo>
                  <a:pt x="3490278" y="1502728"/>
                </a:lnTo>
                <a:lnTo>
                  <a:pt x="3486150" y="1504633"/>
                </a:lnTo>
                <a:lnTo>
                  <a:pt x="3481705" y="1506220"/>
                </a:lnTo>
                <a:lnTo>
                  <a:pt x="3197225" y="1598295"/>
                </a:lnTo>
                <a:lnTo>
                  <a:pt x="3200400" y="1624330"/>
                </a:lnTo>
                <a:lnTo>
                  <a:pt x="3203892" y="1650365"/>
                </a:lnTo>
                <a:lnTo>
                  <a:pt x="3206115" y="1676718"/>
                </a:lnTo>
                <a:lnTo>
                  <a:pt x="3208338" y="1703070"/>
                </a:lnTo>
                <a:lnTo>
                  <a:pt x="3210242" y="1729423"/>
                </a:lnTo>
                <a:lnTo>
                  <a:pt x="3211512" y="1755775"/>
                </a:lnTo>
                <a:lnTo>
                  <a:pt x="3212148" y="1782445"/>
                </a:lnTo>
                <a:lnTo>
                  <a:pt x="3212465" y="1809115"/>
                </a:lnTo>
                <a:lnTo>
                  <a:pt x="3212148" y="1835785"/>
                </a:lnTo>
                <a:lnTo>
                  <a:pt x="3211512" y="1862455"/>
                </a:lnTo>
                <a:lnTo>
                  <a:pt x="3210242" y="1889125"/>
                </a:lnTo>
                <a:lnTo>
                  <a:pt x="3208338" y="1915478"/>
                </a:lnTo>
                <a:lnTo>
                  <a:pt x="3206115" y="1941830"/>
                </a:lnTo>
                <a:lnTo>
                  <a:pt x="3203892" y="1967865"/>
                </a:lnTo>
                <a:lnTo>
                  <a:pt x="3200400" y="1993900"/>
                </a:lnTo>
                <a:lnTo>
                  <a:pt x="3197225" y="2019618"/>
                </a:lnTo>
                <a:lnTo>
                  <a:pt x="3481705" y="2112328"/>
                </a:lnTo>
                <a:lnTo>
                  <a:pt x="3486150" y="2113915"/>
                </a:lnTo>
                <a:lnTo>
                  <a:pt x="3490278" y="2115820"/>
                </a:lnTo>
                <a:lnTo>
                  <a:pt x="3498215" y="2119630"/>
                </a:lnTo>
                <a:lnTo>
                  <a:pt x="3505518" y="2124393"/>
                </a:lnTo>
                <a:lnTo>
                  <a:pt x="3512502" y="2129790"/>
                </a:lnTo>
                <a:lnTo>
                  <a:pt x="3518852" y="2135505"/>
                </a:lnTo>
                <a:lnTo>
                  <a:pt x="3524568" y="2142173"/>
                </a:lnTo>
                <a:lnTo>
                  <a:pt x="3529330" y="2149158"/>
                </a:lnTo>
                <a:lnTo>
                  <a:pt x="3533458" y="2156778"/>
                </a:lnTo>
                <a:lnTo>
                  <a:pt x="3537268" y="2164398"/>
                </a:lnTo>
                <a:lnTo>
                  <a:pt x="3539808" y="2172653"/>
                </a:lnTo>
                <a:lnTo>
                  <a:pt x="3541712" y="2180908"/>
                </a:lnTo>
                <a:lnTo>
                  <a:pt x="3542982" y="2189480"/>
                </a:lnTo>
                <a:lnTo>
                  <a:pt x="3543300" y="2198053"/>
                </a:lnTo>
                <a:lnTo>
                  <a:pt x="3542665" y="2206625"/>
                </a:lnTo>
                <a:lnTo>
                  <a:pt x="3542030" y="2211388"/>
                </a:lnTo>
                <a:lnTo>
                  <a:pt x="3541078" y="2215833"/>
                </a:lnTo>
                <a:lnTo>
                  <a:pt x="3539808" y="2220278"/>
                </a:lnTo>
                <a:lnTo>
                  <a:pt x="3538855" y="2224405"/>
                </a:lnTo>
                <a:lnTo>
                  <a:pt x="3445510" y="2512060"/>
                </a:lnTo>
                <a:lnTo>
                  <a:pt x="3443922" y="2516188"/>
                </a:lnTo>
                <a:lnTo>
                  <a:pt x="3442335" y="2520315"/>
                </a:lnTo>
                <a:lnTo>
                  <a:pt x="3438208" y="2528253"/>
                </a:lnTo>
                <a:lnTo>
                  <a:pt x="3433445" y="2535555"/>
                </a:lnTo>
                <a:lnTo>
                  <a:pt x="3428048" y="2542540"/>
                </a:lnTo>
                <a:lnTo>
                  <a:pt x="3422015" y="2548890"/>
                </a:lnTo>
                <a:lnTo>
                  <a:pt x="3415665" y="2554605"/>
                </a:lnTo>
                <a:lnTo>
                  <a:pt x="3408680" y="2559368"/>
                </a:lnTo>
                <a:lnTo>
                  <a:pt x="3401060" y="2563495"/>
                </a:lnTo>
                <a:lnTo>
                  <a:pt x="3393440" y="2567305"/>
                </a:lnTo>
                <a:lnTo>
                  <a:pt x="3385185" y="2569845"/>
                </a:lnTo>
                <a:lnTo>
                  <a:pt x="3376930" y="2571750"/>
                </a:lnTo>
                <a:lnTo>
                  <a:pt x="3368358" y="2573020"/>
                </a:lnTo>
                <a:lnTo>
                  <a:pt x="3359785" y="2573338"/>
                </a:lnTo>
                <a:lnTo>
                  <a:pt x="3350578" y="2573020"/>
                </a:lnTo>
                <a:lnTo>
                  <a:pt x="3346450" y="2572068"/>
                </a:lnTo>
                <a:lnTo>
                  <a:pt x="3342005" y="2571433"/>
                </a:lnTo>
                <a:lnTo>
                  <a:pt x="3337560" y="2570163"/>
                </a:lnTo>
                <a:lnTo>
                  <a:pt x="3333115" y="2568893"/>
                </a:lnTo>
                <a:lnTo>
                  <a:pt x="3048952" y="2476500"/>
                </a:lnTo>
                <a:lnTo>
                  <a:pt x="3035935" y="2499995"/>
                </a:lnTo>
                <a:lnTo>
                  <a:pt x="3023235" y="2523173"/>
                </a:lnTo>
                <a:lnTo>
                  <a:pt x="3009900" y="2546033"/>
                </a:lnTo>
                <a:lnTo>
                  <a:pt x="2996248" y="2568893"/>
                </a:lnTo>
                <a:lnTo>
                  <a:pt x="2981960" y="2590800"/>
                </a:lnTo>
                <a:lnTo>
                  <a:pt x="2967355" y="2613025"/>
                </a:lnTo>
                <a:lnTo>
                  <a:pt x="2952115" y="2634933"/>
                </a:lnTo>
                <a:lnTo>
                  <a:pt x="2936875" y="2656523"/>
                </a:lnTo>
                <a:lnTo>
                  <a:pt x="2921318" y="2677478"/>
                </a:lnTo>
                <a:lnTo>
                  <a:pt x="2905125" y="2698115"/>
                </a:lnTo>
                <a:lnTo>
                  <a:pt x="2888615" y="2718753"/>
                </a:lnTo>
                <a:lnTo>
                  <a:pt x="2871788" y="2739073"/>
                </a:lnTo>
                <a:lnTo>
                  <a:pt x="2854325" y="2759076"/>
                </a:lnTo>
                <a:lnTo>
                  <a:pt x="2837180" y="2778761"/>
                </a:lnTo>
                <a:lnTo>
                  <a:pt x="2819082" y="2797811"/>
                </a:lnTo>
                <a:lnTo>
                  <a:pt x="2800985" y="2817178"/>
                </a:lnTo>
                <a:lnTo>
                  <a:pt x="2976880" y="3059431"/>
                </a:lnTo>
                <a:lnTo>
                  <a:pt x="2979738" y="3063241"/>
                </a:lnTo>
                <a:lnTo>
                  <a:pt x="2981960" y="3067368"/>
                </a:lnTo>
                <a:lnTo>
                  <a:pt x="2986088" y="3075306"/>
                </a:lnTo>
                <a:lnTo>
                  <a:pt x="2988945" y="3083243"/>
                </a:lnTo>
                <a:lnTo>
                  <a:pt x="2991802" y="3091816"/>
                </a:lnTo>
                <a:lnTo>
                  <a:pt x="2993072" y="3100071"/>
                </a:lnTo>
                <a:lnTo>
                  <a:pt x="2994025" y="3108643"/>
                </a:lnTo>
                <a:lnTo>
                  <a:pt x="2994025" y="3117216"/>
                </a:lnTo>
                <a:lnTo>
                  <a:pt x="2992755" y="3125788"/>
                </a:lnTo>
                <a:lnTo>
                  <a:pt x="2991168" y="3134043"/>
                </a:lnTo>
                <a:lnTo>
                  <a:pt x="2988628" y="3142298"/>
                </a:lnTo>
                <a:lnTo>
                  <a:pt x="2985770" y="3150236"/>
                </a:lnTo>
                <a:lnTo>
                  <a:pt x="2981642" y="3157538"/>
                </a:lnTo>
                <a:lnTo>
                  <a:pt x="2976562" y="3165158"/>
                </a:lnTo>
                <a:lnTo>
                  <a:pt x="2970848" y="3171826"/>
                </a:lnTo>
                <a:lnTo>
                  <a:pt x="2967990" y="3175001"/>
                </a:lnTo>
                <a:lnTo>
                  <a:pt x="2964498" y="3177858"/>
                </a:lnTo>
                <a:lnTo>
                  <a:pt x="2961322" y="3181033"/>
                </a:lnTo>
                <a:lnTo>
                  <a:pt x="2957512" y="3183573"/>
                </a:lnTo>
                <a:lnTo>
                  <a:pt x="2712720" y="3361056"/>
                </a:lnTo>
                <a:lnTo>
                  <a:pt x="2709228" y="3363913"/>
                </a:lnTo>
                <a:lnTo>
                  <a:pt x="2705100" y="3366453"/>
                </a:lnTo>
                <a:lnTo>
                  <a:pt x="2697162" y="3370581"/>
                </a:lnTo>
                <a:lnTo>
                  <a:pt x="2688908" y="3373756"/>
                </a:lnTo>
                <a:lnTo>
                  <a:pt x="2680652" y="3376296"/>
                </a:lnTo>
                <a:lnTo>
                  <a:pt x="2671762" y="3377883"/>
                </a:lnTo>
                <a:lnTo>
                  <a:pt x="2663508" y="3378518"/>
                </a:lnTo>
                <a:lnTo>
                  <a:pt x="2654935" y="3378518"/>
                </a:lnTo>
                <a:lnTo>
                  <a:pt x="2646362" y="3377248"/>
                </a:lnTo>
                <a:lnTo>
                  <a:pt x="2638108" y="3375978"/>
                </a:lnTo>
                <a:lnTo>
                  <a:pt x="2629852" y="3373121"/>
                </a:lnTo>
                <a:lnTo>
                  <a:pt x="2621915" y="3369946"/>
                </a:lnTo>
                <a:lnTo>
                  <a:pt x="2614295" y="3365818"/>
                </a:lnTo>
                <a:lnTo>
                  <a:pt x="2606992" y="3360738"/>
                </a:lnTo>
                <a:lnTo>
                  <a:pt x="2600325" y="3355023"/>
                </a:lnTo>
                <a:lnTo>
                  <a:pt x="2597468" y="3352166"/>
                </a:lnTo>
                <a:lnTo>
                  <a:pt x="2593975" y="3348673"/>
                </a:lnTo>
                <a:lnTo>
                  <a:pt x="2591435" y="3345498"/>
                </a:lnTo>
                <a:lnTo>
                  <a:pt x="2588260" y="3341688"/>
                </a:lnTo>
                <a:lnTo>
                  <a:pt x="2412682" y="3099753"/>
                </a:lnTo>
                <a:lnTo>
                  <a:pt x="2388870" y="3110866"/>
                </a:lnTo>
                <a:lnTo>
                  <a:pt x="2365692" y="3122296"/>
                </a:lnTo>
                <a:lnTo>
                  <a:pt x="2341562" y="3132773"/>
                </a:lnTo>
                <a:lnTo>
                  <a:pt x="2317432" y="3142933"/>
                </a:lnTo>
                <a:lnTo>
                  <a:pt x="2292985" y="3152776"/>
                </a:lnTo>
                <a:lnTo>
                  <a:pt x="2268538" y="3161666"/>
                </a:lnTo>
                <a:lnTo>
                  <a:pt x="2243772" y="3170873"/>
                </a:lnTo>
                <a:lnTo>
                  <a:pt x="2218690" y="3179128"/>
                </a:lnTo>
                <a:lnTo>
                  <a:pt x="2193608" y="3187066"/>
                </a:lnTo>
                <a:lnTo>
                  <a:pt x="2167890" y="3194368"/>
                </a:lnTo>
                <a:lnTo>
                  <a:pt x="2142490" y="3201671"/>
                </a:lnTo>
                <a:lnTo>
                  <a:pt x="2116772" y="3208021"/>
                </a:lnTo>
                <a:lnTo>
                  <a:pt x="2091055" y="3214371"/>
                </a:lnTo>
                <a:lnTo>
                  <a:pt x="2064702" y="3220086"/>
                </a:lnTo>
                <a:lnTo>
                  <a:pt x="2038350" y="3225483"/>
                </a:lnTo>
                <a:lnTo>
                  <a:pt x="2011998" y="3229928"/>
                </a:lnTo>
                <a:lnTo>
                  <a:pt x="2011998" y="3529013"/>
                </a:lnTo>
                <a:lnTo>
                  <a:pt x="2011998" y="3533458"/>
                </a:lnTo>
                <a:lnTo>
                  <a:pt x="2011362" y="3537903"/>
                </a:lnTo>
                <a:lnTo>
                  <a:pt x="2010728" y="3542666"/>
                </a:lnTo>
                <a:lnTo>
                  <a:pt x="2010092" y="3547111"/>
                </a:lnTo>
                <a:lnTo>
                  <a:pt x="2007870" y="3555366"/>
                </a:lnTo>
                <a:lnTo>
                  <a:pt x="2005012" y="3563621"/>
                </a:lnTo>
                <a:lnTo>
                  <a:pt x="2001202" y="3571558"/>
                </a:lnTo>
                <a:lnTo>
                  <a:pt x="1996758" y="3578543"/>
                </a:lnTo>
                <a:lnTo>
                  <a:pt x="1991678" y="3585846"/>
                </a:lnTo>
                <a:lnTo>
                  <a:pt x="1985962" y="3591878"/>
                </a:lnTo>
                <a:lnTo>
                  <a:pt x="1979612" y="3597911"/>
                </a:lnTo>
                <a:lnTo>
                  <a:pt x="1972628" y="3602673"/>
                </a:lnTo>
                <a:lnTo>
                  <a:pt x="1965325" y="3607118"/>
                </a:lnTo>
                <a:lnTo>
                  <a:pt x="1957705" y="3610928"/>
                </a:lnTo>
                <a:lnTo>
                  <a:pt x="1949450" y="3614103"/>
                </a:lnTo>
                <a:lnTo>
                  <a:pt x="1940878" y="3616326"/>
                </a:lnTo>
                <a:lnTo>
                  <a:pt x="1931670" y="3617278"/>
                </a:lnTo>
                <a:lnTo>
                  <a:pt x="1927225" y="3617913"/>
                </a:lnTo>
                <a:lnTo>
                  <a:pt x="1922780" y="3617913"/>
                </a:lnTo>
                <a:lnTo>
                  <a:pt x="1620520" y="3617913"/>
                </a:lnTo>
                <a:lnTo>
                  <a:pt x="1615758" y="3617913"/>
                </a:lnTo>
                <a:lnTo>
                  <a:pt x="1611630" y="3617278"/>
                </a:lnTo>
                <a:lnTo>
                  <a:pt x="1602422" y="3616326"/>
                </a:lnTo>
                <a:lnTo>
                  <a:pt x="1594168" y="3614103"/>
                </a:lnTo>
                <a:lnTo>
                  <a:pt x="1585912" y="3610928"/>
                </a:lnTo>
                <a:lnTo>
                  <a:pt x="1577975" y="3607118"/>
                </a:lnTo>
                <a:lnTo>
                  <a:pt x="1570990" y="3602673"/>
                </a:lnTo>
                <a:lnTo>
                  <a:pt x="1563688" y="3597911"/>
                </a:lnTo>
                <a:lnTo>
                  <a:pt x="1557655" y="3591878"/>
                </a:lnTo>
                <a:lnTo>
                  <a:pt x="1551622" y="3585846"/>
                </a:lnTo>
                <a:lnTo>
                  <a:pt x="1546860" y="3578543"/>
                </a:lnTo>
                <a:lnTo>
                  <a:pt x="1542415" y="3571558"/>
                </a:lnTo>
                <a:lnTo>
                  <a:pt x="1538605" y="3563621"/>
                </a:lnTo>
                <a:lnTo>
                  <a:pt x="1535430" y="3555366"/>
                </a:lnTo>
                <a:lnTo>
                  <a:pt x="1533208" y="3547111"/>
                </a:lnTo>
                <a:lnTo>
                  <a:pt x="1532572" y="3542666"/>
                </a:lnTo>
                <a:lnTo>
                  <a:pt x="1531620" y="3537903"/>
                </a:lnTo>
                <a:lnTo>
                  <a:pt x="1531302" y="3533458"/>
                </a:lnTo>
                <a:lnTo>
                  <a:pt x="1531302" y="3529013"/>
                </a:lnTo>
                <a:lnTo>
                  <a:pt x="1531302" y="3229928"/>
                </a:lnTo>
                <a:lnTo>
                  <a:pt x="1504950" y="3225483"/>
                </a:lnTo>
                <a:lnTo>
                  <a:pt x="1478598" y="3220086"/>
                </a:lnTo>
                <a:lnTo>
                  <a:pt x="1452245" y="3214371"/>
                </a:lnTo>
                <a:lnTo>
                  <a:pt x="1426845" y="3208021"/>
                </a:lnTo>
                <a:lnTo>
                  <a:pt x="1400810" y="3201671"/>
                </a:lnTo>
                <a:lnTo>
                  <a:pt x="1375092" y="3194368"/>
                </a:lnTo>
                <a:lnTo>
                  <a:pt x="1350010" y="3187066"/>
                </a:lnTo>
                <a:lnTo>
                  <a:pt x="1324928" y="3179128"/>
                </a:lnTo>
                <a:lnTo>
                  <a:pt x="1299528" y="3170873"/>
                </a:lnTo>
                <a:lnTo>
                  <a:pt x="1274762" y="3161666"/>
                </a:lnTo>
                <a:lnTo>
                  <a:pt x="1250315" y="3152776"/>
                </a:lnTo>
                <a:lnTo>
                  <a:pt x="1225868" y="3142933"/>
                </a:lnTo>
                <a:lnTo>
                  <a:pt x="1201738" y="3132773"/>
                </a:lnTo>
                <a:lnTo>
                  <a:pt x="1177925" y="3122296"/>
                </a:lnTo>
                <a:lnTo>
                  <a:pt x="1154430" y="3110866"/>
                </a:lnTo>
                <a:lnTo>
                  <a:pt x="1130618" y="3099753"/>
                </a:lnTo>
                <a:lnTo>
                  <a:pt x="955040" y="3342006"/>
                </a:lnTo>
                <a:lnTo>
                  <a:pt x="952182" y="3345816"/>
                </a:lnTo>
                <a:lnTo>
                  <a:pt x="949325" y="3349308"/>
                </a:lnTo>
                <a:lnTo>
                  <a:pt x="946150" y="3352483"/>
                </a:lnTo>
                <a:lnTo>
                  <a:pt x="942975" y="3355658"/>
                </a:lnTo>
                <a:lnTo>
                  <a:pt x="935990" y="3361056"/>
                </a:lnTo>
                <a:lnTo>
                  <a:pt x="929005" y="3366136"/>
                </a:lnTo>
                <a:lnTo>
                  <a:pt x="921385" y="3369946"/>
                </a:lnTo>
                <a:lnTo>
                  <a:pt x="913448" y="3373121"/>
                </a:lnTo>
                <a:lnTo>
                  <a:pt x="905192" y="3375978"/>
                </a:lnTo>
                <a:lnTo>
                  <a:pt x="896938" y="3377248"/>
                </a:lnTo>
                <a:lnTo>
                  <a:pt x="888365" y="3378518"/>
                </a:lnTo>
                <a:lnTo>
                  <a:pt x="879792" y="3378518"/>
                </a:lnTo>
                <a:lnTo>
                  <a:pt x="870902" y="3377883"/>
                </a:lnTo>
                <a:lnTo>
                  <a:pt x="862648" y="3376296"/>
                </a:lnTo>
                <a:lnTo>
                  <a:pt x="854075" y="3373756"/>
                </a:lnTo>
                <a:lnTo>
                  <a:pt x="846138" y="3370581"/>
                </a:lnTo>
                <a:lnTo>
                  <a:pt x="837882" y="3366453"/>
                </a:lnTo>
                <a:lnTo>
                  <a:pt x="834072" y="3363913"/>
                </a:lnTo>
                <a:lnTo>
                  <a:pt x="830262" y="3361056"/>
                </a:lnTo>
                <a:lnTo>
                  <a:pt x="586105" y="3183573"/>
                </a:lnTo>
                <a:lnTo>
                  <a:pt x="582930" y="3181033"/>
                </a:lnTo>
                <a:lnTo>
                  <a:pt x="579438" y="3177858"/>
                </a:lnTo>
                <a:lnTo>
                  <a:pt x="575945" y="3175001"/>
                </a:lnTo>
                <a:lnTo>
                  <a:pt x="573088" y="3171826"/>
                </a:lnTo>
                <a:lnTo>
                  <a:pt x="567372" y="3165158"/>
                </a:lnTo>
                <a:lnTo>
                  <a:pt x="562610" y="3157538"/>
                </a:lnTo>
                <a:lnTo>
                  <a:pt x="558482" y="3150236"/>
                </a:lnTo>
                <a:lnTo>
                  <a:pt x="554990" y="3142298"/>
                </a:lnTo>
                <a:lnTo>
                  <a:pt x="552450" y="3134043"/>
                </a:lnTo>
                <a:lnTo>
                  <a:pt x="550862" y="3125788"/>
                </a:lnTo>
                <a:lnTo>
                  <a:pt x="549592" y="3117216"/>
                </a:lnTo>
                <a:lnTo>
                  <a:pt x="549592" y="3108643"/>
                </a:lnTo>
                <a:lnTo>
                  <a:pt x="550545" y="3100071"/>
                </a:lnTo>
                <a:lnTo>
                  <a:pt x="551815" y="3091816"/>
                </a:lnTo>
                <a:lnTo>
                  <a:pt x="554355" y="3083243"/>
                </a:lnTo>
                <a:lnTo>
                  <a:pt x="557530" y="3075306"/>
                </a:lnTo>
                <a:lnTo>
                  <a:pt x="559435" y="3071178"/>
                </a:lnTo>
                <a:lnTo>
                  <a:pt x="561340" y="3067368"/>
                </a:lnTo>
                <a:lnTo>
                  <a:pt x="563880" y="3063241"/>
                </a:lnTo>
                <a:lnTo>
                  <a:pt x="566738" y="3059431"/>
                </a:lnTo>
                <a:lnTo>
                  <a:pt x="742632" y="2817178"/>
                </a:lnTo>
                <a:lnTo>
                  <a:pt x="724218" y="2797811"/>
                </a:lnTo>
                <a:lnTo>
                  <a:pt x="706755" y="2778761"/>
                </a:lnTo>
                <a:lnTo>
                  <a:pt x="688975" y="2759076"/>
                </a:lnTo>
                <a:lnTo>
                  <a:pt x="671512" y="2739073"/>
                </a:lnTo>
                <a:lnTo>
                  <a:pt x="655002" y="2718753"/>
                </a:lnTo>
                <a:lnTo>
                  <a:pt x="638492" y="2698115"/>
                </a:lnTo>
                <a:lnTo>
                  <a:pt x="622300" y="2677478"/>
                </a:lnTo>
                <a:lnTo>
                  <a:pt x="606425" y="2656523"/>
                </a:lnTo>
                <a:lnTo>
                  <a:pt x="591185" y="2634933"/>
                </a:lnTo>
                <a:lnTo>
                  <a:pt x="576580" y="2613025"/>
                </a:lnTo>
                <a:lnTo>
                  <a:pt x="561658" y="2590800"/>
                </a:lnTo>
                <a:lnTo>
                  <a:pt x="547370" y="2568893"/>
                </a:lnTo>
                <a:lnTo>
                  <a:pt x="534035" y="2546033"/>
                </a:lnTo>
                <a:lnTo>
                  <a:pt x="520382" y="2523173"/>
                </a:lnTo>
                <a:lnTo>
                  <a:pt x="507682" y="2499995"/>
                </a:lnTo>
                <a:lnTo>
                  <a:pt x="494665" y="2476500"/>
                </a:lnTo>
                <a:lnTo>
                  <a:pt x="209868" y="2568893"/>
                </a:lnTo>
                <a:lnTo>
                  <a:pt x="205740" y="2570163"/>
                </a:lnTo>
                <a:lnTo>
                  <a:pt x="201295" y="2571433"/>
                </a:lnTo>
                <a:lnTo>
                  <a:pt x="196850" y="2572068"/>
                </a:lnTo>
                <a:lnTo>
                  <a:pt x="192722" y="2573020"/>
                </a:lnTo>
                <a:lnTo>
                  <a:pt x="183515" y="2573338"/>
                </a:lnTo>
                <a:lnTo>
                  <a:pt x="174942" y="2573020"/>
                </a:lnTo>
                <a:lnTo>
                  <a:pt x="166688" y="2571750"/>
                </a:lnTo>
                <a:lnTo>
                  <a:pt x="158115" y="2569845"/>
                </a:lnTo>
                <a:lnTo>
                  <a:pt x="150177" y="2567305"/>
                </a:lnTo>
                <a:lnTo>
                  <a:pt x="142240" y="2563495"/>
                </a:lnTo>
                <a:lnTo>
                  <a:pt x="134620" y="2559368"/>
                </a:lnTo>
                <a:lnTo>
                  <a:pt x="127952" y="2554605"/>
                </a:lnTo>
                <a:lnTo>
                  <a:pt x="121602" y="2548890"/>
                </a:lnTo>
                <a:lnTo>
                  <a:pt x="115570" y="2542540"/>
                </a:lnTo>
                <a:lnTo>
                  <a:pt x="109855" y="2535555"/>
                </a:lnTo>
                <a:lnTo>
                  <a:pt x="105410" y="2528253"/>
                </a:lnTo>
                <a:lnTo>
                  <a:pt x="101282" y="2520315"/>
                </a:lnTo>
                <a:lnTo>
                  <a:pt x="99377" y="2516188"/>
                </a:lnTo>
                <a:lnTo>
                  <a:pt x="97790" y="2512060"/>
                </a:lnTo>
                <a:lnTo>
                  <a:pt x="4445" y="2224405"/>
                </a:lnTo>
                <a:lnTo>
                  <a:pt x="3492" y="2220278"/>
                </a:lnTo>
                <a:lnTo>
                  <a:pt x="2222" y="2215833"/>
                </a:lnTo>
                <a:lnTo>
                  <a:pt x="1587" y="2211388"/>
                </a:lnTo>
                <a:lnTo>
                  <a:pt x="635" y="2206625"/>
                </a:lnTo>
                <a:lnTo>
                  <a:pt x="0" y="2198053"/>
                </a:lnTo>
                <a:lnTo>
                  <a:pt x="317" y="2189480"/>
                </a:lnTo>
                <a:lnTo>
                  <a:pt x="1587" y="2180908"/>
                </a:lnTo>
                <a:lnTo>
                  <a:pt x="3810" y="2172653"/>
                </a:lnTo>
                <a:lnTo>
                  <a:pt x="6350" y="2164398"/>
                </a:lnTo>
                <a:lnTo>
                  <a:pt x="9842" y="2156778"/>
                </a:lnTo>
                <a:lnTo>
                  <a:pt x="13970" y="2149158"/>
                </a:lnTo>
                <a:lnTo>
                  <a:pt x="19050" y="2142173"/>
                </a:lnTo>
                <a:lnTo>
                  <a:pt x="24447" y="2135505"/>
                </a:lnTo>
                <a:lnTo>
                  <a:pt x="30797" y="2129790"/>
                </a:lnTo>
                <a:lnTo>
                  <a:pt x="37465" y="2124393"/>
                </a:lnTo>
                <a:lnTo>
                  <a:pt x="45085" y="2119630"/>
                </a:lnTo>
                <a:lnTo>
                  <a:pt x="49212" y="2117725"/>
                </a:lnTo>
                <a:lnTo>
                  <a:pt x="53340" y="2115820"/>
                </a:lnTo>
                <a:lnTo>
                  <a:pt x="57467" y="2113915"/>
                </a:lnTo>
                <a:lnTo>
                  <a:pt x="61595" y="2112328"/>
                </a:lnTo>
                <a:lnTo>
                  <a:pt x="346392" y="2019618"/>
                </a:lnTo>
                <a:lnTo>
                  <a:pt x="342900" y="1993900"/>
                </a:lnTo>
                <a:lnTo>
                  <a:pt x="339725" y="1967865"/>
                </a:lnTo>
                <a:lnTo>
                  <a:pt x="337185" y="1941830"/>
                </a:lnTo>
                <a:lnTo>
                  <a:pt x="334962" y="1915478"/>
                </a:lnTo>
                <a:lnTo>
                  <a:pt x="333375" y="1889125"/>
                </a:lnTo>
                <a:lnTo>
                  <a:pt x="331788" y="1862455"/>
                </a:lnTo>
                <a:lnTo>
                  <a:pt x="331152" y="1835785"/>
                </a:lnTo>
                <a:lnTo>
                  <a:pt x="331152" y="1809115"/>
                </a:lnTo>
                <a:lnTo>
                  <a:pt x="331152" y="1782445"/>
                </a:lnTo>
                <a:lnTo>
                  <a:pt x="331788" y="1755775"/>
                </a:lnTo>
                <a:lnTo>
                  <a:pt x="333375" y="1729423"/>
                </a:lnTo>
                <a:lnTo>
                  <a:pt x="334962" y="1703070"/>
                </a:lnTo>
                <a:lnTo>
                  <a:pt x="337185" y="1676718"/>
                </a:lnTo>
                <a:lnTo>
                  <a:pt x="339725" y="1650365"/>
                </a:lnTo>
                <a:lnTo>
                  <a:pt x="342900" y="1624330"/>
                </a:lnTo>
                <a:lnTo>
                  <a:pt x="346392" y="1598295"/>
                </a:lnTo>
                <a:lnTo>
                  <a:pt x="61595" y="1506220"/>
                </a:lnTo>
                <a:lnTo>
                  <a:pt x="57467" y="1504633"/>
                </a:lnTo>
                <a:lnTo>
                  <a:pt x="53340" y="1502728"/>
                </a:lnTo>
                <a:lnTo>
                  <a:pt x="45085" y="1498600"/>
                </a:lnTo>
                <a:lnTo>
                  <a:pt x="37465" y="1494155"/>
                </a:lnTo>
                <a:lnTo>
                  <a:pt x="30797" y="1488440"/>
                </a:lnTo>
                <a:lnTo>
                  <a:pt x="24447" y="1482408"/>
                </a:lnTo>
                <a:lnTo>
                  <a:pt x="19050" y="1476058"/>
                </a:lnTo>
                <a:lnTo>
                  <a:pt x="13970" y="1468755"/>
                </a:lnTo>
                <a:lnTo>
                  <a:pt x="9842" y="1461453"/>
                </a:lnTo>
                <a:lnTo>
                  <a:pt x="6350" y="1453833"/>
                </a:lnTo>
                <a:lnTo>
                  <a:pt x="3810" y="1445578"/>
                </a:lnTo>
                <a:lnTo>
                  <a:pt x="1587" y="1437323"/>
                </a:lnTo>
                <a:lnTo>
                  <a:pt x="317" y="1428750"/>
                </a:lnTo>
                <a:lnTo>
                  <a:pt x="0" y="1419860"/>
                </a:lnTo>
                <a:lnTo>
                  <a:pt x="635" y="1411288"/>
                </a:lnTo>
                <a:lnTo>
                  <a:pt x="1587" y="1406843"/>
                </a:lnTo>
                <a:lnTo>
                  <a:pt x="2222" y="1402398"/>
                </a:lnTo>
                <a:lnTo>
                  <a:pt x="3492" y="1397635"/>
                </a:lnTo>
                <a:lnTo>
                  <a:pt x="4445" y="1393508"/>
                </a:lnTo>
                <a:lnTo>
                  <a:pt x="97790" y="1106488"/>
                </a:lnTo>
                <a:lnTo>
                  <a:pt x="99377" y="1102043"/>
                </a:lnTo>
                <a:lnTo>
                  <a:pt x="101282" y="1097915"/>
                </a:lnTo>
                <a:lnTo>
                  <a:pt x="103187" y="1093788"/>
                </a:lnTo>
                <a:lnTo>
                  <a:pt x="105410" y="1089978"/>
                </a:lnTo>
                <a:lnTo>
                  <a:pt x="109855" y="1082358"/>
                </a:lnTo>
                <a:lnTo>
                  <a:pt x="115570" y="1075690"/>
                </a:lnTo>
                <a:lnTo>
                  <a:pt x="121602" y="1069340"/>
                </a:lnTo>
                <a:lnTo>
                  <a:pt x="127952" y="1063625"/>
                </a:lnTo>
                <a:lnTo>
                  <a:pt x="134620" y="1058863"/>
                </a:lnTo>
                <a:lnTo>
                  <a:pt x="142240" y="1054735"/>
                </a:lnTo>
                <a:lnTo>
                  <a:pt x="150177" y="1051243"/>
                </a:lnTo>
                <a:lnTo>
                  <a:pt x="158115" y="1048068"/>
                </a:lnTo>
                <a:lnTo>
                  <a:pt x="166688" y="1046480"/>
                </a:lnTo>
                <a:lnTo>
                  <a:pt x="174942" y="1045210"/>
                </a:lnTo>
                <a:lnTo>
                  <a:pt x="183515" y="1044893"/>
                </a:lnTo>
                <a:lnTo>
                  <a:pt x="192722" y="1045528"/>
                </a:lnTo>
                <a:lnTo>
                  <a:pt x="196850" y="1046480"/>
                </a:lnTo>
                <a:lnTo>
                  <a:pt x="201295" y="1047115"/>
                </a:lnTo>
                <a:lnTo>
                  <a:pt x="205740" y="1048068"/>
                </a:lnTo>
                <a:lnTo>
                  <a:pt x="209868" y="1049338"/>
                </a:lnTo>
                <a:lnTo>
                  <a:pt x="494665" y="1141413"/>
                </a:lnTo>
                <a:lnTo>
                  <a:pt x="507682" y="1118235"/>
                </a:lnTo>
                <a:lnTo>
                  <a:pt x="520382" y="1095375"/>
                </a:lnTo>
                <a:lnTo>
                  <a:pt x="534035" y="1072198"/>
                </a:lnTo>
                <a:lnTo>
                  <a:pt x="547370" y="1049655"/>
                </a:lnTo>
                <a:lnTo>
                  <a:pt x="561658" y="1027113"/>
                </a:lnTo>
                <a:lnTo>
                  <a:pt x="576580" y="1005205"/>
                </a:lnTo>
                <a:lnTo>
                  <a:pt x="591185" y="983615"/>
                </a:lnTo>
                <a:lnTo>
                  <a:pt x="606425" y="961707"/>
                </a:lnTo>
                <a:lnTo>
                  <a:pt x="622300" y="940752"/>
                </a:lnTo>
                <a:lnTo>
                  <a:pt x="638492" y="919797"/>
                </a:lnTo>
                <a:lnTo>
                  <a:pt x="655002" y="899160"/>
                </a:lnTo>
                <a:lnTo>
                  <a:pt x="671512" y="878840"/>
                </a:lnTo>
                <a:lnTo>
                  <a:pt x="688975" y="858837"/>
                </a:lnTo>
                <a:lnTo>
                  <a:pt x="706755" y="839470"/>
                </a:lnTo>
                <a:lnTo>
                  <a:pt x="724218" y="819785"/>
                </a:lnTo>
                <a:lnTo>
                  <a:pt x="742632" y="801052"/>
                </a:lnTo>
                <a:lnTo>
                  <a:pt x="566420" y="558800"/>
                </a:lnTo>
                <a:lnTo>
                  <a:pt x="563562" y="554990"/>
                </a:lnTo>
                <a:lnTo>
                  <a:pt x="561340" y="551180"/>
                </a:lnTo>
                <a:lnTo>
                  <a:pt x="559118" y="547370"/>
                </a:lnTo>
                <a:lnTo>
                  <a:pt x="557212" y="543242"/>
                </a:lnTo>
                <a:lnTo>
                  <a:pt x="554355" y="534987"/>
                </a:lnTo>
                <a:lnTo>
                  <a:pt x="551498" y="526732"/>
                </a:lnTo>
                <a:lnTo>
                  <a:pt x="550228" y="518160"/>
                </a:lnTo>
                <a:lnTo>
                  <a:pt x="549592" y="509270"/>
                </a:lnTo>
                <a:lnTo>
                  <a:pt x="549592" y="500697"/>
                </a:lnTo>
                <a:lnTo>
                  <a:pt x="550862" y="492442"/>
                </a:lnTo>
                <a:lnTo>
                  <a:pt x="552450" y="483870"/>
                </a:lnTo>
                <a:lnTo>
                  <a:pt x="554990" y="475932"/>
                </a:lnTo>
                <a:lnTo>
                  <a:pt x="558482" y="467677"/>
                </a:lnTo>
                <a:lnTo>
                  <a:pt x="562610" y="460057"/>
                </a:lnTo>
                <a:lnTo>
                  <a:pt x="567372" y="453072"/>
                </a:lnTo>
                <a:lnTo>
                  <a:pt x="573088" y="446087"/>
                </a:lnTo>
                <a:lnTo>
                  <a:pt x="575945" y="442912"/>
                </a:lnTo>
                <a:lnTo>
                  <a:pt x="579438" y="439737"/>
                </a:lnTo>
                <a:lnTo>
                  <a:pt x="582930" y="436880"/>
                </a:lnTo>
                <a:lnTo>
                  <a:pt x="586105" y="434022"/>
                </a:lnTo>
                <a:lnTo>
                  <a:pt x="830898" y="256857"/>
                </a:lnTo>
                <a:lnTo>
                  <a:pt x="834708" y="254317"/>
                </a:lnTo>
                <a:lnTo>
                  <a:pt x="838200" y="251777"/>
                </a:lnTo>
                <a:lnTo>
                  <a:pt x="842328" y="249872"/>
                </a:lnTo>
                <a:lnTo>
                  <a:pt x="846138" y="247967"/>
                </a:lnTo>
                <a:lnTo>
                  <a:pt x="854392" y="244475"/>
                </a:lnTo>
                <a:lnTo>
                  <a:pt x="862648" y="242252"/>
                </a:lnTo>
                <a:lnTo>
                  <a:pt x="871538" y="240665"/>
                </a:lnTo>
                <a:lnTo>
                  <a:pt x="880110" y="240030"/>
                </a:lnTo>
                <a:lnTo>
                  <a:pt x="888365" y="240030"/>
                </a:lnTo>
                <a:lnTo>
                  <a:pt x="896938" y="240665"/>
                </a:lnTo>
                <a:lnTo>
                  <a:pt x="905192" y="242570"/>
                </a:lnTo>
                <a:lnTo>
                  <a:pt x="913448" y="245110"/>
                </a:lnTo>
                <a:lnTo>
                  <a:pt x="921385" y="248602"/>
                </a:lnTo>
                <a:lnTo>
                  <a:pt x="929005" y="252412"/>
                </a:lnTo>
                <a:lnTo>
                  <a:pt x="935990" y="257175"/>
                </a:lnTo>
                <a:lnTo>
                  <a:pt x="942975" y="262890"/>
                </a:lnTo>
                <a:lnTo>
                  <a:pt x="946150" y="266065"/>
                </a:lnTo>
                <a:lnTo>
                  <a:pt x="949325" y="269240"/>
                </a:lnTo>
                <a:lnTo>
                  <a:pt x="952182" y="272732"/>
                </a:lnTo>
                <a:lnTo>
                  <a:pt x="955040" y="276542"/>
                </a:lnTo>
                <a:lnTo>
                  <a:pt x="1130618" y="518477"/>
                </a:lnTo>
                <a:lnTo>
                  <a:pt x="1154430" y="507047"/>
                </a:lnTo>
                <a:lnTo>
                  <a:pt x="1177925" y="496252"/>
                </a:lnTo>
                <a:lnTo>
                  <a:pt x="1201738" y="485457"/>
                </a:lnTo>
                <a:lnTo>
                  <a:pt x="1225868" y="475615"/>
                </a:lnTo>
                <a:lnTo>
                  <a:pt x="1250315" y="465772"/>
                </a:lnTo>
                <a:lnTo>
                  <a:pt x="1274762" y="456247"/>
                </a:lnTo>
                <a:lnTo>
                  <a:pt x="1299528" y="447675"/>
                </a:lnTo>
                <a:lnTo>
                  <a:pt x="1324928" y="439102"/>
                </a:lnTo>
                <a:lnTo>
                  <a:pt x="1350010" y="431165"/>
                </a:lnTo>
                <a:lnTo>
                  <a:pt x="1375092" y="423545"/>
                </a:lnTo>
                <a:lnTo>
                  <a:pt x="1400810" y="416877"/>
                </a:lnTo>
                <a:lnTo>
                  <a:pt x="1426845" y="410210"/>
                </a:lnTo>
                <a:lnTo>
                  <a:pt x="1452245" y="404177"/>
                </a:lnTo>
                <a:lnTo>
                  <a:pt x="1478598" y="398462"/>
                </a:lnTo>
                <a:lnTo>
                  <a:pt x="1504950" y="393065"/>
                </a:lnTo>
                <a:lnTo>
                  <a:pt x="1531302" y="388620"/>
                </a:lnTo>
                <a:lnTo>
                  <a:pt x="1531302" y="89217"/>
                </a:lnTo>
                <a:lnTo>
                  <a:pt x="1531302" y="84455"/>
                </a:lnTo>
                <a:lnTo>
                  <a:pt x="1531620" y="80010"/>
                </a:lnTo>
                <a:lnTo>
                  <a:pt x="1532572" y="75565"/>
                </a:lnTo>
                <a:lnTo>
                  <a:pt x="1533208" y="71120"/>
                </a:lnTo>
                <a:lnTo>
                  <a:pt x="1535430" y="62865"/>
                </a:lnTo>
                <a:lnTo>
                  <a:pt x="1538605" y="54610"/>
                </a:lnTo>
                <a:lnTo>
                  <a:pt x="1542415" y="46672"/>
                </a:lnTo>
                <a:lnTo>
                  <a:pt x="1546860" y="39370"/>
                </a:lnTo>
                <a:lnTo>
                  <a:pt x="1551622" y="32385"/>
                </a:lnTo>
                <a:lnTo>
                  <a:pt x="1557655" y="26352"/>
                </a:lnTo>
                <a:lnTo>
                  <a:pt x="1563688" y="20320"/>
                </a:lnTo>
                <a:lnTo>
                  <a:pt x="1570990" y="15240"/>
                </a:lnTo>
                <a:lnTo>
                  <a:pt x="1577975" y="10795"/>
                </a:lnTo>
                <a:lnTo>
                  <a:pt x="1585912" y="6985"/>
                </a:lnTo>
                <a:lnTo>
                  <a:pt x="1594168" y="4127"/>
                </a:lnTo>
                <a:lnTo>
                  <a:pt x="1602422" y="1905"/>
                </a:lnTo>
                <a:lnTo>
                  <a:pt x="1607185" y="952"/>
                </a:lnTo>
                <a:lnTo>
                  <a:pt x="1611630" y="317"/>
                </a:lnTo>
                <a:lnTo>
                  <a:pt x="161575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Google Shape;240;p23"/>
          <p:cNvSpPr/>
          <p:nvPr/>
        </p:nvSpPr>
        <p:spPr>
          <a:xfrm>
            <a:off x="765832" y="5617066"/>
            <a:ext cx="10790334" cy="1203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56"/>
                </a:moveTo>
                <a:cubicBezTo>
                  <a:pt x="554" y="56"/>
                  <a:pt x="881" y="56"/>
                  <a:pt x="1207" y="56"/>
                </a:cubicBezTo>
                <a:cubicBezTo>
                  <a:pt x="1534" y="56"/>
                  <a:pt x="1861" y="56"/>
                  <a:pt x="2415" y="56"/>
                </a:cubicBezTo>
                <a:lnTo>
                  <a:pt x="2414" y="13439"/>
                </a:lnTo>
                <a:lnTo>
                  <a:pt x="2644" y="0"/>
                </a:lnTo>
                <a:lnTo>
                  <a:pt x="21600" y="56"/>
                </a:lnTo>
                <a:lnTo>
                  <a:pt x="21600" y="4099"/>
                </a:lnTo>
                <a:lnTo>
                  <a:pt x="2671" y="3813"/>
                </a:lnTo>
                <a:lnTo>
                  <a:pt x="2361" y="21600"/>
                </a:lnTo>
                <a:lnTo>
                  <a:pt x="2360" y="4101"/>
                </a:lnTo>
                <a:lnTo>
                  <a:pt x="0" y="4099"/>
                </a:lnTo>
                <a:lnTo>
                  <a:pt x="0" y="56"/>
                </a:lnTo>
              </a:path>
            </a:pathLst>
          </a:custGeom>
          <a:solidFill>
            <a:srgbClr val="128D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1" i="0" u="none" strike="noStrike" cap="none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pic>
        <p:nvPicPr>
          <p:cNvPr id="20" name="Google Shape;239;p23" descr="横版绿色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18492" y="5822058"/>
            <a:ext cx="1780078" cy="31421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41;p23"/>
          <p:cNvSpPr txBox="1"/>
          <p:nvPr/>
        </p:nvSpPr>
        <p:spPr>
          <a:xfrm>
            <a:off x="1055688" y="5677222"/>
            <a:ext cx="4493905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Font typeface="Arial"/>
              <a:buNone/>
            </a:pPr>
            <a:r>
              <a:rPr lang="en-US" altLang="zh-CN" sz="2400" b="1" i="0" u="none" strike="noStrike" cap="none" dirty="0" err="1">
                <a:solidFill>
                  <a:srgbClr val="6666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Roboto"/>
                <a:sym typeface="Roboto"/>
              </a:rPr>
              <a:t>BitKeep</a:t>
            </a:r>
            <a:r>
              <a:rPr lang="en-US" altLang="zh-CN" sz="2400" b="1" i="0" u="none" strike="noStrike" cap="none" dirty="0">
                <a:solidFill>
                  <a:srgbClr val="6666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Roboto"/>
                <a:sym typeface="Roboto"/>
              </a:rPr>
              <a:t> Token </a:t>
            </a:r>
            <a:r>
              <a:rPr lang="zh-CN" altLang="en-US" sz="2400" b="1" i="0" u="none" strike="noStrike" cap="none" dirty="0">
                <a:solidFill>
                  <a:srgbClr val="6666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Roboto"/>
                <a:sym typeface="Roboto"/>
              </a:rPr>
              <a:t>发行</a:t>
            </a:r>
            <a:r>
              <a:rPr lang="zh-CN" altLang="en-US" sz="2400" b="1" dirty="0">
                <a:solidFill>
                  <a:srgbClr val="6666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Roboto"/>
                <a:sym typeface="Roboto"/>
              </a:rPr>
              <a:t>时间轴</a:t>
            </a:r>
            <a:endParaRPr sz="2400" b="1" i="0" u="none" strike="noStrike" cap="none" dirty="0">
              <a:solidFill>
                <a:srgbClr val="6666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Roboto"/>
              <a:sym typeface="Roboto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306093"/>
            <a:ext cx="647700" cy="6477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04850" y="306093"/>
            <a:ext cx="133350" cy="6477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文本框 5"/>
          <p:cNvSpPr txBox="1">
            <a:spLocks noChangeArrowheads="1"/>
          </p:cNvSpPr>
          <p:nvPr/>
        </p:nvSpPr>
        <p:spPr bwMode="auto">
          <a:xfrm>
            <a:off x="876299" y="321513"/>
            <a:ext cx="81951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项目一：国内知名的跨链钱包 </a:t>
            </a:r>
            <a:r>
              <a:rPr lang="en-US" altLang="zh-CN" sz="3200" b="1" dirty="0" err="1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BitKeep</a:t>
            </a:r>
            <a:r>
              <a:rPr lang="en-US" altLang="zh-CN" sz="32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 </a:t>
            </a:r>
            <a:endParaRPr lang="zh-CN" altLang="en-US" sz="3200" b="1" dirty="0">
              <a:solidFill>
                <a:srgbClr val="128D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文本框 7"/>
          <p:cNvSpPr txBox="1">
            <a:spLocks noChangeArrowheads="1"/>
          </p:cNvSpPr>
          <p:nvPr/>
        </p:nvSpPr>
        <p:spPr bwMode="auto">
          <a:xfrm>
            <a:off x="49213" y="214018"/>
            <a:ext cx="10064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4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20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106;p18">
            <a:extLst>
              <a:ext uri="{FF2B5EF4-FFF2-40B4-BE49-F238E27FC236}">
                <a16:creationId xmlns:a16="http://schemas.microsoft.com/office/drawing/2014/main" id="{67C17FB6-54FF-4F0E-B405-A0786FFE8641}"/>
              </a:ext>
            </a:extLst>
          </p:cNvPr>
          <p:cNvSpPr/>
          <p:nvPr/>
        </p:nvSpPr>
        <p:spPr>
          <a:xfrm>
            <a:off x="6846464" y="1674191"/>
            <a:ext cx="1584000" cy="636104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对外募集</a:t>
            </a:r>
            <a:endParaRPr sz="1600" i="0" u="none" strike="noStrike" cap="none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37" name="Google Shape;106;p18">
            <a:extLst>
              <a:ext uri="{FF2B5EF4-FFF2-40B4-BE49-F238E27FC236}">
                <a16:creationId xmlns:a16="http://schemas.microsoft.com/office/drawing/2014/main" id="{CF6B1B39-99BB-4E39-8BF5-039599AAF3AC}"/>
              </a:ext>
            </a:extLst>
          </p:cNvPr>
          <p:cNvSpPr/>
          <p:nvPr/>
        </p:nvSpPr>
        <p:spPr>
          <a:xfrm>
            <a:off x="8761993" y="2310295"/>
            <a:ext cx="1165778" cy="636104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正式发售（</a:t>
            </a:r>
            <a:r>
              <a:rPr lang="en-US" altLang="zh-CN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$0.5</a:t>
            </a: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）</a:t>
            </a:r>
            <a:endParaRPr sz="1600" i="0" u="none" strike="noStrike" cap="none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38" name="Google Shape;106;p18">
            <a:extLst>
              <a:ext uri="{FF2B5EF4-FFF2-40B4-BE49-F238E27FC236}">
                <a16:creationId xmlns:a16="http://schemas.microsoft.com/office/drawing/2014/main" id="{EBA3430F-6493-4644-9514-5B9A94712CAD}"/>
              </a:ext>
            </a:extLst>
          </p:cNvPr>
          <p:cNvSpPr/>
          <p:nvPr/>
        </p:nvSpPr>
        <p:spPr>
          <a:xfrm>
            <a:off x="8761993" y="884489"/>
            <a:ext cx="1165778" cy="636104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zh-CN" altLang="en-US" sz="1600" i="0" u="none" strike="noStrike" cap="none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预售</a:t>
            </a:r>
            <a:endParaRPr lang="en-US" altLang="zh-CN" sz="1600" i="0" u="none" strike="noStrike" cap="none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zh-CN" altLang="en-US" sz="1600" i="0" u="none" strike="noStrike" cap="none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（</a:t>
            </a:r>
            <a:r>
              <a:rPr lang="en-US" altLang="zh-CN" sz="1600" i="0" u="none" strike="noStrike" cap="none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$0.4</a:t>
            </a:r>
            <a:r>
              <a:rPr lang="zh-CN" altLang="en-US" sz="1600" i="0" u="none" strike="noStrike" cap="none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）</a:t>
            </a:r>
            <a:endParaRPr sz="1600" i="0" u="none" strike="noStrike" cap="none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cxnSp>
        <p:nvCxnSpPr>
          <p:cNvPr id="39" name="连接符: 肘形 57">
            <a:extLst>
              <a:ext uri="{FF2B5EF4-FFF2-40B4-BE49-F238E27FC236}">
                <a16:creationId xmlns:a16="http://schemas.microsoft.com/office/drawing/2014/main" id="{B681BC08-6FAB-4306-9713-A374106A6805}"/>
              </a:ext>
            </a:extLst>
          </p:cNvPr>
          <p:cNvCxnSpPr>
            <a:stCxn id="36" idx="3"/>
            <a:endCxn id="38" idx="1"/>
          </p:cNvCxnSpPr>
          <p:nvPr/>
        </p:nvCxnSpPr>
        <p:spPr>
          <a:xfrm flipV="1">
            <a:off x="8430464" y="1202541"/>
            <a:ext cx="331529" cy="789702"/>
          </a:xfrm>
          <a:prstGeom prst="bentConnector3">
            <a:avLst/>
          </a:prstGeom>
          <a:ln>
            <a:solidFill>
              <a:srgbClr val="128D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106;p18">
            <a:extLst>
              <a:ext uri="{FF2B5EF4-FFF2-40B4-BE49-F238E27FC236}">
                <a16:creationId xmlns:a16="http://schemas.microsoft.com/office/drawing/2014/main" id="{6A3241D4-5EAE-4D35-A339-DD761FA66F1A}"/>
              </a:ext>
            </a:extLst>
          </p:cNvPr>
          <p:cNvSpPr/>
          <p:nvPr/>
        </p:nvSpPr>
        <p:spPr>
          <a:xfrm>
            <a:off x="6838927" y="3166175"/>
            <a:ext cx="1584000" cy="636104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zh-CN" altLang="en-US" sz="1600" i="0" u="none" strike="noStrike" cap="none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发行人持有</a:t>
            </a:r>
            <a:endParaRPr sz="1600" i="0" u="none" strike="noStrike" cap="none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cxnSp>
        <p:nvCxnSpPr>
          <p:cNvPr id="48" name="连接符: 肘形 81">
            <a:extLst>
              <a:ext uri="{FF2B5EF4-FFF2-40B4-BE49-F238E27FC236}">
                <a16:creationId xmlns:a16="http://schemas.microsoft.com/office/drawing/2014/main" id="{2D8927FA-941E-432E-8F63-3177F4D60186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>
            <a:off x="8430464" y="1992243"/>
            <a:ext cx="331529" cy="636104"/>
          </a:xfrm>
          <a:prstGeom prst="bentConnector3">
            <a:avLst/>
          </a:prstGeom>
          <a:ln>
            <a:solidFill>
              <a:srgbClr val="128D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0" y="228600"/>
            <a:ext cx="647700" cy="6477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6" name="矩形 65"/>
          <p:cNvSpPr/>
          <p:nvPr/>
        </p:nvSpPr>
        <p:spPr>
          <a:xfrm>
            <a:off x="704850" y="228600"/>
            <a:ext cx="133350" cy="6477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7" name="文本框 5"/>
          <p:cNvSpPr txBox="1">
            <a:spLocks noChangeArrowheads="1"/>
          </p:cNvSpPr>
          <p:nvPr/>
        </p:nvSpPr>
        <p:spPr bwMode="auto">
          <a:xfrm>
            <a:off x="876299" y="251279"/>
            <a:ext cx="55535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BitKeep</a:t>
            </a:r>
            <a:r>
              <a:rPr lang="en-US" altLang="zh-CN" sz="32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的 </a:t>
            </a:r>
            <a:r>
              <a:rPr lang="en-US" altLang="zh-CN" sz="32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Finance Model</a:t>
            </a:r>
            <a:endParaRPr lang="zh-CN" altLang="en-US" sz="3200" b="1" dirty="0">
              <a:solidFill>
                <a:srgbClr val="128D5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9" name="文本框 7"/>
          <p:cNvSpPr txBox="1">
            <a:spLocks noChangeArrowheads="1"/>
          </p:cNvSpPr>
          <p:nvPr/>
        </p:nvSpPr>
        <p:spPr bwMode="auto">
          <a:xfrm>
            <a:off x="49213" y="136525"/>
            <a:ext cx="10064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4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4" name="Google Shape;106;p18">
            <a:extLst>
              <a:ext uri="{FF2B5EF4-FFF2-40B4-BE49-F238E27FC236}">
                <a16:creationId xmlns:a16="http://schemas.microsoft.com/office/drawing/2014/main" id="{67C17FB6-54FF-4F0E-B405-A0786FFE8641}"/>
              </a:ext>
            </a:extLst>
          </p:cNvPr>
          <p:cNvSpPr/>
          <p:nvPr/>
        </p:nvSpPr>
        <p:spPr>
          <a:xfrm>
            <a:off x="959084" y="1648085"/>
            <a:ext cx="1440000" cy="7200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中国创始人</a:t>
            </a:r>
            <a:endParaRPr sz="16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105" name="Google Shape;106;p18">
            <a:extLst>
              <a:ext uri="{FF2B5EF4-FFF2-40B4-BE49-F238E27FC236}">
                <a16:creationId xmlns:a16="http://schemas.microsoft.com/office/drawing/2014/main" id="{CF6B1B39-99BB-4E39-8BF5-039599AAF3AC}"/>
              </a:ext>
            </a:extLst>
          </p:cNvPr>
          <p:cNvSpPr/>
          <p:nvPr/>
        </p:nvSpPr>
        <p:spPr>
          <a:xfrm>
            <a:off x="2908244" y="2425313"/>
            <a:ext cx="1440000" cy="7200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特殊目的公司（离岸地）</a:t>
            </a:r>
            <a:endParaRPr sz="16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107" name="Google Shape;106;p18">
            <a:extLst>
              <a:ext uri="{FF2B5EF4-FFF2-40B4-BE49-F238E27FC236}">
                <a16:creationId xmlns:a16="http://schemas.microsoft.com/office/drawing/2014/main" id="{8C23CEA1-CCEE-423A-911C-7ADA5A414E7C}"/>
              </a:ext>
            </a:extLst>
          </p:cNvPr>
          <p:cNvSpPr/>
          <p:nvPr/>
        </p:nvSpPr>
        <p:spPr>
          <a:xfrm>
            <a:off x="2908244" y="3599915"/>
            <a:ext cx="1440000" cy="7200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特殊目的公司（香港）</a:t>
            </a:r>
            <a:endParaRPr sz="16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108" name="Google Shape;106;p18">
            <a:extLst>
              <a:ext uri="{FF2B5EF4-FFF2-40B4-BE49-F238E27FC236}">
                <a16:creationId xmlns:a16="http://schemas.microsoft.com/office/drawing/2014/main" id="{039D18B0-529D-4F96-AC96-50C7B3134371}"/>
              </a:ext>
            </a:extLst>
          </p:cNvPr>
          <p:cNvSpPr/>
          <p:nvPr/>
        </p:nvSpPr>
        <p:spPr>
          <a:xfrm>
            <a:off x="2908244" y="4774518"/>
            <a:ext cx="1440000" cy="7200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外商独资企业</a:t>
            </a:r>
            <a:endParaRPr sz="16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109" name="Google Shape;106;p18">
            <a:extLst>
              <a:ext uri="{FF2B5EF4-FFF2-40B4-BE49-F238E27FC236}">
                <a16:creationId xmlns:a16="http://schemas.microsoft.com/office/drawing/2014/main" id="{6A3241D4-5EAE-4D35-A339-DD761FA66F1A}"/>
              </a:ext>
            </a:extLst>
          </p:cNvPr>
          <p:cNvSpPr/>
          <p:nvPr/>
        </p:nvSpPr>
        <p:spPr>
          <a:xfrm>
            <a:off x="959084" y="4774518"/>
            <a:ext cx="1440000" cy="7200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国内运营公司</a:t>
            </a:r>
            <a:endParaRPr sz="16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110" name="Google Shape;106;p18">
            <a:extLst>
              <a:ext uri="{FF2B5EF4-FFF2-40B4-BE49-F238E27FC236}">
                <a16:creationId xmlns:a16="http://schemas.microsoft.com/office/drawing/2014/main" id="{7A53F0D6-708C-4BE6-9451-CD02D6A7CA86}"/>
              </a:ext>
            </a:extLst>
          </p:cNvPr>
          <p:cNvSpPr/>
          <p:nvPr/>
        </p:nvSpPr>
        <p:spPr>
          <a:xfrm>
            <a:off x="5067527" y="2425313"/>
            <a:ext cx="1440000" cy="7200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lvl="0" algn="ctr">
              <a:buClr>
                <a:srgbClr val="FFFFFF"/>
              </a:buClr>
              <a:buSzPts val="2400"/>
            </a:pPr>
            <a:r>
              <a:rPr lang="en-US" altLang="zh-CN" sz="1600" dirty="0" err="1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BitKeep</a:t>
            </a:r>
            <a:r>
              <a:rPr lang="en-US" altLang="zh-CN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 ST</a:t>
            </a:r>
          </a:p>
        </p:txBody>
      </p:sp>
      <p:cxnSp>
        <p:nvCxnSpPr>
          <p:cNvPr id="112" name="直接箭头连接符 111"/>
          <p:cNvCxnSpPr>
            <a:stCxn id="104" idx="2"/>
            <a:endCxn id="109" idx="0"/>
          </p:cNvCxnSpPr>
          <p:nvPr/>
        </p:nvCxnSpPr>
        <p:spPr>
          <a:xfrm>
            <a:off x="1679084" y="2368085"/>
            <a:ext cx="0" cy="2406433"/>
          </a:xfrm>
          <a:prstGeom prst="straightConnector1">
            <a:avLst/>
          </a:prstGeom>
          <a:ln>
            <a:solidFill>
              <a:srgbClr val="128D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08" idx="1"/>
            <a:endCxn id="109" idx="3"/>
          </p:cNvCxnSpPr>
          <p:nvPr/>
        </p:nvCxnSpPr>
        <p:spPr>
          <a:xfrm flipH="1">
            <a:off x="2399084" y="5134518"/>
            <a:ext cx="509160" cy="0"/>
          </a:xfrm>
          <a:prstGeom prst="straightConnector1">
            <a:avLst/>
          </a:prstGeom>
          <a:ln>
            <a:solidFill>
              <a:srgbClr val="128D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肘形连接符 113"/>
          <p:cNvCxnSpPr>
            <a:stCxn id="104" idx="3"/>
            <a:endCxn id="105" idx="0"/>
          </p:cNvCxnSpPr>
          <p:nvPr/>
        </p:nvCxnSpPr>
        <p:spPr>
          <a:xfrm>
            <a:off x="2399084" y="2008085"/>
            <a:ext cx="1229160" cy="417228"/>
          </a:xfrm>
          <a:prstGeom prst="bentConnector2">
            <a:avLst/>
          </a:prstGeom>
          <a:ln>
            <a:solidFill>
              <a:srgbClr val="128D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05" idx="2"/>
            <a:endCxn id="107" idx="0"/>
          </p:cNvCxnSpPr>
          <p:nvPr/>
        </p:nvCxnSpPr>
        <p:spPr>
          <a:xfrm>
            <a:off x="3628244" y="3145313"/>
            <a:ext cx="0" cy="454602"/>
          </a:xfrm>
          <a:prstGeom prst="straightConnector1">
            <a:avLst/>
          </a:prstGeom>
          <a:ln>
            <a:solidFill>
              <a:srgbClr val="128D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107" idx="2"/>
            <a:endCxn id="108" idx="0"/>
          </p:cNvCxnSpPr>
          <p:nvPr/>
        </p:nvCxnSpPr>
        <p:spPr>
          <a:xfrm>
            <a:off x="3628244" y="4319915"/>
            <a:ext cx="0" cy="454603"/>
          </a:xfrm>
          <a:prstGeom prst="straightConnector1">
            <a:avLst/>
          </a:prstGeom>
          <a:ln>
            <a:solidFill>
              <a:srgbClr val="128D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05" idx="3"/>
            <a:endCxn id="110" idx="1"/>
          </p:cNvCxnSpPr>
          <p:nvPr/>
        </p:nvCxnSpPr>
        <p:spPr>
          <a:xfrm>
            <a:off x="4348244" y="2785313"/>
            <a:ext cx="719283" cy="0"/>
          </a:xfrm>
          <a:prstGeom prst="straightConnector1">
            <a:avLst/>
          </a:prstGeom>
          <a:ln>
            <a:solidFill>
              <a:srgbClr val="128D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2454903" y="1650557"/>
            <a:ext cx="73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持股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4360509" y="2771037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生成</a:t>
            </a:r>
          </a:p>
        </p:txBody>
      </p:sp>
      <p:sp>
        <p:nvSpPr>
          <p:cNvPr id="122" name="文本框 121"/>
          <p:cNvSpPr txBox="1"/>
          <p:nvPr/>
        </p:nvSpPr>
        <p:spPr>
          <a:xfrm>
            <a:off x="1244110" y="3068136"/>
            <a:ext cx="59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持股</a:t>
            </a:r>
          </a:p>
        </p:txBody>
      </p:sp>
      <p:sp>
        <p:nvSpPr>
          <p:cNvPr id="123" name="文本框 122"/>
          <p:cNvSpPr txBox="1"/>
          <p:nvPr/>
        </p:nvSpPr>
        <p:spPr>
          <a:xfrm>
            <a:off x="974197" y="5726247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VIE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协议控制</a:t>
            </a:r>
          </a:p>
        </p:txBody>
      </p:sp>
      <p:sp>
        <p:nvSpPr>
          <p:cNvPr id="125" name="文本框 124"/>
          <p:cNvSpPr txBox="1"/>
          <p:nvPr/>
        </p:nvSpPr>
        <p:spPr>
          <a:xfrm>
            <a:off x="3630560" y="3131037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全资控股</a:t>
            </a:r>
          </a:p>
        </p:txBody>
      </p:sp>
      <p:sp>
        <p:nvSpPr>
          <p:cNvPr id="127" name="文本框 126"/>
          <p:cNvSpPr txBox="1"/>
          <p:nvPr/>
        </p:nvSpPr>
        <p:spPr>
          <a:xfrm>
            <a:off x="3020603" y="1125841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境外环节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3189516" y="5705111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境内环节</a:t>
            </a:r>
          </a:p>
        </p:txBody>
      </p:sp>
      <p:sp>
        <p:nvSpPr>
          <p:cNvPr id="129" name="矩形 128"/>
          <p:cNvSpPr/>
          <p:nvPr/>
        </p:nvSpPr>
        <p:spPr>
          <a:xfrm>
            <a:off x="849086" y="4674733"/>
            <a:ext cx="3782961" cy="997116"/>
          </a:xfrm>
          <a:prstGeom prst="rect">
            <a:avLst/>
          </a:prstGeom>
          <a:noFill/>
          <a:ln>
            <a:solidFill>
              <a:srgbClr val="128D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849088" y="1520593"/>
            <a:ext cx="5812972" cy="2893926"/>
          </a:xfrm>
          <a:prstGeom prst="rect">
            <a:avLst/>
          </a:prstGeom>
          <a:noFill/>
          <a:ln>
            <a:solidFill>
              <a:srgbClr val="128D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肘形连接符 135"/>
          <p:cNvCxnSpPr>
            <a:stCxn id="36" idx="1"/>
            <a:endCxn id="110" idx="3"/>
          </p:cNvCxnSpPr>
          <p:nvPr/>
        </p:nvCxnSpPr>
        <p:spPr>
          <a:xfrm rot="10800000" flipV="1">
            <a:off x="6507528" y="1992243"/>
            <a:ext cx="338937" cy="793070"/>
          </a:xfrm>
          <a:prstGeom prst="bentConnector3">
            <a:avLst/>
          </a:prstGeom>
          <a:ln>
            <a:solidFill>
              <a:srgbClr val="128D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137"/>
          <p:cNvCxnSpPr>
            <a:stCxn id="42" idx="1"/>
            <a:endCxn id="110" idx="3"/>
          </p:cNvCxnSpPr>
          <p:nvPr/>
        </p:nvCxnSpPr>
        <p:spPr>
          <a:xfrm rot="10800000">
            <a:off x="6507527" y="2785313"/>
            <a:ext cx="331400" cy="698914"/>
          </a:xfrm>
          <a:prstGeom prst="bentConnector3">
            <a:avLst/>
          </a:prstGeom>
          <a:ln>
            <a:solidFill>
              <a:srgbClr val="128D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7248951" y="1304859"/>
            <a:ext cx="83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30%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1" name="文本框 119"/>
          <p:cNvSpPr txBox="1"/>
          <p:nvPr/>
        </p:nvSpPr>
        <p:spPr>
          <a:xfrm>
            <a:off x="7313789" y="3802279"/>
            <a:ext cx="63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70%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7" name="Google Shape;106;p18">
            <a:extLst>
              <a:ext uri="{FF2B5EF4-FFF2-40B4-BE49-F238E27FC236}">
                <a16:creationId xmlns:a16="http://schemas.microsoft.com/office/drawing/2014/main" id="{67C17FB6-54FF-4F0E-B405-A0786FFE8641}"/>
              </a:ext>
            </a:extLst>
          </p:cNvPr>
          <p:cNvSpPr/>
          <p:nvPr/>
        </p:nvSpPr>
        <p:spPr>
          <a:xfrm>
            <a:off x="10140670" y="884489"/>
            <a:ext cx="1123529" cy="6361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回购条款①</a:t>
            </a:r>
            <a:endParaRPr sz="1600" i="0" u="none" strike="noStrike" cap="none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5141207" y="4593151"/>
            <a:ext cx="6744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①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净利润高于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1000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万美金时，将触发回购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，并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以不低于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5% 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的净利润回购已发行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Token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；回购价格将参考回购公告发出前的三笔最大的交易平均价格。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2" name="Google Shape;106;p18">
            <a:extLst>
              <a:ext uri="{FF2B5EF4-FFF2-40B4-BE49-F238E27FC236}">
                <a16:creationId xmlns:a16="http://schemas.microsoft.com/office/drawing/2014/main" id="{67C17FB6-54FF-4F0E-B405-A0786FFE8641}"/>
              </a:ext>
            </a:extLst>
          </p:cNvPr>
          <p:cNvSpPr/>
          <p:nvPr/>
        </p:nvSpPr>
        <p:spPr>
          <a:xfrm>
            <a:off x="10140670" y="2310295"/>
            <a:ext cx="1123529" cy="6361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分红政策②</a:t>
            </a:r>
            <a:endParaRPr sz="1600" i="0" u="none" strike="noStrike" cap="none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5141207" y="5625761"/>
            <a:ext cx="6744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②当年度经审计后的净利润为正，公司将每年以不低于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5%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的净利润对所有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Token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的持有人进行分红。</a:t>
            </a:r>
          </a:p>
        </p:txBody>
      </p:sp>
    </p:spTree>
    <p:extLst>
      <p:ext uri="{BB962C8B-B14F-4D97-AF65-F5344CB8AC3E}">
        <p14:creationId xmlns:p14="http://schemas.microsoft.com/office/powerpoint/2010/main" val="377188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306093"/>
            <a:ext cx="647700" cy="6477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5" name="矩形 24"/>
          <p:cNvSpPr/>
          <p:nvPr/>
        </p:nvSpPr>
        <p:spPr>
          <a:xfrm>
            <a:off x="704850" y="306093"/>
            <a:ext cx="133350" cy="6477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6" name="文本框 5"/>
          <p:cNvSpPr txBox="1">
            <a:spLocks noChangeArrowheads="1"/>
          </p:cNvSpPr>
          <p:nvPr/>
        </p:nvSpPr>
        <p:spPr bwMode="auto">
          <a:xfrm>
            <a:off x="834220" y="315077"/>
            <a:ext cx="72231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>
              <a:buClr>
                <a:srgbClr val="FFFFFF"/>
              </a:buClr>
              <a:buSzPts val="2400"/>
            </a:pPr>
            <a:r>
              <a:rPr lang="en-US" altLang="zh-CN" sz="3200" b="1" dirty="0" err="1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"/>
              </a:rPr>
              <a:t>BitKeep</a:t>
            </a:r>
            <a:r>
              <a:rPr lang="en-US" altLang="zh-CN" sz="32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"/>
              </a:rPr>
              <a:t> Token </a:t>
            </a:r>
            <a:r>
              <a:rPr lang="zh-CN" altLang="en-US" sz="32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"/>
              </a:rPr>
              <a:t>增值空间巨大</a:t>
            </a:r>
            <a:endParaRPr lang="en-US" altLang="zh-CN" sz="3200" b="1" dirty="0">
              <a:solidFill>
                <a:srgbClr val="128D5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Helvetica Neue"/>
            </a:endParaRPr>
          </a:p>
        </p:txBody>
      </p:sp>
      <p:sp>
        <p:nvSpPr>
          <p:cNvPr id="28" name="文本框 7"/>
          <p:cNvSpPr txBox="1">
            <a:spLocks noChangeArrowheads="1"/>
          </p:cNvSpPr>
          <p:nvPr/>
        </p:nvSpPr>
        <p:spPr bwMode="auto">
          <a:xfrm>
            <a:off x="49213" y="214018"/>
            <a:ext cx="10064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4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04850" y="4091605"/>
            <a:ext cx="6487884" cy="2356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>
              <a:lnSpc>
                <a:spcPct val="15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按照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imToken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BitKeep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Kcash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的估值与用户量的比值来估算，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BitKeep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的正常估值应该为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1.5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亿美元，而实际上目前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BitKeep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的估值仅为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0.5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亿美元，相对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imToken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Kcash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的估值偏低，待登陆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Security Token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二级市场时，将创造巨大溢价空间。</a:t>
            </a:r>
          </a:p>
        </p:txBody>
      </p:sp>
      <p:graphicFrame>
        <p:nvGraphicFramePr>
          <p:cNvPr id="161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695419"/>
              </p:ext>
            </p:extLst>
          </p:nvPr>
        </p:nvGraphicFramePr>
        <p:xfrm>
          <a:off x="804110" y="1427629"/>
          <a:ext cx="6293507" cy="2593134"/>
        </p:xfrm>
        <a:graphic>
          <a:graphicData uri="http://schemas.openxmlformats.org/drawingml/2006/table">
            <a:tbl>
              <a:tblPr/>
              <a:tblGrid>
                <a:gridCol w="1455764">
                  <a:extLst>
                    <a:ext uri="{9D8B030D-6E8A-4147-A177-3AD203B41FA5}">
                      <a16:colId xmlns:a16="http://schemas.microsoft.com/office/drawing/2014/main" val="4107875863"/>
                    </a:ext>
                  </a:extLst>
                </a:gridCol>
                <a:gridCol w="1612581">
                  <a:extLst>
                    <a:ext uri="{9D8B030D-6E8A-4147-A177-3AD203B41FA5}">
                      <a16:colId xmlns:a16="http://schemas.microsoft.com/office/drawing/2014/main" val="1835774391"/>
                    </a:ext>
                  </a:extLst>
                </a:gridCol>
                <a:gridCol w="1612581">
                  <a:extLst>
                    <a:ext uri="{9D8B030D-6E8A-4147-A177-3AD203B41FA5}">
                      <a16:colId xmlns:a16="http://schemas.microsoft.com/office/drawing/2014/main" val="410554632"/>
                    </a:ext>
                  </a:extLst>
                </a:gridCol>
                <a:gridCol w="1612581">
                  <a:extLst>
                    <a:ext uri="{9D8B030D-6E8A-4147-A177-3AD203B41FA5}">
                      <a16:colId xmlns:a16="http://schemas.microsoft.com/office/drawing/2014/main" val="4076484920"/>
                    </a:ext>
                  </a:extLst>
                </a:gridCol>
              </a:tblGrid>
              <a:tr h="5121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对比项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8D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imToken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BitKeep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8D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Kcash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742472"/>
                  </a:ext>
                </a:extLst>
              </a:tr>
              <a:tr h="5121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用户量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6,000,000 users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900,000 users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60,000 users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248980"/>
                  </a:ext>
                </a:extLst>
              </a:tr>
              <a:tr h="5101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估值金额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亿美元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0.5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亿美元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2.4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亿美元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719088"/>
                  </a:ext>
                </a:extLst>
              </a:tr>
              <a:tr h="5101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估值金额与用户量比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166.67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55.56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4,000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390129"/>
                  </a:ext>
                </a:extLst>
              </a:tr>
              <a:tr h="5101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相对估值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较高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8D5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很低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28D5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很高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805005"/>
                  </a:ext>
                </a:extLst>
              </a:tr>
            </a:tbl>
          </a:graphicData>
        </a:graphic>
      </p:graphicFrame>
      <p:sp>
        <p:nvSpPr>
          <p:cNvPr id="163" name="Rectangle 17"/>
          <p:cNvSpPr>
            <a:spLocks noChangeArrowheads="1"/>
          </p:cNvSpPr>
          <p:nvPr/>
        </p:nvSpPr>
        <p:spPr bwMode="auto">
          <a:xfrm>
            <a:off x="7401739" y="1087997"/>
            <a:ext cx="1224000" cy="369332"/>
          </a:xfrm>
          <a:prstGeom prst="rect">
            <a:avLst/>
          </a:prstGeom>
          <a:solidFill>
            <a:srgbClr val="128D50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市场表现</a:t>
            </a:r>
            <a:endParaRPr lang="zh-CN" altLang="zh-CN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4" name="Rectangle 18"/>
          <p:cNvSpPr>
            <a:spLocks noChangeArrowheads="1"/>
          </p:cNvSpPr>
          <p:nvPr/>
        </p:nvSpPr>
        <p:spPr bwMode="auto">
          <a:xfrm>
            <a:off x="7401739" y="1464891"/>
            <a:ext cx="3888000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上线三个月，注册用户已达到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90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多万，用户资金超过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亿美元。</a:t>
            </a:r>
          </a:p>
        </p:txBody>
      </p:sp>
      <p:sp>
        <p:nvSpPr>
          <p:cNvPr id="165" name="Line 19"/>
          <p:cNvSpPr>
            <a:spLocks noChangeShapeType="1"/>
          </p:cNvSpPr>
          <p:nvPr/>
        </p:nvSpPr>
        <p:spPr bwMode="auto">
          <a:xfrm>
            <a:off x="7401739" y="2123773"/>
            <a:ext cx="3888000" cy="0"/>
          </a:xfrm>
          <a:prstGeom prst="line">
            <a:avLst/>
          </a:prstGeom>
          <a:noFill/>
          <a:ln w="6350" cmpd="sng">
            <a:solidFill>
              <a:srgbClr val="3F165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" name="Rectangle 20"/>
          <p:cNvSpPr>
            <a:spLocks noChangeArrowheads="1"/>
          </p:cNvSpPr>
          <p:nvPr/>
        </p:nvSpPr>
        <p:spPr bwMode="auto">
          <a:xfrm>
            <a:off x="7401739" y="2228751"/>
            <a:ext cx="1224000" cy="3693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创始团队</a:t>
            </a:r>
            <a:endParaRPr lang="zh-CN" altLang="zh-CN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7" name="Rectangle 21"/>
          <p:cNvSpPr>
            <a:spLocks noChangeArrowheads="1"/>
          </p:cNvSpPr>
          <p:nvPr/>
        </p:nvSpPr>
        <p:spPr bwMode="auto">
          <a:xfrm>
            <a:off x="7401739" y="2595987"/>
            <a:ext cx="3888000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创始团队来自谷歌、微软、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360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等顶级公司，技术储备充足。</a:t>
            </a:r>
          </a:p>
        </p:txBody>
      </p:sp>
      <p:sp>
        <p:nvSpPr>
          <p:cNvPr id="168" name="Line 22"/>
          <p:cNvSpPr>
            <a:spLocks noChangeShapeType="1"/>
          </p:cNvSpPr>
          <p:nvPr/>
        </p:nvSpPr>
        <p:spPr bwMode="auto">
          <a:xfrm>
            <a:off x="7401739" y="3303656"/>
            <a:ext cx="3888000" cy="0"/>
          </a:xfrm>
          <a:prstGeom prst="line">
            <a:avLst/>
          </a:prstGeom>
          <a:noFill/>
          <a:ln w="6350" cmpd="sng">
            <a:solidFill>
              <a:srgbClr val="3F165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" name="Rectangle 23"/>
          <p:cNvSpPr>
            <a:spLocks noChangeArrowheads="1"/>
          </p:cNvSpPr>
          <p:nvPr/>
        </p:nvSpPr>
        <p:spPr bwMode="auto">
          <a:xfrm>
            <a:off x="7401739" y="3369146"/>
            <a:ext cx="1224000" cy="369332"/>
          </a:xfrm>
          <a:prstGeom prst="rect">
            <a:avLst/>
          </a:prstGeom>
          <a:solidFill>
            <a:srgbClr val="128D50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外部投资</a:t>
            </a:r>
            <a:endParaRPr lang="zh-CN" altLang="zh-CN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0" name="Rectangle 24"/>
          <p:cNvSpPr>
            <a:spLocks noChangeArrowheads="1"/>
          </p:cNvSpPr>
          <p:nvPr/>
        </p:nvSpPr>
        <p:spPr bwMode="auto">
          <a:xfrm>
            <a:off x="7401739" y="3752192"/>
            <a:ext cx="3888000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获得经纬创投千万级投资，有着良好的外界合作关系。</a:t>
            </a:r>
          </a:p>
        </p:txBody>
      </p:sp>
      <p:sp>
        <p:nvSpPr>
          <p:cNvPr id="171" name="Line 22"/>
          <p:cNvSpPr>
            <a:spLocks noChangeShapeType="1"/>
          </p:cNvSpPr>
          <p:nvPr/>
        </p:nvSpPr>
        <p:spPr bwMode="auto">
          <a:xfrm>
            <a:off x="7401739" y="4456178"/>
            <a:ext cx="3888000" cy="0"/>
          </a:xfrm>
          <a:prstGeom prst="line">
            <a:avLst/>
          </a:prstGeom>
          <a:noFill/>
          <a:ln w="6350" cmpd="sng">
            <a:solidFill>
              <a:srgbClr val="3F165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" name="Rectangle 20"/>
          <p:cNvSpPr>
            <a:spLocks noChangeArrowheads="1"/>
          </p:cNvSpPr>
          <p:nvPr/>
        </p:nvSpPr>
        <p:spPr bwMode="auto">
          <a:xfrm>
            <a:off x="7401739" y="4523763"/>
            <a:ext cx="1224000" cy="3693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潜在市场</a:t>
            </a:r>
            <a:endParaRPr lang="zh-CN" altLang="zh-CN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6" name="Rectangle 21"/>
          <p:cNvSpPr>
            <a:spLocks noChangeArrowheads="1"/>
          </p:cNvSpPr>
          <p:nvPr/>
        </p:nvSpPr>
        <p:spPr bwMode="auto">
          <a:xfrm>
            <a:off x="7401739" y="4890999"/>
            <a:ext cx="3888000" cy="1329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全球加密货币市场用户估计量为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2020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万，是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BitKeep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现有客户的的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22.44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倍，未来数字货币用户量很可能会增长至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亿，具有广阔的潜在市场。</a:t>
            </a:r>
          </a:p>
        </p:txBody>
      </p:sp>
    </p:spTree>
    <p:extLst>
      <p:ext uri="{BB962C8B-B14F-4D97-AF65-F5344CB8AC3E}">
        <p14:creationId xmlns:p14="http://schemas.microsoft.com/office/powerpoint/2010/main" val="386574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106;p18">
            <a:extLst>
              <a:ext uri="{FF2B5EF4-FFF2-40B4-BE49-F238E27FC236}">
                <a16:creationId xmlns:a16="http://schemas.microsoft.com/office/drawing/2014/main" id="{67C17FB6-54FF-4F0E-B405-A0786FFE8641}"/>
              </a:ext>
            </a:extLst>
          </p:cNvPr>
          <p:cNvSpPr/>
          <p:nvPr/>
        </p:nvSpPr>
        <p:spPr>
          <a:xfrm>
            <a:off x="9821686" y="1457112"/>
            <a:ext cx="1584000" cy="636104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美国境内合格投资人</a:t>
            </a:r>
            <a:endParaRPr sz="1600" i="0" u="none" strike="noStrike" cap="none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42" name="Google Shape;106;p18">
            <a:extLst>
              <a:ext uri="{FF2B5EF4-FFF2-40B4-BE49-F238E27FC236}">
                <a16:creationId xmlns:a16="http://schemas.microsoft.com/office/drawing/2014/main" id="{6A3241D4-5EAE-4D35-A339-DD761FA66F1A}"/>
              </a:ext>
            </a:extLst>
          </p:cNvPr>
          <p:cNvSpPr/>
          <p:nvPr/>
        </p:nvSpPr>
        <p:spPr>
          <a:xfrm>
            <a:off x="9814149" y="2949096"/>
            <a:ext cx="1584000" cy="636104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zh-CN" altLang="en-US" sz="1600" i="0" u="none" strike="noStrike" cap="none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非美国公民投资人</a:t>
            </a:r>
            <a:endParaRPr sz="1600" i="0" u="none" strike="noStrike" cap="none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105" name="Google Shape;106;p18">
            <a:extLst>
              <a:ext uri="{FF2B5EF4-FFF2-40B4-BE49-F238E27FC236}">
                <a16:creationId xmlns:a16="http://schemas.microsoft.com/office/drawing/2014/main" id="{CF6B1B39-99BB-4E39-8BF5-039599AAF3AC}"/>
              </a:ext>
            </a:extLst>
          </p:cNvPr>
          <p:cNvSpPr/>
          <p:nvPr/>
        </p:nvSpPr>
        <p:spPr>
          <a:xfrm>
            <a:off x="5282958" y="2208234"/>
            <a:ext cx="1440000" cy="7200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境外设立的子公司（离岸地）</a:t>
            </a:r>
            <a:endParaRPr sz="16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110" name="Google Shape;106;p18">
            <a:extLst>
              <a:ext uri="{FF2B5EF4-FFF2-40B4-BE49-F238E27FC236}">
                <a16:creationId xmlns:a16="http://schemas.microsoft.com/office/drawing/2014/main" id="{7A53F0D6-708C-4BE6-9451-CD02D6A7CA86}"/>
              </a:ext>
            </a:extLst>
          </p:cNvPr>
          <p:cNvSpPr/>
          <p:nvPr/>
        </p:nvSpPr>
        <p:spPr>
          <a:xfrm>
            <a:off x="7389233" y="2208234"/>
            <a:ext cx="1440000" cy="7200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lvl="0" algn="ctr">
              <a:buClr>
                <a:srgbClr val="FFFFFF"/>
              </a:buClr>
              <a:buSzPts val="2400"/>
            </a:pPr>
            <a:r>
              <a:rPr lang="en-US" altLang="zh-CN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HT Security Token</a:t>
            </a:r>
          </a:p>
        </p:txBody>
      </p:sp>
      <p:cxnSp>
        <p:nvCxnSpPr>
          <p:cNvPr id="118" name="直接箭头连接符 117"/>
          <p:cNvCxnSpPr>
            <a:stCxn id="105" idx="3"/>
            <a:endCxn id="110" idx="1"/>
          </p:cNvCxnSpPr>
          <p:nvPr/>
        </p:nvCxnSpPr>
        <p:spPr>
          <a:xfrm>
            <a:off x="6722958" y="2568234"/>
            <a:ext cx="666275" cy="0"/>
          </a:xfrm>
          <a:prstGeom prst="straightConnector1">
            <a:avLst/>
          </a:prstGeom>
          <a:ln>
            <a:solidFill>
              <a:srgbClr val="128D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6325787" y="2553958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生成</a:t>
            </a:r>
          </a:p>
        </p:txBody>
      </p:sp>
      <p:sp>
        <p:nvSpPr>
          <p:cNvPr id="125" name="文本框 124"/>
          <p:cNvSpPr txBox="1"/>
          <p:nvPr/>
        </p:nvSpPr>
        <p:spPr>
          <a:xfrm>
            <a:off x="3973525" y="3509552"/>
            <a:ext cx="1995111" cy="369332"/>
          </a:xfrm>
          <a:prstGeom prst="rect">
            <a:avLst/>
          </a:prstGeom>
          <a:noFill/>
          <a:ln>
            <a:solidFill>
              <a:srgbClr val="128D50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收益权转让</a:t>
            </a:r>
          </a:p>
        </p:txBody>
      </p:sp>
      <p:cxnSp>
        <p:nvCxnSpPr>
          <p:cNvPr id="136" name="肘形连接符 135"/>
          <p:cNvCxnSpPr>
            <a:stCxn id="36" idx="1"/>
            <a:endCxn id="110" idx="3"/>
          </p:cNvCxnSpPr>
          <p:nvPr/>
        </p:nvCxnSpPr>
        <p:spPr>
          <a:xfrm rot="10800000" flipV="1">
            <a:off x="8829234" y="1775164"/>
            <a:ext cx="992453" cy="793070"/>
          </a:xfrm>
          <a:prstGeom prst="bentConnector3">
            <a:avLst>
              <a:gd name="adj1" fmla="val 64625"/>
            </a:avLst>
          </a:prstGeom>
          <a:ln>
            <a:solidFill>
              <a:srgbClr val="128D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137"/>
          <p:cNvCxnSpPr>
            <a:stCxn id="42" idx="1"/>
            <a:endCxn id="110" idx="3"/>
          </p:cNvCxnSpPr>
          <p:nvPr/>
        </p:nvCxnSpPr>
        <p:spPr>
          <a:xfrm rot="10800000">
            <a:off x="8829233" y="2568234"/>
            <a:ext cx="984916" cy="698914"/>
          </a:xfrm>
          <a:prstGeom prst="bentConnector3">
            <a:avLst>
              <a:gd name="adj1" fmla="val 64737"/>
            </a:avLst>
          </a:prstGeom>
          <a:ln>
            <a:solidFill>
              <a:srgbClr val="128D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Google Shape;106;p18">
            <a:extLst>
              <a:ext uri="{FF2B5EF4-FFF2-40B4-BE49-F238E27FC236}">
                <a16:creationId xmlns:a16="http://schemas.microsoft.com/office/drawing/2014/main" id="{6A3241D4-5EAE-4D35-A339-DD761FA66F1A}"/>
              </a:ext>
            </a:extLst>
          </p:cNvPr>
          <p:cNvSpPr/>
          <p:nvPr/>
        </p:nvSpPr>
        <p:spPr>
          <a:xfrm>
            <a:off x="647700" y="1290285"/>
            <a:ext cx="1851259" cy="7200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en-US" altLang="zh-CN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200</a:t>
            </a: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余家已投企业股权</a:t>
            </a:r>
            <a:endParaRPr sz="16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51" name="Google Shape;106;p18">
            <a:extLst>
              <a:ext uri="{FF2B5EF4-FFF2-40B4-BE49-F238E27FC236}">
                <a16:creationId xmlns:a16="http://schemas.microsoft.com/office/drawing/2014/main" id="{6A3241D4-5EAE-4D35-A339-DD761FA66F1A}"/>
              </a:ext>
            </a:extLst>
          </p:cNvPr>
          <p:cNvSpPr/>
          <p:nvPr/>
        </p:nvSpPr>
        <p:spPr>
          <a:xfrm>
            <a:off x="3028963" y="2204683"/>
            <a:ext cx="1440000" cy="7200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洪泰智造</a:t>
            </a:r>
            <a:endParaRPr sz="16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B5265CF-72E3-4B7E-ACCB-C6FF9FF4418B}"/>
              </a:ext>
            </a:extLst>
          </p:cNvPr>
          <p:cNvCxnSpPr>
            <a:stCxn id="51" idx="3"/>
            <a:endCxn id="105" idx="1"/>
          </p:cNvCxnSpPr>
          <p:nvPr/>
        </p:nvCxnSpPr>
        <p:spPr>
          <a:xfrm>
            <a:off x="4468963" y="2564683"/>
            <a:ext cx="813995" cy="3551"/>
          </a:xfrm>
          <a:prstGeom prst="straightConnector1">
            <a:avLst/>
          </a:prstGeom>
          <a:ln>
            <a:solidFill>
              <a:srgbClr val="128D5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E6DC62A-ADF2-4FE7-BE9A-05D364A9284D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4971080" y="2574632"/>
            <a:ext cx="1" cy="934920"/>
          </a:xfrm>
          <a:prstGeom prst="straightConnector1">
            <a:avLst/>
          </a:prstGeom>
          <a:ln>
            <a:solidFill>
              <a:srgbClr val="128D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1DBAEE2D-25F0-43B8-8F36-6808A7C4FB94}"/>
              </a:ext>
            </a:extLst>
          </p:cNvPr>
          <p:cNvSpPr txBox="1"/>
          <p:nvPr/>
        </p:nvSpPr>
        <p:spPr>
          <a:xfrm>
            <a:off x="8744307" y="1351188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Reg D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8D894AB-3583-4882-A8BF-0BF799A1EE92}"/>
              </a:ext>
            </a:extLst>
          </p:cNvPr>
          <p:cNvSpPr txBox="1"/>
          <p:nvPr/>
        </p:nvSpPr>
        <p:spPr>
          <a:xfrm>
            <a:off x="8726723" y="2884115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Reg S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2" name="Google Shape;106;p18">
            <a:extLst>
              <a:ext uri="{FF2B5EF4-FFF2-40B4-BE49-F238E27FC236}">
                <a16:creationId xmlns:a16="http://schemas.microsoft.com/office/drawing/2014/main" id="{A0C1F239-AE80-4AF5-A67E-0A3BA2E11A82}"/>
              </a:ext>
            </a:extLst>
          </p:cNvPr>
          <p:cNvSpPr/>
          <p:nvPr/>
        </p:nvSpPr>
        <p:spPr>
          <a:xfrm>
            <a:off x="646524" y="2996156"/>
            <a:ext cx="1851259" cy="7200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未来投资项目股权</a:t>
            </a:r>
            <a:endParaRPr sz="16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516A1564-7FA0-4CC2-82F7-8529EFD6B501}"/>
              </a:ext>
            </a:extLst>
          </p:cNvPr>
          <p:cNvCxnSpPr>
            <a:cxnSpLocks/>
            <a:stCxn id="109" idx="3"/>
            <a:endCxn id="51" idx="1"/>
          </p:cNvCxnSpPr>
          <p:nvPr/>
        </p:nvCxnSpPr>
        <p:spPr>
          <a:xfrm>
            <a:off x="2498959" y="1650285"/>
            <a:ext cx="530004" cy="914398"/>
          </a:xfrm>
          <a:prstGeom prst="bentConnector3">
            <a:avLst/>
          </a:prstGeom>
          <a:ln>
            <a:solidFill>
              <a:srgbClr val="128D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87746C83-34B9-486C-9A01-5BCA6C35D401}"/>
              </a:ext>
            </a:extLst>
          </p:cNvPr>
          <p:cNvCxnSpPr>
            <a:cxnSpLocks/>
            <a:stCxn id="62" idx="3"/>
            <a:endCxn id="51" idx="1"/>
          </p:cNvCxnSpPr>
          <p:nvPr/>
        </p:nvCxnSpPr>
        <p:spPr>
          <a:xfrm flipV="1">
            <a:off x="2497783" y="2564683"/>
            <a:ext cx="531180" cy="791473"/>
          </a:xfrm>
          <a:prstGeom prst="bentConnector3">
            <a:avLst>
              <a:gd name="adj1" fmla="val 49525"/>
            </a:avLst>
          </a:prstGeom>
          <a:ln>
            <a:solidFill>
              <a:srgbClr val="128D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5">
            <a:extLst>
              <a:ext uri="{FF2B5EF4-FFF2-40B4-BE49-F238E27FC236}">
                <a16:creationId xmlns:a16="http://schemas.microsoft.com/office/drawing/2014/main" id="{5FE5F37C-49C8-4F92-A9A6-EDCB9F331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86" y="369018"/>
            <a:ext cx="120269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项目二：洪泰智造</a:t>
            </a:r>
            <a:r>
              <a:rPr lang="en-US" altLang="zh-CN" sz="32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STO</a:t>
            </a:r>
            <a:r>
              <a:rPr lang="zh-CN" altLang="en-US" sz="32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的 </a:t>
            </a:r>
            <a:r>
              <a:rPr lang="en-US" altLang="zh-CN" sz="32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Finance Model</a:t>
            </a:r>
            <a:endParaRPr lang="zh-CN" altLang="en-US" sz="3200" b="1" dirty="0">
              <a:solidFill>
                <a:srgbClr val="128D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5225A3D-FCDB-4D68-8D4D-EB704E654E4B}"/>
              </a:ext>
            </a:extLst>
          </p:cNvPr>
          <p:cNvSpPr/>
          <p:nvPr/>
        </p:nvSpPr>
        <p:spPr>
          <a:xfrm>
            <a:off x="0" y="306102"/>
            <a:ext cx="647700" cy="6477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4896301-B39D-401B-BF7A-74B125385D2E}"/>
              </a:ext>
            </a:extLst>
          </p:cNvPr>
          <p:cNvSpPr/>
          <p:nvPr/>
        </p:nvSpPr>
        <p:spPr>
          <a:xfrm>
            <a:off x="704850" y="306093"/>
            <a:ext cx="133350" cy="6477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85" name="文本框 7">
            <a:extLst>
              <a:ext uri="{FF2B5EF4-FFF2-40B4-BE49-F238E27FC236}">
                <a16:creationId xmlns:a16="http://schemas.microsoft.com/office/drawing/2014/main" id="{E2A2FE76-118F-45B9-94AC-1F0A9B9D9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8275" y="245480"/>
            <a:ext cx="10064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4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4EF9A19B-712B-4BFF-AE4A-AB4D6B4F13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0697" y="4273433"/>
                <a:ext cx="6681936" cy="2303202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每一笔退出收益 </a:t>
                </a:r>
                <a:r>
                  <a:rPr lang="en-US" altLang="zh-CN" sz="1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90% </a:t>
                </a:r>
                <a:r>
                  <a:rPr lang="zh-CN" altLang="en-US" sz="1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用于分红，</a:t>
                </a:r>
                <a:r>
                  <a:rPr lang="en-US" altLang="zh-CN" sz="1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10%</a:t>
                </a:r>
                <a:r>
                  <a:rPr lang="zh-CN" altLang="en-US" sz="1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用于回购，公式如下：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        </a:t>
                </a:r>
                <a:r>
                  <a:rPr lang="en-US" altLang="zh-CN" sz="14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Portion of HT Tokens to be repurchased=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fPr>
                          <m:num>
                            <m:r>
                              <a:rPr lang="zh-CN" altLang="en-US" sz="1400" b="1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𝑵</m:t>
                            </m:r>
                            <m:r>
                              <a:rPr lang="en-US" altLang="zh-CN" sz="1400" b="1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𝒆𝒕</m:t>
                            </m:r>
                            <m:r>
                              <a:rPr lang="en-US" altLang="zh-CN" sz="1400" b="1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 </m:t>
                            </m:r>
                            <m:r>
                              <a:rPr lang="zh-CN" altLang="en-US" sz="1400" b="1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𝑹𝒆𝒂𝒍𝒊𝒔𝒂𝒕𝒊𝒐𝒏</m:t>
                            </m:r>
                            <m:r>
                              <a:rPr lang="zh-CN" altLang="en-US" sz="1400" b="1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 </m:t>
                            </m:r>
                            <m:r>
                              <a:rPr lang="zh-CN" altLang="en-US" sz="1400" b="1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𝑷𝒓𝒐𝒄𝒆𝒆𝒅𝒔</m:t>
                            </m:r>
                          </m:num>
                          <m:den>
                            <m:r>
                              <a:rPr lang="en-US" altLang="zh-CN" sz="1400" b="1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𝑹𝒆𝒑𝒖𝒓𝒄𝒉𝒂𝒔𝒆</m:t>
                            </m:r>
                            <m:r>
                              <a:rPr lang="en-US" altLang="zh-CN" sz="1400" b="1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 </m:t>
                            </m:r>
                            <m:r>
                              <a:rPr lang="en-US" altLang="zh-CN" sz="1400" b="1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𝑷𝒓𝒊𝒄𝒆</m:t>
                            </m:r>
                          </m:den>
                        </m:f>
                      </m:num>
                      <m:den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𝑰𝒔𝒔𝒖𝒆𝒅</m:t>
                        </m:r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 </m:t>
                        </m:r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𝑹𝑨𝑪</m:t>
                        </m:r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 </m:t>
                        </m:r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𝑻𝒐𝒌𝒆𝒏𝒔</m:t>
                        </m:r>
                      </m:den>
                    </m:f>
                  </m:oMath>
                </a14:m>
                <a:r>
                  <a:rPr lang="zh-CN" altLang="en-US" sz="1400" b="1" dirty="0">
                    <a:latin typeface="+mj-lt"/>
                  </a:rPr>
                  <a:t>   </a:t>
                </a:r>
                <a:r>
                  <a:rPr lang="zh-CN" altLang="en-US" sz="1400" dirty="0">
                    <a:latin typeface="+mj-lt"/>
                  </a:rPr>
                  <a:t>，</a:t>
                </a:r>
                <a:endParaRPr lang="en-US" altLang="zh-CN" sz="1400" dirty="0">
                  <a:latin typeface="+mj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Portion of HT Tokens to be repurchased:</a:t>
                </a:r>
                <a:r>
                  <a:rPr lang="zh-CN" altLang="en-US" sz="1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即净实现收益，</a:t>
                </a:r>
                <a:r>
                  <a:rPr lang="en-US" altLang="zh-CN" sz="1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HT Token </a:t>
                </a:r>
                <a:r>
                  <a:rPr lang="zh-CN" altLang="en-US" sz="1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回购比例</a:t>
                </a:r>
                <a:r>
                  <a:rPr lang="en-US" altLang="zh-CN" sz="1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;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𝑁</m:t>
                    </m:r>
                    <m:r>
                      <a:rPr lang="en-US" altLang="zh-CN" sz="1400" b="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𝑒𝑡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𝑅𝑒𝑎𝑙𝑖𝑠𝑎𝑡𝑖𝑜𝑛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𝑃𝑟𝑜𝑐𝑒𝑒𝑑𝑠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:</m:t>
                    </m:r>
                    <m:r>
                      <a:rPr lang="zh-CN" altLang="en-US" sz="1400" b="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即净实现收益</m:t>
                    </m:r>
                  </m:oMath>
                </a14:m>
                <a:r>
                  <a:rPr lang="zh-CN" altLang="en-US" sz="1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，指已实现收益减费用后的收益；</a:t>
                </a:r>
                <a:endParaRPr lang="en-US" altLang="zh-CN" sz="1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Repurchase Price:</a:t>
                </a:r>
                <a:r>
                  <a:rPr lang="zh-CN" altLang="en-US" sz="1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回购价指运用价格模型计算出来的每份 </a:t>
                </a:r>
                <a:r>
                  <a:rPr lang="en-US" altLang="zh-CN" sz="1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HT Token </a:t>
                </a:r>
                <a:r>
                  <a:rPr lang="zh-CN" altLang="en-US" sz="1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价格；</a:t>
                </a:r>
                <a:endParaRPr lang="en-US" altLang="zh-CN" sz="1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Issued HT Tokens,</a:t>
                </a:r>
                <a:r>
                  <a:rPr lang="zh-CN" altLang="en-US" sz="1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即已发行</a:t>
                </a:r>
                <a:r>
                  <a:rPr lang="en-US" altLang="zh-CN" sz="1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HT Token</a:t>
                </a:r>
                <a:r>
                  <a:rPr lang="zh-CN" altLang="en-US" sz="1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量，指被投资者持有的</a:t>
                </a:r>
                <a:r>
                  <a:rPr lang="en-US" altLang="zh-CN" sz="1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HT Token</a:t>
                </a:r>
                <a:r>
                  <a:rPr lang="zh-CN" altLang="en-US" sz="1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量。</a:t>
                </a: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4EF9A19B-712B-4BFF-AE4A-AB4D6B4F1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697" y="4273433"/>
                <a:ext cx="6681936" cy="2303202"/>
              </a:xfrm>
              <a:prstGeom prst="rect">
                <a:avLst/>
              </a:prstGeom>
              <a:blipFill>
                <a:blip r:embed="rId2"/>
                <a:stretch>
                  <a:fillRect l="-274" b="-2381"/>
                </a:stretch>
              </a:blipFill>
              <a:ln>
                <a:noFill/>
                <a:prstDash val="lg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Google Shape;106;p18">
            <a:extLst>
              <a:ext uri="{FF2B5EF4-FFF2-40B4-BE49-F238E27FC236}">
                <a16:creationId xmlns:a16="http://schemas.microsoft.com/office/drawing/2014/main" id="{3C6D9463-2E8E-4B4F-80CE-A53D7A2BE1DC}"/>
              </a:ext>
            </a:extLst>
          </p:cNvPr>
          <p:cNvSpPr/>
          <p:nvPr/>
        </p:nvSpPr>
        <p:spPr>
          <a:xfrm>
            <a:off x="1104520" y="4329030"/>
            <a:ext cx="767822" cy="2303202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vert="eaVert" wrap="square" lIns="35719" tIns="35719" rIns="35719" bIns="35719" anchor="ctr" anchorCtr="0">
            <a:noAutofit/>
          </a:bodyPr>
          <a:lstStyle/>
          <a:p>
            <a:pPr lvl="0" algn="ctr">
              <a:buClr>
                <a:srgbClr val="FFFFFF"/>
              </a:buClr>
              <a:buSzPts val="2400"/>
            </a:pPr>
            <a:r>
              <a:rPr lang="zh-CN" altLang="en-US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分红及回购模型</a:t>
            </a:r>
            <a:endParaRPr lang="en-US" altLang="zh-CN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098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306093"/>
            <a:ext cx="647700" cy="6477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5" name="矩形 24"/>
          <p:cNvSpPr/>
          <p:nvPr/>
        </p:nvSpPr>
        <p:spPr>
          <a:xfrm>
            <a:off x="704850" y="306093"/>
            <a:ext cx="133350" cy="6477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6" name="文本框 5"/>
          <p:cNvSpPr txBox="1">
            <a:spLocks noChangeArrowheads="1"/>
          </p:cNvSpPr>
          <p:nvPr/>
        </p:nvSpPr>
        <p:spPr bwMode="auto">
          <a:xfrm>
            <a:off x="552450" y="369018"/>
            <a:ext cx="50620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>
              <a:buClr>
                <a:srgbClr val="FFFFFF"/>
              </a:buClr>
              <a:buSzPts val="2400"/>
            </a:pPr>
            <a:r>
              <a:rPr lang="zh-CN" altLang="en-US" sz="32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"/>
              </a:rPr>
              <a:t>洪泰智造 </a:t>
            </a:r>
            <a:r>
              <a:rPr lang="en-US" altLang="zh-CN" sz="32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"/>
              </a:rPr>
              <a:t>ST </a:t>
            </a:r>
            <a:r>
              <a:rPr lang="zh-CN" altLang="en-US" sz="32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"/>
              </a:rPr>
              <a:t>的增值空间</a:t>
            </a:r>
            <a:endParaRPr lang="en-US" altLang="zh-CN" sz="3200" b="1" dirty="0">
              <a:solidFill>
                <a:srgbClr val="128D5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Helvetica Neue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5051" y="4098220"/>
            <a:ext cx="6693098" cy="264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>
              <a:lnSpc>
                <a:spcPct val="150000"/>
              </a:lnSpc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洪泰智造持有所投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200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多家企业的部分股权，其中</a:t>
            </a:r>
            <a:r>
              <a:rPr lang="zh-CN" altLang="en-US" sz="16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三角兽目前估值 </a:t>
            </a:r>
            <a:r>
              <a:rPr lang="en-US" altLang="zh-CN" sz="16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 </a:t>
            </a:r>
            <a:r>
              <a:rPr lang="zh-CN" altLang="en-US" sz="16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亿</a:t>
            </a:r>
            <a:r>
              <a:rPr lang="en-US" altLang="zh-CN" sz="16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RMB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，洪泰智造持股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2%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zh-CN" altLang="en-US" sz="16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智能一点估值 </a:t>
            </a:r>
            <a:r>
              <a:rPr lang="en-US" altLang="zh-CN" sz="16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8.5 </a:t>
            </a:r>
            <a:r>
              <a:rPr lang="zh-CN" altLang="en-US" sz="16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亿</a:t>
            </a:r>
            <a:r>
              <a:rPr lang="en-US" altLang="zh-CN" sz="16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RMB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，洪泰智造持股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2%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zh-CN" altLang="en-US" sz="16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中科开迪估值 </a:t>
            </a:r>
            <a:r>
              <a:rPr lang="en-US" altLang="zh-CN" sz="16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 </a:t>
            </a:r>
            <a:r>
              <a:rPr lang="zh-CN" altLang="en-US" sz="16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亿</a:t>
            </a:r>
            <a:r>
              <a:rPr lang="en-US" altLang="zh-CN" sz="16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RMB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，洪泰智造持股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5%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720000">
              <a:lnSpc>
                <a:spcPct val="150000"/>
              </a:lnSpc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洪泰旗下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Portfolio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股份估值 </a:t>
            </a:r>
            <a:r>
              <a:rPr lang="en-US" altLang="zh-CN" sz="16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12 </a:t>
            </a:r>
            <a:r>
              <a:rPr lang="zh-CN" altLang="en-US" sz="16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亿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人民币，此次发行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STO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，预售阶段计划按照</a:t>
            </a:r>
            <a:r>
              <a:rPr lang="zh-CN" altLang="en-US" sz="16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6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 </a:t>
            </a:r>
            <a:r>
              <a:rPr lang="zh-CN" altLang="en-US" sz="16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亿估值（</a:t>
            </a:r>
            <a:r>
              <a:rPr lang="en-US" altLang="zh-CN" sz="16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16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折）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募集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2000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万人民币，待正式销售时估值为 </a:t>
            </a:r>
            <a:r>
              <a:rPr lang="en-US" altLang="zh-CN" sz="16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12 </a:t>
            </a:r>
            <a:r>
              <a:rPr lang="zh-CN" altLang="en-US" sz="16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亿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，募集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8000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万人民币；预计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Security token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登陆二级市场时估值将达到 </a:t>
            </a:r>
            <a:r>
              <a:rPr lang="en-US" altLang="zh-CN" sz="16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18 </a:t>
            </a:r>
            <a:r>
              <a:rPr lang="zh-CN" altLang="en-US" sz="16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亿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人民币。</a:t>
            </a:r>
          </a:p>
        </p:txBody>
      </p:sp>
      <p:sp>
        <p:nvSpPr>
          <p:cNvPr id="163" name="Rectangle 17"/>
          <p:cNvSpPr>
            <a:spLocks noChangeArrowheads="1"/>
          </p:cNvSpPr>
          <p:nvPr/>
        </p:nvSpPr>
        <p:spPr bwMode="auto">
          <a:xfrm>
            <a:off x="7401739" y="630794"/>
            <a:ext cx="1224000" cy="369332"/>
          </a:xfrm>
          <a:prstGeom prst="rect">
            <a:avLst/>
          </a:prstGeom>
          <a:solidFill>
            <a:srgbClr val="128D50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投资情况</a:t>
            </a:r>
            <a:endParaRPr lang="zh-CN" altLang="zh-CN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4" name="Rectangle 18"/>
          <p:cNvSpPr>
            <a:spLocks noChangeArrowheads="1"/>
          </p:cNvSpPr>
          <p:nvPr/>
        </p:nvSpPr>
        <p:spPr bwMode="auto">
          <a:xfrm>
            <a:off x="7401739" y="1007688"/>
            <a:ext cx="3888000" cy="131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公司的投资项目覆盖智能终端、机器人、人工智能、物联网、智慧医疗等领域的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200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家企业，是国内创业企业急需的专业性孵化器。</a:t>
            </a:r>
          </a:p>
        </p:txBody>
      </p:sp>
      <p:sp>
        <p:nvSpPr>
          <p:cNvPr id="165" name="Line 19"/>
          <p:cNvSpPr>
            <a:spLocks noChangeShapeType="1"/>
          </p:cNvSpPr>
          <p:nvPr/>
        </p:nvSpPr>
        <p:spPr bwMode="auto">
          <a:xfrm>
            <a:off x="7401739" y="2282039"/>
            <a:ext cx="3888000" cy="0"/>
          </a:xfrm>
          <a:prstGeom prst="line">
            <a:avLst/>
          </a:prstGeom>
          <a:noFill/>
          <a:ln w="6350" cmpd="sng">
            <a:solidFill>
              <a:srgbClr val="3F165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" name="Rectangle 20"/>
          <p:cNvSpPr>
            <a:spLocks noChangeArrowheads="1"/>
          </p:cNvSpPr>
          <p:nvPr/>
        </p:nvSpPr>
        <p:spPr bwMode="auto">
          <a:xfrm>
            <a:off x="7401739" y="2387017"/>
            <a:ext cx="1224000" cy="3693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创始团队</a:t>
            </a:r>
            <a:endParaRPr lang="zh-CN" altLang="zh-CN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7" name="Rectangle 21"/>
          <p:cNvSpPr>
            <a:spLocks noChangeArrowheads="1"/>
          </p:cNvSpPr>
          <p:nvPr/>
        </p:nvSpPr>
        <p:spPr bwMode="auto">
          <a:xfrm>
            <a:off x="7401739" y="2754253"/>
            <a:ext cx="3888000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创始人为盛希泰、俞敏洪和乔会君等知名企业家，拥有充足的技术和人才储备。</a:t>
            </a:r>
          </a:p>
        </p:txBody>
      </p:sp>
      <p:sp>
        <p:nvSpPr>
          <p:cNvPr id="168" name="Line 22"/>
          <p:cNvSpPr>
            <a:spLocks noChangeShapeType="1"/>
          </p:cNvSpPr>
          <p:nvPr/>
        </p:nvSpPr>
        <p:spPr bwMode="auto">
          <a:xfrm>
            <a:off x="7401739" y="3461922"/>
            <a:ext cx="3888000" cy="0"/>
          </a:xfrm>
          <a:prstGeom prst="line">
            <a:avLst/>
          </a:prstGeom>
          <a:noFill/>
          <a:ln w="6350" cmpd="sng">
            <a:solidFill>
              <a:srgbClr val="3F165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" name="Rectangle 23"/>
          <p:cNvSpPr>
            <a:spLocks noChangeArrowheads="1"/>
          </p:cNvSpPr>
          <p:nvPr/>
        </p:nvSpPr>
        <p:spPr bwMode="auto">
          <a:xfrm>
            <a:off x="7401739" y="3527412"/>
            <a:ext cx="1224000" cy="369332"/>
          </a:xfrm>
          <a:prstGeom prst="rect">
            <a:avLst/>
          </a:prstGeom>
          <a:solidFill>
            <a:srgbClr val="128D50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外部支持</a:t>
            </a:r>
            <a:endParaRPr lang="zh-CN" altLang="zh-CN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0" name="Rectangle 24"/>
          <p:cNvSpPr>
            <a:spLocks noChangeArrowheads="1"/>
          </p:cNvSpPr>
          <p:nvPr/>
        </p:nvSpPr>
        <p:spPr bwMode="auto">
          <a:xfrm>
            <a:off x="7401739" y="3910458"/>
            <a:ext cx="3888000" cy="99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与赛迪、国研智库、中科院声学所、国投创新和国内外多所知名院校有着良好的合作关系。</a:t>
            </a:r>
          </a:p>
        </p:txBody>
      </p:sp>
      <p:sp>
        <p:nvSpPr>
          <p:cNvPr id="171" name="Line 22"/>
          <p:cNvSpPr>
            <a:spLocks noChangeShapeType="1"/>
          </p:cNvSpPr>
          <p:nvPr/>
        </p:nvSpPr>
        <p:spPr bwMode="auto">
          <a:xfrm>
            <a:off x="7401739" y="4913381"/>
            <a:ext cx="3888000" cy="0"/>
          </a:xfrm>
          <a:prstGeom prst="line">
            <a:avLst/>
          </a:prstGeom>
          <a:noFill/>
          <a:ln w="6350" cmpd="sng">
            <a:solidFill>
              <a:srgbClr val="3F165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" name="Rectangle 20"/>
          <p:cNvSpPr>
            <a:spLocks noChangeArrowheads="1"/>
          </p:cNvSpPr>
          <p:nvPr/>
        </p:nvSpPr>
        <p:spPr bwMode="auto">
          <a:xfrm>
            <a:off x="7401739" y="4980966"/>
            <a:ext cx="1224000" cy="3693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潜在市场</a:t>
            </a:r>
            <a:endParaRPr lang="zh-CN" altLang="zh-CN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6" name="Rectangle 21"/>
          <p:cNvSpPr>
            <a:spLocks noChangeArrowheads="1"/>
          </p:cNvSpPr>
          <p:nvPr/>
        </p:nvSpPr>
        <p:spPr bwMode="auto">
          <a:xfrm>
            <a:off x="7401739" y="5348202"/>
            <a:ext cx="3888000" cy="1329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中国政府高度重视智能制造的发展，已将智能制造确立为主攻方向，在政府“中国制造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2025”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国家发展战略的推动下，国内智能制造产业将迎来跨越发展。</a:t>
            </a:r>
          </a:p>
        </p:txBody>
      </p:sp>
      <p:sp>
        <p:nvSpPr>
          <p:cNvPr id="64" name="Google Shape;106;p18">
            <a:extLst>
              <a:ext uri="{FF2B5EF4-FFF2-40B4-BE49-F238E27FC236}">
                <a16:creationId xmlns:a16="http://schemas.microsoft.com/office/drawing/2014/main" id="{67C17FB6-54FF-4F0E-B405-A0786FFE8641}"/>
              </a:ext>
            </a:extLst>
          </p:cNvPr>
          <p:cNvSpPr/>
          <p:nvPr/>
        </p:nvSpPr>
        <p:spPr>
          <a:xfrm>
            <a:off x="2360730" y="1812517"/>
            <a:ext cx="1152000" cy="636104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孵化加速板块</a:t>
            </a:r>
            <a:endParaRPr sz="1600" i="0" u="none" strike="noStrike" cap="none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65" name="Google Shape;106;p18">
            <a:extLst>
              <a:ext uri="{FF2B5EF4-FFF2-40B4-BE49-F238E27FC236}">
                <a16:creationId xmlns:a16="http://schemas.microsoft.com/office/drawing/2014/main" id="{67C17FB6-54FF-4F0E-B405-A0786FFE8641}"/>
              </a:ext>
            </a:extLst>
          </p:cNvPr>
          <p:cNvSpPr/>
          <p:nvPr/>
        </p:nvSpPr>
        <p:spPr>
          <a:xfrm>
            <a:off x="4052271" y="1812517"/>
            <a:ext cx="1152000" cy="636104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产业园板块</a:t>
            </a:r>
            <a:endParaRPr sz="1600" i="0" u="none" strike="noStrike" cap="none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66" name="Google Shape;106;p18">
            <a:extLst>
              <a:ext uri="{FF2B5EF4-FFF2-40B4-BE49-F238E27FC236}">
                <a16:creationId xmlns:a16="http://schemas.microsoft.com/office/drawing/2014/main" id="{67C17FB6-54FF-4F0E-B405-A0786FFE8641}"/>
              </a:ext>
            </a:extLst>
          </p:cNvPr>
          <p:cNvSpPr/>
          <p:nvPr/>
        </p:nvSpPr>
        <p:spPr>
          <a:xfrm>
            <a:off x="5919930" y="1760197"/>
            <a:ext cx="1152000" cy="636104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产业基金</a:t>
            </a:r>
            <a:endParaRPr sz="1600" i="0" u="none" strike="noStrike" cap="none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67" name="Google Shape;106;p18">
            <a:extLst>
              <a:ext uri="{FF2B5EF4-FFF2-40B4-BE49-F238E27FC236}">
                <a16:creationId xmlns:a16="http://schemas.microsoft.com/office/drawing/2014/main" id="{67C17FB6-54FF-4F0E-B405-A0786FFE8641}"/>
              </a:ext>
            </a:extLst>
          </p:cNvPr>
          <p:cNvSpPr/>
          <p:nvPr/>
        </p:nvSpPr>
        <p:spPr>
          <a:xfrm>
            <a:off x="647700" y="1766023"/>
            <a:ext cx="1152000" cy="636104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智造基金</a:t>
            </a:r>
            <a:endParaRPr sz="1600" i="0" u="none" strike="noStrike" cap="none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68" name="Google Shape;106;p18">
            <a:extLst>
              <a:ext uri="{FF2B5EF4-FFF2-40B4-BE49-F238E27FC236}">
                <a16:creationId xmlns:a16="http://schemas.microsoft.com/office/drawing/2014/main" id="{67C17FB6-54FF-4F0E-B405-A0786FFE8641}"/>
              </a:ext>
            </a:extLst>
          </p:cNvPr>
          <p:cNvSpPr/>
          <p:nvPr/>
        </p:nvSpPr>
        <p:spPr>
          <a:xfrm>
            <a:off x="2646082" y="2589378"/>
            <a:ext cx="2492792" cy="437303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智能制造产业服务平台</a:t>
            </a:r>
            <a:endParaRPr lang="en-US" altLang="zh-CN" sz="16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69" name="Google Shape;106;p18">
            <a:extLst>
              <a:ext uri="{FF2B5EF4-FFF2-40B4-BE49-F238E27FC236}">
                <a16:creationId xmlns:a16="http://schemas.microsoft.com/office/drawing/2014/main" id="{67C17FB6-54FF-4F0E-B405-A0786FFE8641}"/>
              </a:ext>
            </a:extLst>
          </p:cNvPr>
          <p:cNvSpPr/>
          <p:nvPr/>
        </p:nvSpPr>
        <p:spPr>
          <a:xfrm>
            <a:off x="2596478" y="3392974"/>
            <a:ext cx="1152000" cy="636104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公共技术服务平台</a:t>
            </a:r>
            <a:endParaRPr sz="1600" i="0" u="none" strike="noStrike" cap="none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70" name="Google Shape;106;p18">
            <a:extLst>
              <a:ext uri="{FF2B5EF4-FFF2-40B4-BE49-F238E27FC236}">
                <a16:creationId xmlns:a16="http://schemas.microsoft.com/office/drawing/2014/main" id="{67C17FB6-54FF-4F0E-B405-A0786FFE8641}"/>
              </a:ext>
            </a:extLst>
          </p:cNvPr>
          <p:cNvSpPr/>
          <p:nvPr/>
        </p:nvSpPr>
        <p:spPr>
          <a:xfrm>
            <a:off x="3928218" y="3406106"/>
            <a:ext cx="1152000" cy="636104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线上服务</a:t>
            </a:r>
            <a:endParaRPr lang="en-US" altLang="zh-CN" sz="16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平台</a:t>
            </a:r>
            <a:endParaRPr sz="1600" i="0" u="none" strike="noStrike" cap="none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71" name="Google Shape;106;p18">
            <a:extLst>
              <a:ext uri="{FF2B5EF4-FFF2-40B4-BE49-F238E27FC236}">
                <a16:creationId xmlns:a16="http://schemas.microsoft.com/office/drawing/2014/main" id="{67C17FB6-54FF-4F0E-B405-A0786FFE8641}"/>
              </a:ext>
            </a:extLst>
          </p:cNvPr>
          <p:cNvSpPr/>
          <p:nvPr/>
        </p:nvSpPr>
        <p:spPr>
          <a:xfrm>
            <a:off x="5266467" y="3392974"/>
            <a:ext cx="1152000" cy="636104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增值服务体系</a:t>
            </a:r>
            <a:endParaRPr sz="1600" i="0" u="none" strike="noStrike" cap="none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72" name="Google Shape;106;p18">
            <a:extLst>
              <a:ext uri="{FF2B5EF4-FFF2-40B4-BE49-F238E27FC236}">
                <a16:creationId xmlns:a16="http://schemas.microsoft.com/office/drawing/2014/main" id="{67C17FB6-54FF-4F0E-B405-A0786FFE8641}"/>
              </a:ext>
            </a:extLst>
          </p:cNvPr>
          <p:cNvSpPr/>
          <p:nvPr/>
        </p:nvSpPr>
        <p:spPr>
          <a:xfrm>
            <a:off x="1254215" y="3392974"/>
            <a:ext cx="1152000" cy="636104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专家技术</a:t>
            </a:r>
            <a:endParaRPr lang="en-US" altLang="zh-CN" sz="16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团队</a:t>
            </a:r>
            <a:endParaRPr sz="1600" i="0" u="none" strike="noStrike" cap="none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222792" y="1329068"/>
            <a:ext cx="1578808" cy="1230405"/>
          </a:xfrm>
          <a:prstGeom prst="rect">
            <a:avLst/>
          </a:prstGeom>
          <a:noFill/>
          <a:ln>
            <a:solidFill>
              <a:srgbClr val="128D5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4" name="右箭头 73"/>
          <p:cNvSpPr/>
          <p:nvPr/>
        </p:nvSpPr>
        <p:spPr>
          <a:xfrm>
            <a:off x="1856088" y="1899027"/>
            <a:ext cx="353728" cy="378823"/>
          </a:xfrm>
          <a:prstGeom prst="rightArrow">
            <a:avLst/>
          </a:prstGeom>
          <a:solidFill>
            <a:srgbClr val="128D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28D50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235734" y="1387482"/>
            <a:ext cx="162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洪泰智造工厂</a:t>
            </a:r>
          </a:p>
        </p:txBody>
      </p:sp>
      <p:sp>
        <p:nvSpPr>
          <p:cNvPr id="76" name="矩形 75"/>
          <p:cNvSpPr/>
          <p:nvPr/>
        </p:nvSpPr>
        <p:spPr>
          <a:xfrm>
            <a:off x="3908748" y="1329067"/>
            <a:ext cx="1426072" cy="1230405"/>
          </a:xfrm>
          <a:prstGeom prst="rect">
            <a:avLst/>
          </a:prstGeom>
          <a:noFill/>
          <a:ln>
            <a:solidFill>
              <a:srgbClr val="128D5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888207" y="1416106"/>
            <a:ext cx="162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洪泰智造社区</a:t>
            </a:r>
          </a:p>
        </p:txBody>
      </p:sp>
      <p:sp>
        <p:nvSpPr>
          <p:cNvPr id="78" name="右箭头 77"/>
          <p:cNvSpPr/>
          <p:nvPr/>
        </p:nvSpPr>
        <p:spPr>
          <a:xfrm rot="10800000">
            <a:off x="5428984" y="1903150"/>
            <a:ext cx="353728" cy="378823"/>
          </a:xfrm>
          <a:prstGeom prst="rightArrow">
            <a:avLst/>
          </a:prstGeom>
          <a:solidFill>
            <a:srgbClr val="128D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28D50"/>
              </a:solidFill>
            </a:endParaRPr>
          </a:p>
        </p:txBody>
      </p:sp>
      <p:cxnSp>
        <p:nvCxnSpPr>
          <p:cNvPr id="79" name="肘形连接符 78"/>
          <p:cNvCxnSpPr>
            <a:stCxn id="72" idx="0"/>
            <a:endCxn id="68" idx="2"/>
          </p:cNvCxnSpPr>
          <p:nvPr/>
        </p:nvCxnSpPr>
        <p:spPr>
          <a:xfrm rot="5400000" flipH="1" flipV="1">
            <a:off x="2678200" y="2178697"/>
            <a:ext cx="366293" cy="2062263"/>
          </a:xfrm>
          <a:prstGeom prst="bentConnector3">
            <a:avLst/>
          </a:prstGeom>
          <a:ln>
            <a:solidFill>
              <a:srgbClr val="128D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71" idx="0"/>
            <a:endCxn id="68" idx="2"/>
          </p:cNvCxnSpPr>
          <p:nvPr/>
        </p:nvCxnSpPr>
        <p:spPr>
          <a:xfrm rot="16200000" flipV="1">
            <a:off x="4684327" y="2234833"/>
            <a:ext cx="366293" cy="1949989"/>
          </a:xfrm>
          <a:prstGeom prst="bentConnector3">
            <a:avLst/>
          </a:prstGeom>
          <a:ln>
            <a:solidFill>
              <a:srgbClr val="128D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69" idx="0"/>
            <a:endCxn id="68" idx="2"/>
          </p:cNvCxnSpPr>
          <p:nvPr/>
        </p:nvCxnSpPr>
        <p:spPr>
          <a:xfrm rot="5400000" flipH="1" flipV="1">
            <a:off x="3349332" y="2849828"/>
            <a:ext cx="366293" cy="720000"/>
          </a:xfrm>
          <a:prstGeom prst="bentConnector3">
            <a:avLst/>
          </a:prstGeom>
          <a:ln>
            <a:solidFill>
              <a:srgbClr val="128D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70" idx="0"/>
            <a:endCxn id="68" idx="2"/>
          </p:cNvCxnSpPr>
          <p:nvPr/>
        </p:nvCxnSpPr>
        <p:spPr>
          <a:xfrm rot="16200000" flipV="1">
            <a:off x="4008636" y="2910524"/>
            <a:ext cx="379425" cy="611740"/>
          </a:xfrm>
          <a:prstGeom prst="bentConnector3">
            <a:avLst/>
          </a:prstGeom>
          <a:ln>
            <a:solidFill>
              <a:srgbClr val="128D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7">
            <a:extLst>
              <a:ext uri="{FF2B5EF4-FFF2-40B4-BE49-F238E27FC236}">
                <a16:creationId xmlns:a16="http://schemas.microsoft.com/office/drawing/2014/main" id="{CDBCE398-6F51-4023-A3A4-432B5CB82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3" y="214018"/>
            <a:ext cx="10064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4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684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106;p18">
            <a:extLst>
              <a:ext uri="{FF2B5EF4-FFF2-40B4-BE49-F238E27FC236}">
                <a16:creationId xmlns:a16="http://schemas.microsoft.com/office/drawing/2014/main" id="{67C17FB6-54FF-4F0E-B405-A0786FFE8641}"/>
              </a:ext>
            </a:extLst>
          </p:cNvPr>
          <p:cNvSpPr/>
          <p:nvPr/>
        </p:nvSpPr>
        <p:spPr>
          <a:xfrm>
            <a:off x="6846464" y="1674191"/>
            <a:ext cx="1584000" cy="636104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对外募集</a:t>
            </a:r>
            <a:endParaRPr sz="1600" i="0" u="none" strike="noStrike" cap="none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37" name="Google Shape;106;p18">
            <a:extLst>
              <a:ext uri="{FF2B5EF4-FFF2-40B4-BE49-F238E27FC236}">
                <a16:creationId xmlns:a16="http://schemas.microsoft.com/office/drawing/2014/main" id="{CF6B1B39-99BB-4E39-8BF5-039599AAF3AC}"/>
              </a:ext>
            </a:extLst>
          </p:cNvPr>
          <p:cNvSpPr/>
          <p:nvPr/>
        </p:nvSpPr>
        <p:spPr>
          <a:xfrm>
            <a:off x="8761993" y="2310295"/>
            <a:ext cx="1165778" cy="636104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正式发售（</a:t>
            </a:r>
            <a:r>
              <a:rPr lang="en-US" altLang="zh-CN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$0.5</a:t>
            </a: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）</a:t>
            </a:r>
            <a:endParaRPr sz="1600" i="0" u="none" strike="noStrike" cap="none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38" name="Google Shape;106;p18">
            <a:extLst>
              <a:ext uri="{FF2B5EF4-FFF2-40B4-BE49-F238E27FC236}">
                <a16:creationId xmlns:a16="http://schemas.microsoft.com/office/drawing/2014/main" id="{EBA3430F-6493-4644-9514-5B9A94712CAD}"/>
              </a:ext>
            </a:extLst>
          </p:cNvPr>
          <p:cNvSpPr/>
          <p:nvPr/>
        </p:nvSpPr>
        <p:spPr>
          <a:xfrm>
            <a:off x="8761993" y="884489"/>
            <a:ext cx="1165778" cy="636104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zh-CN" altLang="en-US" sz="1600" i="0" u="none" strike="noStrike" cap="none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预售</a:t>
            </a:r>
            <a:endParaRPr lang="en-US" altLang="zh-CN" sz="1600" i="0" u="none" strike="noStrike" cap="none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zh-CN" altLang="en-US" sz="1600" i="0" u="none" strike="noStrike" cap="none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（</a:t>
            </a:r>
            <a:r>
              <a:rPr lang="en-US" altLang="zh-CN" sz="1600" i="0" u="none" strike="noStrike" cap="none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$0.4</a:t>
            </a:r>
            <a:r>
              <a:rPr lang="zh-CN" altLang="en-US" sz="1600" i="0" u="none" strike="noStrike" cap="none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）</a:t>
            </a:r>
            <a:endParaRPr sz="1600" i="0" u="none" strike="noStrike" cap="none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cxnSp>
        <p:nvCxnSpPr>
          <p:cNvPr id="39" name="连接符: 肘形 57">
            <a:extLst>
              <a:ext uri="{FF2B5EF4-FFF2-40B4-BE49-F238E27FC236}">
                <a16:creationId xmlns:a16="http://schemas.microsoft.com/office/drawing/2014/main" id="{B681BC08-6FAB-4306-9713-A374106A6805}"/>
              </a:ext>
            </a:extLst>
          </p:cNvPr>
          <p:cNvCxnSpPr>
            <a:stCxn id="36" idx="3"/>
            <a:endCxn id="38" idx="1"/>
          </p:cNvCxnSpPr>
          <p:nvPr/>
        </p:nvCxnSpPr>
        <p:spPr>
          <a:xfrm flipV="1">
            <a:off x="8430464" y="1202541"/>
            <a:ext cx="331529" cy="789702"/>
          </a:xfrm>
          <a:prstGeom prst="bentConnector3">
            <a:avLst/>
          </a:prstGeom>
          <a:ln>
            <a:solidFill>
              <a:srgbClr val="128D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106;p18">
            <a:extLst>
              <a:ext uri="{FF2B5EF4-FFF2-40B4-BE49-F238E27FC236}">
                <a16:creationId xmlns:a16="http://schemas.microsoft.com/office/drawing/2014/main" id="{6A3241D4-5EAE-4D35-A339-DD761FA66F1A}"/>
              </a:ext>
            </a:extLst>
          </p:cNvPr>
          <p:cNvSpPr/>
          <p:nvPr/>
        </p:nvSpPr>
        <p:spPr>
          <a:xfrm>
            <a:off x="6838927" y="3166175"/>
            <a:ext cx="1584000" cy="636104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zh-CN" altLang="en-US" sz="1600" i="0" u="none" strike="noStrike" cap="none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发行人持有</a:t>
            </a:r>
            <a:endParaRPr sz="1600" i="0" u="none" strike="noStrike" cap="none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cxnSp>
        <p:nvCxnSpPr>
          <p:cNvPr id="48" name="连接符: 肘形 81">
            <a:extLst>
              <a:ext uri="{FF2B5EF4-FFF2-40B4-BE49-F238E27FC236}">
                <a16:creationId xmlns:a16="http://schemas.microsoft.com/office/drawing/2014/main" id="{2D8927FA-941E-432E-8F63-3177F4D60186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>
            <a:off x="8430464" y="1992243"/>
            <a:ext cx="331529" cy="636104"/>
          </a:xfrm>
          <a:prstGeom prst="bentConnector3">
            <a:avLst/>
          </a:prstGeom>
          <a:ln>
            <a:solidFill>
              <a:srgbClr val="128D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0" y="228600"/>
            <a:ext cx="647700" cy="6477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6" name="矩形 65"/>
          <p:cNvSpPr/>
          <p:nvPr/>
        </p:nvSpPr>
        <p:spPr>
          <a:xfrm>
            <a:off x="704850" y="228600"/>
            <a:ext cx="133350" cy="6477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7" name="文本框 5"/>
          <p:cNvSpPr txBox="1">
            <a:spLocks noChangeArrowheads="1"/>
          </p:cNvSpPr>
          <p:nvPr/>
        </p:nvSpPr>
        <p:spPr bwMode="auto">
          <a:xfrm>
            <a:off x="876299" y="236765"/>
            <a:ext cx="98314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项目三：国内最大的奢侈品服务平台 </a:t>
            </a:r>
            <a:r>
              <a:rPr lang="en-US" altLang="zh-CN" sz="32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Finance Model</a:t>
            </a:r>
            <a:endParaRPr lang="zh-CN" altLang="en-US" sz="3200" b="1" dirty="0">
              <a:solidFill>
                <a:srgbClr val="128D5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9" name="文本框 7"/>
          <p:cNvSpPr txBox="1">
            <a:spLocks noChangeArrowheads="1"/>
          </p:cNvSpPr>
          <p:nvPr/>
        </p:nvSpPr>
        <p:spPr bwMode="auto">
          <a:xfrm>
            <a:off x="49213" y="136525"/>
            <a:ext cx="10064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4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4" name="Google Shape;106;p18">
            <a:extLst>
              <a:ext uri="{FF2B5EF4-FFF2-40B4-BE49-F238E27FC236}">
                <a16:creationId xmlns:a16="http://schemas.microsoft.com/office/drawing/2014/main" id="{67C17FB6-54FF-4F0E-B405-A0786FFE8641}"/>
              </a:ext>
            </a:extLst>
          </p:cNvPr>
          <p:cNvSpPr/>
          <p:nvPr/>
        </p:nvSpPr>
        <p:spPr>
          <a:xfrm>
            <a:off x="959084" y="1648085"/>
            <a:ext cx="1440000" cy="7200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中国创始人</a:t>
            </a:r>
            <a:endParaRPr sz="16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105" name="Google Shape;106;p18">
            <a:extLst>
              <a:ext uri="{FF2B5EF4-FFF2-40B4-BE49-F238E27FC236}">
                <a16:creationId xmlns:a16="http://schemas.microsoft.com/office/drawing/2014/main" id="{CF6B1B39-99BB-4E39-8BF5-039599AAF3AC}"/>
              </a:ext>
            </a:extLst>
          </p:cNvPr>
          <p:cNvSpPr/>
          <p:nvPr/>
        </p:nvSpPr>
        <p:spPr>
          <a:xfrm>
            <a:off x="2908244" y="2425313"/>
            <a:ext cx="1440000" cy="7200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特殊目的公司（离岸地）</a:t>
            </a:r>
            <a:endParaRPr sz="16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109" name="Google Shape;106;p18">
            <a:extLst>
              <a:ext uri="{FF2B5EF4-FFF2-40B4-BE49-F238E27FC236}">
                <a16:creationId xmlns:a16="http://schemas.microsoft.com/office/drawing/2014/main" id="{6A3241D4-5EAE-4D35-A339-DD761FA66F1A}"/>
              </a:ext>
            </a:extLst>
          </p:cNvPr>
          <p:cNvSpPr/>
          <p:nvPr/>
        </p:nvSpPr>
        <p:spPr>
          <a:xfrm>
            <a:off x="915243" y="4128187"/>
            <a:ext cx="1080000" cy="429703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公司</a:t>
            </a:r>
            <a:r>
              <a:rPr lang="en-US" altLang="zh-CN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P</a:t>
            </a:r>
            <a:endParaRPr sz="16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110" name="Google Shape;106;p18">
            <a:extLst>
              <a:ext uri="{FF2B5EF4-FFF2-40B4-BE49-F238E27FC236}">
                <a16:creationId xmlns:a16="http://schemas.microsoft.com/office/drawing/2014/main" id="{7A53F0D6-708C-4BE6-9451-CD02D6A7CA86}"/>
              </a:ext>
            </a:extLst>
          </p:cNvPr>
          <p:cNvSpPr/>
          <p:nvPr/>
        </p:nvSpPr>
        <p:spPr>
          <a:xfrm>
            <a:off x="5067527" y="2425313"/>
            <a:ext cx="1440000" cy="7200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lvl="0" algn="ctr">
              <a:buClr>
                <a:srgbClr val="FFFFFF"/>
              </a:buClr>
              <a:buSzPts val="2400"/>
            </a:pPr>
            <a:r>
              <a:rPr lang="en-US" altLang="zh-CN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PR ST</a:t>
            </a:r>
          </a:p>
        </p:txBody>
      </p:sp>
      <p:cxnSp>
        <p:nvCxnSpPr>
          <p:cNvPr id="114" name="肘形连接符 113"/>
          <p:cNvCxnSpPr>
            <a:stCxn id="104" idx="3"/>
            <a:endCxn id="105" idx="0"/>
          </p:cNvCxnSpPr>
          <p:nvPr/>
        </p:nvCxnSpPr>
        <p:spPr>
          <a:xfrm>
            <a:off x="2399084" y="2008085"/>
            <a:ext cx="1229160" cy="417228"/>
          </a:xfrm>
          <a:prstGeom prst="bentConnector2">
            <a:avLst/>
          </a:prstGeom>
          <a:ln>
            <a:solidFill>
              <a:srgbClr val="128D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05" idx="2"/>
          </p:cNvCxnSpPr>
          <p:nvPr/>
        </p:nvCxnSpPr>
        <p:spPr>
          <a:xfrm>
            <a:off x="3628244" y="3145313"/>
            <a:ext cx="0" cy="1197726"/>
          </a:xfrm>
          <a:prstGeom prst="straightConnector1">
            <a:avLst/>
          </a:prstGeom>
          <a:ln>
            <a:solidFill>
              <a:srgbClr val="128D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05" idx="3"/>
            <a:endCxn id="110" idx="1"/>
          </p:cNvCxnSpPr>
          <p:nvPr/>
        </p:nvCxnSpPr>
        <p:spPr>
          <a:xfrm>
            <a:off x="4348244" y="2785313"/>
            <a:ext cx="719283" cy="0"/>
          </a:xfrm>
          <a:prstGeom prst="straightConnector1">
            <a:avLst/>
          </a:prstGeom>
          <a:ln>
            <a:solidFill>
              <a:srgbClr val="128D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2454903" y="1655843"/>
            <a:ext cx="1086261" cy="367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持股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4360509" y="2771037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生成</a:t>
            </a:r>
          </a:p>
        </p:txBody>
      </p:sp>
      <p:sp>
        <p:nvSpPr>
          <p:cNvPr id="122" name="文本框 121"/>
          <p:cNvSpPr txBox="1"/>
          <p:nvPr/>
        </p:nvSpPr>
        <p:spPr>
          <a:xfrm>
            <a:off x="1244110" y="3068136"/>
            <a:ext cx="59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持股</a:t>
            </a:r>
          </a:p>
        </p:txBody>
      </p:sp>
      <p:sp>
        <p:nvSpPr>
          <p:cNvPr id="123" name="文本框 122"/>
          <p:cNvSpPr txBox="1"/>
          <p:nvPr/>
        </p:nvSpPr>
        <p:spPr>
          <a:xfrm>
            <a:off x="1571269" y="5238912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VIE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协议控制</a:t>
            </a:r>
          </a:p>
        </p:txBody>
      </p:sp>
      <p:sp>
        <p:nvSpPr>
          <p:cNvPr id="125" name="文本框 124"/>
          <p:cNvSpPr txBox="1"/>
          <p:nvPr/>
        </p:nvSpPr>
        <p:spPr>
          <a:xfrm>
            <a:off x="3541164" y="3372931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全资控股</a:t>
            </a:r>
          </a:p>
        </p:txBody>
      </p:sp>
      <p:sp>
        <p:nvSpPr>
          <p:cNvPr id="127" name="文本框 126"/>
          <p:cNvSpPr txBox="1"/>
          <p:nvPr/>
        </p:nvSpPr>
        <p:spPr>
          <a:xfrm>
            <a:off x="3027739" y="1006749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境外环节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3716806" y="5246815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境内环节</a:t>
            </a:r>
          </a:p>
        </p:txBody>
      </p:sp>
      <p:sp>
        <p:nvSpPr>
          <p:cNvPr id="129" name="矩形 128"/>
          <p:cNvSpPr/>
          <p:nvPr/>
        </p:nvSpPr>
        <p:spPr>
          <a:xfrm>
            <a:off x="764472" y="4028402"/>
            <a:ext cx="4409979" cy="1175819"/>
          </a:xfrm>
          <a:prstGeom prst="rect">
            <a:avLst/>
          </a:prstGeom>
          <a:noFill/>
          <a:ln>
            <a:solidFill>
              <a:srgbClr val="128D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496389" y="1386595"/>
            <a:ext cx="6165671" cy="2470958"/>
          </a:xfrm>
          <a:prstGeom prst="rect">
            <a:avLst/>
          </a:prstGeom>
          <a:noFill/>
          <a:ln>
            <a:solidFill>
              <a:srgbClr val="128D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肘形连接符 135"/>
          <p:cNvCxnSpPr>
            <a:stCxn id="36" idx="1"/>
            <a:endCxn id="110" idx="3"/>
          </p:cNvCxnSpPr>
          <p:nvPr/>
        </p:nvCxnSpPr>
        <p:spPr>
          <a:xfrm rot="10800000" flipV="1">
            <a:off x="6507528" y="1992243"/>
            <a:ext cx="338937" cy="793070"/>
          </a:xfrm>
          <a:prstGeom prst="bentConnector3">
            <a:avLst/>
          </a:prstGeom>
          <a:ln>
            <a:solidFill>
              <a:srgbClr val="128D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137"/>
          <p:cNvCxnSpPr>
            <a:stCxn id="42" idx="1"/>
            <a:endCxn id="110" idx="3"/>
          </p:cNvCxnSpPr>
          <p:nvPr/>
        </p:nvCxnSpPr>
        <p:spPr>
          <a:xfrm rot="10800000">
            <a:off x="6507527" y="2785313"/>
            <a:ext cx="331400" cy="698914"/>
          </a:xfrm>
          <a:prstGeom prst="bentConnector3">
            <a:avLst/>
          </a:prstGeom>
          <a:ln>
            <a:solidFill>
              <a:srgbClr val="128D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7248951" y="1304859"/>
            <a:ext cx="83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30%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1" name="文本框 119"/>
          <p:cNvSpPr txBox="1"/>
          <p:nvPr/>
        </p:nvSpPr>
        <p:spPr>
          <a:xfrm>
            <a:off x="7313789" y="3802279"/>
            <a:ext cx="63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70%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7" name="Google Shape;106;p18">
            <a:extLst>
              <a:ext uri="{FF2B5EF4-FFF2-40B4-BE49-F238E27FC236}">
                <a16:creationId xmlns:a16="http://schemas.microsoft.com/office/drawing/2014/main" id="{67C17FB6-54FF-4F0E-B405-A0786FFE8641}"/>
              </a:ext>
            </a:extLst>
          </p:cNvPr>
          <p:cNvSpPr/>
          <p:nvPr/>
        </p:nvSpPr>
        <p:spPr>
          <a:xfrm>
            <a:off x="10140670" y="884489"/>
            <a:ext cx="1123529" cy="6361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回购条款①</a:t>
            </a:r>
            <a:endParaRPr sz="1600" i="0" u="none" strike="noStrike" cap="none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5368858" y="4171611"/>
            <a:ext cx="6516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①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净利润高于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1000 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万美金时，将触发回购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，并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以不低于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5% 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的净利润回购已发行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Token 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；回购价格将参考回购公告发出前的三笔最大的交易平均价格。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2" name="Google Shape;106;p18">
            <a:extLst>
              <a:ext uri="{FF2B5EF4-FFF2-40B4-BE49-F238E27FC236}">
                <a16:creationId xmlns:a16="http://schemas.microsoft.com/office/drawing/2014/main" id="{67C17FB6-54FF-4F0E-B405-A0786FFE8641}"/>
              </a:ext>
            </a:extLst>
          </p:cNvPr>
          <p:cNvSpPr/>
          <p:nvPr/>
        </p:nvSpPr>
        <p:spPr>
          <a:xfrm>
            <a:off x="10140670" y="2310295"/>
            <a:ext cx="1123529" cy="6361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分红政策②</a:t>
            </a:r>
            <a:endParaRPr sz="1600" i="0" u="none" strike="noStrike" cap="none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5368858" y="5204221"/>
            <a:ext cx="651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②当年度经审计后的净利润为正，公司将每年以不低于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5%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的净利润对所有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Token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的持有人进行分红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5368858" y="6031849"/>
            <a:ext cx="651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③发行方将申请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Regulation D/S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豁免，针对美国境内的合格投资人和非美国公民进行私募。</a:t>
            </a:r>
          </a:p>
        </p:txBody>
      </p:sp>
      <p:sp>
        <p:nvSpPr>
          <p:cNvPr id="55" name="Google Shape;106;p18">
            <a:extLst>
              <a:ext uri="{FF2B5EF4-FFF2-40B4-BE49-F238E27FC236}">
                <a16:creationId xmlns:a16="http://schemas.microsoft.com/office/drawing/2014/main" id="{6A3241D4-5EAE-4D35-A339-DD761FA66F1A}"/>
              </a:ext>
            </a:extLst>
          </p:cNvPr>
          <p:cNvSpPr/>
          <p:nvPr/>
        </p:nvSpPr>
        <p:spPr>
          <a:xfrm>
            <a:off x="915243" y="4705944"/>
            <a:ext cx="1080000" cy="429703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公司</a:t>
            </a:r>
            <a:r>
              <a:rPr lang="en-US" altLang="zh-CN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R</a:t>
            </a:r>
            <a:endParaRPr sz="16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sp>
        <p:nvSpPr>
          <p:cNvPr id="57" name="Google Shape;106;p18">
            <a:extLst>
              <a:ext uri="{FF2B5EF4-FFF2-40B4-BE49-F238E27FC236}">
                <a16:creationId xmlns:a16="http://schemas.microsoft.com/office/drawing/2014/main" id="{039D18B0-529D-4F96-AC96-50C7B3134371}"/>
              </a:ext>
            </a:extLst>
          </p:cNvPr>
          <p:cNvSpPr/>
          <p:nvPr/>
        </p:nvSpPr>
        <p:spPr>
          <a:xfrm>
            <a:off x="2532988" y="4361701"/>
            <a:ext cx="1967461" cy="429703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txBody>
          <a:bodyPr spcFirstLastPara="1" wrap="square" lIns="35719" tIns="35719" rIns="35719" bIns="35719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zh-CN" altLang="en-US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合并</a:t>
            </a:r>
            <a:r>
              <a:rPr lang="en-US" altLang="zh-CN" sz="16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/>
                <a:sym typeface="Helvetica Neue"/>
              </a:rPr>
              <a:t>PR</a:t>
            </a:r>
            <a:endParaRPr sz="16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/>
              <a:sym typeface="Helvetica Neue"/>
            </a:endParaRPr>
          </a:p>
        </p:txBody>
      </p:sp>
      <p:cxnSp>
        <p:nvCxnSpPr>
          <p:cNvPr id="10" name="肘形连接符 9"/>
          <p:cNvCxnSpPr>
            <a:stCxn id="109" idx="3"/>
            <a:endCxn id="57" idx="1"/>
          </p:cNvCxnSpPr>
          <p:nvPr/>
        </p:nvCxnSpPr>
        <p:spPr>
          <a:xfrm>
            <a:off x="1995243" y="4343039"/>
            <a:ext cx="537745" cy="233514"/>
          </a:xfrm>
          <a:prstGeom prst="bentConnector3">
            <a:avLst/>
          </a:prstGeom>
          <a:ln>
            <a:solidFill>
              <a:srgbClr val="128D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55" idx="3"/>
            <a:endCxn id="57" idx="1"/>
          </p:cNvCxnSpPr>
          <p:nvPr/>
        </p:nvCxnSpPr>
        <p:spPr>
          <a:xfrm flipV="1">
            <a:off x="1995243" y="4576553"/>
            <a:ext cx="537745" cy="344243"/>
          </a:xfrm>
          <a:prstGeom prst="bentConnector3">
            <a:avLst/>
          </a:prstGeom>
          <a:ln>
            <a:solidFill>
              <a:srgbClr val="128D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04" idx="2"/>
            <a:endCxn id="57" idx="0"/>
          </p:cNvCxnSpPr>
          <p:nvPr/>
        </p:nvCxnSpPr>
        <p:spPr>
          <a:xfrm rot="16200000" flipH="1">
            <a:off x="1601093" y="2446075"/>
            <a:ext cx="1993616" cy="1837635"/>
          </a:xfrm>
          <a:prstGeom prst="bentConnector3">
            <a:avLst>
              <a:gd name="adj1" fmla="val 50000"/>
            </a:avLst>
          </a:prstGeom>
          <a:ln>
            <a:solidFill>
              <a:srgbClr val="128D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13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306093"/>
            <a:ext cx="647700" cy="6477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5" name="矩形 24"/>
          <p:cNvSpPr/>
          <p:nvPr/>
        </p:nvSpPr>
        <p:spPr>
          <a:xfrm>
            <a:off x="704850" y="306093"/>
            <a:ext cx="133350" cy="647700"/>
          </a:xfrm>
          <a:prstGeom prst="rect">
            <a:avLst/>
          </a:prstGeom>
          <a:solidFill>
            <a:srgbClr val="128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6" name="文本框 5"/>
          <p:cNvSpPr txBox="1">
            <a:spLocks noChangeArrowheads="1"/>
          </p:cNvSpPr>
          <p:nvPr/>
        </p:nvSpPr>
        <p:spPr bwMode="auto">
          <a:xfrm>
            <a:off x="787669" y="300563"/>
            <a:ext cx="70443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>
              <a:buClr>
                <a:srgbClr val="FFFFFF"/>
              </a:buClr>
              <a:buSzPts val="2400"/>
            </a:pPr>
            <a:r>
              <a:rPr lang="zh-CN" altLang="en-US" sz="32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"/>
              </a:rPr>
              <a:t>该项目的</a:t>
            </a:r>
            <a:r>
              <a:rPr lang="en-US" altLang="zh-CN" sz="32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"/>
              </a:rPr>
              <a:t>Security Token </a:t>
            </a:r>
            <a:r>
              <a:rPr lang="zh-CN" altLang="en-US" sz="3200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"/>
              </a:rPr>
              <a:t>的增值空间</a:t>
            </a:r>
            <a:endParaRPr lang="en-US" altLang="zh-CN" sz="3200" b="1" dirty="0">
              <a:solidFill>
                <a:srgbClr val="128D5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Helvetica Neue"/>
            </a:endParaRPr>
          </a:p>
        </p:txBody>
      </p:sp>
      <p:sp>
        <p:nvSpPr>
          <p:cNvPr id="28" name="文本框 7"/>
          <p:cNvSpPr txBox="1">
            <a:spLocks noChangeArrowheads="1"/>
          </p:cNvSpPr>
          <p:nvPr/>
        </p:nvSpPr>
        <p:spPr bwMode="auto">
          <a:xfrm>
            <a:off x="49213" y="214018"/>
            <a:ext cx="10064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4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54479" y="4469249"/>
            <a:ext cx="6487884" cy="2273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>
              <a:lnSpc>
                <a:spcPct val="150000"/>
              </a:lnSpc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通过上表对比，目前该项目的实际估值水平较低，并且处于高速增长阶段。并且随着两家平台的合并，协同效应将更加明显。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720000">
              <a:lnSpc>
                <a:spcPct val="150000"/>
              </a:lnSpc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该项目的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STO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将成为现阶段少数具有优质成熟资产的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Security Token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项目，预售阶段已吸引了诸多投资者。项目预计将在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2019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年初登陆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的二级市场，届时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GMV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预期将接近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亿元，合理市值将达到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亿至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14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亿人民币，若考虑二级市场溢价，市值预期将更高。</a:t>
            </a:r>
          </a:p>
        </p:txBody>
      </p:sp>
      <p:graphicFrame>
        <p:nvGraphicFramePr>
          <p:cNvPr id="161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620186"/>
              </p:ext>
            </p:extLst>
          </p:nvPr>
        </p:nvGraphicFramePr>
        <p:xfrm>
          <a:off x="804109" y="1153746"/>
          <a:ext cx="6388624" cy="3233645"/>
        </p:xfrm>
        <a:graphic>
          <a:graphicData uri="http://schemas.openxmlformats.org/drawingml/2006/table">
            <a:tbl>
              <a:tblPr/>
              <a:tblGrid>
                <a:gridCol w="1690897">
                  <a:extLst>
                    <a:ext uri="{9D8B030D-6E8A-4147-A177-3AD203B41FA5}">
                      <a16:colId xmlns:a16="http://schemas.microsoft.com/office/drawing/2014/main" val="4107875863"/>
                    </a:ext>
                  </a:extLst>
                </a:gridCol>
                <a:gridCol w="1565909">
                  <a:extLst>
                    <a:ext uri="{9D8B030D-6E8A-4147-A177-3AD203B41FA5}">
                      <a16:colId xmlns:a16="http://schemas.microsoft.com/office/drawing/2014/main" val="1835774391"/>
                    </a:ext>
                  </a:extLst>
                </a:gridCol>
                <a:gridCol w="1565909">
                  <a:extLst>
                    <a:ext uri="{9D8B030D-6E8A-4147-A177-3AD203B41FA5}">
                      <a16:colId xmlns:a16="http://schemas.microsoft.com/office/drawing/2014/main" val="410554632"/>
                    </a:ext>
                  </a:extLst>
                </a:gridCol>
                <a:gridCol w="1565909">
                  <a:extLst>
                    <a:ext uri="{9D8B030D-6E8A-4147-A177-3AD203B41FA5}">
                      <a16:colId xmlns:a16="http://schemas.microsoft.com/office/drawing/2014/main" val="4076484920"/>
                    </a:ext>
                  </a:extLst>
                </a:gridCol>
              </a:tblGrid>
              <a:tr h="6185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对比项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8D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寺库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该项目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8D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只二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742472"/>
                  </a:ext>
                </a:extLst>
              </a:tr>
              <a:tr h="4358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GMV(RMB)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16.53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亿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4.5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亿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-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248980"/>
                  </a:ext>
                </a:extLst>
              </a:tr>
              <a:tr h="43584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活跃用户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万）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25.55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6.11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10.21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252556"/>
                  </a:ext>
                </a:extLst>
              </a:tr>
              <a:tr h="4358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平均客单价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3,500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12,000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1,000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719088"/>
                  </a:ext>
                </a:extLst>
              </a:tr>
              <a:tr h="4358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估值（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RMB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）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28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亿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亿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24.5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亿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390129"/>
                  </a:ext>
                </a:extLst>
              </a:tr>
              <a:tr h="4358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估值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活跃用户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1.10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0.81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2.40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805005"/>
                  </a:ext>
                </a:extLst>
              </a:tr>
              <a:tr h="4358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相对估值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较高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低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很高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321965"/>
                  </a:ext>
                </a:extLst>
              </a:tr>
            </a:tbl>
          </a:graphicData>
        </a:graphic>
      </p:graphicFrame>
      <p:sp>
        <p:nvSpPr>
          <p:cNvPr id="163" name="Rectangle 17"/>
          <p:cNvSpPr>
            <a:spLocks noChangeArrowheads="1"/>
          </p:cNvSpPr>
          <p:nvPr/>
        </p:nvSpPr>
        <p:spPr bwMode="auto">
          <a:xfrm>
            <a:off x="7401739" y="1087997"/>
            <a:ext cx="1224000" cy="369332"/>
          </a:xfrm>
          <a:prstGeom prst="rect">
            <a:avLst/>
          </a:prstGeom>
          <a:solidFill>
            <a:srgbClr val="128D50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市场表现</a:t>
            </a:r>
            <a:endParaRPr lang="zh-CN" altLang="zh-CN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4" name="Rectangle 18"/>
          <p:cNvSpPr>
            <a:spLocks noChangeArrowheads="1"/>
          </p:cNvSpPr>
          <p:nvPr/>
        </p:nvSpPr>
        <p:spPr bwMode="auto">
          <a:xfrm>
            <a:off x="7372256" y="1427629"/>
            <a:ext cx="3888000" cy="1329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自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2015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年运营，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APP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已发展用户数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120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万，线下加盟门店已遍布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30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个城市；用户平均客单价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12000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元，目前已是国内最大的闲置奢侈品新零售服务平台。</a:t>
            </a:r>
          </a:p>
        </p:txBody>
      </p:sp>
      <p:sp>
        <p:nvSpPr>
          <p:cNvPr id="165" name="Line 19"/>
          <p:cNvSpPr>
            <a:spLocks noChangeShapeType="1"/>
          </p:cNvSpPr>
          <p:nvPr/>
        </p:nvSpPr>
        <p:spPr bwMode="auto">
          <a:xfrm>
            <a:off x="7401739" y="2861141"/>
            <a:ext cx="3888000" cy="0"/>
          </a:xfrm>
          <a:prstGeom prst="line">
            <a:avLst/>
          </a:prstGeom>
          <a:noFill/>
          <a:ln w="6350" cmpd="sng">
            <a:solidFill>
              <a:srgbClr val="3F165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" name="Rectangle 20"/>
          <p:cNvSpPr>
            <a:spLocks noChangeArrowheads="1"/>
          </p:cNvSpPr>
          <p:nvPr/>
        </p:nvSpPr>
        <p:spPr bwMode="auto">
          <a:xfrm>
            <a:off x="7401739" y="2901343"/>
            <a:ext cx="1224000" cy="3693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创始团队</a:t>
            </a:r>
            <a:endParaRPr lang="zh-CN" altLang="zh-CN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7" name="Rectangle 21"/>
          <p:cNvSpPr>
            <a:spLocks noChangeArrowheads="1"/>
          </p:cNvSpPr>
          <p:nvPr/>
        </p:nvSpPr>
        <p:spPr bwMode="auto">
          <a:xfrm>
            <a:off x="7401739" y="3268579"/>
            <a:ext cx="3888000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公司团队成员具有十几年奢侈品行业从业经验、丰富的创业和运营经验。</a:t>
            </a:r>
          </a:p>
        </p:txBody>
      </p:sp>
      <p:sp>
        <p:nvSpPr>
          <p:cNvPr id="168" name="Line 22"/>
          <p:cNvSpPr>
            <a:spLocks noChangeShapeType="1"/>
          </p:cNvSpPr>
          <p:nvPr/>
        </p:nvSpPr>
        <p:spPr bwMode="auto">
          <a:xfrm>
            <a:off x="7401739" y="3976248"/>
            <a:ext cx="3888000" cy="0"/>
          </a:xfrm>
          <a:prstGeom prst="line">
            <a:avLst/>
          </a:prstGeom>
          <a:noFill/>
          <a:ln w="6350" cmpd="sng">
            <a:solidFill>
              <a:srgbClr val="3F165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" name="Rectangle 20"/>
          <p:cNvSpPr>
            <a:spLocks noChangeArrowheads="1"/>
          </p:cNvSpPr>
          <p:nvPr/>
        </p:nvSpPr>
        <p:spPr bwMode="auto">
          <a:xfrm>
            <a:off x="7401739" y="4020154"/>
            <a:ext cx="1224000" cy="369332"/>
          </a:xfrm>
          <a:prstGeom prst="rect">
            <a:avLst/>
          </a:prstGeom>
          <a:solidFill>
            <a:srgbClr val="128D50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潜在市场</a:t>
            </a:r>
            <a:endParaRPr lang="zh-CN" altLang="zh-CN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6" name="Rectangle 21"/>
          <p:cNvSpPr>
            <a:spLocks noChangeArrowheads="1"/>
          </p:cNvSpPr>
          <p:nvPr/>
        </p:nvSpPr>
        <p:spPr bwMode="auto">
          <a:xfrm>
            <a:off x="7401739" y="4387390"/>
            <a:ext cx="3888000" cy="197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据麦肯锡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《 2017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中国奢侈品报告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预计，至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2025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年，全球奢侈品市值将达到每年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2.7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万亿元人民币；中国二手奢侈品市场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2017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年市场交易规模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800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亿，以每年 </a:t>
            </a:r>
            <a:r>
              <a:rPr lang="en-US" altLang="zh-CN" b="1" dirty="0">
                <a:solidFill>
                  <a:srgbClr val="128D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40%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的速度增长，具有广阔的潜在市场。</a:t>
            </a:r>
          </a:p>
        </p:txBody>
      </p:sp>
    </p:spTree>
    <p:extLst>
      <p:ext uri="{BB962C8B-B14F-4D97-AF65-F5344CB8AC3E}">
        <p14:creationId xmlns:p14="http://schemas.microsoft.com/office/powerpoint/2010/main" val="378728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1432</Words>
  <Application>Microsoft Office PowerPoint</Application>
  <PresentationFormat>宽屏</PresentationFormat>
  <Paragraphs>200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Helvetica Neue</vt:lpstr>
      <vt:lpstr>Roboto</vt:lpstr>
      <vt:lpstr>等线</vt:lpstr>
      <vt:lpstr>等线 Light</vt:lpstr>
      <vt:lpstr>华文楷体</vt:lpstr>
      <vt:lpstr>华文细黑</vt:lpstr>
      <vt:lpstr>宋体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Blank Lee</cp:lastModifiedBy>
  <cp:revision>94</cp:revision>
  <dcterms:created xsi:type="dcterms:W3CDTF">2018-11-09T07:13:25Z</dcterms:created>
  <dcterms:modified xsi:type="dcterms:W3CDTF">2018-11-17T06:05:26Z</dcterms:modified>
</cp:coreProperties>
</file>