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2" r:id="rId1"/>
    <p:sldMasterId id="2147484044" r:id="rId2"/>
  </p:sldMasterIdLst>
  <p:notesMasterIdLst>
    <p:notesMasterId r:id="rId32"/>
  </p:notesMasterIdLst>
  <p:handoutMasterIdLst>
    <p:handoutMasterId r:id="rId33"/>
  </p:handoutMasterIdLst>
  <p:sldIdLst>
    <p:sldId id="290" r:id="rId3"/>
    <p:sldId id="681" r:id="rId4"/>
    <p:sldId id="682" r:id="rId5"/>
    <p:sldId id="685" r:id="rId6"/>
    <p:sldId id="730" r:id="rId7"/>
    <p:sldId id="726" r:id="rId8"/>
    <p:sldId id="727" r:id="rId9"/>
    <p:sldId id="728" r:id="rId10"/>
    <p:sldId id="729" r:id="rId11"/>
    <p:sldId id="743" r:id="rId12"/>
    <p:sldId id="744" r:id="rId13"/>
    <p:sldId id="745" r:id="rId14"/>
    <p:sldId id="746" r:id="rId15"/>
    <p:sldId id="690" r:id="rId16"/>
    <p:sldId id="691" r:id="rId17"/>
    <p:sldId id="692" r:id="rId18"/>
    <p:sldId id="693" r:id="rId19"/>
    <p:sldId id="694" r:id="rId20"/>
    <p:sldId id="695" r:id="rId21"/>
    <p:sldId id="697" r:id="rId22"/>
    <p:sldId id="700" r:id="rId23"/>
    <p:sldId id="701" r:id="rId24"/>
    <p:sldId id="702" r:id="rId25"/>
    <p:sldId id="710" r:id="rId26"/>
    <p:sldId id="703" r:id="rId27"/>
    <p:sldId id="707" r:id="rId28"/>
    <p:sldId id="708" r:id="rId29"/>
    <p:sldId id="709" r:id="rId30"/>
    <p:sldId id="73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4280"/>
    <a:srgbClr val="008AC2"/>
    <a:srgbClr val="BFBFBF"/>
    <a:srgbClr val="D9B766"/>
    <a:srgbClr val="E3173E"/>
    <a:srgbClr val="444655"/>
    <a:srgbClr val="444648"/>
    <a:srgbClr val="000000"/>
    <a:srgbClr val="0042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53" autoAdjust="0"/>
    <p:restoredTop sz="94658" autoAdjust="0"/>
  </p:normalViewPr>
  <p:slideViewPr>
    <p:cSldViewPr snapToGrid="0" snapToObjects="1">
      <p:cViewPr varScale="1">
        <p:scale>
          <a:sx n="131" d="100"/>
          <a:sy n="131" d="100"/>
        </p:scale>
        <p:origin x="-85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14"/>
    </p:cViewPr>
  </p:sorterViewPr>
  <p:notesViewPr>
    <p:cSldViewPr snapToGrid="0" snapToObjects="1">
      <p:cViewPr varScale="1">
        <p:scale>
          <a:sx n="53" d="100"/>
          <a:sy n="53" d="100"/>
        </p:scale>
        <p:origin x="-286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notesMaster" Target="notesMasters/notes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A3F896-BC00-0C49-A063-9A8504D06184}" type="datetimeFigureOut">
              <a:rPr lang="en-US" smtClean="0"/>
              <a:pPr/>
              <a:t>8/18/15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D72A8D-A52B-D243-9DC1-9B09645EA95F}" type="slidenum">
              <a:rPr lang="en-US" smtClean="0"/>
              <a:pPr/>
              <a:t>‹#›</a:t>
            </a:fld>
            <a:endParaRPr lang="en-US"/>
          </a:p>
        </p:txBody>
      </p:sp>
    </p:spTree>
    <p:extLst>
      <p:ext uri="{BB962C8B-B14F-4D97-AF65-F5344CB8AC3E}">
        <p14:creationId xmlns:p14="http://schemas.microsoft.com/office/powerpoint/2010/main" val="19364728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FB575E-E41D-0E4F-8409-4872A8B6D11A}" type="datetimeFigureOut">
              <a:rPr lang="en-US" smtClean="0"/>
              <a:pPr/>
              <a:t>8/18/15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CEB4A3-AC78-EA44-B0C2-42B2569E278C}" type="slidenum">
              <a:rPr lang="en-US" smtClean="0"/>
              <a:pPr/>
              <a:t>‹#›</a:t>
            </a:fld>
            <a:endParaRPr lang="en-US"/>
          </a:p>
        </p:txBody>
      </p:sp>
    </p:spTree>
    <p:extLst>
      <p:ext uri="{BB962C8B-B14F-4D97-AF65-F5344CB8AC3E}">
        <p14:creationId xmlns:p14="http://schemas.microsoft.com/office/powerpoint/2010/main" val="26131036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2CEB4A3-AC78-EA44-B0C2-42B2569E278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noChangeArrowheads="1"/>
          </p:cNvSpPr>
          <p:nvPr/>
        </p:nvSpPr>
        <p:spPr bwMode="auto">
          <a:xfrm>
            <a:off x="3884613" y="8686801"/>
            <a:ext cx="2971800" cy="455749"/>
          </a:xfrm>
          <a:prstGeom prst="rect">
            <a:avLst/>
          </a:prstGeom>
          <a:noFill/>
          <a:ln w="9525">
            <a:noFill/>
            <a:miter lim="800000"/>
            <a:headEnd/>
            <a:tailEnd/>
          </a:ln>
        </p:spPr>
        <p:txBody>
          <a:bodyPr lIns="98799" tIns="49400" rIns="98799" bIns="49400" anchor="b"/>
          <a:lstStyle/>
          <a:p>
            <a:pPr algn="r" defTabSz="989013"/>
            <a:fld id="{D301D8FF-00B6-4A76-BB26-573B01E0C463}" type="slidenum">
              <a:rPr lang="zh-CN" altLang="en-US" sz="1300"/>
              <a:pPr algn="r" defTabSz="989013"/>
              <a:t>27</a:t>
            </a:fld>
            <a:endParaRPr lang="en-US" altLang="zh-CN" sz="1300" dirty="0"/>
          </a:p>
        </p:txBody>
      </p:sp>
      <p:sp>
        <p:nvSpPr>
          <p:cNvPr id="24578"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altLang="zh-CN" baseline="0" dirty="0" smtClean="0">
                <a:latin typeface="Arial" charset="0"/>
              </a:rPr>
              <a:t>Pactera logo description, and Mission statement. </a:t>
            </a:r>
          </a:p>
          <a:p>
            <a:endParaRPr lang="en-US" altLang="zh-CN" baseline="0" dirty="0" smtClean="0">
              <a:latin typeface="Arial" charset="0"/>
            </a:endParaRPr>
          </a:p>
          <a:p>
            <a:r>
              <a:rPr lang="en-US" altLang="zh-CN" baseline="0" dirty="0" smtClean="0">
                <a:latin typeface="Arial" charset="0"/>
              </a:rPr>
              <a:t>Balance technology, process and insight to deliver continual innovation, performance, quality and business value in diverse global partnerships with clients and colleagues based on mutual respect. </a:t>
            </a:r>
          </a:p>
          <a:p>
            <a:endParaRPr lang="en-US" altLang="zh-CN" baseline="0" dirty="0" smtClean="0">
              <a:latin typeface="Arial" charset="0"/>
            </a:endParaRPr>
          </a:p>
          <a:p>
            <a:pPr marL="228600" indent="-228600">
              <a:buAutoNum type="arabicPeriod"/>
            </a:pPr>
            <a:r>
              <a:rPr lang="en-US" altLang="zh-CN" baseline="0" dirty="0" smtClean="0">
                <a:latin typeface="Arial" charset="0"/>
              </a:rPr>
              <a:t>To help our partners navigate a new era of business value</a:t>
            </a:r>
          </a:p>
          <a:p>
            <a:pPr marL="228600" indent="-228600">
              <a:buAutoNum type="arabicPeriod"/>
            </a:pPr>
            <a:endParaRPr lang="en-US" altLang="zh-CN" baseline="0" dirty="0" smtClean="0">
              <a:latin typeface="Arial" charset="0"/>
            </a:endParaRPr>
          </a:p>
        </p:txBody>
      </p:sp>
    </p:spTree>
    <p:extLst>
      <p:ext uri="{BB962C8B-B14F-4D97-AF65-F5344CB8AC3E}">
        <p14:creationId xmlns:p14="http://schemas.microsoft.com/office/powerpoint/2010/main" val="407940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noChangeArrowheads="1"/>
          </p:cNvSpPr>
          <p:nvPr/>
        </p:nvSpPr>
        <p:spPr bwMode="auto">
          <a:xfrm>
            <a:off x="3884613" y="8686801"/>
            <a:ext cx="2971800" cy="455749"/>
          </a:xfrm>
          <a:prstGeom prst="rect">
            <a:avLst/>
          </a:prstGeom>
          <a:noFill/>
          <a:ln w="9525">
            <a:noFill/>
            <a:miter lim="800000"/>
            <a:headEnd/>
            <a:tailEnd/>
          </a:ln>
        </p:spPr>
        <p:txBody>
          <a:bodyPr lIns="98799" tIns="49400" rIns="98799" bIns="49400" anchor="b"/>
          <a:lstStyle/>
          <a:p>
            <a:pPr algn="r" defTabSz="989013"/>
            <a:fld id="{D301D8FF-00B6-4A76-BB26-573B01E0C463}" type="slidenum">
              <a:rPr lang="zh-CN" altLang="en-US" sz="1300"/>
              <a:pPr algn="r" defTabSz="989013"/>
              <a:t>28</a:t>
            </a:fld>
            <a:endParaRPr lang="en-US" altLang="zh-CN" sz="1300" dirty="0"/>
          </a:p>
        </p:txBody>
      </p:sp>
      <p:sp>
        <p:nvSpPr>
          <p:cNvPr id="24578"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altLang="zh-CN" baseline="0" dirty="0" smtClean="0">
                <a:latin typeface="Arial" charset="0"/>
              </a:rPr>
              <a:t>Pactera logo description, and Mission statement. </a:t>
            </a:r>
          </a:p>
          <a:p>
            <a:endParaRPr lang="en-US" altLang="zh-CN" baseline="0" dirty="0" smtClean="0">
              <a:latin typeface="Arial" charset="0"/>
            </a:endParaRPr>
          </a:p>
          <a:p>
            <a:r>
              <a:rPr lang="en-US" altLang="zh-CN" baseline="0" dirty="0" smtClean="0">
                <a:latin typeface="Arial" charset="0"/>
              </a:rPr>
              <a:t>Balance technology, process and insight to deliver continual innovation, performance, quality and business value in diverse global partnerships with clients and colleagues based on mutual respect. </a:t>
            </a:r>
          </a:p>
          <a:p>
            <a:endParaRPr lang="en-US" altLang="zh-CN" baseline="0" dirty="0" smtClean="0">
              <a:latin typeface="Arial" charset="0"/>
            </a:endParaRPr>
          </a:p>
          <a:p>
            <a:pPr marL="228600" indent="-228600">
              <a:buAutoNum type="arabicPeriod"/>
            </a:pPr>
            <a:r>
              <a:rPr lang="en-US" altLang="zh-CN" baseline="0" dirty="0" smtClean="0">
                <a:latin typeface="Arial" charset="0"/>
              </a:rPr>
              <a:t>To help our partners navigate a new era of business value</a:t>
            </a:r>
          </a:p>
          <a:p>
            <a:pPr marL="228600" indent="-228600">
              <a:buAutoNum type="arabicPeriod"/>
            </a:pPr>
            <a:endParaRPr lang="en-US" altLang="zh-CN" baseline="0" dirty="0" smtClean="0">
              <a:latin typeface="Arial" charset="0"/>
            </a:endParaRPr>
          </a:p>
        </p:txBody>
      </p:sp>
    </p:spTree>
    <p:extLst>
      <p:ext uri="{BB962C8B-B14F-4D97-AF65-F5344CB8AC3E}">
        <p14:creationId xmlns:p14="http://schemas.microsoft.com/office/powerpoint/2010/main" val="4079405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2CEB4A3-AC78-EA44-B0C2-42B2569E278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2280">
              <a:defRPr/>
            </a:pPr>
            <a:endParaRPr lang="en-US" dirty="0"/>
          </a:p>
        </p:txBody>
      </p:sp>
      <p:sp>
        <p:nvSpPr>
          <p:cNvPr id="4" name="Slide Number Placeholder 3"/>
          <p:cNvSpPr>
            <a:spLocks noGrp="1"/>
          </p:cNvSpPr>
          <p:nvPr>
            <p:ph type="sldNum" sz="quarter" idx="10"/>
          </p:nvPr>
        </p:nvSpPr>
        <p:spPr/>
        <p:txBody>
          <a:bodyPr/>
          <a:lstStyle/>
          <a:p>
            <a:fld id="{691C6E80-8C32-406A-BCB1-FC7057A94481}"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082885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2CEB4A3-AC78-EA44-B0C2-42B2569E278C}"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风险门户的整合需后续明确</a:t>
            </a:r>
            <a:endParaRPr lang="zh-CN" altLang="en-US" dirty="0"/>
          </a:p>
        </p:txBody>
      </p:sp>
      <p:sp>
        <p:nvSpPr>
          <p:cNvPr id="4" name="灯片编号占位符 3"/>
          <p:cNvSpPr>
            <a:spLocks noGrp="1"/>
          </p:cNvSpPr>
          <p:nvPr>
            <p:ph type="sldNum" sz="quarter" idx="10"/>
          </p:nvPr>
        </p:nvSpPr>
        <p:spPr/>
        <p:txBody>
          <a:bodyPr/>
          <a:lstStyle/>
          <a:p>
            <a:pPr>
              <a:defRPr/>
            </a:pPr>
            <a:fld id="{E292922F-0F38-4F46-AE41-3FA4E821AE33}" type="slidenum">
              <a:rPr lang="en-US" altLang="en-US" smtClean="0"/>
              <a:pPr>
                <a:defRPr/>
              </a:pPr>
              <a:t>21</a:t>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非零售债项评级我估计第一批可能来不急，因为债项评级需要首先客户评级完成</a:t>
            </a:r>
            <a:endParaRPr lang="en-US" altLang="zh-CN" dirty="0" smtClean="0"/>
          </a:p>
          <a:p>
            <a:r>
              <a:rPr lang="en-US" altLang="zh-CN" dirty="0" smtClean="0"/>
              <a:t>2.</a:t>
            </a:r>
            <a:r>
              <a:rPr lang="zh-CN" altLang="en-US" dirty="0" smtClean="0"/>
              <a:t>建议权重法和现行法</a:t>
            </a:r>
            <a:r>
              <a:rPr lang="en-US" altLang="zh-CN" dirty="0" smtClean="0"/>
              <a:t>RWA</a:t>
            </a:r>
            <a:r>
              <a:rPr lang="zh-CN" altLang="en-US" dirty="0" smtClean="0"/>
              <a:t>计量所需数据可以在第一批次完成，内部评级法考虑在第二批次完成</a:t>
            </a:r>
            <a:endParaRPr lang="en-US" altLang="zh-CN" dirty="0" smtClean="0"/>
          </a:p>
          <a:p>
            <a:r>
              <a:rPr lang="en-US" altLang="zh-CN" dirty="0" smtClean="0"/>
              <a:t>3.</a:t>
            </a:r>
            <a:r>
              <a:rPr lang="zh-CN" altLang="en-US" dirty="0" smtClean="0"/>
              <a:t>模型实验室数据原则上来源风险数据集市，但如果集市数据不足，模型实验室急需用数的情况下可以从</a:t>
            </a:r>
            <a:r>
              <a:rPr lang="en-US" altLang="zh-CN" dirty="0" smtClean="0"/>
              <a:t>ODS</a:t>
            </a:r>
            <a:r>
              <a:rPr lang="zh-CN" altLang="en-US" dirty="0" smtClean="0"/>
              <a:t>或源系统获取模型所需数据</a:t>
            </a:r>
            <a:endParaRPr lang="zh-CN" altLang="en-US" dirty="0"/>
          </a:p>
        </p:txBody>
      </p:sp>
      <p:sp>
        <p:nvSpPr>
          <p:cNvPr id="4" name="灯片编号占位符 3"/>
          <p:cNvSpPr>
            <a:spLocks noGrp="1"/>
          </p:cNvSpPr>
          <p:nvPr>
            <p:ph type="sldNum" sz="quarter" idx="10"/>
          </p:nvPr>
        </p:nvSpPr>
        <p:spPr/>
        <p:txBody>
          <a:bodyPr/>
          <a:lstStyle/>
          <a:p>
            <a:pPr>
              <a:defRPr/>
            </a:pPr>
            <a:fld id="{E292922F-0F38-4F46-AE41-3FA4E821AE33}" type="slidenum">
              <a:rPr lang="en-US" altLang="en-US" smtClean="0"/>
              <a:pPr>
                <a:defRPr/>
              </a:pPr>
              <a:t>22</a:t>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非零售债项评级我估计第一批可能来不急，因为债项评级需要首先客户评级完成</a:t>
            </a:r>
            <a:endParaRPr lang="en-US" altLang="zh-CN" dirty="0" smtClean="0"/>
          </a:p>
          <a:p>
            <a:r>
              <a:rPr lang="en-US" altLang="zh-CN" dirty="0" smtClean="0"/>
              <a:t>2.</a:t>
            </a:r>
            <a:r>
              <a:rPr lang="zh-CN" altLang="en-US" dirty="0" smtClean="0"/>
              <a:t>建议权重法和现行法</a:t>
            </a:r>
            <a:r>
              <a:rPr lang="en-US" altLang="zh-CN" dirty="0" smtClean="0"/>
              <a:t>RWA</a:t>
            </a:r>
            <a:r>
              <a:rPr lang="zh-CN" altLang="en-US" dirty="0" smtClean="0"/>
              <a:t>计量所需数据可以在第一批次完成，内部评级法考虑在第二批次完成</a:t>
            </a:r>
            <a:endParaRPr lang="en-US" altLang="zh-CN" dirty="0" smtClean="0"/>
          </a:p>
          <a:p>
            <a:r>
              <a:rPr lang="en-US" altLang="zh-CN" dirty="0" smtClean="0"/>
              <a:t>3.</a:t>
            </a:r>
            <a:r>
              <a:rPr lang="zh-CN" altLang="en-US" dirty="0" smtClean="0"/>
              <a:t>模型实验室数据原则上来源风险数据集市，但如果集市数据不足，模型实验室急需用数的情况下可以从</a:t>
            </a:r>
            <a:r>
              <a:rPr lang="en-US" altLang="zh-CN" dirty="0" smtClean="0"/>
              <a:t>ODS</a:t>
            </a:r>
            <a:r>
              <a:rPr lang="zh-CN" altLang="en-US" dirty="0" smtClean="0"/>
              <a:t>或源系统获取模型所需数据</a:t>
            </a:r>
            <a:endParaRPr lang="zh-CN" altLang="en-US" dirty="0"/>
          </a:p>
        </p:txBody>
      </p:sp>
      <p:sp>
        <p:nvSpPr>
          <p:cNvPr id="4" name="灯片编号占位符 3"/>
          <p:cNvSpPr>
            <a:spLocks noGrp="1"/>
          </p:cNvSpPr>
          <p:nvPr>
            <p:ph type="sldNum" sz="quarter" idx="10"/>
          </p:nvPr>
        </p:nvSpPr>
        <p:spPr/>
        <p:txBody>
          <a:bodyPr/>
          <a:lstStyle/>
          <a:p>
            <a:pPr>
              <a:defRPr/>
            </a:pPr>
            <a:fld id="{E292922F-0F38-4F46-AE41-3FA4E821AE33}" type="slidenum">
              <a:rPr lang="en-US" altLang="en-US" smtClean="0"/>
              <a:pPr>
                <a:defRPr/>
              </a:pPr>
              <a:t>23</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2CEB4A3-AC78-EA44-B0C2-42B2569E278C}" type="slidenum">
              <a:rPr lang="en-US" smtClean="0"/>
              <a:pPr/>
              <a:t>25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noChangeArrowheads="1"/>
          </p:cNvSpPr>
          <p:nvPr/>
        </p:nvSpPr>
        <p:spPr bwMode="auto">
          <a:xfrm>
            <a:off x="3884613" y="8686801"/>
            <a:ext cx="2971800" cy="455749"/>
          </a:xfrm>
          <a:prstGeom prst="rect">
            <a:avLst/>
          </a:prstGeom>
          <a:noFill/>
          <a:ln w="9525">
            <a:noFill/>
            <a:miter lim="800000"/>
            <a:headEnd/>
            <a:tailEnd/>
          </a:ln>
        </p:spPr>
        <p:txBody>
          <a:bodyPr lIns="98799" tIns="49400" rIns="98799" bIns="49400" anchor="b"/>
          <a:lstStyle/>
          <a:p>
            <a:pPr algn="r" defTabSz="989013"/>
            <a:fld id="{D301D8FF-00B6-4A76-BB26-573B01E0C463}" type="slidenum">
              <a:rPr lang="zh-CN" altLang="en-US" sz="1300"/>
              <a:pPr algn="r" defTabSz="989013"/>
              <a:t>26</a:t>
            </a:fld>
            <a:endParaRPr lang="en-US" altLang="zh-CN" sz="1300" dirty="0"/>
          </a:p>
        </p:txBody>
      </p:sp>
      <p:sp>
        <p:nvSpPr>
          <p:cNvPr id="24578"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altLang="zh-CN" baseline="0" dirty="0" smtClean="0">
                <a:latin typeface="Arial" charset="0"/>
              </a:rPr>
              <a:t>Pactera logo description, and Mission statement. </a:t>
            </a:r>
          </a:p>
          <a:p>
            <a:endParaRPr lang="en-US" altLang="zh-CN" baseline="0" dirty="0" smtClean="0">
              <a:latin typeface="Arial" charset="0"/>
            </a:endParaRPr>
          </a:p>
          <a:p>
            <a:r>
              <a:rPr lang="en-US" altLang="zh-CN" baseline="0" dirty="0" smtClean="0">
                <a:latin typeface="Arial" charset="0"/>
              </a:rPr>
              <a:t>Balance technology, process and insight to deliver continual innovation, performance, quality and business value in diverse global partnerships with clients and colleagues based on mutual respect. </a:t>
            </a:r>
          </a:p>
          <a:p>
            <a:endParaRPr lang="en-US" altLang="zh-CN" baseline="0" dirty="0" smtClean="0">
              <a:latin typeface="Arial" charset="0"/>
            </a:endParaRPr>
          </a:p>
          <a:p>
            <a:pPr marL="228600" indent="-228600">
              <a:buAutoNum type="arabicPeriod"/>
            </a:pPr>
            <a:r>
              <a:rPr lang="en-US" altLang="zh-CN" baseline="0" dirty="0" smtClean="0">
                <a:latin typeface="Arial" charset="0"/>
              </a:rPr>
              <a:t>To help our partners navigate a new era of business value</a:t>
            </a:r>
          </a:p>
          <a:p>
            <a:pPr marL="228600" indent="-228600">
              <a:buAutoNum type="arabicPeriod"/>
            </a:pPr>
            <a:endParaRPr lang="en-US" altLang="zh-CN" baseline="0" dirty="0" smtClean="0">
              <a:latin typeface="Arial" charset="0"/>
            </a:endParaRPr>
          </a:p>
        </p:txBody>
      </p:sp>
    </p:spTree>
    <p:extLst>
      <p:ext uri="{BB962C8B-B14F-4D97-AF65-F5344CB8AC3E}">
        <p14:creationId xmlns:p14="http://schemas.microsoft.com/office/powerpoint/2010/main" val="4079405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 Id="rId3" Type="http://schemas.openxmlformats.org/officeDocument/2006/relationships/image" Target="../media/image10.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noChangeArrowheads="1"/>
          </p:cNvSpPr>
          <p:nvPr>
            <p:ph type="sldNum" sz="quarter" idx="10"/>
          </p:nvPr>
        </p:nvSpPr>
        <p:spPr>
          <a:ln/>
        </p:spPr>
        <p:txBody>
          <a:bodyPr/>
          <a:lstStyle>
            <a:lvl1pPr>
              <a:defRPr/>
            </a:lvl1pPr>
          </a:lstStyle>
          <a:p>
            <a:fld id="{BE799D66-A4C5-4277-8B75-A77F88F39C7A}" type="slidenum">
              <a:rPr lang="zh-CN" altLang="en-US" smtClean="0"/>
              <a:pPr/>
              <a:t>‹#›</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1229757146"/>
      </p:ext>
    </p:extLst>
  </p:cSld>
  <p:clrMapOvr>
    <a:masterClrMapping/>
  </p:clrMapOvr>
  <p:transition xmlns:p14="http://schemas.microsoft.com/office/powerpoint/2010/mai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3105" y="80973"/>
            <a:ext cx="2198777" cy="61610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6776" y="80973"/>
            <a:ext cx="6447473" cy="61610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noChangeArrowheads="1"/>
          </p:cNvSpPr>
          <p:nvPr>
            <p:ph type="sldNum" sz="quarter" idx="10"/>
          </p:nvPr>
        </p:nvSpPr>
        <p:spPr>
          <a:ln/>
        </p:spPr>
        <p:txBody>
          <a:bodyPr/>
          <a:lstStyle>
            <a:lvl1pPr>
              <a:defRPr/>
            </a:lvl1pPr>
          </a:lstStyle>
          <a:p>
            <a:fld id="{BE799D66-A4C5-4277-8B75-A77F88F39C7A}" type="slidenum">
              <a:rPr lang="zh-CN" altLang="en-US" smtClean="0"/>
              <a:pPr/>
              <a:t>‹#›</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274183259"/>
      </p:ext>
    </p:extLst>
  </p:cSld>
  <p:clrMapOvr>
    <a:masterClrMapping/>
  </p:clrMapOvr>
  <p:transition xmlns:p14="http://schemas.microsoft.com/office/powerpoint/2010/mai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012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395540" y="692696"/>
            <a:ext cx="6062951" cy="432048"/>
          </a:xfrm>
          <a:prstGeom prst="rect">
            <a:avLst/>
          </a:prstGeom>
        </p:spPr>
        <p:txBody>
          <a:bodyPr/>
          <a:lstStyle>
            <a:lvl1pPr algn="l">
              <a:defRPr sz="1800" b="1">
                <a:solidFill>
                  <a:schemeClr val="tx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4" name="内容占位符 2"/>
          <p:cNvSpPr>
            <a:spLocks noGrp="1"/>
          </p:cNvSpPr>
          <p:nvPr>
            <p:ph idx="1"/>
          </p:nvPr>
        </p:nvSpPr>
        <p:spPr>
          <a:xfrm>
            <a:off x="400051" y="1196752"/>
            <a:ext cx="8348414" cy="5112568"/>
          </a:xfrm>
          <a:prstGeom prst="rect">
            <a:avLst/>
          </a:prstGeom>
        </p:spPr>
        <p:txBody>
          <a:bodyPr/>
          <a:lstStyle>
            <a:lvl1pPr marL="428625" indent="-428625">
              <a:buFont typeface="+mj-ea"/>
              <a:buAutoNum type="ea1JpnChsDbPeriod"/>
              <a:defRPr sz="1800">
                <a:solidFill>
                  <a:srgbClr val="648FC4"/>
                </a:solidFill>
                <a:latin typeface="黑体" pitchFamily="2" charset="-122"/>
                <a:ea typeface="黑体" pitchFamily="2" charset="-122"/>
              </a:defRPr>
            </a:lvl1pPr>
            <a:lvl2pPr marL="473869" indent="-342900">
              <a:buFont typeface="+mj-lt"/>
              <a:buAutoNum type="arabicPeriod"/>
              <a:defRPr sz="1800">
                <a:latin typeface="黑体" pitchFamily="2" charset="-122"/>
                <a:ea typeface="黑体" pitchFamily="2" charset="-122"/>
              </a:defRPr>
            </a:lvl2pPr>
            <a:lvl3pPr marL="669131" indent="-195263">
              <a:buFont typeface="+mj-ea"/>
              <a:buAutoNum type="circleNumDbPlain"/>
              <a:defRPr sz="1200">
                <a:latin typeface="黑体" pitchFamily="2" charset="-122"/>
                <a:ea typeface="黑体" pitchFamily="2" charset="-122"/>
              </a:defRPr>
            </a:lvl3pPr>
            <a:lvl4pPr marL="669131" marR="0" indent="-195263" algn="l" defTabSz="685800" rtl="0" eaLnBrk="1" fontAlgn="base" latinLnBrk="0" hangingPunct="1">
              <a:lnSpc>
                <a:spcPct val="100000"/>
              </a:lnSpc>
              <a:spcBef>
                <a:spcPct val="20000"/>
              </a:spcBef>
              <a:spcAft>
                <a:spcPct val="0"/>
              </a:spcAft>
              <a:buClrTx/>
              <a:buSzTx/>
              <a:buFont typeface="+mj-lt"/>
              <a:buAutoNum type="alphaLcPeriod"/>
              <a:tabLst/>
              <a:defRPr sz="1200">
                <a:latin typeface="黑体" pitchFamily="2" charset="-122"/>
                <a:ea typeface="黑体" pitchFamily="2" charset="-122"/>
              </a:defRPr>
            </a:lvl4pPr>
            <a:lvl5pPr marL="473869" marR="0" indent="-2381" algn="l" defTabSz="685800" rtl="0" eaLnBrk="1" fontAlgn="base" latinLnBrk="0" hangingPunct="1">
              <a:lnSpc>
                <a:spcPct val="150000"/>
              </a:lnSpc>
              <a:spcBef>
                <a:spcPct val="20000"/>
              </a:spcBef>
              <a:spcAft>
                <a:spcPct val="0"/>
              </a:spcAft>
              <a:buClrTx/>
              <a:buSzTx/>
              <a:buFontTx/>
              <a:buNone/>
              <a:tabLst/>
              <a:defRPr lang="zh-CN" altLang="en-US" sz="1200" dirty="0" smtClean="0">
                <a:latin typeface="黑体" pitchFamily="2" charset="-122"/>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878536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395540" y="692696"/>
            <a:ext cx="6062951" cy="432048"/>
          </a:xfrm>
          <a:prstGeom prst="rect">
            <a:avLst/>
          </a:prstGeom>
        </p:spPr>
        <p:txBody>
          <a:bodyPr/>
          <a:lstStyle>
            <a:lvl1pPr algn="l">
              <a:defRPr sz="1800" b="1">
                <a:solidFill>
                  <a:schemeClr val="tx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4" name="内容占位符 2"/>
          <p:cNvSpPr>
            <a:spLocks noGrp="1"/>
          </p:cNvSpPr>
          <p:nvPr>
            <p:ph idx="1"/>
          </p:nvPr>
        </p:nvSpPr>
        <p:spPr>
          <a:xfrm>
            <a:off x="400051" y="1196752"/>
            <a:ext cx="8348414" cy="5112568"/>
          </a:xfrm>
          <a:prstGeom prst="rect">
            <a:avLst/>
          </a:prstGeom>
        </p:spPr>
        <p:txBody>
          <a:bodyPr/>
          <a:lstStyle>
            <a:lvl1pPr marL="428625" indent="-428625">
              <a:buFont typeface="+mj-ea"/>
              <a:buAutoNum type="ea1JpnChsDbPeriod"/>
              <a:defRPr sz="1800">
                <a:solidFill>
                  <a:srgbClr val="648FC4"/>
                </a:solidFill>
                <a:latin typeface="黑体" pitchFamily="2" charset="-122"/>
                <a:ea typeface="黑体" pitchFamily="2" charset="-122"/>
              </a:defRPr>
            </a:lvl1pPr>
            <a:lvl2pPr marL="473869" indent="-342900">
              <a:buFont typeface="+mj-lt"/>
              <a:buAutoNum type="arabicPeriod"/>
              <a:defRPr sz="1800">
                <a:latin typeface="黑体" pitchFamily="2" charset="-122"/>
                <a:ea typeface="黑体" pitchFamily="2" charset="-122"/>
              </a:defRPr>
            </a:lvl2pPr>
            <a:lvl3pPr marL="669131" indent="-195263">
              <a:buFont typeface="+mj-ea"/>
              <a:buAutoNum type="circleNumDbPlain"/>
              <a:defRPr sz="1200">
                <a:latin typeface="黑体" pitchFamily="2" charset="-122"/>
                <a:ea typeface="黑体" pitchFamily="2" charset="-122"/>
              </a:defRPr>
            </a:lvl3pPr>
            <a:lvl4pPr marL="669131" marR="0" indent="-195263" algn="l" defTabSz="685800" rtl="0" eaLnBrk="1" fontAlgn="base" latinLnBrk="0" hangingPunct="1">
              <a:lnSpc>
                <a:spcPct val="100000"/>
              </a:lnSpc>
              <a:spcBef>
                <a:spcPct val="20000"/>
              </a:spcBef>
              <a:spcAft>
                <a:spcPct val="0"/>
              </a:spcAft>
              <a:buClrTx/>
              <a:buSzTx/>
              <a:buFont typeface="+mj-lt"/>
              <a:buAutoNum type="alphaLcPeriod"/>
              <a:tabLst/>
              <a:defRPr sz="1200">
                <a:latin typeface="黑体" pitchFamily="2" charset="-122"/>
                <a:ea typeface="黑体" pitchFamily="2" charset="-122"/>
              </a:defRPr>
            </a:lvl4pPr>
            <a:lvl5pPr marL="473869" marR="0" indent="-2381" algn="l" defTabSz="685800" rtl="0" eaLnBrk="1" fontAlgn="base" latinLnBrk="0" hangingPunct="1">
              <a:lnSpc>
                <a:spcPct val="150000"/>
              </a:lnSpc>
              <a:spcBef>
                <a:spcPct val="20000"/>
              </a:spcBef>
              <a:spcAft>
                <a:spcPct val="0"/>
              </a:spcAft>
              <a:buClrTx/>
              <a:buSzTx/>
              <a:buFontTx/>
              <a:buNone/>
              <a:tabLst/>
              <a:defRPr lang="zh-CN" altLang="en-US" sz="1200" dirty="0" smtClean="0">
                <a:latin typeface="黑体" pitchFamily="2" charset="-122"/>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540866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cxnSp>
        <p:nvCxnSpPr>
          <p:cNvPr id="3" name="Straight Connector 9"/>
          <p:cNvCxnSpPr/>
          <p:nvPr/>
        </p:nvCxnSpPr>
        <p:spPr>
          <a:xfrm>
            <a:off x="106994" y="908050"/>
            <a:ext cx="8857135"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pic>
        <p:nvPicPr>
          <p:cNvPr id="4" name="Picture 2" descr="D:\VanceInfo\Marketing\Corporate Marketing\Branding\Pactera\pactera_logo_cs3_no_tm\pactera_logo_4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549" y="344488"/>
            <a:ext cx="103271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5" name="Slide Number Placeholder 3"/>
          <p:cNvSpPr>
            <a:spLocks noGrp="1"/>
          </p:cNvSpPr>
          <p:nvPr>
            <p:ph type="sldNum" sz="quarter" idx="10"/>
          </p:nvPr>
        </p:nvSpPr>
        <p:spPr/>
        <p:txBody>
          <a:bodyPr/>
          <a:lstStyle>
            <a:lvl1pPr>
              <a:defRPr/>
            </a:lvl1pPr>
          </a:lstStyle>
          <a:p>
            <a:fld id="{BE799D66-A4C5-4277-8B75-A77F88F39C7A}" type="slidenum">
              <a:rPr lang="zh-CN" altLang="en-US" smtClean="0"/>
              <a:pPr/>
              <a:t>‹#›</a:t>
            </a:fld>
            <a:endParaRPr lang="zh-CN" altLang="en-US"/>
          </a:p>
        </p:txBody>
      </p:sp>
      <p:sp>
        <p:nvSpPr>
          <p:cNvPr id="7" name="Footer Placeholder 4"/>
          <p:cNvSpPr>
            <a:spLocks noGrp="1"/>
          </p:cNvSpPr>
          <p:nvPr>
            <p:ph type="ftr" sz="quarter" idx="11"/>
          </p:nvPr>
        </p:nvSpPr>
        <p:spPr/>
        <p:txBody>
          <a:bodyPr/>
          <a:lstStyle>
            <a:lvl1pPr>
              <a:defRPr sz="675" b="0">
                <a:latin typeface="Arial" pitchFamily="34" charset="0"/>
                <a:cs typeface="Arial" pitchFamily="34" charset="0"/>
              </a:defRPr>
            </a:lvl1pPr>
          </a:lstStyle>
          <a:p>
            <a:endParaRPr lang="zh-CN" altLang="en-US"/>
          </a:p>
        </p:txBody>
      </p:sp>
    </p:spTree>
    <p:extLst>
      <p:ext uri="{BB962C8B-B14F-4D97-AF65-F5344CB8AC3E}">
        <p14:creationId xmlns:p14="http://schemas.microsoft.com/office/powerpoint/2010/main" val="77329336"/>
      </p:ext>
    </p:extLst>
  </p:cSld>
  <p:clrMapOvr>
    <a:masterClrMapping/>
  </p:clrMapOvr>
  <p:transition xmlns:p14="http://schemas.microsoft.com/office/powerpoint/2010/main" spd="slow">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2_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395540" y="692696"/>
            <a:ext cx="6062951" cy="432048"/>
          </a:xfrm>
          <a:prstGeom prst="rect">
            <a:avLst/>
          </a:prstGeom>
        </p:spPr>
        <p:txBody>
          <a:bodyPr/>
          <a:lstStyle>
            <a:lvl1pPr algn="l">
              <a:defRPr sz="1800" b="1">
                <a:solidFill>
                  <a:schemeClr val="tx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4" name="内容占位符 2"/>
          <p:cNvSpPr>
            <a:spLocks noGrp="1"/>
          </p:cNvSpPr>
          <p:nvPr>
            <p:ph idx="1"/>
          </p:nvPr>
        </p:nvSpPr>
        <p:spPr>
          <a:xfrm>
            <a:off x="400051" y="1196752"/>
            <a:ext cx="8348414" cy="5112568"/>
          </a:xfrm>
          <a:prstGeom prst="rect">
            <a:avLst/>
          </a:prstGeom>
        </p:spPr>
        <p:txBody>
          <a:bodyPr/>
          <a:lstStyle>
            <a:lvl1pPr marL="428625" indent="-428625">
              <a:buFont typeface="+mj-ea"/>
              <a:buAutoNum type="ea1JpnChsDbPeriod"/>
              <a:defRPr sz="1800">
                <a:solidFill>
                  <a:srgbClr val="648FC4"/>
                </a:solidFill>
                <a:latin typeface="黑体" pitchFamily="2" charset="-122"/>
                <a:ea typeface="黑体" pitchFamily="2" charset="-122"/>
              </a:defRPr>
            </a:lvl1pPr>
            <a:lvl2pPr marL="473869" indent="-342900">
              <a:buFont typeface="+mj-lt"/>
              <a:buAutoNum type="arabicPeriod"/>
              <a:defRPr sz="1800">
                <a:latin typeface="黑体" pitchFamily="2" charset="-122"/>
                <a:ea typeface="黑体" pitchFamily="2" charset="-122"/>
              </a:defRPr>
            </a:lvl2pPr>
            <a:lvl3pPr marL="669131" indent="-195263">
              <a:buFont typeface="+mj-ea"/>
              <a:buAutoNum type="circleNumDbPlain"/>
              <a:defRPr sz="1200">
                <a:latin typeface="黑体" pitchFamily="2" charset="-122"/>
                <a:ea typeface="黑体" pitchFamily="2" charset="-122"/>
              </a:defRPr>
            </a:lvl3pPr>
            <a:lvl4pPr marL="669131" marR="0" indent="-195263" algn="l" defTabSz="685800" rtl="0" eaLnBrk="1" fontAlgn="base" latinLnBrk="0" hangingPunct="1">
              <a:lnSpc>
                <a:spcPct val="100000"/>
              </a:lnSpc>
              <a:spcBef>
                <a:spcPct val="20000"/>
              </a:spcBef>
              <a:spcAft>
                <a:spcPct val="0"/>
              </a:spcAft>
              <a:buClrTx/>
              <a:buSzTx/>
              <a:buFont typeface="+mj-lt"/>
              <a:buAutoNum type="alphaLcPeriod"/>
              <a:tabLst/>
              <a:defRPr sz="1200">
                <a:latin typeface="黑体" pitchFamily="2" charset="-122"/>
                <a:ea typeface="黑体" pitchFamily="2" charset="-122"/>
              </a:defRPr>
            </a:lvl4pPr>
            <a:lvl5pPr marL="473869" marR="0" indent="-2381" algn="l" defTabSz="685800" rtl="0" eaLnBrk="1" fontAlgn="base" latinLnBrk="0" hangingPunct="1">
              <a:lnSpc>
                <a:spcPct val="150000"/>
              </a:lnSpc>
              <a:spcBef>
                <a:spcPct val="20000"/>
              </a:spcBef>
              <a:spcAft>
                <a:spcPct val="0"/>
              </a:spcAft>
              <a:buClrTx/>
              <a:buSzTx/>
              <a:buFontTx/>
              <a:buNone/>
              <a:tabLst/>
              <a:defRPr lang="zh-CN" altLang="en-US" sz="1200" dirty="0" smtClean="0">
                <a:latin typeface="黑体" pitchFamily="2" charset="-122"/>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631527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7_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395540" y="692696"/>
            <a:ext cx="6062951" cy="432048"/>
          </a:xfrm>
          <a:prstGeom prst="rect">
            <a:avLst/>
          </a:prstGeom>
        </p:spPr>
        <p:txBody>
          <a:bodyPr/>
          <a:lstStyle>
            <a:lvl1pPr algn="l">
              <a:defRPr sz="1800" b="1">
                <a:solidFill>
                  <a:schemeClr val="tx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4" name="内容占位符 2"/>
          <p:cNvSpPr>
            <a:spLocks noGrp="1"/>
          </p:cNvSpPr>
          <p:nvPr>
            <p:ph idx="1"/>
          </p:nvPr>
        </p:nvSpPr>
        <p:spPr>
          <a:xfrm>
            <a:off x="400051" y="1196752"/>
            <a:ext cx="8348414" cy="5112568"/>
          </a:xfrm>
          <a:prstGeom prst="rect">
            <a:avLst/>
          </a:prstGeom>
        </p:spPr>
        <p:txBody>
          <a:bodyPr/>
          <a:lstStyle>
            <a:lvl1pPr marL="428625" indent="-428625">
              <a:buFont typeface="+mj-ea"/>
              <a:buAutoNum type="ea1JpnChsDbPeriod"/>
              <a:defRPr sz="1800">
                <a:solidFill>
                  <a:srgbClr val="648FC4"/>
                </a:solidFill>
                <a:latin typeface="黑体" pitchFamily="2" charset="-122"/>
                <a:ea typeface="黑体" pitchFamily="2" charset="-122"/>
              </a:defRPr>
            </a:lvl1pPr>
            <a:lvl2pPr marL="473869" indent="-342900">
              <a:buFont typeface="+mj-lt"/>
              <a:buAutoNum type="arabicPeriod"/>
              <a:defRPr sz="1800">
                <a:latin typeface="黑体" pitchFamily="2" charset="-122"/>
                <a:ea typeface="黑体" pitchFamily="2" charset="-122"/>
              </a:defRPr>
            </a:lvl2pPr>
            <a:lvl3pPr marL="669131" indent="-195263">
              <a:buFont typeface="+mj-ea"/>
              <a:buAutoNum type="circleNumDbPlain"/>
              <a:defRPr sz="1200">
                <a:latin typeface="黑体" pitchFamily="2" charset="-122"/>
                <a:ea typeface="黑体" pitchFamily="2" charset="-122"/>
              </a:defRPr>
            </a:lvl3pPr>
            <a:lvl4pPr marL="669131" marR="0" indent="-195263" algn="l" defTabSz="685800" rtl="0" eaLnBrk="1" fontAlgn="base" latinLnBrk="0" hangingPunct="1">
              <a:lnSpc>
                <a:spcPct val="100000"/>
              </a:lnSpc>
              <a:spcBef>
                <a:spcPct val="20000"/>
              </a:spcBef>
              <a:spcAft>
                <a:spcPct val="0"/>
              </a:spcAft>
              <a:buClrTx/>
              <a:buSzTx/>
              <a:buFont typeface="+mj-lt"/>
              <a:buAutoNum type="alphaLcPeriod"/>
              <a:tabLst/>
              <a:defRPr sz="1200">
                <a:latin typeface="黑体" pitchFamily="2" charset="-122"/>
                <a:ea typeface="黑体" pitchFamily="2" charset="-122"/>
              </a:defRPr>
            </a:lvl4pPr>
            <a:lvl5pPr marL="473869" marR="0" indent="-2381" algn="l" defTabSz="685800" rtl="0" eaLnBrk="1" fontAlgn="base" latinLnBrk="0" hangingPunct="1">
              <a:lnSpc>
                <a:spcPct val="150000"/>
              </a:lnSpc>
              <a:spcBef>
                <a:spcPct val="20000"/>
              </a:spcBef>
              <a:spcAft>
                <a:spcPct val="0"/>
              </a:spcAft>
              <a:buClrTx/>
              <a:buSzTx/>
              <a:buFontTx/>
              <a:buNone/>
              <a:tabLst/>
              <a:defRPr lang="zh-CN" altLang="en-US" sz="1200" dirty="0" smtClean="0">
                <a:latin typeface="黑体" pitchFamily="2" charset="-122"/>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3727961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5_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395540" y="692696"/>
            <a:ext cx="6062951" cy="432048"/>
          </a:xfrm>
          <a:prstGeom prst="rect">
            <a:avLst/>
          </a:prstGeom>
        </p:spPr>
        <p:txBody>
          <a:bodyPr/>
          <a:lstStyle>
            <a:lvl1pPr algn="l">
              <a:defRPr sz="1800" b="1">
                <a:solidFill>
                  <a:schemeClr val="tx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4" name="内容占位符 2"/>
          <p:cNvSpPr>
            <a:spLocks noGrp="1"/>
          </p:cNvSpPr>
          <p:nvPr>
            <p:ph idx="1"/>
          </p:nvPr>
        </p:nvSpPr>
        <p:spPr>
          <a:xfrm>
            <a:off x="400051" y="1196752"/>
            <a:ext cx="8348414" cy="5112568"/>
          </a:xfrm>
          <a:prstGeom prst="rect">
            <a:avLst/>
          </a:prstGeom>
        </p:spPr>
        <p:txBody>
          <a:bodyPr/>
          <a:lstStyle>
            <a:lvl1pPr marL="428625" indent="-428625">
              <a:buFont typeface="+mj-ea"/>
              <a:buAutoNum type="ea1JpnChsDbPeriod"/>
              <a:defRPr sz="1800">
                <a:solidFill>
                  <a:schemeClr val="tx1"/>
                </a:solidFill>
                <a:latin typeface="黑体" pitchFamily="2" charset="-122"/>
                <a:ea typeface="黑体" pitchFamily="2" charset="-122"/>
              </a:defRPr>
            </a:lvl1pPr>
            <a:lvl2pPr marL="473869" indent="-342900">
              <a:buFont typeface="+mj-lt"/>
              <a:buAutoNum type="arabicPeriod"/>
              <a:defRPr sz="1800">
                <a:solidFill>
                  <a:schemeClr val="tx1"/>
                </a:solidFill>
                <a:latin typeface="黑体" pitchFamily="2" charset="-122"/>
                <a:ea typeface="黑体" pitchFamily="2" charset="-122"/>
              </a:defRPr>
            </a:lvl2pPr>
            <a:lvl3pPr marL="669131" indent="-195263">
              <a:buFont typeface="+mj-ea"/>
              <a:buAutoNum type="circleNumDbPlain"/>
              <a:defRPr sz="1200">
                <a:solidFill>
                  <a:schemeClr val="tx1"/>
                </a:solidFill>
                <a:latin typeface="黑体" pitchFamily="2" charset="-122"/>
                <a:ea typeface="黑体" pitchFamily="2" charset="-122"/>
              </a:defRPr>
            </a:lvl3pPr>
            <a:lvl4pPr marL="669131" marR="0" indent="-195263" algn="l" defTabSz="685800" rtl="0" eaLnBrk="1" fontAlgn="base" latinLnBrk="0" hangingPunct="1">
              <a:lnSpc>
                <a:spcPct val="100000"/>
              </a:lnSpc>
              <a:spcBef>
                <a:spcPct val="20000"/>
              </a:spcBef>
              <a:spcAft>
                <a:spcPct val="0"/>
              </a:spcAft>
              <a:buClrTx/>
              <a:buSzTx/>
              <a:buFont typeface="+mj-lt"/>
              <a:buAutoNum type="alphaLcPeriod"/>
              <a:tabLst/>
              <a:defRPr sz="1200">
                <a:solidFill>
                  <a:schemeClr val="tx1"/>
                </a:solidFill>
                <a:latin typeface="黑体" pitchFamily="2" charset="-122"/>
                <a:ea typeface="黑体" pitchFamily="2" charset="-122"/>
              </a:defRPr>
            </a:lvl4pPr>
            <a:lvl5pPr marL="473869" marR="0" indent="-2381" algn="l" defTabSz="685800" rtl="0" eaLnBrk="1" fontAlgn="base" latinLnBrk="0" hangingPunct="1">
              <a:lnSpc>
                <a:spcPct val="150000"/>
              </a:lnSpc>
              <a:spcBef>
                <a:spcPct val="20000"/>
              </a:spcBef>
              <a:spcAft>
                <a:spcPct val="0"/>
              </a:spcAft>
              <a:buClrTx/>
              <a:buSzTx/>
              <a:buFontTx/>
              <a:buNone/>
              <a:tabLst/>
              <a:defRPr lang="zh-CN" altLang="en-US" sz="1200" dirty="0" smtClean="0">
                <a:solidFill>
                  <a:schemeClr val="tx1"/>
                </a:solidFill>
                <a:latin typeface="黑体" pitchFamily="2" charset="-122"/>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200914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395540" y="692696"/>
            <a:ext cx="6062951" cy="432048"/>
          </a:xfrm>
          <a:prstGeom prst="rect">
            <a:avLst/>
          </a:prstGeom>
        </p:spPr>
        <p:txBody>
          <a:bodyPr/>
          <a:lstStyle>
            <a:lvl1pPr algn="l">
              <a:defRPr sz="1800" b="1">
                <a:solidFill>
                  <a:schemeClr val="tx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4" name="内容占位符 2"/>
          <p:cNvSpPr>
            <a:spLocks noGrp="1"/>
          </p:cNvSpPr>
          <p:nvPr>
            <p:ph idx="1"/>
          </p:nvPr>
        </p:nvSpPr>
        <p:spPr>
          <a:xfrm>
            <a:off x="400051" y="1196752"/>
            <a:ext cx="8348414" cy="5112568"/>
          </a:xfrm>
          <a:prstGeom prst="rect">
            <a:avLst/>
          </a:prstGeom>
        </p:spPr>
        <p:txBody>
          <a:bodyPr/>
          <a:lstStyle>
            <a:lvl1pPr marL="428625" indent="-428625">
              <a:buFont typeface="+mj-ea"/>
              <a:buAutoNum type="ea1JpnChsDbPeriod"/>
              <a:defRPr sz="1800">
                <a:solidFill>
                  <a:schemeClr val="tx1"/>
                </a:solidFill>
                <a:latin typeface="黑体" pitchFamily="2" charset="-122"/>
                <a:ea typeface="黑体" pitchFamily="2" charset="-122"/>
              </a:defRPr>
            </a:lvl1pPr>
            <a:lvl2pPr marL="473869" indent="-342900">
              <a:buFont typeface="+mj-lt"/>
              <a:buAutoNum type="arabicPeriod"/>
              <a:defRPr sz="1800">
                <a:solidFill>
                  <a:schemeClr val="tx1"/>
                </a:solidFill>
                <a:latin typeface="黑体" pitchFamily="2" charset="-122"/>
                <a:ea typeface="黑体" pitchFamily="2" charset="-122"/>
              </a:defRPr>
            </a:lvl2pPr>
            <a:lvl3pPr marL="669131" indent="-195263">
              <a:buFont typeface="+mj-ea"/>
              <a:buAutoNum type="circleNumDbPlain"/>
              <a:defRPr sz="1200">
                <a:solidFill>
                  <a:schemeClr val="tx1"/>
                </a:solidFill>
                <a:latin typeface="黑体" pitchFamily="2" charset="-122"/>
                <a:ea typeface="黑体" pitchFamily="2" charset="-122"/>
              </a:defRPr>
            </a:lvl3pPr>
            <a:lvl4pPr marL="669131" marR="0" indent="-195263" algn="l" defTabSz="685800" rtl="0" eaLnBrk="1" fontAlgn="base" latinLnBrk="0" hangingPunct="1">
              <a:lnSpc>
                <a:spcPct val="100000"/>
              </a:lnSpc>
              <a:spcBef>
                <a:spcPct val="20000"/>
              </a:spcBef>
              <a:spcAft>
                <a:spcPct val="0"/>
              </a:spcAft>
              <a:buClrTx/>
              <a:buSzTx/>
              <a:buFont typeface="+mj-lt"/>
              <a:buAutoNum type="alphaLcPeriod"/>
              <a:tabLst/>
              <a:defRPr sz="1200">
                <a:solidFill>
                  <a:schemeClr val="tx1"/>
                </a:solidFill>
                <a:latin typeface="黑体" pitchFamily="2" charset="-122"/>
                <a:ea typeface="黑体" pitchFamily="2" charset="-122"/>
              </a:defRPr>
            </a:lvl4pPr>
            <a:lvl5pPr marL="473869" marR="0" indent="-2381" algn="l" defTabSz="685800" rtl="0" eaLnBrk="1" fontAlgn="base" latinLnBrk="0" hangingPunct="1">
              <a:lnSpc>
                <a:spcPct val="150000"/>
              </a:lnSpc>
              <a:spcBef>
                <a:spcPct val="20000"/>
              </a:spcBef>
              <a:spcAft>
                <a:spcPct val="0"/>
              </a:spcAft>
              <a:buClrTx/>
              <a:buSzTx/>
              <a:buFontTx/>
              <a:buNone/>
              <a:tabLst/>
              <a:defRPr lang="zh-CN" altLang="en-US" sz="1200" dirty="0" smtClean="0">
                <a:solidFill>
                  <a:schemeClr val="tx1"/>
                </a:solidFill>
                <a:latin typeface="黑体" pitchFamily="2" charset="-122"/>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3123778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0_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395540" y="692696"/>
            <a:ext cx="6062951" cy="432048"/>
          </a:xfrm>
          <a:prstGeom prst="rect">
            <a:avLst/>
          </a:prstGeom>
        </p:spPr>
        <p:txBody>
          <a:bodyPr/>
          <a:lstStyle>
            <a:lvl1pPr algn="l">
              <a:defRPr sz="1800" b="1">
                <a:solidFill>
                  <a:schemeClr val="tx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4" name="内容占位符 2"/>
          <p:cNvSpPr>
            <a:spLocks noGrp="1"/>
          </p:cNvSpPr>
          <p:nvPr>
            <p:ph idx="1"/>
          </p:nvPr>
        </p:nvSpPr>
        <p:spPr>
          <a:xfrm>
            <a:off x="400051" y="1196752"/>
            <a:ext cx="8348414" cy="5112568"/>
          </a:xfrm>
          <a:prstGeom prst="rect">
            <a:avLst/>
          </a:prstGeom>
        </p:spPr>
        <p:txBody>
          <a:bodyPr/>
          <a:lstStyle>
            <a:lvl1pPr marL="428625" indent="-428625">
              <a:buFont typeface="+mj-ea"/>
              <a:buAutoNum type="ea1JpnChsDbPeriod"/>
              <a:defRPr sz="1800">
                <a:solidFill>
                  <a:srgbClr val="648FC4"/>
                </a:solidFill>
                <a:latin typeface="黑体" pitchFamily="2" charset="-122"/>
                <a:ea typeface="黑体" pitchFamily="2" charset="-122"/>
              </a:defRPr>
            </a:lvl1pPr>
            <a:lvl2pPr marL="473869" indent="-342900">
              <a:buFont typeface="+mj-lt"/>
              <a:buAutoNum type="arabicPeriod"/>
              <a:defRPr sz="1800">
                <a:latin typeface="黑体" pitchFamily="2" charset="-122"/>
                <a:ea typeface="黑体" pitchFamily="2" charset="-122"/>
              </a:defRPr>
            </a:lvl2pPr>
            <a:lvl3pPr marL="669131" indent="-195263">
              <a:buFont typeface="+mj-ea"/>
              <a:buAutoNum type="circleNumDbPlain"/>
              <a:defRPr sz="1200">
                <a:latin typeface="黑体" pitchFamily="2" charset="-122"/>
                <a:ea typeface="黑体" pitchFamily="2" charset="-122"/>
              </a:defRPr>
            </a:lvl3pPr>
            <a:lvl4pPr marL="669131" marR="0" indent="-195263" algn="l" defTabSz="685800" rtl="0" eaLnBrk="1" fontAlgn="base" latinLnBrk="0" hangingPunct="1">
              <a:lnSpc>
                <a:spcPct val="100000"/>
              </a:lnSpc>
              <a:spcBef>
                <a:spcPct val="20000"/>
              </a:spcBef>
              <a:spcAft>
                <a:spcPct val="0"/>
              </a:spcAft>
              <a:buClrTx/>
              <a:buSzTx/>
              <a:buFont typeface="+mj-lt"/>
              <a:buAutoNum type="alphaLcPeriod"/>
              <a:tabLst/>
              <a:defRPr sz="1200">
                <a:latin typeface="黑体" pitchFamily="2" charset="-122"/>
                <a:ea typeface="黑体" pitchFamily="2" charset="-122"/>
              </a:defRPr>
            </a:lvl4pPr>
            <a:lvl5pPr marL="473869" marR="0" indent="-2381" algn="l" defTabSz="685800" rtl="0" eaLnBrk="1" fontAlgn="base" latinLnBrk="0" hangingPunct="1">
              <a:lnSpc>
                <a:spcPct val="150000"/>
              </a:lnSpc>
              <a:spcBef>
                <a:spcPct val="20000"/>
              </a:spcBef>
              <a:spcAft>
                <a:spcPct val="0"/>
              </a:spcAft>
              <a:buClrTx/>
              <a:buSzTx/>
              <a:buFontTx/>
              <a:buNone/>
              <a:tabLst/>
              <a:defRPr lang="zh-CN" altLang="en-US" sz="1200" dirty="0" smtClean="0">
                <a:latin typeface="黑体" pitchFamily="2" charset="-122"/>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403190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89" y="4406910"/>
            <a:ext cx="7771702"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89" y="2906713"/>
            <a:ext cx="7771702"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Slide Number Placeholder 5"/>
          <p:cNvSpPr>
            <a:spLocks noGrp="1" noChangeArrowheads="1"/>
          </p:cNvSpPr>
          <p:nvPr>
            <p:ph type="sldNum" sz="quarter" idx="10"/>
          </p:nvPr>
        </p:nvSpPr>
        <p:spPr>
          <a:ln/>
        </p:spPr>
        <p:txBody>
          <a:bodyPr/>
          <a:lstStyle>
            <a:lvl1pPr>
              <a:defRPr/>
            </a:lvl1pPr>
          </a:lstStyle>
          <a:p>
            <a:fld id="{BE799D66-A4C5-4277-8B75-A77F88F39C7A}" type="slidenum">
              <a:rPr lang="zh-CN" altLang="en-US" smtClean="0"/>
              <a:pPr/>
              <a:t>‹#›</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2118453672"/>
      </p:ext>
    </p:extLst>
  </p:cSld>
  <p:clrMapOvr>
    <a:masterClrMapping/>
  </p:clrMapOvr>
  <p:transition xmlns:p14="http://schemas.microsoft.com/office/powerpoint/2010/main" spd="slow">
    <p:split orient="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2_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395540" y="692696"/>
            <a:ext cx="6062951" cy="432048"/>
          </a:xfrm>
          <a:prstGeom prst="rect">
            <a:avLst/>
          </a:prstGeom>
        </p:spPr>
        <p:txBody>
          <a:bodyPr/>
          <a:lstStyle>
            <a:lvl1pPr algn="l">
              <a:defRPr sz="1800" b="1">
                <a:solidFill>
                  <a:schemeClr val="tx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4" name="内容占位符 2"/>
          <p:cNvSpPr>
            <a:spLocks noGrp="1"/>
          </p:cNvSpPr>
          <p:nvPr>
            <p:ph idx="1"/>
          </p:nvPr>
        </p:nvSpPr>
        <p:spPr>
          <a:xfrm>
            <a:off x="400051" y="1196752"/>
            <a:ext cx="8348414" cy="5112568"/>
          </a:xfrm>
          <a:prstGeom prst="rect">
            <a:avLst/>
          </a:prstGeom>
        </p:spPr>
        <p:txBody>
          <a:bodyPr/>
          <a:lstStyle>
            <a:lvl1pPr marL="428625" indent="-428625">
              <a:buFont typeface="+mj-ea"/>
              <a:buAutoNum type="ea1JpnChsDbPeriod"/>
              <a:defRPr sz="1800">
                <a:solidFill>
                  <a:srgbClr val="648FC4"/>
                </a:solidFill>
                <a:latin typeface="黑体" pitchFamily="2" charset="-122"/>
                <a:ea typeface="黑体" pitchFamily="2" charset="-122"/>
              </a:defRPr>
            </a:lvl1pPr>
            <a:lvl2pPr marL="473869" indent="-342900">
              <a:buFont typeface="+mj-lt"/>
              <a:buAutoNum type="arabicPeriod"/>
              <a:defRPr sz="1800">
                <a:latin typeface="黑体" pitchFamily="2" charset="-122"/>
                <a:ea typeface="黑体" pitchFamily="2" charset="-122"/>
              </a:defRPr>
            </a:lvl2pPr>
            <a:lvl3pPr marL="669131" indent="-195263">
              <a:buFont typeface="+mj-ea"/>
              <a:buAutoNum type="circleNumDbPlain"/>
              <a:defRPr sz="1200">
                <a:latin typeface="黑体" pitchFamily="2" charset="-122"/>
                <a:ea typeface="黑体" pitchFamily="2" charset="-122"/>
              </a:defRPr>
            </a:lvl3pPr>
            <a:lvl4pPr marL="669131" marR="0" indent="-195263" algn="l" defTabSz="685800" rtl="0" eaLnBrk="1" fontAlgn="base" latinLnBrk="0" hangingPunct="1">
              <a:lnSpc>
                <a:spcPct val="100000"/>
              </a:lnSpc>
              <a:spcBef>
                <a:spcPct val="20000"/>
              </a:spcBef>
              <a:spcAft>
                <a:spcPct val="0"/>
              </a:spcAft>
              <a:buClrTx/>
              <a:buSzTx/>
              <a:buFont typeface="+mj-lt"/>
              <a:buAutoNum type="alphaLcPeriod"/>
              <a:tabLst/>
              <a:defRPr sz="1200">
                <a:latin typeface="黑体" pitchFamily="2" charset="-122"/>
                <a:ea typeface="黑体" pitchFamily="2" charset="-122"/>
              </a:defRPr>
            </a:lvl4pPr>
            <a:lvl5pPr marL="473869" marR="0" indent="-2381" algn="l" defTabSz="685800" rtl="0" eaLnBrk="1" fontAlgn="base" latinLnBrk="0" hangingPunct="1">
              <a:lnSpc>
                <a:spcPct val="150000"/>
              </a:lnSpc>
              <a:spcBef>
                <a:spcPct val="20000"/>
              </a:spcBef>
              <a:spcAft>
                <a:spcPct val="0"/>
              </a:spcAft>
              <a:buClrTx/>
              <a:buSzTx/>
              <a:buFontTx/>
              <a:buNone/>
              <a:tabLst/>
              <a:defRPr lang="zh-CN" altLang="en-US" sz="1200" dirty="0" smtClean="0">
                <a:latin typeface="黑体" pitchFamily="2" charset="-122"/>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465129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8_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395540" y="692696"/>
            <a:ext cx="6062951" cy="432048"/>
          </a:xfrm>
          <a:prstGeom prst="rect">
            <a:avLst/>
          </a:prstGeom>
        </p:spPr>
        <p:txBody>
          <a:bodyPr/>
          <a:lstStyle>
            <a:lvl1pPr algn="l">
              <a:defRPr sz="1800" b="1">
                <a:solidFill>
                  <a:schemeClr val="tx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4" name="内容占位符 2"/>
          <p:cNvSpPr>
            <a:spLocks noGrp="1"/>
          </p:cNvSpPr>
          <p:nvPr>
            <p:ph idx="1"/>
          </p:nvPr>
        </p:nvSpPr>
        <p:spPr>
          <a:xfrm>
            <a:off x="400051" y="1196752"/>
            <a:ext cx="8348414" cy="5112568"/>
          </a:xfrm>
          <a:prstGeom prst="rect">
            <a:avLst/>
          </a:prstGeom>
        </p:spPr>
        <p:txBody>
          <a:bodyPr/>
          <a:lstStyle>
            <a:lvl1pPr marL="428625" indent="-428625">
              <a:buFont typeface="+mj-ea"/>
              <a:buAutoNum type="ea1JpnChsDbPeriod"/>
              <a:defRPr sz="1800">
                <a:solidFill>
                  <a:srgbClr val="648FC4"/>
                </a:solidFill>
                <a:latin typeface="黑体" pitchFamily="2" charset="-122"/>
                <a:ea typeface="黑体" pitchFamily="2" charset="-122"/>
              </a:defRPr>
            </a:lvl1pPr>
            <a:lvl2pPr marL="473869" indent="-342900">
              <a:buFont typeface="+mj-lt"/>
              <a:buAutoNum type="arabicPeriod"/>
              <a:defRPr sz="1800">
                <a:latin typeface="黑体" pitchFamily="2" charset="-122"/>
                <a:ea typeface="黑体" pitchFamily="2" charset="-122"/>
              </a:defRPr>
            </a:lvl2pPr>
            <a:lvl3pPr marL="669131" indent="-195263">
              <a:buFont typeface="+mj-ea"/>
              <a:buAutoNum type="circleNumDbPlain"/>
              <a:defRPr sz="1200">
                <a:latin typeface="黑体" pitchFamily="2" charset="-122"/>
                <a:ea typeface="黑体" pitchFamily="2" charset="-122"/>
              </a:defRPr>
            </a:lvl3pPr>
            <a:lvl4pPr marL="669131" marR="0" indent="-195263" algn="l" defTabSz="685800" rtl="0" eaLnBrk="1" fontAlgn="base" latinLnBrk="0" hangingPunct="1">
              <a:lnSpc>
                <a:spcPct val="100000"/>
              </a:lnSpc>
              <a:spcBef>
                <a:spcPct val="20000"/>
              </a:spcBef>
              <a:spcAft>
                <a:spcPct val="0"/>
              </a:spcAft>
              <a:buClrTx/>
              <a:buSzTx/>
              <a:buFont typeface="+mj-lt"/>
              <a:buAutoNum type="alphaLcPeriod"/>
              <a:tabLst/>
              <a:defRPr sz="1200">
                <a:latin typeface="黑体" pitchFamily="2" charset="-122"/>
                <a:ea typeface="黑体" pitchFamily="2" charset="-122"/>
              </a:defRPr>
            </a:lvl4pPr>
            <a:lvl5pPr marL="473869" marR="0" indent="-2381" algn="l" defTabSz="685800" rtl="0" eaLnBrk="1" fontAlgn="base" latinLnBrk="0" hangingPunct="1">
              <a:lnSpc>
                <a:spcPct val="150000"/>
              </a:lnSpc>
              <a:spcBef>
                <a:spcPct val="20000"/>
              </a:spcBef>
              <a:spcAft>
                <a:spcPct val="0"/>
              </a:spcAft>
              <a:buClrTx/>
              <a:buSzTx/>
              <a:buFontTx/>
              <a:buNone/>
              <a:tabLst/>
              <a:defRPr lang="zh-CN" altLang="en-US" sz="1200" dirty="0" smtClean="0">
                <a:latin typeface="黑体" pitchFamily="2" charset="-122"/>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327274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9_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395540" y="692696"/>
            <a:ext cx="6062951" cy="432048"/>
          </a:xfrm>
          <a:prstGeom prst="rect">
            <a:avLst/>
          </a:prstGeom>
        </p:spPr>
        <p:txBody>
          <a:bodyPr/>
          <a:lstStyle>
            <a:lvl1pPr algn="l">
              <a:defRPr sz="1800" b="1">
                <a:solidFill>
                  <a:schemeClr val="tx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4" name="内容占位符 2"/>
          <p:cNvSpPr>
            <a:spLocks noGrp="1"/>
          </p:cNvSpPr>
          <p:nvPr>
            <p:ph idx="1"/>
          </p:nvPr>
        </p:nvSpPr>
        <p:spPr>
          <a:xfrm>
            <a:off x="400051" y="1196752"/>
            <a:ext cx="8348414" cy="5112568"/>
          </a:xfrm>
          <a:prstGeom prst="rect">
            <a:avLst/>
          </a:prstGeom>
        </p:spPr>
        <p:txBody>
          <a:bodyPr/>
          <a:lstStyle>
            <a:lvl1pPr marL="428625" indent="-428625">
              <a:buFont typeface="+mj-ea"/>
              <a:buAutoNum type="ea1JpnChsDbPeriod"/>
              <a:defRPr sz="1800">
                <a:solidFill>
                  <a:srgbClr val="648FC4"/>
                </a:solidFill>
                <a:latin typeface="黑体" pitchFamily="2" charset="-122"/>
                <a:ea typeface="黑体" pitchFamily="2" charset="-122"/>
              </a:defRPr>
            </a:lvl1pPr>
            <a:lvl2pPr marL="473869" indent="-342900">
              <a:buFont typeface="+mj-lt"/>
              <a:buAutoNum type="arabicPeriod"/>
              <a:defRPr sz="1800">
                <a:latin typeface="黑体" pitchFamily="2" charset="-122"/>
                <a:ea typeface="黑体" pitchFamily="2" charset="-122"/>
              </a:defRPr>
            </a:lvl2pPr>
            <a:lvl3pPr marL="669131" indent="-195263">
              <a:buFont typeface="+mj-ea"/>
              <a:buAutoNum type="circleNumDbPlain"/>
              <a:defRPr sz="1200">
                <a:latin typeface="黑体" pitchFamily="2" charset="-122"/>
                <a:ea typeface="黑体" pitchFamily="2" charset="-122"/>
              </a:defRPr>
            </a:lvl3pPr>
            <a:lvl4pPr marL="669131" marR="0" indent="-195263" algn="l" defTabSz="685800" rtl="0" eaLnBrk="1" fontAlgn="base" latinLnBrk="0" hangingPunct="1">
              <a:lnSpc>
                <a:spcPct val="100000"/>
              </a:lnSpc>
              <a:spcBef>
                <a:spcPct val="20000"/>
              </a:spcBef>
              <a:spcAft>
                <a:spcPct val="0"/>
              </a:spcAft>
              <a:buClrTx/>
              <a:buSzTx/>
              <a:buFont typeface="+mj-lt"/>
              <a:buAutoNum type="alphaLcPeriod"/>
              <a:tabLst/>
              <a:defRPr sz="1200">
                <a:latin typeface="黑体" pitchFamily="2" charset="-122"/>
                <a:ea typeface="黑体" pitchFamily="2" charset="-122"/>
              </a:defRPr>
            </a:lvl4pPr>
            <a:lvl5pPr marL="473869" marR="0" indent="-2381" algn="l" defTabSz="685800" rtl="0" eaLnBrk="1" fontAlgn="base" latinLnBrk="0" hangingPunct="1">
              <a:lnSpc>
                <a:spcPct val="150000"/>
              </a:lnSpc>
              <a:spcBef>
                <a:spcPct val="20000"/>
              </a:spcBef>
              <a:spcAft>
                <a:spcPct val="0"/>
              </a:spcAft>
              <a:buClrTx/>
              <a:buSzTx/>
              <a:buFontTx/>
              <a:buNone/>
              <a:tabLst/>
              <a:defRPr lang="zh-CN" altLang="en-US" sz="1200" dirty="0" smtClean="0">
                <a:latin typeface="黑体" pitchFamily="2" charset="-122"/>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6608526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0_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395540" y="692696"/>
            <a:ext cx="6062951" cy="432048"/>
          </a:xfrm>
          <a:prstGeom prst="rect">
            <a:avLst/>
          </a:prstGeom>
        </p:spPr>
        <p:txBody>
          <a:bodyPr/>
          <a:lstStyle>
            <a:lvl1pPr algn="l">
              <a:defRPr sz="1800" b="1">
                <a:solidFill>
                  <a:schemeClr val="tx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4" name="内容占位符 2"/>
          <p:cNvSpPr>
            <a:spLocks noGrp="1"/>
          </p:cNvSpPr>
          <p:nvPr>
            <p:ph idx="1"/>
          </p:nvPr>
        </p:nvSpPr>
        <p:spPr>
          <a:xfrm>
            <a:off x="400051" y="1196752"/>
            <a:ext cx="8348414" cy="5112568"/>
          </a:xfrm>
          <a:prstGeom prst="rect">
            <a:avLst/>
          </a:prstGeom>
        </p:spPr>
        <p:txBody>
          <a:bodyPr/>
          <a:lstStyle>
            <a:lvl1pPr marL="428625" indent="-428625">
              <a:buFont typeface="+mj-ea"/>
              <a:buAutoNum type="ea1JpnChsDbPeriod"/>
              <a:defRPr sz="1800">
                <a:solidFill>
                  <a:srgbClr val="648FC4"/>
                </a:solidFill>
                <a:latin typeface="黑体" pitchFamily="2" charset="-122"/>
                <a:ea typeface="黑体" pitchFamily="2" charset="-122"/>
              </a:defRPr>
            </a:lvl1pPr>
            <a:lvl2pPr marL="473869" indent="-342900">
              <a:buFont typeface="+mj-lt"/>
              <a:buAutoNum type="arabicPeriod"/>
              <a:defRPr sz="1800">
                <a:latin typeface="黑体" pitchFamily="2" charset="-122"/>
                <a:ea typeface="黑体" pitchFamily="2" charset="-122"/>
              </a:defRPr>
            </a:lvl2pPr>
            <a:lvl3pPr marL="669131" indent="-195263">
              <a:buFont typeface="+mj-ea"/>
              <a:buAutoNum type="circleNumDbPlain"/>
              <a:defRPr sz="1200">
                <a:latin typeface="黑体" pitchFamily="2" charset="-122"/>
                <a:ea typeface="黑体" pitchFamily="2" charset="-122"/>
              </a:defRPr>
            </a:lvl3pPr>
            <a:lvl4pPr marL="669131" marR="0" indent="-195263" algn="l" defTabSz="685800" rtl="0" eaLnBrk="1" fontAlgn="base" latinLnBrk="0" hangingPunct="1">
              <a:lnSpc>
                <a:spcPct val="100000"/>
              </a:lnSpc>
              <a:spcBef>
                <a:spcPct val="20000"/>
              </a:spcBef>
              <a:spcAft>
                <a:spcPct val="0"/>
              </a:spcAft>
              <a:buClrTx/>
              <a:buSzTx/>
              <a:buFont typeface="+mj-lt"/>
              <a:buAutoNum type="alphaLcPeriod"/>
              <a:tabLst/>
              <a:defRPr sz="1200">
                <a:latin typeface="黑体" pitchFamily="2" charset="-122"/>
                <a:ea typeface="黑体" pitchFamily="2" charset="-122"/>
              </a:defRPr>
            </a:lvl4pPr>
            <a:lvl5pPr marL="473869" marR="0" indent="-2381" algn="l" defTabSz="685800" rtl="0" eaLnBrk="1" fontAlgn="base" latinLnBrk="0" hangingPunct="1">
              <a:lnSpc>
                <a:spcPct val="150000"/>
              </a:lnSpc>
              <a:spcBef>
                <a:spcPct val="20000"/>
              </a:spcBef>
              <a:spcAft>
                <a:spcPct val="0"/>
              </a:spcAft>
              <a:buClrTx/>
              <a:buSzTx/>
              <a:buFontTx/>
              <a:buNone/>
              <a:tabLst/>
              <a:defRPr lang="zh-CN" altLang="en-US" sz="1200" dirty="0" smtClean="0">
                <a:latin typeface="黑体" pitchFamily="2" charset="-122"/>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931538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41_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395540" y="692696"/>
            <a:ext cx="6062951" cy="432048"/>
          </a:xfrm>
          <a:prstGeom prst="rect">
            <a:avLst/>
          </a:prstGeom>
        </p:spPr>
        <p:txBody>
          <a:bodyPr/>
          <a:lstStyle>
            <a:lvl1pPr algn="l">
              <a:defRPr sz="1800" b="1">
                <a:solidFill>
                  <a:schemeClr val="tx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4" name="内容占位符 2"/>
          <p:cNvSpPr>
            <a:spLocks noGrp="1"/>
          </p:cNvSpPr>
          <p:nvPr>
            <p:ph idx="1"/>
          </p:nvPr>
        </p:nvSpPr>
        <p:spPr>
          <a:xfrm>
            <a:off x="400051" y="1196752"/>
            <a:ext cx="8348414" cy="5112568"/>
          </a:xfrm>
          <a:prstGeom prst="rect">
            <a:avLst/>
          </a:prstGeom>
        </p:spPr>
        <p:txBody>
          <a:bodyPr/>
          <a:lstStyle>
            <a:lvl1pPr marL="428625" indent="-428625">
              <a:buFont typeface="+mj-ea"/>
              <a:buAutoNum type="ea1JpnChsDbPeriod"/>
              <a:defRPr sz="1800">
                <a:solidFill>
                  <a:srgbClr val="648FC4"/>
                </a:solidFill>
                <a:latin typeface="黑体" pitchFamily="2" charset="-122"/>
                <a:ea typeface="黑体" pitchFamily="2" charset="-122"/>
              </a:defRPr>
            </a:lvl1pPr>
            <a:lvl2pPr marL="473869" indent="-342900">
              <a:buFont typeface="+mj-lt"/>
              <a:buAutoNum type="arabicPeriod"/>
              <a:defRPr sz="1800">
                <a:latin typeface="黑体" pitchFamily="2" charset="-122"/>
                <a:ea typeface="黑体" pitchFamily="2" charset="-122"/>
              </a:defRPr>
            </a:lvl2pPr>
            <a:lvl3pPr marL="669131" indent="-195263">
              <a:buFont typeface="+mj-ea"/>
              <a:buAutoNum type="circleNumDbPlain"/>
              <a:defRPr sz="1200">
                <a:latin typeface="黑体" pitchFamily="2" charset="-122"/>
                <a:ea typeface="黑体" pitchFamily="2" charset="-122"/>
              </a:defRPr>
            </a:lvl3pPr>
            <a:lvl4pPr marL="669131" marR="0" indent="-195263" algn="l" defTabSz="685800" rtl="0" eaLnBrk="1" fontAlgn="base" latinLnBrk="0" hangingPunct="1">
              <a:lnSpc>
                <a:spcPct val="100000"/>
              </a:lnSpc>
              <a:spcBef>
                <a:spcPct val="20000"/>
              </a:spcBef>
              <a:spcAft>
                <a:spcPct val="0"/>
              </a:spcAft>
              <a:buClrTx/>
              <a:buSzTx/>
              <a:buFont typeface="+mj-lt"/>
              <a:buAutoNum type="alphaLcPeriod"/>
              <a:tabLst/>
              <a:defRPr sz="1200">
                <a:latin typeface="黑体" pitchFamily="2" charset="-122"/>
                <a:ea typeface="黑体" pitchFamily="2" charset="-122"/>
              </a:defRPr>
            </a:lvl4pPr>
            <a:lvl5pPr marL="473869" marR="0" indent="-2381" algn="l" defTabSz="685800" rtl="0" eaLnBrk="1" fontAlgn="base" latinLnBrk="0" hangingPunct="1">
              <a:lnSpc>
                <a:spcPct val="150000"/>
              </a:lnSpc>
              <a:spcBef>
                <a:spcPct val="20000"/>
              </a:spcBef>
              <a:spcAft>
                <a:spcPct val="0"/>
              </a:spcAft>
              <a:buClrTx/>
              <a:buSzTx/>
              <a:buFontTx/>
              <a:buNone/>
              <a:tabLst/>
              <a:defRPr lang="zh-CN" altLang="en-US" sz="1200" dirty="0" smtClean="0">
                <a:latin typeface="黑体" pitchFamily="2" charset="-122"/>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1584392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3_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395540" y="692696"/>
            <a:ext cx="6062951" cy="432048"/>
          </a:xfrm>
          <a:prstGeom prst="rect">
            <a:avLst/>
          </a:prstGeom>
        </p:spPr>
        <p:txBody>
          <a:bodyPr/>
          <a:lstStyle>
            <a:lvl1pPr algn="l">
              <a:defRPr sz="1800" b="1">
                <a:solidFill>
                  <a:schemeClr val="tx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4" name="内容占位符 2"/>
          <p:cNvSpPr>
            <a:spLocks noGrp="1"/>
          </p:cNvSpPr>
          <p:nvPr>
            <p:ph idx="1"/>
          </p:nvPr>
        </p:nvSpPr>
        <p:spPr>
          <a:xfrm>
            <a:off x="400051" y="1196752"/>
            <a:ext cx="8348414" cy="5112568"/>
          </a:xfrm>
          <a:prstGeom prst="rect">
            <a:avLst/>
          </a:prstGeom>
        </p:spPr>
        <p:txBody>
          <a:bodyPr/>
          <a:lstStyle>
            <a:lvl1pPr marL="428625" indent="-428625">
              <a:buFont typeface="+mj-ea"/>
              <a:buAutoNum type="ea1JpnChsDbPeriod"/>
              <a:defRPr sz="1800">
                <a:solidFill>
                  <a:srgbClr val="648FC4"/>
                </a:solidFill>
                <a:latin typeface="黑体" pitchFamily="2" charset="-122"/>
                <a:ea typeface="黑体" pitchFamily="2" charset="-122"/>
              </a:defRPr>
            </a:lvl1pPr>
            <a:lvl2pPr marL="473869" indent="-342900">
              <a:buFont typeface="+mj-lt"/>
              <a:buAutoNum type="arabicPeriod"/>
              <a:defRPr sz="1800">
                <a:latin typeface="黑体" pitchFamily="2" charset="-122"/>
                <a:ea typeface="黑体" pitchFamily="2" charset="-122"/>
              </a:defRPr>
            </a:lvl2pPr>
            <a:lvl3pPr marL="669131" indent="-195263">
              <a:buFont typeface="+mj-ea"/>
              <a:buAutoNum type="circleNumDbPlain"/>
              <a:defRPr sz="1200">
                <a:latin typeface="黑体" pitchFamily="2" charset="-122"/>
                <a:ea typeface="黑体" pitchFamily="2" charset="-122"/>
              </a:defRPr>
            </a:lvl3pPr>
            <a:lvl4pPr marL="669131" marR="0" indent="-195263" algn="l" defTabSz="685800" rtl="0" eaLnBrk="1" fontAlgn="base" latinLnBrk="0" hangingPunct="1">
              <a:lnSpc>
                <a:spcPct val="100000"/>
              </a:lnSpc>
              <a:spcBef>
                <a:spcPct val="20000"/>
              </a:spcBef>
              <a:spcAft>
                <a:spcPct val="0"/>
              </a:spcAft>
              <a:buClrTx/>
              <a:buSzTx/>
              <a:buFont typeface="+mj-lt"/>
              <a:buAutoNum type="alphaLcPeriod"/>
              <a:tabLst/>
              <a:defRPr sz="1200">
                <a:latin typeface="黑体" pitchFamily="2" charset="-122"/>
                <a:ea typeface="黑体" pitchFamily="2" charset="-122"/>
              </a:defRPr>
            </a:lvl4pPr>
            <a:lvl5pPr marL="473869" marR="0" indent="-2381" algn="l" defTabSz="685800" rtl="0" eaLnBrk="1" fontAlgn="base" latinLnBrk="0" hangingPunct="1">
              <a:lnSpc>
                <a:spcPct val="150000"/>
              </a:lnSpc>
              <a:spcBef>
                <a:spcPct val="20000"/>
              </a:spcBef>
              <a:spcAft>
                <a:spcPct val="0"/>
              </a:spcAft>
              <a:buClrTx/>
              <a:buSzTx/>
              <a:buFontTx/>
              <a:buNone/>
              <a:tabLst/>
              <a:defRPr lang="zh-CN" altLang="en-US" sz="1200" dirty="0" smtClean="0">
                <a:latin typeface="黑体" pitchFamily="2" charset="-122"/>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8912900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空白页">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1606788"/>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垂直排列标题与文本">
    <p:spTree>
      <p:nvGrpSpPr>
        <p:cNvPr id="1" name=""/>
        <p:cNvGrpSpPr/>
        <p:nvPr/>
      </p:nvGrpSpPr>
      <p:grpSpPr>
        <a:xfrm>
          <a:off x="0" y="0"/>
          <a:ext cx="0" cy="0"/>
          <a:chOff x="0" y="0"/>
          <a:chExt cx="0" cy="0"/>
        </a:xfrm>
      </p:grpSpPr>
      <p:cxnSp>
        <p:nvCxnSpPr>
          <p:cNvPr id="3" name="直接连接符 2"/>
          <p:cNvCxnSpPr/>
          <p:nvPr/>
        </p:nvCxnSpPr>
        <p:spPr>
          <a:xfrm>
            <a:off x="468287" y="727075"/>
            <a:ext cx="824929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457200" y="764704"/>
            <a:ext cx="8219256" cy="576064"/>
          </a:xfrm>
          <a:prstGeom prst="rect">
            <a:avLst/>
          </a:prstGeom>
        </p:spPr>
        <p:txBody>
          <a:bodyPr/>
          <a:lstStyle>
            <a:lvl1pPr algn="l">
              <a:defRPr sz="2100" b="1">
                <a:latin typeface="微软雅黑" pitchFamily="34" charset="-122"/>
                <a:ea typeface="微软雅黑"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0301531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仅标题">
    <p:spTree>
      <p:nvGrpSpPr>
        <p:cNvPr id="1" name=""/>
        <p:cNvGrpSpPr/>
        <p:nvPr/>
      </p:nvGrpSpPr>
      <p:grpSpPr>
        <a:xfrm>
          <a:off x="0" y="0"/>
          <a:ext cx="0" cy="0"/>
          <a:chOff x="0" y="0"/>
          <a:chExt cx="0" cy="0"/>
        </a:xfrm>
      </p:grpSpPr>
      <p:cxnSp>
        <p:nvCxnSpPr>
          <p:cNvPr id="3" name="Straight Connector 9"/>
          <p:cNvCxnSpPr>
            <a:cxnSpLocks noChangeShapeType="1"/>
          </p:cNvCxnSpPr>
          <p:nvPr/>
        </p:nvCxnSpPr>
        <p:spPr bwMode="auto">
          <a:xfrm>
            <a:off x="106994" y="908050"/>
            <a:ext cx="8857135" cy="0"/>
          </a:xfrm>
          <a:prstGeom prst="line">
            <a:avLst/>
          </a:prstGeom>
          <a:noFill/>
          <a:ln w="1270">
            <a:solidFill>
              <a:srgbClr val="004280"/>
            </a:solidFill>
            <a:round/>
            <a:headEnd/>
            <a:tailEnd/>
          </a:ln>
          <a:effectLst>
            <a:outerShdw blurRad="50800" dist="38100" dir="2700000" algn="tl" rotWithShape="0">
              <a:srgbClr val="000000">
                <a:alpha val="17000"/>
              </a:srgbClr>
            </a:outerShdw>
          </a:effectLst>
          <a:extLst>
            <a:ext uri="{909E8E84-426E-40dd-AFC4-6F175D3DCCD1}">
              <a14:hiddenFill xmlns:a14="http://schemas.microsoft.com/office/drawing/2010/main">
                <a:noFill/>
              </a14:hiddenFill>
            </a:ext>
          </a:extLst>
        </p:spPr>
      </p:cxnSp>
      <p:sp>
        <p:nvSpPr>
          <p:cNvPr id="6" name="Title 5"/>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5" name="Slide Number Placeholder 3"/>
          <p:cNvSpPr>
            <a:spLocks noGrp="1"/>
          </p:cNvSpPr>
          <p:nvPr>
            <p:ph type="sldNum" sz="quarter" idx="10"/>
          </p:nvPr>
        </p:nvSpPr>
        <p:spPr>
          <a:xfrm>
            <a:off x="8565567" y="6356350"/>
            <a:ext cx="412936" cy="501650"/>
          </a:xfrm>
          <a:prstGeom prst="rect">
            <a:avLst/>
          </a:prstGeom>
        </p:spPr>
        <p:txBody>
          <a:bodyPr/>
          <a:lstStyle>
            <a:lvl1pPr>
              <a:defRPr/>
            </a:lvl1pPr>
          </a:lstStyle>
          <a:p>
            <a:fld id="{B9836995-A1E9-8A48-9B95-1CB73C3F44F0}" type="slidenum">
              <a:rPr lang="zh-CN" altLang="en-US"/>
              <a:pPr/>
              <a:t>‹#›</a:t>
            </a:fld>
            <a:endParaRPr lang="en-US" altLang="zh-CN"/>
          </a:p>
        </p:txBody>
      </p:sp>
      <p:sp>
        <p:nvSpPr>
          <p:cNvPr id="7" name="Footer Placeholder 4"/>
          <p:cNvSpPr>
            <a:spLocks noGrp="1"/>
          </p:cNvSpPr>
          <p:nvPr>
            <p:ph type="ftr" sz="quarter" idx="11"/>
          </p:nvPr>
        </p:nvSpPr>
        <p:spPr>
          <a:xfrm>
            <a:off x="194047" y="6504707"/>
            <a:ext cx="3693891" cy="341333"/>
          </a:xfrm>
          <a:prstGeom prst="rect">
            <a:avLst/>
          </a:prstGeom>
        </p:spPr>
        <p:txBody>
          <a:bodyPr/>
          <a:lstStyle>
            <a:lvl1pPr>
              <a:defRPr>
                <a:cs typeface="Arial" charset="0"/>
              </a:defRPr>
            </a:lvl1pPr>
          </a:lstStyle>
          <a:p>
            <a:endParaRPr lang="en-US" altLang="zh-CN"/>
          </a:p>
        </p:txBody>
      </p:sp>
    </p:spTree>
    <p:extLst>
      <p:ext uri="{BB962C8B-B14F-4D97-AF65-F5344CB8AC3E}">
        <p14:creationId xmlns:p14="http://schemas.microsoft.com/office/powerpoint/2010/main" val="2988038125"/>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标题页">
    <p:spTree>
      <p:nvGrpSpPr>
        <p:cNvPr id="1" name=""/>
        <p:cNvGrpSpPr/>
        <p:nvPr/>
      </p:nvGrpSpPr>
      <p:grpSpPr>
        <a:xfrm>
          <a:off x="0" y="0"/>
          <a:ext cx="0" cy="0"/>
          <a:chOff x="0" y="0"/>
          <a:chExt cx="0" cy="0"/>
        </a:xfrm>
      </p:grpSpPr>
      <p:sp>
        <p:nvSpPr>
          <p:cNvPr id="16" name="Title 1"/>
          <p:cNvSpPr>
            <a:spLocks noGrp="1"/>
          </p:cNvSpPr>
          <p:nvPr>
            <p:ph type="ctrTitle"/>
          </p:nvPr>
        </p:nvSpPr>
        <p:spPr>
          <a:xfrm>
            <a:off x="3317358" y="2594345"/>
            <a:ext cx="5715000" cy="951539"/>
          </a:xfrm>
        </p:spPr>
        <p:txBody>
          <a:bodyPr anchor="b">
            <a:normAutofit/>
          </a:bodyPr>
          <a:lstStyle>
            <a:lvl1pPr algn="r">
              <a:defRPr sz="2900" baseline="0">
                <a:solidFill>
                  <a:srgbClr val="444655"/>
                </a:solidFill>
                <a:latin typeface="宋体" pitchFamily="2" charset="-122"/>
                <a:ea typeface="宋体" pitchFamily="2" charset="-122"/>
                <a:cs typeface="Arial"/>
              </a:defRPr>
            </a:lvl1pPr>
          </a:lstStyle>
          <a:p>
            <a:r>
              <a:rPr lang="zh-CN" altLang="en-US" smtClean="0"/>
              <a:t>单击此处编辑母版标题样式</a:t>
            </a:r>
            <a:endParaRPr lang="en-US" dirty="0"/>
          </a:p>
        </p:txBody>
      </p:sp>
      <p:sp>
        <p:nvSpPr>
          <p:cNvPr id="17" name="Subtitle 2"/>
          <p:cNvSpPr>
            <a:spLocks noGrp="1"/>
          </p:cNvSpPr>
          <p:nvPr>
            <p:ph type="subTitle" idx="1"/>
          </p:nvPr>
        </p:nvSpPr>
        <p:spPr>
          <a:xfrm>
            <a:off x="3947767" y="3661727"/>
            <a:ext cx="5084591" cy="538135"/>
          </a:xfrm>
        </p:spPr>
        <p:txBody>
          <a:bodyPr>
            <a:normAutofit/>
          </a:bodyPr>
          <a:lstStyle>
            <a:lvl1pPr marL="0" indent="0" algn="r">
              <a:buNone/>
              <a:defRPr sz="1600">
                <a:solidFill>
                  <a:srgbClr val="444655"/>
                </a:solidFill>
                <a:latin typeface="Arial"/>
                <a:cs typeface="Arial"/>
              </a:defRPr>
            </a:lvl1pPr>
            <a:lvl2pPr marL="408142" indent="0" algn="ctr">
              <a:buNone/>
              <a:defRPr>
                <a:solidFill>
                  <a:schemeClr val="tx1">
                    <a:tint val="75000"/>
                  </a:schemeClr>
                </a:solidFill>
              </a:defRPr>
            </a:lvl2pPr>
            <a:lvl3pPr marL="816285" indent="0" algn="ctr">
              <a:buNone/>
              <a:defRPr>
                <a:solidFill>
                  <a:schemeClr val="tx1">
                    <a:tint val="75000"/>
                  </a:schemeClr>
                </a:solidFill>
              </a:defRPr>
            </a:lvl3pPr>
            <a:lvl4pPr marL="1224427" indent="0" algn="ctr">
              <a:buNone/>
              <a:defRPr>
                <a:solidFill>
                  <a:schemeClr val="tx1">
                    <a:tint val="75000"/>
                  </a:schemeClr>
                </a:solidFill>
              </a:defRPr>
            </a:lvl4pPr>
            <a:lvl5pPr marL="1632570" indent="0" algn="ctr">
              <a:buNone/>
              <a:defRPr>
                <a:solidFill>
                  <a:schemeClr val="tx1">
                    <a:tint val="75000"/>
                  </a:schemeClr>
                </a:solidFill>
              </a:defRPr>
            </a:lvl5pPr>
            <a:lvl6pPr marL="2040712" indent="0" algn="ctr">
              <a:buNone/>
              <a:defRPr>
                <a:solidFill>
                  <a:schemeClr val="tx1">
                    <a:tint val="75000"/>
                  </a:schemeClr>
                </a:solidFill>
              </a:defRPr>
            </a:lvl6pPr>
            <a:lvl7pPr marL="2448855" indent="0" algn="ctr">
              <a:buNone/>
              <a:defRPr>
                <a:solidFill>
                  <a:schemeClr val="tx1">
                    <a:tint val="75000"/>
                  </a:schemeClr>
                </a:solidFill>
              </a:defRPr>
            </a:lvl7pPr>
            <a:lvl8pPr marL="2856997" indent="0" algn="ctr">
              <a:buNone/>
              <a:defRPr>
                <a:solidFill>
                  <a:schemeClr val="tx1">
                    <a:tint val="75000"/>
                  </a:schemeClr>
                </a:solidFill>
              </a:defRPr>
            </a:lvl8pPr>
            <a:lvl9pPr marL="3265140" indent="0" algn="ctr">
              <a:buNone/>
              <a:defRPr>
                <a:solidFill>
                  <a:schemeClr val="tx1">
                    <a:tint val="75000"/>
                  </a:schemeClr>
                </a:solidFill>
              </a:defRPr>
            </a:lvl9pPr>
          </a:lstStyle>
          <a:p>
            <a:r>
              <a:rPr lang="zh-CN" altLang="en-US" smtClean="0"/>
              <a:t>单击此处编辑母版副标题样式</a:t>
            </a:r>
            <a:endParaRPr lang="en-US" dirty="0"/>
          </a:p>
        </p:txBody>
      </p:sp>
      <p:pic>
        <p:nvPicPr>
          <p:cNvPr id="7" name="图片 5" descr="模板-1.jpg"/>
          <p:cNvPicPr>
            <a:picLocks noChangeAspect="1"/>
          </p:cNvPicPr>
          <p:nvPr userDrawn="1"/>
        </p:nvPicPr>
        <p:blipFill>
          <a:blip r:embed="rId2" cstate="print"/>
          <a:stretch>
            <a:fillRect/>
          </a:stretch>
        </p:blipFill>
        <p:spPr>
          <a:xfrm>
            <a:off x="0" y="412"/>
            <a:ext cx="9144000" cy="6857587"/>
          </a:xfrm>
          <a:prstGeom prst="rect">
            <a:avLst/>
          </a:prstGeom>
        </p:spPr>
      </p:pic>
      <p:pic>
        <p:nvPicPr>
          <p:cNvPr id="8" name="图片 6" descr="logo+slogan反白.png"/>
          <p:cNvPicPr>
            <a:picLocks noChangeAspect="1"/>
          </p:cNvPicPr>
          <p:nvPr userDrawn="1"/>
        </p:nvPicPr>
        <p:blipFill>
          <a:blip r:embed="rId3" cstate="print"/>
          <a:stretch>
            <a:fillRect/>
          </a:stretch>
        </p:blipFill>
        <p:spPr>
          <a:xfrm>
            <a:off x="2979269" y="1975622"/>
            <a:ext cx="1808755" cy="72646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6210573"/>
      </p:ext>
    </p:extLst>
  </p:cSld>
  <p:clrMapOvr>
    <a:masterClrMapping/>
  </p:clrMapOvr>
  <p:transition xmlns:p14="http://schemas.microsoft.com/office/powerpoint/2010/mai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98480" y="1265238"/>
            <a:ext cx="4312271" cy="497681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616" y="1265238"/>
            <a:ext cx="4312271" cy="497681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Slide Number Placeholder 5"/>
          <p:cNvSpPr>
            <a:spLocks noGrp="1" noChangeArrowheads="1"/>
          </p:cNvSpPr>
          <p:nvPr>
            <p:ph type="sldNum" sz="quarter" idx="10"/>
          </p:nvPr>
        </p:nvSpPr>
        <p:spPr>
          <a:ln/>
        </p:spPr>
        <p:txBody>
          <a:bodyPr/>
          <a:lstStyle>
            <a:lvl1pPr>
              <a:defRPr/>
            </a:lvl1pPr>
          </a:lstStyle>
          <a:p>
            <a:fld id="{BE799D66-A4C5-4277-8B75-A77F88F39C7A}" type="slidenum">
              <a:rPr lang="zh-CN" altLang="en-US" smtClean="0"/>
              <a:pPr/>
              <a:t>‹#›</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3662253990"/>
      </p:ext>
    </p:extLst>
  </p:cSld>
  <p:clrMapOvr>
    <a:masterClrMapping/>
  </p:clrMapOvr>
  <p:transition xmlns:p14="http://schemas.microsoft.com/office/powerpoint/2010/main" spd="slow">
    <p:split orient="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cxnSp>
        <p:nvCxnSpPr>
          <p:cNvPr id="3" name="Straight Connector 8"/>
          <p:cNvCxnSpPr/>
          <p:nvPr userDrawn="1"/>
        </p:nvCxnSpPr>
        <p:spPr>
          <a:xfrm>
            <a:off x="0" y="908050"/>
            <a:ext cx="9144000" cy="0"/>
          </a:xfrm>
          <a:prstGeom prst="line">
            <a:avLst/>
          </a:prstGeom>
          <a:ln w="3810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a:xfrm>
            <a:off x="177385" y="80753"/>
            <a:ext cx="7233509" cy="769854"/>
          </a:xfrm>
          <a:prstGeom prst="rect">
            <a:avLst/>
          </a:prstGeom>
        </p:spPr>
        <p:txBody>
          <a:bodyPr/>
          <a:lstStyle>
            <a:lvl1pPr>
              <a:defRPr/>
            </a:lvl1pPr>
          </a:lstStyle>
          <a:p>
            <a:r>
              <a:rPr lang="zh-CN" altLang="en-US" smtClean="0"/>
              <a:t>单击此处编辑母版标题样式</a:t>
            </a:r>
            <a:endParaRPr lang="en-US" dirty="0"/>
          </a:p>
        </p:txBody>
      </p:sp>
      <p:sp>
        <p:nvSpPr>
          <p:cNvPr id="4" name="Slide Number Placeholder 3"/>
          <p:cNvSpPr>
            <a:spLocks noGrp="1"/>
          </p:cNvSpPr>
          <p:nvPr>
            <p:ph type="sldNum" sz="quarter" idx="10"/>
          </p:nvPr>
        </p:nvSpPr>
        <p:spPr>
          <a:xfrm>
            <a:off x="8564988" y="6356350"/>
            <a:ext cx="413371" cy="5016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3205E771-D089-45DB-B8BA-C526CE6A1A9C}" type="slidenum">
              <a:rPr lang="en-US" altLang="zh-CN"/>
              <a:pPr>
                <a:defRPr/>
              </a:pPr>
              <a:t>‹#›</a:t>
            </a:fld>
            <a:endParaRPr lang="en-US" altLang="zh-CN"/>
          </a:p>
        </p:txBody>
      </p:sp>
    </p:spTree>
    <p:extLst>
      <p:ext uri="{BB962C8B-B14F-4D97-AF65-F5344CB8AC3E}">
        <p14:creationId xmlns:p14="http://schemas.microsoft.com/office/powerpoint/2010/main" val="3632729304"/>
      </p:ext>
    </p:extLst>
  </p:cSld>
  <p:clrMapOvr>
    <a:masterClrMapping/>
  </p:clrMapOvr>
  <p:transition xmlns:p14="http://schemas.microsoft.com/office/powerpoint/2010/main" spd="slow">
    <p:split orient="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模板-1.jpg"/>
          <p:cNvPicPr>
            <a:picLocks noChangeAspect="1"/>
          </p:cNvPicPr>
          <p:nvPr/>
        </p:nvPicPr>
        <p:blipFill>
          <a:blip r:embed="rId2" cstate="print"/>
          <a:stretch>
            <a:fillRect/>
          </a:stretch>
        </p:blipFill>
        <p:spPr>
          <a:xfrm>
            <a:off x="1355" y="0"/>
            <a:ext cx="9141291" cy="6858000"/>
          </a:xfrm>
          <a:prstGeom prst="rect">
            <a:avLst/>
          </a:prstGeom>
        </p:spPr>
      </p:pic>
      <p:sp>
        <p:nvSpPr>
          <p:cNvPr id="2" name="标题 1"/>
          <p:cNvSpPr>
            <a:spLocks noGrp="1"/>
          </p:cNvSpPr>
          <p:nvPr>
            <p:ph type="ctrTitle" hasCustomPrompt="1"/>
          </p:nvPr>
        </p:nvSpPr>
        <p:spPr>
          <a:xfrm>
            <a:off x="1763689" y="2132856"/>
            <a:ext cx="4824535" cy="1392155"/>
          </a:xfrm>
        </p:spPr>
        <p:txBody>
          <a:bodyPr>
            <a:normAutofit/>
          </a:bodyPr>
          <a:lstStyle>
            <a:lvl1pPr>
              <a:defRPr sz="3200" b="0">
                <a:solidFill>
                  <a:schemeClr val="bg1"/>
                </a:solidFill>
                <a:latin typeface="+mn-lt"/>
                <a:cs typeface="Arial" pitchFamily="34" charset="0"/>
              </a:defRPr>
            </a:lvl1pPr>
          </a:lstStyle>
          <a:p>
            <a:r>
              <a:rPr lang="zh-CN" altLang="en-US" dirty="0" smtClean="0"/>
              <a:t>单击此处添加标题</a:t>
            </a:r>
            <a:endParaRPr lang="zh-CN" altLang="en-US" dirty="0"/>
          </a:p>
        </p:txBody>
      </p:sp>
      <p:sp>
        <p:nvSpPr>
          <p:cNvPr id="3" name="副标题 2"/>
          <p:cNvSpPr>
            <a:spLocks noGrp="1"/>
          </p:cNvSpPr>
          <p:nvPr>
            <p:ph type="subTitle" idx="1" hasCustomPrompt="1"/>
          </p:nvPr>
        </p:nvSpPr>
        <p:spPr>
          <a:xfrm>
            <a:off x="1763689" y="3212976"/>
            <a:ext cx="2926039" cy="360040"/>
          </a:xfrm>
        </p:spPr>
        <p:txBody>
          <a:bodyPr>
            <a:normAutofit/>
          </a:bodyPr>
          <a:lstStyle>
            <a:lvl1pPr marL="0" indent="0" algn="l">
              <a:buNone/>
              <a:defRPr sz="1500" b="0">
                <a:solidFill>
                  <a:schemeClr val="bg1"/>
                </a:solidFill>
                <a:latin typeface="微软雅黑" pitchFamily="34" charset="-122"/>
                <a:ea typeface="微软雅黑" pitchFamily="34" charset="-122"/>
              </a:defRPr>
            </a:lvl1pPr>
            <a:lvl2pPr marL="369875" indent="0" algn="ctr">
              <a:buNone/>
              <a:defRPr>
                <a:solidFill>
                  <a:schemeClr val="tx1">
                    <a:tint val="75000"/>
                  </a:schemeClr>
                </a:solidFill>
              </a:defRPr>
            </a:lvl2pPr>
            <a:lvl3pPr marL="739750" indent="0" algn="ctr">
              <a:buNone/>
              <a:defRPr>
                <a:solidFill>
                  <a:schemeClr val="tx1">
                    <a:tint val="75000"/>
                  </a:schemeClr>
                </a:solidFill>
              </a:defRPr>
            </a:lvl3pPr>
            <a:lvl4pPr marL="1109624" indent="0" algn="ctr">
              <a:buNone/>
              <a:defRPr>
                <a:solidFill>
                  <a:schemeClr val="tx1">
                    <a:tint val="75000"/>
                  </a:schemeClr>
                </a:solidFill>
              </a:defRPr>
            </a:lvl4pPr>
            <a:lvl5pPr marL="1479499" indent="0" algn="ctr">
              <a:buNone/>
              <a:defRPr>
                <a:solidFill>
                  <a:schemeClr val="tx1">
                    <a:tint val="75000"/>
                  </a:schemeClr>
                </a:solidFill>
              </a:defRPr>
            </a:lvl5pPr>
            <a:lvl6pPr marL="1849374" indent="0" algn="ctr">
              <a:buNone/>
              <a:defRPr>
                <a:solidFill>
                  <a:schemeClr val="tx1">
                    <a:tint val="75000"/>
                  </a:schemeClr>
                </a:solidFill>
              </a:defRPr>
            </a:lvl6pPr>
            <a:lvl7pPr marL="2219249" indent="0" algn="ctr">
              <a:buNone/>
              <a:defRPr>
                <a:solidFill>
                  <a:schemeClr val="tx1">
                    <a:tint val="75000"/>
                  </a:schemeClr>
                </a:solidFill>
              </a:defRPr>
            </a:lvl7pPr>
            <a:lvl8pPr marL="2589124" indent="0" algn="ctr">
              <a:buNone/>
              <a:defRPr>
                <a:solidFill>
                  <a:schemeClr val="tx1">
                    <a:tint val="75000"/>
                  </a:schemeClr>
                </a:solidFill>
              </a:defRPr>
            </a:lvl8pPr>
            <a:lvl9pPr marL="2958998" indent="0" algn="ctr">
              <a:buNone/>
              <a:defRPr>
                <a:solidFill>
                  <a:schemeClr val="tx1">
                    <a:tint val="75000"/>
                  </a:schemeClr>
                </a:solidFill>
              </a:defRPr>
            </a:lvl9pPr>
          </a:lstStyle>
          <a:p>
            <a:r>
              <a:rPr lang="zh-CN" altLang="en-US" dirty="0" smtClean="0"/>
              <a:t>单击此处添加副标题</a:t>
            </a:r>
            <a:endParaRPr lang="en-US" altLang="zh-CN" dirty="0"/>
          </a:p>
        </p:txBody>
      </p:sp>
      <p:sp>
        <p:nvSpPr>
          <p:cNvPr id="4" name="日期占位符 3"/>
          <p:cNvSpPr>
            <a:spLocks noGrp="1"/>
          </p:cNvSpPr>
          <p:nvPr>
            <p:ph type="dt" sz="half" idx="10"/>
          </p:nvPr>
        </p:nvSpPr>
        <p:spPr/>
        <p:txBody>
          <a:bodyPr/>
          <a:lstStyle/>
          <a:p>
            <a:r>
              <a:rPr lang="en-US" altLang="zh-TW" smtClean="0"/>
              <a:t>© Pactera. Confidential. All Rights Reserved. </a:t>
            </a:r>
            <a:endParaRPr lang="zh-CN" altLang="en-US"/>
          </a:p>
        </p:txBody>
      </p:sp>
      <p:sp>
        <p:nvSpPr>
          <p:cNvPr id="6" name="灯片编号占位符 5"/>
          <p:cNvSpPr>
            <a:spLocks noGrp="1"/>
          </p:cNvSpPr>
          <p:nvPr>
            <p:ph type="sldNum" sz="quarter" idx="12"/>
          </p:nvPr>
        </p:nvSpPr>
        <p:spPr/>
        <p:txBody>
          <a:bodyPr/>
          <a:lstStyle/>
          <a:p>
            <a:fld id="{BE799D66-A4C5-4277-8B75-A77F88F39C7A}" type="slidenum">
              <a:rPr lang="zh-CN" altLang="en-US" smtClean="0"/>
              <a:pPr/>
              <a:t>‹#›</a:t>
            </a:fld>
            <a:endParaRPr lang="zh-CN" altLang="en-US"/>
          </a:p>
        </p:txBody>
      </p:sp>
      <p:sp>
        <p:nvSpPr>
          <p:cNvPr id="9" name="Rectangle 8"/>
          <p:cNvSpPr/>
          <p:nvPr userDrawn="1"/>
        </p:nvSpPr>
        <p:spPr>
          <a:xfrm>
            <a:off x="7637929" y="188259"/>
            <a:ext cx="1124165" cy="1290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endParaRPr>
          </a:p>
        </p:txBody>
      </p:sp>
      <p:pic>
        <p:nvPicPr>
          <p:cNvPr id="2050" name="Picture 2"/>
          <p:cNvPicPr>
            <a:picLocks noChangeAspect="1" noChangeArrowheads="1"/>
          </p:cNvPicPr>
          <p:nvPr userDrawn="1"/>
        </p:nvPicPr>
        <p:blipFill>
          <a:blip r:embed="rId3"/>
          <a:srcRect/>
          <a:stretch>
            <a:fillRect/>
          </a:stretch>
        </p:blipFill>
        <p:spPr bwMode="auto">
          <a:xfrm>
            <a:off x="7516903" y="308440"/>
            <a:ext cx="1491615" cy="997839"/>
          </a:xfrm>
          <a:prstGeom prst="rect">
            <a:avLst/>
          </a:prstGeom>
          <a:noFill/>
          <a:ln w="9525">
            <a:noFill/>
            <a:miter lim="800000"/>
            <a:headEnd/>
            <a:tailEnd/>
          </a:ln>
        </p:spPr>
      </p:pic>
    </p:spTree>
    <p:extLst>
      <p:ext uri="{BB962C8B-B14F-4D97-AF65-F5344CB8AC3E}">
        <p14:creationId xmlns:p14="http://schemas.microsoft.com/office/powerpoint/2010/main" val="1502905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Autofit/>
          </a:bodyPr>
          <a:lstStyle>
            <a:lvl1pPr>
              <a:defRPr sz="2400" b="1">
                <a:solidFill>
                  <a:srgbClr val="004280"/>
                </a:solidFill>
                <a:latin typeface="+mj-lt"/>
              </a:defRPr>
            </a:lvl1pPr>
          </a:lstStyle>
          <a:p>
            <a:r>
              <a:rPr lang="zh-CN" altLang="en-US" dirty="0" smtClean="0"/>
              <a:t>单击此处添加标题</a:t>
            </a:r>
            <a:endParaRPr lang="zh-CN" altLang="en-US" dirty="0"/>
          </a:p>
        </p:txBody>
      </p:sp>
      <p:sp>
        <p:nvSpPr>
          <p:cNvPr id="3" name="内容占位符 2"/>
          <p:cNvSpPr>
            <a:spLocks noGrp="1"/>
          </p:cNvSpPr>
          <p:nvPr>
            <p:ph idx="1" hasCustomPrompt="1"/>
          </p:nvPr>
        </p:nvSpPr>
        <p:spPr/>
        <p:txBody>
          <a:bodyPr/>
          <a:lstStyle>
            <a:lvl1pPr indent="-216000">
              <a:defRPr sz="2000" b="0" i="0" u="none">
                <a:solidFill>
                  <a:srgbClr val="004280"/>
                </a:solidFill>
                <a:latin typeface="微软雅黑" pitchFamily="34" charset="-122"/>
                <a:ea typeface="微软雅黑" pitchFamily="34" charset="-122"/>
              </a:defRPr>
            </a:lvl1pPr>
            <a:lvl2pPr marL="712775" indent="-216000">
              <a:buFont typeface="微软雅黑" pitchFamily="34" charset="-122"/>
              <a:buChar char="»"/>
              <a:defRPr sz="1800">
                <a:latin typeface="微软雅黑" pitchFamily="34" charset="-122"/>
                <a:ea typeface="微软雅黑" pitchFamily="34" charset="-122"/>
              </a:defRPr>
            </a:lvl2pPr>
            <a:lvl3pPr indent="-216000">
              <a:buFont typeface="Calibri" pitchFamily="34" charset="0"/>
              <a:buChar char="−"/>
              <a:defRPr sz="1600">
                <a:latin typeface="微软雅黑" pitchFamily="34" charset="-122"/>
                <a:ea typeface="微软雅黑" pitchFamily="34" charset="-122"/>
              </a:defRPr>
            </a:lvl3pPr>
            <a:lvl4pPr indent="-180000">
              <a:defRPr sz="1400" b="1">
                <a:latin typeface="微软雅黑" pitchFamily="34" charset="-122"/>
                <a:ea typeface="微软雅黑" pitchFamily="34" charset="-122"/>
              </a:defRPr>
            </a:lvl4pPr>
            <a:lvl5pPr indent="-144000" defTabSz="369875">
              <a:buSzPct val="80000"/>
              <a:buFont typeface="Lucida Grande"/>
              <a:buChar char="»"/>
              <a:defRPr sz="1200">
                <a:latin typeface="微软雅黑" pitchFamily="34" charset="-122"/>
                <a:ea typeface="微软雅黑" pitchFamily="34" charset="-122"/>
              </a:defRPr>
            </a:lvl5pPr>
          </a:lstStyle>
          <a:p>
            <a:pPr lvl="0" defTabSz="369875">
              <a:buSzPct val="100000"/>
              <a:buFont typeface="Arial"/>
              <a:buChar char="•"/>
              <a:defRPr/>
            </a:pPr>
            <a:r>
              <a:rPr lang="zh-CN" altLang="en-US" dirty="0" smtClean="0">
                <a:latin typeface="微软雅黑" pitchFamily="34" charset="-122"/>
                <a:ea typeface="微软雅黑" pitchFamily="34" charset="-122"/>
                <a:cs typeface="Arial"/>
              </a:rPr>
              <a:t>单击此处编辑模板文本样式</a:t>
            </a:r>
            <a:endParaRPr lang="en-US" altLang="zh-CN" dirty="0" smtClean="0">
              <a:latin typeface="微软雅黑" pitchFamily="34" charset="-122"/>
              <a:ea typeface="微软雅黑" pitchFamily="34" charset="-122"/>
              <a:cs typeface="Arial"/>
            </a:endParaRPr>
          </a:p>
          <a:p>
            <a:pPr lvl="1" defTabSz="369875">
              <a:buSzPct val="100000"/>
              <a:defRPr/>
            </a:pPr>
            <a:r>
              <a:rPr lang="zh-CN" altLang="en-US" dirty="0" smtClean="0">
                <a:latin typeface="微软雅黑" pitchFamily="34" charset="-122"/>
                <a:ea typeface="微软雅黑" pitchFamily="34" charset="-122"/>
                <a:cs typeface="Arial"/>
              </a:rPr>
              <a:t>第二级</a:t>
            </a:r>
            <a:endParaRPr lang="en-US" altLang="zh-CN" dirty="0" smtClean="0">
              <a:latin typeface="微软雅黑" pitchFamily="34" charset="-122"/>
              <a:ea typeface="微软雅黑" pitchFamily="34" charset="-122"/>
              <a:cs typeface="Arial"/>
            </a:endParaRPr>
          </a:p>
          <a:p>
            <a:pPr lvl="2" defTabSz="369875">
              <a:buSzPct val="100000"/>
              <a:defRPr/>
            </a:pPr>
            <a:r>
              <a:rPr lang="zh-CN" altLang="en-US" dirty="0" smtClean="0">
                <a:latin typeface="微软雅黑" pitchFamily="34" charset="-122"/>
                <a:ea typeface="微软雅黑" pitchFamily="34" charset="-122"/>
                <a:cs typeface="Arial"/>
              </a:rPr>
              <a:t>第三级</a:t>
            </a:r>
            <a:endParaRPr lang="en-US" altLang="zh-CN" dirty="0" smtClean="0">
              <a:latin typeface="微软雅黑" pitchFamily="34" charset="-122"/>
              <a:ea typeface="微软雅黑" pitchFamily="34" charset="-122"/>
              <a:cs typeface="Arial"/>
            </a:endParaRPr>
          </a:p>
          <a:p>
            <a:pPr lvl="3" defTabSz="369875">
              <a:buSzPct val="100000"/>
              <a:defRPr/>
            </a:pPr>
            <a:r>
              <a:rPr lang="zh-CN" altLang="en-US" dirty="0" smtClean="0">
                <a:latin typeface="微软雅黑" pitchFamily="34" charset="-122"/>
                <a:ea typeface="微软雅黑" pitchFamily="34" charset="-122"/>
                <a:cs typeface="Arial"/>
              </a:rPr>
              <a:t>第四级</a:t>
            </a:r>
            <a:endParaRPr lang="en-US" altLang="zh-CN" dirty="0" smtClean="0">
              <a:latin typeface="微软雅黑" pitchFamily="34" charset="-122"/>
              <a:ea typeface="微软雅黑" pitchFamily="34" charset="-122"/>
              <a:cs typeface="Arial"/>
            </a:endParaRPr>
          </a:p>
          <a:p>
            <a:pPr lvl="4" defTabSz="369875">
              <a:buSzPct val="100000"/>
              <a:defRPr/>
            </a:pPr>
            <a:r>
              <a:rPr lang="zh-CN" altLang="en-US" dirty="0" smtClean="0">
                <a:latin typeface="微软雅黑" pitchFamily="34" charset="-122"/>
                <a:ea typeface="微软雅黑" pitchFamily="34" charset="-122"/>
                <a:cs typeface="Arial"/>
              </a:rPr>
              <a:t>第五级</a:t>
            </a:r>
            <a:endParaRPr lang="en-US" altLang="zh-CN" dirty="0" smtClean="0">
              <a:latin typeface="微软雅黑" pitchFamily="34" charset="-122"/>
              <a:ea typeface="微软雅黑" pitchFamily="34" charset="-122"/>
              <a:cs typeface="Arial"/>
            </a:endParaRPr>
          </a:p>
        </p:txBody>
      </p:sp>
      <p:sp>
        <p:nvSpPr>
          <p:cNvPr id="4" name="日期占位符 3"/>
          <p:cNvSpPr>
            <a:spLocks noGrp="1"/>
          </p:cNvSpPr>
          <p:nvPr>
            <p:ph type="dt" sz="half" idx="10"/>
          </p:nvPr>
        </p:nvSpPr>
        <p:spPr/>
        <p:txBody>
          <a:bodyPr/>
          <a:lstStyle/>
          <a:p>
            <a:r>
              <a:rPr lang="en-US" altLang="zh-TW" smtClean="0"/>
              <a:t>© Pactera. Confidential. All Rights Reserved. </a:t>
            </a:r>
            <a:endParaRPr lang="zh-CN" altLang="en-US"/>
          </a:p>
        </p:txBody>
      </p:sp>
      <p:sp>
        <p:nvSpPr>
          <p:cNvPr id="6" name="灯片编号占位符 5"/>
          <p:cNvSpPr>
            <a:spLocks noGrp="1"/>
          </p:cNvSpPr>
          <p:nvPr>
            <p:ph type="sldNum" sz="quarter" idx="12"/>
          </p:nvPr>
        </p:nvSpPr>
        <p:spPr/>
        <p:txBody>
          <a:bodyPr/>
          <a:lstStyle/>
          <a:p>
            <a:fld id="{BE799D66-A4C5-4277-8B75-A77F88F39C7A}" type="slidenum">
              <a:rPr lang="zh-CN" altLang="en-US" smtClean="0"/>
              <a:pPr/>
              <a:t>‹#›</a:t>
            </a:fld>
            <a:endParaRPr lang="zh-CN" altLang="en-US"/>
          </a:p>
        </p:txBody>
      </p:sp>
    </p:spTree>
    <p:extLst>
      <p:ext uri="{BB962C8B-B14F-4D97-AF65-F5344CB8AC3E}">
        <p14:creationId xmlns:p14="http://schemas.microsoft.com/office/powerpoint/2010/main" val="3124952400"/>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TW" smtClean="0"/>
              <a:t>© Pactera. Confidential. All Rights Reserved. </a:t>
            </a:r>
            <a:endParaRPr lang="zh-CN" altLang="en-US"/>
          </a:p>
        </p:txBody>
      </p:sp>
      <p:sp>
        <p:nvSpPr>
          <p:cNvPr id="6" name="灯片编号占位符 5"/>
          <p:cNvSpPr>
            <a:spLocks noGrp="1"/>
          </p:cNvSpPr>
          <p:nvPr>
            <p:ph type="sldNum" sz="quarter" idx="12"/>
          </p:nvPr>
        </p:nvSpPr>
        <p:spPr/>
        <p:txBody>
          <a:bodyPr/>
          <a:lstStyle/>
          <a:p>
            <a:fld id="{BE799D66-A4C5-4277-8B75-A77F88F39C7A}" type="slidenum">
              <a:rPr lang="zh-CN" altLang="en-US" smtClean="0"/>
              <a:pPr/>
              <a:t>‹#›</a:t>
            </a:fld>
            <a:endParaRPr lang="zh-CN" altLang="en-US"/>
          </a:p>
        </p:txBody>
      </p:sp>
      <p:sp>
        <p:nvSpPr>
          <p:cNvPr id="7" name="Text Placeholder 2"/>
          <p:cNvSpPr>
            <a:spLocks noGrp="1"/>
          </p:cNvSpPr>
          <p:nvPr>
            <p:ph type="body" idx="1" hasCustomPrompt="1"/>
          </p:nvPr>
        </p:nvSpPr>
        <p:spPr>
          <a:xfrm>
            <a:off x="611483" y="3077308"/>
            <a:ext cx="6005369" cy="659403"/>
          </a:xfrm>
        </p:spPr>
        <p:txBody>
          <a:bodyPr anchor="b"/>
          <a:lstStyle>
            <a:lvl1pPr marL="0" indent="0">
              <a:buNone/>
              <a:defRPr sz="1600" b="0">
                <a:solidFill>
                  <a:schemeClr val="tx1">
                    <a:lumMod val="95000"/>
                    <a:lumOff val="5000"/>
                  </a:schemeClr>
                </a:solidFill>
                <a:latin typeface="微软雅黑" pitchFamily="34" charset="-122"/>
                <a:ea typeface="微软雅黑" pitchFamily="34" charset="-122"/>
                <a:cs typeface="Arial"/>
              </a:defRPr>
            </a:lvl1pPr>
            <a:lvl2pPr marL="369875" indent="0">
              <a:buNone/>
              <a:defRPr sz="1500">
                <a:solidFill>
                  <a:schemeClr val="tx1">
                    <a:tint val="75000"/>
                  </a:schemeClr>
                </a:solidFill>
              </a:defRPr>
            </a:lvl2pPr>
            <a:lvl3pPr marL="739750" indent="0">
              <a:buNone/>
              <a:defRPr sz="1300">
                <a:solidFill>
                  <a:schemeClr val="tx1">
                    <a:tint val="75000"/>
                  </a:schemeClr>
                </a:solidFill>
              </a:defRPr>
            </a:lvl3pPr>
            <a:lvl4pPr marL="1109624" indent="0">
              <a:buNone/>
              <a:defRPr sz="1100">
                <a:solidFill>
                  <a:schemeClr val="tx1">
                    <a:tint val="75000"/>
                  </a:schemeClr>
                </a:solidFill>
              </a:defRPr>
            </a:lvl4pPr>
            <a:lvl5pPr marL="1479499" indent="0">
              <a:buNone/>
              <a:defRPr sz="1100">
                <a:solidFill>
                  <a:schemeClr val="tx1">
                    <a:tint val="75000"/>
                  </a:schemeClr>
                </a:solidFill>
              </a:defRPr>
            </a:lvl5pPr>
            <a:lvl6pPr marL="1849374" indent="0">
              <a:buNone/>
              <a:defRPr sz="1100">
                <a:solidFill>
                  <a:schemeClr val="tx1">
                    <a:tint val="75000"/>
                  </a:schemeClr>
                </a:solidFill>
              </a:defRPr>
            </a:lvl6pPr>
            <a:lvl7pPr marL="2219249" indent="0">
              <a:buNone/>
              <a:defRPr sz="1100">
                <a:solidFill>
                  <a:schemeClr val="tx1">
                    <a:tint val="75000"/>
                  </a:schemeClr>
                </a:solidFill>
              </a:defRPr>
            </a:lvl7pPr>
            <a:lvl8pPr marL="2589124" indent="0">
              <a:buNone/>
              <a:defRPr sz="1100">
                <a:solidFill>
                  <a:schemeClr val="tx1">
                    <a:tint val="75000"/>
                  </a:schemeClr>
                </a:solidFill>
              </a:defRPr>
            </a:lvl8pPr>
            <a:lvl9pPr marL="2958998" indent="0">
              <a:buNone/>
              <a:defRPr sz="1100">
                <a:solidFill>
                  <a:schemeClr val="tx1">
                    <a:tint val="75000"/>
                  </a:schemeClr>
                </a:solidFill>
              </a:defRPr>
            </a:lvl9pPr>
          </a:lstStyle>
          <a:p>
            <a:pPr lvl="0"/>
            <a:r>
              <a:rPr lang="zh-CN" altLang="en-US" dirty="0" smtClean="0"/>
              <a:t>单击此处添加副标题</a:t>
            </a:r>
            <a:endParaRPr lang="en-US" dirty="0" smtClean="0"/>
          </a:p>
        </p:txBody>
      </p:sp>
      <p:sp>
        <p:nvSpPr>
          <p:cNvPr id="8" name="Title 1"/>
          <p:cNvSpPr>
            <a:spLocks noGrp="1"/>
          </p:cNvSpPr>
          <p:nvPr>
            <p:ph type="title" hasCustomPrompt="1"/>
          </p:nvPr>
        </p:nvSpPr>
        <p:spPr>
          <a:xfrm>
            <a:off x="611483" y="3848547"/>
            <a:ext cx="6005369" cy="1362075"/>
          </a:xfrm>
        </p:spPr>
        <p:txBody>
          <a:bodyPr anchor="t">
            <a:normAutofit/>
          </a:bodyPr>
          <a:lstStyle>
            <a:lvl1pPr algn="l">
              <a:defRPr sz="2400" b="1" cap="none">
                <a:solidFill>
                  <a:schemeClr val="tx1">
                    <a:lumMod val="85000"/>
                    <a:lumOff val="15000"/>
                  </a:schemeClr>
                </a:solidFill>
              </a:defRPr>
            </a:lvl1pPr>
          </a:lstStyle>
          <a:p>
            <a:r>
              <a:rPr lang="zh-CN" altLang="en-US" dirty="0" smtClean="0"/>
              <a:t>单击此处添加标题</a:t>
            </a:r>
            <a:endParaRPr lang="en-US" dirty="0"/>
          </a:p>
        </p:txBody>
      </p:sp>
    </p:spTree>
    <p:extLst>
      <p:ext uri="{BB962C8B-B14F-4D97-AF65-F5344CB8AC3E}">
        <p14:creationId xmlns:p14="http://schemas.microsoft.com/office/powerpoint/2010/main" val="3915934608"/>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smtClean="0"/>
              <a:t>单击此处添加标题</a:t>
            </a:r>
            <a:endParaRPr lang="zh-CN" altLang="en-US" dirty="0"/>
          </a:p>
        </p:txBody>
      </p:sp>
      <p:sp>
        <p:nvSpPr>
          <p:cNvPr id="3" name="内容占位符 2"/>
          <p:cNvSpPr>
            <a:spLocks noGrp="1"/>
          </p:cNvSpPr>
          <p:nvPr>
            <p:ph sz="half" idx="1" hasCustomPrompt="1"/>
          </p:nvPr>
        </p:nvSpPr>
        <p:spPr>
          <a:xfrm>
            <a:off x="457200" y="932723"/>
            <a:ext cx="4172272" cy="5376597"/>
          </a:xfrm>
        </p:spPr>
        <p:txBody>
          <a:bodyPr/>
          <a:lstStyle>
            <a:lvl1pPr>
              <a:defRPr sz="2000"/>
            </a:lvl1pPr>
            <a:lvl2pPr>
              <a:defRPr sz="1800"/>
            </a:lvl2pPr>
            <a:lvl3pPr>
              <a:buFont typeface="Calibri" pitchFamily="34" charset="0"/>
              <a:buChar char="−"/>
              <a:defRPr sz="1600"/>
            </a:lvl3pPr>
            <a:lvl4pPr>
              <a:defRPr sz="1400"/>
            </a:lvl4pPr>
            <a:lvl5pPr defTabSz="369875">
              <a:buSzPct val="80000"/>
              <a:buFont typeface="Lucida Grande"/>
              <a:buChar char="»"/>
              <a:defRPr sz="1200"/>
            </a:lvl5pPr>
            <a:lvl6pPr>
              <a:defRPr sz="1500"/>
            </a:lvl6pPr>
            <a:lvl7pPr>
              <a:defRPr sz="1500"/>
            </a:lvl7pPr>
            <a:lvl8pPr>
              <a:defRPr sz="1500"/>
            </a:lvl8pPr>
            <a:lvl9pPr>
              <a:defRPr sz="1500"/>
            </a:lvl9pPr>
          </a:lstStyle>
          <a:p>
            <a:pPr lvl="0" defTabSz="369875">
              <a:buSzPct val="100000"/>
              <a:buFont typeface="Arial"/>
              <a:buChar char="•"/>
              <a:defRPr/>
            </a:pPr>
            <a:r>
              <a:rPr lang="zh-CN" altLang="en-US" b="0" dirty="0" smtClean="0">
                <a:latin typeface="微软雅黑" pitchFamily="34" charset="-122"/>
                <a:ea typeface="微软雅黑" pitchFamily="34" charset="-122"/>
              </a:rPr>
              <a:t>单击此处编辑模板文本样式</a:t>
            </a:r>
            <a:endParaRPr lang="en-US" altLang="zh-CN" b="0" dirty="0" smtClean="0">
              <a:latin typeface="微软雅黑" pitchFamily="34" charset="-122"/>
              <a:ea typeface="微软雅黑" pitchFamily="34" charset="-122"/>
            </a:endParaRPr>
          </a:p>
          <a:p>
            <a:pPr lvl="1" defTabSz="369875">
              <a:buSzPct val="80000"/>
              <a:buFont typeface="Lucida Grande"/>
              <a:buChar char="»"/>
              <a:defRPr/>
            </a:pPr>
            <a:r>
              <a:rPr lang="zh-CN" altLang="en-US" dirty="0" smtClean="0">
                <a:latin typeface="微软雅黑" pitchFamily="34" charset="-122"/>
                <a:ea typeface="微软雅黑" pitchFamily="34" charset="-122"/>
              </a:rPr>
              <a:t>第二级</a:t>
            </a:r>
            <a:endParaRPr lang="en-US" altLang="zh-CN" dirty="0" smtClean="0">
              <a:latin typeface="微软雅黑" pitchFamily="34" charset="-122"/>
              <a:ea typeface="微软雅黑" pitchFamily="34" charset="-122"/>
            </a:endParaRPr>
          </a:p>
          <a:p>
            <a:pPr lvl="2" defTabSz="369875">
              <a:buSzPct val="80000"/>
              <a:defRPr/>
            </a:pPr>
            <a:r>
              <a:rPr lang="zh-CN" altLang="en-US" dirty="0" smtClean="0">
                <a:latin typeface="微软雅黑" pitchFamily="34" charset="-122"/>
                <a:ea typeface="微软雅黑" pitchFamily="34" charset="-122"/>
              </a:rPr>
              <a:t>第三级</a:t>
            </a:r>
            <a:endParaRPr lang="en-US" altLang="zh-CN" dirty="0" smtClean="0">
              <a:latin typeface="微软雅黑" pitchFamily="34" charset="-122"/>
              <a:ea typeface="微软雅黑" pitchFamily="34" charset="-122"/>
            </a:endParaRPr>
          </a:p>
          <a:p>
            <a:pPr lvl="3" defTabSz="369875">
              <a:buSzPct val="80000"/>
              <a:buFont typeface="Arial"/>
              <a:buChar char="•"/>
              <a:defRPr/>
            </a:pPr>
            <a:r>
              <a:rPr lang="zh-CN" altLang="en-US" dirty="0" smtClean="0">
                <a:latin typeface="微软雅黑" pitchFamily="34" charset="-122"/>
                <a:ea typeface="微软雅黑" pitchFamily="34" charset="-122"/>
              </a:rPr>
              <a:t>第四级</a:t>
            </a:r>
            <a:endParaRPr lang="en-US" altLang="zh-CN" dirty="0" smtClean="0">
              <a:latin typeface="微软雅黑" pitchFamily="34" charset="-122"/>
              <a:ea typeface="微软雅黑" pitchFamily="34" charset="-122"/>
            </a:endParaRPr>
          </a:p>
          <a:p>
            <a:pPr lvl="4" defTabSz="369875">
              <a:buSzPct val="80000"/>
              <a:buFont typeface="Lucida Grande"/>
              <a:buChar char="»"/>
              <a:defRPr/>
            </a:pPr>
            <a:r>
              <a:rPr lang="zh-CN" altLang="en-US" dirty="0" smtClean="0">
                <a:latin typeface="微软雅黑" pitchFamily="34" charset="-122"/>
                <a:ea typeface="微软雅黑" pitchFamily="34" charset="-122"/>
                <a:cs typeface="Arial"/>
              </a:rPr>
              <a:t>第五级</a:t>
            </a:r>
            <a:endParaRPr lang="en-US" altLang="zh-CN" dirty="0" smtClean="0">
              <a:latin typeface="微软雅黑" pitchFamily="34" charset="-122"/>
              <a:ea typeface="微软雅黑" pitchFamily="34" charset="-122"/>
              <a:cs typeface="Arial"/>
            </a:endParaRPr>
          </a:p>
        </p:txBody>
      </p:sp>
      <p:sp>
        <p:nvSpPr>
          <p:cNvPr id="4" name="内容占位符 3"/>
          <p:cNvSpPr>
            <a:spLocks noGrp="1"/>
          </p:cNvSpPr>
          <p:nvPr>
            <p:ph sz="half" idx="2" hasCustomPrompt="1"/>
          </p:nvPr>
        </p:nvSpPr>
        <p:spPr>
          <a:xfrm>
            <a:off x="4648200" y="932723"/>
            <a:ext cx="4172272" cy="5376597"/>
          </a:xfrm>
        </p:spPr>
        <p:txBody>
          <a:bodyPr/>
          <a:lstStyle>
            <a:lvl1pPr>
              <a:defRPr sz="2000"/>
            </a:lvl1pPr>
            <a:lvl2pPr>
              <a:defRPr sz="1800"/>
            </a:lvl2pPr>
            <a:lvl3pPr>
              <a:buFont typeface="Calibri" pitchFamily="34" charset="0"/>
              <a:buChar char="−"/>
              <a:defRPr sz="1600"/>
            </a:lvl3pPr>
            <a:lvl4pPr>
              <a:defRPr sz="1400"/>
            </a:lvl4pPr>
            <a:lvl5pPr defTabSz="369875">
              <a:buSzPct val="80000"/>
              <a:buFont typeface="Lucida Grande"/>
              <a:buChar char="»"/>
              <a:defRPr sz="1200"/>
            </a:lvl5pPr>
            <a:lvl6pPr>
              <a:defRPr sz="1500"/>
            </a:lvl6pPr>
            <a:lvl7pPr>
              <a:defRPr sz="1500"/>
            </a:lvl7pPr>
            <a:lvl8pPr>
              <a:defRPr sz="1500"/>
            </a:lvl8pPr>
            <a:lvl9pPr>
              <a:defRPr sz="1500"/>
            </a:lvl9pPr>
          </a:lstStyle>
          <a:p>
            <a:pPr lvl="0" defTabSz="369875">
              <a:buSzPct val="100000"/>
              <a:buFont typeface="Arial"/>
              <a:buChar char="•"/>
              <a:defRPr/>
            </a:pPr>
            <a:r>
              <a:rPr lang="zh-CN" altLang="en-US" b="0" dirty="0" smtClean="0">
                <a:latin typeface="微软雅黑" pitchFamily="34" charset="-122"/>
                <a:ea typeface="微软雅黑" pitchFamily="34" charset="-122"/>
              </a:rPr>
              <a:t>单击此处编辑模板文本样式</a:t>
            </a:r>
            <a:endParaRPr lang="en-US" altLang="zh-CN" b="0" dirty="0" smtClean="0">
              <a:latin typeface="微软雅黑" pitchFamily="34" charset="-122"/>
              <a:ea typeface="微软雅黑" pitchFamily="34" charset="-122"/>
            </a:endParaRPr>
          </a:p>
          <a:p>
            <a:pPr lvl="1" defTabSz="369875">
              <a:buSzPct val="80000"/>
              <a:buFont typeface="Lucida Grande"/>
              <a:buChar char="»"/>
              <a:defRPr/>
            </a:pPr>
            <a:r>
              <a:rPr lang="zh-CN" altLang="en-US" dirty="0" smtClean="0">
                <a:latin typeface="微软雅黑" pitchFamily="34" charset="-122"/>
                <a:ea typeface="微软雅黑" pitchFamily="34" charset="-122"/>
              </a:rPr>
              <a:t>第二级</a:t>
            </a:r>
            <a:endParaRPr lang="en-US" altLang="zh-CN" dirty="0" smtClean="0">
              <a:latin typeface="微软雅黑" pitchFamily="34" charset="-122"/>
              <a:ea typeface="微软雅黑" pitchFamily="34" charset="-122"/>
            </a:endParaRPr>
          </a:p>
          <a:p>
            <a:pPr lvl="2" defTabSz="369875">
              <a:buSzPct val="80000"/>
              <a:defRPr/>
            </a:pPr>
            <a:r>
              <a:rPr lang="zh-CN" altLang="en-US" dirty="0" smtClean="0">
                <a:latin typeface="微软雅黑" pitchFamily="34" charset="-122"/>
                <a:ea typeface="微软雅黑" pitchFamily="34" charset="-122"/>
              </a:rPr>
              <a:t>第三级</a:t>
            </a:r>
            <a:endParaRPr lang="en-US" altLang="zh-CN" dirty="0" smtClean="0">
              <a:latin typeface="微软雅黑" pitchFamily="34" charset="-122"/>
              <a:ea typeface="微软雅黑" pitchFamily="34" charset="-122"/>
            </a:endParaRPr>
          </a:p>
          <a:p>
            <a:pPr lvl="3" defTabSz="369875">
              <a:buSzPct val="80000"/>
              <a:buFont typeface="Arial"/>
              <a:buChar char="•"/>
              <a:defRPr/>
            </a:pPr>
            <a:r>
              <a:rPr lang="zh-CN" altLang="en-US" dirty="0" smtClean="0">
                <a:latin typeface="微软雅黑" pitchFamily="34" charset="-122"/>
                <a:ea typeface="微软雅黑" pitchFamily="34" charset="-122"/>
              </a:rPr>
              <a:t>第四级</a:t>
            </a:r>
            <a:endParaRPr lang="en-US" altLang="zh-CN" dirty="0" smtClean="0">
              <a:latin typeface="微软雅黑" pitchFamily="34" charset="-122"/>
              <a:ea typeface="微软雅黑" pitchFamily="34" charset="-122"/>
            </a:endParaRPr>
          </a:p>
          <a:p>
            <a:pPr lvl="4" defTabSz="369875">
              <a:buSzPct val="80000"/>
              <a:buFont typeface="Lucida Grande"/>
              <a:buChar char="»"/>
              <a:defRPr/>
            </a:pPr>
            <a:r>
              <a:rPr lang="zh-CN" altLang="en-US" dirty="0" smtClean="0">
                <a:latin typeface="微软雅黑" pitchFamily="34" charset="-122"/>
                <a:ea typeface="微软雅黑" pitchFamily="34" charset="-122"/>
                <a:cs typeface="Arial"/>
              </a:rPr>
              <a:t>第五级</a:t>
            </a:r>
            <a:endParaRPr lang="en-US" altLang="zh-CN" dirty="0" smtClean="0">
              <a:latin typeface="微软雅黑" pitchFamily="34" charset="-122"/>
              <a:ea typeface="微软雅黑" pitchFamily="34" charset="-122"/>
              <a:cs typeface="Arial"/>
            </a:endParaRPr>
          </a:p>
          <a:p>
            <a:pPr lvl="0"/>
            <a:endParaRPr lang="en-US" altLang="zh-CN" dirty="0"/>
          </a:p>
        </p:txBody>
      </p:sp>
      <p:sp>
        <p:nvSpPr>
          <p:cNvPr id="5" name="日期占位符 4"/>
          <p:cNvSpPr>
            <a:spLocks noGrp="1"/>
          </p:cNvSpPr>
          <p:nvPr>
            <p:ph type="dt" sz="half" idx="10"/>
          </p:nvPr>
        </p:nvSpPr>
        <p:spPr/>
        <p:txBody>
          <a:bodyPr/>
          <a:lstStyle/>
          <a:p>
            <a:r>
              <a:rPr lang="en-US" altLang="zh-TW" smtClean="0"/>
              <a:t>© Pactera. Confidential. All Rights Reserved. </a:t>
            </a:r>
            <a:endParaRPr lang="zh-CN" altLang="en-US"/>
          </a:p>
        </p:txBody>
      </p:sp>
      <p:sp>
        <p:nvSpPr>
          <p:cNvPr id="7" name="灯片编号占位符 6"/>
          <p:cNvSpPr>
            <a:spLocks noGrp="1"/>
          </p:cNvSpPr>
          <p:nvPr>
            <p:ph type="sldNum" sz="quarter" idx="12"/>
          </p:nvPr>
        </p:nvSpPr>
        <p:spPr/>
        <p:txBody>
          <a:bodyPr/>
          <a:lstStyle/>
          <a:p>
            <a:fld id="{BE799D66-A4C5-4277-8B75-A77F88F39C7A}" type="slidenum">
              <a:rPr lang="zh-CN" altLang="en-US" smtClean="0"/>
              <a:pPr/>
              <a:t>‹#›</a:t>
            </a:fld>
            <a:endParaRPr lang="zh-CN" altLang="en-US"/>
          </a:p>
        </p:txBody>
      </p:sp>
    </p:spTree>
    <p:extLst>
      <p:ext uri="{BB962C8B-B14F-4D97-AF65-F5344CB8AC3E}">
        <p14:creationId xmlns:p14="http://schemas.microsoft.com/office/powerpoint/2010/main" val="2743552574"/>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smtClean="0"/>
              <a:t>单击此处添加标题</a:t>
            </a:r>
            <a:endParaRPr lang="zh-CN" altLang="en-US" dirty="0"/>
          </a:p>
        </p:txBody>
      </p:sp>
      <p:sp>
        <p:nvSpPr>
          <p:cNvPr id="3" name="日期占位符 2"/>
          <p:cNvSpPr>
            <a:spLocks noGrp="1"/>
          </p:cNvSpPr>
          <p:nvPr>
            <p:ph type="dt" sz="half" idx="10"/>
          </p:nvPr>
        </p:nvSpPr>
        <p:spPr/>
        <p:txBody>
          <a:bodyPr/>
          <a:lstStyle/>
          <a:p>
            <a:r>
              <a:rPr lang="en-US" altLang="zh-TW" smtClean="0"/>
              <a:t>© Pactera. Confidential. All Rights Reserved. </a:t>
            </a:r>
            <a:endParaRPr lang="zh-CN" altLang="en-US"/>
          </a:p>
        </p:txBody>
      </p:sp>
      <p:sp>
        <p:nvSpPr>
          <p:cNvPr id="5" name="灯片编号占位符 4"/>
          <p:cNvSpPr>
            <a:spLocks noGrp="1"/>
          </p:cNvSpPr>
          <p:nvPr>
            <p:ph type="sldNum" sz="quarter" idx="12"/>
          </p:nvPr>
        </p:nvSpPr>
        <p:spPr/>
        <p:txBody>
          <a:bodyPr/>
          <a:lstStyle/>
          <a:p>
            <a:fld id="{BE799D66-A4C5-4277-8B75-A77F88F39C7A}" type="slidenum">
              <a:rPr lang="zh-CN" altLang="en-US" smtClean="0"/>
              <a:pPr/>
              <a:t>‹#›</a:t>
            </a:fld>
            <a:endParaRPr lang="zh-CN" altLang="en-US"/>
          </a:p>
        </p:txBody>
      </p:sp>
    </p:spTree>
    <p:extLst>
      <p:ext uri="{BB962C8B-B14F-4D97-AF65-F5344CB8AC3E}">
        <p14:creationId xmlns:p14="http://schemas.microsoft.com/office/powerpoint/2010/main" val="1616175308"/>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TW" smtClean="0"/>
              <a:t>© Pactera. Confidential. All Rights Reserved. </a:t>
            </a:r>
            <a:endParaRPr lang="zh-CN" altLang="en-US"/>
          </a:p>
        </p:txBody>
      </p:sp>
      <p:sp>
        <p:nvSpPr>
          <p:cNvPr id="4" name="灯片编号占位符 3"/>
          <p:cNvSpPr>
            <a:spLocks noGrp="1"/>
          </p:cNvSpPr>
          <p:nvPr>
            <p:ph type="sldNum" sz="quarter" idx="12"/>
          </p:nvPr>
        </p:nvSpPr>
        <p:spPr/>
        <p:txBody>
          <a:bodyPr/>
          <a:lstStyle/>
          <a:p>
            <a:fld id="{BE799D66-A4C5-4277-8B75-A77F88F39C7A}" type="slidenum">
              <a:rPr lang="zh-CN" altLang="en-US" smtClean="0"/>
              <a:pPr/>
              <a:t>‹#›</a:t>
            </a:fld>
            <a:endParaRPr lang="zh-CN" altLang="en-US"/>
          </a:p>
        </p:txBody>
      </p:sp>
    </p:spTree>
    <p:extLst>
      <p:ext uri="{BB962C8B-B14F-4D97-AF65-F5344CB8AC3E}">
        <p14:creationId xmlns:p14="http://schemas.microsoft.com/office/powerpoint/2010/main" val="894612822"/>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过渡页">
    <p:spTree>
      <p:nvGrpSpPr>
        <p:cNvPr id="1" name=""/>
        <p:cNvGrpSpPr/>
        <p:nvPr/>
      </p:nvGrpSpPr>
      <p:grpSpPr>
        <a:xfrm>
          <a:off x="0" y="0"/>
          <a:ext cx="0" cy="0"/>
          <a:chOff x="0" y="0"/>
          <a:chExt cx="0" cy="0"/>
        </a:xfrm>
      </p:grpSpPr>
      <p:pic>
        <p:nvPicPr>
          <p:cNvPr id="9" name="图片 8" descr="模板-间隔页.jpg"/>
          <p:cNvPicPr>
            <a:picLocks noChangeAspect="1"/>
          </p:cNvPicPr>
          <p:nvPr/>
        </p:nvPicPr>
        <p:blipFill>
          <a:blip r:embed="rId2" cstate="print"/>
          <a:stretch>
            <a:fillRect/>
          </a:stretch>
        </p:blipFill>
        <p:spPr>
          <a:xfrm>
            <a:off x="1355" y="0"/>
            <a:ext cx="9141291" cy="6858000"/>
          </a:xfrm>
          <a:prstGeom prst="rect">
            <a:avLst/>
          </a:prstGeom>
        </p:spPr>
      </p:pic>
      <p:sp>
        <p:nvSpPr>
          <p:cNvPr id="5" name="日期占位符 4"/>
          <p:cNvSpPr>
            <a:spLocks noGrp="1"/>
          </p:cNvSpPr>
          <p:nvPr>
            <p:ph type="dt" sz="half" idx="10"/>
          </p:nvPr>
        </p:nvSpPr>
        <p:spPr/>
        <p:txBody>
          <a:bodyPr/>
          <a:lstStyle/>
          <a:p>
            <a:r>
              <a:rPr lang="en-US" altLang="zh-TW" smtClean="0"/>
              <a:t>© Pactera. Confidential. All Rights Reserved. </a:t>
            </a:r>
            <a:endParaRPr lang="zh-CN" altLang="en-US"/>
          </a:p>
        </p:txBody>
      </p:sp>
      <p:sp>
        <p:nvSpPr>
          <p:cNvPr id="7" name="灯片编号占位符 6"/>
          <p:cNvSpPr>
            <a:spLocks noGrp="1"/>
          </p:cNvSpPr>
          <p:nvPr>
            <p:ph type="sldNum" sz="quarter" idx="12"/>
          </p:nvPr>
        </p:nvSpPr>
        <p:spPr/>
        <p:txBody>
          <a:bodyPr/>
          <a:lstStyle/>
          <a:p>
            <a:fld id="{BE799D66-A4C5-4277-8B75-A77F88F39C7A}" type="slidenum">
              <a:rPr lang="zh-CN" altLang="en-US" smtClean="0"/>
              <a:pPr/>
              <a:t>‹#›</a:t>
            </a:fld>
            <a:endParaRPr lang="zh-CN" altLang="en-US"/>
          </a:p>
        </p:txBody>
      </p:sp>
      <p:sp>
        <p:nvSpPr>
          <p:cNvPr id="8" name="Title 1"/>
          <p:cNvSpPr>
            <a:spLocks noGrp="1"/>
          </p:cNvSpPr>
          <p:nvPr>
            <p:ph type="title" hasCustomPrompt="1"/>
          </p:nvPr>
        </p:nvSpPr>
        <p:spPr>
          <a:xfrm>
            <a:off x="191277" y="2472307"/>
            <a:ext cx="4958850" cy="1913389"/>
          </a:xfrm>
        </p:spPr>
        <p:txBody>
          <a:bodyPr/>
          <a:lstStyle>
            <a:lvl1pPr>
              <a:defRPr>
                <a:solidFill>
                  <a:schemeClr val="tx1">
                    <a:lumMod val="85000"/>
                    <a:lumOff val="15000"/>
                  </a:schemeClr>
                </a:solidFill>
              </a:defRPr>
            </a:lvl1pPr>
          </a:lstStyle>
          <a:p>
            <a:r>
              <a:rPr lang="zh-CN" altLang="en-US" dirty="0" smtClean="0"/>
              <a:t>单击此处添加标题</a:t>
            </a:r>
            <a:endParaRPr lang="en-US" dirty="0"/>
          </a:p>
        </p:txBody>
      </p:sp>
    </p:spTree>
    <p:extLst>
      <p:ext uri="{BB962C8B-B14F-4D97-AF65-F5344CB8AC3E}">
        <p14:creationId xmlns:p14="http://schemas.microsoft.com/office/powerpoint/2010/main" val="19506664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结束页">
    <p:spTree>
      <p:nvGrpSpPr>
        <p:cNvPr id="1" name=""/>
        <p:cNvGrpSpPr/>
        <p:nvPr/>
      </p:nvGrpSpPr>
      <p:grpSpPr>
        <a:xfrm>
          <a:off x="0" y="0"/>
          <a:ext cx="0" cy="0"/>
          <a:chOff x="0" y="0"/>
          <a:chExt cx="0" cy="0"/>
        </a:xfrm>
      </p:grpSpPr>
      <p:pic>
        <p:nvPicPr>
          <p:cNvPr id="7" name="图片 6" descr="模板-底.jpg"/>
          <p:cNvPicPr>
            <a:picLocks noChangeAspect="1"/>
          </p:cNvPicPr>
          <p:nvPr/>
        </p:nvPicPr>
        <p:blipFill>
          <a:blip r:embed="rId2" cstate="print"/>
          <a:stretch>
            <a:fillRect/>
          </a:stretch>
        </p:blipFill>
        <p:spPr>
          <a:xfrm>
            <a:off x="1355" y="0"/>
            <a:ext cx="9141291" cy="6858000"/>
          </a:xfrm>
          <a:prstGeom prst="rect">
            <a:avLst/>
          </a:prstGeom>
        </p:spPr>
      </p:pic>
      <p:sp>
        <p:nvSpPr>
          <p:cNvPr id="4" name="日期占位符 3"/>
          <p:cNvSpPr>
            <a:spLocks noGrp="1"/>
          </p:cNvSpPr>
          <p:nvPr>
            <p:ph type="dt" sz="half" idx="10"/>
          </p:nvPr>
        </p:nvSpPr>
        <p:spPr/>
        <p:txBody>
          <a:bodyPr/>
          <a:lstStyle/>
          <a:p>
            <a:r>
              <a:rPr lang="en-US" altLang="zh-TW" smtClean="0"/>
              <a:t>© Pactera. Confidential. All Rights Reserved. </a:t>
            </a:r>
            <a:endParaRPr lang="zh-CN" altLang="en-US"/>
          </a:p>
        </p:txBody>
      </p:sp>
      <p:sp>
        <p:nvSpPr>
          <p:cNvPr id="6" name="灯片编号占位符 5"/>
          <p:cNvSpPr>
            <a:spLocks noGrp="1"/>
          </p:cNvSpPr>
          <p:nvPr>
            <p:ph type="sldNum" sz="quarter" idx="12"/>
          </p:nvPr>
        </p:nvSpPr>
        <p:spPr/>
        <p:txBody>
          <a:bodyPr/>
          <a:lstStyle/>
          <a:p>
            <a:fld id="{BE799D66-A4C5-4277-8B75-A77F88F39C7A}" type="slidenum">
              <a:rPr lang="zh-CN" altLang="en-US" smtClean="0"/>
              <a:pPr/>
              <a:t>‹#›</a:t>
            </a:fld>
            <a:endParaRPr lang="zh-CN" altLang="en-US"/>
          </a:p>
        </p:txBody>
      </p:sp>
      <p:sp>
        <p:nvSpPr>
          <p:cNvPr id="8" name="标题 1"/>
          <p:cNvSpPr>
            <a:spLocks noGrp="1"/>
          </p:cNvSpPr>
          <p:nvPr>
            <p:ph type="title" hasCustomPrompt="1"/>
          </p:nvPr>
        </p:nvSpPr>
        <p:spPr>
          <a:xfrm>
            <a:off x="3413776" y="1916832"/>
            <a:ext cx="5262680" cy="1224136"/>
          </a:xfrm>
        </p:spPr>
        <p:txBody>
          <a:bodyPr anchor="b"/>
          <a:lstStyle>
            <a:lvl1pPr algn="l">
              <a:defRPr sz="4400" b="1">
                <a:solidFill>
                  <a:schemeClr val="tx1">
                    <a:lumMod val="75000"/>
                    <a:lumOff val="25000"/>
                  </a:schemeClr>
                </a:solidFill>
              </a:defRPr>
            </a:lvl1pPr>
          </a:lstStyle>
          <a:p>
            <a:r>
              <a:rPr lang="zh-CN" altLang="en-US" dirty="0" smtClean="0"/>
              <a:t>单击此处添加标题</a:t>
            </a:r>
            <a:endParaRPr lang="zh-CN" altLang="en-US" dirty="0"/>
          </a:p>
        </p:txBody>
      </p:sp>
      <p:pic>
        <p:nvPicPr>
          <p:cNvPr id="9" name="Picture 1" descr="D:\Pactera\EDM\微信\qrcode_for_gh_fe97cbc77b76_430.jpg"/>
          <p:cNvPicPr>
            <a:picLocks noChangeAspect="1" noChangeArrowheads="1"/>
          </p:cNvPicPr>
          <p:nvPr/>
        </p:nvPicPr>
        <p:blipFill>
          <a:blip r:embed="rId3" cstate="print"/>
          <a:srcRect/>
          <a:stretch>
            <a:fillRect/>
          </a:stretch>
        </p:blipFill>
        <p:spPr bwMode="auto">
          <a:xfrm>
            <a:off x="4193391" y="3293295"/>
            <a:ext cx="743444" cy="991259"/>
          </a:xfrm>
          <a:prstGeom prst="rect">
            <a:avLst/>
          </a:prstGeom>
          <a:noFill/>
        </p:spPr>
      </p:pic>
    </p:spTree>
    <p:extLst>
      <p:ext uri="{BB962C8B-B14F-4D97-AF65-F5344CB8AC3E}">
        <p14:creationId xmlns:p14="http://schemas.microsoft.com/office/powerpoint/2010/main" val="19584138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395540" y="692696"/>
            <a:ext cx="6062951" cy="432048"/>
          </a:xfrm>
          <a:prstGeom prst="rect">
            <a:avLst/>
          </a:prstGeom>
        </p:spPr>
        <p:txBody>
          <a:bodyPr/>
          <a:lstStyle>
            <a:lvl1pPr algn="l">
              <a:defRPr sz="1800" b="1">
                <a:solidFill>
                  <a:schemeClr val="tx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4" name="内容占位符 2"/>
          <p:cNvSpPr>
            <a:spLocks noGrp="1"/>
          </p:cNvSpPr>
          <p:nvPr>
            <p:ph idx="1"/>
          </p:nvPr>
        </p:nvSpPr>
        <p:spPr>
          <a:xfrm>
            <a:off x="400051" y="1196752"/>
            <a:ext cx="8348414" cy="5112568"/>
          </a:xfrm>
          <a:prstGeom prst="rect">
            <a:avLst/>
          </a:prstGeom>
        </p:spPr>
        <p:txBody>
          <a:bodyPr/>
          <a:lstStyle>
            <a:lvl1pPr marL="428625" indent="-428625">
              <a:buFont typeface="+mj-ea"/>
              <a:buAutoNum type="ea1JpnChsDbPeriod"/>
              <a:defRPr sz="1800">
                <a:solidFill>
                  <a:srgbClr val="648FC4"/>
                </a:solidFill>
                <a:latin typeface="黑体" pitchFamily="2" charset="-122"/>
                <a:ea typeface="黑体" pitchFamily="2" charset="-122"/>
              </a:defRPr>
            </a:lvl1pPr>
            <a:lvl2pPr marL="473869" indent="-342900">
              <a:buFont typeface="+mj-lt"/>
              <a:buAutoNum type="arabicPeriod"/>
              <a:defRPr sz="1800">
                <a:latin typeface="黑体" pitchFamily="2" charset="-122"/>
                <a:ea typeface="黑体" pitchFamily="2" charset="-122"/>
              </a:defRPr>
            </a:lvl2pPr>
            <a:lvl3pPr marL="669131" indent="-195263">
              <a:buFont typeface="+mj-ea"/>
              <a:buAutoNum type="circleNumDbPlain"/>
              <a:defRPr sz="1200">
                <a:latin typeface="黑体" pitchFamily="2" charset="-122"/>
                <a:ea typeface="黑体" pitchFamily="2" charset="-122"/>
              </a:defRPr>
            </a:lvl3pPr>
            <a:lvl4pPr marL="669131" marR="0" indent="-195263" algn="l" defTabSz="685800" rtl="0" eaLnBrk="1" fontAlgn="base" latinLnBrk="0" hangingPunct="1">
              <a:lnSpc>
                <a:spcPct val="100000"/>
              </a:lnSpc>
              <a:spcBef>
                <a:spcPct val="20000"/>
              </a:spcBef>
              <a:spcAft>
                <a:spcPct val="0"/>
              </a:spcAft>
              <a:buClrTx/>
              <a:buSzTx/>
              <a:buFont typeface="+mj-lt"/>
              <a:buAutoNum type="alphaLcPeriod"/>
              <a:tabLst/>
              <a:defRPr sz="1200">
                <a:latin typeface="黑体" pitchFamily="2" charset="-122"/>
                <a:ea typeface="黑体" pitchFamily="2" charset="-122"/>
              </a:defRPr>
            </a:lvl4pPr>
            <a:lvl5pPr marL="473869" marR="0" indent="-2381" algn="l" defTabSz="685800" rtl="0" eaLnBrk="1" fontAlgn="base" latinLnBrk="0" hangingPunct="1">
              <a:lnSpc>
                <a:spcPct val="150000"/>
              </a:lnSpc>
              <a:spcBef>
                <a:spcPct val="20000"/>
              </a:spcBef>
              <a:spcAft>
                <a:spcPct val="0"/>
              </a:spcAft>
              <a:buClrTx/>
              <a:buSzTx/>
              <a:buFontTx/>
              <a:buNone/>
              <a:tabLst/>
              <a:defRPr lang="zh-CN" altLang="en-US" sz="1200" dirty="0" smtClean="0">
                <a:latin typeface="黑体" pitchFamily="2" charset="-122"/>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342448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434" y="274638"/>
            <a:ext cx="8229134"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433" y="1535113"/>
            <a:ext cx="4039362"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433" y="2174875"/>
            <a:ext cx="4039362"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660" y="1535113"/>
            <a:ext cx="404091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660" y="2174875"/>
            <a:ext cx="404091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Slide Number Placeholder 5"/>
          <p:cNvSpPr>
            <a:spLocks noGrp="1" noChangeArrowheads="1"/>
          </p:cNvSpPr>
          <p:nvPr>
            <p:ph type="sldNum" sz="quarter" idx="10"/>
          </p:nvPr>
        </p:nvSpPr>
        <p:spPr>
          <a:ln/>
        </p:spPr>
        <p:txBody>
          <a:bodyPr/>
          <a:lstStyle>
            <a:lvl1pPr>
              <a:defRPr/>
            </a:lvl1pPr>
          </a:lstStyle>
          <a:p>
            <a:fld id="{BE799D66-A4C5-4277-8B75-A77F88F39C7A}" type="slidenum">
              <a:rPr lang="zh-CN" altLang="en-US" smtClean="0"/>
              <a:pPr/>
              <a:t>‹#›</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3455610123"/>
      </p:ext>
    </p:extLst>
  </p:cSld>
  <p:clrMapOvr>
    <a:masterClrMapping/>
  </p:clrMapOvr>
  <p:transition xmlns:p14="http://schemas.microsoft.com/office/powerpoint/2010/mai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Slide Number Placeholder 5"/>
          <p:cNvSpPr>
            <a:spLocks noGrp="1" noChangeArrowheads="1"/>
          </p:cNvSpPr>
          <p:nvPr>
            <p:ph type="sldNum" sz="quarter" idx="10"/>
          </p:nvPr>
        </p:nvSpPr>
        <p:spPr>
          <a:ln/>
        </p:spPr>
        <p:txBody>
          <a:bodyPr/>
          <a:lstStyle>
            <a:lvl1pPr>
              <a:defRPr/>
            </a:lvl1pPr>
          </a:lstStyle>
          <a:p>
            <a:fld id="{BE799D66-A4C5-4277-8B75-A77F88F39C7A}" type="slidenum">
              <a:rPr lang="zh-CN" altLang="en-US" smtClean="0"/>
              <a:pPr/>
              <a:t>‹#›</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3333626613"/>
      </p:ext>
    </p:extLst>
  </p:cSld>
  <p:clrMapOvr>
    <a:masterClrMapping/>
  </p:clrMapOvr>
  <p:transition xmlns:p14="http://schemas.microsoft.com/office/powerpoint/2010/mai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p:cNvSpPr>
            <a:spLocks noGrp="1" noChangeArrowheads="1"/>
          </p:cNvSpPr>
          <p:nvPr>
            <p:ph type="sldNum" sz="quarter" idx="10"/>
          </p:nvPr>
        </p:nvSpPr>
        <p:spPr>
          <a:ln/>
        </p:spPr>
        <p:txBody>
          <a:bodyPr/>
          <a:lstStyle>
            <a:lvl1pPr>
              <a:defRPr/>
            </a:lvl1pPr>
          </a:lstStyle>
          <a:p>
            <a:fld id="{BE799D66-A4C5-4277-8B75-A77F88F39C7A}" type="slidenum">
              <a:rPr lang="zh-CN" altLang="en-US" smtClean="0"/>
              <a:pPr/>
              <a:t>‹#›</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3250274629"/>
      </p:ext>
    </p:extLst>
  </p:cSld>
  <p:clrMapOvr>
    <a:masterClrMapping/>
  </p:clrMapOvr>
  <p:transition xmlns:p14="http://schemas.microsoft.com/office/powerpoint/2010/mai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437" y="273050"/>
            <a:ext cx="3008201"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727" y="273060"/>
            <a:ext cx="511084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437" y="1435103"/>
            <a:ext cx="3008201"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Slide Number Placeholder 5"/>
          <p:cNvSpPr>
            <a:spLocks noGrp="1" noChangeArrowheads="1"/>
          </p:cNvSpPr>
          <p:nvPr>
            <p:ph type="sldNum" sz="quarter" idx="10"/>
          </p:nvPr>
        </p:nvSpPr>
        <p:spPr>
          <a:ln/>
        </p:spPr>
        <p:txBody>
          <a:bodyPr/>
          <a:lstStyle>
            <a:lvl1pPr>
              <a:defRPr/>
            </a:lvl1pPr>
          </a:lstStyle>
          <a:p>
            <a:fld id="{BE799D66-A4C5-4277-8B75-A77F88F39C7A}" type="slidenum">
              <a:rPr lang="zh-CN" altLang="en-US" smtClean="0"/>
              <a:pPr/>
              <a:t>‹#›</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2831596996"/>
      </p:ext>
    </p:extLst>
  </p:cSld>
  <p:clrMapOvr>
    <a:masterClrMapping/>
  </p:clrMapOvr>
  <p:transition xmlns:p14="http://schemas.microsoft.com/office/powerpoint/2010/mai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19" y="4800600"/>
            <a:ext cx="548609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519" y="612775"/>
            <a:ext cx="548609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1792519" y="5367338"/>
            <a:ext cx="548609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Slide Number Placeholder 5"/>
          <p:cNvSpPr>
            <a:spLocks noGrp="1" noChangeArrowheads="1"/>
          </p:cNvSpPr>
          <p:nvPr>
            <p:ph type="sldNum" sz="quarter" idx="10"/>
          </p:nvPr>
        </p:nvSpPr>
        <p:spPr>
          <a:ln/>
        </p:spPr>
        <p:txBody>
          <a:bodyPr/>
          <a:lstStyle>
            <a:lvl1pPr>
              <a:defRPr/>
            </a:lvl1pPr>
          </a:lstStyle>
          <a:p>
            <a:fld id="{BE799D66-A4C5-4277-8B75-A77F88F39C7A}" type="slidenum">
              <a:rPr lang="zh-CN" altLang="en-US" smtClean="0"/>
              <a:pPr/>
              <a:t>‹#›</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2416621651"/>
      </p:ext>
    </p:extLst>
  </p:cSld>
  <p:clrMapOvr>
    <a:masterClrMapping/>
  </p:clrMapOvr>
  <p:transition xmlns:p14="http://schemas.microsoft.com/office/powerpoint/2010/mai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noChangeArrowheads="1"/>
          </p:cNvSpPr>
          <p:nvPr>
            <p:ph type="sldNum" sz="quarter" idx="10"/>
          </p:nvPr>
        </p:nvSpPr>
        <p:spPr>
          <a:ln/>
        </p:spPr>
        <p:txBody>
          <a:bodyPr/>
          <a:lstStyle>
            <a:lvl1pPr>
              <a:defRPr/>
            </a:lvl1pPr>
          </a:lstStyle>
          <a:p>
            <a:fld id="{BE799D66-A4C5-4277-8B75-A77F88F39C7A}" type="slidenum">
              <a:rPr lang="zh-CN" altLang="en-US" smtClean="0"/>
              <a:pPr/>
              <a:t>‹#›</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2201501258"/>
      </p:ext>
    </p:extLst>
  </p:cSld>
  <p:clrMapOvr>
    <a:masterClrMapping/>
  </p:clrMapOvr>
  <p:transition xmlns:p14="http://schemas.microsoft.com/office/powerpoint/2010/main" spd="slow">
    <p:split orient="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32"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4.jpeg"/><Relationship Id="rId12" Type="http://schemas.openxmlformats.org/officeDocument/2006/relationships/image" Target="../media/image5.png"/><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 Id="rId9" Type="http://schemas.openxmlformats.org/officeDocument/2006/relationships/slideLayout" Target="../slideLayouts/slideLayout39.xml"/><Relationship Id="rId1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D:\VanceInfo\Marketing\Corporate Marketing\Branding\Pactera\pactera_logo_cs3_no_tm\pactera_logo_4c-.png"/>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889549" y="344488"/>
            <a:ext cx="103271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7" name="Straight Connector 10"/>
          <p:cNvCxnSpPr>
            <a:cxnSpLocks noChangeShapeType="1"/>
          </p:cNvCxnSpPr>
          <p:nvPr/>
        </p:nvCxnSpPr>
        <p:spPr bwMode="auto">
          <a:xfrm>
            <a:off x="106994" y="908050"/>
            <a:ext cx="8857135" cy="0"/>
          </a:xfrm>
          <a:prstGeom prst="line">
            <a:avLst/>
          </a:prstGeom>
          <a:noFill/>
          <a:ln w="1270">
            <a:solidFill>
              <a:srgbClr val="004280"/>
            </a:solidFill>
            <a:round/>
            <a:headEnd/>
            <a:tailEnd/>
          </a:ln>
          <a:effectLst>
            <a:outerShdw dist="38100" dir="2700000" algn="ctr" rotWithShape="0">
              <a:srgbClr val="000000">
                <a:alpha val="15999"/>
              </a:srgbClr>
            </a:outerShdw>
          </a:effectLst>
          <a:extLst>
            <a:ext uri="{909E8E84-426E-40dd-AFC4-6F175D3DCCD1}">
              <a14:hiddenFill xmlns:a14="http://schemas.microsoft.com/office/drawing/2010/main">
                <a:noFill/>
              </a14:hiddenFill>
            </a:ext>
          </a:extLst>
        </p:spPr>
      </p:cxnSp>
      <p:sp>
        <p:nvSpPr>
          <p:cNvPr id="1028" name="Title Placeholder 1"/>
          <p:cNvSpPr>
            <a:spLocks noGrp="1" noChangeArrowheads="1"/>
          </p:cNvSpPr>
          <p:nvPr>
            <p:ph type="title"/>
          </p:nvPr>
        </p:nvSpPr>
        <p:spPr bwMode="auto">
          <a:xfrm>
            <a:off x="176770" y="80964"/>
            <a:ext cx="723363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zh-CN" smtClean="0"/>
              <a:t>单击添加标题</a:t>
            </a:r>
          </a:p>
        </p:txBody>
      </p:sp>
      <p:sp>
        <p:nvSpPr>
          <p:cNvPr id="1029" name="Text Placeholder 2"/>
          <p:cNvSpPr>
            <a:spLocks noGrp="1" noChangeArrowheads="1"/>
          </p:cNvSpPr>
          <p:nvPr>
            <p:ph type="body" idx="1"/>
          </p:nvPr>
        </p:nvSpPr>
        <p:spPr bwMode="auto">
          <a:xfrm>
            <a:off x="198480" y="1265238"/>
            <a:ext cx="8773402"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smtClean="0"/>
              <a:t>单击添加内容</a:t>
            </a:r>
          </a:p>
          <a:p>
            <a:pPr lvl="1"/>
            <a:r>
              <a:rPr lang="zh-CN" smtClean="0"/>
              <a:t>第二层</a:t>
            </a:r>
          </a:p>
          <a:p>
            <a:pPr lvl="2"/>
            <a:r>
              <a:rPr lang="zh-CN" smtClean="0"/>
              <a:t>第三层</a:t>
            </a:r>
          </a:p>
          <a:p>
            <a:pPr lvl="3"/>
            <a:r>
              <a:rPr lang="zh-CN" smtClean="0"/>
              <a:t>第四层</a:t>
            </a:r>
          </a:p>
          <a:p>
            <a:pPr lvl="4"/>
            <a:r>
              <a:rPr lang="zh-CN" smtClean="0"/>
              <a:t>第五层</a:t>
            </a:r>
          </a:p>
        </p:txBody>
      </p:sp>
      <p:sp>
        <p:nvSpPr>
          <p:cNvPr id="4102" name="Slide Number Placeholder 5"/>
          <p:cNvSpPr>
            <a:spLocks noGrp="1" noChangeArrowheads="1"/>
          </p:cNvSpPr>
          <p:nvPr>
            <p:ph type="sldNum" sz="quarter" idx="4"/>
          </p:nvPr>
        </p:nvSpPr>
        <p:spPr bwMode="auto">
          <a:xfrm>
            <a:off x="8565619" y="6356350"/>
            <a:ext cx="412465" cy="5016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eaLnBrk="1" hangingPunct="1">
              <a:defRPr sz="750">
                <a:solidFill>
                  <a:srgbClr val="D00B31"/>
                </a:solidFill>
                <a:latin typeface="微软雅黑" panose="020B0503020204020204" pitchFamily="34" charset="-122"/>
                <a:ea typeface="微软雅黑" panose="020B0503020204020204" pitchFamily="34" charset="-122"/>
              </a:defRPr>
            </a:lvl1pPr>
          </a:lstStyle>
          <a:p>
            <a:fld id="{BE799D66-A4C5-4277-8B75-A77F88F39C7A}" type="slidenum">
              <a:rPr lang="zh-CN" altLang="en-US" smtClean="0"/>
              <a:pPr/>
              <a:t>‹#›</a:t>
            </a:fld>
            <a:endParaRPr lang="zh-CN" altLang="en-US"/>
          </a:p>
        </p:txBody>
      </p:sp>
      <p:sp>
        <p:nvSpPr>
          <p:cNvPr id="4103" name="Footer Placeholder 4"/>
          <p:cNvSpPr>
            <a:spLocks noGrp="1" noChangeArrowheads="1"/>
          </p:cNvSpPr>
          <p:nvPr>
            <p:ph type="ftr" sz="quarter" idx="3"/>
          </p:nvPr>
        </p:nvSpPr>
        <p:spPr bwMode="auto">
          <a:xfrm>
            <a:off x="193828" y="6503988"/>
            <a:ext cx="3693575" cy="341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675">
                <a:latin typeface="Arial" charset="0"/>
                <a:ea typeface="+mn-ea"/>
              </a:defRPr>
            </a:lvl1pPr>
          </a:lstStyle>
          <a:p>
            <a:endParaRPr lang="zh-CN" altLang="en-US"/>
          </a:p>
        </p:txBody>
      </p:sp>
    </p:spTree>
    <p:extLst>
      <p:ext uri="{BB962C8B-B14F-4D97-AF65-F5344CB8AC3E}">
        <p14:creationId xmlns:p14="http://schemas.microsoft.com/office/powerpoint/2010/main" val="962529819"/>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 id="2147484028" r:id="rId15"/>
    <p:sldLayoutId id="2147484029" r:id="rId16"/>
    <p:sldLayoutId id="2147484030" r:id="rId17"/>
    <p:sldLayoutId id="2147484031" r:id="rId18"/>
    <p:sldLayoutId id="2147484032" r:id="rId19"/>
    <p:sldLayoutId id="2147484033" r:id="rId20"/>
    <p:sldLayoutId id="2147484034" r:id="rId21"/>
    <p:sldLayoutId id="2147484035" r:id="rId22"/>
    <p:sldLayoutId id="2147484036" r:id="rId23"/>
    <p:sldLayoutId id="2147484037" r:id="rId24"/>
    <p:sldLayoutId id="2147484038" r:id="rId25"/>
    <p:sldLayoutId id="2147484039" r:id="rId26"/>
    <p:sldLayoutId id="2147484040" r:id="rId27"/>
    <p:sldLayoutId id="2147484041" r:id="rId28"/>
    <p:sldLayoutId id="2147484042" r:id="rId29"/>
    <p:sldLayoutId id="2147484043" r:id="rId30"/>
  </p:sldLayoutIdLst>
  <p:transition xmlns:p14="http://schemas.microsoft.com/office/powerpoint/2010/main" spd="slow">
    <p:split orient="vert"/>
  </p:transition>
  <p:hf hdr="0" ftr="0" dt="0"/>
  <p:txStyles>
    <p:titleStyle>
      <a:lvl1pPr algn="l" defTabSz="342900" rtl="0" eaLnBrk="1" fontAlgn="base" hangingPunct="1">
        <a:spcBef>
          <a:spcPct val="0"/>
        </a:spcBef>
        <a:spcAft>
          <a:spcPct val="0"/>
        </a:spcAft>
        <a:defRPr sz="1800" b="1">
          <a:solidFill>
            <a:srgbClr val="004280"/>
          </a:solidFill>
          <a:latin typeface="+mj-lt"/>
          <a:ea typeface="+mj-ea"/>
          <a:cs typeface="+mj-cs"/>
        </a:defRPr>
      </a:lvl1pPr>
      <a:lvl2pPr algn="l" defTabSz="342900" rtl="0" eaLnBrk="1" fontAlgn="base" hangingPunct="1">
        <a:spcBef>
          <a:spcPct val="0"/>
        </a:spcBef>
        <a:spcAft>
          <a:spcPct val="0"/>
        </a:spcAft>
        <a:defRPr sz="1800" b="1">
          <a:solidFill>
            <a:srgbClr val="004280"/>
          </a:solidFill>
          <a:latin typeface="微软雅黑" pitchFamily="34" charset="-122"/>
          <a:ea typeface="微软雅黑" pitchFamily="34" charset="-122"/>
        </a:defRPr>
      </a:lvl2pPr>
      <a:lvl3pPr algn="l" defTabSz="342900" rtl="0" eaLnBrk="1" fontAlgn="base" hangingPunct="1">
        <a:spcBef>
          <a:spcPct val="0"/>
        </a:spcBef>
        <a:spcAft>
          <a:spcPct val="0"/>
        </a:spcAft>
        <a:defRPr sz="1800" b="1">
          <a:solidFill>
            <a:srgbClr val="004280"/>
          </a:solidFill>
          <a:latin typeface="微软雅黑" pitchFamily="34" charset="-122"/>
          <a:ea typeface="微软雅黑" pitchFamily="34" charset="-122"/>
        </a:defRPr>
      </a:lvl3pPr>
      <a:lvl4pPr algn="l" defTabSz="342900" rtl="0" eaLnBrk="1" fontAlgn="base" hangingPunct="1">
        <a:spcBef>
          <a:spcPct val="0"/>
        </a:spcBef>
        <a:spcAft>
          <a:spcPct val="0"/>
        </a:spcAft>
        <a:defRPr sz="1800" b="1">
          <a:solidFill>
            <a:srgbClr val="004280"/>
          </a:solidFill>
          <a:latin typeface="微软雅黑" pitchFamily="34" charset="-122"/>
          <a:ea typeface="微软雅黑" pitchFamily="34" charset="-122"/>
        </a:defRPr>
      </a:lvl4pPr>
      <a:lvl5pPr algn="l" defTabSz="342900" rtl="0" eaLnBrk="1" fontAlgn="base" hangingPunct="1">
        <a:spcBef>
          <a:spcPct val="0"/>
        </a:spcBef>
        <a:spcAft>
          <a:spcPct val="0"/>
        </a:spcAft>
        <a:defRPr sz="1800" b="1">
          <a:solidFill>
            <a:srgbClr val="004280"/>
          </a:solidFill>
          <a:latin typeface="微软雅黑" pitchFamily="34" charset="-122"/>
          <a:ea typeface="微软雅黑" pitchFamily="34" charset="-122"/>
        </a:defRPr>
      </a:lvl5pPr>
      <a:lvl6pPr marL="342900" algn="l" defTabSz="342900" rtl="0" eaLnBrk="1" fontAlgn="base" hangingPunct="1">
        <a:spcBef>
          <a:spcPct val="0"/>
        </a:spcBef>
        <a:spcAft>
          <a:spcPct val="0"/>
        </a:spcAft>
        <a:defRPr sz="1800" b="1">
          <a:solidFill>
            <a:srgbClr val="004280"/>
          </a:solidFill>
          <a:latin typeface="微软雅黑" pitchFamily="34" charset="-122"/>
          <a:ea typeface="微软雅黑" pitchFamily="34" charset="-122"/>
        </a:defRPr>
      </a:lvl6pPr>
      <a:lvl7pPr marL="685800" algn="l" defTabSz="342900" rtl="0" eaLnBrk="1" fontAlgn="base" hangingPunct="1">
        <a:spcBef>
          <a:spcPct val="0"/>
        </a:spcBef>
        <a:spcAft>
          <a:spcPct val="0"/>
        </a:spcAft>
        <a:defRPr sz="1800" b="1">
          <a:solidFill>
            <a:srgbClr val="004280"/>
          </a:solidFill>
          <a:latin typeface="微软雅黑" pitchFamily="34" charset="-122"/>
          <a:ea typeface="微软雅黑" pitchFamily="34" charset="-122"/>
        </a:defRPr>
      </a:lvl7pPr>
      <a:lvl8pPr marL="1028700" algn="l" defTabSz="342900" rtl="0" eaLnBrk="1" fontAlgn="base" hangingPunct="1">
        <a:spcBef>
          <a:spcPct val="0"/>
        </a:spcBef>
        <a:spcAft>
          <a:spcPct val="0"/>
        </a:spcAft>
        <a:defRPr sz="1800" b="1">
          <a:solidFill>
            <a:srgbClr val="004280"/>
          </a:solidFill>
          <a:latin typeface="微软雅黑" pitchFamily="34" charset="-122"/>
          <a:ea typeface="微软雅黑" pitchFamily="34" charset="-122"/>
        </a:defRPr>
      </a:lvl8pPr>
      <a:lvl9pPr marL="1371600" algn="l" defTabSz="342900" rtl="0" eaLnBrk="1" fontAlgn="base" hangingPunct="1">
        <a:spcBef>
          <a:spcPct val="0"/>
        </a:spcBef>
        <a:spcAft>
          <a:spcPct val="0"/>
        </a:spcAft>
        <a:defRPr sz="1800" b="1">
          <a:solidFill>
            <a:srgbClr val="004280"/>
          </a:solidFill>
          <a:latin typeface="微软雅黑" pitchFamily="34" charset="-122"/>
          <a:ea typeface="微软雅黑" pitchFamily="34" charset="-122"/>
        </a:defRPr>
      </a:lvl9pPr>
    </p:titleStyle>
    <p:bodyStyle>
      <a:lvl1pPr marL="257175" indent="-257175" algn="l" defTabSz="342900" rtl="0" eaLnBrk="1" fontAlgn="base" hangingPunct="1">
        <a:lnSpc>
          <a:spcPct val="150000"/>
        </a:lnSpc>
        <a:spcBef>
          <a:spcPct val="0"/>
        </a:spcBef>
        <a:spcAft>
          <a:spcPct val="0"/>
        </a:spcAft>
        <a:buSzPct val="100000"/>
        <a:buFont typeface="Wingdings" panose="05000000000000000000" pitchFamily="2" charset="2"/>
        <a:buChar char="n"/>
        <a:defRPr>
          <a:solidFill>
            <a:srgbClr val="004280"/>
          </a:solidFill>
          <a:latin typeface="+mn-lt"/>
          <a:ea typeface="+mn-ea"/>
          <a:cs typeface="+mn-cs"/>
        </a:defRPr>
      </a:lvl1pPr>
      <a:lvl2pPr marL="557213" indent="-214313" algn="l" defTabSz="342900" rtl="0" eaLnBrk="1" fontAlgn="base" hangingPunct="1">
        <a:lnSpc>
          <a:spcPct val="150000"/>
        </a:lnSpc>
        <a:spcBef>
          <a:spcPct val="0"/>
        </a:spcBef>
        <a:spcAft>
          <a:spcPct val="0"/>
        </a:spcAft>
        <a:buSzPct val="80000"/>
        <a:buFont typeface="Lucida Grande"/>
        <a:buChar char="»"/>
        <a:defRPr sz="1200">
          <a:solidFill>
            <a:srgbClr val="404040"/>
          </a:solidFill>
          <a:latin typeface="+mn-lt"/>
          <a:ea typeface="+mn-ea"/>
        </a:defRPr>
      </a:lvl2pPr>
      <a:lvl3pPr marL="857250" indent="-171450" algn="l" defTabSz="342900" rtl="0" eaLnBrk="1" fontAlgn="base" hangingPunct="1">
        <a:lnSpc>
          <a:spcPct val="150000"/>
        </a:lnSpc>
        <a:spcBef>
          <a:spcPct val="0"/>
        </a:spcBef>
        <a:spcAft>
          <a:spcPct val="0"/>
        </a:spcAft>
        <a:buSzPct val="80000"/>
        <a:buFont typeface="Lucida Grande"/>
        <a:buChar char="-"/>
        <a:defRPr sz="1050">
          <a:solidFill>
            <a:srgbClr val="444655"/>
          </a:solidFill>
          <a:latin typeface="+mn-lt"/>
          <a:ea typeface="+mn-ea"/>
        </a:defRPr>
      </a:lvl3pPr>
      <a:lvl4pPr marL="1200150" indent="-171450" algn="l" defTabSz="342900" rtl="0" eaLnBrk="1" fontAlgn="base" hangingPunct="1">
        <a:lnSpc>
          <a:spcPct val="150000"/>
        </a:lnSpc>
        <a:spcBef>
          <a:spcPct val="0"/>
        </a:spcBef>
        <a:spcAft>
          <a:spcPct val="0"/>
        </a:spcAft>
        <a:buSzPct val="80000"/>
        <a:buFont typeface="Arial" panose="020B0604020202020204" pitchFamily="34" charset="0"/>
        <a:buChar char="•"/>
        <a:defRPr sz="825" b="1">
          <a:solidFill>
            <a:srgbClr val="004280"/>
          </a:solidFill>
          <a:latin typeface="+mn-lt"/>
          <a:ea typeface="+mn-ea"/>
        </a:defRPr>
      </a:lvl4pPr>
      <a:lvl5pPr marL="1543050" indent="-171450" algn="l" defTabSz="342900" rtl="0" eaLnBrk="1" fontAlgn="base" hangingPunct="1">
        <a:lnSpc>
          <a:spcPct val="150000"/>
        </a:lnSpc>
        <a:spcBef>
          <a:spcPct val="0"/>
        </a:spcBef>
        <a:spcAft>
          <a:spcPct val="0"/>
        </a:spcAft>
        <a:buSzPct val="80000"/>
        <a:buFont typeface="Lucida Grande"/>
        <a:buChar char="»"/>
        <a:defRPr sz="825">
          <a:solidFill>
            <a:srgbClr val="404040"/>
          </a:solidFill>
          <a:latin typeface="+mn-lt"/>
          <a:ea typeface="+mn-ea"/>
          <a:cs typeface="Arial" pitchFamily="34" charset="0"/>
        </a:defRPr>
      </a:lvl5pPr>
      <a:lvl6pPr marL="1885950" indent="-171450" algn="l" defTabSz="342900" rtl="0" eaLnBrk="1" fontAlgn="base" hangingPunct="1">
        <a:lnSpc>
          <a:spcPct val="150000"/>
        </a:lnSpc>
        <a:spcBef>
          <a:spcPct val="0"/>
        </a:spcBef>
        <a:spcAft>
          <a:spcPct val="0"/>
        </a:spcAft>
        <a:buSzPct val="80000"/>
        <a:buFont typeface="Lucida Grande"/>
        <a:buChar char="»"/>
        <a:defRPr sz="825">
          <a:solidFill>
            <a:srgbClr val="404040"/>
          </a:solidFill>
          <a:latin typeface="+mn-lt"/>
          <a:ea typeface="+mn-ea"/>
          <a:cs typeface="Arial" pitchFamily="34" charset="0"/>
        </a:defRPr>
      </a:lvl6pPr>
      <a:lvl7pPr marL="2228850" indent="-171450" algn="l" defTabSz="342900" rtl="0" eaLnBrk="1" fontAlgn="base" hangingPunct="1">
        <a:lnSpc>
          <a:spcPct val="150000"/>
        </a:lnSpc>
        <a:spcBef>
          <a:spcPct val="0"/>
        </a:spcBef>
        <a:spcAft>
          <a:spcPct val="0"/>
        </a:spcAft>
        <a:buSzPct val="80000"/>
        <a:buFont typeface="Lucida Grande"/>
        <a:buChar char="»"/>
        <a:defRPr sz="825">
          <a:solidFill>
            <a:srgbClr val="404040"/>
          </a:solidFill>
          <a:latin typeface="+mn-lt"/>
          <a:ea typeface="+mn-ea"/>
          <a:cs typeface="Arial" pitchFamily="34" charset="0"/>
        </a:defRPr>
      </a:lvl7pPr>
      <a:lvl8pPr marL="2571750" indent="-171450" algn="l" defTabSz="342900" rtl="0" eaLnBrk="1" fontAlgn="base" hangingPunct="1">
        <a:lnSpc>
          <a:spcPct val="150000"/>
        </a:lnSpc>
        <a:spcBef>
          <a:spcPct val="0"/>
        </a:spcBef>
        <a:spcAft>
          <a:spcPct val="0"/>
        </a:spcAft>
        <a:buSzPct val="80000"/>
        <a:buFont typeface="Lucida Grande"/>
        <a:buChar char="»"/>
        <a:defRPr sz="825">
          <a:solidFill>
            <a:srgbClr val="404040"/>
          </a:solidFill>
          <a:latin typeface="+mn-lt"/>
          <a:ea typeface="+mn-ea"/>
          <a:cs typeface="Arial" pitchFamily="34" charset="0"/>
        </a:defRPr>
      </a:lvl8pPr>
      <a:lvl9pPr marL="2914650" indent="-171450" algn="l" defTabSz="342900" rtl="0" eaLnBrk="1" fontAlgn="base" hangingPunct="1">
        <a:lnSpc>
          <a:spcPct val="150000"/>
        </a:lnSpc>
        <a:spcBef>
          <a:spcPct val="0"/>
        </a:spcBef>
        <a:spcAft>
          <a:spcPct val="0"/>
        </a:spcAft>
        <a:buSzPct val="80000"/>
        <a:buFont typeface="Lucida Grande"/>
        <a:buChar char="»"/>
        <a:defRPr sz="825">
          <a:solidFill>
            <a:srgbClr val="404040"/>
          </a:solidFill>
          <a:latin typeface="+mn-lt"/>
          <a:ea typeface="+mn-ea"/>
          <a:cs typeface="Arial" pitchFamily="34" charset="0"/>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67544" y="68627"/>
            <a:ext cx="8352928" cy="648072"/>
          </a:xfrm>
          <a:prstGeom prst="rect">
            <a:avLst/>
          </a:prstGeom>
        </p:spPr>
        <p:txBody>
          <a:bodyPr vert="horz" lIns="73975" tIns="36987" rIns="73975" bIns="36987" rtlCol="0" anchor="ctr">
            <a:noAutofit/>
          </a:bodyPr>
          <a:lstStyle/>
          <a:p>
            <a:r>
              <a:rPr lang="zh-CN" altLang="en-US" dirty="0" smtClean="0"/>
              <a:t>单击此处添加标题</a:t>
            </a:r>
            <a:endParaRPr lang="zh-CN" altLang="en-US" dirty="0"/>
          </a:p>
        </p:txBody>
      </p:sp>
      <p:sp>
        <p:nvSpPr>
          <p:cNvPr id="3" name="文本占位符 2"/>
          <p:cNvSpPr>
            <a:spLocks noGrp="1"/>
          </p:cNvSpPr>
          <p:nvPr>
            <p:ph type="body" idx="1"/>
          </p:nvPr>
        </p:nvSpPr>
        <p:spPr>
          <a:xfrm>
            <a:off x="323528" y="932723"/>
            <a:ext cx="8496944" cy="5472608"/>
          </a:xfrm>
          <a:prstGeom prst="rect">
            <a:avLst/>
          </a:prstGeom>
        </p:spPr>
        <p:txBody>
          <a:bodyPr vert="horz" lIns="73975" tIns="36987" rIns="73975" bIns="36987" rtlCol="0">
            <a:normAutofit/>
          </a:bodyPr>
          <a:lstStyle/>
          <a:p>
            <a:pPr lvl="0"/>
            <a:r>
              <a:rPr lang="zh-CN" altLang="en-US" dirty="0" smtClean="0"/>
              <a:t>单击此处编辑模板文本样式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0265" y="6520260"/>
            <a:ext cx="2651780" cy="365125"/>
          </a:xfrm>
          <a:prstGeom prst="rect">
            <a:avLst/>
          </a:prstGeom>
        </p:spPr>
        <p:txBody>
          <a:bodyPr vert="horz" lIns="73975" tIns="36987" rIns="73975" bIns="36987" rtlCol="0" anchor="ctr"/>
          <a:lstStyle>
            <a:lvl1pPr marL="0" marR="0" indent="0" algn="l" defTabSz="739750" rtl="0" eaLnBrk="1" fontAlgn="auto" latinLnBrk="0" hangingPunct="1">
              <a:lnSpc>
                <a:spcPct val="100000"/>
              </a:lnSpc>
              <a:spcBef>
                <a:spcPts val="0"/>
              </a:spcBef>
              <a:spcAft>
                <a:spcPts val="0"/>
              </a:spcAft>
              <a:buClrTx/>
              <a:buSzTx/>
              <a:buFontTx/>
              <a:buNone/>
              <a:tabLst/>
              <a:defRPr sz="700">
                <a:solidFill>
                  <a:schemeClr val="tx1">
                    <a:tint val="75000"/>
                  </a:schemeClr>
                </a:solidFill>
              </a:defRPr>
            </a:lvl1pPr>
          </a:lstStyle>
          <a:p>
            <a:r>
              <a:rPr lang="en-US" altLang="zh-TW" smtClean="0"/>
              <a:t>© Pactera. Confidential. All Rights Reserved. </a:t>
            </a:r>
            <a:endParaRPr lang="zh-CN" altLang="en-US" dirty="0"/>
          </a:p>
        </p:txBody>
      </p:sp>
      <p:sp>
        <p:nvSpPr>
          <p:cNvPr id="6" name="灯片编号占位符 5"/>
          <p:cNvSpPr>
            <a:spLocks noGrp="1"/>
          </p:cNvSpPr>
          <p:nvPr>
            <p:ph type="sldNum" sz="quarter" idx="4"/>
          </p:nvPr>
        </p:nvSpPr>
        <p:spPr>
          <a:xfrm>
            <a:off x="4084328" y="6520260"/>
            <a:ext cx="1402061" cy="365125"/>
          </a:xfrm>
          <a:prstGeom prst="rect">
            <a:avLst/>
          </a:prstGeom>
        </p:spPr>
        <p:txBody>
          <a:bodyPr vert="horz" lIns="73975" tIns="36987" rIns="73975" bIns="36987" rtlCol="0" anchor="ctr"/>
          <a:lstStyle>
            <a:lvl1pPr algn="ctr">
              <a:defRPr sz="900">
                <a:solidFill>
                  <a:srgbClr val="C00000"/>
                </a:solidFill>
              </a:defRPr>
            </a:lvl1pPr>
          </a:lstStyle>
          <a:p>
            <a:fld id="{BE799D66-A4C5-4277-8B75-A77F88F39C7A}" type="slidenum">
              <a:rPr lang="zh-CN" altLang="en-US" smtClean="0"/>
              <a:pPr/>
              <a:t>‹#›</a:t>
            </a:fld>
            <a:endParaRPr lang="zh-CN" altLang="en-US"/>
          </a:p>
        </p:txBody>
      </p:sp>
      <p:cxnSp>
        <p:nvCxnSpPr>
          <p:cNvPr id="8" name="直接连接符 7"/>
          <p:cNvCxnSpPr/>
          <p:nvPr/>
        </p:nvCxnSpPr>
        <p:spPr>
          <a:xfrm>
            <a:off x="395363" y="690612"/>
            <a:ext cx="84123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 name="图片 9" descr="logo .jpg"/>
          <p:cNvPicPr>
            <a:picLocks noChangeAspect="1"/>
          </p:cNvPicPr>
          <p:nvPr/>
        </p:nvPicPr>
        <p:blipFill>
          <a:blip r:embed="rId11" cstate="print"/>
          <a:stretch>
            <a:fillRect/>
          </a:stretch>
        </p:blipFill>
        <p:spPr>
          <a:xfrm>
            <a:off x="8356165" y="6500757"/>
            <a:ext cx="652668" cy="251807"/>
          </a:xfrm>
          <a:prstGeom prst="rect">
            <a:avLst/>
          </a:prstGeom>
        </p:spPr>
      </p:pic>
      <p:pic>
        <p:nvPicPr>
          <p:cNvPr id="1026" name="Picture 2"/>
          <p:cNvPicPr>
            <a:picLocks noChangeAspect="1" noChangeArrowheads="1"/>
          </p:cNvPicPr>
          <p:nvPr/>
        </p:nvPicPr>
        <p:blipFill>
          <a:blip r:embed="rId12" cstate="print"/>
          <a:srcRect/>
          <a:stretch>
            <a:fillRect/>
          </a:stretch>
        </p:blipFill>
        <p:spPr bwMode="auto">
          <a:xfrm>
            <a:off x="752" y="127806"/>
            <a:ext cx="432047" cy="576063"/>
          </a:xfrm>
          <a:prstGeom prst="rect">
            <a:avLst/>
          </a:prstGeom>
          <a:noFill/>
          <a:ln w="9525">
            <a:noFill/>
            <a:miter lim="800000"/>
            <a:headEnd/>
            <a:tailEnd/>
          </a:ln>
        </p:spPr>
      </p:pic>
    </p:spTree>
    <p:extLst>
      <p:ext uri="{BB962C8B-B14F-4D97-AF65-F5344CB8AC3E}">
        <p14:creationId xmlns:p14="http://schemas.microsoft.com/office/powerpoint/2010/main" val="795292170"/>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Lst>
  <p:transition xmlns:p14="http://schemas.microsoft.com/office/powerpoint/2010/main" spd="slow">
    <p:split orient="vert"/>
  </p:transition>
  <p:timing>
    <p:tnLst>
      <p:par>
        <p:cTn xmlns:p14="http://schemas.microsoft.com/office/powerpoint/2010/main" id="1" dur="indefinite" restart="never" nodeType="tmRoot"/>
      </p:par>
    </p:tnLst>
  </p:timing>
  <p:hf hdr="0" ftr="0" dt="0"/>
  <p:txStyles>
    <p:titleStyle>
      <a:lvl1pPr algn="l" defTabSz="739750" rtl="0" eaLnBrk="1" latinLnBrk="0" hangingPunct="1">
        <a:spcBef>
          <a:spcPct val="0"/>
        </a:spcBef>
        <a:buNone/>
        <a:defRPr sz="2400" b="1" kern="1200">
          <a:solidFill>
            <a:srgbClr val="004280"/>
          </a:solidFill>
          <a:latin typeface="微软雅黑" pitchFamily="34" charset="-122"/>
          <a:ea typeface="微软雅黑" pitchFamily="34" charset="-122"/>
          <a:cs typeface="+mj-cs"/>
        </a:defRPr>
      </a:lvl1pPr>
    </p:titleStyle>
    <p:bodyStyle>
      <a:lvl1pPr marL="277406" indent="-277406" algn="l" defTabSz="739750" rtl="0" eaLnBrk="1" latinLnBrk="0" hangingPunct="1">
        <a:spcBef>
          <a:spcPct val="20000"/>
        </a:spcBef>
        <a:buFont typeface="Arial" pitchFamily="34" charset="0"/>
        <a:buChar char="•"/>
        <a:defRPr sz="2000" b="0" kern="1200">
          <a:solidFill>
            <a:srgbClr val="004280"/>
          </a:solidFill>
          <a:latin typeface="微软雅黑" pitchFamily="34" charset="-122"/>
          <a:ea typeface="微软雅黑" pitchFamily="34" charset="-122"/>
          <a:cs typeface="+mn-cs"/>
        </a:defRPr>
      </a:lvl1pPr>
      <a:lvl2pPr marL="601047" indent="-231172" algn="l" defTabSz="739750" rtl="0" eaLnBrk="1" latinLnBrk="0" hangingPunct="1">
        <a:spcBef>
          <a:spcPct val="20000"/>
        </a:spcBef>
        <a:buFont typeface="Calibri" pitchFamily="34" charset="0"/>
        <a:buChar char="»"/>
        <a:defRPr sz="1800" b="0" kern="1200">
          <a:solidFill>
            <a:schemeClr val="tx1">
              <a:lumMod val="85000"/>
              <a:lumOff val="15000"/>
            </a:schemeClr>
          </a:solidFill>
          <a:latin typeface="微软雅黑" pitchFamily="34" charset="-122"/>
          <a:ea typeface="微软雅黑" pitchFamily="34" charset="-122"/>
          <a:cs typeface="+mn-cs"/>
        </a:defRPr>
      </a:lvl2pPr>
      <a:lvl3pPr marL="1082650" indent="-342900" algn="l" defTabSz="739750" rtl="0" eaLnBrk="1" latinLnBrk="0" hangingPunct="1">
        <a:spcBef>
          <a:spcPct val="20000"/>
        </a:spcBef>
        <a:buFont typeface="Calibri" pitchFamily="34" charset="0"/>
        <a:buChar char="−"/>
        <a:defRPr sz="1600" b="0" kern="1200">
          <a:solidFill>
            <a:schemeClr val="tx1">
              <a:lumMod val="85000"/>
              <a:lumOff val="15000"/>
            </a:schemeClr>
          </a:solidFill>
          <a:latin typeface="微软雅黑" pitchFamily="34" charset="-122"/>
          <a:ea typeface="微软雅黑" pitchFamily="34" charset="-122"/>
          <a:cs typeface="+mn-cs"/>
        </a:defRPr>
      </a:lvl3pPr>
      <a:lvl4pPr marL="1294562" indent="-184937" algn="l" defTabSz="739750" rtl="0" eaLnBrk="1" latinLnBrk="0" hangingPunct="1">
        <a:spcBef>
          <a:spcPct val="20000"/>
        </a:spcBef>
        <a:buFont typeface="微软雅黑" pitchFamily="34" charset="-122"/>
        <a:buChar char="•"/>
        <a:defRPr sz="1400" b="1" kern="1200">
          <a:solidFill>
            <a:schemeClr val="tx1">
              <a:lumMod val="85000"/>
              <a:lumOff val="15000"/>
            </a:schemeClr>
          </a:solidFill>
          <a:latin typeface="微软雅黑" pitchFamily="34" charset="-122"/>
          <a:ea typeface="微软雅黑" pitchFamily="34" charset="-122"/>
          <a:cs typeface="+mn-cs"/>
        </a:defRPr>
      </a:lvl4pPr>
      <a:lvl5pPr marL="1664437" indent="-184937" algn="l" defTabSz="369875" rtl="0" eaLnBrk="1" latinLnBrk="0" hangingPunct="1">
        <a:spcBef>
          <a:spcPct val="20000"/>
        </a:spcBef>
        <a:buSzPct val="80000"/>
        <a:buFont typeface="Lucida Grande"/>
        <a:buChar char="»"/>
        <a:defRPr sz="1200" b="0" kern="1200">
          <a:solidFill>
            <a:schemeClr val="tx1">
              <a:lumMod val="85000"/>
              <a:lumOff val="15000"/>
            </a:schemeClr>
          </a:solidFill>
          <a:latin typeface="+mn-lt"/>
          <a:ea typeface="+mn-ea"/>
          <a:cs typeface="+mn-cs"/>
        </a:defRPr>
      </a:lvl5pPr>
      <a:lvl6pPr marL="2034311" indent="-184937" algn="l" defTabSz="73975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04186" indent="-184937" algn="l" defTabSz="73975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74061" indent="-184937" algn="l" defTabSz="73975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43936" indent="-184937" algn="l" defTabSz="73975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zh-CN"/>
      </a:defPPr>
      <a:lvl1pPr marL="0" algn="l" defTabSz="739750" rtl="0" eaLnBrk="1" latinLnBrk="0" hangingPunct="1">
        <a:defRPr sz="1500" kern="1200">
          <a:solidFill>
            <a:schemeClr val="tx1"/>
          </a:solidFill>
          <a:latin typeface="+mn-lt"/>
          <a:ea typeface="+mn-ea"/>
          <a:cs typeface="+mn-cs"/>
        </a:defRPr>
      </a:lvl1pPr>
      <a:lvl2pPr marL="369875" algn="l" defTabSz="739750" rtl="0" eaLnBrk="1" latinLnBrk="0" hangingPunct="1">
        <a:defRPr sz="1500" kern="1200">
          <a:solidFill>
            <a:schemeClr val="tx1"/>
          </a:solidFill>
          <a:latin typeface="+mn-lt"/>
          <a:ea typeface="+mn-ea"/>
          <a:cs typeface="+mn-cs"/>
        </a:defRPr>
      </a:lvl2pPr>
      <a:lvl3pPr marL="739750" algn="l" defTabSz="739750" rtl="0" eaLnBrk="1" latinLnBrk="0" hangingPunct="1">
        <a:defRPr sz="1500" kern="1200">
          <a:solidFill>
            <a:schemeClr val="tx1"/>
          </a:solidFill>
          <a:latin typeface="+mn-lt"/>
          <a:ea typeface="+mn-ea"/>
          <a:cs typeface="+mn-cs"/>
        </a:defRPr>
      </a:lvl3pPr>
      <a:lvl4pPr marL="1109624" algn="l" defTabSz="739750" rtl="0" eaLnBrk="1" latinLnBrk="0" hangingPunct="1">
        <a:defRPr sz="1500" kern="1200">
          <a:solidFill>
            <a:schemeClr val="tx1"/>
          </a:solidFill>
          <a:latin typeface="+mn-lt"/>
          <a:ea typeface="+mn-ea"/>
          <a:cs typeface="+mn-cs"/>
        </a:defRPr>
      </a:lvl4pPr>
      <a:lvl5pPr marL="1479499" algn="l" defTabSz="739750" rtl="0" eaLnBrk="1" latinLnBrk="0" hangingPunct="1">
        <a:defRPr sz="1500" kern="1200">
          <a:solidFill>
            <a:schemeClr val="tx1"/>
          </a:solidFill>
          <a:latin typeface="+mn-lt"/>
          <a:ea typeface="+mn-ea"/>
          <a:cs typeface="+mn-cs"/>
        </a:defRPr>
      </a:lvl5pPr>
      <a:lvl6pPr marL="1849374" algn="l" defTabSz="739750" rtl="0" eaLnBrk="1" latinLnBrk="0" hangingPunct="1">
        <a:defRPr sz="1500" kern="1200">
          <a:solidFill>
            <a:schemeClr val="tx1"/>
          </a:solidFill>
          <a:latin typeface="+mn-lt"/>
          <a:ea typeface="+mn-ea"/>
          <a:cs typeface="+mn-cs"/>
        </a:defRPr>
      </a:lvl6pPr>
      <a:lvl7pPr marL="2219249" algn="l" defTabSz="739750" rtl="0" eaLnBrk="1" latinLnBrk="0" hangingPunct="1">
        <a:defRPr sz="1500" kern="1200">
          <a:solidFill>
            <a:schemeClr val="tx1"/>
          </a:solidFill>
          <a:latin typeface="+mn-lt"/>
          <a:ea typeface="+mn-ea"/>
          <a:cs typeface="+mn-cs"/>
        </a:defRPr>
      </a:lvl7pPr>
      <a:lvl8pPr marL="2589124" algn="l" defTabSz="739750" rtl="0" eaLnBrk="1" latinLnBrk="0" hangingPunct="1">
        <a:defRPr sz="1500" kern="1200">
          <a:solidFill>
            <a:schemeClr val="tx1"/>
          </a:solidFill>
          <a:latin typeface="+mn-lt"/>
          <a:ea typeface="+mn-ea"/>
          <a:cs typeface="+mn-cs"/>
        </a:defRPr>
      </a:lvl8pPr>
      <a:lvl9pPr marL="2958998" algn="l" defTabSz="73975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 Id="rId3" Type="http://schemas.openxmlformats.org/officeDocument/2006/relationships/image" Target="../media/image3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1.png"/><Relationship Id="rId3"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 Id="rId1" Type="http://schemas.openxmlformats.org/officeDocument/2006/relationships/slideLayout" Target="../slideLayouts/slideLayout32.xml"/><Relationship Id="rId2"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22.jpeg"/><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1" Type="http://schemas.openxmlformats.org/officeDocument/2006/relationships/slideLayout" Target="../slideLayouts/slideLayout32.xml"/><Relationship Id="rId2"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30.jpeg"/><Relationship Id="rId4" Type="http://schemas.openxmlformats.org/officeDocument/2006/relationships/image" Target="../media/image31.wmf"/><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3232" y="2132856"/>
            <a:ext cx="5362193" cy="1392155"/>
          </a:xfrm>
        </p:spPr>
        <p:txBody>
          <a:bodyPr anchor="ctr">
            <a:noAutofit/>
          </a:bodyPr>
          <a:lstStyle/>
          <a:p>
            <a:pPr algn="ctr">
              <a:lnSpc>
                <a:spcPct val="150000"/>
              </a:lnSpc>
            </a:pPr>
            <a:r>
              <a:rPr lang="en-US" altLang="en-US" b="1" dirty="0" smtClean="0">
                <a:latin typeface="仿宋" pitchFamily="49" charset="-122"/>
                <a:ea typeface="仿宋" pitchFamily="49" charset="-122"/>
              </a:rPr>
              <a:t>国信</a:t>
            </a:r>
            <a:r>
              <a:rPr lang="zh-CN" altLang="en-US" b="1" dirty="0" smtClean="0">
                <a:latin typeface="仿宋" pitchFamily="49" charset="-122"/>
                <a:ea typeface="仿宋" pitchFamily="49" charset="-122"/>
              </a:rPr>
              <a:t>证券</a:t>
            </a:r>
            <a:r>
              <a:rPr lang="zh-CN" altLang="zh-CN" b="1" dirty="0">
                <a:latin typeface="仿宋" pitchFamily="49" charset="-122"/>
                <a:ea typeface="仿宋" pitchFamily="49" charset="-122"/>
              </a:rPr>
              <a:t/>
            </a:r>
            <a:br>
              <a:rPr lang="zh-CN" altLang="zh-CN" b="1" dirty="0">
                <a:latin typeface="仿宋" pitchFamily="49" charset="-122"/>
                <a:ea typeface="仿宋" pitchFamily="49" charset="-122"/>
              </a:rPr>
            </a:br>
            <a:r>
              <a:rPr lang="zh-CN" altLang="en-US" sz="2800" b="1" dirty="0" smtClean="0">
                <a:latin typeface="仿宋" pitchFamily="49" charset="-122"/>
                <a:ea typeface="仿宋" pitchFamily="49" charset="-122"/>
              </a:rPr>
              <a:t>市场风险管理系统建设项目</a:t>
            </a:r>
            <a:endParaRPr lang="en-US" sz="2800" b="1" dirty="0">
              <a:latin typeface="仿宋" pitchFamily="49" charset="-122"/>
              <a:ea typeface="仿宋" pitchFamily="49" charset="-122"/>
            </a:endParaRPr>
          </a:p>
        </p:txBody>
      </p:sp>
      <p:sp>
        <p:nvSpPr>
          <p:cNvPr id="3" name="Slide Number Placeholder 2"/>
          <p:cNvSpPr>
            <a:spLocks noGrp="1"/>
          </p:cNvSpPr>
          <p:nvPr>
            <p:ph type="sldNum" sz="quarter" idx="12"/>
          </p:nvPr>
        </p:nvSpPr>
        <p:spPr/>
        <p:txBody>
          <a:bodyPr/>
          <a:lstStyle/>
          <a:p>
            <a:fld id="{BE799D66-A4C5-4277-8B75-A77F88F39C7A}" type="slidenum">
              <a:rPr lang="zh-CN" altLang="en-US" smtClean="0"/>
              <a:pPr/>
              <a:t>1</a:t>
            </a:fld>
            <a:endParaRPr lang="zh-CN" altLang="en-US"/>
          </a:p>
        </p:txBody>
      </p:sp>
    </p:spTree>
    <p:extLst>
      <p:ext uri="{BB962C8B-B14F-4D97-AF65-F5344CB8AC3E}">
        <p14:creationId xmlns:p14="http://schemas.microsoft.com/office/powerpoint/2010/main" val="2040574005"/>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数据和系统管理</a:t>
            </a:r>
            <a:endParaRPr kumimoji="1" lang="zh-CN" altLang="en-US" dirty="0"/>
          </a:p>
        </p:txBody>
      </p:sp>
      <p:sp>
        <p:nvSpPr>
          <p:cNvPr id="41" name="object 4"/>
          <p:cNvSpPr/>
          <p:nvPr/>
        </p:nvSpPr>
        <p:spPr>
          <a:xfrm>
            <a:off x="106288" y="886599"/>
            <a:ext cx="9000998" cy="342761"/>
          </a:xfrm>
          <a:custGeom>
            <a:avLst/>
            <a:gdLst/>
            <a:ahLst/>
            <a:cxnLst/>
            <a:rect l="l" t="t" r="r" b="b"/>
            <a:pathLst>
              <a:path w="9000998" h="182879">
                <a:moveTo>
                  <a:pt x="0" y="0"/>
                </a:moveTo>
                <a:lnTo>
                  <a:pt x="9000998" y="0"/>
                </a:lnTo>
                <a:lnTo>
                  <a:pt x="9000998" y="182879"/>
                </a:lnTo>
                <a:lnTo>
                  <a:pt x="0" y="182879"/>
                </a:lnTo>
                <a:lnTo>
                  <a:pt x="0" y="0"/>
                </a:lnTo>
                <a:close/>
              </a:path>
            </a:pathLst>
          </a:custGeom>
          <a:solidFill>
            <a:srgbClr val="CCFFCC"/>
          </a:solidFill>
        </p:spPr>
        <p:txBody>
          <a:bodyPr wrap="square" lIns="0" tIns="0" rIns="0" bIns="0" rtlCol="0">
            <a:noAutofit/>
          </a:bodyPr>
          <a:lstStyle/>
          <a:p>
            <a:endParaRPr>
              <a:latin typeface="仿宋" pitchFamily="49" charset="-122"/>
              <a:ea typeface="仿宋" pitchFamily="49" charset="-122"/>
            </a:endParaRPr>
          </a:p>
        </p:txBody>
      </p:sp>
      <p:sp>
        <p:nvSpPr>
          <p:cNvPr id="42" name="object 5"/>
          <p:cNvSpPr/>
          <p:nvPr/>
        </p:nvSpPr>
        <p:spPr>
          <a:xfrm>
            <a:off x="106288" y="1163612"/>
            <a:ext cx="1687690" cy="643166"/>
          </a:xfrm>
          <a:custGeom>
            <a:avLst/>
            <a:gdLst/>
            <a:ahLst/>
            <a:cxnLst/>
            <a:rect l="l" t="t" r="r" b="b"/>
            <a:pathLst>
              <a:path w="1687690" h="643166">
                <a:moveTo>
                  <a:pt x="0" y="0"/>
                </a:moveTo>
                <a:lnTo>
                  <a:pt x="1687690" y="0"/>
                </a:lnTo>
                <a:lnTo>
                  <a:pt x="1687690" y="643166"/>
                </a:lnTo>
                <a:lnTo>
                  <a:pt x="0" y="643166"/>
                </a:lnTo>
                <a:lnTo>
                  <a:pt x="0" y="0"/>
                </a:lnTo>
                <a:close/>
              </a:path>
            </a:pathLst>
          </a:custGeom>
          <a:solidFill>
            <a:srgbClr val="B8F7B3"/>
          </a:solidFill>
        </p:spPr>
        <p:txBody>
          <a:bodyPr wrap="square" lIns="0" tIns="0" rIns="0" bIns="0" rtlCol="0">
            <a:noAutofit/>
          </a:bodyPr>
          <a:lstStyle/>
          <a:p>
            <a:endParaRPr>
              <a:latin typeface="仿宋" pitchFamily="49" charset="-122"/>
              <a:ea typeface="仿宋" pitchFamily="49" charset="-122"/>
            </a:endParaRPr>
          </a:p>
        </p:txBody>
      </p:sp>
      <p:sp>
        <p:nvSpPr>
          <p:cNvPr id="43" name="object 6"/>
          <p:cNvSpPr/>
          <p:nvPr/>
        </p:nvSpPr>
        <p:spPr>
          <a:xfrm>
            <a:off x="1793978" y="1163612"/>
            <a:ext cx="1687690" cy="643166"/>
          </a:xfrm>
          <a:custGeom>
            <a:avLst/>
            <a:gdLst/>
            <a:ahLst/>
            <a:cxnLst/>
            <a:rect l="l" t="t" r="r" b="b"/>
            <a:pathLst>
              <a:path w="1687690" h="643166">
                <a:moveTo>
                  <a:pt x="0" y="0"/>
                </a:moveTo>
                <a:lnTo>
                  <a:pt x="1687690" y="0"/>
                </a:lnTo>
                <a:lnTo>
                  <a:pt x="1687690" y="643166"/>
                </a:lnTo>
                <a:lnTo>
                  <a:pt x="0" y="643166"/>
                </a:lnTo>
                <a:lnTo>
                  <a:pt x="0" y="0"/>
                </a:lnTo>
                <a:close/>
              </a:path>
            </a:pathLst>
          </a:custGeom>
          <a:solidFill>
            <a:srgbClr val="B8F7B3"/>
          </a:solidFill>
        </p:spPr>
        <p:txBody>
          <a:bodyPr wrap="square" lIns="0" tIns="0" rIns="0" bIns="0" rtlCol="0">
            <a:noAutofit/>
          </a:bodyPr>
          <a:lstStyle/>
          <a:p>
            <a:endParaRPr>
              <a:latin typeface="仿宋" pitchFamily="49" charset="-122"/>
              <a:ea typeface="仿宋" pitchFamily="49" charset="-122"/>
            </a:endParaRPr>
          </a:p>
        </p:txBody>
      </p:sp>
      <p:sp>
        <p:nvSpPr>
          <p:cNvPr id="44" name="object 7"/>
          <p:cNvSpPr/>
          <p:nvPr/>
        </p:nvSpPr>
        <p:spPr>
          <a:xfrm>
            <a:off x="3481669" y="1163612"/>
            <a:ext cx="2250249" cy="643166"/>
          </a:xfrm>
          <a:custGeom>
            <a:avLst/>
            <a:gdLst/>
            <a:ahLst/>
            <a:cxnLst/>
            <a:rect l="l" t="t" r="r" b="b"/>
            <a:pathLst>
              <a:path w="2250249" h="643166">
                <a:moveTo>
                  <a:pt x="0" y="0"/>
                </a:moveTo>
                <a:lnTo>
                  <a:pt x="2250249" y="0"/>
                </a:lnTo>
                <a:lnTo>
                  <a:pt x="2250249" y="643166"/>
                </a:lnTo>
                <a:lnTo>
                  <a:pt x="0" y="643166"/>
                </a:lnTo>
                <a:lnTo>
                  <a:pt x="0" y="0"/>
                </a:lnTo>
                <a:close/>
              </a:path>
            </a:pathLst>
          </a:custGeom>
          <a:solidFill>
            <a:srgbClr val="B8F7B3"/>
          </a:solidFill>
        </p:spPr>
        <p:txBody>
          <a:bodyPr wrap="square" lIns="0" tIns="0" rIns="0" bIns="0" rtlCol="0">
            <a:noAutofit/>
          </a:bodyPr>
          <a:lstStyle/>
          <a:p>
            <a:endParaRPr>
              <a:latin typeface="仿宋" pitchFamily="49" charset="-122"/>
              <a:ea typeface="仿宋" pitchFamily="49" charset="-122"/>
            </a:endParaRPr>
          </a:p>
        </p:txBody>
      </p:sp>
      <p:sp>
        <p:nvSpPr>
          <p:cNvPr id="45" name="object 8"/>
          <p:cNvSpPr/>
          <p:nvPr/>
        </p:nvSpPr>
        <p:spPr>
          <a:xfrm>
            <a:off x="5731918" y="1163612"/>
            <a:ext cx="1687690" cy="643166"/>
          </a:xfrm>
          <a:custGeom>
            <a:avLst/>
            <a:gdLst/>
            <a:ahLst/>
            <a:cxnLst/>
            <a:rect l="l" t="t" r="r" b="b"/>
            <a:pathLst>
              <a:path w="1687690" h="643166">
                <a:moveTo>
                  <a:pt x="0" y="0"/>
                </a:moveTo>
                <a:lnTo>
                  <a:pt x="1687690" y="0"/>
                </a:lnTo>
                <a:lnTo>
                  <a:pt x="1687690" y="643166"/>
                </a:lnTo>
                <a:lnTo>
                  <a:pt x="0" y="643166"/>
                </a:lnTo>
                <a:lnTo>
                  <a:pt x="0" y="0"/>
                </a:lnTo>
                <a:close/>
              </a:path>
            </a:pathLst>
          </a:custGeom>
          <a:solidFill>
            <a:srgbClr val="B8F7B3"/>
          </a:solidFill>
        </p:spPr>
        <p:txBody>
          <a:bodyPr wrap="square" lIns="0" tIns="0" rIns="0" bIns="0" rtlCol="0">
            <a:noAutofit/>
          </a:bodyPr>
          <a:lstStyle/>
          <a:p>
            <a:endParaRPr>
              <a:latin typeface="仿宋" pitchFamily="49" charset="-122"/>
              <a:ea typeface="仿宋" pitchFamily="49" charset="-122"/>
            </a:endParaRPr>
          </a:p>
        </p:txBody>
      </p:sp>
      <p:sp>
        <p:nvSpPr>
          <p:cNvPr id="46" name="object 9"/>
          <p:cNvSpPr/>
          <p:nvPr/>
        </p:nvSpPr>
        <p:spPr>
          <a:xfrm>
            <a:off x="7419596" y="1163612"/>
            <a:ext cx="1687690" cy="643166"/>
          </a:xfrm>
          <a:custGeom>
            <a:avLst/>
            <a:gdLst/>
            <a:ahLst/>
            <a:cxnLst/>
            <a:rect l="l" t="t" r="r" b="b"/>
            <a:pathLst>
              <a:path w="1687690" h="643166">
                <a:moveTo>
                  <a:pt x="0" y="0"/>
                </a:moveTo>
                <a:lnTo>
                  <a:pt x="1687690" y="0"/>
                </a:lnTo>
                <a:lnTo>
                  <a:pt x="1687690" y="643166"/>
                </a:lnTo>
                <a:lnTo>
                  <a:pt x="0" y="643166"/>
                </a:lnTo>
                <a:lnTo>
                  <a:pt x="0" y="0"/>
                </a:lnTo>
                <a:close/>
              </a:path>
            </a:pathLst>
          </a:custGeom>
          <a:solidFill>
            <a:srgbClr val="B8F7B3"/>
          </a:solidFill>
        </p:spPr>
        <p:txBody>
          <a:bodyPr wrap="square" lIns="0" tIns="0" rIns="0" bIns="0" rtlCol="0">
            <a:noAutofit/>
          </a:bodyPr>
          <a:lstStyle/>
          <a:p>
            <a:endParaRPr>
              <a:latin typeface="仿宋" pitchFamily="49" charset="-122"/>
              <a:ea typeface="仿宋" pitchFamily="49" charset="-122"/>
            </a:endParaRPr>
          </a:p>
        </p:txBody>
      </p:sp>
      <p:sp>
        <p:nvSpPr>
          <p:cNvPr id="47" name="object 10"/>
          <p:cNvSpPr/>
          <p:nvPr/>
        </p:nvSpPr>
        <p:spPr>
          <a:xfrm>
            <a:off x="7595123" y="1196751"/>
            <a:ext cx="288029" cy="288033"/>
          </a:xfrm>
          <a:custGeom>
            <a:avLst/>
            <a:gdLst/>
            <a:ahLst/>
            <a:cxnLst/>
            <a:rect l="l" t="t" r="r" b="b"/>
            <a:pathLst>
              <a:path w="288029" h="288033">
                <a:moveTo>
                  <a:pt x="143461" y="0"/>
                </a:moveTo>
                <a:lnTo>
                  <a:pt x="100780" y="6601"/>
                </a:lnTo>
                <a:lnTo>
                  <a:pt x="63225" y="24774"/>
                </a:lnTo>
                <a:lnTo>
                  <a:pt x="32740" y="52580"/>
                </a:lnTo>
                <a:lnTo>
                  <a:pt x="11263" y="88078"/>
                </a:lnTo>
                <a:lnTo>
                  <a:pt x="736" y="129325"/>
                </a:lnTo>
                <a:lnTo>
                  <a:pt x="0" y="145026"/>
                </a:lnTo>
                <a:lnTo>
                  <a:pt x="836" y="159664"/>
                </a:lnTo>
                <a:lnTo>
                  <a:pt x="11602" y="200731"/>
                </a:lnTo>
                <a:lnTo>
                  <a:pt x="33266" y="236032"/>
                </a:lnTo>
                <a:lnTo>
                  <a:pt x="63920" y="263635"/>
                </a:lnTo>
                <a:lnTo>
                  <a:pt x="101656" y="281613"/>
                </a:lnTo>
                <a:lnTo>
                  <a:pt x="144567" y="288033"/>
                </a:lnTo>
                <a:lnTo>
                  <a:pt x="159244" y="287239"/>
                </a:lnTo>
                <a:lnTo>
                  <a:pt x="200432" y="276564"/>
                </a:lnTo>
                <a:lnTo>
                  <a:pt x="235846" y="254964"/>
                </a:lnTo>
                <a:lnTo>
                  <a:pt x="263544" y="224379"/>
                </a:lnTo>
                <a:lnTo>
                  <a:pt x="281587" y="186749"/>
                </a:lnTo>
                <a:lnTo>
                  <a:pt x="287981" y="145026"/>
                </a:lnTo>
                <a:lnTo>
                  <a:pt x="288029" y="143007"/>
                </a:lnTo>
                <a:lnTo>
                  <a:pt x="287192" y="128369"/>
                </a:lnTo>
                <a:lnTo>
                  <a:pt x="276426" y="87302"/>
                </a:lnTo>
                <a:lnTo>
                  <a:pt x="254762" y="52001"/>
                </a:lnTo>
                <a:lnTo>
                  <a:pt x="224108" y="24397"/>
                </a:lnTo>
                <a:lnTo>
                  <a:pt x="186372" y="6420"/>
                </a:lnTo>
                <a:lnTo>
                  <a:pt x="143461" y="0"/>
                </a:lnTo>
                <a:close/>
              </a:path>
            </a:pathLst>
          </a:custGeom>
          <a:solidFill>
            <a:srgbClr val="B8F7B3"/>
          </a:solidFill>
        </p:spPr>
        <p:txBody>
          <a:bodyPr wrap="square" lIns="0" tIns="0" rIns="0" bIns="0" rtlCol="0">
            <a:noAutofit/>
          </a:bodyPr>
          <a:lstStyle/>
          <a:p>
            <a:endParaRPr>
              <a:latin typeface="仿宋" pitchFamily="49" charset="-122"/>
              <a:ea typeface="仿宋" pitchFamily="49" charset="-122"/>
            </a:endParaRPr>
          </a:p>
        </p:txBody>
      </p:sp>
      <p:sp>
        <p:nvSpPr>
          <p:cNvPr id="48" name="object 11"/>
          <p:cNvSpPr/>
          <p:nvPr/>
        </p:nvSpPr>
        <p:spPr>
          <a:xfrm>
            <a:off x="178297" y="1196750"/>
            <a:ext cx="288033" cy="288035"/>
          </a:xfrm>
          <a:custGeom>
            <a:avLst/>
            <a:gdLst/>
            <a:ahLst/>
            <a:cxnLst/>
            <a:rect l="l" t="t" r="r" b="b"/>
            <a:pathLst>
              <a:path w="288033" h="288035">
                <a:moveTo>
                  <a:pt x="144016" y="0"/>
                </a:moveTo>
                <a:lnTo>
                  <a:pt x="100782" y="6602"/>
                </a:lnTo>
                <a:lnTo>
                  <a:pt x="63228" y="24776"/>
                </a:lnTo>
                <a:lnTo>
                  <a:pt x="32742" y="52581"/>
                </a:lnTo>
                <a:lnTo>
                  <a:pt x="11265" y="88079"/>
                </a:lnTo>
                <a:lnTo>
                  <a:pt x="739" y="129326"/>
                </a:lnTo>
                <a:lnTo>
                  <a:pt x="0" y="144570"/>
                </a:lnTo>
                <a:lnTo>
                  <a:pt x="794" y="159248"/>
                </a:lnTo>
                <a:lnTo>
                  <a:pt x="11468" y="200436"/>
                </a:lnTo>
                <a:lnTo>
                  <a:pt x="33069" y="235849"/>
                </a:lnTo>
                <a:lnTo>
                  <a:pt x="63654" y="263548"/>
                </a:lnTo>
                <a:lnTo>
                  <a:pt x="101284" y="281590"/>
                </a:lnTo>
                <a:lnTo>
                  <a:pt x="144016" y="288035"/>
                </a:lnTo>
                <a:lnTo>
                  <a:pt x="144569" y="288034"/>
                </a:lnTo>
                <a:lnTo>
                  <a:pt x="187251" y="281433"/>
                </a:lnTo>
                <a:lnTo>
                  <a:pt x="224805" y="263259"/>
                </a:lnTo>
                <a:lnTo>
                  <a:pt x="255291" y="235454"/>
                </a:lnTo>
                <a:lnTo>
                  <a:pt x="276768" y="199956"/>
                </a:lnTo>
                <a:lnTo>
                  <a:pt x="287294" y="158709"/>
                </a:lnTo>
                <a:lnTo>
                  <a:pt x="288033" y="143465"/>
                </a:lnTo>
                <a:lnTo>
                  <a:pt x="287239" y="128787"/>
                </a:lnTo>
                <a:lnTo>
                  <a:pt x="276564" y="87599"/>
                </a:lnTo>
                <a:lnTo>
                  <a:pt x="254964" y="52186"/>
                </a:lnTo>
                <a:lnTo>
                  <a:pt x="224379" y="24487"/>
                </a:lnTo>
                <a:lnTo>
                  <a:pt x="186749" y="6445"/>
                </a:lnTo>
                <a:lnTo>
                  <a:pt x="144016" y="0"/>
                </a:lnTo>
                <a:close/>
              </a:path>
            </a:pathLst>
          </a:custGeom>
          <a:solidFill>
            <a:srgbClr val="B8F7B3"/>
          </a:solidFill>
        </p:spPr>
        <p:txBody>
          <a:bodyPr wrap="square" lIns="0" tIns="0" rIns="0" bIns="0" rtlCol="0">
            <a:noAutofit/>
          </a:bodyPr>
          <a:lstStyle/>
          <a:p>
            <a:endParaRPr>
              <a:latin typeface="仿宋" pitchFamily="49" charset="-122"/>
              <a:ea typeface="仿宋" pitchFamily="49" charset="-122"/>
            </a:endParaRPr>
          </a:p>
        </p:txBody>
      </p:sp>
      <p:sp>
        <p:nvSpPr>
          <p:cNvPr id="49" name="object 12"/>
          <p:cNvSpPr/>
          <p:nvPr/>
        </p:nvSpPr>
        <p:spPr>
          <a:xfrm>
            <a:off x="1834483" y="1196751"/>
            <a:ext cx="288029" cy="288033"/>
          </a:xfrm>
          <a:custGeom>
            <a:avLst/>
            <a:gdLst/>
            <a:ahLst/>
            <a:cxnLst/>
            <a:rect l="l" t="t" r="r" b="b"/>
            <a:pathLst>
              <a:path w="288029" h="288033">
                <a:moveTo>
                  <a:pt x="143461" y="0"/>
                </a:moveTo>
                <a:lnTo>
                  <a:pt x="100780" y="6601"/>
                </a:lnTo>
                <a:lnTo>
                  <a:pt x="63225" y="24774"/>
                </a:lnTo>
                <a:lnTo>
                  <a:pt x="32740" y="52580"/>
                </a:lnTo>
                <a:lnTo>
                  <a:pt x="11263" y="88078"/>
                </a:lnTo>
                <a:lnTo>
                  <a:pt x="736" y="129325"/>
                </a:lnTo>
                <a:lnTo>
                  <a:pt x="0" y="145026"/>
                </a:lnTo>
                <a:lnTo>
                  <a:pt x="836" y="159664"/>
                </a:lnTo>
                <a:lnTo>
                  <a:pt x="11602" y="200731"/>
                </a:lnTo>
                <a:lnTo>
                  <a:pt x="33266" y="236032"/>
                </a:lnTo>
                <a:lnTo>
                  <a:pt x="63920" y="263635"/>
                </a:lnTo>
                <a:lnTo>
                  <a:pt x="101656" y="281613"/>
                </a:lnTo>
                <a:lnTo>
                  <a:pt x="144567" y="288033"/>
                </a:lnTo>
                <a:lnTo>
                  <a:pt x="159244" y="287239"/>
                </a:lnTo>
                <a:lnTo>
                  <a:pt x="200432" y="276564"/>
                </a:lnTo>
                <a:lnTo>
                  <a:pt x="235846" y="254964"/>
                </a:lnTo>
                <a:lnTo>
                  <a:pt x="263544" y="224379"/>
                </a:lnTo>
                <a:lnTo>
                  <a:pt x="281587" y="186749"/>
                </a:lnTo>
                <a:lnTo>
                  <a:pt x="287981" y="145026"/>
                </a:lnTo>
                <a:lnTo>
                  <a:pt x="288029" y="143007"/>
                </a:lnTo>
                <a:lnTo>
                  <a:pt x="287192" y="128369"/>
                </a:lnTo>
                <a:lnTo>
                  <a:pt x="276426" y="87302"/>
                </a:lnTo>
                <a:lnTo>
                  <a:pt x="254762" y="52001"/>
                </a:lnTo>
                <a:lnTo>
                  <a:pt x="224108" y="24397"/>
                </a:lnTo>
                <a:lnTo>
                  <a:pt x="186372" y="6420"/>
                </a:lnTo>
                <a:lnTo>
                  <a:pt x="143461" y="0"/>
                </a:lnTo>
                <a:close/>
              </a:path>
            </a:pathLst>
          </a:custGeom>
          <a:solidFill>
            <a:srgbClr val="B8F7B3"/>
          </a:solidFill>
        </p:spPr>
        <p:txBody>
          <a:bodyPr wrap="square" lIns="0" tIns="0" rIns="0" bIns="0" rtlCol="0">
            <a:noAutofit/>
          </a:bodyPr>
          <a:lstStyle/>
          <a:p>
            <a:endParaRPr>
              <a:latin typeface="仿宋" pitchFamily="49" charset="-122"/>
              <a:ea typeface="仿宋" pitchFamily="49" charset="-122"/>
            </a:endParaRPr>
          </a:p>
        </p:txBody>
      </p:sp>
      <p:sp>
        <p:nvSpPr>
          <p:cNvPr id="50" name="object 13"/>
          <p:cNvSpPr/>
          <p:nvPr/>
        </p:nvSpPr>
        <p:spPr>
          <a:xfrm>
            <a:off x="3530401" y="1196751"/>
            <a:ext cx="288029" cy="288033"/>
          </a:xfrm>
          <a:custGeom>
            <a:avLst/>
            <a:gdLst/>
            <a:ahLst/>
            <a:cxnLst/>
            <a:rect l="l" t="t" r="r" b="b"/>
            <a:pathLst>
              <a:path w="288029" h="288033">
                <a:moveTo>
                  <a:pt x="143461" y="0"/>
                </a:moveTo>
                <a:lnTo>
                  <a:pt x="100780" y="6601"/>
                </a:lnTo>
                <a:lnTo>
                  <a:pt x="63225" y="24774"/>
                </a:lnTo>
                <a:lnTo>
                  <a:pt x="32740" y="52580"/>
                </a:lnTo>
                <a:lnTo>
                  <a:pt x="11263" y="88078"/>
                </a:lnTo>
                <a:lnTo>
                  <a:pt x="736" y="129325"/>
                </a:lnTo>
                <a:lnTo>
                  <a:pt x="0" y="145026"/>
                </a:lnTo>
                <a:lnTo>
                  <a:pt x="836" y="159664"/>
                </a:lnTo>
                <a:lnTo>
                  <a:pt x="11602" y="200731"/>
                </a:lnTo>
                <a:lnTo>
                  <a:pt x="33266" y="236032"/>
                </a:lnTo>
                <a:lnTo>
                  <a:pt x="63920" y="263635"/>
                </a:lnTo>
                <a:lnTo>
                  <a:pt x="101656" y="281613"/>
                </a:lnTo>
                <a:lnTo>
                  <a:pt x="144567" y="288033"/>
                </a:lnTo>
                <a:lnTo>
                  <a:pt x="159244" y="287239"/>
                </a:lnTo>
                <a:lnTo>
                  <a:pt x="200432" y="276564"/>
                </a:lnTo>
                <a:lnTo>
                  <a:pt x="235846" y="254964"/>
                </a:lnTo>
                <a:lnTo>
                  <a:pt x="263544" y="224379"/>
                </a:lnTo>
                <a:lnTo>
                  <a:pt x="281587" y="186749"/>
                </a:lnTo>
                <a:lnTo>
                  <a:pt x="287981" y="145026"/>
                </a:lnTo>
                <a:lnTo>
                  <a:pt x="288029" y="143007"/>
                </a:lnTo>
                <a:lnTo>
                  <a:pt x="287192" y="128369"/>
                </a:lnTo>
                <a:lnTo>
                  <a:pt x="276426" y="87302"/>
                </a:lnTo>
                <a:lnTo>
                  <a:pt x="254762" y="52001"/>
                </a:lnTo>
                <a:lnTo>
                  <a:pt x="224108" y="24397"/>
                </a:lnTo>
                <a:lnTo>
                  <a:pt x="186372" y="6420"/>
                </a:lnTo>
                <a:lnTo>
                  <a:pt x="143461" y="0"/>
                </a:lnTo>
                <a:close/>
              </a:path>
            </a:pathLst>
          </a:custGeom>
          <a:solidFill>
            <a:srgbClr val="B8F7B3"/>
          </a:solidFill>
        </p:spPr>
        <p:txBody>
          <a:bodyPr wrap="square" lIns="0" tIns="0" rIns="0" bIns="0" rtlCol="0">
            <a:noAutofit/>
          </a:bodyPr>
          <a:lstStyle/>
          <a:p>
            <a:endParaRPr>
              <a:latin typeface="仿宋" pitchFamily="49" charset="-122"/>
              <a:ea typeface="仿宋" pitchFamily="49" charset="-122"/>
            </a:endParaRPr>
          </a:p>
        </p:txBody>
      </p:sp>
      <p:sp>
        <p:nvSpPr>
          <p:cNvPr id="51" name="object 14"/>
          <p:cNvSpPr/>
          <p:nvPr/>
        </p:nvSpPr>
        <p:spPr>
          <a:xfrm>
            <a:off x="5794924" y="1196751"/>
            <a:ext cx="288029" cy="288033"/>
          </a:xfrm>
          <a:custGeom>
            <a:avLst/>
            <a:gdLst/>
            <a:ahLst/>
            <a:cxnLst/>
            <a:rect l="l" t="t" r="r" b="b"/>
            <a:pathLst>
              <a:path w="288029" h="288033">
                <a:moveTo>
                  <a:pt x="143461" y="0"/>
                </a:moveTo>
                <a:lnTo>
                  <a:pt x="100780" y="6601"/>
                </a:lnTo>
                <a:lnTo>
                  <a:pt x="63225" y="24774"/>
                </a:lnTo>
                <a:lnTo>
                  <a:pt x="32740" y="52580"/>
                </a:lnTo>
                <a:lnTo>
                  <a:pt x="11263" y="88078"/>
                </a:lnTo>
                <a:lnTo>
                  <a:pt x="736" y="129325"/>
                </a:lnTo>
                <a:lnTo>
                  <a:pt x="0" y="145026"/>
                </a:lnTo>
                <a:lnTo>
                  <a:pt x="836" y="159664"/>
                </a:lnTo>
                <a:lnTo>
                  <a:pt x="11602" y="200731"/>
                </a:lnTo>
                <a:lnTo>
                  <a:pt x="33266" y="236032"/>
                </a:lnTo>
                <a:lnTo>
                  <a:pt x="63920" y="263635"/>
                </a:lnTo>
                <a:lnTo>
                  <a:pt x="101656" y="281613"/>
                </a:lnTo>
                <a:lnTo>
                  <a:pt x="144567" y="288033"/>
                </a:lnTo>
                <a:lnTo>
                  <a:pt x="159244" y="287239"/>
                </a:lnTo>
                <a:lnTo>
                  <a:pt x="200432" y="276564"/>
                </a:lnTo>
                <a:lnTo>
                  <a:pt x="235846" y="254964"/>
                </a:lnTo>
                <a:lnTo>
                  <a:pt x="263544" y="224379"/>
                </a:lnTo>
                <a:lnTo>
                  <a:pt x="281587" y="186749"/>
                </a:lnTo>
                <a:lnTo>
                  <a:pt x="287981" y="145026"/>
                </a:lnTo>
                <a:lnTo>
                  <a:pt x="288029" y="143007"/>
                </a:lnTo>
                <a:lnTo>
                  <a:pt x="287192" y="128369"/>
                </a:lnTo>
                <a:lnTo>
                  <a:pt x="276426" y="87302"/>
                </a:lnTo>
                <a:lnTo>
                  <a:pt x="254762" y="52001"/>
                </a:lnTo>
                <a:lnTo>
                  <a:pt x="224108" y="24397"/>
                </a:lnTo>
                <a:lnTo>
                  <a:pt x="186372" y="6420"/>
                </a:lnTo>
                <a:lnTo>
                  <a:pt x="143461" y="0"/>
                </a:lnTo>
                <a:close/>
              </a:path>
            </a:pathLst>
          </a:custGeom>
          <a:solidFill>
            <a:srgbClr val="B8F7B3"/>
          </a:solidFill>
        </p:spPr>
        <p:txBody>
          <a:bodyPr wrap="square" lIns="0" tIns="0" rIns="0" bIns="0" rtlCol="0">
            <a:noAutofit/>
          </a:bodyPr>
          <a:lstStyle/>
          <a:p>
            <a:endParaRPr>
              <a:latin typeface="仿宋" pitchFamily="49" charset="-122"/>
              <a:ea typeface="仿宋" pitchFamily="49" charset="-122"/>
            </a:endParaRPr>
          </a:p>
        </p:txBody>
      </p:sp>
      <p:sp>
        <p:nvSpPr>
          <p:cNvPr id="52" name="object 15"/>
          <p:cNvSpPr/>
          <p:nvPr/>
        </p:nvSpPr>
        <p:spPr>
          <a:xfrm>
            <a:off x="142204" y="1876943"/>
            <a:ext cx="8856980" cy="802002"/>
          </a:xfrm>
          <a:custGeom>
            <a:avLst/>
            <a:gdLst/>
            <a:ahLst/>
            <a:cxnLst/>
            <a:rect l="l" t="t" r="r" b="b"/>
            <a:pathLst>
              <a:path w="8856980" h="1080122">
                <a:moveTo>
                  <a:pt x="0" y="0"/>
                </a:moveTo>
                <a:lnTo>
                  <a:pt x="8856980" y="0"/>
                </a:lnTo>
                <a:lnTo>
                  <a:pt x="8856980" y="1080122"/>
                </a:lnTo>
                <a:lnTo>
                  <a:pt x="0" y="1080122"/>
                </a:lnTo>
                <a:lnTo>
                  <a:pt x="0" y="0"/>
                </a:lnTo>
                <a:close/>
              </a:path>
            </a:pathLst>
          </a:custGeom>
          <a:ln w="25399">
            <a:solidFill>
              <a:srgbClr val="B8F7B3"/>
            </a:solidFill>
          </a:ln>
        </p:spPr>
        <p:txBody>
          <a:bodyPr wrap="square" lIns="0" tIns="0" rIns="0" bIns="0" rtlCol="0">
            <a:noAutofit/>
          </a:bodyPr>
          <a:lstStyle/>
          <a:p>
            <a:endParaRPr>
              <a:latin typeface="仿宋" pitchFamily="49" charset="-122"/>
              <a:ea typeface="仿宋" pitchFamily="49" charset="-122"/>
            </a:endParaRPr>
          </a:p>
        </p:txBody>
      </p:sp>
      <p:sp>
        <p:nvSpPr>
          <p:cNvPr id="53" name="object 16"/>
          <p:cNvSpPr/>
          <p:nvPr/>
        </p:nvSpPr>
        <p:spPr>
          <a:xfrm>
            <a:off x="178421" y="1926378"/>
            <a:ext cx="215899" cy="215900"/>
          </a:xfrm>
          <a:custGeom>
            <a:avLst/>
            <a:gdLst/>
            <a:ahLst/>
            <a:cxnLst/>
            <a:rect l="l" t="t" r="r" b="b"/>
            <a:pathLst>
              <a:path w="215899" h="215900">
                <a:moveTo>
                  <a:pt x="107949" y="0"/>
                </a:moveTo>
                <a:lnTo>
                  <a:pt x="65731" y="8569"/>
                </a:lnTo>
                <a:lnTo>
                  <a:pt x="31517" y="31721"/>
                </a:lnTo>
                <a:lnTo>
                  <a:pt x="8455" y="66000"/>
                </a:lnTo>
                <a:lnTo>
                  <a:pt x="20" y="107640"/>
                </a:lnTo>
                <a:lnTo>
                  <a:pt x="0" y="108259"/>
                </a:lnTo>
                <a:lnTo>
                  <a:pt x="1022" y="122870"/>
                </a:lnTo>
                <a:lnTo>
                  <a:pt x="14836" y="162598"/>
                </a:lnTo>
                <a:lnTo>
                  <a:pt x="42081" y="193478"/>
                </a:lnTo>
                <a:lnTo>
                  <a:pt x="79301" y="212056"/>
                </a:lnTo>
                <a:lnTo>
                  <a:pt x="107949" y="215900"/>
                </a:lnTo>
                <a:lnTo>
                  <a:pt x="108259" y="215899"/>
                </a:lnTo>
                <a:lnTo>
                  <a:pt x="150167" y="207330"/>
                </a:lnTo>
                <a:lnTo>
                  <a:pt x="184381" y="184178"/>
                </a:lnTo>
                <a:lnTo>
                  <a:pt x="207443" y="149899"/>
                </a:lnTo>
                <a:lnTo>
                  <a:pt x="215878" y="108259"/>
                </a:lnTo>
                <a:lnTo>
                  <a:pt x="215899" y="107640"/>
                </a:lnTo>
                <a:lnTo>
                  <a:pt x="214876" y="93029"/>
                </a:lnTo>
                <a:lnTo>
                  <a:pt x="201062" y="53301"/>
                </a:lnTo>
                <a:lnTo>
                  <a:pt x="173817" y="22421"/>
                </a:lnTo>
                <a:lnTo>
                  <a:pt x="136597" y="3843"/>
                </a:lnTo>
                <a:lnTo>
                  <a:pt x="107949" y="0"/>
                </a:lnTo>
                <a:close/>
              </a:path>
            </a:pathLst>
          </a:custGeom>
          <a:solidFill>
            <a:srgbClr val="B8F7B3"/>
          </a:solidFill>
        </p:spPr>
        <p:txBody>
          <a:bodyPr wrap="square" lIns="0" tIns="0" rIns="0" bIns="0" rtlCol="0">
            <a:noAutofit/>
          </a:bodyPr>
          <a:lstStyle/>
          <a:p>
            <a:endParaRPr>
              <a:latin typeface="仿宋" pitchFamily="49" charset="-122"/>
              <a:ea typeface="仿宋" pitchFamily="49" charset="-122"/>
            </a:endParaRPr>
          </a:p>
        </p:txBody>
      </p:sp>
      <p:sp>
        <p:nvSpPr>
          <p:cNvPr id="55" name="object 19"/>
          <p:cNvSpPr txBox="1"/>
          <p:nvPr/>
        </p:nvSpPr>
        <p:spPr>
          <a:xfrm>
            <a:off x="2165253" y="1402711"/>
            <a:ext cx="979932" cy="177800"/>
          </a:xfrm>
          <a:prstGeom prst="rect">
            <a:avLst/>
          </a:prstGeom>
        </p:spPr>
        <p:txBody>
          <a:bodyPr wrap="square" lIns="0" tIns="0" rIns="0" bIns="0" rtlCol="0">
            <a:noAutofit/>
          </a:bodyPr>
          <a:lstStyle/>
          <a:p>
            <a:pPr marL="12700">
              <a:lnSpc>
                <a:spcPts val="1320"/>
              </a:lnSpc>
              <a:spcBef>
                <a:spcPts val="66"/>
              </a:spcBef>
            </a:pPr>
            <a:r>
              <a:rPr sz="1800" spc="9" baseline="1651" dirty="0" smtClean="0">
                <a:latin typeface="仿宋" pitchFamily="49" charset="-122"/>
                <a:ea typeface="仿宋" pitchFamily="49" charset="-122"/>
                <a:cs typeface=""/>
              </a:rPr>
              <a:t>交易数</a:t>
            </a:r>
            <a:r>
              <a:rPr sz="1800" spc="0" baseline="1651" dirty="0" smtClean="0">
                <a:latin typeface="仿宋" pitchFamily="49" charset="-122"/>
                <a:ea typeface="仿宋" pitchFamily="49" charset="-122"/>
                <a:cs typeface=""/>
              </a:rPr>
              <a:t>据管理</a:t>
            </a:r>
            <a:endParaRPr sz="1200" dirty="0">
              <a:latin typeface="仿宋" pitchFamily="49" charset="-122"/>
              <a:ea typeface="仿宋" pitchFamily="49" charset="-122"/>
              <a:cs typeface="华文楷体"/>
            </a:endParaRPr>
          </a:p>
        </p:txBody>
      </p:sp>
      <p:sp>
        <p:nvSpPr>
          <p:cNvPr id="56" name="object 20"/>
          <p:cNvSpPr txBox="1"/>
          <p:nvPr/>
        </p:nvSpPr>
        <p:spPr>
          <a:xfrm>
            <a:off x="4133650" y="1402711"/>
            <a:ext cx="979932" cy="177800"/>
          </a:xfrm>
          <a:prstGeom prst="rect">
            <a:avLst/>
          </a:prstGeom>
        </p:spPr>
        <p:txBody>
          <a:bodyPr wrap="square" lIns="0" tIns="0" rIns="0" bIns="0" rtlCol="0">
            <a:noAutofit/>
          </a:bodyPr>
          <a:lstStyle/>
          <a:p>
            <a:pPr marL="12700">
              <a:lnSpc>
                <a:spcPts val="1320"/>
              </a:lnSpc>
              <a:spcBef>
                <a:spcPts val="66"/>
              </a:spcBef>
            </a:pPr>
            <a:r>
              <a:rPr sz="1800" spc="9" baseline="1651" dirty="0" smtClean="0">
                <a:latin typeface="仿宋" pitchFamily="49" charset="-122"/>
                <a:ea typeface="仿宋" pitchFamily="49" charset="-122"/>
                <a:cs typeface=""/>
              </a:rPr>
              <a:t>参考数</a:t>
            </a:r>
            <a:r>
              <a:rPr sz="1800" spc="0" baseline="1651" dirty="0" smtClean="0">
                <a:latin typeface="仿宋" pitchFamily="49" charset="-122"/>
                <a:ea typeface="仿宋" pitchFamily="49" charset="-122"/>
                <a:cs typeface=""/>
              </a:rPr>
              <a:t>据管理</a:t>
            </a:r>
            <a:endParaRPr sz="1200" dirty="0">
              <a:latin typeface="仿宋" pitchFamily="49" charset="-122"/>
              <a:ea typeface="仿宋" pitchFamily="49" charset="-122"/>
              <a:cs typeface="华文楷体"/>
            </a:endParaRPr>
          </a:p>
        </p:txBody>
      </p:sp>
      <p:sp>
        <p:nvSpPr>
          <p:cNvPr id="57" name="object 21"/>
          <p:cNvSpPr txBox="1"/>
          <p:nvPr/>
        </p:nvSpPr>
        <p:spPr>
          <a:xfrm>
            <a:off x="6103190" y="1402711"/>
            <a:ext cx="979932" cy="177800"/>
          </a:xfrm>
          <a:prstGeom prst="rect">
            <a:avLst/>
          </a:prstGeom>
        </p:spPr>
        <p:txBody>
          <a:bodyPr wrap="square" lIns="0" tIns="0" rIns="0" bIns="0" rtlCol="0">
            <a:noAutofit/>
          </a:bodyPr>
          <a:lstStyle/>
          <a:p>
            <a:pPr marL="12700">
              <a:lnSpc>
                <a:spcPts val="1320"/>
              </a:lnSpc>
              <a:spcBef>
                <a:spcPts val="66"/>
              </a:spcBef>
            </a:pPr>
            <a:r>
              <a:rPr sz="1800" spc="9" baseline="1651" dirty="0" smtClean="0">
                <a:latin typeface="仿宋" pitchFamily="49" charset="-122"/>
                <a:ea typeface="仿宋" pitchFamily="49" charset="-122"/>
                <a:cs typeface=""/>
              </a:rPr>
              <a:t>报告数</a:t>
            </a:r>
            <a:r>
              <a:rPr sz="1800" spc="0" baseline="1651" dirty="0" smtClean="0">
                <a:latin typeface="仿宋" pitchFamily="49" charset="-122"/>
                <a:ea typeface="仿宋" pitchFamily="49" charset="-122"/>
                <a:cs typeface=""/>
              </a:rPr>
              <a:t>据管理</a:t>
            </a:r>
            <a:endParaRPr sz="1200" dirty="0">
              <a:latin typeface="仿宋" pitchFamily="49" charset="-122"/>
              <a:ea typeface="仿宋" pitchFamily="49" charset="-122"/>
              <a:cs typeface="华文楷体"/>
            </a:endParaRPr>
          </a:p>
        </p:txBody>
      </p:sp>
      <p:sp>
        <p:nvSpPr>
          <p:cNvPr id="58" name="object 22"/>
          <p:cNvSpPr txBox="1"/>
          <p:nvPr/>
        </p:nvSpPr>
        <p:spPr>
          <a:xfrm>
            <a:off x="7943279" y="1402711"/>
            <a:ext cx="676656" cy="177800"/>
          </a:xfrm>
          <a:prstGeom prst="rect">
            <a:avLst/>
          </a:prstGeom>
        </p:spPr>
        <p:txBody>
          <a:bodyPr wrap="square" lIns="0" tIns="0" rIns="0" bIns="0" rtlCol="0">
            <a:noAutofit/>
          </a:bodyPr>
          <a:lstStyle/>
          <a:p>
            <a:pPr marL="12700">
              <a:lnSpc>
                <a:spcPts val="1320"/>
              </a:lnSpc>
              <a:spcBef>
                <a:spcPts val="66"/>
              </a:spcBef>
            </a:pPr>
            <a:r>
              <a:rPr sz="1800" spc="9" baseline="1651" dirty="0" smtClean="0">
                <a:latin typeface="仿宋" pitchFamily="49" charset="-122"/>
                <a:ea typeface="仿宋" pitchFamily="49" charset="-122"/>
                <a:cs typeface=""/>
              </a:rPr>
              <a:t>系统管理</a:t>
            </a:r>
            <a:endParaRPr sz="1200" dirty="0">
              <a:latin typeface="仿宋" pitchFamily="49" charset="-122"/>
              <a:ea typeface="仿宋" pitchFamily="49" charset="-122"/>
              <a:cs typeface="华文楷体"/>
            </a:endParaRPr>
          </a:p>
        </p:txBody>
      </p:sp>
      <p:sp>
        <p:nvSpPr>
          <p:cNvPr id="60" name="object 26"/>
          <p:cNvSpPr txBox="1"/>
          <p:nvPr/>
        </p:nvSpPr>
        <p:spPr>
          <a:xfrm>
            <a:off x="142204" y="1876943"/>
            <a:ext cx="8869680" cy="1080122"/>
          </a:xfrm>
          <a:prstGeom prst="rect">
            <a:avLst/>
          </a:prstGeom>
        </p:spPr>
        <p:txBody>
          <a:bodyPr wrap="square" lIns="0" tIns="0" rIns="0" bIns="0" rtlCol="0">
            <a:noAutofit/>
          </a:bodyPr>
          <a:lstStyle/>
          <a:p>
            <a:pPr marL="91433" marR="6937603" indent="10091">
              <a:lnSpc>
                <a:spcPts val="2355"/>
              </a:lnSpc>
              <a:spcBef>
                <a:spcPts val="275"/>
              </a:spcBef>
            </a:pPr>
            <a:r>
              <a:rPr sz="1200" spc="0" dirty="0" smtClean="0">
                <a:solidFill>
                  <a:srgbClr val="FFFFFF"/>
                </a:solidFill>
                <a:latin typeface="仿宋" pitchFamily="49" charset="-122"/>
                <a:ea typeface="仿宋" pitchFamily="49" charset="-122"/>
                <a:cs typeface="微软雅黑"/>
              </a:rPr>
              <a:t>1 </a:t>
            </a:r>
            <a:r>
              <a:rPr sz="1200" spc="323" dirty="0" smtClean="0">
                <a:solidFill>
                  <a:srgbClr val="FFFFFF"/>
                </a:solidFill>
                <a:latin typeface="仿宋" pitchFamily="49" charset="-122"/>
                <a:ea typeface="仿宋" pitchFamily="49" charset="-122"/>
                <a:cs typeface="微软雅黑"/>
              </a:rPr>
              <a:t> </a:t>
            </a:r>
            <a:r>
              <a:rPr sz="1400" spc="0" dirty="0" err="1" smtClean="0">
                <a:latin typeface="仿宋" pitchFamily="49" charset="-122"/>
                <a:ea typeface="仿宋" pitchFamily="49" charset="-122"/>
                <a:cs typeface="微软雅黑"/>
              </a:rPr>
              <a:t>市场数据管理</a:t>
            </a:r>
            <a:r>
              <a:rPr sz="1400" spc="0" dirty="0" smtClean="0">
                <a:latin typeface="仿宋" pitchFamily="49" charset="-122"/>
                <a:ea typeface="仿宋" pitchFamily="49" charset="-122"/>
                <a:cs typeface="微软雅黑"/>
              </a:rPr>
              <a:t> </a:t>
            </a:r>
            <a:endParaRPr sz="1400" dirty="0" smtClean="0">
              <a:latin typeface="仿宋" pitchFamily="49" charset="-122"/>
              <a:ea typeface="仿宋" pitchFamily="49" charset="-122"/>
              <a:cs typeface="微软雅黑"/>
            </a:endParaRPr>
          </a:p>
        </p:txBody>
      </p:sp>
      <p:sp>
        <p:nvSpPr>
          <p:cNvPr id="61" name="object 27"/>
          <p:cNvSpPr txBox="1"/>
          <p:nvPr/>
        </p:nvSpPr>
        <p:spPr>
          <a:xfrm>
            <a:off x="106288" y="980732"/>
            <a:ext cx="9000998" cy="182879"/>
          </a:xfrm>
          <a:prstGeom prst="rect">
            <a:avLst/>
          </a:prstGeom>
        </p:spPr>
        <p:txBody>
          <a:bodyPr wrap="square" lIns="0" tIns="0" rIns="0" bIns="0" rtlCol="0">
            <a:noAutofit/>
          </a:bodyPr>
          <a:lstStyle/>
          <a:p>
            <a:pPr marL="3787966" marR="3775899" algn="ctr">
              <a:lnSpc>
                <a:spcPts val="1390"/>
              </a:lnSpc>
              <a:spcBef>
                <a:spcPts val="69"/>
              </a:spcBef>
            </a:pPr>
            <a:r>
              <a:rPr sz="2400" spc="9" baseline="1651" dirty="0" err="1" smtClean="0">
                <a:latin typeface="仿宋" pitchFamily="49" charset="-122"/>
                <a:ea typeface="仿宋" pitchFamily="49" charset="-122"/>
                <a:cs typeface=""/>
              </a:rPr>
              <a:t>数</a:t>
            </a:r>
            <a:r>
              <a:rPr sz="2400" spc="0" baseline="1651" dirty="0" err="1" smtClean="0">
                <a:latin typeface="仿宋" pitchFamily="49" charset="-122"/>
                <a:ea typeface="仿宋" pitchFamily="49" charset="-122"/>
                <a:cs typeface=""/>
              </a:rPr>
              <a:t>据和系统管理</a:t>
            </a:r>
            <a:endParaRPr sz="1600" dirty="0">
              <a:latin typeface="仿宋" pitchFamily="49" charset="-122"/>
              <a:ea typeface="仿宋" pitchFamily="49" charset="-122"/>
              <a:cs typeface="华文楷体"/>
            </a:endParaRPr>
          </a:p>
        </p:txBody>
      </p:sp>
      <p:sp>
        <p:nvSpPr>
          <p:cNvPr id="62" name="object 28"/>
          <p:cNvSpPr txBox="1"/>
          <p:nvPr/>
        </p:nvSpPr>
        <p:spPr>
          <a:xfrm>
            <a:off x="106288" y="1163612"/>
            <a:ext cx="1700390" cy="643166"/>
          </a:xfrm>
          <a:prstGeom prst="rect">
            <a:avLst/>
          </a:prstGeom>
        </p:spPr>
        <p:txBody>
          <a:bodyPr wrap="square" lIns="0" tIns="0" rIns="0" bIns="0" rtlCol="0">
            <a:noAutofit/>
          </a:bodyPr>
          <a:lstStyle/>
          <a:p>
            <a:pPr marR="12700">
              <a:lnSpc>
                <a:spcPts val="700"/>
              </a:lnSpc>
              <a:spcBef>
                <a:spcPts val="13"/>
              </a:spcBef>
            </a:pPr>
            <a:endParaRPr sz="700">
              <a:latin typeface="仿宋" pitchFamily="49" charset="-122"/>
              <a:ea typeface="仿宋" pitchFamily="49" charset="-122"/>
            </a:endParaRPr>
          </a:p>
          <a:p>
            <a:pPr marL="172366">
              <a:lnSpc>
                <a:spcPts val="1325"/>
              </a:lnSpc>
              <a:spcBef>
                <a:spcPts val="66"/>
              </a:spcBef>
            </a:pPr>
            <a:r>
              <a:rPr sz="1800" spc="0" baseline="-2415" dirty="0" smtClean="0">
                <a:solidFill>
                  <a:srgbClr val="FFFFFF"/>
                </a:solidFill>
                <a:latin typeface="仿宋" pitchFamily="49" charset="-122"/>
                <a:ea typeface="仿宋" pitchFamily="49" charset="-122"/>
                <a:cs typeface="Arial"/>
              </a:rPr>
              <a:t>1</a:t>
            </a:r>
            <a:endParaRPr sz="1200">
              <a:latin typeface="仿宋" pitchFamily="49" charset="-122"/>
              <a:ea typeface="仿宋" pitchFamily="49" charset="-122"/>
              <a:cs typeface="Arial"/>
            </a:endParaRPr>
          </a:p>
          <a:p>
            <a:pPr marL="383976">
              <a:lnSpc>
                <a:spcPts val="1165"/>
              </a:lnSpc>
            </a:pPr>
            <a:r>
              <a:rPr sz="1800" spc="9" baseline="3302" dirty="0" smtClean="0">
                <a:latin typeface="仿宋" pitchFamily="49" charset="-122"/>
                <a:ea typeface="仿宋" pitchFamily="49" charset="-122"/>
                <a:cs typeface=""/>
              </a:rPr>
              <a:t>市场数</a:t>
            </a:r>
            <a:r>
              <a:rPr sz="1800" spc="0" baseline="3302" dirty="0" smtClean="0">
                <a:latin typeface="仿宋" pitchFamily="49" charset="-122"/>
                <a:ea typeface="仿宋" pitchFamily="49" charset="-122"/>
                <a:cs typeface=""/>
              </a:rPr>
              <a:t>据管理</a:t>
            </a:r>
            <a:endParaRPr sz="1200">
              <a:latin typeface="仿宋" pitchFamily="49" charset="-122"/>
              <a:ea typeface="仿宋" pitchFamily="49" charset="-122"/>
              <a:cs typeface="华文楷体"/>
            </a:endParaRPr>
          </a:p>
        </p:txBody>
      </p:sp>
      <p:sp>
        <p:nvSpPr>
          <p:cNvPr id="63" name="object 29"/>
          <p:cNvSpPr txBox="1"/>
          <p:nvPr/>
        </p:nvSpPr>
        <p:spPr>
          <a:xfrm>
            <a:off x="1793978" y="1163612"/>
            <a:ext cx="7326007" cy="643166"/>
          </a:xfrm>
          <a:prstGeom prst="rect">
            <a:avLst/>
          </a:prstGeom>
        </p:spPr>
        <p:txBody>
          <a:bodyPr wrap="square" lIns="0" tIns="0" rIns="0" bIns="0" rtlCol="0">
            <a:noAutofit/>
          </a:bodyPr>
          <a:lstStyle/>
          <a:p>
            <a:pPr marR="12700">
              <a:lnSpc>
                <a:spcPts val="700"/>
              </a:lnSpc>
              <a:spcBef>
                <a:spcPts val="13"/>
              </a:spcBef>
            </a:pPr>
            <a:endParaRPr sz="700" dirty="0">
              <a:latin typeface="仿宋" pitchFamily="49" charset="-122"/>
              <a:ea typeface="仿宋" pitchFamily="49" charset="-122"/>
            </a:endParaRPr>
          </a:p>
          <a:p>
            <a:pPr marL="140860">
              <a:lnSpc>
                <a:spcPct val="95825"/>
              </a:lnSpc>
              <a:tabLst>
                <a:tab pos="1828800" algn="l"/>
                <a:tab pos="4089400" algn="l"/>
                <a:tab pos="5854700" algn="l"/>
              </a:tabLst>
            </a:pPr>
            <a:r>
              <a:rPr sz="1200" spc="0" dirty="0" smtClean="0">
                <a:solidFill>
                  <a:srgbClr val="FFFFFF"/>
                </a:solidFill>
                <a:latin typeface="仿宋" pitchFamily="49" charset="-122"/>
                <a:ea typeface="仿宋" pitchFamily="49" charset="-122"/>
                <a:cs typeface="Arial"/>
              </a:rPr>
              <a:t>2	3	4	</a:t>
            </a:r>
            <a:r>
              <a:rPr lang="en-US" altLang="zh-CN" sz="1200" spc="4" dirty="0" smtClean="0">
                <a:solidFill>
                  <a:srgbClr val="FFFFFF"/>
                </a:solidFill>
                <a:latin typeface="仿宋" pitchFamily="49" charset="-122"/>
                <a:ea typeface="仿宋" pitchFamily="49" charset="-122"/>
                <a:cs typeface="Arial"/>
              </a:rPr>
              <a:t>5</a:t>
            </a:r>
            <a:endParaRPr sz="1200" dirty="0">
              <a:latin typeface="仿宋" pitchFamily="49" charset="-122"/>
              <a:ea typeface="仿宋" pitchFamily="49" charset="-122"/>
              <a:cs typeface="Arial"/>
            </a:endParaRPr>
          </a:p>
        </p:txBody>
      </p:sp>
      <p:grpSp>
        <p:nvGrpSpPr>
          <p:cNvPr id="3" name="Group 26"/>
          <p:cNvGrpSpPr/>
          <p:nvPr/>
        </p:nvGrpSpPr>
        <p:grpSpPr>
          <a:xfrm>
            <a:off x="147917" y="2733197"/>
            <a:ext cx="8869680" cy="1126110"/>
            <a:chOff x="77206" y="2060841"/>
            <a:chExt cx="8869680" cy="1126110"/>
          </a:xfrm>
        </p:grpSpPr>
        <p:sp>
          <p:nvSpPr>
            <p:cNvPr id="28" name="object 15"/>
            <p:cNvSpPr/>
            <p:nvPr/>
          </p:nvSpPr>
          <p:spPr>
            <a:xfrm>
              <a:off x="77206" y="2060841"/>
              <a:ext cx="8856980" cy="1126110"/>
            </a:xfrm>
            <a:custGeom>
              <a:avLst/>
              <a:gdLst/>
              <a:ahLst/>
              <a:cxnLst/>
              <a:rect l="l" t="t" r="r" b="b"/>
              <a:pathLst>
                <a:path w="8856980" h="1368158">
                  <a:moveTo>
                    <a:pt x="0" y="0"/>
                  </a:moveTo>
                  <a:lnTo>
                    <a:pt x="8856980" y="0"/>
                  </a:lnTo>
                  <a:lnTo>
                    <a:pt x="8856980" y="1368158"/>
                  </a:lnTo>
                  <a:lnTo>
                    <a:pt x="0" y="1368158"/>
                  </a:lnTo>
                  <a:lnTo>
                    <a:pt x="0" y="0"/>
                  </a:lnTo>
                  <a:close/>
                </a:path>
              </a:pathLst>
            </a:custGeom>
            <a:ln w="25400">
              <a:solidFill>
                <a:srgbClr val="B8F7B3"/>
              </a:solidFill>
            </a:ln>
          </p:spPr>
          <p:txBody>
            <a:bodyPr wrap="square" lIns="0" tIns="0" rIns="0" bIns="0" rtlCol="0">
              <a:noAutofit/>
            </a:bodyPr>
            <a:lstStyle/>
            <a:p>
              <a:endParaRPr>
                <a:latin typeface="仿宋" pitchFamily="49" charset="-122"/>
                <a:ea typeface="仿宋" pitchFamily="49" charset="-122"/>
                <a:cs typeface="微软雅黑"/>
              </a:endParaRPr>
            </a:p>
          </p:txBody>
        </p:sp>
        <p:sp>
          <p:nvSpPr>
            <p:cNvPr id="29" name="object 16"/>
            <p:cNvSpPr/>
            <p:nvPr/>
          </p:nvSpPr>
          <p:spPr>
            <a:xfrm>
              <a:off x="149339" y="2110402"/>
              <a:ext cx="215899" cy="215900"/>
            </a:xfrm>
            <a:custGeom>
              <a:avLst/>
              <a:gdLst/>
              <a:ahLst/>
              <a:cxnLst/>
              <a:rect l="l" t="t" r="r" b="b"/>
              <a:pathLst>
                <a:path w="215899" h="215900">
                  <a:moveTo>
                    <a:pt x="107949" y="0"/>
                  </a:moveTo>
                  <a:lnTo>
                    <a:pt x="65731" y="8569"/>
                  </a:lnTo>
                  <a:lnTo>
                    <a:pt x="31517" y="31721"/>
                  </a:lnTo>
                  <a:lnTo>
                    <a:pt x="8455" y="66000"/>
                  </a:lnTo>
                  <a:lnTo>
                    <a:pt x="20" y="107640"/>
                  </a:lnTo>
                  <a:lnTo>
                    <a:pt x="0" y="108259"/>
                  </a:lnTo>
                  <a:lnTo>
                    <a:pt x="1022" y="122870"/>
                  </a:lnTo>
                  <a:lnTo>
                    <a:pt x="14836" y="162598"/>
                  </a:lnTo>
                  <a:lnTo>
                    <a:pt x="42081" y="193478"/>
                  </a:lnTo>
                  <a:lnTo>
                    <a:pt x="79301" y="212056"/>
                  </a:lnTo>
                  <a:lnTo>
                    <a:pt x="107949" y="215900"/>
                  </a:lnTo>
                  <a:lnTo>
                    <a:pt x="108515" y="215898"/>
                  </a:lnTo>
                  <a:lnTo>
                    <a:pt x="150333" y="207254"/>
                  </a:lnTo>
                  <a:lnTo>
                    <a:pt x="184464" y="184055"/>
                  </a:lnTo>
                  <a:lnTo>
                    <a:pt x="207467" y="149713"/>
                  </a:lnTo>
                  <a:lnTo>
                    <a:pt x="215899" y="107640"/>
                  </a:lnTo>
                  <a:lnTo>
                    <a:pt x="214876" y="93029"/>
                  </a:lnTo>
                  <a:lnTo>
                    <a:pt x="201062" y="53301"/>
                  </a:lnTo>
                  <a:lnTo>
                    <a:pt x="173817" y="22421"/>
                  </a:lnTo>
                  <a:lnTo>
                    <a:pt x="136597" y="3843"/>
                  </a:lnTo>
                  <a:lnTo>
                    <a:pt x="107949" y="0"/>
                  </a:lnTo>
                  <a:close/>
                </a:path>
              </a:pathLst>
            </a:custGeom>
            <a:solidFill>
              <a:srgbClr val="B8F7B3"/>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30" name="object 25"/>
            <p:cNvSpPr txBox="1"/>
            <p:nvPr/>
          </p:nvSpPr>
          <p:spPr>
            <a:xfrm>
              <a:off x="77206" y="2060841"/>
              <a:ext cx="8869680" cy="1126110"/>
            </a:xfrm>
            <a:prstGeom prst="rect">
              <a:avLst/>
            </a:prstGeom>
          </p:spPr>
          <p:txBody>
            <a:bodyPr wrap="square" lIns="0" tIns="0" rIns="0" bIns="0" rtlCol="0">
              <a:noAutofit/>
            </a:bodyPr>
            <a:lstStyle/>
            <a:p>
              <a:pPr marL="91439" marR="6937596" indent="46000">
                <a:lnSpc>
                  <a:spcPts val="2355"/>
                </a:lnSpc>
                <a:spcBef>
                  <a:spcPts val="275"/>
                </a:spcBef>
              </a:pPr>
              <a:r>
                <a:rPr sz="1200" spc="0" dirty="0" smtClean="0">
                  <a:solidFill>
                    <a:srgbClr val="FFFFFF"/>
                  </a:solidFill>
                  <a:latin typeface="仿宋" pitchFamily="49" charset="-122"/>
                  <a:ea typeface="仿宋" pitchFamily="49" charset="-122"/>
                  <a:cs typeface="微软雅黑"/>
                </a:rPr>
                <a:t>2 </a:t>
              </a:r>
              <a:r>
                <a:rPr sz="1200" spc="44" dirty="0" smtClean="0">
                  <a:solidFill>
                    <a:srgbClr val="FFFFFF"/>
                  </a:solidFill>
                  <a:latin typeface="仿宋" pitchFamily="49" charset="-122"/>
                  <a:ea typeface="仿宋" pitchFamily="49" charset="-122"/>
                  <a:cs typeface="微软雅黑"/>
                </a:rPr>
                <a:t> </a:t>
              </a:r>
              <a:r>
                <a:rPr sz="1400" spc="0" dirty="0" err="1" smtClean="0">
                  <a:latin typeface="仿宋" pitchFamily="49" charset="-122"/>
                  <a:ea typeface="仿宋" pitchFamily="49" charset="-122"/>
                  <a:cs typeface="微软雅黑"/>
                </a:rPr>
                <a:t>交易数据管理</a:t>
              </a:r>
              <a:r>
                <a:rPr sz="1400" spc="0" dirty="0" smtClean="0">
                  <a:latin typeface="仿宋" pitchFamily="49" charset="-122"/>
                  <a:ea typeface="仿宋" pitchFamily="49" charset="-122"/>
                  <a:cs typeface="微软雅黑"/>
                </a:rPr>
                <a:t> </a:t>
              </a:r>
              <a:endParaRPr sz="1400" dirty="0">
                <a:latin typeface="仿宋" pitchFamily="49" charset="-122"/>
                <a:ea typeface="仿宋" pitchFamily="49" charset="-122"/>
                <a:cs typeface="微软雅黑"/>
              </a:endParaRPr>
            </a:p>
            <a:p>
              <a:pPr marL="457200" indent="-107950">
                <a:lnSpc>
                  <a:spcPts val="1680"/>
                </a:lnSpc>
                <a:buFont typeface="Arial" pitchFamily="34" charset="0"/>
                <a:buChar char="•"/>
              </a:pPr>
              <a:r>
                <a:rPr lang="zh-CN" altLang="en-US" sz="1400" dirty="0" smtClean="0">
                  <a:latin typeface="仿宋" pitchFamily="49" charset="-122"/>
                  <a:ea typeface="仿宋" pitchFamily="49" charset="-122"/>
                </a:rPr>
                <a:t>基于投资组合层级、产品架构和风险因子进行头寸管理；</a:t>
              </a:r>
            </a:p>
            <a:p>
              <a:pPr marL="457200" indent="-107950">
                <a:lnSpc>
                  <a:spcPts val="1680"/>
                </a:lnSpc>
                <a:buFont typeface="Arial" pitchFamily="34" charset="0"/>
                <a:buChar char="•"/>
              </a:pPr>
              <a:r>
                <a:rPr lang="zh-CN" altLang="en-US" sz="1400" dirty="0" smtClean="0">
                  <a:latin typeface="仿宋" pitchFamily="49" charset="-122"/>
                  <a:ea typeface="仿宋" pitchFamily="49" charset="-122"/>
                </a:rPr>
                <a:t>估值、风险计量、报表计算可进行组合的筛选，确定分析对象；</a:t>
              </a:r>
            </a:p>
            <a:p>
              <a:pPr marL="457200" indent="-107950">
                <a:lnSpc>
                  <a:spcPts val="1680"/>
                </a:lnSpc>
                <a:buFont typeface="Arial" pitchFamily="34" charset="0"/>
                <a:buChar char="•"/>
              </a:pPr>
              <a:r>
                <a:rPr lang="zh-CN" altLang="en-US" sz="1400" dirty="0" smtClean="0">
                  <a:latin typeface="仿宋" pitchFamily="49" charset="-122"/>
                  <a:ea typeface="仿宋" pitchFamily="49" charset="-122"/>
                </a:rPr>
                <a:t>虚拟组合的搭建，以及虚拟交易的录入和计量功能。</a:t>
              </a:r>
              <a:endParaRPr lang="zh-CN" altLang="en-US" sz="1400" dirty="0">
                <a:latin typeface="仿宋" pitchFamily="49" charset="-122"/>
                <a:ea typeface="仿宋" pitchFamily="49" charset="-122"/>
              </a:endParaRPr>
            </a:p>
          </p:txBody>
        </p:sp>
      </p:grpSp>
      <p:sp>
        <p:nvSpPr>
          <p:cNvPr id="32" name="object 15"/>
          <p:cNvSpPr/>
          <p:nvPr/>
        </p:nvSpPr>
        <p:spPr>
          <a:xfrm>
            <a:off x="154135" y="3913097"/>
            <a:ext cx="8856980" cy="699245"/>
          </a:xfrm>
          <a:custGeom>
            <a:avLst/>
            <a:gdLst/>
            <a:ahLst/>
            <a:cxnLst/>
            <a:rect l="l" t="t" r="r" b="b"/>
            <a:pathLst>
              <a:path w="8856980" h="936307">
                <a:moveTo>
                  <a:pt x="0" y="0"/>
                </a:moveTo>
                <a:lnTo>
                  <a:pt x="8856980" y="0"/>
                </a:lnTo>
                <a:lnTo>
                  <a:pt x="8856980" y="936307"/>
                </a:lnTo>
                <a:lnTo>
                  <a:pt x="0" y="936307"/>
                </a:lnTo>
                <a:lnTo>
                  <a:pt x="0" y="0"/>
                </a:lnTo>
                <a:close/>
              </a:path>
            </a:pathLst>
          </a:custGeom>
          <a:ln w="25400">
            <a:solidFill>
              <a:srgbClr val="B8F7B3"/>
            </a:solidFill>
          </a:ln>
        </p:spPr>
        <p:txBody>
          <a:bodyPr wrap="square" lIns="0" tIns="0" rIns="0" bIns="0" rtlCol="0">
            <a:noAutofit/>
          </a:bodyPr>
          <a:lstStyle/>
          <a:p>
            <a:endParaRPr>
              <a:latin typeface="仿宋" pitchFamily="49" charset="-122"/>
              <a:ea typeface="仿宋" pitchFamily="49" charset="-122"/>
              <a:cs typeface="微软雅黑"/>
            </a:endParaRPr>
          </a:p>
        </p:txBody>
      </p:sp>
      <p:sp>
        <p:nvSpPr>
          <p:cNvPr id="33" name="object 16"/>
          <p:cNvSpPr/>
          <p:nvPr/>
        </p:nvSpPr>
        <p:spPr>
          <a:xfrm>
            <a:off x="226268" y="3958260"/>
            <a:ext cx="215899" cy="215900"/>
          </a:xfrm>
          <a:custGeom>
            <a:avLst/>
            <a:gdLst/>
            <a:ahLst/>
            <a:cxnLst/>
            <a:rect l="l" t="t" r="r" b="b"/>
            <a:pathLst>
              <a:path w="215899" h="215900">
                <a:moveTo>
                  <a:pt x="107949" y="0"/>
                </a:moveTo>
                <a:lnTo>
                  <a:pt x="65731" y="8569"/>
                </a:lnTo>
                <a:lnTo>
                  <a:pt x="31517" y="31721"/>
                </a:lnTo>
                <a:lnTo>
                  <a:pt x="8455" y="66000"/>
                </a:lnTo>
                <a:lnTo>
                  <a:pt x="20" y="107640"/>
                </a:lnTo>
                <a:lnTo>
                  <a:pt x="0" y="108259"/>
                </a:lnTo>
                <a:lnTo>
                  <a:pt x="1022" y="122870"/>
                </a:lnTo>
                <a:lnTo>
                  <a:pt x="14836" y="162598"/>
                </a:lnTo>
                <a:lnTo>
                  <a:pt x="42081" y="193478"/>
                </a:lnTo>
                <a:lnTo>
                  <a:pt x="79301" y="212056"/>
                </a:lnTo>
                <a:lnTo>
                  <a:pt x="107949" y="215900"/>
                </a:lnTo>
                <a:lnTo>
                  <a:pt x="108515" y="215898"/>
                </a:lnTo>
                <a:lnTo>
                  <a:pt x="150333" y="207254"/>
                </a:lnTo>
                <a:lnTo>
                  <a:pt x="184464" y="184055"/>
                </a:lnTo>
                <a:lnTo>
                  <a:pt x="207467" y="149713"/>
                </a:lnTo>
                <a:lnTo>
                  <a:pt x="215899" y="107640"/>
                </a:lnTo>
                <a:lnTo>
                  <a:pt x="214876" y="93029"/>
                </a:lnTo>
                <a:lnTo>
                  <a:pt x="201062" y="53301"/>
                </a:lnTo>
                <a:lnTo>
                  <a:pt x="173817" y="22421"/>
                </a:lnTo>
                <a:lnTo>
                  <a:pt x="136597" y="3843"/>
                </a:lnTo>
                <a:lnTo>
                  <a:pt x="107949" y="0"/>
                </a:lnTo>
                <a:close/>
              </a:path>
            </a:pathLst>
          </a:custGeom>
          <a:solidFill>
            <a:srgbClr val="B8F7B3"/>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34" name="object 40"/>
          <p:cNvSpPr txBox="1"/>
          <p:nvPr/>
        </p:nvSpPr>
        <p:spPr>
          <a:xfrm>
            <a:off x="154135" y="3913097"/>
            <a:ext cx="8869680" cy="699245"/>
          </a:xfrm>
          <a:prstGeom prst="rect">
            <a:avLst/>
          </a:prstGeom>
        </p:spPr>
        <p:txBody>
          <a:bodyPr wrap="square" lIns="0" tIns="0" rIns="0" bIns="0" rtlCol="0">
            <a:noAutofit/>
          </a:bodyPr>
          <a:lstStyle/>
          <a:p>
            <a:pPr marL="91439" marR="6937596" indent="46000">
              <a:lnSpc>
                <a:spcPts val="2355"/>
              </a:lnSpc>
              <a:spcBef>
                <a:spcPts val="245"/>
              </a:spcBef>
            </a:pPr>
            <a:r>
              <a:rPr sz="1200" spc="0" dirty="0" smtClean="0">
                <a:solidFill>
                  <a:srgbClr val="FFFFFF"/>
                </a:solidFill>
                <a:latin typeface="仿宋" pitchFamily="49" charset="-122"/>
                <a:ea typeface="仿宋" pitchFamily="49" charset="-122"/>
                <a:cs typeface="微软雅黑"/>
              </a:rPr>
              <a:t>3 </a:t>
            </a:r>
            <a:r>
              <a:rPr sz="1200" spc="44" dirty="0" smtClean="0">
                <a:solidFill>
                  <a:srgbClr val="FFFFFF"/>
                </a:solidFill>
                <a:latin typeface="仿宋" pitchFamily="49" charset="-122"/>
                <a:ea typeface="仿宋" pitchFamily="49" charset="-122"/>
                <a:cs typeface="微软雅黑"/>
              </a:rPr>
              <a:t> </a:t>
            </a:r>
            <a:r>
              <a:rPr sz="1400" spc="0" dirty="0" err="1" smtClean="0">
                <a:latin typeface="仿宋" pitchFamily="49" charset="-122"/>
                <a:ea typeface="仿宋" pitchFamily="49" charset="-122"/>
                <a:cs typeface="微软雅黑"/>
              </a:rPr>
              <a:t>参考数据管理</a:t>
            </a:r>
            <a:r>
              <a:rPr sz="1400" spc="0" dirty="0" smtClean="0">
                <a:latin typeface="仿宋" pitchFamily="49" charset="-122"/>
                <a:ea typeface="仿宋" pitchFamily="49" charset="-122"/>
                <a:cs typeface="微软雅黑"/>
              </a:rPr>
              <a:t> </a:t>
            </a:r>
            <a:endParaRPr sz="1400" dirty="0">
              <a:latin typeface="仿宋" pitchFamily="49" charset="-122"/>
              <a:ea typeface="仿宋" pitchFamily="49" charset="-122"/>
              <a:cs typeface="微软雅黑"/>
            </a:endParaRPr>
          </a:p>
          <a:p>
            <a:pPr marL="457200" indent="-107950">
              <a:lnSpc>
                <a:spcPts val="1680"/>
              </a:lnSpc>
              <a:buFont typeface="Arial" pitchFamily="34" charset="0"/>
              <a:buChar char="•"/>
            </a:pPr>
            <a:r>
              <a:rPr lang="zh-CN" altLang="en-US" sz="1400" dirty="0" smtClean="0">
                <a:latin typeface="仿宋" pitchFamily="49" charset="-122"/>
                <a:ea typeface="仿宋" pitchFamily="49" charset="-122"/>
              </a:rPr>
              <a:t>查询并设置投资组合层级、情景定义、发行人静态数据、产品属性数据以及金融台历等；</a:t>
            </a:r>
            <a:endParaRPr lang="zh-CN" altLang="en-US" sz="1400" dirty="0">
              <a:latin typeface="仿宋" pitchFamily="49" charset="-122"/>
              <a:ea typeface="仿宋" pitchFamily="49" charset="-122"/>
            </a:endParaRPr>
          </a:p>
        </p:txBody>
      </p:sp>
      <p:sp>
        <p:nvSpPr>
          <p:cNvPr id="36" name="object 15"/>
          <p:cNvSpPr/>
          <p:nvPr/>
        </p:nvSpPr>
        <p:spPr>
          <a:xfrm>
            <a:off x="147917" y="4661146"/>
            <a:ext cx="8856980" cy="663891"/>
          </a:xfrm>
          <a:custGeom>
            <a:avLst/>
            <a:gdLst/>
            <a:ahLst/>
            <a:cxnLst/>
            <a:rect l="l" t="t" r="r" b="b"/>
            <a:pathLst>
              <a:path w="8856980" h="936307">
                <a:moveTo>
                  <a:pt x="0" y="0"/>
                </a:moveTo>
                <a:lnTo>
                  <a:pt x="8856980" y="0"/>
                </a:lnTo>
                <a:lnTo>
                  <a:pt x="8856980" y="936307"/>
                </a:lnTo>
                <a:lnTo>
                  <a:pt x="0" y="936307"/>
                </a:lnTo>
                <a:lnTo>
                  <a:pt x="0" y="0"/>
                </a:lnTo>
                <a:close/>
              </a:path>
            </a:pathLst>
          </a:custGeom>
          <a:ln w="25400">
            <a:solidFill>
              <a:srgbClr val="B8F7B3"/>
            </a:solidFill>
          </a:ln>
        </p:spPr>
        <p:txBody>
          <a:bodyPr wrap="square" lIns="0" tIns="0" rIns="0" bIns="0" rtlCol="0">
            <a:noAutofit/>
          </a:bodyPr>
          <a:lstStyle/>
          <a:p>
            <a:endParaRPr>
              <a:latin typeface="仿宋" pitchFamily="49" charset="-122"/>
              <a:ea typeface="仿宋" pitchFamily="49" charset="-122"/>
              <a:cs typeface="微软雅黑"/>
            </a:endParaRPr>
          </a:p>
        </p:txBody>
      </p:sp>
      <p:sp>
        <p:nvSpPr>
          <p:cNvPr id="37" name="object 16"/>
          <p:cNvSpPr/>
          <p:nvPr/>
        </p:nvSpPr>
        <p:spPr>
          <a:xfrm>
            <a:off x="220050" y="4661152"/>
            <a:ext cx="215899" cy="215900"/>
          </a:xfrm>
          <a:custGeom>
            <a:avLst/>
            <a:gdLst/>
            <a:ahLst/>
            <a:cxnLst/>
            <a:rect l="l" t="t" r="r" b="b"/>
            <a:pathLst>
              <a:path w="215899" h="215900">
                <a:moveTo>
                  <a:pt x="107949" y="0"/>
                </a:moveTo>
                <a:lnTo>
                  <a:pt x="65731" y="8569"/>
                </a:lnTo>
                <a:lnTo>
                  <a:pt x="31517" y="31721"/>
                </a:lnTo>
                <a:lnTo>
                  <a:pt x="8455" y="66000"/>
                </a:lnTo>
                <a:lnTo>
                  <a:pt x="20" y="107640"/>
                </a:lnTo>
                <a:lnTo>
                  <a:pt x="0" y="108259"/>
                </a:lnTo>
                <a:lnTo>
                  <a:pt x="1022" y="122870"/>
                </a:lnTo>
                <a:lnTo>
                  <a:pt x="14836" y="162598"/>
                </a:lnTo>
                <a:lnTo>
                  <a:pt x="42081" y="193478"/>
                </a:lnTo>
                <a:lnTo>
                  <a:pt x="79301" y="212056"/>
                </a:lnTo>
                <a:lnTo>
                  <a:pt x="107949" y="215900"/>
                </a:lnTo>
                <a:lnTo>
                  <a:pt x="108259" y="215899"/>
                </a:lnTo>
                <a:lnTo>
                  <a:pt x="150167" y="207330"/>
                </a:lnTo>
                <a:lnTo>
                  <a:pt x="184381" y="184178"/>
                </a:lnTo>
                <a:lnTo>
                  <a:pt x="207443" y="149899"/>
                </a:lnTo>
                <a:lnTo>
                  <a:pt x="215878" y="108259"/>
                </a:lnTo>
                <a:lnTo>
                  <a:pt x="215899" y="107640"/>
                </a:lnTo>
                <a:lnTo>
                  <a:pt x="214876" y="93029"/>
                </a:lnTo>
                <a:lnTo>
                  <a:pt x="201062" y="53301"/>
                </a:lnTo>
                <a:lnTo>
                  <a:pt x="173817" y="22421"/>
                </a:lnTo>
                <a:lnTo>
                  <a:pt x="136597" y="3843"/>
                </a:lnTo>
                <a:lnTo>
                  <a:pt x="107949" y="0"/>
                </a:lnTo>
                <a:close/>
              </a:path>
            </a:pathLst>
          </a:custGeom>
          <a:solidFill>
            <a:srgbClr val="B8F7B3"/>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38" name="object 23"/>
          <p:cNvSpPr txBox="1"/>
          <p:nvPr/>
        </p:nvSpPr>
        <p:spPr>
          <a:xfrm>
            <a:off x="147917" y="4661147"/>
            <a:ext cx="8869680" cy="663890"/>
          </a:xfrm>
          <a:prstGeom prst="rect">
            <a:avLst/>
          </a:prstGeom>
        </p:spPr>
        <p:txBody>
          <a:bodyPr wrap="square" lIns="0" tIns="0" rIns="0" bIns="0" rtlCol="0">
            <a:noAutofit/>
          </a:bodyPr>
          <a:lstStyle/>
          <a:p>
            <a:pPr marL="91439" marR="6937596" indent="46000">
              <a:lnSpc>
                <a:spcPts val="2355"/>
              </a:lnSpc>
              <a:spcBef>
                <a:spcPts val="245"/>
              </a:spcBef>
            </a:pPr>
            <a:r>
              <a:rPr sz="1800" spc="0" baseline="16909" dirty="0" smtClean="0">
                <a:solidFill>
                  <a:srgbClr val="FFFFFF"/>
                </a:solidFill>
                <a:latin typeface="仿宋" pitchFamily="49" charset="-122"/>
                <a:ea typeface="仿宋" pitchFamily="49" charset="-122"/>
                <a:cs typeface="微软雅黑"/>
              </a:rPr>
              <a:t>4 </a:t>
            </a:r>
            <a:r>
              <a:rPr sz="1800" spc="44" baseline="16909" dirty="0" smtClean="0">
                <a:solidFill>
                  <a:srgbClr val="FFFFFF"/>
                </a:solidFill>
                <a:latin typeface="仿宋" pitchFamily="49" charset="-122"/>
                <a:ea typeface="仿宋" pitchFamily="49" charset="-122"/>
                <a:cs typeface="微软雅黑"/>
              </a:rPr>
              <a:t> </a:t>
            </a:r>
            <a:r>
              <a:rPr sz="1400" spc="0" dirty="0" err="1" smtClean="0">
                <a:latin typeface="仿宋" pitchFamily="49" charset="-122"/>
                <a:ea typeface="仿宋" pitchFamily="49" charset="-122"/>
                <a:cs typeface="微软雅黑"/>
              </a:rPr>
              <a:t>报告数据管理</a:t>
            </a:r>
            <a:r>
              <a:rPr sz="1400" spc="0" dirty="0" smtClean="0">
                <a:latin typeface="仿宋" pitchFamily="49" charset="-122"/>
                <a:ea typeface="仿宋" pitchFamily="49" charset="-122"/>
                <a:cs typeface="微软雅黑"/>
              </a:rPr>
              <a:t> </a:t>
            </a:r>
            <a:endParaRPr sz="1400" dirty="0">
              <a:latin typeface="仿宋" pitchFamily="49" charset="-122"/>
              <a:ea typeface="仿宋" pitchFamily="49" charset="-122"/>
              <a:cs typeface="微软雅黑"/>
            </a:endParaRPr>
          </a:p>
          <a:p>
            <a:pPr marL="454025" indent="-104775">
              <a:lnSpc>
                <a:spcPts val="1785"/>
              </a:lnSpc>
              <a:buFont typeface="Arial" pitchFamily="34" charset="0"/>
              <a:buChar char="•"/>
            </a:pPr>
            <a:r>
              <a:rPr lang="zh-CN" altLang="en-US" sz="1400" dirty="0" smtClean="0">
                <a:latin typeface="仿宋" pitchFamily="49" charset="-122"/>
                <a:ea typeface="仿宋" pitchFamily="49" charset="-122"/>
              </a:rPr>
              <a:t>系统对于其他业务管理功能模块都有各自的输出报表，并提供下钻功能和格式定制功能。</a:t>
            </a:r>
          </a:p>
        </p:txBody>
      </p:sp>
      <p:grpSp>
        <p:nvGrpSpPr>
          <p:cNvPr id="4" name="Group 38"/>
          <p:cNvGrpSpPr/>
          <p:nvPr/>
        </p:nvGrpSpPr>
        <p:grpSpPr>
          <a:xfrm>
            <a:off x="142951" y="5392273"/>
            <a:ext cx="9130940" cy="1102658"/>
            <a:chOff x="96594" y="2060841"/>
            <a:chExt cx="9130940" cy="1296149"/>
          </a:xfrm>
        </p:grpSpPr>
        <p:sp>
          <p:nvSpPr>
            <p:cNvPr id="40" name="object 15"/>
            <p:cNvSpPr/>
            <p:nvPr/>
          </p:nvSpPr>
          <p:spPr>
            <a:xfrm>
              <a:off x="96594" y="2060841"/>
              <a:ext cx="8856980" cy="1296149"/>
            </a:xfrm>
            <a:custGeom>
              <a:avLst/>
              <a:gdLst/>
              <a:ahLst/>
              <a:cxnLst/>
              <a:rect l="l" t="t" r="r" b="b"/>
              <a:pathLst>
                <a:path w="8856980" h="1296149">
                  <a:moveTo>
                    <a:pt x="0" y="0"/>
                  </a:moveTo>
                  <a:lnTo>
                    <a:pt x="8856980" y="0"/>
                  </a:lnTo>
                  <a:lnTo>
                    <a:pt x="8856980" y="1296149"/>
                  </a:lnTo>
                  <a:lnTo>
                    <a:pt x="0" y="1296149"/>
                  </a:lnTo>
                  <a:lnTo>
                    <a:pt x="0" y="0"/>
                  </a:lnTo>
                  <a:close/>
                </a:path>
              </a:pathLst>
            </a:custGeom>
            <a:ln w="25400">
              <a:solidFill>
                <a:srgbClr val="B8F7B3"/>
              </a:solidFill>
            </a:ln>
          </p:spPr>
          <p:txBody>
            <a:bodyPr wrap="square" lIns="0" tIns="0" rIns="0" bIns="0" rtlCol="0">
              <a:noAutofit/>
            </a:bodyPr>
            <a:lstStyle/>
            <a:p>
              <a:endParaRPr>
                <a:latin typeface="微软雅黑"/>
                <a:ea typeface="微软雅黑"/>
                <a:cs typeface="微软雅黑"/>
              </a:endParaRPr>
            </a:p>
          </p:txBody>
        </p:sp>
        <p:sp>
          <p:nvSpPr>
            <p:cNvPr id="64" name="object 16"/>
            <p:cNvSpPr/>
            <p:nvPr/>
          </p:nvSpPr>
          <p:spPr>
            <a:xfrm>
              <a:off x="168727" y="2060847"/>
              <a:ext cx="215899" cy="215900"/>
            </a:xfrm>
            <a:custGeom>
              <a:avLst/>
              <a:gdLst/>
              <a:ahLst/>
              <a:cxnLst/>
              <a:rect l="l" t="t" r="r" b="b"/>
              <a:pathLst>
                <a:path w="215899" h="215900">
                  <a:moveTo>
                    <a:pt x="107949" y="0"/>
                  </a:moveTo>
                  <a:lnTo>
                    <a:pt x="65731" y="8569"/>
                  </a:lnTo>
                  <a:lnTo>
                    <a:pt x="31517" y="31721"/>
                  </a:lnTo>
                  <a:lnTo>
                    <a:pt x="8455" y="66000"/>
                  </a:lnTo>
                  <a:lnTo>
                    <a:pt x="20" y="107640"/>
                  </a:lnTo>
                  <a:lnTo>
                    <a:pt x="0" y="108259"/>
                  </a:lnTo>
                  <a:lnTo>
                    <a:pt x="1022" y="122870"/>
                  </a:lnTo>
                  <a:lnTo>
                    <a:pt x="14836" y="162598"/>
                  </a:lnTo>
                  <a:lnTo>
                    <a:pt x="42081" y="193478"/>
                  </a:lnTo>
                  <a:lnTo>
                    <a:pt x="79301" y="212056"/>
                  </a:lnTo>
                  <a:lnTo>
                    <a:pt x="107949" y="215900"/>
                  </a:lnTo>
                  <a:lnTo>
                    <a:pt x="108259" y="215899"/>
                  </a:lnTo>
                  <a:lnTo>
                    <a:pt x="150167" y="207330"/>
                  </a:lnTo>
                  <a:lnTo>
                    <a:pt x="184381" y="184178"/>
                  </a:lnTo>
                  <a:lnTo>
                    <a:pt x="207443" y="149899"/>
                  </a:lnTo>
                  <a:lnTo>
                    <a:pt x="215878" y="108259"/>
                  </a:lnTo>
                  <a:lnTo>
                    <a:pt x="215899" y="107640"/>
                  </a:lnTo>
                  <a:lnTo>
                    <a:pt x="214876" y="93029"/>
                  </a:lnTo>
                  <a:lnTo>
                    <a:pt x="201062" y="53301"/>
                  </a:lnTo>
                  <a:lnTo>
                    <a:pt x="173817" y="22421"/>
                  </a:lnTo>
                  <a:lnTo>
                    <a:pt x="136597" y="3843"/>
                  </a:lnTo>
                  <a:lnTo>
                    <a:pt x="107949" y="0"/>
                  </a:lnTo>
                  <a:close/>
                </a:path>
              </a:pathLst>
            </a:custGeom>
            <a:solidFill>
              <a:srgbClr val="B8F7B3"/>
            </a:solidFill>
          </p:spPr>
          <p:txBody>
            <a:bodyPr wrap="square" lIns="0" tIns="0" rIns="0" bIns="0" rtlCol="0">
              <a:noAutofit/>
            </a:bodyPr>
            <a:lstStyle/>
            <a:p>
              <a:r>
                <a:rPr lang="en-US" sz="1200" dirty="0" smtClean="0">
                  <a:solidFill>
                    <a:schemeClr val="bg1"/>
                  </a:solidFill>
                  <a:latin typeface="微软雅黑"/>
                  <a:ea typeface="微软雅黑"/>
                  <a:cs typeface="微软雅黑"/>
                </a:rPr>
                <a:t>  5</a:t>
              </a:r>
              <a:endParaRPr sz="1200" dirty="0">
                <a:solidFill>
                  <a:schemeClr val="bg1"/>
                </a:solidFill>
                <a:latin typeface="微软雅黑"/>
                <a:ea typeface="微软雅黑"/>
                <a:cs typeface="微软雅黑"/>
              </a:endParaRPr>
            </a:p>
          </p:txBody>
        </p:sp>
        <p:sp>
          <p:nvSpPr>
            <p:cNvPr id="65" name="object 23"/>
            <p:cNvSpPr txBox="1"/>
            <p:nvPr/>
          </p:nvSpPr>
          <p:spPr>
            <a:xfrm>
              <a:off x="357854" y="2060841"/>
              <a:ext cx="8869680" cy="1296149"/>
            </a:xfrm>
            <a:prstGeom prst="rect">
              <a:avLst/>
            </a:prstGeom>
          </p:spPr>
          <p:txBody>
            <a:bodyPr wrap="square" lIns="0" tIns="0" rIns="0" bIns="0" rtlCol="0">
              <a:noAutofit/>
            </a:bodyPr>
            <a:lstStyle/>
            <a:p>
              <a:pPr marL="91439" marR="6937596" indent="13964">
                <a:lnSpc>
                  <a:spcPts val="2355"/>
                </a:lnSpc>
                <a:spcBef>
                  <a:spcPts val="245"/>
                </a:spcBef>
              </a:pPr>
              <a:r>
                <a:rPr lang="zh-CN" altLang="en-US" sz="1400" dirty="0" smtClean="0">
                  <a:latin typeface="仿宋" pitchFamily="49" charset="-122"/>
                  <a:ea typeface="仿宋" pitchFamily="49" charset="-122"/>
                </a:rPr>
                <a:t>系统管理 </a:t>
              </a:r>
            </a:p>
            <a:p>
              <a:pPr marL="91439">
                <a:lnSpc>
                  <a:spcPts val="1785"/>
                </a:lnSpc>
                <a:buFont typeface="Arial" pitchFamily="34" charset="0"/>
                <a:buChar char="•"/>
              </a:pPr>
              <a:r>
                <a:rPr lang="zh-CN" altLang="en-US" sz="1400" dirty="0" smtClean="0">
                  <a:latin typeface="仿宋" pitchFamily="49" charset="-122"/>
                  <a:ea typeface="仿宋" pitchFamily="49" charset="-122"/>
                </a:rPr>
                <a:t>系统参数管理；</a:t>
              </a:r>
            </a:p>
            <a:p>
              <a:pPr marL="91439">
                <a:lnSpc>
                  <a:spcPts val="1680"/>
                </a:lnSpc>
                <a:buFont typeface="Arial" pitchFamily="34" charset="0"/>
                <a:buChar char="•"/>
              </a:pPr>
              <a:r>
                <a:rPr lang="zh-CN" altLang="en-US" sz="1400" dirty="0" smtClean="0">
                  <a:latin typeface="仿宋" pitchFamily="49" charset="-122"/>
                  <a:ea typeface="仿宋" pitchFamily="49" charset="-122"/>
                </a:rPr>
                <a:t>系统权限管理；</a:t>
              </a:r>
            </a:p>
            <a:p>
              <a:pPr marL="91439">
                <a:lnSpc>
                  <a:spcPts val="1680"/>
                </a:lnSpc>
                <a:buFont typeface="Arial" pitchFamily="34" charset="0"/>
                <a:buChar char="•"/>
              </a:pPr>
              <a:r>
                <a:rPr lang="zh-CN" altLang="en-US" sz="1400" dirty="0" smtClean="0">
                  <a:latin typeface="仿宋" pitchFamily="49" charset="-122"/>
                  <a:ea typeface="仿宋" pitchFamily="49" charset="-122"/>
                </a:rPr>
                <a:t>界面友好，风格简洁。</a:t>
              </a:r>
              <a:endParaRPr lang="zh-CN" altLang="en-US" sz="1400" dirty="0">
                <a:latin typeface="仿宋" pitchFamily="49" charset="-122"/>
                <a:ea typeface="仿宋" pitchFamily="49" charset="-122"/>
              </a:endParaRPr>
            </a:p>
          </p:txBody>
        </p:sp>
      </p:grpSp>
      <p:sp>
        <p:nvSpPr>
          <p:cNvPr id="66" name="TextBox 65"/>
          <p:cNvSpPr txBox="1"/>
          <p:nvPr/>
        </p:nvSpPr>
        <p:spPr>
          <a:xfrm>
            <a:off x="399095" y="2155725"/>
            <a:ext cx="3299301" cy="523220"/>
          </a:xfrm>
          <a:prstGeom prst="rect">
            <a:avLst/>
          </a:prstGeom>
          <a:noFill/>
        </p:spPr>
        <p:txBody>
          <a:bodyPr wrap="none" rtlCol="0">
            <a:spAutoFit/>
          </a:bodyPr>
          <a:lstStyle/>
          <a:p>
            <a:pPr>
              <a:buFont typeface="Arial" pitchFamily="34" charset="0"/>
              <a:buChar char="•"/>
            </a:pPr>
            <a:r>
              <a:rPr lang="zh-CN" altLang="en-US" sz="1400" dirty="0" smtClean="0">
                <a:latin typeface="仿宋" pitchFamily="49" charset="-122"/>
                <a:ea typeface="仿宋" pitchFamily="49" charset="-122"/>
              </a:rPr>
              <a:t>上海、深圳交易所个股与重要股指数据</a:t>
            </a:r>
            <a:endParaRPr lang="en-US" altLang="zh-CN" sz="1400" dirty="0" smtClean="0">
              <a:latin typeface="仿宋" pitchFamily="49" charset="-122"/>
              <a:ea typeface="仿宋" pitchFamily="49" charset="-122"/>
            </a:endParaRPr>
          </a:p>
          <a:p>
            <a:pPr>
              <a:buFont typeface="Arial" pitchFamily="34" charset="0"/>
              <a:buChar char="•"/>
            </a:pPr>
            <a:r>
              <a:rPr lang="zh-CN" altLang="en-US" sz="1400" dirty="0" smtClean="0">
                <a:latin typeface="仿宋" pitchFamily="49" charset="-122"/>
                <a:ea typeface="仿宋" pitchFamily="49" charset="-122"/>
              </a:rPr>
              <a:t>中债收益率曲线</a:t>
            </a:r>
            <a:endParaRPr lang="en-US" sz="1400" dirty="0">
              <a:latin typeface="仿宋" pitchFamily="49" charset="-122"/>
              <a:ea typeface="仿宋" pitchFamily="49" charset="-122"/>
            </a:endParaRPr>
          </a:p>
        </p:txBody>
      </p:sp>
      <p:sp>
        <p:nvSpPr>
          <p:cNvPr id="67" name="Slide Number Placeholder 66"/>
          <p:cNvSpPr>
            <a:spLocks noGrp="1"/>
          </p:cNvSpPr>
          <p:nvPr>
            <p:ph type="sldNum" sz="quarter" idx="12"/>
          </p:nvPr>
        </p:nvSpPr>
        <p:spPr/>
        <p:txBody>
          <a:bodyPr/>
          <a:lstStyle/>
          <a:p>
            <a:fld id="{BE799D66-A4C5-4277-8B75-A77F88F39C7A}" type="slidenum">
              <a:rPr lang="zh-CN" altLang="en-US" smtClean="0"/>
              <a:pPr/>
              <a:t>10</a:t>
            </a:fld>
            <a:endParaRPr lang="zh-CN" altLang="en-US"/>
          </a:p>
        </p:txBody>
      </p:sp>
    </p:spTree>
    <p:extLst>
      <p:ext uri="{BB962C8B-B14F-4D97-AF65-F5344CB8AC3E}">
        <p14:creationId xmlns:p14="http://schemas.microsoft.com/office/powerpoint/2010/main" val="3042925228"/>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风险计量</a:t>
            </a:r>
            <a:endParaRPr kumimoji="1" lang="zh-CN" altLang="en-US" dirty="0"/>
          </a:p>
        </p:txBody>
      </p:sp>
      <p:sp>
        <p:nvSpPr>
          <p:cNvPr id="24" name="object 4"/>
          <p:cNvSpPr/>
          <p:nvPr/>
        </p:nvSpPr>
        <p:spPr>
          <a:xfrm>
            <a:off x="86900" y="900050"/>
            <a:ext cx="9000998" cy="301751"/>
          </a:xfrm>
          <a:custGeom>
            <a:avLst/>
            <a:gdLst/>
            <a:ahLst/>
            <a:cxnLst/>
            <a:rect l="l" t="t" r="r" b="b"/>
            <a:pathLst>
              <a:path w="9000998" h="182879">
                <a:moveTo>
                  <a:pt x="0" y="0"/>
                </a:moveTo>
                <a:lnTo>
                  <a:pt x="9000998" y="0"/>
                </a:lnTo>
                <a:lnTo>
                  <a:pt x="9000998" y="182879"/>
                </a:lnTo>
                <a:lnTo>
                  <a:pt x="0" y="182879"/>
                </a:lnTo>
                <a:lnTo>
                  <a:pt x="0" y="0"/>
                </a:lnTo>
                <a:close/>
              </a:path>
            </a:pathLst>
          </a:custGeom>
          <a:solidFill>
            <a:srgbClr val="E8EDF5"/>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46" name="object 5"/>
          <p:cNvSpPr/>
          <p:nvPr/>
        </p:nvSpPr>
        <p:spPr>
          <a:xfrm>
            <a:off x="86900" y="1163612"/>
            <a:ext cx="2304262" cy="643166"/>
          </a:xfrm>
          <a:custGeom>
            <a:avLst/>
            <a:gdLst/>
            <a:ahLst/>
            <a:cxnLst/>
            <a:rect l="l" t="t" r="r" b="b"/>
            <a:pathLst>
              <a:path w="2304262" h="643166">
                <a:moveTo>
                  <a:pt x="0" y="0"/>
                </a:moveTo>
                <a:lnTo>
                  <a:pt x="2304262" y="0"/>
                </a:lnTo>
                <a:lnTo>
                  <a:pt x="2304262" y="643166"/>
                </a:lnTo>
                <a:lnTo>
                  <a:pt x="0" y="643166"/>
                </a:lnTo>
                <a:lnTo>
                  <a:pt x="0" y="0"/>
                </a:lnTo>
                <a:close/>
              </a:path>
            </a:pathLst>
          </a:custGeom>
          <a:solidFill>
            <a:srgbClr val="DADADA"/>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47" name="object 6"/>
          <p:cNvSpPr/>
          <p:nvPr/>
        </p:nvSpPr>
        <p:spPr>
          <a:xfrm>
            <a:off x="2391150" y="1163612"/>
            <a:ext cx="2160244" cy="643166"/>
          </a:xfrm>
          <a:custGeom>
            <a:avLst/>
            <a:gdLst/>
            <a:ahLst/>
            <a:cxnLst/>
            <a:rect l="l" t="t" r="r" b="b"/>
            <a:pathLst>
              <a:path w="2160244" h="643166">
                <a:moveTo>
                  <a:pt x="0" y="0"/>
                </a:moveTo>
                <a:lnTo>
                  <a:pt x="2160244" y="0"/>
                </a:lnTo>
                <a:lnTo>
                  <a:pt x="2160244" y="643166"/>
                </a:lnTo>
                <a:lnTo>
                  <a:pt x="0" y="643166"/>
                </a:lnTo>
                <a:lnTo>
                  <a:pt x="0" y="0"/>
                </a:lnTo>
                <a:close/>
              </a:path>
            </a:pathLst>
          </a:custGeom>
          <a:solidFill>
            <a:srgbClr val="DADADA"/>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48" name="object 7"/>
          <p:cNvSpPr/>
          <p:nvPr/>
        </p:nvSpPr>
        <p:spPr>
          <a:xfrm>
            <a:off x="4551395" y="1163612"/>
            <a:ext cx="2232253" cy="643166"/>
          </a:xfrm>
          <a:custGeom>
            <a:avLst/>
            <a:gdLst/>
            <a:ahLst/>
            <a:cxnLst/>
            <a:rect l="l" t="t" r="r" b="b"/>
            <a:pathLst>
              <a:path w="2232253" h="643166">
                <a:moveTo>
                  <a:pt x="0" y="0"/>
                </a:moveTo>
                <a:lnTo>
                  <a:pt x="2232253" y="0"/>
                </a:lnTo>
                <a:lnTo>
                  <a:pt x="2232253" y="643166"/>
                </a:lnTo>
                <a:lnTo>
                  <a:pt x="0" y="643166"/>
                </a:lnTo>
                <a:lnTo>
                  <a:pt x="0" y="0"/>
                </a:lnTo>
                <a:close/>
              </a:path>
            </a:pathLst>
          </a:custGeom>
          <a:solidFill>
            <a:srgbClr val="DADADA"/>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49" name="object 8"/>
          <p:cNvSpPr/>
          <p:nvPr/>
        </p:nvSpPr>
        <p:spPr>
          <a:xfrm>
            <a:off x="6783648" y="1163612"/>
            <a:ext cx="2304262" cy="643166"/>
          </a:xfrm>
          <a:custGeom>
            <a:avLst/>
            <a:gdLst/>
            <a:ahLst/>
            <a:cxnLst/>
            <a:rect l="l" t="t" r="r" b="b"/>
            <a:pathLst>
              <a:path w="2304262" h="643166">
                <a:moveTo>
                  <a:pt x="0" y="0"/>
                </a:moveTo>
                <a:lnTo>
                  <a:pt x="2304262" y="0"/>
                </a:lnTo>
                <a:lnTo>
                  <a:pt x="2304262" y="643166"/>
                </a:lnTo>
                <a:lnTo>
                  <a:pt x="0" y="643166"/>
                </a:lnTo>
                <a:lnTo>
                  <a:pt x="0" y="0"/>
                </a:lnTo>
                <a:close/>
              </a:path>
            </a:pathLst>
          </a:custGeom>
          <a:solidFill>
            <a:srgbClr val="DADADA"/>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50" name="object 9"/>
          <p:cNvSpPr/>
          <p:nvPr/>
        </p:nvSpPr>
        <p:spPr>
          <a:xfrm>
            <a:off x="158909" y="1196750"/>
            <a:ext cx="288033" cy="288035"/>
          </a:xfrm>
          <a:custGeom>
            <a:avLst/>
            <a:gdLst/>
            <a:ahLst/>
            <a:cxnLst/>
            <a:rect l="l" t="t" r="r" b="b"/>
            <a:pathLst>
              <a:path w="288033" h="288035">
                <a:moveTo>
                  <a:pt x="144016" y="0"/>
                </a:moveTo>
                <a:lnTo>
                  <a:pt x="100782" y="6602"/>
                </a:lnTo>
                <a:lnTo>
                  <a:pt x="63228" y="24776"/>
                </a:lnTo>
                <a:lnTo>
                  <a:pt x="32742" y="52581"/>
                </a:lnTo>
                <a:lnTo>
                  <a:pt x="11265" y="88079"/>
                </a:lnTo>
                <a:lnTo>
                  <a:pt x="739" y="129326"/>
                </a:lnTo>
                <a:lnTo>
                  <a:pt x="0" y="144570"/>
                </a:lnTo>
                <a:lnTo>
                  <a:pt x="794" y="159248"/>
                </a:lnTo>
                <a:lnTo>
                  <a:pt x="11468" y="200436"/>
                </a:lnTo>
                <a:lnTo>
                  <a:pt x="33069" y="235849"/>
                </a:lnTo>
                <a:lnTo>
                  <a:pt x="63654" y="263548"/>
                </a:lnTo>
                <a:lnTo>
                  <a:pt x="101284" y="281590"/>
                </a:lnTo>
                <a:lnTo>
                  <a:pt x="144016" y="288035"/>
                </a:lnTo>
                <a:lnTo>
                  <a:pt x="144569" y="288034"/>
                </a:lnTo>
                <a:lnTo>
                  <a:pt x="187251" y="281433"/>
                </a:lnTo>
                <a:lnTo>
                  <a:pt x="224805" y="263259"/>
                </a:lnTo>
                <a:lnTo>
                  <a:pt x="255291" y="235454"/>
                </a:lnTo>
                <a:lnTo>
                  <a:pt x="276768" y="199956"/>
                </a:lnTo>
                <a:lnTo>
                  <a:pt x="287294" y="158709"/>
                </a:lnTo>
                <a:lnTo>
                  <a:pt x="288033" y="143465"/>
                </a:lnTo>
                <a:lnTo>
                  <a:pt x="287239" y="128787"/>
                </a:lnTo>
                <a:lnTo>
                  <a:pt x="276564" y="87599"/>
                </a:lnTo>
                <a:lnTo>
                  <a:pt x="254964" y="52186"/>
                </a:lnTo>
                <a:lnTo>
                  <a:pt x="224379" y="24487"/>
                </a:lnTo>
                <a:lnTo>
                  <a:pt x="186749" y="6445"/>
                </a:lnTo>
                <a:lnTo>
                  <a:pt x="144016" y="0"/>
                </a:lnTo>
                <a:close/>
              </a:path>
            </a:pathLst>
          </a:custGeom>
          <a:solidFill>
            <a:srgbClr val="DCE2F0"/>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51" name="object 10"/>
          <p:cNvSpPr/>
          <p:nvPr/>
        </p:nvSpPr>
        <p:spPr>
          <a:xfrm>
            <a:off x="2463167" y="1196751"/>
            <a:ext cx="288029" cy="288033"/>
          </a:xfrm>
          <a:custGeom>
            <a:avLst/>
            <a:gdLst/>
            <a:ahLst/>
            <a:cxnLst/>
            <a:rect l="l" t="t" r="r" b="b"/>
            <a:pathLst>
              <a:path w="288029" h="288033">
                <a:moveTo>
                  <a:pt x="143461" y="0"/>
                </a:moveTo>
                <a:lnTo>
                  <a:pt x="100780" y="6601"/>
                </a:lnTo>
                <a:lnTo>
                  <a:pt x="63225" y="24774"/>
                </a:lnTo>
                <a:lnTo>
                  <a:pt x="32740" y="52580"/>
                </a:lnTo>
                <a:lnTo>
                  <a:pt x="11263" y="88078"/>
                </a:lnTo>
                <a:lnTo>
                  <a:pt x="736" y="129325"/>
                </a:lnTo>
                <a:lnTo>
                  <a:pt x="0" y="145026"/>
                </a:lnTo>
                <a:lnTo>
                  <a:pt x="836" y="159664"/>
                </a:lnTo>
                <a:lnTo>
                  <a:pt x="11602" y="200731"/>
                </a:lnTo>
                <a:lnTo>
                  <a:pt x="33266" y="236032"/>
                </a:lnTo>
                <a:lnTo>
                  <a:pt x="63920" y="263635"/>
                </a:lnTo>
                <a:lnTo>
                  <a:pt x="101656" y="281613"/>
                </a:lnTo>
                <a:lnTo>
                  <a:pt x="144567" y="288033"/>
                </a:lnTo>
                <a:lnTo>
                  <a:pt x="159244" y="287239"/>
                </a:lnTo>
                <a:lnTo>
                  <a:pt x="200432" y="276564"/>
                </a:lnTo>
                <a:lnTo>
                  <a:pt x="235846" y="254964"/>
                </a:lnTo>
                <a:lnTo>
                  <a:pt x="263544" y="224379"/>
                </a:lnTo>
                <a:lnTo>
                  <a:pt x="281587" y="186749"/>
                </a:lnTo>
                <a:lnTo>
                  <a:pt x="287981" y="145026"/>
                </a:lnTo>
                <a:lnTo>
                  <a:pt x="288029" y="143007"/>
                </a:lnTo>
                <a:lnTo>
                  <a:pt x="287192" y="128369"/>
                </a:lnTo>
                <a:lnTo>
                  <a:pt x="276426" y="87302"/>
                </a:lnTo>
                <a:lnTo>
                  <a:pt x="254762" y="52001"/>
                </a:lnTo>
                <a:lnTo>
                  <a:pt x="224108" y="24397"/>
                </a:lnTo>
                <a:lnTo>
                  <a:pt x="186372" y="6420"/>
                </a:lnTo>
                <a:lnTo>
                  <a:pt x="143461" y="0"/>
                </a:lnTo>
                <a:close/>
              </a:path>
            </a:pathLst>
          </a:custGeom>
          <a:solidFill>
            <a:srgbClr val="DCE2F0"/>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52" name="object 11"/>
          <p:cNvSpPr/>
          <p:nvPr/>
        </p:nvSpPr>
        <p:spPr>
          <a:xfrm>
            <a:off x="4623407" y="1196751"/>
            <a:ext cx="288029" cy="288033"/>
          </a:xfrm>
          <a:custGeom>
            <a:avLst/>
            <a:gdLst/>
            <a:ahLst/>
            <a:cxnLst/>
            <a:rect l="l" t="t" r="r" b="b"/>
            <a:pathLst>
              <a:path w="288029" h="288033">
                <a:moveTo>
                  <a:pt x="143461" y="0"/>
                </a:moveTo>
                <a:lnTo>
                  <a:pt x="100780" y="6601"/>
                </a:lnTo>
                <a:lnTo>
                  <a:pt x="63225" y="24774"/>
                </a:lnTo>
                <a:lnTo>
                  <a:pt x="32740" y="52580"/>
                </a:lnTo>
                <a:lnTo>
                  <a:pt x="11263" y="88078"/>
                </a:lnTo>
                <a:lnTo>
                  <a:pt x="736" y="129325"/>
                </a:lnTo>
                <a:lnTo>
                  <a:pt x="0" y="145026"/>
                </a:lnTo>
                <a:lnTo>
                  <a:pt x="836" y="159664"/>
                </a:lnTo>
                <a:lnTo>
                  <a:pt x="11602" y="200731"/>
                </a:lnTo>
                <a:lnTo>
                  <a:pt x="33266" y="236032"/>
                </a:lnTo>
                <a:lnTo>
                  <a:pt x="63920" y="263635"/>
                </a:lnTo>
                <a:lnTo>
                  <a:pt x="101656" y="281613"/>
                </a:lnTo>
                <a:lnTo>
                  <a:pt x="144567" y="288033"/>
                </a:lnTo>
                <a:lnTo>
                  <a:pt x="159244" y="287239"/>
                </a:lnTo>
                <a:lnTo>
                  <a:pt x="200432" y="276564"/>
                </a:lnTo>
                <a:lnTo>
                  <a:pt x="235846" y="254964"/>
                </a:lnTo>
                <a:lnTo>
                  <a:pt x="263544" y="224379"/>
                </a:lnTo>
                <a:lnTo>
                  <a:pt x="281587" y="186749"/>
                </a:lnTo>
                <a:lnTo>
                  <a:pt x="287981" y="145026"/>
                </a:lnTo>
                <a:lnTo>
                  <a:pt x="288029" y="143007"/>
                </a:lnTo>
                <a:lnTo>
                  <a:pt x="287192" y="128369"/>
                </a:lnTo>
                <a:lnTo>
                  <a:pt x="276426" y="87302"/>
                </a:lnTo>
                <a:lnTo>
                  <a:pt x="254762" y="52001"/>
                </a:lnTo>
                <a:lnTo>
                  <a:pt x="224108" y="24397"/>
                </a:lnTo>
                <a:lnTo>
                  <a:pt x="186372" y="6420"/>
                </a:lnTo>
                <a:lnTo>
                  <a:pt x="143461" y="0"/>
                </a:lnTo>
                <a:close/>
              </a:path>
            </a:pathLst>
          </a:custGeom>
          <a:solidFill>
            <a:srgbClr val="DCE2F0"/>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53" name="object 12"/>
          <p:cNvSpPr/>
          <p:nvPr/>
        </p:nvSpPr>
        <p:spPr>
          <a:xfrm>
            <a:off x="6855656" y="1196751"/>
            <a:ext cx="288029" cy="288033"/>
          </a:xfrm>
          <a:custGeom>
            <a:avLst/>
            <a:gdLst/>
            <a:ahLst/>
            <a:cxnLst/>
            <a:rect l="l" t="t" r="r" b="b"/>
            <a:pathLst>
              <a:path w="288029" h="288033">
                <a:moveTo>
                  <a:pt x="143461" y="0"/>
                </a:moveTo>
                <a:lnTo>
                  <a:pt x="100780" y="6601"/>
                </a:lnTo>
                <a:lnTo>
                  <a:pt x="63225" y="24774"/>
                </a:lnTo>
                <a:lnTo>
                  <a:pt x="32740" y="52580"/>
                </a:lnTo>
                <a:lnTo>
                  <a:pt x="11263" y="88078"/>
                </a:lnTo>
                <a:lnTo>
                  <a:pt x="736" y="129325"/>
                </a:lnTo>
                <a:lnTo>
                  <a:pt x="0" y="145026"/>
                </a:lnTo>
                <a:lnTo>
                  <a:pt x="836" y="159664"/>
                </a:lnTo>
                <a:lnTo>
                  <a:pt x="11602" y="200731"/>
                </a:lnTo>
                <a:lnTo>
                  <a:pt x="33266" y="236032"/>
                </a:lnTo>
                <a:lnTo>
                  <a:pt x="63920" y="263635"/>
                </a:lnTo>
                <a:lnTo>
                  <a:pt x="101656" y="281613"/>
                </a:lnTo>
                <a:lnTo>
                  <a:pt x="144567" y="288033"/>
                </a:lnTo>
                <a:lnTo>
                  <a:pt x="159244" y="287239"/>
                </a:lnTo>
                <a:lnTo>
                  <a:pt x="200432" y="276564"/>
                </a:lnTo>
                <a:lnTo>
                  <a:pt x="235846" y="254964"/>
                </a:lnTo>
                <a:lnTo>
                  <a:pt x="263544" y="224379"/>
                </a:lnTo>
                <a:lnTo>
                  <a:pt x="281587" y="186749"/>
                </a:lnTo>
                <a:lnTo>
                  <a:pt x="287981" y="145026"/>
                </a:lnTo>
                <a:lnTo>
                  <a:pt x="288029" y="143007"/>
                </a:lnTo>
                <a:lnTo>
                  <a:pt x="287192" y="128369"/>
                </a:lnTo>
                <a:lnTo>
                  <a:pt x="276426" y="87302"/>
                </a:lnTo>
                <a:lnTo>
                  <a:pt x="254762" y="52001"/>
                </a:lnTo>
                <a:lnTo>
                  <a:pt x="224108" y="24397"/>
                </a:lnTo>
                <a:lnTo>
                  <a:pt x="186372" y="6420"/>
                </a:lnTo>
                <a:lnTo>
                  <a:pt x="143461" y="0"/>
                </a:lnTo>
                <a:close/>
              </a:path>
            </a:pathLst>
          </a:custGeom>
          <a:solidFill>
            <a:srgbClr val="DCE2F0"/>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54" name="object 13"/>
          <p:cNvSpPr/>
          <p:nvPr/>
        </p:nvSpPr>
        <p:spPr>
          <a:xfrm>
            <a:off x="127241" y="1886030"/>
            <a:ext cx="8874927" cy="1072325"/>
          </a:xfrm>
          <a:custGeom>
            <a:avLst/>
            <a:gdLst/>
            <a:ahLst/>
            <a:cxnLst/>
            <a:rect l="l" t="t" r="r" b="b"/>
            <a:pathLst>
              <a:path w="8856980" h="2232253">
                <a:moveTo>
                  <a:pt x="0" y="0"/>
                </a:moveTo>
                <a:lnTo>
                  <a:pt x="8856980" y="0"/>
                </a:lnTo>
                <a:lnTo>
                  <a:pt x="8856980" y="2232253"/>
                </a:lnTo>
                <a:lnTo>
                  <a:pt x="0" y="2232253"/>
                </a:lnTo>
                <a:lnTo>
                  <a:pt x="0" y="0"/>
                </a:lnTo>
                <a:close/>
              </a:path>
            </a:pathLst>
          </a:custGeom>
          <a:ln w="25400">
            <a:solidFill>
              <a:srgbClr val="C4CFE2"/>
            </a:solidFill>
          </a:ln>
        </p:spPr>
        <p:txBody>
          <a:bodyPr wrap="square" lIns="0" tIns="0" rIns="0" bIns="0" rtlCol="0">
            <a:noAutofit/>
          </a:bodyPr>
          <a:lstStyle/>
          <a:p>
            <a:endParaRPr>
              <a:latin typeface="仿宋" pitchFamily="49" charset="-122"/>
              <a:ea typeface="仿宋" pitchFamily="49" charset="-122"/>
              <a:cs typeface="微软雅黑"/>
            </a:endParaRPr>
          </a:p>
        </p:txBody>
      </p:sp>
      <p:sp>
        <p:nvSpPr>
          <p:cNvPr id="55" name="object 14"/>
          <p:cNvSpPr/>
          <p:nvPr/>
        </p:nvSpPr>
        <p:spPr>
          <a:xfrm>
            <a:off x="172480" y="1886036"/>
            <a:ext cx="218768" cy="215900"/>
          </a:xfrm>
          <a:custGeom>
            <a:avLst/>
            <a:gdLst/>
            <a:ahLst/>
            <a:cxnLst/>
            <a:rect l="l" t="t" r="r" b="b"/>
            <a:pathLst>
              <a:path w="215899" h="215900">
                <a:moveTo>
                  <a:pt x="107949" y="0"/>
                </a:moveTo>
                <a:lnTo>
                  <a:pt x="65731" y="8569"/>
                </a:lnTo>
                <a:lnTo>
                  <a:pt x="31517" y="31721"/>
                </a:lnTo>
                <a:lnTo>
                  <a:pt x="8455" y="66000"/>
                </a:lnTo>
                <a:lnTo>
                  <a:pt x="20" y="107640"/>
                </a:lnTo>
                <a:lnTo>
                  <a:pt x="0" y="108259"/>
                </a:lnTo>
                <a:lnTo>
                  <a:pt x="1022" y="122870"/>
                </a:lnTo>
                <a:lnTo>
                  <a:pt x="14836" y="162598"/>
                </a:lnTo>
                <a:lnTo>
                  <a:pt x="42081" y="193478"/>
                </a:lnTo>
                <a:lnTo>
                  <a:pt x="79301" y="212056"/>
                </a:lnTo>
                <a:lnTo>
                  <a:pt x="107949" y="215900"/>
                </a:lnTo>
                <a:lnTo>
                  <a:pt x="108259" y="215899"/>
                </a:lnTo>
                <a:lnTo>
                  <a:pt x="150167" y="207330"/>
                </a:lnTo>
                <a:lnTo>
                  <a:pt x="184381" y="184178"/>
                </a:lnTo>
                <a:lnTo>
                  <a:pt x="207443" y="149899"/>
                </a:lnTo>
                <a:lnTo>
                  <a:pt x="215878" y="108259"/>
                </a:lnTo>
                <a:lnTo>
                  <a:pt x="215899" y="107640"/>
                </a:lnTo>
                <a:lnTo>
                  <a:pt x="214876" y="93029"/>
                </a:lnTo>
                <a:lnTo>
                  <a:pt x="201062" y="53301"/>
                </a:lnTo>
                <a:lnTo>
                  <a:pt x="173817" y="22421"/>
                </a:lnTo>
                <a:lnTo>
                  <a:pt x="136597" y="3843"/>
                </a:lnTo>
                <a:lnTo>
                  <a:pt x="107949" y="0"/>
                </a:lnTo>
                <a:close/>
              </a:path>
            </a:pathLst>
          </a:custGeom>
          <a:solidFill>
            <a:srgbClr val="C4CFE2"/>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57" name="object 17"/>
          <p:cNvSpPr txBox="1"/>
          <p:nvPr/>
        </p:nvSpPr>
        <p:spPr>
          <a:xfrm>
            <a:off x="3151743" y="1402711"/>
            <a:ext cx="676656" cy="177800"/>
          </a:xfrm>
          <a:prstGeom prst="rect">
            <a:avLst/>
          </a:prstGeom>
        </p:spPr>
        <p:txBody>
          <a:bodyPr wrap="square" lIns="0" tIns="0" rIns="0" bIns="0" rtlCol="0">
            <a:noAutofit/>
          </a:bodyPr>
          <a:lstStyle/>
          <a:p>
            <a:pPr marL="12700">
              <a:lnSpc>
                <a:spcPts val="1320"/>
              </a:lnSpc>
              <a:spcBef>
                <a:spcPts val="66"/>
              </a:spcBef>
            </a:pPr>
            <a:r>
              <a:rPr sz="1800" spc="9" baseline="1651" dirty="0" smtClean="0">
                <a:latin typeface="仿宋" pitchFamily="49" charset="-122"/>
                <a:ea typeface="仿宋" pitchFamily="49" charset="-122"/>
                <a:cs typeface="微软雅黑"/>
              </a:rPr>
              <a:t>损益模块</a:t>
            </a:r>
            <a:endParaRPr sz="1200" dirty="0">
              <a:latin typeface="仿宋" pitchFamily="49" charset="-122"/>
              <a:ea typeface="仿宋" pitchFamily="49" charset="-122"/>
              <a:cs typeface="微软雅黑"/>
            </a:endParaRPr>
          </a:p>
        </p:txBody>
      </p:sp>
      <p:sp>
        <p:nvSpPr>
          <p:cNvPr id="58" name="object 18"/>
          <p:cNvSpPr txBox="1"/>
          <p:nvPr/>
        </p:nvSpPr>
        <p:spPr>
          <a:xfrm>
            <a:off x="5360242" y="1400152"/>
            <a:ext cx="651131" cy="180359"/>
          </a:xfrm>
          <a:prstGeom prst="rect">
            <a:avLst/>
          </a:prstGeom>
        </p:spPr>
        <p:txBody>
          <a:bodyPr wrap="square" lIns="0" tIns="0" rIns="0" bIns="0" rtlCol="0">
            <a:noAutofit/>
          </a:bodyPr>
          <a:lstStyle/>
          <a:p>
            <a:pPr marL="12700">
              <a:lnSpc>
                <a:spcPts val="1330"/>
              </a:lnSpc>
              <a:spcBef>
                <a:spcPts val="66"/>
              </a:spcBef>
            </a:pPr>
            <a:r>
              <a:rPr sz="1200" b="1" spc="-109" dirty="0" smtClean="0">
                <a:latin typeface="仿宋" pitchFamily="49" charset="-122"/>
                <a:ea typeface="仿宋" pitchFamily="49" charset="-122"/>
                <a:cs typeface="微软雅黑"/>
              </a:rPr>
              <a:t>V</a:t>
            </a:r>
            <a:r>
              <a:rPr sz="1200" b="1" spc="0" dirty="0" smtClean="0">
                <a:latin typeface="仿宋" pitchFamily="49" charset="-122"/>
                <a:ea typeface="仿宋" pitchFamily="49" charset="-122"/>
                <a:cs typeface="微软雅黑"/>
              </a:rPr>
              <a:t>aR</a:t>
            </a:r>
            <a:r>
              <a:rPr sz="1800" spc="9" baseline="1651" dirty="0" smtClean="0">
                <a:latin typeface="仿宋" pitchFamily="49" charset="-122"/>
                <a:ea typeface="仿宋" pitchFamily="49" charset="-122"/>
                <a:cs typeface="微软雅黑"/>
              </a:rPr>
              <a:t>计量</a:t>
            </a:r>
            <a:endParaRPr sz="1200" dirty="0">
              <a:latin typeface="仿宋" pitchFamily="49" charset="-122"/>
              <a:ea typeface="仿宋" pitchFamily="49" charset="-122"/>
              <a:cs typeface="微软雅黑"/>
            </a:endParaRPr>
          </a:p>
        </p:txBody>
      </p:sp>
      <p:sp>
        <p:nvSpPr>
          <p:cNvPr id="59" name="object 19"/>
          <p:cNvSpPr txBox="1"/>
          <p:nvPr/>
        </p:nvSpPr>
        <p:spPr>
          <a:xfrm>
            <a:off x="7615477" y="1402711"/>
            <a:ext cx="676656" cy="177800"/>
          </a:xfrm>
          <a:prstGeom prst="rect">
            <a:avLst/>
          </a:prstGeom>
        </p:spPr>
        <p:txBody>
          <a:bodyPr wrap="square" lIns="0" tIns="0" rIns="0" bIns="0" rtlCol="0">
            <a:noAutofit/>
          </a:bodyPr>
          <a:lstStyle/>
          <a:p>
            <a:pPr marL="12700">
              <a:lnSpc>
                <a:spcPts val="1320"/>
              </a:lnSpc>
              <a:spcBef>
                <a:spcPts val="66"/>
              </a:spcBef>
            </a:pPr>
            <a:r>
              <a:rPr sz="1800" spc="9" baseline="1651" dirty="0" smtClean="0">
                <a:latin typeface="仿宋" pitchFamily="49" charset="-122"/>
                <a:ea typeface="仿宋" pitchFamily="49" charset="-122"/>
                <a:cs typeface="微软雅黑"/>
              </a:rPr>
              <a:t>返回检验</a:t>
            </a:r>
            <a:endParaRPr sz="1200" dirty="0">
              <a:latin typeface="仿宋" pitchFamily="49" charset="-122"/>
              <a:ea typeface="仿宋" pitchFamily="49" charset="-122"/>
              <a:cs typeface="微软雅黑"/>
            </a:endParaRPr>
          </a:p>
        </p:txBody>
      </p:sp>
      <p:sp>
        <p:nvSpPr>
          <p:cNvPr id="61" name="object 23"/>
          <p:cNvSpPr txBox="1"/>
          <p:nvPr/>
        </p:nvSpPr>
        <p:spPr>
          <a:xfrm>
            <a:off x="127241" y="1886031"/>
            <a:ext cx="8848033" cy="1072324"/>
          </a:xfrm>
          <a:prstGeom prst="rect">
            <a:avLst/>
          </a:prstGeom>
        </p:spPr>
        <p:txBody>
          <a:bodyPr wrap="square" lIns="0" tIns="0" rIns="0" bIns="0" rtlCol="0">
            <a:noAutofit/>
          </a:bodyPr>
          <a:lstStyle/>
          <a:p>
            <a:pPr marL="91439" marR="6937596" indent="46000">
              <a:lnSpc>
                <a:spcPts val="2355"/>
              </a:lnSpc>
              <a:spcBef>
                <a:spcPts val="245"/>
              </a:spcBef>
            </a:pPr>
            <a:r>
              <a:rPr lang="en-US" altLang="zh-CN" baseline="16909" dirty="0" smtClean="0">
                <a:solidFill>
                  <a:srgbClr val="FFFFFF"/>
                </a:solidFill>
                <a:latin typeface="仿宋" pitchFamily="49" charset="-122"/>
                <a:ea typeface="仿宋" pitchFamily="49" charset="-122"/>
                <a:cs typeface="微软雅黑"/>
              </a:rPr>
              <a:t>1</a:t>
            </a:r>
            <a:r>
              <a:rPr sz="1800" spc="0" baseline="16909" dirty="0" smtClean="0">
                <a:solidFill>
                  <a:srgbClr val="FFFFFF"/>
                </a:solidFill>
                <a:latin typeface="仿宋" pitchFamily="49" charset="-122"/>
                <a:ea typeface="仿宋" pitchFamily="49" charset="-122"/>
                <a:cs typeface="微软雅黑"/>
              </a:rPr>
              <a:t> </a:t>
            </a:r>
            <a:r>
              <a:rPr sz="1800" spc="44" baseline="16909" dirty="0" smtClean="0">
                <a:solidFill>
                  <a:srgbClr val="FFFFFF"/>
                </a:solidFill>
                <a:latin typeface="仿宋" pitchFamily="49" charset="-122"/>
                <a:ea typeface="仿宋" pitchFamily="49" charset="-122"/>
                <a:cs typeface="微软雅黑"/>
              </a:rPr>
              <a:t> </a:t>
            </a:r>
            <a:r>
              <a:rPr sz="1400" spc="0" dirty="0" err="1" smtClean="0">
                <a:latin typeface="仿宋" pitchFamily="49" charset="-122"/>
                <a:ea typeface="仿宋" pitchFamily="49" charset="-122"/>
                <a:cs typeface="微软雅黑"/>
              </a:rPr>
              <a:t>估值模块</a:t>
            </a:r>
            <a:r>
              <a:rPr sz="1400" spc="0" dirty="0" smtClean="0">
                <a:latin typeface="仿宋" pitchFamily="49" charset="-122"/>
                <a:ea typeface="仿宋" pitchFamily="49" charset="-122"/>
                <a:cs typeface="微软雅黑"/>
              </a:rPr>
              <a:t> </a:t>
            </a:r>
            <a:endParaRPr sz="1400" dirty="0">
              <a:latin typeface="仿宋" pitchFamily="49" charset="-122"/>
              <a:ea typeface="仿宋" pitchFamily="49" charset="-122"/>
              <a:cs typeface="微软雅黑"/>
            </a:endParaRPr>
          </a:p>
          <a:p>
            <a:pPr marL="349250" indent="53975">
              <a:lnSpc>
                <a:spcPts val="1680"/>
              </a:lnSpc>
              <a:buFont typeface="Arial" pitchFamily="34" charset="0"/>
              <a:buChar char="•"/>
            </a:pPr>
            <a:r>
              <a:rPr lang="zh-CN" altLang="en-US" sz="1400" dirty="0" smtClean="0">
                <a:latin typeface="仿宋" pitchFamily="49" charset="-122"/>
                <a:ea typeface="仿宋" pitchFamily="49" charset="-122"/>
              </a:rPr>
              <a:t>系统具备较强的估值能力，可对中国特有的产品进行处理和估值；</a:t>
            </a:r>
          </a:p>
          <a:p>
            <a:pPr marL="349250" indent="53975">
              <a:lnSpc>
                <a:spcPts val="1680"/>
              </a:lnSpc>
              <a:buFont typeface="Arial" pitchFamily="34" charset="0"/>
              <a:buChar char="•"/>
            </a:pPr>
            <a:r>
              <a:rPr lang="zh-CN" altLang="en-US" sz="1400" dirty="0" smtClean="0">
                <a:latin typeface="仿宋" pitchFamily="49" charset="-122"/>
                <a:ea typeface="仿宋" pitchFamily="49" charset="-122"/>
              </a:rPr>
              <a:t>估值模型可以被平行验证和重复计算，中间结果透明可视 ；</a:t>
            </a:r>
          </a:p>
          <a:p>
            <a:pPr marL="349250" indent="53975">
              <a:lnSpc>
                <a:spcPts val="1680"/>
              </a:lnSpc>
              <a:buFont typeface="Arial" pitchFamily="34" charset="0"/>
              <a:buChar char="•"/>
            </a:pPr>
            <a:r>
              <a:rPr lang="zh-CN" altLang="en-US" sz="1400" dirty="0" smtClean="0">
                <a:latin typeface="仿宋" pitchFamily="49" charset="-122"/>
                <a:ea typeface="仿宋" pitchFamily="49" charset="-122"/>
              </a:rPr>
              <a:t>系统运用蒙特卡洛模拟进行估值及VaR计量的能力及效率；</a:t>
            </a:r>
            <a:endParaRPr lang="zh-CN" altLang="en-US" sz="1400" dirty="0">
              <a:latin typeface="仿宋" pitchFamily="49" charset="-122"/>
              <a:ea typeface="仿宋" pitchFamily="49" charset="-122"/>
            </a:endParaRPr>
          </a:p>
        </p:txBody>
      </p:sp>
      <p:sp>
        <p:nvSpPr>
          <p:cNvPr id="62" name="object 24"/>
          <p:cNvSpPr txBox="1"/>
          <p:nvPr/>
        </p:nvSpPr>
        <p:spPr>
          <a:xfrm>
            <a:off x="86900" y="980732"/>
            <a:ext cx="9001010" cy="274319"/>
          </a:xfrm>
          <a:prstGeom prst="rect">
            <a:avLst/>
          </a:prstGeom>
        </p:spPr>
        <p:txBody>
          <a:bodyPr wrap="square" lIns="0" tIns="0" rIns="0" bIns="0" rtlCol="0">
            <a:noAutofit/>
          </a:bodyPr>
          <a:lstStyle/>
          <a:p>
            <a:pPr marL="4016566" marR="4004511" algn="ctr">
              <a:lnSpc>
                <a:spcPts val="1390"/>
              </a:lnSpc>
              <a:spcBef>
                <a:spcPts val="69"/>
              </a:spcBef>
            </a:pPr>
            <a:r>
              <a:rPr sz="2400" spc="9" baseline="1651" dirty="0" err="1" smtClean="0">
                <a:latin typeface="仿宋" pitchFamily="49" charset="-122"/>
                <a:ea typeface="仿宋" pitchFamily="49" charset="-122"/>
                <a:cs typeface="微软雅黑"/>
              </a:rPr>
              <a:t>风</a:t>
            </a:r>
            <a:r>
              <a:rPr sz="2400" spc="0" baseline="1651" dirty="0" err="1" smtClean="0">
                <a:latin typeface="仿宋" pitchFamily="49" charset="-122"/>
                <a:ea typeface="仿宋" pitchFamily="49" charset="-122"/>
                <a:cs typeface="微软雅黑"/>
              </a:rPr>
              <a:t>险计量</a:t>
            </a:r>
            <a:endParaRPr sz="1600" dirty="0">
              <a:latin typeface="仿宋" pitchFamily="49" charset="-122"/>
              <a:ea typeface="仿宋" pitchFamily="49" charset="-122"/>
              <a:cs typeface="微软雅黑"/>
            </a:endParaRPr>
          </a:p>
        </p:txBody>
      </p:sp>
      <p:sp>
        <p:nvSpPr>
          <p:cNvPr id="63" name="object 25"/>
          <p:cNvSpPr txBox="1"/>
          <p:nvPr/>
        </p:nvSpPr>
        <p:spPr>
          <a:xfrm>
            <a:off x="86900" y="1163612"/>
            <a:ext cx="2316956" cy="643166"/>
          </a:xfrm>
          <a:prstGeom prst="rect">
            <a:avLst/>
          </a:prstGeom>
        </p:spPr>
        <p:txBody>
          <a:bodyPr wrap="square" lIns="0" tIns="0" rIns="0" bIns="0" rtlCol="0">
            <a:noAutofit/>
          </a:bodyPr>
          <a:lstStyle/>
          <a:p>
            <a:pPr marR="12700">
              <a:lnSpc>
                <a:spcPts val="700"/>
              </a:lnSpc>
              <a:spcBef>
                <a:spcPts val="13"/>
              </a:spcBef>
            </a:pPr>
            <a:endParaRPr sz="700" dirty="0">
              <a:latin typeface="仿宋" pitchFamily="49" charset="-122"/>
              <a:ea typeface="仿宋" pitchFamily="49" charset="-122"/>
              <a:cs typeface="微软雅黑"/>
            </a:endParaRPr>
          </a:p>
          <a:p>
            <a:pPr marL="172366">
              <a:lnSpc>
                <a:spcPts val="1325"/>
              </a:lnSpc>
              <a:spcBef>
                <a:spcPts val="66"/>
              </a:spcBef>
            </a:pPr>
            <a:r>
              <a:rPr lang="en-US" altLang="zh-CN" baseline="-2415" dirty="0" smtClean="0">
                <a:solidFill>
                  <a:srgbClr val="FFFFFF"/>
                </a:solidFill>
                <a:latin typeface="仿宋" pitchFamily="49" charset="-122"/>
                <a:ea typeface="仿宋" pitchFamily="49" charset="-122"/>
                <a:cs typeface="微软雅黑"/>
              </a:rPr>
              <a:t>1</a:t>
            </a:r>
            <a:endParaRPr sz="1200" dirty="0">
              <a:latin typeface="仿宋" pitchFamily="49" charset="-122"/>
              <a:ea typeface="仿宋" pitchFamily="49" charset="-122"/>
              <a:cs typeface="微软雅黑"/>
            </a:endParaRPr>
          </a:p>
          <a:p>
            <a:pPr marL="820403" marR="819896" algn="ctr">
              <a:lnSpc>
                <a:spcPts val="1165"/>
              </a:lnSpc>
            </a:pPr>
            <a:r>
              <a:rPr sz="1800" spc="9" baseline="3302" dirty="0" smtClean="0">
                <a:latin typeface="仿宋" pitchFamily="49" charset="-122"/>
                <a:ea typeface="仿宋" pitchFamily="49" charset="-122"/>
                <a:cs typeface="微软雅黑"/>
              </a:rPr>
              <a:t>估值模块</a:t>
            </a:r>
            <a:endParaRPr sz="1200" dirty="0">
              <a:latin typeface="仿宋" pitchFamily="49" charset="-122"/>
              <a:ea typeface="仿宋" pitchFamily="49" charset="-122"/>
              <a:cs typeface="微软雅黑"/>
            </a:endParaRPr>
          </a:p>
        </p:txBody>
      </p:sp>
      <p:sp>
        <p:nvSpPr>
          <p:cNvPr id="64" name="object 26"/>
          <p:cNvSpPr txBox="1"/>
          <p:nvPr/>
        </p:nvSpPr>
        <p:spPr>
          <a:xfrm>
            <a:off x="2391156" y="1163612"/>
            <a:ext cx="6709454" cy="643166"/>
          </a:xfrm>
          <a:prstGeom prst="rect">
            <a:avLst/>
          </a:prstGeom>
        </p:spPr>
        <p:txBody>
          <a:bodyPr wrap="square" lIns="0" tIns="0" rIns="0" bIns="0" rtlCol="0">
            <a:noAutofit/>
          </a:bodyPr>
          <a:lstStyle/>
          <a:p>
            <a:pPr marR="12700">
              <a:lnSpc>
                <a:spcPts val="700"/>
              </a:lnSpc>
              <a:spcBef>
                <a:spcPts val="13"/>
              </a:spcBef>
            </a:pPr>
            <a:endParaRPr sz="700" dirty="0">
              <a:latin typeface="仿宋" pitchFamily="49" charset="-122"/>
              <a:ea typeface="仿宋" pitchFamily="49" charset="-122"/>
              <a:cs typeface="微软雅黑"/>
            </a:endParaRPr>
          </a:p>
          <a:p>
            <a:pPr marL="172366">
              <a:lnSpc>
                <a:spcPct val="95825"/>
              </a:lnSpc>
              <a:tabLst>
                <a:tab pos="2324100" algn="l"/>
                <a:tab pos="4559300" algn="l"/>
              </a:tabLst>
            </a:pPr>
            <a:r>
              <a:rPr lang="en-US" altLang="zh-CN" sz="1200" dirty="0" smtClean="0">
                <a:solidFill>
                  <a:srgbClr val="FFFFFF"/>
                </a:solidFill>
                <a:latin typeface="仿宋" pitchFamily="49" charset="-122"/>
                <a:ea typeface="仿宋" pitchFamily="49" charset="-122"/>
                <a:cs typeface="微软雅黑"/>
              </a:rPr>
              <a:t>2</a:t>
            </a:r>
            <a:r>
              <a:rPr sz="1200" spc="0" dirty="0" smtClean="0">
                <a:solidFill>
                  <a:srgbClr val="FFFFFF"/>
                </a:solidFill>
                <a:latin typeface="仿宋" pitchFamily="49" charset="-122"/>
                <a:ea typeface="仿宋" pitchFamily="49" charset="-122"/>
                <a:cs typeface="微软雅黑"/>
              </a:rPr>
              <a:t>	</a:t>
            </a:r>
            <a:r>
              <a:rPr lang="en-US" altLang="zh-CN" sz="1200" spc="0" dirty="0" smtClean="0">
                <a:solidFill>
                  <a:srgbClr val="FFFFFF"/>
                </a:solidFill>
                <a:latin typeface="仿宋" pitchFamily="49" charset="-122"/>
                <a:ea typeface="仿宋" pitchFamily="49" charset="-122"/>
                <a:cs typeface="微软雅黑"/>
              </a:rPr>
              <a:t>3</a:t>
            </a:r>
            <a:r>
              <a:rPr sz="1200" spc="0" dirty="0" smtClean="0">
                <a:solidFill>
                  <a:srgbClr val="FFFFFF"/>
                </a:solidFill>
                <a:latin typeface="仿宋" pitchFamily="49" charset="-122"/>
                <a:ea typeface="仿宋" pitchFamily="49" charset="-122"/>
                <a:cs typeface="微软雅黑"/>
              </a:rPr>
              <a:t>	</a:t>
            </a:r>
            <a:r>
              <a:rPr lang="en-US" altLang="zh-CN" sz="1200" spc="0" dirty="0" smtClean="0">
                <a:solidFill>
                  <a:srgbClr val="FFFFFF"/>
                </a:solidFill>
                <a:latin typeface="仿宋" pitchFamily="49" charset="-122"/>
                <a:ea typeface="仿宋" pitchFamily="49" charset="-122"/>
                <a:cs typeface="微软雅黑"/>
              </a:rPr>
              <a:t>4</a:t>
            </a:r>
            <a:endParaRPr sz="1200" dirty="0">
              <a:latin typeface="仿宋" pitchFamily="49" charset="-122"/>
              <a:ea typeface="仿宋" pitchFamily="49" charset="-122"/>
              <a:cs typeface="微软雅黑"/>
            </a:endParaRPr>
          </a:p>
        </p:txBody>
      </p:sp>
      <p:sp>
        <p:nvSpPr>
          <p:cNvPr id="25" name="object 13"/>
          <p:cNvSpPr/>
          <p:nvPr/>
        </p:nvSpPr>
        <p:spPr>
          <a:xfrm>
            <a:off x="118294" y="2997148"/>
            <a:ext cx="8856980" cy="936307"/>
          </a:xfrm>
          <a:custGeom>
            <a:avLst/>
            <a:gdLst/>
            <a:ahLst/>
            <a:cxnLst/>
            <a:rect l="l" t="t" r="r" b="b"/>
            <a:pathLst>
              <a:path w="8856980" h="936307">
                <a:moveTo>
                  <a:pt x="0" y="0"/>
                </a:moveTo>
                <a:lnTo>
                  <a:pt x="8856980" y="0"/>
                </a:lnTo>
                <a:lnTo>
                  <a:pt x="8856980" y="936307"/>
                </a:lnTo>
                <a:lnTo>
                  <a:pt x="0" y="936307"/>
                </a:lnTo>
                <a:lnTo>
                  <a:pt x="0" y="0"/>
                </a:lnTo>
                <a:close/>
              </a:path>
            </a:pathLst>
          </a:custGeom>
          <a:ln w="25400">
            <a:solidFill>
              <a:srgbClr val="C4CFE2"/>
            </a:solidFill>
          </a:ln>
        </p:spPr>
        <p:txBody>
          <a:bodyPr wrap="square" lIns="0" tIns="0" rIns="0" bIns="0" rtlCol="0">
            <a:noAutofit/>
          </a:bodyPr>
          <a:lstStyle/>
          <a:p>
            <a:endParaRPr>
              <a:latin typeface="微软雅黑"/>
              <a:ea typeface="微软雅黑"/>
              <a:cs typeface="微软雅黑"/>
            </a:endParaRPr>
          </a:p>
        </p:txBody>
      </p:sp>
      <p:sp>
        <p:nvSpPr>
          <p:cNvPr id="26" name="object 14"/>
          <p:cNvSpPr/>
          <p:nvPr/>
        </p:nvSpPr>
        <p:spPr>
          <a:xfrm>
            <a:off x="190427" y="2997154"/>
            <a:ext cx="215899" cy="215900"/>
          </a:xfrm>
          <a:custGeom>
            <a:avLst/>
            <a:gdLst/>
            <a:ahLst/>
            <a:cxnLst/>
            <a:rect l="l" t="t" r="r" b="b"/>
            <a:pathLst>
              <a:path w="215899" h="215900">
                <a:moveTo>
                  <a:pt x="107949" y="0"/>
                </a:moveTo>
                <a:lnTo>
                  <a:pt x="65731" y="8569"/>
                </a:lnTo>
                <a:lnTo>
                  <a:pt x="31517" y="31721"/>
                </a:lnTo>
                <a:lnTo>
                  <a:pt x="8455" y="66000"/>
                </a:lnTo>
                <a:lnTo>
                  <a:pt x="20" y="107640"/>
                </a:lnTo>
                <a:lnTo>
                  <a:pt x="0" y="108259"/>
                </a:lnTo>
                <a:lnTo>
                  <a:pt x="1022" y="122870"/>
                </a:lnTo>
                <a:lnTo>
                  <a:pt x="14836" y="162598"/>
                </a:lnTo>
                <a:lnTo>
                  <a:pt x="42081" y="193478"/>
                </a:lnTo>
                <a:lnTo>
                  <a:pt x="79301" y="212056"/>
                </a:lnTo>
                <a:lnTo>
                  <a:pt x="107949" y="215900"/>
                </a:lnTo>
                <a:lnTo>
                  <a:pt x="108259" y="215899"/>
                </a:lnTo>
                <a:lnTo>
                  <a:pt x="150167" y="207330"/>
                </a:lnTo>
                <a:lnTo>
                  <a:pt x="184381" y="184178"/>
                </a:lnTo>
                <a:lnTo>
                  <a:pt x="207443" y="149899"/>
                </a:lnTo>
                <a:lnTo>
                  <a:pt x="215878" y="108259"/>
                </a:lnTo>
                <a:lnTo>
                  <a:pt x="215899" y="107640"/>
                </a:lnTo>
                <a:lnTo>
                  <a:pt x="214876" y="93029"/>
                </a:lnTo>
                <a:lnTo>
                  <a:pt x="201062" y="53301"/>
                </a:lnTo>
                <a:lnTo>
                  <a:pt x="173817" y="22421"/>
                </a:lnTo>
                <a:lnTo>
                  <a:pt x="136597" y="3843"/>
                </a:lnTo>
                <a:lnTo>
                  <a:pt x="107949" y="0"/>
                </a:lnTo>
                <a:close/>
              </a:path>
            </a:pathLst>
          </a:custGeom>
          <a:solidFill>
            <a:srgbClr val="DCE2F0"/>
          </a:solidFill>
        </p:spPr>
        <p:txBody>
          <a:bodyPr wrap="square" lIns="0" tIns="0" rIns="0" bIns="0" rtlCol="0">
            <a:noAutofit/>
          </a:bodyPr>
          <a:lstStyle/>
          <a:p>
            <a:endParaRPr>
              <a:latin typeface="微软雅黑"/>
              <a:ea typeface="微软雅黑"/>
              <a:cs typeface="微软雅黑"/>
            </a:endParaRPr>
          </a:p>
        </p:txBody>
      </p:sp>
      <p:sp>
        <p:nvSpPr>
          <p:cNvPr id="27" name="object 22"/>
          <p:cNvSpPr txBox="1"/>
          <p:nvPr/>
        </p:nvSpPr>
        <p:spPr>
          <a:xfrm>
            <a:off x="118294" y="2997148"/>
            <a:ext cx="8869680" cy="936307"/>
          </a:xfrm>
          <a:prstGeom prst="rect">
            <a:avLst/>
          </a:prstGeom>
        </p:spPr>
        <p:txBody>
          <a:bodyPr wrap="square" lIns="0" tIns="0" rIns="0" bIns="0" rtlCol="0">
            <a:noAutofit/>
          </a:bodyPr>
          <a:lstStyle/>
          <a:p>
            <a:pPr marL="91439" marR="6937596" indent="46000">
              <a:lnSpc>
                <a:spcPts val="2355"/>
              </a:lnSpc>
              <a:spcBef>
                <a:spcPts val="245"/>
              </a:spcBef>
            </a:pPr>
            <a:r>
              <a:rPr lang="en-US" altLang="zh-CN" baseline="16909" dirty="0" smtClean="0">
                <a:solidFill>
                  <a:srgbClr val="FFFFFF"/>
                </a:solidFill>
                <a:latin typeface="微软雅黑"/>
                <a:ea typeface="微软雅黑"/>
                <a:cs typeface="微软雅黑"/>
              </a:rPr>
              <a:t>2</a:t>
            </a:r>
            <a:r>
              <a:rPr sz="1800" spc="0" baseline="16909" dirty="0" smtClean="0">
                <a:solidFill>
                  <a:srgbClr val="FFFFFF"/>
                </a:solidFill>
                <a:latin typeface="微软雅黑"/>
                <a:ea typeface="微软雅黑"/>
                <a:cs typeface="微软雅黑"/>
              </a:rPr>
              <a:t> </a:t>
            </a:r>
            <a:r>
              <a:rPr sz="1800" spc="44" baseline="16909" dirty="0" smtClean="0">
                <a:solidFill>
                  <a:srgbClr val="FFFFFF"/>
                </a:solidFill>
                <a:latin typeface="微软雅黑"/>
                <a:ea typeface="微软雅黑"/>
                <a:cs typeface="微软雅黑"/>
              </a:rPr>
              <a:t> </a:t>
            </a:r>
            <a:r>
              <a:rPr sz="1400" dirty="0" err="1" smtClean="0">
                <a:latin typeface="仿宋" pitchFamily="49" charset="-122"/>
                <a:ea typeface="仿宋" pitchFamily="49" charset="-122"/>
                <a:cs typeface="微软雅黑"/>
              </a:rPr>
              <a:t>损益模块</a:t>
            </a:r>
            <a:r>
              <a:rPr sz="1400" dirty="0" smtClean="0">
                <a:latin typeface="仿宋" pitchFamily="49" charset="-122"/>
                <a:ea typeface="仿宋" pitchFamily="49" charset="-122"/>
                <a:cs typeface="微软雅黑"/>
              </a:rPr>
              <a:t> </a:t>
            </a:r>
            <a:endParaRPr sz="1400" dirty="0">
              <a:latin typeface="仿宋" pitchFamily="49" charset="-122"/>
              <a:ea typeface="仿宋" pitchFamily="49" charset="-122"/>
              <a:cs typeface="微软雅黑"/>
            </a:endParaRPr>
          </a:p>
          <a:p>
            <a:pPr marL="349250" indent="53975">
              <a:lnSpc>
                <a:spcPts val="1680"/>
              </a:lnSpc>
              <a:buFont typeface="Arial" pitchFamily="34" charset="0"/>
              <a:buChar char="•"/>
            </a:pPr>
            <a:r>
              <a:rPr lang="zh-CN" altLang="en-US" sz="1400" dirty="0" smtClean="0">
                <a:latin typeface="仿宋" pitchFamily="49" charset="-122"/>
                <a:ea typeface="仿宋" pitchFamily="49" charset="-122"/>
              </a:rPr>
              <a:t>系统可以进行理论损益的计量，并支持实际损益的导入；</a:t>
            </a:r>
          </a:p>
          <a:p>
            <a:pPr marL="349250" indent="53975">
              <a:lnSpc>
                <a:spcPts val="1680"/>
              </a:lnSpc>
              <a:buFont typeface="Arial" pitchFamily="34" charset="0"/>
              <a:buChar char="•"/>
              <a:tabLst>
                <a:tab pos="3746500" algn="l"/>
              </a:tabLst>
            </a:pPr>
            <a:r>
              <a:rPr lang="zh-CN" altLang="en-US" sz="1400" dirty="0" smtClean="0">
                <a:latin typeface="仿宋" pitchFamily="49" charset="-122"/>
                <a:ea typeface="仿宋" pitchFamily="49" charset="-122"/>
              </a:rPr>
              <a:t>理论损益支持计算年损益、月损益、日损益。</a:t>
            </a:r>
          </a:p>
        </p:txBody>
      </p:sp>
      <p:sp>
        <p:nvSpPr>
          <p:cNvPr id="28" name="object 13"/>
          <p:cNvSpPr/>
          <p:nvPr/>
        </p:nvSpPr>
        <p:spPr>
          <a:xfrm>
            <a:off x="132488" y="3973796"/>
            <a:ext cx="8856980" cy="1028510"/>
          </a:xfrm>
          <a:custGeom>
            <a:avLst/>
            <a:gdLst/>
            <a:ahLst/>
            <a:cxnLst/>
            <a:rect l="l" t="t" r="r" b="b"/>
            <a:pathLst>
              <a:path w="8856980" h="1368158">
                <a:moveTo>
                  <a:pt x="0" y="0"/>
                </a:moveTo>
                <a:lnTo>
                  <a:pt x="8856980" y="0"/>
                </a:lnTo>
                <a:lnTo>
                  <a:pt x="8856980" y="1368158"/>
                </a:lnTo>
                <a:lnTo>
                  <a:pt x="0" y="1368158"/>
                </a:lnTo>
                <a:lnTo>
                  <a:pt x="0" y="0"/>
                </a:lnTo>
                <a:close/>
              </a:path>
            </a:pathLst>
          </a:custGeom>
          <a:ln w="25400">
            <a:solidFill>
              <a:srgbClr val="8AA5CB"/>
            </a:solidFill>
          </a:ln>
        </p:spPr>
        <p:txBody>
          <a:bodyPr wrap="square" lIns="0" tIns="0" rIns="0" bIns="0" rtlCol="0">
            <a:noAutofit/>
          </a:bodyPr>
          <a:lstStyle/>
          <a:p>
            <a:endParaRPr>
              <a:latin typeface="微软雅黑"/>
              <a:ea typeface="微软雅黑"/>
              <a:cs typeface="微软雅黑"/>
            </a:endParaRPr>
          </a:p>
        </p:txBody>
      </p:sp>
      <p:sp>
        <p:nvSpPr>
          <p:cNvPr id="29" name="object 14"/>
          <p:cNvSpPr/>
          <p:nvPr/>
        </p:nvSpPr>
        <p:spPr>
          <a:xfrm>
            <a:off x="204621" y="3973802"/>
            <a:ext cx="215899" cy="215900"/>
          </a:xfrm>
          <a:custGeom>
            <a:avLst/>
            <a:gdLst/>
            <a:ahLst/>
            <a:cxnLst/>
            <a:rect l="l" t="t" r="r" b="b"/>
            <a:pathLst>
              <a:path w="215899" h="215900">
                <a:moveTo>
                  <a:pt x="107949" y="0"/>
                </a:moveTo>
                <a:lnTo>
                  <a:pt x="65731" y="8569"/>
                </a:lnTo>
                <a:lnTo>
                  <a:pt x="31517" y="31721"/>
                </a:lnTo>
                <a:lnTo>
                  <a:pt x="8455" y="66000"/>
                </a:lnTo>
                <a:lnTo>
                  <a:pt x="20" y="107640"/>
                </a:lnTo>
                <a:lnTo>
                  <a:pt x="0" y="108259"/>
                </a:lnTo>
                <a:lnTo>
                  <a:pt x="1022" y="122870"/>
                </a:lnTo>
                <a:lnTo>
                  <a:pt x="14836" y="162598"/>
                </a:lnTo>
                <a:lnTo>
                  <a:pt x="42081" y="193478"/>
                </a:lnTo>
                <a:lnTo>
                  <a:pt x="79301" y="212056"/>
                </a:lnTo>
                <a:lnTo>
                  <a:pt x="107949" y="215900"/>
                </a:lnTo>
                <a:lnTo>
                  <a:pt x="108259" y="215899"/>
                </a:lnTo>
                <a:lnTo>
                  <a:pt x="150167" y="207330"/>
                </a:lnTo>
                <a:lnTo>
                  <a:pt x="184381" y="184178"/>
                </a:lnTo>
                <a:lnTo>
                  <a:pt x="207443" y="149899"/>
                </a:lnTo>
                <a:lnTo>
                  <a:pt x="215878" y="108259"/>
                </a:lnTo>
                <a:lnTo>
                  <a:pt x="215899" y="107640"/>
                </a:lnTo>
                <a:lnTo>
                  <a:pt x="214876" y="93029"/>
                </a:lnTo>
                <a:lnTo>
                  <a:pt x="201062" y="53301"/>
                </a:lnTo>
                <a:lnTo>
                  <a:pt x="173817" y="22421"/>
                </a:lnTo>
                <a:lnTo>
                  <a:pt x="136597" y="3843"/>
                </a:lnTo>
                <a:lnTo>
                  <a:pt x="107949" y="0"/>
                </a:lnTo>
                <a:close/>
              </a:path>
            </a:pathLst>
          </a:custGeom>
          <a:solidFill>
            <a:srgbClr val="DCE2F0"/>
          </a:solidFill>
        </p:spPr>
        <p:txBody>
          <a:bodyPr wrap="square" lIns="0" tIns="0" rIns="0" bIns="0" rtlCol="0">
            <a:noAutofit/>
          </a:bodyPr>
          <a:lstStyle/>
          <a:p>
            <a:endParaRPr>
              <a:latin typeface="微软雅黑"/>
              <a:ea typeface="微软雅黑"/>
              <a:cs typeface="微软雅黑"/>
            </a:endParaRPr>
          </a:p>
        </p:txBody>
      </p:sp>
      <p:sp>
        <p:nvSpPr>
          <p:cNvPr id="30" name="object 21"/>
          <p:cNvSpPr txBox="1"/>
          <p:nvPr/>
        </p:nvSpPr>
        <p:spPr>
          <a:xfrm>
            <a:off x="132488" y="3973796"/>
            <a:ext cx="8869680" cy="1028510"/>
          </a:xfrm>
          <a:prstGeom prst="rect">
            <a:avLst/>
          </a:prstGeom>
        </p:spPr>
        <p:txBody>
          <a:bodyPr wrap="square" lIns="0" tIns="0" rIns="0" bIns="0" rtlCol="0">
            <a:noAutofit/>
          </a:bodyPr>
          <a:lstStyle/>
          <a:p>
            <a:pPr marL="91439" marR="6937596" indent="46000">
              <a:lnSpc>
                <a:spcPts val="1768"/>
              </a:lnSpc>
              <a:spcBef>
                <a:spcPts val="245"/>
              </a:spcBef>
            </a:pPr>
            <a:r>
              <a:rPr lang="en-US" altLang="zh-CN" baseline="16909" dirty="0" smtClean="0">
                <a:solidFill>
                  <a:srgbClr val="FFFFFF"/>
                </a:solidFill>
                <a:latin typeface="微软雅黑"/>
                <a:ea typeface="微软雅黑"/>
                <a:cs typeface="微软雅黑"/>
              </a:rPr>
              <a:t>3</a:t>
            </a:r>
            <a:r>
              <a:rPr sz="1800" spc="0" baseline="16909" dirty="0" smtClean="0">
                <a:solidFill>
                  <a:srgbClr val="FFFFFF"/>
                </a:solidFill>
                <a:latin typeface="微软雅黑"/>
                <a:ea typeface="微软雅黑"/>
                <a:cs typeface="微软雅黑"/>
              </a:rPr>
              <a:t> </a:t>
            </a:r>
            <a:r>
              <a:rPr sz="1800" spc="19" baseline="16909" dirty="0" smtClean="0">
                <a:solidFill>
                  <a:srgbClr val="FFFFFF"/>
                </a:solidFill>
                <a:latin typeface="微软雅黑"/>
                <a:ea typeface="微软雅黑"/>
                <a:cs typeface="微软雅黑"/>
              </a:rPr>
              <a:t> </a:t>
            </a:r>
            <a:r>
              <a:rPr sz="1400" dirty="0" err="1" smtClean="0">
                <a:latin typeface="仿宋" pitchFamily="49" charset="-122"/>
                <a:ea typeface="仿宋" pitchFamily="49" charset="-122"/>
                <a:cs typeface="微软雅黑"/>
              </a:rPr>
              <a:t>VaR计量</a:t>
            </a:r>
            <a:r>
              <a:rPr sz="1400" dirty="0" smtClean="0">
                <a:latin typeface="仿宋" pitchFamily="49" charset="-122"/>
                <a:ea typeface="仿宋" pitchFamily="49" charset="-122"/>
                <a:cs typeface="微软雅黑"/>
              </a:rPr>
              <a:t> </a:t>
            </a:r>
            <a:endParaRPr sz="1400" dirty="0">
              <a:latin typeface="仿宋" pitchFamily="49" charset="-122"/>
              <a:ea typeface="仿宋" pitchFamily="49" charset="-122"/>
              <a:cs typeface="微软雅黑"/>
            </a:endParaRPr>
          </a:p>
          <a:p>
            <a:pPr marL="349250" indent="53975">
              <a:lnSpc>
                <a:spcPts val="1680"/>
              </a:lnSpc>
              <a:buFont typeface="Arial" pitchFamily="34" charset="0"/>
              <a:buChar char="•"/>
            </a:pPr>
            <a:r>
              <a:rPr lang="zh-CN" altLang="en-US" sz="1400" dirty="0" smtClean="0">
                <a:latin typeface="仿宋" pitchFamily="49" charset="-122"/>
                <a:ea typeface="仿宋" pitchFamily="49" charset="-122"/>
              </a:rPr>
              <a:t>支持三种VaR计量方法，能够计量压力VaR；</a:t>
            </a:r>
          </a:p>
          <a:p>
            <a:pPr marL="349250" indent="53975">
              <a:lnSpc>
                <a:spcPts val="1680"/>
              </a:lnSpc>
              <a:buFont typeface="Arial" pitchFamily="34" charset="0"/>
              <a:buChar char="•"/>
            </a:pPr>
            <a:r>
              <a:rPr lang="zh-CN" altLang="en-US" sz="1400" dirty="0" smtClean="0">
                <a:latin typeface="仿宋" pitchFamily="49" charset="-122"/>
                <a:ea typeface="仿宋" pitchFamily="49" charset="-122"/>
              </a:rPr>
              <a:t>计算VaR过程中所需要计算的中间结果（如各投资组合节点情景损益）可以进行归档保存；</a:t>
            </a:r>
          </a:p>
          <a:p>
            <a:pPr marL="349250" indent="53975">
              <a:lnSpc>
                <a:spcPts val="1680"/>
              </a:lnSpc>
              <a:buFont typeface="Arial" pitchFamily="34" charset="0"/>
              <a:buChar char="•"/>
            </a:pPr>
            <a:r>
              <a:rPr lang="zh-CN" altLang="en-US" sz="1400" dirty="0" smtClean="0">
                <a:latin typeface="仿宋" pitchFamily="49" charset="-122"/>
                <a:ea typeface="仿宋" pitchFamily="49" charset="-122"/>
              </a:rPr>
              <a:t>准确计量条件VaR、新增VaR、边际VaR等并能够验证。</a:t>
            </a:r>
          </a:p>
        </p:txBody>
      </p:sp>
      <p:sp>
        <p:nvSpPr>
          <p:cNvPr id="31" name="object 13"/>
          <p:cNvSpPr/>
          <p:nvPr/>
        </p:nvSpPr>
        <p:spPr>
          <a:xfrm>
            <a:off x="132015" y="5046120"/>
            <a:ext cx="8856980" cy="1440154"/>
          </a:xfrm>
          <a:custGeom>
            <a:avLst/>
            <a:gdLst/>
            <a:ahLst/>
            <a:cxnLst/>
            <a:rect l="l" t="t" r="r" b="b"/>
            <a:pathLst>
              <a:path w="8856980" h="1440154">
                <a:moveTo>
                  <a:pt x="0" y="0"/>
                </a:moveTo>
                <a:lnTo>
                  <a:pt x="8856980" y="0"/>
                </a:lnTo>
                <a:lnTo>
                  <a:pt x="8856980" y="1440154"/>
                </a:lnTo>
                <a:lnTo>
                  <a:pt x="0" y="1440154"/>
                </a:lnTo>
                <a:lnTo>
                  <a:pt x="0" y="0"/>
                </a:lnTo>
                <a:close/>
              </a:path>
            </a:pathLst>
          </a:custGeom>
          <a:ln w="25400">
            <a:solidFill>
              <a:srgbClr val="8AA5CB"/>
            </a:solidFill>
          </a:ln>
        </p:spPr>
        <p:txBody>
          <a:bodyPr wrap="square" lIns="0" tIns="0" rIns="0" bIns="0" rtlCol="0">
            <a:noAutofit/>
          </a:bodyPr>
          <a:lstStyle/>
          <a:p>
            <a:endParaRPr>
              <a:latin typeface="微软雅黑"/>
              <a:ea typeface="微软雅黑"/>
              <a:cs typeface="微软雅黑"/>
            </a:endParaRPr>
          </a:p>
        </p:txBody>
      </p:sp>
      <p:sp>
        <p:nvSpPr>
          <p:cNvPr id="32" name="object 14"/>
          <p:cNvSpPr/>
          <p:nvPr/>
        </p:nvSpPr>
        <p:spPr>
          <a:xfrm>
            <a:off x="239683" y="5106730"/>
            <a:ext cx="215899" cy="215900"/>
          </a:xfrm>
          <a:custGeom>
            <a:avLst/>
            <a:gdLst/>
            <a:ahLst/>
            <a:cxnLst/>
            <a:rect l="l" t="t" r="r" b="b"/>
            <a:pathLst>
              <a:path w="215899" h="215900">
                <a:moveTo>
                  <a:pt x="107949" y="0"/>
                </a:moveTo>
                <a:lnTo>
                  <a:pt x="65731" y="8569"/>
                </a:lnTo>
                <a:lnTo>
                  <a:pt x="31517" y="31721"/>
                </a:lnTo>
                <a:lnTo>
                  <a:pt x="8455" y="66000"/>
                </a:lnTo>
                <a:lnTo>
                  <a:pt x="20" y="107640"/>
                </a:lnTo>
                <a:lnTo>
                  <a:pt x="0" y="108259"/>
                </a:lnTo>
                <a:lnTo>
                  <a:pt x="1022" y="122870"/>
                </a:lnTo>
                <a:lnTo>
                  <a:pt x="14836" y="162598"/>
                </a:lnTo>
                <a:lnTo>
                  <a:pt x="42081" y="193478"/>
                </a:lnTo>
                <a:lnTo>
                  <a:pt x="79301" y="212056"/>
                </a:lnTo>
                <a:lnTo>
                  <a:pt x="107949" y="215900"/>
                </a:lnTo>
                <a:lnTo>
                  <a:pt x="108259" y="215899"/>
                </a:lnTo>
                <a:lnTo>
                  <a:pt x="150167" y="207330"/>
                </a:lnTo>
                <a:lnTo>
                  <a:pt x="184381" y="184178"/>
                </a:lnTo>
                <a:lnTo>
                  <a:pt x="207443" y="149899"/>
                </a:lnTo>
                <a:lnTo>
                  <a:pt x="215878" y="108259"/>
                </a:lnTo>
                <a:lnTo>
                  <a:pt x="215899" y="107640"/>
                </a:lnTo>
                <a:lnTo>
                  <a:pt x="214876" y="93029"/>
                </a:lnTo>
                <a:lnTo>
                  <a:pt x="201062" y="53301"/>
                </a:lnTo>
                <a:lnTo>
                  <a:pt x="173817" y="22421"/>
                </a:lnTo>
                <a:lnTo>
                  <a:pt x="136597" y="3843"/>
                </a:lnTo>
                <a:lnTo>
                  <a:pt x="107949" y="0"/>
                </a:lnTo>
                <a:close/>
              </a:path>
            </a:pathLst>
          </a:custGeom>
          <a:solidFill>
            <a:srgbClr val="DCE2F0"/>
          </a:solidFill>
        </p:spPr>
        <p:txBody>
          <a:bodyPr wrap="square" lIns="0" tIns="0" rIns="0" bIns="0" rtlCol="0">
            <a:noAutofit/>
          </a:bodyPr>
          <a:lstStyle/>
          <a:p>
            <a:endParaRPr>
              <a:latin typeface="微软雅黑"/>
              <a:ea typeface="微软雅黑"/>
              <a:cs typeface="微软雅黑"/>
            </a:endParaRPr>
          </a:p>
        </p:txBody>
      </p:sp>
      <p:sp>
        <p:nvSpPr>
          <p:cNvPr id="33" name="object 21"/>
          <p:cNvSpPr txBox="1"/>
          <p:nvPr/>
        </p:nvSpPr>
        <p:spPr>
          <a:xfrm>
            <a:off x="132015" y="5046120"/>
            <a:ext cx="8869680" cy="1440154"/>
          </a:xfrm>
          <a:prstGeom prst="rect">
            <a:avLst/>
          </a:prstGeom>
        </p:spPr>
        <p:txBody>
          <a:bodyPr wrap="square" lIns="0" tIns="0" rIns="0" bIns="0" rtlCol="0">
            <a:noAutofit/>
          </a:bodyPr>
          <a:lstStyle/>
          <a:p>
            <a:pPr marL="91446" marR="6937590" indent="81528">
              <a:lnSpc>
                <a:spcPts val="2255"/>
              </a:lnSpc>
              <a:spcBef>
                <a:spcPts val="245"/>
              </a:spcBef>
            </a:pPr>
            <a:r>
              <a:rPr lang="en-US" altLang="zh-CN" baseline="-4831" dirty="0" smtClean="0">
                <a:solidFill>
                  <a:srgbClr val="FFFFFF"/>
                </a:solidFill>
                <a:latin typeface="微软雅黑"/>
                <a:ea typeface="微软雅黑"/>
                <a:cs typeface="微软雅黑"/>
              </a:rPr>
              <a:t>4</a:t>
            </a:r>
            <a:r>
              <a:rPr sz="1800" spc="94" baseline="-4831" dirty="0" smtClean="0">
                <a:solidFill>
                  <a:srgbClr val="FFFFFF"/>
                </a:solidFill>
                <a:latin typeface="微软雅黑"/>
                <a:ea typeface="微软雅黑"/>
                <a:cs typeface="微软雅黑"/>
              </a:rPr>
              <a:t> </a:t>
            </a:r>
            <a:r>
              <a:rPr sz="1400" dirty="0" err="1" smtClean="0">
                <a:latin typeface="仿宋" pitchFamily="49" charset="-122"/>
                <a:ea typeface="仿宋" pitchFamily="49" charset="-122"/>
                <a:cs typeface="微软雅黑"/>
              </a:rPr>
              <a:t>返回检验</a:t>
            </a:r>
            <a:r>
              <a:rPr sz="1400" dirty="0" smtClean="0">
                <a:latin typeface="仿宋" pitchFamily="49" charset="-122"/>
                <a:ea typeface="仿宋" pitchFamily="49" charset="-122"/>
                <a:cs typeface="微软雅黑"/>
              </a:rPr>
              <a:t> </a:t>
            </a:r>
            <a:endParaRPr sz="1400" dirty="0">
              <a:latin typeface="仿宋" pitchFamily="49" charset="-122"/>
              <a:ea typeface="仿宋" pitchFamily="49" charset="-122"/>
              <a:cs typeface="微软雅黑"/>
            </a:endParaRPr>
          </a:p>
          <a:p>
            <a:pPr marL="349250" indent="53975">
              <a:lnSpc>
                <a:spcPts val="1680"/>
              </a:lnSpc>
              <a:buFont typeface="Arial" pitchFamily="34" charset="0"/>
              <a:buChar char="•"/>
            </a:pPr>
            <a:r>
              <a:rPr lang="zh-CN" altLang="en-US" sz="1400" dirty="0" smtClean="0">
                <a:latin typeface="仿宋" pitchFamily="49" charset="-122"/>
                <a:ea typeface="仿宋" pitchFamily="49" charset="-122"/>
              </a:rPr>
              <a:t>对任意选定的投资组合或不同的风险类别进行返回检验；</a:t>
            </a:r>
          </a:p>
          <a:p>
            <a:pPr marL="349250" indent="53975">
              <a:lnSpc>
                <a:spcPts val="1680"/>
              </a:lnSpc>
              <a:buFont typeface="Arial" pitchFamily="34" charset="0"/>
              <a:buChar char="•"/>
            </a:pPr>
            <a:r>
              <a:rPr lang="zh-CN" altLang="en-US" sz="1400" dirty="0" smtClean="0">
                <a:latin typeface="仿宋" pitchFamily="49" charset="-122"/>
                <a:ea typeface="仿宋" pitchFamily="49" charset="-122"/>
              </a:rPr>
              <a:t>选择使用基于风险视角的实际损益（外部导入或自行计算）或理论损益进行返回检验；</a:t>
            </a:r>
          </a:p>
          <a:p>
            <a:pPr marL="349250" indent="53975">
              <a:lnSpc>
                <a:spcPts val="1680"/>
              </a:lnSpc>
              <a:buFont typeface="Arial" pitchFamily="34" charset="0"/>
              <a:buChar char="•"/>
            </a:pPr>
            <a:r>
              <a:rPr lang="zh-CN" altLang="en-US" sz="1400" dirty="0" smtClean="0">
                <a:latin typeface="仿宋" pitchFamily="49" charset="-122"/>
                <a:ea typeface="仿宋" pitchFamily="49" charset="-122"/>
              </a:rPr>
              <a:t>设定返回检验参数（包含对镜像VaR进行返回检验），并输出返回检验报告 。</a:t>
            </a:r>
          </a:p>
        </p:txBody>
      </p:sp>
      <p:sp>
        <p:nvSpPr>
          <p:cNvPr id="34" name="Slide Number Placeholder 33"/>
          <p:cNvSpPr>
            <a:spLocks noGrp="1"/>
          </p:cNvSpPr>
          <p:nvPr>
            <p:ph type="sldNum" sz="quarter" idx="12"/>
          </p:nvPr>
        </p:nvSpPr>
        <p:spPr/>
        <p:txBody>
          <a:bodyPr/>
          <a:lstStyle/>
          <a:p>
            <a:fld id="{BE799D66-A4C5-4277-8B75-A77F88F39C7A}" type="slidenum">
              <a:rPr lang="zh-CN" altLang="en-US" smtClean="0"/>
              <a:pPr/>
              <a:t>11</a:t>
            </a:fld>
            <a:endParaRPr lang="zh-CN" altLang="en-US"/>
          </a:p>
        </p:txBody>
      </p:sp>
    </p:spTree>
    <p:extLst>
      <p:ext uri="{BB962C8B-B14F-4D97-AF65-F5344CB8AC3E}">
        <p14:creationId xmlns:p14="http://schemas.microsoft.com/office/powerpoint/2010/main" val="1820016176"/>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结果应用</a:t>
            </a:r>
            <a:endParaRPr kumimoji="1" lang="zh-CN" altLang="en-US" dirty="0"/>
          </a:p>
        </p:txBody>
      </p:sp>
      <p:sp>
        <p:nvSpPr>
          <p:cNvPr id="21" name="object 4"/>
          <p:cNvSpPr>
            <a:spLocks/>
          </p:cNvSpPr>
          <p:nvPr/>
        </p:nvSpPr>
        <p:spPr>
          <a:xfrm>
            <a:off x="86900" y="900052"/>
            <a:ext cx="9001010" cy="274319"/>
          </a:xfrm>
          <a:custGeom>
            <a:avLst/>
            <a:gdLst/>
            <a:ahLst/>
            <a:cxnLst/>
            <a:rect l="l" t="t" r="r" b="b"/>
            <a:pathLst>
              <a:path w="9001010" h="182879">
                <a:moveTo>
                  <a:pt x="0" y="0"/>
                </a:moveTo>
                <a:lnTo>
                  <a:pt x="9001010" y="0"/>
                </a:lnTo>
                <a:lnTo>
                  <a:pt x="9001010" y="182879"/>
                </a:lnTo>
                <a:lnTo>
                  <a:pt x="0" y="182879"/>
                </a:lnTo>
                <a:lnTo>
                  <a:pt x="0" y="0"/>
                </a:lnTo>
                <a:close/>
              </a:path>
            </a:pathLst>
          </a:custGeom>
          <a:solidFill>
            <a:srgbClr val="F4F9FD"/>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24" name="object 5"/>
          <p:cNvSpPr/>
          <p:nvPr/>
        </p:nvSpPr>
        <p:spPr>
          <a:xfrm>
            <a:off x="86900" y="1163612"/>
            <a:ext cx="1224140" cy="643166"/>
          </a:xfrm>
          <a:custGeom>
            <a:avLst/>
            <a:gdLst/>
            <a:ahLst/>
            <a:cxnLst/>
            <a:rect l="l" t="t" r="r" b="b"/>
            <a:pathLst>
              <a:path w="1224140" h="643166">
                <a:moveTo>
                  <a:pt x="0" y="0"/>
                </a:moveTo>
                <a:lnTo>
                  <a:pt x="1224140" y="0"/>
                </a:lnTo>
                <a:lnTo>
                  <a:pt x="1224140" y="643166"/>
                </a:lnTo>
                <a:lnTo>
                  <a:pt x="0" y="643166"/>
                </a:lnTo>
                <a:lnTo>
                  <a:pt x="0" y="0"/>
                </a:lnTo>
                <a:close/>
              </a:path>
            </a:pathLst>
          </a:custGeom>
          <a:solidFill>
            <a:srgbClr val="D9EBF9"/>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41" name="object 6"/>
          <p:cNvSpPr/>
          <p:nvPr/>
        </p:nvSpPr>
        <p:spPr>
          <a:xfrm>
            <a:off x="1311040" y="1163612"/>
            <a:ext cx="1371498" cy="643166"/>
          </a:xfrm>
          <a:custGeom>
            <a:avLst/>
            <a:gdLst/>
            <a:ahLst/>
            <a:cxnLst/>
            <a:rect l="l" t="t" r="r" b="b"/>
            <a:pathLst>
              <a:path w="1371498" h="643166">
                <a:moveTo>
                  <a:pt x="0" y="0"/>
                </a:moveTo>
                <a:lnTo>
                  <a:pt x="1371498" y="0"/>
                </a:lnTo>
                <a:lnTo>
                  <a:pt x="1371498" y="643166"/>
                </a:lnTo>
                <a:lnTo>
                  <a:pt x="0" y="643166"/>
                </a:lnTo>
                <a:lnTo>
                  <a:pt x="0" y="0"/>
                </a:lnTo>
                <a:close/>
              </a:path>
            </a:pathLst>
          </a:custGeom>
          <a:solidFill>
            <a:srgbClr val="D9EBF9"/>
          </a:solidFill>
        </p:spPr>
        <p:txBody>
          <a:bodyPr wrap="square" lIns="0" tIns="0" rIns="0" bIns="0" rtlCol="0">
            <a:noAutofit/>
          </a:bodyPr>
          <a:lstStyle/>
          <a:p>
            <a:endParaRPr dirty="0">
              <a:latin typeface="仿宋" pitchFamily="49" charset="-122"/>
              <a:ea typeface="仿宋" pitchFamily="49" charset="-122"/>
              <a:cs typeface="微软雅黑"/>
            </a:endParaRPr>
          </a:p>
        </p:txBody>
      </p:sp>
      <p:sp>
        <p:nvSpPr>
          <p:cNvPr id="42" name="object 7"/>
          <p:cNvSpPr/>
          <p:nvPr/>
        </p:nvSpPr>
        <p:spPr>
          <a:xfrm>
            <a:off x="2682539" y="1163612"/>
            <a:ext cx="1255953" cy="643166"/>
          </a:xfrm>
          <a:custGeom>
            <a:avLst/>
            <a:gdLst/>
            <a:ahLst/>
            <a:cxnLst/>
            <a:rect l="l" t="t" r="r" b="b"/>
            <a:pathLst>
              <a:path w="1255953" h="643166">
                <a:moveTo>
                  <a:pt x="0" y="0"/>
                </a:moveTo>
                <a:lnTo>
                  <a:pt x="1255953" y="0"/>
                </a:lnTo>
                <a:lnTo>
                  <a:pt x="1255953" y="643166"/>
                </a:lnTo>
                <a:lnTo>
                  <a:pt x="0" y="643166"/>
                </a:lnTo>
                <a:lnTo>
                  <a:pt x="0" y="0"/>
                </a:lnTo>
                <a:close/>
              </a:path>
            </a:pathLst>
          </a:custGeom>
          <a:solidFill>
            <a:srgbClr val="D9EBF9"/>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43" name="object 8"/>
          <p:cNvSpPr/>
          <p:nvPr/>
        </p:nvSpPr>
        <p:spPr>
          <a:xfrm>
            <a:off x="3938493" y="1163612"/>
            <a:ext cx="1255953" cy="643166"/>
          </a:xfrm>
          <a:custGeom>
            <a:avLst/>
            <a:gdLst/>
            <a:ahLst/>
            <a:cxnLst/>
            <a:rect l="l" t="t" r="r" b="b"/>
            <a:pathLst>
              <a:path w="1255953" h="643166">
                <a:moveTo>
                  <a:pt x="0" y="0"/>
                </a:moveTo>
                <a:lnTo>
                  <a:pt x="1255953" y="0"/>
                </a:lnTo>
                <a:lnTo>
                  <a:pt x="1255953" y="643166"/>
                </a:lnTo>
                <a:lnTo>
                  <a:pt x="0" y="643166"/>
                </a:lnTo>
                <a:lnTo>
                  <a:pt x="0" y="0"/>
                </a:lnTo>
                <a:close/>
              </a:path>
            </a:pathLst>
          </a:custGeom>
          <a:solidFill>
            <a:srgbClr val="D9EBF9"/>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44" name="object 9"/>
          <p:cNvSpPr/>
          <p:nvPr/>
        </p:nvSpPr>
        <p:spPr>
          <a:xfrm>
            <a:off x="5194446" y="1163612"/>
            <a:ext cx="1255953" cy="643166"/>
          </a:xfrm>
          <a:custGeom>
            <a:avLst/>
            <a:gdLst/>
            <a:ahLst/>
            <a:cxnLst/>
            <a:rect l="l" t="t" r="r" b="b"/>
            <a:pathLst>
              <a:path w="1255953" h="643166">
                <a:moveTo>
                  <a:pt x="0" y="0"/>
                </a:moveTo>
                <a:lnTo>
                  <a:pt x="1255953" y="0"/>
                </a:lnTo>
                <a:lnTo>
                  <a:pt x="1255953" y="643166"/>
                </a:lnTo>
                <a:lnTo>
                  <a:pt x="0" y="643166"/>
                </a:lnTo>
                <a:lnTo>
                  <a:pt x="0" y="0"/>
                </a:lnTo>
                <a:close/>
              </a:path>
            </a:pathLst>
          </a:custGeom>
          <a:solidFill>
            <a:srgbClr val="D9EBF9"/>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45" name="object 10"/>
          <p:cNvSpPr/>
          <p:nvPr/>
        </p:nvSpPr>
        <p:spPr>
          <a:xfrm>
            <a:off x="6450400" y="1163612"/>
            <a:ext cx="1297813" cy="643166"/>
          </a:xfrm>
          <a:custGeom>
            <a:avLst/>
            <a:gdLst/>
            <a:ahLst/>
            <a:cxnLst/>
            <a:rect l="l" t="t" r="r" b="b"/>
            <a:pathLst>
              <a:path w="1297813" h="643166">
                <a:moveTo>
                  <a:pt x="0" y="0"/>
                </a:moveTo>
                <a:lnTo>
                  <a:pt x="1297813" y="0"/>
                </a:lnTo>
                <a:lnTo>
                  <a:pt x="1297813" y="643166"/>
                </a:lnTo>
                <a:lnTo>
                  <a:pt x="0" y="643166"/>
                </a:lnTo>
                <a:lnTo>
                  <a:pt x="0" y="0"/>
                </a:lnTo>
                <a:close/>
              </a:path>
            </a:pathLst>
          </a:custGeom>
          <a:solidFill>
            <a:srgbClr val="D9EBF9"/>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46" name="object 11"/>
          <p:cNvSpPr/>
          <p:nvPr/>
        </p:nvSpPr>
        <p:spPr>
          <a:xfrm>
            <a:off x="7748213" y="1163612"/>
            <a:ext cx="1339684" cy="643166"/>
          </a:xfrm>
          <a:custGeom>
            <a:avLst/>
            <a:gdLst/>
            <a:ahLst/>
            <a:cxnLst/>
            <a:rect l="l" t="t" r="r" b="b"/>
            <a:pathLst>
              <a:path w="1339684" h="643166">
                <a:moveTo>
                  <a:pt x="0" y="0"/>
                </a:moveTo>
                <a:lnTo>
                  <a:pt x="1339684" y="0"/>
                </a:lnTo>
                <a:lnTo>
                  <a:pt x="1339684" y="643166"/>
                </a:lnTo>
                <a:lnTo>
                  <a:pt x="0" y="643166"/>
                </a:lnTo>
                <a:lnTo>
                  <a:pt x="0" y="0"/>
                </a:lnTo>
                <a:close/>
              </a:path>
            </a:pathLst>
          </a:custGeom>
          <a:solidFill>
            <a:srgbClr val="D9EBF9"/>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47" name="object 12"/>
          <p:cNvSpPr/>
          <p:nvPr/>
        </p:nvSpPr>
        <p:spPr>
          <a:xfrm>
            <a:off x="86901" y="1196750"/>
            <a:ext cx="288033" cy="288035"/>
          </a:xfrm>
          <a:custGeom>
            <a:avLst/>
            <a:gdLst/>
            <a:ahLst/>
            <a:cxnLst/>
            <a:rect l="l" t="t" r="r" b="b"/>
            <a:pathLst>
              <a:path w="288033" h="288035">
                <a:moveTo>
                  <a:pt x="144016" y="0"/>
                </a:moveTo>
                <a:lnTo>
                  <a:pt x="100782" y="6602"/>
                </a:lnTo>
                <a:lnTo>
                  <a:pt x="63228" y="24776"/>
                </a:lnTo>
                <a:lnTo>
                  <a:pt x="32742" y="52581"/>
                </a:lnTo>
                <a:lnTo>
                  <a:pt x="11265" y="88079"/>
                </a:lnTo>
                <a:lnTo>
                  <a:pt x="739" y="129326"/>
                </a:lnTo>
                <a:lnTo>
                  <a:pt x="0" y="144570"/>
                </a:lnTo>
                <a:lnTo>
                  <a:pt x="794" y="159248"/>
                </a:lnTo>
                <a:lnTo>
                  <a:pt x="11468" y="200436"/>
                </a:lnTo>
                <a:lnTo>
                  <a:pt x="33069" y="235849"/>
                </a:lnTo>
                <a:lnTo>
                  <a:pt x="63654" y="263548"/>
                </a:lnTo>
                <a:lnTo>
                  <a:pt x="101284" y="281590"/>
                </a:lnTo>
                <a:lnTo>
                  <a:pt x="144016" y="288035"/>
                </a:lnTo>
                <a:lnTo>
                  <a:pt x="144569" y="288034"/>
                </a:lnTo>
                <a:lnTo>
                  <a:pt x="187251" y="281433"/>
                </a:lnTo>
                <a:lnTo>
                  <a:pt x="224805" y="263259"/>
                </a:lnTo>
                <a:lnTo>
                  <a:pt x="255291" y="235454"/>
                </a:lnTo>
                <a:lnTo>
                  <a:pt x="276768" y="199956"/>
                </a:lnTo>
                <a:lnTo>
                  <a:pt x="287294" y="158709"/>
                </a:lnTo>
                <a:lnTo>
                  <a:pt x="288033" y="143465"/>
                </a:lnTo>
                <a:lnTo>
                  <a:pt x="287239" y="128787"/>
                </a:lnTo>
                <a:lnTo>
                  <a:pt x="276564" y="87599"/>
                </a:lnTo>
                <a:lnTo>
                  <a:pt x="254964" y="52186"/>
                </a:lnTo>
                <a:lnTo>
                  <a:pt x="224379" y="24487"/>
                </a:lnTo>
                <a:lnTo>
                  <a:pt x="186749" y="6445"/>
                </a:lnTo>
                <a:lnTo>
                  <a:pt x="144016" y="0"/>
                </a:lnTo>
                <a:close/>
              </a:path>
            </a:pathLst>
          </a:custGeom>
          <a:solidFill>
            <a:srgbClr val="D9EBF9"/>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48" name="object 13"/>
          <p:cNvSpPr/>
          <p:nvPr/>
        </p:nvSpPr>
        <p:spPr>
          <a:xfrm>
            <a:off x="3975335" y="1196751"/>
            <a:ext cx="288029" cy="288033"/>
          </a:xfrm>
          <a:custGeom>
            <a:avLst/>
            <a:gdLst/>
            <a:ahLst/>
            <a:cxnLst/>
            <a:rect l="l" t="t" r="r" b="b"/>
            <a:pathLst>
              <a:path w="288029" h="288033">
                <a:moveTo>
                  <a:pt x="143461" y="0"/>
                </a:moveTo>
                <a:lnTo>
                  <a:pt x="100780" y="6601"/>
                </a:lnTo>
                <a:lnTo>
                  <a:pt x="63225" y="24774"/>
                </a:lnTo>
                <a:lnTo>
                  <a:pt x="32740" y="52580"/>
                </a:lnTo>
                <a:lnTo>
                  <a:pt x="11263" y="88078"/>
                </a:lnTo>
                <a:lnTo>
                  <a:pt x="736" y="129325"/>
                </a:lnTo>
                <a:lnTo>
                  <a:pt x="0" y="145026"/>
                </a:lnTo>
                <a:lnTo>
                  <a:pt x="836" y="159664"/>
                </a:lnTo>
                <a:lnTo>
                  <a:pt x="11602" y="200731"/>
                </a:lnTo>
                <a:lnTo>
                  <a:pt x="33266" y="236032"/>
                </a:lnTo>
                <a:lnTo>
                  <a:pt x="63920" y="263635"/>
                </a:lnTo>
                <a:lnTo>
                  <a:pt x="101656" y="281613"/>
                </a:lnTo>
                <a:lnTo>
                  <a:pt x="144567" y="288033"/>
                </a:lnTo>
                <a:lnTo>
                  <a:pt x="159244" y="287239"/>
                </a:lnTo>
                <a:lnTo>
                  <a:pt x="200432" y="276564"/>
                </a:lnTo>
                <a:lnTo>
                  <a:pt x="235846" y="254964"/>
                </a:lnTo>
                <a:lnTo>
                  <a:pt x="263544" y="224379"/>
                </a:lnTo>
                <a:lnTo>
                  <a:pt x="281587" y="186749"/>
                </a:lnTo>
                <a:lnTo>
                  <a:pt x="287981" y="145026"/>
                </a:lnTo>
                <a:lnTo>
                  <a:pt x="288029" y="143007"/>
                </a:lnTo>
                <a:lnTo>
                  <a:pt x="287192" y="128369"/>
                </a:lnTo>
                <a:lnTo>
                  <a:pt x="276426" y="87302"/>
                </a:lnTo>
                <a:lnTo>
                  <a:pt x="254762" y="52001"/>
                </a:lnTo>
                <a:lnTo>
                  <a:pt x="224108" y="24397"/>
                </a:lnTo>
                <a:lnTo>
                  <a:pt x="186372" y="6420"/>
                </a:lnTo>
                <a:lnTo>
                  <a:pt x="143461" y="0"/>
                </a:lnTo>
                <a:close/>
              </a:path>
            </a:pathLst>
          </a:custGeom>
          <a:solidFill>
            <a:srgbClr val="D9EBF9"/>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49" name="object 14"/>
          <p:cNvSpPr/>
          <p:nvPr/>
        </p:nvSpPr>
        <p:spPr>
          <a:xfrm>
            <a:off x="5249963" y="1196751"/>
            <a:ext cx="288029" cy="288033"/>
          </a:xfrm>
          <a:custGeom>
            <a:avLst/>
            <a:gdLst/>
            <a:ahLst/>
            <a:cxnLst/>
            <a:rect l="l" t="t" r="r" b="b"/>
            <a:pathLst>
              <a:path w="288029" h="288033">
                <a:moveTo>
                  <a:pt x="143461" y="0"/>
                </a:moveTo>
                <a:lnTo>
                  <a:pt x="100780" y="6601"/>
                </a:lnTo>
                <a:lnTo>
                  <a:pt x="63225" y="24774"/>
                </a:lnTo>
                <a:lnTo>
                  <a:pt x="32740" y="52580"/>
                </a:lnTo>
                <a:lnTo>
                  <a:pt x="11263" y="88078"/>
                </a:lnTo>
                <a:lnTo>
                  <a:pt x="736" y="129325"/>
                </a:lnTo>
                <a:lnTo>
                  <a:pt x="0" y="145026"/>
                </a:lnTo>
                <a:lnTo>
                  <a:pt x="836" y="159664"/>
                </a:lnTo>
                <a:lnTo>
                  <a:pt x="11602" y="200731"/>
                </a:lnTo>
                <a:lnTo>
                  <a:pt x="33266" y="236032"/>
                </a:lnTo>
                <a:lnTo>
                  <a:pt x="63920" y="263635"/>
                </a:lnTo>
                <a:lnTo>
                  <a:pt x="101656" y="281613"/>
                </a:lnTo>
                <a:lnTo>
                  <a:pt x="144567" y="288033"/>
                </a:lnTo>
                <a:lnTo>
                  <a:pt x="159244" y="287239"/>
                </a:lnTo>
                <a:lnTo>
                  <a:pt x="200432" y="276564"/>
                </a:lnTo>
                <a:lnTo>
                  <a:pt x="235846" y="254964"/>
                </a:lnTo>
                <a:lnTo>
                  <a:pt x="263544" y="224379"/>
                </a:lnTo>
                <a:lnTo>
                  <a:pt x="281587" y="186749"/>
                </a:lnTo>
                <a:lnTo>
                  <a:pt x="287981" y="145026"/>
                </a:lnTo>
                <a:lnTo>
                  <a:pt x="288029" y="143007"/>
                </a:lnTo>
                <a:lnTo>
                  <a:pt x="287192" y="128369"/>
                </a:lnTo>
                <a:lnTo>
                  <a:pt x="276426" y="87302"/>
                </a:lnTo>
                <a:lnTo>
                  <a:pt x="254762" y="52001"/>
                </a:lnTo>
                <a:lnTo>
                  <a:pt x="224108" y="24397"/>
                </a:lnTo>
                <a:lnTo>
                  <a:pt x="186372" y="6420"/>
                </a:lnTo>
                <a:lnTo>
                  <a:pt x="143461" y="0"/>
                </a:lnTo>
                <a:close/>
              </a:path>
            </a:pathLst>
          </a:custGeom>
          <a:solidFill>
            <a:srgbClr val="D9EBF9"/>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50" name="object 15"/>
          <p:cNvSpPr/>
          <p:nvPr/>
        </p:nvSpPr>
        <p:spPr>
          <a:xfrm>
            <a:off x="6495616" y="1196751"/>
            <a:ext cx="288029" cy="288033"/>
          </a:xfrm>
          <a:custGeom>
            <a:avLst/>
            <a:gdLst/>
            <a:ahLst/>
            <a:cxnLst/>
            <a:rect l="l" t="t" r="r" b="b"/>
            <a:pathLst>
              <a:path w="288029" h="288033">
                <a:moveTo>
                  <a:pt x="143461" y="0"/>
                </a:moveTo>
                <a:lnTo>
                  <a:pt x="100780" y="6601"/>
                </a:lnTo>
                <a:lnTo>
                  <a:pt x="63225" y="24774"/>
                </a:lnTo>
                <a:lnTo>
                  <a:pt x="32740" y="52580"/>
                </a:lnTo>
                <a:lnTo>
                  <a:pt x="11263" y="88078"/>
                </a:lnTo>
                <a:lnTo>
                  <a:pt x="736" y="129325"/>
                </a:lnTo>
                <a:lnTo>
                  <a:pt x="0" y="145026"/>
                </a:lnTo>
                <a:lnTo>
                  <a:pt x="836" y="159664"/>
                </a:lnTo>
                <a:lnTo>
                  <a:pt x="11602" y="200731"/>
                </a:lnTo>
                <a:lnTo>
                  <a:pt x="33266" y="236032"/>
                </a:lnTo>
                <a:lnTo>
                  <a:pt x="63920" y="263635"/>
                </a:lnTo>
                <a:lnTo>
                  <a:pt x="101656" y="281613"/>
                </a:lnTo>
                <a:lnTo>
                  <a:pt x="144567" y="288033"/>
                </a:lnTo>
                <a:lnTo>
                  <a:pt x="159244" y="287239"/>
                </a:lnTo>
                <a:lnTo>
                  <a:pt x="200432" y="276564"/>
                </a:lnTo>
                <a:lnTo>
                  <a:pt x="235846" y="254964"/>
                </a:lnTo>
                <a:lnTo>
                  <a:pt x="263544" y="224379"/>
                </a:lnTo>
                <a:lnTo>
                  <a:pt x="281587" y="186749"/>
                </a:lnTo>
                <a:lnTo>
                  <a:pt x="287981" y="145026"/>
                </a:lnTo>
                <a:lnTo>
                  <a:pt x="288029" y="143007"/>
                </a:lnTo>
                <a:lnTo>
                  <a:pt x="287192" y="128369"/>
                </a:lnTo>
                <a:lnTo>
                  <a:pt x="276426" y="87302"/>
                </a:lnTo>
                <a:lnTo>
                  <a:pt x="254762" y="52001"/>
                </a:lnTo>
                <a:lnTo>
                  <a:pt x="224108" y="24397"/>
                </a:lnTo>
                <a:lnTo>
                  <a:pt x="186372" y="6420"/>
                </a:lnTo>
                <a:lnTo>
                  <a:pt x="143461" y="0"/>
                </a:lnTo>
                <a:close/>
              </a:path>
            </a:pathLst>
          </a:custGeom>
          <a:solidFill>
            <a:srgbClr val="D9EBF9"/>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51" name="object 16"/>
          <p:cNvSpPr/>
          <p:nvPr/>
        </p:nvSpPr>
        <p:spPr>
          <a:xfrm>
            <a:off x="1361531" y="1196751"/>
            <a:ext cx="288029" cy="288033"/>
          </a:xfrm>
          <a:custGeom>
            <a:avLst/>
            <a:gdLst/>
            <a:ahLst/>
            <a:cxnLst/>
            <a:rect l="l" t="t" r="r" b="b"/>
            <a:pathLst>
              <a:path w="288029" h="288033">
                <a:moveTo>
                  <a:pt x="143461" y="0"/>
                </a:moveTo>
                <a:lnTo>
                  <a:pt x="100780" y="6601"/>
                </a:lnTo>
                <a:lnTo>
                  <a:pt x="63225" y="24774"/>
                </a:lnTo>
                <a:lnTo>
                  <a:pt x="32740" y="52580"/>
                </a:lnTo>
                <a:lnTo>
                  <a:pt x="11263" y="88078"/>
                </a:lnTo>
                <a:lnTo>
                  <a:pt x="736" y="129325"/>
                </a:lnTo>
                <a:lnTo>
                  <a:pt x="0" y="145026"/>
                </a:lnTo>
                <a:lnTo>
                  <a:pt x="836" y="159664"/>
                </a:lnTo>
                <a:lnTo>
                  <a:pt x="11602" y="200731"/>
                </a:lnTo>
                <a:lnTo>
                  <a:pt x="33266" y="236032"/>
                </a:lnTo>
                <a:lnTo>
                  <a:pt x="63920" y="263635"/>
                </a:lnTo>
                <a:lnTo>
                  <a:pt x="101656" y="281613"/>
                </a:lnTo>
                <a:lnTo>
                  <a:pt x="144567" y="288033"/>
                </a:lnTo>
                <a:lnTo>
                  <a:pt x="159244" y="287239"/>
                </a:lnTo>
                <a:lnTo>
                  <a:pt x="200432" y="276564"/>
                </a:lnTo>
                <a:lnTo>
                  <a:pt x="235846" y="254964"/>
                </a:lnTo>
                <a:lnTo>
                  <a:pt x="263544" y="224379"/>
                </a:lnTo>
                <a:lnTo>
                  <a:pt x="281587" y="186749"/>
                </a:lnTo>
                <a:lnTo>
                  <a:pt x="287981" y="145026"/>
                </a:lnTo>
                <a:lnTo>
                  <a:pt x="288029" y="143007"/>
                </a:lnTo>
                <a:lnTo>
                  <a:pt x="287192" y="128369"/>
                </a:lnTo>
                <a:lnTo>
                  <a:pt x="276426" y="87302"/>
                </a:lnTo>
                <a:lnTo>
                  <a:pt x="254762" y="52001"/>
                </a:lnTo>
                <a:lnTo>
                  <a:pt x="224108" y="24397"/>
                </a:lnTo>
                <a:lnTo>
                  <a:pt x="186372" y="6420"/>
                </a:lnTo>
                <a:lnTo>
                  <a:pt x="143461" y="0"/>
                </a:lnTo>
                <a:close/>
              </a:path>
            </a:pathLst>
          </a:custGeom>
          <a:solidFill>
            <a:srgbClr val="D9EBF9"/>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52" name="object 17"/>
          <p:cNvSpPr/>
          <p:nvPr/>
        </p:nvSpPr>
        <p:spPr>
          <a:xfrm>
            <a:off x="2679191" y="1196751"/>
            <a:ext cx="288029" cy="288033"/>
          </a:xfrm>
          <a:custGeom>
            <a:avLst/>
            <a:gdLst/>
            <a:ahLst/>
            <a:cxnLst/>
            <a:rect l="l" t="t" r="r" b="b"/>
            <a:pathLst>
              <a:path w="288029" h="288033">
                <a:moveTo>
                  <a:pt x="143461" y="0"/>
                </a:moveTo>
                <a:lnTo>
                  <a:pt x="100780" y="6601"/>
                </a:lnTo>
                <a:lnTo>
                  <a:pt x="63225" y="24774"/>
                </a:lnTo>
                <a:lnTo>
                  <a:pt x="32740" y="52580"/>
                </a:lnTo>
                <a:lnTo>
                  <a:pt x="11263" y="88078"/>
                </a:lnTo>
                <a:lnTo>
                  <a:pt x="736" y="129325"/>
                </a:lnTo>
                <a:lnTo>
                  <a:pt x="0" y="145026"/>
                </a:lnTo>
                <a:lnTo>
                  <a:pt x="836" y="159664"/>
                </a:lnTo>
                <a:lnTo>
                  <a:pt x="11602" y="200731"/>
                </a:lnTo>
                <a:lnTo>
                  <a:pt x="33266" y="236032"/>
                </a:lnTo>
                <a:lnTo>
                  <a:pt x="63920" y="263635"/>
                </a:lnTo>
                <a:lnTo>
                  <a:pt x="101656" y="281613"/>
                </a:lnTo>
                <a:lnTo>
                  <a:pt x="144567" y="288033"/>
                </a:lnTo>
                <a:lnTo>
                  <a:pt x="159244" y="287239"/>
                </a:lnTo>
                <a:lnTo>
                  <a:pt x="200432" y="276564"/>
                </a:lnTo>
                <a:lnTo>
                  <a:pt x="235846" y="254964"/>
                </a:lnTo>
                <a:lnTo>
                  <a:pt x="263544" y="224379"/>
                </a:lnTo>
                <a:lnTo>
                  <a:pt x="281587" y="186749"/>
                </a:lnTo>
                <a:lnTo>
                  <a:pt x="287981" y="145026"/>
                </a:lnTo>
                <a:lnTo>
                  <a:pt x="288029" y="143007"/>
                </a:lnTo>
                <a:lnTo>
                  <a:pt x="287192" y="128369"/>
                </a:lnTo>
                <a:lnTo>
                  <a:pt x="276426" y="87302"/>
                </a:lnTo>
                <a:lnTo>
                  <a:pt x="254762" y="52001"/>
                </a:lnTo>
                <a:lnTo>
                  <a:pt x="224108" y="24397"/>
                </a:lnTo>
                <a:lnTo>
                  <a:pt x="186372" y="6420"/>
                </a:lnTo>
                <a:lnTo>
                  <a:pt x="143461" y="0"/>
                </a:lnTo>
                <a:close/>
              </a:path>
            </a:pathLst>
          </a:custGeom>
          <a:solidFill>
            <a:srgbClr val="D9EBF9"/>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53" name="object 18"/>
          <p:cNvSpPr/>
          <p:nvPr/>
        </p:nvSpPr>
        <p:spPr>
          <a:xfrm>
            <a:off x="7791759" y="1196751"/>
            <a:ext cx="288029" cy="288033"/>
          </a:xfrm>
          <a:custGeom>
            <a:avLst/>
            <a:gdLst/>
            <a:ahLst/>
            <a:cxnLst/>
            <a:rect l="l" t="t" r="r" b="b"/>
            <a:pathLst>
              <a:path w="288029" h="288033">
                <a:moveTo>
                  <a:pt x="143461" y="0"/>
                </a:moveTo>
                <a:lnTo>
                  <a:pt x="100780" y="6601"/>
                </a:lnTo>
                <a:lnTo>
                  <a:pt x="63225" y="24774"/>
                </a:lnTo>
                <a:lnTo>
                  <a:pt x="32740" y="52580"/>
                </a:lnTo>
                <a:lnTo>
                  <a:pt x="11263" y="88078"/>
                </a:lnTo>
                <a:lnTo>
                  <a:pt x="736" y="129325"/>
                </a:lnTo>
                <a:lnTo>
                  <a:pt x="0" y="145026"/>
                </a:lnTo>
                <a:lnTo>
                  <a:pt x="836" y="159664"/>
                </a:lnTo>
                <a:lnTo>
                  <a:pt x="11602" y="200731"/>
                </a:lnTo>
                <a:lnTo>
                  <a:pt x="33266" y="236032"/>
                </a:lnTo>
                <a:lnTo>
                  <a:pt x="63920" y="263635"/>
                </a:lnTo>
                <a:lnTo>
                  <a:pt x="101656" y="281613"/>
                </a:lnTo>
                <a:lnTo>
                  <a:pt x="144567" y="288033"/>
                </a:lnTo>
                <a:lnTo>
                  <a:pt x="159244" y="287239"/>
                </a:lnTo>
                <a:lnTo>
                  <a:pt x="200432" y="276564"/>
                </a:lnTo>
                <a:lnTo>
                  <a:pt x="235846" y="254964"/>
                </a:lnTo>
                <a:lnTo>
                  <a:pt x="263544" y="224379"/>
                </a:lnTo>
                <a:lnTo>
                  <a:pt x="281587" y="186749"/>
                </a:lnTo>
                <a:lnTo>
                  <a:pt x="287981" y="145026"/>
                </a:lnTo>
                <a:lnTo>
                  <a:pt x="288029" y="143007"/>
                </a:lnTo>
                <a:lnTo>
                  <a:pt x="287192" y="128369"/>
                </a:lnTo>
                <a:lnTo>
                  <a:pt x="276426" y="87302"/>
                </a:lnTo>
                <a:lnTo>
                  <a:pt x="254762" y="52001"/>
                </a:lnTo>
                <a:lnTo>
                  <a:pt x="224108" y="24397"/>
                </a:lnTo>
                <a:lnTo>
                  <a:pt x="186372" y="6420"/>
                </a:lnTo>
                <a:lnTo>
                  <a:pt x="143461" y="0"/>
                </a:lnTo>
                <a:close/>
              </a:path>
            </a:pathLst>
          </a:custGeom>
          <a:solidFill>
            <a:srgbClr val="D9EBF9"/>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57" name="object 23"/>
          <p:cNvSpPr txBox="1"/>
          <p:nvPr/>
        </p:nvSpPr>
        <p:spPr>
          <a:xfrm>
            <a:off x="4245793" y="1402711"/>
            <a:ext cx="676656" cy="177800"/>
          </a:xfrm>
          <a:prstGeom prst="rect">
            <a:avLst/>
          </a:prstGeom>
        </p:spPr>
        <p:txBody>
          <a:bodyPr wrap="square" lIns="0" tIns="0" rIns="0" bIns="0" rtlCol="0">
            <a:noAutofit/>
          </a:bodyPr>
          <a:lstStyle/>
          <a:p>
            <a:pPr marL="12700">
              <a:lnSpc>
                <a:spcPts val="1320"/>
              </a:lnSpc>
              <a:spcBef>
                <a:spcPts val="66"/>
              </a:spcBef>
            </a:pPr>
            <a:r>
              <a:rPr sz="1800" spc="9" baseline="1651" dirty="0" smtClean="0">
                <a:latin typeface="仿宋" pitchFamily="49" charset="-122"/>
                <a:ea typeface="仿宋" pitchFamily="49" charset="-122"/>
                <a:cs typeface="微软雅黑"/>
              </a:rPr>
              <a:t>产品控制</a:t>
            </a:r>
            <a:endParaRPr sz="1200" dirty="0">
              <a:latin typeface="仿宋" pitchFamily="49" charset="-122"/>
              <a:ea typeface="仿宋" pitchFamily="49" charset="-122"/>
              <a:cs typeface="微软雅黑"/>
            </a:endParaRPr>
          </a:p>
        </p:txBody>
      </p:sp>
      <p:sp>
        <p:nvSpPr>
          <p:cNvPr id="58" name="object 24"/>
          <p:cNvSpPr txBox="1"/>
          <p:nvPr/>
        </p:nvSpPr>
        <p:spPr>
          <a:xfrm>
            <a:off x="5501747" y="1402711"/>
            <a:ext cx="676656" cy="177800"/>
          </a:xfrm>
          <a:prstGeom prst="rect">
            <a:avLst/>
          </a:prstGeom>
        </p:spPr>
        <p:txBody>
          <a:bodyPr wrap="square" lIns="0" tIns="0" rIns="0" bIns="0" rtlCol="0">
            <a:noAutofit/>
          </a:bodyPr>
          <a:lstStyle/>
          <a:p>
            <a:pPr marL="12700">
              <a:lnSpc>
                <a:spcPts val="1320"/>
              </a:lnSpc>
              <a:spcBef>
                <a:spcPts val="66"/>
              </a:spcBef>
            </a:pPr>
            <a:r>
              <a:rPr sz="1800" spc="9" baseline="1651" dirty="0" smtClean="0">
                <a:latin typeface="仿宋" pitchFamily="49" charset="-122"/>
                <a:ea typeface="仿宋" pitchFamily="49" charset="-122"/>
                <a:cs typeface="微软雅黑"/>
              </a:rPr>
              <a:t>压力测试</a:t>
            </a:r>
            <a:endParaRPr sz="1200" dirty="0">
              <a:latin typeface="仿宋" pitchFamily="49" charset="-122"/>
              <a:ea typeface="仿宋" pitchFamily="49" charset="-122"/>
              <a:cs typeface="微软雅黑"/>
            </a:endParaRPr>
          </a:p>
        </p:txBody>
      </p:sp>
      <p:sp>
        <p:nvSpPr>
          <p:cNvPr id="59" name="object 25"/>
          <p:cNvSpPr txBox="1"/>
          <p:nvPr/>
        </p:nvSpPr>
        <p:spPr>
          <a:xfrm>
            <a:off x="8097259" y="1402711"/>
            <a:ext cx="676656" cy="177800"/>
          </a:xfrm>
          <a:prstGeom prst="rect">
            <a:avLst/>
          </a:prstGeom>
        </p:spPr>
        <p:txBody>
          <a:bodyPr wrap="square" lIns="0" tIns="0" rIns="0" bIns="0" rtlCol="0">
            <a:noAutofit/>
          </a:bodyPr>
          <a:lstStyle/>
          <a:p>
            <a:pPr marL="12700">
              <a:lnSpc>
                <a:spcPts val="1320"/>
              </a:lnSpc>
              <a:spcBef>
                <a:spcPts val="66"/>
              </a:spcBef>
            </a:pPr>
            <a:r>
              <a:rPr sz="1800" spc="9" baseline="1651" dirty="0" smtClean="0">
                <a:latin typeface="仿宋" pitchFamily="49" charset="-122"/>
                <a:ea typeface="仿宋" pitchFamily="49" charset="-122"/>
                <a:cs typeface="微软雅黑"/>
              </a:rPr>
              <a:t>限额管理</a:t>
            </a:r>
            <a:endParaRPr sz="1200" dirty="0">
              <a:latin typeface="仿宋" pitchFamily="49" charset="-122"/>
              <a:ea typeface="仿宋" pitchFamily="49" charset="-122"/>
              <a:cs typeface="微软雅黑"/>
            </a:endParaRPr>
          </a:p>
        </p:txBody>
      </p:sp>
      <p:sp>
        <p:nvSpPr>
          <p:cNvPr id="60" name="object 26"/>
          <p:cNvSpPr txBox="1"/>
          <p:nvPr/>
        </p:nvSpPr>
        <p:spPr>
          <a:xfrm>
            <a:off x="1676873" y="1494150"/>
            <a:ext cx="676656" cy="177800"/>
          </a:xfrm>
          <a:prstGeom prst="rect">
            <a:avLst/>
          </a:prstGeom>
        </p:spPr>
        <p:txBody>
          <a:bodyPr wrap="square" lIns="0" tIns="0" rIns="0" bIns="0" rtlCol="0">
            <a:noAutofit/>
          </a:bodyPr>
          <a:lstStyle/>
          <a:p>
            <a:pPr marL="12700">
              <a:lnSpc>
                <a:spcPts val="1320"/>
              </a:lnSpc>
              <a:spcBef>
                <a:spcPts val="66"/>
              </a:spcBef>
            </a:pPr>
            <a:r>
              <a:rPr sz="1800" spc="9" baseline="1651" dirty="0" smtClean="0">
                <a:latin typeface="仿宋" pitchFamily="49" charset="-122"/>
                <a:ea typeface="仿宋" pitchFamily="49" charset="-122"/>
                <a:cs typeface="微软雅黑"/>
              </a:rPr>
              <a:t>信用风险</a:t>
            </a:r>
            <a:endParaRPr sz="1200" dirty="0">
              <a:latin typeface="仿宋" pitchFamily="49" charset="-122"/>
              <a:ea typeface="仿宋" pitchFamily="49" charset="-122"/>
              <a:cs typeface="微软雅黑"/>
            </a:endParaRPr>
          </a:p>
        </p:txBody>
      </p:sp>
      <p:sp>
        <p:nvSpPr>
          <p:cNvPr id="61" name="object 27"/>
          <p:cNvSpPr txBox="1"/>
          <p:nvPr/>
        </p:nvSpPr>
        <p:spPr>
          <a:xfrm>
            <a:off x="3143763" y="1494150"/>
            <a:ext cx="368808" cy="177800"/>
          </a:xfrm>
          <a:prstGeom prst="rect">
            <a:avLst/>
          </a:prstGeom>
        </p:spPr>
        <p:txBody>
          <a:bodyPr wrap="square" lIns="0" tIns="0" rIns="0" bIns="0" rtlCol="0">
            <a:noAutofit/>
          </a:bodyPr>
          <a:lstStyle/>
          <a:p>
            <a:pPr marL="12700">
              <a:lnSpc>
                <a:spcPts val="1320"/>
              </a:lnSpc>
              <a:spcBef>
                <a:spcPts val="66"/>
              </a:spcBef>
            </a:pPr>
            <a:r>
              <a:rPr sz="1800" spc="9" baseline="1651" dirty="0" smtClean="0">
                <a:latin typeface="仿宋" pitchFamily="49" charset="-122"/>
                <a:ea typeface="仿宋" pitchFamily="49" charset="-122"/>
                <a:cs typeface="微软雅黑"/>
              </a:rPr>
              <a:t>监控</a:t>
            </a:r>
            <a:endParaRPr sz="1200" dirty="0">
              <a:latin typeface="仿宋" pitchFamily="49" charset="-122"/>
              <a:ea typeface="仿宋" pitchFamily="49" charset="-122"/>
              <a:cs typeface="微软雅黑"/>
            </a:endParaRPr>
          </a:p>
        </p:txBody>
      </p:sp>
      <p:sp>
        <p:nvSpPr>
          <p:cNvPr id="62" name="object 28"/>
          <p:cNvSpPr txBox="1"/>
          <p:nvPr/>
        </p:nvSpPr>
        <p:spPr>
          <a:xfrm>
            <a:off x="6779332" y="1494150"/>
            <a:ext cx="676656" cy="177800"/>
          </a:xfrm>
          <a:prstGeom prst="rect">
            <a:avLst/>
          </a:prstGeom>
        </p:spPr>
        <p:txBody>
          <a:bodyPr wrap="square" lIns="0" tIns="0" rIns="0" bIns="0" rtlCol="0">
            <a:noAutofit/>
          </a:bodyPr>
          <a:lstStyle/>
          <a:p>
            <a:pPr marL="12700">
              <a:lnSpc>
                <a:spcPts val="1320"/>
              </a:lnSpc>
              <a:spcBef>
                <a:spcPts val="66"/>
              </a:spcBef>
            </a:pPr>
            <a:r>
              <a:rPr sz="1800" spc="9" baseline="1651" dirty="0" smtClean="0">
                <a:latin typeface="仿宋" pitchFamily="49" charset="-122"/>
                <a:ea typeface="仿宋" pitchFamily="49" charset="-122"/>
                <a:cs typeface="微软雅黑"/>
              </a:rPr>
              <a:t>资本计量</a:t>
            </a:r>
            <a:endParaRPr sz="1200" dirty="0">
              <a:latin typeface="仿宋" pitchFamily="49" charset="-122"/>
              <a:ea typeface="仿宋" pitchFamily="49" charset="-122"/>
              <a:cs typeface="微软雅黑"/>
            </a:endParaRPr>
          </a:p>
        </p:txBody>
      </p:sp>
      <p:sp>
        <p:nvSpPr>
          <p:cNvPr id="65" name="object 33"/>
          <p:cNvSpPr txBox="1"/>
          <p:nvPr/>
        </p:nvSpPr>
        <p:spPr>
          <a:xfrm>
            <a:off x="86900" y="953838"/>
            <a:ext cx="9000998" cy="201167"/>
          </a:xfrm>
          <a:prstGeom prst="rect">
            <a:avLst/>
          </a:prstGeom>
        </p:spPr>
        <p:txBody>
          <a:bodyPr wrap="square" lIns="0" tIns="0" rIns="0" bIns="0" rtlCol="0">
            <a:noAutofit/>
          </a:bodyPr>
          <a:lstStyle/>
          <a:p>
            <a:pPr marL="4016566" marR="4004499" algn="ctr">
              <a:lnSpc>
                <a:spcPts val="1390"/>
              </a:lnSpc>
              <a:spcBef>
                <a:spcPts val="69"/>
              </a:spcBef>
            </a:pPr>
            <a:r>
              <a:rPr sz="2400" spc="9" baseline="1651" dirty="0" err="1" smtClean="0">
                <a:latin typeface="仿宋" pitchFamily="49" charset="-122"/>
                <a:ea typeface="仿宋" pitchFamily="49" charset="-122"/>
                <a:cs typeface="微软雅黑"/>
              </a:rPr>
              <a:t>结</a:t>
            </a:r>
            <a:r>
              <a:rPr sz="2400" spc="0" baseline="1651" dirty="0" err="1" smtClean="0">
                <a:latin typeface="仿宋" pitchFamily="49" charset="-122"/>
                <a:ea typeface="仿宋" pitchFamily="49" charset="-122"/>
                <a:cs typeface="微软雅黑"/>
              </a:rPr>
              <a:t>果应用</a:t>
            </a:r>
            <a:endParaRPr sz="1600" dirty="0">
              <a:latin typeface="仿宋" pitchFamily="49" charset="-122"/>
              <a:ea typeface="仿宋" pitchFamily="49" charset="-122"/>
              <a:cs typeface="微软雅黑"/>
            </a:endParaRPr>
          </a:p>
        </p:txBody>
      </p:sp>
      <p:sp>
        <p:nvSpPr>
          <p:cNvPr id="66" name="object 34"/>
          <p:cNvSpPr txBox="1"/>
          <p:nvPr/>
        </p:nvSpPr>
        <p:spPr>
          <a:xfrm>
            <a:off x="86900" y="1163612"/>
            <a:ext cx="1236840" cy="643166"/>
          </a:xfrm>
          <a:prstGeom prst="rect">
            <a:avLst/>
          </a:prstGeom>
        </p:spPr>
        <p:txBody>
          <a:bodyPr wrap="square" lIns="0" tIns="0" rIns="0" bIns="0" rtlCol="0">
            <a:noAutofit/>
          </a:bodyPr>
          <a:lstStyle/>
          <a:p>
            <a:pPr marR="12700">
              <a:lnSpc>
                <a:spcPts val="700"/>
              </a:lnSpc>
              <a:spcBef>
                <a:spcPts val="13"/>
              </a:spcBef>
            </a:pPr>
            <a:endParaRPr sz="700" dirty="0">
              <a:latin typeface="仿宋" pitchFamily="49" charset="-122"/>
              <a:ea typeface="仿宋" pitchFamily="49" charset="-122"/>
              <a:cs typeface="微软雅黑"/>
            </a:endParaRPr>
          </a:p>
          <a:p>
            <a:pPr marL="100359">
              <a:lnSpc>
                <a:spcPts val="1325"/>
              </a:lnSpc>
              <a:spcBef>
                <a:spcPts val="66"/>
              </a:spcBef>
            </a:pPr>
            <a:r>
              <a:rPr lang="en-US" altLang="zh-CN" baseline="-2415" dirty="0" smtClean="0">
                <a:solidFill>
                  <a:srgbClr val="FFFFFF"/>
                </a:solidFill>
                <a:latin typeface="仿宋" pitchFamily="49" charset="-122"/>
                <a:ea typeface="仿宋" pitchFamily="49" charset="-122"/>
                <a:cs typeface="微软雅黑"/>
              </a:rPr>
              <a:t>1</a:t>
            </a:r>
            <a:endParaRPr sz="1200" dirty="0">
              <a:latin typeface="仿宋" pitchFamily="49" charset="-122"/>
              <a:ea typeface="仿宋" pitchFamily="49" charset="-122"/>
              <a:cs typeface="微软雅黑"/>
            </a:endParaRPr>
          </a:p>
          <a:p>
            <a:pPr marL="304727">
              <a:lnSpc>
                <a:spcPts val="1165"/>
              </a:lnSpc>
            </a:pPr>
            <a:r>
              <a:rPr lang="zh-CN" altLang="en-US" spc="9" baseline="3302" dirty="0" smtClean="0">
                <a:latin typeface="仿宋" pitchFamily="49" charset="-122"/>
                <a:ea typeface="仿宋" pitchFamily="49" charset="-122"/>
                <a:cs typeface="微软雅黑"/>
              </a:rPr>
              <a:t>信用利差</a:t>
            </a:r>
            <a:r>
              <a:rPr sz="1800" spc="9" baseline="3302" dirty="0" err="1" smtClean="0">
                <a:latin typeface="仿宋" pitchFamily="49" charset="-122"/>
                <a:ea typeface="仿宋" pitchFamily="49" charset="-122"/>
                <a:cs typeface="微软雅黑"/>
              </a:rPr>
              <a:t>风险</a:t>
            </a:r>
            <a:endParaRPr sz="1200" dirty="0">
              <a:latin typeface="仿宋" pitchFamily="49" charset="-122"/>
              <a:ea typeface="仿宋" pitchFamily="49" charset="-122"/>
              <a:cs typeface="微软雅黑"/>
            </a:endParaRPr>
          </a:p>
        </p:txBody>
      </p:sp>
      <p:sp>
        <p:nvSpPr>
          <p:cNvPr id="67" name="object 35"/>
          <p:cNvSpPr txBox="1"/>
          <p:nvPr/>
        </p:nvSpPr>
        <p:spPr>
          <a:xfrm>
            <a:off x="1311040" y="1163612"/>
            <a:ext cx="7789557" cy="643166"/>
          </a:xfrm>
          <a:prstGeom prst="rect">
            <a:avLst/>
          </a:prstGeom>
        </p:spPr>
        <p:txBody>
          <a:bodyPr wrap="square" lIns="0" tIns="0" rIns="0" bIns="0" rtlCol="0">
            <a:noAutofit/>
          </a:bodyPr>
          <a:lstStyle/>
          <a:p>
            <a:pPr marL="108143">
              <a:lnSpc>
                <a:spcPts val="1668"/>
              </a:lnSpc>
              <a:spcBef>
                <a:spcPts val="480"/>
              </a:spcBef>
              <a:tabLst>
                <a:tab pos="1422400" algn="l"/>
                <a:tab pos="2717800" algn="l"/>
                <a:tab pos="3987800" algn="l"/>
                <a:tab pos="5232400" algn="l"/>
                <a:tab pos="5549900" algn="l"/>
                <a:tab pos="6527800" algn="l"/>
              </a:tabLst>
            </a:pPr>
            <a:r>
              <a:rPr lang="en-US" altLang="zh-CN" sz="1200" spc="4" dirty="0" smtClean="0">
                <a:solidFill>
                  <a:srgbClr val="FFFFFF"/>
                </a:solidFill>
                <a:latin typeface="仿宋" pitchFamily="49" charset="-122"/>
                <a:ea typeface="仿宋" pitchFamily="49" charset="-122"/>
                <a:cs typeface="微软雅黑"/>
              </a:rPr>
              <a:t>2</a:t>
            </a:r>
            <a:r>
              <a:rPr sz="1200" spc="0" dirty="0" smtClean="0">
                <a:solidFill>
                  <a:srgbClr val="FFFFFF"/>
                </a:solidFill>
                <a:latin typeface="仿宋" pitchFamily="49" charset="-122"/>
                <a:ea typeface="仿宋" pitchFamily="49" charset="-122"/>
                <a:cs typeface="微软雅黑"/>
              </a:rPr>
              <a:t> </a:t>
            </a:r>
            <a:r>
              <a:rPr sz="1200" spc="124" dirty="0" smtClean="0">
                <a:solidFill>
                  <a:srgbClr val="FFFFFF"/>
                </a:solidFill>
                <a:latin typeface="仿宋" pitchFamily="49" charset="-122"/>
                <a:ea typeface="仿宋" pitchFamily="49" charset="-122"/>
                <a:cs typeface="微软雅黑"/>
              </a:rPr>
              <a:t> </a:t>
            </a:r>
            <a:r>
              <a:rPr sz="1800" spc="9" baseline="-11559" dirty="0" smtClean="0">
                <a:latin typeface="仿宋" pitchFamily="49" charset="-122"/>
                <a:ea typeface="仿宋" pitchFamily="49" charset="-122"/>
                <a:cs typeface="微软雅黑"/>
              </a:rPr>
              <a:t>交易对</a:t>
            </a:r>
            <a:r>
              <a:rPr sz="1800" spc="0" baseline="-11559" dirty="0" smtClean="0">
                <a:latin typeface="仿宋" pitchFamily="49" charset="-122"/>
                <a:ea typeface="仿宋" pitchFamily="49" charset="-122"/>
                <a:cs typeface="微软雅黑"/>
              </a:rPr>
              <a:t>手</a:t>
            </a:r>
            <a:r>
              <a:rPr sz="1800" spc="0" baseline="-11559" dirty="0" smtClean="0">
                <a:solidFill>
                  <a:srgbClr val="A7A8A7"/>
                </a:solidFill>
                <a:latin typeface="仿宋" pitchFamily="49" charset="-122"/>
                <a:ea typeface="仿宋" pitchFamily="49" charset="-122"/>
                <a:cs typeface="微软雅黑"/>
              </a:rPr>
              <a:t>	</a:t>
            </a:r>
            <a:r>
              <a:rPr lang="en-US" altLang="zh-CN" sz="1200" spc="4" dirty="0" smtClean="0">
                <a:solidFill>
                  <a:srgbClr val="FFFFFF"/>
                </a:solidFill>
                <a:latin typeface="仿宋" pitchFamily="49" charset="-122"/>
                <a:ea typeface="仿宋" pitchFamily="49" charset="-122"/>
                <a:cs typeface="微软雅黑"/>
              </a:rPr>
              <a:t>3</a:t>
            </a:r>
            <a:r>
              <a:rPr sz="1200" spc="0" dirty="0" smtClean="0">
                <a:solidFill>
                  <a:srgbClr val="FFFFFF"/>
                </a:solidFill>
                <a:latin typeface="仿宋" pitchFamily="49" charset="-122"/>
                <a:ea typeface="仿宋" pitchFamily="49" charset="-122"/>
                <a:cs typeface="微软雅黑"/>
              </a:rPr>
              <a:t> </a:t>
            </a:r>
            <a:r>
              <a:rPr sz="1200" spc="84" dirty="0" smtClean="0">
                <a:solidFill>
                  <a:srgbClr val="FFFFFF"/>
                </a:solidFill>
                <a:latin typeface="仿宋" pitchFamily="49" charset="-122"/>
                <a:ea typeface="仿宋" pitchFamily="49" charset="-122"/>
                <a:cs typeface="微软雅黑"/>
              </a:rPr>
              <a:t> </a:t>
            </a:r>
            <a:r>
              <a:rPr sz="1800" spc="9" baseline="-11559" dirty="0" smtClean="0">
                <a:latin typeface="仿宋" pitchFamily="49" charset="-122"/>
                <a:ea typeface="仿宋" pitchFamily="49" charset="-122"/>
                <a:cs typeface="微软雅黑"/>
              </a:rPr>
              <a:t>授信额</a:t>
            </a:r>
            <a:r>
              <a:rPr sz="1800" spc="0" baseline="-11559" dirty="0" smtClean="0">
                <a:latin typeface="仿宋" pitchFamily="49" charset="-122"/>
                <a:ea typeface="仿宋" pitchFamily="49" charset="-122"/>
                <a:cs typeface="微软雅黑"/>
              </a:rPr>
              <a:t>度</a:t>
            </a:r>
            <a:r>
              <a:rPr sz="1800" spc="0" baseline="-11559" dirty="0" smtClean="0">
                <a:solidFill>
                  <a:srgbClr val="A7A8A7"/>
                </a:solidFill>
                <a:latin typeface="仿宋" pitchFamily="49" charset="-122"/>
                <a:ea typeface="仿宋" pitchFamily="49" charset="-122"/>
                <a:cs typeface="微软雅黑"/>
              </a:rPr>
              <a:t>	</a:t>
            </a:r>
            <a:r>
              <a:rPr lang="en-US" altLang="zh-CN" sz="1200" spc="-79" dirty="0" smtClean="0">
                <a:solidFill>
                  <a:srgbClr val="FFFFFF"/>
                </a:solidFill>
                <a:latin typeface="仿宋" pitchFamily="49" charset="-122"/>
                <a:ea typeface="仿宋" pitchFamily="49" charset="-122"/>
                <a:cs typeface="微软雅黑"/>
              </a:rPr>
              <a:t>4</a:t>
            </a:r>
            <a:r>
              <a:rPr sz="1200" spc="0" dirty="0" smtClean="0">
                <a:solidFill>
                  <a:srgbClr val="FFFFFF"/>
                </a:solidFill>
                <a:latin typeface="仿宋" pitchFamily="49" charset="-122"/>
                <a:ea typeface="仿宋" pitchFamily="49" charset="-122"/>
                <a:cs typeface="微软雅黑"/>
              </a:rPr>
              <a:t>	</a:t>
            </a:r>
            <a:r>
              <a:rPr lang="en-US" altLang="zh-CN" sz="1200" spc="4" dirty="0" smtClean="0">
                <a:solidFill>
                  <a:srgbClr val="FFFFFF"/>
                </a:solidFill>
                <a:latin typeface="仿宋" pitchFamily="49" charset="-122"/>
                <a:ea typeface="仿宋" pitchFamily="49" charset="-122"/>
                <a:cs typeface="微软雅黑"/>
              </a:rPr>
              <a:t>5</a:t>
            </a:r>
            <a:r>
              <a:rPr sz="1200" spc="0" dirty="0" smtClean="0">
                <a:solidFill>
                  <a:srgbClr val="FFFFFF"/>
                </a:solidFill>
                <a:latin typeface="仿宋" pitchFamily="49" charset="-122"/>
                <a:ea typeface="仿宋" pitchFamily="49" charset="-122"/>
                <a:cs typeface="微软雅黑"/>
              </a:rPr>
              <a:t>	</a:t>
            </a:r>
            <a:r>
              <a:rPr lang="en-US" altLang="zh-CN" sz="1200" spc="4" dirty="0" smtClean="0">
                <a:solidFill>
                  <a:srgbClr val="FFFFFF"/>
                </a:solidFill>
                <a:latin typeface="仿宋" pitchFamily="49" charset="-122"/>
                <a:ea typeface="仿宋" pitchFamily="49" charset="-122"/>
                <a:cs typeface="微软雅黑"/>
              </a:rPr>
              <a:t>6</a:t>
            </a:r>
            <a:r>
              <a:rPr sz="1200" spc="0" dirty="0" smtClean="0">
                <a:solidFill>
                  <a:srgbClr val="FFFFFF"/>
                </a:solidFill>
                <a:latin typeface="仿宋" pitchFamily="49" charset="-122"/>
                <a:ea typeface="仿宋" pitchFamily="49" charset="-122"/>
                <a:cs typeface="微软雅黑"/>
              </a:rPr>
              <a:t>	</a:t>
            </a:r>
            <a:r>
              <a:rPr sz="1800" spc="9" baseline="-11559" dirty="0" smtClean="0">
                <a:latin typeface="仿宋" pitchFamily="49" charset="-122"/>
                <a:ea typeface="仿宋" pitchFamily="49" charset="-122"/>
                <a:cs typeface="微软雅黑"/>
              </a:rPr>
              <a:t>报告</a:t>
            </a:r>
            <a:r>
              <a:rPr sz="1800" spc="0" baseline="-11559" dirty="0" smtClean="0">
                <a:latin typeface="仿宋" pitchFamily="49" charset="-122"/>
                <a:ea typeface="仿宋" pitchFamily="49" charset="-122"/>
                <a:cs typeface="微软雅黑"/>
              </a:rPr>
              <a:t>及</a:t>
            </a:r>
            <a:r>
              <a:rPr sz="1800" spc="0" baseline="-11559" dirty="0" smtClean="0">
                <a:solidFill>
                  <a:srgbClr val="A7A8A7"/>
                </a:solidFill>
                <a:latin typeface="仿宋" pitchFamily="49" charset="-122"/>
                <a:ea typeface="仿宋" pitchFamily="49" charset="-122"/>
                <a:cs typeface="微软雅黑"/>
              </a:rPr>
              <a:t>	</a:t>
            </a:r>
            <a:r>
              <a:rPr lang="en-US" altLang="zh-CN" sz="1200" spc="4" dirty="0" smtClean="0">
                <a:solidFill>
                  <a:srgbClr val="FFFFFF"/>
                </a:solidFill>
                <a:latin typeface="仿宋" pitchFamily="49" charset="-122"/>
                <a:ea typeface="仿宋" pitchFamily="49" charset="-122"/>
                <a:cs typeface="微软雅黑"/>
              </a:rPr>
              <a:t>7</a:t>
            </a:r>
            <a:endParaRPr sz="1200" dirty="0">
              <a:latin typeface="仿宋" pitchFamily="49" charset="-122"/>
              <a:ea typeface="仿宋" pitchFamily="49" charset="-122"/>
              <a:cs typeface="微软雅黑"/>
            </a:endParaRPr>
          </a:p>
        </p:txBody>
      </p:sp>
      <p:sp>
        <p:nvSpPr>
          <p:cNvPr id="35" name="object 19"/>
          <p:cNvSpPr/>
          <p:nvPr/>
        </p:nvSpPr>
        <p:spPr>
          <a:xfrm>
            <a:off x="83894" y="2810440"/>
            <a:ext cx="8856980" cy="685797"/>
          </a:xfrm>
          <a:custGeom>
            <a:avLst/>
            <a:gdLst/>
            <a:ahLst/>
            <a:cxnLst/>
            <a:rect l="l" t="t" r="r" b="b"/>
            <a:pathLst>
              <a:path w="8856980" h="936307">
                <a:moveTo>
                  <a:pt x="0" y="0"/>
                </a:moveTo>
                <a:lnTo>
                  <a:pt x="8856980" y="0"/>
                </a:lnTo>
                <a:lnTo>
                  <a:pt x="8856980" y="936307"/>
                </a:lnTo>
                <a:lnTo>
                  <a:pt x="0" y="936307"/>
                </a:lnTo>
                <a:lnTo>
                  <a:pt x="0" y="0"/>
                </a:lnTo>
                <a:close/>
              </a:path>
            </a:pathLst>
          </a:custGeom>
          <a:ln w="25400">
            <a:solidFill>
              <a:srgbClr val="C4CFE2"/>
            </a:solidFill>
          </a:ln>
        </p:spPr>
        <p:txBody>
          <a:bodyPr wrap="square" lIns="0" tIns="0" rIns="0" bIns="0" rtlCol="0">
            <a:noAutofit/>
          </a:bodyPr>
          <a:lstStyle/>
          <a:p>
            <a:endParaRPr>
              <a:latin typeface="仿宋" pitchFamily="49" charset="-122"/>
              <a:ea typeface="仿宋" pitchFamily="49" charset="-122"/>
              <a:cs typeface="微软雅黑"/>
            </a:endParaRPr>
          </a:p>
        </p:txBody>
      </p:sp>
      <p:sp>
        <p:nvSpPr>
          <p:cNvPr id="36" name="object 20"/>
          <p:cNvSpPr/>
          <p:nvPr/>
        </p:nvSpPr>
        <p:spPr>
          <a:xfrm>
            <a:off x="156027" y="2810446"/>
            <a:ext cx="215899" cy="215899"/>
          </a:xfrm>
          <a:custGeom>
            <a:avLst/>
            <a:gdLst/>
            <a:ahLst/>
            <a:cxnLst/>
            <a:rect l="l" t="t" r="r" b="b"/>
            <a:pathLst>
              <a:path w="215899" h="215900">
                <a:moveTo>
                  <a:pt x="107949" y="0"/>
                </a:moveTo>
                <a:lnTo>
                  <a:pt x="65731" y="8569"/>
                </a:lnTo>
                <a:lnTo>
                  <a:pt x="31517" y="31721"/>
                </a:lnTo>
                <a:lnTo>
                  <a:pt x="8455" y="66000"/>
                </a:lnTo>
                <a:lnTo>
                  <a:pt x="20" y="107640"/>
                </a:lnTo>
                <a:lnTo>
                  <a:pt x="0" y="108259"/>
                </a:lnTo>
                <a:lnTo>
                  <a:pt x="1022" y="122870"/>
                </a:lnTo>
                <a:lnTo>
                  <a:pt x="14836" y="162598"/>
                </a:lnTo>
                <a:lnTo>
                  <a:pt x="42081" y="193478"/>
                </a:lnTo>
                <a:lnTo>
                  <a:pt x="79301" y="212056"/>
                </a:lnTo>
                <a:lnTo>
                  <a:pt x="107949" y="215900"/>
                </a:lnTo>
                <a:lnTo>
                  <a:pt x="108259" y="215899"/>
                </a:lnTo>
                <a:lnTo>
                  <a:pt x="150167" y="207330"/>
                </a:lnTo>
                <a:lnTo>
                  <a:pt x="184381" y="184178"/>
                </a:lnTo>
                <a:lnTo>
                  <a:pt x="207443" y="149899"/>
                </a:lnTo>
                <a:lnTo>
                  <a:pt x="215878" y="108259"/>
                </a:lnTo>
                <a:lnTo>
                  <a:pt x="215899" y="107640"/>
                </a:lnTo>
                <a:lnTo>
                  <a:pt x="214876" y="93029"/>
                </a:lnTo>
                <a:lnTo>
                  <a:pt x="201062" y="53301"/>
                </a:lnTo>
                <a:lnTo>
                  <a:pt x="173817" y="22421"/>
                </a:lnTo>
                <a:lnTo>
                  <a:pt x="136597" y="3843"/>
                </a:lnTo>
                <a:lnTo>
                  <a:pt x="107949" y="0"/>
                </a:lnTo>
                <a:close/>
              </a:path>
            </a:pathLst>
          </a:custGeom>
          <a:solidFill>
            <a:srgbClr val="CAE2F6"/>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37" name="object 108"/>
          <p:cNvSpPr txBox="1"/>
          <p:nvPr/>
        </p:nvSpPr>
        <p:spPr>
          <a:xfrm>
            <a:off x="83894" y="2810438"/>
            <a:ext cx="8869680" cy="685797"/>
          </a:xfrm>
          <a:prstGeom prst="rect">
            <a:avLst/>
          </a:prstGeom>
        </p:spPr>
        <p:txBody>
          <a:bodyPr wrap="square" lIns="0" tIns="0" rIns="0" bIns="0" rtlCol="0">
            <a:noAutofit/>
          </a:bodyPr>
          <a:lstStyle/>
          <a:p>
            <a:pPr marL="91439" marR="6937596" indent="13964">
              <a:lnSpc>
                <a:spcPts val="2355"/>
              </a:lnSpc>
              <a:spcBef>
                <a:spcPts val="245"/>
              </a:spcBef>
            </a:pPr>
            <a:r>
              <a:rPr lang="en-US" altLang="zh-CN" sz="1575" baseline="24846" dirty="0" smtClean="0">
                <a:solidFill>
                  <a:srgbClr val="FFFFFF"/>
                </a:solidFill>
                <a:latin typeface="仿宋" pitchFamily="49" charset="-122"/>
                <a:ea typeface="仿宋" pitchFamily="49" charset="-122"/>
                <a:cs typeface="微软雅黑"/>
              </a:rPr>
              <a:t>3</a:t>
            </a:r>
            <a:r>
              <a:rPr sz="1575" spc="161" baseline="24846" dirty="0" smtClean="0">
                <a:solidFill>
                  <a:srgbClr val="FFFFFF"/>
                </a:solidFill>
                <a:latin typeface="仿宋" pitchFamily="49" charset="-122"/>
                <a:ea typeface="仿宋" pitchFamily="49" charset="-122"/>
                <a:cs typeface="微软雅黑"/>
              </a:rPr>
              <a:t> </a:t>
            </a:r>
            <a:r>
              <a:rPr sz="1400" spc="0" dirty="0" err="1" smtClean="0">
                <a:latin typeface="仿宋" pitchFamily="49" charset="-122"/>
                <a:ea typeface="仿宋" pitchFamily="49" charset="-122"/>
                <a:cs typeface="微软雅黑"/>
              </a:rPr>
              <a:t>授信额度监控</a:t>
            </a:r>
            <a:r>
              <a:rPr sz="1400" spc="0" dirty="0" smtClean="0">
                <a:latin typeface="仿宋" pitchFamily="49" charset="-122"/>
                <a:ea typeface="仿宋" pitchFamily="49" charset="-122"/>
                <a:cs typeface="微软雅黑"/>
              </a:rPr>
              <a:t> </a:t>
            </a:r>
            <a:endParaRPr sz="1400" dirty="0">
              <a:latin typeface="仿宋" pitchFamily="49" charset="-122"/>
              <a:ea typeface="仿宋" pitchFamily="49" charset="-122"/>
              <a:cs typeface="微软雅黑"/>
            </a:endParaRPr>
          </a:p>
          <a:p>
            <a:pPr marL="349250" indent="53975">
              <a:lnSpc>
                <a:spcPts val="1680"/>
              </a:lnSpc>
              <a:buFont typeface="Arial" pitchFamily="34" charset="0"/>
              <a:buChar char="•"/>
            </a:pPr>
            <a:r>
              <a:rPr lang="zh-CN" altLang="en-US" sz="1400" dirty="0" smtClean="0">
                <a:latin typeface="仿宋" pitchFamily="49" charset="-122"/>
                <a:ea typeface="仿宋" pitchFamily="49" charset="-122"/>
              </a:rPr>
              <a:t>交易对手及债券发行人的授信额度配置、实际占用额度的计算、超限及超预警监控、额度使用情况报告。</a:t>
            </a:r>
            <a:endParaRPr lang="zh-CN" altLang="en-US" sz="1400" dirty="0">
              <a:latin typeface="仿宋" pitchFamily="49" charset="-122"/>
              <a:ea typeface="仿宋" pitchFamily="49" charset="-122"/>
            </a:endParaRPr>
          </a:p>
        </p:txBody>
      </p:sp>
      <p:sp>
        <p:nvSpPr>
          <p:cNvPr id="38" name="object 19"/>
          <p:cNvSpPr/>
          <p:nvPr/>
        </p:nvSpPr>
        <p:spPr>
          <a:xfrm>
            <a:off x="61500" y="3563472"/>
            <a:ext cx="8869680" cy="618565"/>
          </a:xfrm>
          <a:custGeom>
            <a:avLst/>
            <a:gdLst/>
            <a:ahLst/>
            <a:cxnLst/>
            <a:rect l="l" t="t" r="r" b="b"/>
            <a:pathLst>
              <a:path w="8856980" h="1584172">
                <a:moveTo>
                  <a:pt x="0" y="0"/>
                </a:moveTo>
                <a:lnTo>
                  <a:pt x="8856980" y="0"/>
                </a:lnTo>
                <a:lnTo>
                  <a:pt x="8856980" y="1584172"/>
                </a:lnTo>
                <a:lnTo>
                  <a:pt x="0" y="1584172"/>
                </a:lnTo>
                <a:lnTo>
                  <a:pt x="0" y="0"/>
                </a:lnTo>
                <a:close/>
              </a:path>
            </a:pathLst>
          </a:custGeom>
          <a:ln w="25400">
            <a:solidFill>
              <a:srgbClr val="C4CFE2"/>
            </a:solidFill>
          </a:ln>
        </p:spPr>
        <p:txBody>
          <a:bodyPr wrap="square" lIns="0" tIns="0" rIns="0" bIns="0" rtlCol="0">
            <a:noAutofit/>
          </a:bodyPr>
          <a:lstStyle/>
          <a:p>
            <a:endParaRPr>
              <a:latin typeface="仿宋" pitchFamily="49" charset="-122"/>
              <a:ea typeface="仿宋" pitchFamily="49" charset="-122"/>
              <a:cs typeface="微软雅黑"/>
            </a:endParaRPr>
          </a:p>
        </p:txBody>
      </p:sp>
      <p:sp>
        <p:nvSpPr>
          <p:cNvPr id="39" name="object 21"/>
          <p:cNvSpPr/>
          <p:nvPr/>
        </p:nvSpPr>
        <p:spPr>
          <a:xfrm>
            <a:off x="133633" y="3563478"/>
            <a:ext cx="215899" cy="215900"/>
          </a:xfrm>
          <a:custGeom>
            <a:avLst/>
            <a:gdLst/>
            <a:ahLst/>
            <a:cxnLst/>
            <a:rect l="l" t="t" r="r" b="b"/>
            <a:pathLst>
              <a:path w="215899" h="215900">
                <a:moveTo>
                  <a:pt x="107949" y="0"/>
                </a:moveTo>
                <a:lnTo>
                  <a:pt x="65731" y="8569"/>
                </a:lnTo>
                <a:lnTo>
                  <a:pt x="31517" y="31721"/>
                </a:lnTo>
                <a:lnTo>
                  <a:pt x="8455" y="66000"/>
                </a:lnTo>
                <a:lnTo>
                  <a:pt x="20" y="107640"/>
                </a:lnTo>
                <a:lnTo>
                  <a:pt x="0" y="108259"/>
                </a:lnTo>
                <a:lnTo>
                  <a:pt x="1022" y="122870"/>
                </a:lnTo>
                <a:lnTo>
                  <a:pt x="14836" y="162598"/>
                </a:lnTo>
                <a:lnTo>
                  <a:pt x="42081" y="193478"/>
                </a:lnTo>
                <a:lnTo>
                  <a:pt x="79301" y="212056"/>
                </a:lnTo>
                <a:lnTo>
                  <a:pt x="107949" y="215900"/>
                </a:lnTo>
                <a:lnTo>
                  <a:pt x="108259" y="215899"/>
                </a:lnTo>
                <a:lnTo>
                  <a:pt x="150167" y="207330"/>
                </a:lnTo>
                <a:lnTo>
                  <a:pt x="184381" y="184178"/>
                </a:lnTo>
                <a:lnTo>
                  <a:pt x="207443" y="149899"/>
                </a:lnTo>
                <a:lnTo>
                  <a:pt x="215878" y="108259"/>
                </a:lnTo>
                <a:lnTo>
                  <a:pt x="215899" y="107640"/>
                </a:lnTo>
                <a:lnTo>
                  <a:pt x="214876" y="93029"/>
                </a:lnTo>
                <a:lnTo>
                  <a:pt x="201062" y="53301"/>
                </a:lnTo>
                <a:lnTo>
                  <a:pt x="173817" y="22421"/>
                </a:lnTo>
                <a:lnTo>
                  <a:pt x="136597" y="3843"/>
                </a:lnTo>
                <a:lnTo>
                  <a:pt x="107949" y="0"/>
                </a:lnTo>
                <a:close/>
              </a:path>
            </a:pathLst>
          </a:custGeom>
          <a:solidFill>
            <a:srgbClr val="CAE2F6"/>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40" name="object 30"/>
          <p:cNvSpPr txBox="1"/>
          <p:nvPr/>
        </p:nvSpPr>
        <p:spPr>
          <a:xfrm>
            <a:off x="61500" y="3563472"/>
            <a:ext cx="8544618" cy="618565"/>
          </a:xfrm>
          <a:prstGeom prst="rect">
            <a:avLst/>
          </a:prstGeom>
        </p:spPr>
        <p:txBody>
          <a:bodyPr wrap="square" lIns="0" tIns="0" rIns="0" bIns="0" rtlCol="0">
            <a:noAutofit/>
          </a:bodyPr>
          <a:lstStyle/>
          <a:p>
            <a:pPr marL="91439" marR="6937596" indent="13964">
              <a:lnSpc>
                <a:spcPts val="2355"/>
              </a:lnSpc>
              <a:spcBef>
                <a:spcPts val="245"/>
              </a:spcBef>
            </a:pPr>
            <a:r>
              <a:rPr lang="en-US" altLang="zh-CN" sz="1575" baseline="24846" dirty="0" smtClean="0">
                <a:solidFill>
                  <a:srgbClr val="FFFFFF"/>
                </a:solidFill>
                <a:latin typeface="仿宋" pitchFamily="49" charset="-122"/>
                <a:ea typeface="仿宋" pitchFamily="49" charset="-122"/>
                <a:cs typeface="微软雅黑"/>
              </a:rPr>
              <a:t>4</a:t>
            </a:r>
            <a:r>
              <a:rPr sz="1575" spc="161" baseline="24846" dirty="0" smtClean="0">
                <a:solidFill>
                  <a:srgbClr val="FFFFFF"/>
                </a:solidFill>
                <a:latin typeface="仿宋" pitchFamily="49" charset="-122"/>
                <a:ea typeface="仿宋" pitchFamily="49" charset="-122"/>
                <a:cs typeface="微软雅黑"/>
              </a:rPr>
              <a:t> </a:t>
            </a:r>
            <a:r>
              <a:rPr sz="1400" spc="0" dirty="0" err="1" smtClean="0">
                <a:latin typeface="仿宋" pitchFamily="49" charset="-122"/>
                <a:ea typeface="仿宋" pitchFamily="49" charset="-122"/>
                <a:cs typeface="微软雅黑"/>
              </a:rPr>
              <a:t>产品控制</a:t>
            </a:r>
            <a:r>
              <a:rPr sz="1400" spc="0" dirty="0" smtClean="0">
                <a:latin typeface="仿宋" pitchFamily="49" charset="-122"/>
                <a:ea typeface="仿宋" pitchFamily="49" charset="-122"/>
                <a:cs typeface="微软雅黑"/>
              </a:rPr>
              <a:t> </a:t>
            </a:r>
            <a:endParaRPr sz="1400" dirty="0">
              <a:latin typeface="仿宋" pitchFamily="49" charset="-122"/>
              <a:ea typeface="仿宋" pitchFamily="49" charset="-122"/>
              <a:cs typeface="微软雅黑"/>
            </a:endParaRPr>
          </a:p>
          <a:p>
            <a:pPr marL="91439">
              <a:lnSpc>
                <a:spcPts val="1785"/>
              </a:lnSpc>
            </a:pPr>
            <a:r>
              <a:rPr sz="1400" spc="0" dirty="0" smtClean="0">
                <a:latin typeface="仿宋" pitchFamily="49" charset="-122"/>
                <a:ea typeface="仿宋" pitchFamily="49" charset="-122"/>
                <a:cs typeface="微软雅黑"/>
              </a:rPr>
              <a:t></a:t>
            </a:r>
            <a:r>
              <a:rPr lang="zh-CN" altLang="en-US" sz="1400" dirty="0" smtClean="0">
                <a:latin typeface="仿宋" pitchFamily="49" charset="-122"/>
                <a:ea typeface="仿宋" pitchFamily="49" charset="-122"/>
              </a:rPr>
              <a:t>损益归因分析体现识别和区分头寸变动和市场变动影响的功能；</a:t>
            </a:r>
          </a:p>
        </p:txBody>
      </p:sp>
      <p:sp>
        <p:nvSpPr>
          <p:cNvPr id="68" name="object 31"/>
          <p:cNvSpPr txBox="1"/>
          <p:nvPr/>
        </p:nvSpPr>
        <p:spPr>
          <a:xfrm>
            <a:off x="139493" y="5562700"/>
            <a:ext cx="141732" cy="213359"/>
          </a:xfrm>
          <a:prstGeom prst="rect">
            <a:avLst/>
          </a:prstGeom>
        </p:spPr>
        <p:txBody>
          <a:bodyPr wrap="square" lIns="0" tIns="0" rIns="0" bIns="0" rtlCol="0">
            <a:noAutofit/>
          </a:bodyPr>
          <a:lstStyle/>
          <a:p>
            <a:pPr marL="25400">
              <a:lnSpc>
                <a:spcPts val="1000"/>
              </a:lnSpc>
            </a:pPr>
            <a:endParaRPr sz="1000">
              <a:latin typeface="仿宋" pitchFamily="49" charset="-122"/>
              <a:ea typeface="仿宋" pitchFamily="49" charset="-122"/>
              <a:cs typeface="微软雅黑"/>
            </a:endParaRPr>
          </a:p>
        </p:txBody>
      </p:sp>
      <p:sp>
        <p:nvSpPr>
          <p:cNvPr id="69" name="object 19"/>
          <p:cNvSpPr/>
          <p:nvPr/>
        </p:nvSpPr>
        <p:spPr>
          <a:xfrm>
            <a:off x="73454" y="5284691"/>
            <a:ext cx="8869680" cy="452821"/>
          </a:xfrm>
          <a:custGeom>
            <a:avLst/>
            <a:gdLst/>
            <a:ahLst/>
            <a:cxnLst/>
            <a:rect l="l" t="t" r="r" b="b"/>
            <a:pathLst>
              <a:path w="8856980" h="1080122">
                <a:moveTo>
                  <a:pt x="0" y="0"/>
                </a:moveTo>
                <a:lnTo>
                  <a:pt x="8856980" y="0"/>
                </a:lnTo>
                <a:lnTo>
                  <a:pt x="8856980" y="1080122"/>
                </a:lnTo>
                <a:lnTo>
                  <a:pt x="0" y="1080122"/>
                </a:lnTo>
                <a:lnTo>
                  <a:pt x="0" y="0"/>
                </a:lnTo>
                <a:close/>
              </a:path>
            </a:pathLst>
          </a:custGeom>
          <a:ln w="25400">
            <a:solidFill>
              <a:srgbClr val="C4CFE2"/>
            </a:solidFill>
          </a:ln>
        </p:spPr>
        <p:txBody>
          <a:bodyPr wrap="square" lIns="0" tIns="0" rIns="0" bIns="0" rtlCol="0">
            <a:noAutofit/>
          </a:bodyPr>
          <a:lstStyle/>
          <a:p>
            <a:endParaRPr>
              <a:latin typeface="仿宋" pitchFamily="49" charset="-122"/>
              <a:ea typeface="仿宋" pitchFamily="49" charset="-122"/>
              <a:cs typeface="微软雅黑"/>
            </a:endParaRPr>
          </a:p>
        </p:txBody>
      </p:sp>
      <p:sp>
        <p:nvSpPr>
          <p:cNvPr id="70" name="object 20"/>
          <p:cNvSpPr/>
          <p:nvPr/>
        </p:nvSpPr>
        <p:spPr>
          <a:xfrm>
            <a:off x="145587" y="5284695"/>
            <a:ext cx="287907" cy="288035"/>
          </a:xfrm>
          <a:custGeom>
            <a:avLst/>
            <a:gdLst/>
            <a:ahLst/>
            <a:cxnLst/>
            <a:rect l="l" t="t" r="r" b="b"/>
            <a:pathLst>
              <a:path w="287907" h="288035">
                <a:moveTo>
                  <a:pt x="143953" y="0"/>
                </a:moveTo>
                <a:lnTo>
                  <a:pt x="100777" y="6589"/>
                </a:lnTo>
                <a:lnTo>
                  <a:pt x="63227" y="24758"/>
                </a:lnTo>
                <a:lnTo>
                  <a:pt x="32742" y="52565"/>
                </a:lnTo>
                <a:lnTo>
                  <a:pt x="11266" y="88067"/>
                </a:lnTo>
                <a:lnTo>
                  <a:pt x="739" y="129323"/>
                </a:lnTo>
                <a:lnTo>
                  <a:pt x="0" y="144518"/>
                </a:lnTo>
                <a:lnTo>
                  <a:pt x="789" y="159200"/>
                </a:lnTo>
                <a:lnTo>
                  <a:pt x="11450" y="200402"/>
                </a:lnTo>
                <a:lnTo>
                  <a:pt x="33038" y="235828"/>
                </a:lnTo>
                <a:lnTo>
                  <a:pt x="63612" y="263537"/>
                </a:lnTo>
                <a:lnTo>
                  <a:pt x="101231" y="281587"/>
                </a:lnTo>
                <a:lnTo>
                  <a:pt x="143953" y="288035"/>
                </a:lnTo>
                <a:lnTo>
                  <a:pt x="144453" y="288035"/>
                </a:lnTo>
                <a:lnTo>
                  <a:pt x="187129" y="281446"/>
                </a:lnTo>
                <a:lnTo>
                  <a:pt x="224680" y="263277"/>
                </a:lnTo>
                <a:lnTo>
                  <a:pt x="255164" y="235470"/>
                </a:lnTo>
                <a:lnTo>
                  <a:pt x="276641" y="199968"/>
                </a:lnTo>
                <a:lnTo>
                  <a:pt x="287167" y="158712"/>
                </a:lnTo>
                <a:lnTo>
                  <a:pt x="287907" y="143517"/>
                </a:lnTo>
                <a:lnTo>
                  <a:pt x="287117" y="128835"/>
                </a:lnTo>
                <a:lnTo>
                  <a:pt x="276457" y="87633"/>
                </a:lnTo>
                <a:lnTo>
                  <a:pt x="254868" y="52207"/>
                </a:lnTo>
                <a:lnTo>
                  <a:pt x="224294" y="24498"/>
                </a:lnTo>
                <a:lnTo>
                  <a:pt x="186675" y="6448"/>
                </a:lnTo>
                <a:lnTo>
                  <a:pt x="143953" y="0"/>
                </a:lnTo>
                <a:close/>
              </a:path>
            </a:pathLst>
          </a:custGeom>
          <a:solidFill>
            <a:srgbClr val="D9EBF9"/>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71" name="object 27"/>
          <p:cNvSpPr txBox="1"/>
          <p:nvPr/>
        </p:nvSpPr>
        <p:spPr>
          <a:xfrm>
            <a:off x="33113" y="5284692"/>
            <a:ext cx="8869680" cy="452820"/>
          </a:xfrm>
          <a:prstGeom prst="rect">
            <a:avLst/>
          </a:prstGeom>
        </p:spPr>
        <p:txBody>
          <a:bodyPr wrap="square" lIns="0" tIns="0" rIns="0" bIns="0" rtlCol="0">
            <a:noAutofit/>
          </a:bodyPr>
          <a:lstStyle/>
          <a:p>
            <a:pPr marL="91439" marR="6937596" indent="45905">
              <a:lnSpc>
                <a:spcPts val="2355"/>
              </a:lnSpc>
              <a:spcBef>
                <a:spcPts val="245"/>
              </a:spcBef>
            </a:pPr>
            <a:r>
              <a:rPr lang="en-US" altLang="zh-CN" sz="1650" baseline="7905" dirty="0" smtClean="0">
                <a:solidFill>
                  <a:srgbClr val="FFFFFF"/>
                </a:solidFill>
                <a:latin typeface="仿宋" pitchFamily="49" charset="-122"/>
                <a:ea typeface="仿宋" pitchFamily="49" charset="-122"/>
                <a:cs typeface="微软雅黑"/>
              </a:rPr>
              <a:t>6</a:t>
            </a:r>
            <a:r>
              <a:rPr lang="zh-CN" altLang="en-US" sz="1650" dirty="0" smtClean="0">
                <a:solidFill>
                  <a:srgbClr val="FFFFFF"/>
                </a:solidFill>
                <a:latin typeface="仿宋" pitchFamily="49" charset="-122"/>
                <a:ea typeface="仿宋" pitchFamily="49" charset="-122"/>
                <a:cs typeface="微软雅黑"/>
              </a:rPr>
              <a:t> </a:t>
            </a:r>
            <a:r>
              <a:rPr sz="1400" spc="0" dirty="0" err="1" smtClean="0">
                <a:latin typeface="仿宋" pitchFamily="49" charset="-122"/>
                <a:ea typeface="仿宋" pitchFamily="49" charset="-122"/>
                <a:cs typeface="微软雅黑"/>
              </a:rPr>
              <a:t>报告及资本计量</a:t>
            </a:r>
            <a:r>
              <a:rPr sz="1400" spc="0" dirty="0" smtClean="0">
                <a:latin typeface="仿宋" pitchFamily="49" charset="-122"/>
                <a:ea typeface="仿宋" pitchFamily="49" charset="-122"/>
                <a:cs typeface="微软雅黑"/>
              </a:rPr>
              <a:t> </a:t>
            </a:r>
            <a:endParaRPr sz="1400" dirty="0">
              <a:latin typeface="仿宋" pitchFamily="49" charset="-122"/>
              <a:ea typeface="仿宋" pitchFamily="49" charset="-122"/>
              <a:cs typeface="微软雅黑"/>
            </a:endParaRPr>
          </a:p>
        </p:txBody>
      </p:sp>
      <p:sp>
        <p:nvSpPr>
          <p:cNvPr id="72" name="object 19"/>
          <p:cNvSpPr/>
          <p:nvPr/>
        </p:nvSpPr>
        <p:spPr>
          <a:xfrm>
            <a:off x="83147" y="5776060"/>
            <a:ext cx="8869680" cy="960918"/>
          </a:xfrm>
          <a:custGeom>
            <a:avLst/>
            <a:gdLst/>
            <a:ahLst/>
            <a:cxnLst/>
            <a:rect l="l" t="t" r="r" b="b"/>
            <a:pathLst>
              <a:path w="8856980" h="1296149">
                <a:moveTo>
                  <a:pt x="0" y="0"/>
                </a:moveTo>
                <a:lnTo>
                  <a:pt x="8856980" y="0"/>
                </a:lnTo>
                <a:lnTo>
                  <a:pt x="8856980" y="1296149"/>
                </a:lnTo>
                <a:lnTo>
                  <a:pt x="0" y="1296149"/>
                </a:lnTo>
                <a:lnTo>
                  <a:pt x="0" y="0"/>
                </a:lnTo>
                <a:close/>
              </a:path>
            </a:pathLst>
          </a:custGeom>
          <a:ln w="25400">
            <a:solidFill>
              <a:srgbClr val="C4CFE2"/>
            </a:solidFill>
          </a:ln>
        </p:spPr>
        <p:txBody>
          <a:bodyPr wrap="square" lIns="0" tIns="0" rIns="0" bIns="0" rtlCol="0">
            <a:noAutofit/>
          </a:bodyPr>
          <a:lstStyle/>
          <a:p>
            <a:endParaRPr>
              <a:latin typeface="仿宋" pitchFamily="49" charset="-122"/>
              <a:ea typeface="仿宋" pitchFamily="49" charset="-122"/>
              <a:cs typeface="微软雅黑"/>
            </a:endParaRPr>
          </a:p>
        </p:txBody>
      </p:sp>
      <p:sp>
        <p:nvSpPr>
          <p:cNvPr id="73" name="object 21"/>
          <p:cNvSpPr/>
          <p:nvPr/>
        </p:nvSpPr>
        <p:spPr>
          <a:xfrm>
            <a:off x="155280" y="5776065"/>
            <a:ext cx="215899" cy="215900"/>
          </a:xfrm>
          <a:custGeom>
            <a:avLst/>
            <a:gdLst/>
            <a:ahLst/>
            <a:cxnLst/>
            <a:rect l="l" t="t" r="r" b="b"/>
            <a:pathLst>
              <a:path w="215899" h="215900">
                <a:moveTo>
                  <a:pt x="107949" y="0"/>
                </a:moveTo>
                <a:lnTo>
                  <a:pt x="65731" y="8569"/>
                </a:lnTo>
                <a:lnTo>
                  <a:pt x="31517" y="31721"/>
                </a:lnTo>
                <a:lnTo>
                  <a:pt x="8455" y="66000"/>
                </a:lnTo>
                <a:lnTo>
                  <a:pt x="20" y="107640"/>
                </a:lnTo>
                <a:lnTo>
                  <a:pt x="0" y="108259"/>
                </a:lnTo>
                <a:lnTo>
                  <a:pt x="1022" y="122870"/>
                </a:lnTo>
                <a:lnTo>
                  <a:pt x="14836" y="162598"/>
                </a:lnTo>
                <a:lnTo>
                  <a:pt x="42081" y="193478"/>
                </a:lnTo>
                <a:lnTo>
                  <a:pt x="79301" y="212056"/>
                </a:lnTo>
                <a:lnTo>
                  <a:pt x="107949" y="215900"/>
                </a:lnTo>
                <a:lnTo>
                  <a:pt x="108259" y="215899"/>
                </a:lnTo>
                <a:lnTo>
                  <a:pt x="150167" y="207330"/>
                </a:lnTo>
                <a:lnTo>
                  <a:pt x="184381" y="184178"/>
                </a:lnTo>
                <a:lnTo>
                  <a:pt x="207443" y="149899"/>
                </a:lnTo>
                <a:lnTo>
                  <a:pt x="215878" y="108259"/>
                </a:lnTo>
                <a:lnTo>
                  <a:pt x="215899" y="107640"/>
                </a:lnTo>
                <a:lnTo>
                  <a:pt x="214876" y="93029"/>
                </a:lnTo>
                <a:lnTo>
                  <a:pt x="201062" y="53301"/>
                </a:lnTo>
                <a:lnTo>
                  <a:pt x="173817" y="22421"/>
                </a:lnTo>
                <a:lnTo>
                  <a:pt x="136597" y="3843"/>
                </a:lnTo>
                <a:lnTo>
                  <a:pt x="107949" y="0"/>
                </a:lnTo>
                <a:close/>
              </a:path>
            </a:pathLst>
          </a:custGeom>
          <a:solidFill>
            <a:srgbClr val="CAE2F6"/>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74" name="object 28"/>
          <p:cNvSpPr txBox="1"/>
          <p:nvPr/>
        </p:nvSpPr>
        <p:spPr>
          <a:xfrm>
            <a:off x="83147" y="5776059"/>
            <a:ext cx="8869680" cy="745765"/>
          </a:xfrm>
          <a:prstGeom prst="rect">
            <a:avLst/>
          </a:prstGeom>
        </p:spPr>
        <p:txBody>
          <a:bodyPr wrap="square" lIns="0" tIns="0" rIns="0" bIns="0" rtlCol="0">
            <a:noAutofit/>
          </a:bodyPr>
          <a:lstStyle/>
          <a:p>
            <a:pPr marL="91439" marR="6937596" indent="13964">
              <a:lnSpc>
                <a:spcPts val="2355"/>
              </a:lnSpc>
              <a:spcBef>
                <a:spcPts val="245"/>
              </a:spcBef>
            </a:pPr>
            <a:r>
              <a:rPr lang="en-US" altLang="zh-CN" sz="1575" baseline="24846" dirty="0" smtClean="0">
                <a:solidFill>
                  <a:srgbClr val="FFFFFF"/>
                </a:solidFill>
                <a:latin typeface="微软雅黑"/>
                <a:ea typeface="微软雅黑"/>
                <a:cs typeface="微软雅黑"/>
              </a:rPr>
              <a:t>7</a:t>
            </a:r>
            <a:r>
              <a:rPr lang="zh-CN" altLang="en-US" sz="1575" dirty="0" smtClean="0">
                <a:solidFill>
                  <a:srgbClr val="FFFFFF"/>
                </a:solidFill>
                <a:latin typeface="微软雅黑"/>
                <a:ea typeface="微软雅黑"/>
                <a:cs typeface="微软雅黑"/>
              </a:rPr>
              <a:t> </a:t>
            </a:r>
            <a:r>
              <a:rPr sz="1575" spc="161" baseline="24846" dirty="0" smtClean="0">
                <a:solidFill>
                  <a:srgbClr val="FFFFFF"/>
                </a:solidFill>
                <a:latin typeface="微软雅黑"/>
                <a:ea typeface="微软雅黑"/>
                <a:cs typeface="微软雅黑"/>
              </a:rPr>
              <a:t> </a:t>
            </a:r>
            <a:r>
              <a:rPr sz="1400" spc="0" dirty="0" err="1" smtClean="0">
                <a:latin typeface="仿宋" pitchFamily="49" charset="-122"/>
                <a:ea typeface="仿宋" pitchFamily="49" charset="-122"/>
                <a:cs typeface="微软雅黑"/>
              </a:rPr>
              <a:t>限额管理</a:t>
            </a:r>
            <a:r>
              <a:rPr sz="1400" spc="0" dirty="0" smtClean="0">
                <a:latin typeface="仿宋" pitchFamily="49" charset="-122"/>
                <a:ea typeface="仿宋" pitchFamily="49" charset="-122"/>
                <a:cs typeface="微软雅黑"/>
              </a:rPr>
              <a:t> </a:t>
            </a:r>
            <a:endParaRPr sz="1400" dirty="0">
              <a:latin typeface="仿宋" pitchFamily="49" charset="-122"/>
              <a:ea typeface="仿宋" pitchFamily="49" charset="-122"/>
              <a:cs typeface="微软雅黑"/>
            </a:endParaRPr>
          </a:p>
          <a:p>
            <a:pPr marL="91440" marR="87538" indent="0">
              <a:lnSpc>
                <a:spcPts val="880"/>
              </a:lnSpc>
            </a:pPr>
            <a:endParaRPr lang="en-US" sz="1400" spc="0" dirty="0" smtClean="0">
              <a:latin typeface="仿宋" pitchFamily="49" charset="-122"/>
              <a:ea typeface="仿宋" pitchFamily="49" charset="-122"/>
              <a:cs typeface="微软雅黑"/>
            </a:endParaRPr>
          </a:p>
          <a:p>
            <a:pPr marL="91440" marR="87538" indent="0">
              <a:lnSpc>
                <a:spcPts val="880"/>
              </a:lnSpc>
            </a:pPr>
            <a:r>
              <a:rPr sz="1400" spc="0" dirty="0" err="1" smtClean="0">
                <a:latin typeface="仿宋" pitchFamily="49" charset="-122"/>
                <a:ea typeface="仿宋" pitchFamily="49" charset="-122"/>
                <a:cs typeface="微软雅黑"/>
              </a:rPr>
              <a:t>对投资组合进</a:t>
            </a:r>
            <a:r>
              <a:rPr sz="1400" spc="-14" dirty="0" err="1" smtClean="0">
                <a:latin typeface="仿宋" pitchFamily="49" charset="-122"/>
                <a:ea typeface="仿宋" pitchFamily="49" charset="-122"/>
                <a:cs typeface="微软雅黑"/>
              </a:rPr>
              <a:t>行</a:t>
            </a:r>
            <a:r>
              <a:rPr sz="1400" spc="0" dirty="0" err="1" smtClean="0">
                <a:latin typeface="仿宋" pitchFamily="49" charset="-122"/>
                <a:ea typeface="仿宋" pitchFamily="49" charset="-122"/>
                <a:cs typeface="微软雅黑"/>
              </a:rPr>
              <a:t>限额</a:t>
            </a:r>
            <a:r>
              <a:rPr sz="1400" spc="-14" dirty="0" err="1" smtClean="0">
                <a:latin typeface="仿宋" pitchFamily="49" charset="-122"/>
                <a:ea typeface="仿宋" pitchFamily="49" charset="-122"/>
                <a:cs typeface="微软雅黑"/>
              </a:rPr>
              <a:t>管</a:t>
            </a:r>
            <a:r>
              <a:rPr sz="1400" spc="0" dirty="0" err="1" smtClean="0">
                <a:latin typeface="仿宋" pitchFamily="49" charset="-122"/>
                <a:ea typeface="仿宋" pitchFamily="49" charset="-122"/>
                <a:cs typeface="微软雅黑"/>
              </a:rPr>
              <a:t>理，并</a:t>
            </a:r>
            <a:r>
              <a:rPr sz="1400" spc="-14" dirty="0" err="1" smtClean="0">
                <a:latin typeface="仿宋" pitchFamily="49" charset="-122"/>
                <a:ea typeface="仿宋" pitchFamily="49" charset="-122"/>
                <a:cs typeface="微软雅黑"/>
              </a:rPr>
              <a:t>与</a:t>
            </a:r>
            <a:r>
              <a:rPr sz="1400" spc="0" dirty="0" err="1" smtClean="0">
                <a:latin typeface="仿宋" pitchFamily="49" charset="-122"/>
                <a:ea typeface="仿宋" pitchFamily="49" charset="-122"/>
                <a:cs typeface="微软雅黑"/>
              </a:rPr>
              <a:t>敞口</a:t>
            </a:r>
            <a:r>
              <a:rPr sz="1400" spc="-14" dirty="0" err="1" smtClean="0">
                <a:latin typeface="仿宋" pitchFamily="49" charset="-122"/>
                <a:ea typeface="仿宋" pitchFamily="49" charset="-122"/>
                <a:cs typeface="微软雅黑"/>
              </a:rPr>
              <a:t>、</a:t>
            </a:r>
            <a:r>
              <a:rPr sz="1400" spc="0" dirty="0" err="1" smtClean="0">
                <a:latin typeface="仿宋" pitchFamily="49" charset="-122"/>
                <a:ea typeface="仿宋" pitchFamily="49" charset="-122"/>
                <a:cs typeface="微软雅黑"/>
              </a:rPr>
              <a:t>止损</a:t>
            </a:r>
            <a:r>
              <a:rPr sz="1400" spc="-14" dirty="0" err="1" smtClean="0">
                <a:latin typeface="仿宋" pitchFamily="49" charset="-122"/>
                <a:ea typeface="仿宋" pitchFamily="49" charset="-122"/>
                <a:cs typeface="微软雅黑"/>
              </a:rPr>
              <a:t>、</a:t>
            </a:r>
            <a:r>
              <a:rPr sz="1400" spc="0" dirty="0" err="1" smtClean="0">
                <a:latin typeface="仿宋" pitchFamily="49" charset="-122"/>
                <a:ea typeface="仿宋" pitchFamily="49" charset="-122"/>
                <a:cs typeface="微软雅黑"/>
              </a:rPr>
              <a:t>风险敏感性系数的限额汇总形</a:t>
            </a:r>
            <a:r>
              <a:rPr sz="1400" spc="-14" dirty="0" err="1" smtClean="0">
                <a:latin typeface="仿宋" pitchFamily="49" charset="-122"/>
                <a:ea typeface="仿宋" pitchFamily="49" charset="-122"/>
                <a:cs typeface="微软雅黑"/>
              </a:rPr>
              <a:t>成</a:t>
            </a:r>
            <a:r>
              <a:rPr sz="1400" spc="0" dirty="0" err="1" smtClean="0">
                <a:latin typeface="仿宋" pitchFamily="49" charset="-122"/>
                <a:ea typeface="仿宋" pitchFamily="49" charset="-122"/>
                <a:cs typeface="微软雅黑"/>
              </a:rPr>
              <a:t>报告</a:t>
            </a:r>
            <a:r>
              <a:rPr sz="1400" spc="0" dirty="0" smtClean="0">
                <a:latin typeface="仿宋" pitchFamily="49" charset="-122"/>
                <a:ea typeface="仿宋" pitchFamily="49" charset="-122"/>
                <a:cs typeface="微软雅黑"/>
              </a:rPr>
              <a:t>；</a:t>
            </a:r>
            <a:endParaRPr sz="1400" dirty="0">
              <a:latin typeface="仿宋" pitchFamily="49" charset="-122"/>
              <a:ea typeface="仿宋" pitchFamily="49" charset="-122"/>
              <a:cs typeface="微软雅黑"/>
            </a:endParaRPr>
          </a:p>
          <a:p>
            <a:pPr marL="91440">
              <a:lnSpc>
                <a:spcPts val="1785"/>
              </a:lnSpc>
            </a:pPr>
            <a:r>
              <a:rPr sz="1400" spc="0" dirty="0" err="1" smtClean="0">
                <a:latin typeface="仿宋" pitchFamily="49" charset="-122"/>
                <a:ea typeface="仿宋" pitchFamily="49" charset="-122"/>
                <a:cs typeface="微软雅黑"/>
              </a:rPr>
              <a:t>超限预警功能（如邮件</a:t>
            </a:r>
            <a:r>
              <a:rPr sz="1400" spc="-14" dirty="0" err="1" smtClean="0">
                <a:latin typeface="仿宋" pitchFamily="49" charset="-122"/>
                <a:ea typeface="仿宋" pitchFamily="49" charset="-122"/>
                <a:cs typeface="微软雅黑"/>
              </a:rPr>
              <a:t>通</a:t>
            </a:r>
            <a:r>
              <a:rPr sz="1400" spc="0" dirty="0" err="1" smtClean="0">
                <a:latin typeface="仿宋" pitchFamily="49" charset="-122"/>
                <a:ea typeface="仿宋" pitchFamily="49" charset="-122"/>
                <a:cs typeface="微软雅黑"/>
              </a:rPr>
              <a:t>知、</a:t>
            </a:r>
            <a:r>
              <a:rPr sz="1400" spc="-14" dirty="0" err="1" smtClean="0">
                <a:latin typeface="仿宋" pitchFamily="49" charset="-122"/>
                <a:ea typeface="仿宋" pitchFamily="49" charset="-122"/>
                <a:cs typeface="微软雅黑"/>
              </a:rPr>
              <a:t>系</a:t>
            </a:r>
            <a:r>
              <a:rPr sz="1400" spc="0" dirty="0" err="1" smtClean="0">
                <a:latin typeface="仿宋" pitchFamily="49" charset="-122"/>
                <a:ea typeface="仿宋" pitchFamily="49" charset="-122"/>
                <a:cs typeface="微软雅黑"/>
              </a:rPr>
              <a:t>统提</a:t>
            </a:r>
            <a:r>
              <a:rPr sz="1400" spc="-14" dirty="0" err="1" smtClean="0">
                <a:latin typeface="仿宋" pitchFamily="49" charset="-122"/>
                <a:ea typeface="仿宋" pitchFamily="49" charset="-122"/>
                <a:cs typeface="微软雅黑"/>
              </a:rPr>
              <a:t>示</a:t>
            </a:r>
            <a:r>
              <a:rPr sz="1400" spc="0" dirty="0" err="1" smtClean="0">
                <a:latin typeface="仿宋" pitchFamily="49" charset="-122"/>
                <a:ea typeface="仿宋" pitchFamily="49" charset="-122"/>
                <a:cs typeface="微软雅黑"/>
              </a:rPr>
              <a:t>等</a:t>
            </a:r>
            <a:r>
              <a:rPr sz="1400" spc="0" dirty="0" smtClean="0">
                <a:latin typeface="仿宋" pitchFamily="49" charset="-122"/>
                <a:ea typeface="仿宋" pitchFamily="49" charset="-122"/>
                <a:cs typeface="微软雅黑"/>
              </a:rPr>
              <a:t>）。</a:t>
            </a:r>
            <a:endParaRPr sz="1400" dirty="0">
              <a:latin typeface="仿宋" pitchFamily="49" charset="-122"/>
              <a:ea typeface="仿宋" pitchFamily="49" charset="-122"/>
              <a:cs typeface="微软雅黑"/>
            </a:endParaRPr>
          </a:p>
        </p:txBody>
      </p:sp>
      <p:sp>
        <p:nvSpPr>
          <p:cNvPr id="75" name="object 29"/>
          <p:cNvSpPr txBox="1"/>
          <p:nvPr/>
        </p:nvSpPr>
        <p:spPr>
          <a:xfrm>
            <a:off x="96594" y="7260466"/>
            <a:ext cx="91439" cy="201942"/>
          </a:xfrm>
          <a:prstGeom prst="rect">
            <a:avLst/>
          </a:prstGeom>
        </p:spPr>
        <p:txBody>
          <a:bodyPr wrap="square" lIns="0" tIns="0" rIns="0" bIns="0" rtlCol="0">
            <a:noAutofit/>
          </a:bodyPr>
          <a:lstStyle/>
          <a:p>
            <a:pPr marL="25400">
              <a:lnSpc>
                <a:spcPts val="1000"/>
              </a:lnSpc>
            </a:pPr>
            <a:endParaRPr sz="1000">
              <a:latin typeface="微软雅黑"/>
              <a:ea typeface="微软雅黑"/>
              <a:cs typeface="微软雅黑"/>
            </a:endParaRPr>
          </a:p>
        </p:txBody>
      </p:sp>
      <p:sp>
        <p:nvSpPr>
          <p:cNvPr id="76" name="object 30"/>
          <p:cNvSpPr txBox="1"/>
          <p:nvPr/>
        </p:nvSpPr>
        <p:spPr>
          <a:xfrm>
            <a:off x="188034" y="7260466"/>
            <a:ext cx="141732" cy="201942"/>
          </a:xfrm>
          <a:prstGeom prst="rect">
            <a:avLst/>
          </a:prstGeom>
        </p:spPr>
        <p:txBody>
          <a:bodyPr wrap="square" lIns="0" tIns="0" rIns="0" bIns="0" rtlCol="0">
            <a:noAutofit/>
          </a:bodyPr>
          <a:lstStyle/>
          <a:p>
            <a:pPr marL="25400">
              <a:lnSpc>
                <a:spcPts val="1000"/>
              </a:lnSpc>
            </a:pPr>
            <a:endParaRPr sz="1000">
              <a:latin typeface="微软雅黑"/>
              <a:ea typeface="微软雅黑"/>
              <a:cs typeface="微软雅黑"/>
            </a:endParaRPr>
          </a:p>
        </p:txBody>
      </p:sp>
      <p:sp>
        <p:nvSpPr>
          <p:cNvPr id="54" name="object 19"/>
          <p:cNvSpPr/>
          <p:nvPr/>
        </p:nvSpPr>
        <p:spPr>
          <a:xfrm>
            <a:off x="86900" y="1940301"/>
            <a:ext cx="8869680" cy="393460"/>
          </a:xfrm>
          <a:custGeom>
            <a:avLst/>
            <a:gdLst/>
            <a:ahLst/>
            <a:cxnLst/>
            <a:rect l="l" t="t" r="r" b="b"/>
            <a:pathLst>
              <a:path w="8856980" h="936307">
                <a:moveTo>
                  <a:pt x="0" y="0"/>
                </a:moveTo>
                <a:lnTo>
                  <a:pt x="8856980" y="0"/>
                </a:lnTo>
                <a:lnTo>
                  <a:pt x="8856980" y="936307"/>
                </a:lnTo>
                <a:lnTo>
                  <a:pt x="0" y="936307"/>
                </a:lnTo>
                <a:lnTo>
                  <a:pt x="0" y="0"/>
                </a:lnTo>
                <a:close/>
              </a:path>
            </a:pathLst>
          </a:custGeom>
          <a:ln w="25400">
            <a:solidFill>
              <a:srgbClr val="C4CFE2"/>
            </a:solidFill>
          </a:ln>
        </p:spPr>
        <p:txBody>
          <a:bodyPr wrap="square" lIns="0" tIns="0" rIns="0" bIns="0" rtlCol="0">
            <a:noAutofit/>
          </a:bodyPr>
          <a:lstStyle/>
          <a:p>
            <a:endParaRPr>
              <a:latin typeface="仿宋" pitchFamily="49" charset="-122"/>
              <a:ea typeface="仿宋" pitchFamily="49" charset="-122"/>
              <a:cs typeface="微软雅黑"/>
            </a:endParaRPr>
          </a:p>
        </p:txBody>
      </p:sp>
      <p:sp>
        <p:nvSpPr>
          <p:cNvPr id="55" name="object 20"/>
          <p:cNvSpPr/>
          <p:nvPr/>
        </p:nvSpPr>
        <p:spPr>
          <a:xfrm>
            <a:off x="159033" y="1940306"/>
            <a:ext cx="215899" cy="219774"/>
          </a:xfrm>
          <a:custGeom>
            <a:avLst/>
            <a:gdLst/>
            <a:ahLst/>
            <a:cxnLst/>
            <a:rect l="l" t="t" r="r" b="b"/>
            <a:pathLst>
              <a:path w="215899" h="215900">
                <a:moveTo>
                  <a:pt x="107949" y="0"/>
                </a:moveTo>
                <a:lnTo>
                  <a:pt x="65731" y="8569"/>
                </a:lnTo>
                <a:lnTo>
                  <a:pt x="31517" y="31721"/>
                </a:lnTo>
                <a:lnTo>
                  <a:pt x="8455" y="66000"/>
                </a:lnTo>
                <a:lnTo>
                  <a:pt x="20" y="107640"/>
                </a:lnTo>
                <a:lnTo>
                  <a:pt x="0" y="108259"/>
                </a:lnTo>
                <a:lnTo>
                  <a:pt x="1022" y="122870"/>
                </a:lnTo>
                <a:lnTo>
                  <a:pt x="14836" y="162598"/>
                </a:lnTo>
                <a:lnTo>
                  <a:pt x="42081" y="193478"/>
                </a:lnTo>
                <a:lnTo>
                  <a:pt x="79301" y="212056"/>
                </a:lnTo>
                <a:lnTo>
                  <a:pt x="107949" y="215900"/>
                </a:lnTo>
                <a:lnTo>
                  <a:pt x="108259" y="215899"/>
                </a:lnTo>
                <a:lnTo>
                  <a:pt x="150167" y="207330"/>
                </a:lnTo>
                <a:lnTo>
                  <a:pt x="184381" y="184178"/>
                </a:lnTo>
                <a:lnTo>
                  <a:pt x="207443" y="149899"/>
                </a:lnTo>
                <a:lnTo>
                  <a:pt x="215878" y="108259"/>
                </a:lnTo>
                <a:lnTo>
                  <a:pt x="215899" y="107640"/>
                </a:lnTo>
                <a:lnTo>
                  <a:pt x="214876" y="93029"/>
                </a:lnTo>
                <a:lnTo>
                  <a:pt x="201062" y="53301"/>
                </a:lnTo>
                <a:lnTo>
                  <a:pt x="173817" y="22421"/>
                </a:lnTo>
                <a:lnTo>
                  <a:pt x="136597" y="3843"/>
                </a:lnTo>
                <a:lnTo>
                  <a:pt x="107949" y="0"/>
                </a:lnTo>
                <a:close/>
              </a:path>
            </a:pathLst>
          </a:custGeom>
          <a:solidFill>
            <a:srgbClr val="D9EBF9"/>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64" name="object 32"/>
          <p:cNvSpPr txBox="1"/>
          <p:nvPr/>
        </p:nvSpPr>
        <p:spPr>
          <a:xfrm>
            <a:off x="86900" y="1940301"/>
            <a:ext cx="8869680" cy="285923"/>
          </a:xfrm>
          <a:prstGeom prst="rect">
            <a:avLst/>
          </a:prstGeom>
        </p:spPr>
        <p:txBody>
          <a:bodyPr wrap="square" lIns="0" tIns="0" rIns="0" bIns="0" rtlCol="0">
            <a:noAutofit/>
          </a:bodyPr>
          <a:lstStyle/>
          <a:p>
            <a:pPr marR="6937596">
              <a:spcBef>
                <a:spcPts val="245"/>
              </a:spcBef>
            </a:pPr>
            <a:r>
              <a:rPr lang="en-US" altLang="zh-CN" baseline="16909" dirty="0" smtClean="0">
                <a:solidFill>
                  <a:srgbClr val="FFFFFF"/>
                </a:solidFill>
                <a:latin typeface="仿宋" pitchFamily="49" charset="-122"/>
                <a:ea typeface="仿宋" pitchFamily="49" charset="-122"/>
                <a:cs typeface="微软雅黑"/>
              </a:rPr>
              <a:t>1</a:t>
            </a:r>
            <a:r>
              <a:rPr sz="1800" spc="0" baseline="16909" dirty="0" smtClean="0">
                <a:solidFill>
                  <a:srgbClr val="FFFFFF"/>
                </a:solidFill>
                <a:latin typeface="仿宋" pitchFamily="49" charset="-122"/>
                <a:ea typeface="仿宋" pitchFamily="49" charset="-122"/>
                <a:cs typeface="微软雅黑"/>
              </a:rPr>
              <a:t> </a:t>
            </a:r>
            <a:r>
              <a:rPr lang="en-US" altLang="zh-CN" baseline="24846" dirty="0" smtClean="0">
                <a:solidFill>
                  <a:srgbClr val="FFFFFF"/>
                </a:solidFill>
                <a:latin typeface="仿宋" pitchFamily="49" charset="-122"/>
                <a:ea typeface="仿宋" pitchFamily="49" charset="-122"/>
                <a:cs typeface="微软雅黑"/>
              </a:rPr>
              <a:t>1</a:t>
            </a:r>
            <a:r>
              <a:rPr sz="1800" spc="44" baseline="16909" dirty="0" smtClean="0">
                <a:solidFill>
                  <a:srgbClr val="FFFFFF"/>
                </a:solidFill>
                <a:latin typeface="仿宋" pitchFamily="49" charset="-122"/>
                <a:ea typeface="仿宋" pitchFamily="49" charset="-122"/>
                <a:cs typeface="微软雅黑"/>
              </a:rPr>
              <a:t> </a:t>
            </a:r>
            <a:r>
              <a:rPr lang="zh-CN" altLang="en-US" sz="1400" spc="0" dirty="0" smtClean="0">
                <a:latin typeface="仿宋" pitchFamily="49" charset="-122"/>
                <a:ea typeface="仿宋" pitchFamily="49" charset="-122"/>
                <a:cs typeface="微软雅黑"/>
              </a:rPr>
              <a:t>信用利差风险：</a:t>
            </a:r>
            <a:endParaRPr sz="1400" dirty="0">
              <a:latin typeface="仿宋" pitchFamily="49" charset="-122"/>
              <a:ea typeface="仿宋" pitchFamily="49" charset="-122"/>
              <a:cs typeface="微软雅黑"/>
            </a:endParaRPr>
          </a:p>
        </p:txBody>
      </p:sp>
      <p:sp>
        <p:nvSpPr>
          <p:cNvPr id="79" name="TextBox 78"/>
          <p:cNvSpPr txBox="1"/>
          <p:nvPr/>
        </p:nvSpPr>
        <p:spPr>
          <a:xfrm>
            <a:off x="1453489" y="1912924"/>
            <a:ext cx="1620957" cy="313300"/>
          </a:xfrm>
          <a:prstGeom prst="rect">
            <a:avLst/>
          </a:prstGeom>
          <a:noFill/>
        </p:spPr>
        <p:txBody>
          <a:bodyPr wrap="none" rtlCol="0">
            <a:spAutoFit/>
          </a:bodyPr>
          <a:lstStyle/>
          <a:p>
            <a:r>
              <a:rPr lang="zh-CN" altLang="en-US" sz="1400" dirty="0" smtClean="0">
                <a:latin typeface="仿宋" pitchFamily="49" charset="-122"/>
                <a:ea typeface="仿宋" pitchFamily="49" charset="-122"/>
              </a:rPr>
              <a:t>市场信用利差模型</a:t>
            </a:r>
            <a:endParaRPr lang="en-US" sz="1400" dirty="0"/>
          </a:p>
        </p:txBody>
      </p:sp>
      <p:sp>
        <p:nvSpPr>
          <p:cNvPr id="34" name="object 35"/>
          <p:cNvSpPr txBox="1"/>
          <p:nvPr/>
        </p:nvSpPr>
        <p:spPr>
          <a:xfrm>
            <a:off x="132886" y="2394329"/>
            <a:ext cx="8869680" cy="537883"/>
          </a:xfrm>
          <a:prstGeom prst="rect">
            <a:avLst/>
          </a:prstGeom>
        </p:spPr>
        <p:txBody>
          <a:bodyPr wrap="square" lIns="0" tIns="0" rIns="0" bIns="0" rtlCol="0">
            <a:noAutofit/>
          </a:bodyPr>
          <a:lstStyle/>
          <a:p>
            <a:pPr marL="91439" marR="6937596" indent="13964">
              <a:lnSpc>
                <a:spcPts val="2355"/>
              </a:lnSpc>
              <a:spcBef>
                <a:spcPts val="245"/>
              </a:spcBef>
            </a:pPr>
            <a:r>
              <a:rPr lang="en-US" altLang="zh-CN" sz="1575" baseline="24846" dirty="0" smtClean="0">
                <a:solidFill>
                  <a:srgbClr val="FFFFFF"/>
                </a:solidFill>
                <a:latin typeface="仿宋" pitchFamily="49" charset="-122"/>
                <a:ea typeface="仿宋" pitchFamily="49" charset="-122"/>
                <a:cs typeface="微软雅黑"/>
              </a:rPr>
              <a:t>2</a:t>
            </a:r>
            <a:r>
              <a:rPr sz="1575" spc="161" baseline="24846" dirty="0" smtClean="0">
                <a:solidFill>
                  <a:srgbClr val="FFFFFF"/>
                </a:solidFill>
                <a:latin typeface="仿宋" pitchFamily="49" charset="-122"/>
                <a:ea typeface="仿宋" pitchFamily="49" charset="-122"/>
                <a:cs typeface="微软雅黑"/>
              </a:rPr>
              <a:t> </a:t>
            </a:r>
            <a:r>
              <a:rPr sz="1400" spc="0" dirty="0" err="1" smtClean="0">
                <a:latin typeface="仿宋" pitchFamily="49" charset="-122"/>
                <a:ea typeface="仿宋" pitchFamily="49" charset="-122"/>
                <a:cs typeface="微软雅黑"/>
              </a:rPr>
              <a:t>交易对手信用风险</a:t>
            </a:r>
            <a:r>
              <a:rPr lang="zh-CN" altLang="en-US" sz="1400" spc="0" dirty="0" smtClean="0">
                <a:latin typeface="仿宋" pitchFamily="49" charset="-122"/>
                <a:ea typeface="仿宋" pitchFamily="49" charset="-122"/>
                <a:cs typeface="微软雅黑"/>
              </a:rPr>
              <a:t>：</a:t>
            </a:r>
            <a:r>
              <a:rPr sz="1400" spc="0" dirty="0" smtClean="0">
                <a:latin typeface="仿宋" pitchFamily="49" charset="-122"/>
                <a:ea typeface="仿宋" pitchFamily="49" charset="-122"/>
                <a:cs typeface="微软雅黑"/>
              </a:rPr>
              <a:t> </a:t>
            </a:r>
            <a:endParaRPr sz="1400" dirty="0">
              <a:latin typeface="仿宋" pitchFamily="49" charset="-122"/>
              <a:ea typeface="仿宋" pitchFamily="49" charset="-122"/>
              <a:cs typeface="微软雅黑"/>
            </a:endParaRPr>
          </a:p>
        </p:txBody>
      </p:sp>
      <p:sp>
        <p:nvSpPr>
          <p:cNvPr id="32" name="object 19"/>
          <p:cNvSpPr/>
          <p:nvPr/>
        </p:nvSpPr>
        <p:spPr>
          <a:xfrm>
            <a:off x="80682" y="2407023"/>
            <a:ext cx="8869680" cy="328991"/>
          </a:xfrm>
          <a:custGeom>
            <a:avLst/>
            <a:gdLst/>
            <a:ahLst/>
            <a:cxnLst/>
            <a:rect l="l" t="t" r="r" b="b"/>
            <a:pathLst>
              <a:path w="8856980" h="2304262">
                <a:moveTo>
                  <a:pt x="0" y="0"/>
                </a:moveTo>
                <a:lnTo>
                  <a:pt x="8856980" y="0"/>
                </a:lnTo>
                <a:lnTo>
                  <a:pt x="8856980" y="2304262"/>
                </a:lnTo>
                <a:lnTo>
                  <a:pt x="0" y="2304262"/>
                </a:lnTo>
                <a:lnTo>
                  <a:pt x="0" y="0"/>
                </a:lnTo>
                <a:close/>
              </a:path>
            </a:pathLst>
          </a:custGeom>
          <a:ln w="25400">
            <a:solidFill>
              <a:srgbClr val="C4CFE2"/>
            </a:solidFill>
          </a:ln>
        </p:spPr>
        <p:txBody>
          <a:bodyPr wrap="square" lIns="0" tIns="0" rIns="0" bIns="0" rtlCol="0">
            <a:noAutofit/>
          </a:bodyPr>
          <a:lstStyle/>
          <a:p>
            <a:endParaRPr>
              <a:latin typeface="仿宋" pitchFamily="49" charset="-122"/>
              <a:ea typeface="仿宋" pitchFamily="49" charset="-122"/>
              <a:cs typeface="微软雅黑"/>
            </a:endParaRPr>
          </a:p>
        </p:txBody>
      </p:sp>
      <p:sp>
        <p:nvSpPr>
          <p:cNvPr id="33" name="object 22"/>
          <p:cNvSpPr/>
          <p:nvPr/>
        </p:nvSpPr>
        <p:spPr>
          <a:xfrm>
            <a:off x="152815" y="2407029"/>
            <a:ext cx="215899" cy="215900"/>
          </a:xfrm>
          <a:custGeom>
            <a:avLst/>
            <a:gdLst/>
            <a:ahLst/>
            <a:cxnLst/>
            <a:rect l="l" t="t" r="r" b="b"/>
            <a:pathLst>
              <a:path w="215899" h="215900">
                <a:moveTo>
                  <a:pt x="107949" y="0"/>
                </a:moveTo>
                <a:lnTo>
                  <a:pt x="65731" y="8569"/>
                </a:lnTo>
                <a:lnTo>
                  <a:pt x="31517" y="31721"/>
                </a:lnTo>
                <a:lnTo>
                  <a:pt x="8455" y="66000"/>
                </a:lnTo>
                <a:lnTo>
                  <a:pt x="20" y="107640"/>
                </a:lnTo>
                <a:lnTo>
                  <a:pt x="0" y="108259"/>
                </a:lnTo>
                <a:lnTo>
                  <a:pt x="1022" y="122870"/>
                </a:lnTo>
                <a:lnTo>
                  <a:pt x="14836" y="162598"/>
                </a:lnTo>
                <a:lnTo>
                  <a:pt x="42081" y="193478"/>
                </a:lnTo>
                <a:lnTo>
                  <a:pt x="79301" y="212056"/>
                </a:lnTo>
                <a:lnTo>
                  <a:pt x="107949" y="215900"/>
                </a:lnTo>
                <a:lnTo>
                  <a:pt x="108259" y="215899"/>
                </a:lnTo>
                <a:lnTo>
                  <a:pt x="150167" y="207330"/>
                </a:lnTo>
                <a:lnTo>
                  <a:pt x="184381" y="184178"/>
                </a:lnTo>
                <a:lnTo>
                  <a:pt x="207443" y="149899"/>
                </a:lnTo>
                <a:lnTo>
                  <a:pt x="215878" y="108259"/>
                </a:lnTo>
                <a:lnTo>
                  <a:pt x="215899" y="107640"/>
                </a:lnTo>
                <a:lnTo>
                  <a:pt x="214876" y="93029"/>
                </a:lnTo>
                <a:lnTo>
                  <a:pt x="201062" y="53301"/>
                </a:lnTo>
                <a:lnTo>
                  <a:pt x="173817" y="22421"/>
                </a:lnTo>
                <a:lnTo>
                  <a:pt x="136597" y="3843"/>
                </a:lnTo>
                <a:lnTo>
                  <a:pt x="107949" y="0"/>
                </a:lnTo>
                <a:close/>
              </a:path>
            </a:pathLst>
          </a:custGeom>
          <a:solidFill>
            <a:srgbClr val="C4CFE2"/>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78" name="TextBox 77"/>
          <p:cNvSpPr txBox="1"/>
          <p:nvPr/>
        </p:nvSpPr>
        <p:spPr>
          <a:xfrm>
            <a:off x="1813111" y="2394328"/>
            <a:ext cx="2698175" cy="307777"/>
          </a:xfrm>
          <a:prstGeom prst="rect">
            <a:avLst/>
          </a:prstGeom>
          <a:noFill/>
        </p:spPr>
        <p:txBody>
          <a:bodyPr wrap="none" rtlCol="0">
            <a:spAutoFit/>
          </a:bodyPr>
          <a:lstStyle/>
          <a:p>
            <a:r>
              <a:rPr lang="zh-CN" altLang="en-US" sz="1400" dirty="0" smtClean="0">
                <a:latin typeface="仿宋" pitchFamily="49" charset="-122"/>
                <a:ea typeface="仿宋" pitchFamily="49" charset="-122"/>
                <a:cs typeface="微软雅黑"/>
              </a:rPr>
              <a:t>蒙特卡罗模型法计算</a:t>
            </a:r>
            <a:r>
              <a:rPr lang="en-US" altLang="zh-CN" sz="1400" dirty="0" smtClean="0">
                <a:latin typeface="仿宋" pitchFamily="49" charset="-122"/>
                <a:ea typeface="仿宋" pitchFamily="49" charset="-122"/>
                <a:cs typeface="微软雅黑"/>
              </a:rPr>
              <a:t>PFE</a:t>
            </a:r>
            <a:r>
              <a:rPr lang="zh-CN" altLang="en-US" sz="1400" dirty="0" smtClean="0">
                <a:latin typeface="仿宋" pitchFamily="49" charset="-122"/>
                <a:ea typeface="仿宋" pitchFamily="49" charset="-122"/>
                <a:cs typeface="微软雅黑"/>
              </a:rPr>
              <a:t>与</a:t>
            </a:r>
            <a:r>
              <a:rPr lang="en-US" altLang="zh-CN" sz="1400" dirty="0" smtClean="0">
                <a:latin typeface="仿宋" pitchFamily="49" charset="-122"/>
                <a:ea typeface="仿宋" pitchFamily="49" charset="-122"/>
                <a:cs typeface="微软雅黑"/>
              </a:rPr>
              <a:t>CVA</a:t>
            </a:r>
            <a:r>
              <a:rPr lang="zh-CN" altLang="en-US" sz="1400" dirty="0" smtClean="0">
                <a:latin typeface="仿宋" pitchFamily="49" charset="-122"/>
                <a:ea typeface="仿宋" pitchFamily="49" charset="-122"/>
                <a:cs typeface="微软雅黑"/>
              </a:rPr>
              <a:t>等</a:t>
            </a:r>
            <a:endParaRPr lang="en-US" sz="1400" dirty="0"/>
          </a:p>
        </p:txBody>
      </p:sp>
      <p:sp>
        <p:nvSpPr>
          <p:cNvPr id="83" name="Rectangle 82"/>
          <p:cNvSpPr/>
          <p:nvPr/>
        </p:nvSpPr>
        <p:spPr>
          <a:xfrm>
            <a:off x="124235" y="2366683"/>
            <a:ext cx="261610" cy="369332"/>
          </a:xfrm>
          <a:prstGeom prst="rect">
            <a:avLst/>
          </a:prstGeom>
        </p:spPr>
        <p:txBody>
          <a:bodyPr wrap="none">
            <a:spAutoFit/>
          </a:bodyPr>
          <a:lstStyle/>
          <a:p>
            <a:r>
              <a:rPr lang="en-US" altLang="zh-CN" baseline="24846" dirty="0" smtClean="0">
                <a:solidFill>
                  <a:srgbClr val="FFFFFF"/>
                </a:solidFill>
                <a:latin typeface="仿宋" pitchFamily="49" charset="-122"/>
                <a:ea typeface="仿宋" pitchFamily="49" charset="-122"/>
              </a:rPr>
              <a:t>2</a:t>
            </a:r>
            <a:endParaRPr lang="en-US" dirty="0"/>
          </a:p>
        </p:txBody>
      </p:sp>
      <p:sp>
        <p:nvSpPr>
          <p:cNvPr id="86" name="object 19"/>
          <p:cNvSpPr/>
          <p:nvPr/>
        </p:nvSpPr>
        <p:spPr>
          <a:xfrm>
            <a:off x="62247" y="4182038"/>
            <a:ext cx="8869680" cy="1048866"/>
          </a:xfrm>
          <a:custGeom>
            <a:avLst/>
            <a:gdLst/>
            <a:ahLst/>
            <a:cxnLst/>
            <a:rect l="l" t="t" r="r" b="b"/>
            <a:pathLst>
              <a:path w="8856980" h="1944217">
                <a:moveTo>
                  <a:pt x="0" y="0"/>
                </a:moveTo>
                <a:lnTo>
                  <a:pt x="8856980" y="0"/>
                </a:lnTo>
                <a:lnTo>
                  <a:pt x="8856980" y="1944217"/>
                </a:lnTo>
                <a:lnTo>
                  <a:pt x="0" y="1944217"/>
                </a:lnTo>
                <a:lnTo>
                  <a:pt x="0" y="0"/>
                </a:lnTo>
                <a:close/>
              </a:path>
            </a:pathLst>
          </a:custGeom>
          <a:ln w="25400">
            <a:solidFill>
              <a:srgbClr val="C4CFE2"/>
            </a:solidFill>
          </a:ln>
        </p:spPr>
        <p:txBody>
          <a:bodyPr wrap="square" lIns="0" tIns="0" rIns="0" bIns="0" rtlCol="0">
            <a:noAutofit/>
          </a:bodyPr>
          <a:lstStyle/>
          <a:p>
            <a:endParaRPr>
              <a:latin typeface="仿宋" pitchFamily="49" charset="-122"/>
              <a:ea typeface="仿宋" pitchFamily="49" charset="-122"/>
              <a:cs typeface="微软雅黑"/>
            </a:endParaRPr>
          </a:p>
        </p:txBody>
      </p:sp>
      <p:sp>
        <p:nvSpPr>
          <p:cNvPr id="87" name="object 20"/>
          <p:cNvSpPr/>
          <p:nvPr/>
        </p:nvSpPr>
        <p:spPr>
          <a:xfrm>
            <a:off x="134380" y="4182043"/>
            <a:ext cx="215899" cy="215900"/>
          </a:xfrm>
          <a:custGeom>
            <a:avLst/>
            <a:gdLst/>
            <a:ahLst/>
            <a:cxnLst/>
            <a:rect l="l" t="t" r="r" b="b"/>
            <a:pathLst>
              <a:path w="215899" h="215900">
                <a:moveTo>
                  <a:pt x="107949" y="0"/>
                </a:moveTo>
                <a:lnTo>
                  <a:pt x="65731" y="8569"/>
                </a:lnTo>
                <a:lnTo>
                  <a:pt x="31517" y="31721"/>
                </a:lnTo>
                <a:lnTo>
                  <a:pt x="8455" y="66000"/>
                </a:lnTo>
                <a:lnTo>
                  <a:pt x="20" y="107640"/>
                </a:lnTo>
                <a:lnTo>
                  <a:pt x="0" y="108259"/>
                </a:lnTo>
                <a:lnTo>
                  <a:pt x="1022" y="122870"/>
                </a:lnTo>
                <a:lnTo>
                  <a:pt x="14836" y="162598"/>
                </a:lnTo>
                <a:lnTo>
                  <a:pt x="42081" y="193478"/>
                </a:lnTo>
                <a:lnTo>
                  <a:pt x="79301" y="212056"/>
                </a:lnTo>
                <a:lnTo>
                  <a:pt x="107949" y="215900"/>
                </a:lnTo>
                <a:lnTo>
                  <a:pt x="108259" y="215899"/>
                </a:lnTo>
                <a:lnTo>
                  <a:pt x="150167" y="207330"/>
                </a:lnTo>
                <a:lnTo>
                  <a:pt x="184381" y="184178"/>
                </a:lnTo>
                <a:lnTo>
                  <a:pt x="207443" y="149899"/>
                </a:lnTo>
                <a:lnTo>
                  <a:pt x="215878" y="108259"/>
                </a:lnTo>
                <a:lnTo>
                  <a:pt x="215899" y="107640"/>
                </a:lnTo>
                <a:lnTo>
                  <a:pt x="214876" y="93029"/>
                </a:lnTo>
                <a:lnTo>
                  <a:pt x="201062" y="53301"/>
                </a:lnTo>
                <a:lnTo>
                  <a:pt x="173817" y="22421"/>
                </a:lnTo>
                <a:lnTo>
                  <a:pt x="136597" y="3843"/>
                </a:lnTo>
                <a:lnTo>
                  <a:pt x="107949" y="0"/>
                </a:lnTo>
                <a:close/>
              </a:path>
            </a:pathLst>
          </a:custGeom>
          <a:solidFill>
            <a:srgbClr val="D9EBF9"/>
          </a:solidFill>
        </p:spPr>
        <p:txBody>
          <a:bodyPr wrap="square" lIns="0" tIns="0" rIns="0" bIns="0" rtlCol="0">
            <a:noAutofit/>
          </a:bodyPr>
          <a:lstStyle/>
          <a:p>
            <a:endParaRPr>
              <a:latin typeface="仿宋" pitchFamily="49" charset="-122"/>
              <a:ea typeface="仿宋" pitchFamily="49" charset="-122"/>
              <a:cs typeface="微软雅黑"/>
            </a:endParaRPr>
          </a:p>
        </p:txBody>
      </p:sp>
      <p:sp>
        <p:nvSpPr>
          <p:cNvPr id="88" name="object 49"/>
          <p:cNvSpPr txBox="1"/>
          <p:nvPr/>
        </p:nvSpPr>
        <p:spPr>
          <a:xfrm>
            <a:off x="62247" y="4182038"/>
            <a:ext cx="8869680" cy="1048866"/>
          </a:xfrm>
          <a:prstGeom prst="rect">
            <a:avLst/>
          </a:prstGeom>
        </p:spPr>
        <p:txBody>
          <a:bodyPr wrap="square" lIns="0" tIns="0" rIns="0" bIns="0" rtlCol="0">
            <a:noAutofit/>
          </a:bodyPr>
          <a:lstStyle/>
          <a:p>
            <a:pPr marL="91439" marR="6937596" indent="18536">
              <a:lnSpc>
                <a:spcPts val="2355"/>
              </a:lnSpc>
              <a:spcBef>
                <a:spcPts val="245"/>
              </a:spcBef>
            </a:pPr>
            <a:r>
              <a:rPr lang="en-US" altLang="zh-CN" sz="1500" baseline="26089" dirty="0" smtClean="0">
                <a:solidFill>
                  <a:srgbClr val="FFFFFF"/>
                </a:solidFill>
                <a:latin typeface="仿宋" pitchFamily="49" charset="-122"/>
                <a:ea typeface="仿宋" pitchFamily="49" charset="-122"/>
                <a:cs typeface="微软雅黑"/>
              </a:rPr>
              <a:t>5</a:t>
            </a:r>
            <a:r>
              <a:rPr sz="1500" spc="196" baseline="26089" dirty="0" smtClean="0">
                <a:solidFill>
                  <a:srgbClr val="FFFFFF"/>
                </a:solidFill>
                <a:latin typeface="仿宋" pitchFamily="49" charset="-122"/>
                <a:ea typeface="仿宋" pitchFamily="49" charset="-122"/>
                <a:cs typeface="微软雅黑"/>
              </a:rPr>
              <a:t> </a:t>
            </a:r>
            <a:r>
              <a:rPr sz="1400" spc="0" dirty="0" err="1" smtClean="0">
                <a:latin typeface="仿宋" pitchFamily="49" charset="-122"/>
                <a:ea typeface="仿宋" pitchFamily="49" charset="-122"/>
                <a:cs typeface="微软雅黑"/>
              </a:rPr>
              <a:t>压力测试</a:t>
            </a:r>
            <a:r>
              <a:rPr sz="1400" spc="0" dirty="0" smtClean="0">
                <a:latin typeface="仿宋" pitchFamily="49" charset="-122"/>
                <a:ea typeface="仿宋" pitchFamily="49" charset="-122"/>
                <a:cs typeface="微软雅黑"/>
              </a:rPr>
              <a:t> </a:t>
            </a:r>
            <a:endParaRPr sz="1400" dirty="0">
              <a:latin typeface="仿宋" pitchFamily="49" charset="-122"/>
              <a:ea typeface="仿宋" pitchFamily="49" charset="-122"/>
              <a:cs typeface="微软雅黑"/>
            </a:endParaRPr>
          </a:p>
          <a:p>
            <a:pPr marL="349250" indent="53975">
              <a:lnSpc>
                <a:spcPts val="1680"/>
              </a:lnSpc>
              <a:buFont typeface="Arial" pitchFamily="34" charset="0"/>
              <a:buChar char="•"/>
            </a:pPr>
            <a:r>
              <a:rPr lang="zh-CN" altLang="en-US" sz="1400" dirty="0" smtClean="0">
                <a:latin typeface="仿宋" pitchFamily="49" charset="-122"/>
                <a:ea typeface="仿宋" pitchFamily="49" charset="-122"/>
              </a:rPr>
              <a:t>对于风险因子的情景假设允许进行百分比变动、绝对值变动等，支持多种风险因子的交叉组合；</a:t>
            </a:r>
          </a:p>
          <a:p>
            <a:pPr marL="349250" indent="53975">
              <a:lnSpc>
                <a:spcPts val="1680"/>
              </a:lnSpc>
              <a:buFont typeface="Arial" pitchFamily="34" charset="0"/>
              <a:buChar char="•"/>
            </a:pPr>
            <a:r>
              <a:rPr lang="zh-CN" altLang="en-US" sz="1400" dirty="0" smtClean="0">
                <a:latin typeface="仿宋" pitchFamily="49" charset="-122"/>
                <a:ea typeface="仿宋" pitchFamily="49" charset="-122"/>
              </a:rPr>
              <a:t>对于风险因子的非平行移动情景的设置情况；</a:t>
            </a:r>
          </a:p>
          <a:p>
            <a:pPr marL="349250" indent="53975">
              <a:lnSpc>
                <a:spcPts val="1680"/>
              </a:lnSpc>
              <a:buFont typeface="Arial" pitchFamily="34" charset="0"/>
              <a:buChar char="•"/>
            </a:pPr>
            <a:r>
              <a:rPr lang="zh-CN" altLang="en-US" sz="1400" dirty="0" smtClean="0">
                <a:latin typeface="仿宋" pitchFamily="49" charset="-122"/>
                <a:ea typeface="仿宋" pitchFamily="49" charset="-122"/>
              </a:rPr>
              <a:t>支持选取历史数据、外部导入数据及自定义数据生成综合压力情景；</a:t>
            </a:r>
          </a:p>
          <a:p>
            <a:pPr marL="91440">
              <a:lnSpc>
                <a:spcPts val="1680"/>
              </a:lnSpc>
            </a:pPr>
            <a:r>
              <a:rPr sz="2100" spc="0" baseline="2145" dirty="0" smtClean="0">
                <a:latin typeface="仿宋" pitchFamily="49" charset="-122"/>
                <a:ea typeface="仿宋" pitchFamily="49" charset="-122"/>
                <a:cs typeface="微软雅黑"/>
              </a:rPr>
              <a:t></a:t>
            </a:r>
            <a:endParaRPr sz="1400" dirty="0">
              <a:latin typeface="仿宋" pitchFamily="49" charset="-122"/>
              <a:ea typeface="仿宋" pitchFamily="49" charset="-122"/>
              <a:cs typeface="微软雅黑"/>
            </a:endParaRPr>
          </a:p>
        </p:txBody>
      </p:sp>
      <p:sp>
        <p:nvSpPr>
          <p:cNvPr id="56" name="Slide Number Placeholder 55"/>
          <p:cNvSpPr>
            <a:spLocks noGrp="1"/>
          </p:cNvSpPr>
          <p:nvPr>
            <p:ph type="sldNum" sz="quarter" idx="12"/>
          </p:nvPr>
        </p:nvSpPr>
        <p:spPr/>
        <p:txBody>
          <a:bodyPr/>
          <a:lstStyle/>
          <a:p>
            <a:fld id="{BE799D66-A4C5-4277-8B75-A77F88F39C7A}" type="slidenum">
              <a:rPr lang="zh-CN" altLang="en-US" smtClean="0"/>
              <a:pPr/>
              <a:t>12</a:t>
            </a:fld>
            <a:endParaRPr lang="zh-CN" altLang="en-US"/>
          </a:p>
        </p:txBody>
      </p:sp>
    </p:spTree>
    <p:extLst>
      <p:ext uri="{BB962C8B-B14F-4D97-AF65-F5344CB8AC3E}">
        <p14:creationId xmlns:p14="http://schemas.microsoft.com/office/powerpoint/2010/main" val="120798544"/>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风险应用案例</a:t>
            </a:r>
            <a:endParaRPr lang="zh-TW" altLang="en-US" dirty="0"/>
          </a:p>
        </p:txBody>
      </p:sp>
      <p:sp>
        <p:nvSpPr>
          <p:cNvPr id="4" name="Slide Number Placeholder 3"/>
          <p:cNvSpPr>
            <a:spLocks noGrp="1"/>
          </p:cNvSpPr>
          <p:nvPr>
            <p:ph type="sldNum" sz="quarter" idx="12"/>
          </p:nvPr>
        </p:nvSpPr>
        <p:spPr/>
        <p:txBody>
          <a:bodyPr/>
          <a:lstStyle/>
          <a:p>
            <a:fld id="{BE799D66-A4C5-4277-8B75-A77F88F39C7A}" type="slidenum">
              <a:rPr lang="zh-CN" altLang="en-US" smtClean="0"/>
              <a:pPr/>
              <a:t>13</a:t>
            </a:fld>
            <a:endParaRPr lang="zh-CN" altLang="en-US"/>
          </a:p>
        </p:txBody>
      </p:sp>
      <p:sp>
        <p:nvSpPr>
          <p:cNvPr id="5" name="Text Box 9"/>
          <p:cNvSpPr txBox="1">
            <a:spLocks noChangeArrowheads="1"/>
          </p:cNvSpPr>
          <p:nvPr/>
        </p:nvSpPr>
        <p:spPr bwMode="auto">
          <a:xfrm>
            <a:off x="707758" y="1139636"/>
            <a:ext cx="3744912" cy="2532888"/>
          </a:xfrm>
          <a:prstGeom prst="rect">
            <a:avLst/>
          </a:prstGeom>
          <a:noFill/>
          <a:ln w="28575">
            <a:solidFill>
              <a:srgbClr val="6094C0"/>
            </a:solidFill>
            <a:miter lim="800000"/>
            <a:headEnd/>
            <a:tailEnd/>
          </a:ln>
        </p:spPr>
        <p:txBody>
          <a:bodyPr wrap="square" lIns="182880" tIns="182880" rIns="182880" bIns="182880">
            <a:spAutoFit/>
          </a:bodyPr>
          <a:lstStyle/>
          <a:p>
            <a:pPr marL="0" marR="0" lvl="0" indent="0" algn="l" defTabSz="190500" eaLnBrk="1" fontAlgn="auto" latinLnBrk="0" hangingPunct="1">
              <a:lnSpc>
                <a:spcPct val="95000"/>
              </a:lnSpc>
              <a:spcBef>
                <a:spcPct val="25000"/>
              </a:spcBef>
              <a:spcAft>
                <a:spcPts val="0"/>
              </a:spcAft>
              <a:buClrTx/>
              <a:buSzTx/>
              <a:buFontTx/>
              <a:buNone/>
              <a:tabLst/>
              <a:defRPr/>
            </a:pPr>
            <a:r>
              <a:rPr lang="zh-CN" altLang="en-US" sz="2000" kern="0" dirty="0" smtClean="0">
                <a:solidFill>
                  <a:srgbClr val="6094C0"/>
                </a:solidFill>
                <a:latin typeface="微软雅黑" pitchFamily="34" charset="-122"/>
                <a:ea typeface="微软雅黑" pitchFamily="34" charset="-122"/>
              </a:rPr>
              <a:t>信用风险</a:t>
            </a:r>
            <a:r>
              <a:rPr kumimoji="0" lang="zh-CN" altLang="en-US" sz="2000" b="0" i="0" u="none" strike="noStrike" kern="0" cap="none" spc="0" normalizeH="0" baseline="0" noProof="0" dirty="0" smtClean="0">
                <a:ln>
                  <a:noFill/>
                </a:ln>
                <a:solidFill>
                  <a:srgbClr val="6094C0"/>
                </a:solidFill>
                <a:effectLst/>
                <a:uLnTx/>
                <a:uFillTx/>
                <a:latin typeface="微软雅黑" pitchFamily="34" charset="-122"/>
                <a:ea typeface="微软雅黑" pitchFamily="34" charset="-122"/>
              </a:rPr>
              <a:t> </a:t>
            </a:r>
          </a:p>
          <a:p>
            <a:pPr marL="173038" lvl="1" indent="-171450" defTabSz="190500">
              <a:lnSpc>
                <a:spcPct val="95000"/>
              </a:lnSpc>
              <a:spcBef>
                <a:spcPct val="50000"/>
              </a:spcBef>
              <a:buClr>
                <a:srgbClr val="6094C0"/>
              </a:buClr>
              <a:buSzPct val="80000"/>
              <a:buFont typeface="Wingdings" pitchFamily="2" charset="2"/>
              <a:buChar char="n"/>
            </a:pPr>
            <a:r>
              <a:rPr lang="zh-CN" altLang="en-US" sz="1600" kern="0" dirty="0" smtClean="0">
                <a:solidFill>
                  <a:sysClr val="windowText" lastClr="000000"/>
                </a:solidFill>
                <a:latin typeface="微软雅黑" pitchFamily="34" charset="-122"/>
                <a:ea typeface="微软雅黑" pitchFamily="34" charset="-122"/>
              </a:rPr>
              <a:t>北京银行个人零售评分卡</a:t>
            </a:r>
            <a:endParaRPr lang="en-US" altLang="zh-CN" sz="1600" kern="0" dirty="0" smtClean="0">
              <a:solidFill>
                <a:sysClr val="windowText" lastClr="000000"/>
              </a:solidFill>
              <a:latin typeface="微软雅黑" pitchFamily="34" charset="-122"/>
              <a:ea typeface="微软雅黑" pitchFamily="34" charset="-122"/>
            </a:endParaRPr>
          </a:p>
          <a:p>
            <a:pPr marL="173038" lvl="1" indent="-171450" defTabSz="190500">
              <a:lnSpc>
                <a:spcPct val="95000"/>
              </a:lnSpc>
              <a:spcBef>
                <a:spcPct val="50000"/>
              </a:spcBef>
              <a:buClr>
                <a:srgbClr val="6094C0"/>
              </a:buClr>
              <a:buSzPct val="80000"/>
              <a:buFont typeface="Wingdings" pitchFamily="2" charset="2"/>
              <a:buChar char="n"/>
            </a:pPr>
            <a:r>
              <a:rPr lang="zh-CN" altLang="en-US" sz="1600" kern="0" dirty="0" smtClean="0">
                <a:solidFill>
                  <a:sysClr val="windowText" lastClr="000000"/>
                </a:solidFill>
                <a:latin typeface="微软雅黑" pitchFamily="34" charset="-122"/>
                <a:ea typeface="微软雅黑" pitchFamily="34" charset="-122"/>
              </a:rPr>
              <a:t>兴业银行信用卡帐户决策管理系统</a:t>
            </a:r>
            <a:endParaRPr lang="en-US" altLang="zh-CN" sz="1600" kern="0" dirty="0" smtClean="0">
              <a:solidFill>
                <a:sysClr val="windowText" lastClr="000000"/>
              </a:solidFill>
              <a:latin typeface="微软雅黑" pitchFamily="34" charset="-122"/>
              <a:ea typeface="微软雅黑" pitchFamily="34" charset="-122"/>
            </a:endParaRPr>
          </a:p>
          <a:p>
            <a:pPr marL="173038" lvl="1" indent="-171450" defTabSz="190500">
              <a:lnSpc>
                <a:spcPct val="95000"/>
              </a:lnSpc>
              <a:spcBef>
                <a:spcPct val="50000"/>
              </a:spcBef>
              <a:buClr>
                <a:srgbClr val="6094C0"/>
              </a:buClr>
              <a:buSzPct val="80000"/>
              <a:buFont typeface="Wingdings" pitchFamily="2" charset="2"/>
              <a:buChar char="n"/>
            </a:pPr>
            <a:r>
              <a:rPr lang="zh-CN" altLang="en-US" sz="1600" kern="0" dirty="0" smtClean="0">
                <a:solidFill>
                  <a:sysClr val="windowText" lastClr="000000"/>
                </a:solidFill>
                <a:latin typeface="微软雅黑" pitchFamily="34" charset="-122"/>
                <a:ea typeface="微软雅黑" pitchFamily="34" charset="-122"/>
              </a:rPr>
              <a:t>兴业银行零售内评项目</a:t>
            </a:r>
            <a:endParaRPr lang="en-US" altLang="zh-CN" sz="1600" kern="0" dirty="0" smtClean="0">
              <a:solidFill>
                <a:sysClr val="windowText" lastClr="000000"/>
              </a:solidFill>
              <a:latin typeface="微软雅黑" pitchFamily="34" charset="-122"/>
              <a:ea typeface="微软雅黑" pitchFamily="34" charset="-122"/>
            </a:endParaRPr>
          </a:p>
          <a:p>
            <a:pPr marL="173038" lvl="1" indent="-171450" defTabSz="190500">
              <a:lnSpc>
                <a:spcPct val="95000"/>
              </a:lnSpc>
              <a:spcBef>
                <a:spcPct val="50000"/>
              </a:spcBef>
              <a:buClr>
                <a:srgbClr val="6094C0"/>
              </a:buClr>
              <a:buSzPct val="80000"/>
              <a:buFont typeface="Wingdings" pitchFamily="2" charset="2"/>
              <a:buChar char="n"/>
            </a:pPr>
            <a:r>
              <a:rPr lang="zh-CN" altLang="en-US" sz="1600" kern="0" dirty="0" smtClean="0">
                <a:solidFill>
                  <a:sysClr val="windowText" lastClr="000000"/>
                </a:solidFill>
                <a:latin typeface="微软雅黑" pitchFamily="34" charset="-122"/>
                <a:ea typeface="微软雅黑" pitchFamily="34" charset="-122"/>
              </a:rPr>
              <a:t>平安银行信用卡规则引擎平台</a:t>
            </a:r>
            <a:endParaRPr lang="en-US" altLang="zh-CN" sz="1600" kern="0" dirty="0" smtClean="0">
              <a:solidFill>
                <a:sysClr val="windowText" lastClr="000000"/>
              </a:solidFill>
              <a:latin typeface="微软雅黑" pitchFamily="34" charset="-122"/>
              <a:ea typeface="微软雅黑" pitchFamily="34" charset="-122"/>
            </a:endParaRPr>
          </a:p>
        </p:txBody>
      </p:sp>
      <p:sp>
        <p:nvSpPr>
          <p:cNvPr id="6" name="Text Box 4"/>
          <p:cNvSpPr txBox="1">
            <a:spLocks noChangeArrowheads="1"/>
          </p:cNvSpPr>
          <p:nvPr/>
        </p:nvSpPr>
        <p:spPr bwMode="auto">
          <a:xfrm>
            <a:off x="4452670" y="1139640"/>
            <a:ext cx="4032250" cy="2536767"/>
          </a:xfrm>
          <a:prstGeom prst="rect">
            <a:avLst/>
          </a:prstGeom>
          <a:solidFill>
            <a:schemeClr val="accent5">
              <a:lumMod val="20000"/>
              <a:lumOff val="80000"/>
            </a:schemeClr>
          </a:solidFill>
          <a:ln w="28575">
            <a:solidFill>
              <a:srgbClr val="6094C0"/>
            </a:solidFill>
            <a:miter lim="800000"/>
            <a:headEnd/>
            <a:tailEnd/>
          </a:ln>
        </p:spPr>
        <p:txBody>
          <a:bodyPr lIns="182880" tIns="182880" rIns="182880" bIns="182880"/>
          <a:lstStyle/>
          <a:p>
            <a:pPr defTabSz="190500">
              <a:lnSpc>
                <a:spcPct val="95000"/>
              </a:lnSpc>
              <a:spcBef>
                <a:spcPct val="25000"/>
              </a:spcBef>
              <a:defRPr/>
            </a:pPr>
            <a:r>
              <a:rPr lang="zh-CN" altLang="en-US" sz="2000" kern="0" dirty="0" smtClean="0">
                <a:solidFill>
                  <a:srgbClr val="6094C0"/>
                </a:solidFill>
                <a:latin typeface="微软雅黑" pitchFamily="34" charset="-122"/>
                <a:ea typeface="微软雅黑" pitchFamily="34" charset="-122"/>
              </a:rPr>
              <a:t>市场风险 </a:t>
            </a:r>
          </a:p>
          <a:p>
            <a:pPr marL="173038" marR="0" lvl="1" indent="-171450" defTabSz="190500" fontAlgn="auto">
              <a:lnSpc>
                <a:spcPct val="95000"/>
              </a:lnSpc>
              <a:spcBef>
                <a:spcPct val="50000"/>
              </a:spcBef>
              <a:spcAft>
                <a:spcPts val="0"/>
              </a:spcAft>
              <a:buClr>
                <a:srgbClr val="6094C0"/>
              </a:buClr>
              <a:buSzPct val="80000"/>
              <a:buFont typeface="Wingdings" pitchFamily="2" charset="2"/>
              <a:buChar char="n"/>
              <a:tabLst/>
              <a:defRPr/>
            </a:pPr>
            <a:r>
              <a:rPr lang="zh-CN" altLang="en-US" sz="1600" kern="0" dirty="0" smtClean="0">
                <a:solidFill>
                  <a:sysClr val="windowText" lastClr="000000"/>
                </a:solidFill>
                <a:latin typeface="微软雅黑" pitchFamily="34" charset="-122"/>
                <a:ea typeface="微软雅黑" pitchFamily="34" charset="-122"/>
              </a:rPr>
              <a:t>中国银行市场风险内部模型法项目</a:t>
            </a:r>
            <a:endParaRPr lang="en-US" altLang="zh-CN" sz="1600" kern="0" dirty="0" smtClean="0">
              <a:solidFill>
                <a:sysClr val="windowText" lastClr="000000"/>
              </a:solidFill>
              <a:latin typeface="微软雅黑" pitchFamily="34" charset="-122"/>
              <a:ea typeface="微软雅黑" pitchFamily="34" charset="-122"/>
            </a:endParaRPr>
          </a:p>
          <a:p>
            <a:pPr marL="173038" marR="0" lvl="1" indent="-171450" defTabSz="190500" fontAlgn="auto">
              <a:lnSpc>
                <a:spcPct val="95000"/>
              </a:lnSpc>
              <a:spcBef>
                <a:spcPct val="50000"/>
              </a:spcBef>
              <a:spcAft>
                <a:spcPts val="0"/>
              </a:spcAft>
              <a:buClr>
                <a:srgbClr val="6094C0"/>
              </a:buClr>
              <a:buSzPct val="80000"/>
              <a:buFont typeface="Wingdings" pitchFamily="2" charset="2"/>
              <a:buChar char="n"/>
              <a:tabLst/>
              <a:defRPr/>
            </a:pPr>
            <a:r>
              <a:rPr lang="zh-CN" altLang="en-US" sz="1600" kern="0" dirty="0" smtClean="0">
                <a:solidFill>
                  <a:sysClr val="windowText" lastClr="000000"/>
                </a:solidFill>
                <a:latin typeface="微软雅黑" pitchFamily="34" charset="-122"/>
                <a:ea typeface="微软雅黑" pitchFamily="34" charset="-122"/>
              </a:rPr>
              <a:t>银河证券市场风险管理信息系统</a:t>
            </a:r>
            <a:endParaRPr lang="en-US" altLang="zh-CN" sz="1600" kern="0" dirty="0" smtClean="0">
              <a:solidFill>
                <a:sysClr val="windowText" lastClr="000000"/>
              </a:solidFill>
              <a:latin typeface="微软雅黑" pitchFamily="34" charset="-122"/>
              <a:ea typeface="微软雅黑" pitchFamily="34" charset="-122"/>
            </a:endParaRPr>
          </a:p>
          <a:p>
            <a:pPr marL="173038" marR="0" lvl="1" indent="-171450" defTabSz="190500" fontAlgn="auto">
              <a:lnSpc>
                <a:spcPct val="95000"/>
              </a:lnSpc>
              <a:spcBef>
                <a:spcPct val="50000"/>
              </a:spcBef>
              <a:spcAft>
                <a:spcPts val="0"/>
              </a:spcAft>
              <a:buClr>
                <a:srgbClr val="6094C0"/>
              </a:buClr>
              <a:buSzPct val="80000"/>
              <a:buFont typeface="Wingdings" pitchFamily="2" charset="2"/>
              <a:buChar char="n"/>
              <a:tabLst/>
              <a:defRPr/>
            </a:pPr>
            <a:r>
              <a:rPr lang="zh-CN" altLang="en-US" sz="1600" kern="0" dirty="0" smtClean="0">
                <a:solidFill>
                  <a:sysClr val="windowText" lastClr="000000"/>
                </a:solidFill>
                <a:latin typeface="微软雅黑" pitchFamily="34" charset="-122"/>
                <a:ea typeface="微软雅黑" pitchFamily="34" charset="-122"/>
              </a:rPr>
              <a:t>海通证券市场风险管理</a:t>
            </a:r>
            <a:endParaRPr lang="en-US" altLang="zh-CN" sz="1600" kern="0" dirty="0" smtClean="0">
              <a:solidFill>
                <a:sysClr val="windowText" lastClr="000000"/>
              </a:solidFill>
              <a:latin typeface="微软雅黑" pitchFamily="34" charset="-122"/>
              <a:ea typeface="微软雅黑" pitchFamily="34" charset="-122"/>
            </a:endParaRPr>
          </a:p>
        </p:txBody>
      </p:sp>
      <p:sp>
        <p:nvSpPr>
          <p:cNvPr id="7" name="Text Box 5"/>
          <p:cNvSpPr txBox="1">
            <a:spLocks noChangeArrowheads="1"/>
          </p:cNvSpPr>
          <p:nvPr/>
        </p:nvSpPr>
        <p:spPr bwMode="auto">
          <a:xfrm>
            <a:off x="712520" y="3689470"/>
            <a:ext cx="3738563" cy="2482850"/>
          </a:xfrm>
          <a:prstGeom prst="rect">
            <a:avLst/>
          </a:prstGeom>
          <a:noFill/>
          <a:ln w="28575">
            <a:solidFill>
              <a:srgbClr val="6094C0"/>
            </a:solidFill>
            <a:miter lim="800000"/>
            <a:headEnd/>
            <a:tailEnd/>
          </a:ln>
        </p:spPr>
        <p:txBody>
          <a:bodyPr lIns="182880" tIns="182880" rIns="182880" bIns="182880"/>
          <a:lstStyle/>
          <a:p>
            <a:pPr marL="0" marR="0" lvl="0" indent="0" algn="l" defTabSz="190500" eaLnBrk="1" fontAlgn="auto" latinLnBrk="0" hangingPunct="1">
              <a:lnSpc>
                <a:spcPct val="95000"/>
              </a:lnSpc>
              <a:spcBef>
                <a:spcPct val="25000"/>
              </a:spcBef>
              <a:spcAft>
                <a:spcPts val="0"/>
              </a:spcAft>
              <a:buClrTx/>
              <a:buSzTx/>
              <a:buFontTx/>
              <a:buNone/>
              <a:tabLst/>
              <a:defRPr/>
            </a:pPr>
            <a:r>
              <a:rPr kumimoji="0" lang="zh-CN" altLang="en-US" sz="2000" b="0" i="0" u="none" strike="noStrike" kern="0" cap="none" spc="0" normalizeH="0" baseline="0" noProof="0" dirty="0" smtClean="0">
                <a:ln>
                  <a:noFill/>
                </a:ln>
                <a:solidFill>
                  <a:srgbClr val="6094C0"/>
                </a:solidFill>
                <a:effectLst/>
                <a:uLnTx/>
                <a:uFillTx/>
                <a:latin typeface="微软雅黑" pitchFamily="34" charset="-122"/>
                <a:ea typeface="微软雅黑" pitchFamily="34" charset="-122"/>
              </a:rPr>
              <a:t>操作风险</a:t>
            </a:r>
          </a:p>
          <a:p>
            <a:pPr marL="173038" lvl="1" indent="-171450" defTabSz="190500">
              <a:lnSpc>
                <a:spcPct val="95000"/>
              </a:lnSpc>
              <a:spcBef>
                <a:spcPct val="50000"/>
              </a:spcBef>
              <a:buClr>
                <a:srgbClr val="6094C0"/>
              </a:buClr>
              <a:buSzPct val="80000"/>
              <a:buFont typeface="Wingdings" pitchFamily="2" charset="2"/>
              <a:buChar char="n"/>
            </a:pPr>
            <a:r>
              <a:rPr lang="zh-CN" altLang="en-US" sz="1600" kern="0" dirty="0" smtClean="0">
                <a:solidFill>
                  <a:sysClr val="windowText" lastClr="000000"/>
                </a:solidFill>
                <a:latin typeface="微软雅黑" pitchFamily="34" charset="-122"/>
                <a:ea typeface="微软雅黑" pitchFamily="34" charset="-122"/>
              </a:rPr>
              <a:t>招商银行</a:t>
            </a:r>
            <a:endParaRPr kumimoji="0" lang="zh-CN" altLang="en-US" sz="16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a:p>
            <a:pPr marL="173038" lvl="1" indent="-171450" defTabSz="190500">
              <a:lnSpc>
                <a:spcPct val="95000"/>
              </a:lnSpc>
              <a:spcBef>
                <a:spcPct val="50000"/>
              </a:spcBef>
              <a:buClr>
                <a:srgbClr val="6094C0"/>
              </a:buClr>
              <a:buSzPct val="80000"/>
              <a:buFont typeface="Wingdings" pitchFamily="2" charset="2"/>
              <a:buChar char="n"/>
            </a:pPr>
            <a:r>
              <a:rPr lang="zh-CN" altLang="en-US" sz="1600" kern="0" dirty="0" smtClean="0">
                <a:solidFill>
                  <a:sysClr val="windowText" lastClr="000000"/>
                </a:solidFill>
                <a:latin typeface="微软雅黑" pitchFamily="34" charset="-122"/>
                <a:ea typeface="微软雅黑" pitchFamily="34" charset="-122"/>
              </a:rPr>
              <a:t>北京银行</a:t>
            </a:r>
            <a:endParaRPr kumimoji="0" lang="zh-CN" altLang="en-US" sz="16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a:p>
            <a:pPr marL="173038" lvl="1" indent="-171450" defTabSz="190500">
              <a:lnSpc>
                <a:spcPct val="95000"/>
              </a:lnSpc>
              <a:spcBef>
                <a:spcPct val="50000"/>
              </a:spcBef>
              <a:buClr>
                <a:srgbClr val="6094C0"/>
              </a:buClr>
              <a:buSzPct val="80000"/>
              <a:buFont typeface="Wingdings" pitchFamily="2" charset="2"/>
              <a:buChar char="n"/>
            </a:pPr>
            <a:r>
              <a:rPr lang="zh-CN" altLang="en-US" sz="1600" kern="0" dirty="0" smtClean="0">
                <a:solidFill>
                  <a:sysClr val="windowText" lastClr="000000"/>
                </a:solidFill>
                <a:latin typeface="微软雅黑" pitchFamily="34" charset="-122"/>
                <a:ea typeface="微软雅黑" pitchFamily="34" charset="-122"/>
              </a:rPr>
              <a:t>成都农商</a:t>
            </a:r>
            <a:endParaRPr lang="en-US" altLang="zh-CN" sz="1600" kern="0" dirty="0" smtClean="0">
              <a:solidFill>
                <a:sysClr val="windowText" lastClr="000000"/>
              </a:solidFill>
              <a:latin typeface="微软雅黑" pitchFamily="34" charset="-122"/>
              <a:ea typeface="微软雅黑" pitchFamily="34" charset="-122"/>
            </a:endParaRPr>
          </a:p>
          <a:p>
            <a:pPr marL="173038" lvl="1" indent="-171450" defTabSz="190500">
              <a:lnSpc>
                <a:spcPct val="95000"/>
              </a:lnSpc>
              <a:spcBef>
                <a:spcPct val="50000"/>
              </a:spcBef>
              <a:buClr>
                <a:srgbClr val="6094C0"/>
              </a:buClr>
              <a:buSzPct val="80000"/>
              <a:buFont typeface="Wingdings" pitchFamily="2" charset="2"/>
              <a:buChar char="n"/>
            </a:pPr>
            <a:r>
              <a:rPr lang="zh-CN" altLang="en-US" sz="1600" kern="0" dirty="0" smtClean="0">
                <a:solidFill>
                  <a:sysClr val="windowText" lastClr="000000"/>
                </a:solidFill>
                <a:latin typeface="微软雅黑" pitchFamily="34" charset="-122"/>
                <a:ea typeface="微软雅黑" pitchFamily="34" charset="-122"/>
              </a:rPr>
              <a:t>南海银行</a:t>
            </a:r>
            <a:endParaRPr lang="en-US" altLang="zh-CN" sz="1600" kern="0" dirty="0" smtClean="0">
              <a:solidFill>
                <a:sysClr val="windowText" lastClr="000000"/>
              </a:solidFill>
              <a:latin typeface="微软雅黑" pitchFamily="34" charset="-122"/>
              <a:ea typeface="微软雅黑" pitchFamily="34" charset="-122"/>
            </a:endParaRPr>
          </a:p>
          <a:p>
            <a:pPr marL="173038" lvl="1" indent="-171450" defTabSz="190500">
              <a:lnSpc>
                <a:spcPct val="95000"/>
              </a:lnSpc>
              <a:spcBef>
                <a:spcPct val="50000"/>
              </a:spcBef>
              <a:buClr>
                <a:srgbClr val="6094C0"/>
              </a:buClr>
              <a:buSzPct val="80000"/>
              <a:buFont typeface="Wingdings" pitchFamily="2" charset="2"/>
              <a:buChar char="n"/>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8" name="Text Box 5"/>
          <p:cNvSpPr txBox="1">
            <a:spLocks noGrp="1" noChangeArrowheads="1"/>
          </p:cNvSpPr>
          <p:nvPr>
            <p:ph idx="1"/>
          </p:nvPr>
        </p:nvSpPr>
        <p:spPr bwMode="auto">
          <a:xfrm>
            <a:off x="4452670" y="3669027"/>
            <a:ext cx="4032250" cy="2503293"/>
          </a:xfrm>
          <a:prstGeom prst="rect">
            <a:avLst/>
          </a:prstGeom>
          <a:noFill/>
          <a:ln w="28575">
            <a:solidFill>
              <a:srgbClr val="6094C0"/>
            </a:solidFill>
            <a:miter lim="800000"/>
            <a:headEnd/>
            <a:tailEnd/>
          </a:ln>
        </p:spPr>
        <p:txBody>
          <a:bodyPr lIns="182880" tIns="182880" rIns="182880" bIns="182880"/>
          <a:lstStyle/>
          <a:p>
            <a:pPr marL="0" marR="0" lvl="0" indent="0" algn="l" defTabSz="190500" eaLnBrk="1" fontAlgn="auto" latinLnBrk="0" hangingPunct="1">
              <a:lnSpc>
                <a:spcPct val="95000"/>
              </a:lnSpc>
              <a:spcBef>
                <a:spcPct val="25000"/>
              </a:spcBef>
              <a:spcAft>
                <a:spcPts val="0"/>
              </a:spcAft>
              <a:buClrTx/>
              <a:buSzTx/>
              <a:buFontTx/>
              <a:buNone/>
              <a:tabLst/>
              <a:defRPr/>
            </a:pPr>
            <a:r>
              <a:rPr kumimoji="0" lang="zh-CN" altLang="en-US" sz="2000" b="0" i="0" u="none" strike="noStrike" kern="0" cap="none" spc="0" normalizeH="0" baseline="0" noProof="0" dirty="0" smtClean="0">
                <a:ln>
                  <a:noFill/>
                </a:ln>
                <a:solidFill>
                  <a:srgbClr val="6094C0"/>
                </a:solidFill>
                <a:effectLst/>
                <a:uLnTx/>
                <a:uFillTx/>
                <a:latin typeface="微软雅黑" pitchFamily="34" charset="-122"/>
                <a:ea typeface="微软雅黑" pitchFamily="34" charset="-122"/>
              </a:rPr>
              <a:t>操作风险</a:t>
            </a:r>
          </a:p>
          <a:p>
            <a:pPr marL="173038" lvl="1" indent="-171450" defTabSz="190500">
              <a:lnSpc>
                <a:spcPct val="95000"/>
              </a:lnSpc>
              <a:spcBef>
                <a:spcPct val="50000"/>
              </a:spcBef>
              <a:buClr>
                <a:srgbClr val="6094C0"/>
              </a:buClr>
              <a:buSzPct val="80000"/>
              <a:buFont typeface="Wingdings" pitchFamily="2" charset="2"/>
              <a:buChar char="n"/>
            </a:pPr>
            <a:r>
              <a:rPr lang="zh-CN" altLang="en-US" sz="1600" kern="0" dirty="0" smtClean="0">
                <a:solidFill>
                  <a:sysClr val="windowText" lastClr="000000"/>
                </a:solidFill>
                <a:latin typeface="微软雅黑" pitchFamily="34" charset="-122"/>
                <a:ea typeface="微软雅黑" pitchFamily="34" charset="-122"/>
              </a:rPr>
              <a:t>招商银行</a:t>
            </a:r>
            <a:endParaRPr kumimoji="0" lang="zh-CN" altLang="en-US" sz="16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a:p>
            <a:pPr marL="173038" lvl="1" indent="-171450" defTabSz="190500">
              <a:lnSpc>
                <a:spcPct val="95000"/>
              </a:lnSpc>
              <a:spcBef>
                <a:spcPct val="50000"/>
              </a:spcBef>
              <a:buClr>
                <a:srgbClr val="6094C0"/>
              </a:buClr>
              <a:buSzPct val="80000"/>
              <a:buFont typeface="Wingdings" pitchFamily="2" charset="2"/>
              <a:buChar char="n"/>
            </a:pPr>
            <a:r>
              <a:rPr lang="zh-CN" altLang="en-US" sz="1600" kern="0" dirty="0" smtClean="0">
                <a:solidFill>
                  <a:sysClr val="windowText" lastClr="000000"/>
                </a:solidFill>
                <a:latin typeface="微软雅黑" pitchFamily="34" charset="-122"/>
                <a:ea typeface="微软雅黑" pitchFamily="34" charset="-122"/>
              </a:rPr>
              <a:t>北京银行</a:t>
            </a:r>
            <a:endParaRPr kumimoji="0" lang="zh-CN" altLang="en-US" sz="16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a:p>
            <a:pPr marL="173038" lvl="1" indent="-171450" defTabSz="190500">
              <a:lnSpc>
                <a:spcPct val="95000"/>
              </a:lnSpc>
              <a:spcBef>
                <a:spcPct val="50000"/>
              </a:spcBef>
              <a:buClr>
                <a:srgbClr val="6094C0"/>
              </a:buClr>
              <a:buSzPct val="80000"/>
              <a:buFont typeface="Wingdings" pitchFamily="2" charset="2"/>
              <a:buChar char="n"/>
            </a:pPr>
            <a:r>
              <a:rPr lang="zh-CN" altLang="en-US" sz="1600" kern="0" dirty="0" smtClean="0">
                <a:solidFill>
                  <a:sysClr val="windowText" lastClr="000000"/>
                </a:solidFill>
                <a:latin typeface="微软雅黑" pitchFamily="34" charset="-122"/>
                <a:ea typeface="微软雅黑" pitchFamily="34" charset="-122"/>
              </a:rPr>
              <a:t>成都农商</a:t>
            </a:r>
            <a:endParaRPr lang="en-US" altLang="zh-CN" sz="1600" kern="0" dirty="0" smtClean="0">
              <a:solidFill>
                <a:sysClr val="windowText" lastClr="000000"/>
              </a:solidFill>
              <a:latin typeface="微软雅黑" pitchFamily="34" charset="-122"/>
              <a:ea typeface="微软雅黑" pitchFamily="34" charset="-122"/>
            </a:endParaRPr>
          </a:p>
          <a:p>
            <a:pPr marL="173038" lvl="1" indent="-171450" defTabSz="190500">
              <a:lnSpc>
                <a:spcPct val="95000"/>
              </a:lnSpc>
              <a:spcBef>
                <a:spcPct val="50000"/>
              </a:spcBef>
              <a:buClr>
                <a:srgbClr val="6094C0"/>
              </a:buClr>
              <a:buSzPct val="80000"/>
              <a:buFont typeface="Wingdings" pitchFamily="2" charset="2"/>
              <a:buChar char="n"/>
            </a:pPr>
            <a:r>
              <a:rPr lang="zh-CN" altLang="en-US" sz="1600" kern="0" dirty="0" smtClean="0">
                <a:solidFill>
                  <a:sysClr val="windowText" lastClr="000000"/>
                </a:solidFill>
                <a:latin typeface="微软雅黑" pitchFamily="34" charset="-122"/>
                <a:ea typeface="微软雅黑" pitchFamily="34" charset="-122"/>
              </a:rPr>
              <a:t>南海银行</a:t>
            </a:r>
            <a:endParaRPr lang="en-US" altLang="zh-CN" sz="1600" kern="0" dirty="0" smtClean="0">
              <a:solidFill>
                <a:sysClr val="windowText" lastClr="000000"/>
              </a:solidFill>
              <a:latin typeface="微软雅黑" pitchFamily="34" charset="-122"/>
              <a:ea typeface="微软雅黑" pitchFamily="34" charset="-122"/>
            </a:endParaRPr>
          </a:p>
          <a:p>
            <a:pPr marL="173038" lvl="1" indent="-171450" defTabSz="190500">
              <a:lnSpc>
                <a:spcPct val="95000"/>
              </a:lnSpc>
              <a:spcBef>
                <a:spcPct val="50000"/>
              </a:spcBef>
              <a:buClr>
                <a:srgbClr val="6094C0"/>
              </a:buClr>
              <a:buSzPct val="80000"/>
              <a:buFont typeface="Wingdings" pitchFamily="2" charset="2"/>
              <a:buChar char="n"/>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Tree>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5" name="灯片编号占位符 4"/>
          <p:cNvSpPr>
            <a:spLocks noGrp="1"/>
          </p:cNvSpPr>
          <p:nvPr>
            <p:ph type="sldNum" sz="quarter" idx="12"/>
          </p:nvPr>
        </p:nvSpPr>
        <p:spPr/>
        <p:txBody>
          <a:bodyPr/>
          <a:lstStyle/>
          <a:p>
            <a:fld id="{8810F394-C716-49D3-8450-D4BAA85FC0FF}" type="slidenum">
              <a:rPr lang="zh-CN" altLang="en-US" smtClean="0"/>
              <a:pPr/>
              <a:t>14</a:t>
            </a:fld>
            <a:endParaRPr lang="zh-CN" altLang="en-US" dirty="0"/>
          </a:p>
        </p:txBody>
      </p:sp>
      <p:grpSp>
        <p:nvGrpSpPr>
          <p:cNvPr id="3" name="组合 2"/>
          <p:cNvGrpSpPr/>
          <p:nvPr/>
        </p:nvGrpSpPr>
        <p:grpSpPr>
          <a:xfrm>
            <a:off x="925710" y="2662068"/>
            <a:ext cx="7128792" cy="523220"/>
            <a:chOff x="991130" y="1049391"/>
            <a:chExt cx="7128792" cy="523220"/>
          </a:xfrm>
        </p:grpSpPr>
        <p:sp>
          <p:nvSpPr>
            <p:cNvPr id="11" name="圆角矩形 10"/>
            <p:cNvSpPr/>
            <p:nvPr/>
          </p:nvSpPr>
          <p:spPr>
            <a:xfrm>
              <a:off x="991130" y="1085983"/>
              <a:ext cx="7128792" cy="432048"/>
            </a:xfrm>
            <a:prstGeom prst="roundRect">
              <a:avLst/>
            </a:prstGeom>
            <a:solidFill>
              <a:srgbClr val="78C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Rectangle 133"/>
            <p:cNvSpPr/>
            <p:nvPr/>
          </p:nvSpPr>
          <p:spPr>
            <a:xfrm>
              <a:off x="1012163" y="1049391"/>
              <a:ext cx="548648" cy="523220"/>
            </a:xfrm>
            <a:prstGeom prst="rect">
              <a:avLst/>
            </a:prstGeom>
          </p:spPr>
          <p:txBody>
            <a:bodyPr wrap="none">
              <a:spAutoFit/>
            </a:bodyPr>
            <a:lstStyle/>
            <a:p>
              <a:pPr algn="r"/>
              <a:r>
                <a:rPr lang="en-GB" sz="2800" b="1" dirty="0" smtClean="0">
                  <a:solidFill>
                    <a:schemeClr val="bg1"/>
                  </a:solidFill>
                  <a:ea typeface="+mj-ea"/>
                  <a:cs typeface="+mj-cs"/>
                </a:rPr>
                <a:t>0</a:t>
              </a:r>
              <a:r>
                <a:rPr lang="en-US" altLang="zh-CN" sz="2800" b="1" dirty="0" smtClean="0">
                  <a:solidFill>
                    <a:schemeClr val="bg1"/>
                  </a:solidFill>
                  <a:ea typeface="+mj-ea"/>
                  <a:cs typeface="+mj-cs"/>
                </a:rPr>
                <a:t>2</a:t>
              </a:r>
              <a:endParaRPr lang="en-GB" b="1" dirty="0">
                <a:solidFill>
                  <a:schemeClr val="bg1"/>
                </a:solidFill>
              </a:endParaRPr>
            </a:p>
          </p:txBody>
        </p:sp>
        <p:sp>
          <p:nvSpPr>
            <p:cNvPr id="18" name="TextBox 17"/>
            <p:cNvSpPr txBox="1"/>
            <p:nvPr/>
          </p:nvSpPr>
          <p:spPr>
            <a:xfrm>
              <a:off x="1567194" y="1085984"/>
              <a:ext cx="6336704" cy="384721"/>
            </a:xfrm>
            <a:prstGeom prst="rect">
              <a:avLst/>
            </a:prstGeom>
            <a:noFill/>
          </p:spPr>
          <p:txBody>
            <a:bodyPr wrap="square" rtlCol="0">
              <a:spAutoFit/>
            </a:bodyPr>
            <a:lstStyle/>
            <a:p>
              <a:pPr marL="180000" indent="-177800" defTabSz="801688">
                <a:lnSpc>
                  <a:spcPct val="95000"/>
                </a:lnSpc>
                <a:spcAft>
                  <a:spcPts val="800"/>
                </a:spcAft>
              </a:pPr>
              <a:r>
                <a:rPr lang="zh-CN" altLang="en-US" sz="2000" noProof="1" smtClean="0">
                  <a:solidFill>
                    <a:schemeClr val="bg1"/>
                  </a:solidFill>
                  <a:latin typeface="微软雅黑" pitchFamily="34" charset="-122"/>
                  <a:ea typeface="微软雅黑" pitchFamily="34" charset="-122"/>
                </a:rPr>
                <a:t>全面风险管理方案和规划</a:t>
              </a:r>
              <a:endParaRPr lang="de-DE" altLang="zh-CN" sz="2000" b="1" noProof="1">
                <a:solidFill>
                  <a:schemeClr val="bg1"/>
                </a:solidFill>
                <a:latin typeface="微软雅黑" pitchFamily="34" charset="-122"/>
                <a:ea typeface="微软雅黑" pitchFamily="34" charset="-122"/>
              </a:endParaRPr>
            </a:p>
          </p:txBody>
        </p:sp>
        <p:cxnSp>
          <p:nvCxnSpPr>
            <p:cNvPr id="24" name="直接连接符 23"/>
            <p:cNvCxnSpPr/>
            <p:nvPr/>
          </p:nvCxnSpPr>
          <p:spPr>
            <a:xfrm>
              <a:off x="1567194" y="1157991"/>
              <a:ext cx="0" cy="2880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组合 29"/>
          <p:cNvGrpSpPr/>
          <p:nvPr/>
        </p:nvGrpSpPr>
        <p:grpSpPr>
          <a:xfrm>
            <a:off x="925710" y="1845500"/>
            <a:ext cx="7128792" cy="523220"/>
            <a:chOff x="971600" y="2564904"/>
            <a:chExt cx="7128792" cy="523220"/>
          </a:xfrm>
        </p:grpSpPr>
        <p:sp>
          <p:nvSpPr>
            <p:cNvPr id="10" name="圆角矩形 9"/>
            <p:cNvSpPr/>
            <p:nvPr/>
          </p:nvSpPr>
          <p:spPr>
            <a:xfrm>
              <a:off x="971600" y="2621642"/>
              <a:ext cx="7128792" cy="4320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92"/>
            <p:cNvSpPr/>
            <p:nvPr/>
          </p:nvSpPr>
          <p:spPr>
            <a:xfrm>
              <a:off x="992633" y="2564904"/>
              <a:ext cx="548648" cy="523220"/>
            </a:xfrm>
            <a:prstGeom prst="rect">
              <a:avLst/>
            </a:prstGeom>
          </p:spPr>
          <p:txBody>
            <a:bodyPr wrap="none">
              <a:spAutoFit/>
            </a:bodyPr>
            <a:lstStyle/>
            <a:p>
              <a:pPr algn="r"/>
              <a:r>
                <a:rPr lang="en-GB" sz="2800" b="1" dirty="0" smtClean="0">
                  <a:solidFill>
                    <a:schemeClr val="bg1"/>
                  </a:solidFill>
                  <a:ea typeface="+mj-ea"/>
                  <a:cs typeface="+mj-cs"/>
                </a:rPr>
                <a:t>0</a:t>
              </a:r>
              <a:r>
                <a:rPr lang="en-US" altLang="zh-CN" sz="2800" b="1" dirty="0" smtClean="0">
                  <a:solidFill>
                    <a:schemeClr val="bg1"/>
                  </a:solidFill>
                  <a:ea typeface="+mj-ea"/>
                  <a:cs typeface="+mj-cs"/>
                </a:rPr>
                <a:t>1</a:t>
              </a:r>
              <a:endParaRPr lang="en-GB" b="1" dirty="0">
                <a:solidFill>
                  <a:schemeClr val="bg1"/>
                </a:solidFill>
              </a:endParaRPr>
            </a:p>
          </p:txBody>
        </p:sp>
        <p:sp>
          <p:nvSpPr>
            <p:cNvPr id="19" name="TextBox 18"/>
            <p:cNvSpPr txBox="1"/>
            <p:nvPr/>
          </p:nvSpPr>
          <p:spPr>
            <a:xfrm>
              <a:off x="1547664" y="2636913"/>
              <a:ext cx="6336704" cy="387286"/>
            </a:xfrm>
            <a:prstGeom prst="rect">
              <a:avLst/>
            </a:prstGeom>
            <a:noFill/>
          </p:spPr>
          <p:txBody>
            <a:bodyPr wrap="square" rtlCol="0">
              <a:spAutoFit/>
            </a:bodyPr>
            <a:lstStyle/>
            <a:p>
              <a:pPr marL="180000" indent="-177800" defTabSz="801688">
                <a:lnSpc>
                  <a:spcPct val="95000"/>
                </a:lnSpc>
                <a:spcAft>
                  <a:spcPts val="800"/>
                </a:spcAft>
              </a:pPr>
              <a:r>
                <a:rPr lang="zh-CN" altLang="en-US" sz="2000" b="1" noProof="1" smtClean="0">
                  <a:solidFill>
                    <a:schemeClr val="bg1"/>
                  </a:solidFill>
                  <a:latin typeface="微软雅黑" pitchFamily="34" charset="-122"/>
                  <a:ea typeface="微软雅黑" pitchFamily="34" charset="-122"/>
                </a:rPr>
                <a:t>全面风险解决方案能力案例介绍</a:t>
              </a:r>
              <a:endParaRPr lang="de-DE" altLang="zh-CN" sz="2000" noProof="1">
                <a:solidFill>
                  <a:schemeClr val="bg1"/>
                </a:solidFill>
                <a:latin typeface="微软雅黑" pitchFamily="34" charset="-122"/>
                <a:ea typeface="微软雅黑" pitchFamily="34" charset="-122"/>
              </a:endParaRPr>
            </a:p>
          </p:txBody>
        </p:sp>
        <p:cxnSp>
          <p:nvCxnSpPr>
            <p:cNvPr id="25" name="直接连接符 24"/>
            <p:cNvCxnSpPr/>
            <p:nvPr/>
          </p:nvCxnSpPr>
          <p:spPr>
            <a:xfrm>
              <a:off x="1547664" y="2708920"/>
              <a:ext cx="0" cy="2880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 name="组合 30"/>
          <p:cNvGrpSpPr/>
          <p:nvPr/>
        </p:nvGrpSpPr>
        <p:grpSpPr>
          <a:xfrm>
            <a:off x="925710" y="3388554"/>
            <a:ext cx="7128792" cy="523220"/>
            <a:chOff x="971600" y="3068960"/>
            <a:chExt cx="7128792" cy="523220"/>
          </a:xfrm>
        </p:grpSpPr>
        <p:sp>
          <p:nvSpPr>
            <p:cNvPr id="9" name="圆角矩形 8"/>
            <p:cNvSpPr/>
            <p:nvPr/>
          </p:nvSpPr>
          <p:spPr>
            <a:xfrm>
              <a:off x="971600" y="3139683"/>
              <a:ext cx="7128792" cy="4320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95"/>
            <p:cNvSpPr/>
            <p:nvPr/>
          </p:nvSpPr>
          <p:spPr>
            <a:xfrm>
              <a:off x="991130" y="3068960"/>
              <a:ext cx="550151" cy="523220"/>
            </a:xfrm>
            <a:prstGeom prst="rect">
              <a:avLst/>
            </a:prstGeom>
          </p:spPr>
          <p:txBody>
            <a:bodyPr wrap="none">
              <a:spAutoFit/>
            </a:bodyPr>
            <a:lstStyle/>
            <a:p>
              <a:pPr algn="r"/>
              <a:r>
                <a:rPr lang="en-GB" sz="2800" b="1" dirty="0">
                  <a:solidFill>
                    <a:schemeClr val="bg1"/>
                  </a:solidFill>
                  <a:ea typeface="+mj-ea"/>
                  <a:cs typeface="+mj-cs"/>
                </a:rPr>
                <a:t>03</a:t>
              </a:r>
              <a:endParaRPr lang="en-GB" b="1" dirty="0">
                <a:solidFill>
                  <a:schemeClr val="bg1"/>
                </a:solidFill>
              </a:endParaRPr>
            </a:p>
          </p:txBody>
        </p:sp>
        <p:sp>
          <p:nvSpPr>
            <p:cNvPr id="20" name="TextBox 19"/>
            <p:cNvSpPr txBox="1"/>
            <p:nvPr/>
          </p:nvSpPr>
          <p:spPr>
            <a:xfrm>
              <a:off x="1547664" y="3140969"/>
              <a:ext cx="6336704" cy="384721"/>
            </a:xfrm>
            <a:prstGeom prst="rect">
              <a:avLst/>
            </a:prstGeom>
            <a:noFill/>
          </p:spPr>
          <p:txBody>
            <a:bodyPr wrap="square" rtlCol="0">
              <a:spAutoFit/>
            </a:bodyPr>
            <a:lstStyle/>
            <a:p>
              <a:pPr marL="180000" indent="-177800" defTabSz="801688">
                <a:lnSpc>
                  <a:spcPct val="95000"/>
                </a:lnSpc>
                <a:spcAft>
                  <a:spcPts val="800"/>
                </a:spcAft>
              </a:pPr>
              <a:r>
                <a:rPr lang="zh-CN" altLang="en-US" sz="2000" noProof="1" smtClean="0">
                  <a:solidFill>
                    <a:schemeClr val="bg1"/>
                  </a:solidFill>
                  <a:latin typeface="微软雅黑" pitchFamily="34" charset="-122"/>
                  <a:ea typeface="微软雅黑" pitchFamily="34" charset="-122"/>
                </a:rPr>
                <a:t>市场风险与全面风险系统建设关键点</a:t>
              </a:r>
              <a:endParaRPr lang="de-DE" altLang="zh-CN" sz="2000" noProof="1">
                <a:solidFill>
                  <a:schemeClr val="bg1"/>
                </a:solidFill>
                <a:latin typeface="微软雅黑" pitchFamily="34" charset="-122"/>
                <a:ea typeface="微软雅黑" pitchFamily="34" charset="-122"/>
              </a:endParaRPr>
            </a:p>
          </p:txBody>
        </p:sp>
        <p:cxnSp>
          <p:nvCxnSpPr>
            <p:cNvPr id="26" name="直接连接符 25"/>
            <p:cNvCxnSpPr/>
            <p:nvPr/>
          </p:nvCxnSpPr>
          <p:spPr>
            <a:xfrm>
              <a:off x="1547664" y="3212976"/>
              <a:ext cx="0" cy="2880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9624808"/>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 name="Group 152"/>
          <p:cNvGrpSpPr>
            <a:grpSpLocks noChangeAspect="1"/>
          </p:cNvGrpSpPr>
          <p:nvPr/>
        </p:nvGrpSpPr>
        <p:grpSpPr>
          <a:xfrm>
            <a:off x="387608" y="877480"/>
            <a:ext cx="8192462" cy="5801825"/>
            <a:chOff x="1261662" y="1388465"/>
            <a:chExt cx="7123880" cy="5045065"/>
          </a:xfrm>
        </p:grpSpPr>
        <p:grpSp>
          <p:nvGrpSpPr>
            <p:cNvPr id="564" name="Group 563"/>
            <p:cNvGrpSpPr/>
            <p:nvPr/>
          </p:nvGrpSpPr>
          <p:grpSpPr>
            <a:xfrm>
              <a:off x="1261662" y="1412777"/>
              <a:ext cx="6639355" cy="4992655"/>
              <a:chOff x="198650" y="363693"/>
              <a:chExt cx="8852473" cy="6656872"/>
            </a:xfrm>
          </p:grpSpPr>
          <p:cxnSp>
            <p:nvCxnSpPr>
              <p:cNvPr id="509" name="Straight Connector 508"/>
              <p:cNvCxnSpPr/>
              <p:nvPr/>
            </p:nvCxnSpPr>
            <p:spPr>
              <a:xfrm>
                <a:off x="5134091" y="3334790"/>
                <a:ext cx="15334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7" name="Straight Connector 506"/>
              <p:cNvCxnSpPr/>
              <p:nvPr/>
            </p:nvCxnSpPr>
            <p:spPr>
              <a:xfrm>
                <a:off x="6476263" y="1340299"/>
                <a:ext cx="26867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0" name="Straight Connector 499"/>
              <p:cNvCxnSpPr/>
              <p:nvPr/>
            </p:nvCxnSpPr>
            <p:spPr>
              <a:xfrm>
                <a:off x="6458201" y="4969590"/>
                <a:ext cx="268675" cy="1"/>
              </a:xfrm>
              <a:prstGeom prst="line">
                <a:avLst/>
              </a:prstGeom>
            </p:spPr>
            <p:style>
              <a:lnRef idx="2">
                <a:schemeClr val="accent1"/>
              </a:lnRef>
              <a:fillRef idx="0">
                <a:schemeClr val="accent1"/>
              </a:fillRef>
              <a:effectRef idx="1">
                <a:schemeClr val="accent1"/>
              </a:effectRef>
              <a:fontRef idx="minor">
                <a:schemeClr val="tx1"/>
              </a:fontRef>
            </p:style>
          </p:cxnSp>
          <p:sp>
            <p:nvSpPr>
              <p:cNvPr id="194" name="Rectangle 193"/>
              <p:cNvSpPr/>
              <p:nvPr/>
            </p:nvSpPr>
            <p:spPr>
              <a:xfrm>
                <a:off x="198650" y="3008033"/>
                <a:ext cx="264488" cy="1080655"/>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750" b="1" dirty="0">
                    <a:solidFill>
                      <a:schemeClr val="tx1">
                        <a:lumMod val="95000"/>
                        <a:lumOff val="5000"/>
                      </a:schemeClr>
                    </a:solidFill>
                  </a:rPr>
                  <a:t>新资本协议</a:t>
                </a:r>
              </a:p>
            </p:txBody>
          </p:sp>
          <p:sp>
            <p:nvSpPr>
              <p:cNvPr id="195" name="Rectangle 194"/>
              <p:cNvSpPr/>
              <p:nvPr/>
            </p:nvSpPr>
            <p:spPr>
              <a:xfrm>
                <a:off x="837938" y="1520033"/>
                <a:ext cx="435600" cy="432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第一支柱</a:t>
                </a:r>
              </a:p>
            </p:txBody>
          </p:sp>
          <p:cxnSp>
            <p:nvCxnSpPr>
              <p:cNvPr id="197" name="Elbow Connector 196"/>
              <p:cNvCxnSpPr>
                <a:stCxn id="194" idx="3"/>
                <a:endCxn id="195" idx="1"/>
              </p:cNvCxnSpPr>
              <p:nvPr/>
            </p:nvCxnSpPr>
            <p:spPr>
              <a:xfrm flipV="1">
                <a:off x="463138" y="1736033"/>
                <a:ext cx="374800" cy="1812328"/>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198" name="Rectangle 197"/>
              <p:cNvSpPr/>
              <p:nvPr/>
            </p:nvSpPr>
            <p:spPr>
              <a:xfrm>
                <a:off x="1916963" y="482444"/>
                <a:ext cx="264488" cy="841668"/>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750" b="1" dirty="0">
                    <a:solidFill>
                      <a:schemeClr val="tx1">
                        <a:lumMod val="95000"/>
                        <a:lumOff val="5000"/>
                      </a:schemeClr>
                    </a:solidFill>
                  </a:rPr>
                  <a:t>信用风险</a:t>
                </a:r>
              </a:p>
            </p:txBody>
          </p:sp>
          <p:grpSp>
            <p:nvGrpSpPr>
              <p:cNvPr id="315" name="Group 314"/>
              <p:cNvGrpSpPr/>
              <p:nvPr/>
            </p:nvGrpSpPr>
            <p:grpSpPr>
              <a:xfrm>
                <a:off x="2355367" y="375569"/>
                <a:ext cx="435329" cy="1360711"/>
                <a:chOff x="2034742" y="909944"/>
                <a:chExt cx="435329" cy="1360711"/>
              </a:xfrm>
            </p:grpSpPr>
            <p:sp>
              <p:nvSpPr>
                <p:cNvPr id="199" name="Rectangle 198"/>
                <p:cNvSpPr/>
                <p:nvPr/>
              </p:nvSpPr>
              <p:spPr>
                <a:xfrm>
                  <a:off x="2034742" y="909944"/>
                  <a:ext cx="435329" cy="431968"/>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非零售敞口</a:t>
                  </a:r>
                </a:p>
              </p:txBody>
            </p:sp>
            <p:sp>
              <p:nvSpPr>
                <p:cNvPr id="200" name="Rectangle 199"/>
                <p:cNvSpPr/>
                <p:nvPr/>
              </p:nvSpPr>
              <p:spPr>
                <a:xfrm>
                  <a:off x="2034742" y="1838687"/>
                  <a:ext cx="435329" cy="431968"/>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零售敞口</a:t>
                  </a:r>
                </a:p>
              </p:txBody>
            </p:sp>
          </p:grpSp>
          <p:grpSp>
            <p:nvGrpSpPr>
              <p:cNvPr id="316" name="Group 315"/>
              <p:cNvGrpSpPr/>
              <p:nvPr/>
            </p:nvGrpSpPr>
            <p:grpSpPr>
              <a:xfrm>
                <a:off x="3016339" y="363693"/>
                <a:ext cx="770400" cy="557493"/>
                <a:chOff x="3277589" y="898068"/>
                <a:chExt cx="770400" cy="557493"/>
              </a:xfrm>
            </p:grpSpPr>
            <p:sp>
              <p:nvSpPr>
                <p:cNvPr id="201" name="Rectangle 200"/>
                <p:cNvSpPr/>
                <p:nvPr/>
              </p:nvSpPr>
              <p:spPr>
                <a:xfrm>
                  <a:off x="3277589" y="898068"/>
                  <a:ext cx="770400" cy="270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smtClean="0">
                      <a:solidFill>
                        <a:schemeClr val="tx1">
                          <a:lumMod val="95000"/>
                          <a:lumOff val="5000"/>
                        </a:schemeClr>
                      </a:solidFill>
                    </a:rPr>
                    <a:t>公司</a:t>
                  </a:r>
                  <a:endParaRPr lang="zh-CN" altLang="en-US" sz="900" b="1" dirty="0">
                    <a:solidFill>
                      <a:schemeClr val="tx1">
                        <a:lumMod val="95000"/>
                        <a:lumOff val="5000"/>
                      </a:schemeClr>
                    </a:solidFill>
                  </a:endParaRPr>
                </a:p>
              </p:txBody>
            </p:sp>
            <p:sp>
              <p:nvSpPr>
                <p:cNvPr id="202" name="Rectangle 201"/>
                <p:cNvSpPr/>
                <p:nvPr/>
              </p:nvSpPr>
              <p:spPr>
                <a:xfrm>
                  <a:off x="3277589" y="1185561"/>
                  <a:ext cx="770400" cy="270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同业业务</a:t>
                  </a:r>
                </a:p>
              </p:txBody>
            </p:sp>
          </p:grpSp>
          <p:sp>
            <p:nvSpPr>
              <p:cNvPr id="203" name="Rectangle 202"/>
              <p:cNvSpPr/>
              <p:nvPr/>
            </p:nvSpPr>
            <p:spPr>
              <a:xfrm>
                <a:off x="4110946" y="363693"/>
                <a:ext cx="770400" cy="270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客户评级</a:t>
                </a:r>
              </a:p>
            </p:txBody>
          </p:sp>
          <p:sp>
            <p:nvSpPr>
              <p:cNvPr id="204" name="Rectangle 203"/>
              <p:cNvSpPr/>
              <p:nvPr/>
            </p:nvSpPr>
            <p:spPr>
              <a:xfrm>
                <a:off x="4110946" y="646977"/>
                <a:ext cx="770400" cy="270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债项评级</a:t>
                </a:r>
              </a:p>
            </p:txBody>
          </p:sp>
          <p:grpSp>
            <p:nvGrpSpPr>
              <p:cNvPr id="328" name="Group 327"/>
              <p:cNvGrpSpPr/>
              <p:nvPr/>
            </p:nvGrpSpPr>
            <p:grpSpPr>
              <a:xfrm>
                <a:off x="3016340" y="1040603"/>
                <a:ext cx="771896" cy="1188880"/>
                <a:chOff x="3277590" y="2168728"/>
                <a:chExt cx="771896" cy="1188880"/>
              </a:xfrm>
            </p:grpSpPr>
            <p:sp>
              <p:nvSpPr>
                <p:cNvPr id="205" name="Rectangle 204"/>
                <p:cNvSpPr/>
                <p:nvPr/>
              </p:nvSpPr>
              <p:spPr>
                <a:xfrm>
                  <a:off x="3277590" y="2168728"/>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小微业务</a:t>
                  </a:r>
                </a:p>
              </p:txBody>
            </p:sp>
            <p:sp>
              <p:nvSpPr>
                <p:cNvPr id="207" name="Rectangle 206"/>
                <p:cNvSpPr/>
                <p:nvPr/>
              </p:nvSpPr>
              <p:spPr>
                <a:xfrm>
                  <a:off x="3277590" y="2620603"/>
                  <a:ext cx="771896" cy="270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smtClean="0">
                      <a:solidFill>
                        <a:schemeClr val="tx1">
                          <a:lumMod val="95000"/>
                          <a:lumOff val="5000"/>
                        </a:schemeClr>
                      </a:solidFill>
                    </a:rPr>
                    <a:t>信用业务</a:t>
                  </a:r>
                  <a:endParaRPr lang="zh-CN" altLang="en-US" sz="900" b="1" dirty="0">
                    <a:solidFill>
                      <a:schemeClr val="tx1">
                        <a:lumMod val="95000"/>
                        <a:lumOff val="5000"/>
                      </a:schemeClr>
                    </a:solidFill>
                  </a:endParaRPr>
                </a:p>
              </p:txBody>
            </p:sp>
            <p:sp>
              <p:nvSpPr>
                <p:cNvPr id="208" name="Rectangle 207"/>
                <p:cNvSpPr/>
                <p:nvPr/>
              </p:nvSpPr>
              <p:spPr>
                <a:xfrm>
                  <a:off x="3277590" y="3087608"/>
                  <a:ext cx="771896" cy="270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其他零售</a:t>
                  </a:r>
                </a:p>
              </p:txBody>
            </p:sp>
          </p:grpSp>
          <p:grpSp>
            <p:nvGrpSpPr>
              <p:cNvPr id="329" name="Group 328"/>
              <p:cNvGrpSpPr/>
              <p:nvPr/>
            </p:nvGrpSpPr>
            <p:grpSpPr>
              <a:xfrm>
                <a:off x="4109450" y="953516"/>
                <a:ext cx="771896" cy="1477995"/>
                <a:chOff x="3646325" y="1487891"/>
                <a:chExt cx="771896" cy="1477995"/>
              </a:xfrm>
            </p:grpSpPr>
            <p:sp>
              <p:nvSpPr>
                <p:cNvPr id="209" name="Rectangle 208"/>
                <p:cNvSpPr/>
                <p:nvPr/>
              </p:nvSpPr>
              <p:spPr>
                <a:xfrm>
                  <a:off x="3646325" y="1487891"/>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申请评分</a:t>
                  </a:r>
                </a:p>
              </p:txBody>
            </p:sp>
            <p:sp>
              <p:nvSpPr>
                <p:cNvPr id="210" name="Rectangle 209"/>
                <p:cNvSpPr/>
                <p:nvPr/>
              </p:nvSpPr>
              <p:spPr>
                <a:xfrm>
                  <a:off x="3646325" y="1791213"/>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行为评分</a:t>
                  </a:r>
                </a:p>
              </p:txBody>
            </p:sp>
            <p:sp>
              <p:nvSpPr>
                <p:cNvPr id="211" name="Rectangle 210"/>
                <p:cNvSpPr/>
                <p:nvPr/>
              </p:nvSpPr>
              <p:spPr>
                <a:xfrm>
                  <a:off x="3646325" y="2100299"/>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催收评分</a:t>
                  </a:r>
                </a:p>
              </p:txBody>
            </p:sp>
            <p:sp>
              <p:nvSpPr>
                <p:cNvPr id="212" name="Rectangle 211"/>
                <p:cNvSpPr/>
                <p:nvPr/>
              </p:nvSpPr>
              <p:spPr>
                <a:xfrm>
                  <a:off x="3646325" y="2405596"/>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征信评分</a:t>
                  </a:r>
                </a:p>
              </p:txBody>
            </p:sp>
            <p:sp>
              <p:nvSpPr>
                <p:cNvPr id="213" name="Rectangle 212"/>
                <p:cNvSpPr/>
                <p:nvPr/>
              </p:nvSpPr>
              <p:spPr>
                <a:xfrm>
                  <a:off x="3646325" y="2696214"/>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风险分池</a:t>
                  </a:r>
                </a:p>
              </p:txBody>
            </p:sp>
          </p:grpSp>
          <p:cxnSp>
            <p:nvCxnSpPr>
              <p:cNvPr id="215" name="Elbow Connector 214"/>
              <p:cNvCxnSpPr>
                <a:stCxn id="195" idx="3"/>
                <a:endCxn id="198" idx="1"/>
              </p:cNvCxnSpPr>
              <p:nvPr/>
            </p:nvCxnSpPr>
            <p:spPr>
              <a:xfrm flipV="1">
                <a:off x="1273538" y="903278"/>
                <a:ext cx="643425" cy="83275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16" name="Elbow Connector 215"/>
              <p:cNvCxnSpPr>
                <a:stCxn id="198" idx="3"/>
                <a:endCxn id="199" idx="1"/>
              </p:cNvCxnSpPr>
              <p:nvPr/>
            </p:nvCxnSpPr>
            <p:spPr>
              <a:xfrm flipV="1">
                <a:off x="2181451" y="591553"/>
                <a:ext cx="173916" cy="31172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19" name="Elbow Connector 218"/>
              <p:cNvCxnSpPr>
                <a:stCxn id="198" idx="3"/>
                <a:endCxn id="200" idx="1"/>
              </p:cNvCxnSpPr>
              <p:nvPr/>
            </p:nvCxnSpPr>
            <p:spPr>
              <a:xfrm>
                <a:off x="2181451" y="903278"/>
                <a:ext cx="173916" cy="617018"/>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22" name="Elbow Connector 221"/>
              <p:cNvCxnSpPr>
                <a:stCxn id="199" idx="3"/>
                <a:endCxn id="201" idx="1"/>
              </p:cNvCxnSpPr>
              <p:nvPr/>
            </p:nvCxnSpPr>
            <p:spPr>
              <a:xfrm flipV="1">
                <a:off x="2790696" y="498693"/>
                <a:ext cx="225643" cy="9286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25" name="Elbow Connector 224"/>
              <p:cNvCxnSpPr>
                <a:stCxn id="199" idx="3"/>
                <a:endCxn id="202" idx="1"/>
              </p:cNvCxnSpPr>
              <p:nvPr/>
            </p:nvCxnSpPr>
            <p:spPr>
              <a:xfrm>
                <a:off x="2790696" y="591553"/>
                <a:ext cx="225643" cy="19463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40" name="Elbow Connector 239"/>
              <p:cNvCxnSpPr>
                <a:stCxn id="200" idx="3"/>
                <a:endCxn id="205" idx="1"/>
              </p:cNvCxnSpPr>
              <p:nvPr/>
            </p:nvCxnSpPr>
            <p:spPr>
              <a:xfrm flipV="1">
                <a:off x="2790696" y="1175439"/>
                <a:ext cx="225644" cy="34485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46" name="Elbow Connector 245"/>
              <p:cNvCxnSpPr>
                <a:stCxn id="200" idx="3"/>
                <a:endCxn id="207" idx="1"/>
              </p:cNvCxnSpPr>
              <p:nvPr/>
            </p:nvCxnSpPr>
            <p:spPr>
              <a:xfrm>
                <a:off x="2790697" y="1520295"/>
                <a:ext cx="225644" cy="10718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49" name="Elbow Connector 248"/>
              <p:cNvCxnSpPr>
                <a:stCxn id="200" idx="3"/>
                <a:endCxn id="208" idx="1"/>
              </p:cNvCxnSpPr>
              <p:nvPr/>
            </p:nvCxnSpPr>
            <p:spPr>
              <a:xfrm>
                <a:off x="2790696" y="1520296"/>
                <a:ext cx="225644" cy="57418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18" name="Elbow Connector 317"/>
              <p:cNvCxnSpPr>
                <a:stCxn id="201" idx="3"/>
                <a:endCxn id="202" idx="3"/>
              </p:cNvCxnSpPr>
              <p:nvPr/>
            </p:nvCxnSpPr>
            <p:spPr>
              <a:xfrm>
                <a:off x="3786739" y="486818"/>
                <a:ext cx="12700" cy="287493"/>
              </a:xfrm>
              <a:prstGeom prst="bentConnector3">
                <a:avLst>
                  <a:gd name="adj1" fmla="val 771433"/>
                </a:avLst>
              </a:prstGeom>
            </p:spPr>
            <p:style>
              <a:lnRef idx="2">
                <a:schemeClr val="accent1"/>
              </a:lnRef>
              <a:fillRef idx="0">
                <a:schemeClr val="accent1"/>
              </a:fillRef>
              <a:effectRef idx="1">
                <a:schemeClr val="accent1"/>
              </a:effectRef>
              <a:fontRef idx="minor">
                <a:schemeClr val="tx1"/>
              </a:fontRef>
            </p:style>
          </p:cxnSp>
          <p:cxnSp>
            <p:nvCxnSpPr>
              <p:cNvPr id="320" name="Elbow Connector 319"/>
              <p:cNvCxnSpPr>
                <a:stCxn id="203" idx="1"/>
                <a:endCxn id="204" idx="1"/>
              </p:cNvCxnSpPr>
              <p:nvPr/>
            </p:nvCxnSpPr>
            <p:spPr>
              <a:xfrm rot="10800000" flipV="1">
                <a:off x="4110946" y="486818"/>
                <a:ext cx="12700" cy="283284"/>
              </a:xfrm>
              <a:prstGeom prst="bentConnector3">
                <a:avLst>
                  <a:gd name="adj1" fmla="val 864937"/>
                </a:avLst>
              </a:prstGeom>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870689" y="615303"/>
                <a:ext cx="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1" name="Elbow Connector 330"/>
              <p:cNvCxnSpPr>
                <a:stCxn id="205" idx="3"/>
                <a:endCxn id="208" idx="3"/>
              </p:cNvCxnSpPr>
              <p:nvPr/>
            </p:nvCxnSpPr>
            <p:spPr>
              <a:xfrm>
                <a:off x="3788236" y="1163564"/>
                <a:ext cx="12700" cy="919044"/>
              </a:xfrm>
              <a:prstGeom prst="bentConnector3">
                <a:avLst>
                  <a:gd name="adj1" fmla="val 771425"/>
                </a:avLst>
              </a:prstGeom>
            </p:spPr>
            <p:style>
              <a:lnRef idx="2">
                <a:schemeClr val="accent1"/>
              </a:lnRef>
              <a:fillRef idx="0">
                <a:schemeClr val="accent1"/>
              </a:fillRef>
              <a:effectRef idx="1">
                <a:schemeClr val="accent1"/>
              </a:effectRef>
              <a:fontRef idx="minor">
                <a:schemeClr val="tx1"/>
              </a:fontRef>
            </p:style>
          </p:cxnSp>
          <p:cxnSp>
            <p:nvCxnSpPr>
              <p:cNvPr id="332" name="Elbow Connector 331"/>
              <p:cNvCxnSpPr>
                <a:stCxn id="209" idx="1"/>
                <a:endCxn id="213" idx="1"/>
              </p:cNvCxnSpPr>
              <p:nvPr/>
            </p:nvCxnSpPr>
            <p:spPr>
              <a:xfrm rot="10800000" flipV="1">
                <a:off x="4109450" y="1076476"/>
                <a:ext cx="12700" cy="1208323"/>
              </a:xfrm>
              <a:prstGeom prst="bentConnector3">
                <a:avLst>
                  <a:gd name="adj1" fmla="val 771425"/>
                </a:avLst>
              </a:prstGeom>
            </p:spPr>
            <p:style>
              <a:lnRef idx="2">
                <a:schemeClr val="accent1"/>
              </a:lnRef>
              <a:fillRef idx="0">
                <a:schemeClr val="accent1"/>
              </a:fillRef>
              <a:effectRef idx="1">
                <a:schemeClr val="accent1"/>
              </a:effectRef>
              <a:fontRef idx="minor">
                <a:schemeClr val="tx1"/>
              </a:fontRef>
            </p:style>
          </p:cxnSp>
          <p:cxnSp>
            <p:nvCxnSpPr>
              <p:cNvPr id="333" name="Straight Connector 332"/>
              <p:cNvCxnSpPr/>
              <p:nvPr/>
            </p:nvCxnSpPr>
            <p:spPr>
              <a:xfrm>
                <a:off x="3870689" y="1610299"/>
                <a:ext cx="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41" name="Rectangle 340"/>
              <p:cNvSpPr/>
              <p:nvPr/>
            </p:nvSpPr>
            <p:spPr>
              <a:xfrm>
                <a:off x="5478471" y="906016"/>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违约概率</a:t>
                </a:r>
              </a:p>
            </p:txBody>
          </p:sp>
          <p:sp>
            <p:nvSpPr>
              <p:cNvPr id="342" name="Rectangle 341"/>
              <p:cNvSpPr/>
              <p:nvPr/>
            </p:nvSpPr>
            <p:spPr>
              <a:xfrm>
                <a:off x="5478471" y="1468878"/>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违约损失率</a:t>
                </a:r>
              </a:p>
            </p:txBody>
          </p:sp>
          <p:cxnSp>
            <p:nvCxnSpPr>
              <p:cNvPr id="344" name="Elbow Connector 343"/>
              <p:cNvCxnSpPr>
                <a:stCxn id="203" idx="3"/>
                <a:endCxn id="213" idx="3"/>
              </p:cNvCxnSpPr>
              <p:nvPr/>
            </p:nvCxnSpPr>
            <p:spPr>
              <a:xfrm>
                <a:off x="4881346" y="498693"/>
                <a:ext cx="12700" cy="1797982"/>
              </a:xfrm>
              <a:prstGeom prst="bentConnector3">
                <a:avLst>
                  <a:gd name="adj1" fmla="val 1893505"/>
                </a:avLst>
              </a:prstGeom>
            </p:spPr>
            <p:style>
              <a:lnRef idx="2">
                <a:schemeClr val="accent1"/>
              </a:lnRef>
              <a:fillRef idx="0">
                <a:schemeClr val="accent1"/>
              </a:fillRef>
              <a:effectRef idx="1">
                <a:schemeClr val="accent1"/>
              </a:effectRef>
              <a:fontRef idx="minor">
                <a:schemeClr val="tx1"/>
              </a:fontRef>
            </p:style>
          </p:cxnSp>
          <p:cxnSp>
            <p:nvCxnSpPr>
              <p:cNvPr id="346" name="Elbow Connector 345"/>
              <p:cNvCxnSpPr>
                <a:stCxn id="341" idx="1"/>
                <a:endCxn id="342" idx="1"/>
              </p:cNvCxnSpPr>
              <p:nvPr/>
            </p:nvCxnSpPr>
            <p:spPr>
              <a:xfrm rot="10800000" flipV="1">
                <a:off x="5478471" y="1040852"/>
                <a:ext cx="12700" cy="562862"/>
              </a:xfrm>
              <a:prstGeom prst="bentConnector3">
                <a:avLst>
                  <a:gd name="adj1" fmla="val 1051945"/>
                </a:avLst>
              </a:prstGeom>
            </p:spPr>
            <p:style>
              <a:lnRef idx="2">
                <a:schemeClr val="accent1"/>
              </a:lnRef>
              <a:fillRef idx="0">
                <a:schemeClr val="accent1"/>
              </a:fillRef>
              <a:effectRef idx="1">
                <a:schemeClr val="accent1"/>
              </a:effectRef>
              <a:fontRef idx="minor">
                <a:schemeClr val="tx1"/>
              </a:fontRef>
            </p:style>
          </p:cxnSp>
          <p:sp>
            <p:nvSpPr>
              <p:cNvPr id="350" name="Right Arrow 349"/>
              <p:cNvSpPr/>
              <p:nvPr/>
            </p:nvSpPr>
            <p:spPr>
              <a:xfrm>
                <a:off x="5153876" y="1268713"/>
                <a:ext cx="178130" cy="1645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25"/>
              </a:p>
            </p:txBody>
          </p:sp>
          <p:sp>
            <p:nvSpPr>
              <p:cNvPr id="351" name="Rectangle 350"/>
              <p:cNvSpPr/>
              <p:nvPr/>
            </p:nvSpPr>
            <p:spPr>
              <a:xfrm>
                <a:off x="1916963" y="2775886"/>
                <a:ext cx="264488" cy="841668"/>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750" b="1" dirty="0">
                    <a:solidFill>
                      <a:schemeClr val="tx1">
                        <a:lumMod val="95000"/>
                        <a:lumOff val="5000"/>
                      </a:schemeClr>
                    </a:solidFill>
                  </a:rPr>
                  <a:t>市场风险</a:t>
                </a:r>
              </a:p>
            </p:txBody>
          </p:sp>
          <p:sp>
            <p:nvSpPr>
              <p:cNvPr id="352" name="Rectangle 351"/>
              <p:cNvSpPr/>
              <p:nvPr/>
            </p:nvSpPr>
            <p:spPr>
              <a:xfrm>
                <a:off x="1916963" y="4470322"/>
                <a:ext cx="264488" cy="841668"/>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750" b="1" dirty="0">
                    <a:solidFill>
                      <a:schemeClr val="tx1">
                        <a:lumMod val="95000"/>
                        <a:lumOff val="5000"/>
                      </a:schemeClr>
                    </a:solidFill>
                  </a:rPr>
                  <a:t>操作风险</a:t>
                </a:r>
              </a:p>
            </p:txBody>
          </p:sp>
          <p:sp>
            <p:nvSpPr>
              <p:cNvPr id="353" name="Rectangle 352"/>
              <p:cNvSpPr/>
              <p:nvPr/>
            </p:nvSpPr>
            <p:spPr>
              <a:xfrm>
                <a:off x="3017165" y="2717509"/>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en-US" altLang="zh-CN" sz="900" b="1" dirty="0">
                    <a:solidFill>
                      <a:schemeClr val="tx1">
                        <a:lumMod val="95000"/>
                        <a:lumOff val="5000"/>
                      </a:schemeClr>
                    </a:solidFill>
                  </a:rPr>
                  <a:t>VAR</a:t>
                </a:r>
                <a:r>
                  <a:rPr lang="zh-CN" altLang="en-US" sz="900" b="1" dirty="0">
                    <a:solidFill>
                      <a:schemeClr val="tx1">
                        <a:lumMod val="95000"/>
                        <a:lumOff val="5000"/>
                      </a:schemeClr>
                    </a:solidFill>
                  </a:rPr>
                  <a:t>模型</a:t>
                </a:r>
              </a:p>
            </p:txBody>
          </p:sp>
          <p:sp>
            <p:nvSpPr>
              <p:cNvPr id="354" name="Rectangle 353"/>
              <p:cNvSpPr/>
              <p:nvPr/>
            </p:nvSpPr>
            <p:spPr>
              <a:xfrm>
                <a:off x="3015190" y="4230843"/>
                <a:ext cx="1862442" cy="287236"/>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七大类损失事件</a:t>
                </a:r>
              </a:p>
            </p:txBody>
          </p:sp>
          <p:sp>
            <p:nvSpPr>
              <p:cNvPr id="355" name="Rectangle 354"/>
              <p:cNvSpPr/>
              <p:nvPr/>
            </p:nvSpPr>
            <p:spPr>
              <a:xfrm>
                <a:off x="3013214" y="4541829"/>
                <a:ext cx="1864417"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八大类业务条线</a:t>
                </a:r>
              </a:p>
            </p:txBody>
          </p:sp>
          <p:sp>
            <p:nvSpPr>
              <p:cNvPr id="356" name="Rectangle 355"/>
              <p:cNvSpPr/>
              <p:nvPr/>
            </p:nvSpPr>
            <p:spPr>
              <a:xfrm>
                <a:off x="4105736" y="2477502"/>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利率风险</a:t>
                </a:r>
              </a:p>
            </p:txBody>
          </p:sp>
          <p:sp>
            <p:nvSpPr>
              <p:cNvPr id="357" name="Rectangle 356"/>
              <p:cNvSpPr/>
              <p:nvPr/>
            </p:nvSpPr>
            <p:spPr>
              <a:xfrm>
                <a:off x="4105736" y="2761796"/>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汇率风险</a:t>
                </a:r>
              </a:p>
            </p:txBody>
          </p:sp>
          <p:sp>
            <p:nvSpPr>
              <p:cNvPr id="358" name="Rectangle 357"/>
              <p:cNvSpPr/>
              <p:nvPr/>
            </p:nvSpPr>
            <p:spPr>
              <a:xfrm>
                <a:off x="4105736" y="3049032"/>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股票风险</a:t>
                </a:r>
              </a:p>
            </p:txBody>
          </p:sp>
          <p:sp>
            <p:nvSpPr>
              <p:cNvPr id="359" name="Rectangle 358"/>
              <p:cNvSpPr/>
              <p:nvPr/>
            </p:nvSpPr>
            <p:spPr>
              <a:xfrm>
                <a:off x="4105736" y="3334790"/>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商品风险</a:t>
                </a:r>
              </a:p>
            </p:txBody>
          </p:sp>
          <p:sp>
            <p:nvSpPr>
              <p:cNvPr id="360" name="Rectangle 359"/>
              <p:cNvSpPr/>
              <p:nvPr/>
            </p:nvSpPr>
            <p:spPr>
              <a:xfrm>
                <a:off x="3011239" y="4848604"/>
                <a:ext cx="1864417"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操作风险与控制自我评估</a:t>
                </a:r>
              </a:p>
            </p:txBody>
          </p:sp>
          <p:sp>
            <p:nvSpPr>
              <p:cNvPr id="361" name="Rectangle 360"/>
              <p:cNvSpPr/>
              <p:nvPr/>
            </p:nvSpPr>
            <p:spPr>
              <a:xfrm>
                <a:off x="3017754" y="5147715"/>
                <a:ext cx="1864417"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损失数据库收集</a:t>
                </a:r>
              </a:p>
            </p:txBody>
          </p:sp>
          <p:sp>
            <p:nvSpPr>
              <p:cNvPr id="362" name="Rectangle 361"/>
              <p:cNvSpPr/>
              <p:nvPr/>
            </p:nvSpPr>
            <p:spPr>
              <a:xfrm>
                <a:off x="3015779" y="5442615"/>
                <a:ext cx="1864417"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关键风险指标</a:t>
                </a:r>
              </a:p>
            </p:txBody>
          </p:sp>
          <p:sp>
            <p:nvSpPr>
              <p:cNvPr id="363" name="Rectangle 362"/>
              <p:cNvSpPr/>
              <p:nvPr/>
            </p:nvSpPr>
            <p:spPr>
              <a:xfrm>
                <a:off x="3013214" y="3640546"/>
                <a:ext cx="1864417"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估值体系</a:t>
                </a:r>
              </a:p>
            </p:txBody>
          </p:sp>
          <p:sp>
            <p:nvSpPr>
              <p:cNvPr id="364" name="Rectangle 363"/>
              <p:cNvSpPr/>
              <p:nvPr/>
            </p:nvSpPr>
            <p:spPr>
              <a:xfrm>
                <a:off x="3013214" y="3937421"/>
                <a:ext cx="1864417"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模型验证</a:t>
                </a:r>
              </a:p>
            </p:txBody>
          </p:sp>
          <p:sp>
            <p:nvSpPr>
              <p:cNvPr id="372" name="Rectangle 371"/>
              <p:cNvSpPr/>
              <p:nvPr/>
            </p:nvSpPr>
            <p:spPr>
              <a:xfrm>
                <a:off x="2402866" y="5095990"/>
                <a:ext cx="435600" cy="432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三大工具</a:t>
                </a:r>
              </a:p>
            </p:txBody>
          </p:sp>
          <p:cxnSp>
            <p:nvCxnSpPr>
              <p:cNvPr id="374" name="Elbow Connector 373"/>
              <p:cNvCxnSpPr>
                <a:stCxn id="352" idx="3"/>
                <a:endCxn id="354" idx="1"/>
              </p:cNvCxnSpPr>
              <p:nvPr/>
            </p:nvCxnSpPr>
            <p:spPr>
              <a:xfrm flipV="1">
                <a:off x="2181451" y="4374461"/>
                <a:ext cx="833739" cy="516695"/>
              </a:xfrm>
              <a:prstGeom prst="bentConnector3">
                <a:avLst>
                  <a:gd name="adj1" fmla="val 12967"/>
                </a:avLst>
              </a:prstGeom>
            </p:spPr>
            <p:style>
              <a:lnRef idx="2">
                <a:schemeClr val="accent1"/>
              </a:lnRef>
              <a:fillRef idx="0">
                <a:schemeClr val="accent1"/>
              </a:fillRef>
              <a:effectRef idx="1">
                <a:schemeClr val="accent1"/>
              </a:effectRef>
              <a:fontRef idx="minor">
                <a:schemeClr val="tx1"/>
              </a:fontRef>
            </p:style>
          </p:cxnSp>
          <p:cxnSp>
            <p:nvCxnSpPr>
              <p:cNvPr id="375" name="Elbow Connector 374"/>
              <p:cNvCxnSpPr>
                <a:stCxn id="352" idx="3"/>
                <a:endCxn id="355" idx="1"/>
              </p:cNvCxnSpPr>
              <p:nvPr/>
            </p:nvCxnSpPr>
            <p:spPr>
              <a:xfrm flipV="1">
                <a:off x="2181451" y="4676665"/>
                <a:ext cx="831763" cy="214491"/>
              </a:xfrm>
              <a:prstGeom prst="bentConnector3">
                <a:avLst>
                  <a:gd name="adj1" fmla="val 12879"/>
                </a:avLst>
              </a:prstGeom>
            </p:spPr>
            <p:style>
              <a:lnRef idx="2">
                <a:schemeClr val="accent1"/>
              </a:lnRef>
              <a:fillRef idx="0">
                <a:schemeClr val="accent1"/>
              </a:fillRef>
              <a:effectRef idx="1">
                <a:schemeClr val="accent1"/>
              </a:effectRef>
              <a:fontRef idx="minor">
                <a:schemeClr val="tx1"/>
              </a:fontRef>
            </p:style>
          </p:cxnSp>
          <p:cxnSp>
            <p:nvCxnSpPr>
              <p:cNvPr id="378" name="Elbow Connector 377"/>
              <p:cNvCxnSpPr>
                <a:stCxn id="352" idx="3"/>
                <a:endCxn id="372" idx="1"/>
              </p:cNvCxnSpPr>
              <p:nvPr/>
            </p:nvCxnSpPr>
            <p:spPr>
              <a:xfrm>
                <a:off x="2181451" y="4891156"/>
                <a:ext cx="221415" cy="420834"/>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88" name="Elbow Connector 387"/>
              <p:cNvCxnSpPr>
                <a:stCxn id="372" idx="3"/>
                <a:endCxn id="360" idx="1"/>
              </p:cNvCxnSpPr>
              <p:nvPr/>
            </p:nvCxnSpPr>
            <p:spPr>
              <a:xfrm flipV="1">
                <a:off x="2838466" y="4983440"/>
                <a:ext cx="172773" cy="32855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89" name="Elbow Connector 388"/>
              <p:cNvCxnSpPr>
                <a:stCxn id="372" idx="3"/>
                <a:endCxn id="361" idx="1"/>
              </p:cNvCxnSpPr>
              <p:nvPr/>
            </p:nvCxnSpPr>
            <p:spPr>
              <a:xfrm flipV="1">
                <a:off x="2838466" y="5282551"/>
                <a:ext cx="179288" cy="29439"/>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92" name="Elbow Connector 391"/>
              <p:cNvCxnSpPr>
                <a:stCxn id="372" idx="3"/>
                <a:endCxn id="362" idx="1"/>
              </p:cNvCxnSpPr>
              <p:nvPr/>
            </p:nvCxnSpPr>
            <p:spPr>
              <a:xfrm>
                <a:off x="2838466" y="5311990"/>
                <a:ext cx="177313" cy="26546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95" name="Elbow Connector 394"/>
              <p:cNvCxnSpPr>
                <a:stCxn id="195" idx="3"/>
                <a:endCxn id="351" idx="1"/>
              </p:cNvCxnSpPr>
              <p:nvPr/>
            </p:nvCxnSpPr>
            <p:spPr>
              <a:xfrm>
                <a:off x="1273538" y="1736033"/>
                <a:ext cx="643425" cy="146068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98" name="Elbow Connector 397"/>
              <p:cNvCxnSpPr>
                <a:stCxn id="195" idx="3"/>
                <a:endCxn id="352" idx="1"/>
              </p:cNvCxnSpPr>
              <p:nvPr/>
            </p:nvCxnSpPr>
            <p:spPr>
              <a:xfrm>
                <a:off x="1273538" y="1736033"/>
                <a:ext cx="643425" cy="315512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01" name="Elbow Connector 400"/>
              <p:cNvCxnSpPr>
                <a:stCxn id="351" idx="3"/>
                <a:endCxn id="353" idx="1"/>
              </p:cNvCxnSpPr>
              <p:nvPr/>
            </p:nvCxnSpPr>
            <p:spPr>
              <a:xfrm flipV="1">
                <a:off x="2181451" y="2852345"/>
                <a:ext cx="835714" cy="34437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07" name="Elbow Connector 406"/>
              <p:cNvCxnSpPr>
                <a:stCxn id="351" idx="3"/>
                <a:endCxn id="363" idx="1"/>
              </p:cNvCxnSpPr>
              <p:nvPr/>
            </p:nvCxnSpPr>
            <p:spPr>
              <a:xfrm>
                <a:off x="2181451" y="3196720"/>
                <a:ext cx="831763" cy="57866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410" name="Rectangle 409"/>
              <p:cNvSpPr/>
              <p:nvPr/>
            </p:nvSpPr>
            <p:spPr>
              <a:xfrm>
                <a:off x="5478471" y="4578932"/>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风险状况</a:t>
                </a:r>
              </a:p>
            </p:txBody>
          </p:sp>
          <p:cxnSp>
            <p:nvCxnSpPr>
              <p:cNvPr id="411" name="Elbow Connector 410"/>
              <p:cNvCxnSpPr>
                <a:stCxn id="351" idx="3"/>
                <a:endCxn id="364" idx="1"/>
              </p:cNvCxnSpPr>
              <p:nvPr/>
            </p:nvCxnSpPr>
            <p:spPr>
              <a:xfrm>
                <a:off x="2181451" y="3196720"/>
                <a:ext cx="831763" cy="87553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14" name="Elbow Connector 413"/>
              <p:cNvCxnSpPr>
                <a:stCxn id="353" idx="3"/>
                <a:endCxn id="356" idx="1"/>
              </p:cNvCxnSpPr>
              <p:nvPr/>
            </p:nvCxnSpPr>
            <p:spPr>
              <a:xfrm flipV="1">
                <a:off x="3789061" y="2612338"/>
                <a:ext cx="316675" cy="24000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17" name="Elbow Connector 416"/>
              <p:cNvCxnSpPr>
                <a:stCxn id="353" idx="3"/>
                <a:endCxn id="357" idx="1"/>
              </p:cNvCxnSpPr>
              <p:nvPr/>
            </p:nvCxnSpPr>
            <p:spPr>
              <a:xfrm>
                <a:off x="3789061" y="2852345"/>
                <a:ext cx="316675" cy="4428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21" name="Elbow Connector 420"/>
              <p:cNvCxnSpPr>
                <a:stCxn id="353" idx="3"/>
                <a:endCxn id="358" idx="1"/>
              </p:cNvCxnSpPr>
              <p:nvPr/>
            </p:nvCxnSpPr>
            <p:spPr>
              <a:xfrm>
                <a:off x="3789061" y="2852345"/>
                <a:ext cx="316675" cy="33152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25" name="Elbow Connector 424"/>
              <p:cNvCxnSpPr>
                <a:stCxn id="353" idx="3"/>
                <a:endCxn id="359" idx="1"/>
              </p:cNvCxnSpPr>
              <p:nvPr/>
            </p:nvCxnSpPr>
            <p:spPr>
              <a:xfrm>
                <a:off x="3789061" y="2852345"/>
                <a:ext cx="316675" cy="61728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35" name="Elbow Connector 434"/>
              <p:cNvCxnSpPr>
                <a:stCxn id="356" idx="3"/>
                <a:endCxn id="364" idx="3"/>
              </p:cNvCxnSpPr>
              <p:nvPr/>
            </p:nvCxnSpPr>
            <p:spPr>
              <a:xfrm flipH="1">
                <a:off x="4877631" y="2612338"/>
                <a:ext cx="1" cy="1459919"/>
              </a:xfrm>
              <a:prstGeom prst="bentConnector3">
                <a:avLst>
                  <a:gd name="adj1" fmla="val -22860000000"/>
                </a:avLst>
              </a:prstGeom>
            </p:spPr>
            <p:style>
              <a:lnRef idx="2">
                <a:schemeClr val="accent1"/>
              </a:lnRef>
              <a:fillRef idx="0">
                <a:schemeClr val="accent1"/>
              </a:fillRef>
              <a:effectRef idx="1">
                <a:schemeClr val="accent1"/>
              </a:effectRef>
              <a:fontRef idx="minor">
                <a:schemeClr val="tx1"/>
              </a:fontRef>
            </p:style>
          </p:cxnSp>
          <p:sp>
            <p:nvSpPr>
              <p:cNvPr id="436" name="Rectangle 435"/>
              <p:cNvSpPr/>
              <p:nvPr/>
            </p:nvSpPr>
            <p:spPr>
              <a:xfrm>
                <a:off x="6572501" y="1052713"/>
                <a:ext cx="435600" cy="432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资本需求</a:t>
                </a:r>
              </a:p>
            </p:txBody>
          </p:sp>
          <p:sp>
            <p:nvSpPr>
              <p:cNvPr id="437" name="Rectangle 436"/>
              <p:cNvSpPr/>
              <p:nvPr/>
            </p:nvSpPr>
            <p:spPr>
              <a:xfrm>
                <a:off x="6572501" y="3126454"/>
                <a:ext cx="435600" cy="432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资本需求</a:t>
                </a:r>
              </a:p>
            </p:txBody>
          </p:sp>
          <p:sp>
            <p:nvSpPr>
              <p:cNvPr id="438" name="Rectangle 437"/>
              <p:cNvSpPr/>
              <p:nvPr/>
            </p:nvSpPr>
            <p:spPr>
              <a:xfrm>
                <a:off x="6572501" y="4741715"/>
                <a:ext cx="435600" cy="432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资本需求</a:t>
                </a:r>
              </a:p>
            </p:txBody>
          </p:sp>
          <p:sp>
            <p:nvSpPr>
              <p:cNvPr id="439" name="Right Arrow 438"/>
              <p:cNvSpPr/>
              <p:nvPr/>
            </p:nvSpPr>
            <p:spPr>
              <a:xfrm>
                <a:off x="5145966" y="4891156"/>
                <a:ext cx="178130" cy="1645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25"/>
              </a:p>
            </p:txBody>
          </p:sp>
          <p:cxnSp>
            <p:nvCxnSpPr>
              <p:cNvPr id="440" name="Elbow Connector 439"/>
              <p:cNvCxnSpPr>
                <a:stCxn id="354" idx="3"/>
                <a:endCxn id="362" idx="3"/>
              </p:cNvCxnSpPr>
              <p:nvPr/>
            </p:nvCxnSpPr>
            <p:spPr>
              <a:xfrm>
                <a:off x="4877632" y="4374461"/>
                <a:ext cx="2564" cy="1202990"/>
              </a:xfrm>
              <a:prstGeom prst="bentConnector3">
                <a:avLst>
                  <a:gd name="adj1" fmla="val 9015757"/>
                </a:avLst>
              </a:prstGeom>
            </p:spPr>
            <p:style>
              <a:lnRef idx="2">
                <a:schemeClr val="accent1"/>
              </a:lnRef>
              <a:fillRef idx="0">
                <a:schemeClr val="accent1"/>
              </a:fillRef>
              <a:effectRef idx="1">
                <a:schemeClr val="accent1"/>
              </a:effectRef>
              <a:fontRef idx="minor">
                <a:schemeClr val="tx1"/>
              </a:fontRef>
            </p:style>
          </p:cxnSp>
          <p:sp>
            <p:nvSpPr>
              <p:cNvPr id="443" name="Rectangle 442"/>
              <p:cNvSpPr/>
              <p:nvPr/>
            </p:nvSpPr>
            <p:spPr>
              <a:xfrm>
                <a:off x="5478471" y="5095990"/>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损失程度</a:t>
                </a:r>
              </a:p>
            </p:txBody>
          </p:sp>
          <p:cxnSp>
            <p:nvCxnSpPr>
              <p:cNvPr id="444" name="Elbow Connector 443"/>
              <p:cNvCxnSpPr>
                <a:stCxn id="410" idx="1"/>
                <a:endCxn id="443" idx="1"/>
              </p:cNvCxnSpPr>
              <p:nvPr/>
            </p:nvCxnSpPr>
            <p:spPr>
              <a:xfrm rot="10800000" flipV="1">
                <a:off x="5478471" y="4713768"/>
                <a:ext cx="12700" cy="517058"/>
              </a:xfrm>
              <a:prstGeom prst="bentConnector3">
                <a:avLst>
                  <a:gd name="adj1" fmla="val 1332473"/>
                </a:avLst>
              </a:prstGeom>
            </p:spPr>
            <p:style>
              <a:lnRef idx="2">
                <a:schemeClr val="accent1"/>
              </a:lnRef>
              <a:fillRef idx="0">
                <a:schemeClr val="accent1"/>
              </a:fillRef>
              <a:effectRef idx="1">
                <a:schemeClr val="accent1"/>
              </a:effectRef>
              <a:fontRef idx="minor">
                <a:schemeClr val="tx1"/>
              </a:fontRef>
            </p:style>
          </p:cxnSp>
          <p:sp>
            <p:nvSpPr>
              <p:cNvPr id="449" name="Rectangle 448"/>
              <p:cNvSpPr/>
              <p:nvPr/>
            </p:nvSpPr>
            <p:spPr>
              <a:xfrm>
                <a:off x="837938" y="5652415"/>
                <a:ext cx="435600" cy="432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第二支柱</a:t>
                </a:r>
              </a:p>
            </p:txBody>
          </p:sp>
          <p:sp>
            <p:nvSpPr>
              <p:cNvPr id="450" name="Rectangle 449"/>
              <p:cNvSpPr/>
              <p:nvPr/>
            </p:nvSpPr>
            <p:spPr>
              <a:xfrm>
                <a:off x="837938" y="6588565"/>
                <a:ext cx="435600" cy="432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第三支柱</a:t>
                </a:r>
              </a:p>
            </p:txBody>
          </p:sp>
          <p:sp>
            <p:nvSpPr>
              <p:cNvPr id="451" name="Rectangle 450"/>
              <p:cNvSpPr/>
              <p:nvPr/>
            </p:nvSpPr>
            <p:spPr>
              <a:xfrm>
                <a:off x="1409555" y="5339951"/>
                <a:ext cx="771896" cy="216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声誉风险</a:t>
                </a:r>
              </a:p>
            </p:txBody>
          </p:sp>
          <p:sp>
            <p:nvSpPr>
              <p:cNvPr id="452" name="Rectangle 451"/>
              <p:cNvSpPr/>
              <p:nvPr/>
            </p:nvSpPr>
            <p:spPr>
              <a:xfrm>
                <a:off x="1409555" y="5569290"/>
                <a:ext cx="771896" cy="216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流动性风险</a:t>
                </a:r>
              </a:p>
            </p:txBody>
          </p:sp>
          <p:sp>
            <p:nvSpPr>
              <p:cNvPr id="453" name="Rectangle 452"/>
              <p:cNvSpPr/>
              <p:nvPr/>
            </p:nvSpPr>
            <p:spPr>
              <a:xfrm>
                <a:off x="1409555" y="5791462"/>
                <a:ext cx="771896" cy="216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集中度风险</a:t>
                </a:r>
              </a:p>
            </p:txBody>
          </p:sp>
          <p:sp>
            <p:nvSpPr>
              <p:cNvPr id="454" name="Rectangle 453"/>
              <p:cNvSpPr/>
              <p:nvPr/>
            </p:nvSpPr>
            <p:spPr>
              <a:xfrm>
                <a:off x="1409555" y="6019323"/>
                <a:ext cx="771896" cy="216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战略风险</a:t>
                </a:r>
              </a:p>
            </p:txBody>
          </p:sp>
          <p:sp>
            <p:nvSpPr>
              <p:cNvPr id="455" name="Rectangle 454"/>
              <p:cNvSpPr/>
              <p:nvPr/>
            </p:nvSpPr>
            <p:spPr>
              <a:xfrm>
                <a:off x="1407580" y="6242973"/>
                <a:ext cx="771896" cy="216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fontScale="77500" lnSpcReduction="20000"/>
              </a:bodyPr>
              <a:lstStyle/>
              <a:p>
                <a:pPr algn="ctr"/>
                <a:r>
                  <a:rPr lang="zh-CN" altLang="en-US" sz="900" b="1" dirty="0">
                    <a:solidFill>
                      <a:schemeClr val="tx1">
                        <a:lumMod val="95000"/>
                        <a:lumOff val="5000"/>
                      </a:schemeClr>
                    </a:solidFill>
                  </a:rPr>
                  <a:t>银行账户利率风险</a:t>
                </a:r>
              </a:p>
            </p:txBody>
          </p:sp>
          <p:cxnSp>
            <p:nvCxnSpPr>
              <p:cNvPr id="457" name="Elbow Connector 456"/>
              <p:cNvCxnSpPr>
                <a:stCxn id="449" idx="3"/>
                <a:endCxn id="451" idx="1"/>
              </p:cNvCxnSpPr>
              <p:nvPr/>
            </p:nvCxnSpPr>
            <p:spPr>
              <a:xfrm flipV="1">
                <a:off x="1273538" y="5447951"/>
                <a:ext cx="136017" cy="420464"/>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59" name="Elbow Connector 458"/>
              <p:cNvCxnSpPr>
                <a:stCxn id="449" idx="3"/>
                <a:endCxn id="452" idx="1"/>
              </p:cNvCxnSpPr>
              <p:nvPr/>
            </p:nvCxnSpPr>
            <p:spPr>
              <a:xfrm flipV="1">
                <a:off x="1273538" y="5677290"/>
                <a:ext cx="136017" cy="19112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61" name="Elbow Connector 460"/>
              <p:cNvCxnSpPr>
                <a:stCxn id="449" idx="3"/>
                <a:endCxn id="453" idx="1"/>
              </p:cNvCxnSpPr>
              <p:nvPr/>
            </p:nvCxnSpPr>
            <p:spPr>
              <a:xfrm>
                <a:off x="1273538" y="5868415"/>
                <a:ext cx="136017" cy="3104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63" name="Elbow Connector 462"/>
              <p:cNvCxnSpPr>
                <a:stCxn id="449" idx="3"/>
                <a:endCxn id="454" idx="1"/>
              </p:cNvCxnSpPr>
              <p:nvPr/>
            </p:nvCxnSpPr>
            <p:spPr>
              <a:xfrm>
                <a:off x="1273538" y="5868415"/>
                <a:ext cx="136017" cy="258908"/>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65" name="Elbow Connector 464"/>
              <p:cNvCxnSpPr>
                <a:stCxn id="449" idx="3"/>
                <a:endCxn id="455" idx="1"/>
              </p:cNvCxnSpPr>
              <p:nvPr/>
            </p:nvCxnSpPr>
            <p:spPr>
              <a:xfrm>
                <a:off x="1273538" y="5868415"/>
                <a:ext cx="134042" cy="482558"/>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67" name="Elbow Connector 466"/>
              <p:cNvCxnSpPr>
                <a:stCxn id="194" idx="3"/>
                <a:endCxn id="449" idx="1"/>
              </p:cNvCxnSpPr>
              <p:nvPr/>
            </p:nvCxnSpPr>
            <p:spPr>
              <a:xfrm>
                <a:off x="463138" y="3548361"/>
                <a:ext cx="374800" cy="2320054"/>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69" name="Elbow Connector 468"/>
              <p:cNvCxnSpPr>
                <a:stCxn id="194" idx="3"/>
                <a:endCxn id="450" idx="1"/>
              </p:cNvCxnSpPr>
              <p:nvPr/>
            </p:nvCxnSpPr>
            <p:spPr>
              <a:xfrm>
                <a:off x="463138" y="3548361"/>
                <a:ext cx="374800" cy="3256204"/>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470" name="Rectangle 469"/>
              <p:cNvSpPr/>
              <p:nvPr/>
            </p:nvSpPr>
            <p:spPr>
              <a:xfrm>
                <a:off x="4110946" y="5806790"/>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定性分析</a:t>
                </a:r>
              </a:p>
            </p:txBody>
          </p:sp>
          <p:sp>
            <p:nvSpPr>
              <p:cNvPr id="471" name="Rectangle 470"/>
              <p:cNvSpPr/>
              <p:nvPr/>
            </p:nvSpPr>
            <p:spPr>
              <a:xfrm>
                <a:off x="4108971" y="6113565"/>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定量计算</a:t>
                </a:r>
              </a:p>
            </p:txBody>
          </p:sp>
          <p:cxnSp>
            <p:nvCxnSpPr>
              <p:cNvPr id="472" name="Elbow Connector 471"/>
              <p:cNvCxnSpPr>
                <a:stCxn id="451" idx="3"/>
                <a:endCxn id="455" idx="3"/>
              </p:cNvCxnSpPr>
              <p:nvPr/>
            </p:nvCxnSpPr>
            <p:spPr>
              <a:xfrm flipH="1">
                <a:off x="2179476" y="5447951"/>
                <a:ext cx="1975" cy="903022"/>
              </a:xfrm>
              <a:prstGeom prst="bentConnector3">
                <a:avLst>
                  <a:gd name="adj1" fmla="val -6163141"/>
                </a:avLst>
              </a:prstGeom>
            </p:spPr>
            <p:style>
              <a:lnRef idx="2">
                <a:schemeClr val="accent1"/>
              </a:lnRef>
              <a:fillRef idx="0">
                <a:schemeClr val="accent1"/>
              </a:fillRef>
              <a:effectRef idx="1">
                <a:schemeClr val="accent1"/>
              </a:effectRef>
              <a:fontRef idx="minor">
                <a:schemeClr val="tx1"/>
              </a:fontRef>
            </p:style>
          </p:cxnSp>
          <p:cxnSp>
            <p:nvCxnSpPr>
              <p:cNvPr id="476" name="Elbow Connector 475"/>
              <p:cNvCxnSpPr>
                <a:stCxn id="470" idx="1"/>
                <a:endCxn id="471" idx="1"/>
              </p:cNvCxnSpPr>
              <p:nvPr/>
            </p:nvCxnSpPr>
            <p:spPr>
              <a:xfrm rot="10800000" flipV="1">
                <a:off x="4108972" y="5941625"/>
                <a:ext cx="1975" cy="306775"/>
              </a:xfrm>
              <a:prstGeom prst="bentConnector3">
                <a:avLst>
                  <a:gd name="adj1" fmla="val 11674684"/>
                </a:avLst>
              </a:prstGeom>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2319742" y="6076462"/>
                <a:ext cx="1548000" cy="0"/>
              </a:xfrm>
              <a:prstGeom prst="line">
                <a:avLst/>
              </a:prstGeom>
            </p:spPr>
            <p:style>
              <a:lnRef idx="2">
                <a:schemeClr val="accent1"/>
              </a:lnRef>
              <a:fillRef idx="0">
                <a:schemeClr val="accent1"/>
              </a:fillRef>
              <a:effectRef idx="1">
                <a:schemeClr val="accent1"/>
              </a:effectRef>
              <a:fontRef idx="minor">
                <a:schemeClr val="tx1"/>
              </a:fontRef>
            </p:style>
          </p:cxnSp>
          <p:sp>
            <p:nvSpPr>
              <p:cNvPr id="483" name="Rectangle 482"/>
              <p:cNvSpPr/>
              <p:nvPr/>
            </p:nvSpPr>
            <p:spPr>
              <a:xfrm>
                <a:off x="5479296" y="5884501"/>
                <a:ext cx="980880"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非预期损失</a:t>
                </a:r>
              </a:p>
            </p:txBody>
          </p:sp>
          <p:sp>
            <p:nvSpPr>
              <p:cNvPr id="484" name="Rectangle 483"/>
              <p:cNvSpPr/>
              <p:nvPr/>
            </p:nvSpPr>
            <p:spPr>
              <a:xfrm>
                <a:off x="6572501" y="5804526"/>
                <a:ext cx="435600" cy="4320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资本需求</a:t>
                </a:r>
              </a:p>
            </p:txBody>
          </p:sp>
          <p:sp>
            <p:nvSpPr>
              <p:cNvPr id="485" name="Rectangle 484"/>
              <p:cNvSpPr/>
              <p:nvPr/>
            </p:nvSpPr>
            <p:spPr>
              <a:xfrm>
                <a:off x="5489195" y="6416901"/>
                <a:ext cx="970981" cy="2320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全行资本供给</a:t>
                </a:r>
              </a:p>
            </p:txBody>
          </p:sp>
          <p:sp>
            <p:nvSpPr>
              <p:cNvPr id="486" name="Rectangle 485"/>
              <p:cNvSpPr/>
              <p:nvPr/>
            </p:nvSpPr>
            <p:spPr>
              <a:xfrm>
                <a:off x="5487220" y="6688051"/>
                <a:ext cx="970981" cy="2320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信息披露</a:t>
                </a:r>
              </a:p>
            </p:txBody>
          </p:sp>
          <p:cxnSp>
            <p:nvCxnSpPr>
              <p:cNvPr id="488" name="Elbow Connector 487"/>
              <p:cNvCxnSpPr>
                <a:stCxn id="470" idx="3"/>
                <a:endCxn id="471" idx="3"/>
              </p:cNvCxnSpPr>
              <p:nvPr/>
            </p:nvCxnSpPr>
            <p:spPr>
              <a:xfrm flipH="1">
                <a:off x="4880867" y="5941626"/>
                <a:ext cx="1975" cy="306775"/>
              </a:xfrm>
              <a:prstGeom prst="bentConnector3">
                <a:avLst>
                  <a:gd name="adj1" fmla="val -11574684"/>
                </a:avLst>
              </a:prstGeom>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flipV="1">
                <a:off x="5094501" y="6019337"/>
                <a:ext cx="396000" cy="3453"/>
              </a:xfrm>
              <a:prstGeom prst="line">
                <a:avLst/>
              </a:prstGeom>
            </p:spPr>
            <p:style>
              <a:lnRef idx="2">
                <a:schemeClr val="accent1"/>
              </a:lnRef>
              <a:fillRef idx="0">
                <a:schemeClr val="accent1"/>
              </a:fillRef>
              <a:effectRef idx="1">
                <a:schemeClr val="accent1"/>
              </a:effectRef>
              <a:fontRef idx="minor">
                <a:schemeClr val="tx1"/>
              </a:fontRef>
            </p:style>
          </p:cxnSp>
          <p:cxnSp>
            <p:nvCxnSpPr>
              <p:cNvPr id="492" name="Shape 491"/>
              <p:cNvCxnSpPr>
                <a:stCxn id="449" idx="2"/>
                <a:endCxn id="485" idx="1"/>
              </p:cNvCxnSpPr>
              <p:nvPr/>
            </p:nvCxnSpPr>
            <p:spPr>
              <a:xfrm rot="16200000" flipH="1">
                <a:off x="3048205" y="4091947"/>
                <a:ext cx="448522" cy="443345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94" name="Straight Connector 493"/>
              <p:cNvCxnSpPr>
                <a:stCxn id="450" idx="3"/>
                <a:endCxn id="486" idx="1"/>
              </p:cNvCxnSpPr>
              <p:nvPr/>
            </p:nvCxnSpPr>
            <p:spPr>
              <a:xfrm flipV="1">
                <a:off x="1273538" y="6804087"/>
                <a:ext cx="4213682" cy="478"/>
              </a:xfrm>
              <a:prstGeom prst="line">
                <a:avLst/>
              </a:prstGeom>
            </p:spPr>
            <p:style>
              <a:lnRef idx="2">
                <a:schemeClr val="accent1"/>
              </a:lnRef>
              <a:fillRef idx="0">
                <a:schemeClr val="accent1"/>
              </a:fillRef>
              <a:effectRef idx="1">
                <a:schemeClr val="accent1"/>
              </a:effectRef>
              <a:fontRef idx="minor">
                <a:schemeClr val="tx1"/>
              </a:fontRef>
            </p:style>
          </p:cxnSp>
          <p:cxnSp>
            <p:nvCxnSpPr>
              <p:cNvPr id="496" name="Straight Connector 495"/>
              <p:cNvCxnSpPr>
                <a:stCxn id="483" idx="3"/>
                <a:endCxn id="484" idx="1"/>
              </p:cNvCxnSpPr>
              <p:nvPr/>
            </p:nvCxnSpPr>
            <p:spPr>
              <a:xfrm>
                <a:off x="6460176" y="6019337"/>
                <a:ext cx="112325" cy="1189"/>
              </a:xfrm>
              <a:prstGeom prst="line">
                <a:avLst/>
              </a:prstGeom>
            </p:spPr>
            <p:style>
              <a:lnRef idx="2">
                <a:schemeClr val="accent1"/>
              </a:lnRef>
              <a:fillRef idx="0">
                <a:schemeClr val="accent1"/>
              </a:fillRef>
              <a:effectRef idx="1">
                <a:schemeClr val="accent1"/>
              </a:effectRef>
              <a:fontRef idx="minor">
                <a:schemeClr val="tx1"/>
              </a:fontRef>
            </p:style>
          </p:cxnSp>
          <p:cxnSp>
            <p:nvCxnSpPr>
              <p:cNvPr id="498" name="Elbow Connector 497"/>
              <p:cNvCxnSpPr>
                <a:stCxn id="410" idx="3"/>
                <a:endCxn id="443" idx="3"/>
              </p:cNvCxnSpPr>
              <p:nvPr/>
            </p:nvCxnSpPr>
            <p:spPr>
              <a:xfrm>
                <a:off x="6250367" y="4713768"/>
                <a:ext cx="12700" cy="517058"/>
              </a:xfrm>
              <a:prstGeom prst="bentConnector3">
                <a:avLst>
                  <a:gd name="adj1" fmla="val 1800000"/>
                </a:avLst>
              </a:prstGeom>
            </p:spPr>
            <p:style>
              <a:lnRef idx="2">
                <a:schemeClr val="accent1"/>
              </a:lnRef>
              <a:fillRef idx="0">
                <a:schemeClr val="accent1"/>
              </a:fillRef>
              <a:effectRef idx="1">
                <a:schemeClr val="accent1"/>
              </a:effectRef>
              <a:fontRef idx="minor">
                <a:schemeClr val="tx1"/>
              </a:fontRef>
            </p:style>
          </p:cxnSp>
          <p:cxnSp>
            <p:nvCxnSpPr>
              <p:cNvPr id="506" name="Elbow Connector 505"/>
              <p:cNvCxnSpPr>
                <a:stCxn id="341" idx="3"/>
                <a:endCxn id="342" idx="3"/>
              </p:cNvCxnSpPr>
              <p:nvPr/>
            </p:nvCxnSpPr>
            <p:spPr>
              <a:xfrm>
                <a:off x="6250367" y="1040852"/>
                <a:ext cx="12700" cy="562862"/>
              </a:xfrm>
              <a:prstGeom prst="bentConnector3">
                <a:avLst>
                  <a:gd name="adj1" fmla="val 1800000"/>
                </a:avLst>
              </a:prstGeom>
            </p:spPr>
            <p:style>
              <a:lnRef idx="2">
                <a:schemeClr val="accent1"/>
              </a:lnRef>
              <a:fillRef idx="0">
                <a:schemeClr val="accent1"/>
              </a:fillRef>
              <a:effectRef idx="1">
                <a:schemeClr val="accent1"/>
              </a:effectRef>
              <a:fontRef idx="minor">
                <a:schemeClr val="tx1"/>
              </a:fontRef>
            </p:style>
          </p:cxnSp>
          <p:sp>
            <p:nvSpPr>
              <p:cNvPr id="510" name="Rectangle 509"/>
              <p:cNvSpPr/>
              <p:nvPr/>
            </p:nvSpPr>
            <p:spPr>
              <a:xfrm>
                <a:off x="7179369" y="3239010"/>
                <a:ext cx="264488" cy="1431207"/>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750" b="1" dirty="0">
                    <a:solidFill>
                      <a:schemeClr val="tx1">
                        <a:lumMod val="95000"/>
                        <a:lumOff val="5000"/>
                      </a:schemeClr>
                    </a:solidFill>
                  </a:rPr>
                  <a:t>资本充足率达标</a:t>
                </a:r>
              </a:p>
            </p:txBody>
          </p:sp>
          <p:sp>
            <p:nvSpPr>
              <p:cNvPr id="511" name="Rectangle 510"/>
              <p:cNvSpPr/>
              <p:nvPr/>
            </p:nvSpPr>
            <p:spPr>
              <a:xfrm>
                <a:off x="7657613" y="2805791"/>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准入退出</a:t>
                </a:r>
              </a:p>
            </p:txBody>
          </p:sp>
          <p:sp>
            <p:nvSpPr>
              <p:cNvPr id="512" name="Rectangle 511"/>
              <p:cNvSpPr/>
              <p:nvPr/>
            </p:nvSpPr>
            <p:spPr>
              <a:xfrm>
                <a:off x="7657613" y="3121951"/>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限额管理</a:t>
                </a:r>
              </a:p>
            </p:txBody>
          </p:sp>
          <p:sp>
            <p:nvSpPr>
              <p:cNvPr id="513" name="Rectangle 512"/>
              <p:cNvSpPr/>
              <p:nvPr/>
            </p:nvSpPr>
            <p:spPr>
              <a:xfrm>
                <a:off x="7657613" y="3438111"/>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smtClean="0">
                    <a:solidFill>
                      <a:schemeClr val="tx1">
                        <a:lumMod val="95000"/>
                        <a:lumOff val="5000"/>
                      </a:schemeClr>
                    </a:solidFill>
                  </a:rPr>
                  <a:t>产品定价</a:t>
                </a:r>
                <a:endParaRPr lang="zh-CN" altLang="en-US" sz="900" b="1" dirty="0">
                  <a:solidFill>
                    <a:schemeClr val="tx1">
                      <a:lumMod val="95000"/>
                      <a:lumOff val="5000"/>
                    </a:schemeClr>
                  </a:solidFill>
                </a:endParaRPr>
              </a:p>
            </p:txBody>
          </p:sp>
          <p:sp>
            <p:nvSpPr>
              <p:cNvPr id="514" name="Rectangle 513"/>
              <p:cNvSpPr/>
              <p:nvPr/>
            </p:nvSpPr>
            <p:spPr>
              <a:xfrm>
                <a:off x="7657613" y="3754271"/>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监控预警</a:t>
                </a:r>
              </a:p>
            </p:txBody>
          </p:sp>
          <p:sp>
            <p:nvSpPr>
              <p:cNvPr id="515" name="Rectangle 514"/>
              <p:cNvSpPr/>
              <p:nvPr/>
            </p:nvSpPr>
            <p:spPr>
              <a:xfrm>
                <a:off x="7657613" y="4070431"/>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fontScale="92500"/>
              </a:bodyPr>
              <a:lstStyle/>
              <a:p>
                <a:pPr algn="ctr"/>
                <a:r>
                  <a:rPr lang="zh-CN" altLang="en-US" sz="900" b="1" dirty="0">
                    <a:solidFill>
                      <a:schemeClr val="tx1">
                        <a:lumMod val="95000"/>
                        <a:lumOff val="5000"/>
                      </a:schemeClr>
                    </a:solidFill>
                  </a:rPr>
                  <a:t>经济</a:t>
                </a:r>
                <a:r>
                  <a:rPr lang="zh-CN" altLang="en-US" sz="900" b="1" dirty="0" smtClean="0">
                    <a:solidFill>
                      <a:schemeClr val="tx1">
                        <a:lumMod val="95000"/>
                        <a:lumOff val="5000"/>
                      </a:schemeClr>
                    </a:solidFill>
                  </a:rPr>
                  <a:t>资本管理</a:t>
                </a:r>
                <a:endParaRPr lang="zh-CN" altLang="en-US" sz="900" b="1" dirty="0">
                  <a:solidFill>
                    <a:schemeClr val="tx1">
                      <a:lumMod val="95000"/>
                      <a:lumOff val="5000"/>
                    </a:schemeClr>
                  </a:solidFill>
                </a:endParaRPr>
              </a:p>
            </p:txBody>
          </p:sp>
          <p:sp>
            <p:nvSpPr>
              <p:cNvPr id="516" name="Rectangle 515"/>
              <p:cNvSpPr/>
              <p:nvPr/>
            </p:nvSpPr>
            <p:spPr>
              <a:xfrm>
                <a:off x="7657613" y="4386591"/>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准备金计提</a:t>
                </a:r>
              </a:p>
            </p:txBody>
          </p:sp>
          <p:sp>
            <p:nvSpPr>
              <p:cNvPr id="517" name="Rectangle 516"/>
              <p:cNvSpPr/>
              <p:nvPr/>
            </p:nvSpPr>
            <p:spPr>
              <a:xfrm>
                <a:off x="7657613" y="4702750"/>
                <a:ext cx="771896" cy="26967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zh-CN" altLang="en-US" sz="900" b="1" dirty="0">
                    <a:solidFill>
                      <a:schemeClr val="tx1">
                        <a:lumMod val="95000"/>
                        <a:lumOff val="5000"/>
                      </a:schemeClr>
                    </a:solidFill>
                  </a:rPr>
                  <a:t>业绩考核</a:t>
                </a:r>
              </a:p>
            </p:txBody>
          </p:sp>
          <p:sp>
            <p:nvSpPr>
              <p:cNvPr id="518" name="Rectangle 517"/>
              <p:cNvSpPr/>
              <p:nvPr/>
            </p:nvSpPr>
            <p:spPr>
              <a:xfrm>
                <a:off x="8786635" y="1267709"/>
                <a:ext cx="264488" cy="841668"/>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750" b="1" dirty="0">
                    <a:solidFill>
                      <a:schemeClr val="tx1">
                        <a:lumMod val="95000"/>
                        <a:lumOff val="5000"/>
                      </a:schemeClr>
                    </a:solidFill>
                  </a:rPr>
                  <a:t>资本节约</a:t>
                </a:r>
              </a:p>
            </p:txBody>
          </p:sp>
          <p:sp>
            <p:nvSpPr>
              <p:cNvPr id="519" name="Rectangle 518"/>
              <p:cNvSpPr/>
              <p:nvPr/>
            </p:nvSpPr>
            <p:spPr>
              <a:xfrm>
                <a:off x="8786635" y="4944380"/>
                <a:ext cx="264488" cy="1336468"/>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750" b="1" dirty="0">
                    <a:solidFill>
                      <a:schemeClr val="tx1">
                        <a:lumMod val="95000"/>
                        <a:lumOff val="5000"/>
                      </a:schemeClr>
                    </a:solidFill>
                  </a:rPr>
                  <a:t>股东价值最大化</a:t>
                </a:r>
              </a:p>
            </p:txBody>
          </p:sp>
          <p:sp>
            <p:nvSpPr>
              <p:cNvPr id="520" name="Rectangle 519"/>
              <p:cNvSpPr/>
              <p:nvPr/>
            </p:nvSpPr>
            <p:spPr>
              <a:xfrm>
                <a:off x="8786635" y="2327870"/>
                <a:ext cx="264488" cy="841668"/>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750" b="1" dirty="0">
                    <a:solidFill>
                      <a:schemeClr val="tx1">
                        <a:lumMod val="95000"/>
                        <a:lumOff val="5000"/>
                      </a:schemeClr>
                    </a:solidFill>
                  </a:rPr>
                  <a:t>风险可控</a:t>
                </a:r>
              </a:p>
            </p:txBody>
          </p:sp>
          <p:sp>
            <p:nvSpPr>
              <p:cNvPr id="521" name="Rectangle 520"/>
              <p:cNvSpPr/>
              <p:nvPr/>
            </p:nvSpPr>
            <p:spPr>
              <a:xfrm>
                <a:off x="8786635" y="3407258"/>
                <a:ext cx="244332" cy="1398332"/>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750" b="1" dirty="0">
                    <a:solidFill>
                      <a:schemeClr val="tx1">
                        <a:lumMod val="95000"/>
                        <a:lumOff val="5000"/>
                      </a:schemeClr>
                    </a:solidFill>
                  </a:rPr>
                  <a:t>提高资本回报率</a:t>
                </a:r>
              </a:p>
            </p:txBody>
          </p:sp>
          <p:cxnSp>
            <p:nvCxnSpPr>
              <p:cNvPr id="523" name="Elbow Connector 522"/>
              <p:cNvCxnSpPr>
                <a:stCxn id="436" idx="3"/>
              </p:cNvCxnSpPr>
              <p:nvPr/>
            </p:nvCxnSpPr>
            <p:spPr>
              <a:xfrm>
                <a:off x="7008101" y="1268713"/>
                <a:ext cx="206893" cy="268590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25" name="Elbow Connector 524"/>
              <p:cNvCxnSpPr>
                <a:stCxn id="437" idx="3"/>
              </p:cNvCxnSpPr>
              <p:nvPr/>
            </p:nvCxnSpPr>
            <p:spPr>
              <a:xfrm>
                <a:off x="7008101" y="3342454"/>
                <a:ext cx="206893" cy="61216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27" name="Elbow Connector 526"/>
              <p:cNvCxnSpPr>
                <a:stCxn id="438" idx="3"/>
              </p:cNvCxnSpPr>
              <p:nvPr/>
            </p:nvCxnSpPr>
            <p:spPr>
              <a:xfrm flipV="1">
                <a:off x="7008101" y="3954614"/>
                <a:ext cx="206893" cy="100310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29" name="Elbow Connector 528"/>
              <p:cNvCxnSpPr>
                <a:stCxn id="484" idx="3"/>
              </p:cNvCxnSpPr>
              <p:nvPr/>
            </p:nvCxnSpPr>
            <p:spPr>
              <a:xfrm flipV="1">
                <a:off x="7008101" y="3954614"/>
                <a:ext cx="206893" cy="206591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31" name="Elbow Connector 530"/>
              <p:cNvCxnSpPr>
                <a:stCxn id="510" idx="3"/>
                <a:endCxn id="511" idx="1"/>
              </p:cNvCxnSpPr>
              <p:nvPr/>
            </p:nvCxnSpPr>
            <p:spPr>
              <a:xfrm flipV="1">
                <a:off x="7443857" y="2940627"/>
                <a:ext cx="213756" cy="101398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32" name="Elbow Connector 531"/>
              <p:cNvCxnSpPr>
                <a:stCxn id="510" idx="3"/>
                <a:endCxn id="512" idx="1"/>
              </p:cNvCxnSpPr>
              <p:nvPr/>
            </p:nvCxnSpPr>
            <p:spPr>
              <a:xfrm flipV="1">
                <a:off x="7443857" y="3256787"/>
                <a:ext cx="213756" cy="69782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35" name="Elbow Connector 534"/>
              <p:cNvCxnSpPr>
                <a:stCxn id="510" idx="3"/>
                <a:endCxn id="513" idx="1"/>
              </p:cNvCxnSpPr>
              <p:nvPr/>
            </p:nvCxnSpPr>
            <p:spPr>
              <a:xfrm flipV="1">
                <a:off x="7443857" y="3572947"/>
                <a:ext cx="213756" cy="38166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38" name="Elbow Connector 537"/>
              <p:cNvCxnSpPr>
                <a:stCxn id="510" idx="3"/>
                <a:endCxn id="514" idx="1"/>
              </p:cNvCxnSpPr>
              <p:nvPr/>
            </p:nvCxnSpPr>
            <p:spPr>
              <a:xfrm flipV="1">
                <a:off x="7443857" y="3889107"/>
                <a:ext cx="213756" cy="6550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41" name="Elbow Connector 540"/>
              <p:cNvCxnSpPr>
                <a:stCxn id="510" idx="3"/>
                <a:endCxn id="515" idx="1"/>
              </p:cNvCxnSpPr>
              <p:nvPr/>
            </p:nvCxnSpPr>
            <p:spPr>
              <a:xfrm>
                <a:off x="7443857" y="3954614"/>
                <a:ext cx="213756" cy="25065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44" name="Elbow Connector 543"/>
              <p:cNvCxnSpPr>
                <a:stCxn id="516" idx="1"/>
                <a:endCxn id="510" idx="3"/>
              </p:cNvCxnSpPr>
              <p:nvPr/>
            </p:nvCxnSpPr>
            <p:spPr>
              <a:xfrm rot="10800000">
                <a:off x="7443857" y="3954615"/>
                <a:ext cx="213756" cy="56681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48" name="Elbow Connector 547"/>
              <p:cNvCxnSpPr>
                <a:stCxn id="517" idx="1"/>
                <a:endCxn id="510" idx="3"/>
              </p:cNvCxnSpPr>
              <p:nvPr/>
            </p:nvCxnSpPr>
            <p:spPr>
              <a:xfrm rot="10800000">
                <a:off x="7443857" y="3954614"/>
                <a:ext cx="213756" cy="88297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51" name="Elbow Connector 550"/>
              <p:cNvCxnSpPr>
                <a:stCxn id="511" idx="3"/>
                <a:endCxn id="517" idx="3"/>
              </p:cNvCxnSpPr>
              <p:nvPr/>
            </p:nvCxnSpPr>
            <p:spPr>
              <a:xfrm>
                <a:off x="8429509" y="2940627"/>
                <a:ext cx="12700" cy="1896959"/>
              </a:xfrm>
              <a:prstGeom prst="bentConnector3">
                <a:avLst>
                  <a:gd name="adj1" fmla="val 490906"/>
                </a:avLst>
              </a:prstGeom>
            </p:spPr>
            <p:style>
              <a:lnRef idx="2">
                <a:schemeClr val="accent1"/>
              </a:lnRef>
              <a:fillRef idx="0">
                <a:schemeClr val="accent1"/>
              </a:fillRef>
              <a:effectRef idx="1">
                <a:schemeClr val="accent1"/>
              </a:effectRef>
              <a:fontRef idx="minor">
                <a:schemeClr val="tx1"/>
              </a:fontRef>
            </p:style>
          </p:cxnSp>
          <p:cxnSp>
            <p:nvCxnSpPr>
              <p:cNvPr id="555" name="Elbow Connector 554"/>
              <p:cNvCxnSpPr>
                <a:stCxn id="518" idx="1"/>
                <a:endCxn id="519" idx="1"/>
              </p:cNvCxnSpPr>
              <p:nvPr/>
            </p:nvCxnSpPr>
            <p:spPr>
              <a:xfrm rot="10800000" flipV="1">
                <a:off x="8786635" y="1688542"/>
                <a:ext cx="12700" cy="3924071"/>
              </a:xfrm>
              <a:prstGeom prst="bentConnector3">
                <a:avLst>
                  <a:gd name="adj1" fmla="val 490906"/>
                </a:avLst>
              </a:prstGeom>
            </p:spPr>
            <p:style>
              <a:lnRef idx="2">
                <a:schemeClr val="accent1"/>
              </a:lnRef>
              <a:fillRef idx="0">
                <a:schemeClr val="accent1"/>
              </a:fillRef>
              <a:effectRef idx="1">
                <a:schemeClr val="accent1"/>
              </a:effectRef>
              <a:fontRef idx="minor">
                <a:schemeClr val="tx1"/>
              </a:fontRef>
            </p:style>
          </p:cxnSp>
          <p:sp>
            <p:nvSpPr>
              <p:cNvPr id="559" name="Right Arrow 558"/>
              <p:cNvSpPr/>
              <p:nvPr/>
            </p:nvSpPr>
            <p:spPr>
              <a:xfrm>
                <a:off x="8538080" y="3811007"/>
                <a:ext cx="178130" cy="1645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25"/>
              </a:p>
            </p:txBody>
          </p:sp>
          <p:cxnSp>
            <p:nvCxnSpPr>
              <p:cNvPr id="561" name="Elbow Connector 560"/>
              <p:cNvCxnSpPr>
                <a:stCxn id="485" idx="3"/>
                <a:endCxn id="510" idx="1"/>
              </p:cNvCxnSpPr>
              <p:nvPr/>
            </p:nvCxnSpPr>
            <p:spPr>
              <a:xfrm flipV="1">
                <a:off x="6460176" y="3954614"/>
                <a:ext cx="719193" cy="2578323"/>
              </a:xfrm>
              <a:prstGeom prst="bentConnector3">
                <a:avLst>
                  <a:gd name="adj1" fmla="val 91280"/>
                </a:avLst>
              </a:prstGeom>
            </p:spPr>
            <p:style>
              <a:lnRef idx="2">
                <a:schemeClr val="accent1"/>
              </a:lnRef>
              <a:fillRef idx="0">
                <a:schemeClr val="accent1"/>
              </a:fillRef>
              <a:effectRef idx="1">
                <a:schemeClr val="accent1"/>
              </a:effectRef>
              <a:fontRef idx="minor">
                <a:schemeClr val="tx1"/>
              </a:fontRef>
            </p:style>
          </p:cxnSp>
        </p:grpSp>
        <p:sp>
          <p:nvSpPr>
            <p:cNvPr id="569" name="Rectangle 568"/>
            <p:cNvSpPr/>
            <p:nvPr/>
          </p:nvSpPr>
          <p:spPr>
            <a:xfrm>
              <a:off x="1712944" y="1388465"/>
              <a:ext cx="1044046" cy="5004324"/>
            </a:xfrm>
            <a:prstGeom prst="rect">
              <a:avLst/>
            </a:prstGeom>
            <a:solidFill>
              <a:schemeClr val="accent4">
                <a:lumMod val="40000"/>
                <a:lumOff val="60000"/>
                <a:alpha val="3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25"/>
            </a:p>
          </p:txBody>
        </p:sp>
        <p:sp>
          <p:nvSpPr>
            <p:cNvPr id="571" name="Rectangle 570"/>
            <p:cNvSpPr/>
            <p:nvPr/>
          </p:nvSpPr>
          <p:spPr>
            <a:xfrm>
              <a:off x="6806440" y="1429206"/>
              <a:ext cx="704234" cy="5004324"/>
            </a:xfrm>
            <a:prstGeom prst="rect">
              <a:avLst/>
            </a:prstGeom>
            <a:solidFill>
              <a:schemeClr val="accent4">
                <a:lumMod val="40000"/>
                <a:lumOff val="60000"/>
                <a:alpha val="3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25"/>
            </a:p>
          </p:txBody>
        </p:sp>
        <p:sp>
          <p:nvSpPr>
            <p:cNvPr id="572" name="Rectangle 571"/>
            <p:cNvSpPr/>
            <p:nvPr/>
          </p:nvSpPr>
          <p:spPr>
            <a:xfrm>
              <a:off x="7639902" y="1429206"/>
              <a:ext cx="300477" cy="5004324"/>
            </a:xfrm>
            <a:prstGeom prst="rect">
              <a:avLst/>
            </a:prstGeom>
            <a:solidFill>
              <a:schemeClr val="accent4">
                <a:lumMod val="40000"/>
                <a:lumOff val="60000"/>
                <a:alpha val="3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25"/>
            </a:p>
          </p:txBody>
        </p:sp>
        <p:sp>
          <p:nvSpPr>
            <p:cNvPr id="573" name="TextBox 572"/>
            <p:cNvSpPr txBox="1"/>
            <p:nvPr/>
          </p:nvSpPr>
          <p:spPr>
            <a:xfrm rot="20643949">
              <a:off x="1717022" y="4051912"/>
              <a:ext cx="969050" cy="321158"/>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风险分类</a:t>
              </a:r>
            </a:p>
          </p:txBody>
        </p:sp>
        <p:sp>
          <p:nvSpPr>
            <p:cNvPr id="570" name="Rectangle 569"/>
            <p:cNvSpPr/>
            <p:nvPr/>
          </p:nvSpPr>
          <p:spPr>
            <a:xfrm>
              <a:off x="2846368" y="1388465"/>
              <a:ext cx="3644720" cy="5004324"/>
            </a:xfrm>
            <a:prstGeom prst="rect">
              <a:avLst/>
            </a:prstGeom>
            <a:solidFill>
              <a:schemeClr val="accent4">
                <a:lumMod val="40000"/>
                <a:lumOff val="60000"/>
                <a:alpha val="3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25"/>
            </a:p>
          </p:txBody>
        </p:sp>
        <p:sp>
          <p:nvSpPr>
            <p:cNvPr id="574" name="TextBox 573"/>
            <p:cNvSpPr txBox="1"/>
            <p:nvPr/>
          </p:nvSpPr>
          <p:spPr>
            <a:xfrm rot="19962875">
              <a:off x="5200392" y="2848093"/>
              <a:ext cx="969050" cy="321158"/>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风险计量</a:t>
              </a:r>
            </a:p>
          </p:txBody>
        </p:sp>
        <p:sp>
          <p:nvSpPr>
            <p:cNvPr id="575" name="TextBox 574"/>
            <p:cNvSpPr txBox="1"/>
            <p:nvPr/>
          </p:nvSpPr>
          <p:spPr>
            <a:xfrm rot="20098080">
              <a:off x="6680012" y="2329626"/>
              <a:ext cx="969050" cy="321158"/>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结果应用</a:t>
              </a:r>
            </a:p>
          </p:txBody>
        </p:sp>
        <p:sp>
          <p:nvSpPr>
            <p:cNvPr id="576" name="TextBox 575"/>
            <p:cNvSpPr txBox="1"/>
            <p:nvPr/>
          </p:nvSpPr>
          <p:spPr>
            <a:xfrm rot="20476911">
              <a:off x="7416492" y="5690064"/>
              <a:ext cx="969050" cy="321158"/>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最终目标</a:t>
              </a:r>
            </a:p>
          </p:txBody>
        </p:sp>
      </p:grpSp>
      <p:sp>
        <p:nvSpPr>
          <p:cNvPr id="2" name="标题 1"/>
          <p:cNvSpPr>
            <a:spLocks noGrp="1"/>
          </p:cNvSpPr>
          <p:nvPr>
            <p:ph type="title"/>
          </p:nvPr>
        </p:nvSpPr>
        <p:spPr/>
        <p:txBody>
          <a:bodyPr/>
          <a:lstStyle/>
          <a:p>
            <a:r>
              <a:rPr kumimoji="1" lang="zh-CN" altLang="en-US" dirty="0" smtClean="0"/>
              <a:t>全面风险管理架构</a:t>
            </a:r>
            <a:r>
              <a:rPr kumimoji="1" lang="en-US" altLang="zh-CN" dirty="0" smtClean="0"/>
              <a:t>—</a:t>
            </a:r>
            <a:r>
              <a:rPr kumimoji="1" lang="zh-CN" altLang="en-US" dirty="0" smtClean="0"/>
              <a:t>国际监管框架</a:t>
            </a:r>
            <a:endParaRPr kumimoji="1" lang="zh-CN" altLang="en-US" dirty="0"/>
          </a:p>
        </p:txBody>
      </p:sp>
      <p:sp>
        <p:nvSpPr>
          <p:cNvPr id="154" name="Slide Number Placeholder 153"/>
          <p:cNvSpPr>
            <a:spLocks noGrp="1"/>
          </p:cNvSpPr>
          <p:nvPr>
            <p:ph type="sldNum" sz="quarter" idx="12"/>
          </p:nvPr>
        </p:nvSpPr>
        <p:spPr/>
        <p:txBody>
          <a:bodyPr/>
          <a:lstStyle/>
          <a:p>
            <a:fld id="{BE799D66-A4C5-4277-8B75-A77F88F39C7A}" type="slidenum">
              <a:rPr lang="zh-CN" altLang="en-US" smtClean="0"/>
              <a:pPr/>
              <a:t>15</a:t>
            </a:fld>
            <a:endParaRPr lang="zh-CN" altLang="en-US"/>
          </a:p>
        </p:txBody>
      </p:sp>
    </p:spTree>
    <p:extLst>
      <p:ext uri="{BB962C8B-B14F-4D97-AF65-F5344CB8AC3E}">
        <p14:creationId xmlns:p14="http://schemas.microsoft.com/office/powerpoint/2010/main" val="3024105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54957" y="3336193"/>
            <a:ext cx="6041380"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50"/>
          </a:p>
        </p:txBody>
      </p:sp>
      <p:sp>
        <p:nvSpPr>
          <p:cNvPr id="3" name="文本框 2"/>
          <p:cNvSpPr txBox="1"/>
          <p:nvPr/>
        </p:nvSpPr>
        <p:spPr>
          <a:xfrm>
            <a:off x="1655676" y="3767530"/>
            <a:ext cx="324036" cy="830997"/>
          </a:xfrm>
          <a:prstGeom prst="rect">
            <a:avLst/>
          </a:prstGeom>
          <a:noFill/>
        </p:spPr>
        <p:txBody>
          <a:bodyPr wrap="square" rtlCol="0">
            <a:spAutoFit/>
          </a:bodyPr>
          <a:lstStyle/>
          <a:p>
            <a:r>
              <a:rPr lang="zh-CN" altLang="en-US" sz="1200" dirty="0"/>
              <a:t>基础数据</a:t>
            </a:r>
          </a:p>
        </p:txBody>
      </p:sp>
      <p:sp>
        <p:nvSpPr>
          <p:cNvPr id="157" name="圆柱形 156"/>
          <p:cNvSpPr/>
          <p:nvPr/>
        </p:nvSpPr>
        <p:spPr>
          <a:xfrm>
            <a:off x="2136767" y="5640449"/>
            <a:ext cx="676558"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latin typeface="微软雅黑" panose="020B0503020204020204" pitchFamily="34" charset="-122"/>
                <a:ea typeface="微软雅黑" panose="020B0503020204020204" pitchFamily="34" charset="-122"/>
              </a:rPr>
              <a:t>衍生品交易</a:t>
            </a:r>
            <a:endParaRPr lang="zh-CN" altLang="en-US" sz="1050" dirty="0">
              <a:latin typeface="微软雅黑" panose="020B0503020204020204" pitchFamily="34" charset="-122"/>
              <a:ea typeface="微软雅黑" panose="020B0503020204020204" pitchFamily="34" charset="-122"/>
            </a:endParaRPr>
          </a:p>
        </p:txBody>
      </p:sp>
      <p:sp>
        <p:nvSpPr>
          <p:cNvPr id="158" name="圆柱形 157"/>
          <p:cNvSpPr/>
          <p:nvPr/>
        </p:nvSpPr>
        <p:spPr>
          <a:xfrm>
            <a:off x="2886141" y="5640449"/>
            <a:ext cx="686507"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latin typeface="微软雅黑" panose="020B0503020204020204" pitchFamily="34" charset="-122"/>
                <a:ea typeface="微软雅黑" panose="020B0503020204020204" pitchFamily="34" charset="-122"/>
              </a:rPr>
              <a:t>资金</a:t>
            </a:r>
            <a:endParaRPr lang="en-US" altLang="zh-CN" sz="1050" dirty="0" smtClean="0">
              <a:latin typeface="微软雅黑" panose="020B0503020204020204" pitchFamily="34" charset="-122"/>
              <a:ea typeface="微软雅黑" panose="020B0503020204020204" pitchFamily="34" charset="-122"/>
            </a:endParaRPr>
          </a:p>
          <a:p>
            <a:pPr algn="ctr"/>
            <a:r>
              <a:rPr lang="zh-CN" altLang="en-US" sz="1050" dirty="0" smtClean="0">
                <a:latin typeface="微软雅黑" panose="020B0503020204020204" pitchFamily="34" charset="-122"/>
                <a:ea typeface="微软雅黑" panose="020B0503020204020204" pitchFamily="34" charset="-122"/>
              </a:rPr>
              <a:t>前台</a:t>
            </a:r>
            <a:endParaRPr lang="zh-CN" altLang="en-US" sz="1050" dirty="0">
              <a:latin typeface="微软雅黑" panose="020B0503020204020204" pitchFamily="34" charset="-122"/>
              <a:ea typeface="微软雅黑" panose="020B0503020204020204" pitchFamily="34" charset="-122"/>
            </a:endParaRPr>
          </a:p>
        </p:txBody>
      </p:sp>
      <p:sp>
        <p:nvSpPr>
          <p:cNvPr id="159" name="圆柱形 158"/>
          <p:cNvSpPr/>
          <p:nvPr/>
        </p:nvSpPr>
        <p:spPr>
          <a:xfrm>
            <a:off x="3683898" y="5640449"/>
            <a:ext cx="695600"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latin typeface="微软雅黑" panose="020B0503020204020204" pitchFamily="34" charset="-122"/>
                <a:ea typeface="微软雅黑" panose="020B0503020204020204" pitchFamily="34" charset="-122"/>
              </a:rPr>
              <a:t>同业</a:t>
            </a:r>
            <a:endParaRPr lang="en-US" altLang="zh-CN" sz="1050" dirty="0" smtClean="0">
              <a:latin typeface="微软雅黑" panose="020B0503020204020204" pitchFamily="34" charset="-122"/>
              <a:ea typeface="微软雅黑" panose="020B0503020204020204" pitchFamily="34" charset="-122"/>
            </a:endParaRPr>
          </a:p>
          <a:p>
            <a:pPr algn="ctr"/>
            <a:r>
              <a:rPr lang="zh-CN" altLang="en-US" sz="1050" dirty="0" smtClean="0">
                <a:latin typeface="微软雅黑" panose="020B0503020204020204" pitchFamily="34" charset="-122"/>
                <a:ea typeface="微软雅黑" panose="020B0503020204020204" pitchFamily="34" charset="-122"/>
              </a:rPr>
              <a:t>交易</a:t>
            </a:r>
            <a:endParaRPr lang="zh-CN" altLang="en-US" sz="1050" dirty="0">
              <a:latin typeface="微软雅黑" panose="020B0503020204020204" pitchFamily="34" charset="-122"/>
              <a:ea typeface="微软雅黑" panose="020B0503020204020204" pitchFamily="34" charset="-122"/>
            </a:endParaRPr>
          </a:p>
        </p:txBody>
      </p:sp>
      <p:sp>
        <p:nvSpPr>
          <p:cNvPr id="160" name="圆柱形 159"/>
          <p:cNvSpPr/>
          <p:nvPr/>
        </p:nvSpPr>
        <p:spPr>
          <a:xfrm>
            <a:off x="4504520" y="5640449"/>
            <a:ext cx="707001"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latin typeface="微软雅黑" panose="020B0503020204020204" pitchFamily="34" charset="-122"/>
                <a:ea typeface="微软雅黑" panose="020B0503020204020204" pitchFamily="34" charset="-122"/>
              </a:rPr>
              <a:t>外汇</a:t>
            </a:r>
            <a:endParaRPr lang="en-US" altLang="zh-CN" sz="1050" dirty="0" smtClean="0">
              <a:latin typeface="微软雅黑" panose="020B0503020204020204" pitchFamily="34" charset="-122"/>
              <a:ea typeface="微软雅黑" panose="020B0503020204020204" pitchFamily="34" charset="-122"/>
            </a:endParaRPr>
          </a:p>
          <a:p>
            <a:pPr algn="ctr"/>
            <a:r>
              <a:rPr lang="zh-CN" altLang="en-US" sz="1050" dirty="0" smtClean="0">
                <a:latin typeface="微软雅黑" panose="020B0503020204020204" pitchFamily="34" charset="-122"/>
                <a:ea typeface="微软雅黑" panose="020B0503020204020204" pitchFamily="34" charset="-122"/>
              </a:rPr>
              <a:t>交易</a:t>
            </a:r>
            <a:endParaRPr lang="zh-CN" altLang="en-US" sz="1050" dirty="0">
              <a:latin typeface="微软雅黑" panose="020B0503020204020204" pitchFamily="34" charset="-122"/>
              <a:ea typeface="微软雅黑" panose="020B0503020204020204" pitchFamily="34" charset="-122"/>
            </a:endParaRPr>
          </a:p>
        </p:txBody>
      </p:sp>
      <p:sp>
        <p:nvSpPr>
          <p:cNvPr id="161" name="圆柱形 160"/>
          <p:cNvSpPr/>
          <p:nvPr/>
        </p:nvSpPr>
        <p:spPr>
          <a:xfrm>
            <a:off x="5329674" y="5640449"/>
            <a:ext cx="597284"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latin typeface="微软雅黑" panose="020B0503020204020204" pitchFamily="34" charset="-122"/>
                <a:ea typeface="微软雅黑" panose="020B0503020204020204" pitchFamily="34" charset="-122"/>
              </a:rPr>
              <a:t>客户</a:t>
            </a:r>
            <a:endParaRPr lang="en-US" altLang="zh-CN" sz="1050" dirty="0" smtClean="0">
              <a:latin typeface="微软雅黑" panose="020B0503020204020204" pitchFamily="34" charset="-122"/>
              <a:ea typeface="微软雅黑" panose="020B0503020204020204" pitchFamily="34" charset="-122"/>
            </a:endParaRPr>
          </a:p>
          <a:p>
            <a:pPr algn="ctr"/>
            <a:r>
              <a:rPr lang="zh-CN" altLang="en-US" sz="1050" dirty="0" smtClean="0">
                <a:latin typeface="微软雅黑" panose="020B0503020204020204" pitchFamily="34" charset="-122"/>
                <a:ea typeface="微软雅黑" panose="020B0503020204020204" pitchFamily="34" charset="-122"/>
              </a:rPr>
              <a:t>管理</a:t>
            </a:r>
            <a:endParaRPr lang="zh-CN" altLang="en-US" sz="1050" dirty="0">
              <a:latin typeface="微软雅黑" panose="020B0503020204020204" pitchFamily="34" charset="-122"/>
              <a:ea typeface="微软雅黑" panose="020B0503020204020204" pitchFamily="34" charset="-122"/>
            </a:endParaRPr>
          </a:p>
        </p:txBody>
      </p:sp>
      <p:sp>
        <p:nvSpPr>
          <p:cNvPr id="162" name="圆柱形 161"/>
          <p:cNvSpPr/>
          <p:nvPr/>
        </p:nvSpPr>
        <p:spPr>
          <a:xfrm>
            <a:off x="6793170" y="5640449"/>
            <a:ext cx="502652"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latin typeface="微软雅黑" panose="020B0503020204020204" pitchFamily="34" charset="-122"/>
                <a:ea typeface="微软雅黑" panose="020B0503020204020204" pitchFamily="34" charset="-122"/>
              </a:rPr>
              <a:t>…….</a:t>
            </a:r>
            <a:endParaRPr lang="zh-CN" altLang="en-US" sz="1050" dirty="0">
              <a:latin typeface="微软雅黑" panose="020B0503020204020204" pitchFamily="34" charset="-122"/>
              <a:ea typeface="微软雅黑" panose="020B0503020204020204" pitchFamily="34" charset="-122"/>
            </a:endParaRPr>
          </a:p>
        </p:txBody>
      </p:sp>
      <p:sp>
        <p:nvSpPr>
          <p:cNvPr id="5" name="矩形 4"/>
          <p:cNvSpPr/>
          <p:nvPr/>
        </p:nvSpPr>
        <p:spPr>
          <a:xfrm>
            <a:off x="2033718" y="3624226"/>
            <a:ext cx="864096" cy="33793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对公授信合同</a:t>
            </a:r>
          </a:p>
        </p:txBody>
      </p:sp>
      <p:sp>
        <p:nvSpPr>
          <p:cNvPr id="164" name="矩形 163"/>
          <p:cNvSpPr/>
          <p:nvPr/>
        </p:nvSpPr>
        <p:spPr>
          <a:xfrm>
            <a:off x="2033718" y="4011160"/>
            <a:ext cx="864096"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对公表内信贷合同</a:t>
            </a:r>
          </a:p>
        </p:txBody>
      </p:sp>
      <p:sp>
        <p:nvSpPr>
          <p:cNvPr id="165" name="矩形 164"/>
          <p:cNvSpPr/>
          <p:nvPr/>
        </p:nvSpPr>
        <p:spPr>
          <a:xfrm>
            <a:off x="2033718" y="4439760"/>
            <a:ext cx="864096"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对公表外信贷合同</a:t>
            </a:r>
          </a:p>
        </p:txBody>
      </p:sp>
      <p:sp>
        <p:nvSpPr>
          <p:cNvPr id="166" name="矩形 165"/>
          <p:cNvSpPr/>
          <p:nvPr/>
        </p:nvSpPr>
        <p:spPr>
          <a:xfrm>
            <a:off x="2955059" y="3624226"/>
            <a:ext cx="864096" cy="33793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对公借据</a:t>
            </a:r>
          </a:p>
        </p:txBody>
      </p:sp>
      <p:sp>
        <p:nvSpPr>
          <p:cNvPr id="167" name="矩形 166"/>
          <p:cNvSpPr/>
          <p:nvPr/>
        </p:nvSpPr>
        <p:spPr>
          <a:xfrm>
            <a:off x="2955059" y="4035494"/>
            <a:ext cx="864096"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对公表外信贷账户</a:t>
            </a:r>
          </a:p>
        </p:txBody>
      </p:sp>
      <p:sp>
        <p:nvSpPr>
          <p:cNvPr id="168" name="矩形 167"/>
          <p:cNvSpPr/>
          <p:nvPr/>
        </p:nvSpPr>
        <p:spPr>
          <a:xfrm>
            <a:off x="2033718" y="4902368"/>
            <a:ext cx="864096" cy="31993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抵质押合同</a:t>
            </a:r>
          </a:p>
        </p:txBody>
      </p:sp>
      <p:sp>
        <p:nvSpPr>
          <p:cNvPr id="169" name="矩形 168"/>
          <p:cNvSpPr/>
          <p:nvPr/>
        </p:nvSpPr>
        <p:spPr>
          <a:xfrm>
            <a:off x="3876401" y="3624226"/>
            <a:ext cx="864096"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个贷授信合同</a:t>
            </a:r>
          </a:p>
        </p:txBody>
      </p:sp>
      <p:sp>
        <p:nvSpPr>
          <p:cNvPr id="170" name="矩形 169"/>
          <p:cNvSpPr/>
          <p:nvPr/>
        </p:nvSpPr>
        <p:spPr>
          <a:xfrm>
            <a:off x="3873163" y="4050720"/>
            <a:ext cx="867335" cy="19820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个贷合同</a:t>
            </a:r>
          </a:p>
        </p:txBody>
      </p:sp>
      <p:sp>
        <p:nvSpPr>
          <p:cNvPr id="171" name="矩形 170"/>
          <p:cNvSpPr/>
          <p:nvPr/>
        </p:nvSpPr>
        <p:spPr>
          <a:xfrm>
            <a:off x="3873161" y="4340023"/>
            <a:ext cx="867336" cy="18726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个贷借据</a:t>
            </a:r>
          </a:p>
        </p:txBody>
      </p:sp>
      <p:sp>
        <p:nvSpPr>
          <p:cNvPr id="172" name="矩形 171"/>
          <p:cNvSpPr/>
          <p:nvPr/>
        </p:nvSpPr>
        <p:spPr>
          <a:xfrm>
            <a:off x="3873161" y="4618382"/>
            <a:ext cx="867336" cy="18141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信用卡账户</a:t>
            </a:r>
          </a:p>
        </p:txBody>
      </p:sp>
      <p:sp>
        <p:nvSpPr>
          <p:cNvPr id="173" name="矩形 172"/>
          <p:cNvSpPr/>
          <p:nvPr/>
        </p:nvSpPr>
        <p:spPr>
          <a:xfrm>
            <a:off x="2949520" y="4429762"/>
            <a:ext cx="864096" cy="33793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对公结算账户</a:t>
            </a:r>
          </a:p>
        </p:txBody>
      </p:sp>
      <p:sp>
        <p:nvSpPr>
          <p:cNvPr id="174" name="矩形 173"/>
          <p:cNvSpPr/>
          <p:nvPr/>
        </p:nvSpPr>
        <p:spPr>
          <a:xfrm>
            <a:off x="3873161" y="4918628"/>
            <a:ext cx="867336"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个人我行资产月度信息</a:t>
            </a:r>
          </a:p>
        </p:txBody>
      </p:sp>
      <p:sp>
        <p:nvSpPr>
          <p:cNvPr id="175" name="矩形 174"/>
          <p:cNvSpPr/>
          <p:nvPr/>
        </p:nvSpPr>
        <p:spPr>
          <a:xfrm>
            <a:off x="2944528" y="4902368"/>
            <a:ext cx="864096" cy="31993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押品保全清收</a:t>
            </a:r>
          </a:p>
        </p:txBody>
      </p:sp>
      <p:sp>
        <p:nvSpPr>
          <p:cNvPr id="177" name="矩形 176"/>
          <p:cNvSpPr/>
          <p:nvPr/>
        </p:nvSpPr>
        <p:spPr>
          <a:xfrm>
            <a:off x="4797294" y="3624226"/>
            <a:ext cx="627983"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客户信息</a:t>
            </a:r>
          </a:p>
        </p:txBody>
      </p:sp>
      <p:sp>
        <p:nvSpPr>
          <p:cNvPr id="178" name="矩形 177"/>
          <p:cNvSpPr/>
          <p:nvPr/>
        </p:nvSpPr>
        <p:spPr>
          <a:xfrm>
            <a:off x="4797294" y="4042390"/>
            <a:ext cx="627983"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交易对手</a:t>
            </a:r>
          </a:p>
        </p:txBody>
      </p:sp>
      <p:sp>
        <p:nvSpPr>
          <p:cNvPr id="179" name="矩形 178"/>
          <p:cNvSpPr/>
          <p:nvPr/>
        </p:nvSpPr>
        <p:spPr>
          <a:xfrm>
            <a:off x="5512037" y="4042390"/>
            <a:ext cx="627983"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利率产品交易</a:t>
            </a:r>
          </a:p>
        </p:txBody>
      </p:sp>
      <p:sp>
        <p:nvSpPr>
          <p:cNvPr id="180" name="矩形 179"/>
          <p:cNvSpPr/>
          <p:nvPr/>
        </p:nvSpPr>
        <p:spPr>
          <a:xfrm>
            <a:off x="5512036" y="4472822"/>
            <a:ext cx="627983"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外汇交易</a:t>
            </a:r>
          </a:p>
        </p:txBody>
      </p:sp>
      <p:sp>
        <p:nvSpPr>
          <p:cNvPr id="181" name="矩形 180"/>
          <p:cNvSpPr/>
          <p:nvPr/>
        </p:nvSpPr>
        <p:spPr>
          <a:xfrm>
            <a:off x="5512037" y="3624225"/>
            <a:ext cx="627983"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投资组合</a:t>
            </a:r>
          </a:p>
        </p:txBody>
      </p:sp>
      <p:sp>
        <p:nvSpPr>
          <p:cNvPr id="182" name="矩形 181"/>
          <p:cNvSpPr/>
          <p:nvPr/>
        </p:nvSpPr>
        <p:spPr>
          <a:xfrm>
            <a:off x="4797294" y="4472822"/>
            <a:ext cx="627983"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内部机构</a:t>
            </a:r>
          </a:p>
        </p:txBody>
      </p:sp>
      <p:sp>
        <p:nvSpPr>
          <p:cNvPr id="183" name="矩形 182"/>
          <p:cNvSpPr/>
          <p:nvPr/>
        </p:nvSpPr>
        <p:spPr>
          <a:xfrm>
            <a:off x="4805034" y="4912620"/>
            <a:ext cx="627983"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对公客户财报</a:t>
            </a:r>
          </a:p>
        </p:txBody>
      </p:sp>
      <p:sp>
        <p:nvSpPr>
          <p:cNvPr id="184" name="矩形 183"/>
          <p:cNvSpPr/>
          <p:nvPr/>
        </p:nvSpPr>
        <p:spPr>
          <a:xfrm>
            <a:off x="5521856" y="4902368"/>
            <a:ext cx="627983"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商品交易</a:t>
            </a:r>
          </a:p>
        </p:txBody>
      </p:sp>
      <p:sp>
        <p:nvSpPr>
          <p:cNvPr id="185" name="矩形 184"/>
          <p:cNvSpPr/>
          <p:nvPr/>
        </p:nvSpPr>
        <p:spPr>
          <a:xfrm>
            <a:off x="6212270" y="3603156"/>
            <a:ext cx="627983"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期权交易</a:t>
            </a:r>
          </a:p>
        </p:txBody>
      </p:sp>
      <p:sp>
        <p:nvSpPr>
          <p:cNvPr id="186" name="矩形 185"/>
          <p:cNvSpPr/>
          <p:nvPr/>
        </p:nvSpPr>
        <p:spPr>
          <a:xfrm>
            <a:off x="6212270" y="4024606"/>
            <a:ext cx="627983"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期货交易</a:t>
            </a:r>
          </a:p>
        </p:txBody>
      </p:sp>
      <p:sp>
        <p:nvSpPr>
          <p:cNvPr id="187" name="矩形 186"/>
          <p:cNvSpPr/>
          <p:nvPr/>
        </p:nvSpPr>
        <p:spPr>
          <a:xfrm>
            <a:off x="6897050" y="3603156"/>
            <a:ext cx="627983"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总账</a:t>
            </a:r>
          </a:p>
        </p:txBody>
      </p:sp>
      <p:sp>
        <p:nvSpPr>
          <p:cNvPr id="189" name="矩形 188"/>
          <p:cNvSpPr/>
          <p:nvPr/>
        </p:nvSpPr>
        <p:spPr>
          <a:xfrm>
            <a:off x="6212270" y="4463985"/>
            <a:ext cx="627983"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资产证券化</a:t>
            </a:r>
          </a:p>
        </p:txBody>
      </p:sp>
      <p:sp>
        <p:nvSpPr>
          <p:cNvPr id="190" name="矩形 189"/>
          <p:cNvSpPr/>
          <p:nvPr/>
        </p:nvSpPr>
        <p:spPr>
          <a:xfrm>
            <a:off x="6227474" y="4894001"/>
            <a:ext cx="627983"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衍生品</a:t>
            </a:r>
          </a:p>
        </p:txBody>
      </p:sp>
      <p:sp>
        <p:nvSpPr>
          <p:cNvPr id="191" name="圆柱形 190"/>
          <p:cNvSpPr/>
          <p:nvPr/>
        </p:nvSpPr>
        <p:spPr>
          <a:xfrm>
            <a:off x="5999679" y="5640449"/>
            <a:ext cx="695702"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微软雅黑" panose="020B0503020204020204" pitchFamily="34" charset="-122"/>
                <a:ea typeface="微软雅黑" panose="020B0503020204020204" pitchFamily="34" charset="-122"/>
              </a:rPr>
              <a:t>总</a:t>
            </a:r>
            <a:r>
              <a:rPr lang="zh-CN" altLang="en-US" sz="1050" dirty="0" smtClean="0">
                <a:latin typeface="微软雅黑" panose="020B0503020204020204" pitchFamily="34" charset="-122"/>
                <a:ea typeface="微软雅黑" panose="020B0503020204020204" pitchFamily="34" charset="-122"/>
              </a:rPr>
              <a:t>账</a:t>
            </a:r>
            <a:endParaRPr lang="en-US" altLang="zh-CN" sz="1050" dirty="0" smtClean="0">
              <a:latin typeface="微软雅黑" panose="020B0503020204020204" pitchFamily="34" charset="-122"/>
              <a:ea typeface="微软雅黑" panose="020B0503020204020204" pitchFamily="34" charset="-122"/>
            </a:endParaRPr>
          </a:p>
          <a:p>
            <a:pPr algn="ctr"/>
            <a:r>
              <a:rPr lang="zh-CN" altLang="en-US" sz="1050" dirty="0" smtClean="0">
                <a:latin typeface="微软雅黑" panose="020B0503020204020204" pitchFamily="34" charset="-122"/>
                <a:ea typeface="微软雅黑" panose="020B0503020204020204" pitchFamily="34" charset="-122"/>
              </a:rPr>
              <a:t>系</a:t>
            </a:r>
            <a:r>
              <a:rPr lang="zh-CN" altLang="en-US" sz="1050" dirty="0">
                <a:latin typeface="微软雅黑" panose="020B0503020204020204" pitchFamily="34" charset="-122"/>
                <a:ea typeface="微软雅黑" panose="020B0503020204020204" pitchFamily="34" charset="-122"/>
              </a:rPr>
              <a:t>统</a:t>
            </a:r>
          </a:p>
        </p:txBody>
      </p:sp>
      <p:sp>
        <p:nvSpPr>
          <p:cNvPr id="192" name="矩形 191"/>
          <p:cNvSpPr/>
          <p:nvPr/>
        </p:nvSpPr>
        <p:spPr>
          <a:xfrm>
            <a:off x="6904304" y="4020866"/>
            <a:ext cx="627983"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会计科目</a:t>
            </a:r>
          </a:p>
        </p:txBody>
      </p:sp>
      <p:sp>
        <p:nvSpPr>
          <p:cNvPr id="193" name="矩形 192"/>
          <p:cNvSpPr/>
          <p:nvPr/>
        </p:nvSpPr>
        <p:spPr>
          <a:xfrm>
            <a:off x="6904304" y="4450048"/>
            <a:ext cx="627983"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50" dirty="0">
                <a:solidFill>
                  <a:schemeClr val="tx1"/>
                </a:solidFill>
                <a:latin typeface="华文仿宋" panose="02010600040101010101" pitchFamily="2" charset="-122"/>
                <a:ea typeface="华文仿宋" panose="02010600040101010101" pitchFamily="2" charset="-122"/>
              </a:rPr>
              <a:t>产品</a:t>
            </a:r>
          </a:p>
        </p:txBody>
      </p:sp>
      <p:sp>
        <p:nvSpPr>
          <p:cNvPr id="196" name="矩形 195"/>
          <p:cNvSpPr/>
          <p:nvPr/>
        </p:nvSpPr>
        <p:spPr>
          <a:xfrm>
            <a:off x="6897049" y="4873870"/>
            <a:ext cx="627983" cy="3366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50" dirty="0">
                <a:solidFill>
                  <a:schemeClr val="tx1"/>
                </a:solidFill>
                <a:latin typeface="华文仿宋" panose="02010600040101010101" pitchFamily="2" charset="-122"/>
                <a:ea typeface="华文仿宋" panose="02010600040101010101" pitchFamily="2" charset="-122"/>
              </a:rPr>
              <a:t>………</a:t>
            </a:r>
            <a:endParaRPr lang="zh-CN" altLang="en-US" sz="850" dirty="0">
              <a:solidFill>
                <a:schemeClr val="tx1"/>
              </a:solidFill>
              <a:latin typeface="华文仿宋" panose="02010600040101010101" pitchFamily="2" charset="-122"/>
              <a:ea typeface="华文仿宋" panose="02010600040101010101" pitchFamily="2" charset="-122"/>
            </a:endParaRPr>
          </a:p>
        </p:txBody>
      </p:sp>
      <p:sp>
        <p:nvSpPr>
          <p:cNvPr id="214" name="圆角矩形 7"/>
          <p:cNvSpPr/>
          <p:nvPr/>
        </p:nvSpPr>
        <p:spPr bwMode="auto">
          <a:xfrm>
            <a:off x="2022419" y="990954"/>
            <a:ext cx="1188132" cy="43656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05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零售信用风险</a:t>
            </a:r>
          </a:p>
        </p:txBody>
      </p:sp>
      <p:sp>
        <p:nvSpPr>
          <p:cNvPr id="217" name="圆角矩形 7"/>
          <p:cNvSpPr/>
          <p:nvPr/>
        </p:nvSpPr>
        <p:spPr bwMode="auto">
          <a:xfrm>
            <a:off x="3321803" y="990954"/>
            <a:ext cx="1188132" cy="43656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05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非零售信用风险</a:t>
            </a:r>
          </a:p>
        </p:txBody>
      </p:sp>
      <p:sp>
        <p:nvSpPr>
          <p:cNvPr id="218" name="圆角矩形 7"/>
          <p:cNvSpPr/>
          <p:nvPr/>
        </p:nvSpPr>
        <p:spPr bwMode="auto">
          <a:xfrm>
            <a:off x="4603888" y="990954"/>
            <a:ext cx="820910" cy="43656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05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市场风险</a:t>
            </a:r>
          </a:p>
        </p:txBody>
      </p:sp>
      <p:sp>
        <p:nvSpPr>
          <p:cNvPr id="220" name="圆角矩形 7"/>
          <p:cNvSpPr/>
          <p:nvPr/>
        </p:nvSpPr>
        <p:spPr bwMode="auto">
          <a:xfrm>
            <a:off x="6515239" y="1001078"/>
            <a:ext cx="763616" cy="43656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05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操作风险</a:t>
            </a:r>
          </a:p>
        </p:txBody>
      </p:sp>
      <p:cxnSp>
        <p:nvCxnSpPr>
          <p:cNvPr id="7" name="直接连接符 6"/>
          <p:cNvCxnSpPr/>
          <p:nvPr/>
        </p:nvCxnSpPr>
        <p:spPr>
          <a:xfrm>
            <a:off x="2184437" y="1427518"/>
            <a:ext cx="0" cy="1582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84437" y="1713977"/>
            <a:ext cx="21602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379556" y="1556825"/>
            <a:ext cx="723275" cy="253916"/>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评分模型</a:t>
            </a:r>
          </a:p>
        </p:txBody>
      </p:sp>
      <p:sp>
        <p:nvSpPr>
          <p:cNvPr id="221" name="文本框 220"/>
          <p:cNvSpPr txBox="1"/>
          <p:nvPr/>
        </p:nvSpPr>
        <p:spPr>
          <a:xfrm>
            <a:off x="2394365" y="1924204"/>
            <a:ext cx="723275" cy="253916"/>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零售分池</a:t>
            </a:r>
          </a:p>
        </p:txBody>
      </p:sp>
      <p:cxnSp>
        <p:nvCxnSpPr>
          <p:cNvPr id="223" name="直接连接符 222"/>
          <p:cNvCxnSpPr/>
          <p:nvPr/>
        </p:nvCxnSpPr>
        <p:spPr>
          <a:xfrm>
            <a:off x="2184437" y="2062702"/>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2184437" y="2434057"/>
            <a:ext cx="216024" cy="0"/>
          </a:xfrm>
          <a:prstGeom prst="line">
            <a:avLst/>
          </a:prstGeom>
        </p:spPr>
        <p:style>
          <a:lnRef idx="1">
            <a:schemeClr val="accent1"/>
          </a:lnRef>
          <a:fillRef idx="0">
            <a:schemeClr val="accent1"/>
          </a:fillRef>
          <a:effectRef idx="0">
            <a:schemeClr val="accent1"/>
          </a:effectRef>
          <a:fontRef idx="minor">
            <a:schemeClr val="tx1"/>
          </a:fontRef>
        </p:style>
      </p:cxnSp>
      <p:sp>
        <p:nvSpPr>
          <p:cNvPr id="226" name="文本框 225"/>
          <p:cNvSpPr txBox="1"/>
          <p:nvPr/>
        </p:nvSpPr>
        <p:spPr>
          <a:xfrm>
            <a:off x="2394363" y="2285320"/>
            <a:ext cx="369012" cy="253916"/>
          </a:xfrm>
          <a:prstGeom prst="rect">
            <a:avLst/>
          </a:prstGeom>
          <a:noFill/>
        </p:spPr>
        <p:txBody>
          <a:bodyPr wrap="none" rtlCol="0">
            <a:spAutoFit/>
          </a:bodyPr>
          <a:lstStyle/>
          <a:p>
            <a:r>
              <a:rPr lang="en-US" altLang="zh-CN" sz="1050" dirty="0">
                <a:latin typeface="微软雅黑" panose="020B0503020204020204" pitchFamily="34" charset="-122"/>
                <a:ea typeface="微软雅黑" panose="020B0503020204020204" pitchFamily="34" charset="-122"/>
              </a:rPr>
              <a:t>PD</a:t>
            </a:r>
            <a:endParaRPr lang="zh-CN" altLang="en-US" sz="1050" dirty="0">
              <a:latin typeface="微软雅黑" panose="020B0503020204020204" pitchFamily="34" charset="-122"/>
              <a:ea typeface="微软雅黑" panose="020B0503020204020204" pitchFamily="34" charset="-122"/>
            </a:endParaRPr>
          </a:p>
        </p:txBody>
      </p:sp>
      <p:cxnSp>
        <p:nvCxnSpPr>
          <p:cNvPr id="227" name="直接连接符 226"/>
          <p:cNvCxnSpPr/>
          <p:nvPr/>
        </p:nvCxnSpPr>
        <p:spPr>
          <a:xfrm>
            <a:off x="2184437" y="2722089"/>
            <a:ext cx="216024" cy="0"/>
          </a:xfrm>
          <a:prstGeom prst="line">
            <a:avLst/>
          </a:prstGeom>
        </p:spPr>
        <p:style>
          <a:lnRef idx="1">
            <a:schemeClr val="accent1"/>
          </a:lnRef>
          <a:fillRef idx="0">
            <a:schemeClr val="accent1"/>
          </a:fillRef>
          <a:effectRef idx="0">
            <a:schemeClr val="accent1"/>
          </a:effectRef>
          <a:fontRef idx="minor">
            <a:schemeClr val="tx1"/>
          </a:fontRef>
        </p:style>
      </p:cxnSp>
      <p:sp>
        <p:nvSpPr>
          <p:cNvPr id="228" name="文本框 227"/>
          <p:cNvSpPr txBox="1"/>
          <p:nvPr/>
        </p:nvSpPr>
        <p:spPr>
          <a:xfrm>
            <a:off x="2394365" y="2591297"/>
            <a:ext cx="861133" cy="253916"/>
          </a:xfrm>
          <a:prstGeom prst="rect">
            <a:avLst/>
          </a:prstGeom>
          <a:noFill/>
        </p:spPr>
        <p:txBody>
          <a:bodyPr wrap="none" rtlCol="0">
            <a:spAutoFit/>
          </a:bodyPr>
          <a:lstStyle/>
          <a:p>
            <a:r>
              <a:rPr lang="en-US" altLang="zh-CN" sz="1050" dirty="0">
                <a:latin typeface="微软雅黑" panose="020B0503020204020204" pitchFamily="34" charset="-122"/>
                <a:ea typeface="微软雅黑" panose="020B0503020204020204" pitchFamily="34" charset="-122"/>
              </a:rPr>
              <a:t>LGD</a:t>
            </a:r>
            <a:r>
              <a:rPr lang="zh-CN" altLang="en-US" sz="1050" dirty="0">
                <a:latin typeface="微软雅黑" panose="020B0503020204020204" pitchFamily="34" charset="-122"/>
                <a:ea typeface="微软雅黑" panose="020B0503020204020204" pitchFamily="34" charset="-122"/>
              </a:rPr>
              <a:t>，</a:t>
            </a:r>
            <a:r>
              <a:rPr lang="en-US" altLang="zh-CN" sz="1050" dirty="0">
                <a:latin typeface="微软雅黑" panose="020B0503020204020204" pitchFamily="34" charset="-122"/>
                <a:ea typeface="微软雅黑" panose="020B0503020204020204" pitchFamily="34" charset="-122"/>
              </a:rPr>
              <a:t>EAD</a:t>
            </a:r>
            <a:endParaRPr lang="zh-CN" altLang="en-US" sz="1050" dirty="0">
              <a:latin typeface="微软雅黑" panose="020B0503020204020204" pitchFamily="34" charset="-122"/>
              <a:ea typeface="微软雅黑" panose="020B0503020204020204" pitchFamily="34" charset="-122"/>
            </a:endParaRPr>
          </a:p>
        </p:txBody>
      </p:sp>
      <p:cxnSp>
        <p:nvCxnSpPr>
          <p:cNvPr id="229" name="直接连接符 228"/>
          <p:cNvCxnSpPr/>
          <p:nvPr/>
        </p:nvCxnSpPr>
        <p:spPr>
          <a:xfrm>
            <a:off x="3553397" y="1424806"/>
            <a:ext cx="0" cy="1579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3553397" y="1711266"/>
            <a:ext cx="216024" cy="0"/>
          </a:xfrm>
          <a:prstGeom prst="line">
            <a:avLst/>
          </a:prstGeom>
        </p:spPr>
        <p:style>
          <a:lnRef idx="1">
            <a:schemeClr val="accent1"/>
          </a:lnRef>
          <a:fillRef idx="0">
            <a:schemeClr val="accent1"/>
          </a:fillRef>
          <a:effectRef idx="0">
            <a:schemeClr val="accent1"/>
          </a:effectRef>
          <a:fontRef idx="minor">
            <a:schemeClr val="tx1"/>
          </a:fontRef>
        </p:style>
      </p:cxnSp>
      <p:sp>
        <p:nvSpPr>
          <p:cNvPr id="231" name="文本框 230"/>
          <p:cNvSpPr txBox="1"/>
          <p:nvPr/>
        </p:nvSpPr>
        <p:spPr>
          <a:xfrm>
            <a:off x="3748516" y="1554114"/>
            <a:ext cx="1042273" cy="253916"/>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初级法（</a:t>
            </a:r>
            <a:r>
              <a:rPr lang="en-US" altLang="zh-CN" sz="1050" dirty="0">
                <a:latin typeface="微软雅黑" panose="020B0503020204020204" pitchFamily="34" charset="-122"/>
                <a:ea typeface="微软雅黑" panose="020B0503020204020204" pitchFamily="34" charset="-122"/>
              </a:rPr>
              <a:t>PD</a:t>
            </a:r>
            <a:r>
              <a:rPr lang="zh-CN" altLang="en-US" sz="1050" dirty="0">
                <a:latin typeface="微软雅黑" panose="020B0503020204020204" pitchFamily="34" charset="-122"/>
                <a:ea typeface="微软雅黑" panose="020B0503020204020204" pitchFamily="34" charset="-122"/>
              </a:rPr>
              <a:t>）</a:t>
            </a:r>
          </a:p>
        </p:txBody>
      </p:sp>
      <p:sp>
        <p:nvSpPr>
          <p:cNvPr id="232" name="文本框 231"/>
          <p:cNvSpPr txBox="1"/>
          <p:nvPr/>
        </p:nvSpPr>
        <p:spPr>
          <a:xfrm>
            <a:off x="3763325" y="1921492"/>
            <a:ext cx="588623" cy="253916"/>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高级法</a:t>
            </a:r>
          </a:p>
        </p:txBody>
      </p:sp>
      <p:cxnSp>
        <p:nvCxnSpPr>
          <p:cNvPr id="233" name="直接连接符 232"/>
          <p:cNvCxnSpPr/>
          <p:nvPr/>
        </p:nvCxnSpPr>
        <p:spPr>
          <a:xfrm>
            <a:off x="3553397" y="2059992"/>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2184437" y="3003926"/>
            <a:ext cx="216024" cy="0"/>
          </a:xfrm>
          <a:prstGeom prst="line">
            <a:avLst/>
          </a:prstGeom>
        </p:spPr>
        <p:style>
          <a:lnRef idx="1">
            <a:schemeClr val="accent1"/>
          </a:lnRef>
          <a:fillRef idx="0">
            <a:schemeClr val="accent1"/>
          </a:fillRef>
          <a:effectRef idx="0">
            <a:schemeClr val="accent1"/>
          </a:effectRef>
          <a:fontRef idx="minor">
            <a:schemeClr val="tx1"/>
          </a:fontRef>
        </p:style>
      </p:cxnSp>
      <p:sp>
        <p:nvSpPr>
          <p:cNvPr id="239" name="文本框 238"/>
          <p:cNvSpPr txBox="1"/>
          <p:nvPr/>
        </p:nvSpPr>
        <p:spPr>
          <a:xfrm>
            <a:off x="2394365" y="2849274"/>
            <a:ext cx="1114408" cy="415498"/>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模型调整</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a:t>
            </a:r>
            <a:r>
              <a:rPr lang="en-US" altLang="zh-CN" sz="1050" dirty="0">
                <a:latin typeface="微软雅黑" panose="020B0503020204020204" pitchFamily="34" charset="-122"/>
                <a:ea typeface="微软雅黑" panose="020B0503020204020204" pitchFamily="34" charset="-122"/>
              </a:rPr>
              <a:t>5~7</a:t>
            </a:r>
            <a:r>
              <a:rPr lang="zh-CN" altLang="en-US" sz="1050" dirty="0">
                <a:latin typeface="微软雅黑" panose="020B0503020204020204" pitchFamily="34" charset="-122"/>
                <a:ea typeface="微软雅黑" panose="020B0503020204020204" pitchFamily="34" charset="-122"/>
              </a:rPr>
              <a:t>年历史）</a:t>
            </a:r>
          </a:p>
        </p:txBody>
      </p:sp>
      <p:sp>
        <p:nvSpPr>
          <p:cNvPr id="241" name="文本框 240"/>
          <p:cNvSpPr txBox="1"/>
          <p:nvPr/>
        </p:nvSpPr>
        <p:spPr>
          <a:xfrm>
            <a:off x="3744421" y="2834942"/>
            <a:ext cx="1114408" cy="415498"/>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模型调整</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a:t>
            </a:r>
            <a:r>
              <a:rPr lang="en-US" altLang="zh-CN" sz="1050" dirty="0">
                <a:latin typeface="微软雅黑" panose="020B0503020204020204" pitchFamily="34" charset="-122"/>
                <a:ea typeface="微软雅黑" panose="020B0503020204020204" pitchFamily="34" charset="-122"/>
              </a:rPr>
              <a:t>5~7</a:t>
            </a:r>
            <a:r>
              <a:rPr lang="zh-CN" altLang="en-US" sz="1050" dirty="0">
                <a:latin typeface="微软雅黑" panose="020B0503020204020204" pitchFamily="34" charset="-122"/>
                <a:ea typeface="微软雅黑" panose="020B0503020204020204" pitchFamily="34" charset="-122"/>
              </a:rPr>
              <a:t>年历史）</a:t>
            </a:r>
          </a:p>
        </p:txBody>
      </p:sp>
      <p:sp>
        <p:nvSpPr>
          <p:cNvPr id="242" name="圆角矩形 7"/>
          <p:cNvSpPr/>
          <p:nvPr/>
        </p:nvSpPr>
        <p:spPr bwMode="auto">
          <a:xfrm>
            <a:off x="5577833" y="990954"/>
            <a:ext cx="763616" cy="43656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05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RWA</a:t>
            </a:r>
            <a:endParaRPr lang="zh-CN" altLang="en-US" sz="105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244" name="直接连接符 243"/>
          <p:cNvCxnSpPr/>
          <p:nvPr/>
        </p:nvCxnSpPr>
        <p:spPr>
          <a:xfrm>
            <a:off x="4805033" y="1439668"/>
            <a:ext cx="0" cy="1006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4797293" y="1711266"/>
            <a:ext cx="216024" cy="0"/>
          </a:xfrm>
          <a:prstGeom prst="line">
            <a:avLst/>
          </a:prstGeom>
        </p:spPr>
        <p:style>
          <a:lnRef idx="1">
            <a:schemeClr val="accent1"/>
          </a:lnRef>
          <a:fillRef idx="0">
            <a:schemeClr val="accent1"/>
          </a:fillRef>
          <a:effectRef idx="0">
            <a:schemeClr val="accent1"/>
          </a:effectRef>
          <a:fontRef idx="minor">
            <a:schemeClr val="tx1"/>
          </a:fontRef>
        </p:style>
      </p:cxnSp>
      <p:sp>
        <p:nvSpPr>
          <p:cNvPr id="247" name="文本框 246"/>
          <p:cNvSpPr txBox="1"/>
          <p:nvPr/>
        </p:nvSpPr>
        <p:spPr>
          <a:xfrm>
            <a:off x="4980299" y="1572766"/>
            <a:ext cx="588623" cy="253916"/>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标准法</a:t>
            </a:r>
          </a:p>
        </p:txBody>
      </p:sp>
      <p:cxnSp>
        <p:nvCxnSpPr>
          <p:cNvPr id="248" name="直接连接符 247"/>
          <p:cNvCxnSpPr/>
          <p:nvPr/>
        </p:nvCxnSpPr>
        <p:spPr>
          <a:xfrm>
            <a:off x="4797293" y="2059992"/>
            <a:ext cx="216024" cy="0"/>
          </a:xfrm>
          <a:prstGeom prst="line">
            <a:avLst/>
          </a:prstGeom>
        </p:spPr>
        <p:style>
          <a:lnRef idx="1">
            <a:schemeClr val="accent1"/>
          </a:lnRef>
          <a:fillRef idx="0">
            <a:schemeClr val="accent1"/>
          </a:fillRef>
          <a:effectRef idx="0">
            <a:schemeClr val="accent1"/>
          </a:effectRef>
          <a:fontRef idx="minor">
            <a:schemeClr val="tx1"/>
          </a:fontRef>
        </p:style>
      </p:cxnSp>
      <p:sp>
        <p:nvSpPr>
          <p:cNvPr id="250" name="文本框 249"/>
          <p:cNvSpPr txBox="1"/>
          <p:nvPr/>
        </p:nvSpPr>
        <p:spPr>
          <a:xfrm>
            <a:off x="4980299" y="1909992"/>
            <a:ext cx="588623" cy="253916"/>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内模法</a:t>
            </a:r>
          </a:p>
        </p:txBody>
      </p:sp>
      <p:cxnSp>
        <p:nvCxnSpPr>
          <p:cNvPr id="251" name="直接连接符 250"/>
          <p:cNvCxnSpPr/>
          <p:nvPr/>
        </p:nvCxnSpPr>
        <p:spPr>
          <a:xfrm>
            <a:off x="4805033" y="2431346"/>
            <a:ext cx="216024" cy="0"/>
          </a:xfrm>
          <a:prstGeom prst="line">
            <a:avLst/>
          </a:prstGeom>
        </p:spPr>
        <p:style>
          <a:lnRef idx="1">
            <a:schemeClr val="accent1"/>
          </a:lnRef>
          <a:fillRef idx="0">
            <a:schemeClr val="accent1"/>
          </a:fillRef>
          <a:effectRef idx="0">
            <a:schemeClr val="accent1"/>
          </a:effectRef>
          <a:fontRef idx="minor">
            <a:schemeClr val="tx1"/>
          </a:fontRef>
        </p:style>
      </p:cxnSp>
      <p:sp>
        <p:nvSpPr>
          <p:cNvPr id="252" name="文本框 251"/>
          <p:cNvSpPr txBox="1"/>
          <p:nvPr/>
        </p:nvSpPr>
        <p:spPr>
          <a:xfrm>
            <a:off x="4977670" y="2295733"/>
            <a:ext cx="723275" cy="253916"/>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模型调整</a:t>
            </a:r>
          </a:p>
        </p:txBody>
      </p:sp>
      <p:cxnSp>
        <p:nvCxnSpPr>
          <p:cNvPr id="253" name="直接连接符 252"/>
          <p:cNvCxnSpPr/>
          <p:nvPr/>
        </p:nvCxnSpPr>
        <p:spPr>
          <a:xfrm flipH="1">
            <a:off x="6620151" y="1434930"/>
            <a:ext cx="11157" cy="28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a:off x="6620150" y="1721388"/>
            <a:ext cx="216024" cy="0"/>
          </a:xfrm>
          <a:prstGeom prst="line">
            <a:avLst/>
          </a:prstGeom>
        </p:spPr>
        <p:style>
          <a:lnRef idx="1">
            <a:schemeClr val="accent1"/>
          </a:lnRef>
          <a:fillRef idx="0">
            <a:schemeClr val="accent1"/>
          </a:fillRef>
          <a:effectRef idx="0">
            <a:schemeClr val="accent1"/>
          </a:effectRef>
          <a:fontRef idx="minor">
            <a:schemeClr val="tx1"/>
          </a:fontRef>
        </p:style>
      </p:cxnSp>
      <p:sp>
        <p:nvSpPr>
          <p:cNvPr id="255" name="文本框 254"/>
          <p:cNvSpPr txBox="1"/>
          <p:nvPr/>
        </p:nvSpPr>
        <p:spPr>
          <a:xfrm>
            <a:off x="6790817" y="1570604"/>
            <a:ext cx="992579" cy="253916"/>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八大业务条线</a:t>
            </a:r>
          </a:p>
        </p:txBody>
      </p:sp>
      <p:cxnSp>
        <p:nvCxnSpPr>
          <p:cNvPr id="258" name="直接连接符 257"/>
          <p:cNvCxnSpPr/>
          <p:nvPr/>
        </p:nvCxnSpPr>
        <p:spPr>
          <a:xfrm>
            <a:off x="5706126" y="1406721"/>
            <a:ext cx="0" cy="791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a:off x="5706126" y="1711266"/>
            <a:ext cx="216024"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文本框 259"/>
          <p:cNvSpPr txBox="1"/>
          <p:nvPr/>
        </p:nvSpPr>
        <p:spPr>
          <a:xfrm>
            <a:off x="5876909" y="1560481"/>
            <a:ext cx="588623" cy="253916"/>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权重法</a:t>
            </a:r>
          </a:p>
        </p:txBody>
      </p:sp>
      <p:cxnSp>
        <p:nvCxnSpPr>
          <p:cNvPr id="261" name="直接连接符 260"/>
          <p:cNvCxnSpPr/>
          <p:nvPr/>
        </p:nvCxnSpPr>
        <p:spPr>
          <a:xfrm>
            <a:off x="5706126" y="2180484"/>
            <a:ext cx="216024" cy="0"/>
          </a:xfrm>
          <a:prstGeom prst="line">
            <a:avLst/>
          </a:prstGeom>
        </p:spPr>
        <p:style>
          <a:lnRef idx="1">
            <a:schemeClr val="accent1"/>
          </a:lnRef>
          <a:fillRef idx="0">
            <a:schemeClr val="accent1"/>
          </a:fillRef>
          <a:effectRef idx="0">
            <a:schemeClr val="accent1"/>
          </a:effectRef>
          <a:fontRef idx="minor">
            <a:schemeClr val="tx1"/>
          </a:fontRef>
        </p:style>
      </p:cxnSp>
      <p:sp>
        <p:nvSpPr>
          <p:cNvPr id="262" name="文本框 261"/>
          <p:cNvSpPr txBox="1"/>
          <p:nvPr/>
        </p:nvSpPr>
        <p:spPr>
          <a:xfrm>
            <a:off x="5869451" y="2006965"/>
            <a:ext cx="588623" cy="253916"/>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内评法</a:t>
            </a:r>
          </a:p>
        </p:txBody>
      </p:sp>
      <p:cxnSp>
        <p:nvCxnSpPr>
          <p:cNvPr id="264" name="直接连接符 263"/>
          <p:cNvCxnSpPr/>
          <p:nvPr/>
        </p:nvCxnSpPr>
        <p:spPr>
          <a:xfrm>
            <a:off x="3529907" y="2991358"/>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3553397" y="2404861"/>
            <a:ext cx="216024"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3751570" y="2253749"/>
            <a:ext cx="857927" cy="253916"/>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集中度风险</a:t>
            </a:r>
          </a:p>
        </p:txBody>
      </p:sp>
      <p:sp>
        <p:nvSpPr>
          <p:cNvPr id="6" name="标题 5"/>
          <p:cNvSpPr>
            <a:spLocks noGrp="1"/>
          </p:cNvSpPr>
          <p:nvPr>
            <p:ph type="title"/>
          </p:nvPr>
        </p:nvSpPr>
        <p:spPr/>
        <p:txBody>
          <a:bodyPr/>
          <a:lstStyle/>
          <a:p>
            <a:r>
              <a:rPr kumimoji="1" lang="zh-CN" altLang="en-US" dirty="0" smtClean="0"/>
              <a:t>全面风险对数据的要求</a:t>
            </a:r>
            <a:endParaRPr kumimoji="1" lang="zh-CN" altLang="en-US" dirty="0"/>
          </a:p>
        </p:txBody>
      </p:sp>
      <p:sp>
        <p:nvSpPr>
          <p:cNvPr id="81" name="Slide Number Placeholder 80"/>
          <p:cNvSpPr>
            <a:spLocks noGrp="1"/>
          </p:cNvSpPr>
          <p:nvPr>
            <p:ph type="sldNum" sz="quarter" idx="12"/>
          </p:nvPr>
        </p:nvSpPr>
        <p:spPr/>
        <p:txBody>
          <a:bodyPr/>
          <a:lstStyle/>
          <a:p>
            <a:fld id="{BE799D66-A4C5-4277-8B75-A77F88F39C7A}" type="slidenum">
              <a:rPr lang="zh-CN" altLang="en-US" smtClean="0"/>
              <a:pPr/>
              <a:t>16</a:t>
            </a:fld>
            <a:endParaRPr lang="zh-CN" altLang="en-US"/>
          </a:p>
        </p:txBody>
      </p:sp>
    </p:spTree>
    <p:extLst>
      <p:ext uri="{BB962C8B-B14F-4D97-AF65-F5344CB8AC3E}">
        <p14:creationId xmlns:p14="http://schemas.microsoft.com/office/powerpoint/2010/main" val="1973347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燕尾形 7"/>
          <p:cNvSpPr/>
          <p:nvPr/>
        </p:nvSpPr>
        <p:spPr>
          <a:xfrm>
            <a:off x="752052" y="999763"/>
            <a:ext cx="1661673" cy="493448"/>
          </a:xfrm>
          <a:prstGeom prst="chevron">
            <a:avLst>
              <a:gd name="adj" fmla="val 40000"/>
            </a:avLst>
          </a:prstGeom>
          <a:solidFill>
            <a:schemeClr val="bg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任意多边形 8"/>
          <p:cNvSpPr/>
          <p:nvPr/>
        </p:nvSpPr>
        <p:spPr>
          <a:xfrm>
            <a:off x="1195166" y="1123124"/>
            <a:ext cx="1403191" cy="493448"/>
          </a:xfrm>
          <a:custGeom>
            <a:avLst/>
            <a:gdLst>
              <a:gd name="connsiteX0" fmla="*/ 0 w 1870921"/>
              <a:gd name="connsiteY0" fmla="*/ 49345 h 493448"/>
              <a:gd name="connsiteX1" fmla="*/ 49345 w 1870921"/>
              <a:gd name="connsiteY1" fmla="*/ 0 h 493448"/>
              <a:gd name="connsiteX2" fmla="*/ 1821576 w 1870921"/>
              <a:gd name="connsiteY2" fmla="*/ 0 h 493448"/>
              <a:gd name="connsiteX3" fmla="*/ 1870921 w 1870921"/>
              <a:gd name="connsiteY3" fmla="*/ 49345 h 493448"/>
              <a:gd name="connsiteX4" fmla="*/ 1870921 w 1870921"/>
              <a:gd name="connsiteY4" fmla="*/ 444103 h 493448"/>
              <a:gd name="connsiteX5" fmla="*/ 1821576 w 1870921"/>
              <a:gd name="connsiteY5" fmla="*/ 493448 h 493448"/>
              <a:gd name="connsiteX6" fmla="*/ 49345 w 1870921"/>
              <a:gd name="connsiteY6" fmla="*/ 493448 h 493448"/>
              <a:gd name="connsiteX7" fmla="*/ 0 w 1870921"/>
              <a:gd name="connsiteY7" fmla="*/ 444103 h 493448"/>
              <a:gd name="connsiteX8" fmla="*/ 0 w 1870921"/>
              <a:gd name="connsiteY8" fmla="*/ 49345 h 493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0921" h="493448">
                <a:moveTo>
                  <a:pt x="0" y="49345"/>
                </a:moveTo>
                <a:cubicBezTo>
                  <a:pt x="0" y="22093"/>
                  <a:pt x="22093" y="0"/>
                  <a:pt x="49345" y="0"/>
                </a:cubicBezTo>
                <a:lnTo>
                  <a:pt x="1821576" y="0"/>
                </a:lnTo>
                <a:cubicBezTo>
                  <a:pt x="1848828" y="0"/>
                  <a:pt x="1870921" y="22093"/>
                  <a:pt x="1870921" y="49345"/>
                </a:cubicBezTo>
                <a:lnTo>
                  <a:pt x="1870921" y="444103"/>
                </a:lnTo>
                <a:cubicBezTo>
                  <a:pt x="1870921" y="471355"/>
                  <a:pt x="1848828" y="493448"/>
                  <a:pt x="1821576" y="493448"/>
                </a:cubicBezTo>
                <a:lnTo>
                  <a:pt x="49345" y="493448"/>
                </a:lnTo>
                <a:cubicBezTo>
                  <a:pt x="22093" y="493448"/>
                  <a:pt x="0" y="471355"/>
                  <a:pt x="0" y="444103"/>
                </a:cubicBezTo>
                <a:lnTo>
                  <a:pt x="0" y="49345"/>
                </a:lnTo>
                <a:close/>
              </a:path>
            </a:pathLst>
          </a:custGeom>
          <a:solidFill>
            <a:schemeClr val="accent1">
              <a:lumMod val="75000"/>
              <a:alpha val="90000"/>
            </a:schemeClr>
          </a:solidFill>
          <a:ln>
            <a:no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516" tIns="85516" rIns="85516" bIns="85516" numCol="1" spcCol="1270" anchor="ctr" anchorCtr="0">
            <a:noAutofit/>
          </a:bodyPr>
          <a:lstStyle/>
          <a:p>
            <a:pPr algn="ctr" defTabSz="466725">
              <a:lnSpc>
                <a:spcPct val="90000"/>
              </a:lnSpc>
              <a:spcBef>
                <a:spcPct val="0"/>
              </a:spcBef>
              <a:spcAft>
                <a:spcPct val="35000"/>
              </a:spcAft>
            </a:pPr>
            <a:r>
              <a:rPr lang="zh-CN" altLang="en-US" sz="1200" dirty="0">
                <a:solidFill>
                  <a:schemeClr val="bg1"/>
                </a:solidFill>
              </a:rPr>
              <a:t>方案一：独立建设</a:t>
            </a:r>
            <a:endParaRPr lang="en-US" sz="1200" dirty="0">
              <a:solidFill>
                <a:schemeClr val="bg1"/>
              </a:solidFill>
            </a:endParaRPr>
          </a:p>
        </p:txBody>
      </p:sp>
      <p:sp>
        <p:nvSpPr>
          <p:cNvPr id="10" name="燕尾形 9"/>
          <p:cNvSpPr/>
          <p:nvPr/>
        </p:nvSpPr>
        <p:spPr>
          <a:xfrm>
            <a:off x="3469379" y="983369"/>
            <a:ext cx="1661673" cy="493448"/>
          </a:xfrm>
          <a:prstGeom prst="chevron">
            <a:avLst>
              <a:gd name="adj" fmla="val 40000"/>
            </a:avLst>
          </a:prstGeom>
          <a:solidFill>
            <a:schemeClr val="bg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任意多边形 10"/>
          <p:cNvSpPr/>
          <p:nvPr/>
        </p:nvSpPr>
        <p:spPr>
          <a:xfrm>
            <a:off x="3912493" y="1106731"/>
            <a:ext cx="1403191" cy="493448"/>
          </a:xfrm>
          <a:custGeom>
            <a:avLst/>
            <a:gdLst>
              <a:gd name="connsiteX0" fmla="*/ 0 w 1870921"/>
              <a:gd name="connsiteY0" fmla="*/ 49345 h 493448"/>
              <a:gd name="connsiteX1" fmla="*/ 49345 w 1870921"/>
              <a:gd name="connsiteY1" fmla="*/ 0 h 493448"/>
              <a:gd name="connsiteX2" fmla="*/ 1821576 w 1870921"/>
              <a:gd name="connsiteY2" fmla="*/ 0 h 493448"/>
              <a:gd name="connsiteX3" fmla="*/ 1870921 w 1870921"/>
              <a:gd name="connsiteY3" fmla="*/ 49345 h 493448"/>
              <a:gd name="connsiteX4" fmla="*/ 1870921 w 1870921"/>
              <a:gd name="connsiteY4" fmla="*/ 444103 h 493448"/>
              <a:gd name="connsiteX5" fmla="*/ 1821576 w 1870921"/>
              <a:gd name="connsiteY5" fmla="*/ 493448 h 493448"/>
              <a:gd name="connsiteX6" fmla="*/ 49345 w 1870921"/>
              <a:gd name="connsiteY6" fmla="*/ 493448 h 493448"/>
              <a:gd name="connsiteX7" fmla="*/ 0 w 1870921"/>
              <a:gd name="connsiteY7" fmla="*/ 444103 h 493448"/>
              <a:gd name="connsiteX8" fmla="*/ 0 w 1870921"/>
              <a:gd name="connsiteY8" fmla="*/ 49345 h 493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0921" h="493448">
                <a:moveTo>
                  <a:pt x="0" y="49345"/>
                </a:moveTo>
                <a:cubicBezTo>
                  <a:pt x="0" y="22093"/>
                  <a:pt x="22093" y="0"/>
                  <a:pt x="49345" y="0"/>
                </a:cubicBezTo>
                <a:lnTo>
                  <a:pt x="1821576" y="0"/>
                </a:lnTo>
                <a:cubicBezTo>
                  <a:pt x="1848828" y="0"/>
                  <a:pt x="1870921" y="22093"/>
                  <a:pt x="1870921" y="49345"/>
                </a:cubicBezTo>
                <a:lnTo>
                  <a:pt x="1870921" y="444103"/>
                </a:lnTo>
                <a:cubicBezTo>
                  <a:pt x="1870921" y="471355"/>
                  <a:pt x="1848828" y="493448"/>
                  <a:pt x="1821576" y="493448"/>
                </a:cubicBezTo>
                <a:lnTo>
                  <a:pt x="49345" y="493448"/>
                </a:lnTo>
                <a:cubicBezTo>
                  <a:pt x="22093" y="493448"/>
                  <a:pt x="0" y="471355"/>
                  <a:pt x="0" y="444103"/>
                </a:cubicBezTo>
                <a:lnTo>
                  <a:pt x="0" y="49345"/>
                </a:lnTo>
                <a:close/>
              </a:path>
            </a:pathLst>
          </a:custGeom>
          <a:solidFill>
            <a:schemeClr val="accent3">
              <a:lumMod val="75000"/>
              <a:alpha val="90000"/>
            </a:schemeClr>
          </a:solidFill>
          <a:ln>
            <a:no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516" tIns="85516" rIns="85516" bIns="85516" numCol="1" spcCol="1270" anchor="ctr" anchorCtr="0">
            <a:noAutofit/>
          </a:bodyPr>
          <a:lstStyle/>
          <a:p>
            <a:pPr algn="ctr" defTabSz="466725">
              <a:lnSpc>
                <a:spcPct val="90000"/>
              </a:lnSpc>
              <a:spcBef>
                <a:spcPct val="0"/>
              </a:spcBef>
              <a:spcAft>
                <a:spcPct val="35000"/>
              </a:spcAft>
            </a:pPr>
            <a:r>
              <a:rPr lang="zh-CN" altLang="en-US" sz="1200" dirty="0">
                <a:solidFill>
                  <a:schemeClr val="bg1"/>
                </a:solidFill>
              </a:rPr>
              <a:t>方案二：基于</a:t>
            </a:r>
            <a:r>
              <a:rPr lang="en-US" altLang="zh-CN" sz="1200" dirty="0">
                <a:solidFill>
                  <a:schemeClr val="bg1"/>
                </a:solidFill>
              </a:rPr>
              <a:t>EDW</a:t>
            </a:r>
            <a:endParaRPr lang="en-US" sz="1200" dirty="0">
              <a:solidFill>
                <a:schemeClr val="bg1"/>
              </a:solidFill>
            </a:endParaRPr>
          </a:p>
        </p:txBody>
      </p:sp>
      <p:sp>
        <p:nvSpPr>
          <p:cNvPr id="12" name="燕尾形 11"/>
          <p:cNvSpPr/>
          <p:nvPr/>
        </p:nvSpPr>
        <p:spPr>
          <a:xfrm>
            <a:off x="6428429" y="983369"/>
            <a:ext cx="1661673" cy="493448"/>
          </a:xfrm>
          <a:prstGeom prst="chevron">
            <a:avLst>
              <a:gd name="adj" fmla="val 40000"/>
            </a:avLst>
          </a:prstGeom>
          <a:solidFill>
            <a:schemeClr val="bg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任意多边形 12"/>
          <p:cNvSpPr/>
          <p:nvPr/>
        </p:nvSpPr>
        <p:spPr>
          <a:xfrm>
            <a:off x="6871542" y="1106731"/>
            <a:ext cx="1403191" cy="493448"/>
          </a:xfrm>
          <a:custGeom>
            <a:avLst/>
            <a:gdLst>
              <a:gd name="connsiteX0" fmla="*/ 0 w 1870921"/>
              <a:gd name="connsiteY0" fmla="*/ 49345 h 493448"/>
              <a:gd name="connsiteX1" fmla="*/ 49345 w 1870921"/>
              <a:gd name="connsiteY1" fmla="*/ 0 h 493448"/>
              <a:gd name="connsiteX2" fmla="*/ 1821576 w 1870921"/>
              <a:gd name="connsiteY2" fmla="*/ 0 h 493448"/>
              <a:gd name="connsiteX3" fmla="*/ 1870921 w 1870921"/>
              <a:gd name="connsiteY3" fmla="*/ 49345 h 493448"/>
              <a:gd name="connsiteX4" fmla="*/ 1870921 w 1870921"/>
              <a:gd name="connsiteY4" fmla="*/ 444103 h 493448"/>
              <a:gd name="connsiteX5" fmla="*/ 1821576 w 1870921"/>
              <a:gd name="connsiteY5" fmla="*/ 493448 h 493448"/>
              <a:gd name="connsiteX6" fmla="*/ 49345 w 1870921"/>
              <a:gd name="connsiteY6" fmla="*/ 493448 h 493448"/>
              <a:gd name="connsiteX7" fmla="*/ 0 w 1870921"/>
              <a:gd name="connsiteY7" fmla="*/ 444103 h 493448"/>
              <a:gd name="connsiteX8" fmla="*/ 0 w 1870921"/>
              <a:gd name="connsiteY8" fmla="*/ 49345 h 493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0921" h="493448">
                <a:moveTo>
                  <a:pt x="0" y="49345"/>
                </a:moveTo>
                <a:cubicBezTo>
                  <a:pt x="0" y="22093"/>
                  <a:pt x="22093" y="0"/>
                  <a:pt x="49345" y="0"/>
                </a:cubicBezTo>
                <a:lnTo>
                  <a:pt x="1821576" y="0"/>
                </a:lnTo>
                <a:cubicBezTo>
                  <a:pt x="1848828" y="0"/>
                  <a:pt x="1870921" y="22093"/>
                  <a:pt x="1870921" y="49345"/>
                </a:cubicBezTo>
                <a:lnTo>
                  <a:pt x="1870921" y="444103"/>
                </a:lnTo>
                <a:cubicBezTo>
                  <a:pt x="1870921" y="471355"/>
                  <a:pt x="1848828" y="493448"/>
                  <a:pt x="1821576" y="493448"/>
                </a:cubicBezTo>
                <a:lnTo>
                  <a:pt x="49345" y="493448"/>
                </a:lnTo>
                <a:cubicBezTo>
                  <a:pt x="22093" y="493448"/>
                  <a:pt x="0" y="471355"/>
                  <a:pt x="0" y="444103"/>
                </a:cubicBezTo>
                <a:lnTo>
                  <a:pt x="0" y="49345"/>
                </a:lnTo>
                <a:close/>
              </a:path>
            </a:pathLst>
          </a:custGeom>
          <a:solidFill>
            <a:schemeClr val="accent4">
              <a:lumMod val="75000"/>
              <a:alpha val="90000"/>
            </a:schemeClr>
          </a:solidFill>
          <a:ln>
            <a:no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516" tIns="85516" rIns="85516" bIns="85516" numCol="1" spcCol="1270" anchor="ctr" anchorCtr="0">
            <a:noAutofit/>
          </a:bodyPr>
          <a:lstStyle/>
          <a:p>
            <a:pPr algn="ctr" defTabSz="466725">
              <a:lnSpc>
                <a:spcPct val="90000"/>
              </a:lnSpc>
              <a:spcBef>
                <a:spcPct val="0"/>
              </a:spcBef>
              <a:spcAft>
                <a:spcPct val="35000"/>
              </a:spcAft>
            </a:pPr>
            <a:r>
              <a:rPr lang="zh-CN" altLang="en-US" sz="1200" dirty="0">
                <a:solidFill>
                  <a:schemeClr val="bg1"/>
                </a:solidFill>
              </a:rPr>
              <a:t>方案三：基于</a:t>
            </a:r>
            <a:r>
              <a:rPr lang="en-US" altLang="zh-CN" sz="1200" dirty="0">
                <a:solidFill>
                  <a:schemeClr val="bg1"/>
                </a:solidFill>
              </a:rPr>
              <a:t>RDM</a:t>
            </a:r>
            <a:endParaRPr lang="en-US" sz="1200" dirty="0">
              <a:solidFill>
                <a:schemeClr val="bg1"/>
              </a:solidFill>
            </a:endParaRPr>
          </a:p>
        </p:txBody>
      </p:sp>
      <p:cxnSp>
        <p:nvCxnSpPr>
          <p:cNvPr id="15" name="直接连接符 14"/>
          <p:cNvCxnSpPr/>
          <p:nvPr/>
        </p:nvCxnSpPr>
        <p:spPr>
          <a:xfrm>
            <a:off x="2887027" y="1803339"/>
            <a:ext cx="0" cy="453650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9280" y="1771536"/>
            <a:ext cx="0" cy="453650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圆柱形 15"/>
          <p:cNvSpPr/>
          <p:nvPr/>
        </p:nvSpPr>
        <p:spPr>
          <a:xfrm>
            <a:off x="627125" y="5821657"/>
            <a:ext cx="488043"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华文仿宋" panose="02010600040101010101" pitchFamily="2" charset="-122"/>
                <a:ea typeface="华文仿宋" panose="02010600040101010101" pitchFamily="2" charset="-122"/>
              </a:rPr>
              <a:t>核心</a:t>
            </a:r>
          </a:p>
        </p:txBody>
      </p:sp>
      <p:sp>
        <p:nvSpPr>
          <p:cNvPr id="19" name="圆柱形 18"/>
          <p:cNvSpPr/>
          <p:nvPr/>
        </p:nvSpPr>
        <p:spPr>
          <a:xfrm>
            <a:off x="1238379" y="5821657"/>
            <a:ext cx="490767"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华文仿宋" panose="02010600040101010101" pitchFamily="2" charset="-122"/>
                <a:ea typeface="华文仿宋" panose="02010600040101010101" pitchFamily="2" charset="-122"/>
              </a:rPr>
              <a:t>信贷</a:t>
            </a:r>
          </a:p>
        </p:txBody>
      </p:sp>
      <p:sp>
        <p:nvSpPr>
          <p:cNvPr id="20" name="圆柱形 19"/>
          <p:cNvSpPr/>
          <p:nvPr/>
        </p:nvSpPr>
        <p:spPr>
          <a:xfrm>
            <a:off x="1820009" y="5821657"/>
            <a:ext cx="601656"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华文仿宋" panose="02010600040101010101" pitchFamily="2" charset="-122"/>
                <a:ea typeface="华文仿宋" panose="02010600040101010101" pitchFamily="2" charset="-122"/>
              </a:rPr>
              <a:t>信用卡</a:t>
            </a:r>
          </a:p>
        </p:txBody>
      </p:sp>
      <p:sp>
        <p:nvSpPr>
          <p:cNvPr id="18" name="文本框 17"/>
          <p:cNvSpPr txBox="1"/>
          <p:nvPr/>
        </p:nvSpPr>
        <p:spPr>
          <a:xfrm>
            <a:off x="232212" y="5485910"/>
            <a:ext cx="179164" cy="276999"/>
          </a:xfrm>
          <a:prstGeom prst="rect">
            <a:avLst/>
          </a:prstGeom>
          <a:noFill/>
        </p:spPr>
        <p:txBody>
          <a:bodyPr wrap="square" rtlCol="0">
            <a:spAutoFit/>
          </a:bodyPr>
          <a:lstStyle/>
          <a:p>
            <a:r>
              <a:rPr lang="zh-CN" altLang="en-US" sz="1200" dirty="0">
                <a:latin typeface="仿宋" panose="02010609060101010101" pitchFamily="49" charset="-122"/>
                <a:ea typeface="仿宋" panose="02010609060101010101" pitchFamily="49" charset="-122"/>
              </a:rPr>
              <a:t>数据源</a:t>
            </a:r>
          </a:p>
        </p:txBody>
      </p:sp>
      <p:sp>
        <p:nvSpPr>
          <p:cNvPr id="25" name="圆柱形 24"/>
          <p:cNvSpPr/>
          <p:nvPr/>
        </p:nvSpPr>
        <p:spPr>
          <a:xfrm>
            <a:off x="552913" y="1949320"/>
            <a:ext cx="463367" cy="504056"/>
          </a:xfrm>
          <a:prstGeom prst="ca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华文仿宋" panose="02010600040101010101" pitchFamily="2" charset="-122"/>
                <a:ea typeface="华文仿宋" panose="02010600040101010101" pitchFamily="2" charset="-122"/>
              </a:rPr>
              <a:t>零售</a:t>
            </a:r>
            <a:endParaRPr lang="en-US" altLang="zh-CN" sz="1050" dirty="0">
              <a:latin typeface="华文仿宋" panose="02010600040101010101" pitchFamily="2" charset="-122"/>
              <a:ea typeface="华文仿宋" panose="02010600040101010101" pitchFamily="2" charset="-122"/>
            </a:endParaRPr>
          </a:p>
          <a:p>
            <a:pPr algn="ctr"/>
            <a:r>
              <a:rPr lang="zh-CN" altLang="en-US" sz="1050" dirty="0">
                <a:latin typeface="华文仿宋" panose="02010600040101010101" pitchFamily="2" charset="-122"/>
                <a:ea typeface="华文仿宋" panose="02010600040101010101" pitchFamily="2" charset="-122"/>
              </a:rPr>
              <a:t>内评</a:t>
            </a:r>
          </a:p>
        </p:txBody>
      </p:sp>
      <p:sp>
        <p:nvSpPr>
          <p:cNvPr id="26" name="圆柱形 25"/>
          <p:cNvSpPr/>
          <p:nvPr/>
        </p:nvSpPr>
        <p:spPr>
          <a:xfrm>
            <a:off x="1082881" y="1935728"/>
            <a:ext cx="468900" cy="504056"/>
          </a:xfrm>
          <a:prstGeom prst="ca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华文仿宋" panose="02010600040101010101" pitchFamily="2" charset="-122"/>
                <a:ea typeface="华文仿宋" panose="02010600040101010101" pitchFamily="2" charset="-122"/>
              </a:rPr>
              <a:t>对公</a:t>
            </a:r>
            <a:endParaRPr lang="en-US" altLang="zh-CN" sz="1050" dirty="0">
              <a:latin typeface="华文仿宋" panose="02010600040101010101" pitchFamily="2" charset="-122"/>
              <a:ea typeface="华文仿宋" panose="02010600040101010101" pitchFamily="2" charset="-122"/>
            </a:endParaRPr>
          </a:p>
          <a:p>
            <a:pPr algn="ctr"/>
            <a:r>
              <a:rPr lang="zh-CN" altLang="en-US" sz="1050" dirty="0">
                <a:latin typeface="华文仿宋" panose="02010600040101010101" pitchFamily="2" charset="-122"/>
                <a:ea typeface="华文仿宋" panose="02010600040101010101" pitchFamily="2" charset="-122"/>
              </a:rPr>
              <a:t>内评</a:t>
            </a:r>
          </a:p>
        </p:txBody>
      </p:sp>
      <p:cxnSp>
        <p:nvCxnSpPr>
          <p:cNvPr id="27" name="直接箭头连接符 26"/>
          <p:cNvCxnSpPr>
            <a:stCxn id="20" idx="1"/>
            <a:endCxn id="25" idx="3"/>
          </p:cNvCxnSpPr>
          <p:nvPr/>
        </p:nvCxnSpPr>
        <p:spPr>
          <a:xfrm flipH="1" flipV="1">
            <a:off x="784597" y="2453377"/>
            <a:ext cx="1336241" cy="3368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9" idx="1"/>
            <a:endCxn id="25" idx="3"/>
          </p:cNvCxnSpPr>
          <p:nvPr/>
        </p:nvCxnSpPr>
        <p:spPr>
          <a:xfrm flipH="1" flipV="1">
            <a:off x="784596" y="2453377"/>
            <a:ext cx="699166" cy="3368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1"/>
            <a:endCxn id="25" idx="3"/>
          </p:cNvCxnSpPr>
          <p:nvPr/>
        </p:nvCxnSpPr>
        <p:spPr>
          <a:xfrm flipH="1" flipV="1">
            <a:off x="784596" y="2453377"/>
            <a:ext cx="86550" cy="3368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6" idx="1"/>
            <a:endCxn id="26" idx="3"/>
          </p:cNvCxnSpPr>
          <p:nvPr/>
        </p:nvCxnSpPr>
        <p:spPr>
          <a:xfrm flipV="1">
            <a:off x="871147" y="2439785"/>
            <a:ext cx="446185" cy="3381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9" idx="1"/>
            <a:endCxn id="26" idx="3"/>
          </p:cNvCxnSpPr>
          <p:nvPr/>
        </p:nvCxnSpPr>
        <p:spPr>
          <a:xfrm flipH="1" flipV="1">
            <a:off x="1317332" y="2439785"/>
            <a:ext cx="166431" cy="3381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0" idx="1"/>
            <a:endCxn id="26" idx="3"/>
          </p:cNvCxnSpPr>
          <p:nvPr/>
        </p:nvCxnSpPr>
        <p:spPr>
          <a:xfrm flipH="1" flipV="1">
            <a:off x="1317331" y="2439785"/>
            <a:ext cx="803506" cy="3381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圆柱形 40"/>
          <p:cNvSpPr/>
          <p:nvPr/>
        </p:nvSpPr>
        <p:spPr>
          <a:xfrm>
            <a:off x="1621983" y="1949320"/>
            <a:ext cx="480218" cy="504056"/>
          </a:xfrm>
          <a:prstGeom prst="ca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latin typeface="华文仿宋" panose="02010600040101010101" pitchFamily="2" charset="-122"/>
                <a:ea typeface="华文仿宋" panose="02010600040101010101" pitchFamily="2" charset="-122"/>
              </a:rPr>
              <a:t>RWA</a:t>
            </a:r>
            <a:endParaRPr lang="zh-CN" altLang="en-US" sz="1050" dirty="0">
              <a:latin typeface="华文仿宋" panose="02010600040101010101" pitchFamily="2" charset="-122"/>
              <a:ea typeface="华文仿宋" panose="02010600040101010101" pitchFamily="2" charset="-122"/>
            </a:endParaRPr>
          </a:p>
        </p:txBody>
      </p:sp>
      <p:cxnSp>
        <p:nvCxnSpPr>
          <p:cNvPr id="43" name="直接箭头连接符 42"/>
          <p:cNvCxnSpPr>
            <a:stCxn id="16" idx="1"/>
            <a:endCxn id="41" idx="3"/>
          </p:cNvCxnSpPr>
          <p:nvPr/>
        </p:nvCxnSpPr>
        <p:spPr>
          <a:xfrm flipV="1">
            <a:off x="871146" y="2453377"/>
            <a:ext cx="990946" cy="3368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9" idx="1"/>
            <a:endCxn id="41" idx="3"/>
          </p:cNvCxnSpPr>
          <p:nvPr/>
        </p:nvCxnSpPr>
        <p:spPr>
          <a:xfrm flipV="1">
            <a:off x="1483762" y="2453377"/>
            <a:ext cx="378330" cy="3368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20" idx="1"/>
            <a:endCxn id="41" idx="3"/>
          </p:cNvCxnSpPr>
          <p:nvPr/>
        </p:nvCxnSpPr>
        <p:spPr>
          <a:xfrm flipH="1" flipV="1">
            <a:off x="1862093" y="2453377"/>
            <a:ext cx="258745" cy="3368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25" idx="1"/>
            <a:endCxn id="41" idx="1"/>
          </p:cNvCxnSpPr>
          <p:nvPr/>
        </p:nvCxnSpPr>
        <p:spPr>
          <a:xfrm rot="5400000" flipH="1" flipV="1">
            <a:off x="1321228" y="1410572"/>
            <a:ext cx="16933" cy="1077496"/>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26" idx="1"/>
            <a:endCxn id="41" idx="1"/>
          </p:cNvCxnSpPr>
          <p:nvPr/>
        </p:nvCxnSpPr>
        <p:spPr>
          <a:xfrm rot="16200000" flipH="1">
            <a:off x="1582915" y="1670145"/>
            <a:ext cx="13592" cy="544761"/>
          </a:xfrm>
          <a:prstGeom prst="bentConnector3">
            <a:avLst>
              <a:gd name="adj1" fmla="val -2242496"/>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圆柱形 62"/>
          <p:cNvSpPr/>
          <p:nvPr/>
        </p:nvSpPr>
        <p:spPr>
          <a:xfrm>
            <a:off x="605615" y="4957561"/>
            <a:ext cx="1808110" cy="432048"/>
          </a:xfrm>
          <a:prstGeom prst="can">
            <a:avLst/>
          </a:prstGeom>
          <a:solidFill>
            <a:schemeClr val="accent2">
              <a:lumMod val="20000"/>
              <a:lumOff val="80000"/>
            </a:schemeClr>
          </a:solidFill>
          <a:ln>
            <a:solidFill>
              <a:schemeClr val="accent2">
                <a:lumMod val="20000"/>
                <a:lumOff val="8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dirty="0">
                <a:solidFill>
                  <a:schemeClr val="tx1"/>
                </a:solidFill>
              </a:rPr>
              <a:t>ODS</a:t>
            </a:r>
            <a:endParaRPr lang="zh-CN" altLang="en-US" sz="1125" dirty="0">
              <a:solidFill>
                <a:schemeClr val="tx1"/>
              </a:solidFill>
            </a:endParaRPr>
          </a:p>
        </p:txBody>
      </p:sp>
      <p:sp>
        <p:nvSpPr>
          <p:cNvPr id="73" name="圆柱形 72"/>
          <p:cNvSpPr/>
          <p:nvPr/>
        </p:nvSpPr>
        <p:spPr>
          <a:xfrm>
            <a:off x="3575521" y="5820759"/>
            <a:ext cx="558707"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华文仿宋" panose="02010600040101010101" pitchFamily="2" charset="-122"/>
                <a:ea typeface="华文仿宋" panose="02010600040101010101" pitchFamily="2" charset="-122"/>
              </a:rPr>
              <a:t>核心</a:t>
            </a:r>
          </a:p>
        </p:txBody>
      </p:sp>
      <p:sp>
        <p:nvSpPr>
          <p:cNvPr id="74" name="圆柱形 73"/>
          <p:cNvSpPr/>
          <p:nvPr/>
        </p:nvSpPr>
        <p:spPr>
          <a:xfrm>
            <a:off x="4249581" y="5803984"/>
            <a:ext cx="499393"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华文仿宋" panose="02010600040101010101" pitchFamily="2" charset="-122"/>
                <a:ea typeface="华文仿宋" panose="02010600040101010101" pitchFamily="2" charset="-122"/>
              </a:rPr>
              <a:t>信贷</a:t>
            </a:r>
          </a:p>
        </p:txBody>
      </p:sp>
      <p:sp>
        <p:nvSpPr>
          <p:cNvPr id="75" name="圆柱形 74"/>
          <p:cNvSpPr/>
          <p:nvPr/>
        </p:nvSpPr>
        <p:spPr>
          <a:xfrm>
            <a:off x="4876507" y="5805264"/>
            <a:ext cx="659605"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华文仿宋" panose="02010600040101010101" pitchFamily="2" charset="-122"/>
                <a:ea typeface="华文仿宋" panose="02010600040101010101" pitchFamily="2" charset="-122"/>
              </a:rPr>
              <a:t>信用卡</a:t>
            </a:r>
          </a:p>
        </p:txBody>
      </p:sp>
      <p:sp>
        <p:nvSpPr>
          <p:cNvPr id="77" name="圆柱形 76"/>
          <p:cNvSpPr/>
          <p:nvPr/>
        </p:nvSpPr>
        <p:spPr>
          <a:xfrm>
            <a:off x="6426364" y="5820759"/>
            <a:ext cx="497330"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华文仿宋" panose="02010600040101010101" pitchFamily="2" charset="-122"/>
                <a:ea typeface="华文仿宋" panose="02010600040101010101" pitchFamily="2" charset="-122"/>
              </a:rPr>
              <a:t>核心</a:t>
            </a:r>
          </a:p>
        </p:txBody>
      </p:sp>
      <p:sp>
        <p:nvSpPr>
          <p:cNvPr id="78" name="圆柱形 77"/>
          <p:cNvSpPr/>
          <p:nvPr/>
        </p:nvSpPr>
        <p:spPr>
          <a:xfrm>
            <a:off x="7132627" y="5803984"/>
            <a:ext cx="527456"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华文仿宋" panose="02010600040101010101" pitchFamily="2" charset="-122"/>
                <a:ea typeface="华文仿宋" panose="02010600040101010101" pitchFamily="2" charset="-122"/>
              </a:rPr>
              <a:t>信贷</a:t>
            </a:r>
          </a:p>
        </p:txBody>
      </p:sp>
      <p:sp>
        <p:nvSpPr>
          <p:cNvPr id="79" name="圆柱形 78"/>
          <p:cNvSpPr/>
          <p:nvPr/>
        </p:nvSpPr>
        <p:spPr>
          <a:xfrm>
            <a:off x="7854196" y="5803984"/>
            <a:ext cx="585793"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华文仿宋" panose="02010600040101010101" pitchFamily="2" charset="-122"/>
                <a:ea typeface="华文仿宋" panose="02010600040101010101" pitchFamily="2" charset="-122"/>
              </a:rPr>
              <a:t>信用卡</a:t>
            </a:r>
          </a:p>
        </p:txBody>
      </p:sp>
      <p:sp>
        <p:nvSpPr>
          <p:cNvPr id="81" name="圆柱形 80"/>
          <p:cNvSpPr/>
          <p:nvPr/>
        </p:nvSpPr>
        <p:spPr>
          <a:xfrm>
            <a:off x="3362708" y="4072585"/>
            <a:ext cx="2357264" cy="1304761"/>
          </a:xfrm>
          <a:prstGeom prst="can">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25"/>
          </a:p>
        </p:txBody>
      </p:sp>
      <p:sp>
        <p:nvSpPr>
          <p:cNvPr id="84" name="矩形 83"/>
          <p:cNvSpPr/>
          <p:nvPr/>
        </p:nvSpPr>
        <p:spPr>
          <a:xfrm>
            <a:off x="4233871" y="4743862"/>
            <a:ext cx="571391" cy="220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当事人</a:t>
            </a:r>
          </a:p>
        </p:txBody>
      </p:sp>
      <p:sp>
        <p:nvSpPr>
          <p:cNvPr id="85" name="矩形 84"/>
          <p:cNvSpPr/>
          <p:nvPr/>
        </p:nvSpPr>
        <p:spPr>
          <a:xfrm>
            <a:off x="4877663" y="4434392"/>
            <a:ext cx="487327" cy="1805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产品</a:t>
            </a:r>
          </a:p>
        </p:txBody>
      </p:sp>
      <p:sp>
        <p:nvSpPr>
          <p:cNvPr id="86" name="矩形 85"/>
          <p:cNvSpPr/>
          <p:nvPr/>
        </p:nvSpPr>
        <p:spPr>
          <a:xfrm>
            <a:off x="4908175" y="4688949"/>
            <a:ext cx="395060" cy="221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协议</a:t>
            </a:r>
          </a:p>
        </p:txBody>
      </p:sp>
      <p:sp>
        <p:nvSpPr>
          <p:cNvPr id="88" name="矩形 87"/>
          <p:cNvSpPr/>
          <p:nvPr/>
        </p:nvSpPr>
        <p:spPr>
          <a:xfrm>
            <a:off x="3823706" y="4432895"/>
            <a:ext cx="410165" cy="2085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资产</a:t>
            </a:r>
          </a:p>
        </p:txBody>
      </p:sp>
      <p:sp>
        <p:nvSpPr>
          <p:cNvPr id="89" name="矩形 88"/>
          <p:cNvSpPr/>
          <p:nvPr/>
        </p:nvSpPr>
        <p:spPr>
          <a:xfrm>
            <a:off x="3657118" y="4980649"/>
            <a:ext cx="429144" cy="1999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事件</a:t>
            </a:r>
          </a:p>
        </p:txBody>
      </p:sp>
      <p:sp>
        <p:nvSpPr>
          <p:cNvPr id="90" name="矩形 89"/>
          <p:cNvSpPr/>
          <p:nvPr/>
        </p:nvSpPr>
        <p:spPr>
          <a:xfrm>
            <a:off x="4176793" y="5093919"/>
            <a:ext cx="420087" cy="194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财务</a:t>
            </a:r>
          </a:p>
        </p:txBody>
      </p:sp>
      <p:sp>
        <p:nvSpPr>
          <p:cNvPr id="91" name="矩形 90"/>
          <p:cNvSpPr/>
          <p:nvPr/>
        </p:nvSpPr>
        <p:spPr>
          <a:xfrm>
            <a:off x="4680931" y="5080009"/>
            <a:ext cx="578740" cy="1799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内部机构</a:t>
            </a:r>
          </a:p>
        </p:txBody>
      </p:sp>
      <p:sp>
        <p:nvSpPr>
          <p:cNvPr id="92" name="矩形 91"/>
          <p:cNvSpPr/>
          <p:nvPr/>
        </p:nvSpPr>
        <p:spPr>
          <a:xfrm>
            <a:off x="3496179" y="4691284"/>
            <a:ext cx="404017" cy="200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营销</a:t>
            </a:r>
          </a:p>
        </p:txBody>
      </p:sp>
      <p:sp>
        <p:nvSpPr>
          <p:cNvPr id="93" name="矩形 92"/>
          <p:cNvSpPr/>
          <p:nvPr/>
        </p:nvSpPr>
        <p:spPr>
          <a:xfrm>
            <a:off x="4374176" y="4449517"/>
            <a:ext cx="412200" cy="193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渠道</a:t>
            </a:r>
          </a:p>
        </p:txBody>
      </p:sp>
      <p:sp>
        <p:nvSpPr>
          <p:cNvPr id="96" name="矩形 95"/>
          <p:cNvSpPr/>
          <p:nvPr/>
        </p:nvSpPr>
        <p:spPr>
          <a:xfrm>
            <a:off x="5290546" y="4951998"/>
            <a:ext cx="399340" cy="186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位置</a:t>
            </a:r>
          </a:p>
        </p:txBody>
      </p:sp>
      <p:sp>
        <p:nvSpPr>
          <p:cNvPr id="157" name="圆柱形 156"/>
          <p:cNvSpPr/>
          <p:nvPr/>
        </p:nvSpPr>
        <p:spPr>
          <a:xfrm>
            <a:off x="2165055" y="1935728"/>
            <a:ext cx="418652" cy="504056"/>
          </a:xfrm>
          <a:prstGeom prst="ca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latin typeface="华文仿宋" panose="02010600040101010101" pitchFamily="2" charset="-122"/>
                <a:ea typeface="华文仿宋" panose="02010600040101010101" pitchFamily="2" charset="-122"/>
              </a:rPr>
              <a:t>…</a:t>
            </a:r>
            <a:endParaRPr lang="zh-CN" altLang="en-US" sz="1050" dirty="0">
              <a:latin typeface="华文仿宋" panose="02010600040101010101" pitchFamily="2" charset="-122"/>
              <a:ea typeface="华文仿宋" panose="02010600040101010101" pitchFamily="2" charset="-122"/>
            </a:endParaRPr>
          </a:p>
        </p:txBody>
      </p:sp>
      <p:sp>
        <p:nvSpPr>
          <p:cNvPr id="168" name="圆柱形 167"/>
          <p:cNvSpPr/>
          <p:nvPr/>
        </p:nvSpPr>
        <p:spPr>
          <a:xfrm>
            <a:off x="3362826" y="1917884"/>
            <a:ext cx="463367" cy="504056"/>
          </a:xfrm>
          <a:prstGeom prst="ca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华文仿宋" panose="02010600040101010101" pitchFamily="2" charset="-122"/>
                <a:ea typeface="华文仿宋" panose="02010600040101010101" pitchFamily="2" charset="-122"/>
              </a:rPr>
              <a:t>零售</a:t>
            </a:r>
            <a:endParaRPr lang="en-US" altLang="zh-CN" sz="1050" dirty="0">
              <a:latin typeface="华文仿宋" panose="02010600040101010101" pitchFamily="2" charset="-122"/>
              <a:ea typeface="华文仿宋" panose="02010600040101010101" pitchFamily="2" charset="-122"/>
            </a:endParaRPr>
          </a:p>
          <a:p>
            <a:pPr algn="ctr"/>
            <a:r>
              <a:rPr lang="zh-CN" altLang="en-US" sz="1050" dirty="0">
                <a:latin typeface="华文仿宋" panose="02010600040101010101" pitchFamily="2" charset="-122"/>
                <a:ea typeface="华文仿宋" panose="02010600040101010101" pitchFamily="2" charset="-122"/>
              </a:rPr>
              <a:t>内评</a:t>
            </a:r>
          </a:p>
        </p:txBody>
      </p:sp>
      <p:sp>
        <p:nvSpPr>
          <p:cNvPr id="169" name="圆柱形 168"/>
          <p:cNvSpPr/>
          <p:nvPr/>
        </p:nvSpPr>
        <p:spPr>
          <a:xfrm>
            <a:off x="3892795" y="1904292"/>
            <a:ext cx="458355" cy="504056"/>
          </a:xfrm>
          <a:prstGeom prst="ca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华文仿宋" panose="02010600040101010101" pitchFamily="2" charset="-122"/>
                <a:ea typeface="华文仿宋" panose="02010600040101010101" pitchFamily="2" charset="-122"/>
              </a:rPr>
              <a:t>对公</a:t>
            </a:r>
            <a:endParaRPr lang="en-US" altLang="zh-CN" sz="1050" dirty="0">
              <a:latin typeface="华文仿宋" panose="02010600040101010101" pitchFamily="2" charset="-122"/>
              <a:ea typeface="华文仿宋" panose="02010600040101010101" pitchFamily="2" charset="-122"/>
            </a:endParaRPr>
          </a:p>
          <a:p>
            <a:pPr algn="ctr"/>
            <a:r>
              <a:rPr lang="zh-CN" altLang="en-US" sz="1050" dirty="0">
                <a:latin typeface="华文仿宋" panose="02010600040101010101" pitchFamily="2" charset="-122"/>
                <a:ea typeface="华文仿宋" panose="02010600040101010101" pitchFamily="2" charset="-122"/>
              </a:rPr>
              <a:t>内评</a:t>
            </a:r>
          </a:p>
        </p:txBody>
      </p:sp>
      <p:sp>
        <p:nvSpPr>
          <p:cNvPr id="170" name="圆柱形 169"/>
          <p:cNvSpPr/>
          <p:nvPr/>
        </p:nvSpPr>
        <p:spPr>
          <a:xfrm>
            <a:off x="4448762" y="1917884"/>
            <a:ext cx="480218" cy="504056"/>
          </a:xfrm>
          <a:prstGeom prst="ca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latin typeface="华文仿宋" panose="02010600040101010101" pitchFamily="2" charset="-122"/>
                <a:ea typeface="华文仿宋" panose="02010600040101010101" pitchFamily="2" charset="-122"/>
              </a:rPr>
              <a:t>RWA</a:t>
            </a:r>
            <a:endParaRPr lang="zh-CN" altLang="en-US" sz="1050" dirty="0">
              <a:latin typeface="华文仿宋" panose="02010600040101010101" pitchFamily="2" charset="-122"/>
              <a:ea typeface="华文仿宋" panose="02010600040101010101" pitchFamily="2" charset="-122"/>
            </a:endParaRPr>
          </a:p>
        </p:txBody>
      </p:sp>
      <p:sp>
        <p:nvSpPr>
          <p:cNvPr id="173" name="圆柱形 172"/>
          <p:cNvSpPr/>
          <p:nvPr/>
        </p:nvSpPr>
        <p:spPr>
          <a:xfrm>
            <a:off x="5014062" y="1904292"/>
            <a:ext cx="379558" cy="504056"/>
          </a:xfrm>
          <a:prstGeom prst="ca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latin typeface="华文仿宋" panose="02010600040101010101" pitchFamily="2" charset="-122"/>
                <a:ea typeface="华文仿宋" panose="02010600040101010101" pitchFamily="2" charset="-122"/>
              </a:rPr>
              <a:t>…</a:t>
            </a:r>
            <a:endParaRPr lang="zh-CN" altLang="en-US" sz="1050" dirty="0">
              <a:latin typeface="华文仿宋" panose="02010600040101010101" pitchFamily="2" charset="-122"/>
              <a:ea typeface="华文仿宋" panose="02010600040101010101" pitchFamily="2" charset="-122"/>
            </a:endParaRPr>
          </a:p>
        </p:txBody>
      </p:sp>
      <p:cxnSp>
        <p:nvCxnSpPr>
          <p:cNvPr id="175" name="直接箭头连接符 174"/>
          <p:cNvCxnSpPr>
            <a:stCxn id="73" idx="1"/>
          </p:cNvCxnSpPr>
          <p:nvPr/>
        </p:nvCxnSpPr>
        <p:spPr>
          <a:xfrm flipV="1">
            <a:off x="3854875" y="5377346"/>
            <a:ext cx="780595" cy="443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74" idx="1"/>
          </p:cNvCxnSpPr>
          <p:nvPr/>
        </p:nvCxnSpPr>
        <p:spPr>
          <a:xfrm flipV="1">
            <a:off x="4499277" y="5377346"/>
            <a:ext cx="136192" cy="426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stCxn id="75" idx="1"/>
          </p:cNvCxnSpPr>
          <p:nvPr/>
        </p:nvCxnSpPr>
        <p:spPr>
          <a:xfrm flipH="1" flipV="1">
            <a:off x="4635469" y="5377346"/>
            <a:ext cx="570840" cy="427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0" name="文本框 179"/>
          <p:cNvSpPr txBox="1"/>
          <p:nvPr/>
        </p:nvSpPr>
        <p:spPr>
          <a:xfrm>
            <a:off x="4175375" y="4054585"/>
            <a:ext cx="472220" cy="265457"/>
          </a:xfrm>
          <a:prstGeom prst="rect">
            <a:avLst/>
          </a:prstGeom>
          <a:noFill/>
        </p:spPr>
        <p:txBody>
          <a:bodyPr wrap="none" rtlCol="0">
            <a:spAutoFit/>
          </a:bodyPr>
          <a:lstStyle/>
          <a:p>
            <a:r>
              <a:rPr lang="en-US" altLang="zh-CN" sz="1125" dirty="0"/>
              <a:t>EDW</a:t>
            </a:r>
            <a:endParaRPr lang="zh-CN" altLang="en-US" sz="1125" dirty="0"/>
          </a:p>
        </p:txBody>
      </p:sp>
      <p:cxnSp>
        <p:nvCxnSpPr>
          <p:cNvPr id="182" name="直接箭头连接符 181"/>
          <p:cNvCxnSpPr>
            <a:endCxn id="168" idx="3"/>
          </p:cNvCxnSpPr>
          <p:nvPr/>
        </p:nvCxnSpPr>
        <p:spPr>
          <a:xfrm flipH="1" flipV="1">
            <a:off x="3594509" y="2421942"/>
            <a:ext cx="393416" cy="1172393"/>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a:endCxn id="169" idx="3"/>
          </p:cNvCxnSpPr>
          <p:nvPr/>
        </p:nvCxnSpPr>
        <p:spPr>
          <a:xfrm flipH="1" flipV="1">
            <a:off x="4121972" y="2408348"/>
            <a:ext cx="149224" cy="1133632"/>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endCxn id="170" idx="3"/>
          </p:cNvCxnSpPr>
          <p:nvPr/>
        </p:nvCxnSpPr>
        <p:spPr>
          <a:xfrm flipV="1">
            <a:off x="4536623" y="2421941"/>
            <a:ext cx="152249" cy="1111815"/>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endCxn id="173" idx="3"/>
          </p:cNvCxnSpPr>
          <p:nvPr/>
        </p:nvCxnSpPr>
        <p:spPr>
          <a:xfrm flipV="1">
            <a:off x="4680931" y="2408348"/>
            <a:ext cx="522911" cy="1140653"/>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2" name="圆柱形 211"/>
          <p:cNvSpPr/>
          <p:nvPr/>
        </p:nvSpPr>
        <p:spPr>
          <a:xfrm>
            <a:off x="6591458" y="1868112"/>
            <a:ext cx="463367" cy="504056"/>
          </a:xfrm>
          <a:prstGeom prst="ca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华文仿宋" panose="02010600040101010101" pitchFamily="2" charset="-122"/>
                <a:ea typeface="华文仿宋" panose="02010600040101010101" pitchFamily="2" charset="-122"/>
              </a:rPr>
              <a:t>零售</a:t>
            </a:r>
            <a:endParaRPr lang="en-US" altLang="zh-CN" sz="1050" dirty="0">
              <a:latin typeface="华文仿宋" panose="02010600040101010101" pitchFamily="2" charset="-122"/>
              <a:ea typeface="华文仿宋" panose="02010600040101010101" pitchFamily="2" charset="-122"/>
            </a:endParaRPr>
          </a:p>
          <a:p>
            <a:pPr algn="ctr"/>
            <a:r>
              <a:rPr lang="zh-CN" altLang="en-US" sz="1050" dirty="0">
                <a:latin typeface="华文仿宋" panose="02010600040101010101" pitchFamily="2" charset="-122"/>
                <a:ea typeface="华文仿宋" panose="02010600040101010101" pitchFamily="2" charset="-122"/>
              </a:rPr>
              <a:t>内评</a:t>
            </a:r>
          </a:p>
        </p:txBody>
      </p:sp>
      <p:sp>
        <p:nvSpPr>
          <p:cNvPr id="213" name="圆柱形 212"/>
          <p:cNvSpPr/>
          <p:nvPr/>
        </p:nvSpPr>
        <p:spPr>
          <a:xfrm>
            <a:off x="7121425" y="1854520"/>
            <a:ext cx="451712" cy="504056"/>
          </a:xfrm>
          <a:prstGeom prst="ca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华文仿宋" panose="02010600040101010101" pitchFamily="2" charset="-122"/>
                <a:ea typeface="华文仿宋" panose="02010600040101010101" pitchFamily="2" charset="-122"/>
              </a:rPr>
              <a:t>对公</a:t>
            </a:r>
            <a:endParaRPr lang="en-US" altLang="zh-CN" sz="1050" dirty="0">
              <a:latin typeface="华文仿宋" panose="02010600040101010101" pitchFamily="2" charset="-122"/>
              <a:ea typeface="华文仿宋" panose="02010600040101010101" pitchFamily="2" charset="-122"/>
            </a:endParaRPr>
          </a:p>
          <a:p>
            <a:pPr algn="ctr"/>
            <a:r>
              <a:rPr lang="zh-CN" altLang="en-US" sz="1050" dirty="0">
                <a:latin typeface="华文仿宋" panose="02010600040101010101" pitchFamily="2" charset="-122"/>
                <a:ea typeface="华文仿宋" panose="02010600040101010101" pitchFamily="2" charset="-122"/>
              </a:rPr>
              <a:t>内评</a:t>
            </a:r>
          </a:p>
        </p:txBody>
      </p:sp>
      <p:sp>
        <p:nvSpPr>
          <p:cNvPr id="214" name="圆柱形 213"/>
          <p:cNvSpPr/>
          <p:nvPr/>
        </p:nvSpPr>
        <p:spPr>
          <a:xfrm>
            <a:off x="7643250" y="1868112"/>
            <a:ext cx="480218" cy="504056"/>
          </a:xfrm>
          <a:prstGeom prst="ca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latin typeface="华文仿宋" panose="02010600040101010101" pitchFamily="2" charset="-122"/>
                <a:ea typeface="华文仿宋" panose="02010600040101010101" pitchFamily="2" charset="-122"/>
              </a:rPr>
              <a:t>RWA</a:t>
            </a:r>
            <a:endParaRPr lang="zh-CN" altLang="en-US" sz="1050" dirty="0">
              <a:latin typeface="华文仿宋" panose="02010600040101010101" pitchFamily="2" charset="-122"/>
              <a:ea typeface="华文仿宋" panose="02010600040101010101" pitchFamily="2" charset="-122"/>
            </a:endParaRPr>
          </a:p>
        </p:txBody>
      </p:sp>
      <p:sp>
        <p:nvSpPr>
          <p:cNvPr id="215" name="圆柱形 214"/>
          <p:cNvSpPr/>
          <p:nvPr/>
        </p:nvSpPr>
        <p:spPr>
          <a:xfrm>
            <a:off x="8193581" y="1854520"/>
            <a:ext cx="428670" cy="504056"/>
          </a:xfrm>
          <a:prstGeom prst="ca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latin typeface="华文仿宋" panose="02010600040101010101" pitchFamily="2" charset="-122"/>
                <a:ea typeface="华文仿宋" panose="02010600040101010101" pitchFamily="2" charset="-122"/>
              </a:rPr>
              <a:t>…</a:t>
            </a:r>
            <a:endParaRPr lang="zh-CN" altLang="en-US" sz="1050" dirty="0">
              <a:latin typeface="华文仿宋" panose="02010600040101010101" pitchFamily="2" charset="-122"/>
              <a:ea typeface="华文仿宋" panose="02010600040101010101" pitchFamily="2" charset="-122"/>
            </a:endParaRPr>
          </a:p>
        </p:txBody>
      </p:sp>
      <p:sp>
        <p:nvSpPr>
          <p:cNvPr id="216" name="圆柱形 215"/>
          <p:cNvSpPr/>
          <p:nvPr/>
        </p:nvSpPr>
        <p:spPr>
          <a:xfrm>
            <a:off x="6190770" y="2679144"/>
            <a:ext cx="2522632" cy="1258099"/>
          </a:xfrm>
          <a:prstGeom prst="can">
            <a:avLst>
              <a:gd name="adj" fmla="val 176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25"/>
          </a:p>
        </p:txBody>
      </p:sp>
      <p:sp>
        <p:nvSpPr>
          <p:cNvPr id="218" name="文本框 217"/>
          <p:cNvSpPr txBox="1"/>
          <p:nvPr/>
        </p:nvSpPr>
        <p:spPr>
          <a:xfrm>
            <a:off x="7193784" y="2621835"/>
            <a:ext cx="475108" cy="265457"/>
          </a:xfrm>
          <a:prstGeom prst="rect">
            <a:avLst/>
          </a:prstGeom>
          <a:noFill/>
        </p:spPr>
        <p:txBody>
          <a:bodyPr wrap="none" rtlCol="0">
            <a:spAutoFit/>
          </a:bodyPr>
          <a:lstStyle/>
          <a:p>
            <a:r>
              <a:rPr lang="en-US" altLang="zh-CN" sz="1125" dirty="0"/>
              <a:t>RDM</a:t>
            </a:r>
            <a:endParaRPr lang="zh-CN" altLang="en-US" sz="1125" dirty="0"/>
          </a:p>
        </p:txBody>
      </p:sp>
      <p:sp>
        <p:nvSpPr>
          <p:cNvPr id="219" name="矩形 218"/>
          <p:cNvSpPr/>
          <p:nvPr/>
        </p:nvSpPr>
        <p:spPr>
          <a:xfrm>
            <a:off x="6231906" y="2968405"/>
            <a:ext cx="1867905" cy="168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风险计量层</a:t>
            </a:r>
          </a:p>
        </p:txBody>
      </p:sp>
      <p:sp>
        <p:nvSpPr>
          <p:cNvPr id="220" name="矩形 219"/>
          <p:cNvSpPr/>
          <p:nvPr/>
        </p:nvSpPr>
        <p:spPr>
          <a:xfrm>
            <a:off x="6515771" y="3662985"/>
            <a:ext cx="725482" cy="19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风险相关方</a:t>
            </a:r>
          </a:p>
        </p:txBody>
      </p:sp>
      <p:sp>
        <p:nvSpPr>
          <p:cNvPr id="221" name="矩形 220"/>
          <p:cNvSpPr/>
          <p:nvPr/>
        </p:nvSpPr>
        <p:spPr>
          <a:xfrm>
            <a:off x="7300162" y="3666780"/>
            <a:ext cx="634689" cy="204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合约账户</a:t>
            </a:r>
          </a:p>
        </p:txBody>
      </p:sp>
      <p:sp>
        <p:nvSpPr>
          <p:cNvPr id="222" name="矩形 221"/>
          <p:cNvSpPr/>
          <p:nvPr/>
        </p:nvSpPr>
        <p:spPr>
          <a:xfrm>
            <a:off x="6228077" y="3386033"/>
            <a:ext cx="561887" cy="17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现金流</a:t>
            </a:r>
          </a:p>
        </p:txBody>
      </p:sp>
      <p:sp>
        <p:nvSpPr>
          <p:cNvPr id="223" name="矩形 222"/>
          <p:cNvSpPr/>
          <p:nvPr/>
        </p:nvSpPr>
        <p:spPr>
          <a:xfrm>
            <a:off x="6845624" y="3386033"/>
            <a:ext cx="696320" cy="2114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担保缓释</a:t>
            </a:r>
          </a:p>
        </p:txBody>
      </p:sp>
      <p:sp>
        <p:nvSpPr>
          <p:cNvPr id="227" name="矩形 226"/>
          <p:cNvSpPr/>
          <p:nvPr/>
        </p:nvSpPr>
        <p:spPr>
          <a:xfrm>
            <a:off x="8099810" y="3602260"/>
            <a:ext cx="527794" cy="2165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产品</a:t>
            </a:r>
          </a:p>
        </p:txBody>
      </p:sp>
      <p:sp>
        <p:nvSpPr>
          <p:cNvPr id="228" name="矩形 227"/>
          <p:cNvSpPr/>
          <p:nvPr/>
        </p:nvSpPr>
        <p:spPr>
          <a:xfrm>
            <a:off x="8088712" y="3355995"/>
            <a:ext cx="514246" cy="1887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财务</a:t>
            </a:r>
          </a:p>
        </p:txBody>
      </p:sp>
      <p:sp>
        <p:nvSpPr>
          <p:cNvPr id="229" name="矩形 228"/>
          <p:cNvSpPr/>
          <p:nvPr/>
        </p:nvSpPr>
        <p:spPr>
          <a:xfrm>
            <a:off x="7574955" y="3370962"/>
            <a:ext cx="414067" cy="258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申请</a:t>
            </a:r>
          </a:p>
        </p:txBody>
      </p:sp>
      <p:sp>
        <p:nvSpPr>
          <p:cNvPr id="230" name="矩形 229"/>
          <p:cNvSpPr/>
          <p:nvPr/>
        </p:nvSpPr>
        <p:spPr>
          <a:xfrm>
            <a:off x="6241104" y="3171841"/>
            <a:ext cx="604520" cy="148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保全清收</a:t>
            </a:r>
          </a:p>
        </p:txBody>
      </p:sp>
      <p:sp>
        <p:nvSpPr>
          <p:cNvPr id="231" name="矩形 230"/>
          <p:cNvSpPr/>
          <p:nvPr/>
        </p:nvSpPr>
        <p:spPr>
          <a:xfrm>
            <a:off x="7378831" y="3171782"/>
            <a:ext cx="628000" cy="164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市场数据</a:t>
            </a:r>
          </a:p>
        </p:txBody>
      </p:sp>
      <p:sp>
        <p:nvSpPr>
          <p:cNvPr id="232" name="矩形 231"/>
          <p:cNvSpPr/>
          <p:nvPr/>
        </p:nvSpPr>
        <p:spPr>
          <a:xfrm>
            <a:off x="8083882" y="3121533"/>
            <a:ext cx="480649" cy="160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事件</a:t>
            </a:r>
          </a:p>
        </p:txBody>
      </p:sp>
      <p:sp>
        <p:nvSpPr>
          <p:cNvPr id="125" name="圆柱形 124"/>
          <p:cNvSpPr/>
          <p:nvPr/>
        </p:nvSpPr>
        <p:spPr>
          <a:xfrm>
            <a:off x="6207267" y="4072585"/>
            <a:ext cx="2357264" cy="1304761"/>
          </a:xfrm>
          <a:prstGeom prst="can">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25"/>
          </a:p>
        </p:txBody>
      </p:sp>
      <p:sp>
        <p:nvSpPr>
          <p:cNvPr id="126" name="矩形 125"/>
          <p:cNvSpPr/>
          <p:nvPr/>
        </p:nvSpPr>
        <p:spPr>
          <a:xfrm>
            <a:off x="7078430" y="4743862"/>
            <a:ext cx="571391" cy="220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当事人</a:t>
            </a:r>
          </a:p>
        </p:txBody>
      </p:sp>
      <p:sp>
        <p:nvSpPr>
          <p:cNvPr id="127" name="矩形 126"/>
          <p:cNvSpPr/>
          <p:nvPr/>
        </p:nvSpPr>
        <p:spPr>
          <a:xfrm>
            <a:off x="7722222" y="4434392"/>
            <a:ext cx="487327" cy="1805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产品</a:t>
            </a:r>
          </a:p>
        </p:txBody>
      </p:sp>
      <p:sp>
        <p:nvSpPr>
          <p:cNvPr id="128" name="矩形 127"/>
          <p:cNvSpPr/>
          <p:nvPr/>
        </p:nvSpPr>
        <p:spPr>
          <a:xfrm>
            <a:off x="7752734" y="4688949"/>
            <a:ext cx="395060" cy="221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协议</a:t>
            </a:r>
          </a:p>
        </p:txBody>
      </p:sp>
      <p:sp>
        <p:nvSpPr>
          <p:cNvPr id="129" name="矩形 128"/>
          <p:cNvSpPr/>
          <p:nvPr/>
        </p:nvSpPr>
        <p:spPr>
          <a:xfrm>
            <a:off x="6668265" y="4432895"/>
            <a:ext cx="410165" cy="2085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资产</a:t>
            </a:r>
          </a:p>
        </p:txBody>
      </p:sp>
      <p:sp>
        <p:nvSpPr>
          <p:cNvPr id="130" name="矩形 129"/>
          <p:cNvSpPr/>
          <p:nvPr/>
        </p:nvSpPr>
        <p:spPr>
          <a:xfrm>
            <a:off x="6501677" y="4980649"/>
            <a:ext cx="429144" cy="1999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事件</a:t>
            </a:r>
          </a:p>
        </p:txBody>
      </p:sp>
      <p:sp>
        <p:nvSpPr>
          <p:cNvPr id="131" name="矩形 130"/>
          <p:cNvSpPr/>
          <p:nvPr/>
        </p:nvSpPr>
        <p:spPr>
          <a:xfrm>
            <a:off x="7021352" y="5093919"/>
            <a:ext cx="420087" cy="194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财务</a:t>
            </a:r>
          </a:p>
        </p:txBody>
      </p:sp>
      <p:sp>
        <p:nvSpPr>
          <p:cNvPr id="132" name="矩形 131"/>
          <p:cNvSpPr/>
          <p:nvPr/>
        </p:nvSpPr>
        <p:spPr>
          <a:xfrm>
            <a:off x="7525490" y="5080009"/>
            <a:ext cx="578740" cy="1799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内部机构</a:t>
            </a:r>
          </a:p>
        </p:txBody>
      </p:sp>
      <p:sp>
        <p:nvSpPr>
          <p:cNvPr id="133" name="矩形 132"/>
          <p:cNvSpPr/>
          <p:nvPr/>
        </p:nvSpPr>
        <p:spPr>
          <a:xfrm>
            <a:off x="6340738" y="4691284"/>
            <a:ext cx="404017" cy="200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营销</a:t>
            </a:r>
          </a:p>
        </p:txBody>
      </p:sp>
      <p:sp>
        <p:nvSpPr>
          <p:cNvPr id="134" name="矩形 133"/>
          <p:cNvSpPr/>
          <p:nvPr/>
        </p:nvSpPr>
        <p:spPr>
          <a:xfrm>
            <a:off x="7218735" y="4449517"/>
            <a:ext cx="412200" cy="193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渠道</a:t>
            </a:r>
          </a:p>
        </p:txBody>
      </p:sp>
      <p:sp>
        <p:nvSpPr>
          <p:cNvPr id="135" name="矩形 134"/>
          <p:cNvSpPr/>
          <p:nvPr/>
        </p:nvSpPr>
        <p:spPr>
          <a:xfrm>
            <a:off x="8135105" y="4951998"/>
            <a:ext cx="399340" cy="186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50" dirty="0">
                <a:solidFill>
                  <a:schemeClr val="tx1"/>
                </a:solidFill>
                <a:latin typeface="微软雅黑" panose="020B0503020204020204" pitchFamily="34" charset="-122"/>
                <a:ea typeface="微软雅黑" panose="020B0503020204020204" pitchFamily="34" charset="-122"/>
              </a:rPr>
              <a:t>位置</a:t>
            </a:r>
          </a:p>
        </p:txBody>
      </p:sp>
      <p:sp>
        <p:nvSpPr>
          <p:cNvPr id="136" name="文本框 135"/>
          <p:cNvSpPr txBox="1"/>
          <p:nvPr/>
        </p:nvSpPr>
        <p:spPr>
          <a:xfrm>
            <a:off x="7019934" y="4054585"/>
            <a:ext cx="472220" cy="265457"/>
          </a:xfrm>
          <a:prstGeom prst="rect">
            <a:avLst/>
          </a:prstGeom>
          <a:noFill/>
        </p:spPr>
        <p:txBody>
          <a:bodyPr wrap="none" rtlCol="0">
            <a:spAutoFit/>
          </a:bodyPr>
          <a:lstStyle/>
          <a:p>
            <a:r>
              <a:rPr lang="en-US" altLang="zh-CN" sz="1125" dirty="0"/>
              <a:t>EDW</a:t>
            </a:r>
            <a:endParaRPr lang="zh-CN" altLang="en-US" sz="1125" dirty="0"/>
          </a:p>
        </p:txBody>
      </p:sp>
      <p:sp>
        <p:nvSpPr>
          <p:cNvPr id="2" name="标题 1"/>
          <p:cNvSpPr>
            <a:spLocks noGrp="1"/>
          </p:cNvSpPr>
          <p:nvPr>
            <p:ph type="title"/>
          </p:nvPr>
        </p:nvSpPr>
        <p:spPr/>
        <p:txBody>
          <a:bodyPr/>
          <a:lstStyle/>
          <a:p>
            <a:r>
              <a:rPr kumimoji="1" lang="en-US" altLang="en-US" dirty="0" smtClean="0"/>
              <a:t>数据</a:t>
            </a:r>
            <a:r>
              <a:rPr kumimoji="1" lang="zh-CN" altLang="en-US" dirty="0" smtClean="0"/>
              <a:t>集市建设（</a:t>
            </a:r>
            <a:r>
              <a:rPr kumimoji="1" lang="en-US" altLang="en-US" dirty="0"/>
              <a:t>整合</a:t>
            </a:r>
            <a:r>
              <a:rPr kumimoji="1" lang="zh-CN" altLang="en-US" dirty="0" smtClean="0"/>
              <a:t>）的三种方案</a:t>
            </a:r>
            <a:endParaRPr kumimoji="1" lang="zh-CN" altLang="en-US" dirty="0"/>
          </a:p>
        </p:txBody>
      </p:sp>
      <p:sp>
        <p:nvSpPr>
          <p:cNvPr id="94" name="Slide Number Placeholder 93"/>
          <p:cNvSpPr>
            <a:spLocks noGrp="1"/>
          </p:cNvSpPr>
          <p:nvPr>
            <p:ph type="sldNum" sz="quarter" idx="12"/>
          </p:nvPr>
        </p:nvSpPr>
        <p:spPr/>
        <p:txBody>
          <a:bodyPr/>
          <a:lstStyle/>
          <a:p>
            <a:fld id="{BE799D66-A4C5-4277-8B75-A77F88F39C7A}" type="slidenum">
              <a:rPr lang="zh-CN" altLang="en-US" smtClean="0"/>
              <a:pPr/>
              <a:t>17</a:t>
            </a:fld>
            <a:endParaRPr lang="zh-CN" altLang="en-US"/>
          </a:p>
        </p:txBody>
      </p:sp>
    </p:spTree>
    <p:extLst>
      <p:ext uri="{BB962C8B-B14F-4D97-AF65-F5344CB8AC3E}">
        <p14:creationId xmlns:p14="http://schemas.microsoft.com/office/powerpoint/2010/main" val="2212916141"/>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48738705"/>
              </p:ext>
            </p:extLst>
          </p:nvPr>
        </p:nvGraphicFramePr>
        <p:xfrm>
          <a:off x="440650" y="1099731"/>
          <a:ext cx="8229600" cy="5358104"/>
        </p:xfrm>
        <a:graphic>
          <a:graphicData uri="http://schemas.openxmlformats.org/drawingml/2006/table">
            <a:tbl>
              <a:tblPr firstRow="1" bandRow="1">
                <a:tableStyleId>{7DF18680-E054-41AD-8BC1-D1AEF772440D}</a:tableStyleId>
              </a:tblPr>
              <a:tblGrid>
                <a:gridCol w="1455385"/>
                <a:gridCol w="2000999"/>
                <a:gridCol w="2290017"/>
                <a:gridCol w="2483199"/>
              </a:tblGrid>
              <a:tr h="760642">
                <a:tc>
                  <a:txBody>
                    <a:bodyPr/>
                    <a:lstStyle/>
                    <a:p>
                      <a:endParaRPr lang="zh-CN" altLang="en-US" sz="2000" dirty="0"/>
                    </a:p>
                  </a:txBody>
                  <a:tcPr marT="60960" marB="60960"/>
                </a:tc>
                <a:tc>
                  <a:txBody>
                    <a:bodyPr/>
                    <a:lstStyle/>
                    <a:p>
                      <a:pPr algn="ctr"/>
                      <a:r>
                        <a:rPr lang="zh-CN" altLang="en-US" sz="1800" dirty="0" smtClean="0">
                          <a:latin typeface="微软雅黑" panose="020B0503020204020204" pitchFamily="34" charset="-122"/>
                          <a:ea typeface="微软雅黑" panose="020B0503020204020204" pitchFamily="34" charset="-122"/>
                        </a:rPr>
                        <a:t>方案一</a:t>
                      </a:r>
                      <a:r>
                        <a:rPr lang="en-US" altLang="zh-CN" sz="1800" dirty="0" smtClean="0">
                          <a:latin typeface="微软雅黑" panose="020B0503020204020204" pitchFamily="34" charset="-122"/>
                          <a:ea typeface="微软雅黑" panose="020B0503020204020204" pitchFamily="34" charset="-122"/>
                        </a:rPr>
                        <a:t>:</a:t>
                      </a:r>
                    </a:p>
                    <a:p>
                      <a:pPr algn="ctr"/>
                      <a:r>
                        <a:rPr lang="zh-CN" altLang="en-US" sz="1800" dirty="0" smtClean="0">
                          <a:latin typeface="微软雅黑" panose="020B0503020204020204" pitchFamily="34" charset="-122"/>
                          <a:ea typeface="微软雅黑" panose="020B0503020204020204" pitchFamily="34" charset="-122"/>
                        </a:rPr>
                        <a:t>独立建设</a:t>
                      </a:r>
                      <a:endParaRPr lang="zh-CN" altLang="en-US" sz="1800" dirty="0">
                        <a:latin typeface="微软雅黑" panose="020B0503020204020204" pitchFamily="34" charset="-122"/>
                        <a:ea typeface="微软雅黑" panose="020B0503020204020204" pitchFamily="34" charset="-122"/>
                      </a:endParaRPr>
                    </a:p>
                  </a:txBody>
                  <a:tcPr marT="60960" marB="60960"/>
                </a:tc>
                <a:tc>
                  <a:txBody>
                    <a:bodyPr/>
                    <a:lstStyle/>
                    <a:p>
                      <a:pPr algn="ctr"/>
                      <a:r>
                        <a:rPr lang="zh-CN" altLang="en-US" sz="1800" dirty="0" smtClean="0">
                          <a:latin typeface="微软雅黑" panose="020B0503020204020204" pitchFamily="34" charset="-122"/>
                          <a:ea typeface="微软雅黑" panose="020B0503020204020204" pitchFamily="34" charset="-122"/>
                        </a:rPr>
                        <a:t>方案二：</a:t>
                      </a:r>
                      <a:endParaRPr lang="en-US" altLang="zh-CN" sz="1800" dirty="0" smtClean="0">
                        <a:latin typeface="微软雅黑" panose="020B0503020204020204" pitchFamily="34" charset="-122"/>
                        <a:ea typeface="微软雅黑" panose="020B0503020204020204" pitchFamily="34" charset="-122"/>
                      </a:endParaRPr>
                    </a:p>
                    <a:p>
                      <a:pPr algn="ctr"/>
                      <a:r>
                        <a:rPr lang="zh-CN" altLang="en-US" sz="1800" dirty="0" smtClean="0">
                          <a:latin typeface="微软雅黑" panose="020B0503020204020204" pitchFamily="34" charset="-122"/>
                          <a:ea typeface="微软雅黑" panose="020B0503020204020204" pitchFamily="34" charset="-122"/>
                        </a:rPr>
                        <a:t>基于数据仓库建设</a:t>
                      </a:r>
                      <a:endParaRPr lang="zh-CN" altLang="en-US" sz="1800" dirty="0">
                        <a:latin typeface="微软雅黑" panose="020B0503020204020204" pitchFamily="34" charset="-122"/>
                        <a:ea typeface="微软雅黑" panose="020B0503020204020204" pitchFamily="34" charset="-122"/>
                      </a:endParaRPr>
                    </a:p>
                  </a:txBody>
                  <a:tcPr marT="60960" marB="60960"/>
                </a:tc>
                <a:tc>
                  <a:txBody>
                    <a:bodyPr/>
                    <a:lstStyle/>
                    <a:p>
                      <a:pPr algn="ctr"/>
                      <a:r>
                        <a:rPr lang="zh-CN" altLang="en-US" sz="1800" dirty="0" smtClean="0">
                          <a:latin typeface="微软雅黑" panose="020B0503020204020204" pitchFamily="34" charset="-122"/>
                          <a:ea typeface="微软雅黑" panose="020B0503020204020204" pitchFamily="34" charset="-122"/>
                        </a:rPr>
                        <a:t>方案三：</a:t>
                      </a:r>
                      <a:endParaRPr lang="en-US" altLang="zh-CN" sz="1800" dirty="0" smtClean="0">
                        <a:latin typeface="微软雅黑" panose="020B0503020204020204" pitchFamily="34" charset="-122"/>
                        <a:ea typeface="微软雅黑" panose="020B0503020204020204" pitchFamily="34" charset="-122"/>
                      </a:endParaRPr>
                    </a:p>
                    <a:p>
                      <a:pPr algn="ctr"/>
                      <a:r>
                        <a:rPr lang="zh-CN" altLang="en-US" sz="1800" dirty="0" smtClean="0">
                          <a:latin typeface="微软雅黑" panose="020B0503020204020204" pitchFamily="34" charset="-122"/>
                          <a:ea typeface="微软雅黑" panose="020B0503020204020204" pitchFamily="34" charset="-122"/>
                        </a:rPr>
                        <a:t>基于风险数据集市</a:t>
                      </a:r>
                      <a:endParaRPr lang="zh-CN" altLang="en-US" sz="1800" dirty="0">
                        <a:latin typeface="微软雅黑" panose="020B0503020204020204" pitchFamily="34" charset="-122"/>
                        <a:ea typeface="微软雅黑" panose="020B0503020204020204" pitchFamily="34" charset="-122"/>
                      </a:endParaRPr>
                    </a:p>
                  </a:txBody>
                  <a:tcPr marT="60960" marB="60960"/>
                </a:tc>
              </a:tr>
              <a:tr h="1122852">
                <a:tc>
                  <a:txBody>
                    <a:bodyPr/>
                    <a:lstStyle/>
                    <a:p>
                      <a:r>
                        <a:rPr lang="zh-CN" altLang="en-US" sz="1400" dirty="0" smtClean="0">
                          <a:latin typeface="微软雅黑" panose="020B0503020204020204" pitchFamily="34" charset="-122"/>
                          <a:ea typeface="微软雅黑" panose="020B0503020204020204" pitchFamily="34" charset="-122"/>
                        </a:rPr>
                        <a:t>风险应用数据清洗转换复杂程度</a:t>
                      </a:r>
                      <a:endParaRPr lang="zh-CN" altLang="en-US" sz="1400" dirty="0">
                        <a:latin typeface="微软雅黑" panose="020B0503020204020204" pitchFamily="34" charset="-122"/>
                        <a:ea typeface="微软雅黑" panose="020B0503020204020204" pitchFamily="34" charset="-122"/>
                      </a:endParaRPr>
                    </a:p>
                  </a:txBody>
                  <a:tcPr marT="60960" marB="60960"/>
                </a:tc>
                <a:tc>
                  <a:txBody>
                    <a:bodyPr/>
                    <a:lstStyle/>
                    <a:p>
                      <a:r>
                        <a:rPr lang="zh-CN" altLang="en-US" sz="1400" b="1" dirty="0" smtClean="0">
                          <a:latin typeface="华文仿宋" panose="02010600040101010101" pitchFamily="2" charset="-122"/>
                          <a:ea typeface="华文仿宋" panose="02010600040101010101" pitchFamily="2" charset="-122"/>
                        </a:rPr>
                        <a:t>最复杂</a:t>
                      </a:r>
                      <a:r>
                        <a:rPr lang="zh-CN" altLang="en-US" sz="1400" dirty="0" smtClean="0">
                          <a:latin typeface="华文仿宋" panose="02010600040101010101" pitchFamily="2" charset="-122"/>
                          <a:ea typeface="华文仿宋" panose="02010600040101010101" pitchFamily="2" charset="-122"/>
                        </a:rPr>
                        <a:t>，不同应用会针对同一源数据重复进行转换处理，且会带来转换一致性问题</a:t>
                      </a:r>
                      <a:endParaRPr lang="zh-CN" altLang="en-US" sz="1400" dirty="0">
                        <a:latin typeface="华文仿宋" panose="02010600040101010101" pitchFamily="2" charset="-122"/>
                        <a:ea typeface="华文仿宋" panose="02010600040101010101" pitchFamily="2" charset="-122"/>
                      </a:endParaRPr>
                    </a:p>
                  </a:txBody>
                  <a:tcPr marT="60960" marB="60960"/>
                </a:tc>
                <a:tc>
                  <a:txBody>
                    <a:bodyPr/>
                    <a:lstStyle/>
                    <a:p>
                      <a:r>
                        <a:rPr lang="zh-CN" altLang="en-US" sz="1400" b="1" dirty="0" smtClean="0">
                          <a:latin typeface="华文仿宋" panose="02010600040101010101" pitchFamily="2" charset="-122"/>
                          <a:ea typeface="华文仿宋" panose="02010600040101010101" pitchFamily="2" charset="-122"/>
                        </a:rPr>
                        <a:t>较复杂</a:t>
                      </a:r>
                      <a:r>
                        <a:rPr lang="zh-CN" altLang="en-US" sz="1400" dirty="0" smtClean="0">
                          <a:latin typeface="华文仿宋" panose="02010600040101010101" pitchFamily="2" charset="-122"/>
                          <a:ea typeface="华文仿宋" panose="02010600040101010101" pitchFamily="2" charset="-122"/>
                        </a:rPr>
                        <a:t>，取决于数据仓库为风险应用准备数据的现状</a:t>
                      </a:r>
                      <a:endParaRPr lang="zh-CN" altLang="en-US" sz="1400" dirty="0">
                        <a:latin typeface="华文仿宋" panose="02010600040101010101" pitchFamily="2" charset="-122"/>
                        <a:ea typeface="华文仿宋" panose="02010600040101010101" pitchFamily="2" charset="-122"/>
                      </a:endParaRPr>
                    </a:p>
                  </a:txBody>
                  <a:tcPr marT="60960" marB="60960"/>
                </a:tc>
                <a:tc>
                  <a:txBody>
                    <a:bodyPr/>
                    <a:lstStyle/>
                    <a:p>
                      <a:r>
                        <a:rPr lang="zh-CN" altLang="en-US" sz="1400" b="1" dirty="0" smtClean="0">
                          <a:latin typeface="华文仿宋" panose="02010600040101010101" pitchFamily="2" charset="-122"/>
                          <a:ea typeface="华文仿宋" panose="02010600040101010101" pitchFamily="2" charset="-122"/>
                        </a:rPr>
                        <a:t>简单</a:t>
                      </a:r>
                      <a:r>
                        <a:rPr lang="zh-CN" altLang="en-US" sz="1400" dirty="0" smtClean="0">
                          <a:latin typeface="华文仿宋" panose="02010600040101010101" pitchFamily="2" charset="-122"/>
                          <a:ea typeface="华文仿宋" panose="02010600040101010101" pitchFamily="2" charset="-122"/>
                        </a:rPr>
                        <a:t>，实现风险应用数据统一清洗、转换和共性加工</a:t>
                      </a:r>
                      <a:endParaRPr lang="zh-CN" altLang="en-US" sz="1400" dirty="0">
                        <a:latin typeface="华文仿宋" panose="02010600040101010101" pitchFamily="2" charset="-122"/>
                        <a:ea typeface="华文仿宋" panose="02010600040101010101" pitchFamily="2" charset="-122"/>
                      </a:endParaRPr>
                    </a:p>
                  </a:txBody>
                  <a:tcPr marT="60960" marB="60960"/>
                </a:tc>
              </a:tr>
              <a:tr h="1376399">
                <a:tc>
                  <a:txBody>
                    <a:bodyPr/>
                    <a:lstStyle/>
                    <a:p>
                      <a:r>
                        <a:rPr lang="zh-CN" altLang="en-US" sz="1400" dirty="0" smtClean="0">
                          <a:latin typeface="微软雅黑" panose="020B0503020204020204" pitchFamily="34" charset="-122"/>
                          <a:ea typeface="微软雅黑" panose="020B0503020204020204" pitchFamily="34" charset="-122"/>
                        </a:rPr>
                        <a:t>系统间数据流向</a:t>
                      </a:r>
                      <a:endParaRPr lang="zh-CN" altLang="en-US" sz="1400" dirty="0">
                        <a:latin typeface="微软雅黑" panose="020B0503020204020204" pitchFamily="34" charset="-122"/>
                        <a:ea typeface="微软雅黑" panose="020B0503020204020204" pitchFamily="34" charset="-122"/>
                      </a:endParaRPr>
                    </a:p>
                  </a:txBody>
                  <a:tcPr marT="60960" marB="60960"/>
                </a:tc>
                <a:tc>
                  <a:txBody>
                    <a:bodyPr/>
                    <a:lstStyle/>
                    <a:p>
                      <a:r>
                        <a:rPr lang="zh-CN" altLang="en-US" sz="1400" b="1" dirty="0" smtClean="0">
                          <a:latin typeface="华文仿宋" panose="02010600040101010101" pitchFamily="2" charset="-122"/>
                          <a:ea typeface="华文仿宋" panose="02010600040101010101" pitchFamily="2" charset="-122"/>
                        </a:rPr>
                        <a:t>最复杂</a:t>
                      </a:r>
                      <a:r>
                        <a:rPr lang="zh-CN" altLang="en-US" sz="1400" dirty="0" smtClean="0">
                          <a:latin typeface="华文仿宋" panose="02010600040101010101" pitchFamily="2" charset="-122"/>
                          <a:ea typeface="华文仿宋" panose="02010600040101010101" pitchFamily="2" charset="-122"/>
                        </a:rPr>
                        <a:t>，应用间存在数据交互来实现跨应用数据共享</a:t>
                      </a:r>
                      <a:endParaRPr lang="zh-CN" altLang="en-US" sz="1400" dirty="0">
                        <a:latin typeface="华文仿宋" panose="02010600040101010101" pitchFamily="2" charset="-122"/>
                        <a:ea typeface="华文仿宋" panose="02010600040101010101" pitchFamily="2" charset="-122"/>
                      </a:endParaRPr>
                    </a:p>
                  </a:txBody>
                  <a:tcPr marT="60960" marB="60960"/>
                </a:tc>
                <a:tc>
                  <a:txBody>
                    <a:bodyPr/>
                    <a:lstStyle/>
                    <a:p>
                      <a:r>
                        <a:rPr lang="zh-CN" altLang="en-US" sz="1400" b="1" dirty="0" smtClean="0">
                          <a:latin typeface="华文仿宋" panose="02010600040101010101" pitchFamily="2" charset="-122"/>
                          <a:ea typeface="华文仿宋" panose="02010600040101010101" pitchFamily="2" charset="-122"/>
                        </a:rPr>
                        <a:t>简单</a:t>
                      </a:r>
                      <a:r>
                        <a:rPr lang="zh-CN" altLang="en-US" sz="1400" dirty="0" smtClean="0">
                          <a:latin typeface="华文仿宋" panose="02010600040101010101" pitchFamily="2" charset="-122"/>
                          <a:ea typeface="华文仿宋" panose="02010600040101010101" pitchFamily="2" charset="-122"/>
                        </a:rPr>
                        <a:t>，数据仓库为风险应用设置数据回流区，用于应用间数据交互，所有应用仅和数据仓库产生数据流</a:t>
                      </a:r>
                      <a:endParaRPr lang="zh-CN" altLang="en-US" sz="1400" dirty="0">
                        <a:latin typeface="华文仿宋" panose="02010600040101010101" pitchFamily="2" charset="-122"/>
                        <a:ea typeface="华文仿宋" panose="02010600040101010101" pitchFamily="2" charset="-122"/>
                      </a:endParaRPr>
                    </a:p>
                  </a:txBody>
                  <a:tcPr marT="60960" marB="60960"/>
                </a:tc>
                <a:tc>
                  <a:txBody>
                    <a:bodyPr/>
                    <a:lstStyle/>
                    <a:p>
                      <a:r>
                        <a:rPr lang="zh-CN" altLang="en-US" sz="1400" b="1" dirty="0" smtClean="0">
                          <a:latin typeface="华文仿宋" panose="02010600040101010101" pitchFamily="2" charset="-122"/>
                          <a:ea typeface="华文仿宋" panose="02010600040101010101" pitchFamily="2" charset="-122"/>
                        </a:rPr>
                        <a:t>简单</a:t>
                      </a:r>
                      <a:r>
                        <a:rPr lang="zh-CN" altLang="en-US" sz="1400" dirty="0" smtClean="0">
                          <a:latin typeface="华文仿宋" panose="02010600040101010101" pitchFamily="2" charset="-122"/>
                          <a:ea typeface="华文仿宋" panose="02010600040101010101" pitchFamily="2" charset="-122"/>
                        </a:rPr>
                        <a:t>，风险应用结果数据均需回流到风险计量层；如果有跨集市数据共享，则需回流到数据仓库</a:t>
                      </a:r>
                      <a:endParaRPr lang="zh-CN" altLang="en-US" sz="1400" dirty="0">
                        <a:latin typeface="华文仿宋" panose="02010600040101010101" pitchFamily="2" charset="-122"/>
                        <a:ea typeface="华文仿宋" panose="02010600040101010101" pitchFamily="2" charset="-122"/>
                      </a:endParaRPr>
                    </a:p>
                  </a:txBody>
                  <a:tcPr marT="60960" marB="60960"/>
                </a:tc>
              </a:tr>
              <a:tr h="1122852">
                <a:tc>
                  <a:txBody>
                    <a:bodyPr/>
                    <a:lstStyle/>
                    <a:p>
                      <a:r>
                        <a:rPr lang="zh-CN" altLang="en-US" sz="1400" dirty="0" smtClean="0">
                          <a:latin typeface="微软雅黑" panose="020B0503020204020204" pitchFamily="34" charset="-122"/>
                          <a:ea typeface="微软雅黑" panose="020B0503020204020204" pitchFamily="34" charset="-122"/>
                        </a:rPr>
                        <a:t>数据一致性处理</a:t>
                      </a:r>
                      <a:endParaRPr lang="zh-CN" altLang="en-US" sz="1400" dirty="0">
                        <a:latin typeface="微软雅黑" panose="020B0503020204020204" pitchFamily="34" charset="-122"/>
                        <a:ea typeface="微软雅黑" panose="020B0503020204020204" pitchFamily="34" charset="-122"/>
                      </a:endParaRPr>
                    </a:p>
                  </a:txBody>
                  <a:tcPr marT="60960" marB="60960"/>
                </a:tc>
                <a:tc>
                  <a:txBody>
                    <a:bodyPr/>
                    <a:lstStyle/>
                    <a:p>
                      <a:r>
                        <a:rPr lang="zh-CN" altLang="en-US" sz="1400" b="1" dirty="0" smtClean="0">
                          <a:latin typeface="华文仿宋" panose="02010600040101010101" pitchFamily="2" charset="-122"/>
                          <a:ea typeface="华文仿宋" panose="02010600040101010101" pitchFamily="2" charset="-122"/>
                        </a:rPr>
                        <a:t>最复杂</a:t>
                      </a:r>
                      <a:r>
                        <a:rPr lang="zh-CN" altLang="en-US" sz="1400" dirty="0" smtClean="0">
                          <a:latin typeface="华文仿宋" panose="02010600040101010101" pitchFamily="2" charset="-122"/>
                          <a:ea typeface="华文仿宋" panose="02010600040101010101" pitchFamily="2" charset="-122"/>
                        </a:rPr>
                        <a:t>，缺乏主数据管理的银行，在处理客户、账户等信息时只能各自为政</a:t>
                      </a:r>
                      <a:endParaRPr lang="zh-CN" altLang="en-US" sz="1400" dirty="0">
                        <a:latin typeface="华文仿宋" panose="02010600040101010101" pitchFamily="2" charset="-122"/>
                        <a:ea typeface="华文仿宋" panose="02010600040101010101" pitchFamily="2" charset="-122"/>
                      </a:endParaRPr>
                    </a:p>
                  </a:txBody>
                  <a:tcPr marT="60960" marB="60960"/>
                </a:tc>
                <a:tc>
                  <a:txBody>
                    <a:bodyPr/>
                    <a:lstStyle/>
                    <a:p>
                      <a:r>
                        <a:rPr lang="zh-CN" altLang="en-US" sz="1400" b="1" dirty="0" smtClean="0">
                          <a:latin typeface="华文仿宋" panose="02010600040101010101" pitchFamily="2" charset="-122"/>
                          <a:ea typeface="华文仿宋" panose="02010600040101010101" pitchFamily="2" charset="-122"/>
                        </a:rPr>
                        <a:t>较复杂</a:t>
                      </a:r>
                      <a:r>
                        <a:rPr lang="zh-CN" altLang="en-US" sz="1400" dirty="0" smtClean="0">
                          <a:latin typeface="华文仿宋" panose="02010600040101010101" pitchFamily="2" charset="-122"/>
                          <a:ea typeface="华文仿宋" panose="02010600040101010101" pitchFamily="2" charset="-122"/>
                        </a:rPr>
                        <a:t>，数据仓库可以实现整合，但面对不同应用的不同整合需求时会遭遇选择难题</a:t>
                      </a:r>
                      <a:endParaRPr lang="zh-CN" altLang="en-US" sz="1400" dirty="0">
                        <a:latin typeface="华文仿宋" panose="02010600040101010101" pitchFamily="2" charset="-122"/>
                        <a:ea typeface="华文仿宋" panose="02010600040101010101" pitchFamily="2" charset="-122"/>
                      </a:endParaRPr>
                    </a:p>
                  </a:txBody>
                  <a:tcPr marT="60960" marB="60960"/>
                </a:tc>
                <a:tc>
                  <a:txBody>
                    <a:bodyPr/>
                    <a:lstStyle/>
                    <a:p>
                      <a:r>
                        <a:rPr lang="zh-CN" altLang="en-US" sz="1400" b="1" dirty="0" smtClean="0">
                          <a:latin typeface="华文仿宋" panose="02010600040101010101" pitchFamily="2" charset="-122"/>
                          <a:ea typeface="华文仿宋" panose="02010600040101010101" pitchFamily="2" charset="-122"/>
                        </a:rPr>
                        <a:t>简单</a:t>
                      </a:r>
                      <a:r>
                        <a:rPr lang="zh-CN" altLang="en-US" sz="1400" dirty="0" smtClean="0">
                          <a:latin typeface="华文仿宋" panose="02010600040101010101" pitchFamily="2" charset="-122"/>
                          <a:ea typeface="华文仿宋" panose="02010600040101010101" pitchFamily="2" charset="-122"/>
                        </a:rPr>
                        <a:t>，集市已经提供面向风险应用的统一整合数据 </a:t>
                      </a:r>
                      <a:endParaRPr lang="zh-CN" altLang="en-US" sz="1400" dirty="0">
                        <a:latin typeface="华文仿宋" panose="02010600040101010101" pitchFamily="2" charset="-122"/>
                        <a:ea typeface="华文仿宋" panose="02010600040101010101" pitchFamily="2" charset="-122"/>
                      </a:endParaRPr>
                    </a:p>
                  </a:txBody>
                  <a:tcPr marT="60960" marB="60960"/>
                </a:tc>
              </a:tr>
              <a:tr h="958985">
                <a:tc>
                  <a:txBody>
                    <a:bodyPr/>
                    <a:lstStyle/>
                    <a:p>
                      <a:r>
                        <a:rPr lang="zh-CN" altLang="en-US" sz="1400" dirty="0" smtClean="0">
                          <a:latin typeface="微软雅黑" panose="020B0503020204020204" pitchFamily="34" charset="-122"/>
                          <a:ea typeface="微软雅黑" panose="020B0503020204020204" pitchFamily="34" charset="-122"/>
                        </a:rPr>
                        <a:t>系统实施难度</a:t>
                      </a:r>
                      <a:endParaRPr lang="zh-CN" altLang="en-US" sz="1400" dirty="0">
                        <a:latin typeface="微软雅黑" panose="020B0503020204020204" pitchFamily="34" charset="-122"/>
                        <a:ea typeface="微软雅黑" panose="020B0503020204020204" pitchFamily="34" charset="-122"/>
                      </a:endParaRPr>
                    </a:p>
                  </a:txBody>
                  <a:tcPr marT="60960" marB="60960"/>
                </a:tc>
                <a:tc>
                  <a:txBody>
                    <a:bodyPr/>
                    <a:lstStyle/>
                    <a:p>
                      <a:r>
                        <a:rPr lang="zh-CN" altLang="en-US" sz="1400" b="1" dirty="0" smtClean="0">
                          <a:latin typeface="华文仿宋" panose="02010600040101010101" pitchFamily="2" charset="-122"/>
                          <a:ea typeface="华文仿宋" panose="02010600040101010101" pitchFamily="2" charset="-122"/>
                        </a:rPr>
                        <a:t>简单</a:t>
                      </a:r>
                      <a:r>
                        <a:rPr lang="zh-CN" altLang="en-US" sz="1400" dirty="0" smtClean="0">
                          <a:latin typeface="华文仿宋" panose="02010600040101010101" pitchFamily="2" charset="-122"/>
                          <a:ea typeface="华文仿宋" panose="02010600040101010101" pitchFamily="2" charset="-122"/>
                        </a:rPr>
                        <a:t>，各应用互不干涉</a:t>
                      </a:r>
                      <a:endParaRPr lang="zh-CN" altLang="en-US" sz="1400" dirty="0">
                        <a:latin typeface="华文仿宋" panose="02010600040101010101" pitchFamily="2" charset="-122"/>
                        <a:ea typeface="华文仿宋" panose="02010600040101010101" pitchFamily="2" charset="-122"/>
                      </a:endParaRPr>
                    </a:p>
                  </a:txBody>
                  <a:tcPr marT="60960" marB="60960"/>
                </a:tc>
                <a:tc>
                  <a:txBody>
                    <a:bodyPr/>
                    <a:lstStyle/>
                    <a:p>
                      <a:r>
                        <a:rPr lang="zh-CN" altLang="en-US" sz="1400" b="1" dirty="0" smtClean="0">
                          <a:latin typeface="华文仿宋" panose="02010600040101010101" pitchFamily="2" charset="-122"/>
                          <a:ea typeface="华文仿宋" panose="02010600040101010101" pitchFamily="2" charset="-122"/>
                        </a:rPr>
                        <a:t>较复杂</a:t>
                      </a:r>
                      <a:r>
                        <a:rPr lang="zh-CN" altLang="en-US" sz="1400" dirty="0" smtClean="0">
                          <a:latin typeface="华文仿宋" panose="02010600040101010101" pitchFamily="2" charset="-122"/>
                          <a:ea typeface="华文仿宋" panose="02010600040101010101" pitchFamily="2" charset="-122"/>
                        </a:rPr>
                        <a:t>，需要评估数据仓库转换后的数据是否满足需求</a:t>
                      </a:r>
                      <a:endParaRPr lang="zh-CN" altLang="en-US" sz="1400" dirty="0">
                        <a:latin typeface="华文仿宋" panose="02010600040101010101" pitchFamily="2" charset="-122"/>
                        <a:ea typeface="华文仿宋" panose="02010600040101010101" pitchFamily="2" charset="-122"/>
                      </a:endParaRPr>
                    </a:p>
                  </a:txBody>
                  <a:tcPr marT="60960" marB="60960"/>
                </a:tc>
                <a:tc>
                  <a:txBody>
                    <a:bodyPr/>
                    <a:lstStyle/>
                    <a:p>
                      <a:r>
                        <a:rPr lang="zh-CN" altLang="en-US" sz="1400" b="1" dirty="0" smtClean="0">
                          <a:latin typeface="华文仿宋" panose="02010600040101010101" pitchFamily="2" charset="-122"/>
                          <a:ea typeface="华文仿宋" panose="02010600040101010101" pitchFamily="2" charset="-122"/>
                        </a:rPr>
                        <a:t>复杂</a:t>
                      </a:r>
                      <a:r>
                        <a:rPr lang="zh-CN" altLang="en-US" sz="1400" dirty="0" smtClean="0">
                          <a:latin typeface="华文仿宋" panose="02010600040101010101" pitchFamily="2" charset="-122"/>
                          <a:ea typeface="华文仿宋" panose="02010600040101010101" pitchFamily="2" charset="-122"/>
                        </a:rPr>
                        <a:t>，风险数据集市的业务层实施依赖于对需求的理解，风险应用与集市建设</a:t>
                      </a:r>
                      <a:r>
                        <a:rPr lang="en-US" altLang="zh-CN" sz="1400" dirty="0" smtClean="0">
                          <a:latin typeface="华文仿宋" panose="02010600040101010101" pitchFamily="2" charset="-122"/>
                          <a:ea typeface="华文仿宋" panose="02010600040101010101" pitchFamily="2" charset="-122"/>
                        </a:rPr>
                        <a:t>/</a:t>
                      </a:r>
                      <a:r>
                        <a:rPr lang="zh-CN" altLang="en-US" sz="1400" dirty="0" smtClean="0">
                          <a:latin typeface="华文仿宋" panose="02010600040101010101" pitchFamily="2" charset="-122"/>
                          <a:ea typeface="华文仿宋" panose="02010600040101010101" pitchFamily="2" charset="-122"/>
                        </a:rPr>
                        <a:t>改造相辅相成</a:t>
                      </a:r>
                      <a:endParaRPr lang="zh-CN" altLang="en-US" sz="1400" dirty="0">
                        <a:latin typeface="华文仿宋" panose="02010600040101010101" pitchFamily="2" charset="-122"/>
                        <a:ea typeface="华文仿宋" panose="02010600040101010101" pitchFamily="2" charset="-122"/>
                      </a:endParaRPr>
                    </a:p>
                  </a:txBody>
                  <a:tcPr marT="60960" marB="60960"/>
                </a:tc>
              </a:tr>
            </a:tbl>
          </a:graphicData>
        </a:graphic>
      </p:graphicFrame>
      <p:sp>
        <p:nvSpPr>
          <p:cNvPr id="2" name="标题 1"/>
          <p:cNvSpPr>
            <a:spLocks noGrp="1"/>
          </p:cNvSpPr>
          <p:nvPr>
            <p:ph type="title"/>
          </p:nvPr>
        </p:nvSpPr>
        <p:spPr/>
        <p:txBody>
          <a:bodyPr/>
          <a:lstStyle/>
          <a:p>
            <a:r>
              <a:rPr kumimoji="1" lang="en-US" altLang="en-US" dirty="0"/>
              <a:t>数据</a:t>
            </a:r>
            <a:r>
              <a:rPr kumimoji="1" lang="zh-CN" altLang="en-US" dirty="0"/>
              <a:t>集市建设（</a:t>
            </a:r>
            <a:r>
              <a:rPr kumimoji="1" lang="en-US" altLang="en-US" dirty="0"/>
              <a:t>整合</a:t>
            </a:r>
            <a:r>
              <a:rPr kumimoji="1" lang="zh-CN" altLang="en-US" dirty="0"/>
              <a:t>）</a:t>
            </a:r>
            <a:r>
              <a:rPr kumimoji="1" lang="zh-CN" altLang="en-US" dirty="0" smtClean="0"/>
              <a:t>的三种方案对比</a:t>
            </a:r>
            <a:endParaRPr kumimoji="1" lang="zh-CN" altLang="en-US" dirty="0"/>
          </a:p>
        </p:txBody>
      </p:sp>
      <p:sp>
        <p:nvSpPr>
          <p:cNvPr id="5" name="Slide Number Placeholder 4"/>
          <p:cNvSpPr>
            <a:spLocks noGrp="1"/>
          </p:cNvSpPr>
          <p:nvPr>
            <p:ph type="sldNum" sz="quarter" idx="12"/>
          </p:nvPr>
        </p:nvSpPr>
        <p:spPr/>
        <p:txBody>
          <a:bodyPr/>
          <a:lstStyle/>
          <a:p>
            <a:fld id="{BE799D66-A4C5-4277-8B75-A77F88F39C7A}" type="slidenum">
              <a:rPr lang="zh-CN" altLang="en-US" smtClean="0"/>
              <a:pPr/>
              <a:t>18</a:t>
            </a:fld>
            <a:endParaRPr lang="zh-CN" altLang="en-US"/>
          </a:p>
        </p:txBody>
      </p:sp>
    </p:spTree>
    <p:extLst>
      <p:ext uri="{BB962C8B-B14F-4D97-AF65-F5344CB8AC3E}">
        <p14:creationId xmlns:p14="http://schemas.microsoft.com/office/powerpoint/2010/main" val="3914334124"/>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07"/>
          <p:cNvSpPr>
            <a:spLocks noChangeArrowheads="1"/>
          </p:cNvSpPr>
          <p:nvPr/>
        </p:nvSpPr>
        <p:spPr bwMode="auto">
          <a:xfrm>
            <a:off x="107505" y="1339897"/>
            <a:ext cx="8891587" cy="5208822"/>
          </a:xfrm>
          <a:prstGeom prst="roundRect">
            <a:avLst>
              <a:gd name="adj" fmla="val 4019"/>
            </a:avLst>
          </a:prstGeom>
          <a:noFill/>
          <a:ln w="25400">
            <a:solidFill>
              <a:sysClr val="windowText" lastClr="000000">
                <a:lumMod val="75000"/>
                <a:lumOff val="25000"/>
              </a:sysClr>
            </a:solidFill>
            <a:prstDash val="sysDot"/>
            <a:round/>
            <a:headEnd/>
            <a:tailEnd/>
          </a:ln>
        </p:spPr>
        <p:txBody>
          <a:bodyPr wrap="none" lIns="91425" tIns="45713" rIns="91425" bIns="45713" anchor="ctr"/>
          <a:lstStyle/>
          <a:p>
            <a:pPr algn="ctr" fontAlgn="auto">
              <a:lnSpc>
                <a:spcPct val="140000"/>
              </a:lnSpc>
              <a:spcBef>
                <a:spcPts val="0"/>
              </a:spcBef>
              <a:spcAft>
                <a:spcPts val="0"/>
              </a:spcAft>
              <a:buClr>
                <a:sysClr val="window" lastClr="FFFFFF"/>
              </a:buClr>
              <a:defRPr/>
            </a:pPr>
            <a:endParaRPr lang="zh-CN" altLang="zh-CN" sz="8800" b="1" kern="0">
              <a:solidFill>
                <a:srgbClr val="FFFF00"/>
              </a:solidFill>
              <a:latin typeface="Times New Roman" pitchFamily="18" charset="0"/>
            </a:endParaRPr>
          </a:p>
        </p:txBody>
      </p:sp>
      <p:sp>
        <p:nvSpPr>
          <p:cNvPr id="4" name="AutoShape 3"/>
          <p:cNvSpPr>
            <a:spLocks noChangeArrowheads="1"/>
          </p:cNvSpPr>
          <p:nvPr/>
        </p:nvSpPr>
        <p:spPr bwMode="auto">
          <a:xfrm>
            <a:off x="2283966" y="882696"/>
            <a:ext cx="4502150" cy="908051"/>
          </a:xfrm>
          <a:prstGeom prst="roundRect">
            <a:avLst>
              <a:gd name="adj" fmla="val 16667"/>
            </a:avLst>
          </a:prstGeom>
          <a:gradFill rotWithShape="1">
            <a:gsLst>
              <a:gs pos="0">
                <a:srgbClr val="FF0000"/>
              </a:gs>
              <a:gs pos="100000">
                <a:srgbClr val="0070C0"/>
              </a:gs>
            </a:gsLst>
            <a:lin ang="5400000" scaled="1"/>
          </a:gradFill>
          <a:ln w="9525" algn="ctr">
            <a:noFill/>
            <a:round/>
            <a:headEnd/>
            <a:tailEnd/>
          </a:ln>
        </p:spPr>
        <p:txBody>
          <a:bodyPr anchor="ctr"/>
          <a:lstStyle/>
          <a:p>
            <a:endParaRPr lang="zh-CN" altLang="zh-CN">
              <a:latin typeface="Calibri" pitchFamily="34" charset="0"/>
            </a:endParaRPr>
          </a:p>
        </p:txBody>
      </p:sp>
      <p:sp>
        <p:nvSpPr>
          <p:cNvPr id="5" name="AutoShape 3"/>
          <p:cNvSpPr>
            <a:spLocks noChangeArrowheads="1"/>
          </p:cNvSpPr>
          <p:nvPr/>
        </p:nvSpPr>
        <p:spPr bwMode="gray">
          <a:xfrm>
            <a:off x="2264916" y="975830"/>
            <a:ext cx="4502150" cy="683684"/>
          </a:xfrm>
          <a:prstGeom prst="roundRect">
            <a:avLst>
              <a:gd name="adj" fmla="val 16667"/>
            </a:avLst>
          </a:prstGeom>
          <a:gradFill>
            <a:gsLst>
              <a:gs pos="0">
                <a:sysClr val="window" lastClr="FFFFFF"/>
              </a:gs>
              <a:gs pos="100000">
                <a:srgbClr val="E8E4CE"/>
              </a:gs>
            </a:gsLst>
            <a:lin ang="5400000" scaled="0"/>
          </a:gradFill>
          <a:ln w="25400" algn="ctr">
            <a:solidFill>
              <a:sysClr val="window" lastClr="FFFFFF"/>
            </a:solidFill>
            <a:round/>
            <a:headEnd/>
            <a:tailEnd/>
          </a:ln>
          <a:effectLst/>
        </p:spPr>
        <p:txBody>
          <a:bodyPr wrap="none" anchor="ctr"/>
          <a:lstStyle/>
          <a:p>
            <a:pPr algn="ctr" eaLnBrk="0" fontAlgn="auto" hangingPunct="0">
              <a:spcBef>
                <a:spcPts val="0"/>
              </a:spcBef>
              <a:spcAft>
                <a:spcPts val="0"/>
              </a:spcAft>
              <a:defRPr/>
            </a:pPr>
            <a:endParaRPr lang="zh-CN" altLang="zh-CN" sz="2000" kern="0">
              <a:solidFill>
                <a:srgbClr val="1F497D"/>
              </a:solidFill>
              <a:latin typeface="Calibri"/>
              <a:ea typeface="微软雅黑" pitchFamily="34" charset="-122"/>
            </a:endParaRPr>
          </a:p>
        </p:txBody>
      </p:sp>
      <p:sp>
        <p:nvSpPr>
          <p:cNvPr id="6" name="Rectangle 13"/>
          <p:cNvSpPr>
            <a:spLocks noChangeArrowheads="1"/>
          </p:cNvSpPr>
          <p:nvPr/>
        </p:nvSpPr>
        <p:spPr bwMode="auto">
          <a:xfrm>
            <a:off x="4019379" y="1073196"/>
            <a:ext cx="1223412" cy="400110"/>
          </a:xfrm>
          <a:prstGeom prst="rect">
            <a:avLst/>
          </a:prstGeom>
          <a:noFill/>
          <a:ln w="9525">
            <a:noFill/>
            <a:miter lim="800000"/>
            <a:headEnd/>
            <a:tailEnd/>
          </a:ln>
        </p:spPr>
        <p:txBody>
          <a:bodyPr wrap="none">
            <a:spAutoFit/>
          </a:bodyPr>
          <a:lstStyle/>
          <a:p>
            <a:pPr algn="ctr"/>
            <a:r>
              <a:rPr lang="zh-CN" altLang="en-US" sz="2000" b="1">
                <a:latin typeface="微软雅黑" pitchFamily="34" charset="-122"/>
                <a:ea typeface="微软雅黑" pitchFamily="34" charset="-122"/>
              </a:rPr>
              <a:t>设计理念</a:t>
            </a:r>
          </a:p>
        </p:txBody>
      </p:sp>
      <p:grpSp>
        <p:nvGrpSpPr>
          <p:cNvPr id="7" name="组合 59"/>
          <p:cNvGrpSpPr>
            <a:grpSpLocks/>
          </p:cNvGrpSpPr>
          <p:nvPr/>
        </p:nvGrpSpPr>
        <p:grpSpPr bwMode="auto">
          <a:xfrm>
            <a:off x="355248" y="2003162"/>
            <a:ext cx="1992313" cy="4328583"/>
            <a:chOff x="755576" y="2559050"/>
            <a:chExt cx="2188320" cy="3174206"/>
          </a:xfrm>
        </p:grpSpPr>
        <p:sp>
          <p:nvSpPr>
            <p:cNvPr id="8" name="AutoShape 196"/>
            <p:cNvSpPr>
              <a:spLocks noChangeArrowheads="1"/>
            </p:cNvSpPr>
            <p:nvPr/>
          </p:nvSpPr>
          <p:spPr bwMode="auto">
            <a:xfrm>
              <a:off x="847992" y="3283917"/>
              <a:ext cx="2006976" cy="2449339"/>
            </a:xfrm>
            <a:prstGeom prst="roundRect">
              <a:avLst>
                <a:gd name="adj" fmla="val 3727"/>
              </a:avLst>
            </a:prstGeom>
            <a:solidFill>
              <a:sysClr val="window" lastClr="FFFFFF">
                <a:lumMod val="85000"/>
                <a:alpha val="60000"/>
              </a:sysClr>
            </a:solidFill>
            <a:ln w="12700">
              <a:solidFill>
                <a:srgbClr val="EEECE1"/>
              </a:solidFill>
              <a:miter lim="800000"/>
              <a:headEnd/>
              <a:tailEnd/>
            </a:ln>
          </p:spPr>
          <p:txBody>
            <a:bodyPr/>
            <a:lstStyle/>
            <a:p>
              <a:pPr fontAlgn="auto">
                <a:lnSpc>
                  <a:spcPct val="140000"/>
                </a:lnSpc>
                <a:spcBef>
                  <a:spcPts val="0"/>
                </a:spcBef>
                <a:spcAft>
                  <a:spcPts val="0"/>
                </a:spcAft>
                <a:buClr>
                  <a:sysClr val="window" lastClr="FFFFFF"/>
                </a:buClr>
                <a:defRPr/>
              </a:pPr>
              <a:endParaRPr lang="zh-CN" altLang="zh-CN" kern="0">
                <a:solidFill>
                  <a:sysClr val="windowText" lastClr="000000"/>
                </a:solidFill>
                <a:latin typeface="Calibri" pitchFamily="34" charset="0"/>
                <a:ea typeface="宋体" charset="-122"/>
              </a:endParaRPr>
            </a:p>
          </p:txBody>
        </p:sp>
        <p:sp>
          <p:nvSpPr>
            <p:cNvPr id="9" name="Text Box 228"/>
            <p:cNvSpPr txBox="1">
              <a:spLocks noChangeArrowheads="1"/>
            </p:cNvSpPr>
            <p:nvPr/>
          </p:nvSpPr>
          <p:spPr bwMode="auto">
            <a:xfrm>
              <a:off x="913747" y="3338000"/>
              <a:ext cx="1977132" cy="1700999"/>
            </a:xfrm>
            <a:prstGeom prst="rect">
              <a:avLst/>
            </a:prstGeom>
            <a:noFill/>
            <a:ln w="9525">
              <a:noFill/>
              <a:miter lim="800000"/>
              <a:headEnd/>
              <a:tailEnd/>
            </a:ln>
          </p:spPr>
          <p:txBody>
            <a:bodyPr lIns="0" tIns="0" rIns="0" bIns="0">
              <a:spAutoFit/>
            </a:bodyPr>
            <a:lstStyle/>
            <a:p>
              <a:pPr>
                <a:lnSpc>
                  <a:spcPct val="120000"/>
                </a:lnSpc>
              </a:pPr>
              <a:r>
                <a:rPr lang="zh-CN" altLang="en-US" sz="1400" dirty="0" smtClean="0">
                  <a:latin typeface="微软雅黑" pitchFamily="34" charset="-122"/>
                  <a:ea typeface="微软雅黑" pitchFamily="34" charset="-122"/>
                </a:rPr>
                <a:t>风险集市的构建来自金融行业全面风险管理之需求；其项目中的需求来源，一方面是上层同步建设的风险应用数据接口需求；另一方面则是实施团队对金融行业风险应用数据需求的理解和经验累积</a:t>
              </a:r>
              <a:endParaRPr lang="ko-KR" altLang="en-US" sz="1400" dirty="0">
                <a:latin typeface="微软雅黑" pitchFamily="34" charset="-122"/>
                <a:ea typeface="微软雅黑" pitchFamily="34" charset="-122"/>
              </a:endParaRPr>
            </a:p>
          </p:txBody>
        </p:sp>
        <p:sp>
          <p:nvSpPr>
            <p:cNvPr id="10" name="AutoShape 3"/>
            <p:cNvSpPr>
              <a:spLocks noChangeArrowheads="1"/>
            </p:cNvSpPr>
            <p:nvPr/>
          </p:nvSpPr>
          <p:spPr bwMode="auto">
            <a:xfrm>
              <a:off x="761083" y="2559050"/>
              <a:ext cx="2182813" cy="681038"/>
            </a:xfrm>
            <a:prstGeom prst="roundRect">
              <a:avLst>
                <a:gd name="adj" fmla="val 16667"/>
              </a:avLst>
            </a:prstGeom>
            <a:gradFill rotWithShape="1">
              <a:gsLst>
                <a:gs pos="0">
                  <a:srgbClr val="FF0000"/>
                </a:gs>
                <a:gs pos="100000">
                  <a:srgbClr val="0070C0"/>
                </a:gs>
              </a:gsLst>
              <a:lin ang="5400000" scaled="1"/>
            </a:gradFill>
            <a:ln w="9525" algn="ctr">
              <a:noFill/>
              <a:round/>
              <a:headEnd/>
              <a:tailEnd/>
            </a:ln>
          </p:spPr>
          <p:txBody>
            <a:bodyPr anchor="ctr"/>
            <a:lstStyle/>
            <a:p>
              <a:endParaRPr lang="zh-CN" altLang="zh-CN">
                <a:latin typeface="Calibri" pitchFamily="34" charset="0"/>
              </a:endParaRPr>
            </a:p>
          </p:txBody>
        </p:sp>
        <p:sp>
          <p:nvSpPr>
            <p:cNvPr id="11" name="AutoShape 3"/>
            <p:cNvSpPr>
              <a:spLocks noChangeArrowheads="1"/>
            </p:cNvSpPr>
            <p:nvPr/>
          </p:nvSpPr>
          <p:spPr bwMode="gray">
            <a:xfrm>
              <a:off x="755576" y="2636659"/>
              <a:ext cx="2183088" cy="513771"/>
            </a:xfrm>
            <a:prstGeom prst="roundRect">
              <a:avLst>
                <a:gd name="adj" fmla="val 16667"/>
              </a:avLst>
            </a:prstGeom>
            <a:gradFill>
              <a:gsLst>
                <a:gs pos="0">
                  <a:sysClr val="window" lastClr="FFFFFF"/>
                </a:gs>
                <a:gs pos="100000">
                  <a:srgbClr val="E8E4CE"/>
                </a:gs>
              </a:gsLst>
              <a:lin ang="5400000" scaled="0"/>
            </a:gradFill>
            <a:ln w="25400" algn="ctr">
              <a:solidFill>
                <a:sysClr val="window" lastClr="FFFFFF"/>
              </a:solidFill>
              <a:round/>
              <a:headEnd/>
              <a:tailEnd/>
            </a:ln>
            <a:effectLst/>
          </p:spPr>
          <p:txBody>
            <a:bodyPr wrap="none" anchor="ctr"/>
            <a:lstStyle/>
            <a:p>
              <a:pPr algn="ctr" eaLnBrk="0" fontAlgn="auto" hangingPunct="0">
                <a:spcBef>
                  <a:spcPts val="0"/>
                </a:spcBef>
                <a:spcAft>
                  <a:spcPts val="0"/>
                </a:spcAft>
                <a:defRPr/>
              </a:pPr>
              <a:endParaRPr lang="zh-CN" altLang="zh-CN" sz="2000" kern="0">
                <a:solidFill>
                  <a:srgbClr val="1F497D"/>
                </a:solidFill>
                <a:latin typeface="Calibri"/>
                <a:ea typeface="微软雅黑" pitchFamily="34" charset="-122"/>
              </a:endParaRPr>
            </a:p>
          </p:txBody>
        </p:sp>
        <p:sp>
          <p:nvSpPr>
            <p:cNvPr id="12" name="Text Box 229"/>
            <p:cNvSpPr txBox="1">
              <a:spLocks noChangeArrowheads="1"/>
            </p:cNvSpPr>
            <p:nvPr/>
          </p:nvSpPr>
          <p:spPr bwMode="auto">
            <a:xfrm>
              <a:off x="1324779" y="2768600"/>
              <a:ext cx="1126854" cy="225697"/>
            </a:xfrm>
            <a:prstGeom prst="rect">
              <a:avLst/>
            </a:prstGeom>
            <a:noFill/>
            <a:ln w="9525">
              <a:noFill/>
              <a:miter lim="800000"/>
              <a:headEnd/>
              <a:tailEnd/>
            </a:ln>
          </p:spPr>
          <p:txBody>
            <a:bodyPr wrap="none" lIns="0" tIns="0" rIns="0" bIns="0">
              <a:spAutoFit/>
            </a:bodyPr>
            <a:lstStyle/>
            <a:p>
              <a:pPr algn="ctr"/>
              <a:r>
                <a:rPr lang="zh-CN" altLang="en-US" sz="2000" b="1">
                  <a:solidFill>
                    <a:srgbClr val="FF0000"/>
                  </a:solidFill>
                  <a:latin typeface="微软雅黑" pitchFamily="34" charset="-122"/>
                  <a:ea typeface="微软雅黑" pitchFamily="34" charset="-122"/>
                </a:rPr>
                <a:t>需求驱动</a:t>
              </a:r>
              <a:endParaRPr lang="ko-KR" altLang="en-US" sz="2000" b="1">
                <a:solidFill>
                  <a:srgbClr val="FF0000"/>
                </a:solidFill>
                <a:latin typeface="微软雅黑" pitchFamily="34" charset="-122"/>
                <a:ea typeface="微软雅黑" pitchFamily="34" charset="-122"/>
              </a:endParaRPr>
            </a:p>
          </p:txBody>
        </p:sp>
        <p:sp>
          <p:nvSpPr>
            <p:cNvPr id="13" name="AutoShape 222"/>
            <p:cNvSpPr>
              <a:spLocks noChangeArrowheads="1"/>
            </p:cNvSpPr>
            <p:nvPr/>
          </p:nvSpPr>
          <p:spPr bwMode="auto">
            <a:xfrm>
              <a:off x="828811" y="3223383"/>
              <a:ext cx="2047081" cy="71400"/>
            </a:xfrm>
            <a:custGeom>
              <a:avLst/>
              <a:gdLst>
                <a:gd name="T0" fmla="*/ 2370872 w 21600"/>
                <a:gd name="T1" fmla="*/ 35719 h 21600"/>
                <a:gd name="T2" fmla="*/ 1208088 w 21600"/>
                <a:gd name="T3" fmla="*/ 71437 h 21600"/>
                <a:gd name="T4" fmla="*/ 45303 w 21600"/>
                <a:gd name="T5" fmla="*/ 35719 h 21600"/>
                <a:gd name="T6" fmla="*/ 1208088 w 21600"/>
                <a:gd name="T7" fmla="*/ 0 h 21600"/>
                <a:gd name="T8" fmla="*/ 0 60000 65536"/>
                <a:gd name="T9" fmla="*/ 0 60000 65536"/>
                <a:gd name="T10" fmla="*/ 0 60000 65536"/>
                <a:gd name="T11" fmla="*/ 0 60000 65536"/>
                <a:gd name="T12" fmla="*/ 2205 w 21600"/>
                <a:gd name="T13" fmla="*/ 2205 h 21600"/>
                <a:gd name="T14" fmla="*/ 19395 w 21600"/>
                <a:gd name="T15" fmla="*/ 19395 h 21600"/>
              </a:gdLst>
              <a:ahLst/>
              <a:cxnLst>
                <a:cxn ang="T8">
                  <a:pos x="T0" y="T1"/>
                </a:cxn>
                <a:cxn ang="T9">
                  <a:pos x="T2" y="T3"/>
                </a:cxn>
                <a:cxn ang="T10">
                  <a:pos x="T4" y="T5"/>
                </a:cxn>
                <a:cxn ang="T11">
                  <a:pos x="T6" y="T7"/>
                </a:cxn>
              </a:cxnLst>
              <a:rect l="T12" t="T13" r="T14" b="T15"/>
              <a:pathLst>
                <a:path w="21600" h="21600">
                  <a:moveTo>
                    <a:pt x="0" y="0"/>
                  </a:moveTo>
                  <a:lnTo>
                    <a:pt x="810" y="21600"/>
                  </a:lnTo>
                  <a:lnTo>
                    <a:pt x="20790" y="21600"/>
                  </a:lnTo>
                  <a:lnTo>
                    <a:pt x="21600" y="0"/>
                  </a:lnTo>
                  <a:close/>
                </a:path>
              </a:pathLst>
            </a:custGeom>
            <a:gradFill rotWithShape="1">
              <a:gsLst>
                <a:gs pos="0">
                  <a:srgbClr val="1F497D"/>
                </a:gs>
                <a:gs pos="100000">
                  <a:srgbClr val="1F497D">
                    <a:gamma/>
                    <a:tint val="0"/>
                    <a:invGamma/>
                    <a:alpha val="0"/>
                  </a:srgbClr>
                </a:gs>
              </a:gsLst>
              <a:lin ang="5400000" scaled="1"/>
            </a:gradFill>
            <a:ln w="9525">
              <a:noFill/>
              <a:miter lim="800000"/>
              <a:headEnd/>
              <a:tailEnd/>
            </a:ln>
          </p:spPr>
          <p:txBody>
            <a:bodyPr wrap="none" anchor="ctr"/>
            <a:lstStyle/>
            <a:p>
              <a:pPr fontAlgn="auto">
                <a:spcBef>
                  <a:spcPts val="0"/>
                </a:spcBef>
                <a:spcAft>
                  <a:spcPts val="0"/>
                </a:spcAft>
                <a:defRPr/>
              </a:pPr>
              <a:endParaRPr lang="zh-CN" altLang="zh-CN" kern="0">
                <a:solidFill>
                  <a:sysClr val="window" lastClr="FFFFFF"/>
                </a:solidFill>
                <a:latin typeface="Calibri"/>
                <a:ea typeface="宋体"/>
              </a:endParaRPr>
            </a:p>
          </p:txBody>
        </p:sp>
      </p:grpSp>
      <p:grpSp>
        <p:nvGrpSpPr>
          <p:cNvPr id="14" name="组合 70"/>
          <p:cNvGrpSpPr>
            <a:grpSpLocks/>
          </p:cNvGrpSpPr>
          <p:nvPr/>
        </p:nvGrpSpPr>
        <p:grpSpPr bwMode="auto">
          <a:xfrm>
            <a:off x="2515835" y="2011628"/>
            <a:ext cx="1992312" cy="4326467"/>
            <a:chOff x="755576" y="2559050"/>
            <a:chExt cx="2188320" cy="3174206"/>
          </a:xfrm>
        </p:grpSpPr>
        <p:sp>
          <p:nvSpPr>
            <p:cNvPr id="15" name="AutoShape 196"/>
            <p:cNvSpPr>
              <a:spLocks noChangeArrowheads="1"/>
            </p:cNvSpPr>
            <p:nvPr/>
          </p:nvSpPr>
          <p:spPr bwMode="auto">
            <a:xfrm>
              <a:off x="847991" y="3284272"/>
              <a:ext cx="2006978" cy="2448984"/>
            </a:xfrm>
            <a:prstGeom prst="roundRect">
              <a:avLst>
                <a:gd name="adj" fmla="val 3727"/>
              </a:avLst>
            </a:prstGeom>
            <a:solidFill>
              <a:sysClr val="window" lastClr="FFFFFF">
                <a:lumMod val="85000"/>
                <a:alpha val="60000"/>
              </a:sysClr>
            </a:solidFill>
            <a:ln w="12700">
              <a:solidFill>
                <a:srgbClr val="EEECE1"/>
              </a:solidFill>
              <a:miter lim="800000"/>
              <a:headEnd/>
              <a:tailEnd/>
            </a:ln>
          </p:spPr>
          <p:txBody>
            <a:bodyPr/>
            <a:lstStyle/>
            <a:p>
              <a:pPr fontAlgn="auto">
                <a:lnSpc>
                  <a:spcPct val="140000"/>
                </a:lnSpc>
                <a:spcBef>
                  <a:spcPts val="0"/>
                </a:spcBef>
                <a:spcAft>
                  <a:spcPts val="0"/>
                </a:spcAft>
                <a:buClr>
                  <a:sysClr val="window" lastClr="FFFFFF"/>
                </a:buClr>
                <a:defRPr/>
              </a:pPr>
              <a:endParaRPr lang="zh-CN" altLang="zh-CN" kern="0">
                <a:solidFill>
                  <a:sysClr val="windowText" lastClr="000000"/>
                </a:solidFill>
                <a:latin typeface="Calibri" pitchFamily="34" charset="0"/>
                <a:ea typeface="宋体" charset="-122"/>
              </a:endParaRPr>
            </a:p>
          </p:txBody>
        </p:sp>
        <p:sp>
          <p:nvSpPr>
            <p:cNvPr id="16" name="Text Box 228"/>
            <p:cNvSpPr txBox="1">
              <a:spLocks noChangeArrowheads="1"/>
            </p:cNvSpPr>
            <p:nvPr/>
          </p:nvSpPr>
          <p:spPr bwMode="auto">
            <a:xfrm>
              <a:off x="913747" y="3338000"/>
              <a:ext cx="1977132" cy="1701831"/>
            </a:xfrm>
            <a:prstGeom prst="rect">
              <a:avLst/>
            </a:prstGeom>
            <a:noFill/>
            <a:ln w="9525">
              <a:noFill/>
              <a:miter lim="800000"/>
              <a:headEnd/>
              <a:tailEnd/>
            </a:ln>
          </p:spPr>
          <p:txBody>
            <a:bodyPr lIns="0" tIns="0" rIns="0" bIns="0">
              <a:spAutoFit/>
            </a:bodyPr>
            <a:lstStyle/>
            <a:p>
              <a:pPr>
                <a:lnSpc>
                  <a:spcPct val="120000"/>
                </a:lnSpc>
              </a:pPr>
              <a:r>
                <a:rPr lang="zh-CN" altLang="en-US" sz="1400" dirty="0" smtClean="0">
                  <a:latin typeface="微软雅黑" pitchFamily="34" charset="-122"/>
                  <a:ea typeface="微软雅黑" pitchFamily="34" charset="-122"/>
                </a:rPr>
                <a:t>风险集市数据内容和整合方式也取决于源系统数据间业务关系和数据质量（尤其是资产类数据），相同的模型面对不同的源系统数据映射关系也是不同的；模型客户化需考虑个性化字段</a:t>
              </a:r>
              <a:endParaRPr lang="ko-KR" altLang="en-US" sz="1400" dirty="0">
                <a:latin typeface="微软雅黑" pitchFamily="34" charset="-122"/>
                <a:ea typeface="微软雅黑" pitchFamily="34" charset="-122"/>
              </a:endParaRPr>
            </a:p>
          </p:txBody>
        </p:sp>
        <p:sp>
          <p:nvSpPr>
            <p:cNvPr id="17" name="AutoShape 3"/>
            <p:cNvSpPr>
              <a:spLocks noChangeArrowheads="1"/>
            </p:cNvSpPr>
            <p:nvPr/>
          </p:nvSpPr>
          <p:spPr bwMode="auto">
            <a:xfrm>
              <a:off x="761083" y="2559050"/>
              <a:ext cx="2182813" cy="681038"/>
            </a:xfrm>
            <a:prstGeom prst="roundRect">
              <a:avLst>
                <a:gd name="adj" fmla="val 16667"/>
              </a:avLst>
            </a:prstGeom>
            <a:gradFill rotWithShape="1">
              <a:gsLst>
                <a:gs pos="0">
                  <a:srgbClr val="FF0000"/>
                </a:gs>
                <a:gs pos="100000">
                  <a:srgbClr val="0070C0"/>
                </a:gs>
              </a:gsLst>
              <a:lin ang="5400000" scaled="1"/>
            </a:gradFill>
            <a:ln w="9525" algn="ctr">
              <a:noFill/>
              <a:round/>
              <a:headEnd/>
              <a:tailEnd/>
            </a:ln>
          </p:spPr>
          <p:txBody>
            <a:bodyPr anchor="ctr"/>
            <a:lstStyle/>
            <a:p>
              <a:endParaRPr lang="zh-CN" altLang="zh-CN">
                <a:latin typeface="Calibri" pitchFamily="34" charset="0"/>
              </a:endParaRPr>
            </a:p>
          </p:txBody>
        </p:sp>
        <p:sp>
          <p:nvSpPr>
            <p:cNvPr id="18" name="AutoShape 3"/>
            <p:cNvSpPr>
              <a:spLocks noChangeArrowheads="1"/>
            </p:cNvSpPr>
            <p:nvPr/>
          </p:nvSpPr>
          <p:spPr bwMode="gray">
            <a:xfrm>
              <a:off x="755576" y="2636697"/>
              <a:ext cx="2183090" cy="512470"/>
            </a:xfrm>
            <a:prstGeom prst="roundRect">
              <a:avLst>
                <a:gd name="adj" fmla="val 16667"/>
              </a:avLst>
            </a:prstGeom>
            <a:gradFill>
              <a:gsLst>
                <a:gs pos="0">
                  <a:sysClr val="window" lastClr="FFFFFF"/>
                </a:gs>
                <a:gs pos="100000">
                  <a:srgbClr val="E8E4CE"/>
                </a:gs>
              </a:gsLst>
              <a:lin ang="5400000" scaled="0"/>
            </a:gradFill>
            <a:ln w="25400" algn="ctr">
              <a:solidFill>
                <a:sysClr val="window" lastClr="FFFFFF"/>
              </a:solidFill>
              <a:round/>
              <a:headEnd/>
              <a:tailEnd/>
            </a:ln>
            <a:effectLst/>
          </p:spPr>
          <p:txBody>
            <a:bodyPr wrap="none" anchor="ctr"/>
            <a:lstStyle/>
            <a:p>
              <a:pPr algn="ctr" eaLnBrk="0" fontAlgn="auto" hangingPunct="0">
                <a:spcBef>
                  <a:spcPts val="0"/>
                </a:spcBef>
                <a:spcAft>
                  <a:spcPts val="0"/>
                </a:spcAft>
                <a:defRPr/>
              </a:pPr>
              <a:endParaRPr lang="zh-CN" altLang="zh-CN" sz="2000" kern="0">
                <a:solidFill>
                  <a:srgbClr val="1F497D"/>
                </a:solidFill>
                <a:latin typeface="Calibri"/>
                <a:ea typeface="微软雅黑" pitchFamily="34" charset="-122"/>
              </a:endParaRPr>
            </a:p>
          </p:txBody>
        </p:sp>
        <p:sp>
          <p:nvSpPr>
            <p:cNvPr id="19" name="Text Box 229"/>
            <p:cNvSpPr txBox="1">
              <a:spLocks noChangeArrowheads="1"/>
            </p:cNvSpPr>
            <p:nvPr/>
          </p:nvSpPr>
          <p:spPr bwMode="auto">
            <a:xfrm>
              <a:off x="1324779" y="2768600"/>
              <a:ext cx="1126854" cy="225807"/>
            </a:xfrm>
            <a:prstGeom prst="rect">
              <a:avLst/>
            </a:prstGeom>
            <a:noFill/>
            <a:ln w="9525">
              <a:noFill/>
              <a:miter lim="800000"/>
              <a:headEnd/>
              <a:tailEnd/>
            </a:ln>
          </p:spPr>
          <p:txBody>
            <a:bodyPr wrap="none" lIns="0" tIns="0" rIns="0" bIns="0">
              <a:spAutoFit/>
            </a:bodyPr>
            <a:lstStyle/>
            <a:p>
              <a:pPr algn="ctr"/>
              <a:r>
                <a:rPr lang="zh-CN" altLang="en-US" sz="2000" b="1" dirty="0" smtClean="0">
                  <a:solidFill>
                    <a:srgbClr val="FF0000"/>
                  </a:solidFill>
                  <a:latin typeface="微软雅黑" pitchFamily="34" charset="-122"/>
                  <a:ea typeface="微软雅黑" pitchFamily="34" charset="-122"/>
                </a:rPr>
                <a:t>数据驱动</a:t>
              </a:r>
              <a:endParaRPr lang="ko-KR" altLang="en-US" sz="2000" b="1" dirty="0">
                <a:solidFill>
                  <a:srgbClr val="FF0000"/>
                </a:solidFill>
                <a:latin typeface="微软雅黑" pitchFamily="34" charset="-122"/>
                <a:ea typeface="微软雅黑" pitchFamily="34" charset="-122"/>
              </a:endParaRPr>
            </a:p>
          </p:txBody>
        </p:sp>
        <p:sp>
          <p:nvSpPr>
            <p:cNvPr id="20" name="AutoShape 222"/>
            <p:cNvSpPr>
              <a:spLocks noChangeArrowheads="1"/>
            </p:cNvSpPr>
            <p:nvPr/>
          </p:nvSpPr>
          <p:spPr bwMode="auto">
            <a:xfrm>
              <a:off x="828811" y="3222154"/>
              <a:ext cx="2047082" cy="71435"/>
            </a:xfrm>
            <a:custGeom>
              <a:avLst/>
              <a:gdLst>
                <a:gd name="T0" fmla="*/ 2370872 w 21600"/>
                <a:gd name="T1" fmla="*/ 35719 h 21600"/>
                <a:gd name="T2" fmla="*/ 1208088 w 21600"/>
                <a:gd name="T3" fmla="*/ 71437 h 21600"/>
                <a:gd name="T4" fmla="*/ 45303 w 21600"/>
                <a:gd name="T5" fmla="*/ 35719 h 21600"/>
                <a:gd name="T6" fmla="*/ 1208088 w 21600"/>
                <a:gd name="T7" fmla="*/ 0 h 21600"/>
                <a:gd name="T8" fmla="*/ 0 60000 65536"/>
                <a:gd name="T9" fmla="*/ 0 60000 65536"/>
                <a:gd name="T10" fmla="*/ 0 60000 65536"/>
                <a:gd name="T11" fmla="*/ 0 60000 65536"/>
                <a:gd name="T12" fmla="*/ 2205 w 21600"/>
                <a:gd name="T13" fmla="*/ 2205 h 21600"/>
                <a:gd name="T14" fmla="*/ 19395 w 21600"/>
                <a:gd name="T15" fmla="*/ 19395 h 21600"/>
              </a:gdLst>
              <a:ahLst/>
              <a:cxnLst>
                <a:cxn ang="T8">
                  <a:pos x="T0" y="T1"/>
                </a:cxn>
                <a:cxn ang="T9">
                  <a:pos x="T2" y="T3"/>
                </a:cxn>
                <a:cxn ang="T10">
                  <a:pos x="T4" y="T5"/>
                </a:cxn>
                <a:cxn ang="T11">
                  <a:pos x="T6" y="T7"/>
                </a:cxn>
              </a:cxnLst>
              <a:rect l="T12" t="T13" r="T14" b="T15"/>
              <a:pathLst>
                <a:path w="21600" h="21600">
                  <a:moveTo>
                    <a:pt x="0" y="0"/>
                  </a:moveTo>
                  <a:lnTo>
                    <a:pt x="810" y="21600"/>
                  </a:lnTo>
                  <a:lnTo>
                    <a:pt x="20790" y="21600"/>
                  </a:lnTo>
                  <a:lnTo>
                    <a:pt x="21600" y="0"/>
                  </a:lnTo>
                  <a:close/>
                </a:path>
              </a:pathLst>
            </a:custGeom>
            <a:gradFill rotWithShape="1">
              <a:gsLst>
                <a:gs pos="0">
                  <a:srgbClr val="1F497D"/>
                </a:gs>
                <a:gs pos="100000">
                  <a:srgbClr val="1F497D">
                    <a:gamma/>
                    <a:tint val="0"/>
                    <a:invGamma/>
                    <a:alpha val="0"/>
                  </a:srgbClr>
                </a:gs>
              </a:gsLst>
              <a:lin ang="5400000" scaled="1"/>
            </a:gradFill>
            <a:ln w="9525">
              <a:noFill/>
              <a:miter lim="800000"/>
              <a:headEnd/>
              <a:tailEnd/>
            </a:ln>
          </p:spPr>
          <p:txBody>
            <a:bodyPr wrap="none" anchor="ctr"/>
            <a:lstStyle/>
            <a:p>
              <a:pPr fontAlgn="auto">
                <a:spcBef>
                  <a:spcPts val="0"/>
                </a:spcBef>
                <a:spcAft>
                  <a:spcPts val="0"/>
                </a:spcAft>
                <a:defRPr/>
              </a:pPr>
              <a:endParaRPr lang="zh-CN" altLang="zh-CN" kern="0">
                <a:solidFill>
                  <a:sysClr val="window" lastClr="FFFFFF"/>
                </a:solidFill>
                <a:latin typeface="Calibri"/>
                <a:ea typeface="宋体"/>
              </a:endParaRPr>
            </a:p>
          </p:txBody>
        </p:sp>
      </p:grpSp>
      <p:grpSp>
        <p:nvGrpSpPr>
          <p:cNvPr id="21" name="组合 77"/>
          <p:cNvGrpSpPr>
            <a:grpSpLocks/>
          </p:cNvGrpSpPr>
          <p:nvPr/>
        </p:nvGrpSpPr>
        <p:grpSpPr bwMode="auto">
          <a:xfrm>
            <a:off x="4652610" y="2011628"/>
            <a:ext cx="1992312" cy="4326467"/>
            <a:chOff x="755576" y="2559050"/>
            <a:chExt cx="2188320" cy="3174206"/>
          </a:xfrm>
        </p:grpSpPr>
        <p:sp>
          <p:nvSpPr>
            <p:cNvPr id="22" name="AutoShape 196"/>
            <p:cNvSpPr>
              <a:spLocks noChangeArrowheads="1"/>
            </p:cNvSpPr>
            <p:nvPr/>
          </p:nvSpPr>
          <p:spPr bwMode="auto">
            <a:xfrm>
              <a:off x="847991" y="3284272"/>
              <a:ext cx="2006978" cy="2448984"/>
            </a:xfrm>
            <a:prstGeom prst="roundRect">
              <a:avLst>
                <a:gd name="adj" fmla="val 3727"/>
              </a:avLst>
            </a:prstGeom>
            <a:solidFill>
              <a:sysClr val="window" lastClr="FFFFFF">
                <a:lumMod val="85000"/>
                <a:alpha val="60000"/>
              </a:sysClr>
            </a:solidFill>
            <a:ln w="12700">
              <a:solidFill>
                <a:srgbClr val="EEECE1"/>
              </a:solidFill>
              <a:miter lim="800000"/>
              <a:headEnd/>
              <a:tailEnd/>
            </a:ln>
          </p:spPr>
          <p:txBody>
            <a:bodyPr/>
            <a:lstStyle/>
            <a:p>
              <a:pPr fontAlgn="auto">
                <a:lnSpc>
                  <a:spcPct val="140000"/>
                </a:lnSpc>
                <a:spcBef>
                  <a:spcPts val="0"/>
                </a:spcBef>
                <a:spcAft>
                  <a:spcPts val="0"/>
                </a:spcAft>
                <a:buClr>
                  <a:sysClr val="window" lastClr="FFFFFF"/>
                </a:buClr>
                <a:defRPr/>
              </a:pPr>
              <a:endParaRPr lang="zh-CN" altLang="zh-CN" kern="0">
                <a:solidFill>
                  <a:sysClr val="windowText" lastClr="000000"/>
                </a:solidFill>
                <a:latin typeface="Calibri" pitchFamily="34" charset="0"/>
                <a:ea typeface="宋体" charset="-122"/>
              </a:endParaRPr>
            </a:p>
          </p:txBody>
        </p:sp>
        <p:sp>
          <p:nvSpPr>
            <p:cNvPr id="23" name="Text Box 228"/>
            <p:cNvSpPr txBox="1">
              <a:spLocks noChangeArrowheads="1"/>
            </p:cNvSpPr>
            <p:nvPr/>
          </p:nvSpPr>
          <p:spPr bwMode="auto">
            <a:xfrm>
              <a:off x="913747" y="3338000"/>
              <a:ext cx="1977132" cy="1132798"/>
            </a:xfrm>
            <a:prstGeom prst="rect">
              <a:avLst/>
            </a:prstGeom>
            <a:noFill/>
            <a:ln w="9525">
              <a:noFill/>
              <a:miter lim="800000"/>
              <a:headEnd/>
              <a:tailEnd/>
            </a:ln>
          </p:spPr>
          <p:txBody>
            <a:bodyPr lIns="0" tIns="0" rIns="0" bIns="0">
              <a:spAutoFit/>
            </a:bodyPr>
            <a:lstStyle/>
            <a:p>
              <a:pPr>
                <a:lnSpc>
                  <a:spcPct val="120000"/>
                </a:lnSpc>
              </a:pPr>
              <a:r>
                <a:rPr lang="zh-CN" altLang="en-US" sz="1400" dirty="0" smtClean="0">
                  <a:latin typeface="微软雅黑" pitchFamily="34" charset="-122"/>
                  <a:ea typeface="微软雅黑" pitchFamily="34" charset="-122"/>
                </a:rPr>
                <a:t>数据架构层次分明，可以清晰定义各数据层次的数据特征，用途；也有助于清晰定义数据流向，便于业务分析人员理解集市数据模型</a:t>
              </a:r>
              <a:endParaRPr lang="ko-KR" altLang="en-US" sz="1400" dirty="0">
                <a:latin typeface="微软雅黑" pitchFamily="34" charset="-122"/>
                <a:ea typeface="微软雅黑" pitchFamily="34" charset="-122"/>
              </a:endParaRPr>
            </a:p>
          </p:txBody>
        </p:sp>
        <p:sp>
          <p:nvSpPr>
            <p:cNvPr id="25" name="AutoShape 3"/>
            <p:cNvSpPr>
              <a:spLocks noChangeArrowheads="1"/>
            </p:cNvSpPr>
            <p:nvPr/>
          </p:nvSpPr>
          <p:spPr bwMode="auto">
            <a:xfrm>
              <a:off x="761083" y="2559050"/>
              <a:ext cx="2182813" cy="681038"/>
            </a:xfrm>
            <a:prstGeom prst="roundRect">
              <a:avLst>
                <a:gd name="adj" fmla="val 16667"/>
              </a:avLst>
            </a:prstGeom>
            <a:gradFill rotWithShape="1">
              <a:gsLst>
                <a:gs pos="0">
                  <a:srgbClr val="FF0000"/>
                </a:gs>
                <a:gs pos="100000">
                  <a:srgbClr val="0070C0"/>
                </a:gs>
              </a:gsLst>
              <a:lin ang="5400000" scaled="1"/>
            </a:gradFill>
            <a:ln w="9525" algn="ctr">
              <a:noFill/>
              <a:round/>
              <a:headEnd/>
              <a:tailEnd/>
            </a:ln>
          </p:spPr>
          <p:txBody>
            <a:bodyPr anchor="ctr"/>
            <a:lstStyle/>
            <a:p>
              <a:endParaRPr lang="zh-CN" altLang="zh-CN">
                <a:latin typeface="Calibri" pitchFamily="34" charset="0"/>
              </a:endParaRPr>
            </a:p>
          </p:txBody>
        </p:sp>
        <p:sp>
          <p:nvSpPr>
            <p:cNvPr id="26" name="AutoShape 3"/>
            <p:cNvSpPr>
              <a:spLocks noChangeArrowheads="1"/>
            </p:cNvSpPr>
            <p:nvPr/>
          </p:nvSpPr>
          <p:spPr bwMode="gray">
            <a:xfrm>
              <a:off x="755576" y="2636697"/>
              <a:ext cx="2183090" cy="512470"/>
            </a:xfrm>
            <a:prstGeom prst="roundRect">
              <a:avLst>
                <a:gd name="adj" fmla="val 16667"/>
              </a:avLst>
            </a:prstGeom>
            <a:gradFill>
              <a:gsLst>
                <a:gs pos="0">
                  <a:sysClr val="window" lastClr="FFFFFF"/>
                </a:gs>
                <a:gs pos="100000">
                  <a:srgbClr val="E8E4CE"/>
                </a:gs>
              </a:gsLst>
              <a:lin ang="5400000" scaled="0"/>
            </a:gradFill>
            <a:ln w="25400" algn="ctr">
              <a:solidFill>
                <a:sysClr val="window" lastClr="FFFFFF"/>
              </a:solidFill>
              <a:round/>
              <a:headEnd/>
              <a:tailEnd/>
            </a:ln>
            <a:effectLst/>
          </p:spPr>
          <p:txBody>
            <a:bodyPr wrap="none" anchor="ctr"/>
            <a:lstStyle/>
            <a:p>
              <a:pPr algn="ctr" eaLnBrk="0" fontAlgn="auto" hangingPunct="0">
                <a:spcBef>
                  <a:spcPts val="0"/>
                </a:spcBef>
                <a:spcAft>
                  <a:spcPts val="0"/>
                </a:spcAft>
                <a:defRPr/>
              </a:pPr>
              <a:endParaRPr lang="zh-CN" altLang="zh-CN" sz="2000" kern="0">
                <a:solidFill>
                  <a:srgbClr val="1F497D"/>
                </a:solidFill>
                <a:latin typeface="Calibri"/>
                <a:ea typeface="微软雅黑" pitchFamily="34" charset="-122"/>
              </a:endParaRPr>
            </a:p>
          </p:txBody>
        </p:sp>
        <p:sp>
          <p:nvSpPr>
            <p:cNvPr id="27" name="Text Box 229"/>
            <p:cNvSpPr txBox="1">
              <a:spLocks noChangeArrowheads="1"/>
            </p:cNvSpPr>
            <p:nvPr/>
          </p:nvSpPr>
          <p:spPr bwMode="auto">
            <a:xfrm>
              <a:off x="1324779" y="2768600"/>
              <a:ext cx="1126854" cy="225807"/>
            </a:xfrm>
            <a:prstGeom prst="rect">
              <a:avLst/>
            </a:prstGeom>
            <a:noFill/>
            <a:ln w="9525">
              <a:noFill/>
              <a:miter lim="800000"/>
              <a:headEnd/>
              <a:tailEnd/>
            </a:ln>
          </p:spPr>
          <p:txBody>
            <a:bodyPr wrap="none" lIns="0" tIns="0" rIns="0" bIns="0">
              <a:spAutoFit/>
            </a:bodyPr>
            <a:lstStyle/>
            <a:p>
              <a:pPr algn="ctr"/>
              <a:r>
                <a:rPr lang="zh-CN" altLang="en-US" sz="2000" b="1" dirty="0">
                  <a:solidFill>
                    <a:srgbClr val="FF0000"/>
                  </a:solidFill>
                  <a:latin typeface="微软雅黑" pitchFamily="34" charset="-122"/>
                  <a:ea typeface="微软雅黑" pitchFamily="34" charset="-122"/>
                </a:rPr>
                <a:t>架构分明</a:t>
              </a:r>
              <a:endParaRPr lang="ko-KR" altLang="en-US" sz="2000" b="1" dirty="0">
                <a:solidFill>
                  <a:srgbClr val="FF0000"/>
                </a:solidFill>
                <a:latin typeface="微软雅黑" pitchFamily="34" charset="-122"/>
                <a:ea typeface="微软雅黑" pitchFamily="34" charset="-122"/>
              </a:endParaRPr>
            </a:p>
          </p:txBody>
        </p:sp>
        <p:sp>
          <p:nvSpPr>
            <p:cNvPr id="28" name="AutoShape 222"/>
            <p:cNvSpPr>
              <a:spLocks noChangeArrowheads="1"/>
            </p:cNvSpPr>
            <p:nvPr/>
          </p:nvSpPr>
          <p:spPr bwMode="auto">
            <a:xfrm>
              <a:off x="828811" y="3222154"/>
              <a:ext cx="2047082" cy="71435"/>
            </a:xfrm>
            <a:custGeom>
              <a:avLst/>
              <a:gdLst>
                <a:gd name="T0" fmla="*/ 2370872 w 21600"/>
                <a:gd name="T1" fmla="*/ 35719 h 21600"/>
                <a:gd name="T2" fmla="*/ 1208088 w 21600"/>
                <a:gd name="T3" fmla="*/ 71437 h 21600"/>
                <a:gd name="T4" fmla="*/ 45303 w 21600"/>
                <a:gd name="T5" fmla="*/ 35719 h 21600"/>
                <a:gd name="T6" fmla="*/ 1208088 w 21600"/>
                <a:gd name="T7" fmla="*/ 0 h 21600"/>
                <a:gd name="T8" fmla="*/ 0 60000 65536"/>
                <a:gd name="T9" fmla="*/ 0 60000 65536"/>
                <a:gd name="T10" fmla="*/ 0 60000 65536"/>
                <a:gd name="T11" fmla="*/ 0 60000 65536"/>
                <a:gd name="T12" fmla="*/ 2205 w 21600"/>
                <a:gd name="T13" fmla="*/ 2205 h 21600"/>
                <a:gd name="T14" fmla="*/ 19395 w 21600"/>
                <a:gd name="T15" fmla="*/ 19395 h 21600"/>
              </a:gdLst>
              <a:ahLst/>
              <a:cxnLst>
                <a:cxn ang="T8">
                  <a:pos x="T0" y="T1"/>
                </a:cxn>
                <a:cxn ang="T9">
                  <a:pos x="T2" y="T3"/>
                </a:cxn>
                <a:cxn ang="T10">
                  <a:pos x="T4" y="T5"/>
                </a:cxn>
                <a:cxn ang="T11">
                  <a:pos x="T6" y="T7"/>
                </a:cxn>
              </a:cxnLst>
              <a:rect l="T12" t="T13" r="T14" b="T15"/>
              <a:pathLst>
                <a:path w="21600" h="21600">
                  <a:moveTo>
                    <a:pt x="0" y="0"/>
                  </a:moveTo>
                  <a:lnTo>
                    <a:pt x="810" y="21600"/>
                  </a:lnTo>
                  <a:lnTo>
                    <a:pt x="20790" y="21600"/>
                  </a:lnTo>
                  <a:lnTo>
                    <a:pt x="21600" y="0"/>
                  </a:lnTo>
                  <a:close/>
                </a:path>
              </a:pathLst>
            </a:custGeom>
            <a:gradFill rotWithShape="1">
              <a:gsLst>
                <a:gs pos="0">
                  <a:srgbClr val="1F497D"/>
                </a:gs>
                <a:gs pos="100000">
                  <a:srgbClr val="1F497D">
                    <a:gamma/>
                    <a:tint val="0"/>
                    <a:invGamma/>
                    <a:alpha val="0"/>
                  </a:srgbClr>
                </a:gs>
              </a:gsLst>
              <a:lin ang="5400000" scaled="1"/>
            </a:gradFill>
            <a:ln w="9525">
              <a:noFill/>
              <a:miter lim="800000"/>
              <a:headEnd/>
              <a:tailEnd/>
            </a:ln>
          </p:spPr>
          <p:txBody>
            <a:bodyPr wrap="none" anchor="ctr"/>
            <a:lstStyle/>
            <a:p>
              <a:pPr fontAlgn="auto">
                <a:spcBef>
                  <a:spcPts val="0"/>
                </a:spcBef>
                <a:spcAft>
                  <a:spcPts val="0"/>
                </a:spcAft>
                <a:defRPr/>
              </a:pPr>
              <a:endParaRPr lang="zh-CN" altLang="zh-CN" kern="0">
                <a:solidFill>
                  <a:sysClr val="window" lastClr="FFFFFF"/>
                </a:solidFill>
                <a:latin typeface="Calibri"/>
                <a:ea typeface="宋体"/>
              </a:endParaRPr>
            </a:p>
          </p:txBody>
        </p:sp>
      </p:grpSp>
      <p:grpSp>
        <p:nvGrpSpPr>
          <p:cNvPr id="29" name="组合 84"/>
          <p:cNvGrpSpPr>
            <a:grpSpLocks/>
          </p:cNvGrpSpPr>
          <p:nvPr/>
        </p:nvGrpSpPr>
        <p:grpSpPr bwMode="auto">
          <a:xfrm>
            <a:off x="6811610" y="2017977"/>
            <a:ext cx="1993900" cy="4328584"/>
            <a:chOff x="755576" y="2559050"/>
            <a:chExt cx="2188320" cy="3174206"/>
          </a:xfrm>
        </p:grpSpPr>
        <p:sp>
          <p:nvSpPr>
            <p:cNvPr id="30" name="AutoShape 196"/>
            <p:cNvSpPr>
              <a:spLocks noChangeArrowheads="1"/>
            </p:cNvSpPr>
            <p:nvPr/>
          </p:nvSpPr>
          <p:spPr bwMode="auto">
            <a:xfrm>
              <a:off x="847917" y="3283918"/>
              <a:ext cx="2007122" cy="2449338"/>
            </a:xfrm>
            <a:prstGeom prst="roundRect">
              <a:avLst>
                <a:gd name="adj" fmla="val 3727"/>
              </a:avLst>
            </a:prstGeom>
            <a:solidFill>
              <a:sysClr val="window" lastClr="FFFFFF">
                <a:lumMod val="85000"/>
                <a:alpha val="60000"/>
              </a:sysClr>
            </a:solidFill>
            <a:ln w="12700">
              <a:solidFill>
                <a:srgbClr val="EEECE1"/>
              </a:solidFill>
              <a:miter lim="800000"/>
              <a:headEnd/>
              <a:tailEnd/>
            </a:ln>
          </p:spPr>
          <p:txBody>
            <a:bodyPr/>
            <a:lstStyle/>
            <a:p>
              <a:pPr fontAlgn="auto">
                <a:lnSpc>
                  <a:spcPct val="140000"/>
                </a:lnSpc>
                <a:spcBef>
                  <a:spcPts val="0"/>
                </a:spcBef>
                <a:spcAft>
                  <a:spcPts val="0"/>
                </a:spcAft>
                <a:buClr>
                  <a:sysClr val="window" lastClr="FFFFFF"/>
                </a:buClr>
                <a:defRPr/>
              </a:pPr>
              <a:endParaRPr lang="zh-CN" altLang="zh-CN" kern="0">
                <a:solidFill>
                  <a:sysClr val="windowText" lastClr="000000"/>
                </a:solidFill>
                <a:latin typeface="Calibri" pitchFamily="34" charset="0"/>
                <a:ea typeface="宋体" charset="-122"/>
              </a:endParaRPr>
            </a:p>
          </p:txBody>
        </p:sp>
        <p:sp>
          <p:nvSpPr>
            <p:cNvPr id="31" name="Text Box 228"/>
            <p:cNvSpPr txBox="1">
              <a:spLocks noChangeArrowheads="1"/>
            </p:cNvSpPr>
            <p:nvPr/>
          </p:nvSpPr>
          <p:spPr bwMode="auto">
            <a:xfrm>
              <a:off x="913747" y="3338000"/>
              <a:ext cx="1977132" cy="1132244"/>
            </a:xfrm>
            <a:prstGeom prst="rect">
              <a:avLst/>
            </a:prstGeom>
            <a:noFill/>
            <a:ln w="9525">
              <a:noFill/>
              <a:miter lim="800000"/>
              <a:headEnd/>
              <a:tailEnd/>
            </a:ln>
          </p:spPr>
          <p:txBody>
            <a:bodyPr lIns="0" tIns="0" rIns="0" bIns="0">
              <a:spAutoFit/>
            </a:bodyPr>
            <a:lstStyle/>
            <a:p>
              <a:pPr>
                <a:lnSpc>
                  <a:spcPct val="120000"/>
                </a:lnSpc>
              </a:pPr>
              <a:r>
                <a:rPr lang="zh-CN" altLang="en-US" sz="1400" dirty="0" smtClean="0">
                  <a:latin typeface="微软雅黑" pitchFamily="34" charset="-122"/>
                  <a:ea typeface="微软雅黑" pitchFamily="34" charset="-122"/>
                </a:rPr>
                <a:t>风险集市的建设也是</a:t>
              </a:r>
              <a:r>
                <a:rPr lang="zh-CN" altLang="en-US" sz="1400" dirty="0">
                  <a:latin typeface="微软雅黑" pitchFamily="34" charset="-122"/>
                  <a:ea typeface="微软雅黑" pitchFamily="34" charset="-122"/>
                </a:rPr>
                <a:t>一个循环往复的过程</a:t>
              </a:r>
              <a:r>
                <a:rPr lang="zh-CN" altLang="en-US" sz="1400" dirty="0" smtClean="0">
                  <a:latin typeface="微软雅黑" pitchFamily="34" charset="-122"/>
                  <a:ea typeface="微软雅黑" pitchFamily="34" charset="-122"/>
                </a:rPr>
                <a:t>，伴随其所支持的风险应用逐步扩展，以及风险模型算法的更新，集市的数据内容会</a:t>
              </a:r>
              <a:r>
                <a:rPr lang="zh-CN" altLang="en-US" sz="1400" dirty="0">
                  <a:latin typeface="微软雅黑" pitchFamily="34" charset="-122"/>
                  <a:ea typeface="微软雅黑" pitchFamily="34" charset="-122"/>
                </a:rPr>
                <a:t>不断的</a:t>
              </a:r>
              <a:r>
                <a:rPr lang="zh-CN" altLang="en-US" sz="1400" dirty="0" smtClean="0">
                  <a:latin typeface="微软雅黑" pitchFamily="34" charset="-122"/>
                  <a:ea typeface="微软雅黑" pitchFamily="34" charset="-122"/>
                </a:rPr>
                <a:t>丰富</a:t>
              </a:r>
              <a:endParaRPr lang="ko-KR" altLang="en-US" sz="1400" dirty="0">
                <a:latin typeface="微软雅黑" pitchFamily="34" charset="-122"/>
                <a:ea typeface="微软雅黑" pitchFamily="34" charset="-122"/>
              </a:endParaRPr>
            </a:p>
          </p:txBody>
        </p:sp>
        <p:sp>
          <p:nvSpPr>
            <p:cNvPr id="32" name="AutoShape 3"/>
            <p:cNvSpPr>
              <a:spLocks noChangeArrowheads="1"/>
            </p:cNvSpPr>
            <p:nvPr/>
          </p:nvSpPr>
          <p:spPr bwMode="auto">
            <a:xfrm>
              <a:off x="761083" y="2559050"/>
              <a:ext cx="2182813" cy="681038"/>
            </a:xfrm>
            <a:prstGeom prst="roundRect">
              <a:avLst>
                <a:gd name="adj" fmla="val 16667"/>
              </a:avLst>
            </a:prstGeom>
            <a:gradFill rotWithShape="1">
              <a:gsLst>
                <a:gs pos="0">
                  <a:srgbClr val="FF0000"/>
                </a:gs>
                <a:gs pos="100000">
                  <a:srgbClr val="0070C0"/>
                </a:gs>
              </a:gsLst>
              <a:lin ang="5400000" scaled="1"/>
            </a:gradFill>
            <a:ln w="9525" algn="ctr">
              <a:noFill/>
              <a:round/>
              <a:headEnd/>
              <a:tailEnd/>
            </a:ln>
          </p:spPr>
          <p:txBody>
            <a:bodyPr anchor="ctr"/>
            <a:lstStyle/>
            <a:p>
              <a:endParaRPr lang="zh-CN" altLang="zh-CN">
                <a:latin typeface="Calibri" pitchFamily="34" charset="0"/>
              </a:endParaRPr>
            </a:p>
          </p:txBody>
        </p:sp>
        <p:sp>
          <p:nvSpPr>
            <p:cNvPr id="33" name="AutoShape 3"/>
            <p:cNvSpPr>
              <a:spLocks noChangeArrowheads="1"/>
            </p:cNvSpPr>
            <p:nvPr/>
          </p:nvSpPr>
          <p:spPr bwMode="gray">
            <a:xfrm>
              <a:off x="755576" y="2636659"/>
              <a:ext cx="2183093" cy="513772"/>
            </a:xfrm>
            <a:prstGeom prst="roundRect">
              <a:avLst>
                <a:gd name="adj" fmla="val 16667"/>
              </a:avLst>
            </a:prstGeom>
            <a:gradFill>
              <a:gsLst>
                <a:gs pos="0">
                  <a:sysClr val="window" lastClr="FFFFFF"/>
                </a:gs>
                <a:gs pos="100000">
                  <a:srgbClr val="E8E4CE"/>
                </a:gs>
              </a:gsLst>
              <a:lin ang="5400000" scaled="0"/>
            </a:gradFill>
            <a:ln w="25400" algn="ctr">
              <a:solidFill>
                <a:sysClr val="window" lastClr="FFFFFF"/>
              </a:solidFill>
              <a:round/>
              <a:headEnd/>
              <a:tailEnd/>
            </a:ln>
            <a:effectLst/>
          </p:spPr>
          <p:txBody>
            <a:bodyPr wrap="none" anchor="ctr"/>
            <a:lstStyle/>
            <a:p>
              <a:pPr algn="ctr" eaLnBrk="0" fontAlgn="auto" hangingPunct="0">
                <a:spcBef>
                  <a:spcPts val="0"/>
                </a:spcBef>
                <a:spcAft>
                  <a:spcPts val="0"/>
                </a:spcAft>
                <a:defRPr/>
              </a:pPr>
              <a:endParaRPr lang="zh-CN" altLang="zh-CN" sz="2000" kern="0">
                <a:solidFill>
                  <a:srgbClr val="1F497D"/>
                </a:solidFill>
                <a:latin typeface="Calibri"/>
                <a:ea typeface="微软雅黑" pitchFamily="34" charset="-122"/>
              </a:endParaRPr>
            </a:p>
          </p:txBody>
        </p:sp>
        <p:sp>
          <p:nvSpPr>
            <p:cNvPr id="34" name="Text Box 229"/>
            <p:cNvSpPr txBox="1">
              <a:spLocks noChangeArrowheads="1"/>
            </p:cNvSpPr>
            <p:nvPr/>
          </p:nvSpPr>
          <p:spPr bwMode="auto">
            <a:xfrm>
              <a:off x="1325227" y="2768600"/>
              <a:ext cx="1125957" cy="225697"/>
            </a:xfrm>
            <a:prstGeom prst="rect">
              <a:avLst/>
            </a:prstGeom>
            <a:noFill/>
            <a:ln w="9525">
              <a:noFill/>
              <a:miter lim="800000"/>
              <a:headEnd/>
              <a:tailEnd/>
            </a:ln>
          </p:spPr>
          <p:txBody>
            <a:bodyPr wrap="none" lIns="0" tIns="0" rIns="0" bIns="0">
              <a:spAutoFit/>
            </a:bodyPr>
            <a:lstStyle/>
            <a:p>
              <a:pPr algn="ctr"/>
              <a:r>
                <a:rPr lang="zh-CN" altLang="en-US" sz="2000" b="1">
                  <a:solidFill>
                    <a:srgbClr val="FF0000"/>
                  </a:solidFill>
                  <a:latin typeface="微软雅黑" pitchFamily="34" charset="-122"/>
                  <a:ea typeface="微软雅黑" pitchFamily="34" charset="-122"/>
                </a:rPr>
                <a:t>迭代开发</a:t>
              </a:r>
              <a:endParaRPr lang="ko-KR" altLang="en-US" sz="2000" b="1">
                <a:solidFill>
                  <a:srgbClr val="FF0000"/>
                </a:solidFill>
                <a:latin typeface="微软雅黑" pitchFamily="34" charset="-122"/>
                <a:ea typeface="微软雅黑" pitchFamily="34" charset="-122"/>
              </a:endParaRPr>
            </a:p>
          </p:txBody>
        </p:sp>
        <p:sp>
          <p:nvSpPr>
            <p:cNvPr id="35" name="AutoShape 222"/>
            <p:cNvSpPr>
              <a:spLocks noChangeArrowheads="1"/>
            </p:cNvSpPr>
            <p:nvPr/>
          </p:nvSpPr>
          <p:spPr bwMode="auto">
            <a:xfrm>
              <a:off x="828752" y="3223382"/>
              <a:ext cx="2047194" cy="71400"/>
            </a:xfrm>
            <a:custGeom>
              <a:avLst/>
              <a:gdLst>
                <a:gd name="T0" fmla="*/ 2370872 w 21600"/>
                <a:gd name="T1" fmla="*/ 35719 h 21600"/>
                <a:gd name="T2" fmla="*/ 1208088 w 21600"/>
                <a:gd name="T3" fmla="*/ 71437 h 21600"/>
                <a:gd name="T4" fmla="*/ 45303 w 21600"/>
                <a:gd name="T5" fmla="*/ 35719 h 21600"/>
                <a:gd name="T6" fmla="*/ 1208088 w 21600"/>
                <a:gd name="T7" fmla="*/ 0 h 21600"/>
                <a:gd name="T8" fmla="*/ 0 60000 65536"/>
                <a:gd name="T9" fmla="*/ 0 60000 65536"/>
                <a:gd name="T10" fmla="*/ 0 60000 65536"/>
                <a:gd name="T11" fmla="*/ 0 60000 65536"/>
                <a:gd name="T12" fmla="*/ 2205 w 21600"/>
                <a:gd name="T13" fmla="*/ 2205 h 21600"/>
                <a:gd name="T14" fmla="*/ 19395 w 21600"/>
                <a:gd name="T15" fmla="*/ 19395 h 21600"/>
              </a:gdLst>
              <a:ahLst/>
              <a:cxnLst>
                <a:cxn ang="T8">
                  <a:pos x="T0" y="T1"/>
                </a:cxn>
                <a:cxn ang="T9">
                  <a:pos x="T2" y="T3"/>
                </a:cxn>
                <a:cxn ang="T10">
                  <a:pos x="T4" y="T5"/>
                </a:cxn>
                <a:cxn ang="T11">
                  <a:pos x="T6" y="T7"/>
                </a:cxn>
              </a:cxnLst>
              <a:rect l="T12" t="T13" r="T14" b="T15"/>
              <a:pathLst>
                <a:path w="21600" h="21600">
                  <a:moveTo>
                    <a:pt x="0" y="0"/>
                  </a:moveTo>
                  <a:lnTo>
                    <a:pt x="810" y="21600"/>
                  </a:lnTo>
                  <a:lnTo>
                    <a:pt x="20790" y="21600"/>
                  </a:lnTo>
                  <a:lnTo>
                    <a:pt x="21600" y="0"/>
                  </a:lnTo>
                  <a:close/>
                </a:path>
              </a:pathLst>
            </a:custGeom>
            <a:gradFill rotWithShape="1">
              <a:gsLst>
                <a:gs pos="0">
                  <a:srgbClr val="1F497D"/>
                </a:gs>
                <a:gs pos="100000">
                  <a:srgbClr val="1F497D">
                    <a:gamma/>
                    <a:tint val="0"/>
                    <a:invGamma/>
                    <a:alpha val="0"/>
                  </a:srgbClr>
                </a:gs>
              </a:gsLst>
              <a:lin ang="5400000" scaled="1"/>
            </a:gradFill>
            <a:ln w="9525">
              <a:noFill/>
              <a:miter lim="800000"/>
              <a:headEnd/>
              <a:tailEnd/>
            </a:ln>
          </p:spPr>
          <p:txBody>
            <a:bodyPr wrap="none" anchor="ctr"/>
            <a:lstStyle/>
            <a:p>
              <a:pPr fontAlgn="auto">
                <a:spcBef>
                  <a:spcPts val="0"/>
                </a:spcBef>
                <a:spcAft>
                  <a:spcPts val="0"/>
                </a:spcAft>
                <a:defRPr/>
              </a:pPr>
              <a:endParaRPr lang="zh-CN" altLang="zh-CN" kern="0">
                <a:solidFill>
                  <a:sysClr val="window" lastClr="FFFFFF"/>
                </a:solidFill>
                <a:latin typeface="Calibri"/>
                <a:ea typeface="宋体"/>
              </a:endParaRPr>
            </a:p>
          </p:txBody>
        </p:sp>
      </p:grpSp>
      <p:pic>
        <p:nvPicPr>
          <p:cNvPr id="36" name="Picture 5" descr="C:\Users\Kevin\Desktop\瑞普PPT\海量png图库第九辑【1102张】\海量png图库第九辑（锐普论坛） (453).png"/>
          <p:cNvPicPr>
            <a:picLocks noChangeAspect="1" noChangeArrowheads="1"/>
          </p:cNvPicPr>
          <p:nvPr/>
        </p:nvPicPr>
        <p:blipFill>
          <a:blip r:embed="rId2"/>
          <a:srcRect/>
          <a:stretch>
            <a:fillRect/>
          </a:stretch>
        </p:blipFill>
        <p:spPr bwMode="auto">
          <a:xfrm>
            <a:off x="3526980" y="977947"/>
            <a:ext cx="515937" cy="687916"/>
          </a:xfrm>
          <a:prstGeom prst="rect">
            <a:avLst/>
          </a:prstGeom>
          <a:noFill/>
          <a:ln w="9525">
            <a:noFill/>
            <a:miter lim="800000"/>
            <a:headEnd/>
            <a:tailEnd/>
          </a:ln>
        </p:spPr>
      </p:pic>
      <p:sp>
        <p:nvSpPr>
          <p:cNvPr id="2" name="标题 1"/>
          <p:cNvSpPr>
            <a:spLocks noGrp="1"/>
          </p:cNvSpPr>
          <p:nvPr>
            <p:ph type="title"/>
          </p:nvPr>
        </p:nvSpPr>
        <p:spPr/>
        <p:txBody>
          <a:bodyPr/>
          <a:lstStyle/>
          <a:p>
            <a:r>
              <a:rPr kumimoji="1" lang="zh-CN" altLang="en-US" dirty="0" smtClean="0"/>
              <a:t>设计理念</a:t>
            </a:r>
            <a:endParaRPr kumimoji="1" lang="zh-CN" altLang="en-US" dirty="0"/>
          </a:p>
        </p:txBody>
      </p:sp>
      <p:sp>
        <p:nvSpPr>
          <p:cNvPr id="37" name="Slide Number Placeholder 36"/>
          <p:cNvSpPr>
            <a:spLocks noGrp="1"/>
          </p:cNvSpPr>
          <p:nvPr>
            <p:ph type="sldNum" sz="quarter" idx="12"/>
          </p:nvPr>
        </p:nvSpPr>
        <p:spPr/>
        <p:txBody>
          <a:bodyPr/>
          <a:lstStyle/>
          <a:p>
            <a:fld id="{BE799D66-A4C5-4277-8B75-A77F88F39C7A}" type="slidenum">
              <a:rPr lang="zh-CN" altLang="en-US" smtClean="0"/>
              <a:pPr/>
              <a:t>19</a:t>
            </a:fld>
            <a:endParaRPr lang="zh-CN" altLang="en-US"/>
          </a:p>
        </p:txBody>
      </p:sp>
    </p:spTree>
    <p:extLst>
      <p:ext uri="{BB962C8B-B14F-4D97-AF65-F5344CB8AC3E}">
        <p14:creationId xmlns:p14="http://schemas.microsoft.com/office/powerpoint/2010/main" val="2493519193"/>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5" name="灯片编号占位符 4"/>
          <p:cNvSpPr>
            <a:spLocks noGrp="1"/>
          </p:cNvSpPr>
          <p:nvPr>
            <p:ph type="sldNum" sz="quarter" idx="12"/>
          </p:nvPr>
        </p:nvSpPr>
        <p:spPr/>
        <p:txBody>
          <a:bodyPr/>
          <a:lstStyle/>
          <a:p>
            <a:fld id="{8810F394-C716-49D3-8450-D4BAA85FC0FF}" type="slidenum">
              <a:rPr lang="zh-CN" altLang="en-US" smtClean="0"/>
              <a:pPr/>
              <a:t>2</a:t>
            </a:fld>
            <a:endParaRPr lang="zh-CN" altLang="en-US" dirty="0"/>
          </a:p>
        </p:txBody>
      </p:sp>
      <p:grpSp>
        <p:nvGrpSpPr>
          <p:cNvPr id="3" name="组合 2"/>
          <p:cNvGrpSpPr/>
          <p:nvPr/>
        </p:nvGrpSpPr>
        <p:grpSpPr>
          <a:xfrm>
            <a:off x="925710" y="1867078"/>
            <a:ext cx="7128792" cy="523220"/>
            <a:chOff x="991130" y="1049391"/>
            <a:chExt cx="7128792" cy="523220"/>
          </a:xfrm>
        </p:grpSpPr>
        <p:sp>
          <p:nvSpPr>
            <p:cNvPr id="11" name="圆角矩形 10"/>
            <p:cNvSpPr/>
            <p:nvPr/>
          </p:nvSpPr>
          <p:spPr>
            <a:xfrm>
              <a:off x="991130" y="1085983"/>
              <a:ext cx="7128792" cy="432048"/>
            </a:xfrm>
            <a:prstGeom prst="roundRect">
              <a:avLst/>
            </a:prstGeom>
            <a:solidFill>
              <a:srgbClr val="78C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Rectangle 133"/>
            <p:cNvSpPr/>
            <p:nvPr/>
          </p:nvSpPr>
          <p:spPr>
            <a:xfrm>
              <a:off x="1010660" y="1049391"/>
              <a:ext cx="550151" cy="523220"/>
            </a:xfrm>
            <a:prstGeom prst="rect">
              <a:avLst/>
            </a:prstGeom>
          </p:spPr>
          <p:txBody>
            <a:bodyPr wrap="none">
              <a:spAutoFit/>
            </a:bodyPr>
            <a:lstStyle/>
            <a:p>
              <a:pPr algn="r"/>
              <a:r>
                <a:rPr lang="en-GB" sz="2800" b="1" dirty="0">
                  <a:solidFill>
                    <a:schemeClr val="bg1"/>
                  </a:solidFill>
                  <a:ea typeface="+mj-ea"/>
                  <a:cs typeface="+mj-cs"/>
                </a:rPr>
                <a:t>01</a:t>
              </a:r>
              <a:endParaRPr lang="en-GB" b="1" dirty="0">
                <a:solidFill>
                  <a:schemeClr val="bg1"/>
                </a:solidFill>
              </a:endParaRPr>
            </a:p>
          </p:txBody>
        </p:sp>
        <p:sp>
          <p:nvSpPr>
            <p:cNvPr id="18" name="TextBox 17"/>
            <p:cNvSpPr txBox="1"/>
            <p:nvPr/>
          </p:nvSpPr>
          <p:spPr>
            <a:xfrm>
              <a:off x="1567194" y="1085984"/>
              <a:ext cx="6336704" cy="384721"/>
            </a:xfrm>
            <a:prstGeom prst="rect">
              <a:avLst/>
            </a:prstGeom>
            <a:noFill/>
          </p:spPr>
          <p:txBody>
            <a:bodyPr wrap="square" rtlCol="0">
              <a:spAutoFit/>
            </a:bodyPr>
            <a:lstStyle/>
            <a:p>
              <a:pPr marL="180000" indent="-177800" defTabSz="801688">
                <a:lnSpc>
                  <a:spcPct val="95000"/>
                </a:lnSpc>
                <a:spcAft>
                  <a:spcPts val="800"/>
                </a:spcAft>
              </a:pPr>
              <a:r>
                <a:rPr lang="zh-CN" altLang="en-US" sz="2000" b="1" noProof="1" smtClean="0">
                  <a:solidFill>
                    <a:schemeClr val="bg1"/>
                  </a:solidFill>
                  <a:latin typeface="微软雅黑" pitchFamily="34" charset="-122"/>
                  <a:ea typeface="微软雅黑" pitchFamily="34" charset="-122"/>
                </a:rPr>
                <a:t>全面风险解决方案能力案例介绍</a:t>
              </a:r>
              <a:endParaRPr lang="de-DE" altLang="zh-CN" sz="2000" b="1" noProof="1">
                <a:solidFill>
                  <a:schemeClr val="bg1"/>
                </a:solidFill>
                <a:latin typeface="微软雅黑" pitchFamily="34" charset="-122"/>
                <a:ea typeface="微软雅黑" pitchFamily="34" charset="-122"/>
              </a:endParaRPr>
            </a:p>
          </p:txBody>
        </p:sp>
        <p:cxnSp>
          <p:nvCxnSpPr>
            <p:cNvPr id="24" name="直接连接符 23"/>
            <p:cNvCxnSpPr/>
            <p:nvPr/>
          </p:nvCxnSpPr>
          <p:spPr>
            <a:xfrm>
              <a:off x="1567194" y="1157991"/>
              <a:ext cx="0" cy="2880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组合 29"/>
          <p:cNvGrpSpPr/>
          <p:nvPr/>
        </p:nvGrpSpPr>
        <p:grpSpPr>
          <a:xfrm>
            <a:off x="925710" y="2627816"/>
            <a:ext cx="7128792" cy="523220"/>
            <a:chOff x="971600" y="2564904"/>
            <a:chExt cx="7128792" cy="523220"/>
          </a:xfrm>
        </p:grpSpPr>
        <p:sp>
          <p:nvSpPr>
            <p:cNvPr id="10" name="圆角矩形 9"/>
            <p:cNvSpPr/>
            <p:nvPr/>
          </p:nvSpPr>
          <p:spPr>
            <a:xfrm>
              <a:off x="971600" y="2621642"/>
              <a:ext cx="7128792" cy="4320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92"/>
            <p:cNvSpPr/>
            <p:nvPr/>
          </p:nvSpPr>
          <p:spPr>
            <a:xfrm>
              <a:off x="991130" y="2564904"/>
              <a:ext cx="550151" cy="523220"/>
            </a:xfrm>
            <a:prstGeom prst="rect">
              <a:avLst/>
            </a:prstGeom>
          </p:spPr>
          <p:txBody>
            <a:bodyPr wrap="none">
              <a:spAutoFit/>
            </a:bodyPr>
            <a:lstStyle/>
            <a:p>
              <a:pPr algn="r"/>
              <a:r>
                <a:rPr lang="en-GB" sz="2800" b="1" dirty="0">
                  <a:solidFill>
                    <a:schemeClr val="bg1"/>
                  </a:solidFill>
                  <a:ea typeface="+mj-ea"/>
                  <a:cs typeface="+mj-cs"/>
                </a:rPr>
                <a:t>02</a:t>
              </a:r>
              <a:endParaRPr lang="en-GB" b="1" dirty="0">
                <a:solidFill>
                  <a:schemeClr val="bg1"/>
                </a:solidFill>
              </a:endParaRPr>
            </a:p>
          </p:txBody>
        </p:sp>
        <p:sp>
          <p:nvSpPr>
            <p:cNvPr id="19" name="TextBox 18"/>
            <p:cNvSpPr txBox="1"/>
            <p:nvPr/>
          </p:nvSpPr>
          <p:spPr>
            <a:xfrm>
              <a:off x="1547664" y="2636913"/>
              <a:ext cx="6336704" cy="384721"/>
            </a:xfrm>
            <a:prstGeom prst="rect">
              <a:avLst/>
            </a:prstGeom>
            <a:noFill/>
          </p:spPr>
          <p:txBody>
            <a:bodyPr wrap="square" rtlCol="0">
              <a:spAutoFit/>
            </a:bodyPr>
            <a:lstStyle/>
            <a:p>
              <a:pPr marL="180000" indent="-177800" defTabSz="801688">
                <a:lnSpc>
                  <a:spcPct val="95000"/>
                </a:lnSpc>
                <a:spcAft>
                  <a:spcPts val="800"/>
                </a:spcAft>
              </a:pPr>
              <a:r>
                <a:rPr lang="zh-CN" altLang="en-US" sz="2000" noProof="1" smtClean="0">
                  <a:solidFill>
                    <a:schemeClr val="bg1"/>
                  </a:solidFill>
                  <a:latin typeface="微软雅黑" pitchFamily="34" charset="-122"/>
                  <a:ea typeface="微软雅黑" pitchFamily="34" charset="-122"/>
                </a:rPr>
                <a:t>全面风险管理方案和规划</a:t>
              </a:r>
              <a:endParaRPr lang="de-DE" altLang="zh-CN" sz="2000" noProof="1">
                <a:solidFill>
                  <a:schemeClr val="bg1"/>
                </a:solidFill>
                <a:latin typeface="微软雅黑" pitchFamily="34" charset="-122"/>
                <a:ea typeface="微软雅黑" pitchFamily="34" charset="-122"/>
              </a:endParaRPr>
            </a:p>
          </p:txBody>
        </p:sp>
        <p:cxnSp>
          <p:nvCxnSpPr>
            <p:cNvPr id="25" name="直接连接符 24"/>
            <p:cNvCxnSpPr/>
            <p:nvPr/>
          </p:nvCxnSpPr>
          <p:spPr>
            <a:xfrm>
              <a:off x="1547664" y="2708920"/>
              <a:ext cx="0" cy="2880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 name="组合 30"/>
          <p:cNvGrpSpPr/>
          <p:nvPr/>
        </p:nvGrpSpPr>
        <p:grpSpPr>
          <a:xfrm>
            <a:off x="925710" y="3388554"/>
            <a:ext cx="7128792" cy="523220"/>
            <a:chOff x="971600" y="3068960"/>
            <a:chExt cx="7128792" cy="523220"/>
          </a:xfrm>
        </p:grpSpPr>
        <p:sp>
          <p:nvSpPr>
            <p:cNvPr id="9" name="圆角矩形 8"/>
            <p:cNvSpPr/>
            <p:nvPr/>
          </p:nvSpPr>
          <p:spPr>
            <a:xfrm>
              <a:off x="971600" y="3139683"/>
              <a:ext cx="7128792" cy="4320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95"/>
            <p:cNvSpPr/>
            <p:nvPr/>
          </p:nvSpPr>
          <p:spPr>
            <a:xfrm>
              <a:off x="991130" y="3068960"/>
              <a:ext cx="550151" cy="523220"/>
            </a:xfrm>
            <a:prstGeom prst="rect">
              <a:avLst/>
            </a:prstGeom>
          </p:spPr>
          <p:txBody>
            <a:bodyPr wrap="none">
              <a:spAutoFit/>
            </a:bodyPr>
            <a:lstStyle/>
            <a:p>
              <a:pPr algn="r"/>
              <a:r>
                <a:rPr lang="en-GB" sz="2800" b="1" dirty="0">
                  <a:solidFill>
                    <a:schemeClr val="bg1"/>
                  </a:solidFill>
                  <a:ea typeface="+mj-ea"/>
                  <a:cs typeface="+mj-cs"/>
                </a:rPr>
                <a:t>03</a:t>
              </a:r>
              <a:endParaRPr lang="en-GB" b="1" dirty="0">
                <a:solidFill>
                  <a:schemeClr val="bg1"/>
                </a:solidFill>
              </a:endParaRPr>
            </a:p>
          </p:txBody>
        </p:sp>
        <p:sp>
          <p:nvSpPr>
            <p:cNvPr id="20" name="TextBox 19"/>
            <p:cNvSpPr txBox="1"/>
            <p:nvPr/>
          </p:nvSpPr>
          <p:spPr>
            <a:xfrm>
              <a:off x="1547664" y="3140969"/>
              <a:ext cx="6336704" cy="384721"/>
            </a:xfrm>
            <a:prstGeom prst="rect">
              <a:avLst/>
            </a:prstGeom>
            <a:noFill/>
          </p:spPr>
          <p:txBody>
            <a:bodyPr wrap="square" rtlCol="0">
              <a:spAutoFit/>
            </a:bodyPr>
            <a:lstStyle/>
            <a:p>
              <a:pPr marL="180000" indent="-177800" defTabSz="801688">
                <a:lnSpc>
                  <a:spcPct val="95000"/>
                </a:lnSpc>
                <a:spcAft>
                  <a:spcPts val="800"/>
                </a:spcAft>
              </a:pPr>
              <a:r>
                <a:rPr lang="zh-CN" altLang="en-US" sz="2000" noProof="1" smtClean="0">
                  <a:solidFill>
                    <a:schemeClr val="bg1"/>
                  </a:solidFill>
                  <a:latin typeface="微软雅黑" pitchFamily="34" charset="-122"/>
                  <a:ea typeface="微软雅黑" pitchFamily="34" charset="-122"/>
                </a:rPr>
                <a:t>市场风险与全面风险系统建设关键点</a:t>
              </a:r>
              <a:endParaRPr lang="de-DE" altLang="zh-CN" sz="2000" noProof="1">
                <a:solidFill>
                  <a:schemeClr val="bg1"/>
                </a:solidFill>
                <a:latin typeface="微软雅黑" pitchFamily="34" charset="-122"/>
                <a:ea typeface="微软雅黑" pitchFamily="34" charset="-122"/>
              </a:endParaRPr>
            </a:p>
          </p:txBody>
        </p:sp>
        <p:cxnSp>
          <p:nvCxnSpPr>
            <p:cNvPr id="26" name="直接连接符 25"/>
            <p:cNvCxnSpPr/>
            <p:nvPr/>
          </p:nvCxnSpPr>
          <p:spPr>
            <a:xfrm>
              <a:off x="1547664" y="3212976"/>
              <a:ext cx="0" cy="2880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12352559"/>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规划建议</a:t>
            </a:r>
            <a:r>
              <a:rPr kumimoji="1" lang="en-US" altLang="zh-CN" dirty="0" smtClean="0"/>
              <a:t>-</a:t>
            </a:r>
            <a:r>
              <a:rPr kumimoji="1" lang="zh-CN" altLang="en-US" dirty="0" smtClean="0"/>
              <a:t>总体原则</a:t>
            </a:r>
            <a:endParaRPr kumimoji="1" lang="zh-CN" altLang="en-US" dirty="0"/>
          </a:p>
        </p:txBody>
      </p:sp>
      <p:sp>
        <p:nvSpPr>
          <p:cNvPr id="24" name="文本框 23"/>
          <p:cNvSpPr txBox="1"/>
          <p:nvPr/>
        </p:nvSpPr>
        <p:spPr>
          <a:xfrm>
            <a:off x="785225" y="814380"/>
            <a:ext cx="7406325" cy="5747727"/>
          </a:xfrm>
          <a:prstGeom prst="rect">
            <a:avLst/>
          </a:prstGeom>
          <a:noFill/>
        </p:spPr>
        <p:txBody>
          <a:bodyPr wrap="square" rtlCol="0">
            <a:spAutoFit/>
          </a:bodyPr>
          <a:lstStyle/>
          <a:p>
            <a:pPr>
              <a:lnSpc>
                <a:spcPct val="150000"/>
              </a:lnSpc>
              <a:buFont typeface="Wingdings" pitchFamily="2" charset="2"/>
              <a:buChar char="q"/>
            </a:pPr>
            <a:r>
              <a:rPr kumimoji="1" lang="zh-CN" altLang="en-US" sz="2200" b="1" dirty="0" smtClean="0">
                <a:latin typeface="仿宋" pitchFamily="49" charset="-122"/>
                <a:ea typeface="仿宋" pitchFamily="49" charset="-122"/>
                <a:cs typeface="微软雅黑"/>
              </a:rPr>
              <a:t>数据层面</a:t>
            </a:r>
            <a:endParaRPr kumimoji="1" lang="en-US" altLang="zh-CN" sz="2200" b="1" dirty="0" smtClean="0">
              <a:latin typeface="仿宋" pitchFamily="49" charset="-122"/>
              <a:ea typeface="仿宋" pitchFamily="49" charset="-122"/>
              <a:cs typeface="微软雅黑"/>
            </a:endParaRPr>
          </a:p>
          <a:p>
            <a:pPr>
              <a:lnSpc>
                <a:spcPct val="150000"/>
              </a:lnSpc>
            </a:pPr>
            <a:r>
              <a:rPr kumimoji="1" lang="en-US" altLang="zh-CN" dirty="0">
                <a:latin typeface="仿宋" pitchFamily="49" charset="-122"/>
                <a:ea typeface="仿宋" pitchFamily="49" charset="-122"/>
                <a:cs typeface="微软雅黑"/>
              </a:rPr>
              <a:t>	</a:t>
            </a:r>
            <a:r>
              <a:rPr kumimoji="1" lang="zh-CN" altLang="en-US" dirty="0" smtClean="0">
                <a:latin typeface="仿宋" pitchFamily="49" charset="-122"/>
                <a:ea typeface="仿宋" pitchFamily="49" charset="-122"/>
                <a:cs typeface="微软雅黑"/>
              </a:rPr>
              <a:t>依据全公司</a:t>
            </a:r>
            <a:r>
              <a:rPr kumimoji="1" lang="en-US" altLang="zh-CN" dirty="0" smtClean="0">
                <a:latin typeface="仿宋" pitchFamily="49" charset="-122"/>
                <a:ea typeface="仿宋" pitchFamily="49" charset="-122"/>
                <a:cs typeface="微软雅黑"/>
              </a:rPr>
              <a:t>IT</a:t>
            </a:r>
            <a:r>
              <a:rPr kumimoji="1" lang="zh-CN" altLang="en-US" dirty="0" smtClean="0">
                <a:latin typeface="仿宋" pitchFamily="49" charset="-122"/>
                <a:ea typeface="仿宋" pitchFamily="49" charset="-122"/>
                <a:cs typeface="微软雅黑"/>
              </a:rPr>
              <a:t>规划，综合考虑。重点关注数据模型、整体架构设计（调度、数据分发、数据质量）、下游应用支持；重点考察供应商的模型设计能力、数据平台建设经验、风险应用的需求理解。</a:t>
            </a:r>
            <a:endParaRPr kumimoji="1" lang="en-US" altLang="zh-CN" dirty="0" smtClean="0">
              <a:latin typeface="仿宋" pitchFamily="49" charset="-122"/>
              <a:ea typeface="仿宋" pitchFamily="49" charset="-122"/>
              <a:cs typeface="微软雅黑"/>
            </a:endParaRPr>
          </a:p>
          <a:p>
            <a:pPr>
              <a:lnSpc>
                <a:spcPct val="150000"/>
              </a:lnSpc>
              <a:buFont typeface="Wingdings" pitchFamily="2" charset="2"/>
              <a:buChar char="q"/>
            </a:pPr>
            <a:r>
              <a:rPr kumimoji="1" lang="zh-CN" altLang="en-US" sz="2200" b="1" dirty="0" smtClean="0">
                <a:latin typeface="仿宋" pitchFamily="49" charset="-122"/>
                <a:ea typeface="仿宋" pitchFamily="49" charset="-122"/>
                <a:cs typeface="微软雅黑"/>
              </a:rPr>
              <a:t>业务层面</a:t>
            </a:r>
            <a:endParaRPr kumimoji="1" lang="en-US" altLang="zh-CN" sz="2200" b="1" dirty="0" smtClean="0">
              <a:latin typeface="仿宋" pitchFamily="49" charset="-122"/>
              <a:ea typeface="仿宋" pitchFamily="49" charset="-122"/>
              <a:cs typeface="微软雅黑"/>
            </a:endParaRPr>
          </a:p>
          <a:p>
            <a:pPr>
              <a:lnSpc>
                <a:spcPct val="150000"/>
              </a:lnSpc>
            </a:pPr>
            <a:r>
              <a:rPr kumimoji="1" lang="en-US" altLang="zh-CN" dirty="0">
                <a:latin typeface="仿宋" pitchFamily="49" charset="-122"/>
                <a:ea typeface="仿宋" pitchFamily="49" charset="-122"/>
                <a:cs typeface="微软雅黑"/>
              </a:rPr>
              <a:t>	</a:t>
            </a:r>
            <a:r>
              <a:rPr kumimoji="1" lang="zh-CN" altLang="en-US" dirty="0" smtClean="0">
                <a:latin typeface="仿宋" pitchFamily="49" charset="-122"/>
                <a:ea typeface="仿宋" pitchFamily="49" charset="-122"/>
                <a:cs typeface="微软雅黑"/>
              </a:rPr>
              <a:t>结合当前业务实际，逐步完善各风险管理系统。重点关注各应用的共享和依赖情况、各风险业务的输入和输出接口情况；重点考察供应商的各风险业务的理解和项目经验。</a:t>
            </a:r>
            <a:endParaRPr kumimoji="1" lang="en-US" altLang="zh-CN" dirty="0" smtClean="0">
              <a:latin typeface="仿宋" pitchFamily="49" charset="-122"/>
              <a:ea typeface="仿宋" pitchFamily="49" charset="-122"/>
              <a:cs typeface="微软雅黑"/>
            </a:endParaRPr>
          </a:p>
          <a:p>
            <a:pPr>
              <a:lnSpc>
                <a:spcPct val="150000"/>
              </a:lnSpc>
              <a:buFont typeface="Wingdings" pitchFamily="2" charset="2"/>
              <a:buChar char="q"/>
            </a:pPr>
            <a:r>
              <a:rPr kumimoji="1" lang="zh-CN" altLang="en-US" sz="2200" b="1" dirty="0" smtClean="0">
                <a:latin typeface="仿宋" pitchFamily="49" charset="-122"/>
                <a:ea typeface="仿宋" pitchFamily="49" charset="-122"/>
                <a:cs typeface="微软雅黑"/>
              </a:rPr>
              <a:t>总结</a:t>
            </a:r>
            <a:endParaRPr kumimoji="1" lang="en-US" altLang="zh-CN" sz="2200" b="1" dirty="0" smtClean="0">
              <a:latin typeface="仿宋" pitchFamily="49" charset="-122"/>
              <a:ea typeface="仿宋" pitchFamily="49" charset="-122"/>
              <a:cs typeface="微软雅黑"/>
            </a:endParaRPr>
          </a:p>
          <a:p>
            <a:pPr>
              <a:lnSpc>
                <a:spcPct val="150000"/>
              </a:lnSpc>
            </a:pPr>
            <a:r>
              <a:rPr kumimoji="1" lang="en-US" altLang="zh-CN" dirty="0">
                <a:latin typeface="仿宋" pitchFamily="49" charset="-122"/>
                <a:ea typeface="仿宋" pitchFamily="49" charset="-122"/>
                <a:cs typeface="微软雅黑"/>
              </a:rPr>
              <a:t>	</a:t>
            </a:r>
            <a:r>
              <a:rPr kumimoji="1" lang="zh-CN" altLang="en-US" dirty="0" smtClean="0">
                <a:latin typeface="仿宋" pitchFamily="49" charset="-122"/>
                <a:ea typeface="仿宋" pitchFamily="49" charset="-122"/>
                <a:cs typeface="微软雅黑"/>
              </a:rPr>
              <a:t>全面风险管理系统是一个复杂的系统工程。建设周期长、数据共享和关联性强，随着业务和信息系统的发展需求和系统落地常常需要调整。基于上面的情况总体规划，分步实施是必然选择；咨询商、产品厂商、实施的选择是关键</a:t>
            </a:r>
            <a:r>
              <a:rPr kumimoji="1" lang="zh-CN" altLang="en-US" dirty="0">
                <a:latin typeface="仿宋" pitchFamily="49" charset="-122"/>
                <a:ea typeface="仿宋" pitchFamily="49" charset="-122"/>
                <a:cs typeface="微软雅黑"/>
              </a:rPr>
              <a:t>；</a:t>
            </a:r>
            <a:r>
              <a:rPr kumimoji="1" lang="zh-CN" altLang="en-US" dirty="0" smtClean="0">
                <a:latin typeface="仿宋" pitchFamily="49" charset="-122"/>
                <a:ea typeface="仿宋" pitchFamily="49" charset="-122"/>
                <a:cs typeface="微软雅黑"/>
              </a:rPr>
              <a:t>综合管理，统一协调是保障。</a:t>
            </a:r>
            <a:endParaRPr kumimoji="1" lang="zh-CN" altLang="en-US" dirty="0">
              <a:latin typeface="仿宋" pitchFamily="49" charset="-122"/>
              <a:ea typeface="仿宋" pitchFamily="49" charset="-122"/>
              <a:cs typeface="微软雅黑"/>
            </a:endParaRPr>
          </a:p>
        </p:txBody>
      </p:sp>
      <p:sp>
        <p:nvSpPr>
          <p:cNvPr id="4" name="Slide Number Placeholder 3"/>
          <p:cNvSpPr>
            <a:spLocks noGrp="1"/>
          </p:cNvSpPr>
          <p:nvPr>
            <p:ph type="sldNum" sz="quarter" idx="12"/>
          </p:nvPr>
        </p:nvSpPr>
        <p:spPr/>
        <p:txBody>
          <a:bodyPr/>
          <a:lstStyle/>
          <a:p>
            <a:fld id="{BE799D66-A4C5-4277-8B75-A77F88F39C7A}" type="slidenum">
              <a:rPr lang="zh-CN" altLang="en-US" smtClean="0"/>
              <a:pPr/>
              <a:t>20</a:t>
            </a:fld>
            <a:endParaRPr lang="zh-CN" altLang="en-US"/>
          </a:p>
        </p:txBody>
      </p:sp>
    </p:spTree>
    <p:extLst>
      <p:ext uri="{BB962C8B-B14F-4D97-AF65-F5344CB8AC3E}">
        <p14:creationId xmlns:p14="http://schemas.microsoft.com/office/powerpoint/2010/main" val="3231763971"/>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Line 26"/>
          <p:cNvSpPr>
            <a:spLocks noChangeShapeType="1"/>
          </p:cNvSpPr>
          <p:nvPr/>
        </p:nvSpPr>
        <p:spPr bwMode="auto">
          <a:xfrm flipH="1" flipV="1">
            <a:off x="1825900" y="2713505"/>
            <a:ext cx="1587" cy="311150"/>
          </a:xfrm>
          <a:prstGeom prst="line">
            <a:avLst/>
          </a:prstGeom>
          <a:noFill/>
          <a:ln w="57150" cmpd="thinThick">
            <a:solidFill>
              <a:schemeClr val="accent1"/>
            </a:solidFill>
            <a:round/>
            <a:headEnd/>
            <a:tailEnd/>
          </a:ln>
        </p:spPr>
        <p:txBody>
          <a:bodyPr lIns="86438" tIns="43219" rIns="86438" bIns="43219"/>
          <a:lstStyle/>
          <a:p>
            <a:endParaRPr lang="zh-CN" altLang="en-US">
              <a:latin typeface="仿宋" pitchFamily="49" charset="-122"/>
              <a:ea typeface="仿宋" pitchFamily="49" charset="-122"/>
            </a:endParaRPr>
          </a:p>
        </p:txBody>
      </p:sp>
      <p:sp>
        <p:nvSpPr>
          <p:cNvPr id="60" name="Line 26"/>
          <p:cNvSpPr>
            <a:spLocks noChangeShapeType="1"/>
          </p:cNvSpPr>
          <p:nvPr/>
        </p:nvSpPr>
        <p:spPr bwMode="auto">
          <a:xfrm flipH="1" flipV="1">
            <a:off x="3072085" y="2713505"/>
            <a:ext cx="1588" cy="311150"/>
          </a:xfrm>
          <a:prstGeom prst="line">
            <a:avLst/>
          </a:prstGeom>
          <a:noFill/>
          <a:ln w="57150" cmpd="thinThick">
            <a:solidFill>
              <a:schemeClr val="accent1"/>
            </a:solidFill>
            <a:round/>
            <a:headEnd/>
            <a:tailEnd/>
          </a:ln>
        </p:spPr>
        <p:txBody>
          <a:bodyPr lIns="86438" tIns="43219" rIns="86438" bIns="43219"/>
          <a:lstStyle/>
          <a:p>
            <a:endParaRPr lang="zh-CN" altLang="en-US">
              <a:latin typeface="仿宋" pitchFamily="49" charset="-122"/>
              <a:ea typeface="仿宋" pitchFamily="49" charset="-122"/>
            </a:endParaRPr>
          </a:p>
        </p:txBody>
      </p:sp>
      <p:sp>
        <p:nvSpPr>
          <p:cNvPr id="61" name="Line 26"/>
          <p:cNvSpPr>
            <a:spLocks noChangeShapeType="1"/>
          </p:cNvSpPr>
          <p:nvPr/>
        </p:nvSpPr>
        <p:spPr bwMode="auto">
          <a:xfrm flipH="1" flipV="1">
            <a:off x="4348435" y="2713505"/>
            <a:ext cx="1588" cy="311150"/>
          </a:xfrm>
          <a:prstGeom prst="line">
            <a:avLst/>
          </a:prstGeom>
          <a:noFill/>
          <a:ln w="57150" cmpd="thinThick">
            <a:solidFill>
              <a:schemeClr val="accent1"/>
            </a:solidFill>
            <a:round/>
            <a:headEnd/>
            <a:tailEnd/>
          </a:ln>
        </p:spPr>
        <p:txBody>
          <a:bodyPr lIns="86438" tIns="43219" rIns="86438" bIns="43219"/>
          <a:lstStyle/>
          <a:p>
            <a:endParaRPr lang="zh-CN" altLang="en-US">
              <a:latin typeface="仿宋" pitchFamily="49" charset="-122"/>
              <a:ea typeface="仿宋" pitchFamily="49" charset="-122"/>
            </a:endParaRPr>
          </a:p>
        </p:txBody>
      </p:sp>
      <p:sp>
        <p:nvSpPr>
          <p:cNvPr id="62" name="Line 26"/>
          <p:cNvSpPr>
            <a:spLocks noChangeShapeType="1"/>
          </p:cNvSpPr>
          <p:nvPr/>
        </p:nvSpPr>
        <p:spPr bwMode="auto">
          <a:xfrm flipH="1" flipV="1">
            <a:off x="5716860" y="2713505"/>
            <a:ext cx="1588" cy="311150"/>
          </a:xfrm>
          <a:prstGeom prst="line">
            <a:avLst/>
          </a:prstGeom>
          <a:noFill/>
          <a:ln w="57150" cmpd="thinThick">
            <a:solidFill>
              <a:schemeClr val="accent1"/>
            </a:solidFill>
            <a:round/>
            <a:headEnd/>
            <a:tailEnd/>
          </a:ln>
        </p:spPr>
        <p:txBody>
          <a:bodyPr lIns="86438" tIns="43219" rIns="86438" bIns="43219"/>
          <a:lstStyle/>
          <a:p>
            <a:endParaRPr lang="zh-CN" altLang="en-US">
              <a:latin typeface="仿宋" pitchFamily="49" charset="-122"/>
              <a:ea typeface="仿宋" pitchFamily="49" charset="-122"/>
            </a:endParaRPr>
          </a:p>
        </p:txBody>
      </p:sp>
      <p:sp>
        <p:nvSpPr>
          <p:cNvPr id="63" name="Line 26"/>
          <p:cNvSpPr>
            <a:spLocks noChangeShapeType="1"/>
          </p:cNvSpPr>
          <p:nvPr/>
        </p:nvSpPr>
        <p:spPr bwMode="auto">
          <a:xfrm flipH="1" flipV="1">
            <a:off x="7075760" y="2713505"/>
            <a:ext cx="1588" cy="311150"/>
          </a:xfrm>
          <a:prstGeom prst="line">
            <a:avLst/>
          </a:prstGeom>
          <a:noFill/>
          <a:ln w="57150" cmpd="thinThick">
            <a:solidFill>
              <a:schemeClr val="accent1"/>
            </a:solidFill>
            <a:round/>
            <a:headEnd/>
            <a:tailEnd/>
          </a:ln>
        </p:spPr>
        <p:txBody>
          <a:bodyPr lIns="86438" tIns="43219" rIns="86438" bIns="43219"/>
          <a:lstStyle/>
          <a:p>
            <a:endParaRPr lang="zh-CN" altLang="en-US">
              <a:latin typeface="仿宋" pitchFamily="49" charset="-122"/>
              <a:ea typeface="仿宋" pitchFamily="49" charset="-122"/>
            </a:endParaRPr>
          </a:p>
        </p:txBody>
      </p:sp>
      <p:sp>
        <p:nvSpPr>
          <p:cNvPr id="50" name="矩形 49"/>
          <p:cNvSpPr/>
          <p:nvPr/>
        </p:nvSpPr>
        <p:spPr bwMode="auto">
          <a:xfrm>
            <a:off x="970235" y="2869079"/>
            <a:ext cx="6383915" cy="1246188"/>
          </a:xfrm>
          <a:prstGeom prst="rect">
            <a:avLst/>
          </a:prstGeom>
          <a:solidFill>
            <a:schemeClr val="accent1">
              <a:lumMod val="60000"/>
              <a:lumOff val="40000"/>
            </a:schemeClr>
          </a:solidFill>
          <a:ln w="12700">
            <a:solidFill>
              <a:schemeClr val="tx1"/>
            </a:solidFill>
            <a:round/>
            <a:headEnd/>
            <a:tailEnd/>
          </a:ln>
          <a:effectLst/>
        </p:spPr>
        <p:txBody>
          <a:bodyPr lIns="86438" tIns="43219" rIns="86438" bIns="43219" anchor="ctr"/>
          <a:lstStyle/>
          <a:p>
            <a:pPr algn="ctr"/>
            <a:endParaRPr lang="zh-CN" altLang="en-US" dirty="0">
              <a:solidFill>
                <a:schemeClr val="tx2">
                  <a:lumMod val="50000"/>
                </a:schemeClr>
              </a:solidFill>
              <a:latin typeface="仿宋" pitchFamily="49" charset="-122"/>
              <a:ea typeface="仿宋" pitchFamily="49" charset="-122"/>
              <a:cs typeface="Arial" charset="0"/>
            </a:endParaRPr>
          </a:p>
        </p:txBody>
      </p:sp>
      <p:sp>
        <p:nvSpPr>
          <p:cNvPr id="2" name="标题 1"/>
          <p:cNvSpPr>
            <a:spLocks noGrp="1"/>
          </p:cNvSpPr>
          <p:nvPr>
            <p:ph type="title"/>
          </p:nvPr>
        </p:nvSpPr>
        <p:spPr/>
        <p:txBody>
          <a:bodyPr/>
          <a:lstStyle/>
          <a:p>
            <a:r>
              <a:rPr lang="en-US" altLang="en-US" dirty="0" err="1" smtClean="0"/>
              <a:t>规划建议-</a:t>
            </a:r>
            <a:r>
              <a:rPr altLang="en-US" dirty="0" err="1" smtClean="0"/>
              <a:t>全面风险管理应用的远景规划</a:t>
            </a:r>
            <a:endParaRPr lang="zh-CN" altLang="en-US" dirty="0"/>
          </a:p>
        </p:txBody>
      </p:sp>
      <p:pic>
        <p:nvPicPr>
          <p:cNvPr id="56" name="Picture 3" descr="DashboardSamples"/>
          <p:cNvPicPr>
            <a:picLocks noChangeAspect="1" noChangeArrowheads="1"/>
          </p:cNvPicPr>
          <p:nvPr/>
        </p:nvPicPr>
        <p:blipFill>
          <a:blip r:embed="rId3" cstate="print"/>
          <a:srcRect b="2461"/>
          <a:stretch>
            <a:fillRect/>
          </a:stretch>
        </p:blipFill>
        <p:spPr bwMode="auto">
          <a:xfrm>
            <a:off x="970235" y="1216494"/>
            <a:ext cx="7315200" cy="688975"/>
          </a:xfrm>
          <a:prstGeom prst="rect">
            <a:avLst/>
          </a:prstGeom>
          <a:noFill/>
          <a:ln w="9525">
            <a:noFill/>
            <a:miter lim="800000"/>
            <a:headEnd/>
            <a:tailEnd/>
          </a:ln>
        </p:spPr>
      </p:pic>
      <p:sp>
        <p:nvSpPr>
          <p:cNvPr id="57" name="TextBox 56"/>
          <p:cNvSpPr txBox="1"/>
          <p:nvPr/>
        </p:nvSpPr>
        <p:spPr>
          <a:xfrm>
            <a:off x="2765511" y="1008530"/>
            <a:ext cx="3886200" cy="364281"/>
          </a:xfrm>
          <a:prstGeom prst="rect">
            <a:avLst/>
          </a:prstGeom>
          <a:noFill/>
        </p:spPr>
        <p:txBody>
          <a:bodyPr lIns="86438" tIns="43219" rIns="86438" bIns="43219">
            <a:spAutoFit/>
          </a:bodyPr>
          <a:lstStyle/>
          <a:p>
            <a:pPr algn="ctr">
              <a:defRPr/>
            </a:pPr>
            <a:r>
              <a:rPr lang="zh-CN" altLang="en-US" dirty="0">
                <a:solidFill>
                  <a:schemeClr val="tx2">
                    <a:lumMod val="50000"/>
                  </a:schemeClr>
                </a:solidFill>
                <a:latin typeface="仿宋" pitchFamily="49" charset="-122"/>
                <a:ea typeface="仿宋" pitchFamily="49" charset="-122"/>
                <a:cs typeface="Arial" charset="0"/>
              </a:rPr>
              <a:t>风险</a:t>
            </a:r>
            <a:r>
              <a:rPr lang="zh-CN" altLang="en-US" dirty="0" smtClean="0">
                <a:solidFill>
                  <a:schemeClr val="tx2">
                    <a:lumMod val="50000"/>
                  </a:schemeClr>
                </a:solidFill>
                <a:latin typeface="仿宋" pitchFamily="49" charset="-122"/>
                <a:ea typeface="仿宋" pitchFamily="49" charset="-122"/>
                <a:cs typeface="Arial" charset="0"/>
              </a:rPr>
              <a:t>报表整合（风险</a:t>
            </a:r>
            <a:r>
              <a:rPr lang="en-US" altLang="zh-CN" dirty="0" smtClean="0">
                <a:solidFill>
                  <a:schemeClr val="tx2">
                    <a:lumMod val="50000"/>
                  </a:schemeClr>
                </a:solidFill>
                <a:latin typeface="仿宋" pitchFamily="49" charset="-122"/>
                <a:ea typeface="仿宋" pitchFamily="49" charset="-122"/>
                <a:cs typeface="Arial" charset="0"/>
              </a:rPr>
              <a:t>MIS</a:t>
            </a:r>
            <a:r>
              <a:rPr lang="zh-CN" altLang="en-US" dirty="0" smtClean="0">
                <a:solidFill>
                  <a:schemeClr val="tx2">
                    <a:lumMod val="50000"/>
                  </a:schemeClr>
                </a:solidFill>
                <a:latin typeface="仿宋" pitchFamily="49" charset="-122"/>
                <a:ea typeface="仿宋" pitchFamily="49" charset="-122"/>
                <a:cs typeface="Arial" charset="0"/>
              </a:rPr>
              <a:t>）</a:t>
            </a:r>
            <a:endParaRPr lang="zh-CN" altLang="en-US" dirty="0">
              <a:solidFill>
                <a:schemeClr val="tx2">
                  <a:lumMod val="50000"/>
                </a:schemeClr>
              </a:solidFill>
              <a:latin typeface="仿宋" pitchFamily="49" charset="-122"/>
              <a:ea typeface="仿宋" pitchFamily="49" charset="-122"/>
              <a:cs typeface="Arial" charset="0"/>
            </a:endParaRPr>
          </a:p>
        </p:txBody>
      </p:sp>
      <p:sp>
        <p:nvSpPr>
          <p:cNvPr id="64" name="Line 31"/>
          <p:cNvSpPr>
            <a:spLocks noChangeShapeType="1"/>
          </p:cNvSpPr>
          <p:nvPr/>
        </p:nvSpPr>
        <p:spPr bwMode="auto">
          <a:xfrm flipH="1" flipV="1">
            <a:off x="3072085" y="4634380"/>
            <a:ext cx="1588" cy="288925"/>
          </a:xfrm>
          <a:prstGeom prst="line">
            <a:avLst/>
          </a:prstGeom>
          <a:noFill/>
          <a:ln w="57150" cmpd="thinThick">
            <a:solidFill>
              <a:schemeClr val="accent1"/>
            </a:solidFill>
            <a:round/>
            <a:headEnd/>
            <a:tailEnd/>
          </a:ln>
        </p:spPr>
        <p:txBody>
          <a:bodyPr lIns="86438" tIns="43219" rIns="86438" bIns="43219"/>
          <a:lstStyle/>
          <a:p>
            <a:endParaRPr lang="zh-CN" altLang="en-US">
              <a:latin typeface="仿宋" pitchFamily="49" charset="-122"/>
              <a:ea typeface="仿宋" pitchFamily="49" charset="-122"/>
            </a:endParaRPr>
          </a:p>
        </p:txBody>
      </p:sp>
      <p:sp>
        <p:nvSpPr>
          <p:cNvPr id="65" name="Line 31"/>
          <p:cNvSpPr>
            <a:spLocks noChangeShapeType="1"/>
          </p:cNvSpPr>
          <p:nvPr/>
        </p:nvSpPr>
        <p:spPr bwMode="auto">
          <a:xfrm flipH="1" flipV="1">
            <a:off x="4365898" y="4618506"/>
            <a:ext cx="0" cy="288925"/>
          </a:xfrm>
          <a:prstGeom prst="line">
            <a:avLst/>
          </a:prstGeom>
          <a:noFill/>
          <a:ln w="57150" cmpd="thinThick">
            <a:solidFill>
              <a:schemeClr val="accent1"/>
            </a:solidFill>
            <a:round/>
            <a:headEnd/>
            <a:tailEnd/>
          </a:ln>
        </p:spPr>
        <p:txBody>
          <a:bodyPr lIns="86438" tIns="43219" rIns="86438" bIns="43219"/>
          <a:lstStyle/>
          <a:p>
            <a:endParaRPr lang="zh-CN" altLang="en-US">
              <a:latin typeface="仿宋" pitchFamily="49" charset="-122"/>
              <a:ea typeface="仿宋" pitchFamily="49" charset="-122"/>
            </a:endParaRPr>
          </a:p>
        </p:txBody>
      </p:sp>
      <p:sp>
        <p:nvSpPr>
          <p:cNvPr id="66" name="Line 31"/>
          <p:cNvSpPr>
            <a:spLocks noChangeShapeType="1"/>
          </p:cNvSpPr>
          <p:nvPr/>
        </p:nvSpPr>
        <p:spPr bwMode="auto">
          <a:xfrm flipV="1">
            <a:off x="5770835" y="4634380"/>
            <a:ext cx="0" cy="304800"/>
          </a:xfrm>
          <a:prstGeom prst="line">
            <a:avLst/>
          </a:prstGeom>
          <a:noFill/>
          <a:ln w="57150" cmpd="thinThick">
            <a:solidFill>
              <a:schemeClr val="accent1"/>
            </a:solidFill>
            <a:round/>
            <a:headEnd/>
            <a:tailEnd/>
          </a:ln>
        </p:spPr>
        <p:txBody>
          <a:bodyPr lIns="86438" tIns="43219" rIns="86438" bIns="43219"/>
          <a:lstStyle/>
          <a:p>
            <a:endParaRPr lang="zh-CN" altLang="en-US">
              <a:latin typeface="仿宋" pitchFamily="49" charset="-122"/>
              <a:ea typeface="仿宋" pitchFamily="49" charset="-122"/>
            </a:endParaRPr>
          </a:p>
        </p:txBody>
      </p:sp>
      <p:sp>
        <p:nvSpPr>
          <p:cNvPr id="67" name="Line 31"/>
          <p:cNvSpPr>
            <a:spLocks noChangeShapeType="1"/>
          </p:cNvSpPr>
          <p:nvPr/>
        </p:nvSpPr>
        <p:spPr bwMode="auto">
          <a:xfrm flipH="1" flipV="1">
            <a:off x="7036075" y="4618506"/>
            <a:ext cx="1587" cy="288925"/>
          </a:xfrm>
          <a:prstGeom prst="line">
            <a:avLst/>
          </a:prstGeom>
          <a:noFill/>
          <a:ln w="57150" cmpd="thinThick">
            <a:solidFill>
              <a:schemeClr val="accent1"/>
            </a:solidFill>
            <a:round/>
            <a:headEnd/>
            <a:tailEnd/>
          </a:ln>
        </p:spPr>
        <p:txBody>
          <a:bodyPr lIns="86438" tIns="43219" rIns="86438" bIns="43219"/>
          <a:lstStyle/>
          <a:p>
            <a:endParaRPr lang="zh-CN" altLang="en-US">
              <a:latin typeface="仿宋" pitchFamily="49" charset="-122"/>
              <a:ea typeface="仿宋" pitchFamily="49" charset="-122"/>
            </a:endParaRPr>
          </a:p>
        </p:txBody>
      </p:sp>
      <p:sp>
        <p:nvSpPr>
          <p:cNvPr id="68" name="矩形 67"/>
          <p:cNvSpPr/>
          <p:nvPr/>
        </p:nvSpPr>
        <p:spPr bwMode="auto">
          <a:xfrm>
            <a:off x="936774" y="4248619"/>
            <a:ext cx="7391400" cy="385762"/>
          </a:xfrm>
          <a:prstGeom prst="rect">
            <a:avLst/>
          </a:prstGeom>
          <a:solidFill>
            <a:schemeClr val="accent1">
              <a:lumMod val="40000"/>
              <a:lumOff val="60000"/>
            </a:schemeClr>
          </a:solidFill>
          <a:ln w="12700">
            <a:solidFill>
              <a:schemeClr val="tx1"/>
            </a:solidFill>
            <a:round/>
            <a:headEnd/>
            <a:tailEnd/>
          </a:ln>
          <a:effectLst/>
        </p:spPr>
        <p:txBody>
          <a:bodyPr lIns="86438" tIns="43219" rIns="86438" bIns="43219" anchor="ctr"/>
          <a:lstStyle/>
          <a:p>
            <a:pPr algn="ctr">
              <a:defRPr/>
            </a:pPr>
            <a:r>
              <a:rPr lang="zh-CN" altLang="en-US" sz="1600" dirty="0">
                <a:solidFill>
                  <a:schemeClr val="tx2">
                    <a:lumMod val="50000"/>
                  </a:schemeClr>
                </a:solidFill>
                <a:latin typeface="仿宋" pitchFamily="49" charset="-122"/>
                <a:ea typeface="仿宋" pitchFamily="49" charset="-122"/>
                <a:cs typeface="Arial" charset="0"/>
              </a:rPr>
              <a:t>风险管理流程整合层</a:t>
            </a:r>
            <a:endParaRPr lang="en-US" altLang="zh-CN" sz="1600" dirty="0">
              <a:solidFill>
                <a:schemeClr val="tx2">
                  <a:lumMod val="50000"/>
                </a:schemeClr>
              </a:solidFill>
              <a:latin typeface="仿宋" pitchFamily="49" charset="-122"/>
              <a:ea typeface="仿宋" pitchFamily="49" charset="-122"/>
              <a:cs typeface="Arial" charset="0"/>
            </a:endParaRPr>
          </a:p>
        </p:txBody>
      </p:sp>
      <p:sp>
        <p:nvSpPr>
          <p:cNvPr id="75" name="矩形 74"/>
          <p:cNvSpPr/>
          <p:nvPr/>
        </p:nvSpPr>
        <p:spPr bwMode="auto">
          <a:xfrm>
            <a:off x="941567" y="1911164"/>
            <a:ext cx="7391400" cy="777240"/>
          </a:xfrm>
          <a:prstGeom prst="rect">
            <a:avLst/>
          </a:prstGeom>
          <a:solidFill>
            <a:schemeClr val="accent1">
              <a:lumMod val="40000"/>
              <a:lumOff val="60000"/>
            </a:schemeClr>
          </a:solidFill>
          <a:ln w="12700">
            <a:solidFill>
              <a:schemeClr val="tx1"/>
            </a:solidFill>
            <a:round/>
            <a:headEnd/>
            <a:tailEnd/>
          </a:ln>
          <a:effectLst/>
        </p:spPr>
        <p:txBody>
          <a:bodyPr lIns="86438" tIns="43219" rIns="86438" bIns="43219" anchor="ctr"/>
          <a:lstStyle/>
          <a:p>
            <a:pPr algn="ctr"/>
            <a:endParaRPr lang="zh-CN" altLang="en-US" dirty="0">
              <a:solidFill>
                <a:schemeClr val="tx2">
                  <a:lumMod val="50000"/>
                </a:schemeClr>
              </a:solidFill>
              <a:latin typeface="仿宋" pitchFamily="49" charset="-122"/>
              <a:ea typeface="仿宋" pitchFamily="49" charset="-122"/>
              <a:cs typeface="Arial" charset="0"/>
            </a:endParaRPr>
          </a:p>
        </p:txBody>
      </p:sp>
      <p:sp>
        <p:nvSpPr>
          <p:cNvPr id="76" name="Rectangle 6"/>
          <p:cNvSpPr>
            <a:spLocks noChangeArrowheads="1"/>
          </p:cNvSpPr>
          <p:nvPr/>
        </p:nvSpPr>
        <p:spPr bwMode="auto">
          <a:xfrm>
            <a:off x="2612811" y="2308247"/>
            <a:ext cx="911225" cy="329059"/>
          </a:xfrm>
          <a:prstGeom prst="rect">
            <a:avLst/>
          </a:prstGeom>
          <a:solidFill>
            <a:srgbClr val="FFFFFF"/>
          </a:solidFill>
          <a:ln w="19050" algn="ctr">
            <a:solidFill>
              <a:schemeClr val="tx1"/>
            </a:solidFill>
            <a:miter lim="800000"/>
            <a:headEnd/>
            <a:tailEnd/>
          </a:ln>
        </p:spPr>
        <p:txBody>
          <a:bodyPr wrap="none" lIns="86438" tIns="43219" rIns="86438" bIns="43219" anchor="ctr"/>
          <a:lstStyle/>
          <a:p>
            <a:pPr algn="ctr"/>
            <a:r>
              <a:rPr lang="zh-CN" altLang="en-US" sz="1100" dirty="0">
                <a:latin typeface="仿宋" pitchFamily="49" charset="-122"/>
                <a:ea typeface="仿宋" pitchFamily="49" charset="-122"/>
              </a:rPr>
              <a:t>缓释工具管理</a:t>
            </a:r>
          </a:p>
        </p:txBody>
      </p:sp>
      <p:sp>
        <p:nvSpPr>
          <p:cNvPr id="77" name="Rectangle 6"/>
          <p:cNvSpPr>
            <a:spLocks noChangeArrowheads="1"/>
          </p:cNvSpPr>
          <p:nvPr/>
        </p:nvSpPr>
        <p:spPr bwMode="auto">
          <a:xfrm>
            <a:off x="1557124" y="2301897"/>
            <a:ext cx="911225" cy="329059"/>
          </a:xfrm>
          <a:prstGeom prst="rect">
            <a:avLst/>
          </a:prstGeom>
          <a:solidFill>
            <a:srgbClr val="FFFFFF"/>
          </a:solidFill>
          <a:ln w="19050" algn="ctr">
            <a:solidFill>
              <a:schemeClr val="tx1"/>
            </a:solidFill>
            <a:miter lim="800000"/>
            <a:headEnd/>
            <a:tailEnd/>
          </a:ln>
        </p:spPr>
        <p:txBody>
          <a:bodyPr wrap="none" lIns="86438" tIns="43219" rIns="86438" bIns="43219" anchor="ctr"/>
          <a:lstStyle/>
          <a:p>
            <a:pPr algn="ctr"/>
            <a:r>
              <a:rPr lang="zh-CN" altLang="en-US" sz="1100" dirty="0">
                <a:latin typeface="仿宋" pitchFamily="49" charset="-122"/>
                <a:ea typeface="仿宋" pitchFamily="49" charset="-122"/>
              </a:rPr>
              <a:t>限额管理</a:t>
            </a:r>
          </a:p>
        </p:txBody>
      </p:sp>
      <p:sp>
        <p:nvSpPr>
          <p:cNvPr id="78" name="Rectangle 6"/>
          <p:cNvSpPr>
            <a:spLocks noChangeArrowheads="1"/>
          </p:cNvSpPr>
          <p:nvPr/>
        </p:nvSpPr>
        <p:spPr bwMode="auto">
          <a:xfrm>
            <a:off x="3666910" y="2301897"/>
            <a:ext cx="911225" cy="329059"/>
          </a:xfrm>
          <a:prstGeom prst="rect">
            <a:avLst/>
          </a:prstGeom>
          <a:solidFill>
            <a:srgbClr val="FFFFFF"/>
          </a:solidFill>
          <a:ln w="19050" algn="ctr">
            <a:solidFill>
              <a:schemeClr val="tx1"/>
            </a:solidFill>
            <a:miter lim="800000"/>
            <a:headEnd/>
            <a:tailEnd/>
          </a:ln>
        </p:spPr>
        <p:txBody>
          <a:bodyPr wrap="none" lIns="86438" tIns="43219" rIns="86438" bIns="43219" anchor="ctr"/>
          <a:lstStyle/>
          <a:p>
            <a:pPr algn="ctr"/>
            <a:r>
              <a:rPr lang="zh-CN" altLang="en-US" sz="1100" dirty="0">
                <a:latin typeface="仿宋" pitchFamily="49" charset="-122"/>
                <a:ea typeface="仿宋" pitchFamily="49" charset="-122"/>
              </a:rPr>
              <a:t>资本管理</a:t>
            </a:r>
          </a:p>
        </p:txBody>
      </p:sp>
      <p:sp>
        <p:nvSpPr>
          <p:cNvPr id="79" name="Rectangle 6"/>
          <p:cNvSpPr>
            <a:spLocks noChangeArrowheads="1"/>
          </p:cNvSpPr>
          <p:nvPr/>
        </p:nvSpPr>
        <p:spPr bwMode="auto">
          <a:xfrm>
            <a:off x="7451145" y="2864766"/>
            <a:ext cx="911225" cy="1250501"/>
          </a:xfrm>
          <a:prstGeom prst="rect">
            <a:avLst/>
          </a:prstGeom>
          <a:solidFill>
            <a:schemeClr val="accent1">
              <a:lumMod val="60000"/>
              <a:lumOff val="40000"/>
            </a:schemeClr>
          </a:solidFill>
          <a:ln w="12700">
            <a:solidFill>
              <a:schemeClr val="tx1"/>
            </a:solidFill>
            <a:round/>
            <a:headEnd/>
            <a:tailEnd/>
          </a:ln>
          <a:effectLst/>
        </p:spPr>
        <p:txBody>
          <a:bodyPr lIns="86438" tIns="43219" rIns="86438" bIns="43219" anchor="ctr"/>
          <a:lstStyle/>
          <a:p>
            <a:pPr algn="ctr"/>
            <a:r>
              <a:rPr lang="zh-CN" altLang="en-US" dirty="0">
                <a:solidFill>
                  <a:schemeClr val="tx2">
                    <a:lumMod val="50000"/>
                  </a:schemeClr>
                </a:solidFill>
                <a:latin typeface="仿宋" pitchFamily="49" charset="-122"/>
                <a:ea typeface="仿宋" pitchFamily="49" charset="-122"/>
                <a:cs typeface="Arial" charset="0"/>
              </a:rPr>
              <a:t>模型实验室</a:t>
            </a:r>
          </a:p>
        </p:txBody>
      </p:sp>
      <p:sp>
        <p:nvSpPr>
          <p:cNvPr id="80" name="Rectangle 6"/>
          <p:cNvSpPr>
            <a:spLocks noChangeArrowheads="1"/>
          </p:cNvSpPr>
          <p:nvPr/>
        </p:nvSpPr>
        <p:spPr bwMode="auto">
          <a:xfrm>
            <a:off x="4743113" y="2301897"/>
            <a:ext cx="911225" cy="329059"/>
          </a:xfrm>
          <a:prstGeom prst="rect">
            <a:avLst/>
          </a:prstGeom>
          <a:solidFill>
            <a:srgbClr val="FFFFFF"/>
          </a:solidFill>
          <a:ln w="19050" algn="ctr">
            <a:solidFill>
              <a:schemeClr val="tx1"/>
            </a:solidFill>
            <a:miter lim="800000"/>
            <a:headEnd/>
            <a:tailEnd/>
          </a:ln>
        </p:spPr>
        <p:txBody>
          <a:bodyPr wrap="none" lIns="86438" tIns="43219" rIns="86438" bIns="43219" anchor="ctr"/>
          <a:lstStyle/>
          <a:p>
            <a:pPr algn="ctr"/>
            <a:r>
              <a:rPr lang="zh-CN" altLang="en-US" sz="1100" dirty="0">
                <a:latin typeface="仿宋" pitchFamily="49" charset="-122"/>
                <a:ea typeface="仿宋" pitchFamily="49" charset="-122"/>
              </a:rPr>
              <a:t>压力测试</a:t>
            </a:r>
          </a:p>
        </p:txBody>
      </p:sp>
      <p:sp>
        <p:nvSpPr>
          <p:cNvPr id="81" name="Rectangle 6"/>
          <p:cNvSpPr>
            <a:spLocks noChangeArrowheads="1"/>
          </p:cNvSpPr>
          <p:nvPr/>
        </p:nvSpPr>
        <p:spPr bwMode="auto">
          <a:xfrm>
            <a:off x="5797212" y="2301897"/>
            <a:ext cx="911225" cy="329059"/>
          </a:xfrm>
          <a:prstGeom prst="rect">
            <a:avLst/>
          </a:prstGeom>
          <a:solidFill>
            <a:srgbClr val="FFFFFF"/>
          </a:solidFill>
          <a:ln w="19050" algn="ctr">
            <a:solidFill>
              <a:schemeClr val="tx1"/>
            </a:solidFill>
            <a:miter lim="800000"/>
            <a:headEnd/>
            <a:tailEnd/>
          </a:ln>
        </p:spPr>
        <p:txBody>
          <a:bodyPr wrap="none" lIns="86438" tIns="43219" rIns="86438" bIns="43219" anchor="ctr"/>
          <a:lstStyle/>
          <a:p>
            <a:pPr algn="ctr"/>
            <a:r>
              <a:rPr lang="zh-CN" altLang="en-US" sz="1100" dirty="0">
                <a:latin typeface="仿宋" pitchFamily="49" charset="-122"/>
                <a:ea typeface="仿宋" pitchFamily="49" charset="-122"/>
              </a:rPr>
              <a:t>风险监控</a:t>
            </a:r>
          </a:p>
        </p:txBody>
      </p:sp>
      <p:sp>
        <p:nvSpPr>
          <p:cNvPr id="82" name="Rectangle 6"/>
          <p:cNvSpPr>
            <a:spLocks noChangeArrowheads="1"/>
          </p:cNvSpPr>
          <p:nvPr/>
        </p:nvSpPr>
        <p:spPr bwMode="auto">
          <a:xfrm>
            <a:off x="6852900" y="2301897"/>
            <a:ext cx="911225" cy="329059"/>
          </a:xfrm>
          <a:prstGeom prst="rect">
            <a:avLst/>
          </a:prstGeom>
          <a:solidFill>
            <a:srgbClr val="FFFFFF"/>
          </a:solidFill>
          <a:ln w="19050" algn="ctr">
            <a:solidFill>
              <a:schemeClr val="tx1"/>
            </a:solidFill>
            <a:miter lim="800000"/>
            <a:headEnd/>
            <a:tailEnd/>
          </a:ln>
        </p:spPr>
        <p:txBody>
          <a:bodyPr wrap="none" lIns="86438" tIns="43219" rIns="86438" bIns="43219" anchor="ctr"/>
          <a:lstStyle/>
          <a:p>
            <a:pPr algn="ctr"/>
            <a:r>
              <a:rPr lang="zh-CN" altLang="en-US" sz="1100" dirty="0">
                <a:latin typeface="仿宋" pitchFamily="49" charset="-122"/>
                <a:ea typeface="仿宋" pitchFamily="49" charset="-122"/>
              </a:rPr>
              <a:t>合规管理</a:t>
            </a:r>
          </a:p>
        </p:txBody>
      </p:sp>
      <p:sp>
        <p:nvSpPr>
          <p:cNvPr id="83" name="TextBox 136"/>
          <p:cNvSpPr txBox="1">
            <a:spLocks noChangeArrowheads="1"/>
          </p:cNvSpPr>
          <p:nvPr/>
        </p:nvSpPr>
        <p:spPr bwMode="auto">
          <a:xfrm>
            <a:off x="589235" y="2046755"/>
            <a:ext cx="204788" cy="1195278"/>
          </a:xfrm>
          <a:prstGeom prst="rect">
            <a:avLst/>
          </a:prstGeom>
          <a:noFill/>
          <a:ln w="9525">
            <a:noFill/>
            <a:miter lim="800000"/>
            <a:headEnd/>
            <a:tailEnd/>
          </a:ln>
        </p:spPr>
        <p:txBody>
          <a:bodyPr lIns="86438" tIns="43219" rIns="86438" bIns="43219">
            <a:spAutoFit/>
          </a:bodyPr>
          <a:lstStyle/>
          <a:p>
            <a:pPr>
              <a:defRPr/>
            </a:pPr>
            <a:r>
              <a:rPr lang="zh-CN" altLang="en-US" dirty="0" smtClean="0">
                <a:latin typeface="仿宋" pitchFamily="49" charset="-122"/>
                <a:ea typeface="仿宋" pitchFamily="49" charset="-122"/>
              </a:rPr>
              <a:t>应用需求</a:t>
            </a:r>
            <a:endParaRPr lang="zh-CN" altLang="en-US" dirty="0">
              <a:latin typeface="仿宋" pitchFamily="49" charset="-122"/>
              <a:ea typeface="仿宋" pitchFamily="49" charset="-122"/>
            </a:endParaRPr>
          </a:p>
        </p:txBody>
      </p:sp>
      <p:sp>
        <p:nvSpPr>
          <p:cNvPr id="84" name="矩形 132"/>
          <p:cNvSpPr>
            <a:spLocks noChangeArrowheads="1"/>
          </p:cNvSpPr>
          <p:nvPr/>
        </p:nvSpPr>
        <p:spPr bwMode="auto">
          <a:xfrm>
            <a:off x="613048" y="1052980"/>
            <a:ext cx="7924800" cy="3733800"/>
          </a:xfrm>
          <a:prstGeom prst="rect">
            <a:avLst/>
          </a:prstGeom>
          <a:noFill/>
          <a:ln w="28575" algn="ctr">
            <a:solidFill>
              <a:schemeClr val="tx1"/>
            </a:solidFill>
            <a:round/>
            <a:headEnd/>
            <a:tailEnd/>
          </a:ln>
        </p:spPr>
        <p:txBody>
          <a:bodyPr lIns="86438" tIns="43219" rIns="86438" bIns="43219" anchor="ctr"/>
          <a:lstStyle/>
          <a:p>
            <a:endParaRPr lang="zh-CN" altLang="en-US">
              <a:latin typeface="仿宋" pitchFamily="49" charset="-122"/>
              <a:ea typeface="仿宋" pitchFamily="49" charset="-122"/>
              <a:cs typeface="Arial" charset="0"/>
            </a:endParaRPr>
          </a:p>
        </p:txBody>
      </p:sp>
      <p:grpSp>
        <p:nvGrpSpPr>
          <p:cNvPr id="3" name="组合 2"/>
          <p:cNvGrpSpPr/>
          <p:nvPr/>
        </p:nvGrpSpPr>
        <p:grpSpPr>
          <a:xfrm>
            <a:off x="1134359" y="3148128"/>
            <a:ext cx="6048162" cy="860778"/>
            <a:chOff x="1199753" y="3360863"/>
            <a:chExt cx="7563247" cy="881301"/>
          </a:xfrm>
        </p:grpSpPr>
        <p:sp>
          <p:nvSpPr>
            <p:cNvPr id="54" name="矩形 53"/>
            <p:cNvSpPr/>
            <p:nvPr/>
          </p:nvSpPr>
          <p:spPr bwMode="auto">
            <a:xfrm>
              <a:off x="4857353" y="3383980"/>
              <a:ext cx="3905647" cy="846806"/>
            </a:xfrm>
            <a:prstGeom prst="rect">
              <a:avLst/>
            </a:prstGeom>
            <a:solidFill>
              <a:schemeClr val="accent1">
                <a:lumMod val="60000"/>
                <a:lumOff val="40000"/>
                <a:alpha val="22000"/>
              </a:schemeClr>
            </a:solidFill>
            <a:ln w="9525" cap="flat" cmpd="sng" algn="ctr">
              <a:solidFill>
                <a:schemeClr val="tx1">
                  <a:lumMod val="50000"/>
                  <a:lumOff val="50000"/>
                </a:schemeClr>
              </a:solidFill>
              <a:prstDash val="dash"/>
              <a:round/>
              <a:headEnd type="none" w="med" len="med"/>
              <a:tailEnd type="none" w="med" len="med"/>
            </a:ln>
            <a:effectLst>
              <a:outerShdw blurRad="50800" dist="38100" dir="2700000" algn="tl" rotWithShape="0">
                <a:prstClr val="black">
                  <a:alpha val="40000"/>
                </a:prstClr>
              </a:outerShdw>
            </a:effectLst>
          </p:spPr>
          <p:txBody>
            <a:bodyPr vert="horz" wrap="square" lIns="0" tIns="46038" rIns="0" bIns="46038" numCol="1" rtlCol="0" anchor="ctr" anchorCtr="0" compatLnSpc="1">
              <a:prstTxWarp prst="textNoShape">
                <a:avLst/>
              </a:prstTxWarp>
            </a:bodyPr>
            <a:lstStyle/>
            <a:p>
              <a:pPr algn="ctr" defTabSz="864382" eaLnBrk="0" fontAlgn="base" hangingPunct="0">
                <a:spcBef>
                  <a:spcPct val="50000"/>
                </a:spcBef>
                <a:spcAft>
                  <a:spcPct val="0"/>
                </a:spcAft>
              </a:pPr>
              <a:endParaRPr lang="zh-CN" altLang="en-US" sz="1300" dirty="0">
                <a:latin typeface="仿宋" pitchFamily="49" charset="-122"/>
                <a:ea typeface="仿宋" pitchFamily="49" charset="-122"/>
              </a:endParaRPr>
            </a:p>
          </p:txBody>
        </p:sp>
        <p:sp>
          <p:nvSpPr>
            <p:cNvPr id="55" name="矩形 54"/>
            <p:cNvSpPr/>
            <p:nvPr/>
          </p:nvSpPr>
          <p:spPr bwMode="auto">
            <a:xfrm>
              <a:off x="1199753" y="3383979"/>
              <a:ext cx="3581400" cy="858185"/>
            </a:xfrm>
            <a:prstGeom prst="rect">
              <a:avLst/>
            </a:prstGeom>
            <a:solidFill>
              <a:schemeClr val="accent1">
                <a:lumMod val="60000"/>
                <a:lumOff val="40000"/>
                <a:alpha val="22000"/>
              </a:schemeClr>
            </a:solidFill>
            <a:ln w="9525" cap="flat" cmpd="sng" algn="ctr">
              <a:solidFill>
                <a:schemeClr val="tx1">
                  <a:lumMod val="50000"/>
                  <a:lumOff val="50000"/>
                </a:schemeClr>
              </a:solidFill>
              <a:prstDash val="dash"/>
              <a:round/>
              <a:headEnd type="none" w="med" len="med"/>
              <a:tailEnd type="none" w="med" len="med"/>
            </a:ln>
            <a:effectLst>
              <a:outerShdw blurRad="50800" dist="38100" dir="2700000" algn="tl" rotWithShape="0">
                <a:prstClr val="black">
                  <a:alpha val="40000"/>
                </a:prstClr>
              </a:outerShdw>
            </a:effectLst>
          </p:spPr>
          <p:txBody>
            <a:bodyPr vert="horz" wrap="square" lIns="0" tIns="46038" rIns="0" bIns="46038" numCol="1" rtlCol="0" anchor="ctr" anchorCtr="0" compatLnSpc="1">
              <a:prstTxWarp prst="textNoShape">
                <a:avLst/>
              </a:prstTxWarp>
            </a:bodyPr>
            <a:lstStyle/>
            <a:p>
              <a:pPr algn="ctr" defTabSz="864382" eaLnBrk="0" fontAlgn="base" hangingPunct="0">
                <a:spcBef>
                  <a:spcPct val="50000"/>
                </a:spcBef>
                <a:spcAft>
                  <a:spcPct val="0"/>
                </a:spcAft>
              </a:pPr>
              <a:endParaRPr lang="zh-CN" altLang="en-US" sz="1300" dirty="0">
                <a:latin typeface="仿宋" pitchFamily="49" charset="-122"/>
                <a:ea typeface="仿宋" pitchFamily="49" charset="-122"/>
              </a:endParaRPr>
            </a:p>
          </p:txBody>
        </p:sp>
        <p:sp>
          <p:nvSpPr>
            <p:cNvPr id="69" name="Rectangle 6"/>
            <p:cNvSpPr>
              <a:spLocks noChangeArrowheads="1"/>
            </p:cNvSpPr>
            <p:nvPr/>
          </p:nvSpPr>
          <p:spPr bwMode="auto">
            <a:xfrm>
              <a:off x="7623440" y="3723678"/>
              <a:ext cx="987160" cy="374481"/>
            </a:xfrm>
            <a:prstGeom prst="rect">
              <a:avLst/>
            </a:prstGeom>
            <a:solidFill>
              <a:srgbClr val="FFFFFF"/>
            </a:solidFill>
            <a:ln w="19050" algn="ctr">
              <a:solidFill>
                <a:schemeClr val="tx1"/>
              </a:solidFill>
              <a:miter lim="800000"/>
              <a:headEnd/>
              <a:tailEnd/>
            </a:ln>
          </p:spPr>
          <p:txBody>
            <a:bodyPr wrap="none" anchor="ctr"/>
            <a:lstStyle/>
            <a:p>
              <a:pPr algn="ctr"/>
              <a:r>
                <a:rPr lang="zh-CN" altLang="en-US" sz="1100" dirty="0">
                  <a:latin typeface="仿宋" pitchFamily="49" charset="-122"/>
                  <a:ea typeface="仿宋" pitchFamily="49" charset="-122"/>
                </a:rPr>
                <a:t>市场风险</a:t>
              </a:r>
            </a:p>
          </p:txBody>
        </p:sp>
        <p:sp>
          <p:nvSpPr>
            <p:cNvPr id="70" name="Rectangle 6"/>
            <p:cNvSpPr>
              <a:spLocks noChangeArrowheads="1"/>
            </p:cNvSpPr>
            <p:nvPr/>
          </p:nvSpPr>
          <p:spPr bwMode="auto">
            <a:xfrm>
              <a:off x="1371600" y="3723678"/>
              <a:ext cx="988880" cy="374481"/>
            </a:xfrm>
            <a:prstGeom prst="rect">
              <a:avLst/>
            </a:prstGeom>
            <a:solidFill>
              <a:srgbClr val="FFFFFF"/>
            </a:solidFill>
            <a:ln w="19050" algn="ctr">
              <a:solidFill>
                <a:schemeClr val="tx1"/>
              </a:solidFill>
              <a:prstDash val="dash"/>
              <a:miter lim="800000"/>
              <a:headEnd/>
              <a:tailEnd/>
            </a:ln>
          </p:spPr>
          <p:txBody>
            <a:bodyPr wrap="none" anchor="ctr"/>
            <a:lstStyle/>
            <a:p>
              <a:pPr algn="ctr"/>
              <a:r>
                <a:rPr lang="zh-CN" altLang="en-US" sz="1100" dirty="0">
                  <a:latin typeface="仿宋" pitchFamily="49" charset="-122"/>
                  <a:ea typeface="仿宋" pitchFamily="49" charset="-122"/>
                </a:rPr>
                <a:t>信用风险</a:t>
              </a:r>
            </a:p>
          </p:txBody>
        </p:sp>
        <p:sp>
          <p:nvSpPr>
            <p:cNvPr id="71" name="Rectangle 6"/>
            <p:cNvSpPr>
              <a:spLocks noChangeArrowheads="1"/>
            </p:cNvSpPr>
            <p:nvPr/>
          </p:nvSpPr>
          <p:spPr bwMode="auto">
            <a:xfrm>
              <a:off x="5009753" y="3723678"/>
              <a:ext cx="987160" cy="374481"/>
            </a:xfrm>
            <a:prstGeom prst="rect">
              <a:avLst/>
            </a:prstGeom>
            <a:solidFill>
              <a:srgbClr val="FFFFFF"/>
            </a:solidFill>
            <a:ln w="19050" algn="ctr">
              <a:solidFill>
                <a:schemeClr val="tx1"/>
              </a:solidFill>
              <a:miter lim="800000"/>
              <a:headEnd/>
              <a:tailEnd/>
            </a:ln>
          </p:spPr>
          <p:txBody>
            <a:bodyPr wrap="none" anchor="ctr"/>
            <a:lstStyle/>
            <a:p>
              <a:pPr algn="ctr"/>
              <a:r>
                <a:rPr lang="zh-CN" altLang="en-US" sz="1100">
                  <a:latin typeface="仿宋" pitchFamily="49" charset="-122"/>
                  <a:ea typeface="仿宋" pitchFamily="49" charset="-122"/>
                </a:rPr>
                <a:t>操作风险</a:t>
              </a:r>
            </a:p>
          </p:txBody>
        </p:sp>
        <p:sp>
          <p:nvSpPr>
            <p:cNvPr id="72" name="Rectangle 6"/>
            <p:cNvSpPr>
              <a:spLocks noChangeArrowheads="1"/>
            </p:cNvSpPr>
            <p:nvPr/>
          </p:nvSpPr>
          <p:spPr bwMode="auto">
            <a:xfrm>
              <a:off x="6094280" y="3723678"/>
              <a:ext cx="1431793" cy="374481"/>
            </a:xfrm>
            <a:prstGeom prst="rect">
              <a:avLst/>
            </a:prstGeom>
            <a:solidFill>
              <a:srgbClr val="FFFFFF"/>
            </a:solidFill>
            <a:ln w="19050" algn="ctr">
              <a:solidFill>
                <a:schemeClr val="tx1"/>
              </a:solidFill>
              <a:miter lim="800000"/>
              <a:headEnd/>
              <a:tailEnd/>
            </a:ln>
          </p:spPr>
          <p:txBody>
            <a:bodyPr wrap="none" anchor="ctr"/>
            <a:lstStyle/>
            <a:p>
              <a:pPr algn="ctr"/>
              <a:r>
                <a:rPr lang="en-US" altLang="zh-CN" sz="1100" dirty="0" err="1">
                  <a:latin typeface="仿宋" pitchFamily="49" charset="-122"/>
                  <a:ea typeface="仿宋" pitchFamily="49" charset="-122"/>
                </a:rPr>
                <a:t>ICAAP其他风险</a:t>
              </a:r>
              <a:endParaRPr lang="zh-CN" altLang="en-US" sz="1100" dirty="0">
                <a:latin typeface="仿宋" pitchFamily="49" charset="-122"/>
                <a:ea typeface="仿宋" pitchFamily="49" charset="-122"/>
              </a:endParaRPr>
            </a:p>
          </p:txBody>
        </p:sp>
        <p:sp>
          <p:nvSpPr>
            <p:cNvPr id="73" name="Rectangle 6"/>
            <p:cNvSpPr>
              <a:spLocks noChangeArrowheads="1"/>
            </p:cNvSpPr>
            <p:nvPr/>
          </p:nvSpPr>
          <p:spPr bwMode="auto">
            <a:xfrm>
              <a:off x="2486687" y="3723678"/>
              <a:ext cx="987160" cy="374481"/>
            </a:xfrm>
            <a:prstGeom prst="rect">
              <a:avLst/>
            </a:prstGeom>
            <a:solidFill>
              <a:srgbClr val="FFFFFF"/>
            </a:solidFill>
            <a:ln w="19050" algn="ctr">
              <a:solidFill>
                <a:schemeClr val="tx1"/>
              </a:solidFill>
              <a:prstDash val="dash"/>
              <a:miter lim="800000"/>
              <a:headEnd/>
              <a:tailEnd/>
            </a:ln>
          </p:spPr>
          <p:txBody>
            <a:bodyPr wrap="none" anchor="ctr"/>
            <a:lstStyle/>
            <a:p>
              <a:pPr algn="ctr"/>
              <a:r>
                <a:rPr lang="zh-CN" altLang="en-US" sz="1100" dirty="0">
                  <a:latin typeface="仿宋" pitchFamily="49" charset="-122"/>
                  <a:ea typeface="仿宋" pitchFamily="49" charset="-122"/>
                </a:rPr>
                <a:t>监管资本</a:t>
              </a:r>
              <a:r>
                <a:rPr lang="en-US" altLang="zh-CN" sz="1100" dirty="0">
                  <a:latin typeface="仿宋" pitchFamily="49" charset="-122"/>
                  <a:ea typeface="仿宋" pitchFamily="49" charset="-122"/>
                </a:rPr>
                <a:t/>
              </a:r>
              <a:br>
                <a:rPr lang="en-US" altLang="zh-CN" sz="1100" dirty="0">
                  <a:latin typeface="仿宋" pitchFamily="49" charset="-122"/>
                  <a:ea typeface="仿宋" pitchFamily="49" charset="-122"/>
                </a:rPr>
              </a:br>
              <a:r>
                <a:rPr lang="zh-CN" altLang="en-US" sz="1100" dirty="0">
                  <a:latin typeface="仿宋" pitchFamily="49" charset="-122"/>
                  <a:ea typeface="仿宋" pitchFamily="49" charset="-122"/>
                </a:rPr>
                <a:t>计量</a:t>
              </a:r>
            </a:p>
          </p:txBody>
        </p:sp>
        <p:sp>
          <p:nvSpPr>
            <p:cNvPr id="74" name="Rectangle 6"/>
            <p:cNvSpPr>
              <a:spLocks noChangeArrowheads="1"/>
            </p:cNvSpPr>
            <p:nvPr/>
          </p:nvSpPr>
          <p:spPr bwMode="auto">
            <a:xfrm>
              <a:off x="3627057" y="3723678"/>
              <a:ext cx="987160" cy="374481"/>
            </a:xfrm>
            <a:prstGeom prst="rect">
              <a:avLst/>
            </a:prstGeom>
            <a:solidFill>
              <a:srgbClr val="FFFFFF"/>
            </a:solidFill>
            <a:ln w="19050" algn="ctr">
              <a:solidFill>
                <a:schemeClr val="tx1"/>
              </a:solidFill>
              <a:prstDash val="dash"/>
              <a:miter lim="800000"/>
              <a:headEnd/>
              <a:tailEnd/>
            </a:ln>
          </p:spPr>
          <p:txBody>
            <a:bodyPr wrap="none" anchor="ctr"/>
            <a:lstStyle/>
            <a:p>
              <a:pPr algn="ctr"/>
              <a:r>
                <a:rPr lang="zh-CN" altLang="en-US" sz="1100" dirty="0">
                  <a:latin typeface="仿宋" pitchFamily="49" charset="-122"/>
                  <a:ea typeface="仿宋" pitchFamily="49" charset="-122"/>
                </a:rPr>
                <a:t>经济资本</a:t>
              </a:r>
              <a:r>
                <a:rPr lang="en-US" altLang="zh-CN" sz="1100" dirty="0">
                  <a:latin typeface="仿宋" pitchFamily="49" charset="-122"/>
                  <a:ea typeface="仿宋" pitchFamily="49" charset="-122"/>
                </a:rPr>
                <a:t/>
              </a:r>
              <a:br>
                <a:rPr lang="en-US" altLang="zh-CN" sz="1100" dirty="0">
                  <a:latin typeface="仿宋" pitchFamily="49" charset="-122"/>
                  <a:ea typeface="仿宋" pitchFamily="49" charset="-122"/>
                </a:rPr>
              </a:br>
              <a:r>
                <a:rPr lang="zh-CN" altLang="en-US" sz="1100" dirty="0">
                  <a:latin typeface="仿宋" pitchFamily="49" charset="-122"/>
                  <a:ea typeface="仿宋" pitchFamily="49" charset="-122"/>
                </a:rPr>
                <a:t>计量</a:t>
              </a:r>
            </a:p>
          </p:txBody>
        </p:sp>
        <p:sp>
          <p:nvSpPr>
            <p:cNvPr id="86" name="TextBox 85"/>
            <p:cNvSpPr txBox="1"/>
            <p:nvPr/>
          </p:nvSpPr>
          <p:spPr>
            <a:xfrm>
              <a:off x="2331464" y="3375312"/>
              <a:ext cx="1481771" cy="299359"/>
            </a:xfrm>
            <a:prstGeom prst="rect">
              <a:avLst/>
            </a:prstGeom>
            <a:noFill/>
          </p:spPr>
          <p:txBody>
            <a:bodyPr wrap="none" rtlCol="0">
              <a:spAutoFit/>
            </a:bodyPr>
            <a:lstStyle/>
            <a:p>
              <a:r>
                <a:rPr lang="zh-CN" altLang="en-US" sz="1300" dirty="0">
                  <a:latin typeface="仿宋" pitchFamily="49" charset="-122"/>
                  <a:ea typeface="仿宋" pitchFamily="49" charset="-122"/>
                </a:rPr>
                <a:t>风险计量引擎</a:t>
              </a:r>
            </a:p>
          </p:txBody>
        </p:sp>
        <p:sp>
          <p:nvSpPr>
            <p:cNvPr id="87" name="TextBox 86"/>
            <p:cNvSpPr txBox="1"/>
            <p:nvPr/>
          </p:nvSpPr>
          <p:spPr>
            <a:xfrm>
              <a:off x="6207204" y="3360863"/>
              <a:ext cx="1481771" cy="299359"/>
            </a:xfrm>
            <a:prstGeom prst="rect">
              <a:avLst/>
            </a:prstGeom>
            <a:noFill/>
          </p:spPr>
          <p:txBody>
            <a:bodyPr wrap="none" rtlCol="0">
              <a:spAutoFit/>
            </a:bodyPr>
            <a:lstStyle/>
            <a:p>
              <a:r>
                <a:rPr lang="zh-CN" altLang="en-US" sz="1300" dirty="0">
                  <a:latin typeface="仿宋" pitchFamily="49" charset="-122"/>
                  <a:ea typeface="仿宋" pitchFamily="49" charset="-122"/>
                </a:rPr>
                <a:t>专业计量工具</a:t>
              </a:r>
            </a:p>
          </p:txBody>
        </p:sp>
      </p:grpSp>
      <p:sp>
        <p:nvSpPr>
          <p:cNvPr id="88" name="Line 31"/>
          <p:cNvSpPr>
            <a:spLocks noChangeShapeType="1"/>
          </p:cNvSpPr>
          <p:nvPr/>
        </p:nvSpPr>
        <p:spPr bwMode="auto">
          <a:xfrm flipH="1" flipV="1">
            <a:off x="1836155" y="4634380"/>
            <a:ext cx="1588" cy="288925"/>
          </a:xfrm>
          <a:prstGeom prst="line">
            <a:avLst/>
          </a:prstGeom>
          <a:noFill/>
          <a:ln w="57150" cmpd="thinThick">
            <a:solidFill>
              <a:schemeClr val="accent1"/>
            </a:solidFill>
            <a:round/>
            <a:headEnd/>
            <a:tailEnd/>
          </a:ln>
        </p:spPr>
        <p:txBody>
          <a:bodyPr lIns="86438" tIns="43219" rIns="86438" bIns="43219"/>
          <a:lstStyle/>
          <a:p>
            <a:endParaRPr lang="zh-CN" altLang="en-US">
              <a:latin typeface="仿宋" pitchFamily="49" charset="-122"/>
              <a:ea typeface="仿宋" pitchFamily="49" charset="-122"/>
            </a:endParaRPr>
          </a:p>
        </p:txBody>
      </p:sp>
      <p:sp>
        <p:nvSpPr>
          <p:cNvPr id="89" name="TextBox 88"/>
          <p:cNvSpPr txBox="1"/>
          <p:nvPr/>
        </p:nvSpPr>
        <p:spPr>
          <a:xfrm>
            <a:off x="3845857" y="2837330"/>
            <a:ext cx="1638839" cy="338554"/>
          </a:xfrm>
          <a:prstGeom prst="rect">
            <a:avLst/>
          </a:prstGeom>
          <a:noFill/>
          <a:ln w="12700">
            <a:noFill/>
            <a:round/>
            <a:headEnd/>
            <a:tailEnd/>
          </a:ln>
          <a:effectLst/>
        </p:spPr>
        <p:txBody>
          <a:bodyPr lIns="86438" tIns="43219" rIns="86438" bIns="43219" anchor="ctr"/>
          <a:lstStyle>
            <a:defPPr>
              <a:defRPr lang="en-US"/>
            </a:defPPr>
            <a:lvl1pPr algn="ctr">
              <a:defRPr>
                <a:solidFill>
                  <a:schemeClr val="tx2">
                    <a:lumMod val="50000"/>
                  </a:schemeClr>
                </a:solidFill>
                <a:latin typeface="+mn-ea"/>
                <a:cs typeface="Arial" charset="0"/>
              </a:defRPr>
            </a:lvl1pPr>
          </a:lstStyle>
          <a:p>
            <a:r>
              <a:rPr lang="zh-CN" altLang="en-US" dirty="0">
                <a:latin typeface="仿宋" pitchFamily="49" charset="-122"/>
                <a:ea typeface="仿宋" pitchFamily="49" charset="-122"/>
              </a:rPr>
              <a:t>风险计量功能</a:t>
            </a:r>
          </a:p>
        </p:txBody>
      </p:sp>
      <p:sp>
        <p:nvSpPr>
          <p:cNvPr id="39" name="AutoShape 29"/>
          <p:cNvSpPr>
            <a:spLocks noChangeArrowheads="1"/>
          </p:cNvSpPr>
          <p:nvPr/>
        </p:nvSpPr>
        <p:spPr bwMode="auto">
          <a:xfrm>
            <a:off x="865094" y="4882031"/>
            <a:ext cx="7391400" cy="1308100"/>
          </a:xfrm>
          <a:prstGeom prst="can">
            <a:avLst>
              <a:gd name="adj" fmla="val 20551"/>
            </a:avLst>
          </a:prstGeom>
          <a:solidFill>
            <a:schemeClr val="accent1">
              <a:lumMod val="60000"/>
              <a:lumOff val="40000"/>
            </a:schemeClr>
          </a:solidFill>
          <a:ln w="12700">
            <a:solidFill>
              <a:schemeClr val="bg2"/>
            </a:solidFill>
            <a:round/>
            <a:headEnd/>
            <a:tailEnd/>
          </a:ln>
          <a:effectLst/>
        </p:spPr>
        <p:txBody>
          <a:bodyPr lIns="86438" tIns="43219" rIns="86438" bIns="43219"/>
          <a:lstStyle/>
          <a:p>
            <a:pPr algn="ctr">
              <a:defRPr/>
            </a:pPr>
            <a:endParaRPr lang="en-US" altLang="zh-CN" sz="1500" dirty="0">
              <a:solidFill>
                <a:schemeClr val="tx2">
                  <a:lumMod val="50000"/>
                </a:schemeClr>
              </a:solidFill>
              <a:latin typeface="仿宋" pitchFamily="49" charset="-122"/>
              <a:ea typeface="仿宋" pitchFamily="49" charset="-122"/>
              <a:cs typeface="Arial" charset="0"/>
            </a:endParaRPr>
          </a:p>
        </p:txBody>
      </p:sp>
      <p:sp>
        <p:nvSpPr>
          <p:cNvPr id="40" name="Rectangle 6"/>
          <p:cNvSpPr>
            <a:spLocks noChangeArrowheads="1"/>
          </p:cNvSpPr>
          <p:nvPr/>
        </p:nvSpPr>
        <p:spPr bwMode="auto">
          <a:xfrm>
            <a:off x="1152309" y="5845644"/>
            <a:ext cx="2391508" cy="255587"/>
          </a:xfrm>
          <a:prstGeom prst="rect">
            <a:avLst/>
          </a:prstGeom>
          <a:solidFill>
            <a:schemeClr val="folHlink">
              <a:alpha val="70195"/>
            </a:schemeClr>
          </a:solidFill>
          <a:ln w="19050" algn="ctr">
            <a:solidFill>
              <a:srgbClr val="3366FF"/>
            </a:solidFill>
            <a:miter lim="800000"/>
            <a:headEnd/>
            <a:tailEnd/>
          </a:ln>
        </p:spPr>
        <p:txBody>
          <a:bodyPr wrap="none" lIns="86438" tIns="43219" rIns="86438" bIns="43219" anchor="ctr"/>
          <a:lstStyle/>
          <a:p>
            <a:pPr algn="ctr"/>
            <a:r>
              <a:rPr lang="zh-CN" altLang="en-US" sz="1400" b="1" dirty="0">
                <a:solidFill>
                  <a:schemeClr val="bg1"/>
                </a:solidFill>
                <a:latin typeface="仿宋" pitchFamily="49" charset="-122"/>
                <a:ea typeface="仿宋" pitchFamily="49" charset="-122"/>
              </a:rPr>
              <a:t>风险数据质量</a:t>
            </a:r>
          </a:p>
        </p:txBody>
      </p:sp>
      <p:sp>
        <p:nvSpPr>
          <p:cNvPr id="41" name="Rectangle 6"/>
          <p:cNvSpPr>
            <a:spLocks noChangeArrowheads="1"/>
          </p:cNvSpPr>
          <p:nvPr/>
        </p:nvSpPr>
        <p:spPr bwMode="auto">
          <a:xfrm>
            <a:off x="3543817" y="5845644"/>
            <a:ext cx="1758462" cy="255587"/>
          </a:xfrm>
          <a:prstGeom prst="rect">
            <a:avLst/>
          </a:prstGeom>
          <a:solidFill>
            <a:schemeClr val="folHlink">
              <a:alpha val="70195"/>
            </a:schemeClr>
          </a:solidFill>
          <a:ln w="19050" algn="ctr">
            <a:solidFill>
              <a:srgbClr val="3366FF"/>
            </a:solidFill>
            <a:miter lim="800000"/>
            <a:headEnd/>
            <a:tailEnd/>
          </a:ln>
        </p:spPr>
        <p:txBody>
          <a:bodyPr wrap="none" lIns="86438" tIns="43219" rIns="86438" bIns="43219" anchor="ctr"/>
          <a:lstStyle/>
          <a:p>
            <a:pPr algn="ctr"/>
            <a:r>
              <a:rPr lang="zh-CN" altLang="en-US" sz="1400" b="1" dirty="0">
                <a:solidFill>
                  <a:schemeClr val="bg1"/>
                </a:solidFill>
                <a:latin typeface="仿宋" pitchFamily="49" charset="-122"/>
                <a:ea typeface="仿宋" pitchFamily="49" charset="-122"/>
              </a:rPr>
              <a:t>风险数据标准</a:t>
            </a:r>
          </a:p>
        </p:txBody>
      </p:sp>
      <p:sp>
        <p:nvSpPr>
          <p:cNvPr id="42" name="Rectangle 6"/>
          <p:cNvSpPr>
            <a:spLocks noChangeArrowheads="1"/>
          </p:cNvSpPr>
          <p:nvPr/>
        </p:nvSpPr>
        <p:spPr bwMode="auto">
          <a:xfrm>
            <a:off x="5279386" y="5845644"/>
            <a:ext cx="2482606" cy="255587"/>
          </a:xfrm>
          <a:prstGeom prst="rect">
            <a:avLst/>
          </a:prstGeom>
          <a:solidFill>
            <a:schemeClr val="folHlink">
              <a:alpha val="70195"/>
            </a:schemeClr>
          </a:solidFill>
          <a:ln w="19050" algn="ctr">
            <a:solidFill>
              <a:srgbClr val="3366FF"/>
            </a:solidFill>
            <a:miter lim="800000"/>
            <a:headEnd/>
            <a:tailEnd/>
          </a:ln>
        </p:spPr>
        <p:txBody>
          <a:bodyPr wrap="none" lIns="86438" tIns="43219" rIns="86438" bIns="43219" anchor="ctr"/>
          <a:lstStyle/>
          <a:p>
            <a:pPr algn="ctr"/>
            <a:r>
              <a:rPr lang="zh-CN" altLang="en-US" sz="1400" b="1" dirty="0">
                <a:solidFill>
                  <a:schemeClr val="bg1"/>
                </a:solidFill>
                <a:latin typeface="仿宋" pitchFamily="49" charset="-122"/>
                <a:ea typeface="仿宋" pitchFamily="49" charset="-122"/>
              </a:rPr>
              <a:t>元数据管理</a:t>
            </a:r>
          </a:p>
        </p:txBody>
      </p:sp>
      <p:sp>
        <p:nvSpPr>
          <p:cNvPr id="43" name="Rectangle 6"/>
          <p:cNvSpPr>
            <a:spLocks noChangeArrowheads="1"/>
          </p:cNvSpPr>
          <p:nvPr/>
        </p:nvSpPr>
        <p:spPr bwMode="auto">
          <a:xfrm>
            <a:off x="1153834" y="5540844"/>
            <a:ext cx="3235568" cy="255587"/>
          </a:xfrm>
          <a:prstGeom prst="rect">
            <a:avLst/>
          </a:prstGeom>
          <a:solidFill>
            <a:schemeClr val="folHlink">
              <a:alpha val="70195"/>
            </a:schemeClr>
          </a:solidFill>
          <a:ln w="19050" algn="ctr">
            <a:solidFill>
              <a:srgbClr val="3366FF"/>
            </a:solidFill>
            <a:miter lim="800000"/>
            <a:headEnd/>
            <a:tailEnd/>
          </a:ln>
        </p:spPr>
        <p:txBody>
          <a:bodyPr wrap="none" lIns="86438" tIns="43219" rIns="86438" bIns="43219" anchor="ctr"/>
          <a:lstStyle/>
          <a:p>
            <a:pPr algn="ctr"/>
            <a:r>
              <a:rPr lang="zh-CN" altLang="en-US" sz="1400" b="1" dirty="0">
                <a:solidFill>
                  <a:schemeClr val="bg1"/>
                </a:solidFill>
                <a:latin typeface="仿宋" pitchFamily="49" charset="-122"/>
                <a:ea typeface="仿宋" pitchFamily="49" charset="-122"/>
              </a:rPr>
              <a:t>基础层（明细层）</a:t>
            </a:r>
          </a:p>
        </p:txBody>
      </p:sp>
      <p:sp>
        <p:nvSpPr>
          <p:cNvPr id="44" name="Rectangle 6"/>
          <p:cNvSpPr>
            <a:spLocks noChangeArrowheads="1"/>
          </p:cNvSpPr>
          <p:nvPr/>
        </p:nvSpPr>
        <p:spPr bwMode="auto">
          <a:xfrm>
            <a:off x="4458217" y="5540120"/>
            <a:ext cx="3305908" cy="269011"/>
          </a:xfrm>
          <a:prstGeom prst="rect">
            <a:avLst/>
          </a:prstGeom>
          <a:solidFill>
            <a:schemeClr val="folHlink">
              <a:alpha val="70195"/>
            </a:schemeClr>
          </a:solidFill>
          <a:ln w="19050" algn="ctr">
            <a:solidFill>
              <a:srgbClr val="3366FF"/>
            </a:solidFill>
            <a:miter lim="800000"/>
            <a:headEnd/>
            <a:tailEnd/>
          </a:ln>
        </p:spPr>
        <p:txBody>
          <a:bodyPr wrap="none" lIns="86438" tIns="43219" rIns="86438" bIns="43219" anchor="ctr"/>
          <a:lstStyle/>
          <a:p>
            <a:pPr algn="ctr"/>
            <a:r>
              <a:rPr lang="zh-CN" altLang="en-US" sz="1400" b="1" dirty="0">
                <a:solidFill>
                  <a:schemeClr val="bg1"/>
                </a:solidFill>
                <a:latin typeface="仿宋" pitchFamily="49" charset="-122"/>
                <a:ea typeface="仿宋" pitchFamily="49" charset="-122"/>
              </a:rPr>
              <a:t>汇总层</a:t>
            </a:r>
          </a:p>
        </p:txBody>
      </p:sp>
      <p:sp>
        <p:nvSpPr>
          <p:cNvPr id="45" name="Rectangle 6"/>
          <p:cNvSpPr>
            <a:spLocks noChangeArrowheads="1"/>
          </p:cNvSpPr>
          <p:nvPr/>
        </p:nvSpPr>
        <p:spPr bwMode="auto">
          <a:xfrm>
            <a:off x="4490188" y="5186830"/>
            <a:ext cx="3246226" cy="317500"/>
          </a:xfrm>
          <a:prstGeom prst="rect">
            <a:avLst/>
          </a:prstGeom>
          <a:solidFill>
            <a:schemeClr val="folHlink">
              <a:alpha val="70195"/>
            </a:schemeClr>
          </a:solidFill>
          <a:ln w="19050" algn="ctr">
            <a:solidFill>
              <a:srgbClr val="3366FF"/>
            </a:solidFill>
            <a:miter lim="800000"/>
            <a:headEnd/>
            <a:tailEnd/>
          </a:ln>
        </p:spPr>
        <p:txBody>
          <a:bodyPr wrap="none" lIns="86438" tIns="43219" rIns="86438" bIns="43219" anchor="ctr"/>
          <a:lstStyle/>
          <a:p>
            <a:pPr algn="ctr"/>
            <a:r>
              <a:rPr lang="zh-CN" altLang="en-US" sz="1400" b="1" dirty="0">
                <a:solidFill>
                  <a:schemeClr val="bg1"/>
                </a:solidFill>
                <a:latin typeface="仿宋" pitchFamily="49" charset="-122"/>
                <a:ea typeface="仿宋" pitchFamily="49" charset="-122"/>
              </a:rPr>
              <a:t>指标计算层</a:t>
            </a:r>
          </a:p>
        </p:txBody>
      </p:sp>
      <p:sp>
        <p:nvSpPr>
          <p:cNvPr id="47" name="虚尾箭头 46"/>
          <p:cNvSpPr/>
          <p:nvPr/>
        </p:nvSpPr>
        <p:spPr bwMode="auto">
          <a:xfrm rot="16200000">
            <a:off x="1198848" y="4243745"/>
            <a:ext cx="1102677" cy="351692"/>
          </a:xfrm>
          <a:prstGeom prst="stripedRightArrow">
            <a:avLst/>
          </a:prstGeom>
          <a:solidFill>
            <a:schemeClr val="bg1"/>
          </a:solidFill>
          <a:ln w="9525" cap="flat" cmpd="sng" algn="ctr">
            <a:solidFill>
              <a:srgbClr val="5A85D7"/>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3520" rIns="0" bIns="43520" numCol="1" rtlCol="0" anchor="ctr" anchorCtr="0" compatLnSpc="1">
            <a:prstTxWarp prst="textNoShape">
              <a:avLst/>
            </a:prstTxWarp>
          </a:bodyPr>
          <a:lstStyle/>
          <a:p>
            <a:pPr algn="ctr" defTabSz="864382" eaLnBrk="0" fontAlgn="base" hangingPunct="0">
              <a:spcBef>
                <a:spcPct val="50000"/>
              </a:spcBef>
              <a:spcAft>
                <a:spcPct val="0"/>
              </a:spcAft>
            </a:pPr>
            <a:endParaRPr lang="zh-CN" altLang="en-US" sz="1100" dirty="0">
              <a:latin typeface="仿宋" pitchFamily="49" charset="-122"/>
              <a:ea typeface="仿宋" pitchFamily="49" charset="-122"/>
            </a:endParaRPr>
          </a:p>
        </p:txBody>
      </p:sp>
      <p:sp>
        <p:nvSpPr>
          <p:cNvPr id="48" name="Rectangle 6"/>
          <p:cNvSpPr>
            <a:spLocks noChangeArrowheads="1"/>
          </p:cNvSpPr>
          <p:nvPr/>
        </p:nvSpPr>
        <p:spPr bwMode="auto">
          <a:xfrm>
            <a:off x="1152310" y="5182706"/>
            <a:ext cx="3252623" cy="304800"/>
          </a:xfrm>
          <a:prstGeom prst="rect">
            <a:avLst/>
          </a:prstGeom>
          <a:solidFill>
            <a:schemeClr val="folHlink">
              <a:alpha val="70195"/>
            </a:schemeClr>
          </a:solidFill>
          <a:ln w="19050" algn="ctr">
            <a:solidFill>
              <a:srgbClr val="3366FF"/>
            </a:solidFill>
            <a:prstDash val="dash"/>
            <a:miter lim="800000"/>
            <a:headEnd/>
            <a:tailEnd/>
          </a:ln>
        </p:spPr>
        <p:txBody>
          <a:bodyPr wrap="none" lIns="86438" tIns="43219" rIns="86438" bIns="43219" anchor="ctr"/>
          <a:lstStyle/>
          <a:p>
            <a:pPr algn="ctr"/>
            <a:r>
              <a:rPr lang="zh-CN" altLang="en-US" sz="1400" b="1" dirty="0">
                <a:solidFill>
                  <a:schemeClr val="bg1"/>
                </a:solidFill>
                <a:latin typeface="仿宋" pitchFamily="49" charset="-122"/>
                <a:ea typeface="仿宋" pitchFamily="49" charset="-122"/>
              </a:rPr>
              <a:t>模型计量层</a:t>
            </a:r>
          </a:p>
        </p:txBody>
      </p:sp>
      <p:sp>
        <p:nvSpPr>
          <p:cNvPr id="49" name="TextBox 48"/>
          <p:cNvSpPr txBox="1"/>
          <p:nvPr/>
        </p:nvSpPr>
        <p:spPr>
          <a:xfrm>
            <a:off x="3754832" y="4860976"/>
            <a:ext cx="1559559" cy="364281"/>
          </a:xfrm>
          <a:prstGeom prst="rect">
            <a:avLst/>
          </a:prstGeom>
          <a:noFill/>
        </p:spPr>
        <p:txBody>
          <a:bodyPr wrap="none" lIns="86438" tIns="43219" rIns="86438" bIns="43219" rtlCol="0">
            <a:spAutoFit/>
          </a:bodyPr>
          <a:lstStyle/>
          <a:p>
            <a:r>
              <a:rPr lang="zh-CN" altLang="en-US" dirty="0" smtClean="0">
                <a:latin typeface="仿宋" pitchFamily="49" charset="-122"/>
                <a:ea typeface="仿宋" pitchFamily="49" charset="-122"/>
              </a:rPr>
              <a:t>风险数据集市</a:t>
            </a:r>
            <a:endParaRPr lang="zh-CN" altLang="en-US" dirty="0">
              <a:latin typeface="仿宋" pitchFamily="49" charset="-122"/>
              <a:ea typeface="仿宋" pitchFamily="49" charset="-122"/>
            </a:endParaRPr>
          </a:p>
        </p:txBody>
      </p:sp>
      <p:sp>
        <p:nvSpPr>
          <p:cNvPr id="51" name="TextBox 50"/>
          <p:cNvSpPr txBox="1"/>
          <p:nvPr/>
        </p:nvSpPr>
        <p:spPr>
          <a:xfrm>
            <a:off x="820719" y="6190131"/>
            <a:ext cx="2034048" cy="241170"/>
          </a:xfrm>
          <a:prstGeom prst="rect">
            <a:avLst/>
          </a:prstGeom>
          <a:noFill/>
        </p:spPr>
        <p:txBody>
          <a:bodyPr wrap="none" lIns="86438" tIns="43219" rIns="86438" bIns="43219" rtlCol="0">
            <a:spAutoFit/>
          </a:bodyPr>
          <a:lstStyle/>
          <a:p>
            <a:r>
              <a:rPr lang="en-US" altLang="zh-CN" sz="1000" dirty="0">
                <a:latin typeface="仿宋" pitchFamily="49" charset="-122"/>
                <a:ea typeface="仿宋" pitchFamily="49" charset="-122"/>
              </a:rPr>
              <a:t>*</a:t>
            </a:r>
            <a:r>
              <a:rPr lang="zh-CN" altLang="en-US" sz="1000" dirty="0">
                <a:latin typeface="仿宋" pitchFamily="49" charset="-122"/>
                <a:ea typeface="仿宋" pitchFamily="49" charset="-122"/>
              </a:rPr>
              <a:t>注：风险门户的整合需后续明确</a:t>
            </a:r>
          </a:p>
        </p:txBody>
      </p:sp>
      <p:sp>
        <p:nvSpPr>
          <p:cNvPr id="52" name="Line 26"/>
          <p:cNvSpPr>
            <a:spLocks noChangeShapeType="1"/>
          </p:cNvSpPr>
          <p:nvPr/>
        </p:nvSpPr>
        <p:spPr bwMode="auto">
          <a:xfrm flipH="1">
            <a:off x="7354150" y="3470016"/>
            <a:ext cx="96995" cy="0"/>
          </a:xfrm>
          <a:prstGeom prst="line">
            <a:avLst/>
          </a:prstGeom>
          <a:noFill/>
          <a:ln w="57150" cmpd="thinThick">
            <a:solidFill>
              <a:schemeClr val="accent1"/>
            </a:solidFill>
            <a:round/>
            <a:headEnd/>
            <a:tailEnd/>
          </a:ln>
        </p:spPr>
        <p:txBody>
          <a:bodyPr lIns="86438" tIns="43219" rIns="86438" bIns="43219"/>
          <a:lstStyle/>
          <a:p>
            <a:endParaRPr lang="zh-CN" altLang="en-US">
              <a:latin typeface="仿宋" pitchFamily="49" charset="-122"/>
              <a:ea typeface="仿宋" pitchFamily="49" charset="-122"/>
            </a:endParaRPr>
          </a:p>
        </p:txBody>
      </p:sp>
      <p:sp>
        <p:nvSpPr>
          <p:cNvPr id="53" name="TextBox 52"/>
          <p:cNvSpPr txBox="1"/>
          <p:nvPr/>
        </p:nvSpPr>
        <p:spPr>
          <a:xfrm>
            <a:off x="3818963" y="1923002"/>
            <a:ext cx="1638839" cy="338554"/>
          </a:xfrm>
          <a:prstGeom prst="rect">
            <a:avLst/>
          </a:prstGeom>
          <a:noFill/>
          <a:ln w="12700">
            <a:noFill/>
            <a:round/>
            <a:headEnd/>
            <a:tailEnd/>
          </a:ln>
          <a:effectLst/>
        </p:spPr>
        <p:txBody>
          <a:bodyPr lIns="86438" tIns="43219" rIns="86438" bIns="43219" anchor="ctr"/>
          <a:lstStyle>
            <a:defPPr>
              <a:defRPr lang="en-US"/>
            </a:defPPr>
            <a:lvl1pPr algn="ctr">
              <a:defRPr>
                <a:solidFill>
                  <a:schemeClr val="tx2">
                    <a:lumMod val="50000"/>
                  </a:schemeClr>
                </a:solidFill>
                <a:latin typeface="+mn-ea"/>
                <a:cs typeface="Arial" charset="0"/>
              </a:defRPr>
            </a:lvl1pPr>
          </a:lstStyle>
          <a:p>
            <a:r>
              <a:rPr lang="zh-CN" altLang="en-US" dirty="0">
                <a:latin typeface="仿宋" pitchFamily="49" charset="-122"/>
                <a:ea typeface="仿宋" pitchFamily="49" charset="-122"/>
              </a:rPr>
              <a:t>风</a:t>
            </a:r>
            <a:r>
              <a:rPr lang="zh-CN" altLang="en-US" dirty="0" smtClean="0">
                <a:latin typeface="仿宋" pitchFamily="49" charset="-122"/>
                <a:ea typeface="仿宋" pitchFamily="49" charset="-122"/>
              </a:rPr>
              <a:t>险分析功</a:t>
            </a:r>
            <a:r>
              <a:rPr lang="zh-CN" altLang="en-US" dirty="0">
                <a:latin typeface="仿宋" pitchFamily="49" charset="-122"/>
                <a:ea typeface="仿宋" pitchFamily="49" charset="-122"/>
              </a:rPr>
              <a:t>能</a:t>
            </a:r>
          </a:p>
        </p:txBody>
      </p:sp>
      <p:sp>
        <p:nvSpPr>
          <p:cNvPr id="58" name="Slide Number Placeholder 57"/>
          <p:cNvSpPr>
            <a:spLocks noGrp="1"/>
          </p:cNvSpPr>
          <p:nvPr>
            <p:ph type="sldNum" sz="quarter" idx="12"/>
          </p:nvPr>
        </p:nvSpPr>
        <p:spPr/>
        <p:txBody>
          <a:bodyPr/>
          <a:lstStyle/>
          <a:p>
            <a:fld id="{BE799D66-A4C5-4277-8B75-A77F88F39C7A}" type="slidenum">
              <a:rPr lang="zh-CN" altLang="en-US" smtClean="0"/>
              <a:pPr/>
              <a:t>21</a:t>
            </a:fld>
            <a:endParaRPr lang="zh-CN" altLang="en-US"/>
          </a:p>
        </p:txBody>
      </p:sp>
    </p:spTree>
    <p:extLst>
      <p:ext uri="{BB962C8B-B14F-4D97-AF65-F5344CB8AC3E}">
        <p14:creationId xmlns:p14="http://schemas.microsoft.com/office/powerpoint/2010/main" val="1346956293"/>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599626" y="1037942"/>
            <a:ext cx="8149625" cy="2809040"/>
          </a:xfrm>
          <a:prstGeom prst="rect">
            <a:avLst/>
          </a:prstGeom>
          <a:solidFill>
            <a:srgbClr val="F4EFE4"/>
          </a:solidFill>
          <a:ln w="25400" cap="flat" cmpd="sng" algn="ctr">
            <a:noFill/>
            <a:prstDash val="solid"/>
          </a:ln>
          <a:effectLst>
            <a:outerShdw blurRad="50800" dist="38100" dir="2700000" algn="tl" rotWithShape="0">
              <a:prstClr val="black">
                <a:alpha val="40000"/>
              </a:prstClr>
            </a:outerShdw>
          </a:effectLst>
        </p:spPr>
        <p:txBody>
          <a:bodyPr lIns="86438" tIns="43219" rIns="86438" bIns="43219" rtlCol="0" anchor="ctr"/>
          <a:lstStyle/>
          <a:p>
            <a:pPr algn="ctr" defTabSz="864382">
              <a:defRPr/>
            </a:pPr>
            <a:endParaRPr lang="zh-CN" altLang="en-US" sz="1700" kern="0">
              <a:solidFill>
                <a:sysClr val="window" lastClr="FFFFFF"/>
              </a:solidFill>
              <a:latin typeface="宋体" pitchFamily="2" charset="-122"/>
              <a:ea typeface="宋体" pitchFamily="2" charset="-122"/>
            </a:endParaRPr>
          </a:p>
        </p:txBody>
      </p:sp>
      <p:sp>
        <p:nvSpPr>
          <p:cNvPr id="115" name="圆柱形 114"/>
          <p:cNvSpPr/>
          <p:nvPr/>
        </p:nvSpPr>
        <p:spPr>
          <a:xfrm>
            <a:off x="1939148" y="4505835"/>
            <a:ext cx="5752575" cy="343078"/>
          </a:xfrm>
          <a:prstGeom prst="can">
            <a:avLst/>
          </a:prstGeom>
          <a:solidFill>
            <a:sysClr val="window" lastClr="FFFFFF">
              <a:lumMod val="85000"/>
            </a:sysClr>
          </a:solidFill>
          <a:ln w="9525" cap="flat" cmpd="sng" algn="ctr">
            <a:solidFill>
              <a:sysClr val="window" lastClr="FFFFFF">
                <a:lumMod val="65000"/>
              </a:sysClr>
            </a:solidFill>
            <a:prstDash val="solid"/>
          </a:ln>
          <a:effectLst/>
        </p:spPr>
        <p:txBody>
          <a:bodyPr lIns="86438" tIns="43219" rIns="86438" bIns="43219" rtlCol="0" anchor="ctr"/>
          <a:lstStyle/>
          <a:p>
            <a:pPr algn="ctr" defTabSz="864382">
              <a:defRPr/>
            </a:pPr>
            <a:r>
              <a:rPr lang="en-US" altLang="zh-CN" sz="1300" kern="0" dirty="0">
                <a:solidFill>
                  <a:sysClr val="windowText" lastClr="000000"/>
                </a:solidFill>
                <a:latin typeface="Arial" pitchFamily="34" charset="0"/>
                <a:ea typeface="宋体" pitchFamily="2" charset="-122"/>
                <a:cs typeface="Arial" pitchFamily="34" charset="0"/>
              </a:rPr>
              <a:t>ODS</a:t>
            </a:r>
            <a:r>
              <a:rPr lang="zh-CN" altLang="en-US" sz="1300" kern="0" dirty="0">
                <a:solidFill>
                  <a:sysClr val="windowText" lastClr="000000"/>
                </a:solidFill>
                <a:latin typeface="Arial" pitchFamily="34" charset="0"/>
                <a:ea typeface="宋体" pitchFamily="2" charset="-122"/>
                <a:cs typeface="Arial" pitchFamily="34" charset="0"/>
              </a:rPr>
              <a:t>模块</a:t>
            </a:r>
          </a:p>
        </p:txBody>
      </p:sp>
      <p:sp>
        <p:nvSpPr>
          <p:cNvPr id="116" name="圆柱形 115"/>
          <p:cNvSpPr/>
          <p:nvPr/>
        </p:nvSpPr>
        <p:spPr>
          <a:xfrm>
            <a:off x="1903654" y="4072688"/>
            <a:ext cx="3575751" cy="340758"/>
          </a:xfrm>
          <a:prstGeom prst="can">
            <a:avLst/>
          </a:prstGeom>
          <a:solidFill>
            <a:schemeClr val="accent3">
              <a:lumMod val="40000"/>
              <a:lumOff val="6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a:r>
              <a:rPr lang="zh-CN" altLang="en-US" sz="1100" dirty="0">
                <a:solidFill>
                  <a:srgbClr val="000000"/>
                </a:solidFill>
                <a:latin typeface="宋体" pitchFamily="2" charset="-122"/>
                <a:ea typeface="宋体" pitchFamily="2" charset="-122"/>
              </a:rPr>
              <a:t>风险数据集市</a:t>
            </a:r>
          </a:p>
        </p:txBody>
      </p:sp>
      <p:sp>
        <p:nvSpPr>
          <p:cNvPr id="117" name="Rectangle 37"/>
          <p:cNvSpPr/>
          <p:nvPr/>
        </p:nvSpPr>
        <p:spPr bwMode="auto">
          <a:xfrm>
            <a:off x="4330899" y="2257143"/>
            <a:ext cx="2006080" cy="1225999"/>
          </a:xfrm>
          <a:prstGeom prst="rect">
            <a:avLst/>
          </a:prstGeom>
          <a:solidFill>
            <a:sysClr val="window" lastClr="FFFFFF">
              <a:lumMod val="85000"/>
            </a:sysClr>
          </a:solidFill>
          <a:ln w="28575">
            <a:solidFill>
              <a:srgbClr val="061DC8"/>
            </a:solidFill>
            <a:miter lim="800000"/>
            <a:headEnd/>
            <a:tailEnd/>
          </a:ln>
          <a:effectLst/>
        </p:spPr>
        <p:txBody>
          <a:bodyPr lIns="43219" tIns="43219" rIns="43219" bIns="43219" anchor="t"/>
          <a:lstStyle/>
          <a:p>
            <a:pPr algn="ctr" defTabSz="864382">
              <a:spcBef>
                <a:spcPct val="0"/>
              </a:spcBef>
              <a:defRPr/>
            </a:pPr>
            <a:r>
              <a:rPr lang="zh-CN" altLang="en-US" sz="1300" b="1" kern="0" dirty="0">
                <a:solidFill>
                  <a:sysClr val="windowText" lastClr="000000"/>
                </a:solidFill>
                <a:latin typeface="宋体" pitchFamily="2" charset="-122"/>
                <a:ea typeface="宋体" pitchFamily="2" charset="-122"/>
                <a:cs typeface="Times New Roman" pitchFamily="18" charset="0"/>
              </a:rPr>
              <a:t>操作风险管理系统</a:t>
            </a:r>
            <a:endParaRPr lang="en-US" altLang="en-US" sz="1300" b="1" kern="0" dirty="0">
              <a:solidFill>
                <a:sysClr val="windowText" lastClr="000000"/>
              </a:solidFill>
              <a:latin typeface="宋体" pitchFamily="2" charset="-122"/>
              <a:ea typeface="宋体" pitchFamily="2" charset="-122"/>
              <a:cs typeface="Times New Roman" pitchFamily="18" charset="0"/>
            </a:endParaRPr>
          </a:p>
        </p:txBody>
      </p:sp>
      <p:sp>
        <p:nvSpPr>
          <p:cNvPr id="118" name="Rectangle 37"/>
          <p:cNvSpPr/>
          <p:nvPr/>
        </p:nvSpPr>
        <p:spPr bwMode="auto">
          <a:xfrm>
            <a:off x="6430234" y="2257143"/>
            <a:ext cx="1905374" cy="1225999"/>
          </a:xfrm>
          <a:prstGeom prst="rect">
            <a:avLst/>
          </a:prstGeom>
          <a:solidFill>
            <a:sysClr val="window" lastClr="FFFFFF">
              <a:lumMod val="85000"/>
            </a:sysClr>
          </a:solidFill>
          <a:ln w="28575">
            <a:solidFill>
              <a:srgbClr val="061DC8"/>
            </a:solidFill>
            <a:miter lim="800000"/>
            <a:headEnd/>
            <a:tailEnd/>
          </a:ln>
          <a:effectLst/>
        </p:spPr>
        <p:txBody>
          <a:bodyPr lIns="43219" tIns="43219" rIns="43219" bIns="43219" anchor="t"/>
          <a:lstStyle/>
          <a:p>
            <a:pPr algn="ctr" defTabSz="864382">
              <a:spcBef>
                <a:spcPct val="0"/>
              </a:spcBef>
              <a:defRPr/>
            </a:pPr>
            <a:r>
              <a:rPr lang="zh-CN" altLang="en-US" sz="1300" b="1" kern="0" dirty="0">
                <a:solidFill>
                  <a:sysClr val="windowText" lastClr="000000"/>
                </a:solidFill>
                <a:latin typeface="宋体" pitchFamily="2" charset="-122"/>
                <a:ea typeface="宋体" pitchFamily="2" charset="-122"/>
                <a:cs typeface="Times New Roman" pitchFamily="18" charset="0"/>
              </a:rPr>
              <a:t>市场风险管理系统</a:t>
            </a:r>
            <a:endParaRPr lang="en-US" altLang="en-US" sz="1300" b="1" kern="0" dirty="0">
              <a:solidFill>
                <a:sysClr val="windowText" lastClr="000000"/>
              </a:solidFill>
              <a:latin typeface="宋体" pitchFamily="2" charset="-122"/>
              <a:ea typeface="宋体" pitchFamily="2" charset="-122"/>
              <a:cs typeface="Times New Roman" pitchFamily="18" charset="0"/>
            </a:endParaRPr>
          </a:p>
        </p:txBody>
      </p:sp>
      <p:sp>
        <p:nvSpPr>
          <p:cNvPr id="119" name="Rectangle 37"/>
          <p:cNvSpPr/>
          <p:nvPr/>
        </p:nvSpPr>
        <p:spPr bwMode="auto">
          <a:xfrm>
            <a:off x="715890" y="2257143"/>
            <a:ext cx="3520870" cy="1225999"/>
          </a:xfrm>
          <a:prstGeom prst="rect">
            <a:avLst/>
          </a:prstGeom>
          <a:solidFill>
            <a:sysClr val="window" lastClr="FFFFFF">
              <a:lumMod val="85000"/>
            </a:sysClr>
          </a:solidFill>
          <a:ln w="28575">
            <a:solidFill>
              <a:srgbClr val="061DC8"/>
            </a:solidFill>
            <a:miter lim="800000"/>
            <a:headEnd/>
            <a:tailEnd/>
          </a:ln>
          <a:effectLst/>
        </p:spPr>
        <p:txBody>
          <a:bodyPr lIns="43219" tIns="43219" rIns="43219" bIns="43219" anchor="t"/>
          <a:lstStyle/>
          <a:p>
            <a:pPr algn="ctr" defTabSz="864382">
              <a:spcBef>
                <a:spcPct val="0"/>
              </a:spcBef>
              <a:defRPr/>
            </a:pPr>
            <a:r>
              <a:rPr lang="zh-CN" altLang="en-US" sz="1300" b="1" kern="0" dirty="0">
                <a:solidFill>
                  <a:sysClr val="windowText" lastClr="000000"/>
                </a:solidFill>
                <a:latin typeface="宋体" pitchFamily="2" charset="-122"/>
                <a:ea typeface="宋体" pitchFamily="2" charset="-122"/>
                <a:cs typeface="Times New Roman" pitchFamily="18" charset="0"/>
              </a:rPr>
              <a:t>信用风险管理系统</a:t>
            </a:r>
            <a:endParaRPr lang="en-US" altLang="en-US" sz="1300" b="1" kern="0" dirty="0">
              <a:solidFill>
                <a:sysClr val="windowText" lastClr="000000"/>
              </a:solidFill>
              <a:latin typeface="宋体" pitchFamily="2" charset="-122"/>
              <a:ea typeface="宋体" pitchFamily="2" charset="-122"/>
              <a:cs typeface="Times New Roman" pitchFamily="18" charset="0"/>
            </a:endParaRPr>
          </a:p>
        </p:txBody>
      </p:sp>
      <p:sp>
        <p:nvSpPr>
          <p:cNvPr id="120" name="Rectangle 39"/>
          <p:cNvSpPr/>
          <p:nvPr/>
        </p:nvSpPr>
        <p:spPr bwMode="auto">
          <a:xfrm>
            <a:off x="3128172" y="1114143"/>
            <a:ext cx="2105620" cy="1064290"/>
          </a:xfrm>
          <a:prstGeom prst="rect">
            <a:avLst/>
          </a:prstGeom>
          <a:solidFill>
            <a:sysClr val="window" lastClr="FFFFFF">
              <a:lumMod val="85000"/>
            </a:sysClr>
          </a:solidFill>
          <a:ln w="28575">
            <a:solidFill>
              <a:srgbClr val="061DC8"/>
            </a:solidFill>
            <a:miter lim="800000"/>
            <a:headEnd/>
            <a:tailEnd/>
          </a:ln>
          <a:effectLst/>
        </p:spPr>
        <p:txBody>
          <a:bodyPr lIns="43219" tIns="43219" rIns="43219" bIns="43219" anchor="t"/>
          <a:lstStyle/>
          <a:p>
            <a:pPr algn="ctr" defTabSz="864382">
              <a:spcBef>
                <a:spcPct val="0"/>
              </a:spcBef>
              <a:defRPr/>
            </a:pPr>
            <a:r>
              <a:rPr lang="zh-CN" altLang="en-US" sz="1300" b="1" kern="0" dirty="0">
                <a:solidFill>
                  <a:sysClr val="windowText" lastClr="000000"/>
                </a:solidFill>
                <a:latin typeface="宋体" pitchFamily="2" charset="-122"/>
                <a:ea typeface="宋体" pitchFamily="2" charset="-122"/>
                <a:cs typeface="Times New Roman" pitchFamily="18" charset="0"/>
              </a:rPr>
              <a:t>经济资本计量系统</a:t>
            </a:r>
            <a:endParaRPr lang="en-US" altLang="zh-CN" sz="1300" b="1" kern="0" dirty="0">
              <a:solidFill>
                <a:sysClr val="windowText" lastClr="000000"/>
              </a:solidFill>
              <a:latin typeface="宋体" pitchFamily="2" charset="-122"/>
              <a:ea typeface="宋体" pitchFamily="2" charset="-122"/>
              <a:cs typeface="Times New Roman" pitchFamily="18" charset="0"/>
            </a:endParaRPr>
          </a:p>
        </p:txBody>
      </p:sp>
      <p:sp>
        <p:nvSpPr>
          <p:cNvPr id="121" name="Rectangle 79"/>
          <p:cNvSpPr/>
          <p:nvPr/>
        </p:nvSpPr>
        <p:spPr bwMode="auto">
          <a:xfrm>
            <a:off x="3235011" y="1418942"/>
            <a:ext cx="554534" cy="640080"/>
          </a:xfrm>
          <a:prstGeom prst="rect">
            <a:avLst/>
          </a:prstGeom>
          <a:solidFill>
            <a:schemeClr val="tx1">
              <a:lumMod val="50000"/>
              <a:lumOff val="5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defTabSz="864382">
              <a:defRPr/>
            </a:pPr>
            <a:r>
              <a:rPr lang="zh-CN" altLang="en-US" sz="1100" kern="0" dirty="0">
                <a:solidFill>
                  <a:sysClr val="windowText" lastClr="000000"/>
                </a:solidFill>
                <a:latin typeface="宋体" pitchFamily="2" charset="-122"/>
                <a:ea typeface="宋体" pitchFamily="2" charset="-122"/>
              </a:rPr>
              <a:t>经济资本计算</a:t>
            </a:r>
            <a:endParaRPr lang="en-US" altLang="zh-CN" sz="1100" kern="0" dirty="0">
              <a:solidFill>
                <a:sysClr val="windowText" lastClr="000000"/>
              </a:solidFill>
              <a:latin typeface="宋体" pitchFamily="2" charset="-122"/>
              <a:ea typeface="宋体" pitchFamily="2" charset="-122"/>
            </a:endParaRPr>
          </a:p>
        </p:txBody>
      </p:sp>
      <p:sp>
        <p:nvSpPr>
          <p:cNvPr id="122" name="Rectangle 80"/>
          <p:cNvSpPr/>
          <p:nvPr/>
        </p:nvSpPr>
        <p:spPr bwMode="auto">
          <a:xfrm>
            <a:off x="3925548" y="1418942"/>
            <a:ext cx="554534" cy="640080"/>
          </a:xfrm>
          <a:prstGeom prst="rect">
            <a:avLst/>
          </a:prstGeom>
          <a:solidFill>
            <a:schemeClr val="tx1">
              <a:lumMod val="50000"/>
              <a:lumOff val="5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defTabSz="864382">
              <a:defRPr/>
            </a:pPr>
            <a:r>
              <a:rPr lang="zh-CN" altLang="en-US" sz="1100" kern="0" dirty="0">
                <a:solidFill>
                  <a:sysClr val="windowText" lastClr="000000"/>
                </a:solidFill>
                <a:latin typeface="宋体" pitchFamily="2" charset="-122"/>
                <a:ea typeface="宋体" pitchFamily="2" charset="-122"/>
              </a:rPr>
              <a:t>经济资本配置</a:t>
            </a:r>
            <a:endParaRPr lang="en-US" altLang="zh-CN" sz="1100" kern="0" dirty="0">
              <a:solidFill>
                <a:sysClr val="windowText" lastClr="000000"/>
              </a:solidFill>
              <a:latin typeface="宋体" pitchFamily="2" charset="-122"/>
              <a:ea typeface="宋体" pitchFamily="2" charset="-122"/>
            </a:endParaRPr>
          </a:p>
        </p:txBody>
      </p:sp>
      <p:sp>
        <p:nvSpPr>
          <p:cNvPr id="123" name="Rectangle 67"/>
          <p:cNvSpPr/>
          <p:nvPr/>
        </p:nvSpPr>
        <p:spPr bwMode="auto">
          <a:xfrm>
            <a:off x="4583264" y="1418942"/>
            <a:ext cx="554534" cy="640080"/>
          </a:xfrm>
          <a:prstGeom prst="rect">
            <a:avLst/>
          </a:prstGeom>
          <a:solidFill>
            <a:schemeClr val="tx1">
              <a:lumMod val="50000"/>
              <a:lumOff val="5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defTabSz="864382">
              <a:defRPr/>
            </a:pPr>
            <a:r>
              <a:rPr lang="zh-CN" altLang="en-US" sz="1100" kern="0" dirty="0">
                <a:solidFill>
                  <a:sysClr val="windowText" lastClr="000000"/>
                </a:solidFill>
                <a:latin typeface="宋体" pitchFamily="2" charset="-122"/>
                <a:ea typeface="宋体" pitchFamily="2" charset="-122"/>
              </a:rPr>
              <a:t>经济资本分析报告</a:t>
            </a:r>
            <a:endParaRPr lang="en-US" altLang="zh-CN" sz="1100" kern="0" dirty="0">
              <a:solidFill>
                <a:sysClr val="windowText" lastClr="000000"/>
              </a:solidFill>
              <a:latin typeface="宋体" pitchFamily="2" charset="-122"/>
              <a:ea typeface="宋体" pitchFamily="2" charset="-122"/>
            </a:endParaRPr>
          </a:p>
        </p:txBody>
      </p:sp>
      <p:sp>
        <p:nvSpPr>
          <p:cNvPr id="124" name="Rectangle 39"/>
          <p:cNvSpPr/>
          <p:nvPr/>
        </p:nvSpPr>
        <p:spPr bwMode="auto">
          <a:xfrm>
            <a:off x="713906" y="1114143"/>
            <a:ext cx="2326530" cy="1064290"/>
          </a:xfrm>
          <a:prstGeom prst="rect">
            <a:avLst/>
          </a:prstGeom>
          <a:solidFill>
            <a:sysClr val="window" lastClr="FFFFFF">
              <a:lumMod val="85000"/>
            </a:sysClr>
          </a:solidFill>
          <a:ln w="28575">
            <a:solidFill>
              <a:srgbClr val="061DC8"/>
            </a:solidFill>
            <a:miter lim="800000"/>
            <a:headEnd/>
            <a:tailEnd/>
          </a:ln>
          <a:effectLst/>
        </p:spPr>
        <p:txBody>
          <a:bodyPr lIns="43219" tIns="43219" rIns="43219" bIns="43219" anchor="t"/>
          <a:lstStyle/>
          <a:p>
            <a:pPr algn="ctr" defTabSz="864382">
              <a:spcBef>
                <a:spcPct val="0"/>
              </a:spcBef>
              <a:defRPr/>
            </a:pPr>
            <a:r>
              <a:rPr lang="zh-CN" altLang="en-US" sz="1300" b="1" kern="0" dirty="0">
                <a:solidFill>
                  <a:sysClr val="windowText" lastClr="000000"/>
                </a:solidFill>
                <a:latin typeface="宋体" pitchFamily="2" charset="-122"/>
                <a:ea typeface="宋体" pitchFamily="2" charset="-122"/>
                <a:cs typeface="Times New Roman" pitchFamily="18" charset="0"/>
              </a:rPr>
              <a:t>风险加权资产计量系统</a:t>
            </a:r>
            <a:endParaRPr lang="en-US" altLang="zh-CN" sz="1300" b="1" kern="0" dirty="0">
              <a:solidFill>
                <a:sysClr val="windowText" lastClr="000000"/>
              </a:solidFill>
              <a:latin typeface="宋体" pitchFamily="2" charset="-122"/>
              <a:ea typeface="宋体" pitchFamily="2" charset="-122"/>
              <a:cs typeface="Times New Roman" pitchFamily="18" charset="0"/>
            </a:endParaRPr>
          </a:p>
        </p:txBody>
      </p:sp>
      <p:sp>
        <p:nvSpPr>
          <p:cNvPr id="125" name="Rectangle 76"/>
          <p:cNvSpPr/>
          <p:nvPr/>
        </p:nvSpPr>
        <p:spPr bwMode="auto">
          <a:xfrm>
            <a:off x="981350" y="1418942"/>
            <a:ext cx="554534" cy="640080"/>
          </a:xfrm>
          <a:prstGeom prst="rect">
            <a:avLst/>
          </a:prstGeom>
          <a:solidFill>
            <a:schemeClr val="tx1">
              <a:lumMod val="50000"/>
              <a:lumOff val="5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defTabSz="864382">
              <a:defRPr/>
            </a:pPr>
            <a:r>
              <a:rPr lang="zh-CN" altLang="en-US" sz="1100" kern="0" dirty="0">
                <a:solidFill>
                  <a:sysClr val="windowText" lastClr="000000"/>
                </a:solidFill>
                <a:latin typeface="宋体" pitchFamily="2" charset="-122"/>
                <a:ea typeface="宋体" pitchFamily="2" charset="-122"/>
              </a:rPr>
              <a:t>风险加权资产计算</a:t>
            </a:r>
            <a:endParaRPr lang="en-US" altLang="zh-CN" sz="1100" kern="0" dirty="0">
              <a:solidFill>
                <a:sysClr val="windowText" lastClr="000000"/>
              </a:solidFill>
              <a:latin typeface="宋体" pitchFamily="2" charset="-122"/>
              <a:ea typeface="宋体" pitchFamily="2" charset="-122"/>
            </a:endParaRPr>
          </a:p>
        </p:txBody>
      </p:sp>
      <p:sp>
        <p:nvSpPr>
          <p:cNvPr id="126" name="Rectangle 77"/>
          <p:cNvSpPr/>
          <p:nvPr/>
        </p:nvSpPr>
        <p:spPr bwMode="auto">
          <a:xfrm>
            <a:off x="1683931" y="1418942"/>
            <a:ext cx="554534" cy="640080"/>
          </a:xfrm>
          <a:prstGeom prst="rect">
            <a:avLst/>
          </a:prstGeom>
          <a:solidFill>
            <a:schemeClr val="tx1">
              <a:lumMod val="50000"/>
              <a:lumOff val="5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defTabSz="864382">
              <a:defRPr/>
            </a:pPr>
            <a:r>
              <a:rPr lang="zh-CN" altLang="en-US" sz="1100" kern="0" dirty="0">
                <a:solidFill>
                  <a:sysClr val="windowText" lastClr="000000"/>
                </a:solidFill>
                <a:latin typeface="宋体" pitchFamily="2" charset="-122"/>
                <a:ea typeface="宋体" pitchFamily="2" charset="-122"/>
              </a:rPr>
              <a:t>监管资本计量</a:t>
            </a:r>
            <a:endParaRPr lang="en-US" altLang="zh-CN" sz="1100" kern="0" dirty="0">
              <a:solidFill>
                <a:sysClr val="windowText" lastClr="000000"/>
              </a:solidFill>
              <a:latin typeface="宋体" pitchFamily="2" charset="-122"/>
              <a:ea typeface="宋体" pitchFamily="2" charset="-122"/>
            </a:endParaRPr>
          </a:p>
        </p:txBody>
      </p:sp>
      <p:sp>
        <p:nvSpPr>
          <p:cNvPr id="127" name="Rectangle 77"/>
          <p:cNvSpPr/>
          <p:nvPr/>
        </p:nvSpPr>
        <p:spPr bwMode="auto">
          <a:xfrm>
            <a:off x="2369366" y="1418942"/>
            <a:ext cx="554534" cy="640080"/>
          </a:xfrm>
          <a:prstGeom prst="rect">
            <a:avLst/>
          </a:prstGeom>
          <a:solidFill>
            <a:schemeClr val="tx1">
              <a:lumMod val="50000"/>
              <a:lumOff val="5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defTabSz="864382">
              <a:defRPr/>
            </a:pPr>
            <a:r>
              <a:rPr lang="zh-CN" altLang="zh-CN" sz="1100" kern="0" dirty="0">
                <a:solidFill>
                  <a:sysClr val="windowText" lastClr="000000"/>
                </a:solidFill>
                <a:latin typeface="宋体" pitchFamily="2" charset="-122"/>
                <a:ea typeface="宋体" pitchFamily="2" charset="-122"/>
              </a:rPr>
              <a:t>风险因子</a:t>
            </a:r>
            <a:r>
              <a:rPr lang="zh-CN" altLang="en-US" sz="1100" kern="0" dirty="0">
                <a:solidFill>
                  <a:sysClr val="windowText" lastClr="000000"/>
                </a:solidFill>
                <a:latin typeface="宋体" pitchFamily="2" charset="-122"/>
                <a:ea typeface="宋体" pitchFamily="2" charset="-122"/>
              </a:rPr>
              <a:t>测量</a:t>
            </a:r>
            <a:endParaRPr lang="en-US" altLang="zh-CN" sz="1100" kern="0" dirty="0">
              <a:solidFill>
                <a:sysClr val="windowText" lastClr="000000"/>
              </a:solidFill>
              <a:latin typeface="宋体" pitchFamily="2" charset="-122"/>
              <a:ea typeface="宋体" pitchFamily="2" charset="-122"/>
            </a:endParaRPr>
          </a:p>
        </p:txBody>
      </p:sp>
      <p:sp>
        <p:nvSpPr>
          <p:cNvPr id="128" name="圆角矩形 127"/>
          <p:cNvSpPr/>
          <p:nvPr/>
        </p:nvSpPr>
        <p:spPr>
          <a:xfrm>
            <a:off x="6298288" y="3591435"/>
            <a:ext cx="2559495" cy="822010"/>
          </a:xfrm>
          <a:prstGeom prst="roundRect">
            <a:avLst>
              <a:gd name="adj" fmla="val 0"/>
            </a:avLst>
          </a:prstGeom>
          <a:solidFill>
            <a:sysClr val="window" lastClr="FFFFFF">
              <a:lumMod val="85000"/>
            </a:sysClr>
          </a:solidFill>
          <a:ln w="28575">
            <a:solidFill>
              <a:srgbClr val="061DC8"/>
            </a:solidFill>
            <a:miter lim="800000"/>
            <a:headEnd/>
            <a:tailEnd/>
          </a:ln>
          <a:effectLst/>
        </p:spPr>
        <p:txBody>
          <a:bodyPr lIns="43219" tIns="0" rIns="43219" bIns="0" anchor="t"/>
          <a:lstStyle/>
          <a:p>
            <a:pPr algn="ctr" defTabSz="864382">
              <a:spcBef>
                <a:spcPct val="0"/>
              </a:spcBef>
              <a:defRPr/>
            </a:pPr>
            <a:r>
              <a:rPr lang="zh-CN" altLang="en-US" sz="1300" b="1" kern="0" dirty="0">
                <a:solidFill>
                  <a:sysClr val="windowText" lastClr="000000"/>
                </a:solidFill>
                <a:latin typeface="宋体" pitchFamily="2" charset="-122"/>
                <a:ea typeface="宋体" pitchFamily="2" charset="-122"/>
                <a:cs typeface="Times New Roman" pitchFamily="18" charset="0"/>
              </a:rPr>
              <a:t>模型实验室</a:t>
            </a:r>
          </a:p>
        </p:txBody>
      </p:sp>
      <p:sp>
        <p:nvSpPr>
          <p:cNvPr id="129" name="矩形 14"/>
          <p:cNvSpPr/>
          <p:nvPr/>
        </p:nvSpPr>
        <p:spPr bwMode="auto">
          <a:xfrm>
            <a:off x="6989206" y="3786165"/>
            <a:ext cx="503105" cy="490932"/>
          </a:xfrm>
          <a:prstGeom prst="rect">
            <a:avLst/>
          </a:prstGeom>
          <a:solidFill>
            <a:schemeClr val="tx1">
              <a:lumMod val="50000"/>
              <a:lumOff val="5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defTabSz="864382"/>
            <a:r>
              <a:rPr lang="zh-CN" altLang="en-US" sz="1100" kern="0" dirty="0">
                <a:solidFill>
                  <a:sysClr val="windowText" lastClr="000000"/>
                </a:solidFill>
                <a:latin typeface="宋体" pitchFamily="2" charset="-122"/>
                <a:ea typeface="宋体" pitchFamily="2" charset="-122"/>
              </a:rPr>
              <a:t>模型独立验证</a:t>
            </a:r>
          </a:p>
        </p:txBody>
      </p:sp>
      <p:sp>
        <p:nvSpPr>
          <p:cNvPr id="130" name="矩形 14"/>
          <p:cNvSpPr/>
          <p:nvPr/>
        </p:nvSpPr>
        <p:spPr bwMode="auto">
          <a:xfrm>
            <a:off x="6346483" y="3786165"/>
            <a:ext cx="503105" cy="490932"/>
          </a:xfrm>
          <a:prstGeom prst="rect">
            <a:avLst/>
          </a:prstGeom>
          <a:solidFill>
            <a:schemeClr val="tx1">
              <a:lumMod val="50000"/>
              <a:lumOff val="5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defTabSz="864382"/>
            <a:r>
              <a:rPr lang="zh-CN" altLang="en-US" sz="1100" kern="0" dirty="0">
                <a:solidFill>
                  <a:sysClr val="windowText" lastClr="000000"/>
                </a:solidFill>
                <a:latin typeface="宋体" pitchFamily="2" charset="-122"/>
                <a:ea typeface="宋体" pitchFamily="2" charset="-122"/>
              </a:rPr>
              <a:t>模型</a:t>
            </a:r>
            <a:r>
              <a:rPr lang="en-US" altLang="zh-CN" sz="1100" kern="0" dirty="0">
                <a:solidFill>
                  <a:sysClr val="windowText" lastClr="000000"/>
                </a:solidFill>
                <a:latin typeface="宋体" pitchFamily="2" charset="-122"/>
                <a:ea typeface="宋体" pitchFamily="2" charset="-122"/>
              </a:rPr>
              <a:t/>
            </a:r>
            <a:br>
              <a:rPr lang="en-US" altLang="zh-CN" sz="1100" kern="0" dirty="0">
                <a:solidFill>
                  <a:sysClr val="windowText" lastClr="000000"/>
                </a:solidFill>
                <a:latin typeface="宋体" pitchFamily="2" charset="-122"/>
                <a:ea typeface="宋体" pitchFamily="2" charset="-122"/>
              </a:rPr>
            </a:br>
            <a:r>
              <a:rPr lang="zh-CN" altLang="en-US" sz="1100" kern="0" dirty="0">
                <a:solidFill>
                  <a:sysClr val="windowText" lastClr="000000"/>
                </a:solidFill>
                <a:latin typeface="宋体" pitchFamily="2" charset="-122"/>
                <a:ea typeface="宋体" pitchFamily="2" charset="-122"/>
              </a:rPr>
              <a:t>开发</a:t>
            </a:r>
          </a:p>
        </p:txBody>
      </p:sp>
      <p:sp>
        <p:nvSpPr>
          <p:cNvPr id="131" name="矩形 130"/>
          <p:cNvSpPr/>
          <p:nvPr/>
        </p:nvSpPr>
        <p:spPr bwMode="auto">
          <a:xfrm>
            <a:off x="8274653" y="3786165"/>
            <a:ext cx="503105" cy="490932"/>
          </a:xfrm>
          <a:prstGeom prst="rect">
            <a:avLst/>
          </a:prstGeom>
          <a:solidFill>
            <a:schemeClr val="tx1">
              <a:lumMod val="50000"/>
              <a:lumOff val="5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defTabSz="864382"/>
            <a:r>
              <a:rPr lang="zh-CN" altLang="en-US" sz="1100" kern="0" dirty="0">
                <a:solidFill>
                  <a:sysClr val="windowText" lastClr="000000"/>
                </a:solidFill>
                <a:latin typeface="宋体" pitchFamily="2" charset="-122"/>
                <a:ea typeface="宋体" pitchFamily="2" charset="-122"/>
              </a:rPr>
              <a:t>模型</a:t>
            </a:r>
            <a:r>
              <a:rPr lang="en-US" altLang="zh-CN" sz="1100" kern="0" dirty="0">
                <a:solidFill>
                  <a:sysClr val="windowText" lastClr="000000"/>
                </a:solidFill>
                <a:latin typeface="宋体" pitchFamily="2" charset="-122"/>
                <a:ea typeface="宋体" pitchFamily="2" charset="-122"/>
              </a:rPr>
              <a:t/>
            </a:r>
            <a:br>
              <a:rPr lang="en-US" altLang="zh-CN" sz="1100" kern="0" dirty="0">
                <a:solidFill>
                  <a:sysClr val="windowText" lastClr="000000"/>
                </a:solidFill>
                <a:latin typeface="宋体" pitchFamily="2" charset="-122"/>
                <a:ea typeface="宋体" pitchFamily="2" charset="-122"/>
              </a:rPr>
            </a:br>
            <a:r>
              <a:rPr lang="zh-CN" altLang="en-US" sz="1100" kern="0" dirty="0">
                <a:solidFill>
                  <a:sysClr val="windowText" lastClr="000000"/>
                </a:solidFill>
                <a:latin typeface="宋体" pitchFamily="2" charset="-122"/>
                <a:ea typeface="宋体" pitchFamily="2" charset="-122"/>
              </a:rPr>
              <a:t>维护</a:t>
            </a:r>
          </a:p>
        </p:txBody>
      </p:sp>
      <p:sp>
        <p:nvSpPr>
          <p:cNvPr id="132" name="矩形 14"/>
          <p:cNvSpPr/>
          <p:nvPr/>
        </p:nvSpPr>
        <p:spPr bwMode="auto">
          <a:xfrm>
            <a:off x="7631930" y="3786165"/>
            <a:ext cx="503105" cy="490932"/>
          </a:xfrm>
          <a:prstGeom prst="rect">
            <a:avLst/>
          </a:prstGeom>
          <a:solidFill>
            <a:schemeClr val="tx1">
              <a:lumMod val="50000"/>
              <a:lumOff val="5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defTabSz="864382"/>
            <a:r>
              <a:rPr lang="zh-CN" altLang="en-US" sz="1100" kern="0" dirty="0">
                <a:solidFill>
                  <a:sysClr val="windowText" lastClr="000000"/>
                </a:solidFill>
                <a:latin typeface="宋体" pitchFamily="2" charset="-122"/>
                <a:ea typeface="宋体" pitchFamily="2" charset="-122"/>
              </a:rPr>
              <a:t>模型</a:t>
            </a:r>
            <a:r>
              <a:rPr lang="en-US" altLang="zh-CN" sz="1100" kern="0" dirty="0">
                <a:solidFill>
                  <a:sysClr val="windowText" lastClr="000000"/>
                </a:solidFill>
                <a:latin typeface="宋体" pitchFamily="2" charset="-122"/>
                <a:ea typeface="宋体" pitchFamily="2" charset="-122"/>
              </a:rPr>
              <a:t/>
            </a:r>
            <a:br>
              <a:rPr lang="en-US" altLang="zh-CN" sz="1100" kern="0" dirty="0">
                <a:solidFill>
                  <a:sysClr val="windowText" lastClr="000000"/>
                </a:solidFill>
                <a:latin typeface="宋体" pitchFamily="2" charset="-122"/>
                <a:ea typeface="宋体" pitchFamily="2" charset="-122"/>
              </a:rPr>
            </a:br>
            <a:r>
              <a:rPr lang="zh-CN" altLang="en-US" sz="1100" kern="0" dirty="0">
                <a:solidFill>
                  <a:sysClr val="windowText" lastClr="000000"/>
                </a:solidFill>
                <a:latin typeface="宋体" pitchFamily="2" charset="-122"/>
                <a:ea typeface="宋体" pitchFamily="2" charset="-122"/>
              </a:rPr>
              <a:t>发布</a:t>
            </a:r>
          </a:p>
        </p:txBody>
      </p:sp>
      <p:sp>
        <p:nvSpPr>
          <p:cNvPr id="133" name="上下箭头 132"/>
          <p:cNvSpPr/>
          <p:nvPr/>
        </p:nvSpPr>
        <p:spPr>
          <a:xfrm>
            <a:off x="3691531" y="4413445"/>
            <a:ext cx="137300" cy="208168"/>
          </a:xfrm>
          <a:prstGeom prst="upDownArrow">
            <a:avLst/>
          </a:prstGeom>
          <a:solidFill>
            <a:sysClr val="window" lastClr="FFFFFF">
              <a:lumMod val="75000"/>
            </a:sysClr>
          </a:solidFill>
          <a:ln w="25400" cap="flat" cmpd="sng" algn="ctr">
            <a:solidFill>
              <a:sysClr val="window" lastClr="FFFFFF">
                <a:lumMod val="75000"/>
              </a:sysClr>
            </a:solidFill>
            <a:prstDash val="solid"/>
          </a:ln>
          <a:effectLst/>
        </p:spPr>
        <p:txBody>
          <a:bodyPr lIns="86438" tIns="43219" rIns="86438" bIns="43219" rtlCol="0" anchor="ctr"/>
          <a:lstStyle/>
          <a:p>
            <a:pPr algn="ctr" defTabSz="864382">
              <a:defRPr/>
            </a:pPr>
            <a:endParaRPr lang="zh-CN" altLang="en-US" sz="1700" kern="0">
              <a:solidFill>
                <a:sysClr val="window" lastClr="FFFFFF"/>
              </a:solidFill>
              <a:latin typeface="宋体" pitchFamily="2" charset="-122"/>
              <a:ea typeface="宋体" pitchFamily="2" charset="-122"/>
            </a:endParaRPr>
          </a:p>
        </p:txBody>
      </p:sp>
      <p:sp>
        <p:nvSpPr>
          <p:cNvPr id="134" name="上下箭头 133"/>
          <p:cNvSpPr/>
          <p:nvPr/>
        </p:nvSpPr>
        <p:spPr>
          <a:xfrm>
            <a:off x="3232217" y="5120587"/>
            <a:ext cx="84406" cy="140131"/>
          </a:xfrm>
          <a:prstGeom prst="upDownArrow">
            <a:avLst/>
          </a:prstGeom>
          <a:solidFill>
            <a:sysClr val="window" lastClr="FFFFFF">
              <a:lumMod val="75000"/>
            </a:sysClr>
          </a:solidFill>
          <a:ln w="25400" cap="flat" cmpd="sng" algn="ctr">
            <a:solidFill>
              <a:sysClr val="window" lastClr="FFFFFF">
                <a:lumMod val="75000"/>
              </a:sysClr>
            </a:solidFill>
            <a:prstDash val="solid"/>
          </a:ln>
          <a:effectLst/>
        </p:spPr>
        <p:txBody>
          <a:bodyPr lIns="86438" tIns="43219" rIns="86438" bIns="43219" rtlCol="0" anchor="ctr"/>
          <a:lstStyle/>
          <a:p>
            <a:pPr algn="ctr" defTabSz="864382">
              <a:defRPr/>
            </a:pPr>
            <a:endParaRPr lang="zh-CN" altLang="en-US" sz="1700" kern="0">
              <a:solidFill>
                <a:sysClr val="window" lastClr="FFFFFF"/>
              </a:solidFill>
              <a:latin typeface="宋体" pitchFamily="2" charset="-122"/>
              <a:ea typeface="宋体" pitchFamily="2" charset="-122"/>
            </a:endParaRPr>
          </a:p>
        </p:txBody>
      </p:sp>
      <p:sp>
        <p:nvSpPr>
          <p:cNvPr id="135" name="上下箭头 134"/>
          <p:cNvSpPr/>
          <p:nvPr/>
        </p:nvSpPr>
        <p:spPr>
          <a:xfrm>
            <a:off x="8324376" y="5115436"/>
            <a:ext cx="75222" cy="145283"/>
          </a:xfrm>
          <a:prstGeom prst="upDownArrow">
            <a:avLst/>
          </a:prstGeom>
          <a:solidFill>
            <a:sysClr val="window" lastClr="FFFFFF">
              <a:lumMod val="75000"/>
            </a:sysClr>
          </a:solidFill>
          <a:ln w="25400" cap="flat" cmpd="sng" algn="ctr">
            <a:solidFill>
              <a:sysClr val="window" lastClr="FFFFFF">
                <a:lumMod val="75000"/>
              </a:sysClr>
            </a:solidFill>
            <a:prstDash val="solid"/>
          </a:ln>
          <a:effectLst/>
        </p:spPr>
        <p:txBody>
          <a:bodyPr lIns="86438" tIns="43219" rIns="86438" bIns="43219" rtlCol="0" anchor="ctr"/>
          <a:lstStyle/>
          <a:p>
            <a:pPr algn="ctr" defTabSz="864382">
              <a:defRPr/>
            </a:pPr>
            <a:endParaRPr lang="zh-CN" altLang="en-US" sz="1700" kern="0">
              <a:solidFill>
                <a:sysClr val="window" lastClr="FFFFFF"/>
              </a:solidFill>
              <a:latin typeface="宋体" pitchFamily="2" charset="-122"/>
              <a:ea typeface="宋体" pitchFamily="2" charset="-122"/>
            </a:endParaRPr>
          </a:p>
        </p:txBody>
      </p:sp>
      <p:sp>
        <p:nvSpPr>
          <p:cNvPr id="136" name="上下箭头 135"/>
          <p:cNvSpPr/>
          <p:nvPr/>
        </p:nvSpPr>
        <p:spPr>
          <a:xfrm>
            <a:off x="6019669" y="5115436"/>
            <a:ext cx="75222" cy="145283"/>
          </a:xfrm>
          <a:prstGeom prst="upDownArrow">
            <a:avLst/>
          </a:prstGeom>
          <a:solidFill>
            <a:sysClr val="window" lastClr="FFFFFF">
              <a:lumMod val="75000"/>
            </a:sysClr>
          </a:solidFill>
          <a:ln w="25400" cap="flat" cmpd="sng" algn="ctr">
            <a:solidFill>
              <a:sysClr val="window" lastClr="FFFFFF">
                <a:lumMod val="75000"/>
              </a:sysClr>
            </a:solidFill>
            <a:prstDash val="solid"/>
          </a:ln>
          <a:effectLst/>
        </p:spPr>
        <p:txBody>
          <a:bodyPr lIns="86438" tIns="43219" rIns="86438" bIns="43219" rtlCol="0" anchor="ctr"/>
          <a:lstStyle/>
          <a:p>
            <a:pPr algn="ctr" defTabSz="864382">
              <a:defRPr/>
            </a:pPr>
            <a:endParaRPr lang="zh-CN" altLang="en-US" sz="1700" kern="0">
              <a:solidFill>
                <a:sysClr val="window" lastClr="FFFFFF"/>
              </a:solidFill>
              <a:latin typeface="宋体" pitchFamily="2" charset="-122"/>
              <a:ea typeface="宋体" pitchFamily="2" charset="-122"/>
            </a:endParaRPr>
          </a:p>
        </p:txBody>
      </p:sp>
      <p:sp>
        <p:nvSpPr>
          <p:cNvPr id="137" name="上下箭头 136"/>
          <p:cNvSpPr/>
          <p:nvPr/>
        </p:nvSpPr>
        <p:spPr>
          <a:xfrm>
            <a:off x="4973945" y="5115436"/>
            <a:ext cx="75222" cy="145283"/>
          </a:xfrm>
          <a:prstGeom prst="upDownArrow">
            <a:avLst/>
          </a:prstGeom>
          <a:solidFill>
            <a:sysClr val="window" lastClr="FFFFFF">
              <a:lumMod val="75000"/>
            </a:sysClr>
          </a:solidFill>
          <a:ln w="25400" cap="flat" cmpd="sng" algn="ctr">
            <a:solidFill>
              <a:sysClr val="window" lastClr="FFFFFF">
                <a:lumMod val="75000"/>
              </a:sysClr>
            </a:solidFill>
            <a:prstDash val="solid"/>
          </a:ln>
          <a:effectLst/>
        </p:spPr>
        <p:txBody>
          <a:bodyPr lIns="86438" tIns="43219" rIns="86438" bIns="43219" rtlCol="0" anchor="ctr"/>
          <a:lstStyle/>
          <a:p>
            <a:pPr algn="ctr" defTabSz="864382">
              <a:defRPr/>
            </a:pPr>
            <a:endParaRPr lang="zh-CN" altLang="en-US" sz="1700" kern="0">
              <a:solidFill>
                <a:sysClr val="window" lastClr="FFFFFF"/>
              </a:solidFill>
              <a:latin typeface="宋体" pitchFamily="2" charset="-122"/>
              <a:ea typeface="宋体" pitchFamily="2" charset="-122"/>
            </a:endParaRPr>
          </a:p>
        </p:txBody>
      </p:sp>
      <p:sp>
        <p:nvSpPr>
          <p:cNvPr id="138" name="上下箭头 137"/>
          <p:cNvSpPr/>
          <p:nvPr/>
        </p:nvSpPr>
        <p:spPr>
          <a:xfrm>
            <a:off x="3791871" y="3620089"/>
            <a:ext cx="184003" cy="442164"/>
          </a:xfrm>
          <a:prstGeom prst="upDownArrow">
            <a:avLst/>
          </a:prstGeom>
          <a:solidFill>
            <a:sysClr val="window" lastClr="FFFFFF">
              <a:lumMod val="75000"/>
            </a:sysClr>
          </a:solidFill>
          <a:ln w="25400" cap="flat" cmpd="sng" algn="ctr">
            <a:solidFill>
              <a:sysClr val="window" lastClr="FFFFFF">
                <a:lumMod val="75000"/>
              </a:sysClr>
            </a:solidFill>
            <a:prstDash val="solid"/>
          </a:ln>
          <a:effectLst/>
        </p:spPr>
        <p:txBody>
          <a:bodyPr lIns="86438" tIns="43219" rIns="86438" bIns="43219" rtlCol="0" anchor="ctr"/>
          <a:lstStyle/>
          <a:p>
            <a:pPr algn="ctr" defTabSz="864382">
              <a:defRPr/>
            </a:pPr>
            <a:endParaRPr lang="zh-CN" altLang="en-US" sz="1700" kern="0">
              <a:solidFill>
                <a:sysClr val="window" lastClr="FFFFFF"/>
              </a:solidFill>
              <a:latin typeface="宋体" pitchFamily="2" charset="-122"/>
              <a:ea typeface="宋体" pitchFamily="2" charset="-122"/>
            </a:endParaRPr>
          </a:p>
        </p:txBody>
      </p:sp>
      <p:cxnSp>
        <p:nvCxnSpPr>
          <p:cNvPr id="139" name="直接箭头连接符 138"/>
          <p:cNvCxnSpPr/>
          <p:nvPr/>
        </p:nvCxnSpPr>
        <p:spPr bwMode="auto">
          <a:xfrm>
            <a:off x="1584712" y="3483141"/>
            <a:ext cx="0" cy="2013572"/>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p:nvSpPr>
          <p:cNvPr id="140" name="上下箭头 139"/>
          <p:cNvSpPr/>
          <p:nvPr/>
        </p:nvSpPr>
        <p:spPr>
          <a:xfrm>
            <a:off x="7146987" y="5115436"/>
            <a:ext cx="75222" cy="145283"/>
          </a:xfrm>
          <a:prstGeom prst="upDownArrow">
            <a:avLst/>
          </a:prstGeom>
          <a:solidFill>
            <a:sysClr val="window" lastClr="FFFFFF">
              <a:lumMod val="75000"/>
            </a:sysClr>
          </a:solidFill>
          <a:ln w="25400" cap="flat" cmpd="sng" algn="ctr">
            <a:solidFill>
              <a:sysClr val="window" lastClr="FFFFFF">
                <a:lumMod val="75000"/>
              </a:sysClr>
            </a:solidFill>
            <a:prstDash val="solid"/>
          </a:ln>
          <a:effectLst/>
        </p:spPr>
        <p:txBody>
          <a:bodyPr lIns="86438" tIns="43219" rIns="86438" bIns="43219" rtlCol="0" anchor="ctr"/>
          <a:lstStyle/>
          <a:p>
            <a:pPr algn="ctr" defTabSz="864382">
              <a:defRPr/>
            </a:pPr>
            <a:endParaRPr lang="zh-CN" altLang="en-US" sz="1700" kern="0">
              <a:solidFill>
                <a:sysClr val="window" lastClr="FFFFFF"/>
              </a:solidFill>
              <a:latin typeface="宋体" pitchFamily="2" charset="-122"/>
              <a:ea typeface="宋体" pitchFamily="2" charset="-122"/>
            </a:endParaRPr>
          </a:p>
        </p:txBody>
      </p:sp>
      <p:sp>
        <p:nvSpPr>
          <p:cNvPr id="141" name="矩形 140"/>
          <p:cNvSpPr/>
          <p:nvPr/>
        </p:nvSpPr>
        <p:spPr>
          <a:xfrm>
            <a:off x="4498203" y="5252668"/>
            <a:ext cx="1226122" cy="1190890"/>
          </a:xfrm>
          <a:prstGeom prst="rect">
            <a:avLst/>
          </a:prstGeom>
          <a:solidFill>
            <a:sysClr val="window" lastClr="FFFFFF">
              <a:lumMod val="95000"/>
            </a:sysClr>
          </a:solidFill>
          <a:ln w="9525" cap="flat" cmpd="sng" algn="ctr">
            <a:solidFill>
              <a:srgbClr val="4F81BD">
                <a:shade val="50000"/>
              </a:srgbClr>
            </a:solidFill>
            <a:prstDash val="sysDash"/>
          </a:ln>
          <a:effectLst/>
        </p:spPr>
        <p:txBody>
          <a:bodyPr lIns="0" tIns="43219" rIns="0" bIns="43219" rtlCol="0" anchor="t"/>
          <a:lstStyle/>
          <a:p>
            <a:pPr algn="ctr" defTabSz="864382">
              <a:defRPr/>
            </a:pPr>
            <a:r>
              <a:rPr lang="zh-CN" altLang="en-US" sz="1300" b="1" kern="0" dirty="0">
                <a:solidFill>
                  <a:sysClr val="windowText" lastClr="000000"/>
                </a:solidFill>
                <a:latin typeface="宋体" pitchFamily="2" charset="-122"/>
                <a:ea typeface="宋体" pitchFamily="2" charset="-122"/>
              </a:rPr>
              <a:t>应用基础类系统</a:t>
            </a:r>
          </a:p>
        </p:txBody>
      </p:sp>
      <p:sp>
        <p:nvSpPr>
          <p:cNvPr id="142" name="Rectangle 25"/>
          <p:cNvSpPr>
            <a:spLocks noChangeArrowheads="1"/>
          </p:cNvSpPr>
          <p:nvPr/>
        </p:nvSpPr>
        <p:spPr bwMode="auto">
          <a:xfrm>
            <a:off x="4608918" y="5591470"/>
            <a:ext cx="457994" cy="731520"/>
          </a:xfrm>
          <a:prstGeom prst="rect">
            <a:avLst/>
          </a:prstGeom>
          <a:solidFill>
            <a:sysClr val="window" lastClr="FFFFFF"/>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marL="30013" indent="19509" algn="ctr"/>
            <a:r>
              <a:rPr lang="zh-CN" altLang="en-US" sz="1000" kern="0" dirty="0">
                <a:solidFill>
                  <a:sysClr val="windowText" lastClr="000000"/>
                </a:solidFill>
                <a:latin typeface="宋体" pitchFamily="2" charset="-122"/>
              </a:rPr>
              <a:t>抵质</a:t>
            </a:r>
            <a:r>
              <a:rPr lang="en-US" altLang="zh-CN" sz="1000" kern="0" dirty="0">
                <a:solidFill>
                  <a:sysClr val="windowText" lastClr="000000"/>
                </a:solidFill>
                <a:latin typeface="宋体" pitchFamily="2" charset="-122"/>
              </a:rPr>
              <a:t/>
            </a:r>
            <a:br>
              <a:rPr lang="en-US" altLang="zh-CN" sz="1000" kern="0" dirty="0">
                <a:solidFill>
                  <a:sysClr val="windowText" lastClr="000000"/>
                </a:solidFill>
                <a:latin typeface="宋体" pitchFamily="2" charset="-122"/>
              </a:rPr>
            </a:br>
            <a:r>
              <a:rPr lang="zh-CN" altLang="en-US" sz="1000" kern="0" dirty="0">
                <a:solidFill>
                  <a:sysClr val="windowText" lastClr="000000"/>
                </a:solidFill>
                <a:latin typeface="宋体" pitchFamily="2" charset="-122"/>
              </a:rPr>
              <a:t>押品</a:t>
            </a:r>
            <a:r>
              <a:rPr lang="en-US" altLang="zh-CN" sz="1000" kern="0" dirty="0">
                <a:solidFill>
                  <a:sysClr val="windowText" lastClr="000000"/>
                </a:solidFill>
                <a:latin typeface="宋体" pitchFamily="2" charset="-122"/>
              </a:rPr>
              <a:t/>
            </a:r>
            <a:br>
              <a:rPr lang="en-US" altLang="zh-CN" sz="1000" kern="0" dirty="0">
                <a:solidFill>
                  <a:sysClr val="windowText" lastClr="000000"/>
                </a:solidFill>
                <a:latin typeface="宋体" pitchFamily="2" charset="-122"/>
              </a:rPr>
            </a:br>
            <a:r>
              <a:rPr lang="zh-CN" altLang="en-US" sz="1000" kern="0" dirty="0">
                <a:solidFill>
                  <a:sysClr val="windowText" lastClr="000000"/>
                </a:solidFill>
                <a:latin typeface="宋体" pitchFamily="2" charset="-122"/>
              </a:rPr>
              <a:t>管理</a:t>
            </a:r>
            <a:r>
              <a:rPr lang="en-US" altLang="zh-CN" sz="1000" kern="0" dirty="0">
                <a:solidFill>
                  <a:sysClr val="windowText" lastClr="000000"/>
                </a:solidFill>
                <a:latin typeface="宋体" pitchFamily="2" charset="-122"/>
              </a:rPr>
              <a:t/>
            </a:r>
            <a:br>
              <a:rPr lang="en-US" altLang="zh-CN" sz="1000" kern="0" dirty="0">
                <a:solidFill>
                  <a:sysClr val="windowText" lastClr="000000"/>
                </a:solidFill>
                <a:latin typeface="宋体" pitchFamily="2" charset="-122"/>
              </a:rPr>
            </a:br>
            <a:r>
              <a:rPr lang="zh-CN" altLang="en-US" sz="1000" kern="0" dirty="0">
                <a:solidFill>
                  <a:sysClr val="windowText" lastClr="000000"/>
                </a:solidFill>
                <a:latin typeface="宋体" pitchFamily="2" charset="-122"/>
              </a:rPr>
              <a:t>系统</a:t>
            </a:r>
          </a:p>
        </p:txBody>
      </p:sp>
      <p:sp>
        <p:nvSpPr>
          <p:cNvPr id="143" name="Rectangle 25"/>
          <p:cNvSpPr>
            <a:spLocks noChangeArrowheads="1"/>
          </p:cNvSpPr>
          <p:nvPr/>
        </p:nvSpPr>
        <p:spPr bwMode="auto">
          <a:xfrm>
            <a:off x="5177769" y="5591470"/>
            <a:ext cx="439112" cy="731520"/>
          </a:xfrm>
          <a:prstGeom prst="rect">
            <a:avLst/>
          </a:prstGeom>
          <a:solidFill>
            <a:sysClr val="window" lastClr="FFFFFF"/>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marL="30013" indent="19509" algn="ctr" defTabSz="864382">
              <a:defRPr/>
            </a:pPr>
            <a:r>
              <a:rPr lang="zh-CN" altLang="en-US" sz="1000" kern="0" dirty="0">
                <a:solidFill>
                  <a:sysClr val="windowText" lastClr="000000"/>
                </a:solidFill>
                <a:latin typeface="宋体" pitchFamily="2" charset="-122"/>
                <a:ea typeface="宋体" pitchFamily="2" charset="-122"/>
              </a:rPr>
              <a:t>客户</a:t>
            </a:r>
            <a:r>
              <a:rPr lang="en-US" altLang="zh-CN" sz="1000" kern="0" dirty="0">
                <a:solidFill>
                  <a:sysClr val="windowText" lastClr="000000"/>
                </a:solidFill>
                <a:latin typeface="宋体" pitchFamily="2" charset="-122"/>
                <a:ea typeface="宋体" pitchFamily="2" charset="-122"/>
              </a:rPr>
              <a:t/>
            </a:r>
            <a:br>
              <a:rPr lang="en-US" altLang="zh-CN" sz="1000" kern="0" dirty="0">
                <a:solidFill>
                  <a:sysClr val="windowText" lastClr="000000"/>
                </a:solidFill>
                <a:latin typeface="宋体" pitchFamily="2" charset="-122"/>
                <a:ea typeface="宋体" pitchFamily="2" charset="-122"/>
              </a:rPr>
            </a:br>
            <a:r>
              <a:rPr lang="zh-CN" altLang="en-US" sz="1000" kern="0" dirty="0">
                <a:solidFill>
                  <a:sysClr val="windowText" lastClr="000000"/>
                </a:solidFill>
                <a:latin typeface="宋体" pitchFamily="2" charset="-122"/>
                <a:ea typeface="宋体" pitchFamily="2" charset="-122"/>
              </a:rPr>
              <a:t>统一</a:t>
            </a:r>
            <a:r>
              <a:rPr lang="en-US" altLang="zh-CN" sz="1000" kern="0" dirty="0">
                <a:solidFill>
                  <a:sysClr val="windowText" lastClr="000000"/>
                </a:solidFill>
                <a:latin typeface="宋体" pitchFamily="2" charset="-122"/>
                <a:ea typeface="宋体" pitchFamily="2" charset="-122"/>
              </a:rPr>
              <a:t/>
            </a:r>
            <a:br>
              <a:rPr lang="en-US" altLang="zh-CN" sz="1000" kern="0" dirty="0">
                <a:solidFill>
                  <a:sysClr val="windowText" lastClr="000000"/>
                </a:solidFill>
                <a:latin typeface="宋体" pitchFamily="2" charset="-122"/>
                <a:ea typeface="宋体" pitchFamily="2" charset="-122"/>
              </a:rPr>
            </a:br>
            <a:r>
              <a:rPr lang="zh-CN" altLang="en-US" sz="1000" kern="0" dirty="0">
                <a:solidFill>
                  <a:sysClr val="windowText" lastClr="000000"/>
                </a:solidFill>
                <a:latin typeface="宋体" pitchFamily="2" charset="-122"/>
                <a:ea typeface="宋体" pitchFamily="2" charset="-122"/>
              </a:rPr>
              <a:t>信息</a:t>
            </a:r>
            <a:r>
              <a:rPr lang="en-US" altLang="zh-CN" sz="1000" kern="0" dirty="0">
                <a:solidFill>
                  <a:sysClr val="windowText" lastClr="000000"/>
                </a:solidFill>
                <a:latin typeface="宋体" pitchFamily="2" charset="-122"/>
                <a:ea typeface="宋体" pitchFamily="2" charset="-122"/>
              </a:rPr>
              <a:t/>
            </a:r>
            <a:br>
              <a:rPr lang="en-US" altLang="zh-CN" sz="1000" kern="0" dirty="0">
                <a:solidFill>
                  <a:sysClr val="windowText" lastClr="000000"/>
                </a:solidFill>
                <a:latin typeface="宋体" pitchFamily="2" charset="-122"/>
                <a:ea typeface="宋体" pitchFamily="2" charset="-122"/>
              </a:rPr>
            </a:br>
            <a:r>
              <a:rPr lang="zh-CN" altLang="en-US" sz="1000" kern="0" dirty="0">
                <a:solidFill>
                  <a:sysClr val="windowText" lastClr="000000"/>
                </a:solidFill>
                <a:latin typeface="宋体" pitchFamily="2" charset="-122"/>
                <a:ea typeface="宋体" pitchFamily="2" charset="-122"/>
              </a:rPr>
              <a:t>系统</a:t>
            </a:r>
            <a:endParaRPr lang="en-US" altLang="zh-CN" sz="1000" kern="0" dirty="0">
              <a:solidFill>
                <a:sysClr val="windowText" lastClr="000000"/>
              </a:solidFill>
              <a:latin typeface="宋体" pitchFamily="2" charset="-122"/>
              <a:ea typeface="宋体" pitchFamily="2" charset="-122"/>
            </a:endParaRPr>
          </a:p>
        </p:txBody>
      </p:sp>
      <p:sp>
        <p:nvSpPr>
          <p:cNvPr id="144" name="矩形 143"/>
          <p:cNvSpPr/>
          <p:nvPr/>
        </p:nvSpPr>
        <p:spPr>
          <a:xfrm>
            <a:off x="599626" y="5252668"/>
            <a:ext cx="3812346" cy="1184410"/>
          </a:xfrm>
          <a:prstGeom prst="rect">
            <a:avLst/>
          </a:prstGeom>
          <a:solidFill>
            <a:sysClr val="window" lastClr="FFFFFF">
              <a:lumMod val="95000"/>
            </a:sysClr>
          </a:solidFill>
          <a:ln w="9525" cap="flat" cmpd="sng" algn="ctr">
            <a:solidFill>
              <a:srgbClr val="4F81BD">
                <a:shade val="50000"/>
              </a:srgbClr>
            </a:solidFill>
            <a:prstDash val="sysDash"/>
          </a:ln>
          <a:effectLst/>
        </p:spPr>
        <p:txBody>
          <a:bodyPr lIns="86438" tIns="43219" rIns="86438" bIns="43219" rtlCol="0" anchor="t"/>
          <a:lstStyle/>
          <a:p>
            <a:pPr algn="ctr" defTabSz="864382">
              <a:defRPr/>
            </a:pPr>
            <a:r>
              <a:rPr lang="zh-CN" altLang="en-US" sz="1300" b="1" kern="0" dirty="0">
                <a:solidFill>
                  <a:sysClr val="windowText" lastClr="000000"/>
                </a:solidFill>
                <a:latin typeface="宋体" pitchFamily="2" charset="-122"/>
                <a:ea typeface="宋体" pitchFamily="2" charset="-122"/>
              </a:rPr>
              <a:t>业务支持类系统</a:t>
            </a:r>
          </a:p>
        </p:txBody>
      </p:sp>
      <p:sp>
        <p:nvSpPr>
          <p:cNvPr id="145" name="矩形 144"/>
          <p:cNvSpPr/>
          <p:nvPr/>
        </p:nvSpPr>
        <p:spPr>
          <a:xfrm>
            <a:off x="599626" y="5555079"/>
            <a:ext cx="595272" cy="864673"/>
          </a:xfrm>
          <a:prstGeom prst="rect">
            <a:avLst/>
          </a:prstGeom>
          <a:solidFill>
            <a:srgbClr val="9BBB59">
              <a:lumMod val="40000"/>
              <a:lumOff val="60000"/>
            </a:srgbClr>
          </a:solidFill>
          <a:ln w="25400" cap="flat" cmpd="sng" algn="ctr">
            <a:noFill/>
            <a:prstDash val="solid"/>
          </a:ln>
          <a:effectLst/>
        </p:spPr>
        <p:txBody>
          <a:bodyPr lIns="86438" tIns="43219" rIns="86438" bIns="43219" rtlCol="0" anchor="t"/>
          <a:lstStyle/>
          <a:p>
            <a:pPr algn="ctr" defTabSz="864382">
              <a:defRPr/>
            </a:pPr>
            <a:endParaRPr lang="zh-CN" altLang="en-US" sz="1300" kern="0" dirty="0">
              <a:solidFill>
                <a:sysClr val="window" lastClr="FFFFFF"/>
              </a:solidFill>
              <a:latin typeface="宋体" pitchFamily="2" charset="-122"/>
              <a:ea typeface="宋体" pitchFamily="2" charset="-122"/>
            </a:endParaRPr>
          </a:p>
        </p:txBody>
      </p:sp>
      <p:sp>
        <p:nvSpPr>
          <p:cNvPr id="146" name="Rectangle 25"/>
          <p:cNvSpPr>
            <a:spLocks noChangeArrowheads="1"/>
          </p:cNvSpPr>
          <p:nvPr/>
        </p:nvSpPr>
        <p:spPr bwMode="auto">
          <a:xfrm>
            <a:off x="670248" y="5591470"/>
            <a:ext cx="544982" cy="731520"/>
          </a:xfrm>
          <a:prstGeom prst="rect">
            <a:avLst/>
          </a:prstGeom>
          <a:solidFill>
            <a:sysClr val="window" lastClr="FFFFFF"/>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marL="30013" indent="19509" algn="ctr" defTabSz="864382">
              <a:defRPr/>
            </a:pPr>
            <a:r>
              <a:rPr lang="zh-CN" altLang="en-US" sz="1000" kern="0" dirty="0" smtClean="0">
                <a:solidFill>
                  <a:sysClr val="windowText" lastClr="000000"/>
                </a:solidFill>
                <a:latin typeface="宋体" pitchFamily="2" charset="-122"/>
                <a:ea typeface="宋体" pitchFamily="2" charset="-122"/>
              </a:rPr>
              <a:t>恒生系统</a:t>
            </a:r>
            <a:endParaRPr lang="zh-CN" altLang="en-US" sz="1000" kern="0" dirty="0">
              <a:solidFill>
                <a:sysClr val="windowText" lastClr="000000"/>
              </a:solidFill>
              <a:latin typeface="宋体" pitchFamily="2" charset="-122"/>
              <a:ea typeface="宋体" pitchFamily="2" charset="-122"/>
            </a:endParaRPr>
          </a:p>
        </p:txBody>
      </p:sp>
      <p:sp>
        <p:nvSpPr>
          <p:cNvPr id="147" name="矩形 146"/>
          <p:cNvSpPr/>
          <p:nvPr/>
        </p:nvSpPr>
        <p:spPr>
          <a:xfrm>
            <a:off x="1246740" y="5555078"/>
            <a:ext cx="1256823" cy="878797"/>
          </a:xfrm>
          <a:prstGeom prst="rect">
            <a:avLst/>
          </a:prstGeom>
          <a:solidFill>
            <a:srgbClr val="9BBB59">
              <a:lumMod val="40000"/>
              <a:lumOff val="60000"/>
            </a:srgbClr>
          </a:solidFill>
          <a:ln w="25400" cap="flat" cmpd="sng" algn="ctr">
            <a:noFill/>
            <a:prstDash val="solid"/>
          </a:ln>
          <a:effectLst/>
        </p:spPr>
        <p:txBody>
          <a:bodyPr lIns="86438" tIns="43219" rIns="86438" bIns="43219" rtlCol="0" anchor="t"/>
          <a:lstStyle/>
          <a:p>
            <a:pPr algn="ctr" defTabSz="864382">
              <a:defRPr/>
            </a:pPr>
            <a:endParaRPr lang="zh-CN" altLang="en-US" sz="1300" kern="0" dirty="0">
              <a:solidFill>
                <a:sysClr val="window" lastClr="FFFFFF"/>
              </a:solidFill>
              <a:latin typeface="宋体" pitchFamily="2" charset="-122"/>
              <a:ea typeface="宋体" pitchFamily="2" charset="-122"/>
            </a:endParaRPr>
          </a:p>
        </p:txBody>
      </p:sp>
      <p:sp>
        <p:nvSpPr>
          <p:cNvPr id="148" name="Rectangle 25"/>
          <p:cNvSpPr>
            <a:spLocks noChangeArrowheads="1"/>
          </p:cNvSpPr>
          <p:nvPr/>
        </p:nvSpPr>
        <p:spPr bwMode="auto">
          <a:xfrm>
            <a:off x="1317080" y="5591470"/>
            <a:ext cx="536024" cy="731520"/>
          </a:xfrm>
          <a:prstGeom prst="rect">
            <a:avLst/>
          </a:prstGeom>
          <a:solidFill>
            <a:sysClr val="window" lastClr="FFFFFF"/>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marL="30013" indent="19509" algn="ctr" defTabSz="864382">
              <a:defRPr/>
            </a:pPr>
            <a:r>
              <a:rPr lang="zh-CN" altLang="en-US" sz="1000" kern="0" dirty="0" smtClean="0">
                <a:solidFill>
                  <a:sysClr val="windowText" lastClr="000000"/>
                </a:solidFill>
                <a:latin typeface="宋体" pitchFamily="2" charset="-122"/>
                <a:ea typeface="宋体" pitchFamily="2" charset="-122"/>
              </a:rPr>
              <a:t>金正系统</a:t>
            </a:r>
            <a:endParaRPr lang="zh-CN" altLang="en-US" sz="1000" kern="0" dirty="0">
              <a:solidFill>
                <a:sysClr val="windowText" lastClr="000000"/>
              </a:solidFill>
              <a:latin typeface="宋体" pitchFamily="2" charset="-122"/>
              <a:ea typeface="宋体" pitchFamily="2" charset="-122"/>
            </a:endParaRPr>
          </a:p>
        </p:txBody>
      </p:sp>
      <p:sp>
        <p:nvSpPr>
          <p:cNvPr id="149" name="Rectangle 25"/>
          <p:cNvSpPr>
            <a:spLocks noChangeArrowheads="1"/>
          </p:cNvSpPr>
          <p:nvPr/>
        </p:nvSpPr>
        <p:spPr bwMode="auto">
          <a:xfrm>
            <a:off x="1928433" y="5591470"/>
            <a:ext cx="506510" cy="731520"/>
          </a:xfrm>
          <a:prstGeom prst="rect">
            <a:avLst/>
          </a:prstGeom>
          <a:solidFill>
            <a:sysClr val="window" lastClr="FFFFFF"/>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marL="30013" indent="19509" algn="ctr" defTabSz="864382">
              <a:defRPr/>
            </a:pPr>
            <a:r>
              <a:rPr lang="zh-CN" altLang="en-US" sz="1000" kern="0" dirty="0" smtClean="0">
                <a:solidFill>
                  <a:sysClr val="windowText" lastClr="000000"/>
                </a:solidFill>
                <a:latin typeface="宋体" pitchFamily="2" charset="-122"/>
                <a:ea typeface="宋体" pitchFamily="2" charset="-122"/>
              </a:rPr>
              <a:t>柜台业务</a:t>
            </a:r>
            <a:endParaRPr lang="zh-CN" altLang="en-US" sz="1000" kern="0" dirty="0">
              <a:solidFill>
                <a:sysClr val="windowText" lastClr="000000"/>
              </a:solidFill>
              <a:latin typeface="宋体" pitchFamily="2" charset="-122"/>
              <a:ea typeface="宋体" pitchFamily="2" charset="-122"/>
            </a:endParaRPr>
          </a:p>
        </p:txBody>
      </p:sp>
      <p:sp>
        <p:nvSpPr>
          <p:cNvPr id="150" name="矩形 149"/>
          <p:cNvSpPr/>
          <p:nvPr/>
        </p:nvSpPr>
        <p:spPr>
          <a:xfrm>
            <a:off x="3061474" y="5555078"/>
            <a:ext cx="489302" cy="878797"/>
          </a:xfrm>
          <a:prstGeom prst="rect">
            <a:avLst/>
          </a:prstGeom>
          <a:solidFill>
            <a:srgbClr val="9BBB59">
              <a:lumMod val="40000"/>
              <a:lumOff val="60000"/>
            </a:srgbClr>
          </a:solidFill>
          <a:ln w="25400" cap="flat" cmpd="sng" algn="ctr">
            <a:noFill/>
            <a:prstDash val="solid"/>
          </a:ln>
          <a:effectLst/>
        </p:spPr>
        <p:txBody>
          <a:bodyPr lIns="86438" tIns="43219" rIns="86438" bIns="43219" rtlCol="0" anchor="t"/>
          <a:lstStyle/>
          <a:p>
            <a:pPr algn="ctr" defTabSz="864382">
              <a:defRPr/>
            </a:pPr>
            <a:endParaRPr lang="zh-CN" altLang="en-US" sz="1300" kern="0" dirty="0">
              <a:solidFill>
                <a:sysClr val="window" lastClr="FFFFFF"/>
              </a:solidFill>
              <a:latin typeface="宋体" pitchFamily="2" charset="-122"/>
              <a:ea typeface="宋体" pitchFamily="2" charset="-122"/>
            </a:endParaRPr>
          </a:p>
        </p:txBody>
      </p:sp>
      <p:sp>
        <p:nvSpPr>
          <p:cNvPr id="151" name="Rectangle 25"/>
          <p:cNvSpPr>
            <a:spLocks noChangeArrowheads="1"/>
          </p:cNvSpPr>
          <p:nvPr/>
        </p:nvSpPr>
        <p:spPr bwMode="auto">
          <a:xfrm>
            <a:off x="3077667" y="5591470"/>
            <a:ext cx="447786" cy="731520"/>
          </a:xfrm>
          <a:prstGeom prst="rect">
            <a:avLst/>
          </a:prstGeom>
          <a:solidFill>
            <a:sysClr val="window" lastClr="FFFFFF"/>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marL="30013" indent="19509" algn="ctr" defTabSz="864382">
              <a:defRPr/>
            </a:pPr>
            <a:r>
              <a:rPr lang="zh-CN" altLang="en-US" sz="1000" kern="0" dirty="0" smtClean="0">
                <a:solidFill>
                  <a:sysClr val="windowText" lastClr="000000"/>
                </a:solidFill>
                <a:latin typeface="宋体" pitchFamily="2" charset="-122"/>
                <a:ea typeface="宋体" pitchFamily="2" charset="-122"/>
              </a:rPr>
              <a:t>其它交易系统</a:t>
            </a:r>
            <a:endParaRPr lang="zh-CN" altLang="en-US" sz="1000" kern="0" dirty="0">
              <a:solidFill>
                <a:sysClr val="windowText" lastClr="000000"/>
              </a:solidFill>
              <a:latin typeface="宋体" pitchFamily="2" charset="-122"/>
              <a:ea typeface="宋体" pitchFamily="2" charset="-122"/>
            </a:endParaRPr>
          </a:p>
        </p:txBody>
      </p:sp>
      <p:sp>
        <p:nvSpPr>
          <p:cNvPr id="152" name="矩形 151"/>
          <p:cNvSpPr/>
          <p:nvPr/>
        </p:nvSpPr>
        <p:spPr>
          <a:xfrm>
            <a:off x="7932920" y="5252667"/>
            <a:ext cx="1121389" cy="1184411"/>
          </a:xfrm>
          <a:prstGeom prst="rect">
            <a:avLst/>
          </a:prstGeom>
          <a:solidFill>
            <a:sysClr val="window" lastClr="FFFFFF">
              <a:lumMod val="95000"/>
            </a:sysClr>
          </a:solidFill>
          <a:ln w="9525" cap="flat" cmpd="sng" algn="ctr">
            <a:solidFill>
              <a:srgbClr val="4F81BD">
                <a:shade val="50000"/>
              </a:srgbClr>
            </a:solidFill>
            <a:prstDash val="sysDash"/>
          </a:ln>
          <a:effectLst/>
        </p:spPr>
        <p:txBody>
          <a:bodyPr lIns="0" tIns="43219" rIns="0" bIns="43219" rtlCol="0" anchor="t"/>
          <a:lstStyle/>
          <a:p>
            <a:pPr algn="ctr" defTabSz="864382">
              <a:defRPr/>
            </a:pPr>
            <a:r>
              <a:rPr lang="zh-CN" altLang="en-US" sz="1300" b="1" kern="0" dirty="0">
                <a:solidFill>
                  <a:sysClr val="windowText" lastClr="000000"/>
                </a:solidFill>
                <a:latin typeface="宋体" pitchFamily="2" charset="-122"/>
                <a:ea typeface="宋体" pitchFamily="2" charset="-122"/>
              </a:rPr>
              <a:t>外部市场数据</a:t>
            </a:r>
          </a:p>
        </p:txBody>
      </p:sp>
      <p:sp>
        <p:nvSpPr>
          <p:cNvPr id="153" name="Rectangle 25"/>
          <p:cNvSpPr>
            <a:spLocks noChangeArrowheads="1"/>
          </p:cNvSpPr>
          <p:nvPr/>
        </p:nvSpPr>
        <p:spPr bwMode="auto">
          <a:xfrm>
            <a:off x="8531117" y="5591470"/>
            <a:ext cx="368448" cy="731520"/>
          </a:xfrm>
          <a:prstGeom prst="rect">
            <a:avLst/>
          </a:prstGeom>
          <a:solidFill>
            <a:sysClr val="window" lastClr="FFFFFF"/>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marL="30013" indent="19509" algn="ctr" defTabSz="864382">
              <a:defRPr/>
            </a:pPr>
            <a:r>
              <a:rPr lang="zh-CN" altLang="en-US" sz="1000" kern="0" dirty="0">
                <a:solidFill>
                  <a:sysClr val="windowText" lastClr="000000"/>
                </a:solidFill>
                <a:latin typeface="宋体" pitchFamily="2" charset="-122"/>
                <a:ea typeface="宋体" pitchFamily="2" charset="-122"/>
              </a:rPr>
              <a:t>路</a:t>
            </a:r>
            <a:r>
              <a:rPr lang="en-US" altLang="zh-CN" sz="1000" kern="0" dirty="0">
                <a:solidFill>
                  <a:sysClr val="windowText" lastClr="000000"/>
                </a:solidFill>
                <a:latin typeface="宋体" pitchFamily="2" charset="-122"/>
                <a:ea typeface="宋体" pitchFamily="2" charset="-122"/>
              </a:rPr>
              <a:t/>
            </a:r>
            <a:br>
              <a:rPr lang="en-US" altLang="zh-CN" sz="1000" kern="0" dirty="0">
                <a:solidFill>
                  <a:sysClr val="windowText" lastClr="000000"/>
                </a:solidFill>
                <a:latin typeface="宋体" pitchFamily="2" charset="-122"/>
                <a:ea typeface="宋体" pitchFamily="2" charset="-122"/>
              </a:rPr>
            </a:br>
            <a:r>
              <a:rPr lang="zh-CN" altLang="en-US" sz="1000" kern="0" dirty="0">
                <a:solidFill>
                  <a:sysClr val="windowText" lastClr="000000"/>
                </a:solidFill>
                <a:latin typeface="宋体" pitchFamily="2" charset="-122"/>
                <a:ea typeface="宋体" pitchFamily="2" charset="-122"/>
              </a:rPr>
              <a:t>透</a:t>
            </a:r>
            <a:r>
              <a:rPr lang="en-US" altLang="zh-CN" sz="1000" kern="0" dirty="0">
                <a:solidFill>
                  <a:sysClr val="windowText" lastClr="000000"/>
                </a:solidFill>
                <a:latin typeface="宋体" pitchFamily="2" charset="-122"/>
                <a:ea typeface="宋体" pitchFamily="2" charset="-122"/>
              </a:rPr>
              <a:t/>
            </a:r>
            <a:br>
              <a:rPr lang="en-US" altLang="zh-CN" sz="1000" kern="0" dirty="0">
                <a:solidFill>
                  <a:sysClr val="windowText" lastClr="000000"/>
                </a:solidFill>
                <a:latin typeface="宋体" pitchFamily="2" charset="-122"/>
                <a:ea typeface="宋体" pitchFamily="2" charset="-122"/>
              </a:rPr>
            </a:br>
            <a:r>
              <a:rPr lang="zh-CN" altLang="en-US" sz="1000" kern="0" dirty="0">
                <a:solidFill>
                  <a:sysClr val="windowText" lastClr="000000"/>
                </a:solidFill>
                <a:latin typeface="宋体" pitchFamily="2" charset="-122"/>
                <a:ea typeface="宋体" pitchFamily="2" charset="-122"/>
              </a:rPr>
              <a:t>社</a:t>
            </a:r>
          </a:p>
        </p:txBody>
      </p:sp>
      <p:sp>
        <p:nvSpPr>
          <p:cNvPr id="154" name="Rectangle 25"/>
          <p:cNvSpPr>
            <a:spLocks noChangeArrowheads="1"/>
          </p:cNvSpPr>
          <p:nvPr/>
        </p:nvSpPr>
        <p:spPr bwMode="auto">
          <a:xfrm>
            <a:off x="8105525" y="5591470"/>
            <a:ext cx="365893" cy="731520"/>
          </a:xfrm>
          <a:prstGeom prst="rect">
            <a:avLst/>
          </a:prstGeom>
          <a:solidFill>
            <a:sysClr val="window" lastClr="FFFFFF"/>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marL="30013" indent="19509" algn="ctr" defTabSz="864382">
              <a:defRPr/>
            </a:pPr>
            <a:r>
              <a:rPr lang="zh-CN" altLang="en-US" sz="1000" kern="0" dirty="0" smtClean="0">
                <a:solidFill>
                  <a:sysClr val="windowText" lastClr="000000"/>
                </a:solidFill>
                <a:latin typeface="宋体" pitchFamily="2" charset="-122"/>
                <a:ea typeface="宋体" pitchFamily="2" charset="-122"/>
              </a:rPr>
              <a:t>万得</a:t>
            </a:r>
            <a:endParaRPr lang="zh-CN" altLang="en-US" sz="1000" kern="0" dirty="0">
              <a:solidFill>
                <a:sysClr val="windowText" lastClr="000000"/>
              </a:solidFill>
              <a:latin typeface="宋体" pitchFamily="2" charset="-122"/>
              <a:ea typeface="宋体" pitchFamily="2" charset="-122"/>
            </a:endParaRPr>
          </a:p>
        </p:txBody>
      </p:sp>
      <p:sp>
        <p:nvSpPr>
          <p:cNvPr id="155" name="矩形 154"/>
          <p:cNvSpPr/>
          <p:nvPr/>
        </p:nvSpPr>
        <p:spPr>
          <a:xfrm>
            <a:off x="5768494" y="5251645"/>
            <a:ext cx="843624" cy="1182231"/>
          </a:xfrm>
          <a:prstGeom prst="rect">
            <a:avLst/>
          </a:prstGeom>
          <a:solidFill>
            <a:sysClr val="window" lastClr="FFFFFF">
              <a:lumMod val="95000"/>
            </a:sysClr>
          </a:solidFill>
          <a:ln w="9525" cap="flat" cmpd="sng" algn="ctr">
            <a:solidFill>
              <a:srgbClr val="4F81BD">
                <a:shade val="50000"/>
              </a:srgbClr>
            </a:solidFill>
            <a:prstDash val="sysDash"/>
          </a:ln>
          <a:effectLst/>
        </p:spPr>
        <p:txBody>
          <a:bodyPr lIns="0" tIns="43219" rIns="0" bIns="43219" rtlCol="0" anchor="t"/>
          <a:lstStyle/>
          <a:p>
            <a:pPr algn="ctr" defTabSz="864382">
              <a:defRPr/>
            </a:pPr>
            <a:r>
              <a:rPr lang="zh-CN" altLang="en-US" sz="1300" b="1" kern="0" dirty="0">
                <a:solidFill>
                  <a:sysClr val="windowText" lastClr="000000"/>
                </a:solidFill>
                <a:latin typeface="宋体" pitchFamily="2" charset="-122"/>
                <a:ea typeface="宋体" pitchFamily="2" charset="-122"/>
              </a:rPr>
              <a:t>业务核算类</a:t>
            </a:r>
          </a:p>
        </p:txBody>
      </p:sp>
      <p:sp>
        <p:nvSpPr>
          <p:cNvPr id="156" name="Rectangle 25"/>
          <p:cNvSpPr>
            <a:spLocks noChangeArrowheads="1"/>
          </p:cNvSpPr>
          <p:nvPr/>
        </p:nvSpPr>
        <p:spPr bwMode="auto">
          <a:xfrm>
            <a:off x="5858714" y="5591470"/>
            <a:ext cx="618258" cy="731520"/>
          </a:xfrm>
          <a:prstGeom prst="rect">
            <a:avLst/>
          </a:prstGeom>
          <a:solidFill>
            <a:sysClr val="window" lastClr="FFFFFF"/>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marL="30013" indent="19509" algn="ctr" defTabSz="864382">
              <a:defRPr/>
            </a:pPr>
            <a:r>
              <a:rPr lang="zh-CN" altLang="en-US" sz="1000" kern="0" dirty="0">
                <a:solidFill>
                  <a:sysClr val="windowText" lastClr="000000"/>
                </a:solidFill>
                <a:latin typeface="宋体" pitchFamily="2" charset="-122"/>
                <a:ea typeface="宋体" pitchFamily="2" charset="-122"/>
              </a:rPr>
              <a:t>核心</a:t>
            </a:r>
            <a:endParaRPr lang="en-US" altLang="zh-CN" sz="1000" kern="0" dirty="0">
              <a:solidFill>
                <a:sysClr val="windowText" lastClr="000000"/>
              </a:solidFill>
              <a:latin typeface="宋体" pitchFamily="2" charset="-122"/>
              <a:ea typeface="宋体" pitchFamily="2" charset="-122"/>
            </a:endParaRPr>
          </a:p>
          <a:p>
            <a:pPr marL="30013" indent="19509" algn="ctr" defTabSz="864382">
              <a:defRPr/>
            </a:pPr>
            <a:r>
              <a:rPr lang="zh-CN" altLang="en-US" sz="1000" kern="0" dirty="0">
                <a:solidFill>
                  <a:sysClr val="windowText" lastClr="000000"/>
                </a:solidFill>
                <a:latin typeface="宋体" pitchFamily="2" charset="-122"/>
                <a:ea typeface="宋体" pitchFamily="2" charset="-122"/>
              </a:rPr>
              <a:t>业务</a:t>
            </a:r>
            <a:endParaRPr lang="en-US" altLang="zh-CN" sz="1000" kern="0" dirty="0">
              <a:solidFill>
                <a:sysClr val="windowText" lastClr="000000"/>
              </a:solidFill>
              <a:latin typeface="宋体" pitchFamily="2" charset="-122"/>
              <a:ea typeface="宋体" pitchFamily="2" charset="-122"/>
            </a:endParaRPr>
          </a:p>
          <a:p>
            <a:pPr marL="30013" indent="19509" algn="ctr" defTabSz="864382">
              <a:defRPr/>
            </a:pPr>
            <a:r>
              <a:rPr lang="zh-CN" altLang="en-US" sz="1000" kern="0" dirty="0">
                <a:solidFill>
                  <a:sysClr val="windowText" lastClr="000000"/>
                </a:solidFill>
                <a:latin typeface="宋体" pitchFamily="2" charset="-122"/>
                <a:ea typeface="宋体" pitchFamily="2" charset="-122"/>
              </a:rPr>
              <a:t>系统</a:t>
            </a:r>
          </a:p>
        </p:txBody>
      </p:sp>
      <p:sp>
        <p:nvSpPr>
          <p:cNvPr id="157" name="矩形 156"/>
          <p:cNvSpPr/>
          <p:nvPr/>
        </p:nvSpPr>
        <p:spPr>
          <a:xfrm>
            <a:off x="3567911" y="5555078"/>
            <a:ext cx="525197" cy="878797"/>
          </a:xfrm>
          <a:prstGeom prst="rect">
            <a:avLst/>
          </a:prstGeom>
          <a:solidFill>
            <a:srgbClr val="9BBB59">
              <a:lumMod val="40000"/>
              <a:lumOff val="60000"/>
            </a:srgbClr>
          </a:solidFill>
          <a:ln w="25400" cap="flat" cmpd="sng" algn="ctr">
            <a:noFill/>
            <a:prstDash val="solid"/>
          </a:ln>
          <a:effectLst/>
        </p:spPr>
        <p:txBody>
          <a:bodyPr lIns="86438" tIns="43219" rIns="86438" bIns="43219" rtlCol="0" anchor="t"/>
          <a:lstStyle/>
          <a:p>
            <a:pPr algn="ctr" defTabSz="864382">
              <a:defRPr/>
            </a:pPr>
            <a:endParaRPr lang="zh-CN" altLang="en-US" sz="1300" kern="0" dirty="0">
              <a:solidFill>
                <a:sysClr val="window" lastClr="FFFFFF"/>
              </a:solidFill>
              <a:latin typeface="宋体" pitchFamily="2" charset="-122"/>
              <a:ea typeface="宋体" pitchFamily="2" charset="-122"/>
            </a:endParaRPr>
          </a:p>
        </p:txBody>
      </p:sp>
      <p:sp>
        <p:nvSpPr>
          <p:cNvPr id="158" name="Rectangle 25"/>
          <p:cNvSpPr>
            <a:spLocks noChangeArrowheads="1"/>
          </p:cNvSpPr>
          <p:nvPr/>
        </p:nvSpPr>
        <p:spPr bwMode="auto">
          <a:xfrm>
            <a:off x="3623512" y="5591470"/>
            <a:ext cx="447786" cy="731520"/>
          </a:xfrm>
          <a:prstGeom prst="rect">
            <a:avLst/>
          </a:prstGeom>
          <a:solidFill>
            <a:sysClr val="window" lastClr="FFFFFF"/>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marL="30013" indent="19509" algn="ctr" defTabSz="864382">
              <a:defRPr/>
            </a:pPr>
            <a:r>
              <a:rPr lang="zh-CN" altLang="en-US" sz="1000" kern="0" dirty="0">
                <a:solidFill>
                  <a:sysClr val="windowText" lastClr="000000"/>
                </a:solidFill>
                <a:latin typeface="宋体" pitchFamily="2" charset="-122"/>
                <a:ea typeface="宋体" pitchFamily="2" charset="-122"/>
              </a:rPr>
              <a:t>客户</a:t>
            </a:r>
            <a:r>
              <a:rPr lang="en-US" altLang="zh-CN" sz="1000" kern="0" dirty="0">
                <a:solidFill>
                  <a:sysClr val="windowText" lastClr="000000"/>
                </a:solidFill>
                <a:latin typeface="宋体" pitchFamily="2" charset="-122"/>
                <a:ea typeface="宋体" pitchFamily="2" charset="-122"/>
              </a:rPr>
              <a:t/>
            </a:r>
            <a:br>
              <a:rPr lang="en-US" altLang="zh-CN" sz="1000" kern="0" dirty="0">
                <a:solidFill>
                  <a:sysClr val="windowText" lastClr="000000"/>
                </a:solidFill>
                <a:latin typeface="宋体" pitchFamily="2" charset="-122"/>
                <a:ea typeface="宋体" pitchFamily="2" charset="-122"/>
              </a:rPr>
            </a:br>
            <a:r>
              <a:rPr lang="zh-CN" altLang="en-US" sz="1000" kern="0" dirty="0">
                <a:solidFill>
                  <a:sysClr val="windowText" lastClr="000000"/>
                </a:solidFill>
                <a:latin typeface="宋体" pitchFamily="2" charset="-122"/>
                <a:ea typeface="宋体" pitchFamily="2" charset="-122"/>
              </a:rPr>
              <a:t>关系</a:t>
            </a:r>
            <a:r>
              <a:rPr lang="en-US" altLang="zh-CN" sz="1000" kern="0" dirty="0">
                <a:solidFill>
                  <a:sysClr val="windowText" lastClr="000000"/>
                </a:solidFill>
                <a:latin typeface="宋体" pitchFamily="2" charset="-122"/>
                <a:ea typeface="宋体" pitchFamily="2" charset="-122"/>
              </a:rPr>
              <a:t/>
            </a:r>
            <a:br>
              <a:rPr lang="en-US" altLang="zh-CN" sz="1000" kern="0" dirty="0">
                <a:solidFill>
                  <a:sysClr val="windowText" lastClr="000000"/>
                </a:solidFill>
                <a:latin typeface="宋体" pitchFamily="2" charset="-122"/>
                <a:ea typeface="宋体" pitchFamily="2" charset="-122"/>
              </a:rPr>
            </a:br>
            <a:r>
              <a:rPr lang="zh-CN" altLang="en-US" sz="1000" kern="0" dirty="0">
                <a:solidFill>
                  <a:sysClr val="windowText" lastClr="000000"/>
                </a:solidFill>
                <a:latin typeface="宋体" pitchFamily="2" charset="-122"/>
                <a:ea typeface="宋体" pitchFamily="2" charset="-122"/>
              </a:rPr>
              <a:t>管理</a:t>
            </a:r>
            <a:endParaRPr lang="en-US" altLang="zh-CN" sz="1000" kern="0" dirty="0">
              <a:solidFill>
                <a:sysClr val="windowText" lastClr="000000"/>
              </a:solidFill>
              <a:latin typeface="宋体" pitchFamily="2" charset="-122"/>
              <a:ea typeface="宋体" pitchFamily="2" charset="-122"/>
            </a:endParaRPr>
          </a:p>
          <a:p>
            <a:pPr marL="30013" indent="19509" algn="ctr" defTabSz="864382">
              <a:defRPr/>
            </a:pPr>
            <a:r>
              <a:rPr lang="zh-CN" altLang="en-US" sz="1000" kern="0" dirty="0">
                <a:solidFill>
                  <a:sysClr val="windowText" lastClr="000000"/>
                </a:solidFill>
                <a:latin typeface="宋体" pitchFamily="2" charset="-122"/>
                <a:ea typeface="宋体" pitchFamily="2" charset="-122"/>
              </a:rPr>
              <a:t>系统</a:t>
            </a:r>
          </a:p>
        </p:txBody>
      </p:sp>
      <p:sp>
        <p:nvSpPr>
          <p:cNvPr id="159" name="矩形 158"/>
          <p:cNvSpPr/>
          <p:nvPr/>
        </p:nvSpPr>
        <p:spPr>
          <a:xfrm>
            <a:off x="6635970" y="5252199"/>
            <a:ext cx="1209701" cy="1190890"/>
          </a:xfrm>
          <a:prstGeom prst="rect">
            <a:avLst/>
          </a:prstGeom>
          <a:solidFill>
            <a:sysClr val="window" lastClr="FFFFFF">
              <a:lumMod val="95000"/>
            </a:sysClr>
          </a:solidFill>
          <a:ln w="9525" cap="flat" cmpd="sng" algn="ctr">
            <a:solidFill>
              <a:srgbClr val="4F81BD">
                <a:shade val="50000"/>
              </a:srgbClr>
            </a:solidFill>
            <a:prstDash val="sysDash"/>
          </a:ln>
          <a:effectLst/>
        </p:spPr>
        <p:txBody>
          <a:bodyPr lIns="0" tIns="43219" rIns="0" bIns="43219" rtlCol="0" anchor="t"/>
          <a:lstStyle/>
          <a:p>
            <a:r>
              <a:rPr lang="zh-CN" altLang="en-US" sz="1300" b="1" kern="0" dirty="0">
                <a:solidFill>
                  <a:sysClr val="windowText" lastClr="000000"/>
                </a:solidFill>
                <a:latin typeface="宋体" pitchFamily="2" charset="-122"/>
                <a:ea typeface="宋体" pitchFamily="2" charset="-122"/>
              </a:rPr>
              <a:t>管理分析类系统</a:t>
            </a:r>
          </a:p>
        </p:txBody>
      </p:sp>
      <p:sp>
        <p:nvSpPr>
          <p:cNvPr id="160" name="矩形 159"/>
          <p:cNvSpPr/>
          <p:nvPr/>
        </p:nvSpPr>
        <p:spPr>
          <a:xfrm>
            <a:off x="4130617" y="5555079"/>
            <a:ext cx="257363" cy="882810"/>
          </a:xfrm>
          <a:prstGeom prst="rect">
            <a:avLst/>
          </a:prstGeom>
          <a:solidFill>
            <a:srgbClr val="9BBB59">
              <a:lumMod val="40000"/>
              <a:lumOff val="60000"/>
            </a:srgbClr>
          </a:solidFill>
          <a:ln w="25400" cap="flat" cmpd="sng" algn="ctr">
            <a:noFill/>
            <a:prstDash val="solid"/>
          </a:ln>
          <a:effectLst/>
        </p:spPr>
        <p:txBody>
          <a:bodyPr lIns="86438" tIns="43219" rIns="86438" bIns="43219" rtlCol="0" anchor="t"/>
          <a:lstStyle/>
          <a:p>
            <a:pPr algn="ctr" defTabSz="864382">
              <a:defRPr/>
            </a:pPr>
            <a:endParaRPr lang="zh-CN" altLang="en-US" sz="1300" kern="0" dirty="0">
              <a:solidFill>
                <a:sysClr val="window" lastClr="FFFFFF"/>
              </a:solidFill>
              <a:latin typeface="宋体" pitchFamily="2" charset="-122"/>
              <a:ea typeface="宋体" pitchFamily="2" charset="-122"/>
            </a:endParaRPr>
          </a:p>
        </p:txBody>
      </p:sp>
      <p:sp>
        <p:nvSpPr>
          <p:cNvPr id="161" name="Rectangle 25"/>
          <p:cNvSpPr>
            <a:spLocks noChangeArrowheads="1"/>
          </p:cNvSpPr>
          <p:nvPr/>
        </p:nvSpPr>
        <p:spPr bwMode="auto">
          <a:xfrm>
            <a:off x="4176323" y="5591470"/>
            <a:ext cx="193024" cy="731520"/>
          </a:xfrm>
          <a:prstGeom prst="rect">
            <a:avLst/>
          </a:prstGeom>
          <a:solidFill>
            <a:sysClr val="window" lastClr="FFFFFF"/>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marL="30013" indent="19509" algn="ctr" defTabSz="864382">
              <a:defRPr/>
            </a:pPr>
            <a:r>
              <a:rPr lang="en-US" altLang="zh-CN" sz="1000" kern="0" dirty="0">
                <a:solidFill>
                  <a:sysClr val="windowText" lastClr="000000"/>
                </a:solidFill>
                <a:latin typeface="宋体" pitchFamily="2" charset="-122"/>
                <a:ea typeface="宋体" pitchFamily="2" charset="-122"/>
              </a:rPr>
              <a:t>……</a:t>
            </a:r>
            <a:endParaRPr lang="zh-CN" altLang="en-US" sz="1000" kern="0" dirty="0">
              <a:solidFill>
                <a:sysClr val="windowText" lastClr="000000"/>
              </a:solidFill>
              <a:latin typeface="宋体" pitchFamily="2" charset="-122"/>
              <a:ea typeface="宋体" pitchFamily="2" charset="-122"/>
            </a:endParaRPr>
          </a:p>
        </p:txBody>
      </p:sp>
      <p:sp>
        <p:nvSpPr>
          <p:cNvPr id="162" name="Rectangle 25"/>
          <p:cNvSpPr>
            <a:spLocks noChangeArrowheads="1"/>
          </p:cNvSpPr>
          <p:nvPr/>
        </p:nvSpPr>
        <p:spPr bwMode="auto">
          <a:xfrm>
            <a:off x="7251954" y="5591470"/>
            <a:ext cx="465238" cy="731520"/>
          </a:xfrm>
          <a:prstGeom prst="rect">
            <a:avLst/>
          </a:prstGeom>
          <a:solidFill>
            <a:sysClr val="window" lastClr="FFFFFF"/>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a:r>
              <a:rPr lang="zh-CN" altLang="en-US" sz="1000" kern="0" dirty="0">
                <a:solidFill>
                  <a:sysClr val="windowText" lastClr="000000"/>
                </a:solidFill>
                <a:latin typeface="宋体" pitchFamily="2" charset="-122"/>
                <a:ea typeface="宋体" pitchFamily="2" charset="-122"/>
              </a:rPr>
              <a:t>管理</a:t>
            </a:r>
            <a:r>
              <a:rPr lang="en-US" altLang="zh-CN" sz="1000" kern="0" dirty="0">
                <a:solidFill>
                  <a:sysClr val="windowText" lastClr="000000"/>
                </a:solidFill>
                <a:latin typeface="宋体" pitchFamily="2" charset="-122"/>
                <a:ea typeface="宋体" pitchFamily="2" charset="-122"/>
              </a:rPr>
              <a:t/>
            </a:r>
            <a:br>
              <a:rPr lang="en-US" altLang="zh-CN" sz="1000" kern="0" dirty="0">
                <a:solidFill>
                  <a:sysClr val="windowText" lastClr="000000"/>
                </a:solidFill>
                <a:latin typeface="宋体" pitchFamily="2" charset="-122"/>
                <a:ea typeface="宋体" pitchFamily="2" charset="-122"/>
              </a:rPr>
            </a:br>
            <a:r>
              <a:rPr lang="zh-CN" altLang="en-US" sz="1000" kern="0" dirty="0">
                <a:solidFill>
                  <a:sysClr val="windowText" lastClr="000000"/>
                </a:solidFill>
                <a:latin typeface="宋体" pitchFamily="2" charset="-122"/>
                <a:ea typeface="宋体" pitchFamily="2" charset="-122"/>
              </a:rPr>
              <a:t>会计</a:t>
            </a:r>
            <a:r>
              <a:rPr lang="en-US" altLang="zh-CN" sz="1000" kern="0" dirty="0">
                <a:solidFill>
                  <a:sysClr val="windowText" lastClr="000000"/>
                </a:solidFill>
                <a:latin typeface="宋体" pitchFamily="2" charset="-122"/>
                <a:ea typeface="宋体" pitchFamily="2" charset="-122"/>
              </a:rPr>
              <a:t/>
            </a:r>
            <a:br>
              <a:rPr lang="en-US" altLang="zh-CN" sz="1000" kern="0" dirty="0">
                <a:solidFill>
                  <a:sysClr val="windowText" lastClr="000000"/>
                </a:solidFill>
                <a:latin typeface="宋体" pitchFamily="2" charset="-122"/>
                <a:ea typeface="宋体" pitchFamily="2" charset="-122"/>
              </a:rPr>
            </a:br>
            <a:r>
              <a:rPr lang="zh-CN" altLang="en-US" sz="1000" kern="0" dirty="0">
                <a:solidFill>
                  <a:sysClr val="windowText" lastClr="000000"/>
                </a:solidFill>
                <a:latin typeface="宋体" pitchFamily="2" charset="-122"/>
                <a:ea typeface="宋体" pitchFamily="2" charset="-122"/>
              </a:rPr>
              <a:t>系统</a:t>
            </a:r>
          </a:p>
        </p:txBody>
      </p:sp>
      <p:sp>
        <p:nvSpPr>
          <p:cNvPr id="163" name="矩形 162"/>
          <p:cNvSpPr/>
          <p:nvPr/>
        </p:nvSpPr>
        <p:spPr>
          <a:xfrm>
            <a:off x="2498766" y="5555078"/>
            <a:ext cx="489302" cy="878797"/>
          </a:xfrm>
          <a:prstGeom prst="rect">
            <a:avLst/>
          </a:prstGeom>
          <a:solidFill>
            <a:srgbClr val="9BBB59">
              <a:lumMod val="40000"/>
              <a:lumOff val="60000"/>
            </a:srgbClr>
          </a:solidFill>
          <a:ln w="25400" cap="flat" cmpd="sng" algn="ctr">
            <a:noFill/>
            <a:prstDash val="solid"/>
          </a:ln>
          <a:effectLst/>
        </p:spPr>
        <p:txBody>
          <a:bodyPr lIns="86438" tIns="43219" rIns="86438" bIns="43219" rtlCol="0" anchor="t"/>
          <a:lstStyle/>
          <a:p>
            <a:pPr algn="ctr" defTabSz="864382">
              <a:defRPr/>
            </a:pPr>
            <a:endParaRPr lang="zh-CN" altLang="en-US" sz="1300" kern="0" dirty="0">
              <a:solidFill>
                <a:sysClr val="window" lastClr="FFFFFF"/>
              </a:solidFill>
              <a:latin typeface="宋体" pitchFamily="2" charset="-122"/>
              <a:ea typeface="宋体" pitchFamily="2" charset="-122"/>
            </a:endParaRPr>
          </a:p>
        </p:txBody>
      </p:sp>
      <p:sp>
        <p:nvSpPr>
          <p:cNvPr id="164" name="Rectangle 25"/>
          <p:cNvSpPr>
            <a:spLocks noChangeArrowheads="1"/>
          </p:cNvSpPr>
          <p:nvPr/>
        </p:nvSpPr>
        <p:spPr bwMode="auto">
          <a:xfrm>
            <a:off x="2498766" y="5591470"/>
            <a:ext cx="447786" cy="731520"/>
          </a:xfrm>
          <a:prstGeom prst="rect">
            <a:avLst/>
          </a:prstGeom>
          <a:solidFill>
            <a:sysClr val="window" lastClr="FFFFFF"/>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marL="30013" indent="19509" algn="ctr" defTabSz="864382">
              <a:defRPr/>
            </a:pPr>
            <a:r>
              <a:rPr lang="zh-CN" altLang="en-US" sz="1000" kern="0" dirty="0" smtClean="0">
                <a:solidFill>
                  <a:sysClr val="windowText" lastClr="000000"/>
                </a:solidFill>
                <a:latin typeface="宋体" pitchFamily="2" charset="-122"/>
                <a:ea typeface="宋体" pitchFamily="2" charset="-122"/>
              </a:rPr>
              <a:t>根网</a:t>
            </a:r>
            <a:endParaRPr lang="zh-CN" altLang="en-US" sz="1000" kern="0" dirty="0">
              <a:solidFill>
                <a:sysClr val="windowText" lastClr="000000"/>
              </a:solidFill>
              <a:latin typeface="宋体" pitchFamily="2" charset="-122"/>
              <a:ea typeface="宋体" pitchFamily="2" charset="-122"/>
            </a:endParaRPr>
          </a:p>
        </p:txBody>
      </p:sp>
      <p:sp>
        <p:nvSpPr>
          <p:cNvPr id="165" name="Rectangle 25"/>
          <p:cNvSpPr>
            <a:spLocks noChangeArrowheads="1"/>
          </p:cNvSpPr>
          <p:nvPr/>
        </p:nvSpPr>
        <p:spPr bwMode="auto">
          <a:xfrm>
            <a:off x="3334510" y="2521533"/>
            <a:ext cx="405150" cy="914400"/>
          </a:xfrm>
          <a:prstGeom prst="rect">
            <a:avLst/>
          </a:prstGeom>
          <a:solidFill>
            <a:schemeClr val="accent2">
              <a:lumMod val="60000"/>
              <a:lumOff val="4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r>
              <a:rPr lang="zh-CN" altLang="en-US" sz="1100" dirty="0">
                <a:latin typeface="宋体" pitchFamily="2" charset="-122"/>
                <a:ea typeface="宋体" pitchFamily="2" charset="-122"/>
              </a:rPr>
              <a:t>信用</a:t>
            </a:r>
            <a:r>
              <a:rPr lang="en-US" altLang="zh-CN" sz="1100" dirty="0">
                <a:latin typeface="宋体" pitchFamily="2" charset="-122"/>
                <a:ea typeface="宋体" pitchFamily="2" charset="-122"/>
              </a:rPr>
              <a:t/>
            </a:r>
            <a:br>
              <a:rPr lang="en-US" altLang="zh-CN" sz="1100" dirty="0">
                <a:latin typeface="宋体" pitchFamily="2" charset="-122"/>
                <a:ea typeface="宋体" pitchFamily="2" charset="-122"/>
              </a:rPr>
            </a:br>
            <a:r>
              <a:rPr lang="zh-CN" altLang="en-US" sz="1100" dirty="0">
                <a:latin typeface="宋体" pitchFamily="2" charset="-122"/>
                <a:ea typeface="宋体" pitchFamily="2" charset="-122"/>
              </a:rPr>
              <a:t>风险</a:t>
            </a:r>
            <a:r>
              <a:rPr lang="en-US" altLang="zh-CN" sz="1100" dirty="0">
                <a:latin typeface="宋体" pitchFamily="2" charset="-122"/>
                <a:ea typeface="宋体" pitchFamily="2" charset="-122"/>
              </a:rPr>
              <a:t/>
            </a:r>
            <a:br>
              <a:rPr lang="en-US" altLang="zh-CN" sz="1100" dirty="0">
                <a:latin typeface="宋体" pitchFamily="2" charset="-122"/>
                <a:ea typeface="宋体" pitchFamily="2" charset="-122"/>
              </a:rPr>
            </a:br>
            <a:r>
              <a:rPr lang="zh-CN" altLang="en-US" sz="1100" dirty="0">
                <a:latin typeface="宋体" pitchFamily="2" charset="-122"/>
                <a:ea typeface="宋体" pitchFamily="2" charset="-122"/>
              </a:rPr>
              <a:t>限额</a:t>
            </a:r>
            <a:r>
              <a:rPr lang="en-US" altLang="zh-CN" sz="1100" dirty="0">
                <a:latin typeface="宋体" pitchFamily="2" charset="-122"/>
                <a:ea typeface="宋体" pitchFamily="2" charset="-122"/>
              </a:rPr>
              <a:t/>
            </a:r>
            <a:br>
              <a:rPr lang="en-US" altLang="zh-CN" sz="1100" dirty="0">
                <a:latin typeface="宋体" pitchFamily="2" charset="-122"/>
                <a:ea typeface="宋体" pitchFamily="2" charset="-122"/>
              </a:rPr>
            </a:br>
            <a:r>
              <a:rPr lang="zh-CN" altLang="en-US" sz="1100" dirty="0">
                <a:latin typeface="宋体" pitchFamily="2" charset="-122"/>
                <a:ea typeface="宋体" pitchFamily="2" charset="-122"/>
              </a:rPr>
              <a:t>管理</a:t>
            </a:r>
          </a:p>
        </p:txBody>
      </p:sp>
      <p:sp>
        <p:nvSpPr>
          <p:cNvPr id="166" name="Rectangle 25"/>
          <p:cNvSpPr>
            <a:spLocks noChangeArrowheads="1"/>
          </p:cNvSpPr>
          <p:nvPr/>
        </p:nvSpPr>
        <p:spPr bwMode="auto">
          <a:xfrm>
            <a:off x="3791605" y="2521533"/>
            <a:ext cx="405150" cy="914400"/>
          </a:xfrm>
          <a:prstGeom prst="rect">
            <a:avLst/>
          </a:prstGeom>
          <a:solidFill>
            <a:schemeClr val="accent2">
              <a:lumMod val="60000"/>
              <a:lumOff val="4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r>
              <a:rPr lang="zh-CN" altLang="en-US" sz="1100" dirty="0">
                <a:latin typeface="宋体" pitchFamily="2" charset="-122"/>
                <a:ea typeface="宋体" pitchFamily="2" charset="-122"/>
              </a:rPr>
              <a:t>信用风险组合分析</a:t>
            </a:r>
          </a:p>
        </p:txBody>
      </p:sp>
      <p:sp>
        <p:nvSpPr>
          <p:cNvPr id="167" name="Rectangle 45"/>
          <p:cNvSpPr/>
          <p:nvPr/>
        </p:nvSpPr>
        <p:spPr bwMode="auto">
          <a:xfrm>
            <a:off x="6916562" y="2498087"/>
            <a:ext cx="422031" cy="914400"/>
          </a:xfrm>
          <a:prstGeom prst="rect">
            <a:avLst/>
          </a:prstGeom>
          <a:solidFill>
            <a:schemeClr val="accent3">
              <a:lumMod val="75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a:defRPr/>
            </a:pPr>
            <a:r>
              <a:rPr lang="zh-CN" altLang="en-US" sz="1100" dirty="0">
                <a:solidFill>
                  <a:srgbClr val="000000"/>
                </a:solidFill>
                <a:latin typeface="宋体" pitchFamily="2" charset="-122"/>
                <a:ea typeface="宋体" pitchFamily="2" charset="-122"/>
              </a:rPr>
              <a:t>市场风险限额管理</a:t>
            </a:r>
            <a:endParaRPr lang="en-US" altLang="zh-CN" sz="1100" dirty="0">
              <a:solidFill>
                <a:srgbClr val="000000"/>
              </a:solidFill>
              <a:latin typeface="宋体" pitchFamily="2" charset="-122"/>
              <a:ea typeface="宋体" pitchFamily="2" charset="-122"/>
            </a:endParaRPr>
          </a:p>
        </p:txBody>
      </p:sp>
      <p:sp>
        <p:nvSpPr>
          <p:cNvPr id="168" name="Rectangle 47"/>
          <p:cNvSpPr/>
          <p:nvPr/>
        </p:nvSpPr>
        <p:spPr bwMode="auto">
          <a:xfrm>
            <a:off x="7387428" y="2498087"/>
            <a:ext cx="422031" cy="914400"/>
          </a:xfrm>
          <a:prstGeom prst="rect">
            <a:avLst/>
          </a:prstGeom>
          <a:solidFill>
            <a:schemeClr val="accent3">
              <a:lumMod val="75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a:defRPr/>
            </a:pPr>
            <a:r>
              <a:rPr lang="zh-CN" altLang="en-US" sz="1100" dirty="0">
                <a:latin typeface="宋体" pitchFamily="2" charset="-122"/>
                <a:ea typeface="宋体" pitchFamily="2" charset="-122"/>
              </a:rPr>
              <a:t>事后</a:t>
            </a:r>
            <a:r>
              <a:rPr lang="en-US" altLang="zh-CN" sz="1100" dirty="0">
                <a:latin typeface="宋体" pitchFamily="2" charset="-122"/>
                <a:ea typeface="宋体" pitchFamily="2" charset="-122"/>
              </a:rPr>
              <a:t/>
            </a:r>
            <a:br>
              <a:rPr lang="en-US" altLang="zh-CN" sz="1100" dirty="0">
                <a:latin typeface="宋体" pitchFamily="2" charset="-122"/>
                <a:ea typeface="宋体" pitchFamily="2" charset="-122"/>
              </a:rPr>
            </a:br>
            <a:r>
              <a:rPr lang="zh-CN" altLang="en-US" sz="1100" dirty="0">
                <a:latin typeface="宋体" pitchFamily="2" charset="-122"/>
                <a:ea typeface="宋体" pitchFamily="2" charset="-122"/>
              </a:rPr>
              <a:t>检验</a:t>
            </a:r>
            <a:endParaRPr lang="en-US" altLang="zh-CN" sz="1100" dirty="0">
              <a:latin typeface="宋体" pitchFamily="2" charset="-122"/>
              <a:ea typeface="宋体" pitchFamily="2" charset="-122"/>
            </a:endParaRPr>
          </a:p>
        </p:txBody>
      </p:sp>
      <p:sp>
        <p:nvSpPr>
          <p:cNvPr id="169" name="Rectangle 48"/>
          <p:cNvSpPr/>
          <p:nvPr/>
        </p:nvSpPr>
        <p:spPr bwMode="auto">
          <a:xfrm>
            <a:off x="7855519" y="2498087"/>
            <a:ext cx="422031" cy="914400"/>
          </a:xfrm>
          <a:prstGeom prst="rect">
            <a:avLst/>
          </a:prstGeom>
          <a:solidFill>
            <a:schemeClr val="accent3">
              <a:lumMod val="75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a:r>
              <a:rPr lang="zh-CN" altLang="en-US" sz="1100" dirty="0">
                <a:latin typeface="宋体" pitchFamily="2" charset="-122"/>
                <a:ea typeface="宋体" pitchFamily="2" charset="-122"/>
              </a:rPr>
              <a:t>市场</a:t>
            </a:r>
            <a:r>
              <a:rPr lang="en-US" altLang="zh-CN" sz="1100" dirty="0">
                <a:latin typeface="宋体" pitchFamily="2" charset="-122"/>
                <a:ea typeface="宋体" pitchFamily="2" charset="-122"/>
              </a:rPr>
              <a:t/>
            </a:r>
            <a:br>
              <a:rPr lang="en-US" altLang="zh-CN" sz="1100" dirty="0">
                <a:latin typeface="宋体" pitchFamily="2" charset="-122"/>
                <a:ea typeface="宋体" pitchFamily="2" charset="-122"/>
              </a:rPr>
            </a:br>
            <a:r>
              <a:rPr lang="zh-CN" altLang="en-US" sz="1100" dirty="0">
                <a:latin typeface="宋体" pitchFamily="2" charset="-122"/>
                <a:ea typeface="宋体" pitchFamily="2" charset="-122"/>
              </a:rPr>
              <a:t>风险</a:t>
            </a:r>
            <a:r>
              <a:rPr lang="en-US" altLang="zh-CN" sz="1100" dirty="0">
                <a:latin typeface="宋体" pitchFamily="2" charset="-122"/>
                <a:ea typeface="宋体" pitchFamily="2" charset="-122"/>
              </a:rPr>
              <a:t/>
            </a:r>
            <a:br>
              <a:rPr lang="en-US" altLang="zh-CN" sz="1100" dirty="0">
                <a:latin typeface="宋体" pitchFamily="2" charset="-122"/>
                <a:ea typeface="宋体" pitchFamily="2" charset="-122"/>
              </a:rPr>
            </a:br>
            <a:r>
              <a:rPr lang="zh-CN" altLang="en-US" sz="1100" dirty="0">
                <a:latin typeface="宋体" pitchFamily="2" charset="-122"/>
                <a:ea typeface="宋体" pitchFamily="2" charset="-122"/>
              </a:rPr>
              <a:t>报告</a:t>
            </a:r>
          </a:p>
        </p:txBody>
      </p:sp>
      <p:sp>
        <p:nvSpPr>
          <p:cNvPr id="170" name="Rectangle 44"/>
          <p:cNvSpPr/>
          <p:nvPr/>
        </p:nvSpPr>
        <p:spPr bwMode="auto">
          <a:xfrm>
            <a:off x="4413796" y="2498087"/>
            <a:ext cx="422031" cy="914400"/>
          </a:xfrm>
          <a:prstGeom prst="rect">
            <a:avLst/>
          </a:prstGeom>
          <a:solidFill>
            <a:schemeClr val="accent2">
              <a:lumMod val="60000"/>
              <a:lumOff val="4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r>
              <a:rPr lang="zh-CN" altLang="en-US" sz="1100" dirty="0">
                <a:latin typeface="宋体" pitchFamily="2" charset="-122"/>
                <a:ea typeface="宋体" pitchFamily="2" charset="-122"/>
              </a:rPr>
              <a:t>风险控制自我评估</a:t>
            </a:r>
            <a:endParaRPr lang="en-US" altLang="zh-CN" sz="1100" dirty="0">
              <a:latin typeface="宋体" pitchFamily="2" charset="-122"/>
              <a:ea typeface="宋体" pitchFamily="2" charset="-122"/>
            </a:endParaRPr>
          </a:p>
        </p:txBody>
      </p:sp>
      <p:sp>
        <p:nvSpPr>
          <p:cNvPr id="171" name="Rectangle 45"/>
          <p:cNvSpPr/>
          <p:nvPr/>
        </p:nvSpPr>
        <p:spPr bwMode="auto">
          <a:xfrm>
            <a:off x="4881885" y="2498087"/>
            <a:ext cx="422031" cy="914400"/>
          </a:xfrm>
          <a:prstGeom prst="rect">
            <a:avLst/>
          </a:prstGeom>
          <a:solidFill>
            <a:schemeClr val="accent2">
              <a:lumMod val="60000"/>
              <a:lumOff val="4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r>
              <a:rPr lang="zh-CN" altLang="en-US" sz="1100" dirty="0">
                <a:latin typeface="宋体" pitchFamily="2" charset="-122"/>
                <a:ea typeface="宋体" pitchFamily="2" charset="-122"/>
              </a:rPr>
              <a:t>损失数据收集</a:t>
            </a:r>
            <a:endParaRPr lang="en-US" altLang="zh-CN" sz="1100" dirty="0">
              <a:latin typeface="宋体" pitchFamily="2" charset="-122"/>
              <a:ea typeface="宋体" pitchFamily="2" charset="-122"/>
            </a:endParaRPr>
          </a:p>
        </p:txBody>
      </p:sp>
      <p:sp>
        <p:nvSpPr>
          <p:cNvPr id="172" name="Rectangle 46"/>
          <p:cNvSpPr/>
          <p:nvPr/>
        </p:nvSpPr>
        <p:spPr bwMode="auto">
          <a:xfrm>
            <a:off x="5349975" y="2498087"/>
            <a:ext cx="422031" cy="914400"/>
          </a:xfrm>
          <a:prstGeom prst="rect">
            <a:avLst/>
          </a:prstGeom>
          <a:solidFill>
            <a:schemeClr val="accent2">
              <a:lumMod val="60000"/>
              <a:lumOff val="4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r>
              <a:rPr lang="zh-CN" altLang="en-US" sz="1100" dirty="0">
                <a:latin typeface="宋体" pitchFamily="2" charset="-122"/>
                <a:ea typeface="宋体" pitchFamily="2" charset="-122"/>
              </a:rPr>
              <a:t>关键风险指标</a:t>
            </a:r>
            <a:endParaRPr lang="en-US" altLang="zh-CN" sz="1100" dirty="0">
              <a:latin typeface="宋体" pitchFamily="2" charset="-122"/>
              <a:ea typeface="宋体" pitchFamily="2" charset="-122"/>
            </a:endParaRPr>
          </a:p>
        </p:txBody>
      </p:sp>
      <p:sp>
        <p:nvSpPr>
          <p:cNvPr id="173" name="Rectangle 46"/>
          <p:cNvSpPr/>
          <p:nvPr/>
        </p:nvSpPr>
        <p:spPr bwMode="auto">
          <a:xfrm>
            <a:off x="5818064" y="2498087"/>
            <a:ext cx="422031" cy="914400"/>
          </a:xfrm>
          <a:prstGeom prst="rect">
            <a:avLst/>
          </a:prstGeom>
          <a:solidFill>
            <a:schemeClr val="accent2">
              <a:lumMod val="60000"/>
              <a:lumOff val="4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r>
              <a:rPr lang="zh-CN" altLang="en-US" sz="1100" dirty="0">
                <a:latin typeface="宋体" pitchFamily="2" charset="-122"/>
                <a:ea typeface="宋体" pitchFamily="2" charset="-122"/>
              </a:rPr>
              <a:t>操作风险计量</a:t>
            </a:r>
            <a:endParaRPr lang="en-US" altLang="zh-CN" sz="1100" dirty="0">
              <a:latin typeface="宋体" pitchFamily="2" charset="-122"/>
              <a:ea typeface="宋体" pitchFamily="2" charset="-122"/>
            </a:endParaRPr>
          </a:p>
        </p:txBody>
      </p:sp>
      <p:sp>
        <p:nvSpPr>
          <p:cNvPr id="174" name="Rectangle 44"/>
          <p:cNvSpPr/>
          <p:nvPr/>
        </p:nvSpPr>
        <p:spPr bwMode="auto">
          <a:xfrm>
            <a:off x="6459294" y="2498087"/>
            <a:ext cx="422031" cy="914400"/>
          </a:xfrm>
          <a:prstGeom prst="rect">
            <a:avLst/>
          </a:prstGeom>
          <a:solidFill>
            <a:schemeClr val="accent3">
              <a:lumMod val="75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marL="30013" indent="-60027" algn="ctr">
              <a:defRPr/>
            </a:pPr>
            <a:r>
              <a:rPr lang="zh-CN" altLang="en-US" sz="1100" dirty="0">
                <a:latin typeface="宋体" pitchFamily="2" charset="-122"/>
                <a:ea typeface="宋体" pitchFamily="2" charset="-122"/>
              </a:rPr>
              <a:t>市场</a:t>
            </a:r>
            <a:r>
              <a:rPr lang="en-US" altLang="zh-CN" sz="1100" dirty="0">
                <a:latin typeface="宋体" pitchFamily="2" charset="-122"/>
                <a:ea typeface="宋体" pitchFamily="2" charset="-122"/>
              </a:rPr>
              <a:t/>
            </a:r>
            <a:br>
              <a:rPr lang="en-US" altLang="zh-CN" sz="1100" dirty="0">
                <a:latin typeface="宋体" pitchFamily="2" charset="-122"/>
                <a:ea typeface="宋体" pitchFamily="2" charset="-122"/>
              </a:rPr>
            </a:br>
            <a:r>
              <a:rPr lang="zh-CN" altLang="en-US" sz="1100" dirty="0">
                <a:latin typeface="宋体" pitchFamily="2" charset="-122"/>
                <a:ea typeface="宋体" pitchFamily="2" charset="-122"/>
              </a:rPr>
              <a:t>风险计量</a:t>
            </a:r>
            <a:endParaRPr lang="en-US" altLang="zh-CN" sz="1100" dirty="0">
              <a:latin typeface="宋体" pitchFamily="2" charset="-122"/>
              <a:ea typeface="宋体" pitchFamily="2" charset="-122"/>
            </a:endParaRPr>
          </a:p>
        </p:txBody>
      </p:sp>
      <p:sp>
        <p:nvSpPr>
          <p:cNvPr id="175" name="Rectangle 25"/>
          <p:cNvSpPr>
            <a:spLocks noChangeArrowheads="1"/>
          </p:cNvSpPr>
          <p:nvPr/>
        </p:nvSpPr>
        <p:spPr bwMode="auto">
          <a:xfrm>
            <a:off x="865409" y="2521533"/>
            <a:ext cx="1086681" cy="914400"/>
          </a:xfrm>
          <a:prstGeom prst="rect">
            <a:avLst/>
          </a:prstGeom>
          <a:solidFill>
            <a:schemeClr val="accent2">
              <a:lumMod val="60000"/>
              <a:lumOff val="4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marL="30013" indent="-60027" algn="ctr"/>
            <a:r>
              <a:rPr lang="zh-CN" altLang="en-US" sz="1100" dirty="0">
                <a:latin typeface="宋体" pitchFamily="2" charset="-122"/>
                <a:ea typeface="宋体" pitchFamily="2" charset="-122"/>
              </a:rPr>
              <a:t>非零售评级引擎</a:t>
            </a:r>
            <a:r>
              <a:rPr lang="en-US" altLang="zh-CN" sz="1100" dirty="0">
                <a:latin typeface="宋体" pitchFamily="2" charset="-122"/>
                <a:ea typeface="宋体" pitchFamily="2" charset="-122"/>
              </a:rPr>
              <a:t/>
            </a:r>
            <a:br>
              <a:rPr lang="en-US" altLang="zh-CN" sz="1100" dirty="0">
                <a:latin typeface="宋体" pitchFamily="2" charset="-122"/>
                <a:ea typeface="宋体" pitchFamily="2" charset="-122"/>
              </a:rPr>
            </a:br>
            <a:r>
              <a:rPr lang="en-US" altLang="zh-CN" sz="1100" dirty="0">
                <a:latin typeface="宋体" pitchFamily="2" charset="-122"/>
                <a:ea typeface="宋体" pitchFamily="2" charset="-122"/>
              </a:rPr>
              <a:t>(</a:t>
            </a:r>
            <a:r>
              <a:rPr lang="zh-CN" altLang="en-US" sz="1100" dirty="0">
                <a:latin typeface="宋体" pitchFamily="2" charset="-122"/>
                <a:ea typeface="宋体" pitchFamily="2" charset="-122"/>
              </a:rPr>
              <a:t>客户评级、</a:t>
            </a:r>
            <a:r>
              <a:rPr lang="en-US" altLang="zh-CN" sz="1100" dirty="0">
                <a:latin typeface="宋体" pitchFamily="2" charset="-122"/>
                <a:ea typeface="宋体" pitchFamily="2" charset="-122"/>
              </a:rPr>
              <a:t/>
            </a:r>
            <a:br>
              <a:rPr lang="en-US" altLang="zh-CN" sz="1100" dirty="0">
                <a:latin typeface="宋体" pitchFamily="2" charset="-122"/>
                <a:ea typeface="宋体" pitchFamily="2" charset="-122"/>
              </a:rPr>
            </a:br>
            <a:r>
              <a:rPr lang="zh-CN" altLang="en-US" sz="1100" dirty="0">
                <a:latin typeface="宋体" pitchFamily="2" charset="-122"/>
                <a:ea typeface="宋体" pitchFamily="2" charset="-122"/>
              </a:rPr>
              <a:t>债项评级</a:t>
            </a:r>
            <a:r>
              <a:rPr lang="en-US" altLang="zh-CN" sz="1100" dirty="0">
                <a:latin typeface="宋体" pitchFamily="2" charset="-122"/>
                <a:ea typeface="宋体" pitchFamily="2" charset="-122"/>
              </a:rPr>
              <a:t>)</a:t>
            </a:r>
            <a:endParaRPr lang="zh-CN" altLang="en-US" sz="1100" dirty="0">
              <a:latin typeface="宋体" pitchFamily="2" charset="-122"/>
              <a:ea typeface="宋体" pitchFamily="2" charset="-122"/>
            </a:endParaRPr>
          </a:p>
        </p:txBody>
      </p:sp>
      <p:sp>
        <p:nvSpPr>
          <p:cNvPr id="176" name="Rectangle 25"/>
          <p:cNvSpPr>
            <a:spLocks noChangeArrowheads="1"/>
          </p:cNvSpPr>
          <p:nvPr/>
        </p:nvSpPr>
        <p:spPr bwMode="auto">
          <a:xfrm>
            <a:off x="2430244" y="2521533"/>
            <a:ext cx="422031" cy="914400"/>
          </a:xfrm>
          <a:prstGeom prst="rect">
            <a:avLst/>
          </a:prstGeom>
          <a:solidFill>
            <a:schemeClr val="accent2">
              <a:lumMod val="60000"/>
              <a:lumOff val="4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r>
              <a:rPr lang="zh-CN" altLang="en-US" sz="1100" dirty="0">
                <a:latin typeface="宋体" pitchFamily="2" charset="-122"/>
                <a:ea typeface="宋体" pitchFamily="2" charset="-122"/>
              </a:rPr>
              <a:t>零售</a:t>
            </a:r>
            <a:endParaRPr lang="en-US" altLang="zh-CN" sz="1100" dirty="0">
              <a:latin typeface="宋体" pitchFamily="2" charset="-122"/>
              <a:ea typeface="宋体" pitchFamily="2" charset="-122"/>
            </a:endParaRPr>
          </a:p>
          <a:p>
            <a:r>
              <a:rPr lang="zh-CN" altLang="en-US" sz="1100" dirty="0">
                <a:latin typeface="宋体" pitchFamily="2" charset="-122"/>
                <a:ea typeface="宋体" pitchFamily="2" charset="-122"/>
              </a:rPr>
              <a:t>申请</a:t>
            </a:r>
            <a:r>
              <a:rPr lang="en-US" altLang="zh-CN" sz="1100" dirty="0">
                <a:latin typeface="宋体" pitchFamily="2" charset="-122"/>
                <a:ea typeface="宋体" pitchFamily="2" charset="-122"/>
              </a:rPr>
              <a:t/>
            </a:r>
            <a:br>
              <a:rPr lang="en-US" altLang="zh-CN" sz="1100" dirty="0">
                <a:latin typeface="宋体" pitchFamily="2" charset="-122"/>
                <a:ea typeface="宋体" pitchFamily="2" charset="-122"/>
              </a:rPr>
            </a:br>
            <a:r>
              <a:rPr lang="zh-CN" altLang="en-US" sz="1100" dirty="0">
                <a:latin typeface="宋体" pitchFamily="2" charset="-122"/>
                <a:ea typeface="宋体" pitchFamily="2" charset="-122"/>
              </a:rPr>
              <a:t>评分</a:t>
            </a:r>
            <a:r>
              <a:rPr lang="en-US" altLang="zh-CN" sz="1100" dirty="0">
                <a:latin typeface="宋体" pitchFamily="2" charset="-122"/>
                <a:ea typeface="宋体" pitchFamily="2" charset="-122"/>
              </a:rPr>
              <a:t/>
            </a:r>
            <a:br>
              <a:rPr lang="en-US" altLang="zh-CN" sz="1100" dirty="0">
                <a:latin typeface="宋体" pitchFamily="2" charset="-122"/>
                <a:ea typeface="宋体" pitchFamily="2" charset="-122"/>
              </a:rPr>
            </a:br>
            <a:r>
              <a:rPr lang="zh-CN" altLang="en-US" sz="1100" dirty="0">
                <a:latin typeface="宋体" pitchFamily="2" charset="-122"/>
                <a:ea typeface="宋体" pitchFamily="2" charset="-122"/>
              </a:rPr>
              <a:t>引擎</a:t>
            </a:r>
          </a:p>
        </p:txBody>
      </p:sp>
      <p:sp>
        <p:nvSpPr>
          <p:cNvPr id="177" name="Rectangle 25"/>
          <p:cNvSpPr>
            <a:spLocks noChangeArrowheads="1"/>
          </p:cNvSpPr>
          <p:nvPr/>
        </p:nvSpPr>
        <p:spPr bwMode="auto">
          <a:xfrm>
            <a:off x="2874362" y="2521533"/>
            <a:ext cx="422031" cy="914400"/>
          </a:xfrm>
          <a:prstGeom prst="rect">
            <a:avLst/>
          </a:prstGeom>
          <a:solidFill>
            <a:schemeClr val="accent2">
              <a:lumMod val="60000"/>
              <a:lumOff val="4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r>
              <a:rPr lang="zh-CN" altLang="en-US" sz="1100" dirty="0">
                <a:latin typeface="宋体" pitchFamily="2" charset="-122"/>
                <a:ea typeface="宋体" pitchFamily="2" charset="-122"/>
              </a:rPr>
              <a:t>零售</a:t>
            </a:r>
            <a:r>
              <a:rPr lang="en-US" altLang="zh-CN" sz="1100" dirty="0">
                <a:latin typeface="宋体" pitchFamily="2" charset="-122"/>
                <a:ea typeface="宋体" pitchFamily="2" charset="-122"/>
              </a:rPr>
              <a:t/>
            </a:r>
            <a:br>
              <a:rPr lang="en-US" altLang="zh-CN" sz="1100" dirty="0">
                <a:latin typeface="宋体" pitchFamily="2" charset="-122"/>
                <a:ea typeface="宋体" pitchFamily="2" charset="-122"/>
              </a:rPr>
            </a:br>
            <a:r>
              <a:rPr lang="zh-CN" altLang="en-US" sz="1100" dirty="0">
                <a:latin typeface="宋体" pitchFamily="2" charset="-122"/>
                <a:ea typeface="宋体" pitchFamily="2" charset="-122"/>
              </a:rPr>
              <a:t>行为</a:t>
            </a:r>
            <a:r>
              <a:rPr lang="en-US" altLang="zh-CN" sz="1100" dirty="0">
                <a:latin typeface="宋体" pitchFamily="2" charset="-122"/>
                <a:ea typeface="宋体" pitchFamily="2" charset="-122"/>
              </a:rPr>
              <a:t/>
            </a:r>
            <a:br>
              <a:rPr lang="en-US" altLang="zh-CN" sz="1100" dirty="0">
                <a:latin typeface="宋体" pitchFamily="2" charset="-122"/>
                <a:ea typeface="宋体" pitchFamily="2" charset="-122"/>
              </a:rPr>
            </a:br>
            <a:r>
              <a:rPr lang="zh-CN" altLang="en-US" sz="1100" dirty="0">
                <a:latin typeface="宋体" pitchFamily="2" charset="-122"/>
                <a:ea typeface="宋体" pitchFamily="2" charset="-122"/>
              </a:rPr>
              <a:t>评分</a:t>
            </a:r>
          </a:p>
        </p:txBody>
      </p:sp>
      <p:sp>
        <p:nvSpPr>
          <p:cNvPr id="178" name="Rectangle 25"/>
          <p:cNvSpPr>
            <a:spLocks noChangeArrowheads="1"/>
          </p:cNvSpPr>
          <p:nvPr/>
        </p:nvSpPr>
        <p:spPr bwMode="auto">
          <a:xfrm>
            <a:off x="1986126" y="2521533"/>
            <a:ext cx="422031" cy="914400"/>
          </a:xfrm>
          <a:prstGeom prst="rect">
            <a:avLst/>
          </a:prstGeom>
          <a:solidFill>
            <a:schemeClr val="accent2">
              <a:lumMod val="60000"/>
              <a:lumOff val="4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r>
              <a:rPr lang="zh-CN" altLang="en-US" sz="1100" dirty="0">
                <a:latin typeface="宋体" pitchFamily="2" charset="-122"/>
                <a:ea typeface="宋体" pitchFamily="2" charset="-122"/>
              </a:rPr>
              <a:t>零售</a:t>
            </a:r>
            <a:r>
              <a:rPr lang="en-US" altLang="zh-CN" sz="1100" dirty="0">
                <a:latin typeface="宋体" pitchFamily="2" charset="-122"/>
                <a:ea typeface="宋体" pitchFamily="2" charset="-122"/>
              </a:rPr>
              <a:t/>
            </a:r>
            <a:br>
              <a:rPr lang="en-US" altLang="zh-CN" sz="1100" dirty="0">
                <a:latin typeface="宋体" pitchFamily="2" charset="-122"/>
                <a:ea typeface="宋体" pitchFamily="2" charset="-122"/>
              </a:rPr>
            </a:br>
            <a:r>
              <a:rPr lang="zh-CN" altLang="en-US" sz="1100" dirty="0">
                <a:latin typeface="宋体" pitchFamily="2" charset="-122"/>
                <a:ea typeface="宋体" pitchFamily="2" charset="-122"/>
              </a:rPr>
              <a:t>敞口</a:t>
            </a:r>
            <a:r>
              <a:rPr lang="en-US" altLang="zh-CN" sz="1100" dirty="0">
                <a:latin typeface="宋体" pitchFamily="2" charset="-122"/>
                <a:ea typeface="宋体" pitchFamily="2" charset="-122"/>
              </a:rPr>
              <a:t/>
            </a:r>
            <a:br>
              <a:rPr lang="en-US" altLang="zh-CN" sz="1100" dirty="0">
                <a:latin typeface="宋体" pitchFamily="2" charset="-122"/>
                <a:ea typeface="宋体" pitchFamily="2" charset="-122"/>
              </a:rPr>
            </a:br>
            <a:r>
              <a:rPr lang="zh-CN" altLang="en-US" sz="1100" dirty="0">
                <a:latin typeface="宋体" pitchFamily="2" charset="-122"/>
                <a:ea typeface="宋体" pitchFamily="2" charset="-122"/>
              </a:rPr>
              <a:t>分池</a:t>
            </a:r>
          </a:p>
        </p:txBody>
      </p:sp>
      <p:sp>
        <p:nvSpPr>
          <p:cNvPr id="179" name="Rectangle 73"/>
          <p:cNvSpPr/>
          <p:nvPr/>
        </p:nvSpPr>
        <p:spPr bwMode="auto">
          <a:xfrm flipH="1">
            <a:off x="7397764" y="1418942"/>
            <a:ext cx="510007" cy="640080"/>
          </a:xfrm>
          <a:prstGeom prst="rect">
            <a:avLst/>
          </a:prstGeom>
          <a:solidFill>
            <a:schemeClr val="accent3">
              <a:lumMod val="40000"/>
              <a:lumOff val="60000"/>
            </a:schemeClr>
          </a:solidFill>
          <a:ln w="28575">
            <a:solidFill>
              <a:srgbClr val="061DC8"/>
            </a:solidFill>
            <a:miter lim="800000"/>
            <a:headEnd/>
            <a:tailEnd/>
          </a:ln>
          <a:effectLst/>
          <a:extLst/>
        </p:spPr>
        <p:txBody>
          <a:bodyPr lIns="43219" tIns="43219" rIns="43219" bIns="43219" anchor="ctr"/>
          <a:lstStyle/>
          <a:p>
            <a:pPr algn="ctr" defTabSz="864382">
              <a:spcBef>
                <a:spcPct val="0"/>
              </a:spcBef>
              <a:defRPr/>
            </a:pPr>
            <a:r>
              <a:rPr lang="zh-CN" altLang="en-US" sz="1100" b="1" kern="0" dirty="0">
                <a:solidFill>
                  <a:sysClr val="windowText" lastClr="000000"/>
                </a:solidFill>
                <a:latin typeface="宋体" pitchFamily="2" charset="-122"/>
                <a:ea typeface="宋体" pitchFamily="2" charset="-122"/>
                <a:cs typeface="Times New Roman" pitchFamily="18" charset="0"/>
              </a:rPr>
              <a:t>风险</a:t>
            </a:r>
            <a:r>
              <a:rPr lang="en-US" altLang="zh-CN" sz="1100" b="1" kern="0" dirty="0">
                <a:solidFill>
                  <a:sysClr val="windowText" lastClr="000000"/>
                </a:solidFill>
                <a:latin typeface="宋体" pitchFamily="2" charset="-122"/>
                <a:ea typeface="宋体" pitchFamily="2" charset="-122"/>
                <a:cs typeface="Times New Roman" pitchFamily="18" charset="0"/>
              </a:rPr>
              <a:t/>
            </a:r>
            <a:br>
              <a:rPr lang="en-US" altLang="zh-CN" sz="1100" b="1" kern="0" dirty="0">
                <a:solidFill>
                  <a:sysClr val="windowText" lastClr="000000"/>
                </a:solidFill>
                <a:latin typeface="宋体" pitchFamily="2" charset="-122"/>
                <a:ea typeface="宋体" pitchFamily="2" charset="-122"/>
                <a:cs typeface="Times New Roman" pitchFamily="18" charset="0"/>
              </a:rPr>
            </a:br>
            <a:r>
              <a:rPr lang="zh-CN" altLang="en-US" sz="1100" b="1" kern="0" dirty="0">
                <a:solidFill>
                  <a:sysClr val="windowText" lastClr="000000"/>
                </a:solidFill>
                <a:latin typeface="宋体" pitchFamily="2" charset="-122"/>
                <a:ea typeface="宋体" pitchFamily="2" charset="-122"/>
                <a:cs typeface="Times New Roman" pitchFamily="18" charset="0"/>
              </a:rPr>
              <a:t>监测</a:t>
            </a:r>
            <a:r>
              <a:rPr lang="en-US" altLang="zh-CN" sz="1100" b="1" kern="0" dirty="0">
                <a:solidFill>
                  <a:sysClr val="windowText" lastClr="000000"/>
                </a:solidFill>
                <a:latin typeface="宋体" pitchFamily="2" charset="-122"/>
                <a:ea typeface="宋体" pitchFamily="2" charset="-122"/>
                <a:cs typeface="Times New Roman" pitchFamily="18" charset="0"/>
              </a:rPr>
              <a:t/>
            </a:r>
            <a:br>
              <a:rPr lang="en-US" altLang="zh-CN" sz="1100" b="1" kern="0" dirty="0">
                <a:solidFill>
                  <a:sysClr val="windowText" lastClr="000000"/>
                </a:solidFill>
                <a:latin typeface="宋体" pitchFamily="2" charset="-122"/>
                <a:ea typeface="宋体" pitchFamily="2" charset="-122"/>
                <a:cs typeface="Times New Roman" pitchFamily="18" charset="0"/>
              </a:rPr>
            </a:br>
            <a:r>
              <a:rPr lang="zh-CN" altLang="en-US" sz="1100" b="1" kern="0" dirty="0">
                <a:solidFill>
                  <a:sysClr val="windowText" lastClr="000000"/>
                </a:solidFill>
                <a:latin typeface="宋体" pitchFamily="2" charset="-122"/>
                <a:ea typeface="宋体" pitchFamily="2" charset="-122"/>
                <a:cs typeface="Times New Roman" pitchFamily="18" charset="0"/>
              </a:rPr>
              <a:t>与预警</a:t>
            </a:r>
            <a:endParaRPr lang="zh-CN" altLang="en-GB" sz="1100" b="1" kern="0" dirty="0">
              <a:solidFill>
                <a:sysClr val="windowText" lastClr="000000"/>
              </a:solidFill>
              <a:latin typeface="宋体" pitchFamily="2" charset="-122"/>
              <a:ea typeface="宋体" pitchFamily="2" charset="-122"/>
              <a:cs typeface="Times New Roman" pitchFamily="18" charset="0"/>
            </a:endParaRPr>
          </a:p>
        </p:txBody>
      </p:sp>
      <p:sp>
        <p:nvSpPr>
          <p:cNvPr id="180" name="Rectangle 58"/>
          <p:cNvSpPr>
            <a:spLocks noChangeArrowheads="1"/>
          </p:cNvSpPr>
          <p:nvPr/>
        </p:nvSpPr>
        <p:spPr bwMode="auto">
          <a:xfrm>
            <a:off x="5366729" y="1114144"/>
            <a:ext cx="1333375" cy="1047061"/>
          </a:xfrm>
          <a:prstGeom prst="rect">
            <a:avLst/>
          </a:prstGeom>
          <a:noFill/>
          <a:ln w="28575">
            <a:solidFill>
              <a:srgbClr val="061DC8"/>
            </a:solidFill>
            <a:miter lim="800000"/>
            <a:headEnd/>
            <a:tailEnd/>
          </a:ln>
          <a:effectLst/>
        </p:spPr>
        <p:txBody>
          <a:bodyPr lIns="43219" tIns="43219" rIns="43219" bIns="43219" anchor="t"/>
          <a:lstStyle/>
          <a:p>
            <a:pPr algn="ctr"/>
            <a:r>
              <a:rPr lang="zh-CN" altLang="en-US" sz="1300" b="1" kern="0" dirty="0" smtClean="0">
                <a:solidFill>
                  <a:sysClr val="windowText" lastClr="000000"/>
                </a:solidFill>
                <a:latin typeface="宋体" pitchFamily="2" charset="-122"/>
                <a:ea typeface="宋体" pitchFamily="2" charset="-122"/>
                <a:cs typeface="Times New Roman" pitchFamily="18" charset="0"/>
              </a:rPr>
              <a:t>流动性风险</a:t>
            </a:r>
            <a:endParaRPr lang="zh-CN" altLang="en-US" sz="1300" b="1" kern="0" dirty="0">
              <a:solidFill>
                <a:sysClr val="windowText" lastClr="000000"/>
              </a:solidFill>
              <a:latin typeface="宋体" pitchFamily="2" charset="-122"/>
              <a:ea typeface="宋体" pitchFamily="2" charset="-122"/>
              <a:cs typeface="Times New Roman" pitchFamily="18" charset="0"/>
            </a:endParaRPr>
          </a:p>
        </p:txBody>
      </p:sp>
      <p:sp>
        <p:nvSpPr>
          <p:cNvPr id="181" name="Rectangle 73"/>
          <p:cNvSpPr/>
          <p:nvPr/>
        </p:nvSpPr>
        <p:spPr bwMode="auto">
          <a:xfrm flipH="1">
            <a:off x="8108204" y="1114143"/>
            <a:ext cx="510007" cy="1037282"/>
          </a:xfrm>
          <a:prstGeom prst="rect">
            <a:avLst/>
          </a:prstGeom>
          <a:solidFill>
            <a:schemeClr val="tx1">
              <a:lumMod val="50000"/>
              <a:lumOff val="5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a:extLst/>
        </p:spPr>
        <p:txBody>
          <a:bodyPr lIns="34031" tIns="44240" rIns="34031" bIns="43219" anchor="ctr"/>
          <a:lstStyle/>
          <a:p>
            <a:pPr algn="ctr" defTabSz="864382"/>
            <a:r>
              <a:rPr lang="zh-CN" altLang="en-US" sz="1100" kern="0" dirty="0">
                <a:solidFill>
                  <a:sysClr val="windowText" lastClr="000000"/>
                </a:solidFill>
                <a:latin typeface="宋体" pitchFamily="2" charset="-122"/>
                <a:ea typeface="宋体" pitchFamily="2" charset="-122"/>
              </a:rPr>
              <a:t>其他风险管理系统</a:t>
            </a:r>
            <a:endParaRPr lang="zh-CN" altLang="en-GB" sz="1100" kern="0" dirty="0">
              <a:solidFill>
                <a:sysClr val="windowText" lastClr="000000"/>
              </a:solidFill>
              <a:latin typeface="宋体" pitchFamily="2" charset="-122"/>
              <a:ea typeface="宋体" pitchFamily="2" charset="-122"/>
            </a:endParaRPr>
          </a:p>
        </p:txBody>
      </p:sp>
      <p:sp>
        <p:nvSpPr>
          <p:cNvPr id="182" name="矩形 14"/>
          <p:cNvSpPr/>
          <p:nvPr/>
        </p:nvSpPr>
        <p:spPr bwMode="auto">
          <a:xfrm>
            <a:off x="5536804" y="1418942"/>
            <a:ext cx="408547" cy="640080"/>
          </a:xfrm>
          <a:prstGeom prst="rect">
            <a:avLst/>
          </a:prstGeom>
          <a:solidFill>
            <a:schemeClr val="accent3">
              <a:lumMod val="40000"/>
              <a:lumOff val="6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r>
              <a:rPr lang="zh-CN" altLang="en-US" sz="1100" dirty="0" smtClean="0">
                <a:solidFill>
                  <a:srgbClr val="000000"/>
                </a:solidFill>
                <a:latin typeface="宋体" pitchFamily="2" charset="-122"/>
                <a:ea typeface="宋体" pitchFamily="2" charset="-122"/>
              </a:rPr>
              <a:t>现金流管理</a:t>
            </a:r>
            <a:endParaRPr lang="zh-CN" altLang="en-US" sz="1100" dirty="0">
              <a:solidFill>
                <a:srgbClr val="000000"/>
              </a:solidFill>
              <a:latin typeface="宋体" pitchFamily="2" charset="-122"/>
              <a:ea typeface="宋体" pitchFamily="2" charset="-122"/>
            </a:endParaRPr>
          </a:p>
        </p:txBody>
      </p:sp>
      <p:sp>
        <p:nvSpPr>
          <p:cNvPr id="183" name="矩形 14"/>
          <p:cNvSpPr/>
          <p:nvPr/>
        </p:nvSpPr>
        <p:spPr bwMode="auto">
          <a:xfrm>
            <a:off x="6112220" y="1418942"/>
            <a:ext cx="395838" cy="640080"/>
          </a:xfrm>
          <a:prstGeom prst="rect">
            <a:avLst/>
          </a:prstGeom>
          <a:solidFill>
            <a:schemeClr val="accent3">
              <a:lumMod val="40000"/>
              <a:lumOff val="6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r>
              <a:rPr lang="zh-CN" altLang="en-US" sz="1100" dirty="0">
                <a:solidFill>
                  <a:srgbClr val="000000"/>
                </a:solidFill>
                <a:latin typeface="宋体" pitchFamily="2" charset="-122"/>
                <a:ea typeface="宋体" pitchFamily="2" charset="-122"/>
              </a:rPr>
              <a:t>压力</a:t>
            </a:r>
            <a:r>
              <a:rPr lang="en-US" altLang="zh-CN" sz="1100" dirty="0">
                <a:solidFill>
                  <a:srgbClr val="000000"/>
                </a:solidFill>
                <a:latin typeface="宋体" pitchFamily="2" charset="-122"/>
                <a:ea typeface="宋体" pitchFamily="2" charset="-122"/>
              </a:rPr>
              <a:t/>
            </a:r>
            <a:br>
              <a:rPr lang="en-US" altLang="zh-CN" sz="1100" dirty="0">
                <a:solidFill>
                  <a:srgbClr val="000000"/>
                </a:solidFill>
                <a:latin typeface="宋体" pitchFamily="2" charset="-122"/>
                <a:ea typeface="宋体" pitchFamily="2" charset="-122"/>
              </a:rPr>
            </a:br>
            <a:r>
              <a:rPr lang="zh-CN" altLang="en-US" sz="1100" dirty="0">
                <a:solidFill>
                  <a:srgbClr val="000000"/>
                </a:solidFill>
                <a:latin typeface="宋体" pitchFamily="2" charset="-122"/>
                <a:ea typeface="宋体" pitchFamily="2" charset="-122"/>
              </a:rPr>
              <a:t>测试</a:t>
            </a:r>
          </a:p>
        </p:txBody>
      </p:sp>
      <p:sp>
        <p:nvSpPr>
          <p:cNvPr id="184" name="Rectangle 73"/>
          <p:cNvSpPr/>
          <p:nvPr/>
        </p:nvSpPr>
        <p:spPr bwMode="auto">
          <a:xfrm flipH="1">
            <a:off x="6835334" y="1418942"/>
            <a:ext cx="510007" cy="640080"/>
          </a:xfrm>
          <a:prstGeom prst="rect">
            <a:avLst/>
          </a:prstGeom>
          <a:solidFill>
            <a:schemeClr val="accent3">
              <a:lumMod val="40000"/>
              <a:lumOff val="60000"/>
            </a:schemeClr>
          </a:solidFill>
          <a:ln w="28575">
            <a:solidFill>
              <a:srgbClr val="061DC8"/>
            </a:solidFill>
            <a:miter lim="800000"/>
            <a:headEnd/>
            <a:tailEnd/>
          </a:ln>
          <a:effectLst/>
          <a:extLst/>
        </p:spPr>
        <p:txBody>
          <a:bodyPr lIns="43219" tIns="43219" rIns="43219" bIns="43219" anchor="ctr"/>
          <a:lstStyle/>
          <a:p>
            <a:pPr algn="ctr" defTabSz="864382">
              <a:spcBef>
                <a:spcPct val="0"/>
              </a:spcBef>
            </a:pPr>
            <a:r>
              <a:rPr lang="zh-CN" altLang="en-US" sz="1100" b="1" kern="0" dirty="0">
                <a:solidFill>
                  <a:sysClr val="windowText" lastClr="000000"/>
                </a:solidFill>
                <a:latin typeface="宋体" pitchFamily="2" charset="-122"/>
                <a:ea typeface="宋体" pitchFamily="2" charset="-122"/>
                <a:cs typeface="Times New Roman" pitchFamily="18" charset="0"/>
              </a:rPr>
              <a:t>风险</a:t>
            </a:r>
            <a:endParaRPr lang="en-US" altLang="zh-CN" sz="1100" b="1" kern="0" dirty="0">
              <a:solidFill>
                <a:sysClr val="windowText" lastClr="000000"/>
              </a:solidFill>
              <a:latin typeface="宋体" pitchFamily="2" charset="-122"/>
              <a:ea typeface="宋体" pitchFamily="2" charset="-122"/>
              <a:cs typeface="Times New Roman" pitchFamily="18" charset="0"/>
            </a:endParaRPr>
          </a:p>
          <a:p>
            <a:pPr algn="ctr" defTabSz="864382">
              <a:spcBef>
                <a:spcPct val="0"/>
              </a:spcBef>
            </a:pPr>
            <a:r>
              <a:rPr lang="zh-CN" altLang="en-US" sz="1100" b="1" kern="0" dirty="0">
                <a:solidFill>
                  <a:sysClr val="windowText" lastClr="000000"/>
                </a:solidFill>
                <a:latin typeface="宋体" pitchFamily="2" charset="-122"/>
                <a:ea typeface="宋体" pitchFamily="2" charset="-122"/>
                <a:cs typeface="Times New Roman" pitchFamily="18" charset="0"/>
              </a:rPr>
              <a:t>报告</a:t>
            </a:r>
            <a:endParaRPr lang="zh-CN" altLang="en-GB" sz="1100" b="1" kern="0" dirty="0">
              <a:solidFill>
                <a:sysClr val="windowText" lastClr="000000"/>
              </a:solidFill>
              <a:latin typeface="宋体" pitchFamily="2" charset="-122"/>
              <a:ea typeface="宋体" pitchFamily="2" charset="-122"/>
              <a:cs typeface="Times New Roman" pitchFamily="18" charset="0"/>
            </a:endParaRPr>
          </a:p>
        </p:txBody>
      </p:sp>
      <p:sp>
        <p:nvSpPr>
          <p:cNvPr id="185" name="Rectangle 25"/>
          <p:cNvSpPr>
            <a:spLocks noChangeArrowheads="1"/>
          </p:cNvSpPr>
          <p:nvPr/>
        </p:nvSpPr>
        <p:spPr bwMode="auto">
          <a:xfrm>
            <a:off x="6730161" y="5591470"/>
            <a:ext cx="479815" cy="731520"/>
          </a:xfrm>
          <a:prstGeom prst="rect">
            <a:avLst/>
          </a:prstGeom>
          <a:solidFill>
            <a:sysClr val="window" lastClr="FFFFFF"/>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a:r>
              <a:rPr lang="zh-CN" altLang="en-US" sz="1000" kern="0" dirty="0">
                <a:solidFill>
                  <a:sysClr val="windowText" lastClr="000000"/>
                </a:solidFill>
                <a:latin typeface="宋体" pitchFamily="2" charset="-122"/>
                <a:ea typeface="宋体" pitchFamily="2" charset="-122"/>
              </a:rPr>
              <a:t>财务</a:t>
            </a:r>
            <a:r>
              <a:rPr lang="en-US" altLang="zh-CN" sz="1000" kern="0" dirty="0">
                <a:solidFill>
                  <a:sysClr val="windowText" lastClr="000000"/>
                </a:solidFill>
                <a:latin typeface="宋体" pitchFamily="2" charset="-122"/>
                <a:ea typeface="宋体" pitchFamily="2" charset="-122"/>
              </a:rPr>
              <a:t/>
            </a:r>
            <a:br>
              <a:rPr lang="en-US" altLang="zh-CN" sz="1000" kern="0" dirty="0">
                <a:solidFill>
                  <a:sysClr val="windowText" lastClr="000000"/>
                </a:solidFill>
                <a:latin typeface="宋体" pitchFamily="2" charset="-122"/>
                <a:ea typeface="宋体" pitchFamily="2" charset="-122"/>
              </a:rPr>
            </a:br>
            <a:r>
              <a:rPr lang="zh-CN" altLang="en-US" sz="1000" kern="0" dirty="0">
                <a:solidFill>
                  <a:sysClr val="windowText" lastClr="000000"/>
                </a:solidFill>
                <a:latin typeface="宋体" pitchFamily="2" charset="-122"/>
                <a:ea typeface="宋体" pitchFamily="2" charset="-122"/>
              </a:rPr>
              <a:t>系统</a:t>
            </a:r>
          </a:p>
        </p:txBody>
      </p:sp>
      <p:sp>
        <p:nvSpPr>
          <p:cNvPr id="186" name="TextBox 8"/>
          <p:cNvSpPr txBox="1"/>
          <p:nvPr/>
        </p:nvSpPr>
        <p:spPr>
          <a:xfrm>
            <a:off x="1021658" y="4085942"/>
            <a:ext cx="614620" cy="425836"/>
          </a:xfrm>
          <a:prstGeom prst="rect">
            <a:avLst/>
          </a:prstGeom>
          <a:noFill/>
        </p:spPr>
        <p:txBody>
          <a:bodyPr wrap="square" lIns="86438" tIns="43219" rIns="86438" bIns="43219" rtlCol="0">
            <a:spAutoFit/>
          </a:bodyPr>
          <a:lstStyle/>
          <a:p>
            <a:r>
              <a:rPr lang="zh-CN" altLang="en-US" sz="1100" dirty="0">
                <a:latin typeface="宋体" pitchFamily="2" charset="-122"/>
                <a:ea typeface="宋体" pitchFamily="2" charset="-122"/>
              </a:rPr>
              <a:t>实时数据服务</a:t>
            </a:r>
          </a:p>
        </p:txBody>
      </p:sp>
      <p:sp>
        <p:nvSpPr>
          <p:cNvPr id="190" name="圆柱形 189"/>
          <p:cNvSpPr/>
          <p:nvPr/>
        </p:nvSpPr>
        <p:spPr>
          <a:xfrm rot="5400000">
            <a:off x="4742120" y="833724"/>
            <a:ext cx="169695" cy="8454684"/>
          </a:xfrm>
          <a:prstGeom prst="can">
            <a:avLst/>
          </a:prstGeom>
          <a:solidFill>
            <a:schemeClr val="accent3">
              <a:lumMod val="40000"/>
              <a:lumOff val="6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a:endParaRPr lang="zh-CN" altLang="en-US" sz="1100" dirty="0">
              <a:solidFill>
                <a:srgbClr val="000000"/>
              </a:solidFill>
              <a:latin typeface="宋体" pitchFamily="2" charset="-122"/>
              <a:ea typeface="宋体" pitchFamily="2" charset="-122"/>
            </a:endParaRPr>
          </a:p>
        </p:txBody>
      </p:sp>
      <p:sp>
        <p:nvSpPr>
          <p:cNvPr id="191" name="TextBox 190"/>
          <p:cNvSpPr txBox="1"/>
          <p:nvPr/>
        </p:nvSpPr>
        <p:spPr>
          <a:xfrm>
            <a:off x="3591315" y="4963036"/>
            <a:ext cx="2492671" cy="200055"/>
          </a:xfrm>
          <a:prstGeom prst="rect">
            <a:avLst/>
          </a:prstGeom>
          <a:noFill/>
        </p:spPr>
        <p:txBody>
          <a:bodyPr wrap="square" lIns="86438" tIns="0" rIns="86438" bIns="0" rtlCol="0">
            <a:spAutoFit/>
          </a:bodyPr>
          <a:lstStyle/>
          <a:p>
            <a:pPr algn="ctr" defTabSz="864382">
              <a:defRPr/>
            </a:pPr>
            <a:r>
              <a:rPr lang="zh-CN" altLang="en-US" sz="1300" kern="0" dirty="0">
                <a:solidFill>
                  <a:sysClr val="windowText" lastClr="000000"/>
                </a:solidFill>
                <a:latin typeface="宋体" pitchFamily="2" charset="-122"/>
                <a:ea typeface="宋体" pitchFamily="2" charset="-122"/>
              </a:rPr>
              <a:t>数据获取与转换</a:t>
            </a:r>
          </a:p>
        </p:txBody>
      </p:sp>
      <p:sp>
        <p:nvSpPr>
          <p:cNvPr id="192" name="上下箭头 191"/>
          <p:cNvSpPr/>
          <p:nvPr/>
        </p:nvSpPr>
        <p:spPr>
          <a:xfrm>
            <a:off x="4791883" y="4810635"/>
            <a:ext cx="68650" cy="165584"/>
          </a:xfrm>
          <a:prstGeom prst="upDownArrow">
            <a:avLst/>
          </a:prstGeom>
          <a:solidFill>
            <a:sysClr val="window" lastClr="FFFFFF">
              <a:lumMod val="75000"/>
            </a:sysClr>
          </a:solidFill>
          <a:ln w="25400" cap="flat" cmpd="sng" algn="ctr">
            <a:solidFill>
              <a:sysClr val="window" lastClr="FFFFFF">
                <a:lumMod val="75000"/>
              </a:sysClr>
            </a:solidFill>
            <a:prstDash val="solid"/>
          </a:ln>
          <a:effectLst/>
        </p:spPr>
        <p:txBody>
          <a:bodyPr lIns="86438" tIns="43219" rIns="86438" bIns="43219" rtlCol="0" anchor="ctr"/>
          <a:lstStyle/>
          <a:p>
            <a:pPr algn="ctr" defTabSz="864382">
              <a:defRPr/>
            </a:pPr>
            <a:endParaRPr lang="zh-CN" altLang="en-US" sz="1700" kern="0">
              <a:solidFill>
                <a:sysClr val="window" lastClr="FFFFFF"/>
              </a:solidFill>
              <a:latin typeface="宋体" pitchFamily="2" charset="-122"/>
              <a:ea typeface="宋体" pitchFamily="2" charset="-122"/>
            </a:endParaRPr>
          </a:p>
        </p:txBody>
      </p:sp>
      <p:sp>
        <p:nvSpPr>
          <p:cNvPr id="193" name="左右箭头 192"/>
          <p:cNvSpPr/>
          <p:nvPr/>
        </p:nvSpPr>
        <p:spPr bwMode="auto">
          <a:xfrm>
            <a:off x="5529585" y="4048636"/>
            <a:ext cx="726286" cy="191387"/>
          </a:xfrm>
          <a:prstGeom prst="leftRightArrow">
            <a:avLst/>
          </a:prstGeom>
          <a:solidFill>
            <a:sysClr val="window" lastClr="FFFFFF">
              <a:lumMod val="75000"/>
            </a:sysClr>
          </a:solidFill>
          <a:ln w="25400" cap="flat" cmpd="sng" algn="ctr">
            <a:solidFill>
              <a:sysClr val="window" lastClr="FFFFFF">
                <a:lumMod val="75000"/>
              </a:sysClr>
            </a:solidFill>
            <a:prstDash val="solid"/>
          </a:ln>
          <a:effectLst/>
        </p:spPr>
        <p:txBody>
          <a:bodyPr lIns="86438" tIns="43219" rIns="86438" bIns="43219" rtlCol="0" anchor="ctr"/>
          <a:lstStyle/>
          <a:p>
            <a:pPr>
              <a:defRPr/>
            </a:pPr>
            <a:endParaRPr lang="zh-CN" altLang="en-US" sz="1700" kern="0" dirty="0">
              <a:solidFill>
                <a:sysClr val="window" lastClr="FFFFFF"/>
              </a:solidFill>
              <a:latin typeface="宋体" pitchFamily="2" charset="-122"/>
              <a:ea typeface="宋体" pitchFamily="2" charset="-122"/>
            </a:endParaRPr>
          </a:p>
        </p:txBody>
      </p:sp>
      <p:sp>
        <p:nvSpPr>
          <p:cNvPr id="208" name="上箭头 207"/>
          <p:cNvSpPr/>
          <p:nvPr/>
        </p:nvSpPr>
        <p:spPr bwMode="auto">
          <a:xfrm>
            <a:off x="7281780" y="4367661"/>
            <a:ext cx="281354" cy="152400"/>
          </a:xfrm>
          <a:prstGeom prst="upArrow">
            <a:avLst/>
          </a:prstGeom>
          <a:solidFill>
            <a:schemeClr val="bg1"/>
          </a:solidFill>
          <a:ln w="9525" cap="flat" cmpd="sng" algn="ctr">
            <a:solidFill>
              <a:srgbClr val="808080"/>
            </a:solidFill>
            <a:prstDash val="dash"/>
            <a:round/>
            <a:headEnd type="none" w="med" len="med"/>
            <a:tailEnd type="none" w="med" len="med"/>
          </a:ln>
          <a:effectLst>
            <a:outerShdw blurRad="50800" dist="38100" dir="2700000" algn="tl" rotWithShape="0">
              <a:prstClr val="black">
                <a:alpha val="40000"/>
              </a:prstClr>
            </a:outerShdw>
          </a:effectLst>
        </p:spPr>
        <p:txBody>
          <a:bodyPr vert="horz" wrap="square" lIns="0" tIns="43520" rIns="0" bIns="43520" numCol="1" rtlCol="0" anchor="ctr" anchorCtr="0" compatLnSpc="1">
            <a:prstTxWarp prst="textNoShape">
              <a:avLst/>
            </a:prstTxWarp>
          </a:bodyPr>
          <a:lstStyle/>
          <a:p>
            <a:pPr algn="ctr" defTabSz="864382" eaLnBrk="0" fontAlgn="base" hangingPunct="0">
              <a:spcBef>
                <a:spcPct val="50000"/>
              </a:spcBef>
              <a:spcAft>
                <a:spcPct val="0"/>
              </a:spcAft>
            </a:pPr>
            <a:endParaRPr lang="zh-CN" altLang="en-US" sz="1100" dirty="0">
              <a:latin typeface="Verdana" pitchFamily="34" charset="0"/>
              <a:ea typeface="宋体" pitchFamily="2" charset="-122"/>
            </a:endParaRPr>
          </a:p>
        </p:txBody>
      </p:sp>
      <p:sp>
        <p:nvSpPr>
          <p:cNvPr id="209" name="Rectangle 58"/>
          <p:cNvSpPr>
            <a:spLocks noChangeArrowheads="1"/>
          </p:cNvSpPr>
          <p:nvPr/>
        </p:nvSpPr>
        <p:spPr bwMode="auto">
          <a:xfrm>
            <a:off x="6792466" y="1114144"/>
            <a:ext cx="1192698" cy="1047061"/>
          </a:xfrm>
          <a:prstGeom prst="rect">
            <a:avLst/>
          </a:prstGeom>
          <a:noFill/>
          <a:ln w="28575">
            <a:solidFill>
              <a:srgbClr val="061DC8"/>
            </a:solidFill>
            <a:miter lim="800000"/>
            <a:headEnd/>
            <a:tailEnd/>
          </a:ln>
          <a:effectLst/>
        </p:spPr>
        <p:txBody>
          <a:bodyPr lIns="43219" tIns="43219" rIns="43219" bIns="43219" anchor="t"/>
          <a:lstStyle/>
          <a:p>
            <a:pPr algn="ctr"/>
            <a:r>
              <a:rPr lang="zh-CN" altLang="en-US" sz="1300" kern="0" dirty="0">
                <a:solidFill>
                  <a:sysClr val="windowText" lastClr="000000"/>
                </a:solidFill>
                <a:latin typeface="宋体" pitchFamily="2" charset="-122"/>
                <a:cs typeface="Times New Roman" pitchFamily="18" charset="0"/>
              </a:rPr>
              <a:t>风险</a:t>
            </a:r>
            <a:r>
              <a:rPr lang="en-US" altLang="zh-CN" sz="1300" kern="0" dirty="0">
                <a:solidFill>
                  <a:sysClr val="windowText" lastClr="000000"/>
                </a:solidFill>
                <a:latin typeface="宋体" pitchFamily="2" charset="-122"/>
                <a:cs typeface="Times New Roman" pitchFamily="18" charset="0"/>
              </a:rPr>
              <a:t>MIS</a:t>
            </a:r>
            <a:endParaRPr lang="zh-CN" altLang="en-US" sz="1300" b="1" kern="0" dirty="0">
              <a:solidFill>
                <a:sysClr val="windowText" lastClr="000000"/>
              </a:solidFill>
              <a:latin typeface="宋体" pitchFamily="2" charset="-122"/>
              <a:cs typeface="Times New Roman" pitchFamily="18" charset="0"/>
            </a:endParaRPr>
          </a:p>
        </p:txBody>
      </p:sp>
      <p:sp>
        <p:nvSpPr>
          <p:cNvPr id="9" name="标题 8"/>
          <p:cNvSpPr>
            <a:spLocks noGrp="1"/>
          </p:cNvSpPr>
          <p:nvPr>
            <p:ph type="title"/>
          </p:nvPr>
        </p:nvSpPr>
        <p:spPr/>
        <p:txBody>
          <a:bodyPr/>
          <a:lstStyle/>
          <a:p>
            <a:r>
              <a:rPr kumimoji="1" lang="zh-CN" altLang="en-US" dirty="0" smtClean="0"/>
              <a:t>规划建议</a:t>
            </a:r>
            <a:r>
              <a:rPr kumimoji="1" lang="en-US" altLang="zh-CN" dirty="0" smtClean="0"/>
              <a:t>-</a:t>
            </a:r>
            <a:r>
              <a:rPr kumimoji="1" lang="zh-CN" altLang="en-US" dirty="0" smtClean="0"/>
              <a:t>系统建设规划</a:t>
            </a:r>
            <a:endParaRPr kumimoji="1" lang="zh-CN" altLang="en-US" dirty="0"/>
          </a:p>
        </p:txBody>
      </p:sp>
      <p:sp>
        <p:nvSpPr>
          <p:cNvPr id="113" name="Rectangle 48"/>
          <p:cNvSpPr/>
          <p:nvPr/>
        </p:nvSpPr>
        <p:spPr bwMode="auto">
          <a:xfrm>
            <a:off x="99301" y="1114144"/>
            <a:ext cx="551010" cy="914400"/>
          </a:xfrm>
          <a:prstGeom prst="rect">
            <a:avLst/>
          </a:prstGeom>
          <a:solidFill>
            <a:schemeClr val="accent3">
              <a:lumMod val="75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a:r>
              <a:rPr lang="zh-CN" altLang="en-US" sz="1400" dirty="0" smtClean="0">
                <a:latin typeface="宋体" pitchFamily="2" charset="-122"/>
                <a:ea typeface="宋体" pitchFamily="2" charset="-122"/>
              </a:rPr>
              <a:t>优先建设</a:t>
            </a:r>
            <a:endParaRPr lang="zh-CN" altLang="en-US" sz="1400" dirty="0">
              <a:latin typeface="宋体" pitchFamily="2" charset="-122"/>
              <a:ea typeface="宋体" pitchFamily="2" charset="-122"/>
            </a:endParaRPr>
          </a:p>
        </p:txBody>
      </p:sp>
      <p:sp>
        <p:nvSpPr>
          <p:cNvPr id="216" name="Rectangle 48"/>
          <p:cNvSpPr/>
          <p:nvPr/>
        </p:nvSpPr>
        <p:spPr bwMode="auto">
          <a:xfrm>
            <a:off x="94312" y="2311393"/>
            <a:ext cx="551010" cy="914400"/>
          </a:xfrm>
          <a:prstGeom prst="rect">
            <a:avLst/>
          </a:prstGeom>
          <a:solidFill>
            <a:schemeClr val="accent3">
              <a:lumMod val="40000"/>
              <a:lumOff val="6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r>
              <a:rPr lang="zh-CN" altLang="en-US" sz="1100" dirty="0" smtClean="0">
                <a:solidFill>
                  <a:srgbClr val="000000"/>
                </a:solidFill>
                <a:latin typeface="宋体" pitchFamily="2" charset="-122"/>
                <a:ea typeface="宋体" pitchFamily="2" charset="-122"/>
              </a:rPr>
              <a:t>根据建设系统</a:t>
            </a:r>
            <a:r>
              <a:rPr lang="zh-CN" altLang="en-US" sz="1100" dirty="0">
                <a:solidFill>
                  <a:srgbClr val="000000"/>
                </a:solidFill>
                <a:latin typeface="宋体" pitchFamily="2" charset="-122"/>
                <a:ea typeface="宋体" pitchFamily="2" charset="-122"/>
              </a:rPr>
              <a:t>的需要逐步建设</a:t>
            </a:r>
          </a:p>
        </p:txBody>
      </p:sp>
      <p:sp>
        <p:nvSpPr>
          <p:cNvPr id="218" name="Rectangle 48"/>
          <p:cNvSpPr/>
          <p:nvPr/>
        </p:nvSpPr>
        <p:spPr bwMode="auto">
          <a:xfrm>
            <a:off x="87572" y="3508642"/>
            <a:ext cx="551010" cy="914400"/>
          </a:xfrm>
          <a:prstGeom prst="rect">
            <a:avLst/>
          </a:prstGeom>
          <a:solidFill>
            <a:schemeClr val="accent2">
              <a:lumMod val="60000"/>
              <a:lumOff val="4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marL="30013" indent="-60027" algn="ctr"/>
            <a:r>
              <a:rPr lang="zh-CN" altLang="en-US" sz="1400" dirty="0">
                <a:latin typeface="宋体" pitchFamily="2" charset="-122"/>
                <a:ea typeface="宋体" pitchFamily="2" charset="-122"/>
              </a:rPr>
              <a:t>其次建设</a:t>
            </a:r>
          </a:p>
        </p:txBody>
      </p:sp>
      <p:sp>
        <p:nvSpPr>
          <p:cNvPr id="219" name="Rectangle 48"/>
          <p:cNvSpPr/>
          <p:nvPr/>
        </p:nvSpPr>
        <p:spPr bwMode="auto">
          <a:xfrm>
            <a:off x="87572" y="4705891"/>
            <a:ext cx="551010" cy="914400"/>
          </a:xfrm>
          <a:prstGeom prst="rect">
            <a:avLst/>
          </a:prstGeom>
          <a:solidFill>
            <a:schemeClr val="tx1">
              <a:lumMod val="50000"/>
              <a:lumOff val="50000"/>
            </a:schemeClr>
          </a:solidFill>
          <a:ln w="9525" cap="flat" cmpd="sng" algn="ctr">
            <a:solidFill>
              <a:srgbClr val="1D528E"/>
            </a:solidFill>
            <a:prstDash val="solid"/>
            <a:round/>
            <a:headEnd type="none" w="med" len="med"/>
            <a:tailEnd type="none" w="med" len="med"/>
          </a:ln>
          <a:effectLst>
            <a:outerShdw blurRad="50800" dist="38100" dir="2700000" algn="tl" rotWithShape="0">
              <a:prstClr val="black">
                <a:alpha val="40000"/>
              </a:prstClr>
            </a:outerShdw>
          </a:effectLst>
        </p:spPr>
        <p:txBody>
          <a:bodyPr lIns="34031" tIns="44240" rIns="34031" bIns="43219" anchor="ctr"/>
          <a:lstStyle/>
          <a:p>
            <a:pPr algn="ctr" defTabSz="864382"/>
            <a:r>
              <a:rPr lang="zh-CN" altLang="en-US" sz="1400" kern="0" dirty="0">
                <a:solidFill>
                  <a:sysClr val="windowText" lastClr="000000"/>
                </a:solidFill>
                <a:latin typeface="宋体" pitchFamily="2" charset="-122"/>
                <a:ea typeface="宋体" pitchFamily="2" charset="-122"/>
              </a:rPr>
              <a:t>最后建设</a:t>
            </a:r>
          </a:p>
        </p:txBody>
      </p:sp>
      <p:sp>
        <p:nvSpPr>
          <p:cNvPr id="86" name="Slide Number Placeholder 85"/>
          <p:cNvSpPr>
            <a:spLocks noGrp="1"/>
          </p:cNvSpPr>
          <p:nvPr>
            <p:ph type="sldNum" sz="quarter" idx="12"/>
          </p:nvPr>
        </p:nvSpPr>
        <p:spPr/>
        <p:txBody>
          <a:bodyPr/>
          <a:lstStyle/>
          <a:p>
            <a:fld id="{BE799D66-A4C5-4277-8B75-A77F88F39C7A}" type="slidenum">
              <a:rPr lang="zh-CN" altLang="en-US" smtClean="0"/>
              <a:pPr/>
              <a:t>22</a:t>
            </a:fld>
            <a:endParaRPr lang="zh-CN" altLang="en-US"/>
          </a:p>
        </p:txBody>
      </p:sp>
    </p:spTree>
    <p:extLst>
      <p:ext uri="{BB962C8B-B14F-4D97-AF65-F5344CB8AC3E}">
        <p14:creationId xmlns:p14="http://schemas.microsoft.com/office/powerpoint/2010/main" val="1259509155"/>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kumimoji="1" lang="zh-CN" altLang="en-US" dirty="0" smtClean="0"/>
              <a:t>规划建议</a:t>
            </a:r>
            <a:r>
              <a:rPr kumimoji="1" lang="en-US" altLang="zh-CN" dirty="0" smtClean="0"/>
              <a:t>-</a:t>
            </a:r>
            <a:r>
              <a:rPr kumimoji="1" lang="zh-CN" altLang="en-US" dirty="0" smtClean="0"/>
              <a:t>从市场风险到全面风险</a:t>
            </a:r>
            <a:endParaRPr kumimoji="1" lang="zh-CN" altLang="en-US" dirty="0"/>
          </a:p>
        </p:txBody>
      </p:sp>
      <p:sp>
        <p:nvSpPr>
          <p:cNvPr id="86" name="Rectangle 4"/>
          <p:cNvSpPr>
            <a:spLocks noChangeArrowheads="1"/>
          </p:cNvSpPr>
          <p:nvPr/>
        </p:nvSpPr>
        <p:spPr bwMode="gray">
          <a:xfrm>
            <a:off x="140128" y="891961"/>
            <a:ext cx="2160000" cy="372666"/>
          </a:xfrm>
          <a:prstGeom prst="rect">
            <a:avLst/>
          </a:prstGeom>
          <a:solidFill>
            <a:srgbClr val="C00000"/>
          </a:solidFill>
          <a:ln w="25400" algn="ctr">
            <a:solidFill>
              <a:srgbClr val="FFFFFF"/>
            </a:solidFill>
            <a:miter lim="800000"/>
            <a:headEnd/>
            <a:tailEnd/>
          </a:ln>
          <a:effectLst>
            <a:outerShdw dist="107763" dir="2700000" algn="ctr" rotWithShape="0">
              <a:schemeClr val="bg2">
                <a:alpha val="50000"/>
              </a:schemeClr>
            </a:outerShdw>
          </a:effectLst>
        </p:spPr>
        <p:txBody>
          <a:bodyPr lIns="34290" tIns="33338" rIns="34290" bIns="33338" anchor="ctr" anchorCtr="1"/>
          <a:lstStyle/>
          <a:p>
            <a:pPr algn="ctr" eaLnBrk="0" hangingPunct="0">
              <a:lnSpc>
                <a:spcPct val="85000"/>
              </a:lnSpc>
              <a:spcBef>
                <a:spcPct val="30000"/>
              </a:spcBef>
            </a:pPr>
            <a:r>
              <a:rPr lang="zh-CN" altLang="en-US" sz="1400" b="1" dirty="0" smtClean="0">
                <a:solidFill>
                  <a:srgbClr val="FFFFFF"/>
                </a:solidFill>
                <a:latin typeface="仿宋" pitchFamily="49" charset="-122"/>
                <a:ea typeface="仿宋" pitchFamily="49" charset="-122"/>
              </a:rPr>
              <a:t>第一阶段</a:t>
            </a:r>
            <a:endParaRPr lang="en-US" altLang="zh-TW" sz="1400" b="1" dirty="0">
              <a:solidFill>
                <a:srgbClr val="FFFFFF"/>
              </a:solidFill>
              <a:latin typeface="仿宋" pitchFamily="49" charset="-122"/>
              <a:ea typeface="仿宋" pitchFamily="49" charset="-122"/>
            </a:endParaRPr>
          </a:p>
        </p:txBody>
      </p:sp>
      <p:sp>
        <p:nvSpPr>
          <p:cNvPr id="105" name="圆角矩形 104"/>
          <p:cNvSpPr/>
          <p:nvPr/>
        </p:nvSpPr>
        <p:spPr>
          <a:xfrm>
            <a:off x="154754" y="1581957"/>
            <a:ext cx="2160000" cy="2160000"/>
          </a:xfrm>
          <a:prstGeom prst="roundRect">
            <a:avLst/>
          </a:prstGeom>
          <a:ln w="9525">
            <a:solidFill>
              <a:srgbClr val="B1A35D"/>
            </a:solidFill>
          </a:ln>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zh-CN" altLang="en-US" sz="1400" b="1" dirty="0">
                <a:latin typeface="仿宋" pitchFamily="49" charset="-122"/>
                <a:ea typeface="仿宋" pitchFamily="49" charset="-122"/>
              </a:rPr>
              <a:t>业务层面</a:t>
            </a:r>
            <a:endParaRPr lang="en-US" altLang="zh-CN" sz="1400" b="1" dirty="0">
              <a:latin typeface="仿宋" pitchFamily="49" charset="-122"/>
              <a:ea typeface="仿宋" pitchFamily="49" charset="-122"/>
            </a:endParaRPr>
          </a:p>
          <a:p>
            <a:pPr>
              <a:lnSpc>
                <a:spcPct val="150000"/>
              </a:lnSpc>
            </a:pPr>
            <a:r>
              <a:rPr lang="zh-CN" altLang="en-US" sz="1100" dirty="0">
                <a:latin typeface="仿宋" pitchFamily="49" charset="-122"/>
                <a:ea typeface="仿宋" pitchFamily="49" charset="-122"/>
              </a:rPr>
              <a:t>目标：使用</a:t>
            </a:r>
            <a:r>
              <a:rPr lang="en-US" altLang="zh-CN" sz="1100" dirty="0">
                <a:latin typeface="仿宋" pitchFamily="49" charset="-122"/>
                <a:ea typeface="仿宋" pitchFamily="49" charset="-122"/>
              </a:rPr>
              <a:t>RM</a:t>
            </a:r>
            <a:r>
              <a:rPr lang="zh-CN" altLang="en-US" sz="1100" dirty="0">
                <a:latin typeface="仿宋" pitchFamily="49" charset="-122"/>
                <a:ea typeface="仿宋" pitchFamily="49" charset="-122"/>
              </a:rPr>
              <a:t>引擎跑通从业务源数据到计量结果展示的全流程。</a:t>
            </a:r>
            <a:endParaRPr lang="en-US" altLang="zh-CN" sz="1100" dirty="0">
              <a:latin typeface="仿宋" pitchFamily="49" charset="-122"/>
              <a:ea typeface="仿宋" pitchFamily="49" charset="-122"/>
            </a:endParaRPr>
          </a:p>
          <a:p>
            <a:pPr>
              <a:lnSpc>
                <a:spcPct val="150000"/>
              </a:lnSpc>
            </a:pPr>
            <a:r>
              <a:rPr lang="zh-CN" altLang="en-US" sz="1100" dirty="0">
                <a:latin typeface="仿宋" pitchFamily="49" charset="-122"/>
                <a:ea typeface="仿宋" pitchFamily="49" charset="-122"/>
              </a:rPr>
              <a:t>产品范围：场内</a:t>
            </a:r>
            <a:r>
              <a:rPr lang="zh-CN" altLang="en-US" sz="1100" dirty="0" smtClean="0">
                <a:latin typeface="仿宋" pitchFamily="49" charset="-122"/>
                <a:ea typeface="仿宋" pitchFamily="49" charset="-122"/>
              </a:rPr>
              <a:t>交易的产品</a:t>
            </a:r>
            <a:endParaRPr lang="en-US" altLang="zh-CN" sz="1100" dirty="0" smtClean="0">
              <a:latin typeface="仿宋" pitchFamily="49" charset="-122"/>
              <a:ea typeface="仿宋" pitchFamily="49" charset="-122"/>
            </a:endParaRPr>
          </a:p>
          <a:p>
            <a:pPr>
              <a:lnSpc>
                <a:spcPct val="150000"/>
              </a:lnSpc>
            </a:pPr>
            <a:endParaRPr lang="en-US" altLang="zh-CN" sz="1100" dirty="0">
              <a:latin typeface="仿宋" pitchFamily="49" charset="-122"/>
              <a:ea typeface="仿宋" pitchFamily="49" charset="-122"/>
            </a:endParaRPr>
          </a:p>
        </p:txBody>
      </p:sp>
      <p:grpSp>
        <p:nvGrpSpPr>
          <p:cNvPr id="15" name="Group 14"/>
          <p:cNvGrpSpPr/>
          <p:nvPr/>
        </p:nvGrpSpPr>
        <p:grpSpPr>
          <a:xfrm>
            <a:off x="2366491" y="891961"/>
            <a:ext cx="2190563" cy="5185051"/>
            <a:chOff x="2366491" y="891961"/>
            <a:chExt cx="2190563" cy="5185051"/>
          </a:xfrm>
        </p:grpSpPr>
        <p:sp>
          <p:nvSpPr>
            <p:cNvPr id="87" name="Rectangle 5"/>
            <p:cNvSpPr>
              <a:spLocks noChangeArrowheads="1"/>
            </p:cNvSpPr>
            <p:nvPr/>
          </p:nvSpPr>
          <p:spPr bwMode="gray">
            <a:xfrm>
              <a:off x="2366491" y="891961"/>
              <a:ext cx="2160000" cy="372666"/>
            </a:xfrm>
            <a:prstGeom prst="rect">
              <a:avLst/>
            </a:prstGeom>
            <a:solidFill>
              <a:srgbClr val="FF9933"/>
            </a:solidFill>
            <a:ln w="25400" algn="ctr">
              <a:solidFill>
                <a:srgbClr val="FFFFFF"/>
              </a:solidFill>
              <a:miter lim="800000"/>
              <a:headEnd/>
              <a:tailEnd/>
            </a:ln>
            <a:effectLst>
              <a:outerShdw dist="107763" dir="2700000" algn="ctr" rotWithShape="0">
                <a:schemeClr val="bg2">
                  <a:alpha val="50000"/>
                </a:schemeClr>
              </a:outerShdw>
            </a:effectLst>
          </p:spPr>
          <p:txBody>
            <a:bodyPr lIns="34290" tIns="33338" rIns="34290" bIns="33338" anchor="ctr" anchorCtr="1"/>
            <a:lstStyle/>
            <a:p>
              <a:pPr algn="ctr" eaLnBrk="0" hangingPunct="0">
                <a:lnSpc>
                  <a:spcPct val="85000"/>
                </a:lnSpc>
                <a:spcBef>
                  <a:spcPct val="30000"/>
                </a:spcBef>
              </a:pPr>
              <a:r>
                <a:rPr lang="zh-CN" altLang="en-US" sz="1400" b="1" dirty="0" smtClean="0">
                  <a:solidFill>
                    <a:srgbClr val="FFFFFF"/>
                  </a:solidFill>
                  <a:latin typeface="仿宋" pitchFamily="49" charset="-122"/>
                  <a:ea typeface="仿宋" pitchFamily="49" charset="-122"/>
                </a:rPr>
                <a:t>第二阶段</a:t>
              </a:r>
              <a:endParaRPr lang="en-US" altLang="zh-TW" sz="1400" b="1" dirty="0">
                <a:solidFill>
                  <a:srgbClr val="FFFFFF"/>
                </a:solidFill>
                <a:latin typeface="仿宋" pitchFamily="49" charset="-122"/>
                <a:ea typeface="仿宋" pitchFamily="49" charset="-122"/>
              </a:endParaRPr>
            </a:p>
          </p:txBody>
        </p:sp>
        <p:sp>
          <p:nvSpPr>
            <p:cNvPr id="92" name="圆角矩形 91"/>
            <p:cNvSpPr/>
            <p:nvPr/>
          </p:nvSpPr>
          <p:spPr>
            <a:xfrm>
              <a:off x="2397054" y="1581957"/>
              <a:ext cx="2160000" cy="2160000"/>
            </a:xfrm>
            <a:prstGeom prst="roundRect">
              <a:avLst/>
            </a:prstGeom>
            <a:ln w="9525">
              <a:solidFill>
                <a:srgbClr val="B1A35D"/>
              </a:solidFill>
            </a:ln>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zh-CN" altLang="en-US" sz="1400" b="1" dirty="0">
                  <a:latin typeface="仿宋" pitchFamily="49" charset="-122"/>
                  <a:ea typeface="仿宋" pitchFamily="49" charset="-122"/>
                </a:rPr>
                <a:t>业务层面</a:t>
              </a:r>
              <a:endParaRPr lang="en-US" altLang="zh-CN" sz="1400" b="1" dirty="0">
                <a:latin typeface="仿宋" pitchFamily="49" charset="-122"/>
                <a:ea typeface="仿宋" pitchFamily="49" charset="-122"/>
              </a:endParaRPr>
            </a:p>
            <a:p>
              <a:pPr>
                <a:lnSpc>
                  <a:spcPct val="150000"/>
                </a:lnSpc>
              </a:pPr>
              <a:r>
                <a:rPr lang="zh-CN" altLang="en-US" sz="1100" dirty="0">
                  <a:latin typeface="仿宋" pitchFamily="49" charset="-122"/>
                  <a:ea typeface="仿宋" pitchFamily="49" charset="-122"/>
                </a:rPr>
                <a:t>目标</a:t>
              </a:r>
              <a:r>
                <a:rPr lang="zh-CN" altLang="en-US" sz="1100" dirty="0" smtClean="0">
                  <a:latin typeface="仿宋" pitchFamily="49" charset="-122"/>
                  <a:ea typeface="仿宋" pitchFamily="49" charset="-122"/>
                </a:rPr>
                <a:t>：基于第一阶段实现的内容，扩展数据展现内容和其它业务管理功能。</a:t>
              </a:r>
              <a:endParaRPr lang="en-US" altLang="zh-CN" sz="1100" dirty="0">
                <a:latin typeface="仿宋" pitchFamily="49" charset="-122"/>
                <a:ea typeface="仿宋" pitchFamily="49" charset="-122"/>
              </a:endParaRPr>
            </a:p>
            <a:p>
              <a:pPr>
                <a:lnSpc>
                  <a:spcPct val="150000"/>
                </a:lnSpc>
              </a:pPr>
              <a:r>
                <a:rPr lang="zh-CN" altLang="en-US" sz="1100" dirty="0">
                  <a:latin typeface="仿宋" pitchFamily="49" charset="-122"/>
                  <a:ea typeface="仿宋" pitchFamily="49" charset="-122"/>
                </a:rPr>
                <a:t>产品范围</a:t>
              </a:r>
              <a:r>
                <a:rPr lang="zh-CN" altLang="en-US" sz="1100" dirty="0" smtClean="0">
                  <a:latin typeface="仿宋" pitchFamily="49" charset="-122"/>
                  <a:ea typeface="仿宋" pitchFamily="49" charset="-122"/>
                </a:rPr>
                <a:t>：所有自营持仓产品</a:t>
              </a:r>
              <a:endParaRPr lang="en-US" altLang="zh-CN" sz="1100" dirty="0">
                <a:latin typeface="仿宋" pitchFamily="49" charset="-122"/>
                <a:ea typeface="仿宋" pitchFamily="49" charset="-122"/>
              </a:endParaRPr>
            </a:p>
          </p:txBody>
        </p:sp>
        <p:sp>
          <p:nvSpPr>
            <p:cNvPr id="106" name="圆角矩形 105"/>
            <p:cNvSpPr/>
            <p:nvPr/>
          </p:nvSpPr>
          <p:spPr>
            <a:xfrm>
              <a:off x="2385285" y="3917012"/>
              <a:ext cx="2160000" cy="2160000"/>
            </a:xfrm>
            <a:prstGeom prst="roundRect">
              <a:avLst/>
            </a:prstGeom>
            <a:ln w="9525">
              <a:solidFill>
                <a:srgbClr val="B1A35D"/>
              </a:solidFill>
            </a:ln>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zh-CN" altLang="en-US" sz="1400" b="1" dirty="0" smtClean="0">
                  <a:latin typeface="仿宋" pitchFamily="49" charset="-122"/>
                  <a:ea typeface="仿宋" pitchFamily="49" charset="-122"/>
                </a:rPr>
                <a:t>数据层面</a:t>
              </a:r>
              <a:endParaRPr lang="en-US" altLang="zh-CN" sz="1400" b="1" dirty="0">
                <a:latin typeface="仿宋" pitchFamily="49" charset="-122"/>
                <a:ea typeface="仿宋" pitchFamily="49" charset="-122"/>
              </a:endParaRPr>
            </a:p>
            <a:p>
              <a:pPr>
                <a:lnSpc>
                  <a:spcPct val="150000"/>
                </a:lnSpc>
              </a:pPr>
              <a:r>
                <a:rPr lang="zh-CN" altLang="en-US" sz="1100" dirty="0">
                  <a:latin typeface="仿宋" pitchFamily="49" charset="-122"/>
                  <a:ea typeface="仿宋" pitchFamily="49" charset="-122"/>
                </a:rPr>
                <a:t>目标</a:t>
              </a:r>
              <a:r>
                <a:rPr lang="zh-CN" altLang="en-US" sz="1100" dirty="0" smtClean="0">
                  <a:latin typeface="仿宋" pitchFamily="49" charset="-122"/>
                  <a:ea typeface="仿宋" pitchFamily="49" charset="-122"/>
                </a:rPr>
                <a:t>：基于第一阶段实现的内容，完善数据质量、补录。优化数据模型。</a:t>
              </a:r>
              <a:endParaRPr lang="en-US" altLang="zh-CN" sz="1100" dirty="0">
                <a:latin typeface="仿宋" pitchFamily="49" charset="-122"/>
                <a:ea typeface="仿宋" pitchFamily="49" charset="-122"/>
              </a:endParaRPr>
            </a:p>
            <a:p>
              <a:pPr>
                <a:lnSpc>
                  <a:spcPct val="150000"/>
                </a:lnSpc>
              </a:pPr>
              <a:r>
                <a:rPr lang="zh-CN" altLang="en-US" sz="1100" dirty="0">
                  <a:latin typeface="仿宋" pitchFamily="49" charset="-122"/>
                  <a:ea typeface="仿宋" pitchFamily="49" charset="-122"/>
                </a:rPr>
                <a:t>产品范围</a:t>
              </a:r>
              <a:r>
                <a:rPr lang="zh-CN" altLang="en-US" sz="1100" dirty="0" smtClean="0">
                  <a:latin typeface="仿宋" pitchFamily="49" charset="-122"/>
                  <a:ea typeface="仿宋" pitchFamily="49" charset="-122"/>
                </a:rPr>
                <a:t>：所有自营持仓产品</a:t>
              </a:r>
              <a:endParaRPr lang="en-US" altLang="zh-CN" sz="1100" dirty="0">
                <a:latin typeface="仿宋" pitchFamily="49" charset="-122"/>
                <a:ea typeface="仿宋" pitchFamily="49" charset="-122"/>
              </a:endParaRPr>
            </a:p>
          </p:txBody>
        </p:sp>
      </p:grpSp>
      <p:grpSp>
        <p:nvGrpSpPr>
          <p:cNvPr id="16" name="Group 15"/>
          <p:cNvGrpSpPr/>
          <p:nvPr/>
        </p:nvGrpSpPr>
        <p:grpSpPr>
          <a:xfrm>
            <a:off x="4592854" y="891961"/>
            <a:ext cx="2206500" cy="5185051"/>
            <a:chOff x="4592854" y="891961"/>
            <a:chExt cx="2206500" cy="5185051"/>
          </a:xfrm>
        </p:grpSpPr>
        <p:sp>
          <p:nvSpPr>
            <p:cNvPr id="88" name="Rectangle 6"/>
            <p:cNvSpPr>
              <a:spLocks noChangeArrowheads="1"/>
            </p:cNvSpPr>
            <p:nvPr/>
          </p:nvSpPr>
          <p:spPr bwMode="gray">
            <a:xfrm>
              <a:off x="4592854" y="891961"/>
              <a:ext cx="2160000" cy="372666"/>
            </a:xfrm>
            <a:prstGeom prst="rect">
              <a:avLst/>
            </a:prstGeom>
            <a:solidFill>
              <a:srgbClr val="FFC000"/>
            </a:solidFill>
            <a:ln w="25400" algn="ctr">
              <a:solidFill>
                <a:srgbClr val="FFFFFF"/>
              </a:solidFill>
              <a:miter lim="800000"/>
              <a:headEnd/>
              <a:tailEnd/>
            </a:ln>
            <a:effectLst>
              <a:outerShdw dist="107763" dir="2700000" algn="ctr" rotWithShape="0">
                <a:schemeClr val="bg2">
                  <a:alpha val="50000"/>
                </a:schemeClr>
              </a:outerShdw>
            </a:effectLst>
          </p:spPr>
          <p:txBody>
            <a:bodyPr lIns="34290" tIns="33338" rIns="34290" bIns="33338" anchor="ctr" anchorCtr="1"/>
            <a:lstStyle/>
            <a:p>
              <a:pPr algn="ctr" eaLnBrk="0" hangingPunct="0">
                <a:lnSpc>
                  <a:spcPct val="85000"/>
                </a:lnSpc>
                <a:spcBef>
                  <a:spcPct val="30000"/>
                </a:spcBef>
              </a:pPr>
              <a:r>
                <a:rPr lang="zh-CN" altLang="en-US" sz="1400" b="1" dirty="0" smtClean="0">
                  <a:solidFill>
                    <a:srgbClr val="FFFFFF"/>
                  </a:solidFill>
                  <a:latin typeface="仿宋" pitchFamily="49" charset="-122"/>
                  <a:ea typeface="仿宋" pitchFamily="49" charset="-122"/>
                </a:rPr>
                <a:t>第三阶段</a:t>
              </a:r>
              <a:endParaRPr lang="en-US" altLang="zh-TW" sz="1400" b="1" dirty="0">
                <a:solidFill>
                  <a:srgbClr val="FFFFFF"/>
                </a:solidFill>
                <a:latin typeface="仿宋" pitchFamily="49" charset="-122"/>
                <a:ea typeface="仿宋" pitchFamily="49" charset="-122"/>
              </a:endParaRPr>
            </a:p>
          </p:txBody>
        </p:sp>
        <p:sp>
          <p:nvSpPr>
            <p:cNvPr id="99" name="圆角矩形 98"/>
            <p:cNvSpPr/>
            <p:nvPr/>
          </p:nvSpPr>
          <p:spPr>
            <a:xfrm>
              <a:off x="4639354" y="1581957"/>
              <a:ext cx="2160000" cy="2160000"/>
            </a:xfrm>
            <a:prstGeom prst="roundRect">
              <a:avLst/>
            </a:prstGeom>
            <a:ln w="9525">
              <a:solidFill>
                <a:srgbClr val="B1A35D"/>
              </a:solidFill>
            </a:ln>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zh-CN" altLang="en-US" sz="1400" b="1" dirty="0">
                  <a:latin typeface="仿宋" pitchFamily="49" charset="-122"/>
                  <a:ea typeface="仿宋" pitchFamily="49" charset="-122"/>
                </a:rPr>
                <a:t>业务层面</a:t>
              </a:r>
              <a:endParaRPr lang="en-US" altLang="zh-CN" sz="1400" b="1" dirty="0">
                <a:latin typeface="仿宋" pitchFamily="49" charset="-122"/>
                <a:ea typeface="仿宋" pitchFamily="49" charset="-122"/>
              </a:endParaRPr>
            </a:p>
            <a:p>
              <a:pPr>
                <a:lnSpc>
                  <a:spcPct val="150000"/>
                </a:lnSpc>
              </a:pPr>
              <a:r>
                <a:rPr lang="zh-CN" altLang="en-US" sz="1100" dirty="0">
                  <a:latin typeface="仿宋" pitchFamily="49" charset="-122"/>
                  <a:ea typeface="仿宋" pitchFamily="49" charset="-122"/>
                </a:rPr>
                <a:t>目标</a:t>
              </a:r>
              <a:r>
                <a:rPr lang="zh-CN" altLang="en-US" sz="1100" dirty="0" smtClean="0">
                  <a:latin typeface="仿宋" pitchFamily="49" charset="-122"/>
                  <a:ea typeface="仿宋" pitchFamily="49" charset="-122"/>
                </a:rPr>
                <a:t>：基于前期工作成果，进行多维度的灵活展现，与前台业务和后台管理系统联动。</a:t>
              </a:r>
              <a:endParaRPr lang="en-US" altLang="zh-CN" sz="1100" dirty="0">
                <a:latin typeface="仿宋" pitchFamily="49" charset="-122"/>
                <a:ea typeface="仿宋" pitchFamily="49" charset="-122"/>
              </a:endParaRPr>
            </a:p>
            <a:p>
              <a:pPr>
                <a:lnSpc>
                  <a:spcPct val="150000"/>
                </a:lnSpc>
              </a:pPr>
              <a:r>
                <a:rPr lang="zh-CN" altLang="en-US" sz="1100" dirty="0">
                  <a:latin typeface="仿宋" pitchFamily="49" charset="-122"/>
                  <a:ea typeface="仿宋" pitchFamily="49" charset="-122"/>
                </a:rPr>
                <a:t>产品范围</a:t>
              </a:r>
              <a:r>
                <a:rPr lang="zh-CN" altLang="en-US" sz="1100" dirty="0" smtClean="0">
                  <a:latin typeface="仿宋" pitchFamily="49" charset="-122"/>
                  <a:ea typeface="仿宋" pitchFamily="49" charset="-122"/>
                </a:rPr>
                <a:t>：所有持仓产品</a:t>
              </a:r>
              <a:endParaRPr lang="en-US" altLang="zh-CN" sz="1100" dirty="0">
                <a:latin typeface="仿宋" pitchFamily="49" charset="-122"/>
                <a:ea typeface="仿宋" pitchFamily="49" charset="-122"/>
              </a:endParaRPr>
            </a:p>
          </p:txBody>
        </p:sp>
        <p:sp>
          <p:nvSpPr>
            <p:cNvPr id="107" name="圆角矩形 106"/>
            <p:cNvSpPr/>
            <p:nvPr/>
          </p:nvSpPr>
          <p:spPr>
            <a:xfrm>
              <a:off x="4627585" y="3917012"/>
              <a:ext cx="2160000" cy="2160000"/>
            </a:xfrm>
            <a:prstGeom prst="roundRect">
              <a:avLst/>
            </a:prstGeom>
            <a:ln w="9525">
              <a:solidFill>
                <a:srgbClr val="B1A35D"/>
              </a:solidFill>
            </a:ln>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zh-CN" altLang="en-US" sz="1400" b="1" dirty="0" smtClean="0">
                  <a:latin typeface="仿宋" pitchFamily="49" charset="-122"/>
                  <a:ea typeface="仿宋" pitchFamily="49" charset="-122"/>
                </a:rPr>
                <a:t>数据层面</a:t>
              </a:r>
              <a:endParaRPr lang="en-US" altLang="zh-CN" sz="1400" b="1" dirty="0">
                <a:latin typeface="仿宋" pitchFamily="49" charset="-122"/>
                <a:ea typeface="仿宋" pitchFamily="49" charset="-122"/>
              </a:endParaRPr>
            </a:p>
            <a:p>
              <a:pPr>
                <a:lnSpc>
                  <a:spcPct val="150000"/>
                </a:lnSpc>
              </a:pPr>
              <a:r>
                <a:rPr lang="zh-CN" altLang="en-US" sz="1100" dirty="0">
                  <a:latin typeface="仿宋" pitchFamily="49" charset="-122"/>
                  <a:ea typeface="仿宋" pitchFamily="49" charset="-122"/>
                </a:rPr>
                <a:t>目标</a:t>
              </a:r>
              <a:r>
                <a:rPr lang="zh-CN" altLang="en-US" sz="1100" dirty="0" smtClean="0">
                  <a:latin typeface="仿宋" pitchFamily="49" charset="-122"/>
                  <a:ea typeface="仿宋" pitchFamily="49" charset="-122"/>
                </a:rPr>
                <a:t>：完善汇总层处理、使用雪花模型、数据立方体等技术处理多维展现。使用</a:t>
              </a:r>
              <a:r>
                <a:rPr lang="en-US" altLang="zh-CN" sz="1100" dirty="0" smtClean="0">
                  <a:latin typeface="仿宋" pitchFamily="49" charset="-122"/>
                  <a:ea typeface="仿宋" pitchFamily="49" charset="-122"/>
                </a:rPr>
                <a:t>SOAP</a:t>
              </a:r>
              <a:r>
                <a:rPr lang="zh-CN" altLang="en-US" sz="1100" dirty="0" smtClean="0">
                  <a:latin typeface="仿宋" pitchFamily="49" charset="-122"/>
                  <a:ea typeface="仿宋" pitchFamily="49" charset="-122"/>
                </a:rPr>
                <a:t>进行系统集成。</a:t>
              </a:r>
              <a:endParaRPr lang="en-US" altLang="zh-CN" sz="1100" dirty="0">
                <a:latin typeface="仿宋" pitchFamily="49" charset="-122"/>
                <a:ea typeface="仿宋" pitchFamily="49" charset="-122"/>
              </a:endParaRPr>
            </a:p>
            <a:p>
              <a:pPr>
                <a:lnSpc>
                  <a:spcPct val="150000"/>
                </a:lnSpc>
              </a:pPr>
              <a:r>
                <a:rPr lang="zh-CN" altLang="en-US" sz="1100" dirty="0">
                  <a:latin typeface="仿宋" pitchFamily="49" charset="-122"/>
                  <a:ea typeface="仿宋" pitchFamily="49" charset="-122"/>
                </a:rPr>
                <a:t>产品范围</a:t>
              </a:r>
              <a:r>
                <a:rPr lang="zh-CN" altLang="en-US" sz="1100" dirty="0" smtClean="0">
                  <a:latin typeface="仿宋" pitchFamily="49" charset="-122"/>
                  <a:ea typeface="仿宋" pitchFamily="49" charset="-122"/>
                </a:rPr>
                <a:t>：所有持仓产品</a:t>
              </a:r>
              <a:endParaRPr lang="en-US" altLang="zh-CN" sz="1100" dirty="0">
                <a:latin typeface="仿宋" pitchFamily="49" charset="-122"/>
                <a:ea typeface="仿宋" pitchFamily="49" charset="-122"/>
              </a:endParaRPr>
            </a:p>
          </p:txBody>
        </p:sp>
      </p:grpSp>
      <p:grpSp>
        <p:nvGrpSpPr>
          <p:cNvPr id="17" name="Group 16"/>
          <p:cNvGrpSpPr/>
          <p:nvPr/>
        </p:nvGrpSpPr>
        <p:grpSpPr>
          <a:xfrm>
            <a:off x="6819218" y="891961"/>
            <a:ext cx="2222437" cy="5185051"/>
            <a:chOff x="6819218" y="891961"/>
            <a:chExt cx="2222437" cy="5185051"/>
          </a:xfrm>
        </p:grpSpPr>
        <p:sp>
          <p:nvSpPr>
            <p:cNvPr id="89" name="Rectangle 7"/>
            <p:cNvSpPr>
              <a:spLocks noChangeArrowheads="1"/>
            </p:cNvSpPr>
            <p:nvPr/>
          </p:nvSpPr>
          <p:spPr bwMode="gray">
            <a:xfrm>
              <a:off x="6819218" y="891961"/>
              <a:ext cx="2160000" cy="372666"/>
            </a:xfrm>
            <a:prstGeom prst="rect">
              <a:avLst/>
            </a:prstGeom>
            <a:solidFill>
              <a:srgbClr val="92D050"/>
            </a:solidFill>
            <a:ln w="25400" algn="ctr">
              <a:solidFill>
                <a:srgbClr val="FFFFFF"/>
              </a:solidFill>
              <a:miter lim="800000"/>
              <a:headEnd/>
              <a:tailEnd/>
            </a:ln>
            <a:effectLst>
              <a:outerShdw dist="107763" dir="2700000" algn="ctr" rotWithShape="0">
                <a:schemeClr val="bg2">
                  <a:alpha val="50000"/>
                </a:schemeClr>
              </a:outerShdw>
            </a:effectLst>
          </p:spPr>
          <p:txBody>
            <a:bodyPr lIns="34290" tIns="33338" rIns="34290" bIns="33338" anchor="ctr" anchorCtr="1"/>
            <a:lstStyle/>
            <a:p>
              <a:pPr algn="ctr" eaLnBrk="0" hangingPunct="0">
                <a:lnSpc>
                  <a:spcPct val="85000"/>
                </a:lnSpc>
                <a:spcBef>
                  <a:spcPct val="30000"/>
                </a:spcBef>
              </a:pPr>
              <a:r>
                <a:rPr lang="zh-CN" altLang="en-US" sz="1400" b="1" dirty="0" smtClean="0">
                  <a:solidFill>
                    <a:srgbClr val="FFFFFF"/>
                  </a:solidFill>
                  <a:latin typeface="仿宋" pitchFamily="49" charset="-122"/>
                  <a:ea typeface="仿宋" pitchFamily="49" charset="-122"/>
                </a:rPr>
                <a:t>第四阶段</a:t>
              </a:r>
              <a:endParaRPr lang="en-US" altLang="zh-TW" sz="1400" b="1" dirty="0">
                <a:solidFill>
                  <a:srgbClr val="FFFFFF"/>
                </a:solidFill>
                <a:latin typeface="仿宋" pitchFamily="49" charset="-122"/>
                <a:ea typeface="仿宋" pitchFamily="49" charset="-122"/>
              </a:endParaRPr>
            </a:p>
          </p:txBody>
        </p:sp>
        <p:sp>
          <p:nvSpPr>
            <p:cNvPr id="100" name="圆角矩形 99"/>
            <p:cNvSpPr/>
            <p:nvPr/>
          </p:nvSpPr>
          <p:spPr>
            <a:xfrm>
              <a:off x="6881655" y="1581957"/>
              <a:ext cx="2160000" cy="2160000"/>
            </a:xfrm>
            <a:prstGeom prst="roundRect">
              <a:avLst/>
            </a:prstGeom>
            <a:ln w="9525">
              <a:solidFill>
                <a:srgbClr val="B1A35D"/>
              </a:solidFill>
            </a:ln>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zh-CN" altLang="en-US" sz="1400" b="1" dirty="0">
                  <a:latin typeface="仿宋" pitchFamily="49" charset="-122"/>
                  <a:ea typeface="仿宋" pitchFamily="49" charset="-122"/>
                </a:rPr>
                <a:t>业务层面</a:t>
              </a:r>
              <a:endParaRPr lang="en-US" altLang="zh-CN" sz="1400" b="1" dirty="0">
                <a:latin typeface="仿宋" pitchFamily="49" charset="-122"/>
                <a:ea typeface="仿宋" pitchFamily="49" charset="-122"/>
              </a:endParaRPr>
            </a:p>
            <a:p>
              <a:pPr>
                <a:lnSpc>
                  <a:spcPct val="150000"/>
                </a:lnSpc>
              </a:pPr>
              <a:r>
                <a:rPr lang="zh-CN" altLang="en-US" sz="1100" dirty="0">
                  <a:latin typeface="仿宋" pitchFamily="49" charset="-122"/>
                  <a:ea typeface="仿宋" pitchFamily="49" charset="-122"/>
                </a:rPr>
                <a:t>目标</a:t>
              </a:r>
              <a:r>
                <a:rPr lang="zh-CN" altLang="en-US" sz="1100" dirty="0" smtClean="0">
                  <a:latin typeface="仿宋" pitchFamily="49" charset="-122"/>
                  <a:ea typeface="仿宋" pitchFamily="49" charset="-122"/>
                </a:rPr>
                <a:t>：将市场风险业务与其它风险应用结合进行综合应用。</a:t>
              </a:r>
              <a:endParaRPr lang="en-US" altLang="zh-CN" sz="1100" dirty="0" smtClean="0">
                <a:latin typeface="仿宋" pitchFamily="49" charset="-122"/>
                <a:ea typeface="仿宋" pitchFamily="49" charset="-122"/>
              </a:endParaRPr>
            </a:p>
            <a:p>
              <a:pPr>
                <a:lnSpc>
                  <a:spcPct val="150000"/>
                </a:lnSpc>
              </a:pPr>
              <a:endParaRPr lang="en-US" altLang="zh-CN" sz="1100" dirty="0">
                <a:latin typeface="仿宋" pitchFamily="49" charset="-122"/>
                <a:ea typeface="仿宋" pitchFamily="49" charset="-122"/>
              </a:endParaRPr>
            </a:p>
            <a:p>
              <a:pPr>
                <a:lnSpc>
                  <a:spcPct val="150000"/>
                </a:lnSpc>
              </a:pPr>
              <a:r>
                <a:rPr lang="zh-CN" altLang="en-US" sz="1100" dirty="0">
                  <a:latin typeface="仿宋" pitchFamily="49" charset="-122"/>
                  <a:ea typeface="仿宋" pitchFamily="49" charset="-122"/>
                </a:rPr>
                <a:t>产品范围</a:t>
              </a:r>
              <a:r>
                <a:rPr lang="zh-CN" altLang="en-US" sz="1100" dirty="0" smtClean="0">
                  <a:latin typeface="仿宋" pitchFamily="49" charset="-122"/>
                  <a:ea typeface="仿宋" pitchFamily="49" charset="-122"/>
                </a:rPr>
                <a:t>：所有持仓产品</a:t>
              </a:r>
              <a:endParaRPr lang="en-US" altLang="zh-CN" sz="1100" dirty="0">
                <a:latin typeface="仿宋" pitchFamily="49" charset="-122"/>
                <a:ea typeface="仿宋" pitchFamily="49" charset="-122"/>
              </a:endParaRPr>
            </a:p>
          </p:txBody>
        </p:sp>
        <p:sp>
          <p:nvSpPr>
            <p:cNvPr id="108" name="圆角矩形 107"/>
            <p:cNvSpPr/>
            <p:nvPr/>
          </p:nvSpPr>
          <p:spPr>
            <a:xfrm>
              <a:off x="6869886" y="3917012"/>
              <a:ext cx="2160000" cy="2160000"/>
            </a:xfrm>
            <a:prstGeom prst="roundRect">
              <a:avLst/>
            </a:prstGeom>
            <a:ln w="9525">
              <a:solidFill>
                <a:srgbClr val="B1A35D"/>
              </a:solidFill>
            </a:ln>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zh-CN" altLang="en-US" sz="1400" b="1" dirty="0" smtClean="0">
                  <a:latin typeface="仿宋" pitchFamily="49" charset="-122"/>
                  <a:ea typeface="仿宋" pitchFamily="49" charset="-122"/>
                </a:rPr>
                <a:t>数据层面</a:t>
              </a:r>
              <a:endParaRPr lang="en-US" altLang="zh-CN" sz="1400" b="1" dirty="0">
                <a:latin typeface="仿宋" pitchFamily="49" charset="-122"/>
                <a:ea typeface="仿宋" pitchFamily="49" charset="-122"/>
              </a:endParaRPr>
            </a:p>
            <a:p>
              <a:pPr>
                <a:lnSpc>
                  <a:spcPct val="150000"/>
                </a:lnSpc>
              </a:pPr>
              <a:r>
                <a:rPr lang="zh-CN" altLang="en-US" sz="1100" dirty="0">
                  <a:latin typeface="仿宋" pitchFamily="49" charset="-122"/>
                  <a:ea typeface="仿宋" pitchFamily="49" charset="-122"/>
                </a:rPr>
                <a:t>目标</a:t>
              </a:r>
              <a:r>
                <a:rPr lang="zh-CN" altLang="en-US" sz="1100" dirty="0" smtClean="0">
                  <a:latin typeface="仿宋" pitchFamily="49" charset="-122"/>
                  <a:ea typeface="仿宋" pitchFamily="49" charset="-122"/>
                </a:rPr>
                <a:t>：扩展数据集市，为下游系统和其它风险应用构建数据集市。逐步完善数据质量、补录、调度、分发等。</a:t>
              </a:r>
              <a:endParaRPr lang="en-US" altLang="zh-CN" sz="1100" dirty="0">
                <a:latin typeface="仿宋" pitchFamily="49" charset="-122"/>
                <a:ea typeface="仿宋" pitchFamily="49" charset="-122"/>
              </a:endParaRPr>
            </a:p>
            <a:p>
              <a:pPr>
                <a:lnSpc>
                  <a:spcPct val="150000"/>
                </a:lnSpc>
              </a:pPr>
              <a:r>
                <a:rPr lang="zh-CN" altLang="en-US" sz="1100" dirty="0">
                  <a:latin typeface="仿宋" pitchFamily="49" charset="-122"/>
                  <a:ea typeface="仿宋" pitchFamily="49" charset="-122"/>
                </a:rPr>
                <a:t>产品范围</a:t>
              </a:r>
              <a:r>
                <a:rPr lang="zh-CN" altLang="en-US" sz="1100" dirty="0" smtClean="0">
                  <a:latin typeface="仿宋" pitchFamily="49" charset="-122"/>
                  <a:ea typeface="仿宋" pitchFamily="49" charset="-122"/>
                </a:rPr>
                <a:t>：所有持仓产品</a:t>
              </a:r>
              <a:endParaRPr lang="en-US" altLang="zh-CN" sz="1100" dirty="0">
                <a:latin typeface="仿宋" pitchFamily="49" charset="-122"/>
                <a:ea typeface="仿宋" pitchFamily="49" charset="-122"/>
              </a:endParaRPr>
            </a:p>
          </p:txBody>
        </p:sp>
      </p:grpSp>
      <p:sp>
        <p:nvSpPr>
          <p:cNvPr id="109" name="圆角矩形 108"/>
          <p:cNvSpPr/>
          <p:nvPr/>
        </p:nvSpPr>
        <p:spPr>
          <a:xfrm>
            <a:off x="142985" y="3917012"/>
            <a:ext cx="2160000" cy="2160000"/>
          </a:xfrm>
          <a:prstGeom prst="roundRect">
            <a:avLst/>
          </a:prstGeom>
          <a:ln w="9525">
            <a:solidFill>
              <a:srgbClr val="B1A35D"/>
            </a:solidFill>
          </a:ln>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zh-CN" altLang="en-US" sz="1400" b="1" dirty="0" smtClean="0">
                <a:latin typeface="仿宋" pitchFamily="49" charset="-122"/>
                <a:ea typeface="仿宋" pitchFamily="49" charset="-122"/>
              </a:rPr>
              <a:t>数据层面</a:t>
            </a:r>
            <a:endParaRPr lang="en-US" altLang="zh-CN" sz="1400" b="1" dirty="0">
              <a:latin typeface="仿宋" pitchFamily="49" charset="-122"/>
              <a:ea typeface="仿宋" pitchFamily="49" charset="-122"/>
            </a:endParaRPr>
          </a:p>
          <a:p>
            <a:pPr>
              <a:lnSpc>
                <a:spcPct val="150000"/>
              </a:lnSpc>
            </a:pPr>
            <a:r>
              <a:rPr lang="zh-CN" altLang="en-US" sz="1100" dirty="0">
                <a:latin typeface="仿宋" pitchFamily="49" charset="-122"/>
                <a:ea typeface="仿宋" pitchFamily="49" charset="-122"/>
              </a:rPr>
              <a:t>目标</a:t>
            </a:r>
            <a:r>
              <a:rPr lang="zh-CN" altLang="en-US" sz="1100" dirty="0" smtClean="0">
                <a:latin typeface="仿宋" pitchFamily="49" charset="-122"/>
                <a:ea typeface="仿宋" pitchFamily="49" charset="-122"/>
              </a:rPr>
              <a:t>：构建市场风险集市整体框架、数据流程、数据质量。</a:t>
            </a:r>
            <a:endParaRPr lang="en-US" altLang="zh-CN" sz="1100" dirty="0">
              <a:latin typeface="仿宋" pitchFamily="49" charset="-122"/>
              <a:ea typeface="仿宋" pitchFamily="49" charset="-122"/>
            </a:endParaRPr>
          </a:p>
          <a:p>
            <a:pPr>
              <a:lnSpc>
                <a:spcPct val="150000"/>
              </a:lnSpc>
            </a:pPr>
            <a:r>
              <a:rPr lang="zh-CN" altLang="en-US" sz="1100" dirty="0">
                <a:latin typeface="仿宋" pitchFamily="49" charset="-122"/>
                <a:ea typeface="仿宋" pitchFamily="49" charset="-122"/>
              </a:rPr>
              <a:t>产品范围：场内</a:t>
            </a:r>
            <a:r>
              <a:rPr lang="zh-CN" altLang="en-US" sz="1100" dirty="0" smtClean="0">
                <a:latin typeface="仿宋" pitchFamily="49" charset="-122"/>
                <a:ea typeface="仿宋" pitchFamily="49" charset="-122"/>
              </a:rPr>
              <a:t>交易的产品</a:t>
            </a:r>
            <a:endParaRPr lang="en-US" altLang="zh-CN" sz="1100" dirty="0" smtClean="0">
              <a:latin typeface="仿宋" pitchFamily="49" charset="-122"/>
              <a:ea typeface="仿宋" pitchFamily="49" charset="-122"/>
            </a:endParaRPr>
          </a:p>
          <a:p>
            <a:pPr>
              <a:lnSpc>
                <a:spcPct val="150000"/>
              </a:lnSpc>
            </a:pPr>
            <a:endParaRPr lang="en-US" altLang="zh-CN" sz="1100" dirty="0">
              <a:latin typeface="仿宋" pitchFamily="49" charset="-122"/>
              <a:ea typeface="仿宋" pitchFamily="49" charset="-122"/>
            </a:endParaRPr>
          </a:p>
        </p:txBody>
      </p:sp>
      <p:sp>
        <p:nvSpPr>
          <p:cNvPr id="18" name="Slide Number Placeholder 17"/>
          <p:cNvSpPr>
            <a:spLocks noGrp="1"/>
          </p:cNvSpPr>
          <p:nvPr>
            <p:ph type="sldNum" sz="quarter" idx="12"/>
          </p:nvPr>
        </p:nvSpPr>
        <p:spPr/>
        <p:txBody>
          <a:bodyPr/>
          <a:lstStyle/>
          <a:p>
            <a:fld id="{BE799D66-A4C5-4277-8B75-A77F88F39C7A}" type="slidenum">
              <a:rPr lang="zh-CN" altLang="en-US" smtClean="0"/>
              <a:pPr/>
              <a:t>23</a:t>
            </a:fld>
            <a:endParaRPr lang="zh-CN" altLang="en-US"/>
          </a:p>
        </p:txBody>
      </p:sp>
    </p:spTree>
    <p:extLst>
      <p:ext uri="{BB962C8B-B14F-4D97-AF65-F5344CB8AC3E}">
        <p14:creationId xmlns:p14="http://schemas.microsoft.com/office/powerpoint/2010/main" val="4081054107"/>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1+#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817443" y="1506259"/>
            <a:ext cx="385763" cy="2484437"/>
          </a:xfrm>
          <a:prstGeom prst="roundRect">
            <a:avLst>
              <a:gd name="adj" fmla="val 8295"/>
            </a:avLst>
          </a:prstGeom>
          <a:ln>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eaVert"/>
          <a:lstStyle/>
          <a:p>
            <a:pPr algn="ctr" latinLnBrk="1">
              <a:defRPr/>
            </a:pPr>
            <a:r>
              <a:rPr lang="zh-CN" altLang="en-US" sz="1200" dirty="0">
                <a:latin typeface="微软雅黑" panose="020B0503020204020204" pitchFamily="34" charset="-122"/>
                <a:ea typeface="微软雅黑" panose="020B0503020204020204" pitchFamily="34" charset="-122"/>
              </a:rPr>
              <a:t>单一风险项目</a:t>
            </a:r>
            <a:endParaRPr lang="en-US" altLang="zh-CN" sz="1200" dirty="0">
              <a:latin typeface="微软雅黑" panose="020B0503020204020204" pitchFamily="34" charset="-122"/>
              <a:ea typeface="微软雅黑" panose="020B0503020204020204" pitchFamily="34" charset="-122"/>
            </a:endParaRPr>
          </a:p>
        </p:txBody>
      </p:sp>
      <p:sp>
        <p:nvSpPr>
          <p:cNvPr id="5" name="圆角矩形 4"/>
          <p:cNvSpPr/>
          <p:nvPr/>
        </p:nvSpPr>
        <p:spPr bwMode="auto">
          <a:xfrm>
            <a:off x="817443" y="4104997"/>
            <a:ext cx="385763" cy="1419225"/>
          </a:xfrm>
          <a:prstGeom prst="roundRect">
            <a:avLst>
              <a:gd name="adj" fmla="val 9969"/>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eaVert"/>
          <a:lstStyle/>
          <a:p>
            <a:pPr algn="ctr" latinLnBrk="1">
              <a:defRPr/>
            </a:pPr>
            <a:r>
              <a:rPr lang="zh-CN" altLang="en-US" sz="1200" dirty="0">
                <a:latin typeface="微软雅黑" panose="020B0503020204020204" pitchFamily="34" charset="-122"/>
                <a:ea typeface="微软雅黑" panose="020B0503020204020204" pitchFamily="34" charset="-122"/>
              </a:rPr>
              <a:t>集成风险项目</a:t>
            </a:r>
            <a:endParaRPr lang="en-US" altLang="zh-CN" sz="1200" dirty="0">
              <a:latin typeface="微软雅黑" panose="020B0503020204020204" pitchFamily="34" charset="-122"/>
              <a:ea typeface="微软雅黑" panose="020B0503020204020204" pitchFamily="34" charset="-122"/>
            </a:endParaRPr>
          </a:p>
        </p:txBody>
      </p:sp>
      <p:sp>
        <p:nvSpPr>
          <p:cNvPr id="7" name="圆角矩形 6"/>
          <p:cNvSpPr/>
          <p:nvPr/>
        </p:nvSpPr>
        <p:spPr bwMode="auto">
          <a:xfrm>
            <a:off x="1357931" y="3595410"/>
            <a:ext cx="1188133" cy="38417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r>
              <a:rPr lang="zh-CN" altLang="en-US" sz="9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资负及流动性风险</a:t>
            </a:r>
          </a:p>
        </p:txBody>
      </p:sp>
      <p:sp>
        <p:nvSpPr>
          <p:cNvPr id="8" name="圆角矩形 7"/>
          <p:cNvSpPr/>
          <p:nvPr/>
        </p:nvSpPr>
        <p:spPr bwMode="auto">
          <a:xfrm>
            <a:off x="1357931" y="4117697"/>
            <a:ext cx="1188133" cy="384175"/>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lstStyle/>
          <a:p>
            <a:pPr>
              <a:defRPr/>
            </a:pPr>
            <a:r>
              <a:rPr lang="zh-CN" altLang="en-US" sz="9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风险加权资产</a:t>
            </a:r>
          </a:p>
        </p:txBody>
      </p:sp>
      <p:sp>
        <p:nvSpPr>
          <p:cNvPr id="9" name="圆角矩形 8"/>
          <p:cNvSpPr/>
          <p:nvPr/>
        </p:nvSpPr>
        <p:spPr bwMode="auto">
          <a:xfrm>
            <a:off x="1357931" y="4630459"/>
            <a:ext cx="1188133" cy="382587"/>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lstStyle/>
          <a:p>
            <a:r>
              <a:rPr lang="zh-CN" altLang="en-US" sz="9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经济资本计量</a:t>
            </a:r>
          </a:p>
        </p:txBody>
      </p:sp>
      <p:sp>
        <p:nvSpPr>
          <p:cNvPr id="10" name="圆角矩形 9"/>
          <p:cNvSpPr/>
          <p:nvPr/>
        </p:nvSpPr>
        <p:spPr bwMode="auto">
          <a:xfrm>
            <a:off x="1357931" y="5141635"/>
            <a:ext cx="1188133" cy="382587"/>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lstStyle/>
          <a:p>
            <a:r>
              <a:rPr lang="zh-CN" altLang="en-US" sz="9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全面风险管理报告</a:t>
            </a:r>
            <a:endParaRPr lang="en-US" altLang="zh-CN" sz="9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圆角矩形 14"/>
          <p:cNvSpPr/>
          <p:nvPr/>
        </p:nvSpPr>
        <p:spPr bwMode="auto">
          <a:xfrm>
            <a:off x="2802596" y="1491578"/>
            <a:ext cx="1561709" cy="403915"/>
          </a:xfrm>
          <a:prstGeom prst="roundRect">
            <a:avLst/>
          </a:prstGeom>
          <a:ln w="3175">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900" b="1" dirty="0">
                <a:solidFill>
                  <a:schemeClr val="tx1"/>
                </a:solidFill>
                <a:latin typeface="华文仿宋" panose="02010600040101010101" pitchFamily="2" charset="-122"/>
                <a:ea typeface="华文仿宋" panose="02010600040101010101" pitchFamily="2" charset="-122"/>
              </a:rPr>
              <a:t>业务咨询</a:t>
            </a:r>
            <a:r>
              <a:rPr lang="en-US" altLang="zh-CN" sz="900" b="1" dirty="0">
                <a:solidFill>
                  <a:schemeClr val="tx1"/>
                </a:solidFill>
                <a:latin typeface="华文仿宋" panose="02010600040101010101" pitchFamily="2" charset="-122"/>
                <a:ea typeface="华文仿宋" panose="02010600040101010101" pitchFamily="2" charset="-122"/>
              </a:rPr>
              <a:t>+</a:t>
            </a:r>
            <a:r>
              <a:rPr lang="zh-CN" altLang="en-US" sz="900" b="1" dirty="0">
                <a:solidFill>
                  <a:schemeClr val="tx1"/>
                </a:solidFill>
                <a:latin typeface="华文仿宋" panose="02010600040101010101" pitchFamily="2" charset="-122"/>
                <a:ea typeface="华文仿宋" panose="02010600040101010101" pitchFamily="2" charset="-122"/>
              </a:rPr>
              <a:t>产品实施</a:t>
            </a:r>
            <a:endParaRPr lang="en-US" altLang="zh-CN" sz="900" b="1" dirty="0">
              <a:solidFill>
                <a:schemeClr val="tx1"/>
              </a:solidFill>
              <a:latin typeface="华文仿宋" panose="02010600040101010101" pitchFamily="2" charset="-122"/>
              <a:ea typeface="华文仿宋" panose="02010600040101010101" pitchFamily="2" charset="-122"/>
            </a:endParaRPr>
          </a:p>
        </p:txBody>
      </p:sp>
      <p:sp>
        <p:nvSpPr>
          <p:cNvPr id="16" name="圆角矩形 7"/>
          <p:cNvSpPr/>
          <p:nvPr/>
        </p:nvSpPr>
        <p:spPr bwMode="auto">
          <a:xfrm>
            <a:off x="1357931" y="1518959"/>
            <a:ext cx="1188132" cy="43656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defRPr/>
            </a:pPr>
            <a:r>
              <a:rPr lang="zh-CN" altLang="en-US" sz="9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零售信用风险</a:t>
            </a:r>
          </a:p>
        </p:txBody>
      </p:sp>
      <p:sp>
        <p:nvSpPr>
          <p:cNvPr id="17" name="圆角矩形 8"/>
          <p:cNvSpPr/>
          <p:nvPr/>
        </p:nvSpPr>
        <p:spPr bwMode="auto">
          <a:xfrm>
            <a:off x="1357931" y="2084110"/>
            <a:ext cx="1188133" cy="382587"/>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r>
              <a:rPr lang="zh-CN" altLang="en-US" sz="9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对公信用风险</a:t>
            </a:r>
          </a:p>
        </p:txBody>
      </p:sp>
      <p:sp>
        <p:nvSpPr>
          <p:cNvPr id="18" name="圆角矩形 9"/>
          <p:cNvSpPr/>
          <p:nvPr/>
        </p:nvSpPr>
        <p:spPr bwMode="auto">
          <a:xfrm>
            <a:off x="1357931" y="2595285"/>
            <a:ext cx="1188133" cy="38417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r>
              <a:rPr lang="zh-CN" altLang="en-US" sz="9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市场风险</a:t>
            </a:r>
          </a:p>
        </p:txBody>
      </p:sp>
      <p:sp>
        <p:nvSpPr>
          <p:cNvPr id="19" name="圆角矩形 10"/>
          <p:cNvSpPr/>
          <p:nvPr/>
        </p:nvSpPr>
        <p:spPr bwMode="auto">
          <a:xfrm>
            <a:off x="1357931" y="3106460"/>
            <a:ext cx="1188133" cy="38417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r>
              <a:rPr lang="zh-CN" altLang="en-US" sz="9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操作风险</a:t>
            </a:r>
          </a:p>
        </p:txBody>
      </p:sp>
      <p:sp>
        <p:nvSpPr>
          <p:cNvPr id="20" name="Pentagon 5"/>
          <p:cNvSpPr/>
          <p:nvPr/>
        </p:nvSpPr>
        <p:spPr>
          <a:xfrm>
            <a:off x="2802595" y="819926"/>
            <a:ext cx="1686090" cy="543063"/>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bg1"/>
                </a:solidFill>
                <a:latin typeface="微软雅黑" panose="020B0503020204020204" pitchFamily="34" charset="-122"/>
                <a:ea typeface="微软雅黑" panose="020B0503020204020204" pitchFamily="34" charset="-122"/>
              </a:rPr>
              <a:t>风险应用实施团队</a:t>
            </a:r>
            <a:endParaRPr lang="en-US" sz="1050" dirty="0">
              <a:solidFill>
                <a:schemeClr val="bg1"/>
              </a:solidFill>
              <a:latin typeface="微软雅黑" panose="020B0503020204020204" pitchFamily="34" charset="-122"/>
              <a:ea typeface="微软雅黑" panose="020B0503020204020204" pitchFamily="34" charset="-122"/>
            </a:endParaRPr>
          </a:p>
        </p:txBody>
      </p:sp>
      <p:sp>
        <p:nvSpPr>
          <p:cNvPr id="21" name="圆角矩形 20"/>
          <p:cNvSpPr/>
          <p:nvPr/>
        </p:nvSpPr>
        <p:spPr bwMode="auto">
          <a:xfrm>
            <a:off x="2802596" y="2013415"/>
            <a:ext cx="1561709" cy="403915"/>
          </a:xfrm>
          <a:prstGeom prst="roundRect">
            <a:avLst/>
          </a:prstGeom>
          <a:ln w="3175">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eaLnBrk="1" hangingPunct="1"/>
            <a:r>
              <a:rPr lang="zh-CN" altLang="en-US" sz="900" b="1" dirty="0">
                <a:solidFill>
                  <a:schemeClr val="tx1"/>
                </a:solidFill>
                <a:latin typeface="华文仿宋" panose="02010600040101010101" pitchFamily="2" charset="-122"/>
                <a:ea typeface="华文仿宋" panose="02010600040101010101" pitchFamily="2" charset="-122"/>
              </a:rPr>
              <a:t>作为咨询公司应用实施商</a:t>
            </a:r>
          </a:p>
        </p:txBody>
      </p:sp>
      <p:sp>
        <p:nvSpPr>
          <p:cNvPr id="25" name="圆角矩形 24"/>
          <p:cNvSpPr/>
          <p:nvPr/>
        </p:nvSpPr>
        <p:spPr bwMode="auto">
          <a:xfrm>
            <a:off x="2802596" y="2535254"/>
            <a:ext cx="1561709" cy="384176"/>
          </a:xfrm>
          <a:prstGeom prst="roundRect">
            <a:avLst/>
          </a:prstGeom>
          <a:ln w="3175">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eaLnBrk="1" hangingPunct="1"/>
            <a:r>
              <a:rPr lang="zh-CN" altLang="en-US" sz="900" b="1" dirty="0">
                <a:solidFill>
                  <a:schemeClr val="tx1"/>
                </a:solidFill>
                <a:latin typeface="华文仿宋" panose="02010600040101010101" pitchFamily="2" charset="-122"/>
                <a:ea typeface="华文仿宋" panose="02010600040101010101" pitchFamily="2" charset="-122"/>
              </a:rPr>
              <a:t>业务咨询</a:t>
            </a:r>
            <a:r>
              <a:rPr lang="en-US" altLang="zh-CN" sz="900" b="1" dirty="0">
                <a:solidFill>
                  <a:schemeClr val="tx1"/>
                </a:solidFill>
                <a:latin typeface="华文仿宋" panose="02010600040101010101" pitchFamily="2" charset="-122"/>
                <a:ea typeface="华文仿宋" panose="02010600040101010101" pitchFamily="2" charset="-122"/>
              </a:rPr>
              <a:t>+</a:t>
            </a:r>
            <a:r>
              <a:rPr lang="zh-CN" altLang="en-US" sz="900" b="1" dirty="0">
                <a:solidFill>
                  <a:schemeClr val="tx1"/>
                </a:solidFill>
                <a:latin typeface="华文仿宋" panose="02010600040101010101" pitchFamily="2" charset="-122"/>
                <a:ea typeface="华文仿宋" panose="02010600040101010101" pitchFamily="2" charset="-122"/>
              </a:rPr>
              <a:t>产品实施</a:t>
            </a:r>
          </a:p>
        </p:txBody>
      </p:sp>
      <p:sp>
        <p:nvSpPr>
          <p:cNvPr id="27" name="圆角矩形 26"/>
          <p:cNvSpPr/>
          <p:nvPr/>
        </p:nvSpPr>
        <p:spPr bwMode="auto">
          <a:xfrm>
            <a:off x="2802596" y="3535379"/>
            <a:ext cx="1561709" cy="384176"/>
          </a:xfrm>
          <a:prstGeom prst="roundRect">
            <a:avLst/>
          </a:prstGeom>
          <a:ln w="3175">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eaLnBrk="1" hangingPunct="1"/>
            <a:r>
              <a:rPr lang="zh-CN" altLang="en-US" sz="900" b="1" dirty="0">
                <a:solidFill>
                  <a:schemeClr val="tx1"/>
                </a:solidFill>
                <a:latin typeface="华文仿宋" panose="02010600040101010101" pitchFamily="2" charset="-122"/>
                <a:ea typeface="华文仿宋" panose="02010600040101010101" pitchFamily="2" charset="-122"/>
              </a:rPr>
              <a:t>业务咨询</a:t>
            </a:r>
            <a:r>
              <a:rPr lang="en-US" altLang="zh-CN" sz="900" b="1" dirty="0">
                <a:solidFill>
                  <a:schemeClr val="tx1"/>
                </a:solidFill>
                <a:latin typeface="华文仿宋" panose="02010600040101010101" pitchFamily="2" charset="-122"/>
                <a:ea typeface="华文仿宋" panose="02010600040101010101" pitchFamily="2" charset="-122"/>
              </a:rPr>
              <a:t>+</a:t>
            </a:r>
            <a:r>
              <a:rPr lang="zh-CN" altLang="en-US" sz="900" b="1" dirty="0">
                <a:solidFill>
                  <a:schemeClr val="tx1"/>
                </a:solidFill>
                <a:latin typeface="华文仿宋" panose="02010600040101010101" pitchFamily="2" charset="-122"/>
                <a:ea typeface="华文仿宋" panose="02010600040101010101" pitchFamily="2" charset="-122"/>
              </a:rPr>
              <a:t>产品实施</a:t>
            </a:r>
          </a:p>
        </p:txBody>
      </p:sp>
      <p:sp>
        <p:nvSpPr>
          <p:cNvPr id="29" name="Chevron 24"/>
          <p:cNvSpPr/>
          <p:nvPr/>
        </p:nvSpPr>
        <p:spPr>
          <a:xfrm>
            <a:off x="4536871" y="821782"/>
            <a:ext cx="1558457" cy="541207"/>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bg1"/>
                </a:solidFill>
                <a:latin typeface="微软雅黑" panose="020B0503020204020204" pitchFamily="34" charset="-122"/>
                <a:ea typeface="微软雅黑" panose="020B0503020204020204" pitchFamily="34" charset="-122"/>
              </a:rPr>
              <a:t>风险集市团队</a:t>
            </a:r>
            <a:endParaRPr lang="en-US" sz="1050" dirty="0">
              <a:solidFill>
                <a:schemeClr val="bg1"/>
              </a:solidFill>
              <a:latin typeface="微软雅黑" panose="020B0503020204020204" pitchFamily="34" charset="-122"/>
              <a:ea typeface="微软雅黑" panose="020B0503020204020204" pitchFamily="34" charset="-122"/>
            </a:endParaRPr>
          </a:p>
        </p:txBody>
      </p:sp>
      <p:sp>
        <p:nvSpPr>
          <p:cNvPr id="30" name="圆角矩形 29"/>
          <p:cNvSpPr/>
          <p:nvPr/>
        </p:nvSpPr>
        <p:spPr bwMode="auto">
          <a:xfrm>
            <a:off x="4488686" y="1491578"/>
            <a:ext cx="1482261" cy="5065160"/>
          </a:xfrm>
          <a:prstGeom prst="roundRect">
            <a:avLst/>
          </a:prstGeom>
          <a:ln w="3175">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marL="128588" indent="-128588">
              <a:buFont typeface="Arial" panose="020B0604020202020204" pitchFamily="34" charset="0"/>
              <a:buChar char="•"/>
              <a:defRPr/>
            </a:pPr>
            <a:r>
              <a:rPr lang="zh-CN" altLang="en-US" sz="1200" dirty="0">
                <a:solidFill>
                  <a:schemeClr val="tx1"/>
                </a:solidFill>
                <a:latin typeface="华文仿宋" panose="02010600040101010101" pitchFamily="2" charset="-122"/>
                <a:ea typeface="华文仿宋" panose="02010600040101010101" pitchFamily="2" charset="-122"/>
              </a:rPr>
              <a:t>开发和实施风险集市数据模型，支持全面风险管理应用</a:t>
            </a:r>
            <a:endParaRPr lang="en-US" altLang="zh-CN" sz="1200" dirty="0">
              <a:solidFill>
                <a:schemeClr val="tx1"/>
              </a:solidFill>
              <a:latin typeface="华文仿宋" panose="02010600040101010101" pitchFamily="2" charset="-122"/>
              <a:ea typeface="华文仿宋" panose="02010600040101010101" pitchFamily="2" charset="-122"/>
            </a:endParaRPr>
          </a:p>
          <a:p>
            <a:pPr marL="128588" indent="-128588">
              <a:buFont typeface="Arial" panose="020B0604020202020204" pitchFamily="34" charset="0"/>
              <a:buChar char="•"/>
              <a:defRPr/>
            </a:pPr>
            <a:r>
              <a:rPr lang="zh-CN" altLang="en-US" sz="1200" dirty="0">
                <a:solidFill>
                  <a:schemeClr val="tx1"/>
                </a:solidFill>
                <a:latin typeface="华文仿宋" panose="02010600040101010101" pitchFamily="2" charset="-122"/>
                <a:ea typeface="华文仿宋" panose="02010600040101010101" pitchFamily="2" charset="-122"/>
              </a:rPr>
              <a:t>实施基于单一风险应用的数据集市</a:t>
            </a:r>
            <a:endParaRPr lang="en-US" altLang="zh-CN" sz="1200" dirty="0">
              <a:solidFill>
                <a:schemeClr val="tx1"/>
              </a:solidFill>
              <a:latin typeface="华文仿宋" panose="02010600040101010101" pitchFamily="2" charset="-122"/>
              <a:ea typeface="华文仿宋" panose="02010600040101010101" pitchFamily="2" charset="-122"/>
            </a:endParaRPr>
          </a:p>
          <a:p>
            <a:pPr marL="128588" indent="-128588">
              <a:buFont typeface="Arial" panose="020B0604020202020204" pitchFamily="34" charset="0"/>
              <a:buChar char="•"/>
              <a:defRPr/>
            </a:pPr>
            <a:r>
              <a:rPr lang="zh-CN" altLang="en-US" sz="1200" dirty="0">
                <a:solidFill>
                  <a:schemeClr val="tx1"/>
                </a:solidFill>
                <a:latin typeface="华文仿宋" panose="02010600040101010101" pitchFamily="2" charset="-122"/>
                <a:ea typeface="华文仿宋" panose="02010600040101010101" pitchFamily="2" charset="-122"/>
              </a:rPr>
              <a:t>部署自主研发的风险集市数据管</a:t>
            </a:r>
            <a:r>
              <a:rPr lang="zh-CN" altLang="en-US" sz="1200">
                <a:solidFill>
                  <a:schemeClr val="tx1"/>
                </a:solidFill>
                <a:latin typeface="华文仿宋" panose="02010600040101010101" pitchFamily="2" charset="-122"/>
                <a:ea typeface="华文仿宋" panose="02010600040101010101" pitchFamily="2" charset="-122"/>
              </a:rPr>
              <a:t>控</a:t>
            </a:r>
            <a:r>
              <a:rPr lang="zh-CN" altLang="en-US" sz="1200" smtClean="0">
                <a:solidFill>
                  <a:schemeClr val="tx1"/>
                </a:solidFill>
                <a:latin typeface="华文仿宋" panose="02010600040101010101" pitchFamily="2" charset="-122"/>
                <a:ea typeface="华文仿宋" panose="02010600040101010101" pitchFamily="2" charset="-122"/>
              </a:rPr>
              <a:t>工具</a:t>
            </a:r>
            <a:endParaRPr lang="en-US" altLang="zh-CN" sz="1200" dirty="0">
              <a:solidFill>
                <a:schemeClr val="tx1"/>
              </a:solidFill>
              <a:latin typeface="华文仿宋" panose="02010600040101010101" pitchFamily="2" charset="-122"/>
              <a:ea typeface="华文仿宋" panose="02010600040101010101" pitchFamily="2" charset="-122"/>
            </a:endParaRPr>
          </a:p>
          <a:p>
            <a:pPr marL="128588" indent="-128588">
              <a:buFont typeface="Arial" panose="020B0604020202020204" pitchFamily="34" charset="0"/>
              <a:buChar char="•"/>
              <a:defRPr/>
            </a:pPr>
            <a:endParaRPr lang="en-US" altLang="zh-CN" sz="900" b="1" dirty="0">
              <a:solidFill>
                <a:schemeClr val="tx1"/>
              </a:solidFill>
              <a:latin typeface="华文仿宋" panose="02010600040101010101" pitchFamily="2" charset="-122"/>
              <a:ea typeface="华文仿宋" panose="02010600040101010101" pitchFamily="2" charset="-122"/>
            </a:endParaRPr>
          </a:p>
        </p:txBody>
      </p:sp>
      <p:sp>
        <p:nvSpPr>
          <p:cNvPr id="31" name="Chevron 25"/>
          <p:cNvSpPr/>
          <p:nvPr/>
        </p:nvSpPr>
        <p:spPr>
          <a:xfrm>
            <a:off x="6095328" y="819926"/>
            <a:ext cx="1573055" cy="543063"/>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bg1"/>
                </a:solidFill>
                <a:latin typeface="微软雅黑" panose="020B0503020204020204" pitchFamily="34" charset="-122"/>
                <a:ea typeface="微软雅黑" panose="020B0503020204020204" pitchFamily="34" charset="-122"/>
              </a:rPr>
              <a:t>数据挖掘团队</a:t>
            </a:r>
            <a:endParaRPr lang="en-US" sz="1050" dirty="0">
              <a:solidFill>
                <a:schemeClr val="bg1"/>
              </a:solidFill>
              <a:latin typeface="微软雅黑" panose="020B0503020204020204" pitchFamily="34" charset="-122"/>
              <a:ea typeface="微软雅黑" panose="020B0503020204020204" pitchFamily="34" charset="-122"/>
            </a:endParaRPr>
          </a:p>
        </p:txBody>
      </p:sp>
      <p:sp>
        <p:nvSpPr>
          <p:cNvPr id="32" name="圆角矩形 31"/>
          <p:cNvSpPr/>
          <p:nvPr/>
        </p:nvSpPr>
        <p:spPr bwMode="auto">
          <a:xfrm>
            <a:off x="2802596" y="4060279"/>
            <a:ext cx="1561709" cy="384176"/>
          </a:xfrm>
          <a:prstGeom prst="roundRect">
            <a:avLst/>
          </a:prstGeom>
          <a:ln w="3175">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eaLnBrk="1" hangingPunct="1"/>
            <a:r>
              <a:rPr lang="zh-CN" altLang="en-US" sz="900" b="1" dirty="0">
                <a:solidFill>
                  <a:schemeClr val="tx1"/>
                </a:solidFill>
                <a:latin typeface="华文仿宋" panose="02010600040101010101" pitchFamily="2" charset="-122"/>
                <a:ea typeface="华文仿宋" panose="02010600040101010101" pitchFamily="2" charset="-122"/>
              </a:rPr>
              <a:t>作为咨询公司应用实施商</a:t>
            </a:r>
          </a:p>
        </p:txBody>
      </p:sp>
      <p:sp>
        <p:nvSpPr>
          <p:cNvPr id="33" name="圆角矩形 32"/>
          <p:cNvSpPr/>
          <p:nvPr/>
        </p:nvSpPr>
        <p:spPr bwMode="auto">
          <a:xfrm>
            <a:off x="6095328" y="1459920"/>
            <a:ext cx="1459795" cy="5065161"/>
          </a:xfrm>
          <a:prstGeom prst="roundRect">
            <a:avLst/>
          </a:prstGeom>
          <a:ln w="3175">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marL="128588" indent="-128588">
              <a:buFont typeface="Arial" panose="020B0604020202020204" pitchFamily="34" charset="0"/>
              <a:buChar char="•"/>
              <a:defRPr/>
            </a:pPr>
            <a:r>
              <a:rPr lang="zh-CN" altLang="en-US" sz="1200" dirty="0" smtClean="0">
                <a:solidFill>
                  <a:schemeClr val="tx1"/>
                </a:solidFill>
                <a:latin typeface="华文仿宋" panose="02010600040101010101" pitchFamily="2" charset="-122"/>
                <a:ea typeface="华文仿宋" panose="02010600040101010101" pitchFamily="2" charset="-122"/>
              </a:rPr>
              <a:t>以博士、硕士为主的专业挖掘技术团队</a:t>
            </a:r>
            <a:endParaRPr lang="en-US" altLang="zh-CN" sz="1200" dirty="0" smtClean="0">
              <a:solidFill>
                <a:schemeClr val="tx1"/>
              </a:solidFill>
              <a:latin typeface="华文仿宋" panose="02010600040101010101" pitchFamily="2" charset="-122"/>
              <a:ea typeface="华文仿宋" panose="02010600040101010101" pitchFamily="2" charset="-122"/>
            </a:endParaRPr>
          </a:p>
          <a:p>
            <a:pPr marL="128588" indent="-128588">
              <a:buFont typeface="Arial" panose="020B0604020202020204" pitchFamily="34" charset="0"/>
              <a:buChar char="•"/>
              <a:defRPr/>
            </a:pPr>
            <a:r>
              <a:rPr lang="zh-CN" altLang="en-US" sz="1200" dirty="0" smtClean="0">
                <a:solidFill>
                  <a:schemeClr val="tx1"/>
                </a:solidFill>
                <a:latin typeface="华文仿宋" panose="02010600040101010101" pitchFamily="2" charset="-122"/>
                <a:ea typeface="华文仿宋" panose="02010600040101010101" pitchFamily="2" charset="-122"/>
              </a:rPr>
              <a:t>熟悉</a:t>
            </a:r>
            <a:r>
              <a:rPr lang="en-US" altLang="zh-CN" sz="1200" dirty="0" smtClean="0">
                <a:solidFill>
                  <a:schemeClr val="tx1"/>
                </a:solidFill>
                <a:latin typeface="华文仿宋" panose="02010600040101010101" pitchFamily="2" charset="-122"/>
                <a:ea typeface="华文仿宋" panose="02010600040101010101" pitchFamily="2" charset="-122"/>
              </a:rPr>
              <a:t>SAS</a:t>
            </a:r>
            <a:r>
              <a:rPr lang="zh-CN" altLang="en-US" sz="1200" dirty="0" smtClean="0">
                <a:solidFill>
                  <a:schemeClr val="tx1"/>
                </a:solidFill>
                <a:latin typeface="华文仿宋" panose="02010600040101010101" pitchFamily="2" charset="-122"/>
                <a:ea typeface="华文仿宋" panose="02010600040101010101" pitchFamily="2" charset="-122"/>
              </a:rPr>
              <a:t>等数据挖掘工具</a:t>
            </a:r>
            <a:endParaRPr lang="en-US" altLang="zh-CN" sz="1200" dirty="0" smtClean="0">
              <a:solidFill>
                <a:schemeClr val="tx1"/>
              </a:solidFill>
              <a:latin typeface="华文仿宋" panose="02010600040101010101" pitchFamily="2" charset="-122"/>
              <a:ea typeface="华文仿宋" panose="02010600040101010101" pitchFamily="2" charset="-122"/>
            </a:endParaRPr>
          </a:p>
          <a:p>
            <a:pPr marL="128588" indent="-128588">
              <a:buFont typeface="Arial" panose="020B0604020202020204" pitchFamily="34" charset="0"/>
              <a:buChar char="•"/>
              <a:defRPr/>
            </a:pPr>
            <a:r>
              <a:rPr lang="zh-CN" altLang="en-US" sz="1200" dirty="0" smtClean="0">
                <a:solidFill>
                  <a:schemeClr val="tx1"/>
                </a:solidFill>
                <a:latin typeface="华文仿宋" panose="02010600040101010101" pitchFamily="2" charset="-122"/>
                <a:ea typeface="华文仿宋" panose="02010600040101010101" pitchFamily="2" charset="-122"/>
              </a:rPr>
              <a:t>具有挖掘模型开发实施经验</a:t>
            </a:r>
            <a:endParaRPr lang="en-US" altLang="zh-CN" sz="1200" dirty="0" smtClean="0">
              <a:solidFill>
                <a:schemeClr val="tx1"/>
              </a:solidFill>
              <a:latin typeface="华文仿宋" panose="02010600040101010101" pitchFamily="2" charset="-122"/>
              <a:ea typeface="华文仿宋" panose="02010600040101010101" pitchFamily="2" charset="-122"/>
            </a:endParaRPr>
          </a:p>
          <a:p>
            <a:pPr marL="128588" indent="-128588">
              <a:buFont typeface="Arial" panose="020B0604020202020204" pitchFamily="34" charset="0"/>
              <a:buChar char="•"/>
              <a:defRPr/>
            </a:pPr>
            <a:endParaRPr lang="en-US" altLang="zh-CN" sz="1200" dirty="0">
              <a:solidFill>
                <a:schemeClr val="tx1"/>
              </a:solidFill>
              <a:latin typeface="华文仿宋" panose="02010600040101010101" pitchFamily="2" charset="-122"/>
              <a:ea typeface="华文仿宋" panose="02010600040101010101" pitchFamily="2" charset="-122"/>
            </a:endParaRPr>
          </a:p>
        </p:txBody>
      </p:sp>
      <p:sp>
        <p:nvSpPr>
          <p:cNvPr id="34" name="圆角矩形 33"/>
          <p:cNvSpPr/>
          <p:nvPr/>
        </p:nvSpPr>
        <p:spPr bwMode="auto">
          <a:xfrm>
            <a:off x="817443" y="5673446"/>
            <a:ext cx="385763" cy="858839"/>
          </a:xfrm>
          <a:prstGeom prst="roundRect">
            <a:avLst>
              <a:gd name="adj" fmla="val 9969"/>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eaVert"/>
          <a:lstStyle/>
          <a:p>
            <a:pPr algn="ctr" latinLnBrk="1">
              <a:defRPr/>
            </a:pPr>
            <a:r>
              <a:rPr lang="zh-CN" altLang="en-US" sz="1050" dirty="0"/>
              <a:t>基础设施</a:t>
            </a:r>
            <a:endParaRPr lang="en-US" altLang="zh-CN" sz="1050" dirty="0"/>
          </a:p>
        </p:txBody>
      </p:sp>
      <p:sp>
        <p:nvSpPr>
          <p:cNvPr id="35" name="圆角矩形 34"/>
          <p:cNvSpPr/>
          <p:nvPr/>
        </p:nvSpPr>
        <p:spPr bwMode="auto">
          <a:xfrm>
            <a:off x="1357931" y="5652810"/>
            <a:ext cx="1188133" cy="382587"/>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anchor="ctr"/>
          <a:lstStyle/>
          <a:p>
            <a:r>
              <a:rPr lang="zh-CN" altLang="en-US" sz="900" b="1" dirty="0">
                <a:solidFill>
                  <a:schemeClr val="tx1"/>
                </a:solidFill>
                <a:latin typeface="Arial" pitchFamily="34" charset="0"/>
                <a:cs typeface="Arial" panose="020B0604020202020204" pitchFamily="34" charset="0"/>
              </a:rPr>
              <a:t>风险模型实验室</a:t>
            </a:r>
          </a:p>
        </p:txBody>
      </p:sp>
      <p:sp>
        <p:nvSpPr>
          <p:cNvPr id="36" name="圆角矩形 35"/>
          <p:cNvSpPr/>
          <p:nvPr/>
        </p:nvSpPr>
        <p:spPr bwMode="auto">
          <a:xfrm>
            <a:off x="1357931" y="6163985"/>
            <a:ext cx="1188133" cy="38417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anchor="ctr"/>
          <a:lstStyle/>
          <a:p>
            <a:r>
              <a:rPr lang="zh-CN" altLang="en-US" sz="900" b="1" dirty="0">
                <a:solidFill>
                  <a:schemeClr val="tx1"/>
                </a:solidFill>
                <a:latin typeface="Arial" pitchFamily="34" charset="0"/>
                <a:cs typeface="Arial" panose="020B0604020202020204" pitchFamily="34" charset="0"/>
              </a:rPr>
              <a:t>风险数据集市</a:t>
            </a:r>
          </a:p>
        </p:txBody>
      </p:sp>
      <p:sp>
        <p:nvSpPr>
          <p:cNvPr id="28" name="圆角矩形 27"/>
          <p:cNvSpPr/>
          <p:nvPr/>
        </p:nvSpPr>
        <p:spPr bwMode="auto">
          <a:xfrm>
            <a:off x="2802596" y="3051667"/>
            <a:ext cx="1561709" cy="384176"/>
          </a:xfrm>
          <a:prstGeom prst="roundRect">
            <a:avLst/>
          </a:prstGeom>
          <a:ln w="3175">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eaLnBrk="1" hangingPunct="1"/>
            <a:r>
              <a:rPr lang="zh-CN" altLang="en-US" sz="900" b="1" dirty="0">
                <a:solidFill>
                  <a:schemeClr val="tx1"/>
                </a:solidFill>
                <a:latin typeface="华文仿宋" panose="02010600040101010101" pitchFamily="2" charset="-122"/>
                <a:ea typeface="华文仿宋" panose="02010600040101010101" pitchFamily="2" charset="-122"/>
              </a:rPr>
              <a:t>业务咨询</a:t>
            </a:r>
            <a:r>
              <a:rPr lang="en-US" altLang="zh-CN" sz="900" b="1" dirty="0">
                <a:solidFill>
                  <a:schemeClr val="tx1"/>
                </a:solidFill>
                <a:latin typeface="华文仿宋" panose="02010600040101010101" pitchFamily="2" charset="-122"/>
                <a:ea typeface="华文仿宋" panose="02010600040101010101" pitchFamily="2" charset="-122"/>
              </a:rPr>
              <a:t>+</a:t>
            </a:r>
            <a:r>
              <a:rPr lang="zh-CN" altLang="en-US" sz="900" b="1" dirty="0">
                <a:solidFill>
                  <a:schemeClr val="tx1"/>
                </a:solidFill>
                <a:latin typeface="华文仿宋" panose="02010600040101010101" pitchFamily="2" charset="-122"/>
                <a:ea typeface="华文仿宋" panose="02010600040101010101" pitchFamily="2" charset="-122"/>
              </a:rPr>
              <a:t>产品实施</a:t>
            </a:r>
          </a:p>
        </p:txBody>
      </p:sp>
      <p:sp>
        <p:nvSpPr>
          <p:cNvPr id="37" name="圆角矩形 36"/>
          <p:cNvSpPr/>
          <p:nvPr/>
        </p:nvSpPr>
        <p:spPr bwMode="auto">
          <a:xfrm>
            <a:off x="2802596" y="5141635"/>
            <a:ext cx="1561709" cy="384176"/>
          </a:xfrm>
          <a:prstGeom prst="roundRect">
            <a:avLst/>
          </a:prstGeom>
          <a:ln w="3175">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eaLnBrk="1" hangingPunct="1"/>
            <a:r>
              <a:rPr lang="zh-CN" altLang="en-US" sz="900" b="1" dirty="0">
                <a:solidFill>
                  <a:schemeClr val="tx1"/>
                </a:solidFill>
                <a:latin typeface="华文仿宋" panose="02010600040101010101" pitchFamily="2" charset="-122"/>
                <a:ea typeface="华文仿宋" panose="02010600040101010101" pitchFamily="2" charset="-122"/>
              </a:rPr>
              <a:t>业务咨询</a:t>
            </a:r>
            <a:r>
              <a:rPr lang="en-US" altLang="zh-CN" sz="900" b="1" dirty="0">
                <a:solidFill>
                  <a:schemeClr val="tx1"/>
                </a:solidFill>
                <a:latin typeface="华文仿宋" panose="02010600040101010101" pitchFamily="2" charset="-122"/>
                <a:ea typeface="华文仿宋" panose="02010600040101010101" pitchFamily="2" charset="-122"/>
              </a:rPr>
              <a:t>+</a:t>
            </a:r>
            <a:r>
              <a:rPr lang="zh-CN" altLang="en-US" sz="900" b="1" dirty="0">
                <a:solidFill>
                  <a:schemeClr val="tx1"/>
                </a:solidFill>
                <a:latin typeface="华文仿宋" panose="02010600040101010101" pitchFamily="2" charset="-122"/>
                <a:ea typeface="华文仿宋" panose="02010600040101010101" pitchFamily="2" charset="-122"/>
              </a:rPr>
              <a:t>产品实施</a:t>
            </a:r>
          </a:p>
        </p:txBody>
      </p:sp>
      <p:sp>
        <p:nvSpPr>
          <p:cNvPr id="38" name="圆角矩形 37"/>
          <p:cNvSpPr/>
          <p:nvPr/>
        </p:nvSpPr>
        <p:spPr bwMode="auto">
          <a:xfrm>
            <a:off x="2802596" y="5682859"/>
            <a:ext cx="1561709" cy="384176"/>
          </a:xfrm>
          <a:prstGeom prst="roundRect">
            <a:avLst/>
          </a:prstGeom>
          <a:ln w="3175">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eaLnBrk="1" hangingPunct="1"/>
            <a:r>
              <a:rPr lang="zh-CN" altLang="en-US" sz="900" b="1" dirty="0" smtClean="0">
                <a:solidFill>
                  <a:schemeClr val="tx1"/>
                </a:solidFill>
                <a:latin typeface="华文仿宋" panose="02010600040101010101" pitchFamily="2" charset="-122"/>
                <a:ea typeface="华文仿宋" panose="02010600040101010101" pitchFamily="2" charset="-122"/>
              </a:rPr>
              <a:t>业务咨询</a:t>
            </a:r>
            <a:endParaRPr lang="zh-CN" altLang="en-US" sz="900" b="1" dirty="0">
              <a:solidFill>
                <a:schemeClr val="tx1"/>
              </a:solidFill>
              <a:latin typeface="华文仿宋" panose="02010600040101010101" pitchFamily="2" charset="-122"/>
              <a:ea typeface="华文仿宋" panose="02010600040101010101" pitchFamily="2" charset="-122"/>
            </a:endParaRPr>
          </a:p>
        </p:txBody>
      </p:sp>
      <p:sp>
        <p:nvSpPr>
          <p:cNvPr id="39" name="圆角矩形 38"/>
          <p:cNvSpPr/>
          <p:nvPr/>
        </p:nvSpPr>
        <p:spPr bwMode="auto">
          <a:xfrm>
            <a:off x="2802596" y="6197263"/>
            <a:ext cx="1561709" cy="384176"/>
          </a:xfrm>
          <a:prstGeom prst="roundRect">
            <a:avLst/>
          </a:prstGeom>
          <a:ln w="3175">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eaLnBrk="1" hangingPunct="1"/>
            <a:r>
              <a:rPr lang="zh-CN" altLang="en-US" sz="900" b="1" dirty="0" smtClean="0">
                <a:solidFill>
                  <a:schemeClr val="tx1"/>
                </a:solidFill>
                <a:latin typeface="华文仿宋" panose="02010600040101010101" pitchFamily="2" charset="-122"/>
                <a:ea typeface="华文仿宋" panose="02010600040101010101" pitchFamily="2" charset="-122"/>
              </a:rPr>
              <a:t>业务咨询</a:t>
            </a:r>
            <a:r>
              <a:rPr lang="en-US" altLang="zh-CN" sz="900" b="1" dirty="0" smtClean="0">
                <a:solidFill>
                  <a:schemeClr val="tx1"/>
                </a:solidFill>
                <a:latin typeface="华文仿宋" panose="02010600040101010101" pitchFamily="2" charset="-122"/>
                <a:ea typeface="华文仿宋" panose="02010600040101010101" pitchFamily="2" charset="-122"/>
              </a:rPr>
              <a:t>+</a:t>
            </a:r>
            <a:r>
              <a:rPr lang="zh-CN" altLang="en-US" sz="900" b="1" dirty="0" smtClean="0">
                <a:solidFill>
                  <a:schemeClr val="tx1"/>
                </a:solidFill>
                <a:latin typeface="华文仿宋" panose="02010600040101010101" pitchFamily="2" charset="-122"/>
                <a:ea typeface="华文仿宋" panose="02010600040101010101" pitchFamily="2" charset="-122"/>
              </a:rPr>
              <a:t>产品实施</a:t>
            </a:r>
            <a:endParaRPr lang="zh-CN" altLang="en-US" sz="900" b="1" dirty="0">
              <a:solidFill>
                <a:schemeClr val="tx1"/>
              </a:solidFill>
              <a:latin typeface="华文仿宋" panose="02010600040101010101" pitchFamily="2" charset="-122"/>
              <a:ea typeface="华文仿宋" panose="02010600040101010101" pitchFamily="2" charset="-122"/>
            </a:endParaRPr>
          </a:p>
        </p:txBody>
      </p:sp>
      <p:sp>
        <p:nvSpPr>
          <p:cNvPr id="40" name="圆角矩形 39"/>
          <p:cNvSpPr/>
          <p:nvPr/>
        </p:nvSpPr>
        <p:spPr bwMode="auto">
          <a:xfrm>
            <a:off x="2802596" y="4630459"/>
            <a:ext cx="1561709" cy="384176"/>
          </a:xfrm>
          <a:prstGeom prst="roundRect">
            <a:avLst/>
          </a:prstGeom>
          <a:ln w="3175">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eaLnBrk="1" hangingPunct="1"/>
            <a:r>
              <a:rPr lang="zh-CN" altLang="en-US" sz="900" b="1" dirty="0" smtClean="0">
                <a:solidFill>
                  <a:schemeClr val="tx1"/>
                </a:solidFill>
                <a:latin typeface="华文仿宋" panose="02010600040101010101" pitchFamily="2" charset="-122"/>
                <a:ea typeface="华文仿宋" panose="02010600040101010101" pitchFamily="2" charset="-122"/>
              </a:rPr>
              <a:t>业务咨询</a:t>
            </a:r>
            <a:endParaRPr lang="zh-CN" altLang="en-US" sz="900" b="1" dirty="0">
              <a:solidFill>
                <a:schemeClr val="tx1"/>
              </a:solidFill>
              <a:latin typeface="华文仿宋" panose="02010600040101010101" pitchFamily="2" charset="-122"/>
              <a:ea typeface="华文仿宋" panose="02010600040101010101" pitchFamily="2" charset="-122"/>
            </a:endParaRPr>
          </a:p>
        </p:txBody>
      </p:sp>
      <p:sp>
        <p:nvSpPr>
          <p:cNvPr id="2" name="标题 1"/>
          <p:cNvSpPr>
            <a:spLocks noGrp="1"/>
          </p:cNvSpPr>
          <p:nvPr>
            <p:ph type="title"/>
          </p:nvPr>
        </p:nvSpPr>
        <p:spPr/>
        <p:txBody>
          <a:bodyPr/>
          <a:lstStyle/>
          <a:p>
            <a:r>
              <a:rPr kumimoji="1" lang="zh-CN" altLang="en-US" dirty="0" smtClean="0"/>
              <a:t>解决方案构成</a:t>
            </a:r>
            <a:endParaRPr kumimoji="1" lang="zh-CN" altLang="en-US" dirty="0"/>
          </a:p>
        </p:txBody>
      </p:sp>
      <p:sp>
        <p:nvSpPr>
          <p:cNvPr id="41" name="Slide Number Placeholder 40"/>
          <p:cNvSpPr>
            <a:spLocks noGrp="1"/>
          </p:cNvSpPr>
          <p:nvPr>
            <p:ph type="sldNum" sz="quarter" idx="12"/>
          </p:nvPr>
        </p:nvSpPr>
        <p:spPr/>
        <p:txBody>
          <a:bodyPr/>
          <a:lstStyle/>
          <a:p>
            <a:fld id="{BE799D66-A4C5-4277-8B75-A77F88F39C7A}" type="slidenum">
              <a:rPr lang="zh-CN" altLang="en-US" smtClean="0"/>
              <a:pPr/>
              <a:t>24</a:t>
            </a:fld>
            <a:endParaRPr lang="zh-CN" altLang="en-US"/>
          </a:p>
        </p:txBody>
      </p:sp>
    </p:spTree>
    <p:extLst>
      <p:ext uri="{BB962C8B-B14F-4D97-AF65-F5344CB8AC3E}">
        <p14:creationId xmlns:p14="http://schemas.microsoft.com/office/powerpoint/2010/main" val="3703436724"/>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5" name="灯片编号占位符 4"/>
          <p:cNvSpPr>
            <a:spLocks noGrp="1"/>
          </p:cNvSpPr>
          <p:nvPr>
            <p:ph type="sldNum" sz="quarter" idx="12"/>
          </p:nvPr>
        </p:nvSpPr>
        <p:spPr/>
        <p:txBody>
          <a:bodyPr/>
          <a:lstStyle/>
          <a:p>
            <a:fld id="{8810F394-C716-49D3-8450-D4BAA85FC0FF}" type="slidenum">
              <a:rPr lang="zh-CN" altLang="en-US" smtClean="0"/>
              <a:pPr/>
              <a:t>25</a:t>
            </a:fld>
            <a:endParaRPr lang="zh-CN" altLang="en-US" dirty="0"/>
          </a:p>
        </p:txBody>
      </p:sp>
      <p:grpSp>
        <p:nvGrpSpPr>
          <p:cNvPr id="3" name="组合 2"/>
          <p:cNvGrpSpPr/>
          <p:nvPr/>
        </p:nvGrpSpPr>
        <p:grpSpPr>
          <a:xfrm>
            <a:off x="925710" y="3417639"/>
            <a:ext cx="7128792" cy="523220"/>
            <a:chOff x="991130" y="1049391"/>
            <a:chExt cx="7128792" cy="523220"/>
          </a:xfrm>
        </p:grpSpPr>
        <p:sp>
          <p:nvSpPr>
            <p:cNvPr id="11" name="圆角矩形 10"/>
            <p:cNvSpPr/>
            <p:nvPr/>
          </p:nvSpPr>
          <p:spPr>
            <a:xfrm>
              <a:off x="991130" y="1085983"/>
              <a:ext cx="7128792" cy="432048"/>
            </a:xfrm>
            <a:prstGeom prst="roundRect">
              <a:avLst/>
            </a:prstGeom>
            <a:solidFill>
              <a:srgbClr val="78C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Rectangle 133"/>
            <p:cNvSpPr/>
            <p:nvPr/>
          </p:nvSpPr>
          <p:spPr>
            <a:xfrm>
              <a:off x="1012163" y="1049391"/>
              <a:ext cx="548648" cy="523220"/>
            </a:xfrm>
            <a:prstGeom prst="rect">
              <a:avLst/>
            </a:prstGeom>
          </p:spPr>
          <p:txBody>
            <a:bodyPr wrap="none">
              <a:spAutoFit/>
            </a:bodyPr>
            <a:lstStyle/>
            <a:p>
              <a:pPr algn="r"/>
              <a:r>
                <a:rPr lang="en-US" altLang="zh-CN" sz="2800" b="1" dirty="0" smtClean="0">
                  <a:solidFill>
                    <a:schemeClr val="bg1"/>
                  </a:solidFill>
                  <a:ea typeface="+mj-ea"/>
                  <a:cs typeface="+mj-cs"/>
                </a:rPr>
                <a:t>03</a:t>
              </a:r>
              <a:endParaRPr lang="en-GB" b="1" dirty="0">
                <a:solidFill>
                  <a:schemeClr val="bg1"/>
                </a:solidFill>
              </a:endParaRPr>
            </a:p>
          </p:txBody>
        </p:sp>
        <p:sp>
          <p:nvSpPr>
            <p:cNvPr id="18" name="TextBox 17"/>
            <p:cNvSpPr txBox="1"/>
            <p:nvPr/>
          </p:nvSpPr>
          <p:spPr>
            <a:xfrm>
              <a:off x="1567194" y="1085984"/>
              <a:ext cx="6336704" cy="387286"/>
            </a:xfrm>
            <a:prstGeom prst="rect">
              <a:avLst/>
            </a:prstGeom>
            <a:noFill/>
          </p:spPr>
          <p:txBody>
            <a:bodyPr wrap="square" rtlCol="0">
              <a:spAutoFit/>
            </a:bodyPr>
            <a:lstStyle/>
            <a:p>
              <a:pPr marL="180000" indent="-177800" defTabSz="801688">
                <a:lnSpc>
                  <a:spcPct val="95000"/>
                </a:lnSpc>
                <a:spcAft>
                  <a:spcPts val="800"/>
                </a:spcAft>
              </a:pPr>
              <a:r>
                <a:rPr lang="zh-CN" altLang="en-US" sz="2000" noProof="1">
                  <a:solidFill>
                    <a:schemeClr val="bg1"/>
                  </a:solidFill>
                  <a:latin typeface="微软雅黑" pitchFamily="34" charset="-122"/>
                  <a:ea typeface="微软雅黑" pitchFamily="34" charset="-122"/>
                </a:rPr>
                <a:t>市场风</a:t>
              </a:r>
              <a:r>
                <a:rPr lang="zh-CN" altLang="en-US" sz="2000" noProof="1" smtClean="0">
                  <a:solidFill>
                    <a:schemeClr val="bg1"/>
                  </a:solidFill>
                  <a:latin typeface="微软雅黑" pitchFamily="34" charset="-122"/>
                  <a:ea typeface="微软雅黑" pitchFamily="34" charset="-122"/>
                </a:rPr>
                <a:t>险与全面风险系统建设关键点</a:t>
              </a:r>
              <a:endParaRPr lang="de-DE" altLang="zh-CN" sz="2000" b="1" noProof="1">
                <a:solidFill>
                  <a:schemeClr val="bg1"/>
                </a:solidFill>
                <a:latin typeface="微软雅黑" pitchFamily="34" charset="-122"/>
                <a:ea typeface="微软雅黑" pitchFamily="34" charset="-122"/>
              </a:endParaRPr>
            </a:p>
          </p:txBody>
        </p:sp>
        <p:cxnSp>
          <p:nvCxnSpPr>
            <p:cNvPr id="24" name="直接连接符 23"/>
            <p:cNvCxnSpPr/>
            <p:nvPr/>
          </p:nvCxnSpPr>
          <p:spPr>
            <a:xfrm>
              <a:off x="1567194" y="1157991"/>
              <a:ext cx="0" cy="2880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组合 29"/>
          <p:cNvGrpSpPr/>
          <p:nvPr/>
        </p:nvGrpSpPr>
        <p:grpSpPr>
          <a:xfrm>
            <a:off x="925710" y="1845500"/>
            <a:ext cx="7128792" cy="523220"/>
            <a:chOff x="971600" y="2564904"/>
            <a:chExt cx="7128792" cy="523220"/>
          </a:xfrm>
        </p:grpSpPr>
        <p:sp>
          <p:nvSpPr>
            <p:cNvPr id="10" name="圆角矩形 9"/>
            <p:cNvSpPr/>
            <p:nvPr/>
          </p:nvSpPr>
          <p:spPr>
            <a:xfrm>
              <a:off x="971600" y="2621642"/>
              <a:ext cx="7128792" cy="4320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92"/>
            <p:cNvSpPr/>
            <p:nvPr/>
          </p:nvSpPr>
          <p:spPr>
            <a:xfrm>
              <a:off x="992633" y="2564904"/>
              <a:ext cx="548648" cy="523220"/>
            </a:xfrm>
            <a:prstGeom prst="rect">
              <a:avLst/>
            </a:prstGeom>
          </p:spPr>
          <p:txBody>
            <a:bodyPr wrap="none">
              <a:spAutoFit/>
            </a:bodyPr>
            <a:lstStyle/>
            <a:p>
              <a:pPr algn="r"/>
              <a:r>
                <a:rPr lang="en-GB" sz="2800" b="1" dirty="0" smtClean="0">
                  <a:solidFill>
                    <a:schemeClr val="bg1"/>
                  </a:solidFill>
                  <a:ea typeface="+mj-ea"/>
                  <a:cs typeface="+mj-cs"/>
                </a:rPr>
                <a:t>0</a:t>
              </a:r>
              <a:r>
                <a:rPr lang="en-US" altLang="zh-CN" sz="2800" b="1" dirty="0" smtClean="0">
                  <a:solidFill>
                    <a:schemeClr val="bg1"/>
                  </a:solidFill>
                  <a:ea typeface="+mj-ea"/>
                  <a:cs typeface="+mj-cs"/>
                </a:rPr>
                <a:t>1</a:t>
              </a:r>
              <a:endParaRPr lang="en-GB" b="1" dirty="0">
                <a:solidFill>
                  <a:schemeClr val="bg1"/>
                </a:solidFill>
              </a:endParaRPr>
            </a:p>
          </p:txBody>
        </p:sp>
        <p:sp>
          <p:nvSpPr>
            <p:cNvPr id="19" name="TextBox 18"/>
            <p:cNvSpPr txBox="1"/>
            <p:nvPr/>
          </p:nvSpPr>
          <p:spPr>
            <a:xfrm>
              <a:off x="1547664" y="2636913"/>
              <a:ext cx="6336704" cy="387286"/>
            </a:xfrm>
            <a:prstGeom prst="rect">
              <a:avLst/>
            </a:prstGeom>
            <a:noFill/>
          </p:spPr>
          <p:txBody>
            <a:bodyPr wrap="square" rtlCol="0">
              <a:spAutoFit/>
            </a:bodyPr>
            <a:lstStyle/>
            <a:p>
              <a:pPr marL="180000" indent="-177800" defTabSz="801688">
                <a:lnSpc>
                  <a:spcPct val="95000"/>
                </a:lnSpc>
                <a:spcAft>
                  <a:spcPts val="800"/>
                </a:spcAft>
              </a:pPr>
              <a:r>
                <a:rPr lang="zh-CN" altLang="en-US" sz="2000" b="1" noProof="1" smtClean="0">
                  <a:solidFill>
                    <a:schemeClr val="bg1"/>
                  </a:solidFill>
                  <a:latin typeface="微软雅黑" pitchFamily="34" charset="-122"/>
                  <a:ea typeface="微软雅黑" pitchFamily="34" charset="-122"/>
                </a:rPr>
                <a:t>全面风险解决方案能力案例介绍</a:t>
              </a:r>
              <a:endParaRPr lang="de-DE" altLang="zh-CN" sz="2000" noProof="1">
                <a:solidFill>
                  <a:schemeClr val="bg1"/>
                </a:solidFill>
                <a:latin typeface="微软雅黑" pitchFamily="34" charset="-122"/>
                <a:ea typeface="微软雅黑" pitchFamily="34" charset="-122"/>
              </a:endParaRPr>
            </a:p>
          </p:txBody>
        </p:sp>
        <p:cxnSp>
          <p:nvCxnSpPr>
            <p:cNvPr id="25" name="直接连接符 24"/>
            <p:cNvCxnSpPr/>
            <p:nvPr/>
          </p:nvCxnSpPr>
          <p:spPr>
            <a:xfrm>
              <a:off x="1547664" y="2708920"/>
              <a:ext cx="0" cy="2880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 name="组合 30"/>
          <p:cNvGrpSpPr/>
          <p:nvPr/>
        </p:nvGrpSpPr>
        <p:grpSpPr>
          <a:xfrm>
            <a:off x="925710" y="2631569"/>
            <a:ext cx="7128792" cy="523220"/>
            <a:chOff x="971600" y="3068960"/>
            <a:chExt cx="7128792" cy="523220"/>
          </a:xfrm>
        </p:grpSpPr>
        <p:sp>
          <p:nvSpPr>
            <p:cNvPr id="9" name="圆角矩形 8"/>
            <p:cNvSpPr/>
            <p:nvPr/>
          </p:nvSpPr>
          <p:spPr>
            <a:xfrm>
              <a:off x="971600" y="3139683"/>
              <a:ext cx="7128792" cy="4320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95"/>
            <p:cNvSpPr/>
            <p:nvPr/>
          </p:nvSpPr>
          <p:spPr>
            <a:xfrm>
              <a:off x="992633" y="3068960"/>
              <a:ext cx="548648" cy="523220"/>
            </a:xfrm>
            <a:prstGeom prst="rect">
              <a:avLst/>
            </a:prstGeom>
          </p:spPr>
          <p:txBody>
            <a:bodyPr wrap="none">
              <a:spAutoFit/>
            </a:bodyPr>
            <a:lstStyle/>
            <a:p>
              <a:pPr algn="r"/>
              <a:r>
                <a:rPr lang="en-GB" sz="2800" b="1" dirty="0" smtClean="0">
                  <a:solidFill>
                    <a:schemeClr val="bg1"/>
                  </a:solidFill>
                  <a:ea typeface="+mj-ea"/>
                  <a:cs typeface="+mj-cs"/>
                </a:rPr>
                <a:t>0</a:t>
              </a:r>
              <a:r>
                <a:rPr lang="en-US" altLang="zh-CN" sz="2800" b="1" dirty="0" smtClean="0">
                  <a:solidFill>
                    <a:schemeClr val="bg1"/>
                  </a:solidFill>
                  <a:ea typeface="+mj-ea"/>
                  <a:cs typeface="+mj-cs"/>
                </a:rPr>
                <a:t>2</a:t>
              </a:r>
              <a:endParaRPr lang="en-GB" b="1" dirty="0">
                <a:solidFill>
                  <a:schemeClr val="bg1"/>
                </a:solidFill>
              </a:endParaRPr>
            </a:p>
          </p:txBody>
        </p:sp>
        <p:sp>
          <p:nvSpPr>
            <p:cNvPr id="20" name="TextBox 19"/>
            <p:cNvSpPr txBox="1"/>
            <p:nvPr/>
          </p:nvSpPr>
          <p:spPr>
            <a:xfrm>
              <a:off x="1547664" y="3140969"/>
              <a:ext cx="6336704" cy="384721"/>
            </a:xfrm>
            <a:prstGeom prst="rect">
              <a:avLst/>
            </a:prstGeom>
            <a:noFill/>
          </p:spPr>
          <p:txBody>
            <a:bodyPr wrap="square" rtlCol="0">
              <a:spAutoFit/>
            </a:bodyPr>
            <a:lstStyle/>
            <a:p>
              <a:pPr marL="180000" indent="-177800" defTabSz="801688">
                <a:lnSpc>
                  <a:spcPct val="95000"/>
                </a:lnSpc>
                <a:spcAft>
                  <a:spcPts val="800"/>
                </a:spcAft>
              </a:pPr>
              <a:r>
                <a:rPr lang="zh-CN" altLang="en-US" sz="2000" noProof="1">
                  <a:solidFill>
                    <a:schemeClr val="bg1"/>
                  </a:solidFill>
                  <a:latin typeface="微软雅黑" pitchFamily="34" charset="-122"/>
                  <a:ea typeface="微软雅黑" pitchFamily="34" charset="-122"/>
                </a:rPr>
                <a:t>全面风险管理方案和规划</a:t>
              </a:r>
              <a:endParaRPr lang="de-DE" altLang="zh-CN" sz="2000" noProof="1">
                <a:solidFill>
                  <a:schemeClr val="bg1"/>
                </a:solidFill>
                <a:latin typeface="微软雅黑" pitchFamily="34" charset="-122"/>
                <a:ea typeface="微软雅黑" pitchFamily="34" charset="-122"/>
              </a:endParaRPr>
            </a:p>
          </p:txBody>
        </p:sp>
        <p:cxnSp>
          <p:nvCxnSpPr>
            <p:cNvPr id="26" name="直接连接符 25"/>
            <p:cNvCxnSpPr/>
            <p:nvPr/>
          </p:nvCxnSpPr>
          <p:spPr>
            <a:xfrm>
              <a:off x="1547664" y="3212976"/>
              <a:ext cx="0" cy="2880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518197"/>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27647" y="17661"/>
            <a:ext cx="8352928" cy="648072"/>
          </a:xfrm>
        </p:spPr>
        <p:txBody>
          <a:bodyPr>
            <a:noAutofit/>
          </a:bodyPr>
          <a:lstStyle/>
          <a:p>
            <a:r>
              <a:rPr lang="zh-CN" altLang="en-US" dirty="0" smtClean="0"/>
              <a:t>全面风险系统建设案例</a:t>
            </a:r>
            <a:r>
              <a:rPr lang="en-US" altLang="en-US" dirty="0" smtClean="0"/>
              <a:t>-</a:t>
            </a:r>
            <a:r>
              <a:rPr lang="en-US" altLang="en-US" dirty="0" err="1" smtClean="0"/>
              <a:t>华夏银行</a:t>
            </a:r>
            <a:endParaRPr lang="zh-CN" altLang="en-US" dirty="0"/>
          </a:p>
        </p:txBody>
      </p:sp>
      <p:sp>
        <p:nvSpPr>
          <p:cNvPr id="10" name="Slide Number Placeholder 1"/>
          <p:cNvSpPr>
            <a:spLocks noGrp="1"/>
          </p:cNvSpPr>
          <p:nvPr>
            <p:ph type="sldNum" sz="quarter" idx="12"/>
          </p:nvPr>
        </p:nvSpPr>
        <p:spPr>
          <a:prstGeom prst="rect">
            <a:avLst/>
          </a:prstGeom>
        </p:spPr>
        <p:txBody>
          <a:bodyPr/>
          <a:lstStyle/>
          <a:p>
            <a:fld id="{D53CB646-9C68-9A45-BA80-FD674575B784}" type="slidenum">
              <a:rPr lang="en-US" smtClean="0"/>
              <a:pPr/>
              <a:t>26</a:t>
            </a:fld>
            <a:endParaRPr lang="en-US" dirty="0"/>
          </a:p>
        </p:txBody>
      </p:sp>
      <p:grpSp>
        <p:nvGrpSpPr>
          <p:cNvPr id="32" name="组合 99"/>
          <p:cNvGrpSpPr/>
          <p:nvPr/>
        </p:nvGrpSpPr>
        <p:grpSpPr>
          <a:xfrm>
            <a:off x="2960781" y="1376737"/>
            <a:ext cx="1871663" cy="2232025"/>
            <a:chOff x="2987675" y="1484313"/>
            <a:chExt cx="1871663" cy="2232025"/>
          </a:xfrm>
        </p:grpSpPr>
        <p:sp>
          <p:nvSpPr>
            <p:cNvPr id="33" name="圆角矩形 15"/>
            <p:cNvSpPr>
              <a:spLocks noChangeArrowheads="1"/>
            </p:cNvSpPr>
            <p:nvPr/>
          </p:nvSpPr>
          <p:spPr bwMode="auto">
            <a:xfrm>
              <a:off x="2987675" y="1484313"/>
              <a:ext cx="1871663" cy="2232025"/>
            </a:xfrm>
            <a:prstGeom prst="roundRect">
              <a:avLst>
                <a:gd name="adj" fmla="val 16667"/>
              </a:avLst>
            </a:prstGeom>
            <a:solidFill>
              <a:srgbClr val="0070C0"/>
            </a:solidFill>
            <a:ln w="28575">
              <a:solidFill>
                <a:schemeClr val="tx1"/>
              </a:solidFill>
              <a:round/>
              <a:headEnd/>
              <a:tailEnd/>
            </a:ln>
          </p:spPr>
          <p:txBody>
            <a:bodyPr/>
            <a:lstStyle/>
            <a:p>
              <a:pPr algn="ctr">
                <a:spcBef>
                  <a:spcPct val="50000"/>
                </a:spcBef>
              </a:pPr>
              <a:r>
                <a:rPr lang="zh-CN" altLang="en-US" sz="1100" b="1">
                  <a:solidFill>
                    <a:schemeClr val="bg1"/>
                  </a:solidFill>
                  <a:latin typeface="微软雅黑" pitchFamily="34" charset="-122"/>
                  <a:ea typeface="微软雅黑" pitchFamily="34" charset="-122"/>
                </a:rPr>
                <a:t>报表集市</a:t>
              </a:r>
              <a:endParaRPr lang="en-US" altLang="zh-CN" sz="1100" b="1">
                <a:solidFill>
                  <a:schemeClr val="bg1"/>
                </a:solidFill>
                <a:latin typeface="微软雅黑" pitchFamily="34" charset="-122"/>
                <a:ea typeface="微软雅黑" pitchFamily="34" charset="-122"/>
              </a:endParaRPr>
            </a:p>
            <a:p>
              <a:pPr algn="ctr">
                <a:spcBef>
                  <a:spcPct val="50000"/>
                </a:spcBef>
              </a:pPr>
              <a:r>
                <a:rPr lang="en-US" altLang="zh-CN" sz="1100" b="1">
                  <a:solidFill>
                    <a:schemeClr val="bg1"/>
                  </a:solidFill>
                  <a:latin typeface="微软雅黑" pitchFamily="34" charset="-122"/>
                  <a:ea typeface="微软雅黑" pitchFamily="34" charset="-122"/>
                </a:rPr>
                <a:t>Oracle 11g R2</a:t>
              </a:r>
              <a:endParaRPr lang="zh-CN" altLang="en-US" sz="1100" b="1">
                <a:solidFill>
                  <a:schemeClr val="bg1"/>
                </a:solidFill>
                <a:latin typeface="微软雅黑" pitchFamily="34" charset="-122"/>
                <a:ea typeface="微软雅黑" pitchFamily="34" charset="-122"/>
              </a:endParaRPr>
            </a:p>
          </p:txBody>
        </p:sp>
        <p:sp>
          <p:nvSpPr>
            <p:cNvPr id="34" name="圆角矩形 40"/>
            <p:cNvSpPr>
              <a:spLocks noChangeArrowheads="1"/>
            </p:cNvSpPr>
            <p:nvPr/>
          </p:nvSpPr>
          <p:spPr bwMode="auto">
            <a:xfrm>
              <a:off x="3382488" y="2780967"/>
              <a:ext cx="1404716" cy="215985"/>
            </a:xfrm>
            <a:prstGeom prst="roundRect">
              <a:avLst>
                <a:gd name="adj" fmla="val 16667"/>
              </a:avLst>
            </a:prstGeom>
            <a:solidFill>
              <a:srgbClr val="92D050"/>
            </a:solidFill>
            <a:ln w="28575">
              <a:noFill/>
              <a:round/>
              <a:headEnd/>
              <a:tailEnd/>
            </a:ln>
          </p:spPr>
          <p:txBody>
            <a:bodyPr lIns="0" tIns="0" rIns="0" bIns="0" anchor="ctr" anchorCtr="1"/>
            <a:lstStyle/>
            <a:p>
              <a:pPr algn="ctr">
                <a:spcBef>
                  <a:spcPct val="50000"/>
                </a:spcBef>
              </a:pPr>
              <a:r>
                <a:rPr lang="zh-CN" altLang="en-US" sz="800" b="1">
                  <a:solidFill>
                    <a:schemeClr val="bg1"/>
                  </a:solidFill>
                  <a:latin typeface="微软雅黑" pitchFamily="34" charset="-122"/>
                  <a:ea typeface="微软雅黑" pitchFamily="34" charset="-122"/>
                </a:rPr>
                <a:t>应用聚合</a:t>
              </a:r>
            </a:p>
          </p:txBody>
        </p:sp>
        <p:sp>
          <p:nvSpPr>
            <p:cNvPr id="35" name="圆角矩形 40"/>
            <p:cNvSpPr>
              <a:spLocks noChangeArrowheads="1"/>
            </p:cNvSpPr>
            <p:nvPr/>
          </p:nvSpPr>
          <p:spPr bwMode="auto">
            <a:xfrm>
              <a:off x="3382488" y="2060607"/>
              <a:ext cx="1404716" cy="216111"/>
            </a:xfrm>
            <a:prstGeom prst="roundRect">
              <a:avLst>
                <a:gd name="adj" fmla="val 16667"/>
              </a:avLst>
            </a:prstGeom>
            <a:solidFill>
              <a:srgbClr val="92D050"/>
            </a:solidFill>
            <a:ln w="28575">
              <a:noFill/>
              <a:round/>
              <a:headEnd/>
              <a:tailEnd/>
            </a:ln>
          </p:spPr>
          <p:txBody>
            <a:bodyPr lIns="0" tIns="0" rIns="0" bIns="0" anchor="ctr" anchorCtr="1"/>
            <a:lstStyle/>
            <a:p>
              <a:pPr algn="ctr">
                <a:spcBef>
                  <a:spcPct val="50000"/>
                </a:spcBef>
              </a:pPr>
              <a:r>
                <a:rPr lang="zh-CN" altLang="en-US" sz="800" b="1">
                  <a:solidFill>
                    <a:schemeClr val="bg1"/>
                  </a:solidFill>
                  <a:latin typeface="微软雅黑" pitchFamily="34" charset="-122"/>
                  <a:ea typeface="微软雅黑" pitchFamily="34" charset="-122"/>
                </a:rPr>
                <a:t>应用接口</a:t>
              </a:r>
            </a:p>
          </p:txBody>
        </p:sp>
        <p:sp>
          <p:nvSpPr>
            <p:cNvPr id="36" name="圆角矩形 40"/>
            <p:cNvSpPr>
              <a:spLocks noChangeArrowheads="1"/>
            </p:cNvSpPr>
            <p:nvPr/>
          </p:nvSpPr>
          <p:spPr bwMode="auto">
            <a:xfrm>
              <a:off x="3923143" y="2348751"/>
              <a:ext cx="864061" cy="360183"/>
            </a:xfrm>
            <a:prstGeom prst="roundRect">
              <a:avLst>
                <a:gd name="adj" fmla="val 16667"/>
              </a:avLst>
            </a:prstGeom>
            <a:solidFill>
              <a:srgbClr val="92D050"/>
            </a:solidFill>
            <a:ln w="28575">
              <a:noFill/>
              <a:round/>
              <a:headEnd/>
              <a:tailEnd/>
            </a:ln>
          </p:spPr>
          <p:txBody>
            <a:bodyPr lIns="0" tIns="0" rIns="0" bIns="0" anchor="ctr" anchorCtr="1"/>
            <a:lstStyle/>
            <a:p>
              <a:pPr algn="ctr">
                <a:spcBef>
                  <a:spcPct val="50000"/>
                </a:spcBef>
              </a:pPr>
              <a:r>
                <a:rPr lang="zh-CN" altLang="en-US" sz="800" b="1">
                  <a:solidFill>
                    <a:schemeClr val="bg1"/>
                  </a:solidFill>
                  <a:latin typeface="微软雅黑" pitchFamily="34" charset="-122"/>
                  <a:ea typeface="微软雅黑" pitchFamily="34" charset="-122"/>
                </a:rPr>
                <a:t>指标库</a:t>
              </a:r>
            </a:p>
          </p:txBody>
        </p:sp>
        <p:sp>
          <p:nvSpPr>
            <p:cNvPr id="37" name="圆角矩形 40"/>
            <p:cNvSpPr>
              <a:spLocks noChangeArrowheads="1"/>
            </p:cNvSpPr>
            <p:nvPr/>
          </p:nvSpPr>
          <p:spPr bwMode="auto">
            <a:xfrm>
              <a:off x="3383685" y="3356411"/>
              <a:ext cx="1404716" cy="216161"/>
            </a:xfrm>
            <a:prstGeom prst="roundRect">
              <a:avLst>
                <a:gd name="adj" fmla="val 16667"/>
              </a:avLst>
            </a:prstGeom>
            <a:solidFill>
              <a:srgbClr val="92D050"/>
            </a:solidFill>
            <a:ln w="28575">
              <a:noFill/>
              <a:round/>
              <a:headEnd/>
              <a:tailEnd/>
            </a:ln>
          </p:spPr>
          <p:txBody>
            <a:bodyPr lIns="0" tIns="0" rIns="0" bIns="0" anchor="ctr" anchorCtr="1"/>
            <a:lstStyle/>
            <a:p>
              <a:pPr algn="ctr">
                <a:spcBef>
                  <a:spcPct val="50000"/>
                </a:spcBef>
              </a:pPr>
              <a:r>
                <a:rPr lang="zh-CN" altLang="en-US" sz="800" b="1">
                  <a:solidFill>
                    <a:schemeClr val="bg1"/>
                  </a:solidFill>
                  <a:latin typeface="微软雅黑" pitchFamily="34" charset="-122"/>
                  <a:ea typeface="微软雅黑" pitchFamily="34" charset="-122"/>
                </a:rPr>
                <a:t>输入接口</a:t>
              </a:r>
            </a:p>
          </p:txBody>
        </p:sp>
        <p:cxnSp>
          <p:nvCxnSpPr>
            <p:cNvPr id="38" name="肘形连接符 28"/>
            <p:cNvCxnSpPr>
              <a:stCxn id="34" idx="1"/>
              <a:endCxn id="36" idx="1"/>
            </p:cNvCxnSpPr>
            <p:nvPr/>
          </p:nvCxnSpPr>
          <p:spPr>
            <a:xfrm rot="10800000" flipH="1">
              <a:off x="3382487" y="2528844"/>
              <a:ext cx="540655" cy="360117"/>
            </a:xfrm>
            <a:prstGeom prst="curvedConnector3">
              <a:avLst>
                <a:gd name="adj1" fmla="val -4228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肘形连接符 28"/>
            <p:cNvCxnSpPr>
              <a:stCxn id="34" idx="1"/>
              <a:endCxn id="35" idx="1"/>
            </p:cNvCxnSpPr>
            <p:nvPr/>
          </p:nvCxnSpPr>
          <p:spPr>
            <a:xfrm rot="10800000">
              <a:off x="3382488" y="2168664"/>
              <a:ext cx="12700" cy="720297"/>
            </a:xfrm>
            <a:prstGeom prst="curvedConnector3">
              <a:avLst>
                <a:gd name="adj1" fmla="val 180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肘形连接符 28"/>
            <p:cNvCxnSpPr>
              <a:stCxn id="36" idx="1"/>
              <a:endCxn id="35" idx="1"/>
            </p:cNvCxnSpPr>
            <p:nvPr/>
          </p:nvCxnSpPr>
          <p:spPr>
            <a:xfrm rot="10800000">
              <a:off x="3382963" y="2168525"/>
              <a:ext cx="541337" cy="360363"/>
            </a:xfrm>
            <a:prstGeom prst="curvedConnector3">
              <a:avLst>
                <a:gd name="adj1" fmla="val 142280"/>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28"/>
            <p:cNvCxnSpPr>
              <a:stCxn id="37" idx="1"/>
              <a:endCxn id="42" idx="1"/>
            </p:cNvCxnSpPr>
            <p:nvPr/>
          </p:nvCxnSpPr>
          <p:spPr>
            <a:xfrm rot="10800000" flipH="1">
              <a:off x="3383684" y="3176954"/>
              <a:ext cx="360339" cy="287539"/>
            </a:xfrm>
            <a:prstGeom prst="curvedConnector3">
              <a:avLst>
                <a:gd name="adj1" fmla="val -6344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圆角矩形 40"/>
            <p:cNvSpPr>
              <a:spLocks noChangeArrowheads="1"/>
            </p:cNvSpPr>
            <p:nvPr/>
          </p:nvSpPr>
          <p:spPr bwMode="auto">
            <a:xfrm>
              <a:off x="3744024" y="3068960"/>
              <a:ext cx="1044000" cy="215985"/>
            </a:xfrm>
            <a:prstGeom prst="roundRect">
              <a:avLst>
                <a:gd name="adj" fmla="val 16667"/>
              </a:avLst>
            </a:prstGeom>
            <a:solidFill>
              <a:srgbClr val="92D050"/>
            </a:solidFill>
            <a:ln w="28575">
              <a:noFill/>
              <a:round/>
              <a:headEnd/>
              <a:tailEnd/>
            </a:ln>
          </p:spPr>
          <p:txBody>
            <a:bodyPr lIns="0" tIns="0" rIns="0" bIns="0" anchor="ctr" anchorCtr="1"/>
            <a:lstStyle/>
            <a:p>
              <a:pPr algn="ctr">
                <a:spcBef>
                  <a:spcPct val="50000"/>
                </a:spcBef>
              </a:pPr>
              <a:r>
                <a:rPr lang="zh-CN" altLang="en-US" sz="800" b="1" dirty="0" smtClean="0">
                  <a:solidFill>
                    <a:schemeClr val="bg1"/>
                  </a:solidFill>
                  <a:latin typeface="微软雅黑" pitchFamily="34" charset="-122"/>
                  <a:ea typeface="微软雅黑" pitchFamily="34" charset="-122"/>
                </a:rPr>
                <a:t>报表整合</a:t>
              </a:r>
              <a:endParaRPr lang="zh-CN" altLang="en-US" sz="800" b="1" dirty="0">
                <a:solidFill>
                  <a:schemeClr val="bg1"/>
                </a:solidFill>
                <a:latin typeface="微软雅黑" pitchFamily="34" charset="-122"/>
                <a:ea typeface="微软雅黑" pitchFamily="34" charset="-122"/>
              </a:endParaRPr>
            </a:p>
          </p:txBody>
        </p:sp>
        <p:cxnSp>
          <p:nvCxnSpPr>
            <p:cNvPr id="43" name="肘形连接符 28"/>
            <p:cNvCxnSpPr>
              <a:stCxn id="42" idx="1"/>
              <a:endCxn id="34" idx="1"/>
            </p:cNvCxnSpPr>
            <p:nvPr/>
          </p:nvCxnSpPr>
          <p:spPr>
            <a:xfrm rot="10800000">
              <a:off x="3382488" y="2888961"/>
              <a:ext cx="361536" cy="287993"/>
            </a:xfrm>
            <a:prstGeom prst="curvedConnector3">
              <a:avLst>
                <a:gd name="adj1" fmla="val 16323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肘形连接符 28"/>
            <p:cNvCxnSpPr>
              <a:stCxn id="37" idx="1"/>
              <a:endCxn id="34" idx="1"/>
            </p:cNvCxnSpPr>
            <p:nvPr/>
          </p:nvCxnSpPr>
          <p:spPr>
            <a:xfrm rot="10800000">
              <a:off x="3382489" y="2888960"/>
              <a:ext cx="1197" cy="575532"/>
            </a:xfrm>
            <a:prstGeom prst="curvedConnector3">
              <a:avLst>
                <a:gd name="adj1" fmla="val 19197744"/>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5" name="组合 135"/>
          <p:cNvGrpSpPr>
            <a:grpSpLocks/>
          </p:cNvGrpSpPr>
          <p:nvPr/>
        </p:nvGrpSpPr>
        <p:grpSpPr bwMode="auto">
          <a:xfrm>
            <a:off x="5265831" y="1449762"/>
            <a:ext cx="1871663" cy="1655762"/>
            <a:chOff x="5292080" y="1557338"/>
            <a:chExt cx="1871786" cy="1655762"/>
          </a:xfrm>
        </p:grpSpPr>
        <p:sp>
          <p:nvSpPr>
            <p:cNvPr id="46" name="圆角矩形 15"/>
            <p:cNvSpPr>
              <a:spLocks noChangeArrowheads="1"/>
            </p:cNvSpPr>
            <p:nvPr/>
          </p:nvSpPr>
          <p:spPr bwMode="auto">
            <a:xfrm>
              <a:off x="5292080" y="1557338"/>
              <a:ext cx="1871786" cy="1655762"/>
            </a:xfrm>
            <a:prstGeom prst="roundRect">
              <a:avLst>
                <a:gd name="adj" fmla="val 16667"/>
              </a:avLst>
            </a:prstGeom>
            <a:solidFill>
              <a:srgbClr val="0070C0"/>
            </a:solidFill>
            <a:ln w="28575">
              <a:solidFill>
                <a:schemeClr val="tx1"/>
              </a:solidFill>
              <a:round/>
              <a:headEnd/>
              <a:tailEnd/>
            </a:ln>
          </p:spPr>
          <p:txBody>
            <a:bodyPr/>
            <a:lstStyle/>
            <a:p>
              <a:pPr algn="ctr">
                <a:spcBef>
                  <a:spcPct val="50000"/>
                </a:spcBef>
              </a:pPr>
              <a:r>
                <a:rPr lang="zh-CN" altLang="en-US" sz="1100" b="1" dirty="0">
                  <a:solidFill>
                    <a:schemeClr val="bg1"/>
                  </a:solidFill>
                  <a:latin typeface="微软雅黑" pitchFamily="34" charset="-122"/>
                  <a:ea typeface="微软雅黑" pitchFamily="34" charset="-122"/>
                </a:rPr>
                <a:t>关键</a:t>
              </a:r>
              <a:r>
                <a:rPr lang="zh-CN" altLang="en-US" sz="1100" b="1" dirty="0" smtClean="0">
                  <a:solidFill>
                    <a:schemeClr val="bg1"/>
                  </a:solidFill>
                  <a:latin typeface="微软雅黑" pitchFamily="34" charset="-122"/>
                  <a:ea typeface="微软雅黑" pitchFamily="34" charset="-122"/>
                </a:rPr>
                <a:t>指标数据库</a:t>
              </a:r>
              <a:endParaRPr lang="en-US" altLang="zh-CN" sz="1100" b="1" dirty="0">
                <a:solidFill>
                  <a:schemeClr val="bg1"/>
                </a:solidFill>
                <a:latin typeface="微软雅黑" pitchFamily="34" charset="-122"/>
                <a:ea typeface="微软雅黑" pitchFamily="34" charset="-122"/>
              </a:endParaRPr>
            </a:p>
            <a:p>
              <a:pPr algn="ctr">
                <a:spcBef>
                  <a:spcPct val="50000"/>
                </a:spcBef>
              </a:pPr>
              <a:r>
                <a:rPr lang="en-US" altLang="zh-CN" sz="1100" b="1" dirty="0">
                  <a:solidFill>
                    <a:schemeClr val="bg1"/>
                  </a:solidFill>
                  <a:latin typeface="微软雅黑" pitchFamily="34" charset="-122"/>
                  <a:ea typeface="微软雅黑" pitchFamily="34" charset="-122"/>
                </a:rPr>
                <a:t>Oracle 11g R2</a:t>
              </a:r>
              <a:endParaRPr lang="zh-CN" altLang="en-US" sz="1100" b="1" dirty="0">
                <a:solidFill>
                  <a:schemeClr val="bg1"/>
                </a:solidFill>
                <a:latin typeface="微软雅黑" pitchFamily="34" charset="-122"/>
                <a:ea typeface="微软雅黑" pitchFamily="34" charset="-122"/>
              </a:endParaRPr>
            </a:p>
          </p:txBody>
        </p:sp>
        <p:sp>
          <p:nvSpPr>
            <p:cNvPr id="47" name="圆角矩形 40"/>
            <p:cNvSpPr>
              <a:spLocks noChangeArrowheads="1"/>
            </p:cNvSpPr>
            <p:nvPr/>
          </p:nvSpPr>
          <p:spPr bwMode="auto">
            <a:xfrm>
              <a:off x="5687447" y="2133258"/>
              <a:ext cx="1404306" cy="215971"/>
            </a:xfrm>
            <a:prstGeom prst="roundRect">
              <a:avLst>
                <a:gd name="adj" fmla="val 16667"/>
              </a:avLst>
            </a:prstGeom>
            <a:solidFill>
              <a:srgbClr val="92D050"/>
            </a:solidFill>
            <a:ln w="28575">
              <a:noFill/>
              <a:round/>
              <a:headEnd/>
              <a:tailEnd/>
            </a:ln>
          </p:spPr>
          <p:txBody>
            <a:bodyPr lIns="0" tIns="0" rIns="0" bIns="0" anchor="ctr" anchorCtr="1"/>
            <a:lstStyle/>
            <a:p>
              <a:pPr algn="ctr">
                <a:spcBef>
                  <a:spcPct val="50000"/>
                </a:spcBef>
              </a:pPr>
              <a:r>
                <a:rPr lang="zh-CN" altLang="en-US" sz="800" b="1">
                  <a:solidFill>
                    <a:schemeClr val="bg1"/>
                  </a:solidFill>
                  <a:latin typeface="微软雅黑" pitchFamily="34" charset="-122"/>
                  <a:ea typeface="微软雅黑" pitchFamily="34" charset="-122"/>
                </a:rPr>
                <a:t>应用接口</a:t>
              </a:r>
            </a:p>
          </p:txBody>
        </p:sp>
        <p:sp>
          <p:nvSpPr>
            <p:cNvPr id="48" name="圆角矩形 40"/>
            <p:cNvSpPr>
              <a:spLocks noChangeArrowheads="1"/>
            </p:cNvSpPr>
            <p:nvPr/>
          </p:nvSpPr>
          <p:spPr bwMode="auto">
            <a:xfrm>
              <a:off x="6227944" y="2421215"/>
              <a:ext cx="863809" cy="359949"/>
            </a:xfrm>
            <a:prstGeom prst="roundRect">
              <a:avLst>
                <a:gd name="adj" fmla="val 16667"/>
              </a:avLst>
            </a:prstGeom>
            <a:solidFill>
              <a:srgbClr val="92D050"/>
            </a:solidFill>
            <a:ln w="28575">
              <a:noFill/>
              <a:round/>
              <a:headEnd/>
              <a:tailEnd/>
            </a:ln>
          </p:spPr>
          <p:txBody>
            <a:bodyPr lIns="0" tIns="0" rIns="0" bIns="0" anchor="ctr" anchorCtr="1"/>
            <a:lstStyle/>
            <a:p>
              <a:pPr algn="ctr">
                <a:spcBef>
                  <a:spcPct val="50000"/>
                </a:spcBef>
              </a:pPr>
              <a:r>
                <a:rPr lang="zh-CN" altLang="en-US" sz="800" b="1">
                  <a:solidFill>
                    <a:schemeClr val="bg1"/>
                  </a:solidFill>
                  <a:latin typeface="微软雅黑" pitchFamily="34" charset="-122"/>
                  <a:ea typeface="微软雅黑" pitchFamily="34" charset="-122"/>
                </a:rPr>
                <a:t>关键指标库</a:t>
              </a:r>
            </a:p>
          </p:txBody>
        </p:sp>
        <p:sp>
          <p:nvSpPr>
            <p:cNvPr id="49" name="圆角矩形 40"/>
            <p:cNvSpPr>
              <a:spLocks noChangeArrowheads="1"/>
            </p:cNvSpPr>
            <p:nvPr/>
          </p:nvSpPr>
          <p:spPr bwMode="auto">
            <a:xfrm>
              <a:off x="6013052" y="2844316"/>
              <a:ext cx="863809" cy="224644"/>
            </a:xfrm>
            <a:prstGeom prst="roundRect">
              <a:avLst>
                <a:gd name="adj" fmla="val 16667"/>
              </a:avLst>
            </a:prstGeom>
            <a:solidFill>
              <a:srgbClr val="92D050"/>
            </a:solidFill>
            <a:ln w="28575">
              <a:noFill/>
              <a:round/>
              <a:headEnd/>
              <a:tailEnd/>
            </a:ln>
          </p:spPr>
          <p:txBody>
            <a:bodyPr lIns="0" tIns="0" rIns="0" bIns="0" anchor="ctr" anchorCtr="1"/>
            <a:lstStyle/>
            <a:p>
              <a:pPr algn="ctr">
                <a:spcBef>
                  <a:spcPct val="50000"/>
                </a:spcBef>
              </a:pPr>
              <a:r>
                <a:rPr lang="zh-CN" altLang="en-US" sz="800" b="1">
                  <a:solidFill>
                    <a:schemeClr val="bg1"/>
                  </a:solidFill>
                  <a:latin typeface="微软雅黑" pitchFamily="34" charset="-122"/>
                  <a:ea typeface="微软雅黑" pitchFamily="34" charset="-122"/>
                </a:rPr>
                <a:t>关键指标知识库</a:t>
              </a:r>
            </a:p>
          </p:txBody>
        </p:sp>
      </p:grpSp>
      <p:grpSp>
        <p:nvGrpSpPr>
          <p:cNvPr id="50" name="组合 55"/>
          <p:cNvGrpSpPr>
            <a:grpSpLocks/>
          </p:cNvGrpSpPr>
          <p:nvPr/>
        </p:nvGrpSpPr>
        <p:grpSpPr bwMode="auto">
          <a:xfrm>
            <a:off x="102160" y="945160"/>
            <a:ext cx="936625" cy="4752975"/>
            <a:chOff x="35496" y="1773006"/>
            <a:chExt cx="1223868" cy="4752909"/>
          </a:xfrm>
        </p:grpSpPr>
        <p:sp>
          <p:nvSpPr>
            <p:cNvPr id="51" name="圆角矩形 50"/>
            <p:cNvSpPr/>
            <p:nvPr/>
          </p:nvSpPr>
          <p:spPr bwMode="auto">
            <a:xfrm>
              <a:off x="35496" y="1773006"/>
              <a:ext cx="1223868" cy="4752909"/>
            </a:xfrm>
            <a:prstGeom prst="roundRect">
              <a:avLst/>
            </a:prstGeom>
            <a:solidFill>
              <a:schemeClr val="bg1">
                <a:lumMod val="95000"/>
              </a:schemeClr>
            </a:solidFill>
            <a:ln>
              <a:solidFill>
                <a:srgbClr val="F02C3F"/>
              </a:solidFill>
              <a:prstDash val="dash"/>
            </a:ln>
            <a:effectLst/>
            <a:extLst/>
          </p:spPr>
          <p:txBody>
            <a:bodyPr/>
            <a:lstStyle/>
            <a:p>
              <a:pPr algn="ctr">
                <a:spcBef>
                  <a:spcPct val="50000"/>
                </a:spcBef>
                <a:defRPr/>
              </a:pPr>
              <a:r>
                <a:rPr lang="zh-CN" altLang="en-US" sz="1400" b="1" dirty="0">
                  <a:latin typeface="微软雅黑" pitchFamily="34" charset="-122"/>
                  <a:ea typeface="微软雅黑" pitchFamily="34" charset="-122"/>
                </a:rPr>
                <a:t>数据源</a:t>
              </a:r>
            </a:p>
          </p:txBody>
        </p:sp>
        <p:sp>
          <p:nvSpPr>
            <p:cNvPr id="52" name="圆角矩形 51"/>
            <p:cNvSpPr/>
            <p:nvPr/>
          </p:nvSpPr>
          <p:spPr bwMode="auto">
            <a:xfrm>
              <a:off x="143362" y="2277824"/>
              <a:ext cx="1008135" cy="287334"/>
            </a:xfrm>
            <a:prstGeom prst="roundRect">
              <a:avLst/>
            </a:prstGeom>
            <a:solidFill>
              <a:schemeClr val="tx1">
                <a:lumMod val="20000"/>
                <a:lumOff val="80000"/>
              </a:schemeClr>
            </a:solidFill>
            <a:ln>
              <a:noFill/>
            </a:ln>
            <a:effectLst/>
            <a:extLst/>
          </p:spPr>
          <p:txBody>
            <a:bodyPr lIns="0" tIns="0" rIns="0" bIns="0" anchor="ctr" anchorCtr="1"/>
            <a:lstStyle/>
            <a:p>
              <a:pPr algn="ctr">
                <a:spcBef>
                  <a:spcPct val="50000"/>
                </a:spcBef>
                <a:defRPr/>
              </a:pPr>
              <a:r>
                <a:rPr lang="zh-CN" altLang="en-US" sz="800" b="1" dirty="0">
                  <a:latin typeface="微软雅黑" pitchFamily="34" charset="-122"/>
                  <a:ea typeface="微软雅黑" pitchFamily="34" charset="-122"/>
                </a:rPr>
                <a:t>核心系统</a:t>
              </a:r>
            </a:p>
          </p:txBody>
        </p:sp>
        <p:sp>
          <p:nvSpPr>
            <p:cNvPr id="53" name="圆角矩形 52"/>
            <p:cNvSpPr/>
            <p:nvPr/>
          </p:nvSpPr>
          <p:spPr bwMode="auto">
            <a:xfrm>
              <a:off x="143362" y="2709618"/>
              <a:ext cx="1008135" cy="287334"/>
            </a:xfrm>
            <a:prstGeom prst="roundRect">
              <a:avLst/>
            </a:prstGeom>
            <a:solidFill>
              <a:schemeClr val="tx1">
                <a:lumMod val="20000"/>
                <a:lumOff val="80000"/>
              </a:schemeClr>
            </a:solidFill>
            <a:ln>
              <a:noFill/>
            </a:ln>
            <a:effectLst/>
            <a:extLst/>
          </p:spPr>
          <p:txBody>
            <a:bodyPr lIns="0" tIns="0" rIns="0" bIns="0" anchor="ctr" anchorCtr="1"/>
            <a:lstStyle/>
            <a:p>
              <a:pPr algn="ctr">
                <a:spcBef>
                  <a:spcPct val="50000"/>
                </a:spcBef>
                <a:defRPr/>
              </a:pPr>
              <a:r>
                <a:rPr lang="zh-CN" altLang="en-US" sz="800" b="1" dirty="0">
                  <a:latin typeface="微软雅黑" pitchFamily="34" charset="-122"/>
                  <a:ea typeface="微软雅黑" pitchFamily="34" charset="-122"/>
                </a:rPr>
                <a:t>信贷系统</a:t>
              </a:r>
            </a:p>
          </p:txBody>
        </p:sp>
        <p:sp>
          <p:nvSpPr>
            <p:cNvPr id="54" name="圆角矩形 53"/>
            <p:cNvSpPr/>
            <p:nvPr/>
          </p:nvSpPr>
          <p:spPr bwMode="auto">
            <a:xfrm>
              <a:off x="143362" y="3141412"/>
              <a:ext cx="1008135" cy="287334"/>
            </a:xfrm>
            <a:prstGeom prst="roundRect">
              <a:avLst/>
            </a:prstGeom>
            <a:solidFill>
              <a:schemeClr val="tx1">
                <a:lumMod val="20000"/>
                <a:lumOff val="80000"/>
              </a:schemeClr>
            </a:solidFill>
            <a:ln>
              <a:noFill/>
            </a:ln>
            <a:effectLst/>
            <a:extLst/>
          </p:spPr>
          <p:txBody>
            <a:bodyPr lIns="0" tIns="0" rIns="0" bIns="0" anchor="ctr" anchorCtr="1"/>
            <a:lstStyle/>
            <a:p>
              <a:pPr algn="ctr">
                <a:spcBef>
                  <a:spcPct val="50000"/>
                </a:spcBef>
                <a:defRPr/>
              </a:pPr>
              <a:r>
                <a:rPr lang="zh-CN" altLang="en-US" sz="800" b="1" dirty="0">
                  <a:latin typeface="微软雅黑" pitchFamily="34" charset="-122"/>
                  <a:ea typeface="微软雅黑" pitchFamily="34" charset="-122"/>
                </a:rPr>
                <a:t>信用卡系统</a:t>
              </a:r>
            </a:p>
          </p:txBody>
        </p:sp>
        <p:sp>
          <p:nvSpPr>
            <p:cNvPr id="55" name="圆角矩形 54"/>
            <p:cNvSpPr/>
            <p:nvPr/>
          </p:nvSpPr>
          <p:spPr bwMode="auto">
            <a:xfrm>
              <a:off x="143362" y="3573206"/>
              <a:ext cx="1008135" cy="288921"/>
            </a:xfrm>
            <a:prstGeom prst="roundRect">
              <a:avLst/>
            </a:prstGeom>
            <a:solidFill>
              <a:schemeClr val="tx1">
                <a:lumMod val="20000"/>
                <a:lumOff val="80000"/>
              </a:schemeClr>
            </a:solidFill>
            <a:ln>
              <a:noFill/>
            </a:ln>
            <a:effectLst/>
            <a:extLst/>
          </p:spPr>
          <p:txBody>
            <a:bodyPr lIns="0" tIns="0" rIns="0" bIns="0" anchor="ctr" anchorCtr="1"/>
            <a:lstStyle/>
            <a:p>
              <a:pPr algn="ctr">
                <a:spcBef>
                  <a:spcPct val="50000"/>
                </a:spcBef>
                <a:defRPr/>
              </a:pPr>
              <a:r>
                <a:rPr lang="zh-CN" altLang="en-US" sz="800" b="1" dirty="0">
                  <a:latin typeface="微软雅黑" pitchFamily="34" charset="-122"/>
                  <a:ea typeface="微软雅黑" pitchFamily="34" charset="-122"/>
                </a:rPr>
                <a:t>借记卡系统</a:t>
              </a:r>
            </a:p>
          </p:txBody>
        </p:sp>
        <p:sp>
          <p:nvSpPr>
            <p:cNvPr id="56" name="圆角矩形 55"/>
            <p:cNvSpPr/>
            <p:nvPr/>
          </p:nvSpPr>
          <p:spPr bwMode="auto">
            <a:xfrm>
              <a:off x="143362" y="4005000"/>
              <a:ext cx="1008135" cy="288921"/>
            </a:xfrm>
            <a:prstGeom prst="roundRect">
              <a:avLst/>
            </a:prstGeom>
            <a:solidFill>
              <a:schemeClr val="tx1">
                <a:lumMod val="20000"/>
                <a:lumOff val="80000"/>
              </a:schemeClr>
            </a:solidFill>
            <a:ln>
              <a:noFill/>
            </a:ln>
            <a:effectLst/>
            <a:extLst/>
          </p:spPr>
          <p:txBody>
            <a:bodyPr lIns="0" tIns="0" rIns="0" bIns="0" anchor="ctr" anchorCtr="1"/>
            <a:lstStyle/>
            <a:p>
              <a:pPr algn="ctr">
                <a:spcBef>
                  <a:spcPct val="50000"/>
                </a:spcBef>
                <a:defRPr/>
              </a:pPr>
              <a:r>
                <a:rPr lang="zh-CN" altLang="en-US" sz="800" b="1" dirty="0">
                  <a:latin typeface="微软雅黑" pitchFamily="34" charset="-122"/>
                  <a:ea typeface="微软雅黑" pitchFamily="34" charset="-122"/>
                </a:rPr>
                <a:t>总账系统</a:t>
              </a:r>
            </a:p>
          </p:txBody>
        </p:sp>
        <p:sp>
          <p:nvSpPr>
            <p:cNvPr id="57" name="圆角矩形 56"/>
            <p:cNvSpPr/>
            <p:nvPr/>
          </p:nvSpPr>
          <p:spPr bwMode="auto">
            <a:xfrm>
              <a:off x="143362" y="4436794"/>
              <a:ext cx="1008135" cy="288921"/>
            </a:xfrm>
            <a:prstGeom prst="roundRect">
              <a:avLst/>
            </a:prstGeom>
            <a:solidFill>
              <a:schemeClr val="tx1">
                <a:lumMod val="20000"/>
                <a:lumOff val="80000"/>
              </a:schemeClr>
            </a:solidFill>
            <a:ln>
              <a:noFill/>
            </a:ln>
            <a:effectLst/>
            <a:extLst/>
          </p:spPr>
          <p:txBody>
            <a:bodyPr lIns="0" tIns="0" rIns="0" bIns="0" anchor="ctr" anchorCtr="1"/>
            <a:lstStyle/>
            <a:p>
              <a:pPr algn="ctr">
                <a:spcBef>
                  <a:spcPct val="50000"/>
                </a:spcBef>
                <a:defRPr/>
              </a:pPr>
              <a:r>
                <a:rPr lang="zh-CN" altLang="en-US" sz="800" b="1" dirty="0">
                  <a:latin typeface="微软雅黑" pitchFamily="34" charset="-122"/>
                  <a:ea typeface="微软雅黑" pitchFamily="34" charset="-122"/>
                </a:rPr>
                <a:t>国际结算系统</a:t>
              </a:r>
            </a:p>
          </p:txBody>
        </p:sp>
        <p:sp>
          <p:nvSpPr>
            <p:cNvPr id="58" name="圆角矩形 57"/>
            <p:cNvSpPr/>
            <p:nvPr/>
          </p:nvSpPr>
          <p:spPr bwMode="auto">
            <a:xfrm>
              <a:off x="143362" y="4870176"/>
              <a:ext cx="1008135" cy="287333"/>
            </a:xfrm>
            <a:prstGeom prst="roundRect">
              <a:avLst/>
            </a:prstGeom>
            <a:solidFill>
              <a:schemeClr val="tx1">
                <a:lumMod val="20000"/>
                <a:lumOff val="80000"/>
              </a:schemeClr>
            </a:solidFill>
            <a:ln>
              <a:noFill/>
            </a:ln>
            <a:effectLst/>
            <a:extLst/>
          </p:spPr>
          <p:txBody>
            <a:bodyPr lIns="0" tIns="0" rIns="0" bIns="0" anchor="ctr" anchorCtr="1"/>
            <a:lstStyle/>
            <a:p>
              <a:pPr algn="ctr">
                <a:spcBef>
                  <a:spcPct val="50000"/>
                </a:spcBef>
                <a:defRPr/>
              </a:pPr>
              <a:r>
                <a:rPr lang="zh-CN" altLang="en-US" sz="800" b="1" dirty="0">
                  <a:latin typeface="微软雅黑" pitchFamily="34" charset="-122"/>
                  <a:ea typeface="微软雅黑" pitchFamily="34" charset="-122"/>
                </a:rPr>
                <a:t>网上银行系统</a:t>
              </a:r>
            </a:p>
          </p:txBody>
        </p:sp>
        <p:sp>
          <p:nvSpPr>
            <p:cNvPr id="59" name="圆角矩形 58"/>
            <p:cNvSpPr/>
            <p:nvPr/>
          </p:nvSpPr>
          <p:spPr bwMode="auto">
            <a:xfrm>
              <a:off x="143362" y="5301970"/>
              <a:ext cx="1008135" cy="287333"/>
            </a:xfrm>
            <a:prstGeom prst="roundRect">
              <a:avLst/>
            </a:prstGeom>
            <a:solidFill>
              <a:schemeClr val="tx1">
                <a:lumMod val="20000"/>
                <a:lumOff val="80000"/>
              </a:schemeClr>
            </a:solidFill>
            <a:ln>
              <a:noFill/>
            </a:ln>
            <a:effectLst/>
            <a:extLst/>
          </p:spPr>
          <p:txBody>
            <a:bodyPr lIns="0" tIns="0" rIns="0" bIns="0" anchor="ctr" anchorCtr="1"/>
            <a:lstStyle/>
            <a:p>
              <a:pPr algn="ctr">
                <a:spcBef>
                  <a:spcPct val="50000"/>
                </a:spcBef>
                <a:defRPr/>
              </a:pPr>
              <a:r>
                <a:rPr lang="zh-CN" altLang="en-US" sz="800" b="1" dirty="0">
                  <a:latin typeface="微软雅黑" pitchFamily="34" charset="-122"/>
                  <a:ea typeface="微软雅黑" pitchFamily="34" charset="-122"/>
                </a:rPr>
                <a:t>手机银行系统</a:t>
              </a:r>
            </a:p>
          </p:txBody>
        </p:sp>
        <p:sp>
          <p:nvSpPr>
            <p:cNvPr id="60" name="圆角矩形 59"/>
            <p:cNvSpPr/>
            <p:nvPr/>
          </p:nvSpPr>
          <p:spPr bwMode="auto">
            <a:xfrm>
              <a:off x="143362" y="5733764"/>
              <a:ext cx="1008135" cy="287333"/>
            </a:xfrm>
            <a:prstGeom prst="roundRect">
              <a:avLst/>
            </a:prstGeom>
            <a:solidFill>
              <a:schemeClr val="tx1">
                <a:lumMod val="20000"/>
                <a:lumOff val="80000"/>
              </a:schemeClr>
            </a:solidFill>
            <a:ln>
              <a:noFill/>
            </a:ln>
            <a:effectLst/>
            <a:extLst/>
          </p:spPr>
          <p:txBody>
            <a:bodyPr lIns="0" tIns="0" rIns="0" bIns="0" anchor="ctr" anchorCtr="1"/>
            <a:lstStyle/>
            <a:p>
              <a:pPr algn="ctr">
                <a:spcBef>
                  <a:spcPct val="50000"/>
                </a:spcBef>
                <a:defRPr/>
              </a:pPr>
              <a:r>
                <a:rPr lang="zh-CN" altLang="en-US" sz="800" b="1" dirty="0">
                  <a:latin typeface="微软雅黑" pitchFamily="34" charset="-122"/>
                  <a:ea typeface="微软雅黑" pitchFamily="34" charset="-122"/>
                </a:rPr>
                <a:t>其它系统</a:t>
              </a:r>
            </a:p>
          </p:txBody>
        </p:sp>
      </p:grpSp>
      <p:sp>
        <p:nvSpPr>
          <p:cNvPr id="61" name="圆角矩形 6"/>
          <p:cNvSpPr>
            <a:spLocks noChangeArrowheads="1"/>
          </p:cNvSpPr>
          <p:nvPr/>
        </p:nvSpPr>
        <p:spPr bwMode="auto">
          <a:xfrm>
            <a:off x="849850" y="6345760"/>
            <a:ext cx="8209656" cy="360363"/>
          </a:xfrm>
          <a:prstGeom prst="roundRect">
            <a:avLst>
              <a:gd name="adj" fmla="val 16667"/>
            </a:avLst>
          </a:prstGeom>
          <a:solidFill>
            <a:srgbClr val="0070C0"/>
          </a:solidFill>
          <a:ln w="9525">
            <a:noFill/>
            <a:round/>
            <a:headEnd/>
            <a:tailEnd/>
          </a:ln>
        </p:spPr>
        <p:txBody>
          <a:bodyPr/>
          <a:lstStyle/>
          <a:p>
            <a:pPr algn="ctr">
              <a:spcBef>
                <a:spcPct val="50000"/>
              </a:spcBef>
            </a:pPr>
            <a:r>
              <a:rPr lang="zh-CN" altLang="en-US" sz="1100" b="1">
                <a:solidFill>
                  <a:schemeClr val="bg1"/>
                </a:solidFill>
                <a:latin typeface="微软雅黑" pitchFamily="34" charset="-122"/>
                <a:ea typeface="微软雅黑" pitchFamily="34" charset="-122"/>
              </a:rPr>
              <a:t>数据交换系统</a:t>
            </a:r>
          </a:p>
        </p:txBody>
      </p:sp>
      <p:grpSp>
        <p:nvGrpSpPr>
          <p:cNvPr id="62" name="组合 21"/>
          <p:cNvGrpSpPr>
            <a:grpSpLocks/>
          </p:cNvGrpSpPr>
          <p:nvPr/>
        </p:nvGrpSpPr>
        <p:grpSpPr bwMode="auto">
          <a:xfrm>
            <a:off x="1160556" y="2529262"/>
            <a:ext cx="1655763" cy="2808287"/>
            <a:chOff x="1619224" y="2952179"/>
            <a:chExt cx="2664504" cy="2808351"/>
          </a:xfrm>
        </p:grpSpPr>
        <p:sp>
          <p:nvSpPr>
            <p:cNvPr id="63" name="圆角矩形 7"/>
            <p:cNvSpPr>
              <a:spLocks noChangeArrowheads="1"/>
            </p:cNvSpPr>
            <p:nvPr/>
          </p:nvSpPr>
          <p:spPr bwMode="auto">
            <a:xfrm>
              <a:off x="1619224" y="2952179"/>
              <a:ext cx="2664504" cy="2808351"/>
            </a:xfrm>
            <a:prstGeom prst="roundRect">
              <a:avLst>
                <a:gd name="adj" fmla="val 16667"/>
              </a:avLst>
            </a:prstGeom>
            <a:solidFill>
              <a:srgbClr val="0070C0"/>
            </a:solidFill>
            <a:ln w="9525">
              <a:noFill/>
              <a:round/>
              <a:headEnd/>
              <a:tailEnd/>
            </a:ln>
          </p:spPr>
          <p:txBody>
            <a:bodyPr/>
            <a:lstStyle/>
            <a:p>
              <a:pPr algn="ctr">
                <a:spcBef>
                  <a:spcPct val="50000"/>
                </a:spcBef>
              </a:pPr>
              <a:r>
                <a:rPr lang="zh-CN" altLang="en-US" sz="1100" b="1">
                  <a:solidFill>
                    <a:schemeClr val="bg1"/>
                  </a:solidFill>
                  <a:latin typeface="微软雅黑" pitchFamily="34" charset="-122"/>
                  <a:ea typeface="微软雅黑" pitchFamily="34" charset="-122"/>
                </a:rPr>
                <a:t>基础数据平台</a:t>
              </a:r>
              <a:endParaRPr lang="en-US" altLang="zh-CN" sz="1100" b="1">
                <a:solidFill>
                  <a:schemeClr val="bg1"/>
                </a:solidFill>
                <a:latin typeface="微软雅黑" pitchFamily="34" charset="-122"/>
                <a:ea typeface="微软雅黑" pitchFamily="34" charset="-122"/>
              </a:endParaRPr>
            </a:p>
            <a:p>
              <a:pPr algn="ctr">
                <a:spcBef>
                  <a:spcPct val="50000"/>
                </a:spcBef>
              </a:pPr>
              <a:r>
                <a:rPr lang="en-US" altLang="zh-CN" sz="1100" b="1">
                  <a:solidFill>
                    <a:schemeClr val="bg1"/>
                  </a:solidFill>
                  <a:latin typeface="微软雅黑" pitchFamily="34" charset="-122"/>
                  <a:ea typeface="微软雅黑" pitchFamily="34" charset="-122"/>
                </a:rPr>
                <a:t>Teradata</a:t>
              </a:r>
              <a:endParaRPr lang="zh-CN" altLang="en-US" sz="1100" b="1">
                <a:solidFill>
                  <a:schemeClr val="bg1"/>
                </a:solidFill>
                <a:latin typeface="微软雅黑" pitchFamily="34" charset="-122"/>
                <a:ea typeface="微软雅黑" pitchFamily="34" charset="-122"/>
              </a:endParaRPr>
            </a:p>
          </p:txBody>
        </p:sp>
        <p:sp>
          <p:nvSpPr>
            <p:cNvPr id="64" name="圆角矩形 40"/>
            <p:cNvSpPr>
              <a:spLocks noChangeArrowheads="1"/>
            </p:cNvSpPr>
            <p:nvPr/>
          </p:nvSpPr>
          <p:spPr bwMode="auto">
            <a:xfrm>
              <a:off x="2196576" y="5373171"/>
              <a:ext cx="1405059" cy="215905"/>
            </a:xfrm>
            <a:prstGeom prst="roundRect">
              <a:avLst>
                <a:gd name="adj" fmla="val 16667"/>
              </a:avLst>
            </a:prstGeom>
            <a:solidFill>
              <a:srgbClr val="00B0F0"/>
            </a:solidFill>
            <a:ln w="28575">
              <a:noFill/>
              <a:round/>
              <a:headEnd/>
              <a:tailEnd/>
            </a:ln>
          </p:spPr>
          <p:txBody>
            <a:bodyPr lIns="0" tIns="0" rIns="0" bIns="0" anchor="ctr" anchorCtr="1"/>
            <a:lstStyle/>
            <a:p>
              <a:pPr algn="ctr">
                <a:spcBef>
                  <a:spcPct val="50000"/>
                </a:spcBef>
              </a:pPr>
              <a:r>
                <a:rPr lang="zh-CN" altLang="en-US" sz="800" b="1">
                  <a:solidFill>
                    <a:schemeClr val="bg1"/>
                  </a:solidFill>
                  <a:latin typeface="微软雅黑" pitchFamily="34" charset="-122"/>
                  <a:ea typeface="微软雅黑" pitchFamily="34" charset="-122"/>
                </a:rPr>
                <a:t>临时数据区</a:t>
              </a:r>
            </a:p>
          </p:txBody>
        </p:sp>
        <p:sp>
          <p:nvSpPr>
            <p:cNvPr id="65" name="圆角矩形 40"/>
            <p:cNvSpPr>
              <a:spLocks noChangeArrowheads="1"/>
            </p:cNvSpPr>
            <p:nvPr/>
          </p:nvSpPr>
          <p:spPr bwMode="auto">
            <a:xfrm>
              <a:off x="2196576" y="4509551"/>
              <a:ext cx="1405059" cy="719154"/>
            </a:xfrm>
            <a:prstGeom prst="roundRect">
              <a:avLst>
                <a:gd name="adj" fmla="val 16667"/>
              </a:avLst>
            </a:prstGeom>
            <a:solidFill>
              <a:srgbClr val="00B0F0"/>
            </a:solidFill>
            <a:ln w="28575">
              <a:noFill/>
              <a:round/>
              <a:headEnd/>
              <a:tailEnd/>
            </a:ln>
          </p:spPr>
          <p:txBody>
            <a:bodyPr lIns="0" tIns="0" rIns="0" bIns="0" anchor="ctr" anchorCtr="1"/>
            <a:lstStyle/>
            <a:p>
              <a:pPr algn="ctr">
                <a:spcBef>
                  <a:spcPct val="50000"/>
                </a:spcBef>
              </a:pPr>
              <a:r>
                <a:rPr lang="zh-CN" altLang="en-US" sz="800" b="1">
                  <a:solidFill>
                    <a:schemeClr val="bg1"/>
                  </a:solidFill>
                  <a:latin typeface="微软雅黑" pitchFamily="34" charset="-122"/>
                  <a:ea typeface="微软雅黑" pitchFamily="34" charset="-122"/>
                </a:rPr>
                <a:t>主题数据模型区</a:t>
              </a:r>
              <a:endParaRPr lang="en-US" altLang="zh-CN" sz="800" b="1">
                <a:solidFill>
                  <a:schemeClr val="bg1"/>
                </a:solidFill>
                <a:latin typeface="微软雅黑" pitchFamily="34" charset="-122"/>
                <a:ea typeface="微软雅黑" pitchFamily="34" charset="-122"/>
              </a:endParaRPr>
            </a:p>
            <a:p>
              <a:pPr algn="ctr">
                <a:spcBef>
                  <a:spcPct val="50000"/>
                </a:spcBef>
              </a:pPr>
              <a:r>
                <a:rPr lang="en-US" altLang="zh-CN" sz="800" b="1">
                  <a:solidFill>
                    <a:schemeClr val="bg1"/>
                  </a:solidFill>
                  <a:latin typeface="微软雅黑" pitchFamily="34" charset="-122"/>
                  <a:ea typeface="微软雅黑" pitchFamily="34" charset="-122"/>
                </a:rPr>
                <a:t>FS-LDM</a:t>
              </a:r>
              <a:r>
                <a:rPr lang="zh-CN" altLang="en-US" sz="800" b="1">
                  <a:solidFill>
                    <a:schemeClr val="bg1"/>
                  </a:solidFill>
                  <a:latin typeface="微软雅黑" pitchFamily="34" charset="-122"/>
                  <a:ea typeface="微软雅黑" pitchFamily="34" charset="-122"/>
                </a:rPr>
                <a:t>模型</a:t>
              </a:r>
            </a:p>
          </p:txBody>
        </p:sp>
        <p:sp>
          <p:nvSpPr>
            <p:cNvPr id="66" name="圆角矩形 40"/>
            <p:cNvSpPr>
              <a:spLocks noChangeArrowheads="1"/>
            </p:cNvSpPr>
            <p:nvPr/>
          </p:nvSpPr>
          <p:spPr bwMode="auto">
            <a:xfrm>
              <a:off x="2196576" y="4149181"/>
              <a:ext cx="1405059" cy="215905"/>
            </a:xfrm>
            <a:prstGeom prst="roundRect">
              <a:avLst>
                <a:gd name="adj" fmla="val 16667"/>
              </a:avLst>
            </a:prstGeom>
            <a:solidFill>
              <a:srgbClr val="00B0F0"/>
            </a:solidFill>
            <a:ln w="28575">
              <a:noFill/>
              <a:round/>
              <a:headEnd/>
              <a:tailEnd/>
            </a:ln>
          </p:spPr>
          <p:txBody>
            <a:bodyPr lIns="0" tIns="0" rIns="0" bIns="0" anchor="ctr" anchorCtr="1"/>
            <a:lstStyle/>
            <a:p>
              <a:pPr algn="ctr">
                <a:spcBef>
                  <a:spcPct val="50000"/>
                </a:spcBef>
              </a:pPr>
              <a:r>
                <a:rPr lang="zh-CN" altLang="en-US" sz="800" b="1">
                  <a:solidFill>
                    <a:schemeClr val="bg1"/>
                  </a:solidFill>
                  <a:latin typeface="微软雅黑" pitchFamily="34" charset="-122"/>
                  <a:ea typeface="微软雅黑" pitchFamily="34" charset="-122"/>
                </a:rPr>
                <a:t>通用汇总层</a:t>
              </a:r>
            </a:p>
          </p:txBody>
        </p:sp>
        <p:sp>
          <p:nvSpPr>
            <p:cNvPr id="67" name="圆角矩形 40"/>
            <p:cNvSpPr>
              <a:spLocks noChangeArrowheads="1"/>
            </p:cNvSpPr>
            <p:nvPr/>
          </p:nvSpPr>
          <p:spPr bwMode="auto">
            <a:xfrm>
              <a:off x="2196576" y="3572905"/>
              <a:ext cx="1405059" cy="431810"/>
            </a:xfrm>
            <a:prstGeom prst="roundRect">
              <a:avLst>
                <a:gd name="adj" fmla="val 16667"/>
              </a:avLst>
            </a:prstGeom>
            <a:solidFill>
              <a:srgbClr val="00B0F0"/>
            </a:solidFill>
            <a:ln w="28575">
              <a:noFill/>
              <a:round/>
              <a:headEnd/>
              <a:tailEnd/>
            </a:ln>
          </p:spPr>
          <p:txBody>
            <a:bodyPr lIns="0" tIns="0" rIns="0" bIns="0" anchor="ctr" anchorCtr="1"/>
            <a:lstStyle/>
            <a:p>
              <a:pPr algn="ctr">
                <a:spcBef>
                  <a:spcPct val="50000"/>
                </a:spcBef>
              </a:pPr>
              <a:r>
                <a:rPr lang="zh-CN" altLang="en-US" sz="800" b="1">
                  <a:solidFill>
                    <a:schemeClr val="bg1"/>
                  </a:solidFill>
                  <a:latin typeface="微软雅黑" pitchFamily="34" charset="-122"/>
                  <a:ea typeface="微软雅黑" pitchFamily="34" charset="-122"/>
                </a:rPr>
                <a:t>集市接口区</a:t>
              </a:r>
            </a:p>
          </p:txBody>
        </p:sp>
      </p:grpSp>
      <p:cxnSp>
        <p:nvCxnSpPr>
          <p:cNvPr id="68" name="肘形连接符 28"/>
          <p:cNvCxnSpPr>
            <a:stCxn id="51" idx="2"/>
            <a:endCxn id="61" idx="1"/>
          </p:cNvCxnSpPr>
          <p:nvPr/>
        </p:nvCxnSpPr>
        <p:spPr>
          <a:xfrm>
            <a:off x="570473" y="5698135"/>
            <a:ext cx="279377" cy="827807"/>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TextBox 29"/>
          <p:cNvSpPr txBox="1">
            <a:spLocks noChangeArrowheads="1"/>
          </p:cNvSpPr>
          <p:nvPr/>
        </p:nvSpPr>
        <p:spPr bwMode="auto">
          <a:xfrm>
            <a:off x="1089119" y="5482012"/>
            <a:ext cx="908050" cy="276225"/>
          </a:xfrm>
          <a:prstGeom prst="rect">
            <a:avLst/>
          </a:prstGeom>
          <a:noFill/>
          <a:ln w="9525">
            <a:noFill/>
            <a:miter lim="800000"/>
            <a:headEnd/>
            <a:tailEnd/>
          </a:ln>
        </p:spPr>
        <p:txBody>
          <a:bodyPr wrap="none">
            <a:spAutoFit/>
          </a:bodyPr>
          <a:lstStyle/>
          <a:p>
            <a:r>
              <a:rPr lang="en-US" altLang="zh-CN" sz="1200"/>
              <a:t>DataStage</a:t>
            </a:r>
            <a:endParaRPr lang="zh-CN" altLang="en-US" sz="1200"/>
          </a:p>
        </p:txBody>
      </p:sp>
      <p:cxnSp>
        <p:nvCxnSpPr>
          <p:cNvPr id="70" name="肘形连接符 28"/>
          <p:cNvCxnSpPr>
            <a:stCxn id="64" idx="1"/>
            <a:endCxn id="65" idx="1"/>
          </p:cNvCxnSpPr>
          <p:nvPr/>
        </p:nvCxnSpPr>
        <p:spPr>
          <a:xfrm rot="10800000">
            <a:off x="1519331" y="4446962"/>
            <a:ext cx="12700" cy="611187"/>
          </a:xfrm>
          <a:prstGeom prst="curvedConnector3">
            <a:avLst>
              <a:gd name="adj1" fmla="val 180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圆角矩形 8"/>
          <p:cNvSpPr>
            <a:spLocks noChangeArrowheads="1"/>
          </p:cNvSpPr>
          <p:nvPr/>
        </p:nvSpPr>
        <p:spPr bwMode="auto">
          <a:xfrm>
            <a:off x="1231994" y="873499"/>
            <a:ext cx="5473700" cy="360363"/>
          </a:xfrm>
          <a:prstGeom prst="roundRect">
            <a:avLst>
              <a:gd name="adj" fmla="val 16667"/>
            </a:avLst>
          </a:prstGeom>
          <a:solidFill>
            <a:srgbClr val="0070C0"/>
          </a:solidFill>
          <a:ln w="9525">
            <a:noFill/>
            <a:round/>
            <a:headEnd/>
            <a:tailEnd/>
          </a:ln>
        </p:spPr>
        <p:txBody>
          <a:bodyPr/>
          <a:lstStyle/>
          <a:p>
            <a:pPr algn="ctr">
              <a:spcBef>
                <a:spcPct val="50000"/>
              </a:spcBef>
            </a:pPr>
            <a:r>
              <a:rPr lang="zh-CN" altLang="en-US" sz="1100" b="1">
                <a:solidFill>
                  <a:schemeClr val="bg1"/>
                </a:solidFill>
                <a:latin typeface="微软雅黑" pitchFamily="34" charset="-122"/>
                <a:ea typeface="微软雅黑" pitchFamily="34" charset="-122"/>
              </a:rPr>
              <a:t>调度监控（</a:t>
            </a:r>
            <a:r>
              <a:rPr lang="en-US" altLang="zh-CN" sz="1100" b="1">
                <a:solidFill>
                  <a:schemeClr val="bg1"/>
                </a:solidFill>
                <a:latin typeface="微软雅黑" pitchFamily="34" charset="-122"/>
                <a:ea typeface="微软雅黑" pitchFamily="34" charset="-122"/>
              </a:rPr>
              <a:t>Teradata ETL Automation</a:t>
            </a:r>
            <a:r>
              <a:rPr lang="zh-CN" altLang="en-US" sz="1100" b="1">
                <a:solidFill>
                  <a:schemeClr val="bg1"/>
                </a:solidFill>
                <a:latin typeface="微软雅黑" pitchFamily="34" charset="-122"/>
                <a:ea typeface="微软雅黑" pitchFamily="34" charset="-122"/>
              </a:rPr>
              <a:t>）</a:t>
            </a:r>
          </a:p>
        </p:txBody>
      </p:sp>
      <p:cxnSp>
        <p:nvCxnSpPr>
          <p:cNvPr id="72" name="肘形连接符 28"/>
          <p:cNvCxnSpPr>
            <a:stCxn id="67" idx="3"/>
            <a:endCxn id="37" idx="1"/>
          </p:cNvCxnSpPr>
          <p:nvPr/>
        </p:nvCxnSpPr>
        <p:spPr>
          <a:xfrm flipV="1">
            <a:off x="2392456" y="3357937"/>
            <a:ext cx="963613" cy="7937"/>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46"/>
          <p:cNvSpPr txBox="1">
            <a:spLocks noChangeArrowheads="1"/>
          </p:cNvSpPr>
          <p:nvPr/>
        </p:nvSpPr>
        <p:spPr bwMode="auto">
          <a:xfrm>
            <a:off x="2744881" y="3550024"/>
            <a:ext cx="908050" cy="276225"/>
          </a:xfrm>
          <a:prstGeom prst="rect">
            <a:avLst/>
          </a:prstGeom>
          <a:noFill/>
          <a:ln w="9525">
            <a:noFill/>
            <a:miter lim="800000"/>
            <a:headEnd/>
            <a:tailEnd/>
          </a:ln>
        </p:spPr>
        <p:txBody>
          <a:bodyPr wrap="none">
            <a:spAutoFit/>
          </a:bodyPr>
          <a:lstStyle/>
          <a:p>
            <a:r>
              <a:rPr lang="en-US" altLang="zh-CN" sz="1200"/>
              <a:t>DataStage</a:t>
            </a:r>
            <a:endParaRPr lang="zh-CN" altLang="en-US" sz="1200"/>
          </a:p>
        </p:txBody>
      </p:sp>
      <p:sp>
        <p:nvSpPr>
          <p:cNvPr id="74" name="圆角矩形 11"/>
          <p:cNvSpPr>
            <a:spLocks noChangeArrowheads="1"/>
          </p:cNvSpPr>
          <p:nvPr/>
        </p:nvSpPr>
        <p:spPr bwMode="auto">
          <a:xfrm>
            <a:off x="7605175" y="944937"/>
            <a:ext cx="1403350" cy="2016125"/>
          </a:xfrm>
          <a:prstGeom prst="roundRect">
            <a:avLst>
              <a:gd name="adj" fmla="val 16667"/>
            </a:avLst>
          </a:prstGeom>
          <a:solidFill>
            <a:schemeClr val="accent2"/>
          </a:solidFill>
          <a:ln w="28575">
            <a:solidFill>
              <a:schemeClr val="tx1"/>
            </a:solidFill>
            <a:round/>
            <a:headEnd/>
            <a:tailEnd/>
          </a:ln>
        </p:spPr>
        <p:txBody>
          <a:bodyPr anchor="ctr" anchorCtr="1"/>
          <a:lstStyle/>
          <a:p>
            <a:pPr algn="ctr">
              <a:spcBef>
                <a:spcPct val="50000"/>
              </a:spcBef>
            </a:pPr>
            <a:r>
              <a:rPr lang="zh-CN" altLang="en-US" sz="1100" b="1">
                <a:solidFill>
                  <a:schemeClr val="bg1"/>
                </a:solidFill>
                <a:latin typeface="微软雅黑" pitchFamily="34" charset="-122"/>
                <a:ea typeface="微软雅黑" pitchFamily="34" charset="-122"/>
              </a:rPr>
              <a:t>数据应用门户</a:t>
            </a:r>
            <a:endParaRPr lang="en-US" altLang="zh-CN" sz="1100" b="1">
              <a:solidFill>
                <a:schemeClr val="bg1"/>
              </a:solidFill>
              <a:latin typeface="微软雅黑" pitchFamily="34" charset="-122"/>
              <a:ea typeface="微软雅黑" pitchFamily="34" charset="-122"/>
            </a:endParaRPr>
          </a:p>
          <a:p>
            <a:pPr algn="ctr">
              <a:spcBef>
                <a:spcPct val="50000"/>
              </a:spcBef>
            </a:pPr>
            <a:r>
              <a:rPr lang="en-US" altLang="zh-CN" sz="1100" b="1">
                <a:solidFill>
                  <a:schemeClr val="bg1"/>
                </a:solidFill>
                <a:latin typeface="微软雅黑" pitchFamily="34" charset="-122"/>
                <a:ea typeface="微软雅黑" pitchFamily="34" charset="-122"/>
              </a:rPr>
              <a:t>WebSphere 8.5</a:t>
            </a:r>
          </a:p>
          <a:p>
            <a:pPr algn="ctr">
              <a:spcBef>
                <a:spcPct val="50000"/>
              </a:spcBef>
            </a:pPr>
            <a:r>
              <a:rPr lang="en-US" altLang="zh-CN" sz="1100" b="1">
                <a:solidFill>
                  <a:schemeClr val="bg1"/>
                </a:solidFill>
                <a:latin typeface="微软雅黑" pitchFamily="34" charset="-122"/>
                <a:ea typeface="微软雅黑" pitchFamily="34" charset="-122"/>
              </a:rPr>
              <a:t>JSP</a:t>
            </a:r>
          </a:p>
          <a:p>
            <a:pPr algn="ctr">
              <a:spcBef>
                <a:spcPct val="50000"/>
              </a:spcBef>
            </a:pPr>
            <a:r>
              <a:rPr lang="en-US" altLang="zh-CN" sz="1100" b="1">
                <a:solidFill>
                  <a:schemeClr val="bg1"/>
                </a:solidFill>
                <a:latin typeface="微软雅黑" pitchFamily="34" charset="-122"/>
                <a:ea typeface="微软雅黑" pitchFamily="34" charset="-122"/>
              </a:rPr>
              <a:t>Spring</a:t>
            </a:r>
          </a:p>
          <a:p>
            <a:pPr algn="ctr">
              <a:spcBef>
                <a:spcPct val="50000"/>
              </a:spcBef>
            </a:pPr>
            <a:r>
              <a:rPr lang="en-US" altLang="zh-CN" sz="1100" b="1">
                <a:solidFill>
                  <a:schemeClr val="bg1"/>
                </a:solidFill>
                <a:latin typeface="微软雅黑" pitchFamily="34" charset="-122"/>
                <a:ea typeface="微软雅黑" pitchFamily="34" charset="-122"/>
              </a:rPr>
              <a:t>Hibernate</a:t>
            </a:r>
            <a:endParaRPr lang="zh-CN" altLang="en-US" sz="1100" b="1">
              <a:solidFill>
                <a:schemeClr val="bg1"/>
              </a:solidFill>
              <a:latin typeface="微软雅黑" pitchFamily="34" charset="-122"/>
              <a:ea typeface="微软雅黑" pitchFamily="34" charset="-122"/>
            </a:endParaRPr>
          </a:p>
        </p:txBody>
      </p:sp>
      <p:cxnSp>
        <p:nvCxnSpPr>
          <p:cNvPr id="75" name="肘形连接符 28"/>
          <p:cNvCxnSpPr>
            <a:stCxn id="35" idx="3"/>
            <a:endCxn id="61" idx="0"/>
          </p:cNvCxnSpPr>
          <p:nvPr/>
        </p:nvCxnSpPr>
        <p:spPr>
          <a:xfrm>
            <a:off x="4760310" y="2061087"/>
            <a:ext cx="194368" cy="4284673"/>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TextBox 57"/>
          <p:cNvSpPr txBox="1">
            <a:spLocks noChangeArrowheads="1"/>
          </p:cNvSpPr>
          <p:nvPr/>
        </p:nvSpPr>
        <p:spPr bwMode="auto">
          <a:xfrm>
            <a:off x="5005481" y="3261099"/>
            <a:ext cx="908050" cy="276225"/>
          </a:xfrm>
          <a:prstGeom prst="rect">
            <a:avLst/>
          </a:prstGeom>
          <a:noFill/>
          <a:ln w="9525">
            <a:noFill/>
            <a:miter lim="800000"/>
            <a:headEnd/>
            <a:tailEnd/>
          </a:ln>
        </p:spPr>
        <p:txBody>
          <a:bodyPr wrap="none">
            <a:spAutoFit/>
          </a:bodyPr>
          <a:lstStyle/>
          <a:p>
            <a:r>
              <a:rPr lang="en-US" altLang="zh-CN" sz="1200"/>
              <a:t>DataStage</a:t>
            </a:r>
            <a:endParaRPr lang="zh-CN" altLang="en-US" sz="1200"/>
          </a:p>
        </p:txBody>
      </p:sp>
      <p:grpSp>
        <p:nvGrpSpPr>
          <p:cNvPr id="77" name="组合 136"/>
          <p:cNvGrpSpPr>
            <a:grpSpLocks/>
          </p:cNvGrpSpPr>
          <p:nvPr/>
        </p:nvGrpSpPr>
        <p:grpSpPr bwMode="auto">
          <a:xfrm>
            <a:off x="3037004" y="4360128"/>
            <a:ext cx="1800225" cy="1944688"/>
            <a:chOff x="3131840" y="4292625"/>
            <a:chExt cx="1800126" cy="1944687"/>
          </a:xfrm>
        </p:grpSpPr>
        <p:sp>
          <p:nvSpPr>
            <p:cNvPr id="78" name="圆角矩形 15"/>
            <p:cNvSpPr>
              <a:spLocks noChangeArrowheads="1"/>
            </p:cNvSpPr>
            <p:nvPr/>
          </p:nvSpPr>
          <p:spPr bwMode="auto">
            <a:xfrm>
              <a:off x="3131840" y="4292625"/>
              <a:ext cx="1800126" cy="1944687"/>
            </a:xfrm>
            <a:prstGeom prst="roundRect">
              <a:avLst>
                <a:gd name="adj" fmla="val 16667"/>
              </a:avLst>
            </a:prstGeom>
            <a:solidFill>
              <a:srgbClr val="0070C0"/>
            </a:solidFill>
            <a:ln w="28575">
              <a:solidFill>
                <a:schemeClr val="tx1"/>
              </a:solidFill>
              <a:round/>
              <a:headEnd/>
              <a:tailEnd/>
            </a:ln>
          </p:spPr>
          <p:txBody>
            <a:bodyPr/>
            <a:lstStyle/>
            <a:p>
              <a:pPr algn="ctr">
                <a:spcBef>
                  <a:spcPct val="50000"/>
                </a:spcBef>
              </a:pPr>
              <a:r>
                <a:rPr lang="zh-CN" altLang="en-US" sz="1100" b="1">
                  <a:solidFill>
                    <a:schemeClr val="bg1"/>
                  </a:solidFill>
                  <a:latin typeface="微软雅黑" pitchFamily="34" charset="-122"/>
                  <a:ea typeface="微软雅黑" pitchFamily="34" charset="-122"/>
                </a:rPr>
                <a:t>客户管理数据集市</a:t>
              </a:r>
              <a:endParaRPr lang="en-US" altLang="zh-CN" sz="1100" b="1">
                <a:solidFill>
                  <a:schemeClr val="bg1"/>
                </a:solidFill>
                <a:latin typeface="微软雅黑" pitchFamily="34" charset="-122"/>
                <a:ea typeface="微软雅黑" pitchFamily="34" charset="-122"/>
              </a:endParaRPr>
            </a:p>
            <a:p>
              <a:pPr algn="ctr">
                <a:spcBef>
                  <a:spcPct val="50000"/>
                </a:spcBef>
              </a:pPr>
              <a:r>
                <a:rPr lang="en-US" altLang="zh-CN" sz="1100" b="1">
                  <a:solidFill>
                    <a:schemeClr val="bg1"/>
                  </a:solidFill>
                  <a:latin typeface="微软雅黑" pitchFamily="34" charset="-122"/>
                  <a:ea typeface="微软雅黑" pitchFamily="34" charset="-122"/>
                </a:rPr>
                <a:t>Oracle 11g R2</a:t>
              </a:r>
              <a:endParaRPr lang="zh-CN" altLang="en-US" sz="1100" b="1">
                <a:solidFill>
                  <a:schemeClr val="bg1"/>
                </a:solidFill>
                <a:latin typeface="微软雅黑" pitchFamily="34" charset="-122"/>
                <a:ea typeface="微软雅黑" pitchFamily="34" charset="-122"/>
              </a:endParaRPr>
            </a:p>
          </p:txBody>
        </p:sp>
        <p:sp>
          <p:nvSpPr>
            <p:cNvPr id="79" name="圆角矩形 40"/>
            <p:cNvSpPr>
              <a:spLocks noChangeArrowheads="1"/>
            </p:cNvSpPr>
            <p:nvPr/>
          </p:nvSpPr>
          <p:spPr bwMode="auto">
            <a:xfrm>
              <a:off x="3454004" y="5589612"/>
              <a:ext cx="1404937" cy="287338"/>
            </a:xfrm>
            <a:prstGeom prst="roundRect">
              <a:avLst>
                <a:gd name="adj" fmla="val 16667"/>
              </a:avLst>
            </a:prstGeom>
            <a:solidFill>
              <a:srgbClr val="92D050"/>
            </a:solidFill>
            <a:ln w="28575">
              <a:noFill/>
              <a:round/>
              <a:headEnd/>
              <a:tailEnd/>
            </a:ln>
          </p:spPr>
          <p:txBody>
            <a:bodyPr lIns="0" tIns="0" rIns="0" bIns="0" anchor="ctr" anchorCtr="1"/>
            <a:lstStyle/>
            <a:p>
              <a:pPr algn="ctr">
                <a:spcBef>
                  <a:spcPct val="50000"/>
                </a:spcBef>
              </a:pPr>
              <a:r>
                <a:rPr lang="zh-CN" altLang="en-US" sz="800" b="1">
                  <a:solidFill>
                    <a:schemeClr val="bg1"/>
                  </a:solidFill>
                  <a:latin typeface="微软雅黑" pitchFamily="34" charset="-122"/>
                  <a:ea typeface="微软雅黑" pitchFamily="34" charset="-122"/>
                </a:rPr>
                <a:t>信息整合</a:t>
              </a:r>
            </a:p>
          </p:txBody>
        </p:sp>
        <p:sp>
          <p:nvSpPr>
            <p:cNvPr id="80" name="圆角矩形 40"/>
            <p:cNvSpPr>
              <a:spLocks noChangeArrowheads="1"/>
            </p:cNvSpPr>
            <p:nvPr/>
          </p:nvSpPr>
          <p:spPr bwMode="auto">
            <a:xfrm>
              <a:off x="3454004" y="4868887"/>
              <a:ext cx="1404937" cy="215900"/>
            </a:xfrm>
            <a:prstGeom prst="roundRect">
              <a:avLst>
                <a:gd name="adj" fmla="val 16667"/>
              </a:avLst>
            </a:prstGeom>
            <a:solidFill>
              <a:srgbClr val="92D050"/>
            </a:solidFill>
            <a:ln w="28575">
              <a:noFill/>
              <a:round/>
              <a:headEnd/>
              <a:tailEnd/>
            </a:ln>
          </p:spPr>
          <p:txBody>
            <a:bodyPr lIns="0" tIns="0" rIns="0" bIns="0" anchor="ctr" anchorCtr="1"/>
            <a:lstStyle/>
            <a:p>
              <a:pPr algn="ctr">
                <a:spcBef>
                  <a:spcPct val="50000"/>
                </a:spcBef>
              </a:pPr>
              <a:r>
                <a:rPr lang="zh-CN" altLang="en-US" sz="800" b="1">
                  <a:solidFill>
                    <a:schemeClr val="bg1"/>
                  </a:solidFill>
                  <a:latin typeface="微软雅黑" pitchFamily="34" charset="-122"/>
                  <a:ea typeface="微软雅黑" pitchFamily="34" charset="-122"/>
                </a:rPr>
                <a:t>应用接口</a:t>
              </a:r>
            </a:p>
          </p:txBody>
        </p:sp>
        <p:sp>
          <p:nvSpPr>
            <p:cNvPr id="81" name="圆角矩形 40"/>
            <p:cNvSpPr>
              <a:spLocks noChangeArrowheads="1"/>
            </p:cNvSpPr>
            <p:nvPr/>
          </p:nvSpPr>
          <p:spPr bwMode="auto">
            <a:xfrm>
              <a:off x="3995341" y="5157812"/>
              <a:ext cx="863600" cy="360363"/>
            </a:xfrm>
            <a:prstGeom prst="roundRect">
              <a:avLst>
                <a:gd name="adj" fmla="val 16667"/>
              </a:avLst>
            </a:prstGeom>
            <a:solidFill>
              <a:srgbClr val="92D050"/>
            </a:solidFill>
            <a:ln w="28575">
              <a:noFill/>
              <a:round/>
              <a:headEnd/>
              <a:tailEnd/>
            </a:ln>
          </p:spPr>
          <p:txBody>
            <a:bodyPr lIns="0" tIns="0" rIns="0" bIns="0" anchor="ctr" anchorCtr="1"/>
            <a:lstStyle/>
            <a:p>
              <a:pPr algn="ctr">
                <a:spcBef>
                  <a:spcPct val="50000"/>
                </a:spcBef>
              </a:pPr>
              <a:r>
                <a:rPr lang="zh-CN" altLang="en-US" sz="800" b="1">
                  <a:solidFill>
                    <a:schemeClr val="bg1"/>
                  </a:solidFill>
                  <a:latin typeface="微软雅黑" pitchFamily="34" charset="-122"/>
                  <a:ea typeface="微软雅黑" pitchFamily="34" charset="-122"/>
                </a:rPr>
                <a:t>统计汇总</a:t>
              </a:r>
            </a:p>
          </p:txBody>
        </p:sp>
        <p:sp>
          <p:nvSpPr>
            <p:cNvPr id="82" name="圆角矩形 40"/>
            <p:cNvSpPr>
              <a:spLocks noChangeArrowheads="1"/>
            </p:cNvSpPr>
            <p:nvPr/>
          </p:nvSpPr>
          <p:spPr bwMode="auto">
            <a:xfrm>
              <a:off x="3454004" y="5949975"/>
              <a:ext cx="1404937" cy="215900"/>
            </a:xfrm>
            <a:prstGeom prst="roundRect">
              <a:avLst>
                <a:gd name="adj" fmla="val 16667"/>
              </a:avLst>
            </a:prstGeom>
            <a:solidFill>
              <a:srgbClr val="92D050"/>
            </a:solidFill>
            <a:ln w="28575">
              <a:noFill/>
              <a:round/>
              <a:headEnd/>
              <a:tailEnd/>
            </a:ln>
          </p:spPr>
          <p:txBody>
            <a:bodyPr lIns="0" tIns="0" rIns="0" bIns="0" anchor="ctr" anchorCtr="1"/>
            <a:lstStyle/>
            <a:p>
              <a:pPr algn="ctr">
                <a:spcBef>
                  <a:spcPct val="50000"/>
                </a:spcBef>
              </a:pPr>
              <a:r>
                <a:rPr lang="zh-CN" altLang="en-US" sz="800" b="1">
                  <a:solidFill>
                    <a:schemeClr val="bg1"/>
                  </a:solidFill>
                  <a:latin typeface="微软雅黑" pitchFamily="34" charset="-122"/>
                  <a:ea typeface="微软雅黑" pitchFamily="34" charset="-122"/>
                </a:rPr>
                <a:t>输入接口</a:t>
              </a:r>
            </a:p>
          </p:txBody>
        </p:sp>
      </p:grpSp>
      <p:cxnSp>
        <p:nvCxnSpPr>
          <p:cNvPr id="83" name="肘形连接符 28"/>
          <p:cNvCxnSpPr>
            <a:stCxn id="67" idx="3"/>
            <a:endCxn id="82" idx="1"/>
          </p:cNvCxnSpPr>
          <p:nvPr/>
        </p:nvCxnSpPr>
        <p:spPr>
          <a:xfrm>
            <a:off x="2392456" y="3365874"/>
            <a:ext cx="966730" cy="275955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62"/>
          <p:cNvSpPr txBox="1">
            <a:spLocks noChangeArrowheads="1"/>
          </p:cNvSpPr>
          <p:nvPr/>
        </p:nvSpPr>
        <p:spPr bwMode="auto">
          <a:xfrm>
            <a:off x="2771869" y="3907212"/>
            <a:ext cx="909637" cy="277812"/>
          </a:xfrm>
          <a:prstGeom prst="rect">
            <a:avLst/>
          </a:prstGeom>
          <a:noFill/>
          <a:ln w="9525">
            <a:noFill/>
            <a:miter lim="800000"/>
            <a:headEnd/>
            <a:tailEnd/>
          </a:ln>
        </p:spPr>
        <p:txBody>
          <a:bodyPr wrap="none">
            <a:spAutoFit/>
          </a:bodyPr>
          <a:lstStyle/>
          <a:p>
            <a:r>
              <a:rPr lang="en-US" altLang="zh-CN" sz="1200"/>
              <a:t>DataStage</a:t>
            </a:r>
            <a:endParaRPr lang="zh-CN" altLang="en-US" sz="1200"/>
          </a:p>
        </p:txBody>
      </p:sp>
      <p:cxnSp>
        <p:nvCxnSpPr>
          <p:cNvPr id="85" name="肘形连接符 28"/>
          <p:cNvCxnSpPr>
            <a:stCxn id="80" idx="3"/>
            <a:endCxn id="61" idx="0"/>
          </p:cNvCxnSpPr>
          <p:nvPr/>
        </p:nvCxnSpPr>
        <p:spPr>
          <a:xfrm>
            <a:off x="4764200" y="5044340"/>
            <a:ext cx="190478" cy="130142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TextBox 66"/>
          <p:cNvSpPr txBox="1">
            <a:spLocks noChangeArrowheads="1"/>
          </p:cNvSpPr>
          <p:nvPr/>
        </p:nvSpPr>
        <p:spPr bwMode="auto">
          <a:xfrm>
            <a:off x="4859431" y="4834312"/>
            <a:ext cx="909638" cy="276225"/>
          </a:xfrm>
          <a:prstGeom prst="rect">
            <a:avLst/>
          </a:prstGeom>
          <a:noFill/>
          <a:ln w="9525">
            <a:noFill/>
            <a:miter lim="800000"/>
            <a:headEnd/>
            <a:tailEnd/>
          </a:ln>
        </p:spPr>
        <p:txBody>
          <a:bodyPr wrap="none">
            <a:spAutoFit/>
          </a:bodyPr>
          <a:lstStyle/>
          <a:p>
            <a:r>
              <a:rPr lang="en-US" altLang="zh-CN" sz="1200"/>
              <a:t>DataStage</a:t>
            </a:r>
            <a:endParaRPr lang="zh-CN" altLang="en-US" sz="1200"/>
          </a:p>
        </p:txBody>
      </p:sp>
      <p:cxnSp>
        <p:nvCxnSpPr>
          <p:cNvPr id="87" name="肘形连接符 28"/>
          <p:cNvCxnSpPr>
            <a:stCxn id="65" idx="1"/>
            <a:endCxn id="66" idx="1"/>
          </p:cNvCxnSpPr>
          <p:nvPr/>
        </p:nvCxnSpPr>
        <p:spPr>
          <a:xfrm rot="10800000">
            <a:off x="1519331" y="3834187"/>
            <a:ext cx="12700" cy="612775"/>
          </a:xfrm>
          <a:prstGeom prst="curvedConnector3">
            <a:avLst>
              <a:gd name="adj1" fmla="val 180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肘形连接符 28"/>
          <p:cNvCxnSpPr>
            <a:stCxn id="66" idx="1"/>
            <a:endCxn id="67" idx="1"/>
          </p:cNvCxnSpPr>
          <p:nvPr/>
        </p:nvCxnSpPr>
        <p:spPr>
          <a:xfrm rot="10800000">
            <a:off x="1519331" y="3365874"/>
            <a:ext cx="12700" cy="468313"/>
          </a:xfrm>
          <a:prstGeom prst="curvedConnector3">
            <a:avLst>
              <a:gd name="adj1" fmla="val 180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TextBox 78"/>
          <p:cNvSpPr txBox="1">
            <a:spLocks noChangeArrowheads="1"/>
          </p:cNvSpPr>
          <p:nvPr/>
        </p:nvSpPr>
        <p:spPr bwMode="auto">
          <a:xfrm>
            <a:off x="1376456" y="4761287"/>
            <a:ext cx="633413" cy="215900"/>
          </a:xfrm>
          <a:prstGeom prst="rect">
            <a:avLst/>
          </a:prstGeom>
          <a:noFill/>
          <a:ln w="9525">
            <a:noFill/>
            <a:miter lim="800000"/>
            <a:headEnd/>
            <a:tailEnd/>
          </a:ln>
        </p:spPr>
        <p:txBody>
          <a:bodyPr wrap="none">
            <a:spAutoFit/>
          </a:bodyPr>
          <a:lstStyle/>
          <a:p>
            <a:r>
              <a:rPr lang="en-US" altLang="zh-CN" sz="800">
                <a:solidFill>
                  <a:schemeClr val="bg1"/>
                </a:solidFill>
              </a:rPr>
              <a:t>Perl+SQL</a:t>
            </a:r>
            <a:endParaRPr lang="zh-CN" altLang="en-US" sz="800">
              <a:solidFill>
                <a:schemeClr val="bg1"/>
              </a:solidFill>
            </a:endParaRPr>
          </a:p>
        </p:txBody>
      </p:sp>
      <p:sp>
        <p:nvSpPr>
          <p:cNvPr id="90" name="TextBox 88"/>
          <p:cNvSpPr txBox="1">
            <a:spLocks noChangeArrowheads="1"/>
          </p:cNvSpPr>
          <p:nvPr/>
        </p:nvSpPr>
        <p:spPr bwMode="auto">
          <a:xfrm>
            <a:off x="3105244" y="2313362"/>
            <a:ext cx="633507" cy="338554"/>
          </a:xfrm>
          <a:prstGeom prst="rect">
            <a:avLst/>
          </a:prstGeom>
          <a:noFill/>
          <a:ln w="9525">
            <a:noFill/>
            <a:miter lim="800000"/>
            <a:headEnd/>
            <a:tailEnd/>
          </a:ln>
        </p:spPr>
        <p:txBody>
          <a:bodyPr wrap="none">
            <a:spAutoFit/>
          </a:bodyPr>
          <a:lstStyle/>
          <a:p>
            <a:r>
              <a:rPr lang="en-US" altLang="zh-CN" sz="800" dirty="0" err="1" smtClean="0">
                <a:solidFill>
                  <a:schemeClr val="bg1"/>
                </a:solidFill>
              </a:rPr>
              <a:t>Perl+SP</a:t>
            </a:r>
            <a:endParaRPr lang="en-US" altLang="zh-CN" sz="800" dirty="0" smtClean="0">
              <a:solidFill>
                <a:schemeClr val="bg1"/>
              </a:solidFill>
            </a:endParaRPr>
          </a:p>
          <a:p>
            <a:r>
              <a:rPr lang="en-US" altLang="zh-CN" sz="800" dirty="0" err="1" smtClean="0">
                <a:solidFill>
                  <a:schemeClr val="bg1"/>
                </a:solidFill>
              </a:rPr>
              <a:t>Perl+SQL</a:t>
            </a:r>
            <a:endParaRPr lang="zh-CN" altLang="en-US" sz="800" dirty="0">
              <a:solidFill>
                <a:schemeClr val="bg1"/>
              </a:solidFill>
            </a:endParaRPr>
          </a:p>
        </p:txBody>
      </p:sp>
      <p:cxnSp>
        <p:nvCxnSpPr>
          <p:cNvPr id="91" name="肘形连接符 28"/>
          <p:cNvCxnSpPr>
            <a:stCxn id="82" idx="1"/>
            <a:endCxn id="79" idx="1"/>
          </p:cNvCxnSpPr>
          <p:nvPr/>
        </p:nvCxnSpPr>
        <p:spPr>
          <a:xfrm rot="10800000">
            <a:off x="3359186" y="5800785"/>
            <a:ext cx="12700" cy="324644"/>
          </a:xfrm>
          <a:prstGeom prst="curvedConnector3">
            <a:avLst>
              <a:gd name="adj1" fmla="val 180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肘形连接符 28"/>
          <p:cNvCxnSpPr>
            <a:stCxn id="79" idx="1"/>
            <a:endCxn id="81" idx="1"/>
          </p:cNvCxnSpPr>
          <p:nvPr/>
        </p:nvCxnSpPr>
        <p:spPr>
          <a:xfrm rot="10800000" flipH="1">
            <a:off x="3359186" y="5405497"/>
            <a:ext cx="541366" cy="395288"/>
          </a:xfrm>
          <a:prstGeom prst="curvedConnector3">
            <a:avLst>
              <a:gd name="adj1" fmla="val -42227"/>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肘形连接符 28"/>
          <p:cNvCxnSpPr>
            <a:stCxn id="79" idx="1"/>
            <a:endCxn id="80" idx="1"/>
          </p:cNvCxnSpPr>
          <p:nvPr/>
        </p:nvCxnSpPr>
        <p:spPr>
          <a:xfrm rot="10800000">
            <a:off x="3359186" y="5044341"/>
            <a:ext cx="12700" cy="756445"/>
          </a:xfrm>
          <a:prstGeom prst="curvedConnector3">
            <a:avLst>
              <a:gd name="adj1" fmla="val 180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肘形连接符 28"/>
          <p:cNvCxnSpPr>
            <a:stCxn id="81" idx="1"/>
            <a:endCxn id="80" idx="1"/>
          </p:cNvCxnSpPr>
          <p:nvPr/>
        </p:nvCxnSpPr>
        <p:spPr>
          <a:xfrm rot="10800000">
            <a:off x="3359186" y="5044341"/>
            <a:ext cx="541366" cy="361157"/>
          </a:xfrm>
          <a:prstGeom prst="curvedConnector3">
            <a:avLst>
              <a:gd name="adj1" fmla="val 142227"/>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TextBox 101"/>
          <p:cNvSpPr txBox="1">
            <a:spLocks noChangeArrowheads="1"/>
          </p:cNvSpPr>
          <p:nvPr/>
        </p:nvSpPr>
        <p:spPr bwMode="auto">
          <a:xfrm>
            <a:off x="3359244" y="5121649"/>
            <a:ext cx="633507" cy="338554"/>
          </a:xfrm>
          <a:prstGeom prst="rect">
            <a:avLst/>
          </a:prstGeom>
          <a:noFill/>
          <a:ln w="9525">
            <a:noFill/>
            <a:miter lim="800000"/>
            <a:headEnd/>
            <a:tailEnd/>
          </a:ln>
        </p:spPr>
        <p:txBody>
          <a:bodyPr wrap="none">
            <a:spAutoFit/>
          </a:bodyPr>
          <a:lstStyle/>
          <a:p>
            <a:r>
              <a:rPr lang="en-US" altLang="zh-CN" sz="800" dirty="0" err="1" smtClean="0">
                <a:solidFill>
                  <a:schemeClr val="bg1"/>
                </a:solidFill>
              </a:rPr>
              <a:t>Perl+SP</a:t>
            </a:r>
            <a:endParaRPr lang="en-US" altLang="zh-CN" sz="800" dirty="0" smtClean="0">
              <a:solidFill>
                <a:schemeClr val="bg1"/>
              </a:solidFill>
            </a:endParaRPr>
          </a:p>
          <a:p>
            <a:r>
              <a:rPr lang="en-US" altLang="zh-CN" sz="800" dirty="0" err="1" smtClean="0">
                <a:solidFill>
                  <a:schemeClr val="bg1"/>
                </a:solidFill>
              </a:rPr>
              <a:t>Perl+SQL</a:t>
            </a:r>
            <a:endParaRPr lang="zh-CN" altLang="en-US" sz="800" dirty="0">
              <a:solidFill>
                <a:schemeClr val="bg1"/>
              </a:solidFill>
            </a:endParaRPr>
          </a:p>
        </p:txBody>
      </p:sp>
      <p:sp>
        <p:nvSpPr>
          <p:cNvPr id="96" name="圆角矩形 13"/>
          <p:cNvSpPr>
            <a:spLocks noChangeArrowheads="1"/>
          </p:cNvSpPr>
          <p:nvPr/>
        </p:nvSpPr>
        <p:spPr bwMode="auto">
          <a:xfrm>
            <a:off x="7743618" y="4329536"/>
            <a:ext cx="1260475" cy="936625"/>
          </a:xfrm>
          <a:prstGeom prst="roundRect">
            <a:avLst>
              <a:gd name="adj" fmla="val 16667"/>
            </a:avLst>
          </a:prstGeom>
          <a:solidFill>
            <a:schemeClr val="accent3">
              <a:lumMod val="75000"/>
            </a:schemeClr>
          </a:solidFill>
          <a:ln w="28575">
            <a:solidFill>
              <a:schemeClr val="tx1"/>
            </a:solidFill>
            <a:round/>
            <a:headEnd/>
            <a:tailEnd/>
          </a:ln>
        </p:spPr>
        <p:txBody>
          <a:bodyPr/>
          <a:lstStyle/>
          <a:p>
            <a:pPr algn="ctr">
              <a:spcBef>
                <a:spcPct val="50000"/>
              </a:spcBef>
              <a:defRPr/>
            </a:pPr>
            <a:r>
              <a:rPr lang="zh-CN" altLang="en-US" sz="1100" b="1" dirty="0">
                <a:solidFill>
                  <a:schemeClr val="bg1"/>
                </a:solidFill>
                <a:latin typeface="微软雅黑" pitchFamily="34" charset="-122"/>
                <a:ea typeface="微软雅黑" pitchFamily="34" charset="-122"/>
              </a:rPr>
              <a:t>移动端应用</a:t>
            </a:r>
            <a:endParaRPr lang="en-US" altLang="zh-CN" sz="1100" b="1" dirty="0">
              <a:solidFill>
                <a:schemeClr val="bg1"/>
              </a:solidFill>
              <a:latin typeface="微软雅黑" pitchFamily="34" charset="-122"/>
              <a:ea typeface="微软雅黑" pitchFamily="34" charset="-122"/>
            </a:endParaRPr>
          </a:p>
          <a:p>
            <a:pPr algn="ctr">
              <a:spcBef>
                <a:spcPct val="50000"/>
              </a:spcBef>
              <a:defRPr/>
            </a:pPr>
            <a:r>
              <a:rPr lang="en-US" altLang="zh-CN" sz="1100" b="1" dirty="0" err="1">
                <a:solidFill>
                  <a:schemeClr val="bg1"/>
                </a:solidFill>
                <a:latin typeface="微软雅黑" pitchFamily="34" charset="-122"/>
                <a:ea typeface="微软雅黑" pitchFamily="34" charset="-122"/>
              </a:rPr>
              <a:t>RomBI</a:t>
            </a:r>
            <a:r>
              <a:rPr lang="en-US" altLang="zh-CN" sz="1100" b="1" dirty="0">
                <a:solidFill>
                  <a:schemeClr val="bg1"/>
                </a:solidFill>
                <a:latin typeface="微软雅黑" pitchFamily="34" charset="-122"/>
                <a:ea typeface="微软雅黑" pitchFamily="34" charset="-122"/>
              </a:rPr>
              <a:t>/MSTR</a:t>
            </a:r>
            <a:endParaRPr lang="zh-CN" altLang="en-US" sz="1100" b="1" dirty="0">
              <a:solidFill>
                <a:schemeClr val="bg1"/>
              </a:solidFill>
              <a:latin typeface="微软雅黑" pitchFamily="34" charset="-122"/>
              <a:ea typeface="微软雅黑" pitchFamily="34" charset="-122"/>
            </a:endParaRPr>
          </a:p>
        </p:txBody>
      </p:sp>
      <p:sp>
        <p:nvSpPr>
          <p:cNvPr id="97" name="圆角矩形 14"/>
          <p:cNvSpPr>
            <a:spLocks noChangeArrowheads="1"/>
          </p:cNvSpPr>
          <p:nvPr/>
        </p:nvSpPr>
        <p:spPr bwMode="auto">
          <a:xfrm>
            <a:off x="6400297" y="3321424"/>
            <a:ext cx="1097137" cy="820167"/>
          </a:xfrm>
          <a:prstGeom prst="roundRect">
            <a:avLst>
              <a:gd name="adj" fmla="val 16667"/>
            </a:avLst>
          </a:prstGeom>
          <a:solidFill>
            <a:schemeClr val="accent2"/>
          </a:solidFill>
          <a:ln w="28575">
            <a:solidFill>
              <a:schemeClr val="tx1"/>
            </a:solidFill>
            <a:round/>
            <a:headEnd/>
            <a:tailEnd/>
          </a:ln>
        </p:spPr>
        <p:txBody>
          <a:bodyPr/>
          <a:lstStyle/>
          <a:p>
            <a:pPr algn="ctr">
              <a:spcBef>
                <a:spcPct val="50000"/>
              </a:spcBef>
            </a:pPr>
            <a:r>
              <a:rPr lang="zh-CN" altLang="en-US" sz="700" b="1" dirty="0">
                <a:solidFill>
                  <a:schemeClr val="bg1"/>
                </a:solidFill>
                <a:latin typeface="微软雅黑" pitchFamily="34" charset="-122"/>
                <a:ea typeface="微软雅黑" pitchFamily="34" charset="-122"/>
              </a:rPr>
              <a:t>关键指标查询</a:t>
            </a:r>
            <a:endParaRPr lang="en-US" altLang="zh-CN" sz="700" b="1" dirty="0">
              <a:solidFill>
                <a:schemeClr val="bg1"/>
              </a:solidFill>
              <a:latin typeface="微软雅黑" pitchFamily="34" charset="-122"/>
              <a:ea typeface="微软雅黑" pitchFamily="34" charset="-122"/>
            </a:endParaRPr>
          </a:p>
          <a:p>
            <a:pPr algn="ctr">
              <a:spcBef>
                <a:spcPct val="50000"/>
              </a:spcBef>
            </a:pPr>
            <a:r>
              <a:rPr lang="en-US" altLang="zh-CN" sz="700" b="1" dirty="0">
                <a:solidFill>
                  <a:schemeClr val="bg1"/>
                </a:solidFill>
                <a:latin typeface="微软雅黑" pitchFamily="34" charset="-122"/>
                <a:ea typeface="微软雅黑" pitchFamily="34" charset="-122"/>
              </a:rPr>
              <a:t>WebSphere 8.5</a:t>
            </a:r>
          </a:p>
          <a:p>
            <a:pPr algn="ctr">
              <a:spcBef>
                <a:spcPct val="50000"/>
              </a:spcBef>
            </a:pPr>
            <a:r>
              <a:rPr lang="en-US" altLang="zh-CN" sz="700" b="1" dirty="0">
                <a:solidFill>
                  <a:schemeClr val="bg1"/>
                </a:solidFill>
                <a:latin typeface="微软雅黑" pitchFamily="34" charset="-122"/>
                <a:ea typeface="微软雅黑" pitchFamily="34" charset="-122"/>
              </a:rPr>
              <a:t>JSP</a:t>
            </a:r>
          </a:p>
          <a:p>
            <a:pPr algn="ctr">
              <a:spcBef>
                <a:spcPct val="50000"/>
              </a:spcBef>
            </a:pPr>
            <a:r>
              <a:rPr lang="en-US" altLang="zh-CN" sz="700" b="1" dirty="0">
                <a:solidFill>
                  <a:schemeClr val="bg1"/>
                </a:solidFill>
                <a:latin typeface="微软雅黑" pitchFamily="34" charset="-122"/>
                <a:ea typeface="微软雅黑" pitchFamily="34" charset="-122"/>
              </a:rPr>
              <a:t>Spring</a:t>
            </a:r>
          </a:p>
          <a:p>
            <a:pPr algn="ctr">
              <a:spcBef>
                <a:spcPct val="50000"/>
              </a:spcBef>
            </a:pPr>
            <a:r>
              <a:rPr lang="en-US" altLang="zh-CN" sz="700" b="1" dirty="0">
                <a:solidFill>
                  <a:schemeClr val="bg1"/>
                </a:solidFill>
                <a:latin typeface="微软雅黑" pitchFamily="34" charset="-122"/>
                <a:ea typeface="微软雅黑" pitchFamily="34" charset="-122"/>
              </a:rPr>
              <a:t>Hibernate</a:t>
            </a:r>
            <a:endParaRPr lang="zh-CN" altLang="en-US" sz="700" b="1" dirty="0">
              <a:solidFill>
                <a:schemeClr val="bg1"/>
              </a:solidFill>
              <a:latin typeface="微软雅黑" pitchFamily="34" charset="-122"/>
              <a:ea typeface="微软雅黑" pitchFamily="34" charset="-122"/>
            </a:endParaRPr>
          </a:p>
        </p:txBody>
      </p:sp>
      <p:sp>
        <p:nvSpPr>
          <p:cNvPr id="98" name="TextBox 109"/>
          <p:cNvSpPr txBox="1">
            <a:spLocks noChangeArrowheads="1"/>
          </p:cNvSpPr>
          <p:nvPr/>
        </p:nvSpPr>
        <p:spPr bwMode="auto">
          <a:xfrm>
            <a:off x="5624606" y="2321299"/>
            <a:ext cx="633507" cy="338554"/>
          </a:xfrm>
          <a:prstGeom prst="rect">
            <a:avLst/>
          </a:prstGeom>
          <a:noFill/>
          <a:ln w="9525">
            <a:noFill/>
            <a:miter lim="800000"/>
            <a:headEnd/>
            <a:tailEnd/>
          </a:ln>
        </p:spPr>
        <p:txBody>
          <a:bodyPr wrap="none">
            <a:spAutoFit/>
          </a:bodyPr>
          <a:lstStyle/>
          <a:p>
            <a:r>
              <a:rPr lang="en-US" altLang="zh-CN" sz="800" dirty="0" err="1" smtClean="0">
                <a:solidFill>
                  <a:schemeClr val="bg1"/>
                </a:solidFill>
              </a:rPr>
              <a:t>Perl+SP</a:t>
            </a:r>
            <a:endParaRPr lang="en-US" altLang="zh-CN" sz="800" dirty="0" smtClean="0">
              <a:solidFill>
                <a:schemeClr val="bg1"/>
              </a:solidFill>
            </a:endParaRPr>
          </a:p>
          <a:p>
            <a:r>
              <a:rPr lang="en-US" altLang="zh-CN" sz="800" dirty="0" err="1" smtClean="0">
                <a:solidFill>
                  <a:schemeClr val="bg1"/>
                </a:solidFill>
              </a:rPr>
              <a:t>Perl+SQL</a:t>
            </a:r>
            <a:endParaRPr lang="zh-CN" altLang="en-US" sz="800" dirty="0">
              <a:solidFill>
                <a:schemeClr val="bg1"/>
              </a:solidFill>
            </a:endParaRPr>
          </a:p>
        </p:txBody>
      </p:sp>
      <p:cxnSp>
        <p:nvCxnSpPr>
          <p:cNvPr id="99" name="肘形连接符 28"/>
          <p:cNvCxnSpPr>
            <a:stCxn id="36" idx="3"/>
            <a:endCxn id="48" idx="1"/>
          </p:cNvCxnSpPr>
          <p:nvPr/>
        </p:nvCxnSpPr>
        <p:spPr>
          <a:xfrm>
            <a:off x="4759419" y="2421312"/>
            <a:ext cx="1441450" cy="7302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TextBox 113"/>
          <p:cNvSpPr txBox="1">
            <a:spLocks noChangeArrowheads="1"/>
          </p:cNvSpPr>
          <p:nvPr/>
        </p:nvSpPr>
        <p:spPr bwMode="auto">
          <a:xfrm>
            <a:off x="4761006" y="2468937"/>
            <a:ext cx="909638" cy="276225"/>
          </a:xfrm>
          <a:prstGeom prst="rect">
            <a:avLst/>
          </a:prstGeom>
          <a:noFill/>
          <a:ln w="9525">
            <a:noFill/>
            <a:miter lim="800000"/>
            <a:headEnd/>
            <a:tailEnd/>
          </a:ln>
        </p:spPr>
        <p:txBody>
          <a:bodyPr wrap="none">
            <a:spAutoFit/>
          </a:bodyPr>
          <a:lstStyle/>
          <a:p>
            <a:r>
              <a:rPr lang="en-US" altLang="zh-CN" sz="1200"/>
              <a:t>DataStage</a:t>
            </a:r>
            <a:endParaRPr lang="zh-CN" altLang="en-US" sz="1200"/>
          </a:p>
        </p:txBody>
      </p:sp>
      <p:cxnSp>
        <p:nvCxnSpPr>
          <p:cNvPr id="101" name="肘形连接符 28"/>
          <p:cNvCxnSpPr>
            <a:stCxn id="48" idx="1"/>
            <a:endCxn id="47" idx="1"/>
          </p:cNvCxnSpPr>
          <p:nvPr/>
        </p:nvCxnSpPr>
        <p:spPr>
          <a:xfrm rot="10800000">
            <a:off x="5661119" y="2133974"/>
            <a:ext cx="539750" cy="360363"/>
          </a:xfrm>
          <a:prstGeom prst="curvedConnector3">
            <a:avLst>
              <a:gd name="adj1" fmla="val 142294"/>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形状 118"/>
          <p:cNvCxnSpPr>
            <a:stCxn id="46" idx="2"/>
            <a:endCxn id="97" idx="0"/>
          </p:cNvCxnSpPr>
          <p:nvPr/>
        </p:nvCxnSpPr>
        <p:spPr>
          <a:xfrm rot="16200000" flipH="1">
            <a:off x="6467314" y="2839872"/>
            <a:ext cx="215900" cy="747203"/>
          </a:xfrm>
          <a:prstGeom prst="curvedConnector3">
            <a:avLst>
              <a:gd name="adj1" fmla="val 50000"/>
            </a:avLst>
          </a:prstGeom>
          <a:ln w="190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形状 123"/>
          <p:cNvCxnSpPr>
            <a:endCxn id="74" idx="1"/>
          </p:cNvCxnSpPr>
          <p:nvPr/>
        </p:nvCxnSpPr>
        <p:spPr>
          <a:xfrm flipV="1">
            <a:off x="7457093" y="1953000"/>
            <a:ext cx="148082" cy="1778508"/>
          </a:xfrm>
          <a:prstGeom prst="curvedConnector3">
            <a:avLst>
              <a:gd name="adj1" fmla="val 50000"/>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TextBox 131"/>
          <p:cNvSpPr txBox="1">
            <a:spLocks noChangeArrowheads="1"/>
          </p:cNvSpPr>
          <p:nvPr/>
        </p:nvSpPr>
        <p:spPr bwMode="auto">
          <a:xfrm>
            <a:off x="6246598" y="3060688"/>
            <a:ext cx="585787" cy="277812"/>
          </a:xfrm>
          <a:prstGeom prst="rect">
            <a:avLst/>
          </a:prstGeom>
          <a:noFill/>
          <a:ln w="9525">
            <a:noFill/>
            <a:miter lim="800000"/>
            <a:headEnd/>
            <a:tailEnd/>
          </a:ln>
        </p:spPr>
        <p:txBody>
          <a:bodyPr wrap="none">
            <a:spAutoFit/>
          </a:bodyPr>
          <a:lstStyle/>
          <a:p>
            <a:r>
              <a:rPr lang="en-US" altLang="zh-CN" sz="1200" dirty="0"/>
              <a:t>JDBC</a:t>
            </a:r>
            <a:endParaRPr lang="zh-CN" altLang="en-US" sz="1200" dirty="0"/>
          </a:p>
        </p:txBody>
      </p:sp>
      <p:sp>
        <p:nvSpPr>
          <p:cNvPr id="105" name="TextBox 132"/>
          <p:cNvSpPr txBox="1">
            <a:spLocks noChangeArrowheads="1"/>
          </p:cNvSpPr>
          <p:nvPr/>
        </p:nvSpPr>
        <p:spPr bwMode="auto">
          <a:xfrm>
            <a:off x="7137494" y="1665662"/>
            <a:ext cx="587375" cy="276225"/>
          </a:xfrm>
          <a:prstGeom prst="rect">
            <a:avLst/>
          </a:prstGeom>
          <a:noFill/>
          <a:ln w="9525">
            <a:noFill/>
            <a:miter lim="800000"/>
            <a:headEnd/>
            <a:tailEnd/>
          </a:ln>
        </p:spPr>
        <p:txBody>
          <a:bodyPr wrap="none">
            <a:spAutoFit/>
          </a:bodyPr>
          <a:lstStyle/>
          <a:p>
            <a:r>
              <a:rPr lang="en-US" altLang="zh-CN" sz="1200"/>
              <a:t>HTTP</a:t>
            </a:r>
            <a:endParaRPr lang="zh-CN" altLang="en-US" sz="1200"/>
          </a:p>
        </p:txBody>
      </p:sp>
      <p:cxnSp>
        <p:nvCxnSpPr>
          <p:cNvPr id="106" name="形状 123"/>
          <p:cNvCxnSpPr>
            <a:endCxn id="96" idx="1"/>
          </p:cNvCxnSpPr>
          <p:nvPr/>
        </p:nvCxnSpPr>
        <p:spPr>
          <a:xfrm>
            <a:off x="7457093" y="3731508"/>
            <a:ext cx="286525" cy="1066341"/>
          </a:xfrm>
          <a:prstGeom prst="curvedConnector3">
            <a:avLst>
              <a:gd name="adj1" fmla="val 50000"/>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7" name="TextBox 136"/>
          <p:cNvSpPr txBox="1">
            <a:spLocks noChangeArrowheads="1"/>
          </p:cNvSpPr>
          <p:nvPr/>
        </p:nvSpPr>
        <p:spPr bwMode="auto">
          <a:xfrm>
            <a:off x="7373774" y="4185520"/>
            <a:ext cx="587375" cy="276225"/>
          </a:xfrm>
          <a:prstGeom prst="rect">
            <a:avLst/>
          </a:prstGeom>
          <a:noFill/>
          <a:ln w="9525">
            <a:noFill/>
            <a:miter lim="800000"/>
            <a:headEnd/>
            <a:tailEnd/>
          </a:ln>
        </p:spPr>
        <p:txBody>
          <a:bodyPr wrap="none">
            <a:spAutoFit/>
          </a:bodyPr>
          <a:lstStyle/>
          <a:p>
            <a:r>
              <a:rPr lang="en-US" altLang="zh-CN" sz="1200" dirty="0"/>
              <a:t>HTTP</a:t>
            </a:r>
            <a:endParaRPr lang="zh-CN" altLang="en-US" sz="1200" dirty="0"/>
          </a:p>
        </p:txBody>
      </p:sp>
      <p:sp>
        <p:nvSpPr>
          <p:cNvPr id="108" name="圆角矩形 15"/>
          <p:cNvSpPr>
            <a:spLocks noChangeArrowheads="1"/>
          </p:cNvSpPr>
          <p:nvPr/>
        </p:nvSpPr>
        <p:spPr bwMode="auto">
          <a:xfrm>
            <a:off x="7735990" y="3321424"/>
            <a:ext cx="1258887" cy="863600"/>
          </a:xfrm>
          <a:prstGeom prst="roundRect">
            <a:avLst>
              <a:gd name="adj" fmla="val 16667"/>
            </a:avLst>
          </a:prstGeom>
          <a:solidFill>
            <a:srgbClr val="0070C0"/>
          </a:solidFill>
          <a:ln w="28575">
            <a:solidFill>
              <a:schemeClr val="tx1"/>
            </a:solidFill>
            <a:round/>
            <a:headEnd/>
            <a:tailEnd/>
          </a:ln>
        </p:spPr>
        <p:txBody>
          <a:bodyPr/>
          <a:lstStyle/>
          <a:p>
            <a:pPr algn="ctr">
              <a:spcBef>
                <a:spcPct val="50000"/>
              </a:spcBef>
            </a:pPr>
            <a:r>
              <a:rPr lang="zh-CN" altLang="en-US" sz="1100" b="1">
                <a:solidFill>
                  <a:schemeClr val="bg1"/>
                </a:solidFill>
                <a:latin typeface="微软雅黑" pitchFamily="34" charset="-122"/>
                <a:ea typeface="微软雅黑" pitchFamily="34" charset="-122"/>
              </a:rPr>
              <a:t>数据应用门户数据库</a:t>
            </a:r>
            <a:endParaRPr lang="en-US" altLang="zh-CN" sz="1100" b="1">
              <a:solidFill>
                <a:schemeClr val="bg1"/>
              </a:solidFill>
              <a:latin typeface="微软雅黑" pitchFamily="34" charset="-122"/>
              <a:ea typeface="微软雅黑" pitchFamily="34" charset="-122"/>
            </a:endParaRPr>
          </a:p>
          <a:p>
            <a:pPr algn="ctr">
              <a:spcBef>
                <a:spcPct val="50000"/>
              </a:spcBef>
            </a:pPr>
            <a:r>
              <a:rPr lang="en-US" altLang="zh-CN" sz="1100" b="1">
                <a:solidFill>
                  <a:schemeClr val="bg1"/>
                </a:solidFill>
                <a:latin typeface="微软雅黑" pitchFamily="34" charset="-122"/>
                <a:ea typeface="微软雅黑" pitchFamily="34" charset="-122"/>
              </a:rPr>
              <a:t>Oracle 11g R2</a:t>
            </a:r>
            <a:endParaRPr lang="zh-CN" altLang="en-US" sz="1100" b="1">
              <a:solidFill>
                <a:schemeClr val="bg1"/>
              </a:solidFill>
              <a:latin typeface="微软雅黑" pitchFamily="34" charset="-122"/>
              <a:ea typeface="微软雅黑" pitchFamily="34" charset="-122"/>
            </a:endParaRPr>
          </a:p>
        </p:txBody>
      </p:sp>
      <p:cxnSp>
        <p:nvCxnSpPr>
          <p:cNvPr id="109" name="形状 123"/>
          <p:cNvCxnSpPr>
            <a:stCxn id="108" idx="0"/>
            <a:endCxn id="74" idx="2"/>
          </p:cNvCxnSpPr>
          <p:nvPr/>
        </p:nvCxnSpPr>
        <p:spPr>
          <a:xfrm rot="16200000" flipV="1">
            <a:off x="8155961" y="3111951"/>
            <a:ext cx="360362" cy="58584"/>
          </a:xfrm>
          <a:prstGeom prst="curvedConnector3">
            <a:avLst>
              <a:gd name="adj1" fmla="val 50000"/>
            </a:avLst>
          </a:prstGeom>
          <a:ln w="190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31"/>
          <p:cNvSpPr txBox="1">
            <a:spLocks noChangeArrowheads="1"/>
          </p:cNvSpPr>
          <p:nvPr/>
        </p:nvSpPr>
        <p:spPr bwMode="auto">
          <a:xfrm>
            <a:off x="7817878" y="3033392"/>
            <a:ext cx="585787" cy="277813"/>
          </a:xfrm>
          <a:prstGeom prst="rect">
            <a:avLst/>
          </a:prstGeom>
          <a:noFill/>
          <a:ln w="9525">
            <a:noFill/>
            <a:miter lim="800000"/>
            <a:headEnd/>
            <a:tailEnd/>
          </a:ln>
        </p:spPr>
        <p:txBody>
          <a:bodyPr wrap="none">
            <a:spAutoFit/>
          </a:bodyPr>
          <a:lstStyle/>
          <a:p>
            <a:r>
              <a:rPr lang="en-US" altLang="zh-CN" sz="1200" dirty="0"/>
              <a:t>JDBC</a:t>
            </a:r>
            <a:endParaRPr lang="zh-CN" altLang="en-US" sz="1200" dirty="0"/>
          </a:p>
        </p:txBody>
      </p:sp>
      <p:grpSp>
        <p:nvGrpSpPr>
          <p:cNvPr id="111" name="组合 136"/>
          <p:cNvGrpSpPr>
            <a:grpSpLocks/>
          </p:cNvGrpSpPr>
          <p:nvPr/>
        </p:nvGrpSpPr>
        <p:grpSpPr bwMode="auto">
          <a:xfrm>
            <a:off x="5769217" y="4319656"/>
            <a:ext cx="1800225" cy="1944688"/>
            <a:chOff x="3131840" y="4292625"/>
            <a:chExt cx="1800126" cy="1944687"/>
          </a:xfrm>
        </p:grpSpPr>
        <p:sp>
          <p:nvSpPr>
            <p:cNvPr id="112" name="圆角矩形 15"/>
            <p:cNvSpPr>
              <a:spLocks noChangeArrowheads="1"/>
            </p:cNvSpPr>
            <p:nvPr/>
          </p:nvSpPr>
          <p:spPr bwMode="auto">
            <a:xfrm>
              <a:off x="3131840" y="4292625"/>
              <a:ext cx="1800126" cy="1944687"/>
            </a:xfrm>
            <a:prstGeom prst="roundRect">
              <a:avLst>
                <a:gd name="adj" fmla="val 16667"/>
              </a:avLst>
            </a:prstGeom>
            <a:solidFill>
              <a:srgbClr val="0070C0"/>
            </a:solidFill>
            <a:ln w="28575">
              <a:solidFill>
                <a:schemeClr val="tx1"/>
              </a:solidFill>
              <a:round/>
              <a:headEnd/>
              <a:tailEnd/>
            </a:ln>
          </p:spPr>
          <p:txBody>
            <a:bodyPr/>
            <a:lstStyle/>
            <a:p>
              <a:pPr algn="ctr">
                <a:spcBef>
                  <a:spcPct val="50000"/>
                </a:spcBef>
              </a:pPr>
              <a:r>
                <a:rPr lang="zh-CN" altLang="en-US" sz="1100" b="1" dirty="0" smtClean="0">
                  <a:solidFill>
                    <a:schemeClr val="bg1"/>
                  </a:solidFill>
                  <a:latin typeface="微软雅黑" pitchFamily="34" charset="-122"/>
                  <a:ea typeface="微软雅黑" pitchFamily="34" charset="-122"/>
                </a:rPr>
                <a:t>风险数据</a:t>
              </a:r>
              <a:r>
                <a:rPr lang="zh-CN" altLang="en-US" sz="1100" b="1" dirty="0">
                  <a:solidFill>
                    <a:schemeClr val="bg1"/>
                  </a:solidFill>
                  <a:latin typeface="微软雅黑" pitchFamily="34" charset="-122"/>
                  <a:ea typeface="微软雅黑" pitchFamily="34" charset="-122"/>
                </a:rPr>
                <a:t>集市</a:t>
              </a:r>
              <a:endParaRPr lang="en-US" altLang="zh-CN" sz="1100" b="1" dirty="0">
                <a:solidFill>
                  <a:schemeClr val="bg1"/>
                </a:solidFill>
                <a:latin typeface="微软雅黑" pitchFamily="34" charset="-122"/>
                <a:ea typeface="微软雅黑" pitchFamily="34" charset="-122"/>
              </a:endParaRPr>
            </a:p>
            <a:p>
              <a:pPr algn="ctr">
                <a:spcBef>
                  <a:spcPct val="50000"/>
                </a:spcBef>
              </a:pPr>
              <a:r>
                <a:rPr lang="en-US" altLang="zh-CN" sz="1100" b="1" dirty="0">
                  <a:solidFill>
                    <a:schemeClr val="bg1"/>
                  </a:solidFill>
                  <a:latin typeface="微软雅黑" pitchFamily="34" charset="-122"/>
                  <a:ea typeface="微软雅黑" pitchFamily="34" charset="-122"/>
                </a:rPr>
                <a:t>Oracle 11g R2</a:t>
              </a:r>
              <a:endParaRPr lang="zh-CN" altLang="en-US" sz="1100" b="1" dirty="0">
                <a:solidFill>
                  <a:schemeClr val="bg1"/>
                </a:solidFill>
                <a:latin typeface="微软雅黑" pitchFamily="34" charset="-122"/>
                <a:ea typeface="微软雅黑" pitchFamily="34" charset="-122"/>
              </a:endParaRPr>
            </a:p>
          </p:txBody>
        </p:sp>
        <p:sp>
          <p:nvSpPr>
            <p:cNvPr id="113" name="圆角矩形 40"/>
            <p:cNvSpPr>
              <a:spLocks noChangeArrowheads="1"/>
            </p:cNvSpPr>
            <p:nvPr/>
          </p:nvSpPr>
          <p:spPr bwMode="auto">
            <a:xfrm>
              <a:off x="3454004" y="5589612"/>
              <a:ext cx="1404937" cy="287338"/>
            </a:xfrm>
            <a:prstGeom prst="roundRect">
              <a:avLst>
                <a:gd name="adj" fmla="val 16667"/>
              </a:avLst>
            </a:prstGeom>
            <a:solidFill>
              <a:srgbClr val="92D050"/>
            </a:solidFill>
            <a:ln w="28575">
              <a:noFill/>
              <a:round/>
              <a:headEnd/>
              <a:tailEnd/>
            </a:ln>
          </p:spPr>
          <p:txBody>
            <a:bodyPr lIns="0" tIns="0" rIns="0" bIns="0" anchor="ctr" anchorCtr="1"/>
            <a:lstStyle/>
            <a:p>
              <a:pPr algn="ctr">
                <a:spcBef>
                  <a:spcPct val="50000"/>
                </a:spcBef>
              </a:pPr>
              <a:r>
                <a:rPr lang="zh-CN" altLang="en-US" sz="800" b="1" dirty="0" smtClean="0">
                  <a:solidFill>
                    <a:schemeClr val="bg1"/>
                  </a:solidFill>
                  <a:latin typeface="微软雅黑" pitchFamily="34" charset="-122"/>
                  <a:ea typeface="微软雅黑" pitchFamily="34" charset="-122"/>
                </a:rPr>
                <a:t>数据整合</a:t>
              </a:r>
              <a:endParaRPr lang="zh-CN" altLang="en-US" sz="800" b="1" dirty="0">
                <a:solidFill>
                  <a:schemeClr val="bg1"/>
                </a:solidFill>
                <a:latin typeface="微软雅黑" pitchFamily="34" charset="-122"/>
                <a:ea typeface="微软雅黑" pitchFamily="34" charset="-122"/>
              </a:endParaRPr>
            </a:p>
          </p:txBody>
        </p:sp>
        <p:sp>
          <p:nvSpPr>
            <p:cNvPr id="114" name="圆角矩形 40"/>
            <p:cNvSpPr>
              <a:spLocks noChangeArrowheads="1"/>
            </p:cNvSpPr>
            <p:nvPr/>
          </p:nvSpPr>
          <p:spPr bwMode="auto">
            <a:xfrm>
              <a:off x="3454004" y="4868887"/>
              <a:ext cx="1404937" cy="215900"/>
            </a:xfrm>
            <a:prstGeom prst="roundRect">
              <a:avLst>
                <a:gd name="adj" fmla="val 16667"/>
              </a:avLst>
            </a:prstGeom>
            <a:solidFill>
              <a:srgbClr val="92D050"/>
            </a:solidFill>
            <a:ln w="28575">
              <a:noFill/>
              <a:round/>
              <a:headEnd/>
              <a:tailEnd/>
            </a:ln>
          </p:spPr>
          <p:txBody>
            <a:bodyPr lIns="0" tIns="0" rIns="0" bIns="0" anchor="ctr" anchorCtr="1"/>
            <a:lstStyle/>
            <a:p>
              <a:pPr algn="ctr">
                <a:spcBef>
                  <a:spcPct val="50000"/>
                </a:spcBef>
              </a:pPr>
              <a:r>
                <a:rPr lang="zh-CN" altLang="en-US" sz="800" b="1" dirty="0">
                  <a:solidFill>
                    <a:schemeClr val="bg1"/>
                  </a:solidFill>
                  <a:latin typeface="微软雅黑" pitchFamily="34" charset="-122"/>
                  <a:ea typeface="微软雅黑" pitchFamily="34" charset="-122"/>
                </a:rPr>
                <a:t>应用接口</a:t>
              </a:r>
            </a:p>
          </p:txBody>
        </p:sp>
        <p:sp>
          <p:nvSpPr>
            <p:cNvPr id="115" name="圆角矩形 40"/>
            <p:cNvSpPr>
              <a:spLocks noChangeArrowheads="1"/>
            </p:cNvSpPr>
            <p:nvPr/>
          </p:nvSpPr>
          <p:spPr bwMode="auto">
            <a:xfrm>
              <a:off x="3995341" y="5157812"/>
              <a:ext cx="863600" cy="360363"/>
            </a:xfrm>
            <a:prstGeom prst="roundRect">
              <a:avLst>
                <a:gd name="adj" fmla="val 16667"/>
              </a:avLst>
            </a:prstGeom>
            <a:solidFill>
              <a:srgbClr val="92D050"/>
            </a:solidFill>
            <a:ln w="28575">
              <a:noFill/>
              <a:round/>
              <a:headEnd/>
              <a:tailEnd/>
            </a:ln>
          </p:spPr>
          <p:txBody>
            <a:bodyPr lIns="0" tIns="0" rIns="0" bIns="0" anchor="ctr" anchorCtr="1"/>
            <a:lstStyle/>
            <a:p>
              <a:pPr algn="ctr">
                <a:spcBef>
                  <a:spcPct val="50000"/>
                </a:spcBef>
              </a:pPr>
              <a:r>
                <a:rPr lang="zh-CN" altLang="en-US" sz="800" b="1" dirty="0" smtClean="0">
                  <a:solidFill>
                    <a:schemeClr val="bg1"/>
                  </a:solidFill>
                  <a:latin typeface="微软雅黑" pitchFamily="34" charset="-122"/>
                  <a:ea typeface="微软雅黑" pitchFamily="34" charset="-122"/>
                </a:rPr>
                <a:t>风险计量</a:t>
              </a:r>
              <a:endParaRPr lang="zh-CN" altLang="en-US" sz="800" b="1" dirty="0">
                <a:solidFill>
                  <a:schemeClr val="bg1"/>
                </a:solidFill>
                <a:latin typeface="微软雅黑" pitchFamily="34" charset="-122"/>
                <a:ea typeface="微软雅黑" pitchFamily="34" charset="-122"/>
              </a:endParaRPr>
            </a:p>
          </p:txBody>
        </p:sp>
        <p:sp>
          <p:nvSpPr>
            <p:cNvPr id="116" name="圆角矩形 40"/>
            <p:cNvSpPr>
              <a:spLocks noChangeArrowheads="1"/>
            </p:cNvSpPr>
            <p:nvPr/>
          </p:nvSpPr>
          <p:spPr bwMode="auto">
            <a:xfrm>
              <a:off x="3454004" y="5949975"/>
              <a:ext cx="1404937" cy="215900"/>
            </a:xfrm>
            <a:prstGeom prst="roundRect">
              <a:avLst>
                <a:gd name="adj" fmla="val 16667"/>
              </a:avLst>
            </a:prstGeom>
            <a:solidFill>
              <a:srgbClr val="92D050"/>
            </a:solidFill>
            <a:ln w="28575">
              <a:noFill/>
              <a:round/>
              <a:headEnd/>
              <a:tailEnd/>
            </a:ln>
          </p:spPr>
          <p:txBody>
            <a:bodyPr lIns="0" tIns="0" rIns="0" bIns="0" anchor="ctr" anchorCtr="1"/>
            <a:lstStyle/>
            <a:p>
              <a:pPr algn="ctr">
                <a:spcBef>
                  <a:spcPct val="50000"/>
                </a:spcBef>
              </a:pPr>
              <a:r>
                <a:rPr lang="zh-CN" altLang="en-US" sz="800" b="1" dirty="0">
                  <a:solidFill>
                    <a:schemeClr val="bg1"/>
                  </a:solidFill>
                  <a:latin typeface="微软雅黑" pitchFamily="34" charset="-122"/>
                  <a:ea typeface="微软雅黑" pitchFamily="34" charset="-122"/>
                </a:rPr>
                <a:t>输入接口</a:t>
              </a:r>
            </a:p>
          </p:txBody>
        </p:sp>
      </p:grpSp>
      <p:cxnSp>
        <p:nvCxnSpPr>
          <p:cNvPr id="117" name="肘形连接符 28"/>
          <p:cNvCxnSpPr>
            <a:stCxn id="114" idx="1"/>
            <a:endCxn id="61" idx="0"/>
          </p:cNvCxnSpPr>
          <p:nvPr/>
        </p:nvCxnSpPr>
        <p:spPr>
          <a:xfrm flipH="1">
            <a:off x="4954678" y="5003868"/>
            <a:ext cx="1136721" cy="134189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肘形连接符 28"/>
          <p:cNvCxnSpPr>
            <a:stCxn id="67" idx="3"/>
          </p:cNvCxnSpPr>
          <p:nvPr/>
        </p:nvCxnSpPr>
        <p:spPr>
          <a:xfrm>
            <a:off x="2392456" y="3365874"/>
            <a:ext cx="3663528" cy="2794627"/>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肘形连接符 28"/>
          <p:cNvCxnSpPr>
            <a:stCxn id="116" idx="1"/>
            <a:endCxn id="113" idx="1"/>
          </p:cNvCxnSpPr>
          <p:nvPr/>
        </p:nvCxnSpPr>
        <p:spPr>
          <a:xfrm rot="10800000">
            <a:off x="6091399" y="5760313"/>
            <a:ext cx="12700" cy="324644"/>
          </a:xfrm>
          <a:prstGeom prst="curvedConnector3">
            <a:avLst>
              <a:gd name="adj1" fmla="val 180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肘形连接符 28"/>
          <p:cNvCxnSpPr>
            <a:stCxn id="113" idx="1"/>
            <a:endCxn id="115" idx="1"/>
          </p:cNvCxnSpPr>
          <p:nvPr/>
        </p:nvCxnSpPr>
        <p:spPr>
          <a:xfrm rot="10800000" flipH="1">
            <a:off x="6091399" y="5365025"/>
            <a:ext cx="541366" cy="395288"/>
          </a:xfrm>
          <a:prstGeom prst="curvedConnector3">
            <a:avLst>
              <a:gd name="adj1" fmla="val -42227"/>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肘形连接符 28"/>
          <p:cNvCxnSpPr>
            <a:stCxn id="115" idx="1"/>
            <a:endCxn id="114" idx="1"/>
          </p:cNvCxnSpPr>
          <p:nvPr/>
        </p:nvCxnSpPr>
        <p:spPr>
          <a:xfrm rot="10800000">
            <a:off x="6091399" y="5003869"/>
            <a:ext cx="541366" cy="361157"/>
          </a:xfrm>
          <a:prstGeom prst="curvedConnector3">
            <a:avLst>
              <a:gd name="adj1" fmla="val 142227"/>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肘形连接符 28"/>
          <p:cNvCxnSpPr>
            <a:stCxn id="113" idx="1"/>
            <a:endCxn id="114" idx="1"/>
          </p:cNvCxnSpPr>
          <p:nvPr/>
        </p:nvCxnSpPr>
        <p:spPr>
          <a:xfrm rot="10800000">
            <a:off x="6091399" y="5003869"/>
            <a:ext cx="12700" cy="756445"/>
          </a:xfrm>
          <a:prstGeom prst="curvedConnector3">
            <a:avLst>
              <a:gd name="adj1" fmla="val 180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 name="TextBox 101"/>
          <p:cNvSpPr txBox="1">
            <a:spLocks noChangeArrowheads="1"/>
          </p:cNvSpPr>
          <p:nvPr/>
        </p:nvSpPr>
        <p:spPr bwMode="auto">
          <a:xfrm>
            <a:off x="5999831" y="5219457"/>
            <a:ext cx="633507" cy="338554"/>
          </a:xfrm>
          <a:prstGeom prst="rect">
            <a:avLst/>
          </a:prstGeom>
          <a:noFill/>
          <a:ln w="9525">
            <a:noFill/>
            <a:miter lim="800000"/>
            <a:headEnd/>
            <a:tailEnd/>
          </a:ln>
        </p:spPr>
        <p:txBody>
          <a:bodyPr wrap="none">
            <a:spAutoFit/>
          </a:bodyPr>
          <a:lstStyle/>
          <a:p>
            <a:r>
              <a:rPr lang="en-US" altLang="zh-CN" sz="800" dirty="0" err="1" smtClean="0">
                <a:solidFill>
                  <a:schemeClr val="bg1"/>
                </a:solidFill>
              </a:rPr>
              <a:t>Perl+SP</a:t>
            </a:r>
            <a:endParaRPr lang="en-US" altLang="zh-CN" sz="800" dirty="0" smtClean="0">
              <a:solidFill>
                <a:schemeClr val="bg1"/>
              </a:solidFill>
            </a:endParaRPr>
          </a:p>
          <a:p>
            <a:r>
              <a:rPr lang="en-US" altLang="zh-CN" sz="800" dirty="0" err="1" smtClean="0">
                <a:solidFill>
                  <a:schemeClr val="bg1"/>
                </a:solidFill>
              </a:rPr>
              <a:t>Perl+SQL</a:t>
            </a:r>
            <a:endParaRPr lang="zh-CN" altLang="en-US" sz="800" dirty="0">
              <a:solidFill>
                <a:schemeClr val="bg1"/>
              </a:solidFill>
            </a:endParaRPr>
          </a:p>
        </p:txBody>
      </p:sp>
    </p:spTree>
    <p:extLst>
      <p:ext uri="{BB962C8B-B14F-4D97-AF65-F5344CB8AC3E}">
        <p14:creationId xmlns:p14="http://schemas.microsoft.com/office/powerpoint/2010/main" val="1064753019"/>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27647" y="17661"/>
            <a:ext cx="8352928" cy="648072"/>
          </a:xfrm>
        </p:spPr>
        <p:txBody>
          <a:bodyPr>
            <a:noAutofit/>
          </a:bodyPr>
          <a:lstStyle/>
          <a:p>
            <a:r>
              <a:rPr lang="zh-CN" altLang="en-US" dirty="0" smtClean="0"/>
              <a:t>全面风险系统建设案例</a:t>
            </a:r>
            <a:r>
              <a:rPr lang="en-US" altLang="en-US" dirty="0" smtClean="0"/>
              <a:t>-</a:t>
            </a:r>
            <a:r>
              <a:rPr lang="zh-CN" altLang="en-US" dirty="0" smtClean="0"/>
              <a:t>平安</a:t>
            </a:r>
            <a:r>
              <a:rPr lang="en-US" altLang="en-US" dirty="0" smtClean="0"/>
              <a:t>银行</a:t>
            </a:r>
            <a:endParaRPr lang="zh-CN" altLang="en-US" dirty="0"/>
          </a:p>
        </p:txBody>
      </p:sp>
      <p:grpSp>
        <p:nvGrpSpPr>
          <p:cNvPr id="2" name="组 1"/>
          <p:cNvGrpSpPr/>
          <p:nvPr/>
        </p:nvGrpSpPr>
        <p:grpSpPr>
          <a:xfrm>
            <a:off x="134470" y="906642"/>
            <a:ext cx="8873552" cy="5589688"/>
            <a:chOff x="21759" y="1014218"/>
            <a:chExt cx="9884241" cy="5589688"/>
          </a:xfrm>
        </p:grpSpPr>
        <p:sp>
          <p:nvSpPr>
            <p:cNvPr id="124" name="Freeform 16"/>
            <p:cNvSpPr>
              <a:spLocks/>
            </p:cNvSpPr>
            <p:nvPr/>
          </p:nvSpPr>
          <p:spPr bwMode="auto">
            <a:xfrm rot="5400000">
              <a:off x="4143544" y="1825491"/>
              <a:ext cx="4590712" cy="3124200"/>
            </a:xfrm>
            <a:custGeom>
              <a:avLst/>
              <a:gdLst/>
              <a:ahLst/>
              <a:cxnLst>
                <a:cxn ang="0">
                  <a:pos x="0" y="672"/>
                </a:cxn>
                <a:cxn ang="0">
                  <a:pos x="948" y="444"/>
                </a:cxn>
                <a:cxn ang="0">
                  <a:pos x="1488" y="192"/>
                </a:cxn>
                <a:cxn ang="0">
                  <a:pos x="1056" y="192"/>
                </a:cxn>
                <a:cxn ang="0">
                  <a:pos x="1920" y="0"/>
                </a:cxn>
                <a:cxn ang="0">
                  <a:pos x="2736" y="192"/>
                </a:cxn>
                <a:cxn ang="0">
                  <a:pos x="2352" y="192"/>
                </a:cxn>
                <a:cxn ang="0">
                  <a:pos x="2790" y="420"/>
                </a:cxn>
                <a:cxn ang="0">
                  <a:pos x="3840" y="672"/>
                </a:cxn>
              </a:cxnLst>
              <a:rect l="0" t="0" r="r" b="b"/>
              <a:pathLst>
                <a:path w="3840" h="672">
                  <a:moveTo>
                    <a:pt x="0" y="672"/>
                  </a:moveTo>
                  <a:cubicBezTo>
                    <a:pt x="158" y="634"/>
                    <a:pt x="700" y="524"/>
                    <a:pt x="948" y="444"/>
                  </a:cubicBezTo>
                  <a:cubicBezTo>
                    <a:pt x="1196" y="364"/>
                    <a:pt x="1470" y="234"/>
                    <a:pt x="1488" y="192"/>
                  </a:cubicBezTo>
                  <a:lnTo>
                    <a:pt x="1056" y="192"/>
                  </a:lnTo>
                  <a:lnTo>
                    <a:pt x="1920" y="0"/>
                  </a:lnTo>
                  <a:lnTo>
                    <a:pt x="2736" y="192"/>
                  </a:lnTo>
                  <a:lnTo>
                    <a:pt x="2352" y="192"/>
                  </a:lnTo>
                  <a:cubicBezTo>
                    <a:pt x="2361" y="230"/>
                    <a:pt x="2542" y="340"/>
                    <a:pt x="2790" y="420"/>
                  </a:cubicBezTo>
                  <a:cubicBezTo>
                    <a:pt x="3038" y="500"/>
                    <a:pt x="3621" y="619"/>
                    <a:pt x="3840" y="672"/>
                  </a:cubicBezTo>
                </a:path>
              </a:pathLst>
            </a:custGeom>
            <a:solidFill>
              <a:schemeClr val="tx2">
                <a:lumMod val="75000"/>
                <a:alpha val="32000"/>
              </a:schemeClr>
            </a:solidFill>
            <a:ln w="3175" cap="flat" cmpd="sng">
              <a:noFill/>
              <a:prstDash val="solid"/>
              <a:round/>
              <a:headEnd type="none" w="med" len="med"/>
              <a:tailEnd type="none" w="med" len="med"/>
            </a:ln>
            <a:effectLst/>
          </p:spPr>
          <p:txBody>
            <a:bodyPr wrap="none" anchor="ctr"/>
            <a:lstStyle/>
            <a:p>
              <a:endParaRPr lang="zh-CN" altLang="en-US" dirty="0">
                <a:latin typeface="仿宋" pitchFamily="49" charset="-122"/>
                <a:ea typeface="仿宋" pitchFamily="49" charset="-122"/>
              </a:endParaRPr>
            </a:p>
          </p:txBody>
        </p:sp>
        <p:sp>
          <p:nvSpPr>
            <p:cNvPr id="125" name="Freeform 16"/>
            <p:cNvSpPr>
              <a:spLocks/>
            </p:cNvSpPr>
            <p:nvPr/>
          </p:nvSpPr>
          <p:spPr bwMode="auto">
            <a:xfrm rot="5400000">
              <a:off x="-711497" y="1837771"/>
              <a:ext cx="4590712" cy="3124200"/>
            </a:xfrm>
            <a:custGeom>
              <a:avLst/>
              <a:gdLst/>
              <a:ahLst/>
              <a:cxnLst>
                <a:cxn ang="0">
                  <a:pos x="0" y="672"/>
                </a:cxn>
                <a:cxn ang="0">
                  <a:pos x="948" y="444"/>
                </a:cxn>
                <a:cxn ang="0">
                  <a:pos x="1488" y="192"/>
                </a:cxn>
                <a:cxn ang="0">
                  <a:pos x="1056" y="192"/>
                </a:cxn>
                <a:cxn ang="0">
                  <a:pos x="1920" y="0"/>
                </a:cxn>
                <a:cxn ang="0">
                  <a:pos x="2736" y="192"/>
                </a:cxn>
                <a:cxn ang="0">
                  <a:pos x="2352" y="192"/>
                </a:cxn>
                <a:cxn ang="0">
                  <a:pos x="2790" y="420"/>
                </a:cxn>
                <a:cxn ang="0">
                  <a:pos x="3840" y="672"/>
                </a:cxn>
              </a:cxnLst>
              <a:rect l="0" t="0" r="r" b="b"/>
              <a:pathLst>
                <a:path w="3840" h="672">
                  <a:moveTo>
                    <a:pt x="0" y="672"/>
                  </a:moveTo>
                  <a:cubicBezTo>
                    <a:pt x="158" y="634"/>
                    <a:pt x="700" y="524"/>
                    <a:pt x="948" y="444"/>
                  </a:cubicBezTo>
                  <a:cubicBezTo>
                    <a:pt x="1196" y="364"/>
                    <a:pt x="1470" y="234"/>
                    <a:pt x="1488" y="192"/>
                  </a:cubicBezTo>
                  <a:lnTo>
                    <a:pt x="1056" y="192"/>
                  </a:lnTo>
                  <a:lnTo>
                    <a:pt x="1920" y="0"/>
                  </a:lnTo>
                  <a:lnTo>
                    <a:pt x="2736" y="192"/>
                  </a:lnTo>
                  <a:lnTo>
                    <a:pt x="2352" y="192"/>
                  </a:lnTo>
                  <a:cubicBezTo>
                    <a:pt x="2361" y="230"/>
                    <a:pt x="2542" y="340"/>
                    <a:pt x="2790" y="420"/>
                  </a:cubicBezTo>
                  <a:cubicBezTo>
                    <a:pt x="3038" y="500"/>
                    <a:pt x="3621" y="619"/>
                    <a:pt x="3840" y="672"/>
                  </a:cubicBezTo>
                </a:path>
              </a:pathLst>
            </a:custGeom>
            <a:solidFill>
              <a:schemeClr val="tx2">
                <a:lumMod val="75000"/>
                <a:alpha val="32000"/>
              </a:schemeClr>
            </a:solidFill>
            <a:ln w="3175" cap="flat" cmpd="sng">
              <a:noFill/>
              <a:prstDash val="solid"/>
              <a:round/>
              <a:headEnd type="none" w="med" len="med"/>
              <a:tailEnd type="none" w="med" len="med"/>
            </a:ln>
            <a:effectLst/>
          </p:spPr>
          <p:txBody>
            <a:bodyPr wrap="none" anchor="ctr"/>
            <a:lstStyle/>
            <a:p>
              <a:endParaRPr lang="zh-CN" altLang="en-US" dirty="0">
                <a:latin typeface="仿宋" pitchFamily="49" charset="-122"/>
                <a:ea typeface="仿宋" pitchFamily="49" charset="-122"/>
              </a:endParaRPr>
            </a:p>
          </p:txBody>
        </p:sp>
        <p:sp>
          <p:nvSpPr>
            <p:cNvPr id="126" name="直角上箭头 125"/>
            <p:cNvSpPr/>
            <p:nvPr/>
          </p:nvSpPr>
          <p:spPr>
            <a:xfrm>
              <a:off x="1501455" y="5581472"/>
              <a:ext cx="3051273" cy="659898"/>
            </a:xfrm>
            <a:prstGeom prst="bentUpArrow">
              <a:avLst>
                <a:gd name="adj1" fmla="val 25777"/>
                <a:gd name="adj2" fmla="val 24685"/>
                <a:gd name="adj3" fmla="val 20381"/>
              </a:avLst>
            </a:prstGeom>
            <a:solidFill>
              <a:schemeClr val="accent1">
                <a:lumMod val="60000"/>
                <a:lumOff val="40000"/>
              </a:schemeClr>
            </a:solidFill>
            <a:ln w="1270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zh-CN" altLang="en-US" dirty="0" smtClean="0">
                <a:solidFill>
                  <a:schemeClr val="tx1"/>
                </a:solidFill>
                <a:latin typeface="仿宋" pitchFamily="49" charset="-122"/>
                <a:ea typeface="仿宋" pitchFamily="49" charset="-122"/>
              </a:endParaRPr>
            </a:p>
          </p:txBody>
        </p:sp>
        <p:sp>
          <p:nvSpPr>
            <p:cNvPr id="127" name="矩形 126"/>
            <p:cNvSpPr/>
            <p:nvPr/>
          </p:nvSpPr>
          <p:spPr>
            <a:xfrm>
              <a:off x="2885329" y="1070799"/>
              <a:ext cx="3419998" cy="4080517"/>
            </a:xfrm>
            <a:prstGeom prst="rect">
              <a:avLst/>
            </a:prstGeom>
            <a:solidFill>
              <a:schemeClr val="accent1">
                <a:lumMod val="60000"/>
                <a:lumOff val="40000"/>
              </a:schemeClr>
            </a:solidFill>
            <a:ln w="12700">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t" anchorCtr="0"/>
            <a:lstStyle/>
            <a:p>
              <a:pPr algn="ctr"/>
              <a:r>
                <a:rPr lang="zh-CN" altLang="en-US" b="1" dirty="0" smtClean="0">
                  <a:solidFill>
                    <a:schemeClr val="tx1"/>
                  </a:solidFill>
                  <a:latin typeface="仿宋" pitchFamily="49" charset="-122"/>
                  <a:ea typeface="仿宋" pitchFamily="49" charset="-122"/>
                </a:rPr>
                <a:t>风险数据集市</a:t>
              </a:r>
              <a:endParaRPr lang="zh-CN" altLang="en-US" b="1" dirty="0">
                <a:solidFill>
                  <a:schemeClr val="tx1"/>
                </a:solidFill>
                <a:latin typeface="仿宋" pitchFamily="49" charset="-122"/>
                <a:ea typeface="仿宋" pitchFamily="49" charset="-122"/>
              </a:endParaRPr>
            </a:p>
          </p:txBody>
        </p:sp>
        <p:sp>
          <p:nvSpPr>
            <p:cNvPr id="128" name="流程图: 磁盘 273"/>
            <p:cNvSpPr/>
            <p:nvPr/>
          </p:nvSpPr>
          <p:spPr>
            <a:xfrm>
              <a:off x="3368089" y="4459951"/>
              <a:ext cx="2175239" cy="611142"/>
            </a:xfrm>
            <a:prstGeom prst="flowChartMagneticDisk">
              <a:avLst/>
            </a:prstGeom>
            <a:solidFill>
              <a:schemeClr val="bg1"/>
            </a:solid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仿宋" pitchFamily="49" charset="-122"/>
                  <a:ea typeface="仿宋" pitchFamily="49" charset="-122"/>
                </a:rPr>
                <a:t>基础层（明细）</a:t>
              </a:r>
              <a:endParaRPr lang="zh-CN" altLang="en-US" sz="1400" b="1" dirty="0">
                <a:solidFill>
                  <a:schemeClr val="tx1"/>
                </a:solidFill>
                <a:latin typeface="仿宋" pitchFamily="49" charset="-122"/>
                <a:ea typeface="仿宋" pitchFamily="49" charset="-122"/>
              </a:endParaRPr>
            </a:p>
          </p:txBody>
        </p:sp>
        <p:sp>
          <p:nvSpPr>
            <p:cNvPr id="129" name="流程图: 磁盘 272"/>
            <p:cNvSpPr/>
            <p:nvPr/>
          </p:nvSpPr>
          <p:spPr>
            <a:xfrm>
              <a:off x="3368087" y="3900841"/>
              <a:ext cx="2175240" cy="611142"/>
            </a:xfrm>
            <a:prstGeom prst="flowChartMagneticDisk">
              <a:avLst/>
            </a:prstGeom>
            <a:solidFill>
              <a:schemeClr val="bg1"/>
            </a:solid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仿宋" pitchFamily="49" charset="-122"/>
                  <a:ea typeface="仿宋" pitchFamily="49" charset="-122"/>
                </a:rPr>
                <a:t>汇总层</a:t>
              </a:r>
              <a:endParaRPr lang="zh-CN" altLang="en-US" sz="1400" b="1" dirty="0">
                <a:solidFill>
                  <a:schemeClr val="tx1"/>
                </a:solidFill>
                <a:latin typeface="仿宋" pitchFamily="49" charset="-122"/>
                <a:ea typeface="仿宋" pitchFamily="49" charset="-122"/>
              </a:endParaRPr>
            </a:p>
          </p:txBody>
        </p:sp>
        <p:sp>
          <p:nvSpPr>
            <p:cNvPr id="130" name="矩形 129"/>
            <p:cNvSpPr/>
            <p:nvPr/>
          </p:nvSpPr>
          <p:spPr>
            <a:xfrm>
              <a:off x="1672295" y="1099447"/>
              <a:ext cx="194125" cy="4569262"/>
            </a:xfrm>
            <a:prstGeom prst="rect">
              <a:avLst/>
            </a:prstGeom>
            <a:solidFill>
              <a:schemeClr val="bg1">
                <a:lumMod val="85000"/>
              </a:schemeClr>
            </a:solidFill>
            <a:ln w="15875">
              <a:solidFill>
                <a:schemeClr val="tx1"/>
              </a:solidFill>
              <a:prstDash val="sysDot"/>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dirty="0">
                  <a:solidFill>
                    <a:schemeClr val="tx1"/>
                  </a:solidFill>
                  <a:latin typeface="仿宋" pitchFamily="49" charset="-122"/>
                  <a:ea typeface="仿宋" pitchFamily="49" charset="-122"/>
                </a:rPr>
                <a:t>数据采集平台</a:t>
              </a:r>
            </a:p>
          </p:txBody>
        </p:sp>
        <p:sp>
          <p:nvSpPr>
            <p:cNvPr id="131" name="矩形 130"/>
            <p:cNvSpPr/>
            <p:nvPr/>
          </p:nvSpPr>
          <p:spPr>
            <a:xfrm>
              <a:off x="7119777" y="1148817"/>
              <a:ext cx="2743201" cy="3220124"/>
            </a:xfrm>
            <a:prstGeom prst="rect">
              <a:avLst/>
            </a:prstGeom>
            <a:solidFill>
              <a:schemeClr val="accent1">
                <a:lumMod val="20000"/>
                <a:lumOff val="80000"/>
              </a:schemeClr>
            </a:solidFill>
            <a:ln w="12700">
              <a:solidFill>
                <a:schemeClr val="tx1"/>
              </a:solidFill>
            </a:ln>
            <a:effectLst>
              <a:innerShdw blurRad="63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vert="eaVert" lIns="18000" tIns="0" rIns="0" bIns="0" rtlCol="0" anchor="b"/>
            <a:lstStyle/>
            <a:p>
              <a:pPr algn="ctr"/>
              <a:endParaRPr lang="zh-CN" altLang="en-US" sz="800" b="1" dirty="0">
                <a:solidFill>
                  <a:schemeClr val="tx1"/>
                </a:solidFill>
                <a:latin typeface="仿宋" pitchFamily="49" charset="-122"/>
                <a:ea typeface="仿宋" pitchFamily="49" charset="-122"/>
              </a:endParaRPr>
            </a:p>
          </p:txBody>
        </p:sp>
        <p:sp>
          <p:nvSpPr>
            <p:cNvPr id="132" name="矩形 131"/>
            <p:cNvSpPr/>
            <p:nvPr/>
          </p:nvSpPr>
          <p:spPr>
            <a:xfrm>
              <a:off x="88531" y="1070800"/>
              <a:ext cx="1416196" cy="4594558"/>
            </a:xfrm>
            <a:prstGeom prst="rect">
              <a:avLst/>
            </a:prstGeom>
            <a:solidFill>
              <a:schemeClr val="accent1">
                <a:lumMod val="20000"/>
                <a:lumOff val="80000"/>
              </a:schemeClr>
            </a:solidFill>
            <a:ln w="12700">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t" anchorCtr="0"/>
            <a:lstStyle/>
            <a:p>
              <a:pPr algn="ctr"/>
              <a:endParaRPr lang="zh-CN" altLang="en-US" sz="1400" b="1" dirty="0">
                <a:solidFill>
                  <a:schemeClr val="tx1"/>
                </a:solidFill>
                <a:latin typeface="仿宋" pitchFamily="49" charset="-122"/>
                <a:ea typeface="仿宋" pitchFamily="49" charset="-122"/>
              </a:endParaRPr>
            </a:p>
          </p:txBody>
        </p:sp>
        <p:sp>
          <p:nvSpPr>
            <p:cNvPr id="133" name="矩形 132"/>
            <p:cNvSpPr/>
            <p:nvPr/>
          </p:nvSpPr>
          <p:spPr>
            <a:xfrm>
              <a:off x="7119777" y="4554270"/>
              <a:ext cx="2743200" cy="1687100"/>
            </a:xfrm>
            <a:prstGeom prst="rect">
              <a:avLst/>
            </a:prstGeom>
            <a:solidFill>
              <a:schemeClr val="accent1">
                <a:lumMod val="20000"/>
                <a:lumOff val="80000"/>
              </a:schemeClr>
            </a:solidFill>
            <a:ln w="12700">
              <a:solidFill>
                <a:schemeClr val="tx1"/>
              </a:solidFill>
            </a:ln>
            <a:effectLst>
              <a:innerShdw blurRad="63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vert="eaVert" lIns="18000" tIns="0" rIns="0" bIns="0" rtlCol="0" anchor="b"/>
            <a:lstStyle/>
            <a:p>
              <a:pPr algn="ctr"/>
              <a:endParaRPr lang="zh-CN" altLang="en-US" sz="800" b="1" dirty="0">
                <a:solidFill>
                  <a:schemeClr val="tx1"/>
                </a:solidFill>
                <a:latin typeface="仿宋" pitchFamily="49" charset="-122"/>
                <a:ea typeface="仿宋" pitchFamily="49" charset="-122"/>
              </a:endParaRPr>
            </a:p>
          </p:txBody>
        </p:sp>
        <p:sp>
          <p:nvSpPr>
            <p:cNvPr id="134" name="矩形 133"/>
            <p:cNvSpPr/>
            <p:nvPr/>
          </p:nvSpPr>
          <p:spPr>
            <a:xfrm>
              <a:off x="137193" y="1326286"/>
              <a:ext cx="1296277" cy="1066230"/>
            </a:xfrm>
            <a:prstGeom prst="rect">
              <a:avLst/>
            </a:prstGeom>
            <a:no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28800" rIns="0" bIns="0" numCol="1" spcCol="0" rtlCol="0" fromWordArt="0" anchor="t" anchorCtr="0" forceAA="0" compatLnSpc="1">
              <a:prstTxWarp prst="textNoShape">
                <a:avLst/>
              </a:prstTxWarp>
              <a:noAutofit/>
            </a:bodyPr>
            <a:lstStyle/>
            <a:p>
              <a:pPr algn="ctr"/>
              <a:r>
                <a:rPr lang="zh-CN" altLang="en-US" sz="1200" b="1" dirty="0" smtClean="0">
                  <a:latin typeface="仿宋" pitchFamily="49" charset="-122"/>
                  <a:ea typeface="仿宋" pitchFamily="49" charset="-122"/>
                </a:rPr>
                <a:t>对公数据</a:t>
              </a:r>
              <a:endParaRPr lang="zh-CN" altLang="en-US" sz="1200" b="1" dirty="0">
                <a:latin typeface="仿宋" pitchFamily="49" charset="-122"/>
                <a:ea typeface="仿宋" pitchFamily="49" charset="-122"/>
              </a:endParaRPr>
            </a:p>
          </p:txBody>
        </p:sp>
        <p:sp>
          <p:nvSpPr>
            <p:cNvPr id="135" name="流程图: 过程 18"/>
            <p:cNvSpPr/>
            <p:nvPr/>
          </p:nvSpPr>
          <p:spPr>
            <a:xfrm>
              <a:off x="167077" y="1530116"/>
              <a:ext cx="582870" cy="250304"/>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000" dirty="0" smtClean="0">
                  <a:latin typeface="仿宋" pitchFamily="49" charset="-122"/>
                  <a:ea typeface="仿宋" pitchFamily="49" charset="-122"/>
                </a:rPr>
                <a:t>信贷系统</a:t>
              </a:r>
              <a:endParaRPr lang="zh-CN" altLang="en-US" sz="1000" dirty="0">
                <a:latin typeface="仿宋" pitchFamily="49" charset="-122"/>
                <a:ea typeface="仿宋" pitchFamily="49" charset="-122"/>
              </a:endParaRPr>
            </a:p>
          </p:txBody>
        </p:sp>
        <p:sp>
          <p:nvSpPr>
            <p:cNvPr id="136" name="流程图: 过程 37"/>
            <p:cNvSpPr/>
            <p:nvPr/>
          </p:nvSpPr>
          <p:spPr>
            <a:xfrm>
              <a:off x="785329" y="1530114"/>
              <a:ext cx="620854" cy="250303"/>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000" dirty="0" smtClean="0">
                  <a:latin typeface="仿宋" pitchFamily="49" charset="-122"/>
                  <a:ea typeface="仿宋" pitchFamily="49" charset="-122"/>
                </a:rPr>
                <a:t>票据系统</a:t>
              </a:r>
              <a:endParaRPr lang="zh-CN" altLang="en-US" sz="1000" dirty="0">
                <a:latin typeface="仿宋" pitchFamily="49" charset="-122"/>
                <a:ea typeface="仿宋" pitchFamily="49" charset="-122"/>
              </a:endParaRPr>
            </a:p>
          </p:txBody>
        </p:sp>
        <p:sp>
          <p:nvSpPr>
            <p:cNvPr id="137" name="流程图: 过程 38"/>
            <p:cNvSpPr/>
            <p:nvPr/>
          </p:nvSpPr>
          <p:spPr>
            <a:xfrm>
              <a:off x="167077" y="1829811"/>
              <a:ext cx="413186" cy="495887"/>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000" dirty="0" smtClean="0">
                  <a:latin typeface="仿宋" pitchFamily="49" charset="-122"/>
                  <a:ea typeface="仿宋" pitchFamily="49" charset="-122"/>
                </a:rPr>
                <a:t>国际业务系统</a:t>
              </a:r>
              <a:endParaRPr lang="zh-CN" altLang="en-US" sz="1000" dirty="0">
                <a:latin typeface="仿宋" pitchFamily="49" charset="-122"/>
                <a:ea typeface="仿宋" pitchFamily="49" charset="-122"/>
              </a:endParaRPr>
            </a:p>
          </p:txBody>
        </p:sp>
        <p:sp>
          <p:nvSpPr>
            <p:cNvPr id="138" name="流程图: 过程 39"/>
            <p:cNvSpPr/>
            <p:nvPr/>
          </p:nvSpPr>
          <p:spPr>
            <a:xfrm>
              <a:off x="623614" y="1828504"/>
              <a:ext cx="782571" cy="231099"/>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000" dirty="0" smtClean="0">
                  <a:latin typeface="仿宋" pitchFamily="49" charset="-122"/>
                  <a:ea typeface="仿宋" pitchFamily="49" charset="-122"/>
                </a:rPr>
                <a:t>供应链系统</a:t>
              </a:r>
              <a:endParaRPr lang="zh-CN" altLang="en-US" sz="1000" dirty="0">
                <a:latin typeface="仿宋" pitchFamily="49" charset="-122"/>
                <a:ea typeface="仿宋" pitchFamily="49" charset="-122"/>
              </a:endParaRPr>
            </a:p>
          </p:txBody>
        </p:sp>
        <p:sp>
          <p:nvSpPr>
            <p:cNvPr id="139" name="流程图: 过程 42"/>
            <p:cNvSpPr/>
            <p:nvPr/>
          </p:nvSpPr>
          <p:spPr>
            <a:xfrm>
              <a:off x="623613" y="2077754"/>
              <a:ext cx="782571" cy="254046"/>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000" dirty="0" smtClean="0">
                  <a:latin typeface="仿宋" pitchFamily="49" charset="-122"/>
                  <a:ea typeface="仿宋" pitchFamily="49" charset="-122"/>
                </a:rPr>
                <a:t>保理系统</a:t>
              </a:r>
              <a:endParaRPr lang="zh-CN" altLang="en-US" sz="1000" dirty="0">
                <a:latin typeface="仿宋" pitchFamily="49" charset="-122"/>
                <a:ea typeface="仿宋" pitchFamily="49" charset="-122"/>
              </a:endParaRPr>
            </a:p>
          </p:txBody>
        </p:sp>
        <p:sp>
          <p:nvSpPr>
            <p:cNvPr id="140" name="矩形 139"/>
            <p:cNvSpPr/>
            <p:nvPr/>
          </p:nvSpPr>
          <p:spPr>
            <a:xfrm>
              <a:off x="137192" y="2418521"/>
              <a:ext cx="1296276" cy="732139"/>
            </a:xfrm>
            <a:prstGeom prst="rect">
              <a:avLst/>
            </a:prstGeom>
            <a:no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28800" rIns="0" bIns="0" numCol="1" spcCol="0" rtlCol="0" fromWordArt="0" anchor="t" anchorCtr="0" forceAA="0" compatLnSpc="1">
              <a:prstTxWarp prst="textNoShape">
                <a:avLst/>
              </a:prstTxWarp>
              <a:noAutofit/>
            </a:bodyPr>
            <a:lstStyle/>
            <a:p>
              <a:pPr algn="ctr"/>
              <a:r>
                <a:rPr lang="zh-CN" altLang="en-US" sz="1200" b="1" dirty="0" smtClean="0">
                  <a:latin typeface="仿宋" pitchFamily="49" charset="-122"/>
                  <a:ea typeface="仿宋" pitchFamily="49" charset="-122"/>
                </a:rPr>
                <a:t>零售数据</a:t>
              </a:r>
              <a:endParaRPr lang="zh-CN" altLang="en-US" sz="1200" b="1" dirty="0">
                <a:latin typeface="仿宋" pitchFamily="49" charset="-122"/>
                <a:ea typeface="仿宋" pitchFamily="49" charset="-122"/>
              </a:endParaRPr>
            </a:p>
          </p:txBody>
        </p:sp>
        <p:sp>
          <p:nvSpPr>
            <p:cNvPr id="141" name="流程图: 过程 44"/>
            <p:cNvSpPr/>
            <p:nvPr/>
          </p:nvSpPr>
          <p:spPr>
            <a:xfrm>
              <a:off x="205060" y="2599964"/>
              <a:ext cx="582870" cy="250304"/>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000" dirty="0" smtClean="0">
                  <a:latin typeface="仿宋" pitchFamily="49" charset="-122"/>
                  <a:ea typeface="仿宋" pitchFamily="49" charset="-122"/>
                </a:rPr>
                <a:t>零售信贷</a:t>
              </a:r>
              <a:endParaRPr lang="zh-CN" altLang="en-US" sz="1000" dirty="0">
                <a:latin typeface="仿宋" pitchFamily="49" charset="-122"/>
                <a:ea typeface="仿宋" pitchFamily="49" charset="-122"/>
              </a:endParaRPr>
            </a:p>
          </p:txBody>
        </p:sp>
        <p:sp>
          <p:nvSpPr>
            <p:cNvPr id="142" name="流程图: 过程 49"/>
            <p:cNvSpPr/>
            <p:nvPr/>
          </p:nvSpPr>
          <p:spPr>
            <a:xfrm>
              <a:off x="823312" y="2599964"/>
              <a:ext cx="582870" cy="250304"/>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000" dirty="0" smtClean="0">
                  <a:latin typeface="仿宋" pitchFamily="49" charset="-122"/>
                  <a:ea typeface="仿宋" pitchFamily="49" charset="-122"/>
                </a:rPr>
                <a:t>车贷系统</a:t>
              </a:r>
              <a:endParaRPr lang="zh-CN" altLang="en-US" sz="1000" dirty="0">
                <a:latin typeface="仿宋" pitchFamily="49" charset="-122"/>
                <a:ea typeface="仿宋" pitchFamily="49" charset="-122"/>
              </a:endParaRPr>
            </a:p>
          </p:txBody>
        </p:sp>
        <p:sp>
          <p:nvSpPr>
            <p:cNvPr id="143" name="流程图: 过程 50"/>
            <p:cNvSpPr/>
            <p:nvPr/>
          </p:nvSpPr>
          <p:spPr>
            <a:xfrm>
              <a:off x="205060" y="2922494"/>
              <a:ext cx="1201122" cy="196448"/>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000" dirty="0" smtClean="0">
                  <a:latin typeface="仿宋" pitchFamily="49" charset="-122"/>
                  <a:ea typeface="仿宋" pitchFamily="49" charset="-122"/>
                </a:rPr>
                <a:t>信用卡系统</a:t>
              </a:r>
              <a:endParaRPr lang="zh-CN" altLang="en-US" sz="1000" dirty="0">
                <a:latin typeface="仿宋" pitchFamily="49" charset="-122"/>
                <a:ea typeface="仿宋" pitchFamily="49" charset="-122"/>
              </a:endParaRPr>
            </a:p>
          </p:txBody>
        </p:sp>
        <p:sp>
          <p:nvSpPr>
            <p:cNvPr id="144" name="矩形 143"/>
            <p:cNvSpPr/>
            <p:nvPr/>
          </p:nvSpPr>
          <p:spPr>
            <a:xfrm>
              <a:off x="137194" y="3222026"/>
              <a:ext cx="1313965" cy="480464"/>
            </a:xfrm>
            <a:prstGeom prst="rect">
              <a:avLst/>
            </a:prstGeom>
            <a:no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28800" rIns="0" bIns="0" numCol="1" spcCol="0" rtlCol="0" fromWordArt="0" anchor="t" anchorCtr="0" forceAA="0" compatLnSpc="1">
              <a:prstTxWarp prst="textNoShape">
                <a:avLst/>
              </a:prstTxWarp>
              <a:noAutofit/>
            </a:bodyPr>
            <a:lstStyle/>
            <a:p>
              <a:pPr algn="ctr"/>
              <a:r>
                <a:rPr lang="zh-CN" altLang="en-US" sz="1200" b="1" dirty="0" smtClean="0">
                  <a:latin typeface="仿宋" pitchFamily="49" charset="-122"/>
                  <a:ea typeface="仿宋" pitchFamily="49" charset="-122"/>
                </a:rPr>
                <a:t>资金数据</a:t>
              </a:r>
              <a:endParaRPr lang="zh-CN" altLang="en-US" sz="1200" b="1" dirty="0">
                <a:latin typeface="仿宋" pitchFamily="49" charset="-122"/>
                <a:ea typeface="仿宋" pitchFamily="49" charset="-122"/>
              </a:endParaRPr>
            </a:p>
          </p:txBody>
        </p:sp>
        <p:sp>
          <p:nvSpPr>
            <p:cNvPr id="145" name="流程图: 过程 52"/>
            <p:cNvSpPr/>
            <p:nvPr/>
          </p:nvSpPr>
          <p:spPr>
            <a:xfrm>
              <a:off x="222752" y="3436269"/>
              <a:ext cx="1183431" cy="206862"/>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000" dirty="0" smtClean="0">
                  <a:latin typeface="仿宋" pitchFamily="49" charset="-122"/>
                  <a:ea typeface="仿宋" pitchFamily="49" charset="-122"/>
                </a:rPr>
                <a:t>资金系统 </a:t>
              </a:r>
              <a:r>
                <a:rPr lang="en-US" altLang="zh-CN" sz="1000" dirty="0" smtClean="0">
                  <a:latin typeface="仿宋" pitchFamily="49" charset="-122"/>
                  <a:ea typeface="仿宋" pitchFamily="49" charset="-122"/>
                </a:rPr>
                <a:t>- OPICS</a:t>
              </a:r>
              <a:endParaRPr lang="zh-CN" altLang="en-US" sz="1000" dirty="0">
                <a:latin typeface="仿宋" pitchFamily="49" charset="-122"/>
                <a:ea typeface="仿宋" pitchFamily="49" charset="-122"/>
              </a:endParaRPr>
            </a:p>
          </p:txBody>
        </p:sp>
        <p:sp>
          <p:nvSpPr>
            <p:cNvPr id="146" name="矩形 145"/>
            <p:cNvSpPr/>
            <p:nvPr/>
          </p:nvSpPr>
          <p:spPr>
            <a:xfrm>
              <a:off x="137193" y="3744807"/>
              <a:ext cx="1299664" cy="498693"/>
            </a:xfrm>
            <a:prstGeom prst="rect">
              <a:avLst/>
            </a:prstGeom>
            <a:no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28800" rIns="0" bIns="0" numCol="1" spcCol="0" rtlCol="0" fromWordArt="0" anchor="t" anchorCtr="0" forceAA="0" compatLnSpc="1">
              <a:prstTxWarp prst="textNoShape">
                <a:avLst/>
              </a:prstTxWarp>
              <a:noAutofit/>
            </a:bodyPr>
            <a:lstStyle/>
            <a:p>
              <a:pPr algn="ctr"/>
              <a:r>
                <a:rPr lang="zh-CN" altLang="en-US" sz="1200" b="1" dirty="0" smtClean="0">
                  <a:latin typeface="仿宋" pitchFamily="49" charset="-122"/>
                  <a:ea typeface="仿宋" pitchFamily="49" charset="-122"/>
                </a:rPr>
                <a:t>客户数据</a:t>
              </a:r>
              <a:endParaRPr lang="zh-CN" altLang="en-US" sz="1200" b="1" dirty="0">
                <a:latin typeface="仿宋" pitchFamily="49" charset="-122"/>
                <a:ea typeface="仿宋" pitchFamily="49" charset="-122"/>
              </a:endParaRPr>
            </a:p>
          </p:txBody>
        </p:sp>
        <p:sp>
          <p:nvSpPr>
            <p:cNvPr id="147" name="流程图: 过程 56"/>
            <p:cNvSpPr/>
            <p:nvPr/>
          </p:nvSpPr>
          <p:spPr>
            <a:xfrm>
              <a:off x="222753" y="3932085"/>
              <a:ext cx="1183431" cy="250304"/>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000" dirty="0" smtClean="0">
                  <a:latin typeface="仿宋" pitchFamily="49" charset="-122"/>
                  <a:ea typeface="仿宋" pitchFamily="49" charset="-122"/>
                </a:rPr>
                <a:t>BECIF</a:t>
              </a:r>
              <a:endParaRPr lang="zh-CN" altLang="en-US" sz="1000" dirty="0">
                <a:latin typeface="仿宋" pitchFamily="49" charset="-122"/>
                <a:ea typeface="仿宋" pitchFamily="49" charset="-122"/>
              </a:endParaRPr>
            </a:p>
          </p:txBody>
        </p:sp>
        <p:sp>
          <p:nvSpPr>
            <p:cNvPr id="148" name="矩形 147"/>
            <p:cNvSpPr/>
            <p:nvPr/>
          </p:nvSpPr>
          <p:spPr>
            <a:xfrm>
              <a:off x="137194" y="4279424"/>
              <a:ext cx="1307426" cy="737311"/>
            </a:xfrm>
            <a:prstGeom prst="rect">
              <a:avLst/>
            </a:prstGeom>
            <a:no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28800" rIns="0" bIns="0" numCol="1" spcCol="0" rtlCol="0" fromWordArt="0" anchor="t" anchorCtr="0" forceAA="0" compatLnSpc="1">
              <a:prstTxWarp prst="textNoShape">
                <a:avLst/>
              </a:prstTxWarp>
              <a:noAutofit/>
            </a:bodyPr>
            <a:lstStyle/>
            <a:p>
              <a:pPr algn="ctr"/>
              <a:r>
                <a:rPr lang="zh-CN" altLang="en-US" sz="1200" b="1" dirty="0" smtClean="0">
                  <a:latin typeface="仿宋" pitchFamily="49" charset="-122"/>
                  <a:ea typeface="仿宋" pitchFamily="49" charset="-122"/>
                </a:rPr>
                <a:t>核心</a:t>
              </a:r>
              <a:r>
                <a:rPr lang="en-US" altLang="zh-CN" sz="1200" b="1" dirty="0" smtClean="0">
                  <a:latin typeface="仿宋" pitchFamily="49" charset="-122"/>
                  <a:ea typeface="仿宋" pitchFamily="49" charset="-122"/>
                </a:rPr>
                <a:t>/</a:t>
              </a:r>
              <a:r>
                <a:rPr lang="zh-CN" altLang="en-US" sz="1200" b="1" dirty="0" smtClean="0">
                  <a:latin typeface="仿宋" pitchFamily="49" charset="-122"/>
                  <a:ea typeface="仿宋" pitchFamily="49" charset="-122"/>
                </a:rPr>
                <a:t>总帐</a:t>
              </a:r>
              <a:endParaRPr lang="zh-CN" altLang="en-US" sz="1200" b="1" dirty="0">
                <a:latin typeface="仿宋" pitchFamily="49" charset="-122"/>
                <a:ea typeface="仿宋" pitchFamily="49" charset="-122"/>
              </a:endParaRPr>
            </a:p>
          </p:txBody>
        </p:sp>
        <p:sp>
          <p:nvSpPr>
            <p:cNvPr id="149" name="流程图: 过程 60"/>
            <p:cNvSpPr/>
            <p:nvPr/>
          </p:nvSpPr>
          <p:spPr>
            <a:xfrm>
              <a:off x="222132" y="4463418"/>
              <a:ext cx="828170" cy="206862"/>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000" dirty="0">
                  <a:latin typeface="仿宋" pitchFamily="49" charset="-122"/>
                  <a:ea typeface="仿宋" pitchFamily="49" charset="-122"/>
                </a:rPr>
                <a:t>对</a:t>
              </a:r>
              <a:r>
                <a:rPr lang="zh-CN" altLang="en-US" sz="1000" dirty="0" smtClean="0">
                  <a:latin typeface="仿宋" pitchFamily="49" charset="-122"/>
                  <a:ea typeface="仿宋" pitchFamily="49" charset="-122"/>
                </a:rPr>
                <a:t>公核心</a:t>
              </a:r>
              <a:endParaRPr lang="en-US" altLang="zh-CN" sz="1000" dirty="0" smtClean="0">
                <a:latin typeface="仿宋" pitchFamily="49" charset="-122"/>
                <a:ea typeface="仿宋" pitchFamily="49" charset="-122"/>
              </a:endParaRPr>
            </a:p>
            <a:p>
              <a:pPr algn="ctr"/>
              <a:r>
                <a:rPr lang="zh-CN" altLang="en-US" sz="1000" dirty="0" smtClean="0">
                  <a:latin typeface="仿宋" pitchFamily="49" charset="-122"/>
                  <a:ea typeface="仿宋" pitchFamily="49" charset="-122"/>
                </a:rPr>
                <a:t>系统</a:t>
              </a:r>
              <a:endParaRPr lang="zh-CN" altLang="en-US" sz="1000" dirty="0">
                <a:latin typeface="仿宋" pitchFamily="49" charset="-122"/>
                <a:ea typeface="仿宋" pitchFamily="49" charset="-122"/>
              </a:endParaRPr>
            </a:p>
          </p:txBody>
        </p:sp>
        <p:sp>
          <p:nvSpPr>
            <p:cNvPr id="150" name="流程图: 过程 61"/>
            <p:cNvSpPr/>
            <p:nvPr/>
          </p:nvSpPr>
          <p:spPr>
            <a:xfrm>
              <a:off x="232775" y="4731276"/>
              <a:ext cx="818032" cy="225511"/>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000" dirty="0" smtClean="0">
                  <a:latin typeface="仿宋" pitchFamily="49" charset="-122"/>
                  <a:ea typeface="仿宋" pitchFamily="49" charset="-122"/>
                </a:rPr>
                <a:t>零售核心</a:t>
              </a:r>
              <a:endParaRPr lang="en-US" altLang="zh-CN" sz="1000" dirty="0" smtClean="0">
                <a:latin typeface="仿宋" pitchFamily="49" charset="-122"/>
                <a:ea typeface="仿宋" pitchFamily="49" charset="-122"/>
              </a:endParaRPr>
            </a:p>
            <a:p>
              <a:pPr algn="ctr"/>
              <a:r>
                <a:rPr lang="zh-CN" altLang="en-US" sz="1000" dirty="0" smtClean="0">
                  <a:latin typeface="仿宋" pitchFamily="49" charset="-122"/>
                  <a:ea typeface="仿宋" pitchFamily="49" charset="-122"/>
                </a:rPr>
                <a:t>系统</a:t>
              </a:r>
              <a:endParaRPr lang="zh-CN" altLang="en-US" sz="1000" dirty="0">
                <a:latin typeface="仿宋" pitchFamily="49" charset="-122"/>
                <a:ea typeface="仿宋" pitchFamily="49" charset="-122"/>
              </a:endParaRPr>
            </a:p>
          </p:txBody>
        </p:sp>
        <p:sp>
          <p:nvSpPr>
            <p:cNvPr id="151" name="流程图: 过程 62"/>
            <p:cNvSpPr/>
            <p:nvPr/>
          </p:nvSpPr>
          <p:spPr>
            <a:xfrm>
              <a:off x="1114591" y="4463417"/>
              <a:ext cx="254253" cy="492784"/>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000" dirty="0" smtClean="0">
                  <a:latin typeface="仿宋" pitchFamily="49" charset="-122"/>
                  <a:ea typeface="仿宋" pitchFamily="49" charset="-122"/>
                </a:rPr>
                <a:t>总帐</a:t>
              </a:r>
              <a:endParaRPr lang="zh-CN" altLang="en-US" sz="1000" dirty="0">
                <a:latin typeface="仿宋" pitchFamily="49" charset="-122"/>
                <a:ea typeface="仿宋" pitchFamily="49" charset="-122"/>
              </a:endParaRPr>
            </a:p>
          </p:txBody>
        </p:sp>
        <p:sp>
          <p:nvSpPr>
            <p:cNvPr id="152" name="矩形 151"/>
            <p:cNvSpPr/>
            <p:nvPr/>
          </p:nvSpPr>
          <p:spPr>
            <a:xfrm>
              <a:off x="139107" y="5077953"/>
              <a:ext cx="1305867" cy="537769"/>
            </a:xfrm>
            <a:prstGeom prst="rect">
              <a:avLst/>
            </a:prstGeom>
            <a:noFill/>
            <a:ln w="9525">
              <a:solidFill>
                <a:schemeClr val="tx1"/>
              </a:solidFill>
              <a:prstDash val="sysDash"/>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28800" rIns="0" bIns="0" numCol="1" spcCol="0" rtlCol="0" fromWordArt="0" anchor="t" anchorCtr="0" forceAA="0" compatLnSpc="1">
              <a:prstTxWarp prst="textNoShape">
                <a:avLst/>
              </a:prstTxWarp>
              <a:noAutofit/>
            </a:bodyPr>
            <a:lstStyle/>
            <a:p>
              <a:pPr algn="ctr"/>
              <a:r>
                <a:rPr lang="zh-CN" altLang="en-US" sz="1200" b="1" dirty="0" smtClean="0">
                  <a:latin typeface="仿宋" pitchFamily="49" charset="-122"/>
                  <a:ea typeface="仿宋" pitchFamily="49" charset="-122"/>
                </a:rPr>
                <a:t>其它</a:t>
              </a:r>
              <a:endParaRPr lang="zh-CN" altLang="en-US" sz="1200" b="1" dirty="0">
                <a:latin typeface="仿宋" pitchFamily="49" charset="-122"/>
                <a:ea typeface="仿宋" pitchFamily="49" charset="-122"/>
              </a:endParaRPr>
            </a:p>
          </p:txBody>
        </p:sp>
        <p:sp>
          <p:nvSpPr>
            <p:cNvPr id="153" name="流程图: 过程 66"/>
            <p:cNvSpPr/>
            <p:nvPr/>
          </p:nvSpPr>
          <p:spPr>
            <a:xfrm>
              <a:off x="234622" y="5279255"/>
              <a:ext cx="307647" cy="302659"/>
            </a:xfrm>
            <a:prstGeom prst="flowChartProcess">
              <a:avLst/>
            </a:prstGeom>
            <a:solidFill>
              <a:schemeClr val="bg1"/>
            </a:solidFill>
            <a:ln w="9525">
              <a:solidFill>
                <a:schemeClr val="tx1"/>
              </a:solidFill>
              <a:prstDash val="sysDot"/>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000" dirty="0" smtClean="0">
                  <a:latin typeface="仿宋" pitchFamily="49" charset="-122"/>
                  <a:ea typeface="仿宋" pitchFamily="49" charset="-122"/>
                </a:rPr>
                <a:t>保全系统</a:t>
              </a:r>
              <a:endParaRPr lang="zh-CN" altLang="en-US" sz="1000" dirty="0">
                <a:latin typeface="仿宋" pitchFamily="49" charset="-122"/>
                <a:ea typeface="仿宋" pitchFamily="49" charset="-122"/>
              </a:endParaRPr>
            </a:p>
          </p:txBody>
        </p:sp>
        <p:sp>
          <p:nvSpPr>
            <p:cNvPr id="154" name="流程图: 过程 238"/>
            <p:cNvSpPr/>
            <p:nvPr/>
          </p:nvSpPr>
          <p:spPr>
            <a:xfrm>
              <a:off x="635585" y="5279255"/>
              <a:ext cx="329185" cy="302659"/>
            </a:xfrm>
            <a:prstGeom prst="flowChartProcess">
              <a:avLst/>
            </a:prstGeom>
            <a:solidFill>
              <a:schemeClr val="bg1"/>
            </a:solidFill>
            <a:ln w="9525">
              <a:solidFill>
                <a:schemeClr val="tx1"/>
              </a:solidFill>
              <a:prstDash val="sysDot"/>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000" dirty="0" smtClean="0">
                  <a:latin typeface="仿宋" pitchFamily="49" charset="-122"/>
                  <a:ea typeface="仿宋" pitchFamily="49" charset="-122"/>
                </a:rPr>
                <a:t>内评系统</a:t>
              </a:r>
              <a:endParaRPr lang="en-US" altLang="zh-CN" sz="1000" dirty="0" smtClean="0">
                <a:latin typeface="仿宋" pitchFamily="49" charset="-122"/>
                <a:ea typeface="仿宋" pitchFamily="49" charset="-122"/>
              </a:endParaRPr>
            </a:p>
          </p:txBody>
        </p:sp>
        <p:sp>
          <p:nvSpPr>
            <p:cNvPr id="155" name="矩形 154"/>
            <p:cNvSpPr/>
            <p:nvPr/>
          </p:nvSpPr>
          <p:spPr>
            <a:xfrm>
              <a:off x="97581" y="5841620"/>
              <a:ext cx="1413097" cy="463111"/>
            </a:xfrm>
            <a:prstGeom prst="rect">
              <a:avLst/>
            </a:prstGeom>
            <a:solidFill>
              <a:schemeClr val="accent1">
                <a:lumMod val="40000"/>
                <a:lumOff val="60000"/>
              </a:schemeClr>
            </a:solid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0"/>
                </a:spcBef>
              </a:pPr>
              <a:r>
                <a:rPr lang="zh-CN" altLang="en-US" sz="1400" dirty="0">
                  <a:solidFill>
                    <a:schemeClr val="tx1"/>
                  </a:solidFill>
                  <a:latin typeface="仿宋" pitchFamily="49" charset="-122"/>
                  <a:ea typeface="仿宋" pitchFamily="49" charset="-122"/>
                </a:rPr>
                <a:t> 应急数据</a:t>
              </a:r>
              <a:endParaRPr lang="en-US" altLang="zh-CN" sz="1400" dirty="0">
                <a:solidFill>
                  <a:schemeClr val="tx1"/>
                </a:solidFill>
                <a:latin typeface="仿宋" pitchFamily="49" charset="-122"/>
                <a:ea typeface="仿宋" pitchFamily="49" charset="-122"/>
              </a:endParaRPr>
            </a:p>
            <a:p>
              <a:pPr algn="ctr">
                <a:spcBef>
                  <a:spcPts val="0"/>
                </a:spcBef>
              </a:pPr>
              <a:r>
                <a:rPr lang="zh-CN" altLang="en-US" sz="1400" dirty="0">
                  <a:solidFill>
                    <a:schemeClr val="tx1"/>
                  </a:solidFill>
                  <a:latin typeface="仿宋" pitchFamily="49" charset="-122"/>
                  <a:ea typeface="仿宋" pitchFamily="49" charset="-122"/>
                </a:rPr>
                <a:t>补录模块</a:t>
              </a:r>
            </a:p>
          </p:txBody>
        </p:sp>
        <p:sp>
          <p:nvSpPr>
            <p:cNvPr id="156" name="流程图: 过程 141"/>
            <p:cNvSpPr/>
            <p:nvPr/>
          </p:nvSpPr>
          <p:spPr>
            <a:xfrm>
              <a:off x="1058471" y="5276920"/>
              <a:ext cx="299259" cy="304553"/>
            </a:xfrm>
            <a:prstGeom prst="flowChartProcess">
              <a:avLst/>
            </a:prstGeom>
            <a:solidFill>
              <a:schemeClr val="bg1"/>
            </a:solidFill>
            <a:ln w="9525">
              <a:solidFill>
                <a:schemeClr val="tx1"/>
              </a:solidFill>
              <a:prstDash val="sysDot"/>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000" dirty="0" smtClean="0">
                  <a:latin typeface="仿宋" pitchFamily="49" charset="-122"/>
                  <a:ea typeface="仿宋" pitchFamily="49" charset="-122"/>
                </a:rPr>
                <a:t>其他</a:t>
              </a:r>
              <a:endParaRPr lang="en-US" altLang="zh-CN" sz="1000" dirty="0" smtClean="0">
                <a:latin typeface="仿宋" pitchFamily="49" charset="-122"/>
                <a:ea typeface="仿宋" pitchFamily="49" charset="-122"/>
              </a:endParaRPr>
            </a:p>
          </p:txBody>
        </p:sp>
        <p:sp>
          <p:nvSpPr>
            <p:cNvPr id="157" name="圆柱形 1"/>
            <p:cNvSpPr/>
            <p:nvPr/>
          </p:nvSpPr>
          <p:spPr>
            <a:xfrm>
              <a:off x="2013748" y="1099447"/>
              <a:ext cx="343238" cy="4558521"/>
            </a:xfrm>
            <a:prstGeom prst="can">
              <a:avLst>
                <a:gd name="adj" fmla="val 37264"/>
              </a:avLst>
            </a:prstGeom>
            <a:solidFill>
              <a:schemeClr val="bg1">
                <a:lumMod val="85000"/>
              </a:schemeClr>
            </a:solidFill>
            <a:ln w="15875">
              <a:solidFill>
                <a:schemeClr val="tx1"/>
              </a:solidFill>
              <a:prstDash val="sysDot"/>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smtClean="0">
                  <a:solidFill>
                    <a:schemeClr val="tx1"/>
                  </a:solidFill>
                  <a:latin typeface="仿宋" pitchFamily="49" charset="-122"/>
                  <a:ea typeface="仿宋" pitchFamily="49" charset="-122"/>
                </a:rPr>
                <a:t>O</a:t>
              </a:r>
            </a:p>
            <a:p>
              <a:pPr algn="ctr"/>
              <a:r>
                <a:rPr lang="en-US" altLang="zh-CN" sz="1400" dirty="0" smtClean="0">
                  <a:solidFill>
                    <a:schemeClr val="tx1"/>
                  </a:solidFill>
                  <a:latin typeface="仿宋" pitchFamily="49" charset="-122"/>
                  <a:ea typeface="仿宋" pitchFamily="49" charset="-122"/>
                </a:rPr>
                <a:t>D</a:t>
              </a:r>
            </a:p>
            <a:p>
              <a:pPr algn="ctr"/>
              <a:r>
                <a:rPr lang="en-US" altLang="zh-CN" sz="1400" dirty="0" smtClean="0">
                  <a:solidFill>
                    <a:schemeClr val="tx1"/>
                  </a:solidFill>
                  <a:latin typeface="仿宋" pitchFamily="49" charset="-122"/>
                  <a:ea typeface="仿宋" pitchFamily="49" charset="-122"/>
                </a:rPr>
                <a:t>S</a:t>
              </a:r>
            </a:p>
            <a:p>
              <a:pPr algn="ctr"/>
              <a:r>
                <a:rPr lang="zh-CN" altLang="en-US" sz="1400" dirty="0" smtClean="0">
                  <a:solidFill>
                    <a:schemeClr val="tx1"/>
                  </a:solidFill>
                  <a:latin typeface="仿宋" pitchFamily="49" charset="-122"/>
                  <a:ea typeface="仿宋" pitchFamily="49" charset="-122"/>
                </a:rPr>
                <a:t>数据</a:t>
              </a:r>
              <a:r>
                <a:rPr lang="zh-CN" altLang="en-US" sz="1400" dirty="0">
                  <a:solidFill>
                    <a:schemeClr val="tx1"/>
                  </a:solidFill>
                  <a:latin typeface="仿宋" pitchFamily="49" charset="-122"/>
                  <a:ea typeface="仿宋" pitchFamily="49" charset="-122"/>
                </a:rPr>
                <a:t>平台</a:t>
              </a:r>
            </a:p>
          </p:txBody>
        </p:sp>
        <p:sp>
          <p:nvSpPr>
            <p:cNvPr id="158" name="右箭头 157"/>
            <p:cNvSpPr/>
            <p:nvPr/>
          </p:nvSpPr>
          <p:spPr>
            <a:xfrm>
              <a:off x="1520492" y="1335519"/>
              <a:ext cx="126741" cy="166274"/>
            </a:xfrm>
            <a:prstGeom prs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仿宋" pitchFamily="49" charset="-122"/>
                <a:ea typeface="仿宋" pitchFamily="49" charset="-122"/>
              </a:endParaRPr>
            </a:p>
          </p:txBody>
        </p:sp>
        <p:sp>
          <p:nvSpPr>
            <p:cNvPr id="159" name="右箭头 158"/>
            <p:cNvSpPr/>
            <p:nvPr/>
          </p:nvSpPr>
          <p:spPr>
            <a:xfrm>
              <a:off x="1520490" y="2666852"/>
              <a:ext cx="126741" cy="166274"/>
            </a:xfrm>
            <a:prstGeom prst="rightArrow">
              <a:avLst/>
            </a:prstGeom>
            <a:solidFill>
              <a:schemeClr val="bg1"/>
            </a:solid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仿宋" pitchFamily="49" charset="-122"/>
                <a:ea typeface="仿宋" pitchFamily="49" charset="-122"/>
              </a:endParaRPr>
            </a:p>
          </p:txBody>
        </p:sp>
        <p:sp>
          <p:nvSpPr>
            <p:cNvPr id="160" name="右箭头 159"/>
            <p:cNvSpPr/>
            <p:nvPr/>
          </p:nvSpPr>
          <p:spPr>
            <a:xfrm>
              <a:off x="1520490" y="4253398"/>
              <a:ext cx="126741" cy="166274"/>
            </a:xfrm>
            <a:prstGeom prs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仿宋" pitchFamily="49" charset="-122"/>
                <a:ea typeface="仿宋" pitchFamily="49" charset="-122"/>
              </a:endParaRPr>
            </a:p>
          </p:txBody>
        </p:sp>
        <p:sp>
          <p:nvSpPr>
            <p:cNvPr id="161" name="右箭头 160"/>
            <p:cNvSpPr/>
            <p:nvPr/>
          </p:nvSpPr>
          <p:spPr>
            <a:xfrm>
              <a:off x="1510677" y="5349378"/>
              <a:ext cx="126741" cy="166274"/>
            </a:xfrm>
            <a:prstGeom prst="rightArrow">
              <a:avLst/>
            </a:prstGeom>
            <a:solidFill>
              <a:schemeClr val="bg1"/>
            </a:solid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仿宋" pitchFamily="49" charset="-122"/>
                <a:ea typeface="仿宋" pitchFamily="49" charset="-122"/>
              </a:endParaRPr>
            </a:p>
          </p:txBody>
        </p:sp>
        <p:sp>
          <p:nvSpPr>
            <p:cNvPr id="162" name="右箭头 161"/>
            <p:cNvSpPr/>
            <p:nvPr/>
          </p:nvSpPr>
          <p:spPr>
            <a:xfrm>
              <a:off x="1872489" y="1333101"/>
              <a:ext cx="126741" cy="182901"/>
            </a:xfrm>
            <a:prstGeom prs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仿宋" pitchFamily="49" charset="-122"/>
                <a:ea typeface="仿宋" pitchFamily="49" charset="-122"/>
              </a:endParaRPr>
            </a:p>
          </p:txBody>
        </p:sp>
        <p:sp>
          <p:nvSpPr>
            <p:cNvPr id="163" name="右箭头 162"/>
            <p:cNvSpPr/>
            <p:nvPr/>
          </p:nvSpPr>
          <p:spPr>
            <a:xfrm>
              <a:off x="1872488" y="2664434"/>
              <a:ext cx="126741" cy="182901"/>
            </a:xfrm>
            <a:prstGeom prs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仿宋" pitchFamily="49" charset="-122"/>
                <a:ea typeface="仿宋" pitchFamily="49" charset="-122"/>
              </a:endParaRPr>
            </a:p>
          </p:txBody>
        </p:sp>
        <p:sp>
          <p:nvSpPr>
            <p:cNvPr id="164" name="右箭头 163"/>
            <p:cNvSpPr/>
            <p:nvPr/>
          </p:nvSpPr>
          <p:spPr>
            <a:xfrm>
              <a:off x="1872487" y="4250980"/>
              <a:ext cx="126741" cy="182901"/>
            </a:xfrm>
            <a:prstGeom prs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仿宋" pitchFamily="49" charset="-122"/>
                <a:ea typeface="仿宋" pitchFamily="49" charset="-122"/>
              </a:endParaRPr>
            </a:p>
          </p:txBody>
        </p:sp>
        <p:sp>
          <p:nvSpPr>
            <p:cNvPr id="165" name="右箭头 164"/>
            <p:cNvSpPr/>
            <p:nvPr/>
          </p:nvSpPr>
          <p:spPr>
            <a:xfrm>
              <a:off x="1862674" y="5346287"/>
              <a:ext cx="126741" cy="182901"/>
            </a:xfrm>
            <a:prstGeom prs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仿宋" pitchFamily="49" charset="-122"/>
                <a:ea typeface="仿宋" pitchFamily="49" charset="-122"/>
              </a:endParaRPr>
            </a:p>
          </p:txBody>
        </p:sp>
        <p:sp>
          <p:nvSpPr>
            <p:cNvPr id="166" name="矩形 165"/>
            <p:cNvSpPr/>
            <p:nvPr/>
          </p:nvSpPr>
          <p:spPr>
            <a:xfrm>
              <a:off x="2495327" y="1092235"/>
              <a:ext cx="190394" cy="4565732"/>
            </a:xfrm>
            <a:prstGeom prst="rect">
              <a:avLst/>
            </a:prstGeom>
            <a:solidFill>
              <a:schemeClr val="bg1">
                <a:lumMod val="85000"/>
              </a:schemeClr>
            </a:solidFill>
            <a:ln w="15875">
              <a:solidFill>
                <a:schemeClr val="tx1"/>
              </a:solidFill>
              <a:prstDash val="sysDot"/>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smtClean="0">
                  <a:solidFill>
                    <a:schemeClr val="tx1"/>
                  </a:solidFill>
                  <a:latin typeface="仿宋" pitchFamily="49" charset="-122"/>
                  <a:ea typeface="仿宋" pitchFamily="49" charset="-122"/>
                </a:rPr>
                <a:t>E</a:t>
              </a:r>
            </a:p>
            <a:p>
              <a:pPr algn="ctr"/>
              <a:r>
                <a:rPr lang="en-US" altLang="zh-CN" sz="1400" b="1" dirty="0" smtClean="0">
                  <a:solidFill>
                    <a:schemeClr val="tx1"/>
                  </a:solidFill>
                  <a:latin typeface="仿宋" pitchFamily="49" charset="-122"/>
                  <a:ea typeface="仿宋" pitchFamily="49" charset="-122"/>
                </a:rPr>
                <a:t>T</a:t>
              </a:r>
            </a:p>
            <a:p>
              <a:pPr algn="ctr"/>
              <a:r>
                <a:rPr lang="en-US" altLang="zh-CN" sz="1400" b="1" dirty="0" smtClean="0">
                  <a:solidFill>
                    <a:schemeClr val="tx1"/>
                  </a:solidFill>
                  <a:latin typeface="仿宋" pitchFamily="49" charset="-122"/>
                  <a:ea typeface="仿宋" pitchFamily="49" charset="-122"/>
                </a:rPr>
                <a:t>L</a:t>
              </a:r>
              <a:endParaRPr lang="zh-CN" altLang="en-US" sz="1400" b="1" dirty="0">
                <a:solidFill>
                  <a:schemeClr val="tx1"/>
                </a:solidFill>
                <a:latin typeface="仿宋" pitchFamily="49" charset="-122"/>
                <a:ea typeface="仿宋" pitchFamily="49" charset="-122"/>
              </a:endParaRPr>
            </a:p>
          </p:txBody>
        </p:sp>
        <p:sp>
          <p:nvSpPr>
            <p:cNvPr id="167" name="右箭头 166"/>
            <p:cNvSpPr/>
            <p:nvPr/>
          </p:nvSpPr>
          <p:spPr>
            <a:xfrm>
              <a:off x="2373648" y="1330737"/>
              <a:ext cx="115219" cy="182901"/>
            </a:xfrm>
            <a:prstGeom prs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仿宋" pitchFamily="49" charset="-122"/>
                <a:ea typeface="仿宋" pitchFamily="49" charset="-122"/>
              </a:endParaRPr>
            </a:p>
          </p:txBody>
        </p:sp>
        <p:sp>
          <p:nvSpPr>
            <p:cNvPr id="168" name="右箭头 167"/>
            <p:cNvSpPr/>
            <p:nvPr/>
          </p:nvSpPr>
          <p:spPr>
            <a:xfrm>
              <a:off x="2373647" y="2662070"/>
              <a:ext cx="115219" cy="182901"/>
            </a:xfrm>
            <a:prstGeom prs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仿宋" pitchFamily="49" charset="-122"/>
                <a:ea typeface="仿宋" pitchFamily="49" charset="-122"/>
              </a:endParaRPr>
            </a:p>
          </p:txBody>
        </p:sp>
        <p:sp>
          <p:nvSpPr>
            <p:cNvPr id="169" name="右箭头 168"/>
            <p:cNvSpPr/>
            <p:nvPr/>
          </p:nvSpPr>
          <p:spPr>
            <a:xfrm>
              <a:off x="2373646" y="4248615"/>
              <a:ext cx="115219" cy="182901"/>
            </a:xfrm>
            <a:prstGeom prs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仿宋" pitchFamily="49" charset="-122"/>
                <a:ea typeface="仿宋" pitchFamily="49" charset="-122"/>
              </a:endParaRPr>
            </a:p>
          </p:txBody>
        </p:sp>
        <p:sp>
          <p:nvSpPr>
            <p:cNvPr id="170" name="右箭头 169"/>
            <p:cNvSpPr/>
            <p:nvPr/>
          </p:nvSpPr>
          <p:spPr>
            <a:xfrm>
              <a:off x="2363833" y="5343923"/>
              <a:ext cx="115219" cy="182901"/>
            </a:xfrm>
            <a:prstGeom prs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仿宋" pitchFamily="49" charset="-122"/>
                <a:ea typeface="仿宋" pitchFamily="49" charset="-122"/>
              </a:endParaRPr>
            </a:p>
          </p:txBody>
        </p:sp>
        <p:sp>
          <p:nvSpPr>
            <p:cNvPr id="171" name="流程图: 过程 146"/>
            <p:cNvSpPr/>
            <p:nvPr/>
          </p:nvSpPr>
          <p:spPr>
            <a:xfrm>
              <a:off x="1580928" y="5851236"/>
              <a:ext cx="356621" cy="468125"/>
            </a:xfrm>
            <a:prstGeom prst="flowChartProcess">
              <a:avLst/>
            </a:prstGeom>
            <a:solidFill>
              <a:schemeClr val="accent1">
                <a:lumMod val="40000"/>
                <a:lumOff val="60000"/>
              </a:schemeClr>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vert="horz" lIns="0" tIns="0" rIns="0" bIns="0" rtlCol="0" anchor="ctr" anchorCtr="0"/>
            <a:lstStyle/>
            <a:p>
              <a:pPr algn="ctr"/>
              <a:r>
                <a:rPr lang="zh-CN" altLang="en-US" sz="1200" b="1" dirty="0" smtClean="0">
                  <a:latin typeface="仿宋" pitchFamily="49" charset="-122"/>
                  <a:ea typeface="仿宋" pitchFamily="49" charset="-122"/>
                </a:rPr>
                <a:t>历史归档</a:t>
              </a:r>
              <a:endParaRPr lang="zh-CN" altLang="en-US" sz="1200" b="1" dirty="0">
                <a:latin typeface="仿宋" pitchFamily="49" charset="-122"/>
                <a:ea typeface="仿宋" pitchFamily="49" charset="-122"/>
              </a:endParaRPr>
            </a:p>
          </p:txBody>
        </p:sp>
        <p:sp>
          <p:nvSpPr>
            <p:cNvPr id="172" name="下箭头 171"/>
            <p:cNvSpPr/>
            <p:nvPr/>
          </p:nvSpPr>
          <p:spPr>
            <a:xfrm>
              <a:off x="1681492" y="5698045"/>
              <a:ext cx="195063" cy="131171"/>
            </a:xfrm>
            <a:prstGeom prst="downArrow">
              <a:avLst>
                <a:gd name="adj1" fmla="val 50000"/>
                <a:gd name="adj2" fmla="val 32179"/>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仿宋" pitchFamily="49" charset="-122"/>
                <a:ea typeface="仿宋" pitchFamily="49" charset="-122"/>
              </a:endParaRPr>
            </a:p>
          </p:txBody>
        </p:sp>
        <p:sp>
          <p:nvSpPr>
            <p:cNvPr id="173" name="左右箭头 172"/>
            <p:cNvSpPr/>
            <p:nvPr/>
          </p:nvSpPr>
          <p:spPr>
            <a:xfrm>
              <a:off x="2696040" y="1387983"/>
              <a:ext cx="174481" cy="105808"/>
            </a:xfrm>
            <a:prstGeom prst="lef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zh-CN" altLang="en-US" dirty="0" smtClean="0">
                <a:solidFill>
                  <a:schemeClr val="tx1"/>
                </a:solidFill>
                <a:latin typeface="仿宋" pitchFamily="49" charset="-122"/>
                <a:ea typeface="仿宋" pitchFamily="49" charset="-122"/>
              </a:endParaRPr>
            </a:p>
          </p:txBody>
        </p:sp>
        <p:sp>
          <p:nvSpPr>
            <p:cNvPr id="174" name="左右箭头 173"/>
            <p:cNvSpPr/>
            <p:nvPr/>
          </p:nvSpPr>
          <p:spPr>
            <a:xfrm>
              <a:off x="2694963" y="2700615"/>
              <a:ext cx="174481" cy="105808"/>
            </a:xfrm>
            <a:prstGeom prst="lef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zh-CN" altLang="en-US" dirty="0" smtClean="0">
                <a:solidFill>
                  <a:schemeClr val="tx1"/>
                </a:solidFill>
                <a:latin typeface="仿宋" pitchFamily="49" charset="-122"/>
                <a:ea typeface="仿宋" pitchFamily="49" charset="-122"/>
              </a:endParaRPr>
            </a:p>
          </p:txBody>
        </p:sp>
        <p:sp>
          <p:nvSpPr>
            <p:cNvPr id="175" name="左右箭头 174"/>
            <p:cNvSpPr/>
            <p:nvPr/>
          </p:nvSpPr>
          <p:spPr>
            <a:xfrm>
              <a:off x="2700910" y="4287161"/>
              <a:ext cx="174481" cy="105808"/>
            </a:xfrm>
            <a:prstGeom prst="lef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zh-CN" altLang="en-US" dirty="0" smtClean="0">
                <a:solidFill>
                  <a:schemeClr val="tx1"/>
                </a:solidFill>
                <a:latin typeface="仿宋" pitchFamily="49" charset="-122"/>
                <a:ea typeface="仿宋" pitchFamily="49" charset="-122"/>
              </a:endParaRPr>
            </a:p>
          </p:txBody>
        </p:sp>
        <p:sp>
          <p:nvSpPr>
            <p:cNvPr id="176" name="立方体 175"/>
            <p:cNvSpPr/>
            <p:nvPr/>
          </p:nvSpPr>
          <p:spPr>
            <a:xfrm>
              <a:off x="3280079" y="5297594"/>
              <a:ext cx="857113" cy="779041"/>
            </a:xfrm>
            <a:prstGeom prst="cube">
              <a:avLst>
                <a:gd name="adj" fmla="val 26048"/>
              </a:avLst>
            </a:prstGeom>
            <a:solidFill>
              <a:schemeClr val="accent1">
                <a:lumMod val="40000"/>
                <a:lumOff val="60000"/>
              </a:schemeClr>
            </a:solid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smtClean="0">
                  <a:solidFill>
                    <a:schemeClr val="tx1"/>
                  </a:solidFill>
                  <a:latin typeface="仿宋" pitchFamily="49" charset="-122"/>
                  <a:ea typeface="仿宋" pitchFamily="49" charset="-122"/>
                </a:rPr>
                <a:t>数据标准管理监控</a:t>
              </a:r>
            </a:p>
          </p:txBody>
        </p:sp>
        <p:sp>
          <p:nvSpPr>
            <p:cNvPr id="177" name="立方体 176"/>
            <p:cNvSpPr/>
            <p:nvPr/>
          </p:nvSpPr>
          <p:spPr>
            <a:xfrm>
              <a:off x="4529693" y="5299322"/>
              <a:ext cx="861234" cy="777313"/>
            </a:xfrm>
            <a:prstGeom prst="cube">
              <a:avLst/>
            </a:prstGeom>
            <a:solidFill>
              <a:schemeClr val="accent1">
                <a:lumMod val="40000"/>
                <a:lumOff val="60000"/>
              </a:schemeClr>
            </a:solid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0"/>
                </a:spcBef>
              </a:pPr>
              <a:r>
                <a:rPr lang="zh-CN" altLang="en-US" sz="1200" b="1" dirty="0" smtClean="0">
                  <a:solidFill>
                    <a:schemeClr val="tx1"/>
                  </a:solidFill>
                  <a:latin typeface="仿宋" pitchFamily="49" charset="-122"/>
                  <a:ea typeface="仿宋" pitchFamily="49" charset="-122"/>
                </a:rPr>
                <a:t>数据质量</a:t>
              </a:r>
              <a:endParaRPr lang="en-US" altLang="zh-CN" sz="1200" b="1" dirty="0" smtClean="0">
                <a:solidFill>
                  <a:schemeClr val="tx1"/>
                </a:solidFill>
                <a:latin typeface="仿宋" pitchFamily="49" charset="-122"/>
                <a:ea typeface="仿宋" pitchFamily="49" charset="-122"/>
              </a:endParaRPr>
            </a:p>
            <a:p>
              <a:pPr algn="ctr">
                <a:spcBef>
                  <a:spcPts val="0"/>
                </a:spcBef>
              </a:pPr>
              <a:r>
                <a:rPr lang="zh-CN" altLang="en-US" sz="1200" b="1" dirty="0" smtClean="0">
                  <a:solidFill>
                    <a:schemeClr val="tx1"/>
                  </a:solidFill>
                  <a:latin typeface="仿宋" pitchFamily="49" charset="-122"/>
                  <a:ea typeface="仿宋" pitchFamily="49" charset="-122"/>
                </a:rPr>
                <a:t>管理</a:t>
              </a:r>
              <a:r>
                <a:rPr lang="zh-CN" altLang="en-US" sz="1200" b="1" dirty="0">
                  <a:solidFill>
                    <a:schemeClr val="tx1"/>
                  </a:solidFill>
                  <a:latin typeface="仿宋" pitchFamily="49" charset="-122"/>
                  <a:ea typeface="仿宋" pitchFamily="49" charset="-122"/>
                </a:rPr>
                <a:t>监控</a:t>
              </a:r>
            </a:p>
          </p:txBody>
        </p:sp>
        <p:cxnSp>
          <p:nvCxnSpPr>
            <p:cNvPr id="178" name="直接箭头连接符 12"/>
            <p:cNvCxnSpPr/>
            <p:nvPr/>
          </p:nvCxnSpPr>
          <p:spPr>
            <a:xfrm flipV="1">
              <a:off x="3570471" y="5075017"/>
              <a:ext cx="0" cy="317644"/>
            </a:xfrm>
            <a:prstGeom prst="straightConnector1">
              <a:avLst/>
            </a:prstGeom>
            <a:ln w="38100" cmpd="dbl">
              <a:solidFill>
                <a:schemeClr val="tx1"/>
              </a:solidFill>
              <a:prstDash val="sysDash"/>
              <a:tailEnd type="triangle"/>
            </a:ln>
            <a:effectLst>
              <a:innerShdw blurRad="50800">
                <a:prstClr val="black"/>
              </a:innerShdw>
            </a:effectLst>
          </p:spPr>
          <p:style>
            <a:lnRef idx="1">
              <a:schemeClr val="accent1"/>
            </a:lnRef>
            <a:fillRef idx="0">
              <a:schemeClr val="accent1"/>
            </a:fillRef>
            <a:effectRef idx="0">
              <a:schemeClr val="accent1"/>
            </a:effectRef>
            <a:fontRef idx="minor">
              <a:schemeClr val="tx1"/>
            </a:fontRef>
          </p:style>
        </p:cxnSp>
        <p:cxnSp>
          <p:nvCxnSpPr>
            <p:cNvPr id="179" name="直接箭头连接符 245"/>
            <p:cNvCxnSpPr/>
            <p:nvPr/>
          </p:nvCxnSpPr>
          <p:spPr>
            <a:xfrm flipV="1">
              <a:off x="3735571" y="5077953"/>
              <a:ext cx="0" cy="317644"/>
            </a:xfrm>
            <a:prstGeom prst="straightConnector1">
              <a:avLst/>
            </a:prstGeom>
            <a:ln w="38100" cmpd="dbl">
              <a:solidFill>
                <a:schemeClr val="tx1"/>
              </a:solidFill>
              <a:prstDash val="sysDash"/>
              <a:tailEnd type="triangle"/>
            </a:ln>
            <a:effectLst>
              <a:innerShdw blurRad="50800">
                <a:prstClr val="black"/>
              </a:innerShdw>
            </a:effectLst>
          </p:spPr>
          <p:style>
            <a:lnRef idx="1">
              <a:schemeClr val="accent1"/>
            </a:lnRef>
            <a:fillRef idx="0">
              <a:schemeClr val="accent1"/>
            </a:fillRef>
            <a:effectRef idx="0">
              <a:schemeClr val="accent1"/>
            </a:effectRef>
            <a:fontRef idx="minor">
              <a:schemeClr val="tx1"/>
            </a:fontRef>
          </p:style>
        </p:cxnSp>
        <p:cxnSp>
          <p:nvCxnSpPr>
            <p:cNvPr id="180" name="直接箭头连接符 246"/>
            <p:cNvCxnSpPr/>
            <p:nvPr/>
          </p:nvCxnSpPr>
          <p:spPr>
            <a:xfrm flipV="1">
              <a:off x="3900671" y="5075101"/>
              <a:ext cx="0" cy="317644"/>
            </a:xfrm>
            <a:prstGeom prst="straightConnector1">
              <a:avLst/>
            </a:prstGeom>
            <a:ln w="38100" cmpd="dbl">
              <a:solidFill>
                <a:schemeClr val="tx1"/>
              </a:solidFill>
              <a:prstDash val="sysDash"/>
              <a:tailEnd type="triangle"/>
            </a:ln>
            <a:effectLst>
              <a:innerShdw blurRad="50800">
                <a:prstClr val="black"/>
              </a:innerShdw>
            </a:effectLst>
          </p:spPr>
          <p:style>
            <a:lnRef idx="1">
              <a:schemeClr val="accent1"/>
            </a:lnRef>
            <a:fillRef idx="0">
              <a:schemeClr val="accent1"/>
            </a:fillRef>
            <a:effectRef idx="0">
              <a:schemeClr val="accent1"/>
            </a:effectRef>
            <a:fontRef idx="minor">
              <a:schemeClr val="tx1"/>
            </a:fontRef>
          </p:style>
        </p:cxnSp>
        <p:cxnSp>
          <p:nvCxnSpPr>
            <p:cNvPr id="181" name="直接箭头连接符 247"/>
            <p:cNvCxnSpPr/>
            <p:nvPr/>
          </p:nvCxnSpPr>
          <p:spPr>
            <a:xfrm flipV="1">
              <a:off x="4833868" y="5071093"/>
              <a:ext cx="0" cy="317644"/>
            </a:xfrm>
            <a:prstGeom prst="straightConnector1">
              <a:avLst/>
            </a:prstGeom>
            <a:ln w="38100" cmpd="dbl">
              <a:solidFill>
                <a:schemeClr val="tx1"/>
              </a:solidFill>
              <a:prstDash val="sysDash"/>
              <a:tailEnd type="triangle"/>
            </a:ln>
            <a:effectLst>
              <a:innerShdw blurRad="50800">
                <a:prstClr val="black"/>
              </a:innerShdw>
            </a:effectLst>
          </p:spPr>
          <p:style>
            <a:lnRef idx="1">
              <a:schemeClr val="accent1"/>
            </a:lnRef>
            <a:fillRef idx="0">
              <a:schemeClr val="accent1"/>
            </a:fillRef>
            <a:effectRef idx="0">
              <a:schemeClr val="accent1"/>
            </a:effectRef>
            <a:fontRef idx="minor">
              <a:schemeClr val="tx1"/>
            </a:fontRef>
          </p:style>
        </p:cxnSp>
        <p:cxnSp>
          <p:nvCxnSpPr>
            <p:cNvPr id="182" name="直接箭头连接符 248"/>
            <p:cNvCxnSpPr/>
            <p:nvPr/>
          </p:nvCxnSpPr>
          <p:spPr>
            <a:xfrm flipV="1">
              <a:off x="4998968" y="5074030"/>
              <a:ext cx="0" cy="317644"/>
            </a:xfrm>
            <a:prstGeom prst="straightConnector1">
              <a:avLst/>
            </a:prstGeom>
            <a:ln w="38100" cmpd="dbl">
              <a:solidFill>
                <a:schemeClr val="tx1"/>
              </a:solidFill>
              <a:prstDash val="sysDash"/>
              <a:tailEnd type="triangle"/>
            </a:ln>
            <a:effectLst>
              <a:innerShdw blurRad="50800">
                <a:prstClr val="black"/>
              </a:innerShdw>
            </a:effectLst>
          </p:spPr>
          <p:style>
            <a:lnRef idx="1">
              <a:schemeClr val="accent1"/>
            </a:lnRef>
            <a:fillRef idx="0">
              <a:schemeClr val="accent1"/>
            </a:fillRef>
            <a:effectRef idx="0">
              <a:schemeClr val="accent1"/>
            </a:effectRef>
            <a:fontRef idx="minor">
              <a:schemeClr val="tx1"/>
            </a:fontRef>
          </p:style>
        </p:cxnSp>
        <p:cxnSp>
          <p:nvCxnSpPr>
            <p:cNvPr id="183" name="直接箭头连接符 249"/>
            <p:cNvCxnSpPr/>
            <p:nvPr/>
          </p:nvCxnSpPr>
          <p:spPr>
            <a:xfrm flipV="1">
              <a:off x="5164068" y="5071177"/>
              <a:ext cx="0" cy="317644"/>
            </a:xfrm>
            <a:prstGeom prst="straightConnector1">
              <a:avLst/>
            </a:prstGeom>
            <a:ln w="38100" cmpd="dbl">
              <a:solidFill>
                <a:schemeClr val="tx1"/>
              </a:solidFill>
              <a:prstDash val="sysDash"/>
              <a:tailEnd type="triangle"/>
            </a:ln>
            <a:effectLst>
              <a:innerShdw blurRad="50800">
                <a:prstClr val="black"/>
              </a:innerShdw>
            </a:effectLst>
          </p:spPr>
          <p:style>
            <a:lnRef idx="1">
              <a:schemeClr val="accent1"/>
            </a:lnRef>
            <a:fillRef idx="0">
              <a:schemeClr val="accent1"/>
            </a:fillRef>
            <a:effectRef idx="0">
              <a:schemeClr val="accent1"/>
            </a:effectRef>
            <a:fontRef idx="minor">
              <a:schemeClr val="tx1"/>
            </a:fontRef>
          </p:style>
        </p:cxnSp>
        <p:sp>
          <p:nvSpPr>
            <p:cNvPr id="184" name="云形标注 183"/>
            <p:cNvSpPr/>
            <p:nvPr/>
          </p:nvSpPr>
          <p:spPr>
            <a:xfrm>
              <a:off x="3691787" y="1414471"/>
              <a:ext cx="1193039" cy="691984"/>
            </a:xfrm>
            <a:prstGeom prst="cloudCallout">
              <a:avLst>
                <a:gd name="adj1" fmla="val -2591"/>
                <a:gd name="adj2" fmla="val 221228"/>
              </a:avLst>
            </a:prstGeom>
            <a:solidFill>
              <a:schemeClr val="bg1"/>
            </a:solid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smtClean="0">
                  <a:solidFill>
                    <a:schemeClr val="tx1"/>
                  </a:solidFill>
                  <a:latin typeface="仿宋" pitchFamily="49" charset="-122"/>
                  <a:ea typeface="仿宋" pitchFamily="49" charset="-122"/>
                </a:rPr>
                <a:t>市场风险</a:t>
              </a:r>
            </a:p>
          </p:txBody>
        </p:sp>
        <p:sp>
          <p:nvSpPr>
            <p:cNvPr id="185" name="云形标注 184"/>
            <p:cNvSpPr/>
            <p:nvPr/>
          </p:nvSpPr>
          <p:spPr>
            <a:xfrm>
              <a:off x="3333527" y="1859095"/>
              <a:ext cx="1322698" cy="775984"/>
            </a:xfrm>
            <a:prstGeom prst="cloudCallout">
              <a:avLst>
                <a:gd name="adj1" fmla="val 10961"/>
                <a:gd name="adj2" fmla="val 96633"/>
              </a:avLst>
            </a:prstGeom>
            <a:solidFill>
              <a:schemeClr val="bg1"/>
            </a:solid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smtClean="0">
                  <a:solidFill>
                    <a:schemeClr val="tx1"/>
                  </a:solidFill>
                  <a:latin typeface="仿宋" pitchFamily="49" charset="-122"/>
                  <a:ea typeface="仿宋" pitchFamily="49" charset="-122"/>
                </a:rPr>
                <a:t>信用风险</a:t>
              </a:r>
            </a:p>
          </p:txBody>
        </p:sp>
        <p:sp>
          <p:nvSpPr>
            <p:cNvPr id="186" name="云形标注 185"/>
            <p:cNvSpPr/>
            <p:nvPr/>
          </p:nvSpPr>
          <p:spPr>
            <a:xfrm>
              <a:off x="4408967" y="1768649"/>
              <a:ext cx="1009259" cy="715867"/>
            </a:xfrm>
            <a:prstGeom prst="cloudCallout">
              <a:avLst>
                <a:gd name="adj1" fmla="val -47257"/>
                <a:gd name="adj2" fmla="val 155589"/>
              </a:avLst>
            </a:prstGeom>
            <a:solidFill>
              <a:schemeClr val="bg1"/>
            </a:solid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smtClean="0">
                  <a:solidFill>
                    <a:schemeClr val="tx1"/>
                  </a:solidFill>
                  <a:latin typeface="仿宋" pitchFamily="49" charset="-122"/>
                  <a:ea typeface="仿宋" pitchFamily="49" charset="-122"/>
                </a:rPr>
                <a:t>操作风险</a:t>
              </a:r>
              <a:endParaRPr lang="en-US" altLang="zh-CN" sz="1200" b="1" dirty="0" smtClean="0">
                <a:solidFill>
                  <a:schemeClr val="tx1"/>
                </a:solidFill>
                <a:latin typeface="仿宋" pitchFamily="49" charset="-122"/>
                <a:ea typeface="仿宋" pitchFamily="49" charset="-122"/>
              </a:endParaRPr>
            </a:p>
          </p:txBody>
        </p:sp>
        <p:sp>
          <p:nvSpPr>
            <p:cNvPr id="187" name="左右箭头 186"/>
            <p:cNvSpPr/>
            <p:nvPr/>
          </p:nvSpPr>
          <p:spPr>
            <a:xfrm>
              <a:off x="6305328" y="4279425"/>
              <a:ext cx="272045" cy="167533"/>
            </a:xfrm>
            <a:prstGeom prst="lef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zh-CN" altLang="en-US" dirty="0" smtClean="0">
                <a:solidFill>
                  <a:schemeClr val="tx1"/>
                </a:solidFill>
                <a:latin typeface="仿宋" pitchFamily="49" charset="-122"/>
                <a:ea typeface="仿宋" pitchFamily="49" charset="-122"/>
              </a:endParaRPr>
            </a:p>
          </p:txBody>
        </p:sp>
        <p:sp>
          <p:nvSpPr>
            <p:cNvPr id="188" name="五边形 187"/>
            <p:cNvSpPr/>
            <p:nvPr/>
          </p:nvSpPr>
          <p:spPr>
            <a:xfrm>
              <a:off x="95382" y="6397379"/>
              <a:ext cx="9810618" cy="206527"/>
            </a:xfrm>
            <a:prstGeom prst="homePlate">
              <a:avLst/>
            </a:prstGeom>
            <a:solidFill>
              <a:schemeClr val="accent1">
                <a:lumMod val="60000"/>
                <a:lumOff val="40000"/>
              </a:schemeClr>
            </a:solidFill>
            <a:ln w="127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dirty="0">
                  <a:solidFill>
                    <a:schemeClr val="tx1"/>
                  </a:solidFill>
                  <a:latin typeface="仿宋" pitchFamily="49" charset="-122"/>
                  <a:ea typeface="仿宋" pitchFamily="49" charset="-122"/>
                </a:rPr>
                <a:t>数据管控与治理</a:t>
              </a:r>
            </a:p>
          </p:txBody>
        </p:sp>
        <p:sp>
          <p:nvSpPr>
            <p:cNvPr id="189" name="矩形 188"/>
            <p:cNvSpPr/>
            <p:nvPr/>
          </p:nvSpPr>
          <p:spPr>
            <a:xfrm>
              <a:off x="6595751" y="1070802"/>
              <a:ext cx="228600" cy="2127888"/>
            </a:xfrm>
            <a:prstGeom prst="rect">
              <a:avLst/>
            </a:prstGeom>
            <a:solidFill>
              <a:schemeClr val="bg1">
                <a:lumMod val="85000"/>
              </a:schemeClr>
            </a:solidFill>
            <a:ln w="15875">
              <a:solidFill>
                <a:schemeClr val="tx1"/>
              </a:solidFill>
              <a:prstDash val="sysDot"/>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dirty="0" smtClean="0">
                  <a:solidFill>
                    <a:schemeClr val="tx1"/>
                  </a:solidFill>
                  <a:latin typeface="仿宋" pitchFamily="49" charset="-122"/>
                  <a:ea typeface="仿宋" pitchFamily="49" charset="-122"/>
                </a:rPr>
                <a:t>实时数据服务</a:t>
              </a:r>
              <a:endParaRPr lang="zh-CN" altLang="en-US" sz="1400" b="1" dirty="0">
                <a:solidFill>
                  <a:schemeClr val="tx1"/>
                </a:solidFill>
                <a:latin typeface="仿宋" pitchFamily="49" charset="-122"/>
                <a:ea typeface="仿宋" pitchFamily="49" charset="-122"/>
              </a:endParaRPr>
            </a:p>
          </p:txBody>
        </p:sp>
        <p:sp>
          <p:nvSpPr>
            <p:cNvPr id="190" name="Flowchart: Magnetic Disk 227"/>
            <p:cNvSpPr/>
            <p:nvPr/>
          </p:nvSpPr>
          <p:spPr>
            <a:xfrm>
              <a:off x="7272178" y="4965878"/>
              <a:ext cx="776983" cy="602611"/>
            </a:xfrm>
            <a:prstGeom prst="flowChartMagneticDisk">
              <a:avLst/>
            </a:prstGeom>
            <a:noFill/>
            <a:ln w="9525">
              <a:solidFill>
                <a:schemeClr val="tx1"/>
              </a:solidFill>
            </a:ln>
            <a:effectLst>
              <a:innerShdw blurRad="63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smtClean="0">
                  <a:solidFill>
                    <a:schemeClr val="tx1"/>
                  </a:solidFill>
                  <a:latin typeface="仿宋" pitchFamily="49" charset="-122"/>
                  <a:ea typeface="仿宋" pitchFamily="49" charset="-122"/>
                </a:rPr>
                <a:t>应用数据库</a:t>
              </a:r>
              <a:endParaRPr lang="en-US" altLang="zh-CN" sz="1200" dirty="0">
                <a:solidFill>
                  <a:schemeClr val="tx1"/>
                </a:solidFill>
                <a:latin typeface="仿宋" pitchFamily="49" charset="-122"/>
                <a:ea typeface="仿宋" pitchFamily="49" charset="-122"/>
              </a:endParaRPr>
            </a:p>
          </p:txBody>
        </p:sp>
        <p:sp>
          <p:nvSpPr>
            <p:cNvPr id="191" name="Rectangle 226"/>
            <p:cNvSpPr/>
            <p:nvPr/>
          </p:nvSpPr>
          <p:spPr>
            <a:xfrm>
              <a:off x="8480377" y="4670281"/>
              <a:ext cx="1330149" cy="1430114"/>
            </a:xfrm>
            <a:prstGeom prst="rect">
              <a:avLst/>
            </a:prstGeom>
            <a:noFill/>
            <a:ln w="9525">
              <a:solidFill>
                <a:schemeClr val="tx1"/>
              </a:solidFill>
            </a:ln>
            <a:effectLst>
              <a:innerShdw blurRad="63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zh-CN" altLang="en-US" sz="1200" dirty="0" smtClean="0">
                  <a:solidFill>
                    <a:schemeClr val="tx1"/>
                  </a:solidFill>
                  <a:latin typeface="仿宋" pitchFamily="49" charset="-122"/>
                  <a:ea typeface="仿宋" pitchFamily="49" charset="-122"/>
                </a:rPr>
                <a:t>支持模型</a:t>
              </a:r>
              <a:endParaRPr lang="zh-CN" altLang="en-US" sz="1200" b="1" dirty="0">
                <a:solidFill>
                  <a:schemeClr val="tx1"/>
                </a:solidFill>
                <a:latin typeface="仿宋" pitchFamily="49" charset="-122"/>
                <a:ea typeface="仿宋" pitchFamily="49" charset="-122"/>
              </a:endParaRPr>
            </a:p>
          </p:txBody>
        </p:sp>
        <p:sp>
          <p:nvSpPr>
            <p:cNvPr id="192" name="Rectangle 58"/>
            <p:cNvSpPr/>
            <p:nvPr/>
          </p:nvSpPr>
          <p:spPr>
            <a:xfrm>
              <a:off x="8545607" y="4852026"/>
              <a:ext cx="1188720" cy="187240"/>
            </a:xfrm>
            <a:prstGeom prst="rect">
              <a:avLst/>
            </a:prstGeom>
            <a:solidFill>
              <a:srgbClr val="FFFF00"/>
            </a:solidFill>
            <a:ln w="9525">
              <a:solidFill>
                <a:schemeClr val="tx1"/>
              </a:solidFill>
            </a:ln>
            <a:effectLst>
              <a:innerShdw blurRad="63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zh-CN" altLang="en-US" sz="1000" dirty="0">
                  <a:solidFill>
                    <a:sysClr val="windowText" lastClr="000000"/>
                  </a:solidFill>
                  <a:latin typeface="仿宋" pitchFamily="49" charset="-122"/>
                  <a:ea typeface="仿宋" pitchFamily="49" charset="-122"/>
                </a:rPr>
                <a:t>非</a:t>
              </a:r>
              <a:r>
                <a:rPr lang="zh-CN" altLang="en-US" sz="1000" dirty="0" smtClean="0">
                  <a:solidFill>
                    <a:sysClr val="windowText" lastClr="000000"/>
                  </a:solidFill>
                  <a:latin typeface="仿宋" pitchFamily="49" charset="-122"/>
                  <a:ea typeface="仿宋" pitchFamily="49" charset="-122"/>
                </a:rPr>
                <a:t>零售内评模型</a:t>
              </a:r>
              <a:endParaRPr lang="en-US" altLang="zh-CN" sz="1000" dirty="0" smtClean="0">
                <a:solidFill>
                  <a:sysClr val="windowText" lastClr="000000"/>
                </a:solidFill>
                <a:latin typeface="仿宋" pitchFamily="49" charset="-122"/>
                <a:ea typeface="仿宋" pitchFamily="49" charset="-122"/>
              </a:endParaRPr>
            </a:p>
          </p:txBody>
        </p:sp>
        <p:sp>
          <p:nvSpPr>
            <p:cNvPr id="193" name="Rectangle 58"/>
            <p:cNvSpPr/>
            <p:nvPr/>
          </p:nvSpPr>
          <p:spPr>
            <a:xfrm>
              <a:off x="8544497" y="5057696"/>
              <a:ext cx="1188720" cy="187240"/>
            </a:xfrm>
            <a:prstGeom prst="rect">
              <a:avLst/>
            </a:prstGeom>
            <a:solidFill>
              <a:srgbClr val="FFFF00"/>
            </a:solidFill>
            <a:ln w="9525">
              <a:solidFill>
                <a:schemeClr val="tx1"/>
              </a:solidFill>
            </a:ln>
            <a:effectLst>
              <a:innerShdw blurRad="63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zh-CN" altLang="en-US" sz="1000" dirty="0" smtClean="0">
                  <a:solidFill>
                    <a:sysClr val="windowText" lastClr="000000"/>
                  </a:solidFill>
                  <a:latin typeface="仿宋" pitchFamily="49" charset="-122"/>
                  <a:ea typeface="仿宋" pitchFamily="49" charset="-122"/>
                </a:rPr>
                <a:t>零售内评模型</a:t>
              </a:r>
              <a:endParaRPr lang="en-US" altLang="zh-CN" sz="1000" dirty="0" smtClean="0">
                <a:solidFill>
                  <a:sysClr val="windowText" lastClr="000000"/>
                </a:solidFill>
                <a:latin typeface="仿宋" pitchFamily="49" charset="-122"/>
                <a:ea typeface="仿宋" pitchFamily="49" charset="-122"/>
              </a:endParaRPr>
            </a:p>
          </p:txBody>
        </p:sp>
        <p:sp>
          <p:nvSpPr>
            <p:cNvPr id="194" name="Rectangle 58"/>
            <p:cNvSpPr/>
            <p:nvPr/>
          </p:nvSpPr>
          <p:spPr>
            <a:xfrm>
              <a:off x="8542964" y="5263365"/>
              <a:ext cx="1188720" cy="187240"/>
            </a:xfrm>
            <a:prstGeom prst="rect">
              <a:avLst/>
            </a:prstGeom>
            <a:solidFill>
              <a:schemeClr val="bg1"/>
            </a:solidFill>
            <a:ln w="9525">
              <a:solidFill>
                <a:schemeClr val="tx1"/>
              </a:solidFill>
              <a:prstDash val="dash"/>
            </a:ln>
            <a:effectLst>
              <a:innerShdw blurRad="63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zh-CN" altLang="en-US" sz="1000" dirty="0">
                  <a:solidFill>
                    <a:sysClr val="windowText" lastClr="000000"/>
                  </a:solidFill>
                  <a:latin typeface="仿宋" pitchFamily="49" charset="-122"/>
                  <a:ea typeface="仿宋" pitchFamily="49" charset="-122"/>
                </a:rPr>
                <a:t>缓释</a:t>
              </a:r>
              <a:r>
                <a:rPr lang="zh-CN" altLang="en-US" sz="1000" dirty="0" smtClean="0">
                  <a:solidFill>
                    <a:sysClr val="windowText" lastClr="000000"/>
                  </a:solidFill>
                  <a:latin typeface="仿宋" pitchFamily="49" charset="-122"/>
                  <a:ea typeface="仿宋" pitchFamily="49" charset="-122"/>
                </a:rPr>
                <a:t>品估值模型</a:t>
              </a:r>
              <a:endParaRPr lang="en-US" altLang="zh-CN" sz="1000" dirty="0" smtClean="0">
                <a:solidFill>
                  <a:sysClr val="windowText" lastClr="000000"/>
                </a:solidFill>
                <a:latin typeface="仿宋" pitchFamily="49" charset="-122"/>
                <a:ea typeface="仿宋" pitchFamily="49" charset="-122"/>
              </a:endParaRPr>
            </a:p>
          </p:txBody>
        </p:sp>
        <p:sp>
          <p:nvSpPr>
            <p:cNvPr id="195" name="Rectangle 58"/>
            <p:cNvSpPr/>
            <p:nvPr/>
          </p:nvSpPr>
          <p:spPr>
            <a:xfrm>
              <a:off x="8544497" y="5469035"/>
              <a:ext cx="1188720" cy="187240"/>
            </a:xfrm>
            <a:prstGeom prst="rect">
              <a:avLst/>
            </a:prstGeom>
            <a:solidFill>
              <a:schemeClr val="bg1"/>
            </a:solidFill>
            <a:ln w="9525">
              <a:solidFill>
                <a:schemeClr val="tx1"/>
              </a:solidFill>
              <a:prstDash val="dash"/>
            </a:ln>
            <a:effectLst>
              <a:innerShdw blurRad="63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zh-CN" altLang="en-US" sz="1000" dirty="0" smtClean="0">
                  <a:solidFill>
                    <a:sysClr val="windowText" lastClr="000000"/>
                  </a:solidFill>
                  <a:latin typeface="仿宋" pitchFamily="49" charset="-122"/>
                  <a:ea typeface="仿宋" pitchFamily="49" charset="-122"/>
                </a:rPr>
                <a:t>市场风险模型</a:t>
              </a:r>
              <a:endParaRPr lang="en-US" altLang="zh-CN" sz="1000" dirty="0" smtClean="0">
                <a:solidFill>
                  <a:sysClr val="windowText" lastClr="000000"/>
                </a:solidFill>
                <a:latin typeface="仿宋" pitchFamily="49" charset="-122"/>
                <a:ea typeface="仿宋" pitchFamily="49" charset="-122"/>
              </a:endParaRPr>
            </a:p>
          </p:txBody>
        </p:sp>
        <p:sp>
          <p:nvSpPr>
            <p:cNvPr id="196" name="Rectangle 58"/>
            <p:cNvSpPr/>
            <p:nvPr/>
          </p:nvSpPr>
          <p:spPr>
            <a:xfrm>
              <a:off x="8543701" y="5674704"/>
              <a:ext cx="1188720" cy="187240"/>
            </a:xfrm>
            <a:prstGeom prst="rect">
              <a:avLst/>
            </a:prstGeom>
            <a:solidFill>
              <a:schemeClr val="bg1"/>
            </a:solidFill>
            <a:ln w="9525">
              <a:solidFill>
                <a:schemeClr val="tx1"/>
              </a:solidFill>
              <a:prstDash val="dash"/>
            </a:ln>
            <a:effectLst>
              <a:innerShdw blurRad="63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zh-CN" altLang="en-US" sz="1000" dirty="0" smtClean="0">
                  <a:solidFill>
                    <a:sysClr val="windowText" lastClr="000000"/>
                  </a:solidFill>
                  <a:latin typeface="仿宋" pitchFamily="49" charset="-122"/>
                  <a:ea typeface="仿宋" pitchFamily="49" charset="-122"/>
                </a:rPr>
                <a:t>操作风险模型</a:t>
              </a:r>
              <a:endParaRPr lang="en-US" altLang="zh-CN" sz="1000" dirty="0" smtClean="0">
                <a:solidFill>
                  <a:sysClr val="windowText" lastClr="000000"/>
                </a:solidFill>
                <a:latin typeface="仿宋" pitchFamily="49" charset="-122"/>
                <a:ea typeface="仿宋" pitchFamily="49" charset="-122"/>
              </a:endParaRPr>
            </a:p>
          </p:txBody>
        </p:sp>
        <p:sp>
          <p:nvSpPr>
            <p:cNvPr id="197" name="Rectangle 58"/>
            <p:cNvSpPr/>
            <p:nvPr/>
          </p:nvSpPr>
          <p:spPr>
            <a:xfrm>
              <a:off x="8540624" y="5880375"/>
              <a:ext cx="1188720" cy="187240"/>
            </a:xfrm>
            <a:prstGeom prst="rect">
              <a:avLst/>
            </a:prstGeom>
            <a:solidFill>
              <a:schemeClr val="bg1"/>
            </a:solidFill>
            <a:ln w="9525">
              <a:solidFill>
                <a:schemeClr val="tx1"/>
              </a:solidFill>
              <a:prstDash val="dash"/>
            </a:ln>
            <a:effectLst>
              <a:innerShdw blurRad="63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zh-CN" altLang="en-US" sz="1000" dirty="0" smtClean="0">
                  <a:solidFill>
                    <a:sysClr val="windowText" lastClr="000000"/>
                  </a:solidFill>
                  <a:latin typeface="仿宋" pitchFamily="49" charset="-122"/>
                  <a:ea typeface="仿宋" pitchFamily="49" charset="-122"/>
                </a:rPr>
                <a:t>其它计量模型</a:t>
              </a:r>
              <a:endParaRPr lang="en-US" altLang="zh-CN" sz="1000" dirty="0" smtClean="0">
                <a:solidFill>
                  <a:sysClr val="windowText" lastClr="000000"/>
                </a:solidFill>
                <a:latin typeface="仿宋" pitchFamily="49" charset="-122"/>
                <a:ea typeface="仿宋" pitchFamily="49" charset="-122"/>
              </a:endParaRPr>
            </a:p>
          </p:txBody>
        </p:sp>
        <p:sp>
          <p:nvSpPr>
            <p:cNvPr id="198" name="立方体 197"/>
            <p:cNvSpPr/>
            <p:nvPr/>
          </p:nvSpPr>
          <p:spPr>
            <a:xfrm>
              <a:off x="3581400" y="2628726"/>
              <a:ext cx="1828800" cy="496704"/>
            </a:xfrm>
            <a:prstGeom prst="cube">
              <a:avLst/>
            </a:prstGeom>
            <a:solidFill>
              <a:schemeClr val="bg1"/>
            </a:solidFill>
            <a:ln w="9525">
              <a:solidFill>
                <a:schemeClr val="tx1"/>
              </a:solidFill>
              <a:prstDash val="dash"/>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 pitchFamily="49" charset="-122"/>
                  <a:ea typeface="仿宋" pitchFamily="49" charset="-122"/>
                </a:rPr>
                <a:t>模型计量层</a:t>
              </a:r>
            </a:p>
          </p:txBody>
        </p:sp>
        <p:sp>
          <p:nvSpPr>
            <p:cNvPr id="199" name="流程图: 磁盘 145"/>
            <p:cNvSpPr/>
            <p:nvPr/>
          </p:nvSpPr>
          <p:spPr>
            <a:xfrm>
              <a:off x="3378379" y="3367715"/>
              <a:ext cx="2164949" cy="611142"/>
            </a:xfrm>
            <a:prstGeom prst="flowChartMagneticDisk">
              <a:avLst/>
            </a:prstGeom>
            <a:solidFill>
              <a:schemeClr val="bg1"/>
            </a:solid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仿宋" pitchFamily="49" charset="-122"/>
                  <a:ea typeface="仿宋" pitchFamily="49" charset="-122"/>
                </a:rPr>
                <a:t>指标层</a:t>
              </a:r>
              <a:endParaRPr lang="zh-CN" altLang="en-US" sz="1400" b="1" dirty="0">
                <a:solidFill>
                  <a:schemeClr val="tx1"/>
                </a:solidFill>
                <a:latin typeface="仿宋" pitchFamily="49" charset="-122"/>
                <a:ea typeface="仿宋" pitchFamily="49" charset="-122"/>
              </a:endParaRPr>
            </a:p>
          </p:txBody>
        </p:sp>
        <p:sp>
          <p:nvSpPr>
            <p:cNvPr id="200" name="AutoShape 89"/>
            <p:cNvSpPr>
              <a:spLocks noEditPoints="1" noChangeArrowheads="1"/>
            </p:cNvSpPr>
            <p:nvPr/>
          </p:nvSpPr>
          <p:spPr bwMode="auto">
            <a:xfrm>
              <a:off x="4857527" y="2574555"/>
              <a:ext cx="292780" cy="157426"/>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rotWithShape="1">
              <a:gsLst>
                <a:gs pos="0">
                  <a:srgbClr val="99CC00">
                    <a:gamma/>
                    <a:tint val="48627"/>
                    <a:invGamma/>
                  </a:srgbClr>
                </a:gs>
                <a:gs pos="100000">
                  <a:srgbClr val="99CC00"/>
                </a:gs>
              </a:gsLst>
              <a:lin ang="2700000" scaled="1"/>
            </a:gradFill>
            <a:ln w="9525">
              <a:miter lim="800000"/>
              <a:headEnd/>
              <a:tailEnd/>
            </a:ln>
            <a:effectLst/>
            <a:scene3d>
              <a:camera prst="legacyPerspectiveFront">
                <a:rot lat="20099999" lon="1500000" rev="0"/>
              </a:camera>
              <a:lightRig rig="legacyFlat4" dir="b"/>
            </a:scene3d>
            <a:sp3d extrusionH="100000" prstMaterial="legacyMatte">
              <a:bevelT w="13500" h="13500" prst="angle"/>
              <a:bevelB w="13500" h="13500" prst="angle"/>
              <a:extrusionClr>
                <a:srgbClr val="99CC00"/>
              </a:extrusionClr>
            </a:sp3d>
          </p:spPr>
          <p:txBody>
            <a:bodyPr>
              <a:flatTx/>
            </a:bodyPr>
            <a:lstStyle/>
            <a:p>
              <a:endParaRPr lang="zh-CN" altLang="en-US">
                <a:latin typeface="仿宋" pitchFamily="49" charset="-122"/>
                <a:ea typeface="仿宋" pitchFamily="49" charset="-122"/>
              </a:endParaRPr>
            </a:p>
          </p:txBody>
        </p:sp>
        <p:sp>
          <p:nvSpPr>
            <p:cNvPr id="201" name="AutoShape 90"/>
            <p:cNvSpPr>
              <a:spLocks noEditPoints="1" noChangeArrowheads="1"/>
            </p:cNvSpPr>
            <p:nvPr/>
          </p:nvSpPr>
          <p:spPr bwMode="auto">
            <a:xfrm>
              <a:off x="5009928" y="2574555"/>
              <a:ext cx="274289" cy="1466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rotWithShape="1">
              <a:gsLst>
                <a:gs pos="0">
                  <a:srgbClr val="99CC00">
                    <a:gamma/>
                    <a:tint val="48627"/>
                    <a:invGamma/>
                  </a:srgbClr>
                </a:gs>
                <a:gs pos="100000">
                  <a:srgbClr val="99CC00"/>
                </a:gs>
              </a:gsLst>
              <a:lin ang="2700000" scaled="1"/>
            </a:gradFill>
            <a:ln w="9525">
              <a:miter lim="800000"/>
              <a:headEnd/>
              <a:tailEnd/>
            </a:ln>
            <a:effectLst/>
            <a:scene3d>
              <a:camera prst="legacyPerspectiveFront">
                <a:rot lat="20099999" lon="1500000" rev="0"/>
              </a:camera>
              <a:lightRig rig="legacyFlat4" dir="b"/>
            </a:scene3d>
            <a:sp3d extrusionH="100000" prstMaterial="legacyMatte">
              <a:bevelT w="13500" h="13500" prst="angle"/>
              <a:bevelB w="13500" h="13500" prst="angle"/>
              <a:extrusionClr>
                <a:srgbClr val="99CC00"/>
              </a:extrusionClr>
            </a:sp3d>
          </p:spPr>
          <p:txBody>
            <a:bodyPr>
              <a:flatTx/>
            </a:bodyPr>
            <a:lstStyle/>
            <a:p>
              <a:endParaRPr lang="zh-CN" altLang="en-US">
                <a:latin typeface="仿宋" pitchFamily="49" charset="-122"/>
                <a:ea typeface="仿宋" pitchFamily="49" charset="-122"/>
              </a:endParaRPr>
            </a:p>
          </p:txBody>
        </p:sp>
        <p:sp>
          <p:nvSpPr>
            <p:cNvPr id="202" name="AutoShape 91"/>
            <p:cNvSpPr>
              <a:spLocks noEditPoints="1" noChangeArrowheads="1"/>
            </p:cNvSpPr>
            <p:nvPr/>
          </p:nvSpPr>
          <p:spPr bwMode="auto">
            <a:xfrm>
              <a:off x="4806369" y="2635079"/>
              <a:ext cx="320517" cy="173526"/>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rotWithShape="1">
              <a:gsLst>
                <a:gs pos="0">
                  <a:srgbClr val="99CC00">
                    <a:gamma/>
                    <a:tint val="48627"/>
                    <a:invGamma/>
                  </a:srgbClr>
                </a:gs>
                <a:gs pos="100000">
                  <a:srgbClr val="99CC00"/>
                </a:gs>
              </a:gsLst>
              <a:lin ang="2700000" scaled="1"/>
            </a:gradFill>
            <a:ln w="9525">
              <a:miter lim="800000"/>
              <a:headEnd/>
              <a:tailEnd/>
            </a:ln>
            <a:effectLst/>
            <a:scene3d>
              <a:camera prst="legacyPerspectiveFront">
                <a:rot lat="20099999" lon="1500000" rev="0"/>
              </a:camera>
              <a:lightRig rig="legacyFlat4" dir="b"/>
            </a:scene3d>
            <a:sp3d extrusionH="100000" prstMaterial="legacyMatte">
              <a:bevelT w="13500" h="13500" prst="angle"/>
              <a:bevelB w="13500" h="13500" prst="angle"/>
              <a:extrusionClr>
                <a:srgbClr val="99CC00"/>
              </a:extrusionClr>
            </a:sp3d>
          </p:spPr>
          <p:txBody>
            <a:bodyPr>
              <a:flatTx/>
            </a:bodyPr>
            <a:lstStyle/>
            <a:p>
              <a:endParaRPr lang="zh-CN" altLang="en-US">
                <a:latin typeface="仿宋" pitchFamily="49" charset="-122"/>
                <a:ea typeface="仿宋" pitchFamily="49" charset="-122"/>
              </a:endParaRPr>
            </a:p>
          </p:txBody>
        </p:sp>
        <p:sp>
          <p:nvSpPr>
            <p:cNvPr id="203" name="虚尾箭头 202"/>
            <p:cNvSpPr/>
            <p:nvPr/>
          </p:nvSpPr>
          <p:spPr bwMode="auto">
            <a:xfrm rot="16200000">
              <a:off x="2785397" y="3787449"/>
              <a:ext cx="1638353" cy="304800"/>
            </a:xfrm>
            <a:prstGeom prst="stripedRightArrow">
              <a:avLst/>
            </a:prstGeom>
            <a:solidFill>
              <a:schemeClr val="bg1"/>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6038" rIns="0"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仿宋" pitchFamily="49" charset="-122"/>
                <a:ea typeface="仿宋" pitchFamily="49" charset="-122"/>
              </a:endParaRPr>
            </a:p>
          </p:txBody>
        </p:sp>
        <p:sp>
          <p:nvSpPr>
            <p:cNvPr id="204" name="矩形 203"/>
            <p:cNvSpPr/>
            <p:nvPr/>
          </p:nvSpPr>
          <p:spPr>
            <a:xfrm>
              <a:off x="6595751" y="3432740"/>
              <a:ext cx="228600" cy="1794387"/>
            </a:xfrm>
            <a:prstGeom prst="rect">
              <a:avLst/>
            </a:prstGeom>
            <a:solidFill>
              <a:schemeClr val="bg1">
                <a:lumMod val="85000"/>
              </a:schemeClr>
            </a:solidFill>
            <a:ln w="15875">
              <a:solidFill>
                <a:schemeClr val="tx1"/>
              </a:solidFill>
              <a:prstDash val="sysDot"/>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dirty="0">
                  <a:solidFill>
                    <a:schemeClr val="tx1"/>
                  </a:solidFill>
                  <a:latin typeface="仿宋" pitchFamily="49" charset="-122"/>
                  <a:ea typeface="仿宋" pitchFamily="49" charset="-122"/>
                </a:rPr>
                <a:t>批量数据服务</a:t>
              </a:r>
            </a:p>
          </p:txBody>
        </p:sp>
        <p:sp>
          <p:nvSpPr>
            <p:cNvPr id="205" name="流程图: 过程 89"/>
            <p:cNvSpPr/>
            <p:nvPr/>
          </p:nvSpPr>
          <p:spPr>
            <a:xfrm>
              <a:off x="412843" y="1014218"/>
              <a:ext cx="782571" cy="374481"/>
            </a:xfrm>
            <a:prstGeom prst="flowChartProcess">
              <a:avLst/>
            </a:prstGeom>
            <a:noFill/>
            <a:ln w="9525">
              <a:no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200" dirty="0" smtClean="0">
                  <a:latin typeface="仿宋" pitchFamily="49" charset="-122"/>
                  <a:ea typeface="仿宋" pitchFamily="49" charset="-122"/>
                </a:rPr>
                <a:t>源数据</a:t>
              </a:r>
              <a:endParaRPr lang="zh-CN" altLang="en-US" sz="1200" dirty="0">
                <a:latin typeface="仿宋" pitchFamily="49" charset="-122"/>
                <a:ea typeface="仿宋" pitchFamily="49" charset="-122"/>
              </a:endParaRPr>
            </a:p>
          </p:txBody>
        </p:sp>
        <p:sp>
          <p:nvSpPr>
            <p:cNvPr id="206" name="流程图: 过程 90"/>
            <p:cNvSpPr/>
            <p:nvPr/>
          </p:nvSpPr>
          <p:spPr>
            <a:xfrm>
              <a:off x="7349194" y="1653956"/>
              <a:ext cx="782571" cy="374481"/>
            </a:xfrm>
            <a:prstGeom prst="flowChartProcess">
              <a:avLst/>
            </a:prstGeom>
            <a:solidFill>
              <a:srgbClr val="FFFF00"/>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spcBef>
                  <a:spcPts val="0"/>
                </a:spcBef>
              </a:pPr>
              <a:r>
                <a:rPr lang="zh-CN" altLang="en-US" sz="1200" dirty="0" smtClean="0">
                  <a:latin typeface="仿宋" pitchFamily="49" charset="-122"/>
                  <a:ea typeface="仿宋" pitchFamily="49" charset="-122"/>
                </a:rPr>
                <a:t>零售内评</a:t>
              </a:r>
              <a:endParaRPr lang="en-US" altLang="zh-CN" sz="1200" dirty="0" smtClean="0">
                <a:latin typeface="仿宋" pitchFamily="49" charset="-122"/>
                <a:ea typeface="仿宋" pitchFamily="49" charset="-122"/>
              </a:endParaRPr>
            </a:p>
            <a:p>
              <a:pPr algn="ctr">
                <a:spcBef>
                  <a:spcPts val="0"/>
                </a:spcBef>
              </a:pPr>
              <a:r>
                <a:rPr lang="zh-CN" altLang="en-US" sz="1200" dirty="0" smtClean="0">
                  <a:latin typeface="仿宋" pitchFamily="49" charset="-122"/>
                  <a:ea typeface="仿宋" pitchFamily="49" charset="-122"/>
                </a:rPr>
                <a:t>系统</a:t>
              </a:r>
              <a:endParaRPr lang="zh-CN" altLang="en-US" sz="1200" dirty="0">
                <a:latin typeface="仿宋" pitchFamily="49" charset="-122"/>
                <a:ea typeface="仿宋" pitchFamily="49" charset="-122"/>
              </a:endParaRPr>
            </a:p>
          </p:txBody>
        </p:sp>
        <p:sp>
          <p:nvSpPr>
            <p:cNvPr id="207" name="流程图: 过程 91"/>
            <p:cNvSpPr/>
            <p:nvPr/>
          </p:nvSpPr>
          <p:spPr>
            <a:xfrm>
              <a:off x="7349194" y="2590158"/>
              <a:ext cx="782571" cy="374481"/>
            </a:xfrm>
            <a:prstGeom prst="flowChartProcess">
              <a:avLst/>
            </a:prstGeom>
            <a:solidFill>
              <a:srgbClr val="FFFF00"/>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200" dirty="0" smtClean="0">
                  <a:latin typeface="仿宋" pitchFamily="49" charset="-122"/>
                  <a:ea typeface="仿宋" pitchFamily="49" charset="-122"/>
                </a:rPr>
                <a:t>RWA</a:t>
              </a:r>
              <a:r>
                <a:rPr lang="zh-CN" altLang="en-US" sz="1200" dirty="0">
                  <a:latin typeface="仿宋" pitchFamily="49" charset="-122"/>
                  <a:ea typeface="仿宋" pitchFamily="49" charset="-122"/>
                </a:rPr>
                <a:t>系统</a:t>
              </a:r>
            </a:p>
          </p:txBody>
        </p:sp>
        <p:sp>
          <p:nvSpPr>
            <p:cNvPr id="208" name="流程图: 过程 92"/>
            <p:cNvSpPr/>
            <p:nvPr/>
          </p:nvSpPr>
          <p:spPr>
            <a:xfrm>
              <a:off x="7349194" y="3058259"/>
              <a:ext cx="782571" cy="374481"/>
            </a:xfrm>
            <a:prstGeom prst="flowChartProcess">
              <a:avLst/>
            </a:prstGeom>
            <a:solidFill>
              <a:srgbClr val="FFFF00"/>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spcBef>
                  <a:spcPts val="0"/>
                </a:spcBef>
              </a:pPr>
              <a:r>
                <a:rPr lang="zh-CN" altLang="en-US" sz="1200" dirty="0" smtClean="0">
                  <a:latin typeface="仿宋" pitchFamily="49" charset="-122"/>
                  <a:ea typeface="仿宋" pitchFamily="49" charset="-122"/>
                </a:rPr>
                <a:t>市场风险</a:t>
              </a:r>
              <a:endParaRPr lang="en-US" altLang="zh-CN" sz="1200" dirty="0" smtClean="0">
                <a:latin typeface="仿宋" pitchFamily="49" charset="-122"/>
                <a:ea typeface="仿宋" pitchFamily="49" charset="-122"/>
              </a:endParaRPr>
            </a:p>
            <a:p>
              <a:pPr algn="ctr">
                <a:spcBef>
                  <a:spcPts val="0"/>
                </a:spcBef>
              </a:pPr>
              <a:r>
                <a:rPr lang="zh-CN" altLang="en-US" sz="1200" dirty="0" smtClean="0">
                  <a:latin typeface="仿宋" pitchFamily="49" charset="-122"/>
                  <a:ea typeface="仿宋" pitchFamily="49" charset="-122"/>
                </a:rPr>
                <a:t>系统</a:t>
              </a:r>
              <a:endParaRPr lang="zh-CN" altLang="en-US" sz="1200" dirty="0">
                <a:latin typeface="仿宋" pitchFamily="49" charset="-122"/>
                <a:ea typeface="仿宋" pitchFamily="49" charset="-122"/>
              </a:endParaRPr>
            </a:p>
          </p:txBody>
        </p:sp>
        <p:sp>
          <p:nvSpPr>
            <p:cNvPr id="209" name="流程图: 过程 93"/>
            <p:cNvSpPr/>
            <p:nvPr/>
          </p:nvSpPr>
          <p:spPr>
            <a:xfrm>
              <a:off x="8229601" y="2574555"/>
              <a:ext cx="782571" cy="374481"/>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spcBef>
                  <a:spcPts val="0"/>
                </a:spcBef>
              </a:pPr>
              <a:r>
                <a:rPr lang="zh-CN" altLang="en-US" sz="1200" dirty="0" smtClean="0">
                  <a:latin typeface="仿宋" pitchFamily="49" charset="-122"/>
                  <a:ea typeface="仿宋" pitchFamily="49" charset="-122"/>
                </a:rPr>
                <a:t>经济资本</a:t>
              </a:r>
              <a:endParaRPr lang="en-US" altLang="zh-CN" sz="1200" dirty="0" smtClean="0">
                <a:latin typeface="仿宋" pitchFamily="49" charset="-122"/>
                <a:ea typeface="仿宋" pitchFamily="49" charset="-122"/>
              </a:endParaRPr>
            </a:p>
            <a:p>
              <a:pPr algn="ctr">
                <a:spcBef>
                  <a:spcPts val="0"/>
                </a:spcBef>
              </a:pPr>
              <a:r>
                <a:rPr lang="zh-CN" altLang="en-US" sz="1200" dirty="0" smtClean="0">
                  <a:latin typeface="仿宋" pitchFamily="49" charset="-122"/>
                  <a:ea typeface="仿宋" pitchFamily="49" charset="-122"/>
                </a:rPr>
                <a:t>计量系统</a:t>
              </a:r>
              <a:endParaRPr lang="zh-CN" altLang="en-US" sz="1200" dirty="0">
                <a:latin typeface="仿宋" pitchFamily="49" charset="-122"/>
                <a:ea typeface="仿宋" pitchFamily="49" charset="-122"/>
              </a:endParaRPr>
            </a:p>
          </p:txBody>
        </p:sp>
        <p:sp>
          <p:nvSpPr>
            <p:cNvPr id="210" name="流程图: 过程 95"/>
            <p:cNvSpPr/>
            <p:nvPr/>
          </p:nvSpPr>
          <p:spPr>
            <a:xfrm>
              <a:off x="8229601" y="1638353"/>
              <a:ext cx="782571" cy="390084"/>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spcBef>
                  <a:spcPts val="0"/>
                </a:spcBef>
              </a:pPr>
              <a:r>
                <a:rPr lang="zh-CN" altLang="en-US" sz="1200" dirty="0" smtClean="0">
                  <a:latin typeface="仿宋" pitchFamily="49" charset="-122"/>
                  <a:ea typeface="仿宋" pitchFamily="49" charset="-122"/>
                </a:rPr>
                <a:t>限额管理</a:t>
              </a:r>
              <a:endParaRPr lang="en-US" altLang="zh-CN" sz="1200" dirty="0" smtClean="0">
                <a:latin typeface="仿宋" pitchFamily="49" charset="-122"/>
                <a:ea typeface="仿宋" pitchFamily="49" charset="-122"/>
              </a:endParaRPr>
            </a:p>
            <a:p>
              <a:pPr algn="ctr">
                <a:spcBef>
                  <a:spcPts val="0"/>
                </a:spcBef>
              </a:pPr>
              <a:r>
                <a:rPr lang="zh-CN" altLang="en-US" sz="1200" dirty="0" smtClean="0">
                  <a:latin typeface="仿宋" pitchFamily="49" charset="-122"/>
                  <a:ea typeface="仿宋" pitchFamily="49" charset="-122"/>
                </a:rPr>
                <a:t>系统</a:t>
              </a:r>
              <a:endParaRPr lang="zh-CN" altLang="en-US" sz="1200" dirty="0">
                <a:latin typeface="仿宋" pitchFamily="49" charset="-122"/>
                <a:ea typeface="仿宋" pitchFamily="49" charset="-122"/>
              </a:endParaRPr>
            </a:p>
          </p:txBody>
        </p:sp>
        <p:sp>
          <p:nvSpPr>
            <p:cNvPr id="211" name="流程图: 过程 96"/>
            <p:cNvSpPr/>
            <p:nvPr/>
          </p:nvSpPr>
          <p:spPr>
            <a:xfrm>
              <a:off x="7349194" y="2106454"/>
              <a:ext cx="782571" cy="374481"/>
            </a:xfrm>
            <a:prstGeom prst="flowChartProcess">
              <a:avLst/>
            </a:prstGeom>
            <a:solidFill>
              <a:srgbClr val="FFFF00"/>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spcBef>
                  <a:spcPts val="0"/>
                </a:spcBef>
              </a:pPr>
              <a:r>
                <a:rPr lang="zh-CN" altLang="en-US" sz="1200" dirty="0" smtClean="0">
                  <a:latin typeface="仿宋" pitchFamily="49" charset="-122"/>
                  <a:ea typeface="仿宋" pitchFamily="49" charset="-122"/>
                </a:rPr>
                <a:t>非零售内评</a:t>
              </a:r>
              <a:endParaRPr lang="zh-CN" altLang="en-US" sz="1200" dirty="0">
                <a:latin typeface="仿宋" pitchFamily="49" charset="-122"/>
                <a:ea typeface="仿宋" pitchFamily="49" charset="-122"/>
              </a:endParaRPr>
            </a:p>
          </p:txBody>
        </p:sp>
        <p:sp>
          <p:nvSpPr>
            <p:cNvPr id="212" name="流程图: 过程 99"/>
            <p:cNvSpPr/>
            <p:nvPr/>
          </p:nvSpPr>
          <p:spPr>
            <a:xfrm>
              <a:off x="8229601" y="2106454"/>
              <a:ext cx="782571" cy="390084"/>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spcBef>
                  <a:spcPts val="0"/>
                </a:spcBef>
              </a:pPr>
              <a:r>
                <a:rPr lang="zh-CN" altLang="en-US" sz="1200" dirty="0" smtClean="0">
                  <a:latin typeface="仿宋" pitchFamily="49" charset="-122"/>
                  <a:ea typeface="仿宋" pitchFamily="49" charset="-122"/>
                </a:rPr>
                <a:t>压力测试</a:t>
              </a:r>
              <a:endParaRPr lang="en-US" altLang="zh-CN" sz="1200" dirty="0" smtClean="0">
                <a:latin typeface="仿宋" pitchFamily="49" charset="-122"/>
                <a:ea typeface="仿宋" pitchFamily="49" charset="-122"/>
              </a:endParaRPr>
            </a:p>
            <a:p>
              <a:pPr algn="ctr">
                <a:spcBef>
                  <a:spcPts val="0"/>
                </a:spcBef>
              </a:pPr>
              <a:r>
                <a:rPr lang="zh-CN" altLang="en-US" sz="1200" dirty="0" smtClean="0">
                  <a:latin typeface="仿宋" pitchFamily="49" charset="-122"/>
                  <a:ea typeface="仿宋" pitchFamily="49" charset="-122"/>
                </a:rPr>
                <a:t>系统</a:t>
              </a:r>
              <a:endParaRPr lang="zh-CN" altLang="en-US" sz="1200" dirty="0">
                <a:latin typeface="仿宋" pitchFamily="49" charset="-122"/>
                <a:ea typeface="仿宋" pitchFamily="49" charset="-122"/>
              </a:endParaRPr>
            </a:p>
          </p:txBody>
        </p:sp>
        <p:sp>
          <p:nvSpPr>
            <p:cNvPr id="213" name="流程图: 过程 100"/>
            <p:cNvSpPr/>
            <p:nvPr/>
          </p:nvSpPr>
          <p:spPr>
            <a:xfrm>
              <a:off x="8229601" y="3042656"/>
              <a:ext cx="782571" cy="468101"/>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spcBef>
                  <a:spcPts val="0"/>
                </a:spcBef>
              </a:pPr>
              <a:r>
                <a:rPr lang="zh-CN" altLang="en-US" sz="1200" dirty="0" smtClean="0">
                  <a:latin typeface="仿宋" pitchFamily="49" charset="-122"/>
                  <a:ea typeface="仿宋" pitchFamily="49" charset="-122"/>
                </a:rPr>
                <a:t>风险监控</a:t>
              </a:r>
              <a:endParaRPr lang="en-US" altLang="zh-CN" sz="1200" dirty="0" smtClean="0">
                <a:latin typeface="仿宋" pitchFamily="49" charset="-122"/>
                <a:ea typeface="仿宋" pitchFamily="49" charset="-122"/>
              </a:endParaRPr>
            </a:p>
            <a:p>
              <a:pPr algn="ctr">
                <a:spcBef>
                  <a:spcPts val="0"/>
                </a:spcBef>
              </a:pPr>
              <a:r>
                <a:rPr lang="zh-CN" altLang="en-US" sz="1200" dirty="0" smtClean="0">
                  <a:latin typeface="仿宋" pitchFamily="49" charset="-122"/>
                  <a:ea typeface="仿宋" pitchFamily="49" charset="-122"/>
                </a:rPr>
                <a:t>系统</a:t>
              </a:r>
              <a:endParaRPr lang="zh-CN" altLang="en-US" sz="1200" dirty="0">
                <a:latin typeface="仿宋" pitchFamily="49" charset="-122"/>
                <a:ea typeface="仿宋" pitchFamily="49" charset="-122"/>
              </a:endParaRPr>
            </a:p>
          </p:txBody>
        </p:sp>
        <p:sp>
          <p:nvSpPr>
            <p:cNvPr id="214" name="右箭头 213"/>
            <p:cNvSpPr/>
            <p:nvPr/>
          </p:nvSpPr>
          <p:spPr bwMode="auto">
            <a:xfrm>
              <a:off x="6305327" y="3210247"/>
              <a:ext cx="762000" cy="156034"/>
            </a:xfrm>
            <a:prstGeom prst="rightArrow">
              <a:avLst/>
            </a:prstGeom>
            <a:solidFill>
              <a:schemeClr val="bg1"/>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6038" rIns="0"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仿宋" pitchFamily="49" charset="-122"/>
                <a:ea typeface="仿宋" pitchFamily="49" charset="-122"/>
              </a:endParaRPr>
            </a:p>
          </p:txBody>
        </p:sp>
        <p:sp>
          <p:nvSpPr>
            <p:cNvPr id="215" name="流程图: 过程 103"/>
            <p:cNvSpPr/>
            <p:nvPr/>
          </p:nvSpPr>
          <p:spPr>
            <a:xfrm>
              <a:off x="9198104" y="1589631"/>
              <a:ext cx="533400" cy="390084"/>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spcBef>
                  <a:spcPts val="0"/>
                </a:spcBef>
              </a:pPr>
              <a:r>
                <a:rPr lang="zh-CN" altLang="en-US" sz="1200" dirty="0" smtClean="0">
                  <a:latin typeface="仿宋" pitchFamily="49" charset="-122"/>
                  <a:ea typeface="仿宋" pitchFamily="49" charset="-122"/>
                </a:rPr>
                <a:t>多维</a:t>
              </a:r>
              <a:endParaRPr lang="en-US" altLang="zh-CN" sz="1200" dirty="0" smtClean="0">
                <a:latin typeface="仿宋" pitchFamily="49" charset="-122"/>
                <a:ea typeface="仿宋" pitchFamily="49" charset="-122"/>
              </a:endParaRPr>
            </a:p>
            <a:p>
              <a:pPr algn="ctr">
                <a:spcBef>
                  <a:spcPts val="0"/>
                </a:spcBef>
              </a:pPr>
              <a:r>
                <a:rPr lang="zh-CN" altLang="en-US" sz="1200" dirty="0" smtClean="0">
                  <a:latin typeface="仿宋" pitchFamily="49" charset="-122"/>
                  <a:ea typeface="仿宋" pitchFamily="49" charset="-122"/>
                </a:rPr>
                <a:t>分析</a:t>
              </a:r>
              <a:endParaRPr lang="zh-CN" altLang="en-US" sz="1200" dirty="0">
                <a:latin typeface="仿宋" pitchFamily="49" charset="-122"/>
                <a:ea typeface="仿宋" pitchFamily="49" charset="-122"/>
              </a:endParaRPr>
            </a:p>
          </p:txBody>
        </p:sp>
        <p:sp>
          <p:nvSpPr>
            <p:cNvPr id="216" name="流程图: 过程 104"/>
            <p:cNvSpPr/>
            <p:nvPr/>
          </p:nvSpPr>
          <p:spPr>
            <a:xfrm>
              <a:off x="9200927" y="2057732"/>
              <a:ext cx="533400" cy="390084"/>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zh-CN" altLang="en-US" sz="1200" dirty="0" smtClean="0">
                  <a:latin typeface="仿宋" pitchFamily="49" charset="-122"/>
                  <a:ea typeface="仿宋" pitchFamily="49" charset="-122"/>
                </a:rPr>
                <a:t>仪表盘</a:t>
              </a:r>
              <a:endParaRPr lang="zh-CN" altLang="en-US" sz="1200" dirty="0">
                <a:latin typeface="仿宋" pitchFamily="49" charset="-122"/>
                <a:ea typeface="仿宋" pitchFamily="49" charset="-122"/>
              </a:endParaRPr>
            </a:p>
          </p:txBody>
        </p:sp>
        <p:sp>
          <p:nvSpPr>
            <p:cNvPr id="217" name="流程图: 过程 105"/>
            <p:cNvSpPr/>
            <p:nvPr/>
          </p:nvSpPr>
          <p:spPr>
            <a:xfrm>
              <a:off x="9200927" y="3609401"/>
              <a:ext cx="533400" cy="390084"/>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spcBef>
                  <a:spcPts val="0"/>
                </a:spcBef>
              </a:pPr>
              <a:r>
                <a:rPr lang="zh-CN" altLang="en-US" sz="1200" dirty="0" smtClean="0">
                  <a:latin typeface="仿宋" pitchFamily="49" charset="-122"/>
                  <a:ea typeface="仿宋" pitchFamily="49" charset="-122"/>
                </a:rPr>
                <a:t>固定</a:t>
              </a:r>
              <a:endParaRPr lang="en-US" altLang="zh-CN" sz="1200" dirty="0" smtClean="0">
                <a:latin typeface="仿宋" pitchFamily="49" charset="-122"/>
                <a:ea typeface="仿宋" pitchFamily="49" charset="-122"/>
              </a:endParaRPr>
            </a:p>
            <a:p>
              <a:pPr algn="ctr">
                <a:spcBef>
                  <a:spcPts val="0"/>
                </a:spcBef>
              </a:pPr>
              <a:r>
                <a:rPr lang="zh-CN" altLang="en-US" sz="1200" dirty="0" smtClean="0">
                  <a:latin typeface="仿宋" pitchFamily="49" charset="-122"/>
                  <a:ea typeface="仿宋" pitchFamily="49" charset="-122"/>
                </a:rPr>
                <a:t>报表</a:t>
              </a:r>
              <a:endParaRPr lang="zh-CN" altLang="en-US" sz="1200" dirty="0">
                <a:latin typeface="仿宋" pitchFamily="49" charset="-122"/>
                <a:ea typeface="仿宋" pitchFamily="49" charset="-122"/>
              </a:endParaRPr>
            </a:p>
          </p:txBody>
        </p:sp>
        <p:sp>
          <p:nvSpPr>
            <p:cNvPr id="218" name="流程图: 过程 106"/>
            <p:cNvSpPr/>
            <p:nvPr/>
          </p:nvSpPr>
          <p:spPr>
            <a:xfrm>
              <a:off x="9200927" y="3071951"/>
              <a:ext cx="533400" cy="390084"/>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spcBef>
                  <a:spcPts val="0"/>
                </a:spcBef>
              </a:pPr>
              <a:r>
                <a:rPr lang="zh-CN" altLang="en-US" sz="1200" dirty="0" smtClean="0">
                  <a:latin typeface="仿宋" pitchFamily="49" charset="-122"/>
                  <a:ea typeface="仿宋" pitchFamily="49" charset="-122"/>
                </a:rPr>
                <a:t>即席</a:t>
              </a:r>
              <a:endParaRPr lang="en-US" altLang="zh-CN" sz="1200" dirty="0" smtClean="0">
                <a:latin typeface="仿宋" pitchFamily="49" charset="-122"/>
                <a:ea typeface="仿宋" pitchFamily="49" charset="-122"/>
              </a:endParaRPr>
            </a:p>
            <a:p>
              <a:pPr algn="ctr">
                <a:spcBef>
                  <a:spcPts val="0"/>
                </a:spcBef>
              </a:pPr>
              <a:r>
                <a:rPr lang="zh-CN" altLang="en-US" sz="1200" dirty="0" smtClean="0">
                  <a:latin typeface="仿宋" pitchFamily="49" charset="-122"/>
                  <a:ea typeface="仿宋" pitchFamily="49" charset="-122"/>
                </a:rPr>
                <a:t>查询</a:t>
              </a:r>
              <a:endParaRPr lang="zh-CN" altLang="en-US" sz="1200" dirty="0">
                <a:latin typeface="仿宋" pitchFamily="49" charset="-122"/>
                <a:ea typeface="仿宋" pitchFamily="49" charset="-122"/>
              </a:endParaRPr>
            </a:p>
          </p:txBody>
        </p:sp>
        <p:sp>
          <p:nvSpPr>
            <p:cNvPr id="219" name="TextBox 107"/>
            <p:cNvSpPr txBox="1"/>
            <p:nvPr/>
          </p:nvSpPr>
          <p:spPr>
            <a:xfrm>
              <a:off x="7600728" y="1165751"/>
              <a:ext cx="2187480" cy="307777"/>
            </a:xfrm>
            <a:prstGeom prst="rect">
              <a:avLst/>
            </a:prstGeom>
            <a:noFill/>
          </p:spPr>
          <p:txBody>
            <a:bodyPr wrap="none" rtlCol="0">
              <a:spAutoFit/>
            </a:bodyPr>
            <a:lstStyle/>
            <a:p>
              <a:r>
                <a:rPr lang="zh-CN" altLang="en-US" sz="1400" dirty="0" smtClean="0">
                  <a:latin typeface="仿宋" pitchFamily="49" charset="-122"/>
                  <a:ea typeface="仿宋" pitchFamily="49" charset="-122"/>
                </a:rPr>
                <a:t>风险数据集市应用系统</a:t>
              </a:r>
              <a:endParaRPr lang="zh-CN" altLang="en-US" sz="1400" dirty="0">
                <a:latin typeface="仿宋" pitchFamily="49" charset="-122"/>
                <a:ea typeface="仿宋" pitchFamily="49" charset="-122"/>
              </a:endParaRPr>
            </a:p>
          </p:txBody>
        </p:sp>
        <p:sp>
          <p:nvSpPr>
            <p:cNvPr id="220" name="左右箭头 219"/>
            <p:cNvSpPr/>
            <p:nvPr/>
          </p:nvSpPr>
          <p:spPr>
            <a:xfrm>
              <a:off x="6804861" y="3744807"/>
              <a:ext cx="272045" cy="167533"/>
            </a:xfrm>
            <a:prstGeom prst="lef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zh-CN" altLang="en-US" dirty="0" smtClean="0">
                <a:solidFill>
                  <a:schemeClr val="tx1"/>
                </a:solidFill>
                <a:latin typeface="仿宋" pitchFamily="49" charset="-122"/>
                <a:ea typeface="仿宋" pitchFamily="49" charset="-122"/>
              </a:endParaRPr>
            </a:p>
          </p:txBody>
        </p:sp>
        <p:sp>
          <p:nvSpPr>
            <p:cNvPr id="221" name="左右箭头 220"/>
            <p:cNvSpPr/>
            <p:nvPr/>
          </p:nvSpPr>
          <p:spPr>
            <a:xfrm>
              <a:off x="6305328" y="2028437"/>
              <a:ext cx="272045" cy="167533"/>
            </a:xfrm>
            <a:prstGeom prst="lef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zh-CN" altLang="en-US" dirty="0" smtClean="0">
                <a:solidFill>
                  <a:schemeClr val="tx1"/>
                </a:solidFill>
                <a:latin typeface="仿宋" pitchFamily="49" charset="-122"/>
                <a:ea typeface="仿宋" pitchFamily="49" charset="-122"/>
              </a:endParaRPr>
            </a:p>
          </p:txBody>
        </p:sp>
        <p:sp>
          <p:nvSpPr>
            <p:cNvPr id="222" name="左右箭头 221"/>
            <p:cNvSpPr/>
            <p:nvPr/>
          </p:nvSpPr>
          <p:spPr>
            <a:xfrm>
              <a:off x="6838728" y="2050735"/>
              <a:ext cx="272045" cy="167533"/>
            </a:xfrm>
            <a:prstGeom prst="leftRightArrow">
              <a:avLst/>
            </a:prstGeom>
            <a:noFill/>
            <a:ln w="9525">
              <a:solidFill>
                <a:schemeClr val="tx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zh-CN" altLang="en-US" dirty="0" smtClean="0">
                <a:solidFill>
                  <a:schemeClr val="tx1"/>
                </a:solidFill>
                <a:latin typeface="仿宋" pitchFamily="49" charset="-122"/>
                <a:ea typeface="仿宋" pitchFamily="49" charset="-122"/>
              </a:endParaRPr>
            </a:p>
          </p:txBody>
        </p:sp>
        <p:sp>
          <p:nvSpPr>
            <p:cNvPr id="223" name="TextBox 113"/>
            <p:cNvSpPr txBox="1"/>
            <p:nvPr/>
          </p:nvSpPr>
          <p:spPr>
            <a:xfrm>
              <a:off x="7195978" y="4632288"/>
              <a:ext cx="1143000" cy="523220"/>
            </a:xfrm>
            <a:prstGeom prst="rect">
              <a:avLst/>
            </a:prstGeom>
            <a:noFill/>
          </p:spPr>
          <p:txBody>
            <a:bodyPr wrap="square" rtlCol="0">
              <a:spAutoFit/>
            </a:bodyPr>
            <a:lstStyle/>
            <a:p>
              <a:r>
                <a:rPr lang="zh-CN" altLang="en-US" sz="1400" dirty="0" smtClean="0">
                  <a:latin typeface="仿宋" pitchFamily="49" charset="-122"/>
                  <a:ea typeface="仿宋" pitchFamily="49" charset="-122"/>
                </a:rPr>
                <a:t>模型实验室</a:t>
              </a:r>
              <a:endParaRPr lang="zh-CN" altLang="en-US" sz="1400" dirty="0">
                <a:latin typeface="仿宋" pitchFamily="49" charset="-122"/>
                <a:ea typeface="仿宋" pitchFamily="49" charset="-122"/>
              </a:endParaRPr>
            </a:p>
          </p:txBody>
        </p:sp>
        <p:sp>
          <p:nvSpPr>
            <p:cNvPr id="224" name="矩形 223"/>
            <p:cNvSpPr/>
            <p:nvPr/>
          </p:nvSpPr>
          <p:spPr bwMode="auto">
            <a:xfrm>
              <a:off x="2757794" y="1048893"/>
              <a:ext cx="3733800" cy="5261792"/>
            </a:xfrm>
            <a:prstGeom prst="rect">
              <a:avLst/>
            </a:prstGeom>
            <a:noFill/>
            <a:ln w="190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6038" rIns="0"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仿宋" pitchFamily="49" charset="-122"/>
                <a:ea typeface="仿宋" pitchFamily="49" charset="-122"/>
              </a:endParaRPr>
            </a:p>
          </p:txBody>
        </p:sp>
        <p:sp>
          <p:nvSpPr>
            <p:cNvPr id="225" name="流程图: 过程 115"/>
            <p:cNvSpPr/>
            <p:nvPr/>
          </p:nvSpPr>
          <p:spPr>
            <a:xfrm>
              <a:off x="8229601" y="3588773"/>
              <a:ext cx="782571" cy="390084"/>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spcBef>
                  <a:spcPts val="0"/>
                </a:spcBef>
              </a:pPr>
              <a:r>
                <a:rPr lang="zh-CN" altLang="en-US" sz="1200" dirty="0" smtClean="0">
                  <a:latin typeface="仿宋" pitchFamily="49" charset="-122"/>
                  <a:ea typeface="仿宋" pitchFamily="49" charset="-122"/>
                </a:rPr>
                <a:t>内部报告</a:t>
              </a:r>
              <a:endParaRPr lang="en-US" altLang="zh-CN" sz="1200" dirty="0" smtClean="0">
                <a:latin typeface="仿宋" pitchFamily="49" charset="-122"/>
                <a:ea typeface="仿宋" pitchFamily="49" charset="-122"/>
              </a:endParaRPr>
            </a:p>
            <a:p>
              <a:pPr algn="ctr">
                <a:spcBef>
                  <a:spcPts val="0"/>
                </a:spcBef>
              </a:pPr>
              <a:r>
                <a:rPr lang="zh-CN" altLang="en-US" sz="1200" dirty="0" smtClean="0">
                  <a:latin typeface="仿宋" pitchFamily="49" charset="-122"/>
                  <a:ea typeface="仿宋" pitchFamily="49" charset="-122"/>
                </a:rPr>
                <a:t>系统</a:t>
              </a:r>
              <a:endParaRPr lang="zh-CN" altLang="en-US" sz="1200" dirty="0">
                <a:latin typeface="仿宋" pitchFamily="49" charset="-122"/>
                <a:ea typeface="仿宋" pitchFamily="49" charset="-122"/>
              </a:endParaRPr>
            </a:p>
          </p:txBody>
        </p:sp>
        <p:sp>
          <p:nvSpPr>
            <p:cNvPr id="226" name="TextBox 102"/>
            <p:cNvSpPr txBox="1"/>
            <p:nvPr/>
          </p:nvSpPr>
          <p:spPr>
            <a:xfrm>
              <a:off x="6762527" y="3024615"/>
              <a:ext cx="487366" cy="246221"/>
            </a:xfrm>
            <a:prstGeom prst="rect">
              <a:avLst/>
            </a:prstGeom>
            <a:noFill/>
          </p:spPr>
          <p:txBody>
            <a:bodyPr wrap="none" rtlCol="0">
              <a:spAutoFit/>
            </a:bodyPr>
            <a:lstStyle/>
            <a:p>
              <a:r>
                <a:rPr lang="zh-CN" altLang="en-US" sz="1000" dirty="0" smtClean="0">
                  <a:latin typeface="仿宋" pitchFamily="49" charset="-122"/>
                  <a:ea typeface="仿宋" pitchFamily="49" charset="-122"/>
                </a:rPr>
                <a:t>直连</a:t>
              </a:r>
              <a:endParaRPr lang="zh-CN" altLang="en-US" sz="1000" dirty="0">
                <a:latin typeface="仿宋" pitchFamily="49" charset="-122"/>
                <a:ea typeface="仿宋" pitchFamily="49" charset="-122"/>
              </a:endParaRPr>
            </a:p>
          </p:txBody>
        </p:sp>
        <p:sp>
          <p:nvSpPr>
            <p:cNvPr id="227" name="矩形 226"/>
            <p:cNvSpPr/>
            <p:nvPr/>
          </p:nvSpPr>
          <p:spPr bwMode="auto">
            <a:xfrm>
              <a:off x="7219727" y="1530115"/>
              <a:ext cx="1828800" cy="2604776"/>
            </a:xfrm>
            <a:prstGeom prst="rect">
              <a:avLst/>
            </a:prstGeom>
            <a:no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6038" rIns="0"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仿宋" pitchFamily="49" charset="-122"/>
                <a:ea typeface="仿宋" pitchFamily="49" charset="-122"/>
              </a:endParaRPr>
            </a:p>
          </p:txBody>
        </p:sp>
        <p:sp>
          <p:nvSpPr>
            <p:cNvPr id="228" name="矩形 227"/>
            <p:cNvSpPr/>
            <p:nvPr/>
          </p:nvSpPr>
          <p:spPr bwMode="auto">
            <a:xfrm>
              <a:off x="9084152" y="1530115"/>
              <a:ext cx="726375" cy="2604776"/>
            </a:xfrm>
            <a:prstGeom prst="rect">
              <a:avLst/>
            </a:prstGeom>
            <a:no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6038" rIns="0"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仿宋" pitchFamily="49" charset="-122"/>
                <a:ea typeface="仿宋" pitchFamily="49" charset="-122"/>
              </a:endParaRPr>
            </a:p>
          </p:txBody>
        </p:sp>
        <p:sp>
          <p:nvSpPr>
            <p:cNvPr id="229" name="TextBox 117"/>
            <p:cNvSpPr txBox="1"/>
            <p:nvPr/>
          </p:nvSpPr>
          <p:spPr>
            <a:xfrm>
              <a:off x="9200927" y="2496538"/>
              <a:ext cx="609598" cy="535695"/>
            </a:xfrm>
            <a:prstGeom prst="rect">
              <a:avLst/>
            </a:prstGeom>
            <a:noFill/>
          </p:spPr>
          <p:txBody>
            <a:bodyPr wrap="square" rtlCol="0">
              <a:spAutoFit/>
            </a:bodyPr>
            <a:lstStyle/>
            <a:p>
              <a:r>
                <a:rPr lang="zh-CN" altLang="en-US" sz="1400" dirty="0" smtClean="0">
                  <a:latin typeface="仿宋" pitchFamily="49" charset="-122"/>
                  <a:ea typeface="仿宋" pitchFamily="49" charset="-122"/>
                </a:rPr>
                <a:t>风险</a:t>
              </a:r>
              <a:r>
                <a:rPr lang="en-US" altLang="zh-CN" sz="1400" dirty="0" smtClean="0">
                  <a:latin typeface="仿宋" pitchFamily="49" charset="-122"/>
                  <a:ea typeface="仿宋" pitchFamily="49" charset="-122"/>
                </a:rPr>
                <a:t>MIS</a:t>
              </a:r>
              <a:endParaRPr lang="zh-CN" altLang="en-US" sz="1400" dirty="0">
                <a:latin typeface="仿宋" pitchFamily="49" charset="-122"/>
                <a:ea typeface="仿宋" pitchFamily="49" charset="-122"/>
              </a:endParaRPr>
            </a:p>
          </p:txBody>
        </p:sp>
        <p:sp>
          <p:nvSpPr>
            <p:cNvPr id="230" name="TextBox 119"/>
            <p:cNvSpPr txBox="1"/>
            <p:nvPr/>
          </p:nvSpPr>
          <p:spPr>
            <a:xfrm>
              <a:off x="3382699" y="3261246"/>
              <a:ext cx="408027" cy="1477328"/>
            </a:xfrm>
            <a:prstGeom prst="rect">
              <a:avLst/>
            </a:prstGeom>
            <a:noFill/>
          </p:spPr>
          <p:txBody>
            <a:bodyPr vert="eaVert" wrap="none" rtlCol="0">
              <a:spAutoFit/>
            </a:bodyPr>
            <a:lstStyle/>
            <a:p>
              <a:r>
                <a:rPr lang="zh-CN" altLang="en-US" sz="1200" dirty="0" smtClean="0">
                  <a:latin typeface="仿宋" pitchFamily="49" charset="-122"/>
                  <a:ea typeface="仿宋" pitchFamily="49" charset="-122"/>
                </a:rPr>
                <a:t>计量数据整合与输出</a:t>
              </a:r>
              <a:endParaRPr lang="zh-CN" altLang="en-US" sz="1200" dirty="0">
                <a:latin typeface="仿宋" pitchFamily="49" charset="-122"/>
                <a:ea typeface="仿宋" pitchFamily="49" charset="-122"/>
              </a:endParaRPr>
            </a:p>
          </p:txBody>
        </p:sp>
        <p:sp>
          <p:nvSpPr>
            <p:cNvPr id="231" name="TextBox 118"/>
            <p:cNvSpPr txBox="1"/>
            <p:nvPr/>
          </p:nvSpPr>
          <p:spPr>
            <a:xfrm>
              <a:off x="7295927" y="4116851"/>
              <a:ext cx="884059" cy="276999"/>
            </a:xfrm>
            <a:prstGeom prst="rect">
              <a:avLst/>
            </a:prstGeom>
            <a:noFill/>
          </p:spPr>
          <p:txBody>
            <a:bodyPr wrap="none" rtlCol="0">
              <a:spAutoFit/>
            </a:bodyPr>
            <a:lstStyle/>
            <a:p>
              <a:r>
                <a:rPr lang="zh-CN" altLang="en-US" sz="1200" dirty="0" smtClean="0">
                  <a:latin typeface="仿宋" pitchFamily="49" charset="-122"/>
                  <a:ea typeface="仿宋" pitchFamily="49" charset="-122"/>
                </a:rPr>
                <a:t>风险计量</a:t>
              </a:r>
              <a:endParaRPr lang="zh-CN" altLang="en-US" sz="1200" dirty="0">
                <a:latin typeface="仿宋" pitchFamily="49" charset="-122"/>
                <a:ea typeface="仿宋" pitchFamily="49" charset="-122"/>
              </a:endParaRPr>
            </a:p>
          </p:txBody>
        </p:sp>
        <p:sp>
          <p:nvSpPr>
            <p:cNvPr id="232" name="TextBox 134"/>
            <p:cNvSpPr txBox="1"/>
            <p:nvPr/>
          </p:nvSpPr>
          <p:spPr>
            <a:xfrm>
              <a:off x="8145955" y="4116851"/>
              <a:ext cx="884059" cy="276999"/>
            </a:xfrm>
            <a:prstGeom prst="rect">
              <a:avLst/>
            </a:prstGeom>
            <a:noFill/>
          </p:spPr>
          <p:txBody>
            <a:bodyPr wrap="none" rtlCol="0">
              <a:spAutoFit/>
            </a:bodyPr>
            <a:lstStyle/>
            <a:p>
              <a:r>
                <a:rPr lang="zh-CN" altLang="en-US" sz="1200" dirty="0" smtClean="0">
                  <a:latin typeface="仿宋" pitchFamily="49" charset="-122"/>
                  <a:ea typeface="仿宋" pitchFamily="49" charset="-122"/>
                </a:rPr>
                <a:t>风险分析</a:t>
              </a:r>
              <a:endParaRPr lang="zh-CN" altLang="en-US" sz="1200" dirty="0">
                <a:latin typeface="仿宋" pitchFamily="49" charset="-122"/>
                <a:ea typeface="仿宋" pitchFamily="49" charset="-122"/>
              </a:endParaRPr>
            </a:p>
          </p:txBody>
        </p:sp>
        <p:sp>
          <p:nvSpPr>
            <p:cNvPr id="233" name="TextBox 135"/>
            <p:cNvSpPr txBox="1"/>
            <p:nvPr/>
          </p:nvSpPr>
          <p:spPr>
            <a:xfrm>
              <a:off x="8972328" y="4116851"/>
              <a:ext cx="884059" cy="276999"/>
            </a:xfrm>
            <a:prstGeom prst="rect">
              <a:avLst/>
            </a:prstGeom>
            <a:noFill/>
          </p:spPr>
          <p:txBody>
            <a:bodyPr wrap="none" rtlCol="0">
              <a:spAutoFit/>
            </a:bodyPr>
            <a:lstStyle/>
            <a:p>
              <a:r>
                <a:rPr lang="zh-CN" altLang="en-US" sz="1200" dirty="0" smtClean="0">
                  <a:latin typeface="仿宋" pitchFamily="49" charset="-122"/>
                  <a:ea typeface="仿宋" pitchFamily="49" charset="-122"/>
                </a:rPr>
                <a:t>风险展现</a:t>
              </a:r>
              <a:endParaRPr lang="zh-CN" altLang="en-US" sz="1200" dirty="0">
                <a:latin typeface="仿宋" pitchFamily="49" charset="-122"/>
                <a:ea typeface="仿宋" pitchFamily="49" charset="-122"/>
              </a:endParaRPr>
            </a:p>
          </p:txBody>
        </p:sp>
        <p:sp>
          <p:nvSpPr>
            <p:cNvPr id="234" name="虚尾箭头 233"/>
            <p:cNvSpPr/>
            <p:nvPr/>
          </p:nvSpPr>
          <p:spPr bwMode="auto">
            <a:xfrm rot="16200000">
              <a:off x="4461797" y="3787450"/>
              <a:ext cx="1638353" cy="304800"/>
            </a:xfrm>
            <a:prstGeom prst="stripedRightArrow">
              <a:avLst/>
            </a:prstGeom>
            <a:solidFill>
              <a:schemeClr val="bg1"/>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6038" rIns="0"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仿宋" pitchFamily="49" charset="-122"/>
                <a:ea typeface="仿宋" pitchFamily="49" charset="-122"/>
              </a:endParaRPr>
            </a:p>
          </p:txBody>
        </p:sp>
        <p:sp>
          <p:nvSpPr>
            <p:cNvPr id="235" name="TextBox 137"/>
            <p:cNvSpPr txBox="1"/>
            <p:nvPr/>
          </p:nvSpPr>
          <p:spPr>
            <a:xfrm>
              <a:off x="5059100" y="3261246"/>
              <a:ext cx="408027" cy="1477328"/>
            </a:xfrm>
            <a:prstGeom prst="rect">
              <a:avLst/>
            </a:prstGeom>
            <a:noFill/>
          </p:spPr>
          <p:txBody>
            <a:bodyPr vert="eaVert" wrap="none" rtlCol="0">
              <a:spAutoFit/>
            </a:bodyPr>
            <a:lstStyle/>
            <a:p>
              <a:r>
                <a:rPr lang="zh-CN" altLang="en-US" sz="1200" dirty="0" smtClean="0">
                  <a:latin typeface="仿宋" pitchFamily="49" charset="-122"/>
                  <a:ea typeface="仿宋" pitchFamily="49" charset="-122"/>
                </a:rPr>
                <a:t>计量数据整合与输出</a:t>
              </a:r>
              <a:endParaRPr lang="zh-CN" altLang="en-US" sz="1200" dirty="0">
                <a:latin typeface="仿宋" pitchFamily="49" charset="-122"/>
                <a:ea typeface="仿宋" pitchFamily="49" charset="-122"/>
              </a:endParaRPr>
            </a:p>
          </p:txBody>
        </p:sp>
        <p:sp>
          <p:nvSpPr>
            <p:cNvPr id="236" name="右箭头 235"/>
            <p:cNvSpPr/>
            <p:nvPr/>
          </p:nvSpPr>
          <p:spPr bwMode="auto">
            <a:xfrm>
              <a:off x="6858000" y="4681009"/>
              <a:ext cx="228600" cy="234050"/>
            </a:xfrm>
            <a:prstGeom prst="rightArrow">
              <a:avLst/>
            </a:prstGeom>
            <a:solidFill>
              <a:schemeClr val="bg1"/>
            </a:solidFill>
            <a:ln w="9525" cap="flat" cmpd="sng" algn="ctr">
              <a:solidFill>
                <a:srgbClr val="80808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6038" rIns="0"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仿宋" pitchFamily="49" charset="-122"/>
                <a:ea typeface="仿宋" pitchFamily="49" charset="-122"/>
              </a:endParaRPr>
            </a:p>
          </p:txBody>
        </p:sp>
        <p:sp>
          <p:nvSpPr>
            <p:cNvPr id="237" name="矩形 236"/>
            <p:cNvSpPr/>
            <p:nvPr/>
          </p:nvSpPr>
          <p:spPr bwMode="auto">
            <a:xfrm>
              <a:off x="6553200" y="5418713"/>
              <a:ext cx="457200" cy="858185"/>
            </a:xfrm>
            <a:prstGeom prst="rect">
              <a:avLst/>
            </a:prstGeom>
            <a:solidFill>
              <a:schemeClr val="accent1">
                <a:lumMod val="20000"/>
                <a:lumOff val="80000"/>
              </a:schemeClr>
            </a:solidFill>
            <a:ln w="12700">
              <a:solidFill>
                <a:schemeClr val="tx1"/>
              </a:solidFill>
            </a:ln>
            <a:effectLst>
              <a:innerShdw blurRad="63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vert="eaVert" lIns="18000" tIns="0" rIns="0" bIns="0" rtlCol="0" anchor="ctr"/>
            <a:lstStyle/>
            <a:p>
              <a:pPr marL="0" marR="0" indent="0" algn="ctr" defTabSz="914400" latinLnBrk="0">
                <a:lnSpc>
                  <a:spcPct val="100000"/>
                </a:lnSpc>
                <a:buClrTx/>
                <a:buSzTx/>
                <a:buFontTx/>
                <a:buNone/>
                <a:tabLst/>
              </a:pPr>
              <a:r>
                <a:rPr lang="zh-CN" altLang="en-US" sz="1200" dirty="0" smtClean="0">
                  <a:solidFill>
                    <a:schemeClr val="tx1"/>
                  </a:solidFill>
                  <a:latin typeface="仿宋" pitchFamily="49" charset="-122"/>
                  <a:ea typeface="仿宋" pitchFamily="49" charset="-122"/>
                </a:rPr>
                <a:t>指标管理</a:t>
              </a:r>
              <a:endParaRPr lang="en-US" altLang="zh-CN" sz="1200" dirty="0" smtClean="0">
                <a:solidFill>
                  <a:schemeClr val="tx1"/>
                </a:solidFill>
                <a:latin typeface="仿宋" pitchFamily="49" charset="-122"/>
                <a:ea typeface="仿宋" pitchFamily="49" charset="-122"/>
              </a:endParaRPr>
            </a:p>
            <a:p>
              <a:pPr marL="0" marR="0" indent="0" algn="ctr" defTabSz="914400" latinLnBrk="0">
                <a:lnSpc>
                  <a:spcPct val="100000"/>
                </a:lnSpc>
                <a:buClrTx/>
                <a:buSzTx/>
                <a:buFontTx/>
                <a:buNone/>
                <a:tabLst/>
              </a:pPr>
              <a:r>
                <a:rPr lang="zh-CN" altLang="en-US" sz="1200" dirty="0" smtClean="0">
                  <a:solidFill>
                    <a:schemeClr val="tx1"/>
                  </a:solidFill>
                  <a:latin typeface="仿宋" pitchFamily="49" charset="-122"/>
                  <a:ea typeface="仿宋" pitchFamily="49" charset="-122"/>
                </a:rPr>
                <a:t>平台</a:t>
              </a:r>
            </a:p>
          </p:txBody>
        </p:sp>
        <p:cxnSp>
          <p:nvCxnSpPr>
            <p:cNvPr id="238" name="肘形连接符 237"/>
            <p:cNvCxnSpPr>
              <a:stCxn id="237" idx="1"/>
              <a:endCxn id="199" idx="4"/>
            </p:cNvCxnSpPr>
            <p:nvPr/>
          </p:nvCxnSpPr>
          <p:spPr bwMode="auto">
            <a:xfrm rot="10800000">
              <a:off x="5543329" y="3673286"/>
              <a:ext cx="1009873" cy="2174519"/>
            </a:xfrm>
            <a:prstGeom prst="bentConnector3">
              <a:avLst>
                <a:gd name="adj1" fmla="val 50000"/>
              </a:avLst>
            </a:prstGeom>
            <a:solidFill>
              <a:schemeClr val="accent2"/>
            </a:solidFill>
            <a:ln w="19050" cap="flat" cmpd="sng" algn="ctr">
              <a:solidFill>
                <a:srgbClr val="5A85D7"/>
              </a:solidFill>
              <a:prstDash val="lgDash"/>
              <a:round/>
              <a:headEnd type="triangle" w="med" len="med"/>
              <a:tailEnd type="none"/>
            </a:ln>
            <a:effectLst/>
          </p:spPr>
        </p:cxnSp>
        <p:sp>
          <p:nvSpPr>
            <p:cNvPr id="239" name="流程图: 过程 138"/>
            <p:cNvSpPr/>
            <p:nvPr/>
          </p:nvSpPr>
          <p:spPr>
            <a:xfrm>
              <a:off x="7349194" y="3588773"/>
              <a:ext cx="782571" cy="374481"/>
            </a:xfrm>
            <a:prstGeom prst="flowChartProcess">
              <a:avLst/>
            </a:prstGeom>
            <a:solidFill>
              <a:schemeClr val="bg1"/>
            </a:solidFill>
            <a:ln w="9525">
              <a:solidFill>
                <a:schemeClr val="tx1"/>
              </a:solidFill>
            </a:ln>
            <a:effectLst>
              <a:innerShdw blurRad="50800">
                <a:prstClr val="black"/>
              </a:inn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spcBef>
                  <a:spcPts val="0"/>
                </a:spcBef>
              </a:pPr>
              <a:r>
                <a:rPr lang="zh-CN" altLang="en-US" sz="1200" dirty="0" smtClean="0">
                  <a:latin typeface="仿宋" pitchFamily="49" charset="-122"/>
                  <a:ea typeface="仿宋" pitchFamily="49" charset="-122"/>
                </a:rPr>
                <a:t>其他系统</a:t>
              </a:r>
              <a:endParaRPr lang="zh-CN" altLang="en-US" sz="1200" dirty="0">
                <a:latin typeface="仿宋" pitchFamily="49" charset="-122"/>
                <a:ea typeface="仿宋" pitchFamily="49" charset="-122"/>
              </a:endParaRPr>
            </a:p>
          </p:txBody>
        </p:sp>
      </p:grpSp>
      <p:sp>
        <p:nvSpPr>
          <p:cNvPr id="120" name="Slide Number Placeholder 119"/>
          <p:cNvSpPr>
            <a:spLocks noGrp="1"/>
          </p:cNvSpPr>
          <p:nvPr>
            <p:ph type="sldNum" sz="quarter" idx="12"/>
          </p:nvPr>
        </p:nvSpPr>
        <p:spPr/>
        <p:txBody>
          <a:bodyPr/>
          <a:lstStyle/>
          <a:p>
            <a:fld id="{BE799D66-A4C5-4277-8B75-A77F88F39C7A}" type="slidenum">
              <a:rPr lang="zh-CN" altLang="en-US" smtClean="0"/>
              <a:pPr/>
              <a:t>27</a:t>
            </a:fld>
            <a:endParaRPr lang="zh-CN" altLang="en-US"/>
          </a:p>
        </p:txBody>
      </p:sp>
    </p:spTree>
    <p:extLst>
      <p:ext uri="{BB962C8B-B14F-4D97-AF65-F5344CB8AC3E}">
        <p14:creationId xmlns:p14="http://schemas.microsoft.com/office/powerpoint/2010/main" val="1938655298"/>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27647" y="17661"/>
            <a:ext cx="8352928" cy="648072"/>
          </a:xfrm>
        </p:spPr>
        <p:txBody>
          <a:bodyPr>
            <a:noAutofit/>
          </a:bodyPr>
          <a:lstStyle/>
          <a:p>
            <a:r>
              <a:rPr lang="zh-CN" altLang="en-US" dirty="0" smtClean="0"/>
              <a:t>全面风险系统建设案例</a:t>
            </a:r>
            <a:r>
              <a:rPr lang="en-US" altLang="en-US" dirty="0" smtClean="0"/>
              <a:t>-</a:t>
            </a:r>
            <a:r>
              <a:rPr lang="zh-CN" altLang="en-US" dirty="0" smtClean="0"/>
              <a:t>中国</a:t>
            </a:r>
            <a:r>
              <a:rPr lang="en-US" altLang="en-US" dirty="0" smtClean="0"/>
              <a:t>银行</a:t>
            </a:r>
            <a:endParaRPr lang="zh-CN" altLang="en-US" dirty="0"/>
          </a:p>
        </p:txBody>
      </p:sp>
      <p:pic>
        <p:nvPicPr>
          <p:cNvPr id="12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67" y="1682247"/>
            <a:ext cx="7807325" cy="5065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39"/>
          <p:cNvSpPr txBox="1">
            <a:spLocks noChangeArrowheads="1"/>
          </p:cNvSpPr>
          <p:nvPr/>
        </p:nvSpPr>
        <p:spPr bwMode="auto">
          <a:xfrm>
            <a:off x="663575" y="699693"/>
            <a:ext cx="8056563"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Times New Roman" charset="0"/>
                <a:ea typeface="黑体" charset="0"/>
                <a:cs typeface="黑体" charset="0"/>
              </a:defRPr>
            </a:lvl1pPr>
            <a:lvl2pPr marL="742950" indent="-285750">
              <a:defRPr sz="1200" b="1">
                <a:solidFill>
                  <a:schemeClr val="tx1"/>
                </a:solidFill>
                <a:latin typeface="Times New Roman" charset="0"/>
                <a:ea typeface="黑体" charset="0"/>
                <a:cs typeface="黑体" charset="0"/>
              </a:defRPr>
            </a:lvl2pPr>
            <a:lvl3pPr marL="1143000" indent="-228600">
              <a:defRPr sz="1200" b="1">
                <a:solidFill>
                  <a:schemeClr val="tx1"/>
                </a:solidFill>
                <a:latin typeface="Times New Roman" charset="0"/>
                <a:ea typeface="黑体" charset="0"/>
                <a:cs typeface="黑体" charset="0"/>
              </a:defRPr>
            </a:lvl3pPr>
            <a:lvl4pPr marL="1600200" indent="-228600">
              <a:defRPr sz="1200" b="1">
                <a:solidFill>
                  <a:schemeClr val="tx1"/>
                </a:solidFill>
                <a:latin typeface="Times New Roman" charset="0"/>
                <a:ea typeface="黑体" charset="0"/>
                <a:cs typeface="黑体" charset="0"/>
              </a:defRPr>
            </a:lvl4pPr>
            <a:lvl5pPr marL="2057400" indent="-228600">
              <a:defRPr sz="1200" b="1">
                <a:solidFill>
                  <a:schemeClr val="tx1"/>
                </a:solidFill>
                <a:latin typeface="Times New Roman" charset="0"/>
                <a:ea typeface="黑体" charset="0"/>
                <a:cs typeface="黑体" charset="0"/>
              </a:defRPr>
            </a:lvl5pPr>
            <a:lvl6pPr marL="2514600" indent="-228600" eaLnBrk="0" fontAlgn="base" hangingPunct="0">
              <a:spcBef>
                <a:spcPct val="0"/>
              </a:spcBef>
              <a:spcAft>
                <a:spcPct val="0"/>
              </a:spcAft>
              <a:defRPr sz="1200" b="1">
                <a:solidFill>
                  <a:schemeClr val="tx1"/>
                </a:solidFill>
                <a:latin typeface="Times New Roman" charset="0"/>
                <a:ea typeface="黑体" charset="0"/>
                <a:cs typeface="黑体" charset="0"/>
              </a:defRPr>
            </a:lvl6pPr>
            <a:lvl7pPr marL="2971800" indent="-228600" eaLnBrk="0" fontAlgn="base" hangingPunct="0">
              <a:spcBef>
                <a:spcPct val="0"/>
              </a:spcBef>
              <a:spcAft>
                <a:spcPct val="0"/>
              </a:spcAft>
              <a:defRPr sz="1200" b="1">
                <a:solidFill>
                  <a:schemeClr val="tx1"/>
                </a:solidFill>
                <a:latin typeface="Times New Roman" charset="0"/>
                <a:ea typeface="黑体" charset="0"/>
                <a:cs typeface="黑体" charset="0"/>
              </a:defRPr>
            </a:lvl7pPr>
            <a:lvl8pPr marL="3429000" indent="-228600" eaLnBrk="0" fontAlgn="base" hangingPunct="0">
              <a:spcBef>
                <a:spcPct val="0"/>
              </a:spcBef>
              <a:spcAft>
                <a:spcPct val="0"/>
              </a:spcAft>
              <a:defRPr sz="1200" b="1">
                <a:solidFill>
                  <a:schemeClr val="tx1"/>
                </a:solidFill>
                <a:latin typeface="Times New Roman" charset="0"/>
                <a:ea typeface="黑体" charset="0"/>
                <a:cs typeface="黑体" charset="0"/>
              </a:defRPr>
            </a:lvl8pPr>
            <a:lvl9pPr marL="3886200" indent="-228600" eaLnBrk="0" fontAlgn="base" hangingPunct="0">
              <a:spcBef>
                <a:spcPct val="0"/>
              </a:spcBef>
              <a:spcAft>
                <a:spcPct val="0"/>
              </a:spcAft>
              <a:defRPr sz="1200" b="1">
                <a:solidFill>
                  <a:schemeClr val="tx1"/>
                </a:solidFill>
                <a:latin typeface="Times New Roman" charset="0"/>
                <a:ea typeface="黑体" charset="0"/>
                <a:cs typeface="黑体" charset="0"/>
              </a:defRPr>
            </a:lvl9pPr>
          </a:lstStyle>
          <a:p>
            <a:r>
              <a:rPr lang="zh-CN" altLang="en-US" sz="1600" b="0" dirty="0">
                <a:latin typeface="仿宋" pitchFamily="49" charset="-122"/>
                <a:ea typeface="仿宋" pitchFamily="49" charset="-122"/>
              </a:rPr>
              <a:t>系统定位：金融市场业务条线数据集市及综合分析平台，具体包括：</a:t>
            </a:r>
            <a:endParaRPr lang="en-US" altLang="zh-CN" sz="1600" b="0" dirty="0">
              <a:latin typeface="仿宋" pitchFamily="49" charset="-122"/>
              <a:ea typeface="仿宋" pitchFamily="49" charset="-122"/>
            </a:endParaRPr>
          </a:p>
          <a:p>
            <a:r>
              <a:rPr lang="zh-CN" altLang="en-US" sz="1400" b="0" dirty="0">
                <a:latin typeface="仿宋" pitchFamily="49" charset="-122"/>
                <a:ea typeface="仿宋" pitchFamily="49" charset="-122"/>
              </a:rPr>
              <a:t>①金融市场业务相关各类数据的完整归集及整合存储</a:t>
            </a:r>
            <a:r>
              <a:rPr lang="zh-CN" altLang="en-US" sz="1400" b="0" dirty="0" smtClean="0">
                <a:latin typeface="仿宋" pitchFamily="49" charset="-122"/>
                <a:ea typeface="仿宋" pitchFamily="49" charset="-122"/>
              </a:rPr>
              <a:t>；</a:t>
            </a:r>
            <a:endParaRPr lang="en-US" altLang="zh-CN" sz="1400" b="0" dirty="0" smtClean="0">
              <a:latin typeface="仿宋" pitchFamily="49" charset="-122"/>
              <a:ea typeface="仿宋" pitchFamily="49" charset="-122"/>
            </a:endParaRPr>
          </a:p>
          <a:p>
            <a:r>
              <a:rPr lang="zh-CN" altLang="en-US" sz="1400" b="0" dirty="0" smtClean="0">
                <a:latin typeface="仿宋" pitchFamily="49" charset="-122"/>
                <a:ea typeface="仿宋" pitchFamily="49" charset="-122"/>
              </a:rPr>
              <a:t>②</a:t>
            </a:r>
            <a:r>
              <a:rPr lang="zh-CN" altLang="en-US" sz="1400" b="0" dirty="0">
                <a:latin typeface="仿宋" pitchFamily="49" charset="-122"/>
                <a:ea typeface="仿宋" pitchFamily="49" charset="-122"/>
              </a:rPr>
              <a:t>条线前、中、后台各类离线业务分析需求；</a:t>
            </a:r>
            <a:endParaRPr lang="en-US" altLang="zh-CN" sz="1400" b="0" dirty="0">
              <a:latin typeface="仿宋" pitchFamily="49" charset="-122"/>
              <a:ea typeface="仿宋" pitchFamily="49" charset="-122"/>
            </a:endParaRPr>
          </a:p>
          <a:p>
            <a:r>
              <a:rPr lang="zh-CN" altLang="en-US" sz="1400" b="0" dirty="0">
                <a:latin typeface="仿宋" pitchFamily="49" charset="-122"/>
                <a:ea typeface="仿宋" pitchFamily="49" charset="-122"/>
              </a:rPr>
              <a:t>③集团市场风险并表管理相关计量和数据处理应用</a:t>
            </a:r>
          </a:p>
        </p:txBody>
      </p:sp>
      <p:sp>
        <p:nvSpPr>
          <p:cNvPr id="122" name="上下箭头 121"/>
          <p:cNvSpPr/>
          <p:nvPr/>
        </p:nvSpPr>
        <p:spPr>
          <a:xfrm>
            <a:off x="7943663" y="1804615"/>
            <a:ext cx="650875" cy="3548062"/>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Times New Roman" charset="0"/>
                <a:ea typeface="黑体" charset="0"/>
                <a:cs typeface="黑体" charset="0"/>
              </a:rPr>
              <a:t>金融市场业务条线业务处理系统</a:t>
            </a:r>
          </a:p>
        </p:txBody>
      </p:sp>
      <p:sp>
        <p:nvSpPr>
          <p:cNvPr id="123" name="爆炸形 1 122"/>
          <p:cNvSpPr/>
          <p:nvPr/>
        </p:nvSpPr>
        <p:spPr>
          <a:xfrm>
            <a:off x="7428847" y="5592017"/>
            <a:ext cx="1755494" cy="595312"/>
          </a:xfrm>
          <a:prstGeom prst="irregularSeal1">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solidFill>
                <a:latin typeface="Times New Roman" charset="0"/>
                <a:ea typeface="黑体" charset="0"/>
                <a:cs typeface="黑体" charset="0"/>
              </a:rPr>
              <a:t>金融市场业务条线数据及分析平台</a:t>
            </a:r>
          </a:p>
        </p:txBody>
      </p:sp>
      <p:sp>
        <p:nvSpPr>
          <p:cNvPr id="7" name="Slide Number Placeholder 6"/>
          <p:cNvSpPr>
            <a:spLocks noGrp="1"/>
          </p:cNvSpPr>
          <p:nvPr>
            <p:ph type="sldNum" sz="quarter" idx="12"/>
          </p:nvPr>
        </p:nvSpPr>
        <p:spPr/>
        <p:txBody>
          <a:bodyPr/>
          <a:lstStyle/>
          <a:p>
            <a:fld id="{BE799D66-A4C5-4277-8B75-A77F88F39C7A}" type="slidenum">
              <a:rPr lang="zh-CN" altLang="en-US" smtClean="0"/>
              <a:pPr/>
              <a:t>28</a:t>
            </a:fld>
            <a:endParaRPr lang="zh-CN" altLang="en-US"/>
          </a:p>
        </p:txBody>
      </p:sp>
    </p:spTree>
    <p:extLst>
      <p:ext uri="{BB962C8B-B14F-4D97-AF65-F5344CB8AC3E}">
        <p14:creationId xmlns:p14="http://schemas.microsoft.com/office/powerpoint/2010/main" val="658698358"/>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附录</a:t>
            </a:r>
            <a:endParaRPr lang="en-US" dirty="0"/>
          </a:p>
        </p:txBody>
      </p:sp>
      <p:sp>
        <p:nvSpPr>
          <p:cNvPr id="3" name="Slide Number Placeholder 2"/>
          <p:cNvSpPr>
            <a:spLocks noGrp="1"/>
          </p:cNvSpPr>
          <p:nvPr>
            <p:ph type="sldNum" sz="quarter" idx="12"/>
          </p:nvPr>
        </p:nvSpPr>
        <p:spPr/>
        <p:txBody>
          <a:bodyPr/>
          <a:lstStyle/>
          <a:p>
            <a:fld id="{BE799D66-A4C5-4277-8B75-A77F88F39C7A}" type="slidenum">
              <a:rPr lang="zh-CN" altLang="en-US" smtClean="0"/>
              <a:pPr/>
              <a:t>29</a:t>
            </a:fld>
            <a:endParaRPr lang="zh-CN" alt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vert="horz" lIns="0" tIns="0" rIns="0" bIns="0" rtlCol="0" anchor="ctr">
            <a:normAutofit/>
          </a:bodyPr>
          <a:lstStyle/>
          <a:p>
            <a:r>
              <a:rPr lang="en-US" altLang="zh-CN" dirty="0" smtClean="0"/>
              <a:t>IDC</a:t>
            </a:r>
            <a:r>
              <a:rPr lang="zh-CN" altLang="en-US" dirty="0"/>
              <a:t>商业智能解决方案排</a:t>
            </a:r>
            <a:r>
              <a:rPr lang="zh-CN" altLang="en-US" dirty="0" smtClean="0"/>
              <a:t>名（文思）</a:t>
            </a:r>
            <a:endParaRPr lang="zh-CN" altLang="en-US" dirty="0"/>
          </a:p>
        </p:txBody>
      </p:sp>
      <p:pic>
        <p:nvPicPr>
          <p:cNvPr id="5" name="图片 4"/>
          <p:cNvPicPr>
            <a:picLocks noChangeAspect="1"/>
          </p:cNvPicPr>
          <p:nvPr/>
        </p:nvPicPr>
        <p:blipFill>
          <a:blip r:embed="rId2"/>
          <a:stretch>
            <a:fillRect/>
          </a:stretch>
        </p:blipFill>
        <p:spPr>
          <a:xfrm>
            <a:off x="328334" y="1449564"/>
            <a:ext cx="4707041" cy="4714591"/>
          </a:xfrm>
          <a:prstGeom prst="rect">
            <a:avLst/>
          </a:prstGeom>
        </p:spPr>
      </p:pic>
      <p:sp>
        <p:nvSpPr>
          <p:cNvPr id="4" name="文本框 3"/>
          <p:cNvSpPr txBox="1"/>
          <p:nvPr/>
        </p:nvSpPr>
        <p:spPr>
          <a:xfrm>
            <a:off x="4963657" y="978607"/>
            <a:ext cx="2351926" cy="369332"/>
          </a:xfrm>
          <a:prstGeom prst="rect">
            <a:avLst/>
          </a:prstGeom>
          <a:noFill/>
        </p:spPr>
        <p:txBody>
          <a:bodyPr wrap="none" rtlCol="0">
            <a:spAutoFit/>
          </a:bodyPr>
          <a:lstStyle/>
          <a:p>
            <a:pPr algn="ctr"/>
            <a:r>
              <a:rPr lang="en-US" altLang="zh-CN" b="1" dirty="0" smtClean="0">
                <a:solidFill>
                  <a:srgbClr val="FF0000"/>
                </a:solidFill>
                <a:latin typeface="微软雅黑" panose="020B0503020204020204" pitchFamily="34" charset="-122"/>
                <a:ea typeface="微软雅黑" panose="020B0503020204020204" pitchFamily="34" charset="-122"/>
              </a:rPr>
              <a:t>2014</a:t>
            </a:r>
            <a:r>
              <a:rPr lang="zh-CN" altLang="en-US" b="1" dirty="0">
                <a:solidFill>
                  <a:srgbClr val="FF0000"/>
                </a:solidFill>
                <a:latin typeface="微软雅黑" panose="020B0503020204020204" pitchFamily="34" charset="-122"/>
                <a:ea typeface="微软雅黑" panose="020B0503020204020204" pitchFamily="34" charset="-122"/>
              </a:rPr>
              <a:t>年达到市场第一</a:t>
            </a:r>
          </a:p>
        </p:txBody>
      </p:sp>
      <p:pic>
        <p:nvPicPr>
          <p:cNvPr id="6" name="图片 5"/>
          <p:cNvPicPr>
            <a:picLocks noChangeAspect="1"/>
          </p:cNvPicPr>
          <p:nvPr/>
        </p:nvPicPr>
        <p:blipFill>
          <a:blip r:embed="rId3"/>
          <a:stretch>
            <a:fillRect/>
          </a:stretch>
        </p:blipFill>
        <p:spPr>
          <a:xfrm>
            <a:off x="4953000" y="2448806"/>
            <a:ext cx="3048000" cy="3532100"/>
          </a:xfrm>
          <a:prstGeom prst="rect">
            <a:avLst/>
          </a:prstGeom>
        </p:spPr>
      </p:pic>
      <p:sp>
        <p:nvSpPr>
          <p:cNvPr id="12" name="TextBox 9"/>
          <p:cNvSpPr txBox="1"/>
          <p:nvPr/>
        </p:nvSpPr>
        <p:spPr>
          <a:xfrm>
            <a:off x="5117749" y="1772817"/>
            <a:ext cx="3671888" cy="923330"/>
          </a:xfrm>
          <a:prstGeom prst="rect">
            <a:avLst/>
          </a:prstGeom>
          <a:noFill/>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en-US" sz="1200" b="1" dirty="0">
                <a:latin typeface="微软雅黑" panose="020B0503020204020204" pitchFamily="34" charset="-122"/>
                <a:ea typeface="微软雅黑" panose="020B0503020204020204" pitchFamily="34" charset="-122"/>
                <a:cs typeface="Arial" panose="020B0604020202020204" pitchFamily="34" charset="0"/>
              </a:rPr>
              <a:t>China Banking Industry Application Solution Market </a:t>
            </a:r>
          </a:p>
          <a:p>
            <a:pPr>
              <a:defRPr/>
            </a:pPr>
            <a:r>
              <a:rPr lang="en-US" sz="1200" b="1" dirty="0">
                <a:latin typeface="微软雅黑" panose="020B0503020204020204" pitchFamily="34" charset="-122"/>
                <a:ea typeface="微软雅黑" panose="020B0503020204020204" pitchFamily="34" charset="-122"/>
                <a:cs typeface="Arial" panose="020B0604020202020204" pitchFamily="34" charset="0"/>
              </a:rPr>
              <a:t>by Segment, 2013</a:t>
            </a:r>
          </a:p>
          <a:p>
            <a:pPr>
              <a:defRPr/>
            </a:pPr>
            <a:endParaRPr lang="en-US" sz="600" b="1" i="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defRPr/>
            </a:pPr>
            <a:r>
              <a:rPr lang="en-US" sz="1200" b="1" i="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Source: IDC report, 2014</a:t>
            </a:r>
          </a:p>
        </p:txBody>
      </p:sp>
      <p:sp>
        <p:nvSpPr>
          <p:cNvPr id="8" name="矩形 7"/>
          <p:cNvSpPr/>
          <p:nvPr/>
        </p:nvSpPr>
        <p:spPr>
          <a:xfrm>
            <a:off x="6858001" y="3249190"/>
            <a:ext cx="1038225" cy="523220"/>
          </a:xfrm>
          <a:prstGeom prst="rect">
            <a:avLst/>
          </a:prstGeom>
        </p:spPr>
        <p:txBody>
          <a:bodyPr wrap="square">
            <a:spAutoFit/>
          </a:bodyPr>
          <a:lstStyle/>
          <a:p>
            <a:r>
              <a:rPr lang="en-US" altLang="zh-CN" sz="1400" b="1" dirty="0">
                <a:latin typeface="微软雅黑" panose="020B0503020204020204" pitchFamily="34" charset="-122"/>
                <a:ea typeface="微软雅黑" panose="020B0503020204020204" pitchFamily="34" charset="-122"/>
              </a:rPr>
              <a:t> &gt;1,270M RMB</a:t>
            </a:r>
            <a:endParaRPr lang="zh-CN" altLang="en-US" sz="14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24943" y="979763"/>
            <a:ext cx="3265287" cy="369332"/>
          </a:xfrm>
          <a:prstGeom prst="rect">
            <a:avLst/>
          </a:prstGeom>
          <a:noFill/>
        </p:spPr>
        <p:txBody>
          <a:bodyPr wrap="none" rtlCol="0">
            <a:spAutoFit/>
          </a:bodyPr>
          <a:lstStyle/>
          <a:p>
            <a:pPr algn="ctr"/>
            <a:r>
              <a:rPr lang="en-US" altLang="zh-CN" b="1" dirty="0" smtClean="0">
                <a:solidFill>
                  <a:srgbClr val="FF0000"/>
                </a:solidFill>
                <a:latin typeface="微软雅黑" panose="020B0503020204020204" pitchFamily="34" charset="-122"/>
                <a:ea typeface="微软雅黑" panose="020B0503020204020204" pitchFamily="34" charset="-122"/>
              </a:rPr>
              <a:t>2013</a:t>
            </a:r>
            <a:r>
              <a:rPr lang="zh-CN" altLang="en-US" b="1" dirty="0" smtClean="0">
                <a:solidFill>
                  <a:srgbClr val="FF0000"/>
                </a:solidFill>
                <a:latin typeface="微软雅黑" panose="020B0503020204020204" pitchFamily="34" charset="-122"/>
                <a:ea typeface="微软雅黑" panose="020B0503020204020204" pitchFamily="34" charset="-122"/>
              </a:rPr>
              <a:t>年商业智能领域排名第二</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9" name="Slide Number Placeholder 8"/>
          <p:cNvSpPr>
            <a:spLocks noGrp="1"/>
          </p:cNvSpPr>
          <p:nvPr>
            <p:ph type="sldNum" sz="quarter" idx="12"/>
          </p:nvPr>
        </p:nvSpPr>
        <p:spPr/>
        <p:txBody>
          <a:bodyPr/>
          <a:lstStyle/>
          <a:p>
            <a:fld id="{BE799D66-A4C5-4277-8B75-A77F88F39C7A}" type="slidenum">
              <a:rPr lang="zh-CN" altLang="en-US" smtClean="0"/>
              <a:pPr/>
              <a:t>3</a:t>
            </a:fld>
            <a:endParaRPr lang="zh-CN" altLang="en-US"/>
          </a:p>
        </p:txBody>
      </p:sp>
    </p:spTree>
    <p:extLst>
      <p:ext uri="{BB962C8B-B14F-4D97-AF65-F5344CB8AC3E}">
        <p14:creationId xmlns:p14="http://schemas.microsoft.com/office/powerpoint/2010/main" val="921266082"/>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creen Shot 2015-08-13 at 11.14.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872" y="5920471"/>
            <a:ext cx="2209800" cy="520700"/>
          </a:xfrm>
          <a:prstGeom prst="rect">
            <a:avLst/>
          </a:prstGeom>
        </p:spPr>
      </p:pic>
      <p:pic>
        <p:nvPicPr>
          <p:cNvPr id="49186" name="图片 19" descr="大连商品交易所(Dalian Commodity Exchange，缩写：D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3" y="3236980"/>
            <a:ext cx="2372975" cy="79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a:lum bright="14000"/>
          </a:blip>
          <a:stretch>
            <a:fillRect/>
          </a:stretch>
        </p:blipFill>
        <p:spPr>
          <a:xfrm>
            <a:off x="1115619" y="2660917"/>
            <a:ext cx="3260895" cy="732039"/>
          </a:xfrm>
          <a:prstGeom prst="rect">
            <a:avLst/>
          </a:prstGeom>
        </p:spPr>
      </p:pic>
      <p:pic>
        <p:nvPicPr>
          <p:cNvPr id="2" name="图片 1"/>
          <p:cNvPicPr>
            <a:picLocks noChangeAspect="1"/>
          </p:cNvPicPr>
          <p:nvPr/>
        </p:nvPicPr>
        <p:blipFill>
          <a:blip r:embed="rId5">
            <a:lum bright="35000"/>
          </a:blip>
          <a:stretch>
            <a:fillRect/>
          </a:stretch>
        </p:blipFill>
        <p:spPr>
          <a:xfrm>
            <a:off x="395536" y="1028736"/>
            <a:ext cx="4043412" cy="858977"/>
          </a:xfrm>
          <a:prstGeom prst="rect">
            <a:avLst/>
          </a:prstGeom>
        </p:spPr>
      </p:pic>
      <p:pic>
        <p:nvPicPr>
          <p:cNvPr id="4" name="图片 3"/>
          <p:cNvPicPr>
            <a:picLocks noChangeAspect="1"/>
          </p:cNvPicPr>
          <p:nvPr/>
        </p:nvPicPr>
        <p:blipFill>
          <a:blip r:embed="rId6"/>
          <a:stretch>
            <a:fillRect/>
          </a:stretch>
        </p:blipFill>
        <p:spPr>
          <a:xfrm>
            <a:off x="2267744" y="4101076"/>
            <a:ext cx="2160240" cy="768085"/>
          </a:xfrm>
          <a:prstGeom prst="rect">
            <a:avLst/>
          </a:prstGeom>
        </p:spPr>
      </p:pic>
      <p:pic>
        <p:nvPicPr>
          <p:cNvPr id="12" name="图片 11"/>
          <p:cNvPicPr>
            <a:picLocks noChangeAspect="1"/>
          </p:cNvPicPr>
          <p:nvPr/>
        </p:nvPicPr>
        <p:blipFill>
          <a:blip r:embed="rId7"/>
          <a:stretch>
            <a:fillRect/>
          </a:stretch>
        </p:blipFill>
        <p:spPr>
          <a:xfrm>
            <a:off x="467544" y="2084851"/>
            <a:ext cx="3987800" cy="457200"/>
          </a:xfrm>
          <a:prstGeom prst="rect">
            <a:avLst/>
          </a:prstGeom>
        </p:spPr>
      </p:pic>
      <p:pic>
        <p:nvPicPr>
          <p:cNvPr id="13" name="图片 12"/>
          <p:cNvPicPr>
            <a:picLocks noChangeAspect="1"/>
          </p:cNvPicPr>
          <p:nvPr/>
        </p:nvPicPr>
        <p:blipFill>
          <a:blip r:embed="rId8">
            <a:lum/>
          </a:blip>
          <a:stretch>
            <a:fillRect/>
          </a:stretch>
        </p:blipFill>
        <p:spPr>
          <a:xfrm>
            <a:off x="2483768" y="5108717"/>
            <a:ext cx="1846188" cy="575338"/>
          </a:xfrm>
          <a:prstGeom prst="rect">
            <a:avLst/>
          </a:prstGeom>
        </p:spPr>
      </p:pic>
      <p:pic>
        <p:nvPicPr>
          <p:cNvPr id="4920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083" y="5618457"/>
            <a:ext cx="1841763" cy="59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4294967295"/>
          </p:nvPr>
        </p:nvSpPr>
        <p:spPr>
          <a:xfrm>
            <a:off x="8566150" y="6413501"/>
            <a:ext cx="412750" cy="501651"/>
          </a:xfrm>
        </p:spPr>
        <p:txBody>
          <a:bodyPr/>
          <a:lstStyle/>
          <a:p>
            <a:pPr>
              <a:defRPr/>
            </a:pPr>
            <a:fld id="{5B042ED3-11E1-400D-8C93-5DDB7E0165FB}" type="slidenum">
              <a:rPr lang="zh-CN" altLang="en-US" smtClean="0"/>
              <a:pPr>
                <a:defRPr/>
              </a:pPr>
              <a:t>4</a:t>
            </a:fld>
            <a:endParaRPr lang="zh-CN" altLang="en-US"/>
          </a:p>
        </p:txBody>
      </p:sp>
      <p:sp>
        <p:nvSpPr>
          <p:cNvPr id="49195" name="TextBox 40"/>
          <p:cNvSpPr txBox="1">
            <a:spLocks noChangeArrowheads="1"/>
          </p:cNvSpPr>
          <p:nvPr/>
        </p:nvSpPr>
        <p:spPr bwMode="auto">
          <a:xfrm>
            <a:off x="7068232" y="5732530"/>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 </a:t>
            </a:r>
            <a:endParaRPr lang="zh-CN" altLang="en-US"/>
          </a:p>
        </p:txBody>
      </p:sp>
      <p:sp>
        <p:nvSpPr>
          <p:cNvPr id="58" name="标题 1"/>
          <p:cNvSpPr>
            <a:spLocks noGrp="1"/>
          </p:cNvSpPr>
          <p:nvPr>
            <p:ph type="title"/>
          </p:nvPr>
        </p:nvSpPr>
        <p:spPr>
          <a:xfrm>
            <a:off x="467544" y="80755"/>
            <a:ext cx="6943350" cy="659948"/>
          </a:xfrm>
        </p:spPr>
        <p:txBody>
          <a:bodyPr/>
          <a:lstStyle/>
          <a:p>
            <a:r>
              <a:rPr kumimoji="1" lang="zh-CN" altLang="en-US" dirty="0" smtClean="0"/>
              <a:t>证券领域主要客户</a:t>
            </a:r>
            <a:r>
              <a:rPr lang="zh-CN" altLang="en-US" dirty="0" smtClean="0"/>
              <a:t>（文思）</a:t>
            </a:r>
            <a:endParaRPr kumimoji="1" lang="zh-CN" altLang="en-US" dirty="0"/>
          </a:p>
        </p:txBody>
      </p:sp>
      <p:pic>
        <p:nvPicPr>
          <p:cNvPr id="6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080" y="4658350"/>
            <a:ext cx="2479310" cy="692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文本框 15"/>
          <p:cNvSpPr txBox="1"/>
          <p:nvPr/>
        </p:nvSpPr>
        <p:spPr>
          <a:xfrm>
            <a:off x="5292083" y="1220757"/>
            <a:ext cx="3531736" cy="3074689"/>
          </a:xfrm>
          <a:prstGeom prst="rect">
            <a:avLst/>
          </a:prstGeom>
          <a:noFill/>
        </p:spPr>
        <p:txBody>
          <a:bodyPr wrap="none" rtlCol="0">
            <a:spAutoFit/>
          </a:bodyPr>
          <a:lstStyle/>
          <a:p>
            <a:pPr marL="342900" indent="-342900">
              <a:lnSpc>
                <a:spcPct val="120000"/>
              </a:lnSpc>
              <a:buFont typeface="Courier New" pitchFamily="49" charset="0"/>
              <a:buChar char="o"/>
            </a:pPr>
            <a:r>
              <a:rPr kumimoji="1" lang="zh-CN" altLang="en-US" dirty="0" smtClean="0">
                <a:latin typeface="仿宋" pitchFamily="49" charset="-122"/>
                <a:ea typeface="仿宋" pitchFamily="49" charset="-122"/>
              </a:rPr>
              <a:t>数据仓库、数据平台建设</a:t>
            </a:r>
            <a:endParaRPr kumimoji="1" lang="en-US" altLang="zh-CN" dirty="0" smtClean="0">
              <a:latin typeface="仿宋" pitchFamily="49" charset="-122"/>
              <a:ea typeface="仿宋" pitchFamily="49" charset="-122"/>
            </a:endParaRPr>
          </a:p>
          <a:p>
            <a:pPr marL="342900" indent="-342900">
              <a:lnSpc>
                <a:spcPct val="120000"/>
              </a:lnSpc>
              <a:buFont typeface="Courier New" pitchFamily="49" charset="0"/>
              <a:buChar char="o"/>
            </a:pPr>
            <a:r>
              <a:rPr kumimoji="1" lang="zh-CN" altLang="en-US" dirty="0" smtClean="0">
                <a:latin typeface="仿宋" pitchFamily="49" charset="-122"/>
                <a:ea typeface="仿宋" pitchFamily="49" charset="-122"/>
              </a:rPr>
              <a:t>应用数据集市建设</a:t>
            </a:r>
            <a:endParaRPr kumimoji="1" lang="en-US" altLang="zh-CN" dirty="0">
              <a:latin typeface="仿宋" pitchFamily="49" charset="-122"/>
              <a:ea typeface="仿宋" pitchFamily="49" charset="-122"/>
            </a:endParaRPr>
          </a:p>
          <a:p>
            <a:pPr marL="342900" indent="-342900">
              <a:lnSpc>
                <a:spcPct val="120000"/>
              </a:lnSpc>
              <a:buFont typeface="Courier New" pitchFamily="49" charset="0"/>
              <a:buChar char="o"/>
            </a:pPr>
            <a:r>
              <a:rPr kumimoji="1" lang="zh-CN" altLang="en-US" dirty="0" smtClean="0">
                <a:latin typeface="仿宋" pitchFamily="49" charset="-122"/>
                <a:ea typeface="仿宋" pitchFamily="49" charset="-122"/>
              </a:rPr>
              <a:t>数据管控体系建设</a:t>
            </a:r>
            <a:endParaRPr kumimoji="1" lang="en-US" altLang="zh-CN" dirty="0" smtClean="0">
              <a:latin typeface="仿宋" pitchFamily="49" charset="-122"/>
              <a:ea typeface="仿宋" pitchFamily="49" charset="-122"/>
            </a:endParaRPr>
          </a:p>
          <a:p>
            <a:pPr marL="342900" indent="-342900">
              <a:lnSpc>
                <a:spcPct val="120000"/>
              </a:lnSpc>
              <a:buFont typeface="Courier New" pitchFamily="49" charset="0"/>
              <a:buChar char="o"/>
            </a:pPr>
            <a:r>
              <a:rPr kumimoji="1" lang="zh-CN" altLang="en-US" dirty="0" smtClean="0">
                <a:latin typeface="仿宋" pitchFamily="49" charset="-122"/>
                <a:ea typeface="仿宋" pitchFamily="49" charset="-122"/>
              </a:rPr>
              <a:t>数据挖掘、数据增值服务建设</a:t>
            </a:r>
            <a:endParaRPr kumimoji="1" lang="en-US" altLang="zh-CN" dirty="0" smtClean="0">
              <a:latin typeface="仿宋" pitchFamily="49" charset="-122"/>
              <a:ea typeface="仿宋" pitchFamily="49" charset="-122"/>
            </a:endParaRPr>
          </a:p>
          <a:p>
            <a:pPr marL="342900" indent="-342900">
              <a:lnSpc>
                <a:spcPct val="120000"/>
              </a:lnSpc>
              <a:buFont typeface="Courier New" pitchFamily="49" charset="0"/>
              <a:buChar char="o"/>
            </a:pPr>
            <a:r>
              <a:rPr kumimoji="1" lang="en-US" altLang="en-US" dirty="0" smtClean="0">
                <a:latin typeface="仿宋" pitchFamily="49" charset="-122"/>
                <a:ea typeface="仿宋" pitchFamily="49" charset="-122"/>
              </a:rPr>
              <a:t>交易、监管数据模型梳理</a:t>
            </a:r>
          </a:p>
          <a:p>
            <a:pPr marL="342900" indent="-342900">
              <a:lnSpc>
                <a:spcPct val="120000"/>
              </a:lnSpc>
              <a:buFont typeface="Courier New" pitchFamily="49" charset="0"/>
              <a:buChar char="o"/>
            </a:pPr>
            <a:r>
              <a:rPr kumimoji="1" lang="en-US" altLang="en-US" dirty="0" smtClean="0">
                <a:latin typeface="仿宋" pitchFamily="49" charset="-122"/>
                <a:ea typeface="仿宋" pitchFamily="49" charset="-122"/>
              </a:rPr>
              <a:t>行业标准编码梳理</a:t>
            </a:r>
          </a:p>
          <a:p>
            <a:pPr marL="342900" indent="-342900">
              <a:lnSpc>
                <a:spcPct val="120000"/>
              </a:lnSpc>
              <a:buFont typeface="Courier New" pitchFamily="49" charset="0"/>
              <a:buChar char="o"/>
            </a:pPr>
            <a:r>
              <a:rPr kumimoji="1" lang="en-US" altLang="en-US" dirty="0" smtClean="0">
                <a:latin typeface="仿宋" pitchFamily="49" charset="-122"/>
                <a:ea typeface="仿宋" pitchFamily="49" charset="-122"/>
              </a:rPr>
              <a:t>结算监测体系建设</a:t>
            </a:r>
          </a:p>
          <a:p>
            <a:pPr marL="342900" indent="-342900">
              <a:lnSpc>
                <a:spcPct val="120000"/>
              </a:lnSpc>
              <a:buFont typeface="Courier New" pitchFamily="49" charset="0"/>
              <a:buChar char="o"/>
            </a:pPr>
            <a:r>
              <a:rPr kumimoji="1" lang="en-US" altLang="en-US" dirty="0" smtClean="0">
                <a:latin typeface="仿宋" pitchFamily="49" charset="-122"/>
                <a:ea typeface="仿宋" pitchFamily="49" charset="-122"/>
              </a:rPr>
              <a:t>大数据平台规划</a:t>
            </a:r>
          </a:p>
          <a:p>
            <a:pPr marL="342900" indent="-342900">
              <a:lnSpc>
                <a:spcPct val="120000"/>
              </a:lnSpc>
              <a:buFont typeface="Courier New" pitchFamily="49" charset="0"/>
              <a:buChar char="o"/>
            </a:pPr>
            <a:r>
              <a:rPr kumimoji="1" lang="en-US" altLang="en-US" dirty="0" err="1" smtClean="0">
                <a:latin typeface="仿宋" pitchFamily="49" charset="-122"/>
                <a:ea typeface="仿宋" pitchFamily="49" charset="-122"/>
              </a:rPr>
              <a:t>IT质量管理规划</a:t>
            </a:r>
            <a:endParaRPr kumimoji="1" lang="en-US" altLang="en-US" dirty="0" smtClean="0">
              <a:latin typeface="仿宋" pitchFamily="49" charset="-122"/>
              <a:ea typeface="仿宋" pitchFamily="49" charset="-122"/>
            </a:endParaRPr>
          </a:p>
        </p:txBody>
      </p:sp>
    </p:spTree>
    <p:extLst>
      <p:ext uri="{BB962C8B-B14F-4D97-AF65-F5344CB8AC3E}">
        <p14:creationId xmlns:p14="http://schemas.microsoft.com/office/powerpoint/2010/main" val="2428904179"/>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9180" y="143312"/>
            <a:ext cx="7922029" cy="496130"/>
          </a:xfrm>
        </p:spPr>
        <p:txBody>
          <a:bodyPr>
            <a:normAutofit fontScale="90000"/>
          </a:bodyPr>
          <a:lstStyle/>
          <a:p>
            <a:pPr>
              <a:lnSpc>
                <a:spcPct val="150000"/>
              </a:lnSpc>
            </a:pPr>
            <a:r>
              <a:rPr lang="zh-CN" altLang="en-US" dirty="0" smtClean="0"/>
              <a:t>引领全球市场风险管理的卓越品牌（</a:t>
            </a:r>
            <a:r>
              <a:rPr lang="en-US" altLang="zh-CN" dirty="0" smtClean="0"/>
              <a:t>RiskMetrics</a:t>
            </a:r>
            <a:r>
              <a:rPr lang="zh-CN" altLang="en-US" dirty="0" smtClean="0"/>
              <a:t>）</a:t>
            </a:r>
            <a:endParaRPr lang="en-US" dirty="0"/>
          </a:p>
        </p:txBody>
      </p:sp>
      <p:sp>
        <p:nvSpPr>
          <p:cNvPr id="5" name="Content Placeholder 2"/>
          <p:cNvSpPr txBox="1">
            <a:spLocks/>
          </p:cNvSpPr>
          <p:nvPr/>
        </p:nvSpPr>
        <p:spPr>
          <a:xfrm>
            <a:off x="98537" y="900953"/>
            <a:ext cx="8890498" cy="2702883"/>
          </a:xfrm>
          <a:prstGeom prst="rect">
            <a:avLst/>
          </a:prstGeom>
        </p:spPr>
        <p:txBody>
          <a:bodyPr vert="horz" lIns="91440" tIns="45720" rIns="91440" bIns="45720" rtlCol="0">
            <a:normAutofit/>
          </a:bodyPr>
          <a:lstStyle>
            <a:lvl1pPr marL="225425" indent="-225425" algn="l" defTabSz="457200" rtl="0" eaLnBrk="1" latinLnBrk="0" hangingPunct="1">
              <a:lnSpc>
                <a:spcPct val="90000"/>
              </a:lnSpc>
              <a:spcBef>
                <a:spcPts val="900"/>
              </a:spcBef>
              <a:buClr>
                <a:schemeClr val="tx2"/>
              </a:buClr>
              <a:buFont typeface="Wingdings" charset="2"/>
              <a:buChar char="§"/>
              <a:defRPr sz="2200" kern="1200">
                <a:solidFill>
                  <a:schemeClr val="tx2"/>
                </a:solidFill>
                <a:latin typeface="+mn-lt"/>
                <a:ea typeface="+mn-ea"/>
                <a:cs typeface="+mn-cs"/>
              </a:defRPr>
            </a:lvl1pPr>
            <a:lvl2pPr marL="460375" indent="-234950" algn="l" defTabSz="457200" rtl="0" eaLnBrk="1" latinLnBrk="0" hangingPunct="1">
              <a:spcBef>
                <a:spcPts val="900"/>
              </a:spcBef>
              <a:buClr>
                <a:schemeClr val="tx2"/>
              </a:buClr>
              <a:buFont typeface="Wingdings" charset="2"/>
              <a:buChar char="§"/>
              <a:defRPr sz="1800" kern="1200">
                <a:solidFill>
                  <a:schemeClr val="tx1"/>
                </a:solidFill>
                <a:latin typeface="+mn-lt"/>
                <a:ea typeface="+mn-ea"/>
                <a:cs typeface="+mn-cs"/>
              </a:defRPr>
            </a:lvl2pPr>
            <a:lvl3pPr marL="685800" indent="-173038" algn="l" defTabSz="457200" rtl="0" eaLnBrk="1" latinLnBrk="0" hangingPunct="1">
              <a:spcBef>
                <a:spcPts val="900"/>
              </a:spcBef>
              <a:buClr>
                <a:schemeClr val="tx2"/>
              </a:buClr>
              <a:buFont typeface="Wingdings" charset="2"/>
              <a:buChar char="§"/>
              <a:defRPr sz="1400" kern="1200">
                <a:solidFill>
                  <a:schemeClr val="tx1"/>
                </a:solidFill>
                <a:latin typeface="+mn-lt"/>
                <a:ea typeface="+mn-ea"/>
                <a:cs typeface="+mn-cs"/>
              </a:defRPr>
            </a:lvl3pPr>
            <a:lvl4pPr marL="860425" indent="-174625" algn="l" defTabSz="457200" rtl="0" eaLnBrk="1" latinLnBrk="0" hangingPunct="1">
              <a:spcBef>
                <a:spcPts val="900"/>
              </a:spcBef>
              <a:buClr>
                <a:schemeClr val="tx2"/>
              </a:buClr>
              <a:buFont typeface="Wingdings" charset="2"/>
              <a:buChar char="§"/>
              <a:defRPr sz="1400" kern="1200">
                <a:solidFill>
                  <a:schemeClr val="tx1"/>
                </a:solidFill>
                <a:latin typeface="+mn-lt"/>
                <a:ea typeface="+mn-ea"/>
                <a:cs typeface="+mn-cs"/>
              </a:defRPr>
            </a:lvl4pPr>
            <a:lvl5pPr marL="1023938" indent="-163513" algn="l" defTabSz="457200" rtl="0" eaLnBrk="1" latinLnBrk="0" hangingPunct="1">
              <a:spcBef>
                <a:spcPts val="900"/>
              </a:spcBef>
              <a:buClr>
                <a:schemeClr val="tx2"/>
              </a:buClr>
              <a:buFont typeface="Wingdings" charset="2"/>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28650" lvl="1" indent="-342900">
              <a:lnSpc>
                <a:spcPct val="160000"/>
              </a:lnSpc>
              <a:buFont typeface="Wingdings" panose="05000000000000000000" pitchFamily="2" charset="2"/>
              <a:buChar char="ü"/>
            </a:pPr>
            <a:r>
              <a:rPr lang="zh-CN" altLang="en-US" sz="1400" dirty="0">
                <a:solidFill>
                  <a:schemeClr val="tx2"/>
                </a:solidFill>
              </a:rPr>
              <a:t>全球</a:t>
            </a:r>
            <a:r>
              <a:rPr lang="zh-CN" altLang="en-US" sz="1400" b="1" dirty="0">
                <a:solidFill>
                  <a:schemeClr val="tx2"/>
                </a:solidFill>
              </a:rPr>
              <a:t>市场风险管理的标杆品牌</a:t>
            </a:r>
            <a:r>
              <a:rPr lang="zh-CN" altLang="en-US" sz="1400" dirty="0">
                <a:solidFill>
                  <a:schemeClr val="tx2"/>
                </a:solidFill>
              </a:rPr>
              <a:t>，</a:t>
            </a:r>
            <a:r>
              <a:rPr lang="en-US" altLang="zh-CN" sz="1400" dirty="0" err="1">
                <a:solidFill>
                  <a:schemeClr val="tx2"/>
                </a:solidFill>
              </a:rPr>
              <a:t>VaR</a:t>
            </a:r>
            <a:r>
              <a:rPr lang="zh-CN" altLang="en-US" sz="1400" dirty="0">
                <a:solidFill>
                  <a:schemeClr val="tx2"/>
                </a:solidFill>
              </a:rPr>
              <a:t>等多类常用核心风险管理概念的研究首创</a:t>
            </a:r>
            <a:r>
              <a:rPr lang="zh-CN" altLang="en-US" sz="1400" dirty="0" smtClean="0">
                <a:solidFill>
                  <a:schemeClr val="tx2"/>
                </a:solidFill>
              </a:rPr>
              <a:t>者</a:t>
            </a:r>
            <a:r>
              <a:rPr lang="zh-CN" altLang="en-US" sz="1400" dirty="0">
                <a:solidFill>
                  <a:schemeClr val="tx2"/>
                </a:solidFill>
              </a:rPr>
              <a:t>。</a:t>
            </a:r>
            <a:endParaRPr lang="en-US" altLang="zh-CN" sz="1400" dirty="0">
              <a:solidFill>
                <a:schemeClr val="tx2"/>
              </a:solidFill>
            </a:endParaRPr>
          </a:p>
          <a:p>
            <a:pPr marL="628650" lvl="1" indent="-342900">
              <a:lnSpc>
                <a:spcPct val="160000"/>
              </a:lnSpc>
              <a:buFont typeface="Wingdings" panose="05000000000000000000" pitchFamily="2" charset="2"/>
              <a:buChar char="ü"/>
            </a:pPr>
            <a:r>
              <a:rPr lang="en-US" altLang="zh-CN" sz="1400" dirty="0" err="1" smtClean="0">
                <a:solidFill>
                  <a:schemeClr val="tx2"/>
                </a:solidFill>
              </a:rPr>
              <a:t>RiskMetrics</a:t>
            </a:r>
            <a:r>
              <a:rPr lang="zh-CN" altLang="en-US" sz="1400" dirty="0">
                <a:solidFill>
                  <a:schemeClr val="tx2"/>
                </a:solidFill>
              </a:rPr>
              <a:t> </a:t>
            </a:r>
            <a:r>
              <a:rPr lang="zh-CN" altLang="en-US" sz="1400" dirty="0" smtClean="0">
                <a:solidFill>
                  <a:schemeClr val="tx2"/>
                </a:solidFill>
              </a:rPr>
              <a:t>作为 </a:t>
            </a:r>
            <a:r>
              <a:rPr lang="en-US" altLang="zh-CN" sz="1400" dirty="0" smtClean="0">
                <a:solidFill>
                  <a:schemeClr val="tx2"/>
                </a:solidFill>
              </a:rPr>
              <a:t>MSCI</a:t>
            </a:r>
            <a:r>
              <a:rPr lang="zh-CN" altLang="en-US" sz="1400" dirty="0" smtClean="0">
                <a:solidFill>
                  <a:schemeClr val="tx2"/>
                </a:solidFill>
              </a:rPr>
              <a:t>旗下专注于市场风险量化和管理的品牌</a:t>
            </a:r>
            <a:r>
              <a:rPr lang="zh-CN" altLang="en-US" sz="1400" dirty="0">
                <a:solidFill>
                  <a:schemeClr val="tx2"/>
                </a:solidFill>
              </a:rPr>
              <a:t>，服务对象包括养老基金、中央银行、保险公司等资产拥有者；资产管理公司、共同基金</a:t>
            </a:r>
            <a:r>
              <a:rPr lang="zh-CN" altLang="en-US" sz="1400" dirty="0" smtClean="0">
                <a:solidFill>
                  <a:schemeClr val="tx2"/>
                </a:solidFill>
              </a:rPr>
              <a:t>、私</a:t>
            </a:r>
            <a:r>
              <a:rPr lang="zh-CN" altLang="en-US" sz="1400" dirty="0">
                <a:solidFill>
                  <a:schemeClr val="tx2"/>
                </a:solidFill>
              </a:rPr>
              <a:t>募基</a:t>
            </a:r>
            <a:r>
              <a:rPr lang="zh-CN" altLang="en-US" sz="1400" dirty="0" smtClean="0">
                <a:solidFill>
                  <a:schemeClr val="tx2"/>
                </a:solidFill>
              </a:rPr>
              <a:t>金等</a:t>
            </a:r>
            <a:r>
              <a:rPr lang="zh-CN" altLang="en-US" sz="1400" dirty="0">
                <a:solidFill>
                  <a:schemeClr val="tx2"/>
                </a:solidFill>
              </a:rPr>
              <a:t>机构投资者</a:t>
            </a:r>
            <a:r>
              <a:rPr lang="zh-CN" altLang="en-US" sz="1400" dirty="0" smtClean="0">
                <a:solidFill>
                  <a:schemeClr val="tx2"/>
                </a:solidFill>
              </a:rPr>
              <a:t>；银</a:t>
            </a:r>
            <a:r>
              <a:rPr lang="zh-CN" altLang="en-US" sz="1400" dirty="0">
                <a:solidFill>
                  <a:schemeClr val="tx2"/>
                </a:solidFill>
              </a:rPr>
              <a:t>行、证券公</a:t>
            </a:r>
            <a:r>
              <a:rPr lang="zh-CN" altLang="en-US" sz="1400" dirty="0" smtClean="0">
                <a:solidFill>
                  <a:schemeClr val="tx2"/>
                </a:solidFill>
              </a:rPr>
              <a:t>司等</a:t>
            </a:r>
            <a:r>
              <a:rPr lang="zh-CN" altLang="en-US" sz="1400" dirty="0">
                <a:solidFill>
                  <a:schemeClr val="tx2"/>
                </a:solidFill>
              </a:rPr>
              <a:t>金</a:t>
            </a:r>
            <a:r>
              <a:rPr lang="zh-CN" altLang="en-US" sz="1400" dirty="0" smtClean="0">
                <a:solidFill>
                  <a:schemeClr val="tx2"/>
                </a:solidFill>
              </a:rPr>
              <a:t>融机构。</a:t>
            </a:r>
            <a:endParaRPr lang="en-US" altLang="zh-CN" sz="1400" dirty="0" smtClean="0">
              <a:solidFill>
                <a:schemeClr val="tx2"/>
              </a:solidFill>
            </a:endParaRPr>
          </a:p>
          <a:p>
            <a:pPr marL="628650" lvl="1" indent="-342900">
              <a:lnSpc>
                <a:spcPct val="160000"/>
              </a:lnSpc>
              <a:buFont typeface="Wingdings" panose="05000000000000000000" pitchFamily="2" charset="2"/>
              <a:buChar char="ü"/>
            </a:pPr>
            <a:r>
              <a:rPr lang="en-US" altLang="zh-CN" sz="1400" dirty="0" err="1" smtClean="0">
                <a:solidFill>
                  <a:schemeClr val="tx2"/>
                </a:solidFill>
              </a:rPr>
              <a:t>RiskMetrics</a:t>
            </a:r>
            <a:r>
              <a:rPr lang="zh-CN" altLang="en-US" sz="1400" dirty="0" smtClean="0">
                <a:solidFill>
                  <a:schemeClr val="tx2"/>
                </a:solidFill>
              </a:rPr>
              <a:t> 总部设在美</a:t>
            </a:r>
            <a:r>
              <a:rPr lang="zh-CN" altLang="en-US" sz="1400" dirty="0">
                <a:solidFill>
                  <a:schemeClr val="tx2"/>
                </a:solidFill>
              </a:rPr>
              <a:t>国，在全球</a:t>
            </a:r>
            <a:r>
              <a:rPr lang="en-US" altLang="zh-CN" sz="1400" dirty="0">
                <a:solidFill>
                  <a:schemeClr val="tx2"/>
                </a:solidFill>
              </a:rPr>
              <a:t>22</a:t>
            </a:r>
            <a:r>
              <a:rPr lang="zh-CN" altLang="en-US" sz="1400" dirty="0">
                <a:solidFill>
                  <a:schemeClr val="tx2"/>
                </a:solidFill>
              </a:rPr>
              <a:t>个国家</a:t>
            </a:r>
            <a:r>
              <a:rPr lang="en-US" altLang="zh-CN" sz="1400" dirty="0">
                <a:solidFill>
                  <a:schemeClr val="tx2"/>
                </a:solidFill>
              </a:rPr>
              <a:t>33</a:t>
            </a:r>
            <a:r>
              <a:rPr lang="zh-CN" altLang="en-US" sz="1400" dirty="0">
                <a:solidFill>
                  <a:schemeClr val="tx2"/>
                </a:solidFill>
              </a:rPr>
              <a:t>个城市设</a:t>
            </a:r>
            <a:r>
              <a:rPr lang="zh-CN" altLang="en-US" sz="1400" dirty="0" smtClean="0">
                <a:solidFill>
                  <a:schemeClr val="tx2"/>
                </a:solidFill>
              </a:rPr>
              <a:t>有本地支持及服务团队；在</a:t>
            </a:r>
            <a:r>
              <a:rPr lang="zh-CN" altLang="en-US" sz="1400" b="1" dirty="0" smtClean="0">
                <a:solidFill>
                  <a:schemeClr val="tx2"/>
                </a:solidFill>
              </a:rPr>
              <a:t>北京和上海均设有办公室</a:t>
            </a:r>
            <a:r>
              <a:rPr lang="zh-CN" altLang="en-US" sz="1400" dirty="0" smtClean="0">
                <a:solidFill>
                  <a:schemeClr val="tx2"/>
                </a:solidFill>
              </a:rPr>
              <a:t>，旨在第一时间从业务和技术上为中国客户提供</a:t>
            </a:r>
            <a:r>
              <a:rPr lang="zh-CN" altLang="en-US" sz="1400" b="1" dirty="0" smtClean="0">
                <a:solidFill>
                  <a:schemeClr val="tx2"/>
                </a:solidFill>
              </a:rPr>
              <a:t>本地中文化支持服务</a:t>
            </a:r>
            <a:r>
              <a:rPr lang="zh-CN" altLang="en-US" sz="1400" dirty="0" smtClean="0">
                <a:solidFill>
                  <a:schemeClr val="tx2"/>
                </a:solidFill>
              </a:rPr>
              <a:t>。</a:t>
            </a:r>
            <a:endParaRPr lang="en-US" altLang="zh-CN" sz="1400" dirty="0" smtClean="0">
              <a:solidFill>
                <a:schemeClr val="tx2"/>
              </a:solidFill>
            </a:endParaRPr>
          </a:p>
          <a:p>
            <a:pPr marL="628650" lvl="1" indent="-342900">
              <a:lnSpc>
                <a:spcPct val="160000"/>
              </a:lnSpc>
              <a:buFont typeface="Wingdings" panose="05000000000000000000" pitchFamily="2" charset="2"/>
              <a:buChar char="ü"/>
            </a:pPr>
            <a:r>
              <a:rPr lang="zh-CN" altLang="en-US" sz="1400" dirty="0">
                <a:solidFill>
                  <a:schemeClr val="tx2"/>
                </a:solidFill>
              </a:rPr>
              <a:t>就银行类客户而言</a:t>
            </a:r>
            <a:r>
              <a:rPr lang="zh-CN" altLang="en-US" sz="1400" dirty="0" smtClean="0">
                <a:solidFill>
                  <a:schemeClr val="tx2"/>
                </a:solidFill>
              </a:rPr>
              <a:t>，</a:t>
            </a:r>
            <a:r>
              <a:rPr lang="zh-CN" altLang="en-US" sz="1400" b="1" dirty="0" smtClean="0">
                <a:solidFill>
                  <a:schemeClr val="tx2"/>
                </a:solidFill>
              </a:rPr>
              <a:t>全球领先的银行中大多数选择</a:t>
            </a:r>
            <a:r>
              <a:rPr lang="en-US" altLang="zh-CN" sz="1400" b="1" dirty="0" err="1" smtClean="0">
                <a:solidFill>
                  <a:schemeClr val="tx2"/>
                </a:solidFill>
              </a:rPr>
              <a:t>RiskMetrics</a:t>
            </a:r>
            <a:r>
              <a:rPr lang="zh-CN" altLang="en-US" sz="1400" dirty="0" smtClean="0">
                <a:solidFill>
                  <a:schemeClr val="tx2"/>
                </a:solidFill>
              </a:rPr>
              <a:t>作为其风险管理及计量工具。</a:t>
            </a:r>
            <a:endParaRPr lang="en-US" altLang="zh-CN" sz="1400" dirty="0" smtClean="0">
              <a:solidFill>
                <a:schemeClr val="tx2"/>
              </a:solidFill>
            </a:endParaRPr>
          </a:p>
        </p:txBody>
      </p:sp>
      <p:pic>
        <p:nvPicPr>
          <p:cNvPr id="6" name="Picture 5" descr="Global Office Map September 2011.jpg"/>
          <p:cNvPicPr/>
          <p:nvPr/>
        </p:nvPicPr>
        <p:blipFill>
          <a:blip r:embed="rId2" cstate="print"/>
          <a:stretch>
            <a:fillRect/>
          </a:stretch>
        </p:blipFill>
        <p:spPr>
          <a:xfrm>
            <a:off x="746189" y="3518239"/>
            <a:ext cx="4133677" cy="2400391"/>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465" y="3724859"/>
            <a:ext cx="3146425" cy="224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980A5BB8-7D92-42BD-8F12-9D996715FAE1}" type="slidenum">
              <a:rPr lang="en-US" smtClean="0"/>
              <a:pPr/>
              <a:t>5</a:t>
            </a:fld>
            <a:endParaRPr lang="en-US"/>
          </a:p>
        </p:txBody>
      </p:sp>
    </p:spTree>
    <p:extLst>
      <p:ext uri="{BB962C8B-B14F-4D97-AF65-F5344CB8AC3E}">
        <p14:creationId xmlns:p14="http://schemas.microsoft.com/office/powerpoint/2010/main" val="1810985184"/>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证券领域主要客户（</a:t>
            </a:r>
            <a:r>
              <a:rPr lang="en-US" altLang="zh-CN" dirty="0" smtClean="0"/>
              <a:t>RiskMetrics</a:t>
            </a:r>
            <a:r>
              <a:rPr lang="zh-CN" altLang="en-US" dirty="0" smtClean="0"/>
              <a:t>）</a:t>
            </a:r>
            <a:endParaRPr lang="en-US" dirty="0"/>
          </a:p>
        </p:txBody>
      </p:sp>
      <p:sp>
        <p:nvSpPr>
          <p:cNvPr id="3" name="Content Placeholder 2"/>
          <p:cNvSpPr>
            <a:spLocks noGrp="1"/>
          </p:cNvSpPr>
          <p:nvPr>
            <p:ph idx="1"/>
          </p:nvPr>
        </p:nvSpPr>
        <p:spPr/>
        <p:txBody>
          <a:bodyPr/>
          <a:lstStyle/>
          <a:p>
            <a:r>
              <a:rPr lang="zh-CN" altLang="en-US" dirty="0" smtClean="0"/>
              <a:t>全球市场风险管理的标杆品牌，</a:t>
            </a:r>
            <a:r>
              <a:rPr lang="en-US" altLang="zh-CN" dirty="0" smtClean="0"/>
              <a:t>VaR</a:t>
            </a:r>
            <a:r>
              <a:rPr lang="zh-CN" altLang="en-US" dirty="0" smtClean="0"/>
              <a:t>等多类常用核心风险管理概念的研究首创者。</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00648309"/>
              </p:ext>
            </p:extLst>
          </p:nvPr>
        </p:nvGraphicFramePr>
        <p:xfrm>
          <a:off x="559175" y="1857006"/>
          <a:ext cx="8181413" cy="3919390"/>
        </p:xfrm>
        <a:graphic>
          <a:graphicData uri="http://schemas.openxmlformats.org/drawingml/2006/table">
            <a:tbl>
              <a:tblPr firstRow="1" bandRow="1">
                <a:tableStyleId>{2D5ABB26-0587-4C30-8999-92F81FD0307C}</a:tableStyleId>
              </a:tblPr>
              <a:tblGrid>
                <a:gridCol w="2923613"/>
                <a:gridCol w="5257800"/>
              </a:tblGrid>
              <a:tr h="327025">
                <a:tc>
                  <a:txBody>
                    <a:bodyPr/>
                    <a:lstStyle/>
                    <a:p>
                      <a:pPr algn="ctr"/>
                      <a:r>
                        <a:rPr lang="zh-CN" altLang="en-US" sz="1200" b="1" dirty="0" smtClean="0">
                          <a:latin typeface="黑体" panose="02010609060101010101" pitchFamily="49" charset="-122"/>
                          <a:ea typeface="黑体" panose="02010609060101010101" pitchFamily="49" charset="-122"/>
                        </a:rPr>
                        <a:t>客户</a:t>
                      </a:r>
                      <a:endParaRPr lang="zh-CN" altLang="en-US" sz="1200" b="1" dirty="0">
                        <a:latin typeface="黑体" panose="02010609060101010101" pitchFamily="49" charset="-122"/>
                        <a:ea typeface="黑体" panose="02010609060101010101" pitchFamily="49" charset="-122"/>
                      </a:endParaRPr>
                    </a:p>
                  </a:txBody>
                  <a:tcPr>
                    <a:lnB w="12700" cap="flat" cmpd="sng" algn="ctr">
                      <a:solidFill>
                        <a:schemeClr val="tx1"/>
                      </a:solidFill>
                      <a:prstDash val="solid"/>
                      <a:round/>
                      <a:headEnd type="none" w="med" len="med"/>
                      <a:tailEnd type="none" w="med" len="med"/>
                    </a:lnB>
                  </a:tcPr>
                </a:tc>
                <a:tc>
                  <a:txBody>
                    <a:bodyPr/>
                    <a:lstStyle/>
                    <a:p>
                      <a:pPr algn="ctr"/>
                      <a:r>
                        <a:rPr lang="zh-CN" altLang="en-US" sz="1200" b="1" dirty="0" smtClean="0">
                          <a:latin typeface="黑体" panose="02010609060101010101" pitchFamily="49" charset="-122"/>
                          <a:ea typeface="黑体" panose="02010609060101010101" pitchFamily="49" charset="-122"/>
                        </a:rPr>
                        <a:t>应用案例</a:t>
                      </a:r>
                      <a:endParaRPr lang="zh-CN" altLang="en-US" sz="1200" b="1" dirty="0">
                        <a:latin typeface="黑体" panose="02010609060101010101" pitchFamily="49" charset="-122"/>
                        <a:ea typeface="黑体" panose="02010609060101010101" pitchFamily="49" charset="-122"/>
                      </a:endParaRPr>
                    </a:p>
                  </a:txBody>
                  <a:tcPr>
                    <a:lnB w="12700" cap="flat" cmpd="sng" algn="ctr">
                      <a:solidFill>
                        <a:schemeClr val="tx1"/>
                      </a:solidFill>
                      <a:prstDash val="solid"/>
                      <a:round/>
                      <a:headEnd type="none" w="med" len="med"/>
                      <a:tailEnd type="none" w="med" len="med"/>
                    </a:lnB>
                  </a:tcPr>
                </a:tc>
              </a:tr>
              <a:tr h="323850">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fontAlgn="ctr">
                        <a:lnSpc>
                          <a:spcPct val="120000"/>
                        </a:lnSpc>
                        <a:buFont typeface="Arial"/>
                        <a:buChar char="•"/>
                        <a:tabLst>
                          <a:tab pos="457200" algn="l"/>
                        </a:tabLst>
                      </a:pPr>
                      <a:r>
                        <a:rPr lang="zh-CN" altLang="zh-CN" sz="1000" kern="1200" dirty="0" smtClean="0">
                          <a:solidFill>
                            <a:schemeClr val="dk1"/>
                          </a:solidFill>
                          <a:effectLst/>
                          <a:latin typeface="+mn-lt"/>
                          <a:ea typeface="+mn-ea"/>
                          <a:cs typeface="+mn-cs"/>
                        </a:rPr>
                        <a:t>用于分析和计量公司层面自营资产组合风险</a:t>
                      </a:r>
                      <a:endParaRPr lang="en-US" altLang="zh-CN" sz="1000" kern="1200" dirty="0" smtClean="0">
                        <a:solidFill>
                          <a:schemeClr val="dk1"/>
                        </a:solidFill>
                        <a:effectLst/>
                        <a:latin typeface="+mn-lt"/>
                        <a:ea typeface="+mn-ea"/>
                        <a:cs typeface="+mn-cs"/>
                      </a:endParaRPr>
                    </a:p>
                    <a:p>
                      <a:pPr marL="342900" lvl="0" indent="-342900" algn="l" fontAlgn="ctr">
                        <a:lnSpc>
                          <a:spcPct val="120000"/>
                        </a:lnSpc>
                        <a:buFont typeface="Arial"/>
                        <a:buChar char="•"/>
                        <a:tabLst>
                          <a:tab pos="457200" algn="l"/>
                        </a:tabLst>
                      </a:pPr>
                      <a:r>
                        <a:rPr lang="zh-CN" altLang="zh-TW" sz="1000" kern="1200" dirty="0" smtClean="0">
                          <a:solidFill>
                            <a:schemeClr val="dk1"/>
                          </a:solidFill>
                          <a:effectLst/>
                          <a:latin typeface="+mn-lt"/>
                          <a:ea typeface="+mn-ea"/>
                          <a:cs typeface="+mn-cs"/>
                        </a:rPr>
                        <a:t>实施完成，</a:t>
                      </a:r>
                      <a:r>
                        <a:rPr lang="en-US" altLang="zh-CN" sz="1000" kern="1200" dirty="0" smtClean="0">
                          <a:solidFill>
                            <a:schemeClr val="dk1"/>
                          </a:solidFill>
                          <a:effectLst/>
                          <a:latin typeface="+mn-lt"/>
                          <a:ea typeface="+mn-ea"/>
                          <a:cs typeface="+mn-cs"/>
                        </a:rPr>
                        <a:t>2014</a:t>
                      </a:r>
                      <a:r>
                        <a:rPr lang="zh-CN" altLang="en-US" sz="1000" kern="1200" dirty="0" smtClean="0">
                          <a:solidFill>
                            <a:schemeClr val="dk1"/>
                          </a:solidFill>
                          <a:effectLst/>
                          <a:latin typeface="+mn-lt"/>
                          <a:ea typeface="+mn-ea"/>
                          <a:cs typeface="+mn-cs"/>
                        </a:rPr>
                        <a:t>年</a:t>
                      </a:r>
                      <a:r>
                        <a:rPr lang="en-US" altLang="zh-CN" sz="1000" kern="1200" dirty="0" smtClean="0">
                          <a:solidFill>
                            <a:schemeClr val="dk1"/>
                          </a:solidFill>
                          <a:effectLst/>
                          <a:latin typeface="+mn-lt"/>
                          <a:ea typeface="+mn-ea"/>
                          <a:cs typeface="+mn-cs"/>
                        </a:rPr>
                        <a:t>5</a:t>
                      </a:r>
                      <a:r>
                        <a:rPr lang="zh-CN" altLang="en-US" sz="1000" kern="1200" dirty="0" smtClean="0">
                          <a:solidFill>
                            <a:schemeClr val="dk1"/>
                          </a:solidFill>
                          <a:effectLst/>
                          <a:latin typeface="+mn-lt"/>
                          <a:ea typeface="+mn-ea"/>
                          <a:cs typeface="+mn-cs"/>
                        </a:rPr>
                        <a:t>月</a:t>
                      </a:r>
                      <a:r>
                        <a:rPr lang="zh-CN" altLang="zh-TW" sz="1000" kern="1200" dirty="0" smtClean="0">
                          <a:solidFill>
                            <a:schemeClr val="dk1"/>
                          </a:solidFill>
                          <a:effectLst/>
                          <a:latin typeface="+mn-lt"/>
                          <a:ea typeface="+mn-ea"/>
                          <a:cs typeface="+mn-cs"/>
                        </a:rPr>
                        <a:t>正式上线</a:t>
                      </a:r>
                      <a:endParaRPr lang="en-US" altLang="zh-CN" sz="1800" kern="1200" dirty="0" smtClean="0">
                        <a:solidFill>
                          <a:schemeClr val="tx1"/>
                        </a:solidFill>
                        <a:effectLst/>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3942">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fontAlgn="ctr">
                        <a:lnSpc>
                          <a:spcPct val="120000"/>
                        </a:lnSpc>
                        <a:buFont typeface="Arial"/>
                        <a:buChar char="•"/>
                        <a:tabLst>
                          <a:tab pos="457200" algn="l"/>
                        </a:tabLst>
                      </a:pPr>
                      <a:r>
                        <a:rPr lang="zh-CN" altLang="en-US" sz="1000" kern="1200" dirty="0" smtClean="0">
                          <a:solidFill>
                            <a:schemeClr val="dk1"/>
                          </a:solidFill>
                          <a:effectLst/>
                          <a:latin typeface="+mn-lt"/>
                          <a:ea typeface="+mn-ea"/>
                          <a:cs typeface="+mn-cs"/>
                        </a:rPr>
                        <a:t>海通国际率先在</a:t>
                      </a:r>
                      <a:r>
                        <a:rPr lang="en-US" altLang="zh-CN" sz="1000" kern="1200" dirty="0" smtClean="0">
                          <a:solidFill>
                            <a:schemeClr val="dk1"/>
                          </a:solidFill>
                          <a:effectLst/>
                          <a:latin typeface="+mn-lt"/>
                          <a:ea typeface="+mn-ea"/>
                          <a:cs typeface="+mn-cs"/>
                        </a:rPr>
                        <a:t>2013</a:t>
                      </a:r>
                      <a:r>
                        <a:rPr lang="zh-CN" altLang="en-US" sz="1000" kern="1200" dirty="0" smtClean="0">
                          <a:solidFill>
                            <a:schemeClr val="dk1"/>
                          </a:solidFill>
                          <a:effectLst/>
                          <a:latin typeface="+mn-lt"/>
                          <a:ea typeface="+mn-ea"/>
                          <a:cs typeface="+mn-cs"/>
                        </a:rPr>
                        <a:t>年完成</a:t>
                      </a:r>
                      <a:r>
                        <a:rPr lang="en-US" altLang="zh-CN" sz="1000" kern="1200" dirty="0" smtClean="0">
                          <a:solidFill>
                            <a:schemeClr val="dk1"/>
                          </a:solidFill>
                          <a:effectLst/>
                          <a:latin typeface="+mn-lt"/>
                          <a:ea typeface="+mn-ea"/>
                          <a:cs typeface="+mn-cs"/>
                        </a:rPr>
                        <a:t>RM</a:t>
                      </a:r>
                      <a:r>
                        <a:rPr lang="zh-CN" altLang="en-US" sz="1000" kern="1200" dirty="0" smtClean="0">
                          <a:solidFill>
                            <a:schemeClr val="dk1"/>
                          </a:solidFill>
                          <a:effectLst/>
                          <a:latin typeface="+mn-lt"/>
                          <a:ea typeface="+mn-ea"/>
                          <a:cs typeface="+mn-cs"/>
                        </a:rPr>
                        <a:t>实施上线工作</a:t>
                      </a:r>
                      <a:endParaRPr lang="en-US" altLang="zh-CN" sz="1000" kern="1200" dirty="0" smtClean="0">
                        <a:solidFill>
                          <a:schemeClr val="dk1"/>
                        </a:solidFill>
                        <a:effectLst/>
                        <a:latin typeface="+mn-lt"/>
                        <a:ea typeface="+mn-ea"/>
                        <a:cs typeface="+mn-cs"/>
                      </a:endParaRPr>
                    </a:p>
                    <a:p>
                      <a:pPr marL="342900" lvl="0" indent="-342900" algn="l" fontAlgn="ctr">
                        <a:lnSpc>
                          <a:spcPct val="120000"/>
                        </a:lnSpc>
                        <a:buFont typeface="Arial"/>
                        <a:buChar char="•"/>
                        <a:tabLst>
                          <a:tab pos="457200" algn="l"/>
                        </a:tabLst>
                      </a:pPr>
                      <a:r>
                        <a:rPr lang="zh-CN" altLang="en-US" sz="1000" kern="1200" dirty="0" smtClean="0">
                          <a:solidFill>
                            <a:schemeClr val="dk1"/>
                          </a:solidFill>
                          <a:effectLst/>
                          <a:latin typeface="+mn-lt"/>
                          <a:ea typeface="+mn-ea"/>
                          <a:cs typeface="+mn-cs"/>
                        </a:rPr>
                        <a:t>总部在去年完成</a:t>
                      </a:r>
                      <a:r>
                        <a:rPr lang="en-US" altLang="zh-CN" sz="1000" kern="1200" dirty="0" smtClean="0">
                          <a:solidFill>
                            <a:schemeClr val="dk1"/>
                          </a:solidFill>
                          <a:effectLst/>
                          <a:latin typeface="+mn-lt"/>
                          <a:ea typeface="+mn-ea"/>
                          <a:cs typeface="+mn-cs"/>
                        </a:rPr>
                        <a:t>RM</a:t>
                      </a:r>
                      <a:r>
                        <a:rPr lang="zh-CN" altLang="en-US" sz="1000" kern="1200" dirty="0" smtClean="0">
                          <a:solidFill>
                            <a:schemeClr val="dk1"/>
                          </a:solidFill>
                          <a:effectLst/>
                          <a:latin typeface="+mn-lt"/>
                          <a:ea typeface="+mn-ea"/>
                          <a:cs typeface="+mn-cs"/>
                        </a:rPr>
                        <a:t>试用，并在今年上半年开始为系统实施工作做准备</a:t>
                      </a:r>
                      <a:endParaRPr lang="en-US" altLang="zh-CN" sz="1000" kern="1200" dirty="0" smtClean="0">
                        <a:solidFill>
                          <a:schemeClr val="dk1"/>
                        </a:solidFill>
                        <a:effectLst/>
                        <a:latin typeface="+mn-lt"/>
                        <a:ea typeface="+mn-ea"/>
                        <a:cs typeface="+mn-cs"/>
                      </a:endParaRPr>
                    </a:p>
                    <a:p>
                      <a:pPr marL="342900" lvl="0" indent="-342900" algn="l" fontAlgn="ctr">
                        <a:lnSpc>
                          <a:spcPct val="120000"/>
                        </a:lnSpc>
                        <a:buFont typeface="Arial"/>
                        <a:buChar char="•"/>
                        <a:tabLst>
                          <a:tab pos="457200" algn="l"/>
                        </a:tabLst>
                      </a:pPr>
                      <a:r>
                        <a:rPr lang="zh-CN" altLang="en-US" sz="1000" kern="1200" dirty="0" smtClean="0">
                          <a:solidFill>
                            <a:schemeClr val="dk1"/>
                          </a:solidFill>
                          <a:effectLst/>
                          <a:latin typeface="+mn-lt"/>
                          <a:ea typeface="+mn-ea"/>
                          <a:cs typeface="+mn-cs"/>
                        </a:rPr>
                        <a:t>实施项目在</a:t>
                      </a:r>
                      <a:r>
                        <a:rPr lang="en-US" altLang="zh-CN" sz="1000" kern="1200" dirty="0" smtClean="0">
                          <a:solidFill>
                            <a:schemeClr val="dk1"/>
                          </a:solidFill>
                          <a:effectLst/>
                          <a:latin typeface="+mn-lt"/>
                          <a:ea typeface="+mn-ea"/>
                          <a:cs typeface="+mn-cs"/>
                        </a:rPr>
                        <a:t>5</a:t>
                      </a:r>
                      <a:r>
                        <a:rPr lang="zh-CN" altLang="en-US" sz="1000" kern="1200" dirty="0" smtClean="0">
                          <a:solidFill>
                            <a:schemeClr val="dk1"/>
                          </a:solidFill>
                          <a:effectLst/>
                          <a:latin typeface="+mn-lt"/>
                          <a:ea typeface="+mn-ea"/>
                          <a:cs typeface="+mn-cs"/>
                        </a:rPr>
                        <a:t>月份启动，预计在</a:t>
                      </a:r>
                      <a:r>
                        <a:rPr lang="en-US" altLang="zh-CN" sz="1000" kern="1200" dirty="0" smtClean="0">
                          <a:solidFill>
                            <a:schemeClr val="dk1"/>
                          </a:solidFill>
                          <a:effectLst/>
                          <a:latin typeface="+mn-lt"/>
                          <a:ea typeface="+mn-ea"/>
                          <a:cs typeface="+mn-cs"/>
                        </a:rPr>
                        <a:t>9</a:t>
                      </a:r>
                      <a:r>
                        <a:rPr lang="zh-CN" altLang="en-US" sz="1000" kern="1200" dirty="0" smtClean="0">
                          <a:solidFill>
                            <a:schemeClr val="dk1"/>
                          </a:solidFill>
                          <a:effectLst/>
                          <a:latin typeface="+mn-lt"/>
                          <a:ea typeface="+mn-ea"/>
                          <a:cs typeface="+mn-cs"/>
                        </a:rPr>
                        <a:t>月完成一期建设</a:t>
                      </a:r>
                      <a:endParaRPr lang="en-US" altLang="zh-CN" sz="1000" kern="1200" dirty="0" smtClean="0">
                        <a:solidFill>
                          <a:schemeClr val="dk1"/>
                        </a:solidFill>
                        <a:effectLst/>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3942">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fontAlgn="ctr">
                        <a:lnSpc>
                          <a:spcPct val="120000"/>
                        </a:lnSpc>
                        <a:buFont typeface="Arial"/>
                        <a:buChar char="•"/>
                        <a:tabLst>
                          <a:tab pos="457200" algn="l"/>
                        </a:tabLst>
                      </a:pPr>
                      <a:r>
                        <a:rPr lang="zh-CN" sz="1000" kern="1200" dirty="0">
                          <a:effectLst/>
                        </a:rPr>
                        <a:t>用于计量公司层面自营资产组合的整体风险（包</a:t>
                      </a:r>
                      <a:r>
                        <a:rPr lang="zh-CN" sz="1000" kern="1200" dirty="0" smtClean="0">
                          <a:effectLst/>
                        </a:rPr>
                        <a:t>括</a:t>
                      </a:r>
                      <a:r>
                        <a:rPr lang="zh-CN" altLang="en-US" sz="1000" kern="1200" dirty="0" smtClean="0">
                          <a:effectLst/>
                        </a:rPr>
                        <a:t>海外分</a:t>
                      </a:r>
                      <a:r>
                        <a:rPr lang="zh-CN" sz="1000" kern="1200" dirty="0" smtClean="0">
                          <a:effectLst/>
                        </a:rPr>
                        <a:t>公</a:t>
                      </a:r>
                      <a:r>
                        <a:rPr lang="zh-CN" sz="1000" kern="1200" dirty="0">
                          <a:effectLst/>
                        </a:rPr>
                        <a:t>司</a:t>
                      </a:r>
                      <a:r>
                        <a:rPr lang="zh-CN" sz="1000" kern="1200" dirty="0" smtClean="0">
                          <a:effectLst/>
                        </a:rPr>
                        <a:t>）</a:t>
                      </a:r>
                      <a:endParaRPr lang="en-US" sz="1000" dirty="0">
                        <a:effectLst/>
                      </a:endParaRPr>
                    </a:p>
                    <a:p>
                      <a:pPr marL="342900" lvl="0" indent="-342900" algn="l" fontAlgn="ctr">
                        <a:lnSpc>
                          <a:spcPct val="120000"/>
                        </a:lnSpc>
                        <a:buFont typeface="Arial"/>
                        <a:buChar char="•"/>
                        <a:tabLst>
                          <a:tab pos="457200" algn="l"/>
                        </a:tabLst>
                      </a:pPr>
                      <a:r>
                        <a:rPr lang="zh-CN" sz="1000" kern="1200" dirty="0">
                          <a:effectLst/>
                        </a:rPr>
                        <a:t>应用</a:t>
                      </a:r>
                      <a:r>
                        <a:rPr lang="en-US" sz="1000" kern="1200" dirty="0">
                          <a:effectLst/>
                        </a:rPr>
                        <a:t>RM</a:t>
                      </a:r>
                      <a:r>
                        <a:rPr lang="zh-CN" sz="1000" kern="1200" dirty="0">
                          <a:effectLst/>
                        </a:rPr>
                        <a:t>中灵活的风险分析功能实现内部风险管理体系</a:t>
                      </a:r>
                      <a:endParaRPr lang="en-US" sz="1000" dirty="0">
                        <a:effectLst/>
                      </a:endParaRPr>
                    </a:p>
                    <a:p>
                      <a:pPr marL="342900" lvl="0" indent="-342900" algn="l" fontAlgn="ctr">
                        <a:lnSpc>
                          <a:spcPct val="120000"/>
                        </a:lnSpc>
                        <a:buFont typeface="Arial"/>
                        <a:buChar char="•"/>
                        <a:tabLst>
                          <a:tab pos="457200" algn="l"/>
                        </a:tabLst>
                      </a:pPr>
                      <a:r>
                        <a:rPr lang="zh-CN" sz="1000" kern="1200" dirty="0">
                          <a:effectLst/>
                        </a:rPr>
                        <a:t>根据在险价值确定前台交易限</a:t>
                      </a:r>
                      <a:r>
                        <a:rPr lang="zh-CN" sz="1000" kern="1200" dirty="0" smtClean="0">
                          <a:effectLst/>
                        </a:rPr>
                        <a:t>额</a:t>
                      </a:r>
                      <a:endParaRPr lang="en-US" sz="1000" dirty="0">
                        <a:effectLst/>
                      </a:endParaRP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3942">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fontAlgn="ctr">
                        <a:lnSpc>
                          <a:spcPct val="120000"/>
                        </a:lnSpc>
                        <a:buFont typeface="Arial"/>
                        <a:buChar char="•"/>
                        <a:tabLst>
                          <a:tab pos="457200" algn="l"/>
                        </a:tabLst>
                      </a:pPr>
                      <a:r>
                        <a:rPr lang="zh-CN" altLang="en-US" sz="1000" kern="1200" dirty="0" smtClean="0">
                          <a:effectLst/>
                        </a:rPr>
                        <a:t>用于公司整体层面市场风险计量</a:t>
                      </a:r>
                      <a:endParaRPr lang="en-US" altLang="zh-CN" sz="1000" kern="1200" dirty="0" smtClean="0">
                        <a:effectLst/>
                      </a:endParaRPr>
                    </a:p>
                    <a:p>
                      <a:pPr marL="342900" lvl="0" indent="-342900" algn="l" fontAlgn="ctr">
                        <a:lnSpc>
                          <a:spcPct val="120000"/>
                        </a:lnSpc>
                        <a:buFont typeface="Arial"/>
                        <a:buChar char="•"/>
                        <a:tabLst>
                          <a:tab pos="457200" algn="l"/>
                        </a:tabLst>
                      </a:pPr>
                      <a:r>
                        <a:rPr lang="en-US" altLang="zh-CN" sz="1000" kern="1200" dirty="0" smtClean="0">
                          <a:effectLst/>
                        </a:rPr>
                        <a:t>2015</a:t>
                      </a:r>
                      <a:r>
                        <a:rPr lang="zh-CN" altLang="en-US" sz="1000" kern="1200" dirty="0" smtClean="0">
                          <a:effectLst/>
                        </a:rPr>
                        <a:t>年一季度启动实施项目．预计８月底一期上线</a:t>
                      </a:r>
                      <a:endParaRPr lang="en-US" altLang="zh-CN" sz="1000" kern="1200" dirty="0" smtClean="0">
                        <a:effectLst/>
                      </a:endParaRP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3259">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fontAlgn="ctr">
                        <a:lnSpc>
                          <a:spcPct val="120000"/>
                        </a:lnSpc>
                        <a:buFont typeface="Arial"/>
                        <a:buChar char="•"/>
                        <a:tabLst>
                          <a:tab pos="457200" algn="l"/>
                        </a:tabLst>
                      </a:pPr>
                      <a:r>
                        <a:rPr lang="en-US" altLang="zh-CN" sz="1000" dirty="0" smtClean="0">
                          <a:effectLst/>
                        </a:rPr>
                        <a:t>2014</a:t>
                      </a:r>
                      <a:r>
                        <a:rPr lang="zh-CN" altLang="en-US" sz="1000" dirty="0" smtClean="0">
                          <a:effectLst/>
                        </a:rPr>
                        <a:t>年完成</a:t>
                      </a:r>
                      <a:r>
                        <a:rPr lang="en-US" altLang="zh-CN" sz="1000" dirty="0" smtClean="0">
                          <a:effectLst/>
                        </a:rPr>
                        <a:t>RM</a:t>
                      </a:r>
                      <a:r>
                        <a:rPr lang="zh-CN" altLang="en-US" sz="1000" dirty="0" smtClean="0">
                          <a:effectLst/>
                        </a:rPr>
                        <a:t>建置</a:t>
                      </a:r>
                      <a:endParaRPr lang="en-US" altLang="zh-CN" sz="1000" dirty="0" smtClean="0">
                        <a:effectLst/>
                      </a:endParaRPr>
                    </a:p>
                    <a:p>
                      <a:pPr marL="342900" lvl="0" indent="-342900" algn="l" fontAlgn="ctr">
                        <a:lnSpc>
                          <a:spcPct val="120000"/>
                        </a:lnSpc>
                        <a:buFont typeface="Arial"/>
                        <a:buChar char="•"/>
                        <a:tabLst>
                          <a:tab pos="457200" algn="l"/>
                        </a:tabLst>
                      </a:pPr>
                      <a:r>
                        <a:rPr lang="zh-CN" altLang="en-US" sz="1000" dirty="0" smtClean="0">
                          <a:effectLst/>
                        </a:rPr>
                        <a:t>目前在逐步完善风险计量模型，并进行流程优化</a:t>
                      </a:r>
                      <a:endParaRPr lang="en-US" sz="1000" dirty="0">
                        <a:effectLst/>
                      </a:endParaRPr>
                    </a:p>
                  </a:txBody>
                  <a:tcPr marL="83697" marR="83697" marT="41849" marB="4184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3942">
                <a:tc>
                  <a:txBody>
                    <a:bodyPr/>
                    <a:lstStyle/>
                    <a:p>
                      <a:endParaRPr lang="zh-CN" altLang="en-US" dirty="0"/>
                    </a:p>
                  </a:txBody>
                  <a:tcPr>
                    <a:lnT w="12700" cap="flat" cmpd="sng" algn="ctr">
                      <a:solidFill>
                        <a:schemeClr val="tx1"/>
                      </a:solidFill>
                      <a:prstDash val="solid"/>
                      <a:round/>
                      <a:headEnd type="none" w="med" len="med"/>
                      <a:tailEnd type="none" w="med" len="med"/>
                    </a:lnT>
                  </a:tcPr>
                </a:tc>
                <a:tc>
                  <a:txBody>
                    <a:bodyPr/>
                    <a:lstStyle/>
                    <a:p>
                      <a:pPr marL="342900" lvl="0" indent="-342900" algn="l" fontAlgn="ctr">
                        <a:lnSpc>
                          <a:spcPct val="120000"/>
                        </a:lnSpc>
                        <a:buFont typeface="Arial"/>
                        <a:buChar char="•"/>
                        <a:tabLst>
                          <a:tab pos="457200" algn="l"/>
                        </a:tabLst>
                      </a:pPr>
                      <a:r>
                        <a:rPr lang="zh-CN" sz="1000" kern="1200" dirty="0">
                          <a:effectLst/>
                        </a:rPr>
                        <a:t>用于计量公司层面自营资产组合的整体风险（包括上海、北京、香港</a:t>
                      </a:r>
                      <a:r>
                        <a:rPr lang="zh-CN" sz="1000" kern="1200" dirty="0" smtClean="0">
                          <a:effectLst/>
                        </a:rPr>
                        <a:t>）</a:t>
                      </a:r>
                      <a:endParaRPr lang="en-US" sz="1000" dirty="0">
                        <a:effectLst/>
                      </a:endParaRPr>
                    </a:p>
                    <a:p>
                      <a:pPr marL="342900" lvl="0" indent="-342900" algn="l" fontAlgn="ctr">
                        <a:lnSpc>
                          <a:spcPct val="120000"/>
                        </a:lnSpc>
                        <a:buFont typeface="Arial"/>
                        <a:buChar char="•"/>
                        <a:tabLst>
                          <a:tab pos="457200" algn="l"/>
                        </a:tabLst>
                      </a:pPr>
                      <a:r>
                        <a:rPr lang="zh-CN" sz="1000" kern="1200" dirty="0">
                          <a:effectLst/>
                        </a:rPr>
                        <a:t>应用</a:t>
                      </a:r>
                      <a:r>
                        <a:rPr lang="en-US" sz="1000" kern="1200" dirty="0">
                          <a:effectLst/>
                        </a:rPr>
                        <a:t>RM</a:t>
                      </a:r>
                      <a:r>
                        <a:rPr lang="zh-CN" sz="1000" kern="1200" dirty="0">
                          <a:effectLst/>
                        </a:rPr>
                        <a:t>中灵活的风险分析功能实现内部风险管理体系；</a:t>
                      </a:r>
                      <a:endParaRPr lang="en-US" sz="1000" dirty="0">
                        <a:effectLst/>
                      </a:endParaRPr>
                    </a:p>
                    <a:p>
                      <a:pPr marL="342900" lvl="0" indent="-342900" algn="l" fontAlgn="ctr">
                        <a:lnSpc>
                          <a:spcPct val="120000"/>
                        </a:lnSpc>
                        <a:buFont typeface="Arial"/>
                        <a:buChar char="•"/>
                        <a:tabLst>
                          <a:tab pos="457200" algn="l"/>
                        </a:tabLst>
                      </a:pPr>
                      <a:r>
                        <a:rPr lang="zh-CN" sz="1000" kern="1200" dirty="0">
                          <a:effectLst/>
                        </a:rPr>
                        <a:t>录入</a:t>
                      </a:r>
                      <a:r>
                        <a:rPr lang="en-US" sz="1000" kern="1200" dirty="0">
                          <a:effectLst/>
                        </a:rPr>
                        <a:t>RM</a:t>
                      </a:r>
                      <a:r>
                        <a:rPr lang="zh-CN" sz="1000" kern="1200" dirty="0">
                          <a:effectLst/>
                        </a:rPr>
                        <a:t>的头寸量与产品种类每年稳步增长（包括外汇</a:t>
                      </a:r>
                      <a:r>
                        <a:rPr lang="en-US" sz="1000" kern="1200" dirty="0">
                          <a:effectLst/>
                        </a:rPr>
                        <a:t>/</a:t>
                      </a:r>
                      <a:r>
                        <a:rPr lang="zh-CN" sz="1000" kern="1200" dirty="0">
                          <a:effectLst/>
                        </a:rPr>
                        <a:t>股票</a:t>
                      </a:r>
                      <a:r>
                        <a:rPr lang="en-US" sz="1000" kern="1200" dirty="0">
                          <a:effectLst/>
                        </a:rPr>
                        <a:t>/</a:t>
                      </a:r>
                      <a:r>
                        <a:rPr lang="zh-CN" sz="1000" kern="1200" dirty="0">
                          <a:effectLst/>
                        </a:rPr>
                        <a:t>利率期权和信用衍生品</a:t>
                      </a:r>
                      <a:r>
                        <a:rPr lang="zh-CN" sz="1000" kern="1200" dirty="0" smtClean="0">
                          <a:effectLst/>
                        </a:rPr>
                        <a:t>）</a:t>
                      </a:r>
                      <a:r>
                        <a:rPr lang="zh-CN" altLang="en-US" sz="1000" kern="1200" dirty="0" smtClean="0">
                          <a:effectLst/>
                        </a:rPr>
                        <a:t>。</a:t>
                      </a:r>
                      <a:endParaRPr lang="en-US" sz="1000" dirty="0">
                        <a:effectLst/>
                      </a:endParaRPr>
                    </a:p>
                  </a:txBody>
                  <a:tcPr marL="83697" marR="83697" marT="41849" marB="41849" anchor="ctr">
                    <a:lnT w="12700" cap="flat" cmpd="sng" algn="ctr">
                      <a:solidFill>
                        <a:schemeClr val="tx1"/>
                      </a:solidFill>
                      <a:prstDash val="solid"/>
                      <a:round/>
                      <a:headEnd type="none" w="med" len="med"/>
                      <a:tailEnd type="none" w="med" len="med"/>
                    </a:lnT>
                  </a:tcPr>
                </a:tc>
              </a:tr>
            </a:tbl>
          </a:graphicData>
        </a:graphic>
      </p:graphicFrame>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496" y="2231699"/>
            <a:ext cx="1495634" cy="362070"/>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926" y="3354162"/>
            <a:ext cx="1448002" cy="533474"/>
          </a:xfrm>
          <a:prstGeom prst="rect">
            <a:avLst/>
          </a:prstGeom>
        </p:spPr>
      </p:pic>
      <p:pic>
        <p:nvPicPr>
          <p:cNvPr id="7" name="Picture 2"/>
          <p:cNvPicPr>
            <a:picLocks noChangeAspect="1" noChangeArrowheads="1"/>
          </p:cNvPicPr>
          <p:nvPr/>
        </p:nvPicPr>
        <p:blipFill>
          <a:blip r:embed="rId4"/>
          <a:srcRect/>
          <a:stretch>
            <a:fillRect/>
          </a:stretch>
        </p:blipFill>
        <p:spPr bwMode="auto">
          <a:xfrm>
            <a:off x="1085239" y="2753641"/>
            <a:ext cx="1352550" cy="447675"/>
          </a:xfrm>
          <a:prstGeom prst="rect">
            <a:avLst/>
          </a:prstGeom>
          <a:noFill/>
          <a:ln w="9525">
            <a:noFill/>
            <a:miter lim="800000"/>
            <a:headEnd/>
            <a:tailEnd/>
          </a:ln>
        </p:spPr>
      </p:pic>
      <p:pic>
        <p:nvPicPr>
          <p:cNvPr id="8" name="Picture 3"/>
          <p:cNvPicPr>
            <a:picLocks noChangeAspect="1" noChangeArrowheads="1"/>
          </p:cNvPicPr>
          <p:nvPr/>
        </p:nvPicPr>
        <p:blipFill>
          <a:blip r:embed="rId5">
            <a:lum bright="15000"/>
          </a:blip>
          <a:srcRect/>
          <a:stretch>
            <a:fillRect/>
          </a:stretch>
        </p:blipFill>
        <p:spPr bwMode="auto">
          <a:xfrm>
            <a:off x="985554" y="3963248"/>
            <a:ext cx="1728788" cy="544830"/>
          </a:xfrm>
          <a:prstGeom prst="rect">
            <a:avLst/>
          </a:prstGeom>
          <a:noFill/>
          <a:ln w="9525">
            <a:noFill/>
            <a:miter lim="800000"/>
            <a:headEnd/>
            <a:tailEnd/>
          </a:ln>
        </p:spPr>
      </p:pic>
      <p:pic>
        <p:nvPicPr>
          <p:cNvPr id="9" name="Picture 4"/>
          <p:cNvPicPr>
            <a:picLocks noChangeAspect="1" noChangeArrowheads="1"/>
          </p:cNvPicPr>
          <p:nvPr/>
        </p:nvPicPr>
        <p:blipFill>
          <a:blip r:embed="rId6"/>
          <a:srcRect/>
          <a:stretch>
            <a:fillRect/>
          </a:stretch>
        </p:blipFill>
        <p:spPr bwMode="auto">
          <a:xfrm>
            <a:off x="949138" y="4606466"/>
            <a:ext cx="1757363" cy="462915"/>
          </a:xfrm>
          <a:prstGeom prst="rect">
            <a:avLst/>
          </a:prstGeom>
          <a:noFill/>
          <a:ln w="9525">
            <a:noFill/>
            <a:miter lim="800000"/>
            <a:headEnd/>
            <a:tailEnd/>
          </a:ln>
        </p:spPr>
      </p:pic>
      <p:pic>
        <p:nvPicPr>
          <p:cNvPr id="10" name="Picture 5"/>
          <p:cNvPicPr>
            <a:picLocks noChangeAspect="1" noChangeArrowheads="1"/>
          </p:cNvPicPr>
          <p:nvPr/>
        </p:nvPicPr>
        <p:blipFill>
          <a:blip r:embed="rId7"/>
          <a:srcRect/>
          <a:stretch>
            <a:fillRect/>
          </a:stretch>
        </p:blipFill>
        <p:spPr bwMode="auto">
          <a:xfrm>
            <a:off x="801221" y="5234592"/>
            <a:ext cx="2263140" cy="402908"/>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BE799D66-A4C5-4277-8B75-A77F88F39C7A}" type="slidenum">
              <a:rPr lang="zh-CN" altLang="en-US" smtClean="0"/>
              <a:pPr/>
              <a:t>6</a:t>
            </a:fld>
            <a:endParaRPr lang="zh-CN" altLang="en-US"/>
          </a:p>
        </p:txBody>
      </p:sp>
    </p:spTree>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市场风</a:t>
            </a:r>
            <a:r>
              <a:rPr lang="zh-CN" altLang="en-US" dirty="0"/>
              <a:t>险管理整体解决方</a:t>
            </a:r>
            <a:r>
              <a:rPr lang="zh-CN" altLang="en-US" dirty="0" smtClean="0"/>
              <a:t>案</a:t>
            </a:r>
            <a:endParaRPr lang="en-US" sz="2800" dirty="0"/>
          </a:p>
        </p:txBody>
      </p:sp>
      <p:sp>
        <p:nvSpPr>
          <p:cNvPr id="225" name="Rectangle 224"/>
          <p:cNvSpPr/>
          <p:nvPr/>
        </p:nvSpPr>
        <p:spPr>
          <a:xfrm>
            <a:off x="1007108" y="2047500"/>
            <a:ext cx="7784592" cy="4419600"/>
          </a:xfrm>
          <a:prstGeom prst="rect">
            <a:avLst/>
          </a:prstGeom>
          <a:solidFill>
            <a:sysClr val="window" lastClr="FFFFFF"/>
          </a:solidFill>
          <a:ln w="3175" cap="flat" cmpd="sng" algn="ctr">
            <a:solidFill>
              <a:sysClr val="windowText" lastClr="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sz="1400" kern="0" dirty="0" smtClean="0">
              <a:solidFill>
                <a:prstClr val="black"/>
              </a:solidFill>
            </a:endParaRPr>
          </a:p>
        </p:txBody>
      </p:sp>
      <p:sp>
        <p:nvSpPr>
          <p:cNvPr id="226" name="Rectangle 225"/>
          <p:cNvSpPr/>
          <p:nvPr/>
        </p:nvSpPr>
        <p:spPr>
          <a:xfrm>
            <a:off x="309116" y="953268"/>
            <a:ext cx="8482584" cy="332232"/>
          </a:xfrm>
          <a:prstGeom prst="rect">
            <a:avLst/>
          </a:prstGeom>
          <a:solidFill>
            <a:srgbClr val="9BBB59">
              <a:lumMod val="20000"/>
              <a:lumOff val="80000"/>
            </a:srgbClr>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914400">
              <a:defRPr/>
            </a:pPr>
            <a:r>
              <a:rPr lang="zh-CN" altLang="en-US" kern="0" dirty="0">
                <a:solidFill>
                  <a:prstClr val="black"/>
                </a:solidFill>
              </a:rPr>
              <a:t>风险管理系</a:t>
            </a:r>
            <a:r>
              <a:rPr lang="zh-CN" altLang="en-US" kern="0" dirty="0" smtClean="0">
                <a:solidFill>
                  <a:prstClr val="black"/>
                </a:solidFill>
              </a:rPr>
              <a:t>统门户网站</a:t>
            </a:r>
            <a:endParaRPr lang="en-US" kern="0" dirty="0" smtClean="0">
              <a:solidFill>
                <a:prstClr val="black"/>
              </a:solidFill>
            </a:endParaRPr>
          </a:p>
        </p:txBody>
      </p:sp>
      <p:sp>
        <p:nvSpPr>
          <p:cNvPr id="227" name="Rectangle 226"/>
          <p:cNvSpPr/>
          <p:nvPr/>
        </p:nvSpPr>
        <p:spPr>
          <a:xfrm>
            <a:off x="309116" y="1319028"/>
            <a:ext cx="1395984" cy="332232"/>
          </a:xfrm>
          <a:prstGeom prst="rect">
            <a:avLst/>
          </a:prstGeom>
          <a:solidFill>
            <a:srgbClr val="9BBB59">
              <a:lumMod val="20000"/>
              <a:lumOff val="80000"/>
            </a:srgbClr>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914400">
              <a:defRPr/>
            </a:pPr>
            <a:r>
              <a:rPr lang="zh-CN" altLang="en-US" sz="1400" kern="0" dirty="0">
                <a:solidFill>
                  <a:prstClr val="black"/>
                </a:solidFill>
              </a:rPr>
              <a:t>业</a:t>
            </a:r>
            <a:r>
              <a:rPr lang="zh-CN" altLang="en-US" sz="1400" kern="0" dirty="0" smtClean="0">
                <a:solidFill>
                  <a:prstClr val="black"/>
                </a:solidFill>
              </a:rPr>
              <a:t>务参数管理</a:t>
            </a:r>
            <a:endParaRPr lang="en-US" sz="1400" kern="0" dirty="0" smtClean="0">
              <a:solidFill>
                <a:prstClr val="black"/>
              </a:solidFill>
            </a:endParaRPr>
          </a:p>
        </p:txBody>
      </p:sp>
      <p:sp>
        <p:nvSpPr>
          <p:cNvPr id="228" name="Rectangle 227"/>
          <p:cNvSpPr/>
          <p:nvPr/>
        </p:nvSpPr>
        <p:spPr>
          <a:xfrm>
            <a:off x="1705100" y="1319028"/>
            <a:ext cx="1395984" cy="332232"/>
          </a:xfrm>
          <a:prstGeom prst="rect">
            <a:avLst/>
          </a:prstGeom>
          <a:solidFill>
            <a:srgbClr val="9BBB59">
              <a:lumMod val="20000"/>
              <a:lumOff val="80000"/>
            </a:srgbClr>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914400">
              <a:defRPr/>
            </a:pPr>
            <a:r>
              <a:rPr lang="zh-CN" altLang="en-US" sz="1400" kern="0" dirty="0" smtClean="0">
                <a:solidFill>
                  <a:prstClr val="black"/>
                </a:solidFill>
              </a:rPr>
              <a:t>数据导入</a:t>
            </a:r>
            <a:endParaRPr lang="en-US" sz="1400" kern="0" dirty="0" smtClean="0">
              <a:solidFill>
                <a:prstClr val="black"/>
              </a:solidFill>
            </a:endParaRPr>
          </a:p>
        </p:txBody>
      </p:sp>
      <p:sp>
        <p:nvSpPr>
          <p:cNvPr id="229" name="Rectangle 228"/>
          <p:cNvSpPr/>
          <p:nvPr/>
        </p:nvSpPr>
        <p:spPr>
          <a:xfrm>
            <a:off x="3101084" y="1319028"/>
            <a:ext cx="1459992" cy="332232"/>
          </a:xfrm>
          <a:prstGeom prst="rect">
            <a:avLst/>
          </a:prstGeom>
          <a:solidFill>
            <a:srgbClr val="9BBB59">
              <a:lumMod val="20000"/>
              <a:lumOff val="80000"/>
            </a:srgbClr>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914400">
              <a:defRPr/>
            </a:pPr>
            <a:r>
              <a:rPr lang="zh-CN" altLang="en-US" sz="1400" kern="0" dirty="0" smtClean="0">
                <a:solidFill>
                  <a:prstClr val="black"/>
                </a:solidFill>
              </a:rPr>
              <a:t>业务功能访问</a:t>
            </a:r>
            <a:endParaRPr lang="en-US" sz="1400" kern="0" dirty="0" smtClean="0">
              <a:solidFill>
                <a:prstClr val="black"/>
              </a:solidFill>
            </a:endParaRPr>
          </a:p>
        </p:txBody>
      </p:sp>
      <p:sp>
        <p:nvSpPr>
          <p:cNvPr id="230" name="Rectangle 229"/>
          <p:cNvSpPr/>
          <p:nvPr/>
        </p:nvSpPr>
        <p:spPr>
          <a:xfrm>
            <a:off x="4561076" y="1319028"/>
            <a:ext cx="4230624" cy="332232"/>
          </a:xfrm>
          <a:prstGeom prst="rect">
            <a:avLst/>
          </a:prstGeom>
          <a:solidFill>
            <a:srgbClr val="9BBB59">
              <a:lumMod val="20000"/>
              <a:lumOff val="80000"/>
            </a:srgbClr>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914400">
              <a:defRPr/>
            </a:pPr>
            <a:r>
              <a:rPr lang="zh-CN" altLang="en-US" sz="1400" kern="0" dirty="0" smtClean="0">
                <a:solidFill>
                  <a:prstClr val="black"/>
                </a:solidFill>
              </a:rPr>
              <a:t>数据访问</a:t>
            </a:r>
            <a:endParaRPr lang="en-US" sz="1400" kern="0" dirty="0" smtClean="0">
              <a:solidFill>
                <a:prstClr val="black"/>
              </a:solidFill>
            </a:endParaRPr>
          </a:p>
        </p:txBody>
      </p:sp>
      <p:sp>
        <p:nvSpPr>
          <p:cNvPr id="231" name="Rectangle 230"/>
          <p:cNvSpPr/>
          <p:nvPr/>
        </p:nvSpPr>
        <p:spPr>
          <a:xfrm>
            <a:off x="309116" y="1666500"/>
            <a:ext cx="8482584" cy="3322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defTabSz="914400">
              <a:defRPr/>
            </a:pPr>
            <a:r>
              <a:rPr lang="en-US" sz="1600" kern="0" dirty="0" smtClean="0">
                <a:solidFill>
                  <a:prstClr val="black"/>
                </a:solidFill>
              </a:rPr>
              <a:t>                     </a:t>
            </a:r>
            <a:r>
              <a:rPr lang="zh-CN" altLang="en-US" sz="1600" kern="0" dirty="0" smtClean="0">
                <a:solidFill>
                  <a:prstClr val="black"/>
                </a:solidFill>
              </a:rPr>
              <a:t>系统业务逻辑</a:t>
            </a:r>
            <a:endParaRPr lang="en-US" sz="1600" kern="0" dirty="0" smtClean="0">
              <a:solidFill>
                <a:prstClr val="black"/>
              </a:solidFill>
            </a:endParaRPr>
          </a:p>
        </p:txBody>
      </p:sp>
      <p:sp>
        <p:nvSpPr>
          <p:cNvPr id="232" name="Rectangle 231"/>
          <p:cNvSpPr/>
          <p:nvPr/>
        </p:nvSpPr>
        <p:spPr>
          <a:xfrm>
            <a:off x="309116" y="2047500"/>
            <a:ext cx="697992" cy="4413504"/>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400">
              <a:defRPr/>
            </a:pPr>
            <a:endParaRPr lang="en-US" kern="0" smtClean="0">
              <a:solidFill>
                <a:prstClr val="black"/>
              </a:solidFill>
            </a:endParaRPr>
          </a:p>
        </p:txBody>
      </p:sp>
      <p:sp>
        <p:nvSpPr>
          <p:cNvPr id="233" name="Rectangle 232"/>
          <p:cNvSpPr/>
          <p:nvPr/>
        </p:nvSpPr>
        <p:spPr>
          <a:xfrm>
            <a:off x="1007108" y="2047500"/>
            <a:ext cx="5498592" cy="3048000"/>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914400">
              <a:defRPr/>
            </a:pPr>
            <a:endParaRPr lang="en-US" kern="0" smtClean="0">
              <a:solidFill>
                <a:prstClr val="black"/>
              </a:solidFill>
            </a:endParaRPr>
          </a:p>
        </p:txBody>
      </p:sp>
      <p:sp>
        <p:nvSpPr>
          <p:cNvPr id="234" name="Rectangle 233"/>
          <p:cNvSpPr/>
          <p:nvPr/>
        </p:nvSpPr>
        <p:spPr>
          <a:xfrm>
            <a:off x="6662672" y="2123700"/>
            <a:ext cx="1994916" cy="762000"/>
          </a:xfrm>
          <a:prstGeom prst="rect">
            <a:avLst/>
          </a:prstGeom>
          <a:solidFill>
            <a:srgbClr val="C0504D">
              <a:lumMod val="20000"/>
              <a:lumOff val="80000"/>
            </a:srgbClr>
          </a:solidFill>
          <a:ln w="9525" cap="flat" cmpd="sng" algn="ctr">
            <a:noFill/>
            <a:prstDash val="solid"/>
          </a:ln>
          <a:effectLst>
            <a:outerShdw blurRad="40000" dist="20000" dir="5400000" rotWithShape="0">
              <a:srgbClr val="000000">
                <a:alpha val="38000"/>
              </a:srgbClr>
            </a:outerShdw>
          </a:effectLst>
        </p:spPr>
        <p:txBody>
          <a:bodyPr rtlCol="0" anchor="ctr"/>
          <a:lstStyle/>
          <a:p>
            <a:pPr algn="ctr" defTabSz="914400">
              <a:defRPr/>
            </a:pPr>
            <a:r>
              <a:rPr lang="zh-CN" altLang="en-US" sz="1400" kern="0" dirty="0" smtClean="0">
                <a:solidFill>
                  <a:prstClr val="black"/>
                </a:solidFill>
              </a:rPr>
              <a:t>风险加权资产</a:t>
            </a:r>
            <a:endParaRPr lang="en-US" altLang="zh-CN" sz="1400" kern="0" dirty="0" smtClean="0">
              <a:solidFill>
                <a:prstClr val="black"/>
              </a:solidFill>
            </a:endParaRPr>
          </a:p>
          <a:p>
            <a:pPr algn="ctr" defTabSz="914400">
              <a:defRPr/>
            </a:pPr>
            <a:r>
              <a:rPr lang="zh-CN" altLang="en-US" sz="1400" kern="0" dirty="0" smtClean="0">
                <a:solidFill>
                  <a:prstClr val="black"/>
                </a:solidFill>
              </a:rPr>
              <a:t>经济资本计算</a:t>
            </a:r>
            <a:endParaRPr lang="en-US" sz="1400" kern="0" dirty="0" smtClean="0">
              <a:solidFill>
                <a:prstClr val="black"/>
              </a:solidFill>
            </a:endParaRPr>
          </a:p>
        </p:txBody>
      </p:sp>
      <p:sp>
        <p:nvSpPr>
          <p:cNvPr id="235" name="Rectangle 234"/>
          <p:cNvSpPr/>
          <p:nvPr/>
        </p:nvSpPr>
        <p:spPr>
          <a:xfrm>
            <a:off x="1023872" y="5165866"/>
            <a:ext cx="5481828" cy="457200"/>
          </a:xfrm>
          <a:prstGeom prst="rect">
            <a:avLst/>
          </a:prstGeom>
          <a:solidFill>
            <a:srgbClr val="EEECE1"/>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400">
              <a:defRPr/>
            </a:pPr>
            <a:r>
              <a:rPr lang="zh-CN" altLang="en-US" sz="1600" kern="0" dirty="0" smtClean="0">
                <a:solidFill>
                  <a:prstClr val="black"/>
                </a:solidFill>
              </a:rPr>
              <a:t>公司层级数据集成平台</a:t>
            </a:r>
            <a:endParaRPr lang="en-US" sz="1600" kern="0" dirty="0" smtClean="0">
              <a:solidFill>
                <a:prstClr val="black"/>
              </a:solidFill>
            </a:endParaRPr>
          </a:p>
        </p:txBody>
      </p:sp>
      <p:sp>
        <p:nvSpPr>
          <p:cNvPr id="236" name="Rectangle 235"/>
          <p:cNvSpPr/>
          <p:nvPr/>
        </p:nvSpPr>
        <p:spPr>
          <a:xfrm>
            <a:off x="1007108" y="5913515"/>
            <a:ext cx="5498592" cy="544254"/>
          </a:xfrm>
          <a:prstGeom prst="rect">
            <a:avLst/>
          </a:prstGeom>
          <a:solidFill>
            <a:sysClr val="window" lastClr="FFFFFF">
              <a:lumMod val="95000"/>
            </a:sysClr>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400">
              <a:defRPr/>
            </a:pPr>
            <a:endParaRPr lang="en-US" kern="0" smtClean="0">
              <a:solidFill>
                <a:prstClr val="black"/>
              </a:solidFill>
            </a:endParaRPr>
          </a:p>
        </p:txBody>
      </p:sp>
      <p:sp>
        <p:nvSpPr>
          <p:cNvPr id="237" name="TextBox 236"/>
          <p:cNvSpPr txBox="1"/>
          <p:nvPr/>
        </p:nvSpPr>
        <p:spPr>
          <a:xfrm>
            <a:off x="1090232" y="6009899"/>
            <a:ext cx="800219" cy="338554"/>
          </a:xfrm>
          <a:prstGeom prst="rect">
            <a:avLst/>
          </a:prstGeom>
          <a:noFill/>
        </p:spPr>
        <p:txBody>
          <a:bodyPr wrap="none" rtlCol="0">
            <a:spAutoFit/>
          </a:bodyPr>
          <a:lstStyle/>
          <a:p>
            <a:pPr defTabSz="914400">
              <a:defRPr/>
            </a:pPr>
            <a:r>
              <a:rPr lang="zh-CN" altLang="en-US" sz="1600" kern="0" dirty="0" smtClean="0">
                <a:solidFill>
                  <a:prstClr val="black"/>
                </a:solidFill>
              </a:rPr>
              <a:t>数据源</a:t>
            </a:r>
            <a:endParaRPr lang="en-US" sz="1600" kern="0" dirty="0" smtClean="0">
              <a:solidFill>
                <a:prstClr val="black"/>
              </a:solidFill>
            </a:endParaRPr>
          </a:p>
        </p:txBody>
      </p:sp>
      <p:sp>
        <p:nvSpPr>
          <p:cNvPr id="238" name="TextBox 237"/>
          <p:cNvSpPr txBox="1"/>
          <p:nvPr/>
        </p:nvSpPr>
        <p:spPr>
          <a:xfrm>
            <a:off x="2661051" y="6012685"/>
            <a:ext cx="902811" cy="307777"/>
          </a:xfrm>
          <a:prstGeom prst="rect">
            <a:avLst/>
          </a:prstGeom>
          <a:solidFill>
            <a:sysClr val="window" lastClr="FFFFFF">
              <a:lumMod val="85000"/>
            </a:sysClr>
          </a:solidFill>
          <a:ln>
            <a:solidFill>
              <a:sysClr val="windowText" lastClr="000000"/>
            </a:solidFill>
          </a:ln>
        </p:spPr>
        <p:txBody>
          <a:bodyPr wrap="none" rtlCol="0">
            <a:spAutoFit/>
          </a:bodyPr>
          <a:lstStyle/>
          <a:p>
            <a:pPr defTabSz="914400">
              <a:defRPr/>
            </a:pPr>
            <a:r>
              <a:rPr lang="zh-CN" altLang="en-US" sz="1400" kern="0" dirty="0">
                <a:solidFill>
                  <a:prstClr val="black"/>
                </a:solidFill>
              </a:rPr>
              <a:t>交易系统</a:t>
            </a:r>
            <a:endParaRPr lang="en-US" sz="1400" kern="0" dirty="0" smtClean="0">
              <a:solidFill>
                <a:prstClr val="black"/>
              </a:solidFill>
            </a:endParaRPr>
          </a:p>
        </p:txBody>
      </p:sp>
      <p:sp>
        <p:nvSpPr>
          <p:cNvPr id="239" name="TextBox 238"/>
          <p:cNvSpPr txBox="1"/>
          <p:nvPr/>
        </p:nvSpPr>
        <p:spPr>
          <a:xfrm>
            <a:off x="4653246" y="6028187"/>
            <a:ext cx="902811" cy="307777"/>
          </a:xfrm>
          <a:prstGeom prst="rect">
            <a:avLst/>
          </a:prstGeom>
          <a:solidFill>
            <a:sysClr val="window" lastClr="FFFFFF">
              <a:lumMod val="85000"/>
            </a:sysClr>
          </a:solidFill>
          <a:ln>
            <a:solidFill>
              <a:sysClr val="windowText" lastClr="000000"/>
            </a:solidFill>
          </a:ln>
        </p:spPr>
        <p:txBody>
          <a:bodyPr wrap="none" rtlCol="0">
            <a:spAutoFit/>
          </a:bodyPr>
          <a:lstStyle/>
          <a:p>
            <a:pPr defTabSz="914400">
              <a:defRPr/>
            </a:pPr>
            <a:r>
              <a:rPr lang="zh-CN" altLang="en-US" sz="1400" kern="0" dirty="0" smtClean="0">
                <a:solidFill>
                  <a:prstClr val="black"/>
                </a:solidFill>
              </a:rPr>
              <a:t>咨询系统</a:t>
            </a:r>
            <a:endParaRPr lang="en-US" sz="1400" kern="0" dirty="0" smtClean="0">
              <a:solidFill>
                <a:prstClr val="black"/>
              </a:solidFill>
            </a:endParaRPr>
          </a:p>
        </p:txBody>
      </p:sp>
      <p:sp>
        <p:nvSpPr>
          <p:cNvPr id="240" name="Up Arrow 239"/>
          <p:cNvSpPr/>
          <p:nvPr/>
        </p:nvSpPr>
        <p:spPr>
          <a:xfrm>
            <a:off x="3000500" y="5668786"/>
            <a:ext cx="208492" cy="223581"/>
          </a:xfrm>
          <a:prstGeom prst="upArrow">
            <a:avLst/>
          </a:prstGeom>
          <a:solidFill>
            <a:srgbClr val="4BACC6"/>
          </a:solidFill>
          <a:ln w="25400" cap="flat" cmpd="sng" algn="ctr">
            <a:solidFill>
              <a:srgbClr val="4BACC6">
                <a:shade val="50000"/>
              </a:srgbClr>
            </a:solidFill>
            <a:prstDash val="solid"/>
          </a:ln>
          <a:effectLst/>
        </p:spPr>
        <p:txBody>
          <a:bodyPr rtlCol="0" anchor="ctr"/>
          <a:lstStyle/>
          <a:p>
            <a:pPr algn="ctr" defTabSz="914400">
              <a:defRPr/>
            </a:pPr>
            <a:endParaRPr lang="en-US" kern="0" smtClean="0">
              <a:solidFill>
                <a:prstClr val="white"/>
              </a:solidFill>
            </a:endParaRPr>
          </a:p>
        </p:txBody>
      </p:sp>
      <p:sp>
        <p:nvSpPr>
          <p:cNvPr id="241" name="TextBox 240"/>
          <p:cNvSpPr txBox="1"/>
          <p:nvPr/>
        </p:nvSpPr>
        <p:spPr>
          <a:xfrm>
            <a:off x="3163868" y="5638413"/>
            <a:ext cx="1261884" cy="276999"/>
          </a:xfrm>
          <a:prstGeom prst="rect">
            <a:avLst/>
          </a:prstGeom>
          <a:noFill/>
        </p:spPr>
        <p:txBody>
          <a:bodyPr wrap="none" rtlCol="0">
            <a:spAutoFit/>
          </a:bodyPr>
          <a:lstStyle/>
          <a:p>
            <a:pPr defTabSz="914400">
              <a:defRPr/>
            </a:pPr>
            <a:r>
              <a:rPr lang="zh-CN" altLang="en-US" sz="1200" kern="0" dirty="0" smtClean="0">
                <a:solidFill>
                  <a:prstClr val="black"/>
                </a:solidFill>
              </a:rPr>
              <a:t>交易、条款数据</a:t>
            </a:r>
            <a:endParaRPr lang="en-US" sz="1200" kern="0" dirty="0" smtClean="0">
              <a:solidFill>
                <a:prstClr val="black"/>
              </a:solidFill>
            </a:endParaRPr>
          </a:p>
        </p:txBody>
      </p:sp>
      <p:sp>
        <p:nvSpPr>
          <p:cNvPr id="242" name="Up Arrow 241"/>
          <p:cNvSpPr/>
          <p:nvPr/>
        </p:nvSpPr>
        <p:spPr>
          <a:xfrm>
            <a:off x="4981700" y="5668524"/>
            <a:ext cx="208492" cy="217747"/>
          </a:xfrm>
          <a:prstGeom prst="upArrow">
            <a:avLst/>
          </a:prstGeom>
          <a:solidFill>
            <a:srgbClr val="4BACC6"/>
          </a:solidFill>
          <a:ln w="25400" cap="flat" cmpd="sng" algn="ctr">
            <a:solidFill>
              <a:srgbClr val="4BACC6">
                <a:shade val="50000"/>
              </a:srgbClr>
            </a:solidFill>
            <a:prstDash val="solid"/>
          </a:ln>
          <a:effectLst/>
        </p:spPr>
        <p:txBody>
          <a:bodyPr rtlCol="0" anchor="ctr"/>
          <a:lstStyle/>
          <a:p>
            <a:pPr algn="ctr" defTabSz="914400">
              <a:defRPr/>
            </a:pPr>
            <a:endParaRPr lang="en-US" kern="0" smtClean="0">
              <a:solidFill>
                <a:prstClr val="white"/>
              </a:solidFill>
            </a:endParaRPr>
          </a:p>
        </p:txBody>
      </p:sp>
      <p:sp>
        <p:nvSpPr>
          <p:cNvPr id="243" name="TextBox 242"/>
          <p:cNvSpPr txBox="1"/>
          <p:nvPr/>
        </p:nvSpPr>
        <p:spPr>
          <a:xfrm>
            <a:off x="5134100" y="5632315"/>
            <a:ext cx="800219" cy="276999"/>
          </a:xfrm>
          <a:prstGeom prst="rect">
            <a:avLst/>
          </a:prstGeom>
          <a:noFill/>
        </p:spPr>
        <p:txBody>
          <a:bodyPr wrap="none" rtlCol="0">
            <a:spAutoFit/>
          </a:bodyPr>
          <a:lstStyle/>
          <a:p>
            <a:pPr defTabSz="914400">
              <a:defRPr/>
            </a:pPr>
            <a:r>
              <a:rPr lang="zh-CN" altLang="en-US" sz="1200" kern="0" dirty="0" smtClean="0">
                <a:solidFill>
                  <a:prstClr val="black"/>
                </a:solidFill>
              </a:rPr>
              <a:t>市场数据</a:t>
            </a:r>
            <a:endParaRPr lang="en-US" sz="1200" kern="0" dirty="0" smtClean="0">
              <a:solidFill>
                <a:prstClr val="black"/>
              </a:solidFill>
            </a:endParaRPr>
          </a:p>
        </p:txBody>
      </p:sp>
      <p:sp>
        <p:nvSpPr>
          <p:cNvPr id="244" name="TextBox 243"/>
          <p:cNvSpPr txBox="1"/>
          <p:nvPr/>
        </p:nvSpPr>
        <p:spPr>
          <a:xfrm rot="10800000" flipV="1">
            <a:off x="990749" y="2720176"/>
            <a:ext cx="430887" cy="1733808"/>
          </a:xfrm>
          <a:prstGeom prst="rect">
            <a:avLst/>
          </a:prstGeom>
          <a:noFill/>
        </p:spPr>
        <p:txBody>
          <a:bodyPr vert="eaVert" wrap="none" rtlCol="0">
            <a:spAutoFit/>
          </a:bodyPr>
          <a:lstStyle/>
          <a:p>
            <a:pPr defTabSz="914400">
              <a:defRPr/>
            </a:pPr>
            <a:r>
              <a:rPr lang="zh-CN" altLang="en-US" sz="1600" kern="0" dirty="0" smtClean="0">
                <a:solidFill>
                  <a:prstClr val="black"/>
                </a:solidFill>
              </a:rPr>
              <a:t>市场风险数据集市</a:t>
            </a:r>
            <a:endParaRPr lang="en-US" sz="1600" kern="0" dirty="0" smtClean="0">
              <a:solidFill>
                <a:prstClr val="black"/>
              </a:solidFill>
            </a:endParaRPr>
          </a:p>
        </p:txBody>
      </p:sp>
      <p:sp>
        <p:nvSpPr>
          <p:cNvPr id="245" name="Rectangle 244"/>
          <p:cNvSpPr/>
          <p:nvPr/>
        </p:nvSpPr>
        <p:spPr>
          <a:xfrm>
            <a:off x="1400300" y="2154860"/>
            <a:ext cx="5029200" cy="1569039"/>
          </a:xfrm>
          <a:prstGeom prst="rect">
            <a:avLst/>
          </a:prstGeom>
          <a:solidFill>
            <a:srgbClr val="1F497D">
              <a:lumMod val="20000"/>
              <a:lumOff val="80000"/>
            </a:srgbClr>
          </a:solidFill>
          <a:ln w="25400" cap="flat" cmpd="sng" algn="ctr">
            <a:noFill/>
            <a:prstDash val="solid"/>
          </a:ln>
          <a:effectLst/>
        </p:spPr>
        <p:txBody>
          <a:bodyPr rtlCol="0" anchor="ctr"/>
          <a:lstStyle/>
          <a:p>
            <a:pPr algn="ctr" defTabSz="914400">
              <a:defRPr/>
            </a:pPr>
            <a:endParaRPr lang="en-US" kern="0" smtClean="0">
              <a:solidFill>
                <a:prstClr val="white"/>
              </a:solidFill>
            </a:endParaRPr>
          </a:p>
        </p:txBody>
      </p:sp>
      <p:sp>
        <p:nvSpPr>
          <p:cNvPr id="246" name="TextBox 245"/>
          <p:cNvSpPr txBox="1"/>
          <p:nvPr/>
        </p:nvSpPr>
        <p:spPr>
          <a:xfrm>
            <a:off x="1400300" y="2123700"/>
            <a:ext cx="5029200" cy="307777"/>
          </a:xfrm>
          <a:prstGeom prst="rect">
            <a:avLst/>
          </a:prstGeom>
          <a:noFill/>
        </p:spPr>
        <p:txBody>
          <a:bodyPr wrap="square" rtlCol="0">
            <a:spAutoFit/>
          </a:bodyPr>
          <a:lstStyle/>
          <a:p>
            <a:pPr algn="ctr" defTabSz="914400">
              <a:defRPr/>
            </a:pPr>
            <a:r>
              <a:rPr lang="zh-CN" altLang="en-US" sz="1400" kern="0" dirty="0">
                <a:solidFill>
                  <a:prstClr val="black"/>
                </a:solidFill>
              </a:rPr>
              <a:t>风险报告</a:t>
            </a:r>
            <a:endParaRPr lang="en-US" sz="1400" kern="0" dirty="0" smtClean="0">
              <a:solidFill>
                <a:prstClr val="black"/>
              </a:solidFill>
            </a:endParaRPr>
          </a:p>
        </p:txBody>
      </p:sp>
      <p:grpSp>
        <p:nvGrpSpPr>
          <p:cNvPr id="4" name="Group 246"/>
          <p:cNvGrpSpPr/>
          <p:nvPr/>
        </p:nvGrpSpPr>
        <p:grpSpPr>
          <a:xfrm>
            <a:off x="1476500" y="2405764"/>
            <a:ext cx="4895088" cy="1241936"/>
            <a:chOff x="1676400" y="2740152"/>
            <a:chExt cx="4895088" cy="1241936"/>
          </a:xfrm>
        </p:grpSpPr>
        <p:sp>
          <p:nvSpPr>
            <p:cNvPr id="288" name="Rectangle 287"/>
            <p:cNvSpPr/>
            <p:nvPr/>
          </p:nvSpPr>
          <p:spPr>
            <a:xfrm>
              <a:off x="1676400" y="2743200"/>
              <a:ext cx="837604" cy="1238888"/>
            </a:xfrm>
            <a:prstGeom prst="rect">
              <a:avLst/>
            </a:prstGeom>
            <a:solidFill>
              <a:sysClr val="window" lastClr="FFFFFF"/>
            </a:solidFill>
            <a:ln w="3175" cap="flat" cmpd="sng" algn="ctr">
              <a:solidFill>
                <a:srgbClr val="4F81BD">
                  <a:lumMod val="60000"/>
                  <a:lumOff val="40000"/>
                </a:srgbClr>
              </a:solidFill>
              <a:prstDash val="solid"/>
            </a:ln>
            <a:effectLst/>
          </p:spPr>
          <p:txBody>
            <a:bodyPr rtlCol="0" anchor="ctr"/>
            <a:lstStyle/>
            <a:p>
              <a:pPr algn="ctr" defTabSz="914400">
                <a:defRPr/>
              </a:pPr>
              <a:r>
                <a:rPr lang="zh-CN" altLang="en-US" sz="1100" kern="0" dirty="0" smtClean="0">
                  <a:solidFill>
                    <a:prstClr val="black"/>
                  </a:solidFill>
                </a:rPr>
                <a:t>数据质量检验</a:t>
              </a:r>
              <a:endParaRPr lang="en-US" sz="1100" kern="0" dirty="0" smtClean="0">
                <a:solidFill>
                  <a:prstClr val="black"/>
                </a:solidFill>
              </a:endParaRPr>
            </a:p>
          </p:txBody>
        </p:sp>
        <p:sp>
          <p:nvSpPr>
            <p:cNvPr id="289" name="Rectangle 288"/>
            <p:cNvSpPr/>
            <p:nvPr/>
          </p:nvSpPr>
          <p:spPr>
            <a:xfrm>
              <a:off x="2559752" y="2743200"/>
              <a:ext cx="2926648" cy="403901"/>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交易对手信用</a:t>
              </a:r>
              <a:r>
                <a:rPr lang="zh-CN" altLang="en-US" sz="1100" kern="0" dirty="0">
                  <a:solidFill>
                    <a:prstClr val="black"/>
                  </a:solidFill>
                </a:rPr>
                <a:t>风险</a:t>
              </a:r>
              <a:endParaRPr lang="en-US" sz="1100" kern="0" dirty="0" smtClean="0">
                <a:solidFill>
                  <a:prstClr val="black"/>
                </a:solidFill>
              </a:endParaRPr>
            </a:p>
          </p:txBody>
        </p:sp>
        <p:sp>
          <p:nvSpPr>
            <p:cNvPr id="290" name="Rectangle 289"/>
            <p:cNvSpPr/>
            <p:nvPr/>
          </p:nvSpPr>
          <p:spPr>
            <a:xfrm>
              <a:off x="2559752" y="3151632"/>
              <a:ext cx="1555048" cy="403901"/>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交易对手特定风险</a:t>
              </a:r>
              <a:endParaRPr lang="en-US" sz="1100" kern="0" dirty="0" smtClean="0">
                <a:solidFill>
                  <a:prstClr val="black"/>
                </a:solidFill>
              </a:endParaRPr>
            </a:p>
          </p:txBody>
        </p:sp>
        <p:sp>
          <p:nvSpPr>
            <p:cNvPr id="291" name="Rectangle 290"/>
            <p:cNvSpPr/>
            <p:nvPr/>
          </p:nvSpPr>
          <p:spPr>
            <a:xfrm>
              <a:off x="2570692" y="3566160"/>
              <a:ext cx="1544108" cy="403901"/>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内部管理报表</a:t>
              </a:r>
              <a:endParaRPr lang="en-US" sz="1100" kern="0" dirty="0" smtClean="0">
                <a:solidFill>
                  <a:prstClr val="black"/>
                </a:solidFill>
              </a:endParaRPr>
            </a:p>
          </p:txBody>
        </p:sp>
        <p:sp>
          <p:nvSpPr>
            <p:cNvPr id="292" name="Rectangle 291"/>
            <p:cNvSpPr/>
            <p:nvPr/>
          </p:nvSpPr>
          <p:spPr>
            <a:xfrm>
              <a:off x="4154424" y="3568638"/>
              <a:ext cx="1331976" cy="403901"/>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监管报表</a:t>
              </a:r>
              <a:endParaRPr lang="en-US" sz="1100" kern="0" dirty="0" smtClean="0">
                <a:solidFill>
                  <a:prstClr val="black"/>
                </a:solidFill>
              </a:endParaRPr>
            </a:p>
          </p:txBody>
        </p:sp>
        <p:sp>
          <p:nvSpPr>
            <p:cNvPr id="293" name="Rectangle 292"/>
            <p:cNvSpPr/>
            <p:nvPr/>
          </p:nvSpPr>
          <p:spPr>
            <a:xfrm>
              <a:off x="4154424" y="3154132"/>
              <a:ext cx="1331976" cy="403901"/>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监管资本</a:t>
              </a:r>
              <a:endParaRPr lang="en-US" sz="1100" kern="0" dirty="0" smtClean="0">
                <a:solidFill>
                  <a:prstClr val="black"/>
                </a:solidFill>
              </a:endParaRPr>
            </a:p>
          </p:txBody>
        </p:sp>
        <p:sp>
          <p:nvSpPr>
            <p:cNvPr id="294" name="Rectangle 293"/>
            <p:cNvSpPr/>
            <p:nvPr/>
          </p:nvSpPr>
          <p:spPr>
            <a:xfrm>
              <a:off x="5507736" y="2740152"/>
              <a:ext cx="1063752" cy="403901"/>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限</a:t>
              </a:r>
              <a:r>
                <a:rPr lang="zh-CN" altLang="en-US" sz="1100" kern="0" dirty="0" smtClean="0">
                  <a:solidFill>
                    <a:prstClr val="black"/>
                  </a:solidFill>
                </a:rPr>
                <a:t>额管理</a:t>
              </a:r>
              <a:endParaRPr lang="en-US" sz="1100" kern="0" dirty="0" smtClean="0">
                <a:solidFill>
                  <a:prstClr val="black"/>
                </a:solidFill>
              </a:endParaRPr>
            </a:p>
          </p:txBody>
        </p:sp>
        <p:sp>
          <p:nvSpPr>
            <p:cNvPr id="295" name="Rectangle 294"/>
            <p:cNvSpPr/>
            <p:nvPr/>
          </p:nvSpPr>
          <p:spPr>
            <a:xfrm>
              <a:off x="5507736" y="3154740"/>
              <a:ext cx="1063752" cy="403901"/>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返回检验</a:t>
              </a:r>
              <a:endParaRPr lang="en-US" sz="1100" kern="0" dirty="0" smtClean="0">
                <a:solidFill>
                  <a:prstClr val="black"/>
                </a:solidFill>
              </a:endParaRPr>
            </a:p>
          </p:txBody>
        </p:sp>
        <p:sp>
          <p:nvSpPr>
            <p:cNvPr id="296" name="Rectangle 295"/>
            <p:cNvSpPr/>
            <p:nvPr/>
          </p:nvSpPr>
          <p:spPr>
            <a:xfrm>
              <a:off x="5507736" y="3568108"/>
              <a:ext cx="1063752" cy="403901"/>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压力测试</a:t>
              </a:r>
              <a:endParaRPr lang="en-US" sz="1100" kern="0" dirty="0" smtClean="0">
                <a:solidFill>
                  <a:prstClr val="black"/>
                </a:solidFill>
              </a:endParaRPr>
            </a:p>
          </p:txBody>
        </p:sp>
      </p:grpSp>
      <p:sp>
        <p:nvSpPr>
          <p:cNvPr id="248" name="Rectangle 247"/>
          <p:cNvSpPr/>
          <p:nvPr/>
        </p:nvSpPr>
        <p:spPr>
          <a:xfrm>
            <a:off x="1400300" y="3760284"/>
            <a:ext cx="2209800" cy="120408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noFill/>
            <a:prstDash val="solid"/>
          </a:ln>
          <a:effectLst>
            <a:outerShdw blurRad="40000" dist="20000" dir="5400000" rotWithShape="0">
              <a:srgbClr val="000000">
                <a:alpha val="3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sz="1400" kern="0" dirty="0" smtClean="0">
              <a:solidFill>
                <a:prstClr val="black"/>
              </a:solidFill>
            </a:endParaRPr>
          </a:p>
        </p:txBody>
      </p:sp>
      <p:sp>
        <p:nvSpPr>
          <p:cNvPr id="249" name="Rectangle 248"/>
          <p:cNvSpPr/>
          <p:nvPr/>
        </p:nvSpPr>
        <p:spPr>
          <a:xfrm>
            <a:off x="1503932" y="4139881"/>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头寸数据</a:t>
            </a:r>
            <a:endParaRPr lang="en-US" sz="1100" kern="0" dirty="0" smtClean="0">
              <a:solidFill>
                <a:prstClr val="black"/>
              </a:solidFill>
            </a:endParaRPr>
          </a:p>
        </p:txBody>
      </p:sp>
      <p:sp>
        <p:nvSpPr>
          <p:cNvPr id="250" name="Rectangle 249"/>
          <p:cNvSpPr/>
          <p:nvPr/>
        </p:nvSpPr>
        <p:spPr>
          <a:xfrm>
            <a:off x="2532632" y="4139881"/>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市</a:t>
            </a:r>
            <a:r>
              <a:rPr lang="zh-CN" altLang="en-US" sz="1100" kern="0" dirty="0" smtClean="0">
                <a:solidFill>
                  <a:prstClr val="black"/>
                </a:solidFill>
              </a:rPr>
              <a:t>场数据</a:t>
            </a:r>
            <a:endParaRPr lang="en-US" sz="1100" kern="0" dirty="0" smtClean="0">
              <a:solidFill>
                <a:prstClr val="black"/>
              </a:solidFill>
            </a:endParaRPr>
          </a:p>
        </p:txBody>
      </p:sp>
      <p:sp>
        <p:nvSpPr>
          <p:cNvPr id="251" name="Rectangle 250"/>
          <p:cNvSpPr/>
          <p:nvPr/>
        </p:nvSpPr>
        <p:spPr>
          <a:xfrm>
            <a:off x="1503932" y="4577269"/>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损益数据</a:t>
            </a:r>
            <a:endParaRPr lang="en-US" sz="1100" kern="0" dirty="0" smtClean="0">
              <a:solidFill>
                <a:prstClr val="black"/>
              </a:solidFill>
            </a:endParaRPr>
          </a:p>
        </p:txBody>
      </p:sp>
      <p:sp>
        <p:nvSpPr>
          <p:cNvPr id="252" name="Rectangle 251"/>
          <p:cNvSpPr/>
          <p:nvPr/>
        </p:nvSpPr>
        <p:spPr>
          <a:xfrm>
            <a:off x="2532632" y="4577269"/>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条款数据</a:t>
            </a:r>
            <a:endParaRPr lang="en-US" sz="1100" kern="0" dirty="0" smtClean="0">
              <a:solidFill>
                <a:prstClr val="black"/>
              </a:solidFill>
            </a:endParaRPr>
          </a:p>
        </p:txBody>
      </p:sp>
      <p:sp>
        <p:nvSpPr>
          <p:cNvPr id="253" name="TextBox 252"/>
          <p:cNvSpPr txBox="1"/>
          <p:nvPr/>
        </p:nvSpPr>
        <p:spPr>
          <a:xfrm>
            <a:off x="1400300" y="3797123"/>
            <a:ext cx="2209800" cy="307777"/>
          </a:xfrm>
          <a:prstGeom prst="rect">
            <a:avLst/>
          </a:prstGeom>
          <a:noFill/>
        </p:spPr>
        <p:txBody>
          <a:bodyPr wrap="square" rtlCol="0">
            <a:spAutoFit/>
          </a:bodyPr>
          <a:lstStyle/>
          <a:p>
            <a:pPr algn="ctr" defTabSz="914400">
              <a:defRPr/>
            </a:pPr>
            <a:r>
              <a:rPr lang="zh-CN" altLang="en-US" sz="1400" kern="0" dirty="0">
                <a:solidFill>
                  <a:prstClr val="black"/>
                </a:solidFill>
              </a:rPr>
              <a:t>转储层</a:t>
            </a:r>
            <a:endParaRPr lang="en-US" sz="1400" kern="0" dirty="0">
              <a:solidFill>
                <a:prstClr val="black"/>
              </a:solidFill>
            </a:endParaRPr>
          </a:p>
        </p:txBody>
      </p:sp>
      <p:sp>
        <p:nvSpPr>
          <p:cNvPr id="254" name="Rectangle 253"/>
          <p:cNvSpPr/>
          <p:nvPr/>
        </p:nvSpPr>
        <p:spPr>
          <a:xfrm>
            <a:off x="3718304" y="3760284"/>
            <a:ext cx="2711196" cy="1204081"/>
          </a:xfrm>
          <a:prstGeom prst="rect">
            <a:avLst/>
          </a:prstGeom>
          <a:solidFill>
            <a:srgbClr val="F79646">
              <a:lumMod val="20000"/>
              <a:lumOff val="80000"/>
            </a:srgbClr>
          </a:solidFill>
          <a:ln w="31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sz="1400" kern="0" dirty="0" smtClean="0">
              <a:solidFill>
                <a:prstClr val="black"/>
              </a:solidFill>
            </a:endParaRPr>
          </a:p>
        </p:txBody>
      </p:sp>
      <p:grpSp>
        <p:nvGrpSpPr>
          <p:cNvPr id="5" name="Group 254"/>
          <p:cNvGrpSpPr/>
          <p:nvPr/>
        </p:nvGrpSpPr>
        <p:grpSpPr>
          <a:xfrm>
            <a:off x="4537848" y="3800100"/>
            <a:ext cx="1665174" cy="1121054"/>
            <a:chOff x="4547248" y="3648457"/>
            <a:chExt cx="1665174" cy="1121054"/>
          </a:xfrm>
        </p:grpSpPr>
        <p:sp>
          <p:nvSpPr>
            <p:cNvPr id="284" name="Rectangle 283"/>
            <p:cNvSpPr>
              <a:spLocks/>
            </p:cNvSpPr>
            <p:nvPr/>
          </p:nvSpPr>
          <p:spPr>
            <a:xfrm>
              <a:off x="4547248" y="3648457"/>
              <a:ext cx="1656588" cy="252374"/>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引擎计量结果</a:t>
              </a:r>
              <a:endParaRPr lang="en-US" sz="1100" kern="0" dirty="0" smtClean="0">
                <a:solidFill>
                  <a:prstClr val="black"/>
                </a:solidFill>
              </a:endParaRPr>
            </a:p>
          </p:txBody>
        </p:sp>
        <p:sp>
          <p:nvSpPr>
            <p:cNvPr id="285" name="Rectangle 284"/>
            <p:cNvSpPr>
              <a:spLocks/>
            </p:cNvSpPr>
            <p:nvPr/>
          </p:nvSpPr>
          <p:spPr>
            <a:xfrm>
              <a:off x="4547248" y="3941064"/>
              <a:ext cx="1662518" cy="252374"/>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交易</a:t>
              </a:r>
              <a:r>
                <a:rPr lang="zh-CN" altLang="en-US" sz="1100" kern="0" dirty="0" smtClean="0">
                  <a:solidFill>
                    <a:prstClr val="black"/>
                  </a:solidFill>
                </a:rPr>
                <a:t>数据</a:t>
              </a:r>
              <a:endParaRPr lang="en-US" sz="1100" kern="0" dirty="0" smtClean="0">
                <a:solidFill>
                  <a:prstClr val="black"/>
                </a:solidFill>
              </a:endParaRPr>
            </a:p>
          </p:txBody>
        </p:sp>
        <p:sp>
          <p:nvSpPr>
            <p:cNvPr id="286" name="Rectangle 285"/>
            <p:cNvSpPr>
              <a:spLocks/>
            </p:cNvSpPr>
            <p:nvPr/>
          </p:nvSpPr>
          <p:spPr>
            <a:xfrm>
              <a:off x="4547248" y="4230625"/>
              <a:ext cx="1665174" cy="252374"/>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市场数据</a:t>
              </a:r>
              <a:endParaRPr lang="en-US" sz="1100" kern="0" dirty="0" smtClean="0">
                <a:solidFill>
                  <a:prstClr val="black"/>
                </a:solidFill>
              </a:endParaRPr>
            </a:p>
          </p:txBody>
        </p:sp>
        <p:sp>
          <p:nvSpPr>
            <p:cNvPr id="287" name="Rectangle 286"/>
            <p:cNvSpPr>
              <a:spLocks/>
            </p:cNvSpPr>
            <p:nvPr/>
          </p:nvSpPr>
          <p:spPr>
            <a:xfrm>
              <a:off x="4549904" y="4517137"/>
              <a:ext cx="1662518" cy="252374"/>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条款</a:t>
              </a:r>
              <a:r>
                <a:rPr lang="zh-CN" altLang="en-US" sz="1100" kern="0" dirty="0" smtClean="0">
                  <a:solidFill>
                    <a:prstClr val="black"/>
                  </a:solidFill>
                </a:rPr>
                <a:t>数据</a:t>
              </a:r>
              <a:endParaRPr lang="en-US" sz="1100" kern="0" dirty="0" smtClean="0">
                <a:solidFill>
                  <a:prstClr val="black"/>
                </a:solidFill>
              </a:endParaRPr>
            </a:p>
          </p:txBody>
        </p:sp>
      </p:grpSp>
      <p:sp>
        <p:nvSpPr>
          <p:cNvPr id="256" name="TextBox 255"/>
          <p:cNvSpPr txBox="1"/>
          <p:nvPr/>
        </p:nvSpPr>
        <p:spPr>
          <a:xfrm>
            <a:off x="3882836" y="3905214"/>
            <a:ext cx="534550" cy="954107"/>
          </a:xfrm>
          <a:prstGeom prst="rect">
            <a:avLst/>
          </a:prstGeom>
          <a:noFill/>
        </p:spPr>
        <p:txBody>
          <a:bodyPr wrap="square" rtlCol="0">
            <a:spAutoFit/>
          </a:bodyPr>
          <a:lstStyle/>
          <a:p>
            <a:pPr algn="ctr" defTabSz="914400">
              <a:defRPr/>
            </a:pPr>
            <a:r>
              <a:rPr lang="zh-CN" altLang="en-US" sz="1400" kern="0" dirty="0" smtClean="0">
                <a:solidFill>
                  <a:prstClr val="black"/>
                </a:solidFill>
              </a:rPr>
              <a:t>基础数据</a:t>
            </a:r>
            <a:endParaRPr lang="en-US" sz="1400" kern="0" dirty="0" smtClean="0">
              <a:solidFill>
                <a:prstClr val="black"/>
              </a:solidFill>
            </a:endParaRPr>
          </a:p>
        </p:txBody>
      </p:sp>
      <p:grpSp>
        <p:nvGrpSpPr>
          <p:cNvPr id="6" name="Group 256"/>
          <p:cNvGrpSpPr/>
          <p:nvPr/>
        </p:nvGrpSpPr>
        <p:grpSpPr>
          <a:xfrm>
            <a:off x="6662672" y="2998476"/>
            <a:ext cx="1994916" cy="2057400"/>
            <a:chOff x="6710172" y="2895600"/>
            <a:chExt cx="1994916" cy="2057400"/>
          </a:xfrm>
        </p:grpSpPr>
        <p:sp>
          <p:nvSpPr>
            <p:cNvPr id="274" name="Rectangle 273"/>
            <p:cNvSpPr/>
            <p:nvPr/>
          </p:nvSpPr>
          <p:spPr>
            <a:xfrm>
              <a:off x="6710172" y="2895600"/>
              <a:ext cx="1994916" cy="2057400"/>
            </a:xfrm>
            <a:prstGeom prst="rect">
              <a:avLst/>
            </a:prstGeom>
            <a:solidFill>
              <a:srgbClr val="F79646">
                <a:lumMod val="60000"/>
                <a:lumOff val="40000"/>
              </a:srgbClr>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914400">
                <a:defRPr/>
              </a:pPr>
              <a:endParaRPr lang="en-US" kern="0" smtClean="0">
                <a:solidFill>
                  <a:prstClr val="black"/>
                </a:solidFill>
              </a:endParaRPr>
            </a:p>
          </p:txBody>
        </p:sp>
        <p:sp>
          <p:nvSpPr>
            <p:cNvPr id="275" name="TextBox 274"/>
            <p:cNvSpPr txBox="1"/>
            <p:nvPr/>
          </p:nvSpPr>
          <p:spPr>
            <a:xfrm>
              <a:off x="6710172" y="2914487"/>
              <a:ext cx="1994916" cy="307777"/>
            </a:xfrm>
            <a:prstGeom prst="rect">
              <a:avLst/>
            </a:prstGeom>
            <a:noFill/>
          </p:spPr>
          <p:txBody>
            <a:bodyPr wrap="square" rtlCol="0">
              <a:spAutoFit/>
            </a:bodyPr>
            <a:lstStyle/>
            <a:p>
              <a:pPr algn="ctr" defTabSz="914400">
                <a:defRPr/>
              </a:pPr>
              <a:r>
                <a:rPr lang="en-US" altLang="zh-CN" sz="1400" kern="0" dirty="0" smtClean="0">
                  <a:solidFill>
                    <a:prstClr val="black"/>
                  </a:solidFill>
                </a:rPr>
                <a:t>RM</a:t>
              </a:r>
              <a:r>
                <a:rPr lang="zh-CN" altLang="en-US" sz="1400" kern="0" dirty="0" smtClean="0">
                  <a:solidFill>
                    <a:prstClr val="black"/>
                  </a:solidFill>
                </a:rPr>
                <a:t>市场风险计量引擎</a:t>
              </a:r>
              <a:endParaRPr lang="en-US" sz="1400" kern="0" dirty="0" smtClean="0">
                <a:solidFill>
                  <a:prstClr val="black"/>
                </a:solidFill>
              </a:endParaRPr>
            </a:p>
          </p:txBody>
        </p:sp>
        <p:grpSp>
          <p:nvGrpSpPr>
            <p:cNvPr id="7" name="Group 275"/>
            <p:cNvGrpSpPr/>
            <p:nvPr/>
          </p:nvGrpSpPr>
          <p:grpSpPr>
            <a:xfrm>
              <a:off x="6749543" y="3200400"/>
              <a:ext cx="1879345" cy="1680433"/>
              <a:chOff x="6749543" y="3262628"/>
              <a:chExt cx="1879345" cy="1680433"/>
            </a:xfrm>
          </p:grpSpPr>
          <p:pic>
            <p:nvPicPr>
              <p:cNvPr id="277" name="Picture 276" descr="riskmetrics-logo-1a-hires-rgb.jpg"/>
              <p:cNvPicPr/>
              <p:nvPr/>
            </p:nvPicPr>
            <p:blipFill>
              <a:blip r:embed="rId3"/>
              <a:srcRect r="3101"/>
              <a:stretch>
                <a:fillRect/>
              </a:stretch>
            </p:blipFill>
            <p:spPr>
              <a:xfrm>
                <a:off x="6749543" y="3262629"/>
                <a:ext cx="516859" cy="381000"/>
              </a:xfrm>
              <a:prstGeom prst="rect">
                <a:avLst/>
              </a:prstGeom>
            </p:spPr>
          </p:pic>
          <p:sp>
            <p:nvSpPr>
              <p:cNvPr id="278" name="Rectangle 277"/>
              <p:cNvSpPr>
                <a:spLocks/>
              </p:cNvSpPr>
              <p:nvPr/>
            </p:nvSpPr>
            <p:spPr>
              <a:xfrm>
                <a:off x="7315962" y="3262628"/>
                <a:ext cx="1312926" cy="355155"/>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估值</a:t>
                </a:r>
                <a:r>
                  <a:rPr lang="en-US" sz="1100" kern="0" dirty="0" smtClean="0">
                    <a:solidFill>
                      <a:prstClr val="black"/>
                    </a:solidFill>
                  </a:rPr>
                  <a:t> </a:t>
                </a:r>
              </a:p>
              <a:p>
                <a:pPr algn="ctr" defTabSz="914400">
                  <a:defRPr/>
                </a:pPr>
                <a:r>
                  <a:rPr lang="zh-CN" altLang="en-US" sz="1100" kern="0" dirty="0">
                    <a:solidFill>
                      <a:prstClr val="black"/>
                    </a:solidFill>
                  </a:rPr>
                  <a:t>理论损益</a:t>
                </a:r>
                <a:endParaRPr lang="en-US" sz="1100" kern="0" dirty="0" smtClean="0">
                  <a:solidFill>
                    <a:prstClr val="black"/>
                  </a:solidFill>
                </a:endParaRPr>
              </a:p>
            </p:txBody>
          </p:sp>
          <p:sp>
            <p:nvSpPr>
              <p:cNvPr id="279" name="Rectangle 278"/>
              <p:cNvSpPr>
                <a:spLocks/>
              </p:cNvSpPr>
              <p:nvPr/>
            </p:nvSpPr>
            <p:spPr>
              <a:xfrm>
                <a:off x="6749543" y="3684438"/>
                <a:ext cx="912114" cy="841842"/>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en-US" sz="1100" kern="0" dirty="0" smtClean="0">
                    <a:solidFill>
                      <a:prstClr val="black"/>
                    </a:solidFill>
                  </a:rPr>
                  <a:t>VaR</a:t>
                </a:r>
              </a:p>
              <a:p>
                <a:pPr marL="171450" indent="-171450" defTabSz="914400">
                  <a:buFont typeface="Arial" panose="020B0604020202020204" pitchFamily="34" charset="0"/>
                  <a:buChar char="•"/>
                  <a:defRPr/>
                </a:pPr>
                <a:r>
                  <a:rPr lang="en-US" sz="1100" kern="0" dirty="0" err="1" smtClean="0">
                    <a:solidFill>
                      <a:prstClr val="black"/>
                    </a:solidFill>
                  </a:rPr>
                  <a:t>SVaR</a:t>
                </a:r>
                <a:endParaRPr lang="en-US" sz="1100" kern="0" dirty="0" smtClean="0">
                  <a:solidFill>
                    <a:prstClr val="black"/>
                  </a:solidFill>
                </a:endParaRPr>
              </a:p>
              <a:p>
                <a:pPr marL="171450" indent="-171450" defTabSz="914400">
                  <a:buFont typeface="Arial" panose="020B0604020202020204" pitchFamily="34" charset="0"/>
                  <a:buChar char="•"/>
                  <a:defRPr/>
                </a:pPr>
                <a:r>
                  <a:rPr lang="en-US" sz="1100" kern="0" dirty="0" err="1" smtClean="0">
                    <a:solidFill>
                      <a:prstClr val="black"/>
                    </a:solidFill>
                  </a:rPr>
                  <a:t>IVaR</a:t>
                </a:r>
                <a:endParaRPr lang="en-US" sz="1100" kern="0" dirty="0" smtClean="0">
                  <a:solidFill>
                    <a:prstClr val="black"/>
                  </a:solidFill>
                </a:endParaRPr>
              </a:p>
              <a:p>
                <a:pPr marL="171450" indent="-171450" defTabSz="914400">
                  <a:buFont typeface="Arial" panose="020B0604020202020204" pitchFamily="34" charset="0"/>
                  <a:buChar char="•"/>
                  <a:defRPr/>
                </a:pPr>
                <a:r>
                  <a:rPr lang="en-US" sz="1100" kern="0" dirty="0" err="1" smtClean="0">
                    <a:solidFill>
                      <a:prstClr val="black"/>
                    </a:solidFill>
                  </a:rPr>
                  <a:t>MVaR</a:t>
                </a:r>
                <a:endParaRPr lang="en-US" sz="1100" kern="0" dirty="0" smtClean="0">
                  <a:solidFill>
                    <a:prstClr val="black"/>
                  </a:solidFill>
                </a:endParaRPr>
              </a:p>
              <a:p>
                <a:pPr marL="171450" indent="-171450" defTabSz="914400">
                  <a:buFont typeface="Arial" panose="020B0604020202020204" pitchFamily="34" charset="0"/>
                  <a:buChar char="•"/>
                  <a:defRPr/>
                </a:pPr>
                <a:r>
                  <a:rPr lang="en-US" sz="1100" kern="0" dirty="0" smtClean="0">
                    <a:solidFill>
                      <a:prstClr val="black"/>
                    </a:solidFill>
                  </a:rPr>
                  <a:t>ES</a:t>
                </a:r>
              </a:p>
            </p:txBody>
          </p:sp>
          <p:sp>
            <p:nvSpPr>
              <p:cNvPr id="280" name="Rectangle 279"/>
              <p:cNvSpPr>
                <a:spLocks/>
              </p:cNvSpPr>
              <p:nvPr/>
            </p:nvSpPr>
            <p:spPr>
              <a:xfrm>
                <a:off x="7716774" y="3696830"/>
                <a:ext cx="912114" cy="841842"/>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敏感性</a:t>
                </a:r>
                <a:endParaRPr lang="en-US" sz="1100" kern="0" dirty="0" smtClean="0">
                  <a:solidFill>
                    <a:prstClr val="black"/>
                  </a:solidFill>
                </a:endParaRPr>
              </a:p>
              <a:p>
                <a:pPr marL="171450" indent="-171450" defTabSz="914400">
                  <a:buFont typeface="Arial" panose="020B0604020202020204" pitchFamily="34" charset="0"/>
                  <a:buChar char="•"/>
                  <a:defRPr/>
                </a:pPr>
                <a:r>
                  <a:rPr lang="en-US" sz="1100" kern="0" dirty="0" smtClean="0">
                    <a:solidFill>
                      <a:prstClr val="black"/>
                    </a:solidFill>
                  </a:rPr>
                  <a:t>Duration</a:t>
                </a:r>
              </a:p>
              <a:p>
                <a:pPr marL="171450" indent="-171450" defTabSz="914400">
                  <a:buFont typeface="Arial" panose="020B0604020202020204" pitchFamily="34" charset="0"/>
                  <a:buChar char="•"/>
                  <a:defRPr/>
                </a:pPr>
                <a:r>
                  <a:rPr lang="en-US" sz="1100" kern="0" dirty="0" smtClean="0">
                    <a:solidFill>
                      <a:prstClr val="black"/>
                    </a:solidFill>
                  </a:rPr>
                  <a:t>Convexity</a:t>
                </a:r>
              </a:p>
              <a:p>
                <a:pPr marL="171450" indent="-171450" defTabSz="914400">
                  <a:buFont typeface="Arial" panose="020B0604020202020204" pitchFamily="34" charset="0"/>
                  <a:buChar char="•"/>
                  <a:defRPr/>
                </a:pPr>
                <a:r>
                  <a:rPr lang="en-US" sz="1100" kern="0" dirty="0" smtClean="0">
                    <a:solidFill>
                      <a:prstClr val="black"/>
                    </a:solidFill>
                  </a:rPr>
                  <a:t>Greeks</a:t>
                </a:r>
              </a:p>
              <a:p>
                <a:pPr marL="171450" indent="-171450" defTabSz="914400">
                  <a:buFont typeface="Arial" panose="020B0604020202020204" pitchFamily="34" charset="0"/>
                  <a:buChar char="•"/>
                  <a:defRPr/>
                </a:pPr>
                <a:r>
                  <a:rPr lang="en-US" sz="1100" kern="0" dirty="0" smtClean="0">
                    <a:solidFill>
                      <a:prstClr val="black"/>
                    </a:solidFill>
                  </a:rPr>
                  <a:t>Shifts</a:t>
                </a:r>
              </a:p>
            </p:txBody>
          </p:sp>
          <p:sp>
            <p:nvSpPr>
              <p:cNvPr id="281" name="Rectangle 280"/>
              <p:cNvSpPr>
                <a:spLocks/>
              </p:cNvSpPr>
              <p:nvPr/>
            </p:nvSpPr>
            <p:spPr>
              <a:xfrm>
                <a:off x="6761741" y="4587169"/>
                <a:ext cx="516325" cy="355892"/>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汇总</a:t>
                </a:r>
                <a:endParaRPr lang="en-US" altLang="zh-CN" sz="1100" kern="0" dirty="0" smtClean="0">
                  <a:solidFill>
                    <a:prstClr val="black"/>
                  </a:solidFill>
                </a:endParaRPr>
              </a:p>
              <a:p>
                <a:pPr algn="ctr" defTabSz="914400">
                  <a:defRPr/>
                </a:pPr>
                <a:r>
                  <a:rPr lang="zh-CN" altLang="en-US" sz="1100" kern="0" dirty="0">
                    <a:solidFill>
                      <a:prstClr val="black"/>
                    </a:solidFill>
                  </a:rPr>
                  <a:t>分解</a:t>
                </a:r>
                <a:endParaRPr lang="en-US" sz="1100" kern="0" dirty="0" smtClean="0">
                  <a:solidFill>
                    <a:prstClr val="black"/>
                  </a:solidFill>
                </a:endParaRPr>
              </a:p>
            </p:txBody>
          </p:sp>
          <p:sp>
            <p:nvSpPr>
              <p:cNvPr id="282" name="Rectangle 281"/>
              <p:cNvSpPr>
                <a:spLocks/>
              </p:cNvSpPr>
              <p:nvPr/>
            </p:nvSpPr>
            <p:spPr>
              <a:xfrm>
                <a:off x="7324081" y="4592656"/>
                <a:ext cx="673871" cy="350405"/>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情</a:t>
                </a:r>
                <a:r>
                  <a:rPr lang="zh-CN" altLang="en-US" sz="1100" kern="0" dirty="0" smtClean="0">
                    <a:solidFill>
                      <a:prstClr val="black"/>
                    </a:solidFill>
                  </a:rPr>
                  <a:t>景</a:t>
                </a:r>
                <a:endParaRPr lang="en-US" altLang="zh-CN" sz="1100" kern="0" dirty="0" smtClean="0">
                  <a:solidFill>
                    <a:prstClr val="black"/>
                  </a:solidFill>
                </a:endParaRPr>
              </a:p>
              <a:p>
                <a:pPr algn="ctr" defTabSz="914400">
                  <a:defRPr/>
                </a:pPr>
                <a:r>
                  <a:rPr lang="zh-CN" altLang="en-US" sz="1100" kern="0" dirty="0" smtClean="0">
                    <a:solidFill>
                      <a:prstClr val="black"/>
                    </a:solidFill>
                  </a:rPr>
                  <a:t>分</a:t>
                </a:r>
                <a:r>
                  <a:rPr lang="zh-CN" altLang="en-US" sz="1100" kern="0" dirty="0">
                    <a:solidFill>
                      <a:prstClr val="black"/>
                    </a:solidFill>
                  </a:rPr>
                  <a:t>析</a:t>
                </a:r>
                <a:endParaRPr lang="en-US" sz="1100" kern="0" dirty="0" smtClean="0">
                  <a:solidFill>
                    <a:prstClr val="black"/>
                  </a:solidFill>
                </a:endParaRPr>
              </a:p>
            </p:txBody>
          </p:sp>
          <p:sp>
            <p:nvSpPr>
              <p:cNvPr id="283" name="Rectangle 282"/>
              <p:cNvSpPr>
                <a:spLocks/>
              </p:cNvSpPr>
              <p:nvPr/>
            </p:nvSpPr>
            <p:spPr>
              <a:xfrm>
                <a:off x="8028496" y="4587169"/>
                <a:ext cx="582104" cy="355892"/>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风险参数</a:t>
                </a:r>
                <a:endParaRPr lang="en-US" sz="1100" kern="0" dirty="0" smtClean="0">
                  <a:solidFill>
                    <a:prstClr val="black"/>
                  </a:solidFill>
                </a:endParaRPr>
              </a:p>
            </p:txBody>
          </p:sp>
        </p:grpSp>
      </p:grpSp>
      <p:sp>
        <p:nvSpPr>
          <p:cNvPr id="258" name="Right Arrow 257"/>
          <p:cNvSpPr/>
          <p:nvPr/>
        </p:nvSpPr>
        <p:spPr>
          <a:xfrm>
            <a:off x="6429500" y="2504700"/>
            <a:ext cx="272543" cy="228600"/>
          </a:xfrm>
          <a:prstGeom prst="rightArrow">
            <a:avLst/>
          </a:prstGeom>
          <a:solidFill>
            <a:srgbClr val="4BACC6"/>
          </a:solidFill>
          <a:ln w="25400" cap="flat" cmpd="sng" algn="ctr">
            <a:solidFill>
              <a:srgbClr val="4BACC6">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sz="1400" kern="0" dirty="0" smtClean="0">
              <a:solidFill>
                <a:prstClr val="black"/>
              </a:solidFill>
            </a:endParaRPr>
          </a:p>
        </p:txBody>
      </p:sp>
      <p:sp>
        <p:nvSpPr>
          <p:cNvPr id="259" name="Up Arrow 258"/>
          <p:cNvSpPr/>
          <p:nvPr/>
        </p:nvSpPr>
        <p:spPr>
          <a:xfrm>
            <a:off x="5203590" y="3571500"/>
            <a:ext cx="208492" cy="203921"/>
          </a:xfrm>
          <a:prstGeom prst="upArrow">
            <a:avLst/>
          </a:prstGeom>
          <a:solidFill>
            <a:srgbClr val="4BACC6"/>
          </a:solidFill>
          <a:ln w="25400" cap="flat" cmpd="sng" algn="ctr">
            <a:solidFill>
              <a:srgbClr val="4BACC6">
                <a:shade val="50000"/>
              </a:srgbClr>
            </a:solidFill>
            <a:prstDash val="solid"/>
          </a:ln>
          <a:effectLst/>
        </p:spPr>
        <p:txBody>
          <a:bodyPr rtlCol="0" anchor="ctr"/>
          <a:lstStyle/>
          <a:p>
            <a:pPr algn="ctr" defTabSz="914400">
              <a:defRPr/>
            </a:pPr>
            <a:endParaRPr lang="en-US" kern="0" smtClean="0">
              <a:solidFill>
                <a:prstClr val="white"/>
              </a:solidFill>
            </a:endParaRPr>
          </a:p>
        </p:txBody>
      </p:sp>
      <p:sp>
        <p:nvSpPr>
          <p:cNvPr id="260" name="TextBox 259"/>
          <p:cNvSpPr txBox="1"/>
          <p:nvPr/>
        </p:nvSpPr>
        <p:spPr>
          <a:xfrm rot="10800000" flipV="1">
            <a:off x="419680" y="2215479"/>
            <a:ext cx="476862" cy="3699933"/>
          </a:xfrm>
          <a:prstGeom prst="rect">
            <a:avLst/>
          </a:prstGeom>
          <a:noFill/>
        </p:spPr>
        <p:txBody>
          <a:bodyPr vert="wordArtVert" wrap="square" rtlCol="0">
            <a:spAutoFit/>
          </a:bodyPr>
          <a:lstStyle/>
          <a:p>
            <a:pPr algn="ctr" defTabSz="914400">
              <a:defRPr/>
            </a:pPr>
            <a:r>
              <a:rPr lang="zh-CN" altLang="en-US" sz="1600" kern="0" dirty="0" smtClean="0">
                <a:solidFill>
                  <a:prstClr val="black"/>
                </a:solidFill>
              </a:rPr>
              <a:t>数据服务 作业调度 监控</a:t>
            </a:r>
            <a:endParaRPr lang="en-US" sz="1600" kern="0" dirty="0" smtClean="0">
              <a:solidFill>
                <a:prstClr val="black"/>
              </a:solidFill>
            </a:endParaRPr>
          </a:p>
        </p:txBody>
      </p:sp>
      <p:sp>
        <p:nvSpPr>
          <p:cNvPr id="261" name="Left Arrow 260"/>
          <p:cNvSpPr/>
          <p:nvPr/>
        </p:nvSpPr>
        <p:spPr>
          <a:xfrm>
            <a:off x="6245526" y="3870948"/>
            <a:ext cx="354731" cy="156228"/>
          </a:xfrm>
          <a:prstGeom prst="leftArrow">
            <a:avLst/>
          </a:prstGeom>
          <a:solidFill>
            <a:srgbClr val="C0504D"/>
          </a:solidFill>
          <a:ln w="25400" cap="flat" cmpd="sng" algn="ctr">
            <a:solidFill>
              <a:srgbClr val="C0504D">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sz="1400" kern="0" dirty="0" smtClean="0">
              <a:solidFill>
                <a:prstClr val="black"/>
              </a:solidFill>
            </a:endParaRPr>
          </a:p>
        </p:txBody>
      </p:sp>
      <p:sp>
        <p:nvSpPr>
          <p:cNvPr id="262" name="Left Arrow 261"/>
          <p:cNvSpPr/>
          <p:nvPr/>
        </p:nvSpPr>
        <p:spPr>
          <a:xfrm flipH="1">
            <a:off x="6254152" y="4141243"/>
            <a:ext cx="368408" cy="151037"/>
          </a:xfrm>
          <a:prstGeom prst="leftArrow">
            <a:avLst/>
          </a:prstGeom>
          <a:solidFill>
            <a:srgbClr val="C0504D"/>
          </a:solidFill>
          <a:ln w="25400" cap="flat" cmpd="sng" algn="ctr">
            <a:solidFill>
              <a:srgbClr val="C0504D">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sz="1400" kern="0" dirty="0" smtClean="0">
              <a:solidFill>
                <a:prstClr val="black"/>
              </a:solidFill>
            </a:endParaRPr>
          </a:p>
        </p:txBody>
      </p:sp>
      <p:sp>
        <p:nvSpPr>
          <p:cNvPr id="265" name="Up Arrow 264"/>
          <p:cNvSpPr/>
          <p:nvPr/>
        </p:nvSpPr>
        <p:spPr>
          <a:xfrm>
            <a:off x="2370792" y="4983709"/>
            <a:ext cx="208492" cy="223581"/>
          </a:xfrm>
          <a:prstGeom prst="upArrow">
            <a:avLst/>
          </a:prstGeom>
          <a:solidFill>
            <a:srgbClr val="4BACC6"/>
          </a:solidFill>
          <a:ln w="25400" cap="flat" cmpd="sng" algn="ctr">
            <a:solidFill>
              <a:srgbClr val="4BACC6">
                <a:shade val="50000"/>
              </a:srgbClr>
            </a:solidFill>
            <a:prstDash val="solid"/>
          </a:ln>
          <a:effectLst/>
        </p:spPr>
        <p:txBody>
          <a:bodyPr rtlCol="0" anchor="ctr"/>
          <a:lstStyle/>
          <a:p>
            <a:pPr algn="ctr" defTabSz="914400">
              <a:defRPr/>
            </a:pPr>
            <a:endParaRPr lang="en-US" kern="0" smtClean="0">
              <a:solidFill>
                <a:prstClr val="white"/>
              </a:solidFill>
            </a:endParaRPr>
          </a:p>
        </p:txBody>
      </p:sp>
      <p:sp>
        <p:nvSpPr>
          <p:cNvPr id="266" name="Right Arrow 265"/>
          <p:cNvSpPr/>
          <p:nvPr/>
        </p:nvSpPr>
        <p:spPr>
          <a:xfrm>
            <a:off x="3533901" y="4257300"/>
            <a:ext cx="230885" cy="187381"/>
          </a:xfrm>
          <a:prstGeom prst="rightArrow">
            <a:avLst/>
          </a:prstGeom>
          <a:solidFill>
            <a:srgbClr val="4BACC6"/>
          </a:solidFill>
          <a:ln w="25400" cap="flat" cmpd="sng" algn="ctr">
            <a:solidFill>
              <a:srgbClr val="4BACC6">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sz="1400" kern="0" dirty="0" smtClean="0">
              <a:solidFill>
                <a:prstClr val="black"/>
              </a:solidFill>
            </a:endParaRPr>
          </a:p>
        </p:txBody>
      </p:sp>
      <p:sp>
        <p:nvSpPr>
          <p:cNvPr id="267" name="Rectangle 266"/>
          <p:cNvSpPr/>
          <p:nvPr/>
        </p:nvSpPr>
        <p:spPr>
          <a:xfrm>
            <a:off x="4923541" y="1725174"/>
            <a:ext cx="3581400" cy="214884"/>
          </a:xfrm>
          <a:prstGeom prst="rect">
            <a:avLst/>
          </a:prstGeom>
          <a:solidFill>
            <a:srgbClr val="EEECE1">
              <a:lumMod val="90000"/>
            </a:srgbClr>
          </a:solidFill>
          <a:ln w="9525" cap="flat" cmpd="sng" algn="ctr">
            <a:solidFill>
              <a:srgbClr val="EEECE1">
                <a:lumMod val="75000"/>
              </a:srgbClr>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400" kern="0" dirty="0" smtClean="0">
                <a:solidFill>
                  <a:prstClr val="black"/>
                </a:solidFill>
              </a:rPr>
              <a:t>报表工具</a:t>
            </a:r>
            <a:endParaRPr lang="en-US" sz="1400" kern="0" dirty="0" smtClean="0">
              <a:solidFill>
                <a:prstClr val="black"/>
              </a:solidFill>
            </a:endParaRPr>
          </a:p>
        </p:txBody>
      </p:sp>
      <p:sp>
        <p:nvSpPr>
          <p:cNvPr id="268" name="Rectangle 267"/>
          <p:cNvSpPr>
            <a:spLocks/>
          </p:cNvSpPr>
          <p:nvPr/>
        </p:nvSpPr>
        <p:spPr>
          <a:xfrm>
            <a:off x="5401701" y="1368406"/>
            <a:ext cx="1074401" cy="252374"/>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风险报表</a:t>
            </a:r>
            <a:endParaRPr lang="en-US" sz="1100" kern="0" dirty="0" smtClean="0">
              <a:solidFill>
                <a:prstClr val="black"/>
              </a:solidFill>
            </a:endParaRPr>
          </a:p>
        </p:txBody>
      </p:sp>
      <p:sp>
        <p:nvSpPr>
          <p:cNvPr id="269" name="Rectangle 268"/>
          <p:cNvSpPr>
            <a:spLocks/>
          </p:cNvSpPr>
          <p:nvPr/>
        </p:nvSpPr>
        <p:spPr>
          <a:xfrm>
            <a:off x="6494390" y="1368101"/>
            <a:ext cx="1066800" cy="252374"/>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管理驾驶舱</a:t>
            </a:r>
            <a:endParaRPr lang="en-US" sz="1100" kern="0" dirty="0" smtClean="0">
              <a:solidFill>
                <a:prstClr val="black"/>
              </a:solidFill>
            </a:endParaRPr>
          </a:p>
        </p:txBody>
      </p:sp>
      <p:sp>
        <p:nvSpPr>
          <p:cNvPr id="270" name="Rectangle 269"/>
          <p:cNvSpPr>
            <a:spLocks/>
          </p:cNvSpPr>
          <p:nvPr/>
        </p:nvSpPr>
        <p:spPr>
          <a:xfrm>
            <a:off x="7588885" y="1370236"/>
            <a:ext cx="1150191" cy="252374"/>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灵活查询</a:t>
            </a:r>
            <a:endParaRPr lang="en-US" sz="1100" kern="0" dirty="0" smtClean="0">
              <a:solidFill>
                <a:prstClr val="black"/>
              </a:solidFill>
            </a:endParaRPr>
          </a:p>
        </p:txBody>
      </p:sp>
      <p:pic>
        <p:nvPicPr>
          <p:cNvPr id="271" name="Picture 2" descr="C:\Program Files (x86)\Microsoft Office\MEDIA\CAGCAT10\j0195384.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033" y="5394466"/>
            <a:ext cx="538765" cy="550012"/>
          </a:xfrm>
          <a:prstGeom prst="rect">
            <a:avLst/>
          </a:prstGeom>
          <a:noFill/>
          <a:extLst>
            <a:ext uri="{909E8E84-426E-40dd-AFC4-6F175D3DCCD1}">
              <a14:hiddenFill xmlns:a14="http://schemas.microsoft.com/office/drawing/2010/main">
                <a:solidFill>
                  <a:srgbClr val="FFFFFF"/>
                </a:solidFill>
              </a14:hiddenFill>
            </a:ext>
          </a:extLst>
        </p:spPr>
      </p:pic>
      <p:sp>
        <p:nvSpPr>
          <p:cNvPr id="272" name="TextBox 271"/>
          <p:cNvSpPr txBox="1"/>
          <p:nvPr/>
        </p:nvSpPr>
        <p:spPr>
          <a:xfrm>
            <a:off x="6604906" y="5932954"/>
            <a:ext cx="2018501" cy="492443"/>
          </a:xfrm>
          <a:prstGeom prst="rect">
            <a:avLst/>
          </a:prstGeom>
          <a:noFill/>
        </p:spPr>
        <p:txBody>
          <a:bodyPr wrap="none" rtlCol="0">
            <a:spAutoFit/>
          </a:bodyPr>
          <a:lstStyle/>
          <a:p>
            <a:pPr defTabSz="914400">
              <a:defRPr/>
            </a:pPr>
            <a:r>
              <a:rPr lang="zh-CN" altLang="en-US" sz="1300" kern="0" dirty="0" smtClean="0">
                <a:solidFill>
                  <a:srgbClr val="F79646">
                    <a:lumMod val="75000"/>
                  </a:srgbClr>
                </a:solidFill>
              </a:rPr>
              <a:t>核心用户在风险计量引擎</a:t>
            </a:r>
            <a:endParaRPr lang="en-US" altLang="zh-CN" sz="1300" kern="0" dirty="0" smtClean="0">
              <a:solidFill>
                <a:srgbClr val="F79646">
                  <a:lumMod val="75000"/>
                </a:srgbClr>
              </a:solidFill>
            </a:endParaRPr>
          </a:p>
          <a:p>
            <a:pPr algn="ctr" defTabSz="914400">
              <a:defRPr/>
            </a:pPr>
            <a:r>
              <a:rPr lang="zh-CN" altLang="en-US" sz="1300" kern="0" dirty="0" smtClean="0">
                <a:solidFill>
                  <a:srgbClr val="F79646">
                    <a:lumMod val="75000"/>
                  </a:srgbClr>
                </a:solidFill>
              </a:rPr>
              <a:t>界面进行操作</a:t>
            </a:r>
            <a:endParaRPr lang="en-US" sz="1300" kern="0" dirty="0" smtClean="0">
              <a:solidFill>
                <a:srgbClr val="F79646">
                  <a:lumMod val="75000"/>
                </a:srgbClr>
              </a:solidFill>
            </a:endParaRPr>
          </a:p>
        </p:txBody>
      </p:sp>
      <p:cxnSp>
        <p:nvCxnSpPr>
          <p:cNvPr id="273" name="Straight Arrow Connector 272"/>
          <p:cNvCxnSpPr>
            <a:endCxn id="274" idx="2"/>
          </p:cNvCxnSpPr>
          <p:nvPr/>
        </p:nvCxnSpPr>
        <p:spPr>
          <a:xfrm flipV="1">
            <a:off x="7655542" y="5055876"/>
            <a:ext cx="4588" cy="338590"/>
          </a:xfrm>
          <a:prstGeom prst="straightConnector1">
            <a:avLst/>
          </a:prstGeom>
          <a:noFill/>
          <a:ln w="38100" cap="flat" cmpd="sng" algn="ctr">
            <a:solidFill>
              <a:srgbClr val="F79646"/>
            </a:solidFill>
            <a:prstDash val="solid"/>
            <a:tailEnd type="arrow"/>
          </a:ln>
          <a:effectLst>
            <a:outerShdw blurRad="40000" dist="23000" dir="5400000" rotWithShape="0">
              <a:srgbClr val="000000">
                <a:alpha val="35000"/>
              </a:srgbClr>
            </a:outerShdw>
          </a:effectLst>
        </p:spPr>
      </p:cxnSp>
      <p:sp>
        <p:nvSpPr>
          <p:cNvPr id="3" name="Slide Number Placeholder 2"/>
          <p:cNvSpPr>
            <a:spLocks noGrp="1"/>
          </p:cNvSpPr>
          <p:nvPr>
            <p:ph type="sldNum" sz="quarter" idx="12"/>
          </p:nvPr>
        </p:nvSpPr>
        <p:spPr/>
        <p:txBody>
          <a:bodyPr/>
          <a:lstStyle/>
          <a:p>
            <a:fld id="{980A5BB8-7D92-42BD-8F12-9D996715FAE1}" type="slidenum">
              <a:rPr lang="en-US" smtClean="0"/>
              <a:pPr/>
              <a:t>7</a:t>
            </a:fld>
            <a:endParaRPr lang="en-US" dirty="0"/>
          </a:p>
        </p:txBody>
      </p:sp>
      <p:sp>
        <p:nvSpPr>
          <p:cNvPr id="78" name="Left Arrow 77"/>
          <p:cNvSpPr/>
          <p:nvPr/>
        </p:nvSpPr>
        <p:spPr>
          <a:xfrm flipH="1">
            <a:off x="6257727" y="4432936"/>
            <a:ext cx="368408" cy="151037"/>
          </a:xfrm>
          <a:prstGeom prst="leftArrow">
            <a:avLst/>
          </a:prstGeom>
          <a:solidFill>
            <a:srgbClr val="C0504D"/>
          </a:solidFill>
          <a:ln w="25400" cap="flat" cmpd="sng" algn="ctr">
            <a:solidFill>
              <a:srgbClr val="C0504D">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sz="1400" kern="0" dirty="0" smtClean="0">
              <a:solidFill>
                <a:prstClr val="black"/>
              </a:solidFill>
            </a:endParaRPr>
          </a:p>
        </p:txBody>
      </p:sp>
      <p:sp>
        <p:nvSpPr>
          <p:cNvPr id="79" name="Left Arrow 78"/>
          <p:cNvSpPr/>
          <p:nvPr/>
        </p:nvSpPr>
        <p:spPr>
          <a:xfrm flipH="1">
            <a:off x="6257727" y="4724535"/>
            <a:ext cx="368408" cy="151037"/>
          </a:xfrm>
          <a:prstGeom prst="leftArrow">
            <a:avLst/>
          </a:prstGeom>
          <a:solidFill>
            <a:srgbClr val="C0504D"/>
          </a:solidFill>
          <a:ln w="25400" cap="flat" cmpd="sng" algn="ctr">
            <a:solidFill>
              <a:srgbClr val="C0504D">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en-US" sz="1400" kern="0" dirty="0" smtClean="0">
              <a:solidFill>
                <a:prstClr val="black"/>
              </a:solidFill>
            </a:endParaRPr>
          </a:p>
        </p:txBody>
      </p:sp>
    </p:spTree>
    <p:extLst>
      <p:ext uri="{BB962C8B-B14F-4D97-AF65-F5344CB8AC3E}">
        <p14:creationId xmlns:p14="http://schemas.microsoft.com/office/powerpoint/2010/main" val="4169783175"/>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市场风险管理整体解决方案</a:t>
            </a:r>
            <a:endParaRPr lang="en-US" dirty="0"/>
          </a:p>
        </p:txBody>
      </p:sp>
      <p:sp>
        <p:nvSpPr>
          <p:cNvPr id="4" name="Content Placeholder 3"/>
          <p:cNvSpPr>
            <a:spLocks noGrp="1"/>
          </p:cNvSpPr>
          <p:nvPr>
            <p:ph idx="1"/>
          </p:nvPr>
        </p:nvSpPr>
        <p:spPr/>
        <p:txBody>
          <a:bodyPr/>
          <a:lstStyle/>
          <a:p>
            <a:r>
              <a:rPr lang="en-US" altLang="zh-CN" dirty="0" smtClean="0"/>
              <a:t>RiskMetrics</a:t>
            </a:r>
            <a:r>
              <a:rPr lang="zh-CN" altLang="en-US" dirty="0" smtClean="0"/>
              <a:t>风险计量引擎</a:t>
            </a:r>
            <a:endParaRPr lang="en-US" dirty="0"/>
          </a:p>
        </p:txBody>
      </p:sp>
      <p:sp>
        <p:nvSpPr>
          <p:cNvPr id="43" name="Rectangle 42"/>
          <p:cNvSpPr/>
          <p:nvPr/>
        </p:nvSpPr>
        <p:spPr>
          <a:xfrm>
            <a:off x="419095" y="1876029"/>
            <a:ext cx="1597707" cy="616968"/>
          </a:xfrm>
          <a:prstGeom prst="rect">
            <a:avLst/>
          </a:prstGeom>
          <a:solidFill>
            <a:srgbClr val="FF9933"/>
          </a:solidFill>
          <a:ln>
            <a:solidFill>
              <a:srgbClr val="FFC000"/>
            </a:solidFill>
          </a:ln>
        </p:spPr>
        <p:style>
          <a:lnRef idx="0">
            <a:scrgbClr r="0" g="0" b="0"/>
          </a:lnRef>
          <a:fillRef idx="0">
            <a:scrgbClr r="0" g="0" b="0"/>
          </a:fillRef>
          <a:effectRef idx="0">
            <a:scrgbClr r="0" g="0" b="0"/>
          </a:effectRef>
          <a:fontRef idx="minor">
            <a:schemeClr val="lt1"/>
          </a:fontRef>
        </p:style>
        <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altLang="en-US" sz="1400" kern="1200" dirty="0" smtClean="0"/>
              <a:t>风险指标计量</a:t>
            </a:r>
            <a:endParaRPr lang="en-US" sz="1400" kern="1200" dirty="0"/>
          </a:p>
        </p:txBody>
      </p:sp>
      <p:sp>
        <p:nvSpPr>
          <p:cNvPr id="45" name="Rectangle 44"/>
          <p:cNvSpPr/>
          <p:nvPr/>
        </p:nvSpPr>
        <p:spPr>
          <a:xfrm>
            <a:off x="432743" y="2508767"/>
            <a:ext cx="1597707" cy="3074399"/>
          </a:xfrm>
          <a:prstGeom prst="rect">
            <a:avLst/>
          </a:prstGeom>
          <a:solidFill>
            <a:srgbClr val="FFFFCC">
              <a:alpha val="90000"/>
            </a:srgbClr>
          </a:solidFill>
          <a:ln>
            <a:solidFill>
              <a:srgbClr val="FF9933">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6" name="Rectangle 45"/>
          <p:cNvSpPr/>
          <p:nvPr/>
        </p:nvSpPr>
        <p:spPr>
          <a:xfrm>
            <a:off x="432743" y="2508767"/>
            <a:ext cx="1597707" cy="3074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参数法</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蒙特卡罗法</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历史模拟法</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边际</a:t>
            </a:r>
            <a:r>
              <a:rPr lang="en-US" altLang="zh-CN" sz="1400" kern="1200" dirty="0" err="1" smtClean="0"/>
              <a:t>VaR</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成份</a:t>
            </a:r>
            <a:r>
              <a:rPr lang="en-US" altLang="zh-CN" sz="1400" kern="1200" dirty="0" err="1" smtClean="0"/>
              <a:t>VaR</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增量</a:t>
            </a:r>
            <a:r>
              <a:rPr lang="en-US" altLang="zh-CN" sz="1400" kern="1200" dirty="0" err="1" smtClean="0"/>
              <a:t>VaR</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厚尾风险值</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压力风险值</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敏感性分析</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希腊字母</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相关性矩阵</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模拟损益分配</a:t>
            </a:r>
            <a:endParaRPr lang="en-US" sz="1400" kern="1200" dirty="0"/>
          </a:p>
        </p:txBody>
      </p:sp>
      <p:grpSp>
        <p:nvGrpSpPr>
          <p:cNvPr id="3" name="Group 47"/>
          <p:cNvGrpSpPr/>
          <p:nvPr/>
        </p:nvGrpSpPr>
        <p:grpSpPr>
          <a:xfrm>
            <a:off x="2121035" y="1891948"/>
            <a:ext cx="1597707" cy="616968"/>
            <a:chOff x="1825553" y="644309"/>
            <a:chExt cx="1597707" cy="616968"/>
          </a:xfrm>
          <a:solidFill>
            <a:srgbClr val="FF9933"/>
          </a:solidFill>
        </p:grpSpPr>
        <p:sp>
          <p:nvSpPr>
            <p:cNvPr id="52" name="Rectangle 51"/>
            <p:cNvSpPr/>
            <p:nvPr/>
          </p:nvSpPr>
          <p:spPr>
            <a:xfrm>
              <a:off x="1825553" y="644309"/>
              <a:ext cx="1597707" cy="616968"/>
            </a:xfrm>
            <a:prstGeom prst="rect">
              <a:avLst/>
            </a:prstGeom>
            <a:grpFill/>
            <a:ln>
              <a:solidFill>
                <a:srgbClr val="FF993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Rectangle 52"/>
            <p:cNvSpPr/>
            <p:nvPr/>
          </p:nvSpPr>
          <p:spPr>
            <a:xfrm>
              <a:off x="1825553" y="644309"/>
              <a:ext cx="1597707" cy="616968"/>
            </a:xfrm>
            <a:prstGeom prst="rect">
              <a:avLst/>
            </a:prstGeom>
            <a:grpFill/>
            <a:ln>
              <a:solidFill>
                <a:srgbClr val="FF9933"/>
              </a:solidFill>
            </a:ln>
          </p:spPr>
          <p:style>
            <a:lnRef idx="0">
              <a:scrgbClr r="0" g="0" b="0"/>
            </a:lnRef>
            <a:fillRef idx="0">
              <a:scrgbClr r="0" g="0" b="0"/>
            </a:fillRef>
            <a:effectRef idx="0">
              <a:scrgbClr r="0" g="0" b="0"/>
            </a:effectRef>
            <a:fontRef idx="minor">
              <a:schemeClr val="lt1"/>
            </a:fontRef>
          </p:style>
          <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altLang="en-US" sz="1400" dirty="0"/>
                <a:t>利差</a:t>
              </a:r>
              <a:r>
                <a:rPr lang="zh-CN" altLang="en-US" sz="1400" kern="1200" dirty="0" smtClean="0"/>
                <a:t>风险 </a:t>
              </a:r>
              <a:endParaRPr lang="en-US" altLang="zh-CN" sz="1400" kern="1200" dirty="0" smtClean="0"/>
            </a:p>
          </p:txBody>
        </p:sp>
      </p:grpSp>
      <p:grpSp>
        <p:nvGrpSpPr>
          <p:cNvPr id="5" name="Group 48"/>
          <p:cNvGrpSpPr/>
          <p:nvPr/>
        </p:nvGrpSpPr>
        <p:grpSpPr>
          <a:xfrm>
            <a:off x="2121035" y="2508916"/>
            <a:ext cx="1597707" cy="3074399"/>
            <a:chOff x="1825553" y="1261277"/>
            <a:chExt cx="1597707" cy="3074399"/>
          </a:xfrm>
          <a:solidFill>
            <a:srgbClr val="FFFFCC"/>
          </a:solidFill>
        </p:grpSpPr>
        <p:sp>
          <p:nvSpPr>
            <p:cNvPr id="50" name="Rectangle 49"/>
            <p:cNvSpPr/>
            <p:nvPr/>
          </p:nvSpPr>
          <p:spPr>
            <a:xfrm>
              <a:off x="1825553" y="1261277"/>
              <a:ext cx="1597707" cy="3074399"/>
            </a:xfrm>
            <a:prstGeom prst="rect">
              <a:avLst/>
            </a:prstGeom>
            <a:grpFill/>
            <a:ln>
              <a:solidFill>
                <a:srgbClr val="FF9933"/>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51" name="Rectangle 50"/>
            <p:cNvSpPr/>
            <p:nvPr/>
          </p:nvSpPr>
          <p:spPr>
            <a:xfrm>
              <a:off x="1825553" y="1261277"/>
              <a:ext cx="1597707" cy="3074399"/>
            </a:xfrm>
            <a:prstGeom prst="rect">
              <a:avLst/>
            </a:prstGeom>
            <a:grpFill/>
            <a:ln>
              <a:solidFill>
                <a:srgbClr val="FF9933"/>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发行人</a:t>
              </a:r>
              <a:r>
                <a:rPr lang="en-US" altLang="zh-CN" sz="1400" kern="1200" dirty="0" smtClean="0"/>
                <a:t>/</a:t>
              </a:r>
              <a:r>
                <a:rPr lang="zh-CN" altLang="en-US" sz="1400" kern="1200" dirty="0" smtClean="0"/>
                <a:t>评级及无风险收益率曲线</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信用利差互换</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股票资产价值波动及负债比例</a:t>
              </a:r>
              <a:endParaRPr lang="en-US" sz="1400" kern="1200" dirty="0"/>
            </a:p>
          </p:txBody>
        </p:sp>
      </p:grpSp>
      <p:grpSp>
        <p:nvGrpSpPr>
          <p:cNvPr id="6" name="Group 53"/>
          <p:cNvGrpSpPr/>
          <p:nvPr/>
        </p:nvGrpSpPr>
        <p:grpSpPr>
          <a:xfrm>
            <a:off x="3834163" y="1889677"/>
            <a:ext cx="1597707" cy="616968"/>
            <a:chOff x="3646939" y="644309"/>
            <a:chExt cx="1597707" cy="616968"/>
          </a:xfrm>
          <a:solidFill>
            <a:srgbClr val="FF9933"/>
          </a:solidFill>
        </p:grpSpPr>
        <p:sp>
          <p:nvSpPr>
            <p:cNvPr id="55" name="Rectangle 54"/>
            <p:cNvSpPr/>
            <p:nvPr/>
          </p:nvSpPr>
          <p:spPr>
            <a:xfrm>
              <a:off x="3646939" y="644309"/>
              <a:ext cx="1597707" cy="616968"/>
            </a:xfrm>
            <a:prstGeom prst="rect">
              <a:avLst/>
            </a:prstGeom>
            <a:grpFill/>
            <a:ln>
              <a:solidFill>
                <a:srgbClr val="FF993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Rectangle 55"/>
            <p:cNvSpPr/>
            <p:nvPr/>
          </p:nvSpPr>
          <p:spPr>
            <a:xfrm>
              <a:off x="3646939" y="644309"/>
              <a:ext cx="1597707" cy="616968"/>
            </a:xfrm>
            <a:prstGeom prst="rect">
              <a:avLst/>
            </a:prstGeom>
            <a:grpFill/>
            <a:ln>
              <a:solidFill>
                <a:srgbClr val="FF9933"/>
              </a:solidFill>
            </a:ln>
          </p:spPr>
          <p:style>
            <a:lnRef idx="0">
              <a:scrgbClr r="0" g="0" b="0"/>
            </a:lnRef>
            <a:fillRef idx="0">
              <a:scrgbClr r="0" g="0" b="0"/>
            </a:fillRef>
            <a:effectRef idx="0">
              <a:scrgbClr r="0" g="0" b="0"/>
            </a:effectRef>
            <a:fontRef idx="minor">
              <a:schemeClr val="lt1"/>
            </a:fontRef>
          </p:style>
          <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altLang="en-US" sz="1400" kern="1200" dirty="0" smtClean="0"/>
                <a:t>压力测试</a:t>
              </a:r>
              <a:endParaRPr lang="en-US" sz="1400" kern="1200" dirty="0"/>
            </a:p>
          </p:txBody>
        </p:sp>
      </p:grpSp>
      <p:grpSp>
        <p:nvGrpSpPr>
          <p:cNvPr id="7" name="Group 56"/>
          <p:cNvGrpSpPr/>
          <p:nvPr/>
        </p:nvGrpSpPr>
        <p:grpSpPr>
          <a:xfrm>
            <a:off x="3834163" y="2506645"/>
            <a:ext cx="1597707" cy="3074399"/>
            <a:chOff x="3646939" y="1261277"/>
            <a:chExt cx="1597707" cy="3074399"/>
          </a:xfrm>
          <a:solidFill>
            <a:srgbClr val="FFFFCC"/>
          </a:solidFill>
        </p:grpSpPr>
        <p:sp>
          <p:nvSpPr>
            <p:cNvPr id="58" name="Rectangle 57"/>
            <p:cNvSpPr/>
            <p:nvPr/>
          </p:nvSpPr>
          <p:spPr>
            <a:xfrm>
              <a:off x="3646939" y="1261277"/>
              <a:ext cx="1597707" cy="3074399"/>
            </a:xfrm>
            <a:prstGeom prst="rect">
              <a:avLst/>
            </a:prstGeom>
            <a:grpFill/>
            <a:ln>
              <a:solidFill>
                <a:srgbClr val="FF9933"/>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59" name="Rectangle 58"/>
            <p:cNvSpPr/>
            <p:nvPr/>
          </p:nvSpPr>
          <p:spPr>
            <a:xfrm>
              <a:off x="3646939" y="1261277"/>
              <a:ext cx="1597707" cy="3074399"/>
            </a:xfrm>
            <a:prstGeom prst="rect">
              <a:avLst/>
            </a:prstGeom>
            <a:grpFill/>
            <a:ln>
              <a:solidFill>
                <a:srgbClr val="FF9933"/>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历史情景</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风险类型平行上下移动</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风险因素自定义变化 </a:t>
              </a:r>
              <a:r>
                <a:rPr lang="en-US" altLang="zh-CN" sz="1400" kern="1200" dirty="0" smtClean="0"/>
                <a:t>(</a:t>
              </a:r>
              <a:r>
                <a:rPr lang="zh-CN" altLang="en-US" sz="1400" kern="1200" dirty="0" smtClean="0"/>
                <a:t>变陡</a:t>
              </a:r>
              <a:r>
                <a:rPr lang="en-US" altLang="zh-CN" sz="1400" kern="1200" dirty="0" smtClean="0"/>
                <a:t>,</a:t>
              </a:r>
              <a:r>
                <a:rPr lang="zh-CN" altLang="en-US" sz="1400" kern="1200" dirty="0" smtClean="0"/>
                <a:t> 变平</a:t>
              </a:r>
              <a:r>
                <a:rPr lang="en-US" altLang="zh-CN" sz="1400" kern="1200" dirty="0" smtClean="0"/>
                <a:t>, </a:t>
              </a:r>
              <a:r>
                <a:rPr lang="zh-CN" altLang="en-US" sz="1400" kern="1200" dirty="0" smtClean="0"/>
                <a:t>扭曲等</a:t>
              </a:r>
              <a:r>
                <a:rPr lang="en-US" altLang="zh-CN" sz="1400" kern="1200" dirty="0" smtClean="0"/>
                <a:t>)</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模型参数自定义变化 </a:t>
              </a:r>
              <a:r>
                <a:rPr lang="en-US" altLang="zh-CN" sz="1400" kern="1200" dirty="0" smtClean="0"/>
                <a:t>(</a:t>
              </a:r>
              <a:r>
                <a:rPr lang="zh-CN" altLang="en-US" sz="1400" kern="1200" dirty="0" smtClean="0"/>
                <a:t>违约率</a:t>
              </a:r>
              <a:r>
                <a:rPr lang="en-US" altLang="zh-CN" sz="1400" kern="1200" dirty="0" smtClean="0"/>
                <a:t>, </a:t>
              </a:r>
              <a:r>
                <a:rPr lang="zh-CN" altLang="en-US" sz="1400" kern="1200" dirty="0" smtClean="0"/>
                <a:t>隐含波动率等</a:t>
              </a:r>
              <a:r>
                <a:rPr lang="en-US" altLang="zh-CN" sz="1400" kern="1200" dirty="0" smtClean="0"/>
                <a:t>)</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反向压力测试</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综合压力测试</a:t>
              </a:r>
              <a:endParaRPr lang="en-US" sz="1400" kern="1200" dirty="0"/>
            </a:p>
          </p:txBody>
        </p:sp>
      </p:grpSp>
      <p:grpSp>
        <p:nvGrpSpPr>
          <p:cNvPr id="8" name="Group 60"/>
          <p:cNvGrpSpPr/>
          <p:nvPr/>
        </p:nvGrpSpPr>
        <p:grpSpPr>
          <a:xfrm>
            <a:off x="5527034" y="1891948"/>
            <a:ext cx="1597707" cy="616968"/>
            <a:chOff x="5468326" y="644309"/>
            <a:chExt cx="1597707" cy="616968"/>
          </a:xfrm>
          <a:solidFill>
            <a:srgbClr val="FF9933"/>
          </a:solidFill>
        </p:grpSpPr>
        <p:sp>
          <p:nvSpPr>
            <p:cNvPr id="65" name="Rectangle 64"/>
            <p:cNvSpPr/>
            <p:nvPr/>
          </p:nvSpPr>
          <p:spPr>
            <a:xfrm>
              <a:off x="5468326" y="644309"/>
              <a:ext cx="1597707" cy="616968"/>
            </a:xfrm>
            <a:prstGeom prst="rect">
              <a:avLst/>
            </a:prstGeom>
            <a:grpFill/>
            <a:ln>
              <a:solidFill>
                <a:srgbClr val="FF993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6" name="Rectangle 65"/>
            <p:cNvSpPr/>
            <p:nvPr/>
          </p:nvSpPr>
          <p:spPr>
            <a:xfrm>
              <a:off x="5468326" y="644309"/>
              <a:ext cx="1597707" cy="616968"/>
            </a:xfrm>
            <a:prstGeom prst="rect">
              <a:avLst/>
            </a:prstGeom>
            <a:grpFill/>
            <a:ln>
              <a:solidFill>
                <a:srgbClr val="FF9933"/>
              </a:solidFill>
            </a:ln>
          </p:spPr>
          <p:style>
            <a:lnRef idx="0">
              <a:scrgbClr r="0" g="0" b="0"/>
            </a:lnRef>
            <a:fillRef idx="0">
              <a:scrgbClr r="0" g="0" b="0"/>
            </a:fillRef>
            <a:effectRef idx="0">
              <a:scrgbClr r="0" g="0" b="0"/>
            </a:effectRef>
            <a:fontRef idx="minor">
              <a:schemeClr val="lt1"/>
            </a:fontRef>
          </p:style>
          <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altLang="en-US" sz="1400" kern="1200" dirty="0" smtClean="0"/>
                <a:t>交易对手</a:t>
              </a:r>
              <a:endParaRPr lang="en-US" altLang="zh-CN" sz="1400" kern="1200" dirty="0" smtClean="0"/>
            </a:p>
            <a:p>
              <a:pPr lvl="0" algn="ctr" defTabSz="622300">
                <a:lnSpc>
                  <a:spcPct val="90000"/>
                </a:lnSpc>
                <a:spcBef>
                  <a:spcPct val="0"/>
                </a:spcBef>
                <a:spcAft>
                  <a:spcPct val="35000"/>
                </a:spcAft>
              </a:pPr>
              <a:r>
                <a:rPr lang="zh-CN" altLang="en-US" sz="1400" kern="1200" dirty="0" smtClean="0"/>
                <a:t>信用</a:t>
              </a:r>
              <a:r>
                <a:rPr lang="zh-CN" altLang="en-US" sz="1400" dirty="0"/>
                <a:t>风险</a:t>
              </a:r>
              <a:endParaRPr lang="en-US" sz="1400" kern="1200" dirty="0"/>
            </a:p>
          </p:txBody>
        </p:sp>
      </p:grpSp>
      <p:grpSp>
        <p:nvGrpSpPr>
          <p:cNvPr id="9" name="Group 61"/>
          <p:cNvGrpSpPr/>
          <p:nvPr/>
        </p:nvGrpSpPr>
        <p:grpSpPr>
          <a:xfrm>
            <a:off x="5527034" y="2508916"/>
            <a:ext cx="1597707" cy="3074399"/>
            <a:chOff x="5468326" y="1261277"/>
            <a:chExt cx="1597707" cy="3074399"/>
          </a:xfrm>
          <a:solidFill>
            <a:srgbClr val="FFFFCC"/>
          </a:solidFill>
        </p:grpSpPr>
        <p:sp>
          <p:nvSpPr>
            <p:cNvPr id="63" name="Rectangle 62"/>
            <p:cNvSpPr/>
            <p:nvPr/>
          </p:nvSpPr>
          <p:spPr>
            <a:xfrm>
              <a:off x="5468326" y="1261277"/>
              <a:ext cx="1597707" cy="3074399"/>
            </a:xfrm>
            <a:prstGeom prst="rect">
              <a:avLst/>
            </a:prstGeom>
            <a:grpFill/>
            <a:ln>
              <a:solidFill>
                <a:srgbClr val="FF9933"/>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4" name="Rectangle 63"/>
            <p:cNvSpPr/>
            <p:nvPr/>
          </p:nvSpPr>
          <p:spPr>
            <a:xfrm>
              <a:off x="5468326" y="1261277"/>
              <a:ext cx="1597707" cy="3074399"/>
            </a:xfrm>
            <a:prstGeom prst="rect">
              <a:avLst/>
            </a:prstGeom>
            <a:grpFill/>
            <a:ln>
              <a:solidFill>
                <a:srgbClr val="FF9933"/>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蒙特卡罗法</a:t>
              </a:r>
              <a:endParaRPr lang="en-US" sz="1400" kern="1200" dirty="0"/>
            </a:p>
            <a:p>
              <a:pPr marL="114300" lvl="1" indent="-114300" algn="l" defTabSz="622300">
                <a:lnSpc>
                  <a:spcPct val="90000"/>
                </a:lnSpc>
                <a:spcBef>
                  <a:spcPct val="0"/>
                </a:spcBef>
                <a:spcAft>
                  <a:spcPct val="15000"/>
                </a:spcAft>
                <a:buChar char="••"/>
              </a:pPr>
              <a:r>
                <a:rPr lang="zh-CN" sz="1400" kern="1200" dirty="0" smtClean="0"/>
                <a:t>未来潜在敞口</a:t>
              </a:r>
              <a:r>
                <a:rPr lang="zh-CN" altLang="en-US" sz="1400" kern="1200" dirty="0" smtClean="0"/>
                <a:t> </a:t>
              </a:r>
              <a:r>
                <a:rPr lang="en-US" altLang="zh-CN" sz="1400" kern="1200" dirty="0" smtClean="0"/>
                <a:t>(PFE)</a:t>
              </a:r>
              <a:endParaRPr lang="en-US" sz="1400" kern="1200" dirty="0"/>
            </a:p>
            <a:p>
              <a:pPr marL="114300" lvl="1" indent="-114300" algn="l" defTabSz="622300">
                <a:lnSpc>
                  <a:spcPct val="90000"/>
                </a:lnSpc>
                <a:spcBef>
                  <a:spcPct val="0"/>
                </a:spcBef>
                <a:spcAft>
                  <a:spcPct val="15000"/>
                </a:spcAft>
                <a:buChar char="••"/>
              </a:pPr>
              <a:r>
                <a:rPr lang="zh-CN" sz="1400" kern="1200" dirty="0" smtClean="0"/>
                <a:t>预期敞口</a:t>
              </a:r>
              <a:r>
                <a:rPr lang="en-US" altLang="zh-CN" sz="1400" kern="1200" dirty="0" smtClean="0"/>
                <a:t> (EE)</a:t>
              </a:r>
              <a:endParaRPr lang="en-US" sz="1400" kern="1200" dirty="0"/>
            </a:p>
            <a:p>
              <a:pPr marL="114300" lvl="1" indent="-114300" algn="l" defTabSz="622300">
                <a:lnSpc>
                  <a:spcPct val="90000"/>
                </a:lnSpc>
                <a:spcBef>
                  <a:spcPct val="0"/>
                </a:spcBef>
                <a:spcAft>
                  <a:spcPct val="15000"/>
                </a:spcAft>
                <a:buChar char="••"/>
              </a:pPr>
              <a:r>
                <a:rPr lang="zh-CN" sz="1400" kern="1200" dirty="0" smtClean="0"/>
                <a:t>时间加权敞口</a:t>
              </a:r>
              <a:r>
                <a:rPr lang="en-US" altLang="zh-CN" sz="1400" kern="1200" dirty="0" smtClean="0"/>
                <a:t> (EPE)</a:t>
              </a:r>
              <a:endParaRPr lang="en-US" sz="1400" kern="1200" dirty="0"/>
            </a:p>
            <a:p>
              <a:pPr marL="114300" lvl="1" indent="-114300" algn="l" defTabSz="622300">
                <a:lnSpc>
                  <a:spcPct val="90000"/>
                </a:lnSpc>
                <a:spcBef>
                  <a:spcPct val="0"/>
                </a:spcBef>
                <a:spcAft>
                  <a:spcPct val="15000"/>
                </a:spcAft>
                <a:buChar char="••"/>
              </a:pPr>
              <a:r>
                <a:rPr lang="zh-CN" sz="1400" kern="1200" dirty="0" smtClean="0"/>
                <a:t>时间加权有效敞口</a:t>
              </a:r>
              <a:r>
                <a:rPr lang="en-US" altLang="zh-CN" sz="1400" kern="1200" dirty="0" smtClean="0"/>
                <a:t> (EEPE)</a:t>
              </a:r>
              <a:endParaRPr lang="en-US" sz="1400" kern="1200" dirty="0"/>
            </a:p>
            <a:p>
              <a:pPr marL="114300" lvl="1" indent="-114300" algn="l" defTabSz="622300">
                <a:lnSpc>
                  <a:spcPct val="90000"/>
                </a:lnSpc>
                <a:spcBef>
                  <a:spcPct val="0"/>
                </a:spcBef>
                <a:spcAft>
                  <a:spcPct val="15000"/>
                </a:spcAft>
                <a:buChar char="••"/>
              </a:pPr>
              <a:r>
                <a:rPr lang="zh-CN" sz="1400" kern="1200" dirty="0" smtClean="0"/>
                <a:t>信用调整价值</a:t>
              </a:r>
              <a:r>
                <a:rPr lang="en-US" altLang="zh-CN" sz="1400" kern="1200" dirty="0" smtClean="0"/>
                <a:t>  (CVA)</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错向风险</a:t>
              </a:r>
              <a:endParaRPr lang="en-US" sz="1400" kern="1200" dirty="0"/>
            </a:p>
            <a:p>
              <a:pPr marL="114300" lvl="1" indent="-114300" algn="l" defTabSz="622300">
                <a:lnSpc>
                  <a:spcPct val="90000"/>
                </a:lnSpc>
                <a:spcBef>
                  <a:spcPct val="0"/>
                </a:spcBef>
                <a:spcAft>
                  <a:spcPct val="15000"/>
                </a:spcAft>
                <a:buChar char="••"/>
              </a:pPr>
              <a:r>
                <a:rPr lang="zh-CN" altLang="en-US" sz="1400" kern="1200" dirty="0" smtClean="0"/>
                <a:t>压力敞口</a:t>
              </a:r>
              <a:endParaRPr lang="en-US" sz="1400" kern="1200" dirty="0"/>
            </a:p>
          </p:txBody>
        </p:sp>
      </p:grpSp>
      <p:grpSp>
        <p:nvGrpSpPr>
          <p:cNvPr id="10" name="Group 67"/>
          <p:cNvGrpSpPr/>
          <p:nvPr/>
        </p:nvGrpSpPr>
        <p:grpSpPr>
          <a:xfrm>
            <a:off x="7218905" y="1889677"/>
            <a:ext cx="1597707" cy="616968"/>
            <a:chOff x="7289712" y="644309"/>
            <a:chExt cx="1597707" cy="616968"/>
          </a:xfrm>
          <a:solidFill>
            <a:srgbClr val="FF9933"/>
          </a:solidFill>
        </p:grpSpPr>
        <p:sp>
          <p:nvSpPr>
            <p:cNvPr id="72" name="Rectangle 71"/>
            <p:cNvSpPr/>
            <p:nvPr/>
          </p:nvSpPr>
          <p:spPr>
            <a:xfrm>
              <a:off x="7289712" y="644309"/>
              <a:ext cx="1597707" cy="616968"/>
            </a:xfrm>
            <a:prstGeom prst="rect">
              <a:avLst/>
            </a:prstGeom>
            <a:grpFill/>
            <a:ln>
              <a:solidFill>
                <a:srgbClr val="FF993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Rectangle 72"/>
            <p:cNvSpPr/>
            <p:nvPr/>
          </p:nvSpPr>
          <p:spPr>
            <a:xfrm>
              <a:off x="7289712" y="644309"/>
              <a:ext cx="1597707" cy="616968"/>
            </a:xfrm>
            <a:prstGeom prst="rect">
              <a:avLst/>
            </a:prstGeom>
            <a:grpFill/>
            <a:ln>
              <a:solidFill>
                <a:srgbClr val="FF9933"/>
              </a:solidFill>
            </a:ln>
          </p:spPr>
          <p:style>
            <a:lnRef idx="0">
              <a:scrgbClr r="0" g="0" b="0"/>
            </a:lnRef>
            <a:fillRef idx="0">
              <a:scrgbClr r="0" g="0" b="0"/>
            </a:fillRef>
            <a:effectRef idx="0">
              <a:scrgbClr r="0" g="0" b="0"/>
            </a:effectRef>
            <a:fontRef idx="minor">
              <a:schemeClr val="lt1"/>
            </a:fontRef>
          </p:style>
          <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altLang="en-US" sz="1400" dirty="0"/>
                <a:t>信用组</a:t>
              </a:r>
              <a:r>
                <a:rPr lang="zh-CN" altLang="en-US" sz="1400" dirty="0" smtClean="0"/>
                <a:t>合风险</a:t>
              </a:r>
              <a:endParaRPr lang="en-US" sz="1400" kern="1200" dirty="0"/>
            </a:p>
          </p:txBody>
        </p:sp>
      </p:grpSp>
      <p:grpSp>
        <p:nvGrpSpPr>
          <p:cNvPr id="11" name="Group 68"/>
          <p:cNvGrpSpPr/>
          <p:nvPr/>
        </p:nvGrpSpPr>
        <p:grpSpPr>
          <a:xfrm>
            <a:off x="7218905" y="2506645"/>
            <a:ext cx="1597707" cy="3074399"/>
            <a:chOff x="7289712" y="1261277"/>
            <a:chExt cx="1597707" cy="3074399"/>
          </a:xfrm>
          <a:solidFill>
            <a:srgbClr val="FFFFCC"/>
          </a:solidFill>
        </p:grpSpPr>
        <p:sp>
          <p:nvSpPr>
            <p:cNvPr id="70" name="Rectangle 69"/>
            <p:cNvSpPr/>
            <p:nvPr/>
          </p:nvSpPr>
          <p:spPr>
            <a:xfrm>
              <a:off x="7289712" y="1261277"/>
              <a:ext cx="1597707" cy="3074399"/>
            </a:xfrm>
            <a:prstGeom prst="rect">
              <a:avLst/>
            </a:prstGeom>
            <a:grpFill/>
            <a:ln>
              <a:solidFill>
                <a:srgbClr val="FF9933"/>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71" name="Rectangle 70"/>
            <p:cNvSpPr/>
            <p:nvPr/>
          </p:nvSpPr>
          <p:spPr>
            <a:xfrm>
              <a:off x="7289712" y="1261277"/>
              <a:ext cx="1597707" cy="3074399"/>
            </a:xfrm>
            <a:prstGeom prst="rect">
              <a:avLst/>
            </a:prstGeom>
            <a:grpFill/>
            <a:ln>
              <a:solidFill>
                <a:srgbClr val="FF9933"/>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b="0" i="0" u="none" strike="noStrike" kern="1200" dirty="0" smtClean="0">
                  <a:solidFill>
                    <a:srgbClr val="000000"/>
                  </a:solidFill>
                  <a:effectLst/>
                  <a:latin typeface="Arial"/>
                </a:rPr>
                <a:t>蒙特卡罗法</a:t>
              </a:r>
              <a:endParaRPr lang="en-US" sz="1400" b="0" kern="1200" dirty="0"/>
            </a:p>
            <a:p>
              <a:pPr marL="114300" lvl="1" indent="-114300" algn="l" defTabSz="622300">
                <a:lnSpc>
                  <a:spcPct val="90000"/>
                </a:lnSpc>
                <a:spcBef>
                  <a:spcPct val="0"/>
                </a:spcBef>
                <a:spcAft>
                  <a:spcPct val="15000"/>
                </a:spcAft>
                <a:buChar char="••"/>
              </a:pPr>
              <a:r>
                <a:rPr lang="zh-CN" altLang="en-US" sz="1400" b="0" i="0" u="none" strike="noStrike" kern="1200" dirty="0" smtClean="0">
                  <a:solidFill>
                    <a:srgbClr val="000000"/>
                  </a:solidFill>
                  <a:effectLst/>
                  <a:latin typeface="Arial"/>
                </a:rPr>
                <a:t>恒定风险水平</a:t>
              </a:r>
              <a:endParaRPr lang="en-US" sz="1400" b="0" kern="1200" dirty="0"/>
            </a:p>
            <a:p>
              <a:pPr marL="114300" lvl="1" indent="-114300" algn="l" defTabSz="622300">
                <a:lnSpc>
                  <a:spcPct val="90000"/>
                </a:lnSpc>
                <a:spcBef>
                  <a:spcPct val="0"/>
                </a:spcBef>
                <a:spcAft>
                  <a:spcPct val="15000"/>
                </a:spcAft>
                <a:buChar char="••"/>
              </a:pPr>
              <a:r>
                <a:rPr lang="zh-CN" altLang="en-US" sz="1400" b="0" i="0" u="none" strike="noStrike" kern="1200" dirty="0" smtClean="0">
                  <a:solidFill>
                    <a:srgbClr val="000000"/>
                  </a:solidFill>
                  <a:effectLst/>
                  <a:latin typeface="Arial"/>
                </a:rPr>
                <a:t>流动性计划期</a:t>
              </a:r>
              <a:endParaRPr lang="en-US" sz="1400" b="0" kern="1200" dirty="0"/>
            </a:p>
            <a:p>
              <a:pPr marL="114300" lvl="1" indent="-114300" algn="l" defTabSz="622300">
                <a:lnSpc>
                  <a:spcPct val="90000"/>
                </a:lnSpc>
                <a:spcBef>
                  <a:spcPct val="0"/>
                </a:spcBef>
                <a:spcAft>
                  <a:spcPct val="15000"/>
                </a:spcAft>
                <a:buChar char="••"/>
              </a:pPr>
              <a:r>
                <a:rPr lang="zh-CN" altLang="en-US" sz="1400" b="0" i="0" u="none" strike="noStrike" kern="1200" dirty="0" smtClean="0">
                  <a:solidFill>
                    <a:srgbClr val="000000"/>
                  </a:solidFill>
                  <a:effectLst/>
                  <a:latin typeface="Arial"/>
                </a:rPr>
                <a:t>多因子模型估计相关性</a:t>
              </a:r>
              <a:endParaRPr lang="en-US" sz="1400" b="0" kern="1200" dirty="0"/>
            </a:p>
            <a:p>
              <a:pPr marL="114300" lvl="1" indent="-114300" algn="l" defTabSz="622300">
                <a:lnSpc>
                  <a:spcPct val="90000"/>
                </a:lnSpc>
                <a:spcBef>
                  <a:spcPct val="0"/>
                </a:spcBef>
                <a:spcAft>
                  <a:spcPct val="15000"/>
                </a:spcAft>
                <a:buChar char="••"/>
              </a:pPr>
              <a:r>
                <a:rPr lang="zh-CN" altLang="en-US" sz="1400" b="0" kern="1200" dirty="0" smtClean="0"/>
                <a:t>违约及评级迁移风险</a:t>
              </a:r>
              <a:endParaRPr lang="en-US" sz="1400" b="0" kern="1200" dirty="0"/>
            </a:p>
            <a:p>
              <a:pPr marL="114300" lvl="1" indent="-114300" algn="l" defTabSz="622300">
                <a:lnSpc>
                  <a:spcPct val="90000"/>
                </a:lnSpc>
                <a:spcBef>
                  <a:spcPct val="0"/>
                </a:spcBef>
                <a:spcAft>
                  <a:spcPct val="15000"/>
                </a:spcAft>
                <a:buChar char="••"/>
              </a:pPr>
              <a:r>
                <a:rPr lang="zh-CN" altLang="en-US" sz="1400" kern="1200" dirty="0" smtClean="0"/>
                <a:t>集中度分析</a:t>
              </a:r>
              <a:endParaRPr lang="en-US" sz="1400" kern="1200" dirty="0"/>
            </a:p>
            <a:p>
              <a:pPr marL="114300" lvl="1" indent="-114300" algn="l" defTabSz="622300">
                <a:lnSpc>
                  <a:spcPct val="90000"/>
                </a:lnSpc>
                <a:spcBef>
                  <a:spcPct val="0"/>
                </a:spcBef>
                <a:spcAft>
                  <a:spcPct val="15000"/>
                </a:spcAft>
                <a:buChar char="••"/>
              </a:pPr>
              <a:endParaRPr lang="en-US" sz="1400" kern="1200" dirty="0"/>
            </a:p>
          </p:txBody>
        </p:sp>
      </p:grpSp>
      <p:sp>
        <p:nvSpPr>
          <p:cNvPr id="39" name="Slide Number Placeholder 38"/>
          <p:cNvSpPr>
            <a:spLocks noGrp="1"/>
          </p:cNvSpPr>
          <p:nvPr>
            <p:ph type="sldNum" sz="quarter" idx="12"/>
          </p:nvPr>
        </p:nvSpPr>
        <p:spPr/>
        <p:txBody>
          <a:bodyPr/>
          <a:lstStyle/>
          <a:p>
            <a:fld id="{980A5BB8-7D92-42BD-8F12-9D996715FAE1}" type="slidenum">
              <a:rPr lang="en-US" smtClean="0"/>
              <a:pPr/>
              <a:t>8</a:t>
            </a:fld>
            <a:endParaRPr lang="en-US" dirty="0"/>
          </a:p>
        </p:txBody>
      </p:sp>
    </p:spTree>
    <p:extLst>
      <p:ext uri="{BB962C8B-B14F-4D97-AF65-F5344CB8AC3E}">
        <p14:creationId xmlns:p14="http://schemas.microsoft.com/office/powerpoint/2010/main" val="1467902860"/>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市场风险管理整体解决方案</a:t>
            </a:r>
            <a:endParaRPr lang="en-US" dirty="0"/>
          </a:p>
        </p:txBody>
      </p:sp>
      <p:sp>
        <p:nvSpPr>
          <p:cNvPr id="3" name="Content Placeholder 2"/>
          <p:cNvSpPr>
            <a:spLocks noGrp="1"/>
          </p:cNvSpPr>
          <p:nvPr>
            <p:ph idx="1"/>
          </p:nvPr>
        </p:nvSpPr>
        <p:spPr/>
        <p:txBody>
          <a:bodyPr/>
          <a:lstStyle/>
          <a:p>
            <a:r>
              <a:rPr lang="zh-CN" altLang="en-US" dirty="0"/>
              <a:t>市场风险数据集</a:t>
            </a:r>
            <a:r>
              <a:rPr lang="zh-CN" altLang="en-US" dirty="0" smtClean="0"/>
              <a:t>市</a:t>
            </a:r>
            <a:endParaRPr lang="en-US" altLang="zh-CN" dirty="0" smtClean="0"/>
          </a:p>
          <a:p>
            <a:pPr marL="284163" indent="0">
              <a:buNone/>
            </a:pPr>
            <a:r>
              <a:rPr lang="zh-CN" altLang="en-US" sz="2000" dirty="0"/>
              <a:t>为</a:t>
            </a:r>
            <a:r>
              <a:rPr lang="zh-CN" altLang="en-US" sz="2000" dirty="0" smtClean="0"/>
              <a:t>了建立更加完善的风险管理系统，风险数据集市</a:t>
            </a:r>
            <a:r>
              <a:rPr lang="zh-CN" altLang="en-US" sz="2000" dirty="0"/>
              <a:t>需实现数据整合、数据处理、数据展现以及数据管理</a:t>
            </a:r>
            <a:r>
              <a:rPr lang="zh-CN" altLang="en-US" sz="2000" dirty="0" smtClean="0"/>
              <a:t>等功能。</a:t>
            </a:r>
            <a:endParaRPr lang="en-US" altLang="zh-CN" sz="2000" dirty="0" smtClean="0"/>
          </a:p>
          <a:p>
            <a:endParaRPr lang="zh-CN" altLang="en-US" dirty="0"/>
          </a:p>
          <a:p>
            <a:endParaRPr lang="zh-CN" altLang="en-US" dirty="0" smtClean="0"/>
          </a:p>
          <a:p>
            <a:endParaRPr lang="en-US" dirty="0"/>
          </a:p>
        </p:txBody>
      </p:sp>
      <p:sp>
        <p:nvSpPr>
          <p:cNvPr id="4" name="Slide Number Placeholder 3"/>
          <p:cNvSpPr>
            <a:spLocks noGrp="1"/>
          </p:cNvSpPr>
          <p:nvPr>
            <p:ph type="sldNum" sz="quarter" idx="12"/>
          </p:nvPr>
        </p:nvSpPr>
        <p:spPr/>
        <p:txBody>
          <a:bodyPr/>
          <a:lstStyle/>
          <a:p>
            <a:fld id="{980A5BB8-7D92-42BD-8F12-9D996715FAE1}" type="slidenum">
              <a:rPr lang="en-US" smtClean="0"/>
              <a:pPr/>
              <a:t>9</a:t>
            </a:fld>
            <a:endParaRPr lang="en-US"/>
          </a:p>
        </p:txBody>
      </p:sp>
      <p:sp>
        <p:nvSpPr>
          <p:cNvPr id="6" name="Rectangle 5"/>
          <p:cNvSpPr/>
          <p:nvPr/>
        </p:nvSpPr>
        <p:spPr>
          <a:xfrm>
            <a:off x="506799" y="2332157"/>
            <a:ext cx="8096231" cy="3965129"/>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914400">
              <a:defRPr/>
            </a:pPr>
            <a:endParaRPr lang="en-US" kern="0" dirty="0" smtClean="0">
              <a:solidFill>
                <a:prstClr val="black"/>
              </a:solidFill>
            </a:endParaRPr>
          </a:p>
        </p:txBody>
      </p:sp>
      <p:sp>
        <p:nvSpPr>
          <p:cNvPr id="9" name="TextBox 8"/>
          <p:cNvSpPr txBox="1"/>
          <p:nvPr/>
        </p:nvSpPr>
        <p:spPr>
          <a:xfrm rot="10800000" flipV="1">
            <a:off x="645709" y="3513768"/>
            <a:ext cx="430887" cy="1733808"/>
          </a:xfrm>
          <a:prstGeom prst="rect">
            <a:avLst/>
          </a:prstGeom>
          <a:noFill/>
        </p:spPr>
        <p:txBody>
          <a:bodyPr vert="eaVert" wrap="none" rtlCol="0">
            <a:spAutoFit/>
          </a:bodyPr>
          <a:lstStyle/>
          <a:p>
            <a:pPr defTabSz="914400">
              <a:defRPr/>
            </a:pPr>
            <a:r>
              <a:rPr lang="zh-CN" altLang="en-US" sz="1600" kern="0" dirty="0" smtClean="0">
                <a:solidFill>
                  <a:prstClr val="black"/>
                </a:solidFill>
              </a:rPr>
              <a:t>市场风险数据集市</a:t>
            </a:r>
            <a:endParaRPr lang="en-US" sz="1600" kern="0" dirty="0" smtClean="0">
              <a:solidFill>
                <a:prstClr val="black"/>
              </a:solidFill>
            </a:endParaRPr>
          </a:p>
        </p:txBody>
      </p:sp>
      <p:grpSp>
        <p:nvGrpSpPr>
          <p:cNvPr id="5" name="Group 88"/>
          <p:cNvGrpSpPr/>
          <p:nvPr/>
        </p:nvGrpSpPr>
        <p:grpSpPr>
          <a:xfrm>
            <a:off x="1259460" y="2519050"/>
            <a:ext cx="6970142" cy="3674724"/>
            <a:chOff x="1122193" y="2588058"/>
            <a:chExt cx="5782762" cy="3674724"/>
          </a:xfrm>
        </p:grpSpPr>
        <p:grpSp>
          <p:nvGrpSpPr>
            <p:cNvPr id="7" name="Group 58"/>
            <p:cNvGrpSpPr/>
            <p:nvPr/>
          </p:nvGrpSpPr>
          <p:grpSpPr>
            <a:xfrm>
              <a:off x="1124268" y="5433942"/>
              <a:ext cx="5779887" cy="828840"/>
              <a:chOff x="943122" y="5494324"/>
              <a:chExt cx="5779887" cy="828840"/>
            </a:xfrm>
          </p:grpSpPr>
          <p:sp>
            <p:nvSpPr>
              <p:cNvPr id="22" name="Rectangle 21"/>
              <p:cNvSpPr/>
              <p:nvPr/>
            </p:nvSpPr>
            <p:spPr>
              <a:xfrm>
                <a:off x="943122" y="5494324"/>
                <a:ext cx="5779887" cy="82884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noFill/>
                <a:prstDash val="solid"/>
              </a:ln>
              <a:effectLst>
                <a:outerShdw blurRad="40000" dist="20000" dir="5400000" rotWithShape="0">
                  <a:srgbClr val="000000">
                    <a:alpha val="3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00">
                  <a:defRPr/>
                </a:pPr>
                <a:endParaRPr lang="en-US" sz="1400" kern="0" dirty="0" smtClean="0">
                  <a:solidFill>
                    <a:prstClr val="black"/>
                  </a:solidFill>
                </a:endParaRPr>
              </a:p>
            </p:txBody>
          </p:sp>
          <p:sp>
            <p:nvSpPr>
              <p:cNvPr id="23" name="Rectangle 22"/>
              <p:cNvSpPr/>
              <p:nvPr/>
            </p:nvSpPr>
            <p:spPr>
              <a:xfrm>
                <a:off x="1139718" y="5939909"/>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头寸数据</a:t>
                </a:r>
                <a:endParaRPr lang="en-US" sz="1100" kern="0" dirty="0" smtClean="0">
                  <a:solidFill>
                    <a:prstClr val="black"/>
                  </a:solidFill>
                </a:endParaRPr>
              </a:p>
            </p:txBody>
          </p:sp>
          <p:sp>
            <p:nvSpPr>
              <p:cNvPr id="24" name="Rectangle 23"/>
              <p:cNvSpPr/>
              <p:nvPr/>
            </p:nvSpPr>
            <p:spPr>
              <a:xfrm>
                <a:off x="2268914" y="5945660"/>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市</a:t>
                </a:r>
                <a:r>
                  <a:rPr lang="zh-CN" altLang="en-US" sz="1100" kern="0" dirty="0" smtClean="0">
                    <a:solidFill>
                      <a:prstClr val="black"/>
                    </a:solidFill>
                  </a:rPr>
                  <a:t>场数据</a:t>
                </a:r>
                <a:endParaRPr lang="en-US" sz="1100" kern="0" dirty="0" smtClean="0">
                  <a:solidFill>
                    <a:prstClr val="black"/>
                  </a:solidFill>
                </a:endParaRPr>
              </a:p>
            </p:txBody>
          </p:sp>
          <p:sp>
            <p:nvSpPr>
              <p:cNvPr id="25" name="Rectangle 24"/>
              <p:cNvSpPr/>
              <p:nvPr/>
            </p:nvSpPr>
            <p:spPr>
              <a:xfrm>
                <a:off x="4446798" y="5939909"/>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补录数</a:t>
                </a:r>
                <a:r>
                  <a:rPr lang="zh-CN" altLang="en-US" sz="1100" kern="0" dirty="0">
                    <a:solidFill>
                      <a:prstClr val="black"/>
                    </a:solidFill>
                  </a:rPr>
                  <a:t>据</a:t>
                </a:r>
                <a:endParaRPr lang="en-US" sz="1100" kern="0" dirty="0" smtClean="0">
                  <a:solidFill>
                    <a:prstClr val="black"/>
                  </a:solidFill>
                </a:endParaRPr>
              </a:p>
            </p:txBody>
          </p:sp>
          <p:sp>
            <p:nvSpPr>
              <p:cNvPr id="26" name="Rectangle 25"/>
              <p:cNvSpPr/>
              <p:nvPr/>
            </p:nvSpPr>
            <p:spPr>
              <a:xfrm>
                <a:off x="3365998" y="5939094"/>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条款数据</a:t>
                </a:r>
                <a:endParaRPr lang="en-US" sz="1100" kern="0" dirty="0" smtClean="0">
                  <a:solidFill>
                    <a:prstClr val="black"/>
                  </a:solidFill>
                </a:endParaRPr>
              </a:p>
            </p:txBody>
          </p:sp>
          <p:sp>
            <p:nvSpPr>
              <p:cNvPr id="56" name="Rectangle 55"/>
              <p:cNvSpPr/>
              <p:nvPr/>
            </p:nvSpPr>
            <p:spPr>
              <a:xfrm>
                <a:off x="5547940" y="5945660"/>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参考数据</a:t>
                </a:r>
                <a:endParaRPr lang="en-US" sz="1100" kern="0" dirty="0" smtClean="0">
                  <a:solidFill>
                    <a:prstClr val="black"/>
                  </a:solidFill>
                </a:endParaRPr>
              </a:p>
            </p:txBody>
          </p:sp>
          <p:sp>
            <p:nvSpPr>
              <p:cNvPr id="58" name="TextBox 57"/>
              <p:cNvSpPr txBox="1"/>
              <p:nvPr/>
            </p:nvSpPr>
            <p:spPr>
              <a:xfrm>
                <a:off x="1053458" y="5594209"/>
                <a:ext cx="4050102" cy="295787"/>
              </a:xfrm>
              <a:prstGeom prst="rect">
                <a:avLst/>
              </a:prstGeom>
            </p:spPr>
            <p:txBody>
              <a:bodyPr vert="horz" wrap="none" lIns="91440" tIns="45720" rIns="91440" bIns="45720" rtlCol="0">
                <a:normAutofit/>
              </a:bodyPr>
              <a:lstStyle/>
              <a:p>
                <a:pPr>
                  <a:lnSpc>
                    <a:spcPct val="90000"/>
                  </a:lnSpc>
                  <a:spcBef>
                    <a:spcPts val="900"/>
                  </a:spcBef>
                  <a:buClr>
                    <a:schemeClr val="tx2"/>
                  </a:buClr>
                </a:pPr>
                <a:r>
                  <a:rPr lang="zh-CN" altLang="en-US" sz="1400" b="1" kern="0" dirty="0">
                    <a:solidFill>
                      <a:prstClr val="black"/>
                    </a:solidFill>
                  </a:rPr>
                  <a:t>转储层：</a:t>
                </a:r>
                <a:r>
                  <a:rPr lang="zh-CN" altLang="en-US" sz="1400" kern="0" dirty="0">
                    <a:solidFill>
                      <a:prstClr val="black"/>
                    </a:solidFill>
                  </a:rPr>
                  <a:t>专为</a:t>
                </a:r>
                <a:r>
                  <a:rPr lang="en-US" altLang="zh-CN" sz="1400" kern="0" dirty="0">
                    <a:solidFill>
                      <a:prstClr val="black"/>
                    </a:solidFill>
                  </a:rPr>
                  <a:t>ETL</a:t>
                </a:r>
                <a:r>
                  <a:rPr lang="zh-CN" altLang="en-US" sz="1400" kern="0" dirty="0">
                    <a:solidFill>
                      <a:prstClr val="black"/>
                    </a:solidFill>
                  </a:rPr>
                  <a:t>加工而设计</a:t>
                </a:r>
                <a:r>
                  <a:rPr lang="zh-CN" altLang="en-US" sz="1400" kern="0" dirty="0" smtClean="0">
                    <a:solidFill>
                      <a:prstClr val="black"/>
                    </a:solidFill>
                  </a:rPr>
                  <a:t>，</a:t>
                </a:r>
                <a:r>
                  <a:rPr lang="zh-CN" altLang="en-US" sz="1400" kern="0" dirty="0">
                    <a:solidFill>
                      <a:prstClr val="black"/>
                    </a:solidFill>
                  </a:rPr>
                  <a:t>存</a:t>
                </a:r>
                <a:r>
                  <a:rPr lang="zh-CN" altLang="en-US" sz="1400" kern="0" dirty="0" smtClean="0">
                    <a:solidFill>
                      <a:prstClr val="black"/>
                    </a:solidFill>
                  </a:rPr>
                  <a:t>储业务原貌数据</a:t>
                </a:r>
                <a:endParaRPr lang="en-US" sz="1400" kern="0" dirty="0">
                  <a:solidFill>
                    <a:prstClr val="black"/>
                  </a:solidFill>
                </a:endParaRPr>
              </a:p>
            </p:txBody>
          </p:sp>
        </p:grpSp>
        <p:sp>
          <p:nvSpPr>
            <p:cNvPr id="61" name="Rectangle 60"/>
            <p:cNvSpPr/>
            <p:nvPr/>
          </p:nvSpPr>
          <p:spPr>
            <a:xfrm>
              <a:off x="1124267" y="4482161"/>
              <a:ext cx="5779887" cy="828840"/>
            </a:xfrm>
            <a:prstGeom prst="rect">
              <a:avLst/>
            </a:prstGeom>
            <a:solidFill>
              <a:srgbClr val="FFFF99"/>
            </a:solidFill>
            <a:ln w="9525" cap="flat" cmpd="sng" algn="ctr">
              <a:noFill/>
              <a:prstDash val="solid"/>
            </a:ln>
            <a:effectLst>
              <a:outerShdw blurRad="40000" dist="20000" dir="5400000" rotWithShape="0">
                <a:srgbClr val="000000">
                  <a:alpha val="3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00">
                <a:defRPr/>
              </a:pPr>
              <a:endParaRPr lang="en-US" sz="1400" kern="0" dirty="0" smtClean="0">
                <a:solidFill>
                  <a:prstClr val="black"/>
                </a:solidFill>
              </a:endParaRPr>
            </a:p>
          </p:txBody>
        </p:sp>
        <p:sp>
          <p:nvSpPr>
            <p:cNvPr id="62" name="Rectangle 61"/>
            <p:cNvSpPr/>
            <p:nvPr/>
          </p:nvSpPr>
          <p:spPr>
            <a:xfrm>
              <a:off x="1320863" y="4927746"/>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头寸数据</a:t>
              </a:r>
              <a:endParaRPr lang="en-US" sz="1100" kern="0" dirty="0" smtClean="0">
                <a:solidFill>
                  <a:prstClr val="black"/>
                </a:solidFill>
              </a:endParaRPr>
            </a:p>
          </p:txBody>
        </p:sp>
        <p:sp>
          <p:nvSpPr>
            <p:cNvPr id="63" name="Rectangle 62"/>
            <p:cNvSpPr/>
            <p:nvPr/>
          </p:nvSpPr>
          <p:spPr>
            <a:xfrm>
              <a:off x="2450059" y="4933497"/>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市</a:t>
              </a:r>
              <a:r>
                <a:rPr lang="zh-CN" altLang="en-US" sz="1100" kern="0" dirty="0" smtClean="0">
                  <a:solidFill>
                    <a:prstClr val="black"/>
                  </a:solidFill>
                </a:rPr>
                <a:t>场数据</a:t>
              </a:r>
              <a:endParaRPr lang="en-US" sz="1100" kern="0" dirty="0" smtClean="0">
                <a:solidFill>
                  <a:prstClr val="black"/>
                </a:solidFill>
              </a:endParaRPr>
            </a:p>
          </p:txBody>
        </p:sp>
        <p:sp>
          <p:nvSpPr>
            <p:cNvPr id="64" name="Rectangle 63"/>
            <p:cNvSpPr/>
            <p:nvPr/>
          </p:nvSpPr>
          <p:spPr>
            <a:xfrm>
              <a:off x="4627943" y="4927746"/>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计量结果</a:t>
              </a:r>
              <a:endParaRPr lang="en-US" sz="1100" kern="0" dirty="0" smtClean="0">
                <a:solidFill>
                  <a:prstClr val="black"/>
                </a:solidFill>
              </a:endParaRPr>
            </a:p>
          </p:txBody>
        </p:sp>
        <p:sp>
          <p:nvSpPr>
            <p:cNvPr id="65" name="Rectangle 64"/>
            <p:cNvSpPr/>
            <p:nvPr/>
          </p:nvSpPr>
          <p:spPr>
            <a:xfrm>
              <a:off x="3547143" y="4926931"/>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业</a:t>
              </a:r>
              <a:r>
                <a:rPr lang="zh-CN" altLang="en-US" sz="1100" kern="0" dirty="0" smtClean="0">
                  <a:solidFill>
                    <a:prstClr val="black"/>
                  </a:solidFill>
                </a:rPr>
                <a:t>务参数</a:t>
              </a:r>
              <a:endParaRPr lang="en-US" sz="1100" kern="0" dirty="0" smtClean="0">
                <a:solidFill>
                  <a:prstClr val="black"/>
                </a:solidFill>
              </a:endParaRPr>
            </a:p>
          </p:txBody>
        </p:sp>
        <p:sp>
          <p:nvSpPr>
            <p:cNvPr id="66" name="Rectangle 65"/>
            <p:cNvSpPr/>
            <p:nvPr/>
          </p:nvSpPr>
          <p:spPr>
            <a:xfrm>
              <a:off x="5729085" y="4933497"/>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投资组</a:t>
              </a:r>
              <a:r>
                <a:rPr lang="zh-CN" altLang="en-US" sz="1100" kern="0" dirty="0" smtClean="0">
                  <a:solidFill>
                    <a:prstClr val="black"/>
                  </a:solidFill>
                </a:rPr>
                <a:t>合维度</a:t>
              </a:r>
              <a:endParaRPr lang="en-US" sz="1100" kern="0" dirty="0" smtClean="0">
                <a:solidFill>
                  <a:prstClr val="black"/>
                </a:solidFill>
              </a:endParaRPr>
            </a:p>
          </p:txBody>
        </p:sp>
        <p:sp>
          <p:nvSpPr>
            <p:cNvPr id="67" name="TextBox 66"/>
            <p:cNvSpPr txBox="1"/>
            <p:nvPr/>
          </p:nvSpPr>
          <p:spPr>
            <a:xfrm>
              <a:off x="1234603" y="4582046"/>
              <a:ext cx="5488406" cy="295787"/>
            </a:xfrm>
            <a:prstGeom prst="rect">
              <a:avLst/>
            </a:prstGeom>
          </p:spPr>
          <p:txBody>
            <a:bodyPr vert="horz" wrap="none" lIns="91440" tIns="45720" rIns="91440" bIns="45720" rtlCol="0">
              <a:normAutofit/>
            </a:bodyPr>
            <a:lstStyle/>
            <a:p>
              <a:pPr>
                <a:lnSpc>
                  <a:spcPct val="90000"/>
                </a:lnSpc>
                <a:spcBef>
                  <a:spcPts val="900"/>
                </a:spcBef>
                <a:buClr>
                  <a:schemeClr val="tx2"/>
                </a:buClr>
              </a:pPr>
              <a:r>
                <a:rPr lang="zh-CN" altLang="en-US" sz="1400" b="1" kern="0" dirty="0">
                  <a:solidFill>
                    <a:prstClr val="black"/>
                  </a:solidFill>
                </a:rPr>
                <a:t>数据整</a:t>
              </a:r>
              <a:r>
                <a:rPr lang="zh-CN" altLang="en-US" sz="1400" b="1" kern="0" dirty="0" smtClean="0">
                  <a:solidFill>
                    <a:prstClr val="black"/>
                  </a:solidFill>
                </a:rPr>
                <a:t>合层：</a:t>
              </a:r>
              <a:r>
                <a:rPr lang="zh-CN" altLang="en-US" sz="1400" kern="0" dirty="0">
                  <a:solidFill>
                    <a:prstClr val="black"/>
                  </a:solidFill>
                </a:rPr>
                <a:t>市场</a:t>
              </a:r>
              <a:r>
                <a:rPr lang="zh-CN" altLang="en-US" sz="1400" kern="0" dirty="0" smtClean="0">
                  <a:solidFill>
                    <a:prstClr val="black"/>
                  </a:solidFill>
                </a:rPr>
                <a:t>风险数据整合存储区，按照业务条线存储</a:t>
              </a:r>
              <a:endParaRPr lang="en-US" sz="1400" kern="0" dirty="0">
                <a:solidFill>
                  <a:prstClr val="black"/>
                </a:solidFill>
              </a:endParaRPr>
            </a:p>
          </p:txBody>
        </p:sp>
        <p:grpSp>
          <p:nvGrpSpPr>
            <p:cNvPr id="8" name="Group 75"/>
            <p:cNvGrpSpPr/>
            <p:nvPr/>
          </p:nvGrpSpPr>
          <p:grpSpPr>
            <a:xfrm>
              <a:off x="1125068" y="3531212"/>
              <a:ext cx="5779887" cy="828840"/>
              <a:chOff x="1125068" y="3531212"/>
              <a:chExt cx="5779887" cy="828840"/>
            </a:xfrm>
          </p:grpSpPr>
          <p:sp>
            <p:nvSpPr>
              <p:cNvPr id="16" name="Rectangle 15"/>
              <p:cNvSpPr/>
              <p:nvPr/>
            </p:nvSpPr>
            <p:spPr>
              <a:xfrm>
                <a:off x="1913614" y="3585438"/>
                <a:ext cx="1544108" cy="403901"/>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内部管理报表</a:t>
                </a:r>
                <a:endParaRPr lang="en-US" sz="1100" kern="0" dirty="0" smtClean="0">
                  <a:solidFill>
                    <a:prstClr val="black"/>
                  </a:solidFill>
                </a:endParaRPr>
              </a:p>
            </p:txBody>
          </p:sp>
          <p:sp>
            <p:nvSpPr>
              <p:cNvPr id="17" name="Rectangle 16"/>
              <p:cNvSpPr/>
              <p:nvPr/>
            </p:nvSpPr>
            <p:spPr>
              <a:xfrm>
                <a:off x="3497346" y="3587916"/>
                <a:ext cx="1331976" cy="403901"/>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监管报表</a:t>
                </a:r>
                <a:endParaRPr lang="en-US" sz="1100" kern="0" dirty="0" smtClean="0">
                  <a:solidFill>
                    <a:prstClr val="black"/>
                  </a:solidFill>
                </a:endParaRPr>
              </a:p>
            </p:txBody>
          </p:sp>
          <p:sp>
            <p:nvSpPr>
              <p:cNvPr id="21" name="Rectangle 20"/>
              <p:cNvSpPr/>
              <p:nvPr/>
            </p:nvSpPr>
            <p:spPr>
              <a:xfrm>
                <a:off x="4850658" y="3587386"/>
                <a:ext cx="1063752" cy="403901"/>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压力测试</a:t>
                </a:r>
                <a:endParaRPr lang="en-US" sz="1100" kern="0" dirty="0" smtClean="0">
                  <a:solidFill>
                    <a:prstClr val="black"/>
                  </a:solidFill>
                </a:endParaRPr>
              </a:p>
            </p:txBody>
          </p:sp>
          <p:sp>
            <p:nvSpPr>
              <p:cNvPr id="69" name="Rectangle 68"/>
              <p:cNvSpPr/>
              <p:nvPr/>
            </p:nvSpPr>
            <p:spPr>
              <a:xfrm>
                <a:off x="1125068" y="3531212"/>
                <a:ext cx="5779887" cy="828840"/>
              </a:xfrm>
              <a:prstGeom prst="rect">
                <a:avLst/>
              </a:prstGeom>
              <a:solidFill>
                <a:srgbClr val="F79646">
                  <a:lumMod val="20000"/>
                  <a:lumOff val="80000"/>
                </a:srgbClr>
              </a:solidFill>
              <a:ln w="31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400" kern="0" dirty="0">
                  <a:solidFill>
                    <a:prstClr val="black"/>
                  </a:solidFill>
                </a:endParaRPr>
              </a:p>
            </p:txBody>
          </p:sp>
          <p:sp>
            <p:nvSpPr>
              <p:cNvPr id="70" name="Rectangle 69"/>
              <p:cNvSpPr/>
              <p:nvPr/>
            </p:nvSpPr>
            <p:spPr>
              <a:xfrm>
                <a:off x="1321664" y="3976797"/>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损益归因</a:t>
                </a:r>
                <a:endParaRPr lang="en-US" sz="1100" kern="0" dirty="0" smtClean="0">
                  <a:solidFill>
                    <a:prstClr val="black"/>
                  </a:solidFill>
                </a:endParaRPr>
              </a:p>
            </p:txBody>
          </p:sp>
          <p:sp>
            <p:nvSpPr>
              <p:cNvPr id="71" name="Rectangle 70"/>
              <p:cNvSpPr/>
              <p:nvPr/>
            </p:nvSpPr>
            <p:spPr>
              <a:xfrm>
                <a:off x="2450860" y="3982548"/>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返</a:t>
                </a:r>
                <a:r>
                  <a:rPr lang="zh-CN" altLang="en-US" sz="1100" kern="0" dirty="0" smtClean="0">
                    <a:solidFill>
                      <a:prstClr val="black"/>
                    </a:solidFill>
                  </a:rPr>
                  <a:t>回检验</a:t>
                </a:r>
                <a:endParaRPr lang="en-US" sz="1100" kern="0" dirty="0" smtClean="0">
                  <a:solidFill>
                    <a:prstClr val="black"/>
                  </a:solidFill>
                </a:endParaRPr>
              </a:p>
            </p:txBody>
          </p:sp>
          <p:sp>
            <p:nvSpPr>
              <p:cNvPr id="72" name="Rectangle 71"/>
              <p:cNvSpPr/>
              <p:nvPr/>
            </p:nvSpPr>
            <p:spPr>
              <a:xfrm>
                <a:off x="4628744" y="3976797"/>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限</a:t>
                </a:r>
                <a:r>
                  <a:rPr lang="zh-CN" altLang="en-US" sz="1100" kern="0" dirty="0" smtClean="0">
                    <a:solidFill>
                      <a:prstClr val="black"/>
                    </a:solidFill>
                  </a:rPr>
                  <a:t>额</a:t>
                </a:r>
                <a:r>
                  <a:rPr lang="zh-CN" altLang="en-US" sz="1100" kern="0" dirty="0">
                    <a:solidFill>
                      <a:prstClr val="black"/>
                    </a:solidFill>
                  </a:rPr>
                  <a:t>使用</a:t>
                </a:r>
                <a:endParaRPr lang="en-US" sz="1100" kern="0" dirty="0" smtClean="0">
                  <a:solidFill>
                    <a:prstClr val="black"/>
                  </a:solidFill>
                </a:endParaRPr>
              </a:p>
            </p:txBody>
          </p:sp>
          <p:sp>
            <p:nvSpPr>
              <p:cNvPr id="73" name="Rectangle 72"/>
              <p:cNvSpPr/>
              <p:nvPr/>
            </p:nvSpPr>
            <p:spPr>
              <a:xfrm>
                <a:off x="3547944" y="3975982"/>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绩效分析</a:t>
                </a:r>
                <a:endParaRPr lang="en-US" sz="1100" kern="0" dirty="0" smtClean="0">
                  <a:solidFill>
                    <a:prstClr val="black"/>
                  </a:solidFill>
                </a:endParaRPr>
              </a:p>
            </p:txBody>
          </p:sp>
          <p:sp>
            <p:nvSpPr>
              <p:cNvPr id="74" name="Rectangle 73"/>
              <p:cNvSpPr/>
              <p:nvPr/>
            </p:nvSpPr>
            <p:spPr>
              <a:xfrm>
                <a:off x="5729886" y="3982548"/>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集中</a:t>
                </a:r>
                <a:r>
                  <a:rPr lang="zh-CN" altLang="en-US" sz="1100" kern="0" dirty="0" smtClean="0">
                    <a:solidFill>
                      <a:prstClr val="black"/>
                    </a:solidFill>
                  </a:rPr>
                  <a:t>度分析</a:t>
                </a:r>
                <a:endParaRPr lang="en-US" sz="1100" kern="0" dirty="0" smtClean="0">
                  <a:solidFill>
                    <a:prstClr val="black"/>
                  </a:solidFill>
                </a:endParaRPr>
              </a:p>
            </p:txBody>
          </p:sp>
          <p:sp>
            <p:nvSpPr>
              <p:cNvPr id="75" name="TextBox 74"/>
              <p:cNvSpPr txBox="1"/>
              <p:nvPr/>
            </p:nvSpPr>
            <p:spPr>
              <a:xfrm>
                <a:off x="1235404" y="3631097"/>
                <a:ext cx="4050102" cy="295787"/>
              </a:xfrm>
              <a:prstGeom prst="rect">
                <a:avLst/>
              </a:prstGeom>
            </p:spPr>
            <p:txBody>
              <a:bodyPr vert="horz" wrap="none" lIns="91440" tIns="45720" rIns="91440" bIns="45720" rtlCol="0">
                <a:normAutofit/>
              </a:bodyPr>
              <a:lstStyle/>
              <a:p>
                <a:pPr>
                  <a:lnSpc>
                    <a:spcPct val="90000"/>
                  </a:lnSpc>
                  <a:spcBef>
                    <a:spcPts val="900"/>
                  </a:spcBef>
                  <a:buClr>
                    <a:schemeClr val="tx2"/>
                  </a:buClr>
                </a:pPr>
                <a:r>
                  <a:rPr lang="zh-CN" altLang="en-US" sz="1400" b="1" kern="0" dirty="0">
                    <a:solidFill>
                      <a:prstClr val="black"/>
                    </a:solidFill>
                  </a:rPr>
                  <a:t>计</a:t>
                </a:r>
                <a:r>
                  <a:rPr lang="zh-CN" altLang="en-US" sz="1400" b="1" kern="0" dirty="0" smtClean="0">
                    <a:solidFill>
                      <a:prstClr val="black"/>
                    </a:solidFill>
                  </a:rPr>
                  <a:t>量加工层：</a:t>
                </a:r>
                <a:r>
                  <a:rPr lang="zh-CN" altLang="en-US" sz="1400" kern="0" dirty="0" smtClean="0">
                    <a:solidFill>
                      <a:prstClr val="black"/>
                    </a:solidFill>
                  </a:rPr>
                  <a:t>基于引擎输出结果进行汇总和加工</a:t>
                </a:r>
                <a:endParaRPr lang="en-US" sz="1400" kern="0" dirty="0">
                  <a:solidFill>
                    <a:prstClr val="black"/>
                  </a:solidFill>
                </a:endParaRPr>
              </a:p>
            </p:txBody>
          </p:sp>
        </p:grpSp>
        <p:sp>
          <p:nvSpPr>
            <p:cNvPr id="79" name="Rectangle 78"/>
            <p:cNvSpPr/>
            <p:nvPr/>
          </p:nvSpPr>
          <p:spPr>
            <a:xfrm>
              <a:off x="1910739" y="2642284"/>
              <a:ext cx="1544108" cy="403901"/>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内部管理报表</a:t>
              </a:r>
              <a:endParaRPr lang="en-US" sz="1100" kern="0" dirty="0" smtClean="0">
                <a:solidFill>
                  <a:prstClr val="black"/>
                </a:solidFill>
              </a:endParaRPr>
            </a:p>
          </p:txBody>
        </p:sp>
        <p:sp>
          <p:nvSpPr>
            <p:cNvPr id="80" name="Rectangle 79"/>
            <p:cNvSpPr/>
            <p:nvPr/>
          </p:nvSpPr>
          <p:spPr>
            <a:xfrm>
              <a:off x="3494471" y="2644762"/>
              <a:ext cx="1331976" cy="403901"/>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监管报表</a:t>
              </a:r>
              <a:endParaRPr lang="en-US" sz="1100" kern="0" dirty="0" smtClean="0">
                <a:solidFill>
                  <a:prstClr val="black"/>
                </a:solidFill>
              </a:endParaRPr>
            </a:p>
          </p:txBody>
        </p:sp>
        <p:sp>
          <p:nvSpPr>
            <p:cNvPr id="81" name="Rectangle 80"/>
            <p:cNvSpPr/>
            <p:nvPr/>
          </p:nvSpPr>
          <p:spPr>
            <a:xfrm>
              <a:off x="4847783" y="2644232"/>
              <a:ext cx="1063752" cy="403901"/>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压力测试</a:t>
              </a:r>
              <a:endParaRPr lang="en-US" sz="1100" kern="0" dirty="0" smtClean="0">
                <a:solidFill>
                  <a:prstClr val="black"/>
                </a:solidFill>
              </a:endParaRPr>
            </a:p>
          </p:txBody>
        </p:sp>
        <p:sp>
          <p:nvSpPr>
            <p:cNvPr id="82" name="Rectangle 81"/>
            <p:cNvSpPr/>
            <p:nvPr/>
          </p:nvSpPr>
          <p:spPr>
            <a:xfrm>
              <a:off x="1122193" y="2588058"/>
              <a:ext cx="5779887" cy="828840"/>
            </a:xfrm>
            <a:prstGeom prst="rect">
              <a:avLst/>
            </a:prstGeom>
            <a:solidFill>
              <a:schemeClr val="accent5">
                <a:lumMod val="60000"/>
                <a:lumOff val="40000"/>
              </a:schemeClr>
            </a:solidFill>
            <a:ln w="31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400" kern="0" dirty="0">
                <a:solidFill>
                  <a:prstClr val="black"/>
                </a:solidFill>
              </a:endParaRPr>
            </a:p>
          </p:txBody>
        </p:sp>
        <p:sp>
          <p:nvSpPr>
            <p:cNvPr id="83" name="Rectangle 82"/>
            <p:cNvSpPr/>
            <p:nvPr/>
          </p:nvSpPr>
          <p:spPr>
            <a:xfrm>
              <a:off x="1318789" y="3033643"/>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smtClean="0">
                  <a:solidFill>
                    <a:prstClr val="black"/>
                  </a:solidFill>
                </a:rPr>
                <a:t>用户权限管理</a:t>
              </a:r>
              <a:endParaRPr lang="en-US" sz="1100" kern="0" dirty="0" smtClean="0">
                <a:solidFill>
                  <a:prstClr val="black"/>
                </a:solidFill>
              </a:endParaRPr>
            </a:p>
          </p:txBody>
        </p:sp>
        <p:sp>
          <p:nvSpPr>
            <p:cNvPr id="84" name="Rectangle 83"/>
            <p:cNvSpPr/>
            <p:nvPr/>
          </p:nvSpPr>
          <p:spPr>
            <a:xfrm>
              <a:off x="2447985" y="3039394"/>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限额检查</a:t>
              </a:r>
              <a:endParaRPr lang="en-US" sz="1100" kern="0" dirty="0" smtClean="0">
                <a:solidFill>
                  <a:prstClr val="black"/>
                </a:solidFill>
              </a:endParaRPr>
            </a:p>
          </p:txBody>
        </p:sp>
        <p:sp>
          <p:nvSpPr>
            <p:cNvPr id="85" name="Rectangle 84"/>
            <p:cNvSpPr/>
            <p:nvPr/>
          </p:nvSpPr>
          <p:spPr>
            <a:xfrm>
              <a:off x="4625869" y="3033643"/>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报表可视化</a:t>
              </a:r>
              <a:endParaRPr lang="en-US" sz="1100" kern="0" dirty="0" smtClean="0">
                <a:solidFill>
                  <a:prstClr val="black"/>
                </a:solidFill>
              </a:endParaRPr>
            </a:p>
          </p:txBody>
        </p:sp>
        <p:sp>
          <p:nvSpPr>
            <p:cNvPr id="86" name="Rectangle 85"/>
            <p:cNvSpPr/>
            <p:nvPr/>
          </p:nvSpPr>
          <p:spPr>
            <a:xfrm>
              <a:off x="3545069" y="3032828"/>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压力测试</a:t>
              </a:r>
              <a:endParaRPr lang="en-US" sz="1100" kern="0" dirty="0" smtClean="0">
                <a:solidFill>
                  <a:prstClr val="black"/>
                </a:solidFill>
              </a:endParaRPr>
            </a:p>
          </p:txBody>
        </p:sp>
        <p:sp>
          <p:nvSpPr>
            <p:cNvPr id="87" name="Rectangle 86"/>
            <p:cNvSpPr/>
            <p:nvPr/>
          </p:nvSpPr>
          <p:spPr>
            <a:xfrm>
              <a:off x="5727011" y="3039394"/>
              <a:ext cx="935736" cy="304800"/>
            </a:xfrm>
            <a:prstGeom prst="rect">
              <a:avLst/>
            </a:prstGeom>
            <a:solidFill>
              <a:sysClr val="window" lastClr="FFFFFF"/>
            </a:solidFill>
            <a:ln w="3175" cap="flat" cmpd="sng" algn="ctr">
              <a:solidFill>
                <a:srgbClr val="4F81BD">
                  <a:lumMod val="60000"/>
                  <a:lumOff val="4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r>
                <a:rPr lang="zh-CN" altLang="en-US" sz="1100" kern="0" dirty="0">
                  <a:solidFill>
                    <a:prstClr val="black"/>
                  </a:solidFill>
                </a:rPr>
                <a:t>灵活查询</a:t>
              </a:r>
              <a:endParaRPr lang="en-US" sz="1100" kern="0" dirty="0" smtClean="0">
                <a:solidFill>
                  <a:prstClr val="black"/>
                </a:solidFill>
              </a:endParaRPr>
            </a:p>
          </p:txBody>
        </p:sp>
        <p:sp>
          <p:nvSpPr>
            <p:cNvPr id="88" name="TextBox 87"/>
            <p:cNvSpPr txBox="1"/>
            <p:nvPr/>
          </p:nvSpPr>
          <p:spPr>
            <a:xfrm>
              <a:off x="1232529" y="2687943"/>
              <a:ext cx="4050102" cy="295787"/>
            </a:xfrm>
            <a:prstGeom prst="rect">
              <a:avLst/>
            </a:prstGeom>
          </p:spPr>
          <p:txBody>
            <a:bodyPr vert="horz" wrap="none" lIns="91440" tIns="45720" rIns="91440" bIns="45720" rtlCol="0">
              <a:normAutofit/>
            </a:bodyPr>
            <a:lstStyle/>
            <a:p>
              <a:pPr>
                <a:lnSpc>
                  <a:spcPct val="90000"/>
                </a:lnSpc>
                <a:spcBef>
                  <a:spcPts val="900"/>
                </a:spcBef>
                <a:buClr>
                  <a:schemeClr val="tx2"/>
                </a:buClr>
              </a:pPr>
              <a:r>
                <a:rPr lang="zh-CN" altLang="en-US" sz="1400" b="1" kern="0" dirty="0">
                  <a:solidFill>
                    <a:prstClr val="black"/>
                  </a:solidFill>
                </a:rPr>
                <a:t>应</a:t>
              </a:r>
              <a:r>
                <a:rPr lang="zh-CN" altLang="en-US" sz="1400" b="1" kern="0" dirty="0" smtClean="0">
                  <a:solidFill>
                    <a:prstClr val="black"/>
                  </a:solidFill>
                </a:rPr>
                <a:t>用展现层：</a:t>
              </a:r>
              <a:r>
                <a:rPr lang="zh-CN" altLang="en-US" sz="1400" kern="0" dirty="0" smtClean="0">
                  <a:solidFill>
                    <a:prstClr val="black"/>
                  </a:solidFill>
                </a:rPr>
                <a:t>根据数据展现需求进行相关加工和准备</a:t>
              </a:r>
              <a:endParaRPr lang="en-US" sz="1400" kern="0" dirty="0">
                <a:solidFill>
                  <a:prstClr val="black"/>
                </a:solidFill>
              </a:endParaRPr>
            </a:p>
          </p:txBody>
        </p:sp>
      </p:grpSp>
    </p:spTree>
    <p:extLst>
      <p:ext uri="{BB962C8B-B14F-4D97-AF65-F5344CB8AC3E}">
        <p14:creationId xmlns:p14="http://schemas.microsoft.com/office/powerpoint/2010/main" val="4180859049"/>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3F7EAA"/>
      </a:accent1>
      <a:accent2>
        <a:srgbClr val="FFA800"/>
      </a:accent2>
      <a:accent3>
        <a:srgbClr val="FFFFFF"/>
      </a:accent3>
      <a:accent4>
        <a:srgbClr val="000000"/>
      </a:accent4>
      <a:accent5>
        <a:srgbClr val="AFC0D2"/>
      </a:accent5>
      <a:accent6>
        <a:srgbClr val="E79800"/>
      </a:accent6>
      <a:hlink>
        <a:srgbClr val="0000FF"/>
      </a:hlink>
      <a:folHlink>
        <a:srgbClr val="800080"/>
      </a:folHlink>
    </a:clrScheme>
    <a:fontScheme name="2_Office The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Office Theme 1">
        <a:dk1>
          <a:srgbClr val="000000"/>
        </a:dk1>
        <a:lt1>
          <a:srgbClr val="FFFFFF"/>
        </a:lt1>
        <a:dk2>
          <a:srgbClr val="1F497D"/>
        </a:dk2>
        <a:lt2>
          <a:srgbClr val="EEECE1"/>
        </a:lt2>
        <a:accent1>
          <a:srgbClr val="3F7EAA"/>
        </a:accent1>
        <a:accent2>
          <a:srgbClr val="FFA800"/>
        </a:accent2>
        <a:accent3>
          <a:srgbClr val="FFFFFF"/>
        </a:accent3>
        <a:accent4>
          <a:srgbClr val="000000"/>
        </a:accent4>
        <a:accent5>
          <a:srgbClr val="AFC0D2"/>
        </a:accent5>
        <a:accent6>
          <a:srgbClr val="E79800"/>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14-PPT-External-Template-CN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400" b="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和冲宇</Template>
  <TotalTime>12448</TotalTime>
  <Words>2431</Words>
  <Application>Microsoft Macintosh PowerPoint</Application>
  <PresentationFormat>全屏显示(4:3)</PresentationFormat>
  <Paragraphs>952</Paragraphs>
  <Slides>29</Slides>
  <Notes>11</Notes>
  <HiddenSlides>0</HiddenSlides>
  <MMClips>0</MMClips>
  <ScaleCrop>false</ScaleCrop>
  <HeadingPairs>
    <vt:vector size="4" baseType="variant">
      <vt:variant>
        <vt:lpstr>主题</vt:lpstr>
      </vt:variant>
      <vt:variant>
        <vt:i4>2</vt:i4>
      </vt:variant>
      <vt:variant>
        <vt:lpstr>幻灯片标题</vt:lpstr>
      </vt:variant>
      <vt:variant>
        <vt:i4>29</vt:i4>
      </vt:variant>
    </vt:vector>
  </HeadingPairs>
  <TitlesOfParts>
    <vt:vector size="31" baseType="lpstr">
      <vt:lpstr>2_Office Theme</vt:lpstr>
      <vt:lpstr>2014-PPT-External-Template-CN16X9</vt:lpstr>
      <vt:lpstr>国信证券 市场风险管理系统建设项目</vt:lpstr>
      <vt:lpstr>目录</vt:lpstr>
      <vt:lpstr>IDC商业智能解决方案排名（文思）</vt:lpstr>
      <vt:lpstr>证券领域主要客户（文思）</vt:lpstr>
      <vt:lpstr>引领全球市场风险管理的卓越品牌（RiskMetrics）</vt:lpstr>
      <vt:lpstr>证券领域主要客户（RiskMetrics）</vt:lpstr>
      <vt:lpstr>市场风险管理整体解决方案</vt:lpstr>
      <vt:lpstr>市场风险管理整体解决方案</vt:lpstr>
      <vt:lpstr>市场风险管理整体解决方案</vt:lpstr>
      <vt:lpstr>数据和系统管理</vt:lpstr>
      <vt:lpstr>风险计量</vt:lpstr>
      <vt:lpstr>结果应用</vt:lpstr>
      <vt:lpstr>风险应用案例</vt:lpstr>
      <vt:lpstr>目录</vt:lpstr>
      <vt:lpstr>全面风险管理架构—国际监管框架</vt:lpstr>
      <vt:lpstr>全面风险对数据的要求</vt:lpstr>
      <vt:lpstr>数据集市建设（整合）的三种方案</vt:lpstr>
      <vt:lpstr>数据集市建设（整合）的三种方案对比</vt:lpstr>
      <vt:lpstr>设计理念</vt:lpstr>
      <vt:lpstr>规划建议-总体原则</vt:lpstr>
      <vt:lpstr>规划建议-全面风险管理应用的远景规划</vt:lpstr>
      <vt:lpstr>规划建议-系统建设规划</vt:lpstr>
      <vt:lpstr>规划建议-从市场风险到全面风险</vt:lpstr>
      <vt:lpstr>解决方案构成</vt:lpstr>
      <vt:lpstr>目录</vt:lpstr>
      <vt:lpstr>全面风险系统建设案例-华夏银行</vt:lpstr>
      <vt:lpstr>全面风险系统建设案例-平安银行</vt:lpstr>
      <vt:lpstr>全面风险系统建设案例-中国银行</vt:lpstr>
      <vt:lpstr>附录</vt:lpstr>
    </vt:vector>
  </TitlesOfParts>
  <Company>Rounded Corner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Braden Brook</dc:creator>
  <cp:lastModifiedBy>cho choc</cp:lastModifiedBy>
  <cp:revision>1447</cp:revision>
  <dcterms:created xsi:type="dcterms:W3CDTF">2012-10-22T17:59:29Z</dcterms:created>
  <dcterms:modified xsi:type="dcterms:W3CDTF">2015-08-18T03:43:42Z</dcterms:modified>
</cp:coreProperties>
</file>