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305" r:id="rId4"/>
    <p:sldId id="352" r:id="rId5"/>
    <p:sldId id="354" r:id="rId6"/>
    <p:sldId id="304" r:id="rId7"/>
    <p:sldId id="306" r:id="rId8"/>
    <p:sldId id="350" r:id="rId9"/>
    <p:sldId id="303" r:id="rId10"/>
    <p:sldId id="349" r:id="rId11"/>
    <p:sldId id="351" r:id="rId12"/>
    <p:sldId id="307" r:id="rId13"/>
    <p:sldId id="297" r:id="rId14"/>
    <p:sldId id="298" r:id="rId15"/>
    <p:sldId id="296" r:id="rId16"/>
    <p:sldId id="274" r:id="rId17"/>
    <p:sldId id="292" r:id="rId18"/>
    <p:sldId id="293" r:id="rId19"/>
    <p:sldId id="295" r:id="rId20"/>
    <p:sldId id="336" r:id="rId21"/>
    <p:sldId id="300" r:id="rId22"/>
    <p:sldId id="258" r:id="rId23"/>
    <p:sldId id="276" r:id="rId24"/>
    <p:sldId id="343" r:id="rId25"/>
    <p:sldId id="344" r:id="rId26"/>
    <p:sldId id="301" r:id="rId27"/>
    <p:sldId id="299" r:id="rId28"/>
    <p:sldId id="337" r:id="rId29"/>
    <p:sldId id="338" r:id="rId30"/>
    <p:sldId id="346" r:id="rId31"/>
    <p:sldId id="339" r:id="rId32"/>
    <p:sldId id="355" r:id="rId33"/>
    <p:sldId id="340" r:id="rId34"/>
    <p:sldId id="341" r:id="rId35"/>
    <p:sldId id="342" r:id="rId36"/>
    <p:sldId id="265" r:id="rId37"/>
    <p:sldId id="259" r:id="rId38"/>
  </p:sldIdLst>
  <p:sldSz cx="13004800" cy="9753600"/>
  <p:notesSz cx="6858000" cy="9144000"/>
  <p:embeddedFontLst>
    <p:embeddedFont>
      <p:font typeface="Arial Unicode MS" panose="020B0604020202020204" pitchFamily="34" charset="-122"/>
      <p:regular r:id="rId40"/>
    </p:embeddedFont>
    <p:embeddedFont>
      <p:font typeface="Helvetica Neue" panose="02010600030101010101" charset="0"/>
      <p:regular r:id="rId41"/>
      <p:bold r:id="rId42"/>
      <p:italic r:id="rId43"/>
      <p:boldItalic r:id="rId44"/>
    </p:embeddedFont>
    <p:embeddedFont>
      <p:font typeface="Helvetica Neue Light" panose="02010600030101010101" charset="0"/>
      <p:regular r:id="rId45"/>
      <p:bold r:id="rId46"/>
      <p:italic r:id="rId47"/>
      <p:boldItalic r:id="rId48"/>
    </p:embeddedFont>
    <p:embeddedFont>
      <p:font typeface="华文楷体" panose="02010600040101010101" pitchFamily="2" charset="-122"/>
      <p:regular r:id="rId49"/>
    </p:embeddedFont>
    <p:embeddedFont>
      <p:font typeface="楷体" panose="02010609060101010101" pitchFamily="49" charset="-122"/>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默认节" id="{238FCCE0-EC50-4E4D-A8BE-D2D8096AFF28}">
          <p14:sldIdLst>
            <p14:sldId id="256"/>
            <p14:sldId id="257"/>
            <p14:sldId id="305"/>
            <p14:sldId id="352"/>
            <p14:sldId id="354"/>
            <p14:sldId id="304"/>
            <p14:sldId id="306"/>
            <p14:sldId id="350"/>
            <p14:sldId id="303"/>
            <p14:sldId id="349"/>
            <p14:sldId id="351"/>
            <p14:sldId id="307"/>
            <p14:sldId id="297"/>
            <p14:sldId id="298"/>
            <p14:sldId id="296"/>
            <p14:sldId id="274"/>
            <p14:sldId id="292"/>
            <p14:sldId id="293"/>
            <p14:sldId id="295"/>
            <p14:sldId id="336"/>
            <p14:sldId id="300"/>
            <p14:sldId id="258"/>
            <p14:sldId id="276"/>
            <p14:sldId id="343"/>
            <p14:sldId id="344"/>
            <p14:sldId id="301"/>
            <p14:sldId id="299"/>
            <p14:sldId id="337"/>
            <p14:sldId id="338"/>
            <p14:sldId id="346"/>
            <p14:sldId id="339"/>
            <p14:sldId id="355"/>
            <p14:sldId id="340"/>
            <p14:sldId id="341"/>
            <p14:sldId id="342"/>
            <p14:sldId id="265"/>
            <p14:sldId id="259"/>
          </p14:sldIdLst>
        </p14:section>
        <p14:section name="Backup" id="{0E74E8E3-FEC7-944E-8ECD-2A3EDCAEAF75}">
          <p14:sldIdLst/>
        </p14:section>
      </p14:sectionLst>
    </p:ext>
    <p:ext uri="{EFAFB233-063F-42B5-8137-9DF3F51BA10A}">
      <p15:sldGuideLst xmlns:p15="http://schemas.microsoft.com/office/powerpoint/2012/main">
        <p15:guide id="1" orient="horz" pos="3049" userDrawn="1">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1" d="100"/>
          <a:sy n="51" d="100"/>
        </p:scale>
        <p:origin x="1368" y="90"/>
      </p:cViewPr>
      <p:guideLst>
        <p:guide orient="horz" pos="3049"/>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15f00326_2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r>
              <a:rPr lang="zh-CN">
                <a:ea typeface="宋体" panose="02010600030101010101" pitchFamily="2" charset="-122"/>
                <a:sym typeface="Helvetica Neue" panose="020B0604020202020204"/>
              </a:rPr>
              <a:t>上午分享的课题是通证经济项目分析，我们在座的各位作为投资人，此前可能或多或少的曾经有过炒币经历。此前的币圈，大家不太关心发币项目的内在价值，大家蜂拥而上地谁站台了，团队包装的如何高大上了这些虚无的概念，而往往会忽视掉很多能体现对一个币的真正价值的特质。</a:t>
            </a:r>
          </a:p>
          <a:p>
            <a:pPr marL="0" marR="0" lvl="0" indent="0" algn="l" rtl="0">
              <a:lnSpc>
                <a:spcPct val="118000"/>
              </a:lnSpc>
              <a:spcBef>
                <a:spcPts val="0"/>
              </a:spcBef>
              <a:spcAft>
                <a:spcPts val="0"/>
              </a:spcAft>
              <a:buClr>
                <a:srgbClr val="000000"/>
              </a:buClr>
              <a:buSzPts val="1400"/>
              <a:buFont typeface="Arial" panose="020B0604020202020204"/>
              <a:buNone/>
            </a:pPr>
            <a:endParaRPr lang="zh-CN">
              <a:ea typeface="宋体" panose="02010600030101010101" pitchFamily="2" charset="-122"/>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r>
              <a:rPr lang="zh-CN">
                <a:ea typeface="宋体" panose="02010600030101010101" pitchFamily="2" charset="-122"/>
                <a:sym typeface="Helvetica Neue" panose="020B0604020202020204"/>
              </a:rPr>
              <a:t>如今的市场行情已不复往日，经历了此前一轮又一轮巨大的泡沫之后，这次的币圈熊市必将带来一波大洗牌，褪去浮华过后，韭菜会得到成长，我们这些看好区块链技术、信仰区块链技术的投资人和机构投资者应当学会鉴别项目的好坏、真假，告别此前的盲目投资。</a:t>
            </a:r>
          </a:p>
          <a:p>
            <a:pPr marL="0" marR="0" lvl="0" indent="0" algn="l" rtl="0">
              <a:lnSpc>
                <a:spcPct val="118000"/>
              </a:lnSpc>
              <a:spcBef>
                <a:spcPts val="0"/>
              </a:spcBef>
              <a:spcAft>
                <a:spcPts val="0"/>
              </a:spcAft>
              <a:buClr>
                <a:srgbClr val="000000"/>
              </a:buClr>
              <a:buSzPts val="1400"/>
              <a:buFont typeface="Arial" panose="020B0604020202020204"/>
              <a:buNone/>
            </a:pPr>
            <a:endParaRPr lang="zh-CN">
              <a:ea typeface="宋体" panose="02010600030101010101" pitchFamily="2" charset="-122"/>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r>
              <a:rPr lang="zh-CN">
                <a:ea typeface="宋体" panose="02010600030101010101" pitchFamily="2" charset="-122"/>
                <a:sym typeface="Helvetica Neue" panose="020B0604020202020204"/>
              </a:rPr>
              <a:t>那一个区块链发币项目的基本情况应该怎么去分析，他是否具有投资价值，他的投资价值在哪里？我们参考目前主流区块链评级机构对项目的评级维度，来看看评级机构目前是如何对一个具体的区块链项目进行分析得出评级结果。</a:t>
            </a:r>
            <a:endParaRPr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7" name="Google Shape;57;g4115f00326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r>
              <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rPr>
              <a:t>要投资一个币，必然先得了解这个币后面的项目究竟是什么。我们通过查看项目的官网及系列的白皮书文件，首先厘清项目的产品定位。</a:t>
            </a: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27068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r>
              <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rPr>
              <a:t>要投资一个币，必然先得了解这个币后面的项目究竟是什么。我们通过查看项目的官网及系列的白皮书文件，首先厘清项目的产品定位。</a:t>
            </a: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115f00326_2_1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r>
              <a:rPr lang="zh-CN">
                <a:ea typeface="宋体" panose="02010600030101010101" pitchFamily="2" charset="-122"/>
                <a:sym typeface="Helvetica Neue" panose="020B0604020202020204"/>
              </a:rPr>
              <a:t>要投资一个币，必然先得了解这个币后面的项目究竟是什么。此前可能大多数炒币玩家对于自己花费真金白银去</a:t>
            </a: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84" name="Google Shape;84;g4115f00326_2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r>
              <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rPr>
              <a:t>要投资一个币，必然先得了解这个币后面的项目究竟是什么。我们通过查看项目的官网及系列的白皮书文件，首先厘清项目的产品定位。</a:t>
            </a: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r>
              <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rPr>
              <a:t>要投资一个币，必然先得了解这个币后面的项目究竟是什么。我们通过查看项目的官网及系列的白皮书文件，首先厘清项目的产品定位。</a:t>
            </a: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r>
              <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rPr>
              <a:t>要投资一个币，必然先得了解这个币后面的项目究竟是什么。我们通过查看项目的官网及系列的白皮书文件，首先厘清项目的产品定位。</a:t>
            </a: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r>
              <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rPr>
              <a:t>要投资一个币，必然先得了解这个币后面的项目究竟是什么。我们通过查看项目的官网及系列的白皮书文件，首先厘清项目的产品定位。</a:t>
            </a: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r>
              <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rPr>
              <a:t>要投资一个币，必然先得了解这个币后面的项目究竟是什么。我们通过查看项目的官网及系列的白皮书文件，首先厘清项目的产品定位。</a:t>
            </a: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r>
              <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rPr>
              <a:t>要投资一个币，必然先得了解这个币后面的项目究竟是什么。我们通过查看项目的官网及系列的白皮书文件，首先厘清项目的产品定位。</a:t>
            </a: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115f00326_2_7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64" name="Google Shape;64;g4115f00326_2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115f00326_2_1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84" name="Google Shape;84;g4115f00326_2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dirty="0">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dirty="0">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115f00326_2_1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84" name="Google Shape;84;g4115f00326_2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97328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115f00326_2_1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84" name="Google Shape;84;g4115f00326_2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sz="2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84859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70046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02812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115f00326_2_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a:p>
            <a:pPr marL="0" marR="0" lvl="0" indent="0" algn="l" rtl="0">
              <a:lnSpc>
                <a:spcPct val="118000"/>
              </a:lnSpc>
              <a:spcBef>
                <a:spcPts val="0"/>
              </a:spcBef>
              <a:spcAft>
                <a:spcPts val="0"/>
              </a:spcAft>
              <a:buClr>
                <a:srgbClr val="000000"/>
              </a:buClr>
              <a:buSzPts val="1400"/>
              <a:buFont typeface="Arial" panose="020B0604020202020204"/>
              <a:buNone/>
            </a:pPr>
            <a:endParaRPr lang="zh-CN" sz="2200" b="0" i="0" u="none" strike="noStrike" cap="none">
              <a:solidFill>
                <a:srgbClr val="000000"/>
              </a:solidFill>
              <a:latin typeface="Helvetica Neue" panose="020B0604020202020204"/>
              <a:ea typeface="宋体" panose="02010600030101010101" pitchFamily="2" charset="-122"/>
              <a:cs typeface="Helvetica Neue" panose="020B0604020202020204"/>
              <a:sym typeface="Helvetica Neue" panose="020B0604020202020204"/>
            </a:endParaRPr>
          </a:p>
        </p:txBody>
      </p:sp>
      <p:sp>
        <p:nvSpPr>
          <p:cNvPr id="95" name="Google Shape;95;g4115f00326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与副标题"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1" name="Google Shape;11;p2"/>
          <p:cNvSpPr txBox="1">
            <a:spLocks noGrp="1"/>
          </p:cNvSpPr>
          <p:nvPr>
            <p:ph type="body" idx="1"/>
          </p:nvPr>
        </p:nvSpPr>
        <p:spPr>
          <a:xfrm>
            <a:off x="1270000" y="5041900"/>
            <a:ext cx="10464800" cy="11303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2" name="Google Shape;12;p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引文">
  <p:cSld name="引文">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1270000" y="6362700"/>
            <a:ext cx="10464800" cy="461366"/>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000000"/>
              </a:buClr>
              <a:buSzPts val="2400"/>
              <a:buFont typeface="Helvetica Neue" panose="020B0604020202020204"/>
              <a:buNone/>
              <a:defRPr sz="2400" b="0" i="1"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48" name="Google Shape;48;p11"/>
          <p:cNvSpPr txBox="1">
            <a:spLocks noGrp="1"/>
          </p:cNvSpPr>
          <p:nvPr>
            <p:ph type="body" idx="2"/>
          </p:nvPr>
        </p:nvSpPr>
        <p:spPr>
          <a:xfrm>
            <a:off x="1270000" y="4216400"/>
            <a:ext cx="10464800" cy="711201"/>
          </a:xfrm>
          <a:prstGeom prst="rect">
            <a:avLst/>
          </a:prstGeom>
          <a:noFill/>
          <a:ln>
            <a:noFill/>
          </a:ln>
        </p:spPr>
        <p:txBody>
          <a:bodyPr spcFirstLastPara="1" wrap="square" lIns="50800" tIns="50800" rIns="50800" bIns="50800" anchor="ctr" anchorCtr="0"/>
          <a:lstStyle>
            <a:lvl1pPr marL="457200" marR="0" lvl="0" indent="-228600" algn="ctr" rtl="0">
              <a:lnSpc>
                <a:spcPct val="100000"/>
              </a:lnSpc>
              <a:spcBef>
                <a:spcPts val="0"/>
              </a:spcBef>
              <a:spcAft>
                <a:spcPts val="0"/>
              </a:spcAft>
              <a:buClr>
                <a:srgbClr val="000000"/>
              </a:buClr>
              <a:buSzPts val="3400"/>
              <a:buFont typeface="Helvetica Neue" panose="020B0604020202020204"/>
              <a:buNone/>
              <a:defRPr sz="3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49" name="Google Shape;49;p11"/>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照片">
  <p:cSld name="照片">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0" y="0"/>
            <a:ext cx="13004800" cy="97536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52" name="Google Shape;52;p1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与项目符号"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5" name="Google Shape;15;p3"/>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lstStyle>
            <a:lvl1pPr marL="457200" marR="0" lvl="0"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6" name="Google Shape;16;p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照片 - 水平">
  <p:cSld name="照片 - 水平">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1625600" y="673100"/>
            <a:ext cx="9753600" cy="59055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19" name="Google Shape;19;p4"/>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20" name="Google Shape;20;p4"/>
          <p:cNvSpPr txBox="1">
            <a:spLocks noGrp="1"/>
          </p:cNvSpPr>
          <p:nvPr>
            <p:ph type="body" idx="1"/>
          </p:nvPr>
        </p:nvSpPr>
        <p:spPr>
          <a:xfrm>
            <a:off x="1270000" y="8153400"/>
            <a:ext cx="10464800" cy="11303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21" name="Google Shape;21;p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 - 居中">
  <p:cSld name="标题 - 居中">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24" name="Google Shape;24;p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照片 - 垂直">
  <p:cSld name="照片 - 垂直">
    <p:spTree>
      <p:nvGrpSpPr>
        <p:cNvPr id="1" name="Shape 25"/>
        <p:cNvGrpSpPr/>
        <p:nvPr/>
      </p:nvGrpSpPr>
      <p:grpSpPr>
        <a:xfrm>
          <a:off x="0" y="0"/>
          <a:ext cx="0" cy="0"/>
          <a:chOff x="0" y="0"/>
          <a:chExt cx="0" cy="0"/>
        </a:xfrm>
      </p:grpSpPr>
      <p:sp>
        <p:nvSpPr>
          <p:cNvPr id="26" name="Google Shape;26;p6"/>
          <p:cNvSpPr>
            <a:spLocks noGrp="1"/>
          </p:cNvSpPr>
          <p:nvPr>
            <p:ph type="pic" idx="2"/>
          </p:nvPr>
        </p:nvSpPr>
        <p:spPr>
          <a:xfrm>
            <a:off x="6718300" y="635000"/>
            <a:ext cx="5334000" cy="82169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27" name="Google Shape;27;p6"/>
          <p:cNvSpPr txBox="1">
            <a:spLocks noGrp="1"/>
          </p:cNvSpPr>
          <p:nvPr>
            <p:ph type="title"/>
          </p:nvPr>
        </p:nvSpPr>
        <p:spPr>
          <a:xfrm>
            <a:off x="952500" y="635000"/>
            <a:ext cx="5334000" cy="39878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000000"/>
              </a:buClr>
              <a:buSzPts val="6000"/>
              <a:buFont typeface="Helvetica Neue" panose="020B0604020202020204"/>
              <a:buNone/>
              <a:defRPr sz="6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28" name="Google Shape;28;p6"/>
          <p:cNvSpPr txBox="1">
            <a:spLocks noGrp="1"/>
          </p:cNvSpPr>
          <p:nvPr>
            <p:ph type="body" idx="1"/>
          </p:nvPr>
        </p:nvSpPr>
        <p:spPr>
          <a:xfrm>
            <a:off x="952500" y="4724400"/>
            <a:ext cx="5334000" cy="41148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3700"/>
              <a:buFont typeface="Helvetica Neue" panose="020B0604020202020204"/>
              <a:buNone/>
              <a:defRPr sz="3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29" name="Google Shape;29;p6"/>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标题 - 顶部对齐">
  <p:cSld name="标题 - 顶部对齐">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32" name="Google Shape;32;p7"/>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标题、项目符号与照片">
  <p:cSld name="标题、项目符号与照片">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6718300" y="2590800"/>
            <a:ext cx="5334000" cy="62865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35" name="Google Shape;35;p8"/>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36" name="Google Shape;36;p8"/>
          <p:cNvSpPr txBox="1">
            <a:spLocks noGrp="1"/>
          </p:cNvSpPr>
          <p:nvPr>
            <p:ph type="body" idx="1"/>
          </p:nvPr>
        </p:nvSpPr>
        <p:spPr>
          <a:xfrm>
            <a:off x="952500" y="2590800"/>
            <a:ext cx="5334000" cy="6286500"/>
          </a:xfrm>
          <a:prstGeom prst="rect">
            <a:avLst/>
          </a:prstGeom>
          <a:noFill/>
          <a:ln>
            <a:noFill/>
          </a:ln>
        </p:spPr>
        <p:txBody>
          <a:bodyPr spcFirstLastPara="1" wrap="square" lIns="50800" tIns="50800" rIns="50800" bIns="50800" anchor="ctr" anchorCtr="0"/>
          <a:lstStyle>
            <a:lvl1pPr marL="457200" marR="0" lvl="0" indent="-486410" algn="l" rtl="0">
              <a:lnSpc>
                <a:spcPct val="100000"/>
              </a:lnSpc>
              <a:spcBef>
                <a:spcPts val="3200"/>
              </a:spcBef>
              <a:spcAft>
                <a:spcPts val="0"/>
              </a:spcAft>
              <a:buClr>
                <a:srgbClr val="000000"/>
              </a:buClr>
              <a:buSzPts val="4060"/>
              <a:buFont typeface="Helvetica Neue" panose="020B0604020202020204"/>
              <a:buChar char="•"/>
              <a:defRPr sz="28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486410" algn="l" rtl="0">
              <a:lnSpc>
                <a:spcPct val="100000"/>
              </a:lnSpc>
              <a:spcBef>
                <a:spcPts val="3200"/>
              </a:spcBef>
              <a:spcAft>
                <a:spcPts val="0"/>
              </a:spcAft>
              <a:buClr>
                <a:srgbClr val="000000"/>
              </a:buClr>
              <a:buSzPts val="4060"/>
              <a:buFont typeface="Helvetica Neue" panose="020B0604020202020204"/>
              <a:buChar char="•"/>
              <a:defRPr sz="28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486410" algn="l" rtl="0">
              <a:lnSpc>
                <a:spcPct val="100000"/>
              </a:lnSpc>
              <a:spcBef>
                <a:spcPts val="3200"/>
              </a:spcBef>
              <a:spcAft>
                <a:spcPts val="0"/>
              </a:spcAft>
              <a:buClr>
                <a:srgbClr val="000000"/>
              </a:buClr>
              <a:buSzPts val="4060"/>
              <a:buFont typeface="Helvetica Neue" panose="020B0604020202020204"/>
              <a:buChar char="•"/>
              <a:defRPr sz="28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486410" algn="l" rtl="0">
              <a:lnSpc>
                <a:spcPct val="100000"/>
              </a:lnSpc>
              <a:spcBef>
                <a:spcPts val="3200"/>
              </a:spcBef>
              <a:spcAft>
                <a:spcPts val="0"/>
              </a:spcAft>
              <a:buClr>
                <a:srgbClr val="000000"/>
              </a:buClr>
              <a:buSzPts val="4060"/>
              <a:buFont typeface="Helvetica Neue" panose="020B0604020202020204"/>
              <a:buChar char="•"/>
              <a:defRPr sz="28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486410" algn="l" rtl="0">
              <a:lnSpc>
                <a:spcPct val="100000"/>
              </a:lnSpc>
              <a:spcBef>
                <a:spcPts val="3200"/>
              </a:spcBef>
              <a:spcAft>
                <a:spcPts val="0"/>
              </a:spcAft>
              <a:buClr>
                <a:srgbClr val="000000"/>
              </a:buClr>
              <a:buSzPts val="4060"/>
              <a:buFont typeface="Helvetica Neue" panose="020B0604020202020204"/>
              <a:buChar char="•"/>
              <a:defRPr sz="28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37" name="Google Shape;37;p8"/>
          <p:cNvSpPr txBox="1">
            <a:spLocks noGrp="1"/>
          </p:cNvSpPr>
          <p:nvPr>
            <p:ph type="sldNum" idx="12"/>
          </p:nvPr>
        </p:nvSpPr>
        <p:spPr>
          <a:xfrm>
            <a:off x="6328884" y="9296400"/>
            <a:ext cx="340259" cy="342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项目符号">
  <p:cSld name="项目符号">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lstStyle>
            <a:lvl1pPr marL="457200" marR="0" lvl="0"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40" name="Google Shape;40;p9"/>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照片 - 3 联">
  <p:cSld name="照片 - 3 联">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6718300" y="5092700"/>
            <a:ext cx="5334000" cy="37719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43" name="Google Shape;43;p10"/>
          <p:cNvSpPr>
            <a:spLocks noGrp="1"/>
          </p:cNvSpPr>
          <p:nvPr>
            <p:ph type="pic" idx="3"/>
          </p:nvPr>
        </p:nvSpPr>
        <p:spPr>
          <a:xfrm>
            <a:off x="6718300" y="889000"/>
            <a:ext cx="5334000" cy="37719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44" name="Google Shape;44;p10"/>
          <p:cNvSpPr>
            <a:spLocks noGrp="1"/>
          </p:cNvSpPr>
          <p:nvPr>
            <p:ph type="pic" idx="4"/>
          </p:nvPr>
        </p:nvSpPr>
        <p:spPr>
          <a:xfrm>
            <a:off x="952500" y="889000"/>
            <a:ext cx="5334000" cy="7975600"/>
          </a:xfrm>
          <a:prstGeom prst="rect">
            <a:avLst/>
          </a:prstGeom>
          <a:noFill/>
          <a:ln>
            <a:noFill/>
          </a:ln>
        </p:spPr>
        <p:txBody>
          <a:bodyPr spcFirstLastPara="1" wrap="square" lIns="91425" tIns="45700" rIns="91425" bIns="45700" anchor="t" anchorCtr="0"/>
          <a:lstStyle>
            <a:lvl1pPr marR="0" lvl="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45" name="Google Shape;45;p10"/>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R="0" lvl="1"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R="0" lvl="2"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R="0" lvl="3"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R="0" lvl="4"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R="0" lvl="5"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R="0" lvl="6"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R="0" lvl="7"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R="0" lvl="8" algn="ctr" rtl="0">
              <a:lnSpc>
                <a:spcPct val="100000"/>
              </a:lnSpc>
              <a:spcBef>
                <a:spcPts val="0"/>
              </a:spcBef>
              <a:spcAft>
                <a:spcPts val="0"/>
              </a:spcAft>
              <a:buClr>
                <a:srgbClr val="000000"/>
              </a:buClr>
              <a:buSzPts val="8000"/>
              <a:buFont typeface="Helvetica Neue" panose="020B0604020202020204"/>
              <a:buNone/>
              <a:defRPr sz="8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7" name="Google Shape;7;p1"/>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lstStyle>
            <a:lvl1pPr marL="457200" marR="0" lvl="0"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523240" algn="l" rtl="0">
              <a:lnSpc>
                <a:spcPct val="100000"/>
              </a:lnSpc>
              <a:spcBef>
                <a:spcPts val="4200"/>
              </a:spcBef>
              <a:spcAft>
                <a:spcPts val="0"/>
              </a:spcAft>
              <a:buClr>
                <a:srgbClr val="000000"/>
              </a:buClr>
              <a:buSzPts val="4640"/>
              <a:buFont typeface="Helvetica Neue" panose="020B0604020202020204"/>
              <a:buChar char="•"/>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endParaRPr/>
          </a:p>
        </p:txBody>
      </p:sp>
      <p:sp>
        <p:nvSpPr>
          <p:cNvPr id="8" name="Google Shape;8;p1"/>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rtl="0">
              <a:lnSpc>
                <a:spcPct val="100000"/>
              </a:lnSpc>
              <a:spcBef>
                <a:spcPts val="0"/>
              </a:spcBef>
              <a:spcAft>
                <a:spcPts val="0"/>
              </a:spcAft>
              <a:buClr>
                <a:srgbClr val="000000"/>
              </a:buClr>
              <a:buSzPts val="1600"/>
              <a:buFont typeface="Helvetica Neue Light" panose="020B0604020202020204"/>
              <a:buNone/>
              <a:defRPr sz="1600" b="0" i="0" u="none" strike="noStrike" cap="none">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spcBef>
                <a:spcPts val="0"/>
              </a:spcBef>
              <a:spcAft>
                <a:spcPts val="0"/>
              </a:spcAft>
              <a:buNone/>
            </a:pPr>
            <a:fld id="{00000000-1234-1234-1234-123412341234}" type="slidenum">
              <a:rPr lang="en-US" altLang="zh-CN"/>
              <a:t>‹#›</a:t>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descr="bg_01.jpg"/>
          <p:cNvPicPr preferRelativeResize="0"/>
          <p:nvPr/>
        </p:nvPicPr>
        <p:blipFill rotWithShape="1">
          <a:blip r:embed="rId3"/>
          <a:srcRect l="2927" r="2937"/>
          <a:stretch>
            <a:fillRect/>
          </a:stretch>
        </p:blipFill>
        <p:spPr>
          <a:xfrm>
            <a:off x="-7136" y="0"/>
            <a:ext cx="13019069" cy="9753599"/>
          </a:xfrm>
          <a:prstGeom prst="rect">
            <a:avLst/>
          </a:prstGeom>
          <a:noFill/>
          <a:ln>
            <a:noFill/>
          </a:ln>
        </p:spPr>
      </p:pic>
      <p:pic>
        <p:nvPicPr>
          <p:cNvPr id="60" name="Google Shape;60;p14" descr="竖版白色.png"/>
          <p:cNvPicPr preferRelativeResize="0"/>
          <p:nvPr/>
        </p:nvPicPr>
        <p:blipFill rotWithShape="1">
          <a:blip r:embed="rId4"/>
          <a:srcRect/>
          <a:stretch>
            <a:fillRect/>
          </a:stretch>
        </p:blipFill>
        <p:spPr>
          <a:xfrm>
            <a:off x="2867570" y="5129123"/>
            <a:ext cx="7545088" cy="1715723"/>
          </a:xfrm>
          <a:prstGeom prst="rect">
            <a:avLst/>
          </a:prstGeom>
          <a:noFill/>
          <a:ln>
            <a:noFill/>
          </a:ln>
        </p:spPr>
      </p:pic>
      <p:sp>
        <p:nvSpPr>
          <p:cNvPr id="61" name="Google Shape;61;p14"/>
          <p:cNvSpPr txBox="1"/>
          <p:nvPr/>
        </p:nvSpPr>
        <p:spPr>
          <a:xfrm>
            <a:off x="3257550" y="2908750"/>
            <a:ext cx="7545087" cy="17157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zh-CN" altLang="en-US" sz="4800" dirty="0">
                <a:solidFill>
                  <a:schemeClr val="lt1"/>
                </a:solidFill>
                <a:latin typeface="华文楷体" panose="02010600040101010101" pitchFamily="2" charset="-122"/>
                <a:ea typeface="华文楷体" panose="02010600040101010101" pitchFamily="2" charset="-122"/>
              </a:rPr>
              <a:t>下一代浪潮 </a:t>
            </a:r>
            <a:r>
              <a:rPr lang="en-US" altLang="zh-CN" sz="4800" dirty="0">
                <a:solidFill>
                  <a:schemeClr val="lt1"/>
                </a:solidFill>
                <a:latin typeface="华文楷体" panose="02010600040101010101" pitchFamily="2" charset="-122"/>
                <a:ea typeface="华文楷体" panose="02010600040101010101" pitchFamily="2" charset="-122"/>
              </a:rPr>
              <a:t>Security Token </a:t>
            </a:r>
            <a:endParaRPr lang="zh-CN" sz="4800" dirty="0">
              <a:solidFill>
                <a:schemeClr val="lt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indent="0">
              <a:buClr>
                <a:srgbClr val="666666"/>
              </a:buClr>
              <a:buSzPts val="3200"/>
              <a:buFont typeface="Arial" panose="020B0604020202020204"/>
              <a:buNone/>
            </a:pPr>
            <a:r>
              <a:rPr sz="3200" b="1" cap="none">
                <a:solidFill>
                  <a:srgbClr val="666666"/>
                </a:solidFill>
                <a:latin typeface="华文楷体" panose="02010600040101010101" pitchFamily="2" charset="-122"/>
                <a:ea typeface="华文楷体" panose="02010600040101010101" pitchFamily="2" charset="-122"/>
              </a:rPr>
              <a:t>Security Token</a:t>
            </a:r>
          </a:p>
        </p:txBody>
      </p:sp>
      <p:sp>
        <p:nvSpPr>
          <p:cNvPr id="3" name="文本框 2"/>
          <p:cNvSpPr txBox="1"/>
          <p:nvPr/>
        </p:nvSpPr>
        <p:spPr>
          <a:xfrm>
            <a:off x="1917700" y="2552700"/>
            <a:ext cx="9384665" cy="4893647"/>
          </a:xfrm>
          <a:prstGeom prst="rect">
            <a:avLst/>
          </a:prstGeom>
          <a:noFill/>
        </p:spPr>
        <p:txBody>
          <a:bodyPr wrap="square" rtlCol="0" anchor="t">
            <a:spAutoFit/>
          </a:bodyPr>
          <a:lstStyle/>
          <a:p>
            <a:r>
              <a:rPr lang="zh-CN" altLang="en-US" sz="2400" dirty="0"/>
              <a:t> </a:t>
            </a:r>
            <a:r>
              <a:rPr lang="zh-CN" altLang="en-US" sz="2400" b="1" dirty="0">
                <a:latin typeface="华文楷体" panose="02010600040101010101" pitchFamily="2" charset="-122"/>
                <a:ea typeface="华文楷体" panose="02010600040101010101" pitchFamily="2" charset="-122"/>
              </a:rPr>
              <a:t>Security Token 案例: Munchee Case  2017.12</a:t>
            </a:r>
          </a:p>
          <a:p>
            <a:r>
              <a:rPr lang="zh-CN" altLang="en-US" sz="2400" dirty="0">
                <a:latin typeface="华文楷体" panose="02010600040101010101" pitchFamily="2" charset="-122"/>
                <a:ea typeface="华文楷体" panose="02010600040101010101" pitchFamily="2" charset="-122"/>
              </a:rPr>
              <a:t> </a:t>
            </a:r>
          </a:p>
          <a:p>
            <a:r>
              <a:rPr lang="zh-CN" altLang="en-US" sz="2400" dirty="0">
                <a:latin typeface="华文楷体" panose="02010600040101010101" pitchFamily="2" charset="-122"/>
                <a:ea typeface="华文楷体" panose="02010600040101010101" pitchFamily="2" charset="-122"/>
              </a:rPr>
              <a:t>SEC 认定 Munchee 发行的Token为 Security Token, 违反了 SEC 的相关证券法规。主要原因如下：</a:t>
            </a:r>
          </a:p>
          <a:p>
            <a:endParaRPr lang="zh-CN" alt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a:t>
            </a:r>
            <a:r>
              <a:rPr sz="2400" dirty="0">
                <a:latin typeface="华文楷体" panose="02010600040101010101" pitchFamily="2" charset="-122"/>
                <a:ea typeface="华文楷体" panose="02010600040101010101" pitchFamily="2" charset="-122"/>
              </a:rPr>
              <a:t>违反了 Howey test 的第2条，有预期的投资收益；Munchee pledged to burn whatever tokens were not sold</a:t>
            </a:r>
            <a:r>
              <a:rPr 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which</a:t>
            </a:r>
            <a:r>
              <a:rPr sz="2400" dirty="0">
                <a:latin typeface="华文楷体" panose="02010600040101010101" pitchFamily="2" charset="-122"/>
                <a:ea typeface="华文楷体" panose="02010600040101010101" pitchFamily="2" charset="-122"/>
              </a:rPr>
              <a:t> implies there will be an increase in token value. This violates Howey by setting an expectation of profit.</a:t>
            </a:r>
          </a:p>
          <a:p>
            <a:endParaRPr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2.</a:t>
            </a:r>
            <a:r>
              <a:rPr sz="2400" dirty="0">
                <a:latin typeface="华文楷体" panose="02010600040101010101" pitchFamily="2" charset="-122"/>
                <a:ea typeface="华文楷体" panose="02010600040101010101" pitchFamily="2" charset="-122"/>
              </a:rPr>
              <a:t>违反了</a:t>
            </a:r>
            <a:r>
              <a:rPr sz="2400" dirty="0">
                <a:latin typeface="华文楷体" panose="02010600040101010101" pitchFamily="2" charset="-122"/>
                <a:ea typeface="华文楷体" panose="02010600040101010101" pitchFamily="2" charset="-122"/>
                <a:sym typeface="+mn-ea"/>
              </a:rPr>
              <a:t>Howey test</a:t>
            </a:r>
            <a:r>
              <a:rPr sz="2400" dirty="0">
                <a:latin typeface="华文楷体" panose="02010600040101010101" pitchFamily="2" charset="-122"/>
                <a:ea typeface="华文楷体" panose="02010600040101010101" pitchFamily="2" charset="-122"/>
              </a:rPr>
              <a:t>第4条，平台有预期收入；Munchee ran an extensive bounty program. </a:t>
            </a:r>
          </a:p>
          <a:p>
            <a:endParaRPr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3.</a:t>
            </a:r>
            <a:r>
              <a:rPr sz="2400" dirty="0">
                <a:latin typeface="华文楷体" panose="02010600040101010101" pitchFamily="2" charset="-122"/>
                <a:ea typeface="华文楷体" panose="02010600040101010101" pitchFamily="2" charset="-122"/>
              </a:rPr>
              <a:t>付费促销</a:t>
            </a:r>
            <a:r>
              <a:rPr lang="zh-CN" sz="2400" dirty="0">
                <a:latin typeface="华文楷体" panose="02010600040101010101" pitchFamily="2" charset="-122"/>
                <a:ea typeface="华文楷体" panose="02010600040101010101" pitchFamily="2"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zh-CN" altLang="en-US" sz="3200" b="1" i="0" u="none" strike="noStrike" cap="none" dirty="0">
                <a:solidFill>
                  <a:srgbClr val="666666"/>
                </a:solidFill>
                <a:latin typeface="华文楷体" panose="02010600040101010101" pitchFamily="2" charset="-122"/>
                <a:ea typeface="华文楷体" panose="02010600040101010101" pitchFamily="2" charset="-122"/>
              </a:rPr>
              <a:t>为什么要 </a:t>
            </a:r>
            <a:r>
              <a:rPr lang="en-US" altLang="zh-CN" sz="3200" b="1" i="0" u="none" strike="noStrike" cap="none" dirty="0">
                <a:solidFill>
                  <a:srgbClr val="666666"/>
                </a:solidFill>
                <a:latin typeface="华文楷体" panose="02010600040101010101" pitchFamily="2" charset="-122"/>
                <a:ea typeface="华文楷体" panose="02010600040101010101" pitchFamily="2" charset="-122"/>
              </a:rPr>
              <a:t>STO</a:t>
            </a:r>
            <a:endParaRPr lang="en-US" sz="3200" b="1" i="0" u="none" strike="noStrike" cap="none" dirty="0">
              <a:solidFill>
                <a:srgbClr val="666666"/>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1798955" y="2461260"/>
            <a:ext cx="9622155" cy="5693866"/>
          </a:xfrm>
          <a:prstGeom prst="rect">
            <a:avLst/>
          </a:prstGeom>
          <a:noFill/>
        </p:spPr>
        <p:txBody>
          <a:bodyPr wrap="square" rtlCol="0">
            <a:spAutoFit/>
          </a:bodyPr>
          <a:lstStyle/>
          <a:p>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优点</a:t>
            </a:r>
          </a:p>
          <a:p>
            <a:pPr marL="514350" indent="-514350">
              <a:buFont typeface="+mj-lt"/>
              <a:buAutoNum type="arabicPeriod"/>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资产流通的便利之门将被打开</a:t>
            </a:r>
            <a:endPar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514350" lvl="7" indent="-514350">
              <a:buFont typeface="Wingdings" panose="05000000000000000000" pitchFamily="2" charset="2"/>
              <a:buChar char="ü"/>
            </a:pPr>
            <a:r>
              <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rPr>
              <a:t>24*7 </a:t>
            </a: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的交易时长，全天候交易</a:t>
            </a:r>
            <a:endPar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514350" lvl="7" indent="-514350">
              <a:buFont typeface="Wingdings" panose="05000000000000000000" pitchFamily="2" charset="2"/>
              <a:buChar char="ü"/>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链上即托管，交易即清算，</a:t>
            </a:r>
            <a:r>
              <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rPr>
              <a:t>T</a:t>
            </a: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a:t>
            </a:r>
            <a:r>
              <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rPr>
              <a:t>0</a:t>
            </a: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的资产流通</a:t>
            </a:r>
            <a:endPar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514350" lvl="7" indent="-514350">
              <a:buFont typeface="Wingdings" panose="05000000000000000000" pitchFamily="2" charset="2"/>
              <a:buChar char="ü"/>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降低监管摩擦，交易全球化</a:t>
            </a:r>
            <a:endPar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514350" lvl="7" indent="-514350">
              <a:buFont typeface="Wingdings" panose="05000000000000000000" pitchFamily="2" charset="2"/>
              <a:buChar char="ü"/>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资产的互操作性（</a:t>
            </a:r>
            <a:r>
              <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rPr>
              <a:t>Asset Interoperability</a:t>
            </a: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）让价值实现无缝转移</a:t>
            </a:r>
          </a:p>
          <a:p>
            <a:pPr marL="514350" indent="-514350">
              <a:buFont typeface="+mj-lt"/>
              <a:buAutoNum type="arabicPeriod"/>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资产的访问权限更开放</a:t>
            </a:r>
            <a:endPar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514350" lvl="1" indent="-514350">
              <a:buFont typeface="Wingdings" panose="05000000000000000000" pitchFamily="2" charset="2"/>
              <a:buChar char="ü"/>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个人投资者可以投资的标的更多元化</a:t>
            </a:r>
            <a:endPar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514350" lvl="1" indent="-514350">
              <a:buFont typeface="Wingdings" panose="05000000000000000000" pitchFamily="2" charset="2"/>
              <a:buChar char="ü"/>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加密货币世界的入场券</a:t>
            </a:r>
            <a:endPar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514350" lvl="1" indent="-514350">
              <a:buFont typeface="+mj-lt"/>
              <a:buAutoNum type="arabicPeriod" startAt="3"/>
            </a:pPr>
            <a:r>
              <a:rPr lang="zh-CN" altLang="en-US" sz="2800" b="1" dirty="0">
                <a:solidFill>
                  <a:srgbClr val="666666"/>
                </a:solidFill>
                <a:latin typeface="华文楷体" panose="02010600040101010101" pitchFamily="2" charset="-122"/>
                <a:ea typeface="华文楷体" panose="02010600040101010101" pitchFamily="2" charset="-122"/>
              </a:rPr>
              <a:t>金融创新的巨大空间</a:t>
            </a:r>
            <a:endParaRPr lang="en-US" altLang="zh-CN" sz="2800" b="1" dirty="0">
              <a:solidFill>
                <a:srgbClr val="666666"/>
              </a:solidFill>
              <a:latin typeface="华文楷体" panose="02010600040101010101" pitchFamily="2" charset="-122"/>
              <a:ea typeface="华文楷体" panose="02010600040101010101" pitchFamily="2" charset="-122"/>
            </a:endParaRPr>
          </a:p>
          <a:p>
            <a:pPr marL="514350" lvl="1" indent="-514350">
              <a:buFont typeface="Wingdings" panose="05000000000000000000" pitchFamily="2" charset="2"/>
              <a:buChar char="ü"/>
            </a:pPr>
            <a:r>
              <a:rPr lang="zh-CN" altLang="en-US" sz="2800" b="1" dirty="0">
                <a:solidFill>
                  <a:srgbClr val="666666"/>
                </a:solidFill>
                <a:latin typeface="华文楷体" panose="02010600040101010101" pitchFamily="2" charset="-122"/>
                <a:ea typeface="华文楷体" panose="02010600040101010101" pitchFamily="2" charset="-122"/>
              </a:rPr>
              <a:t>公司治理</a:t>
            </a:r>
            <a:endParaRPr lang="en-US" altLang="zh-CN" sz="2800" b="1" dirty="0">
              <a:solidFill>
                <a:srgbClr val="666666"/>
              </a:solidFill>
              <a:latin typeface="华文楷体" panose="02010600040101010101" pitchFamily="2" charset="-122"/>
              <a:ea typeface="华文楷体" panose="02010600040101010101" pitchFamily="2" charset="-122"/>
            </a:endParaRPr>
          </a:p>
          <a:p>
            <a:pPr marL="514350" lvl="1" indent="-514350">
              <a:buFont typeface="Wingdings" panose="05000000000000000000" pitchFamily="2" charset="2"/>
              <a:buChar char="ü"/>
            </a:pPr>
            <a:r>
              <a:rPr lang="zh-CN" altLang="en-US" sz="2800" b="1" dirty="0">
                <a:solidFill>
                  <a:srgbClr val="666666"/>
                </a:solidFill>
                <a:latin typeface="华文楷体" panose="02010600040101010101" pitchFamily="2" charset="-122"/>
                <a:ea typeface="华文楷体" panose="02010600040101010101" pitchFamily="2" charset="-122"/>
              </a:rPr>
              <a:t>新的金融产品形态</a:t>
            </a:r>
          </a:p>
        </p:txBody>
      </p:sp>
    </p:spTree>
    <p:extLst>
      <p:ext uri="{BB962C8B-B14F-4D97-AF65-F5344CB8AC3E}">
        <p14:creationId xmlns:p14="http://schemas.microsoft.com/office/powerpoint/2010/main" val="197739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sz="3200" b="1" i="0" u="none" strike="noStrike" cap="none">
                <a:solidFill>
                  <a:srgbClr val="666666"/>
                </a:solidFill>
                <a:latin typeface="华文楷体" panose="02010600040101010101" pitchFamily="2" charset="-122"/>
                <a:ea typeface="华文楷体" panose="02010600040101010101" pitchFamily="2" charset="-122"/>
              </a:rPr>
              <a:t>Security Token</a:t>
            </a:r>
          </a:p>
        </p:txBody>
      </p:sp>
      <p:sp>
        <p:nvSpPr>
          <p:cNvPr id="3" name="文本框 2"/>
          <p:cNvSpPr txBox="1"/>
          <p:nvPr/>
        </p:nvSpPr>
        <p:spPr>
          <a:xfrm>
            <a:off x="1798955" y="2461260"/>
            <a:ext cx="9622155" cy="5692775"/>
          </a:xfrm>
          <a:prstGeom prst="rect">
            <a:avLst/>
          </a:prstGeom>
          <a:noFill/>
        </p:spPr>
        <p:txBody>
          <a:bodyPr wrap="square" rtlCol="0">
            <a:spAutoFit/>
          </a:bodyPr>
          <a:lstStyle/>
          <a:p>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优点</a:t>
            </a:r>
          </a:p>
          <a:p>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符合联邦法规的证券型通证比操作IPO成本更低</a:t>
            </a: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传统金融部门与区块链之间的桥梁</a:t>
            </a: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法律风险更低</a:t>
            </a: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进入金融市场的门槛更低</a:t>
            </a: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有可能带来更好的回报</a:t>
            </a:r>
          </a:p>
          <a:p>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缺点</a:t>
            </a:r>
          </a:p>
          <a:p>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不遵守法规可能会带来惩罚，甚至可能使项目脱轨</a:t>
            </a: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交易限制</a:t>
            </a: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由于目标市场针对受信投资人，因此具有市场限制</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descr="bg_white01_05.jpg"/>
          <p:cNvPicPr preferRelativeResize="0"/>
          <p:nvPr/>
        </p:nvPicPr>
        <p:blipFill rotWithShape="1">
          <a:blip r:embed="rId3"/>
          <a:srcRect r="5829"/>
          <a:stretch>
            <a:fillRect/>
          </a:stretch>
        </p:blipFill>
        <p:spPr>
          <a:xfrm>
            <a:off x="1270" y="-4469"/>
            <a:ext cx="13004800" cy="9762538"/>
          </a:xfrm>
          <a:prstGeom prst="rect">
            <a:avLst/>
          </a:prstGeom>
          <a:noFill/>
          <a:ln>
            <a:noFill/>
          </a:ln>
        </p:spPr>
      </p:pic>
      <p:sp>
        <p:nvSpPr>
          <p:cNvPr id="87" name="Google Shape;87;p16"/>
          <p:cNvSpPr/>
          <p:nvPr/>
        </p:nvSpPr>
        <p:spPr>
          <a:xfrm>
            <a:off x="0" y="3695700"/>
            <a:ext cx="4495500" cy="1269900"/>
          </a:xfrm>
          <a:prstGeom prst="rect">
            <a:avLst/>
          </a:pr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88" name="Google Shape;88;p16"/>
          <p:cNvSpPr/>
          <p:nvPr/>
        </p:nvSpPr>
        <p:spPr>
          <a:xfrm>
            <a:off x="3848100" y="3695700"/>
            <a:ext cx="1269900" cy="1269900"/>
          </a:xfrm>
          <a:prstGeom prst="ellipse">
            <a:avLst/>
          </a:prstGeom>
          <a:solidFill>
            <a:srgbClr val="418B5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89" name="Google Shape;89;p16"/>
          <p:cNvSpPr/>
          <p:nvPr/>
        </p:nvSpPr>
        <p:spPr>
          <a:xfrm>
            <a:off x="4578474" y="3695700"/>
            <a:ext cx="8427900" cy="1269900"/>
          </a:xfrm>
          <a:prstGeom prst="rect">
            <a:avLst/>
          </a:prstGeom>
          <a:solidFill>
            <a:srgbClr val="EEEEE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0" name="Google Shape;90;p16"/>
          <p:cNvSpPr/>
          <p:nvPr/>
        </p:nvSpPr>
        <p:spPr>
          <a:xfrm>
            <a:off x="3930774" y="3695700"/>
            <a:ext cx="1269900" cy="1269900"/>
          </a:xfrm>
          <a:prstGeom prst="ellipse">
            <a:avLst/>
          </a:prstGeom>
          <a:solidFill>
            <a:srgbClr val="EEEEE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1" name="Google Shape;91;p16"/>
          <p:cNvSpPr txBox="1"/>
          <p:nvPr/>
        </p:nvSpPr>
        <p:spPr>
          <a:xfrm>
            <a:off x="2505581" y="4002459"/>
            <a:ext cx="679500" cy="656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4000"/>
              <a:buFont typeface="Arial" panose="020B0604020202020204"/>
              <a:buNone/>
            </a:pPr>
            <a:r>
              <a:rPr lang="zh-CN" sz="4000" b="1" i="0" u="none" strike="noStrike" cap="none">
                <a:solidFill>
                  <a:srgbClr val="FFFFFF"/>
                </a:solidFill>
                <a:latin typeface="华文楷体" panose="02010600040101010101" pitchFamily="2" charset="-122"/>
                <a:ea typeface="华文楷体" panose="02010600040101010101" pitchFamily="2" charset="-122"/>
                <a:sym typeface="Arial" panose="020B0604020202020204"/>
              </a:rPr>
              <a:t>0</a:t>
            </a:r>
            <a:r>
              <a:rPr lang="en-US" altLang="zh-CN" sz="4000" b="1" i="0" u="none" strike="noStrike" cap="none">
                <a:solidFill>
                  <a:srgbClr val="FFFFFF"/>
                </a:solidFill>
                <a:latin typeface="华文楷体" panose="02010600040101010101" pitchFamily="2" charset="-122"/>
                <a:ea typeface="华文楷体" panose="02010600040101010101" pitchFamily="2" charset="-122"/>
                <a:sym typeface="Arial" panose="020B0604020202020204"/>
              </a:rPr>
              <a:t>2</a:t>
            </a:r>
          </a:p>
        </p:txBody>
      </p:sp>
      <p:sp>
        <p:nvSpPr>
          <p:cNvPr id="92" name="Google Shape;92;p16"/>
          <p:cNvSpPr txBox="1"/>
          <p:nvPr/>
        </p:nvSpPr>
        <p:spPr>
          <a:xfrm>
            <a:off x="5200878" y="3971628"/>
            <a:ext cx="4177500" cy="7182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128D50"/>
              </a:buClr>
              <a:buSzPts val="4000"/>
              <a:buFont typeface="Arial" panose="020B0604020202020204"/>
              <a:buNone/>
            </a:pPr>
            <a:r>
              <a:rPr lang="en-US" sz="4000" b="1" dirty="0">
                <a:solidFill>
                  <a:srgbClr val="128D50"/>
                </a:solidFill>
                <a:latin typeface="华文楷体" panose="02010600040101010101" pitchFamily="2" charset="-122"/>
                <a:ea typeface="华文楷体" panose="02010600040101010101" pitchFamily="2" charset="-122"/>
              </a:rPr>
              <a:t>ICO</a:t>
            </a:r>
            <a:r>
              <a:rPr lang="zh-CN" altLang="en-US" sz="4000" b="1" dirty="0">
                <a:solidFill>
                  <a:srgbClr val="128D50"/>
                </a:solidFill>
                <a:latin typeface="华文楷体" panose="02010600040101010101" pitchFamily="2" charset="-122"/>
                <a:ea typeface="华文楷体" panose="02010600040101010101" pitchFamily="2" charset="-122"/>
              </a:rPr>
              <a:t>基本流程</a:t>
            </a:r>
            <a:endParaRPr lang="zh-CN" altLang="en-US" sz="4000" b="1" i="0" u="none" strike="noStrike" cap="none" dirty="0">
              <a:solidFill>
                <a:srgbClr val="128D50"/>
              </a:solidFill>
              <a:latin typeface="华文楷体" panose="02010600040101010101" pitchFamily="2" charset="-122"/>
              <a:ea typeface="华文楷体" panose="02010600040101010101" pitchFamily="2" charset="-122"/>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sz="3200" b="1" i="0" u="none" strike="noStrike" cap="none">
                <a:solidFill>
                  <a:srgbClr val="666666"/>
                </a:solidFill>
                <a:latin typeface="华文楷体" panose="02010600040101010101" pitchFamily="2" charset="-122"/>
                <a:ea typeface="华文楷体" panose="02010600040101010101" pitchFamily="2" charset="-122"/>
              </a:rPr>
              <a:t>ICO</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是什么？</a:t>
            </a:r>
          </a:p>
        </p:txBody>
      </p:sp>
      <p:sp>
        <p:nvSpPr>
          <p:cNvPr id="2" name="文本框 1"/>
          <p:cNvSpPr txBox="1"/>
          <p:nvPr/>
        </p:nvSpPr>
        <p:spPr>
          <a:xfrm>
            <a:off x="1440815" y="3107690"/>
            <a:ext cx="9079865" cy="3538220"/>
          </a:xfrm>
          <a:prstGeom prst="rect">
            <a:avLst/>
          </a:prstGeom>
          <a:noFill/>
        </p:spPr>
        <p:txBody>
          <a:bodyPr wrap="square" rtlCol="0">
            <a:spAutoFit/>
          </a:bodyPr>
          <a:lstStyle/>
          <a:p>
            <a:pPr marL="0" indent="0">
              <a:buFont typeface="Wingdings" panose="05000000000000000000" charset="0"/>
              <a:buNone/>
            </a:pPr>
            <a:r>
              <a:rPr sz="2800" dirty="0" err="1">
                <a:latin typeface="华文楷体" panose="02010600040101010101" pitchFamily="2" charset="-122"/>
                <a:ea typeface="华文楷体" panose="02010600040101010101" pitchFamily="2" charset="-122"/>
              </a:rPr>
              <a:t>ICO（Initial</a:t>
            </a:r>
            <a:r>
              <a:rPr sz="2800" dirty="0">
                <a:latin typeface="华文楷体" panose="02010600040101010101" pitchFamily="2" charset="-122"/>
                <a:ea typeface="华文楷体" panose="02010600040101010101" pitchFamily="2" charset="-122"/>
              </a:rPr>
              <a:t> Coin Offering）</a:t>
            </a:r>
            <a:r>
              <a:rPr lang="zh-CN" sz="2800" dirty="0">
                <a:latin typeface="华文楷体" panose="02010600040101010101" pitchFamily="2" charset="-122"/>
                <a:ea typeface="华文楷体" panose="02010600040101010101" pitchFamily="2" charset="-122"/>
              </a:rPr>
              <a:t>，此</a:t>
            </a:r>
            <a:r>
              <a:rPr sz="2800" dirty="0" err="1">
                <a:latin typeface="华文楷体" panose="02010600040101010101" pitchFamily="2" charset="-122"/>
                <a:ea typeface="华文楷体" panose="02010600040101010101" pitchFamily="2" charset="-122"/>
              </a:rPr>
              <a:t>概念源自股票市场中的IPO，指虚拟货币市场中的开发项目向公众募集资金进行项目发展的过程</a:t>
            </a:r>
            <a:r>
              <a:rPr sz="2800" dirty="0">
                <a:latin typeface="华文楷体" panose="02010600040101010101" pitchFamily="2" charset="-122"/>
                <a:ea typeface="华文楷体" panose="02010600040101010101" pitchFamily="2" charset="-122"/>
              </a:rPr>
              <a:t>。</a:t>
            </a:r>
          </a:p>
          <a:p>
            <a:pPr marL="0" indent="0">
              <a:buFont typeface="Wingdings" panose="05000000000000000000" charset="0"/>
              <a:buNone/>
            </a:pPr>
            <a:endParaRPr sz="2800" dirty="0">
              <a:latin typeface="华文楷体" panose="02010600040101010101" pitchFamily="2" charset="-122"/>
              <a:ea typeface="华文楷体" panose="02010600040101010101" pitchFamily="2" charset="-122"/>
            </a:endParaRPr>
          </a:p>
          <a:p>
            <a:pPr marL="0" indent="0">
              <a:buFont typeface="Wingdings" panose="05000000000000000000" charset="0"/>
              <a:buNone/>
            </a:pPr>
            <a:r>
              <a:rPr sz="2800" dirty="0">
                <a:latin typeface="华文楷体" panose="02010600040101010101" pitchFamily="2" charset="-122"/>
                <a:ea typeface="华文楷体" panose="02010600040101010101" pitchFamily="2" charset="-122"/>
              </a:rPr>
              <a:t>2017年是ICO大爆发的一年，有超过200个项目</a:t>
            </a:r>
            <a:r>
              <a:rPr lang="zh-CN" sz="2800" dirty="0">
                <a:latin typeface="华文楷体" panose="02010600040101010101" pitchFamily="2" charset="-122"/>
                <a:ea typeface="华文楷体" panose="02010600040101010101" pitchFamily="2" charset="-122"/>
              </a:rPr>
              <a:t>进行募资</a:t>
            </a:r>
            <a:r>
              <a:rPr sz="2800" dirty="0">
                <a:latin typeface="华文楷体" panose="02010600040101010101" pitchFamily="2" charset="-122"/>
                <a:ea typeface="华文楷体" panose="02010600040101010101" pitchFamily="2" charset="-122"/>
              </a:rPr>
              <a:t>，共募集到了等值37亿美金的资金。</a:t>
            </a:r>
            <a:r>
              <a:rPr lang="en-US" sz="2800" dirty="0">
                <a:latin typeface="华文楷体" panose="02010600040101010101" pitchFamily="2" charset="-122"/>
                <a:ea typeface="华文楷体" panose="02010600040101010101" pitchFamily="2" charset="-122"/>
              </a:rPr>
              <a:t>2018</a:t>
            </a:r>
            <a:r>
              <a:rPr lang="zh-CN" altLang="en-US" sz="2800" dirty="0">
                <a:latin typeface="华文楷体" panose="02010600040101010101" pitchFamily="2" charset="-122"/>
                <a:ea typeface="华文楷体" panose="02010600040101010101" pitchFamily="2" charset="-122"/>
              </a:rPr>
              <a:t>年年初</a:t>
            </a:r>
            <a:r>
              <a:rPr lang="en-US" altLang="zh-CN" sz="2800" dirty="0">
                <a:latin typeface="华文楷体" panose="02010600040101010101" pitchFamily="2" charset="-122"/>
                <a:ea typeface="华文楷体" panose="02010600040101010101" pitchFamily="2" charset="-122"/>
              </a:rPr>
              <a:t>ICO</a:t>
            </a:r>
            <a:r>
              <a:rPr lang="zh-CN" altLang="en-US" sz="2800" dirty="0">
                <a:latin typeface="华文楷体" panose="02010600040101010101" pitchFamily="2" charset="-122"/>
                <a:ea typeface="华文楷体" panose="02010600040101010101" pitchFamily="2" charset="-122"/>
              </a:rPr>
              <a:t>市场延续火爆的形式，但随着山寨币市场遇冷和中国政府对于</a:t>
            </a:r>
            <a:r>
              <a:rPr lang="en-US" altLang="zh-CN" sz="2800" dirty="0">
                <a:latin typeface="华文楷体" panose="02010600040101010101" pitchFamily="2" charset="-122"/>
                <a:ea typeface="华文楷体" panose="02010600040101010101" pitchFamily="2" charset="-122"/>
              </a:rPr>
              <a:t>ICO</a:t>
            </a:r>
            <a:r>
              <a:rPr lang="zh-CN" altLang="en-US" sz="2800" dirty="0">
                <a:latin typeface="华文楷体" panose="02010600040101010101" pitchFamily="2" charset="-122"/>
                <a:ea typeface="华文楷体" panose="02010600040101010101" pitchFamily="2" charset="-122"/>
              </a:rPr>
              <a:t>的监管加码，如今的</a:t>
            </a:r>
            <a:r>
              <a:rPr lang="en-US" altLang="zh-CN" sz="2800" dirty="0">
                <a:latin typeface="华文楷体" panose="02010600040101010101" pitchFamily="2" charset="-122"/>
                <a:ea typeface="华文楷体" panose="02010600040101010101" pitchFamily="2" charset="-122"/>
              </a:rPr>
              <a:t>ICO</a:t>
            </a:r>
            <a:r>
              <a:rPr lang="zh-CN" altLang="en-US" sz="2800" dirty="0">
                <a:latin typeface="华文楷体" panose="02010600040101010101" pitchFamily="2" charset="-122"/>
                <a:ea typeface="华文楷体" panose="02010600040101010101" pitchFamily="2" charset="-122"/>
              </a:rPr>
              <a:t>接近停滞。</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a:solidFill>
                  <a:srgbClr val="666666"/>
                </a:solidFill>
                <a:latin typeface="华文楷体" panose="02010600040101010101" pitchFamily="2" charset="-122"/>
                <a:ea typeface="华文楷体" panose="02010600040101010101" pitchFamily="2" charset="-122"/>
              </a:rPr>
              <a:t>1.</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早期筹备</a:t>
            </a:r>
          </a:p>
        </p:txBody>
      </p:sp>
      <p:sp>
        <p:nvSpPr>
          <p:cNvPr id="2" name="文本框 1"/>
          <p:cNvSpPr txBox="1"/>
          <p:nvPr/>
        </p:nvSpPr>
        <p:spPr>
          <a:xfrm>
            <a:off x="1421765" y="2664460"/>
            <a:ext cx="9079865" cy="4831080"/>
          </a:xfrm>
          <a:prstGeom prst="rect">
            <a:avLst/>
          </a:prstGeom>
          <a:noFill/>
        </p:spPr>
        <p:txBody>
          <a:bodyPr wrap="square" rtlCol="0">
            <a:spAutoFit/>
          </a:bodyPr>
          <a:lstStyle/>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团队组建</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白皮书撰写</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官网建设</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产品上线进度表</a:t>
            </a:r>
          </a:p>
          <a:p>
            <a:pPr marL="457200" indent="-457200">
              <a:buFont typeface="Wingdings" panose="05000000000000000000" charset="0"/>
              <a:buChar char="l"/>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项目代码开源及审计</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通证总估值测算</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a:solidFill>
                  <a:srgbClr val="666666"/>
                </a:solidFill>
                <a:latin typeface="华文楷体" panose="02010600040101010101" pitchFamily="2" charset="-122"/>
                <a:ea typeface="华文楷体" panose="02010600040101010101" pitchFamily="2" charset="-122"/>
              </a:rPr>
              <a:t>2.</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基石投资与社群建设</a:t>
            </a:r>
          </a:p>
        </p:txBody>
      </p:sp>
      <p:sp>
        <p:nvSpPr>
          <p:cNvPr id="4" name="文本框 3"/>
          <p:cNvSpPr txBox="1"/>
          <p:nvPr/>
        </p:nvSpPr>
        <p:spPr>
          <a:xfrm>
            <a:off x="1421765" y="3198495"/>
            <a:ext cx="9079865" cy="3969385"/>
          </a:xfrm>
          <a:prstGeom prst="rect">
            <a:avLst/>
          </a:prstGeom>
          <a:noFill/>
        </p:spPr>
        <p:txBody>
          <a:bodyPr wrap="square" rtlCol="0">
            <a:spAutoFit/>
          </a:bodyPr>
          <a:lstStyle/>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寻找基石投资者站台</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项目路线图远景规划</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社交媒体宣传推广</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用户社群搭建</a:t>
            </a:r>
          </a:p>
          <a:p>
            <a:pPr marL="457200" indent="-457200">
              <a:buFont typeface="Wingdings" panose="05000000000000000000" charset="0"/>
              <a:buChar char="l"/>
            </a:pPr>
            <a:endParaRPr lang="zh-CN" altLang="en-US" sz="2800" dirty="0">
              <a:ea typeface="宋体" panose="02010600030101010101" pitchFamily="2" charset="-122"/>
            </a:endParaRPr>
          </a:p>
          <a:p>
            <a:pPr marL="0" indent="0">
              <a:buFont typeface="Wingdings" panose="05000000000000000000" charset="0"/>
              <a:buNone/>
            </a:pPr>
            <a:endParaRPr lang="zh-CN" altLang="en-US" sz="28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a:solidFill>
                  <a:srgbClr val="666666"/>
                </a:solidFill>
                <a:latin typeface="华文楷体" panose="02010600040101010101" pitchFamily="2" charset="-122"/>
                <a:ea typeface="华文楷体" panose="02010600040101010101" pitchFamily="2" charset="-122"/>
              </a:rPr>
              <a:t>3.</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私募</a:t>
            </a:r>
            <a:r>
              <a:rPr lang="en-US" altLang="zh-CN" sz="3200" b="1" i="0" u="none" strike="noStrike" cap="none">
                <a:solidFill>
                  <a:srgbClr val="666666"/>
                </a:solidFill>
                <a:latin typeface="华文楷体" panose="02010600040101010101" pitchFamily="2" charset="-122"/>
                <a:ea typeface="华文楷体" panose="02010600040101010101" pitchFamily="2" charset="-122"/>
              </a:rPr>
              <a:t>&amp;</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公募融资</a:t>
            </a:r>
          </a:p>
        </p:txBody>
      </p:sp>
      <p:sp>
        <p:nvSpPr>
          <p:cNvPr id="2" name="文本框 1"/>
          <p:cNvSpPr txBox="1"/>
          <p:nvPr/>
        </p:nvSpPr>
        <p:spPr>
          <a:xfrm>
            <a:off x="1107440" y="2618105"/>
            <a:ext cx="9079865" cy="2676525"/>
          </a:xfrm>
          <a:prstGeom prst="rect">
            <a:avLst/>
          </a:prstGeom>
          <a:noFill/>
        </p:spPr>
        <p:txBody>
          <a:bodyPr wrap="square" rtlCol="0">
            <a:spAutoFit/>
          </a:bodyPr>
          <a:lstStyle/>
          <a:p>
            <a:pPr marL="0" indent="0">
              <a:buFont typeface="Wingdings" panose="05000000000000000000" charset="0"/>
              <a:buNone/>
            </a:pPr>
            <a:r>
              <a:rPr lang="zh-CN" altLang="en-US" sz="2800" b="1" dirty="0">
                <a:latin typeface="华文楷体" panose="02010600040101010101" pitchFamily="2" charset="-122"/>
                <a:ea typeface="华文楷体" panose="02010600040101010101" pitchFamily="2" charset="-122"/>
              </a:rPr>
              <a:t>私募轮融资：</a:t>
            </a: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吸引知名个人投资者私募</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对接投资机构参与私募</a:t>
            </a:r>
          </a:p>
          <a:p>
            <a:endParaRPr lang="zh-CN" altLang="en-US" sz="2800" dirty="0">
              <a:ea typeface="宋体" panose="02010600030101010101" pitchFamily="2" charset="-122"/>
            </a:endParaRPr>
          </a:p>
        </p:txBody>
      </p:sp>
      <p:sp>
        <p:nvSpPr>
          <p:cNvPr id="3" name="文本框 2"/>
          <p:cNvSpPr txBox="1"/>
          <p:nvPr/>
        </p:nvSpPr>
        <p:spPr>
          <a:xfrm>
            <a:off x="1107440" y="5519420"/>
            <a:ext cx="9079865" cy="2245360"/>
          </a:xfrm>
          <a:prstGeom prst="rect">
            <a:avLst/>
          </a:prstGeom>
          <a:noFill/>
        </p:spPr>
        <p:txBody>
          <a:bodyPr wrap="square" rtlCol="0">
            <a:spAutoFit/>
          </a:bodyPr>
          <a:lstStyle/>
          <a:p>
            <a:pPr marL="0" indent="0">
              <a:buFont typeface="Wingdings" panose="05000000000000000000" charset="0"/>
              <a:buNone/>
            </a:pPr>
            <a:r>
              <a:rPr lang="zh-CN" altLang="en-US" sz="2800" b="1" dirty="0">
                <a:latin typeface="华文楷体" panose="02010600040101010101" pitchFamily="2" charset="-122"/>
                <a:ea typeface="华文楷体" panose="02010600040101010101" pitchFamily="2" charset="-122"/>
              </a:rPr>
              <a:t>公募轮融资：</a:t>
            </a: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白名单用户</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无需白名单用户</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a:solidFill>
                  <a:srgbClr val="666666"/>
                </a:solidFill>
                <a:latin typeface="华文楷体" panose="02010600040101010101" pitchFamily="2" charset="-122"/>
                <a:ea typeface="华文楷体" panose="02010600040101010101" pitchFamily="2" charset="-122"/>
              </a:rPr>
              <a:t>4.</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代币上架交易所</a:t>
            </a:r>
          </a:p>
        </p:txBody>
      </p:sp>
      <p:sp>
        <p:nvSpPr>
          <p:cNvPr id="4" name="文本框 3"/>
          <p:cNvSpPr txBox="1"/>
          <p:nvPr/>
        </p:nvSpPr>
        <p:spPr>
          <a:xfrm>
            <a:off x="1327785" y="2018665"/>
            <a:ext cx="9079865" cy="3107690"/>
          </a:xfrm>
          <a:prstGeom prst="rect">
            <a:avLst/>
          </a:prstGeom>
          <a:noFill/>
        </p:spPr>
        <p:txBody>
          <a:bodyPr wrap="square" rtlCol="0">
            <a:spAutoFit/>
          </a:bodyPr>
          <a:lstStyle/>
          <a:p>
            <a:pPr marL="0" indent="0">
              <a:buFont typeface="Wingdings" panose="05000000000000000000" charset="0"/>
              <a:buNone/>
            </a:pPr>
            <a:r>
              <a:rPr lang="zh-CN" altLang="en-US" sz="2800" b="1" dirty="0">
                <a:latin typeface="华文楷体" panose="02010600040101010101" pitchFamily="2" charset="-122"/>
                <a:ea typeface="华文楷体" panose="02010600040101010101" pitchFamily="2" charset="-122"/>
              </a:rPr>
              <a:t>上币方式：</a:t>
            </a:r>
          </a:p>
          <a:p>
            <a:pPr marL="0" indent="0">
              <a:buFont typeface="Wingdings" panose="05000000000000000000" charset="0"/>
              <a:buNone/>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投资上币（对接参与本项目投资的交易所）</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投票上币</a:t>
            </a:r>
          </a:p>
          <a:p>
            <a:pPr marL="0" indent="0">
              <a:buFont typeface="Wingdings" panose="05000000000000000000" charset="0"/>
              <a:buNone/>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流量合作上币</a:t>
            </a:r>
          </a:p>
        </p:txBody>
      </p:sp>
      <p:sp>
        <p:nvSpPr>
          <p:cNvPr id="3" name="文本框 2"/>
          <p:cNvSpPr txBox="1"/>
          <p:nvPr/>
        </p:nvSpPr>
        <p:spPr>
          <a:xfrm>
            <a:off x="1327785" y="5390515"/>
            <a:ext cx="9079865" cy="3107690"/>
          </a:xfrm>
          <a:prstGeom prst="rect">
            <a:avLst/>
          </a:prstGeom>
          <a:noFill/>
        </p:spPr>
        <p:txBody>
          <a:bodyPr wrap="square" rtlCol="0">
            <a:spAutoFit/>
          </a:bodyPr>
          <a:lstStyle/>
          <a:p>
            <a:pPr marL="0" indent="0">
              <a:buFont typeface="Wingdings" panose="05000000000000000000" charset="0"/>
              <a:buNone/>
            </a:pPr>
            <a:r>
              <a:rPr lang="zh-CN" altLang="en-US" sz="2800" b="1" dirty="0">
                <a:latin typeface="华文楷体" panose="02010600040101010101" pitchFamily="2" charset="-122"/>
                <a:ea typeface="华文楷体" panose="02010600040101010101" pitchFamily="2" charset="-122"/>
              </a:rPr>
              <a:t>市值管理：</a:t>
            </a: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币价稳定</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流动性维护</a:t>
            </a:r>
          </a:p>
          <a:p>
            <a:pPr marL="457200" indent="-457200">
              <a:buFont typeface="Wingdings" panose="05000000000000000000" charset="0"/>
              <a:buChar char="l"/>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社区散户投资者维护</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a:solidFill>
                  <a:srgbClr val="666666"/>
                </a:solidFill>
                <a:latin typeface="华文楷体" panose="02010600040101010101" pitchFamily="2" charset="-122"/>
                <a:ea typeface="华文楷体" panose="02010600040101010101" pitchFamily="2" charset="-122"/>
              </a:rPr>
              <a:t>5.</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后续管理</a:t>
            </a:r>
          </a:p>
        </p:txBody>
      </p:sp>
      <p:sp>
        <p:nvSpPr>
          <p:cNvPr id="4" name="文本框 3"/>
          <p:cNvSpPr txBox="1"/>
          <p:nvPr/>
        </p:nvSpPr>
        <p:spPr>
          <a:xfrm>
            <a:off x="1327785" y="2018665"/>
            <a:ext cx="9079865" cy="3107690"/>
          </a:xfrm>
          <a:prstGeom prst="rect">
            <a:avLst/>
          </a:prstGeom>
          <a:noFill/>
        </p:spPr>
        <p:txBody>
          <a:bodyPr wrap="square" rtlCol="0">
            <a:spAutoFit/>
          </a:bodyPr>
          <a:lstStyle/>
          <a:p>
            <a:pPr marL="0" indent="0">
              <a:buFont typeface="Wingdings" panose="05000000000000000000" charset="0"/>
              <a:buNone/>
            </a:pPr>
            <a:r>
              <a:rPr lang="zh-CN" altLang="en-US" sz="2800" b="1" dirty="0">
                <a:latin typeface="华文楷体" panose="02010600040101010101" pitchFamily="2" charset="-122"/>
                <a:ea typeface="华文楷体" panose="02010600040101010101" pitchFamily="2" charset="-122"/>
              </a:rPr>
              <a:t>项目方代币管理：</a:t>
            </a:r>
            <a:endParaRPr lang="zh-CN" altLang="en-US" sz="2800" dirty="0">
              <a:latin typeface="华文楷体" panose="02010600040101010101" pitchFamily="2" charset="-122"/>
              <a:ea typeface="华文楷体" panose="02010600040101010101" pitchFamily="2" charset="-122"/>
            </a:endParaRPr>
          </a:p>
          <a:p>
            <a:pPr marL="0" indent="0">
              <a:buFont typeface="Wingdings" panose="05000000000000000000" charset="0"/>
              <a:buNone/>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代币锁定</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解锁机制</a:t>
            </a:r>
          </a:p>
          <a:p>
            <a:pPr marL="0" indent="0">
              <a:buFont typeface="Wingdings" panose="05000000000000000000" charset="0"/>
              <a:buNone/>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增发、销毁机制设计</a:t>
            </a:r>
          </a:p>
        </p:txBody>
      </p:sp>
      <p:sp>
        <p:nvSpPr>
          <p:cNvPr id="3" name="文本框 2"/>
          <p:cNvSpPr txBox="1"/>
          <p:nvPr/>
        </p:nvSpPr>
        <p:spPr>
          <a:xfrm>
            <a:off x="1327785" y="5258435"/>
            <a:ext cx="9079865" cy="3107690"/>
          </a:xfrm>
          <a:prstGeom prst="rect">
            <a:avLst/>
          </a:prstGeom>
          <a:noFill/>
        </p:spPr>
        <p:txBody>
          <a:bodyPr wrap="square" rtlCol="0">
            <a:spAutoFit/>
          </a:bodyPr>
          <a:lstStyle/>
          <a:p>
            <a:pPr marL="0" indent="0">
              <a:buFont typeface="Wingdings" panose="05000000000000000000" charset="0"/>
              <a:buNone/>
            </a:pPr>
            <a:r>
              <a:rPr lang="zh-CN" altLang="en-US" sz="2800" b="1" dirty="0">
                <a:latin typeface="华文楷体" panose="02010600040101010101" pitchFamily="2" charset="-122"/>
                <a:ea typeface="华文楷体" panose="02010600040101010101" pitchFamily="2" charset="-122"/>
              </a:rPr>
              <a:t>社区维护：</a:t>
            </a: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项目周报进展情况</a:t>
            </a:r>
          </a:p>
          <a:p>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定期社区互动</a:t>
            </a:r>
          </a:p>
          <a:p>
            <a:pPr marL="457200" indent="-457200">
              <a:buFont typeface="Wingdings" panose="05000000000000000000" charset="0"/>
              <a:buChar char="l"/>
            </a:pPr>
            <a:endParaRPr lang="zh-CN" altLang="en-US" sz="2800" dirty="0">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rPr>
              <a:t>增加社区对项目共识度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descr="BG_WHITE_04.jpg"/>
          <p:cNvPicPr preferRelativeResize="0"/>
          <p:nvPr/>
        </p:nvPicPr>
        <p:blipFill rotWithShape="1">
          <a:blip r:embed="rId3"/>
          <a:srcRect r="6059"/>
          <a:stretch>
            <a:fillRect/>
          </a:stretch>
        </p:blipFill>
        <p:spPr>
          <a:xfrm>
            <a:off x="0" y="-18809"/>
            <a:ext cx="13004800" cy="9792488"/>
          </a:xfrm>
          <a:prstGeom prst="rect">
            <a:avLst/>
          </a:prstGeom>
          <a:noFill/>
          <a:ln>
            <a:noFill/>
          </a:ln>
        </p:spPr>
      </p:pic>
      <p:sp>
        <p:nvSpPr>
          <p:cNvPr id="68" name="Google Shape;68;p15"/>
          <p:cNvSpPr txBox="1">
            <a:spLocks noGrp="1"/>
          </p:cNvSpPr>
          <p:nvPr>
            <p:ph type="title"/>
          </p:nvPr>
        </p:nvSpPr>
        <p:spPr>
          <a:xfrm rot="5400000">
            <a:off x="722300" y="2074719"/>
            <a:ext cx="1945500" cy="6486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128D50"/>
              </a:buClr>
              <a:buSzPts val="3120"/>
              <a:buFont typeface="Arial" panose="020B0604020202020204"/>
              <a:buNone/>
            </a:pPr>
            <a:r>
              <a:rPr lang="zh-CN" sz="3120" b="0" i="0" u="none" strike="noStrike" cap="none" dirty="0">
                <a:solidFill>
                  <a:srgbClr val="128D50"/>
                </a:solidFill>
                <a:latin typeface="华文楷体" panose="02010600040101010101" pitchFamily="2" charset="-122"/>
                <a:ea typeface="华文楷体" panose="02010600040101010101" pitchFamily="2" charset="-122"/>
                <a:cs typeface="Arial" panose="020B0604020202020204"/>
                <a:sym typeface="Arial" panose="020B0604020202020204"/>
              </a:rPr>
              <a:t>CONTENTS</a:t>
            </a:r>
            <a:endParaRPr sz="8000" b="0" i="0" u="none" strike="noStrike" cap="none" dirty="0">
              <a:solidFill>
                <a:srgbClr val="000000"/>
              </a:solidFill>
              <a:latin typeface="华文楷体" panose="02010600040101010101" pitchFamily="2" charset="-122"/>
              <a:ea typeface="华文楷体" panose="02010600040101010101" pitchFamily="2" charset="-122"/>
              <a:sym typeface="Helvetica Neue" panose="020B0604020202020204"/>
            </a:endParaRPr>
          </a:p>
        </p:txBody>
      </p:sp>
      <p:pic>
        <p:nvPicPr>
          <p:cNvPr id="69" name="Google Shape;69;p15" descr="横版绿色.png"/>
          <p:cNvPicPr preferRelativeResize="0"/>
          <p:nvPr/>
        </p:nvPicPr>
        <p:blipFill rotWithShape="1">
          <a:blip r:embed="rId4"/>
          <a:srcRect/>
          <a:stretch>
            <a:fillRect/>
          </a:stretch>
        </p:blipFill>
        <p:spPr>
          <a:xfrm>
            <a:off x="948035" y="8498461"/>
            <a:ext cx="1780075" cy="314213"/>
          </a:xfrm>
          <a:prstGeom prst="rect">
            <a:avLst/>
          </a:prstGeom>
          <a:noFill/>
          <a:ln>
            <a:noFill/>
          </a:ln>
        </p:spPr>
      </p:pic>
      <p:grpSp>
        <p:nvGrpSpPr>
          <p:cNvPr id="4" name="组合 3"/>
          <p:cNvGrpSpPr/>
          <p:nvPr/>
        </p:nvGrpSpPr>
        <p:grpSpPr>
          <a:xfrm>
            <a:off x="6149340" y="2695575"/>
            <a:ext cx="3641726" cy="793115"/>
            <a:chOff x="6149561" y="2695785"/>
            <a:chExt cx="2481057" cy="792942"/>
          </a:xfrm>
        </p:grpSpPr>
        <p:sp>
          <p:nvSpPr>
            <p:cNvPr id="67" name="Google Shape;67;p15"/>
            <p:cNvSpPr/>
            <p:nvPr/>
          </p:nvSpPr>
          <p:spPr>
            <a:xfrm>
              <a:off x="6149561" y="2695785"/>
              <a:ext cx="568026" cy="792942"/>
            </a:xfrm>
            <a:custGeom>
              <a:avLst/>
              <a:gdLst/>
              <a:ahLst/>
              <a:cxnLst/>
              <a:rect l="l" t="t" r="r" b="b"/>
              <a:pathLst>
                <a:path w="20395" h="21600" extrusionOk="0">
                  <a:moveTo>
                    <a:pt x="10225" y="0"/>
                  </a:moveTo>
                  <a:cubicBezTo>
                    <a:pt x="7608" y="0"/>
                    <a:pt x="4991" y="1057"/>
                    <a:pt x="2995" y="3181"/>
                  </a:cubicBezTo>
                  <a:cubicBezTo>
                    <a:pt x="-998" y="7429"/>
                    <a:pt x="-998" y="14318"/>
                    <a:pt x="2995" y="18566"/>
                  </a:cubicBezTo>
                  <a:cubicBezTo>
                    <a:pt x="4588" y="20261"/>
                    <a:pt x="6581" y="21258"/>
                    <a:pt x="8649" y="21600"/>
                  </a:cubicBezTo>
                  <a:lnTo>
                    <a:pt x="20357" y="11791"/>
                  </a:lnTo>
                  <a:cubicBezTo>
                    <a:pt x="20602" y="8709"/>
                    <a:pt x="19672" y="5540"/>
                    <a:pt x="17455" y="3181"/>
                  </a:cubicBezTo>
                  <a:cubicBezTo>
                    <a:pt x="15458" y="1057"/>
                    <a:pt x="12841" y="0"/>
                    <a:pt x="10225" y="0"/>
                  </a:cubicBezTo>
                  <a:close/>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70" name="Google Shape;70;p15"/>
            <p:cNvSpPr txBox="1"/>
            <p:nvPr/>
          </p:nvSpPr>
          <p:spPr>
            <a:xfrm>
              <a:off x="7091618" y="2826163"/>
              <a:ext cx="1539000" cy="533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666666"/>
                </a:buClr>
                <a:buSzPts val="2800"/>
                <a:buFont typeface="Arial" panose="020B0604020202020204"/>
                <a:buNone/>
              </a:pPr>
              <a:r>
                <a:rPr lang="zh-CN" sz="2800" b="0" i="0" u="none" strike="noStrike" cap="none" dirty="0">
                  <a:solidFill>
                    <a:srgbClr val="666666"/>
                  </a:solidFill>
                  <a:latin typeface="华文楷体" panose="02010600040101010101" pitchFamily="2" charset="-122"/>
                  <a:ea typeface="华文楷体" panose="02010600040101010101" pitchFamily="2" charset="-122"/>
                  <a:sym typeface="Arial" panose="020B0604020202020204"/>
                </a:rPr>
                <a:t>通证概览</a:t>
              </a:r>
            </a:p>
          </p:txBody>
        </p:sp>
        <p:sp>
          <p:nvSpPr>
            <p:cNvPr id="71" name="Google Shape;71;p15"/>
            <p:cNvSpPr txBox="1"/>
            <p:nvPr/>
          </p:nvSpPr>
          <p:spPr>
            <a:xfrm>
              <a:off x="6311360" y="2825932"/>
              <a:ext cx="343065" cy="496462"/>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Arial" panose="020B0604020202020204"/>
                <a:buNone/>
              </a:pPr>
              <a:r>
                <a:rPr lang="zh-CN" sz="2800" b="1" i="0" u="none" strike="noStrike" cap="none" dirty="0">
                  <a:solidFill>
                    <a:srgbClr val="FFFFFF"/>
                  </a:solidFill>
                  <a:latin typeface="华文楷体" panose="02010600040101010101" pitchFamily="2" charset="-122"/>
                  <a:ea typeface="华文楷体" panose="02010600040101010101" pitchFamily="2" charset="-122"/>
                  <a:sym typeface="Arial" panose="020B0604020202020204"/>
                </a:rPr>
                <a:t>01</a:t>
              </a:r>
              <a:endParaRPr sz="1400" b="0" i="0" u="none" strike="noStrike" cap="none" dirty="0">
                <a:solidFill>
                  <a:srgbClr val="000000"/>
                </a:solidFill>
                <a:latin typeface="华文楷体" panose="02010600040101010101" pitchFamily="2" charset="-122"/>
                <a:ea typeface="华文楷体" panose="02010600040101010101" pitchFamily="2" charset="-122"/>
                <a:sym typeface="Arial" panose="020B0604020202020204"/>
              </a:endParaRPr>
            </a:p>
          </p:txBody>
        </p:sp>
      </p:grpSp>
      <p:grpSp>
        <p:nvGrpSpPr>
          <p:cNvPr id="3" name="组合 2"/>
          <p:cNvGrpSpPr/>
          <p:nvPr/>
        </p:nvGrpSpPr>
        <p:grpSpPr>
          <a:xfrm>
            <a:off x="6149561" y="4075222"/>
            <a:ext cx="3281400" cy="829764"/>
            <a:chOff x="6149561" y="4030563"/>
            <a:chExt cx="3281400" cy="829764"/>
          </a:xfrm>
        </p:grpSpPr>
        <p:sp>
          <p:nvSpPr>
            <p:cNvPr id="72" name="Google Shape;72;p15"/>
            <p:cNvSpPr/>
            <p:nvPr/>
          </p:nvSpPr>
          <p:spPr>
            <a:xfrm>
              <a:off x="6149561" y="4030563"/>
              <a:ext cx="833595" cy="829764"/>
            </a:xfrm>
            <a:custGeom>
              <a:avLst/>
              <a:gdLst/>
              <a:ahLst/>
              <a:cxnLst/>
              <a:rect l="l" t="t" r="r" b="b"/>
              <a:pathLst>
                <a:path w="20395" h="21600" extrusionOk="0">
                  <a:moveTo>
                    <a:pt x="10225" y="0"/>
                  </a:moveTo>
                  <a:cubicBezTo>
                    <a:pt x="7608" y="0"/>
                    <a:pt x="4991" y="1057"/>
                    <a:pt x="2995" y="3181"/>
                  </a:cubicBezTo>
                  <a:cubicBezTo>
                    <a:pt x="-998" y="7429"/>
                    <a:pt x="-998" y="14318"/>
                    <a:pt x="2995" y="18566"/>
                  </a:cubicBezTo>
                  <a:cubicBezTo>
                    <a:pt x="4588" y="20261"/>
                    <a:pt x="6581" y="21258"/>
                    <a:pt x="8649" y="21600"/>
                  </a:cubicBezTo>
                  <a:lnTo>
                    <a:pt x="20357" y="11791"/>
                  </a:lnTo>
                  <a:cubicBezTo>
                    <a:pt x="20602" y="8709"/>
                    <a:pt x="19672" y="5540"/>
                    <a:pt x="17455" y="3181"/>
                  </a:cubicBezTo>
                  <a:cubicBezTo>
                    <a:pt x="15458" y="1057"/>
                    <a:pt x="12841" y="0"/>
                    <a:pt x="10225" y="0"/>
                  </a:cubicBezTo>
                  <a:close/>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73" name="Google Shape;73;p15"/>
            <p:cNvSpPr txBox="1"/>
            <p:nvPr/>
          </p:nvSpPr>
          <p:spPr>
            <a:xfrm>
              <a:off x="7891961" y="4178717"/>
              <a:ext cx="1539000" cy="533400"/>
            </a:xfrm>
            <a:prstGeom prst="rect">
              <a:avLst/>
            </a:prstGeom>
            <a:noFill/>
            <a:ln>
              <a:noFill/>
            </a:ln>
          </p:spPr>
          <p:txBody>
            <a:bodyPr spcFirstLastPara="1" wrap="square" lIns="50800" tIns="50800" rIns="50800" bIns="50800" anchor="ctr" anchorCtr="0">
              <a:noAutofit/>
            </a:bodyPr>
            <a:lstStyle/>
            <a:p>
              <a:pPr lvl="0" algn="ctr">
                <a:buClr>
                  <a:srgbClr val="666666"/>
                </a:buClr>
                <a:buSzPts val="2800"/>
              </a:pPr>
              <a:r>
                <a:rPr lang="en-US" altLang="zh-CN" sz="2800" dirty="0">
                  <a:solidFill>
                    <a:srgbClr val="666666"/>
                  </a:solidFill>
                  <a:latin typeface="华文楷体" panose="02010600040101010101" pitchFamily="2" charset="-122"/>
                  <a:ea typeface="华文楷体" panose="02010600040101010101" pitchFamily="2" charset="-122"/>
                </a:rPr>
                <a:t>ICO</a:t>
              </a:r>
              <a:r>
                <a:rPr lang="zh-CN" altLang="en-US" sz="2800" dirty="0">
                  <a:solidFill>
                    <a:srgbClr val="666666"/>
                  </a:solidFill>
                  <a:latin typeface="华文楷体" panose="02010600040101010101" pitchFamily="2" charset="-122"/>
                  <a:ea typeface="华文楷体" panose="02010600040101010101" pitchFamily="2" charset="-122"/>
                </a:rPr>
                <a:t>基本流程</a:t>
              </a:r>
            </a:p>
          </p:txBody>
        </p:sp>
        <p:sp>
          <p:nvSpPr>
            <p:cNvPr id="74" name="Google Shape;74;p15"/>
            <p:cNvSpPr txBox="1"/>
            <p:nvPr/>
          </p:nvSpPr>
          <p:spPr>
            <a:xfrm>
              <a:off x="6311439" y="4197272"/>
              <a:ext cx="509700" cy="496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Arial" panose="020B0604020202020204"/>
                <a:buNone/>
              </a:pPr>
              <a:r>
                <a:rPr lang="zh-CN" sz="2800" b="1" i="0" u="none" strike="noStrike" cap="none" dirty="0">
                  <a:solidFill>
                    <a:srgbClr val="FFFFFF"/>
                  </a:solidFill>
                  <a:latin typeface="华文楷体" panose="02010600040101010101" pitchFamily="2" charset="-122"/>
                  <a:ea typeface="华文楷体" panose="02010600040101010101" pitchFamily="2" charset="-122"/>
                  <a:sym typeface="Arial" panose="020B0604020202020204"/>
                </a:rPr>
                <a:t>02</a:t>
              </a:r>
              <a:endParaRPr sz="1400" b="0" i="0" u="none" strike="noStrike" cap="none" dirty="0">
                <a:solidFill>
                  <a:srgbClr val="000000"/>
                </a:solidFill>
                <a:latin typeface="华文楷体" panose="02010600040101010101" pitchFamily="2" charset="-122"/>
                <a:ea typeface="华文楷体" panose="02010600040101010101" pitchFamily="2" charset="-122"/>
                <a:sym typeface="Arial" panose="020B0604020202020204"/>
              </a:endParaRPr>
            </a:p>
          </p:txBody>
        </p:sp>
      </p:grpSp>
      <p:grpSp>
        <p:nvGrpSpPr>
          <p:cNvPr id="2" name="组合 1"/>
          <p:cNvGrpSpPr/>
          <p:nvPr/>
        </p:nvGrpSpPr>
        <p:grpSpPr>
          <a:xfrm>
            <a:off x="6149561" y="5491481"/>
            <a:ext cx="3281400" cy="829764"/>
            <a:chOff x="6149561" y="5402163"/>
            <a:chExt cx="3281400" cy="829764"/>
          </a:xfrm>
        </p:grpSpPr>
        <p:sp>
          <p:nvSpPr>
            <p:cNvPr id="75" name="Google Shape;75;p15"/>
            <p:cNvSpPr/>
            <p:nvPr/>
          </p:nvSpPr>
          <p:spPr>
            <a:xfrm>
              <a:off x="6149561" y="5402163"/>
              <a:ext cx="833595" cy="829764"/>
            </a:xfrm>
            <a:custGeom>
              <a:avLst/>
              <a:gdLst/>
              <a:ahLst/>
              <a:cxnLst/>
              <a:rect l="l" t="t" r="r" b="b"/>
              <a:pathLst>
                <a:path w="20395" h="21600" extrusionOk="0">
                  <a:moveTo>
                    <a:pt x="10225" y="0"/>
                  </a:moveTo>
                  <a:cubicBezTo>
                    <a:pt x="7608" y="0"/>
                    <a:pt x="4991" y="1057"/>
                    <a:pt x="2995" y="3181"/>
                  </a:cubicBezTo>
                  <a:cubicBezTo>
                    <a:pt x="-998" y="7429"/>
                    <a:pt x="-998" y="14318"/>
                    <a:pt x="2995" y="18566"/>
                  </a:cubicBezTo>
                  <a:cubicBezTo>
                    <a:pt x="4588" y="20261"/>
                    <a:pt x="6581" y="21258"/>
                    <a:pt x="8649" y="21600"/>
                  </a:cubicBezTo>
                  <a:lnTo>
                    <a:pt x="20357" y="11791"/>
                  </a:lnTo>
                  <a:cubicBezTo>
                    <a:pt x="20602" y="8709"/>
                    <a:pt x="19672" y="5540"/>
                    <a:pt x="17455" y="3181"/>
                  </a:cubicBezTo>
                  <a:cubicBezTo>
                    <a:pt x="15458" y="1057"/>
                    <a:pt x="12841" y="0"/>
                    <a:pt x="10225" y="0"/>
                  </a:cubicBezTo>
                  <a:close/>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76" name="Google Shape;76;p15"/>
            <p:cNvSpPr txBox="1"/>
            <p:nvPr/>
          </p:nvSpPr>
          <p:spPr>
            <a:xfrm>
              <a:off x="7891961" y="5550317"/>
              <a:ext cx="1539000" cy="533400"/>
            </a:xfrm>
            <a:prstGeom prst="rect">
              <a:avLst/>
            </a:prstGeom>
            <a:noFill/>
            <a:ln>
              <a:noFill/>
            </a:ln>
          </p:spPr>
          <p:txBody>
            <a:bodyPr spcFirstLastPara="1" wrap="square" lIns="50800" tIns="50800" rIns="50800" bIns="50800" anchor="ctr" anchorCtr="0">
              <a:noAutofit/>
            </a:bodyPr>
            <a:lstStyle/>
            <a:p>
              <a:pPr lvl="0" algn="ctr">
                <a:buClr>
                  <a:srgbClr val="666666"/>
                </a:buClr>
                <a:buSzPts val="2800"/>
              </a:pPr>
              <a:r>
                <a:rPr lang="en-US" altLang="zh-CN" sz="2800" dirty="0">
                  <a:solidFill>
                    <a:srgbClr val="666666"/>
                  </a:solidFill>
                  <a:latin typeface="华文楷体" panose="02010600040101010101" pitchFamily="2" charset="-122"/>
                  <a:ea typeface="华文楷体" panose="02010600040101010101" pitchFamily="2" charset="-122"/>
                </a:rPr>
                <a:t>STO</a:t>
              </a:r>
              <a:r>
                <a:rPr lang="zh-CN" altLang="en-US" sz="2800" dirty="0">
                  <a:solidFill>
                    <a:srgbClr val="666666"/>
                  </a:solidFill>
                  <a:latin typeface="华文楷体" panose="02010600040101010101" pitchFamily="2" charset="-122"/>
                  <a:ea typeface="华文楷体" panose="02010600040101010101" pitchFamily="2" charset="-122"/>
                </a:rPr>
                <a:t>基本流程</a:t>
              </a:r>
            </a:p>
          </p:txBody>
        </p:sp>
        <p:sp>
          <p:nvSpPr>
            <p:cNvPr id="77" name="Google Shape;77;p15"/>
            <p:cNvSpPr txBox="1"/>
            <p:nvPr/>
          </p:nvSpPr>
          <p:spPr>
            <a:xfrm>
              <a:off x="6311439" y="5568872"/>
              <a:ext cx="509700" cy="496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Arial" panose="020B0604020202020204"/>
                <a:buNone/>
              </a:pPr>
              <a:r>
                <a:rPr lang="zh-CN" sz="2800" b="1" i="0" u="none" strike="noStrike" cap="none" dirty="0">
                  <a:solidFill>
                    <a:srgbClr val="FFFFFF"/>
                  </a:solidFill>
                  <a:latin typeface="华文楷体" panose="02010600040101010101" pitchFamily="2" charset="-122"/>
                  <a:ea typeface="华文楷体" panose="02010600040101010101" pitchFamily="2" charset="-122"/>
                  <a:sym typeface="Arial" panose="020B0604020202020204"/>
                </a:rPr>
                <a:t>03</a:t>
              </a:r>
              <a:endParaRPr sz="1400" b="0" i="0" u="none" strike="noStrike" cap="none" dirty="0">
                <a:solidFill>
                  <a:srgbClr val="000000"/>
                </a:solidFill>
                <a:latin typeface="华文楷体" panose="02010600040101010101" pitchFamily="2" charset="-122"/>
                <a:ea typeface="华文楷体" panose="02010600040101010101" pitchFamily="2" charset="-122"/>
                <a:sym typeface="Arial" panose="020B0604020202020204"/>
              </a:endParaRPr>
            </a:p>
          </p:txBody>
        </p:sp>
      </p:grpSp>
      <p:sp>
        <p:nvSpPr>
          <p:cNvPr id="80" name="Google Shape;80;p15"/>
          <p:cNvSpPr txBox="1"/>
          <p:nvPr/>
        </p:nvSpPr>
        <p:spPr>
          <a:xfrm>
            <a:off x="6311439" y="6940473"/>
            <a:ext cx="509700" cy="496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Arial" panose="020B0604020202020204"/>
              <a:buNone/>
            </a:pPr>
            <a:r>
              <a:rPr lang="zh-CN" sz="2800" b="1" i="0" u="none" strike="noStrike" cap="none" dirty="0">
                <a:solidFill>
                  <a:srgbClr val="FFFFFF"/>
                </a:solidFill>
                <a:latin typeface="华文楷体" panose="02010600040101010101" pitchFamily="2" charset="-122"/>
                <a:ea typeface="华文楷体" panose="02010600040101010101" pitchFamily="2" charset="-122"/>
                <a:sym typeface="Arial" panose="020B0604020202020204"/>
              </a:rPr>
              <a:t>04</a:t>
            </a:r>
            <a:endParaRPr sz="1400" b="0" i="0" u="none" strike="noStrike" cap="none" dirty="0">
              <a:solidFill>
                <a:srgbClr val="000000"/>
              </a:solidFill>
              <a:latin typeface="华文楷体" panose="02010600040101010101" pitchFamily="2" charset="-122"/>
              <a:ea typeface="华文楷体" panose="02010600040101010101" pitchFamily="2" charset="-122"/>
              <a:sym typeface="Arial" panose="020B0604020202020204"/>
            </a:endParaRPr>
          </a:p>
        </p:txBody>
      </p:sp>
      <p:grpSp>
        <p:nvGrpSpPr>
          <p:cNvPr id="18" name="组合 17"/>
          <p:cNvGrpSpPr/>
          <p:nvPr/>
        </p:nvGrpSpPr>
        <p:grpSpPr>
          <a:xfrm>
            <a:off x="6149558" y="6907741"/>
            <a:ext cx="3281400" cy="829764"/>
            <a:chOff x="6149561" y="5402163"/>
            <a:chExt cx="3281400" cy="829764"/>
          </a:xfrm>
        </p:grpSpPr>
        <p:sp>
          <p:nvSpPr>
            <p:cNvPr id="19" name="Google Shape;75;p15"/>
            <p:cNvSpPr/>
            <p:nvPr/>
          </p:nvSpPr>
          <p:spPr>
            <a:xfrm>
              <a:off x="6149561" y="5402163"/>
              <a:ext cx="833595" cy="829764"/>
            </a:xfrm>
            <a:custGeom>
              <a:avLst/>
              <a:gdLst/>
              <a:ahLst/>
              <a:cxnLst/>
              <a:rect l="l" t="t" r="r" b="b"/>
              <a:pathLst>
                <a:path w="20395" h="21600" extrusionOk="0">
                  <a:moveTo>
                    <a:pt x="10225" y="0"/>
                  </a:moveTo>
                  <a:cubicBezTo>
                    <a:pt x="7608" y="0"/>
                    <a:pt x="4991" y="1057"/>
                    <a:pt x="2995" y="3181"/>
                  </a:cubicBezTo>
                  <a:cubicBezTo>
                    <a:pt x="-998" y="7429"/>
                    <a:pt x="-998" y="14318"/>
                    <a:pt x="2995" y="18566"/>
                  </a:cubicBezTo>
                  <a:cubicBezTo>
                    <a:pt x="4588" y="20261"/>
                    <a:pt x="6581" y="21258"/>
                    <a:pt x="8649" y="21600"/>
                  </a:cubicBezTo>
                  <a:lnTo>
                    <a:pt x="20357" y="11791"/>
                  </a:lnTo>
                  <a:cubicBezTo>
                    <a:pt x="20602" y="8709"/>
                    <a:pt x="19672" y="5540"/>
                    <a:pt x="17455" y="3181"/>
                  </a:cubicBezTo>
                  <a:cubicBezTo>
                    <a:pt x="15458" y="1057"/>
                    <a:pt x="12841" y="0"/>
                    <a:pt x="10225" y="0"/>
                  </a:cubicBezTo>
                  <a:close/>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20" name="Google Shape;76;p15"/>
            <p:cNvSpPr txBox="1"/>
            <p:nvPr/>
          </p:nvSpPr>
          <p:spPr>
            <a:xfrm>
              <a:off x="7891961" y="5550317"/>
              <a:ext cx="1539000" cy="533400"/>
            </a:xfrm>
            <a:prstGeom prst="rect">
              <a:avLst/>
            </a:prstGeom>
            <a:noFill/>
            <a:ln>
              <a:noFill/>
            </a:ln>
          </p:spPr>
          <p:txBody>
            <a:bodyPr spcFirstLastPara="1" wrap="square" lIns="50800" tIns="50800" rIns="50800" bIns="50800" anchor="ctr" anchorCtr="0">
              <a:noAutofit/>
            </a:bodyPr>
            <a:lstStyle/>
            <a:p>
              <a:pPr lvl="0">
                <a:buClr>
                  <a:srgbClr val="666666"/>
                </a:buClr>
                <a:buSzPts val="2800"/>
              </a:pPr>
              <a:r>
                <a:rPr lang="zh-CN" altLang="en-US" sz="2800" dirty="0">
                  <a:solidFill>
                    <a:srgbClr val="666666"/>
                  </a:solidFill>
                  <a:latin typeface="华文楷体" panose="02010600040101010101" pitchFamily="2" charset="-122"/>
                  <a:ea typeface="华文楷体" panose="02010600040101010101" pitchFamily="2" charset="-122"/>
                </a:rPr>
                <a:t>案例分析</a:t>
              </a:r>
            </a:p>
          </p:txBody>
        </p:sp>
        <p:sp>
          <p:nvSpPr>
            <p:cNvPr id="21" name="Google Shape;77;p15"/>
            <p:cNvSpPr txBox="1"/>
            <p:nvPr/>
          </p:nvSpPr>
          <p:spPr>
            <a:xfrm>
              <a:off x="6311439" y="5568872"/>
              <a:ext cx="509700" cy="496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800"/>
                <a:buFont typeface="Arial" panose="020B0604020202020204"/>
                <a:buNone/>
              </a:pPr>
              <a:r>
                <a:rPr lang="zh-CN" sz="2800" b="1" i="0" u="none" strike="noStrike" cap="none" dirty="0">
                  <a:solidFill>
                    <a:srgbClr val="FFFFFF"/>
                  </a:solidFill>
                  <a:latin typeface="华文楷体" panose="02010600040101010101" pitchFamily="2" charset="-122"/>
                  <a:ea typeface="华文楷体" panose="02010600040101010101" pitchFamily="2" charset="-122"/>
                  <a:sym typeface="Arial" panose="020B0604020202020204"/>
                </a:rPr>
                <a:t>0</a:t>
              </a:r>
              <a:r>
                <a:rPr lang="en-US" altLang="zh-CN" sz="2800" b="1" i="0" u="none" strike="noStrike" cap="none" dirty="0">
                  <a:solidFill>
                    <a:srgbClr val="FFFFFF"/>
                  </a:solidFill>
                  <a:latin typeface="华文楷体" panose="02010600040101010101" pitchFamily="2" charset="-122"/>
                  <a:ea typeface="华文楷体" panose="02010600040101010101" pitchFamily="2" charset="-122"/>
                  <a:sym typeface="Arial" panose="020B0604020202020204"/>
                </a:rPr>
                <a:t>4</a:t>
              </a:r>
              <a:endParaRPr sz="1400" b="0" i="0" u="none" strike="noStrike" cap="none" dirty="0">
                <a:solidFill>
                  <a:srgbClr val="000000"/>
                </a:solidFill>
                <a:latin typeface="华文楷体" panose="02010600040101010101" pitchFamily="2" charset="-122"/>
                <a:ea typeface="华文楷体" panose="02010600040101010101" pitchFamily="2" charset="-122"/>
                <a:sym typeface="Arial" panose="020B0604020202020204"/>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zh-CN" sz="3200" b="1" i="0" u="none" strike="noStrike" cap="none">
                <a:solidFill>
                  <a:srgbClr val="666666"/>
                </a:solidFill>
                <a:latin typeface="华文楷体" panose="02010600040101010101" pitchFamily="2" charset="-122"/>
                <a:ea typeface="华文楷体" panose="02010600040101010101" pitchFamily="2" charset="-122"/>
              </a:rPr>
              <a:t>主流交易所</a:t>
            </a:r>
          </a:p>
        </p:txBody>
      </p:sp>
      <p:sp>
        <p:nvSpPr>
          <p:cNvPr id="4" name="文本框 3"/>
          <p:cNvSpPr txBox="1"/>
          <p:nvPr/>
        </p:nvSpPr>
        <p:spPr>
          <a:xfrm>
            <a:off x="1107231" y="2232836"/>
            <a:ext cx="9690262" cy="5693866"/>
          </a:xfrm>
          <a:prstGeom prst="rect">
            <a:avLst/>
          </a:prstGeom>
          <a:noFill/>
        </p:spPr>
        <p:txBody>
          <a:bodyPr wrap="square" rtlCol="0">
            <a:spAutoFit/>
          </a:bodyPr>
          <a:lstStyle/>
          <a:p>
            <a:pPr marL="0" indent="0">
              <a:buFont typeface="Wingdings" panose="05000000000000000000" charset="0"/>
              <a:buNone/>
            </a:pPr>
            <a:r>
              <a:rPr lang="en-US" sz="2800" b="1" dirty="0">
                <a:latin typeface="华文楷体" panose="02010600040101010101" pitchFamily="2" charset="-122"/>
                <a:ea typeface="华文楷体" panose="02010600040101010101" pitchFamily="2" charset="-122"/>
              </a:rPr>
              <a:t>1.</a:t>
            </a:r>
            <a:r>
              <a:rPr sz="2800" b="1" dirty="0">
                <a:latin typeface="华文楷体" panose="02010600040101010101" pitchFamily="2" charset="-122"/>
                <a:ea typeface="华文楷体" panose="02010600040101010101" pitchFamily="2" charset="-122"/>
              </a:rPr>
              <a:t>BitMEX</a:t>
            </a:r>
          </a:p>
          <a:p>
            <a:pPr marL="0" indent="0">
              <a:buFont typeface="Wingdings" panose="05000000000000000000" charset="0"/>
              <a:buNone/>
            </a:pPr>
            <a:r>
              <a:rPr sz="2800" dirty="0" err="1">
                <a:latin typeface="华文楷体" panose="02010600040101010101" pitchFamily="2" charset="-122"/>
                <a:ea typeface="华文楷体" panose="02010600040101010101" pitchFamily="2" charset="-122"/>
              </a:rPr>
              <a:t>最先进的比特币衍生品交易所,提供高杠杆</a:t>
            </a:r>
            <a:r>
              <a:rPr lang="zh-CN" sz="2800" dirty="0">
                <a:latin typeface="华文楷体" panose="02010600040101010101" pitchFamily="2" charset="-122"/>
                <a:ea typeface="华文楷体" panose="02010600040101010101" pitchFamily="2" charset="-122"/>
              </a:rPr>
              <a:t>交易</a:t>
            </a:r>
            <a:r>
              <a:rPr sz="2800" dirty="0">
                <a:latin typeface="华文楷体" panose="02010600040101010101" pitchFamily="2" charset="-122"/>
                <a:ea typeface="华文楷体" panose="02010600040101010101" pitchFamily="2" charset="-122"/>
              </a:rPr>
              <a:t>。</a:t>
            </a:r>
            <a:endParaRPr sz="2800" b="1" dirty="0">
              <a:latin typeface="华文楷体" panose="02010600040101010101" pitchFamily="2" charset="-122"/>
              <a:ea typeface="华文楷体" panose="02010600040101010101" pitchFamily="2" charset="-122"/>
            </a:endParaRPr>
          </a:p>
          <a:p>
            <a:pPr marL="0" indent="0">
              <a:buFont typeface="Wingdings" panose="05000000000000000000" charset="0"/>
              <a:buNone/>
            </a:pPr>
            <a:r>
              <a:rPr lang="en-US" sz="2800" b="1" dirty="0">
                <a:latin typeface="华文楷体" panose="02010600040101010101" pitchFamily="2" charset="-122"/>
                <a:ea typeface="华文楷体" panose="02010600040101010101" pitchFamily="2" charset="-122"/>
              </a:rPr>
              <a:t>2.Binance</a:t>
            </a:r>
          </a:p>
          <a:p>
            <a:pPr marL="0" indent="0">
              <a:buFont typeface="Wingdings" panose="05000000000000000000" charset="0"/>
              <a:buNone/>
            </a:pPr>
            <a:r>
              <a:rPr lang="en-US" sz="2800" dirty="0" err="1">
                <a:latin typeface="华文楷体" panose="02010600040101010101" pitchFamily="2" charset="-122"/>
                <a:ea typeface="华文楷体" panose="02010600040101010101" pitchFamily="2" charset="-122"/>
              </a:rPr>
              <a:t>全球领先的区块链资产交易平台，提供多币种、多语言的币币兑换服务</a:t>
            </a:r>
            <a:r>
              <a:rPr lang="en-US" sz="2800" dirty="0">
                <a:latin typeface="华文楷体" panose="02010600040101010101" pitchFamily="2" charset="-122"/>
                <a:ea typeface="华文楷体" panose="02010600040101010101" pitchFamily="2" charset="-122"/>
              </a:rPr>
              <a:t>。</a:t>
            </a:r>
            <a:endParaRPr lang="en-US" sz="2800" b="1" dirty="0">
              <a:latin typeface="华文楷体" panose="02010600040101010101" pitchFamily="2" charset="-122"/>
              <a:ea typeface="华文楷体" panose="02010600040101010101" pitchFamily="2" charset="-122"/>
            </a:endParaRPr>
          </a:p>
          <a:p>
            <a:pPr marL="0" indent="0">
              <a:buFont typeface="Wingdings" panose="05000000000000000000" charset="0"/>
              <a:buNone/>
            </a:pPr>
            <a:r>
              <a:rPr lang="en-US" sz="2800" b="1" dirty="0">
                <a:latin typeface="华文楷体" panose="02010600040101010101" pitchFamily="2" charset="-122"/>
                <a:ea typeface="华文楷体" panose="02010600040101010101" pitchFamily="2" charset="-122"/>
              </a:rPr>
              <a:t>3.OKEX</a:t>
            </a:r>
          </a:p>
          <a:p>
            <a:pPr marL="0" indent="0">
              <a:buFont typeface="Wingdings" panose="05000000000000000000" charset="0"/>
              <a:buNone/>
            </a:pPr>
            <a:r>
              <a:rPr lang="en-US" sz="2800" dirty="0" err="1">
                <a:latin typeface="华文楷体" panose="02010600040101010101" pitchFamily="2" charset="-122"/>
                <a:ea typeface="华文楷体" panose="02010600040101010101" pitchFamily="2" charset="-122"/>
              </a:rPr>
              <a:t>平台日均交易量稳定于前三，OKEX近期与三家代码审计团队和一家尽调团队合作</a:t>
            </a:r>
            <a:r>
              <a:rPr lang="zh-CN" alt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安全投入与合规投入持续上升</a:t>
            </a:r>
            <a:r>
              <a:rPr lang="en-US" sz="2800" dirty="0">
                <a:latin typeface="华文楷体" panose="02010600040101010101" pitchFamily="2" charset="-122"/>
                <a:ea typeface="华文楷体" panose="02010600040101010101" pitchFamily="2" charset="-122"/>
              </a:rPr>
              <a:t>。</a:t>
            </a:r>
          </a:p>
          <a:p>
            <a:pPr marL="0" indent="0">
              <a:buFont typeface="Wingdings" panose="05000000000000000000" charset="0"/>
              <a:buNone/>
            </a:pPr>
            <a:r>
              <a:rPr lang="en-US" sz="2800" b="1" dirty="0">
                <a:latin typeface="华文楷体" panose="02010600040101010101" pitchFamily="2" charset="-122"/>
                <a:ea typeface="华文楷体" panose="02010600040101010101" pitchFamily="2" charset="-122"/>
              </a:rPr>
              <a:t>4.火币</a:t>
            </a:r>
          </a:p>
          <a:p>
            <a:pPr marL="0" indent="0">
              <a:buFont typeface="Wingdings" panose="05000000000000000000" charset="0"/>
              <a:buNone/>
            </a:pPr>
            <a:r>
              <a:rPr lang="en-US" sz="2800" dirty="0" err="1">
                <a:latin typeface="华文楷体" panose="02010600040101010101" pitchFamily="2" charset="-122"/>
                <a:ea typeface="华文楷体" panose="02010600040101010101" pitchFamily="2" charset="-122"/>
              </a:rPr>
              <a:t>目前提供四十多种数字资产品类的交易及投资服务</a:t>
            </a:r>
            <a:r>
              <a:rPr lang="zh-CN" altLang="en-US" sz="2800"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0" indent="0">
              <a:buFont typeface="Wingdings" panose="05000000000000000000" charset="0"/>
              <a:buNone/>
            </a:pPr>
            <a:r>
              <a:rPr lang="en-US" altLang="zh-CN" sz="2800" b="1" dirty="0">
                <a:latin typeface="华文楷体" panose="02010600040101010101" pitchFamily="2" charset="-122"/>
                <a:ea typeface="华文楷体" panose="02010600040101010101" pitchFamily="2" charset="-122"/>
              </a:rPr>
              <a:t>5.Bitfinex</a:t>
            </a:r>
          </a:p>
          <a:p>
            <a:pPr marL="0" indent="0">
              <a:buFont typeface="Wingdings" panose="05000000000000000000" charset="0"/>
              <a:buNone/>
            </a:pPr>
            <a:r>
              <a:rPr lang="en-US" altLang="zh-CN" sz="2800" dirty="0" err="1">
                <a:latin typeface="华文楷体" panose="02010600040101010101" pitchFamily="2" charset="-122"/>
                <a:ea typeface="华文楷体" panose="02010600040101010101" pitchFamily="2" charset="-122"/>
              </a:rPr>
              <a:t>支持比特币和莱特币的做多做空杠杆交易，交易采用Maker-Taker机制</a:t>
            </a:r>
            <a:r>
              <a:rPr lang="zh-CN" altLang="en-US" sz="2800" dirty="0">
                <a:latin typeface="华文楷体" panose="02010600040101010101" pitchFamily="2" charset="-122"/>
                <a:ea typeface="华文楷体" panose="02010600040101010101" pitchFamily="2" charset="-12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zh-CN" altLang="en-US" sz="3200" b="1" i="0" u="none" strike="noStrike" cap="none" dirty="0">
                <a:solidFill>
                  <a:srgbClr val="666666"/>
                </a:solidFill>
                <a:latin typeface="+mj-ea"/>
                <a:ea typeface="+mj-ea"/>
              </a:rPr>
              <a:t>后</a:t>
            </a:r>
            <a:r>
              <a:rPr lang="en-US" altLang="zh-CN" sz="3200" b="1" i="0" u="none" strike="noStrike" cap="none" dirty="0">
                <a:solidFill>
                  <a:srgbClr val="666666"/>
                </a:solidFill>
                <a:latin typeface="+mj-ea"/>
                <a:ea typeface="+mj-ea"/>
              </a:rPr>
              <a:t>ICO</a:t>
            </a:r>
            <a:r>
              <a:rPr lang="zh-CN" altLang="en-US" sz="3200" b="1" i="0" u="none" strike="noStrike" cap="none" dirty="0">
                <a:solidFill>
                  <a:srgbClr val="666666"/>
                </a:solidFill>
                <a:latin typeface="+mj-ea"/>
                <a:ea typeface="+mj-ea"/>
              </a:rPr>
              <a:t>时代</a:t>
            </a:r>
          </a:p>
        </p:txBody>
      </p:sp>
      <p:sp>
        <p:nvSpPr>
          <p:cNvPr id="4" name="文本框 3"/>
          <p:cNvSpPr txBox="1"/>
          <p:nvPr/>
        </p:nvSpPr>
        <p:spPr>
          <a:xfrm>
            <a:off x="1358265" y="6536690"/>
            <a:ext cx="10539730" cy="1198880"/>
          </a:xfrm>
          <a:prstGeom prst="rect">
            <a:avLst/>
          </a:prstGeom>
          <a:noFill/>
        </p:spPr>
        <p:txBody>
          <a:bodyPr wrap="square" rtlCol="0">
            <a:spAutoFit/>
          </a:bodyPr>
          <a:lstStyle/>
          <a:p>
            <a:pPr marL="0" indent="0">
              <a:buFont typeface="Wingdings" panose="05000000000000000000" charset="0"/>
              <a:buNone/>
            </a:pPr>
            <a:r>
              <a:rPr sz="2400" dirty="0">
                <a:latin typeface="华文楷体" panose="02010600040101010101" pitchFamily="2" charset="-122"/>
                <a:ea typeface="华文楷体" panose="02010600040101010101" pitchFamily="2" charset="-122"/>
              </a:rPr>
              <a:t>2017年是ICO大爆发的一年，有超过200个项目进行募资，共募集到了等值37亿美金的资金。2018年年初ICO市场延续火爆的形式，但随着山寨币市场遇冷和政府</a:t>
            </a:r>
            <a:r>
              <a:rPr lang="zh-CN" sz="2400" dirty="0">
                <a:latin typeface="华文楷体" panose="02010600040101010101" pitchFamily="2" charset="-122"/>
                <a:ea typeface="华文楷体" panose="02010600040101010101" pitchFamily="2" charset="-122"/>
              </a:rPr>
              <a:t>监管</a:t>
            </a:r>
            <a:r>
              <a:rPr sz="2400" dirty="0" err="1">
                <a:latin typeface="华文楷体" panose="02010600040101010101" pitchFamily="2" charset="-122"/>
                <a:ea typeface="华文楷体" panose="02010600040101010101" pitchFamily="2" charset="-122"/>
              </a:rPr>
              <a:t>对于ICO</a:t>
            </a:r>
            <a:r>
              <a:rPr lang="zh-CN" sz="2400" dirty="0">
                <a:latin typeface="华文楷体" panose="02010600040101010101" pitchFamily="2" charset="-122"/>
                <a:ea typeface="华文楷体" panose="02010600040101010101" pitchFamily="2" charset="-122"/>
              </a:rPr>
              <a:t>限制加深</a:t>
            </a:r>
            <a:r>
              <a:rPr sz="2400" dirty="0">
                <a:latin typeface="华文楷体" panose="02010600040101010101" pitchFamily="2" charset="-122"/>
                <a:ea typeface="华文楷体" panose="02010600040101010101" pitchFamily="2" charset="-122"/>
              </a:rPr>
              <a:t>，</a:t>
            </a:r>
            <a:r>
              <a:rPr sz="2400" dirty="0" err="1">
                <a:latin typeface="华文楷体" panose="02010600040101010101" pitchFamily="2" charset="-122"/>
                <a:ea typeface="华文楷体" panose="02010600040101010101" pitchFamily="2" charset="-122"/>
              </a:rPr>
              <a:t>如今的ICO</a:t>
            </a:r>
            <a:r>
              <a:rPr lang="zh-CN" sz="2400" dirty="0">
                <a:latin typeface="华文楷体" panose="02010600040101010101" pitchFamily="2" charset="-122"/>
                <a:ea typeface="华文楷体" panose="02010600040101010101" pitchFamily="2" charset="-122"/>
              </a:rPr>
              <a:t>已</a:t>
            </a:r>
            <a:r>
              <a:rPr sz="2400" dirty="0" err="1">
                <a:latin typeface="华文楷体" panose="02010600040101010101" pitchFamily="2" charset="-122"/>
                <a:ea typeface="华文楷体" panose="02010600040101010101" pitchFamily="2" charset="-122"/>
              </a:rPr>
              <a:t>接近停滞</a:t>
            </a:r>
            <a:r>
              <a:rPr sz="2400" dirty="0">
                <a:latin typeface="华文楷体" panose="02010600040101010101" pitchFamily="2" charset="-122"/>
                <a:ea typeface="华文楷体" panose="02010600040101010101" pitchFamily="2" charset="-122"/>
              </a:rPr>
              <a:t>。</a:t>
            </a:r>
          </a:p>
        </p:txBody>
      </p:sp>
      <p:pic>
        <p:nvPicPr>
          <p:cNvPr id="2" name="图片 1"/>
          <p:cNvPicPr>
            <a:picLocks noChangeAspect="1"/>
          </p:cNvPicPr>
          <p:nvPr/>
        </p:nvPicPr>
        <p:blipFill>
          <a:blip r:embed="rId4"/>
          <a:stretch>
            <a:fillRect/>
          </a:stretch>
        </p:blipFill>
        <p:spPr>
          <a:xfrm>
            <a:off x="1002665" y="2033905"/>
            <a:ext cx="11000105" cy="39617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descr="bg_white01_05.jpg"/>
          <p:cNvPicPr preferRelativeResize="0"/>
          <p:nvPr/>
        </p:nvPicPr>
        <p:blipFill rotWithShape="1">
          <a:blip r:embed="rId3"/>
          <a:srcRect r="5829"/>
          <a:stretch>
            <a:fillRect/>
          </a:stretch>
        </p:blipFill>
        <p:spPr>
          <a:xfrm>
            <a:off x="0" y="-4469"/>
            <a:ext cx="13004800" cy="9762538"/>
          </a:xfrm>
          <a:prstGeom prst="rect">
            <a:avLst/>
          </a:prstGeom>
          <a:noFill/>
          <a:ln>
            <a:noFill/>
          </a:ln>
        </p:spPr>
      </p:pic>
      <p:sp>
        <p:nvSpPr>
          <p:cNvPr id="87" name="Google Shape;87;p16"/>
          <p:cNvSpPr/>
          <p:nvPr/>
        </p:nvSpPr>
        <p:spPr>
          <a:xfrm>
            <a:off x="0" y="3695700"/>
            <a:ext cx="4495500" cy="1269900"/>
          </a:xfrm>
          <a:prstGeom prst="rect">
            <a:avLst/>
          </a:pr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88" name="Google Shape;88;p16"/>
          <p:cNvSpPr/>
          <p:nvPr/>
        </p:nvSpPr>
        <p:spPr>
          <a:xfrm>
            <a:off x="3848100" y="3695700"/>
            <a:ext cx="1269900" cy="1269900"/>
          </a:xfrm>
          <a:prstGeom prst="ellipse">
            <a:avLst/>
          </a:prstGeom>
          <a:solidFill>
            <a:srgbClr val="418B5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89" name="Google Shape;89;p16"/>
          <p:cNvSpPr/>
          <p:nvPr/>
        </p:nvSpPr>
        <p:spPr>
          <a:xfrm>
            <a:off x="4578474" y="3695700"/>
            <a:ext cx="8427900" cy="1269900"/>
          </a:xfrm>
          <a:prstGeom prst="rect">
            <a:avLst/>
          </a:prstGeom>
          <a:solidFill>
            <a:srgbClr val="EEEEE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0" name="Google Shape;90;p16"/>
          <p:cNvSpPr/>
          <p:nvPr/>
        </p:nvSpPr>
        <p:spPr>
          <a:xfrm>
            <a:off x="3930774" y="3695700"/>
            <a:ext cx="1269900" cy="1269900"/>
          </a:xfrm>
          <a:prstGeom prst="ellipse">
            <a:avLst/>
          </a:prstGeom>
          <a:solidFill>
            <a:srgbClr val="EEEEE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1" name="Google Shape;91;p16"/>
          <p:cNvSpPr txBox="1"/>
          <p:nvPr/>
        </p:nvSpPr>
        <p:spPr>
          <a:xfrm>
            <a:off x="2505581" y="4002459"/>
            <a:ext cx="679500" cy="656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4000"/>
              <a:buFont typeface="Arial" panose="020B0604020202020204"/>
              <a:buNone/>
            </a:pPr>
            <a:r>
              <a:rPr lang="zh-CN" sz="4000" b="1" i="0" u="none" strike="noStrike" cap="none">
                <a:solidFill>
                  <a:srgbClr val="FFFFFF"/>
                </a:solidFill>
                <a:latin typeface="华文楷体" panose="02010600040101010101" pitchFamily="2" charset="-122"/>
                <a:ea typeface="华文楷体" panose="02010600040101010101" pitchFamily="2" charset="-122"/>
                <a:sym typeface="Arial" panose="020B0604020202020204"/>
              </a:rPr>
              <a:t>0</a:t>
            </a:r>
            <a:r>
              <a:rPr lang="en-US" altLang="zh-CN" sz="4000" b="1" i="0" u="none" strike="noStrike" cap="none">
                <a:solidFill>
                  <a:srgbClr val="FFFFFF"/>
                </a:solidFill>
                <a:latin typeface="华文楷体" panose="02010600040101010101" pitchFamily="2" charset="-122"/>
                <a:ea typeface="华文楷体" panose="02010600040101010101" pitchFamily="2" charset="-122"/>
                <a:sym typeface="Arial" panose="020B0604020202020204"/>
              </a:rPr>
              <a:t>2</a:t>
            </a:r>
          </a:p>
        </p:txBody>
      </p:sp>
      <p:sp>
        <p:nvSpPr>
          <p:cNvPr id="92" name="Google Shape;92;p16"/>
          <p:cNvSpPr txBox="1"/>
          <p:nvPr/>
        </p:nvSpPr>
        <p:spPr>
          <a:xfrm>
            <a:off x="5200878" y="3971628"/>
            <a:ext cx="4177500" cy="7182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128D50"/>
              </a:buClr>
              <a:buSzPts val="4000"/>
              <a:buFont typeface="Arial" panose="020B0604020202020204"/>
              <a:buNone/>
            </a:pPr>
            <a:r>
              <a:rPr lang="en-US" altLang="zh-CN" sz="4000" b="1" dirty="0">
                <a:solidFill>
                  <a:srgbClr val="128D50"/>
                </a:solidFill>
                <a:latin typeface="华文楷体" panose="02010600040101010101" pitchFamily="2" charset="-122"/>
                <a:ea typeface="华文楷体" panose="02010600040101010101" pitchFamily="2" charset="-122"/>
              </a:rPr>
              <a:t>STO</a:t>
            </a:r>
            <a:r>
              <a:rPr lang="zh-CN" altLang="en-US" sz="4000" b="1" dirty="0">
                <a:solidFill>
                  <a:srgbClr val="128D50"/>
                </a:solidFill>
                <a:latin typeface="华文楷体" panose="02010600040101010101" pitchFamily="2" charset="-122"/>
                <a:ea typeface="华文楷体" panose="02010600040101010101" pitchFamily="2" charset="-122"/>
              </a:rPr>
              <a:t>基本流程</a:t>
            </a:r>
            <a:endParaRPr lang="zh-CN" altLang="en-US" sz="4000" b="1" i="0" u="none" strike="noStrike" cap="none" dirty="0">
              <a:solidFill>
                <a:srgbClr val="128D50"/>
              </a:solidFill>
              <a:latin typeface="华文楷体" panose="02010600040101010101" pitchFamily="2" charset="-122"/>
              <a:ea typeface="华文楷体" panose="02010600040101010101" pitchFamily="2" charset="-122"/>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a:solidFill>
                  <a:srgbClr val="666666"/>
                </a:solidFill>
                <a:latin typeface="华文楷体" panose="02010600040101010101" pitchFamily="2" charset="-122"/>
                <a:ea typeface="华文楷体" panose="02010600040101010101" pitchFamily="2" charset="-122"/>
              </a:rPr>
              <a:t>STO</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是什么？</a:t>
            </a:r>
          </a:p>
        </p:txBody>
      </p:sp>
      <p:sp>
        <p:nvSpPr>
          <p:cNvPr id="2" name="文本框 1"/>
          <p:cNvSpPr txBox="1"/>
          <p:nvPr/>
        </p:nvSpPr>
        <p:spPr>
          <a:xfrm>
            <a:off x="1691005" y="3322955"/>
            <a:ext cx="9622155" cy="3107690"/>
          </a:xfrm>
          <a:prstGeom prst="rect">
            <a:avLst/>
          </a:prstGeom>
          <a:noFill/>
        </p:spPr>
        <p:txBody>
          <a:bodyPr wrap="square" rtlCol="0">
            <a:spAutoFit/>
          </a:bodyPr>
          <a:lstStyle/>
          <a:p>
            <a:r>
              <a:rPr lang="en-US" altLang="zh-CN" sz="2800" dirty="0" err="1">
                <a:solidFill>
                  <a:srgbClr val="666666"/>
                </a:solidFill>
                <a:latin typeface="华文楷体" panose="02010600040101010101" pitchFamily="2" charset="-122"/>
                <a:ea typeface="华文楷体" panose="02010600040101010101" pitchFamily="2" charset="-122"/>
                <a:cs typeface="楷体" panose="02010609060101010101" charset="-122"/>
              </a:rPr>
              <a:t>STO指的是Security</a:t>
            </a:r>
            <a:r>
              <a:rPr lang="en-US" altLang="zh-CN" sz="2800" dirty="0">
                <a:solidFill>
                  <a:srgbClr val="666666"/>
                </a:solidFill>
                <a:latin typeface="华文楷体" panose="02010600040101010101" pitchFamily="2" charset="-122"/>
                <a:ea typeface="华文楷体" panose="02010600040101010101" pitchFamily="2" charset="-122"/>
                <a:cs typeface="楷体" panose="02010609060101010101" charset="-122"/>
              </a:rPr>
              <a:t> Token </a:t>
            </a:r>
            <a:r>
              <a:rPr lang="en-US" altLang="zh-CN" sz="2800" dirty="0" err="1">
                <a:solidFill>
                  <a:srgbClr val="666666"/>
                </a:solidFill>
                <a:latin typeface="华文楷体" panose="02010600040101010101" pitchFamily="2" charset="-122"/>
                <a:ea typeface="华文楷体" panose="02010600040101010101" pitchFamily="2" charset="-122"/>
                <a:cs typeface="楷体" panose="02010609060101010101" charset="-122"/>
              </a:rPr>
              <a:t>Oﬀering，通过证券化的通证进行融资，对标</a:t>
            </a: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目前</a:t>
            </a:r>
            <a:r>
              <a:rPr lang="en-US" altLang="zh-CN" sz="2800" dirty="0" err="1">
                <a:solidFill>
                  <a:srgbClr val="666666"/>
                </a:solidFill>
                <a:latin typeface="华文楷体" panose="02010600040101010101" pitchFamily="2" charset="-122"/>
                <a:ea typeface="华文楷体" panose="02010600040101010101" pitchFamily="2" charset="-122"/>
                <a:cs typeface="楷体" panose="02010609060101010101" charset="-122"/>
              </a:rPr>
              <a:t>的ICO。从美国注册的公司角度来看，STO是一个合法合规的ICO</a:t>
            </a: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a:t>
            </a:r>
          </a:p>
          <a:p>
            <a:endPar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简单来说，STO就是将现有的传统资产如：股权、债权、房产、利润、艺术品等作为担保物进行通证化（Tokenize），上链后变成证券化通证，而且必须适用于联邦证券法监管。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zh-CN" sz="3200" b="1" i="0" u="none" strike="noStrike" cap="none">
                <a:solidFill>
                  <a:srgbClr val="666666"/>
                </a:solidFill>
                <a:latin typeface="华文楷体" panose="02010600040101010101" pitchFamily="2" charset="-122"/>
                <a:ea typeface="华文楷体" panose="02010600040101010101" pitchFamily="2" charset="-122"/>
              </a:rPr>
              <a:t>现有</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资产流动性问题</a:t>
            </a:r>
          </a:p>
        </p:txBody>
      </p:sp>
      <p:sp>
        <p:nvSpPr>
          <p:cNvPr id="2" name="文本框 1"/>
          <p:cNvSpPr txBox="1"/>
          <p:nvPr/>
        </p:nvSpPr>
        <p:spPr>
          <a:xfrm>
            <a:off x="1691005" y="2676525"/>
            <a:ext cx="9622155" cy="4399915"/>
          </a:xfrm>
          <a:prstGeom prst="rect">
            <a:avLst/>
          </a:prstGeom>
          <a:noFill/>
        </p:spPr>
        <p:txBody>
          <a:bodyPr wrap="square" rtlCol="0">
            <a:spAutoFit/>
          </a:bodyPr>
          <a:lstStyle/>
          <a:p>
            <a:r>
              <a:rPr 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1.中国互联网企业在美股上市后，若要回归A股、港股等其他地域的交易所，需要经历私有化退市、拆除VIE结构、再进入IPO排队或借壳的流程，非常复杂</a:t>
            </a: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a:t>
            </a:r>
          </a:p>
          <a:p>
            <a:endPar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r>
              <a:rPr lang="en-US" altLang="zh-CN" sz="2800" dirty="0">
                <a:solidFill>
                  <a:srgbClr val="666666"/>
                </a:solidFill>
                <a:latin typeface="华文楷体" panose="02010600040101010101" pitchFamily="2" charset="-122"/>
                <a:ea typeface="华文楷体" panose="02010600040101010101" pitchFamily="2" charset="-122"/>
                <a:cs typeface="楷体" panose="02010609060101010101" charset="-122"/>
              </a:rPr>
              <a:t>2.传统的房产买卖或者跨境证券的交易结算也都需要通过公证公司、托管公司、清算公司等繁复的流程</a:t>
            </a: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a:t>
            </a:r>
          </a:p>
          <a:p>
            <a:endPar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r>
              <a:rPr lang="en-US" altLang="zh-CN" sz="2800" dirty="0">
                <a:solidFill>
                  <a:srgbClr val="666666"/>
                </a:solidFill>
                <a:latin typeface="华文楷体" panose="02010600040101010101" pitchFamily="2" charset="-122"/>
                <a:ea typeface="华文楷体" panose="02010600040101010101" pitchFamily="2" charset="-122"/>
                <a:cs typeface="楷体" panose="02010609060101010101" charset="-122"/>
              </a:rPr>
              <a:t>3.大多数私人资产都缺乏流动性，交易成本很高，比如像风险投资或私募股权基金的LP权益这样的私人资产，在基金清算之前退出头寸往往要担负很大的折扣</a:t>
            </a: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a:solidFill>
                  <a:srgbClr val="666666"/>
                </a:solidFill>
                <a:latin typeface="华文楷体" panose="02010600040101010101" pitchFamily="2" charset="-122"/>
                <a:ea typeface="华文楷体" panose="02010600040101010101" pitchFamily="2" charset="-122"/>
              </a:rPr>
              <a:t>STO</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潜在市场</a:t>
            </a:r>
          </a:p>
        </p:txBody>
      </p:sp>
      <p:sp>
        <p:nvSpPr>
          <p:cNvPr id="3" name="文本框 2"/>
          <p:cNvSpPr txBox="1"/>
          <p:nvPr/>
        </p:nvSpPr>
        <p:spPr>
          <a:xfrm>
            <a:off x="7063105" y="3122930"/>
            <a:ext cx="4656455" cy="4154170"/>
          </a:xfrm>
          <a:prstGeom prst="rect">
            <a:avLst/>
          </a:prstGeom>
          <a:noFill/>
        </p:spPr>
        <p:txBody>
          <a:bodyPr wrap="square" rtlCol="0" anchor="t">
            <a:spAutoFit/>
          </a:bodyPr>
          <a:lstStyle/>
          <a:p>
            <a:r>
              <a:rPr lang="zh-CN" altLang="en-US" sz="2400" dirty="0">
                <a:latin typeface="华文楷体" panose="02010600040101010101" pitchFamily="2" charset="-122"/>
                <a:ea typeface="华文楷体" panose="02010600040101010101" pitchFamily="2" charset="-122"/>
              </a:rPr>
              <a:t>全球资产存量来看，证券化债务约</a:t>
            </a:r>
            <a:r>
              <a:rPr lang="en-US" altLang="zh-CN" sz="2400" dirty="0">
                <a:latin typeface="华文楷体" panose="02010600040101010101" pitchFamily="2" charset="-122"/>
                <a:ea typeface="华文楷体" panose="02010600040101010101" pitchFamily="2" charset="-122"/>
              </a:rPr>
              <a:t>100</a:t>
            </a:r>
            <a:r>
              <a:rPr lang="zh-CN" altLang="en-US" sz="2400" dirty="0">
                <a:latin typeface="华文楷体" panose="02010600040101010101" pitchFamily="2" charset="-122"/>
                <a:ea typeface="华文楷体" panose="02010600040101010101" pitchFamily="2" charset="-122"/>
              </a:rPr>
              <a:t>万亿美元，权益类</a:t>
            </a:r>
            <a:r>
              <a:rPr lang="en-US" altLang="zh-CN" sz="2400" dirty="0">
                <a:latin typeface="华文楷体" panose="02010600040101010101" pitchFamily="2" charset="-122"/>
                <a:ea typeface="华文楷体" panose="02010600040101010101" pitchFamily="2" charset="-122"/>
              </a:rPr>
              <a:t>70</a:t>
            </a:r>
            <a:r>
              <a:rPr lang="zh-CN" altLang="en-US" sz="2400" dirty="0">
                <a:latin typeface="华文楷体" panose="02010600040101010101" pitchFamily="2" charset="-122"/>
                <a:ea typeface="华文楷体" panose="02010600040101010101" pitchFamily="2" charset="-122"/>
              </a:rPr>
              <a:t>万亿美元，黄金</a:t>
            </a:r>
            <a:r>
              <a:rPr lang="en-US" altLang="zh-CN" sz="2400" dirty="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万亿美元，房地产</a:t>
            </a:r>
            <a:r>
              <a:rPr lang="en-US" altLang="zh-CN" sz="2400" dirty="0">
                <a:latin typeface="华文楷体" panose="02010600040101010101" pitchFamily="2" charset="-122"/>
                <a:ea typeface="华文楷体" panose="02010600040101010101" pitchFamily="2" charset="-122"/>
              </a:rPr>
              <a:t>229</a:t>
            </a:r>
            <a:r>
              <a:rPr lang="zh-CN" altLang="en-US" sz="2400" dirty="0">
                <a:latin typeface="华文楷体" panose="02010600040101010101" pitchFamily="2" charset="-122"/>
                <a:ea typeface="华文楷体" panose="02010600040101010101" pitchFamily="2" charset="-122"/>
              </a:rPr>
              <a:t>万亿美元。</a:t>
            </a:r>
          </a:p>
          <a:p>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资产管理者通过</a:t>
            </a:r>
            <a:r>
              <a:rPr lang="en-US" altLang="zh-CN" sz="2400" dirty="0">
                <a:latin typeface="华文楷体" panose="02010600040101010101" pitchFamily="2" charset="-122"/>
                <a:ea typeface="华文楷体" panose="02010600040101010101" pitchFamily="2" charset="-122"/>
              </a:rPr>
              <a:t>STO</a:t>
            </a:r>
            <a:r>
              <a:rPr lang="zh-CN" altLang="en-US" sz="2400" dirty="0">
                <a:latin typeface="华文楷体" panose="02010600040101010101" pitchFamily="2" charset="-122"/>
                <a:ea typeface="华文楷体" panose="02010600040101010101" pitchFamily="2" charset="-122"/>
              </a:rPr>
              <a:t>，将资产进行原子化的分割，链上即托管，交易即清算，代码即合规，可以实现T＋0的资产流通，单纯从技术角度看，将提高资源配置的效率。</a:t>
            </a:r>
          </a:p>
        </p:txBody>
      </p:sp>
      <p:pic>
        <p:nvPicPr>
          <p:cNvPr id="4" name="图片 3"/>
          <p:cNvPicPr>
            <a:picLocks noChangeAspect="1"/>
          </p:cNvPicPr>
          <p:nvPr/>
        </p:nvPicPr>
        <p:blipFill>
          <a:blip r:embed="rId4"/>
          <a:srcRect l="17463" t="4558" r="18149"/>
          <a:stretch>
            <a:fillRect/>
          </a:stretch>
        </p:blipFill>
        <p:spPr>
          <a:xfrm>
            <a:off x="1107440" y="2719070"/>
            <a:ext cx="5544185" cy="49726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indent="0">
              <a:buClr>
                <a:srgbClr val="666666"/>
              </a:buClr>
              <a:buSzPts val="3200"/>
              <a:buFont typeface="Arial" panose="020B0604020202020204"/>
              <a:buNone/>
            </a:pPr>
            <a:r>
              <a:rPr lang="en-US" altLang="zh-CN" sz="3200" b="1" cap="none">
                <a:solidFill>
                  <a:srgbClr val="666666"/>
                </a:solidFill>
                <a:latin typeface="华文楷体" panose="02010600040101010101" pitchFamily="2" charset="-122"/>
                <a:ea typeface="华文楷体" panose="02010600040101010101" pitchFamily="2" charset="-122"/>
              </a:rPr>
              <a:t>STO</a:t>
            </a:r>
            <a:r>
              <a:rPr lang="zh-CN" altLang="en-US" sz="3200" b="1" cap="none">
                <a:solidFill>
                  <a:srgbClr val="666666"/>
                </a:solidFill>
                <a:latin typeface="华文楷体" panose="02010600040101010101" pitchFamily="2" charset="-122"/>
                <a:ea typeface="华文楷体" panose="02010600040101010101" pitchFamily="2" charset="-122"/>
              </a:rPr>
              <a:t>与</a:t>
            </a:r>
            <a:r>
              <a:rPr lang="en-US" altLang="zh-CN" sz="3200" b="1" cap="none">
                <a:solidFill>
                  <a:srgbClr val="666666"/>
                </a:solidFill>
                <a:latin typeface="华文楷体" panose="02010600040101010101" pitchFamily="2" charset="-122"/>
                <a:ea typeface="华文楷体" panose="02010600040101010101" pitchFamily="2" charset="-122"/>
              </a:rPr>
              <a:t>ICO</a:t>
            </a:r>
            <a:r>
              <a:rPr lang="zh-CN" altLang="en-US" sz="3200" b="1" cap="none">
                <a:solidFill>
                  <a:srgbClr val="666666"/>
                </a:solidFill>
                <a:latin typeface="华文楷体" panose="02010600040101010101" pitchFamily="2" charset="-122"/>
                <a:ea typeface="华文楷体" panose="02010600040101010101" pitchFamily="2" charset="-122"/>
              </a:rPr>
              <a:t>和</a:t>
            </a:r>
            <a:r>
              <a:rPr lang="en-US" altLang="zh-CN" sz="3200" b="1" cap="none">
                <a:solidFill>
                  <a:srgbClr val="666666"/>
                </a:solidFill>
                <a:latin typeface="华文楷体" panose="02010600040101010101" pitchFamily="2" charset="-122"/>
                <a:ea typeface="华文楷体" panose="02010600040101010101" pitchFamily="2" charset="-122"/>
              </a:rPr>
              <a:t>IPO</a:t>
            </a:r>
            <a:r>
              <a:rPr lang="zh-CN" altLang="en-US" sz="3200" b="1" cap="none">
                <a:solidFill>
                  <a:srgbClr val="666666"/>
                </a:solidFill>
                <a:latin typeface="华文楷体" panose="02010600040101010101" pitchFamily="2" charset="-122"/>
                <a:ea typeface="华文楷体" panose="02010600040101010101" pitchFamily="2" charset="-122"/>
              </a:rPr>
              <a:t>对比</a:t>
            </a:r>
          </a:p>
        </p:txBody>
      </p:sp>
      <p:graphicFrame>
        <p:nvGraphicFramePr>
          <p:cNvPr id="5" name="表格 4"/>
          <p:cNvGraphicFramePr/>
          <p:nvPr>
            <p:extLst>
              <p:ext uri="{D42A27DB-BD31-4B8C-83A1-F6EECF244321}">
                <p14:modId xmlns:p14="http://schemas.microsoft.com/office/powerpoint/2010/main" val="4279990308"/>
              </p:ext>
            </p:extLst>
          </p:nvPr>
        </p:nvGraphicFramePr>
        <p:xfrm>
          <a:off x="948034" y="2617069"/>
          <a:ext cx="10790333" cy="5133340"/>
        </p:xfrm>
        <a:graphic>
          <a:graphicData uri="http://schemas.openxmlformats.org/drawingml/2006/table">
            <a:tbl>
              <a:tblPr firstRow="1" bandRow="1">
                <a:tableStyleId>{5940675A-B579-460E-94D1-54222C63F5DA}</a:tableStyleId>
              </a:tblPr>
              <a:tblGrid>
                <a:gridCol w="1671034">
                  <a:extLst>
                    <a:ext uri="{9D8B030D-6E8A-4147-A177-3AD203B41FA5}">
                      <a16:colId xmlns:a16="http://schemas.microsoft.com/office/drawing/2014/main" val="20000"/>
                    </a:ext>
                  </a:extLst>
                </a:gridCol>
                <a:gridCol w="2591634">
                  <a:extLst>
                    <a:ext uri="{9D8B030D-6E8A-4147-A177-3AD203B41FA5}">
                      <a16:colId xmlns:a16="http://schemas.microsoft.com/office/drawing/2014/main" val="20001"/>
                    </a:ext>
                  </a:extLst>
                </a:gridCol>
                <a:gridCol w="2079015">
                  <a:extLst>
                    <a:ext uri="{9D8B030D-6E8A-4147-A177-3AD203B41FA5}">
                      <a16:colId xmlns:a16="http://schemas.microsoft.com/office/drawing/2014/main" val="20002"/>
                    </a:ext>
                  </a:extLst>
                </a:gridCol>
                <a:gridCol w="2360471">
                  <a:extLst>
                    <a:ext uri="{9D8B030D-6E8A-4147-A177-3AD203B41FA5}">
                      <a16:colId xmlns:a16="http://schemas.microsoft.com/office/drawing/2014/main" val="20003"/>
                    </a:ext>
                  </a:extLst>
                </a:gridCol>
                <a:gridCol w="2088179">
                  <a:extLst>
                    <a:ext uri="{9D8B030D-6E8A-4147-A177-3AD203B41FA5}">
                      <a16:colId xmlns:a16="http://schemas.microsoft.com/office/drawing/2014/main" val="20004"/>
                    </a:ext>
                  </a:extLst>
                </a:gridCol>
              </a:tblGrid>
              <a:tr h="638810">
                <a:tc>
                  <a:txBody>
                    <a:bodyPr/>
                    <a:lstStyle/>
                    <a:p>
                      <a:pPr marL="0" indent="0" algn="ctr" eaLnBrk="1" fontAlgn="auto" latinLnBrk="0" hangingPunct="1">
                        <a:buNone/>
                      </a:pPr>
                      <a:r>
                        <a:rPr lang="en-US" sz="2400" dirty="0" err="1">
                          <a:solidFill>
                            <a:srgbClr val="F8F8F8"/>
                          </a:solidFill>
                          <a:latin typeface="华文楷体" panose="02010600040101010101" pitchFamily="2" charset="-122"/>
                          <a:ea typeface="华文楷体" panose="02010600040101010101" pitchFamily="2" charset="-122"/>
                          <a:cs typeface="Arial Unicode MS" charset="0"/>
                        </a:rPr>
                        <a:t>融资方式</a:t>
                      </a:r>
                      <a:endParaRPr lang="en-US" altLang="en-US" sz="2400" dirty="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eaLnBrk="1" fontAlgn="auto" latinLnBrk="0" hangingPunct="1">
                        <a:buNone/>
                      </a:pPr>
                      <a:r>
                        <a:rPr lang="en-US" sz="2400">
                          <a:solidFill>
                            <a:srgbClr val="F8F8F8"/>
                          </a:solidFill>
                          <a:latin typeface="华文楷体" panose="02010600040101010101" pitchFamily="2" charset="-122"/>
                          <a:ea typeface="华文楷体" panose="02010600040101010101" pitchFamily="2" charset="-122"/>
                          <a:cs typeface="Arial Unicode MS" charset="0"/>
                        </a:rPr>
                        <a:t>持续时间</a:t>
                      </a:r>
                      <a:endParaRPr lang="en-US" altLang="en-US" sz="240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eaLnBrk="1" fontAlgn="auto" latinLnBrk="0" hangingPunct="1">
                        <a:buNone/>
                      </a:pPr>
                      <a:r>
                        <a:rPr lang="en-US" sz="2400">
                          <a:solidFill>
                            <a:srgbClr val="F8F8F8"/>
                          </a:solidFill>
                          <a:latin typeface="华文楷体" panose="02010600040101010101" pitchFamily="2" charset="-122"/>
                          <a:ea typeface="华文楷体" panose="02010600040101010101" pitchFamily="2" charset="-122"/>
                          <a:cs typeface="Arial Unicode MS" charset="0"/>
                        </a:rPr>
                        <a:t>权益差异</a:t>
                      </a:r>
                      <a:endParaRPr lang="en-US" altLang="en-US" sz="240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eaLnBrk="1" fontAlgn="auto" latinLnBrk="0" hangingPunct="1">
                        <a:buNone/>
                      </a:pPr>
                      <a:r>
                        <a:rPr lang="en-US" sz="2400">
                          <a:solidFill>
                            <a:srgbClr val="F8F8F8"/>
                          </a:solidFill>
                          <a:latin typeface="华文楷体" panose="02010600040101010101" pitchFamily="2" charset="-122"/>
                          <a:ea typeface="华文楷体" panose="02010600040101010101" pitchFamily="2" charset="-122"/>
                          <a:cs typeface="Arial Unicode MS" charset="0"/>
                        </a:rPr>
                        <a:t>监管差异</a:t>
                      </a:r>
                      <a:endParaRPr lang="en-US" altLang="en-US" sz="240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eaLnBrk="1" fontAlgn="auto" latinLnBrk="0" hangingPunct="1">
                        <a:buNone/>
                      </a:pPr>
                      <a:r>
                        <a:rPr lang="en-US" sz="2400">
                          <a:solidFill>
                            <a:srgbClr val="F8F8F8"/>
                          </a:solidFill>
                          <a:latin typeface="华文楷体" panose="02010600040101010101" pitchFamily="2" charset="-122"/>
                          <a:ea typeface="华文楷体" panose="02010600040101010101" pitchFamily="2" charset="-122"/>
                          <a:cs typeface="Arial Unicode MS" charset="0"/>
                        </a:rPr>
                        <a:t>投资者标准</a:t>
                      </a:r>
                      <a:endParaRPr lang="en-US" altLang="en-US" sz="240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extLst>
                  <a:ext uri="{0D108BD9-81ED-4DB2-BD59-A6C34878D82A}">
                    <a16:rowId xmlns:a16="http://schemas.microsoft.com/office/drawing/2014/main" val="10000"/>
                  </a:ext>
                </a:extLst>
              </a:tr>
              <a:tr h="1477645">
                <a:tc>
                  <a:txBody>
                    <a:bodyPr/>
                    <a:lstStyle/>
                    <a:p>
                      <a:pPr marL="0" indent="0" algn="ctr" eaLnBrk="1" fontAlgn="auto" latinLnBrk="0" hangingPunct="1">
                        <a:buNone/>
                      </a:pPr>
                      <a:r>
                        <a:rPr lang="en-US" sz="2400" dirty="0">
                          <a:latin typeface="华文楷体" panose="02010600040101010101" pitchFamily="2" charset="-122"/>
                          <a:ea typeface="华文楷体" panose="02010600040101010101" pitchFamily="2" charset="-122"/>
                          <a:cs typeface="Arial" panose="020B0604020202020204" pitchFamily="34" charset="0"/>
                        </a:rPr>
                        <a:t>STO </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zh-CN" altLang="en-US" sz="2400" dirty="0">
                          <a:latin typeface="华文楷体" panose="02010600040101010101" pitchFamily="2" charset="-122"/>
                          <a:ea typeface="华文楷体" panose="02010600040101010101" pitchFamily="2" charset="-122"/>
                          <a:cs typeface="Arial Unicode MS" charset="0"/>
                        </a:rPr>
                        <a:t>存续</a:t>
                      </a:r>
                      <a:r>
                        <a:rPr lang="en-US" sz="2400" dirty="0" err="1">
                          <a:latin typeface="华文楷体" panose="02010600040101010101" pitchFamily="2" charset="-122"/>
                          <a:ea typeface="华文楷体" panose="02010600040101010101" pitchFamily="2" charset="-122"/>
                          <a:cs typeface="Arial Unicode MS" charset="0"/>
                        </a:rPr>
                        <a:t>两年</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dirty="0" err="1">
                          <a:latin typeface="华文楷体" panose="02010600040101010101" pitchFamily="2" charset="-122"/>
                          <a:ea typeface="华文楷体" panose="02010600040101010101" pitchFamily="2" charset="-122"/>
                          <a:cs typeface="Arial Unicode MS" charset="0"/>
                        </a:rPr>
                        <a:t>资产所有权</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dirty="0">
                          <a:latin typeface="华文楷体" panose="02010600040101010101" pitchFamily="2" charset="-122"/>
                          <a:ea typeface="华文楷体" panose="02010600040101010101" pitchFamily="2" charset="-122"/>
                          <a:cs typeface="Arial Unicode MS" charset="0"/>
                        </a:rPr>
                        <a:t>Reg </a:t>
                      </a:r>
                      <a:r>
                        <a:rPr lang="en-US" sz="2400" dirty="0" err="1">
                          <a:latin typeface="华文楷体" panose="02010600040101010101" pitchFamily="2" charset="-122"/>
                          <a:ea typeface="华文楷体" panose="02010600040101010101" pitchFamily="2" charset="-122"/>
                          <a:cs typeface="Arial Unicode MS" charset="0"/>
                        </a:rPr>
                        <a:t>D，Reg</a:t>
                      </a:r>
                      <a:r>
                        <a:rPr lang="en-US" sz="2400" dirty="0">
                          <a:latin typeface="华文楷体" panose="02010600040101010101" pitchFamily="2" charset="-122"/>
                          <a:ea typeface="华文楷体" panose="02010600040101010101" pitchFamily="2" charset="-122"/>
                          <a:cs typeface="Arial Unicode MS" charset="0"/>
                        </a:rPr>
                        <a:t> </a:t>
                      </a:r>
                      <a:r>
                        <a:rPr lang="en-US" sz="2400" dirty="0" err="1">
                          <a:latin typeface="华文楷体" panose="02010600040101010101" pitchFamily="2" charset="-122"/>
                          <a:ea typeface="华文楷体" panose="02010600040101010101" pitchFamily="2" charset="-122"/>
                          <a:cs typeface="Arial Unicode MS" charset="0"/>
                        </a:rPr>
                        <a:t>S，Reg</a:t>
                      </a:r>
                      <a:r>
                        <a:rPr lang="en-US" sz="2400" dirty="0">
                          <a:latin typeface="华文楷体" panose="02010600040101010101" pitchFamily="2" charset="-122"/>
                          <a:ea typeface="华文楷体" panose="02010600040101010101" pitchFamily="2" charset="-122"/>
                          <a:cs typeface="Arial Unicode MS" charset="0"/>
                        </a:rPr>
                        <a:t> A+ </a:t>
                      </a:r>
                      <a:r>
                        <a:rPr lang="en-US" sz="2400" dirty="0" err="1">
                          <a:latin typeface="华文楷体" panose="02010600040101010101" pitchFamily="2" charset="-122"/>
                          <a:ea typeface="华文楷体" panose="02010600040101010101" pitchFamily="2" charset="-122"/>
                          <a:cs typeface="Arial Unicode MS" charset="0"/>
                        </a:rPr>
                        <a:t>等法规</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a:latin typeface="华文楷体" panose="02010600040101010101" pitchFamily="2" charset="-122"/>
                          <a:ea typeface="华文楷体" panose="02010600040101010101" pitchFamily="2" charset="-122"/>
                          <a:cs typeface="Arial Unicode MS" charset="0"/>
                        </a:rPr>
                        <a:t>合格投资者</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77645">
                <a:tc>
                  <a:txBody>
                    <a:bodyPr/>
                    <a:lstStyle/>
                    <a:p>
                      <a:pPr marL="0" indent="0" algn="ctr" eaLnBrk="1" fontAlgn="auto" latinLnBrk="0" hangingPunct="1">
                        <a:buNone/>
                      </a:pPr>
                      <a:r>
                        <a:rPr lang="en-US" sz="2400">
                          <a:latin typeface="华文楷体" panose="02010600040101010101" pitchFamily="2" charset="-122"/>
                          <a:ea typeface="华文楷体" panose="02010600040101010101" pitchFamily="2" charset="-122"/>
                          <a:cs typeface="Arial" panose="020B0604020202020204" pitchFamily="34" charset="0"/>
                        </a:rPr>
                        <a:t>ICO</a:t>
                      </a:r>
                      <a:endParaRPr lang="en-US" altLang="en-US" sz="240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a:latin typeface="华文楷体" panose="02010600040101010101" pitchFamily="2" charset="-122"/>
                          <a:ea typeface="华文楷体" panose="02010600040101010101" pitchFamily="2" charset="-122"/>
                          <a:cs typeface="Arial Unicode MS" charset="0"/>
                        </a:rPr>
                        <a:t>取决于固定的销售时间或硬顶</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a:latin typeface="华文楷体" panose="02010600040101010101" pitchFamily="2" charset="-122"/>
                          <a:ea typeface="华文楷体" panose="02010600040101010101" pitchFamily="2" charset="-122"/>
                          <a:cs typeface="Arial Unicode MS" charset="0"/>
                        </a:rPr>
                        <a:t>不含所有权</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a:latin typeface="华文楷体" panose="02010600040101010101" pitchFamily="2" charset="-122"/>
                          <a:ea typeface="华文楷体" panose="02010600040101010101" pitchFamily="2" charset="-122"/>
                          <a:cs typeface="Arial Unicode MS" charset="0"/>
                        </a:rPr>
                        <a:t>只需要提交一份白皮书</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a:latin typeface="华文楷体" panose="02010600040101010101" pitchFamily="2" charset="-122"/>
                          <a:ea typeface="华文楷体" panose="02010600040101010101" pitchFamily="2" charset="-122"/>
                          <a:cs typeface="Arial Unicode MS" charset="0"/>
                        </a:rPr>
                        <a:t>无具体要求</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39240">
                <a:tc>
                  <a:txBody>
                    <a:bodyPr/>
                    <a:lstStyle/>
                    <a:p>
                      <a:pPr marL="0" indent="0" algn="ctr" eaLnBrk="1" fontAlgn="auto" latinLnBrk="0" hangingPunct="1">
                        <a:buNone/>
                      </a:pPr>
                      <a:r>
                        <a:rPr lang="en-US" sz="2400">
                          <a:latin typeface="华文楷体" panose="02010600040101010101" pitchFamily="2" charset="-122"/>
                          <a:ea typeface="华文楷体" panose="02010600040101010101" pitchFamily="2" charset="-122"/>
                          <a:cs typeface="Arial" panose="020B0604020202020204" pitchFamily="34" charset="0"/>
                        </a:rPr>
                        <a:t>IPO</a:t>
                      </a:r>
                      <a:endParaRPr lang="en-US" altLang="en-US" sz="240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a:latin typeface="华文楷体" panose="02010600040101010101" pitchFamily="2" charset="-122"/>
                          <a:ea typeface="华文楷体" panose="02010600040101010101" pitchFamily="2" charset="-122"/>
                          <a:cs typeface="Arial Unicode MS" charset="0"/>
                        </a:rPr>
                        <a:t>4-6个月及以上</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a:latin typeface="华文楷体" panose="02010600040101010101" pitchFamily="2" charset="-122"/>
                          <a:ea typeface="华文楷体" panose="02010600040101010101" pitchFamily="2" charset="-122"/>
                          <a:cs typeface="Arial Unicode MS" charset="0"/>
                        </a:rPr>
                        <a:t>所有权股份</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a:latin typeface="华文楷体" panose="02010600040101010101" pitchFamily="2" charset="-122"/>
                          <a:ea typeface="华文楷体" panose="02010600040101010101" pitchFamily="2" charset="-122"/>
                          <a:cs typeface="Arial Unicode MS" charset="0"/>
                        </a:rPr>
                        <a:t>招股说明书及相关证券发行监管</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eaLnBrk="1" fontAlgn="auto" latinLnBrk="0" hangingPunct="1">
                        <a:buNone/>
                      </a:pPr>
                      <a:r>
                        <a:rPr lang="en-US" sz="2400" dirty="0" err="1">
                          <a:latin typeface="华文楷体" panose="02010600040101010101" pitchFamily="2" charset="-122"/>
                          <a:ea typeface="华文楷体" panose="02010600040101010101" pitchFamily="2" charset="-122"/>
                          <a:cs typeface="Arial Unicode MS" charset="0"/>
                        </a:rPr>
                        <a:t>主要配售机构，小部分出售个人</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a:solidFill>
                  <a:srgbClr val="666666"/>
                </a:solidFill>
                <a:latin typeface="华文楷体" panose="02010600040101010101" pitchFamily="2" charset="-122"/>
                <a:ea typeface="华文楷体" panose="02010600040101010101" pitchFamily="2" charset="-122"/>
              </a:rPr>
              <a:t>STO</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基本流程</a:t>
            </a:r>
          </a:p>
        </p:txBody>
      </p:sp>
      <p:sp>
        <p:nvSpPr>
          <p:cNvPr id="2" name="文本框 1"/>
          <p:cNvSpPr txBox="1"/>
          <p:nvPr/>
        </p:nvSpPr>
        <p:spPr>
          <a:xfrm>
            <a:off x="1691640" y="2807970"/>
            <a:ext cx="9622155" cy="4399915"/>
          </a:xfrm>
          <a:prstGeom prst="rect">
            <a:avLst/>
          </a:prstGeom>
          <a:noFill/>
        </p:spPr>
        <p:txBody>
          <a:bodyPr wrap="square" rtlCol="0">
            <a:spAutoFit/>
          </a:bodyPr>
          <a:lstStyle/>
          <a:p>
            <a:pPr marL="457200" indent="-457200">
              <a:buFont typeface="Wingdings" panose="05000000000000000000" charset="0"/>
              <a:buChar char="l"/>
            </a:pPr>
            <a:r>
              <a:rPr lang="zh-CN" sz="2800" b="1" dirty="0">
                <a:solidFill>
                  <a:srgbClr val="666666"/>
                </a:solidFill>
                <a:latin typeface="华文楷体" panose="02010600040101010101" pitchFamily="2" charset="-122"/>
                <a:ea typeface="华文楷体" panose="02010600040101010101" pitchFamily="2" charset="-122"/>
              </a:rPr>
              <a:t>成立美国公司，搭建</a:t>
            </a:r>
            <a:r>
              <a:rPr lang="en-US" altLang="zh-CN" sz="2800" b="1" dirty="0">
                <a:solidFill>
                  <a:srgbClr val="666666"/>
                </a:solidFill>
                <a:latin typeface="华文楷体" panose="02010600040101010101" pitchFamily="2" charset="-122"/>
                <a:ea typeface="华文楷体" panose="02010600040101010101" pitchFamily="2" charset="-122"/>
              </a:rPr>
              <a:t>VIE</a:t>
            </a:r>
          </a:p>
          <a:p>
            <a:pPr marL="0" indent="0">
              <a:buFont typeface="Wingdings" panose="05000000000000000000" charset="0"/>
              <a:buNone/>
            </a:pPr>
            <a:endParaRPr sz="2800" b="1" dirty="0">
              <a:solidFill>
                <a:srgbClr val="666666"/>
              </a:solidFill>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sz="2800" b="1" dirty="0" err="1">
                <a:solidFill>
                  <a:srgbClr val="666666"/>
                </a:solidFill>
                <a:latin typeface="华文楷体" panose="02010600040101010101" pitchFamily="2" charset="-122"/>
                <a:ea typeface="华文楷体" panose="02010600040101010101" pitchFamily="2" charset="-122"/>
              </a:rPr>
              <a:t>接触懂SEC规则及虚拟货币的律师</a:t>
            </a:r>
            <a:r>
              <a:rPr sz="2800" b="1" dirty="0">
                <a:solidFill>
                  <a:srgbClr val="666666"/>
                </a:solidFill>
                <a:latin typeface="华文楷体" panose="02010600040101010101" pitchFamily="2" charset="-122"/>
                <a:ea typeface="华文楷体" panose="02010600040101010101" pitchFamily="2" charset="-122"/>
              </a:rPr>
              <a:t>， </a:t>
            </a:r>
            <a:r>
              <a:rPr sz="2800" b="1" dirty="0" err="1">
                <a:solidFill>
                  <a:srgbClr val="666666"/>
                </a:solidFill>
                <a:latin typeface="华文楷体" panose="02010600040101010101" pitchFamily="2" charset="-122"/>
                <a:ea typeface="华文楷体" panose="02010600040101010101" pitchFamily="2" charset="-122"/>
              </a:rPr>
              <a:t>出可行方案</a:t>
            </a:r>
            <a:endParaRPr sz="2800" b="1" dirty="0">
              <a:solidFill>
                <a:srgbClr val="666666"/>
              </a:solidFill>
              <a:latin typeface="华文楷体" panose="02010600040101010101" pitchFamily="2" charset="-122"/>
              <a:ea typeface="华文楷体" panose="02010600040101010101" pitchFamily="2" charset="-122"/>
            </a:endParaRPr>
          </a:p>
          <a:p>
            <a:pPr marL="0" indent="0">
              <a:buFont typeface="Wingdings" panose="05000000000000000000" charset="0"/>
              <a:buNone/>
            </a:pPr>
            <a:endParaRPr sz="2800" b="1" dirty="0">
              <a:solidFill>
                <a:srgbClr val="666666"/>
              </a:solidFill>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sz="2800" b="1" dirty="0" err="1">
                <a:solidFill>
                  <a:srgbClr val="666666"/>
                </a:solidFill>
                <a:latin typeface="华文楷体" panose="02010600040101010101" pitchFamily="2" charset="-122"/>
                <a:ea typeface="华文楷体" panose="02010600040101010101" pitchFamily="2" charset="-122"/>
              </a:rPr>
              <a:t>接触可以做证券化通证的协议方，讨论合规、智能合约、后续管理</a:t>
            </a:r>
            <a:r>
              <a:rPr lang="zh-CN" altLang="en-US" sz="2800" b="1" dirty="0">
                <a:solidFill>
                  <a:srgbClr val="666666"/>
                </a:solidFill>
                <a:latin typeface="华文楷体" panose="02010600040101010101" pitchFamily="2" charset="-122"/>
                <a:ea typeface="华文楷体" panose="02010600040101010101" pitchFamily="2" charset="-122"/>
              </a:rPr>
              <a:t>等细节</a:t>
            </a:r>
            <a:endParaRPr sz="2800" b="1" dirty="0">
              <a:solidFill>
                <a:srgbClr val="666666"/>
              </a:solidFill>
              <a:latin typeface="华文楷体" panose="02010600040101010101" pitchFamily="2" charset="-122"/>
              <a:ea typeface="华文楷体" panose="02010600040101010101" pitchFamily="2" charset="-122"/>
            </a:endParaRPr>
          </a:p>
          <a:p>
            <a:pPr marL="0" indent="0">
              <a:buFont typeface="Wingdings" panose="05000000000000000000" charset="0"/>
              <a:buNone/>
            </a:pPr>
            <a:endParaRPr sz="2800" b="1" dirty="0">
              <a:solidFill>
                <a:srgbClr val="666666"/>
              </a:solidFill>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sz="2800" b="1" dirty="0" err="1">
                <a:solidFill>
                  <a:srgbClr val="666666"/>
                </a:solidFill>
                <a:latin typeface="华文楷体" panose="02010600040101010101" pitchFamily="2" charset="-122"/>
                <a:ea typeface="华文楷体" panose="02010600040101010101" pitchFamily="2" charset="-122"/>
              </a:rPr>
              <a:t>发行平台</a:t>
            </a:r>
            <a:r>
              <a:rPr sz="2800" b="1" dirty="0">
                <a:solidFill>
                  <a:srgbClr val="666666"/>
                </a:solidFill>
                <a:latin typeface="华文楷体" panose="02010600040101010101" pitchFamily="2" charset="-122"/>
                <a:ea typeface="华文楷体" panose="02010600040101010101" pitchFamily="2" charset="-122"/>
              </a:rPr>
              <a:t>/</a:t>
            </a:r>
            <a:r>
              <a:rPr sz="2800" b="1" dirty="0" err="1">
                <a:solidFill>
                  <a:srgbClr val="666666"/>
                </a:solidFill>
                <a:latin typeface="华文楷体" panose="02010600040101010101" pitchFamily="2" charset="-122"/>
                <a:ea typeface="华文楷体" panose="02010600040101010101" pitchFamily="2" charset="-122"/>
              </a:rPr>
              <a:t>投行，宣传、合规等细节</a:t>
            </a:r>
            <a:endParaRPr sz="2800" b="1" dirty="0">
              <a:solidFill>
                <a:srgbClr val="666666"/>
              </a:solidFill>
              <a:latin typeface="华文楷体" panose="02010600040101010101" pitchFamily="2" charset="-122"/>
              <a:ea typeface="华文楷体" panose="02010600040101010101" pitchFamily="2" charset="-122"/>
            </a:endParaRPr>
          </a:p>
          <a:p>
            <a:pPr marL="0" indent="0">
              <a:buFont typeface="Wingdings" panose="05000000000000000000" charset="0"/>
              <a:buNone/>
            </a:pPr>
            <a:endParaRPr sz="2800" b="1" dirty="0">
              <a:solidFill>
                <a:srgbClr val="666666"/>
              </a:solidFill>
              <a:latin typeface="华文楷体" panose="02010600040101010101" pitchFamily="2" charset="-122"/>
              <a:ea typeface="华文楷体" panose="02010600040101010101" pitchFamily="2" charset="-122"/>
            </a:endParaRPr>
          </a:p>
          <a:p>
            <a:pPr marL="457200" indent="-457200">
              <a:buFont typeface="Wingdings" panose="05000000000000000000" charset="0"/>
              <a:buChar char="l"/>
            </a:pPr>
            <a:r>
              <a:rPr sz="2800" b="1" dirty="0" err="1">
                <a:solidFill>
                  <a:srgbClr val="666666"/>
                </a:solidFill>
                <a:latin typeface="华文楷体" panose="02010600040101010101" pitchFamily="2" charset="-122"/>
                <a:ea typeface="华文楷体" panose="02010600040101010101" pitchFamily="2" charset="-122"/>
              </a:rPr>
              <a:t>二级市场交易平台</a:t>
            </a:r>
            <a:endParaRPr sz="2800" b="1" dirty="0">
              <a:solidFill>
                <a:srgbClr val="666666"/>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a:solidFill>
                  <a:srgbClr val="666666"/>
                </a:solidFill>
                <a:latin typeface="华文楷体" panose="02010600040101010101" pitchFamily="2" charset="-122"/>
                <a:ea typeface="华文楷体" panose="02010600040101010101" pitchFamily="2" charset="-122"/>
                <a:sym typeface="+mn-ea"/>
              </a:rPr>
              <a:t>STO</a:t>
            </a:r>
            <a:r>
              <a:rPr lang="zh-CN" altLang="en-US" sz="3200" b="1">
                <a:solidFill>
                  <a:srgbClr val="666666"/>
                </a:solidFill>
                <a:latin typeface="华文楷体" panose="02010600040101010101" pitchFamily="2" charset="-122"/>
                <a:ea typeface="华文楷体" panose="02010600040101010101" pitchFamily="2" charset="-122"/>
                <a:sym typeface="+mn-ea"/>
              </a:rPr>
              <a:t>基本流程</a:t>
            </a:r>
            <a:endParaRPr sz="3200" b="1" i="0" u="none" strike="noStrike" cap="none">
              <a:solidFill>
                <a:srgbClr val="666666"/>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4"/>
          <a:stretch>
            <a:fillRect/>
          </a:stretch>
        </p:blipFill>
        <p:spPr>
          <a:xfrm>
            <a:off x="1633220" y="2349500"/>
            <a:ext cx="9953625" cy="54603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a:solidFill>
                  <a:srgbClr val="666666"/>
                </a:solidFill>
                <a:latin typeface="华文楷体" panose="02010600040101010101" pitchFamily="2" charset="-122"/>
                <a:ea typeface="华文楷体" panose="02010600040101010101" pitchFamily="2" charset="-122"/>
              </a:rPr>
              <a:t>SEC</a:t>
            </a:r>
            <a:r>
              <a:rPr lang="zh-CN" altLang="en-US" sz="3200" b="1" i="0" u="none" strike="noStrike" cap="none">
                <a:solidFill>
                  <a:srgbClr val="666666"/>
                </a:solidFill>
                <a:latin typeface="华文楷体" panose="02010600040101010101" pitchFamily="2" charset="-122"/>
                <a:ea typeface="华文楷体" panose="02010600040101010101" pitchFamily="2" charset="-122"/>
              </a:rPr>
              <a:t>监管</a:t>
            </a:r>
          </a:p>
        </p:txBody>
      </p:sp>
      <p:sp>
        <p:nvSpPr>
          <p:cNvPr id="2" name="文本框 1"/>
          <p:cNvSpPr txBox="1"/>
          <p:nvPr/>
        </p:nvSpPr>
        <p:spPr>
          <a:xfrm>
            <a:off x="2319020" y="3094990"/>
            <a:ext cx="8582025" cy="4401205"/>
          </a:xfrm>
          <a:prstGeom prst="rect">
            <a:avLst/>
          </a:prstGeom>
          <a:noFill/>
        </p:spPr>
        <p:txBody>
          <a:bodyPr wrap="square" rtlCol="0" anchor="t">
            <a:spAutoFit/>
          </a:bodyPr>
          <a:lstStyle/>
          <a:p>
            <a:r>
              <a:rPr lang="zh-CN" altLang="en-US" sz="2800" dirty="0">
                <a:latin typeface="华文楷体" panose="02010600040101010101" pitchFamily="2" charset="-122"/>
                <a:ea typeface="华文楷体" panose="02010600040101010101" pitchFamily="2" charset="-122"/>
                <a:cs typeface="楷体" panose="02010609060101010101" charset="-122"/>
              </a:rPr>
              <a:t>资产通证及后续STO的核心是符合SEC的监管要求：</a:t>
            </a:r>
          </a:p>
          <a:p>
            <a:endParaRPr lang="zh-CN" altLang="en-US" sz="2800" dirty="0">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cs typeface="楷体" panose="02010609060101010101" charset="-122"/>
              </a:rPr>
              <a:t>合格投资人</a:t>
            </a:r>
          </a:p>
          <a:p>
            <a:pPr marL="457200" indent="-457200">
              <a:buFont typeface="Wingdings" panose="05000000000000000000" charset="0"/>
              <a:buChar char="l"/>
            </a:pPr>
            <a:endParaRPr lang="zh-CN" altLang="en-US" sz="2800" dirty="0">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cs typeface="楷体" panose="02010609060101010101" charset="-122"/>
              </a:rPr>
              <a:t>反贪污、洗钱等用途的投资人尽职调查(KYC及AML)</a:t>
            </a:r>
          </a:p>
          <a:p>
            <a:pPr marL="457200" indent="-457200">
              <a:buFont typeface="Wingdings" panose="05000000000000000000" charset="0"/>
              <a:buChar char="l"/>
            </a:pPr>
            <a:endParaRPr lang="zh-CN" altLang="en-US" sz="2800" dirty="0">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cs typeface="楷体" panose="02010609060101010101" charset="-122"/>
              </a:rPr>
              <a:t>信息披露 </a:t>
            </a:r>
          </a:p>
          <a:p>
            <a:pPr marL="0" indent="0">
              <a:buFont typeface="Wingdings" panose="05000000000000000000" charset="0"/>
              <a:buNone/>
            </a:pPr>
            <a:endParaRPr lang="zh-CN" altLang="en-US" sz="2800" dirty="0">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dirty="0">
                <a:latin typeface="华文楷体" panose="02010600040101010101" pitchFamily="2" charset="-122"/>
                <a:ea typeface="华文楷体" panose="02010600040101010101" pitchFamily="2" charset="-122"/>
                <a:cs typeface="楷体" panose="02010609060101010101" charset="-122"/>
              </a:rPr>
              <a:t>投资人锁定期限。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descr="bg_white01_05.jpg"/>
          <p:cNvPicPr preferRelativeResize="0"/>
          <p:nvPr/>
        </p:nvPicPr>
        <p:blipFill rotWithShape="1">
          <a:blip r:embed="rId3"/>
          <a:srcRect r="5829"/>
          <a:stretch>
            <a:fillRect/>
          </a:stretch>
        </p:blipFill>
        <p:spPr>
          <a:xfrm>
            <a:off x="1270" y="-4469"/>
            <a:ext cx="13004800" cy="9762538"/>
          </a:xfrm>
          <a:prstGeom prst="rect">
            <a:avLst/>
          </a:prstGeom>
          <a:noFill/>
          <a:ln>
            <a:noFill/>
          </a:ln>
        </p:spPr>
      </p:pic>
      <p:sp>
        <p:nvSpPr>
          <p:cNvPr id="87" name="Google Shape;87;p16"/>
          <p:cNvSpPr/>
          <p:nvPr/>
        </p:nvSpPr>
        <p:spPr>
          <a:xfrm>
            <a:off x="0" y="3695700"/>
            <a:ext cx="4495500" cy="1269900"/>
          </a:xfrm>
          <a:prstGeom prst="rect">
            <a:avLst/>
          </a:pr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88" name="Google Shape;88;p16"/>
          <p:cNvSpPr/>
          <p:nvPr/>
        </p:nvSpPr>
        <p:spPr>
          <a:xfrm>
            <a:off x="3848100" y="3695700"/>
            <a:ext cx="1269900" cy="1269900"/>
          </a:xfrm>
          <a:prstGeom prst="ellipse">
            <a:avLst/>
          </a:prstGeom>
          <a:solidFill>
            <a:srgbClr val="418B5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89" name="Google Shape;89;p16"/>
          <p:cNvSpPr/>
          <p:nvPr/>
        </p:nvSpPr>
        <p:spPr>
          <a:xfrm>
            <a:off x="4578474" y="3695700"/>
            <a:ext cx="8427900" cy="1269900"/>
          </a:xfrm>
          <a:prstGeom prst="rect">
            <a:avLst/>
          </a:prstGeom>
          <a:solidFill>
            <a:srgbClr val="EEEEE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0" name="Google Shape;90;p16"/>
          <p:cNvSpPr/>
          <p:nvPr/>
        </p:nvSpPr>
        <p:spPr>
          <a:xfrm>
            <a:off x="3930774" y="3695700"/>
            <a:ext cx="1269900" cy="1269900"/>
          </a:xfrm>
          <a:prstGeom prst="ellipse">
            <a:avLst/>
          </a:prstGeom>
          <a:solidFill>
            <a:srgbClr val="EEEEE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1" name="Google Shape;91;p16"/>
          <p:cNvSpPr txBox="1"/>
          <p:nvPr/>
        </p:nvSpPr>
        <p:spPr>
          <a:xfrm>
            <a:off x="2505581" y="4002459"/>
            <a:ext cx="679500" cy="656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4000"/>
              <a:buFont typeface="Arial" panose="020B0604020202020204"/>
              <a:buNone/>
            </a:pPr>
            <a:r>
              <a:rPr lang="zh-CN" sz="4000" b="1" i="0" u="none" strike="noStrike" cap="none">
                <a:solidFill>
                  <a:srgbClr val="FFFFFF"/>
                </a:solidFill>
                <a:latin typeface="华文楷体" panose="02010600040101010101" pitchFamily="2" charset="-122"/>
                <a:ea typeface="华文楷体" panose="02010600040101010101" pitchFamily="2" charset="-122"/>
                <a:sym typeface="Arial" panose="020B0604020202020204"/>
              </a:rPr>
              <a:t>01</a:t>
            </a:r>
            <a:endParaRPr sz="1400" b="0" i="0" u="none" strike="noStrike" cap="none">
              <a:solidFill>
                <a:srgbClr val="000000"/>
              </a:solidFill>
              <a:latin typeface="华文楷体" panose="02010600040101010101" pitchFamily="2" charset="-122"/>
              <a:ea typeface="华文楷体" panose="02010600040101010101" pitchFamily="2" charset="-122"/>
              <a:sym typeface="Arial" panose="020B0604020202020204"/>
            </a:endParaRPr>
          </a:p>
        </p:txBody>
      </p:sp>
      <p:sp>
        <p:nvSpPr>
          <p:cNvPr id="92" name="Google Shape;92;p16"/>
          <p:cNvSpPr txBox="1"/>
          <p:nvPr/>
        </p:nvSpPr>
        <p:spPr>
          <a:xfrm>
            <a:off x="5200878" y="3971628"/>
            <a:ext cx="4177500" cy="7182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128D50"/>
              </a:buClr>
              <a:buSzPts val="4000"/>
              <a:buFont typeface="Arial" panose="020B0604020202020204"/>
              <a:buNone/>
            </a:pPr>
            <a:r>
              <a:rPr lang="zh-CN" sz="4000" b="1" dirty="0">
                <a:solidFill>
                  <a:srgbClr val="128D50"/>
                </a:solidFill>
                <a:latin typeface="华文楷体" panose="02010600040101010101" pitchFamily="2" charset="-122"/>
                <a:ea typeface="华文楷体" panose="02010600040101010101" pitchFamily="2" charset="-122"/>
              </a:rPr>
              <a:t>通证概览</a:t>
            </a:r>
            <a:endParaRPr lang="zh-CN" sz="4000" b="1" i="0" u="none" strike="noStrike" cap="none" dirty="0">
              <a:solidFill>
                <a:srgbClr val="128D50"/>
              </a:solidFill>
              <a:latin typeface="华文楷体" panose="02010600040101010101" pitchFamily="2" charset="-122"/>
              <a:ea typeface="华文楷体" panose="02010600040101010101" pitchFamily="2" charset="-122"/>
              <a:sym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a:solidFill>
                  <a:srgbClr val="666666"/>
                </a:solidFill>
                <a:latin typeface="华文楷体" panose="02010600040101010101" pitchFamily="2" charset="-122"/>
                <a:ea typeface="华文楷体" panose="02010600040101010101" pitchFamily="2" charset="-122"/>
              </a:rPr>
              <a:t>STO</a:t>
            </a:r>
            <a:r>
              <a:rPr lang="zh-CN" sz="3200" b="1" i="0" u="none" strike="noStrike" cap="none">
                <a:solidFill>
                  <a:srgbClr val="666666"/>
                </a:solidFill>
                <a:latin typeface="华文楷体" panose="02010600040101010101" pitchFamily="2" charset="-122"/>
                <a:ea typeface="华文楷体" panose="02010600040101010101" pitchFamily="2" charset="-122"/>
              </a:rPr>
              <a:t>合格投资者</a:t>
            </a:r>
          </a:p>
        </p:txBody>
      </p:sp>
      <p:sp>
        <p:nvSpPr>
          <p:cNvPr id="8" name="文本框 7"/>
          <p:cNvSpPr txBox="1"/>
          <p:nvPr/>
        </p:nvSpPr>
        <p:spPr>
          <a:xfrm>
            <a:off x="1966910" y="2467419"/>
            <a:ext cx="9120190" cy="4524315"/>
          </a:xfrm>
          <a:prstGeom prst="rect">
            <a:avLst/>
          </a:prstGeom>
          <a:noFill/>
        </p:spPr>
        <p:txBody>
          <a:bodyPr wrap="square" rtlCol="0">
            <a:spAutoFit/>
          </a:bodyPr>
          <a:lstStyle/>
          <a:p>
            <a:r>
              <a:rPr sz="3200" dirty="0" err="1">
                <a:latin typeface="华文楷体" panose="02010600040101010101" pitchFamily="2" charset="-122"/>
                <a:ea typeface="华文楷体" panose="02010600040101010101" pitchFamily="2" charset="-122"/>
              </a:rPr>
              <a:t>经认可或成熟的投资者是根据金融监管法律具有特殊地位的投资者。经认可的投资者的定义以及被归类为此类的后果因国家而异</a:t>
            </a:r>
            <a:r>
              <a:rPr sz="3200" dirty="0">
                <a:latin typeface="华文楷体" panose="02010600040101010101" pitchFamily="2" charset="-122"/>
                <a:ea typeface="华文楷体" panose="02010600040101010101" pitchFamily="2" charset="-122"/>
              </a:rPr>
              <a:t>。</a:t>
            </a:r>
          </a:p>
          <a:p>
            <a:endParaRPr sz="3200" dirty="0">
              <a:latin typeface="华文楷体" panose="02010600040101010101" pitchFamily="2" charset="-122"/>
              <a:ea typeface="华文楷体" panose="02010600040101010101" pitchFamily="2" charset="-122"/>
            </a:endParaRPr>
          </a:p>
          <a:p>
            <a:r>
              <a:rPr lang="zh-CN" sz="3200" dirty="0">
                <a:latin typeface="华文楷体" panose="02010600040101010101" pitchFamily="2" charset="-122"/>
                <a:ea typeface="华文楷体" panose="02010600040101010101" pitchFamily="2" charset="-122"/>
              </a:rPr>
              <a:t>以</a:t>
            </a:r>
            <a:r>
              <a:rPr sz="3200" dirty="0" err="1">
                <a:latin typeface="华文楷体" panose="02010600040101010101" pitchFamily="2" charset="-122"/>
                <a:ea typeface="华文楷体" panose="02010600040101010101" pitchFamily="2" charset="-122"/>
              </a:rPr>
              <a:t>美国</a:t>
            </a:r>
            <a:r>
              <a:rPr lang="zh-CN" sz="3200" dirty="0">
                <a:latin typeface="华文楷体" panose="02010600040101010101" pitchFamily="2" charset="-122"/>
                <a:ea typeface="华文楷体" panose="02010600040101010101" pitchFamily="2" charset="-122"/>
              </a:rPr>
              <a:t>为例</a:t>
            </a:r>
            <a:r>
              <a:rPr sz="3200" dirty="0">
                <a:latin typeface="华文楷体" panose="02010600040101010101" pitchFamily="2" charset="-122"/>
                <a:ea typeface="华文楷体" panose="02010600040101010101" pitchFamily="2" charset="-122"/>
              </a:rPr>
              <a:t>，被视为认可投资者，必须拥有至少1,000,000美元的净值，不包括一个人的主要住所的价值，或者过去两年每年的收入至少为200,000美元（如果已婚，则合并收入：300,000美元）</a:t>
            </a:r>
            <a:r>
              <a:rPr lang="zh-CN" sz="3200" dirty="0">
                <a:latin typeface="华文楷体" panose="02010600040101010101" pitchFamily="2" charset="-122"/>
                <a:ea typeface="华文楷体" panose="02010600040101010101" pitchFamily="2" charset="-122"/>
              </a:rPr>
              <a:t>，</a:t>
            </a:r>
            <a:r>
              <a:rPr sz="3200" dirty="0" err="1">
                <a:latin typeface="华文楷体" panose="02010600040101010101" pitchFamily="2" charset="-122"/>
                <a:ea typeface="华文楷体" panose="02010600040101010101" pitchFamily="2" charset="-122"/>
              </a:rPr>
              <a:t>并且期望今年能够有相同的收入</a:t>
            </a:r>
            <a:r>
              <a:rPr sz="3200" dirty="0">
                <a:latin typeface="华文楷体" panose="02010600040101010101" pitchFamily="2" charset="-122"/>
                <a:ea typeface="华文楷体" panose="02010600040101010101" pitchFamily="2"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indent="0">
              <a:buClr>
                <a:srgbClr val="666666"/>
              </a:buClr>
              <a:buSzPts val="3200"/>
              <a:buFont typeface="Arial" panose="020B0604020202020204"/>
              <a:buNone/>
            </a:pPr>
            <a:r>
              <a:rPr sz="3200" b="1" cap="none">
                <a:solidFill>
                  <a:srgbClr val="666666"/>
                </a:solidFill>
                <a:latin typeface="华文楷体" panose="02010600040101010101" pitchFamily="2" charset="-122"/>
                <a:ea typeface="华文楷体" panose="02010600040101010101" pitchFamily="2" charset="-122"/>
              </a:rPr>
              <a:t>D法规</a:t>
            </a:r>
          </a:p>
        </p:txBody>
      </p:sp>
      <p:graphicFrame>
        <p:nvGraphicFramePr>
          <p:cNvPr id="7" name="表格 6"/>
          <p:cNvGraphicFramePr/>
          <p:nvPr>
            <p:extLst>
              <p:ext uri="{D42A27DB-BD31-4B8C-83A1-F6EECF244321}">
                <p14:modId xmlns:p14="http://schemas.microsoft.com/office/powerpoint/2010/main" val="128703660"/>
              </p:ext>
            </p:extLst>
          </p:nvPr>
        </p:nvGraphicFramePr>
        <p:xfrm>
          <a:off x="1107231" y="2058196"/>
          <a:ext cx="10790333" cy="5075555"/>
        </p:xfrm>
        <a:graphic>
          <a:graphicData uri="http://schemas.openxmlformats.org/drawingml/2006/table">
            <a:tbl>
              <a:tblPr firstRow="1" bandRow="1">
                <a:tableStyleId>{5940675A-B579-460E-94D1-54222C63F5DA}</a:tableStyleId>
              </a:tblPr>
              <a:tblGrid>
                <a:gridCol w="1580316">
                  <a:extLst>
                    <a:ext uri="{9D8B030D-6E8A-4147-A177-3AD203B41FA5}">
                      <a16:colId xmlns:a16="http://schemas.microsoft.com/office/drawing/2014/main" val="20000"/>
                    </a:ext>
                  </a:extLst>
                </a:gridCol>
                <a:gridCol w="2468113">
                  <a:extLst>
                    <a:ext uri="{9D8B030D-6E8A-4147-A177-3AD203B41FA5}">
                      <a16:colId xmlns:a16="http://schemas.microsoft.com/office/drawing/2014/main" val="20001"/>
                    </a:ext>
                  </a:extLst>
                </a:gridCol>
                <a:gridCol w="1848255">
                  <a:extLst>
                    <a:ext uri="{9D8B030D-6E8A-4147-A177-3AD203B41FA5}">
                      <a16:colId xmlns:a16="http://schemas.microsoft.com/office/drawing/2014/main" val="20002"/>
                    </a:ext>
                  </a:extLst>
                </a:gridCol>
                <a:gridCol w="2256817">
                  <a:extLst>
                    <a:ext uri="{9D8B030D-6E8A-4147-A177-3AD203B41FA5}">
                      <a16:colId xmlns:a16="http://schemas.microsoft.com/office/drawing/2014/main" val="20003"/>
                    </a:ext>
                  </a:extLst>
                </a:gridCol>
                <a:gridCol w="2636832">
                  <a:extLst>
                    <a:ext uri="{9D8B030D-6E8A-4147-A177-3AD203B41FA5}">
                      <a16:colId xmlns:a16="http://schemas.microsoft.com/office/drawing/2014/main" val="20004"/>
                    </a:ext>
                  </a:extLst>
                </a:gridCol>
              </a:tblGrid>
              <a:tr h="504190">
                <a:tc>
                  <a:txBody>
                    <a:bodyPr/>
                    <a:lstStyle/>
                    <a:p>
                      <a:pPr marL="0" indent="0" algn="ctr">
                        <a:buNone/>
                      </a:pPr>
                      <a:r>
                        <a:rPr lang="en-US" sz="2400" dirty="0" err="1">
                          <a:solidFill>
                            <a:srgbClr val="F8F8F8"/>
                          </a:solidFill>
                          <a:latin typeface="华文楷体" panose="02010600040101010101" pitchFamily="2" charset="-122"/>
                          <a:ea typeface="华文楷体" panose="02010600040101010101" pitchFamily="2" charset="-122"/>
                          <a:cs typeface="Arial Unicode MS" charset="0"/>
                        </a:rPr>
                        <a:t>法规</a:t>
                      </a:r>
                      <a:endParaRPr lang="en-US" altLang="en-US" sz="2400" dirty="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Arial Unicode MS" charset="0"/>
                        </a:rPr>
                        <a:t>投资要求</a:t>
                      </a:r>
                      <a:endParaRPr lang="en-US" altLang="en-US" sz="240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Arial Unicode MS" charset="0"/>
                        </a:rPr>
                        <a:t>宣传</a:t>
                      </a:r>
                      <a:endParaRPr lang="en-US" altLang="en-US" sz="240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dirty="0" err="1">
                          <a:solidFill>
                            <a:srgbClr val="F8F8F8"/>
                          </a:solidFill>
                          <a:latin typeface="华文楷体" panose="02010600040101010101" pitchFamily="2" charset="-122"/>
                          <a:ea typeface="华文楷体" panose="02010600040101010101" pitchFamily="2" charset="-122"/>
                          <a:cs typeface="Arial Unicode MS" charset="0"/>
                        </a:rPr>
                        <a:t>额度</a:t>
                      </a:r>
                      <a:endParaRPr lang="en-US" altLang="en-US" sz="2400" dirty="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dirty="0" err="1">
                          <a:solidFill>
                            <a:srgbClr val="F8F8F8"/>
                          </a:solidFill>
                          <a:latin typeface="华文楷体" panose="02010600040101010101" pitchFamily="2" charset="-122"/>
                          <a:ea typeface="华文楷体" panose="02010600040101010101" pitchFamily="2" charset="-122"/>
                          <a:cs typeface="Arial Unicode MS" charset="0"/>
                        </a:rPr>
                        <a:t>披露标准</a:t>
                      </a:r>
                      <a:endParaRPr lang="en-US" altLang="en-US" sz="2400" dirty="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extLst>
                  <a:ext uri="{0D108BD9-81ED-4DB2-BD59-A6C34878D82A}">
                    <a16:rowId xmlns:a16="http://schemas.microsoft.com/office/drawing/2014/main" val="10000"/>
                  </a:ext>
                </a:extLst>
              </a:tr>
              <a:tr h="1682115">
                <a:tc>
                  <a:txBody>
                    <a:bodyPr/>
                    <a:lstStyle/>
                    <a:p>
                      <a:pPr marL="0" indent="0" algn="ctr">
                        <a:buNone/>
                      </a:pPr>
                      <a:r>
                        <a:rPr lang="en-US" sz="2400" dirty="0">
                          <a:latin typeface="华文楷体" panose="02010600040101010101" pitchFamily="2" charset="-122"/>
                          <a:ea typeface="华文楷体" panose="02010600040101010101" pitchFamily="2" charset="-122"/>
                          <a:cs typeface="Arial" panose="020B0604020202020204" pitchFamily="34" charset="0"/>
                        </a:rPr>
                        <a:t>Reg D</a:t>
                      </a:r>
                    </a:p>
                    <a:p>
                      <a:pPr marL="0" indent="0" algn="ctr">
                        <a:buNone/>
                      </a:pPr>
                      <a:r>
                        <a:rPr lang="en-US" sz="2400" dirty="0">
                          <a:latin typeface="华文楷体" panose="02010600040101010101" pitchFamily="2" charset="-122"/>
                          <a:ea typeface="华文楷体" panose="02010600040101010101" pitchFamily="2" charset="-122"/>
                          <a:cs typeface="Arial Unicode MS" charset="0"/>
                        </a:rPr>
                        <a:t>（506b）</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zh-CN" altLang="en-US" sz="2400" dirty="0">
                          <a:latin typeface="华文楷体" panose="02010600040101010101" pitchFamily="2" charset="-122"/>
                          <a:ea typeface="华文楷体" panose="02010600040101010101" pitchFamily="2" charset="-122"/>
                          <a:cs typeface="Arial Unicode MS" charset="0"/>
                        </a:rPr>
                        <a:t>对合格投资人无数量限制，但非合格投资人控制在</a:t>
                      </a:r>
                      <a:r>
                        <a:rPr lang="en-US" altLang="zh-CN" sz="2400" dirty="0">
                          <a:latin typeface="华文楷体" panose="02010600040101010101" pitchFamily="2" charset="-122"/>
                          <a:ea typeface="华文楷体" panose="02010600040101010101" pitchFamily="2" charset="-122"/>
                          <a:cs typeface="Arial Unicode MS" charset="0"/>
                        </a:rPr>
                        <a:t>35</a:t>
                      </a:r>
                      <a:r>
                        <a:rPr lang="zh-CN" altLang="en-US" sz="2400" dirty="0">
                          <a:latin typeface="华文楷体" panose="02010600040101010101" pitchFamily="2" charset="-122"/>
                          <a:ea typeface="华文楷体" panose="02010600040101010101" pitchFamily="2" charset="-122"/>
                          <a:cs typeface="Arial Unicode MS" charset="0"/>
                        </a:rPr>
                        <a:t>人以下</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Arial Unicode MS" charset="0"/>
                        </a:rPr>
                        <a:t>不可以公开宣传</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rowSpan="2">
                  <a:txBody>
                    <a:bodyPr/>
                    <a:lstStyle/>
                    <a:p>
                      <a:pPr marL="0" indent="0" algn="ctr">
                        <a:buNone/>
                      </a:pPr>
                      <a:r>
                        <a:rPr lang="en-US" sz="2400">
                          <a:latin typeface="华文楷体" panose="02010600040101010101" pitchFamily="2" charset="-122"/>
                          <a:ea typeface="华文楷体" panose="02010600040101010101" pitchFamily="2" charset="-122"/>
                          <a:cs typeface="Arial Unicode MS" charset="0"/>
                        </a:rPr>
                        <a:t>没有上限</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rowSpan="3">
                  <a:txBody>
                    <a:bodyPr/>
                    <a:lstStyle/>
                    <a:p>
                      <a:pPr marL="0" indent="0" algn="ctr">
                        <a:buNone/>
                      </a:pPr>
                      <a:r>
                        <a:rPr lang="en-US" sz="2400" dirty="0" err="1">
                          <a:latin typeface="华文楷体" panose="02010600040101010101" pitchFamily="2" charset="-122"/>
                          <a:ea typeface="华文楷体" panose="02010600040101010101" pitchFamily="2" charset="-122"/>
                          <a:cs typeface="Arial Unicode MS" charset="0"/>
                        </a:rPr>
                        <a:t>向投资者提供与Reg</a:t>
                      </a:r>
                      <a:r>
                        <a:rPr lang="en-US" sz="2400" dirty="0">
                          <a:latin typeface="华文楷体" panose="02010600040101010101" pitchFamily="2" charset="-122"/>
                          <a:ea typeface="华文楷体" panose="02010600040101010101" pitchFamily="2" charset="-122"/>
                          <a:cs typeface="Arial Unicode MS" charset="0"/>
                        </a:rPr>
                        <a:t> </a:t>
                      </a:r>
                      <a:r>
                        <a:rPr lang="en-US" sz="2400" dirty="0" err="1">
                          <a:latin typeface="华文楷体" panose="02010600040101010101" pitchFamily="2" charset="-122"/>
                          <a:ea typeface="华文楷体" panose="02010600040101010101" pitchFamily="2" charset="-122"/>
                          <a:cs typeface="Arial Unicode MS" charset="0"/>
                        </a:rPr>
                        <a:t>A或注册时一致的披露文件（包括财报）必要时需要三方审计</a:t>
                      </a:r>
                      <a:r>
                        <a:rPr lang="en-US" sz="2400" dirty="0">
                          <a:latin typeface="华文楷体" panose="02010600040101010101" pitchFamily="2" charset="-122"/>
                          <a:ea typeface="华文楷体" panose="02010600040101010101" pitchFamily="2" charset="-122"/>
                          <a:cs typeface="Arial Unicode MS" charset="0"/>
                        </a:rPr>
                        <a:t>。</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06500">
                <a:tc>
                  <a:txBody>
                    <a:bodyPr/>
                    <a:lstStyle/>
                    <a:p>
                      <a:pPr marL="0" indent="0" algn="ctr">
                        <a:buNone/>
                      </a:pPr>
                      <a:r>
                        <a:rPr lang="en-US" sz="2400" dirty="0">
                          <a:latin typeface="华文楷体" panose="02010600040101010101" pitchFamily="2" charset="-122"/>
                          <a:ea typeface="华文楷体" panose="02010600040101010101" pitchFamily="2" charset="-122"/>
                          <a:cs typeface="Arial Unicode MS" charset="0"/>
                        </a:rPr>
                        <a:t>Reg D</a:t>
                      </a:r>
                    </a:p>
                    <a:p>
                      <a:pPr marL="0" indent="0" algn="ctr">
                        <a:buNone/>
                      </a:pPr>
                      <a:r>
                        <a:rPr lang="en-US" sz="2400" dirty="0">
                          <a:latin typeface="华文楷体" panose="02010600040101010101" pitchFamily="2" charset="-122"/>
                          <a:ea typeface="华文楷体" panose="02010600040101010101" pitchFamily="2" charset="-122"/>
                          <a:cs typeface="Arial Unicode MS" charset="0"/>
                        </a:rPr>
                        <a:t>（506c）</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Arial Unicode MS" charset="0"/>
                        </a:rPr>
                        <a:t>合格投资者</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Arial Unicode MS" charset="0"/>
                        </a:rPr>
                        <a:t>可以公开宣传</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B w="12700" cap="flat" cmpd="sng">
                      <a:solidFill>
                        <a:srgbClr val="DCDCDC"/>
                      </a:solidFill>
                      <a:prstDash val="solid"/>
                      <a:headEnd type="none" w="med" len="med"/>
                      <a:tailEnd type="none" w="med" len="med"/>
                    </a:lnB>
                  </a:tcPr>
                </a:tc>
                <a:tc vMerge="1">
                  <a:txBody>
                    <a:bodyPr/>
                    <a:lstStyle/>
                    <a:p>
                      <a:endParaRPr lang="zh-CN"/>
                    </a:p>
                  </a:txBody>
                  <a:tcP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tcPr>
                </a:tc>
                <a:extLst>
                  <a:ext uri="{0D108BD9-81ED-4DB2-BD59-A6C34878D82A}">
                    <a16:rowId xmlns:a16="http://schemas.microsoft.com/office/drawing/2014/main" val="10002"/>
                  </a:ext>
                </a:extLst>
              </a:tr>
              <a:tr h="1682750">
                <a:tc>
                  <a:txBody>
                    <a:bodyPr/>
                    <a:lstStyle/>
                    <a:p>
                      <a:pPr marL="0" indent="0" algn="ctr">
                        <a:buNone/>
                      </a:pPr>
                      <a:r>
                        <a:rPr lang="en-US" sz="2400" dirty="0">
                          <a:latin typeface="华文楷体" panose="02010600040101010101" pitchFamily="2" charset="-122"/>
                          <a:ea typeface="华文楷体" panose="02010600040101010101" pitchFamily="2" charset="-122"/>
                          <a:cs typeface="Arial Unicode MS" charset="0"/>
                        </a:rPr>
                        <a:t>Reg D</a:t>
                      </a:r>
                    </a:p>
                    <a:p>
                      <a:pPr marL="0" indent="0" algn="ctr">
                        <a:buNone/>
                      </a:pPr>
                      <a:r>
                        <a:rPr lang="en-US" sz="2400" dirty="0">
                          <a:latin typeface="华文楷体" panose="02010600040101010101" pitchFamily="2" charset="-122"/>
                          <a:ea typeface="华文楷体" panose="02010600040101010101" pitchFamily="2" charset="-122"/>
                          <a:cs typeface="Arial Unicode MS" charset="0"/>
                        </a:rPr>
                        <a:t>（504）</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zh-CN" altLang="en-US" sz="2400" dirty="0">
                          <a:latin typeface="华文楷体" panose="02010600040101010101" pitchFamily="2" charset="-122"/>
                          <a:ea typeface="华文楷体" panose="02010600040101010101" pitchFamily="2" charset="-122"/>
                          <a:cs typeface="Arial Unicode MS" charset="0"/>
                        </a:rPr>
                        <a:t>对投资人资质没有要求</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zh-CN" altLang="en-US" sz="2400">
                          <a:latin typeface="华文楷体" panose="02010600040101010101" pitchFamily="2" charset="-122"/>
                          <a:ea typeface="华文楷体" panose="02010600040101010101" pitchFamily="2" charset="-122"/>
                          <a:cs typeface="Arial Unicode MS" charset="0"/>
                        </a:rPr>
                        <a:t>不能</a:t>
                      </a:r>
                      <a:r>
                        <a:rPr lang="en-US" sz="2400">
                          <a:latin typeface="华文楷体" panose="02010600040101010101" pitchFamily="2" charset="-122"/>
                          <a:ea typeface="华文楷体" panose="02010600040101010101" pitchFamily="2" charset="-122"/>
                          <a:cs typeface="Arial Unicode MS" charset="0"/>
                        </a:rPr>
                        <a:t>公开宣传</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zh-CN" altLang="en-US" sz="2400" dirty="0">
                          <a:latin typeface="华文楷体" panose="02010600040101010101" pitchFamily="2" charset="-122"/>
                          <a:ea typeface="华文楷体" panose="02010600040101010101" pitchFamily="2" charset="-122"/>
                          <a:cs typeface="Arial Unicode MS" charset="0"/>
                        </a:rPr>
                        <a:t>未来</a:t>
                      </a:r>
                      <a:r>
                        <a:rPr lang="en-US" altLang="zh-CN" sz="2400" dirty="0">
                          <a:latin typeface="华文楷体" panose="02010600040101010101" pitchFamily="2" charset="-122"/>
                          <a:ea typeface="华文楷体" panose="02010600040101010101" pitchFamily="2" charset="-122"/>
                          <a:cs typeface="Arial Unicode MS" charset="0"/>
                        </a:rPr>
                        <a:t>12</a:t>
                      </a:r>
                      <a:r>
                        <a:rPr lang="zh-CN" altLang="en-US" sz="2400" dirty="0">
                          <a:latin typeface="华文楷体" panose="02010600040101010101" pitchFamily="2" charset="-122"/>
                          <a:ea typeface="华文楷体" panose="02010600040101010101" pitchFamily="2" charset="-122"/>
                          <a:cs typeface="Arial Unicode MS" charset="0"/>
                        </a:rPr>
                        <a:t>个月内融资金额不超过</a:t>
                      </a:r>
                      <a:r>
                        <a:rPr lang="en-US" altLang="zh-CN" sz="2400" dirty="0">
                          <a:latin typeface="华文楷体" panose="02010600040101010101" pitchFamily="2" charset="-122"/>
                          <a:ea typeface="华文楷体" panose="02010600040101010101" pitchFamily="2" charset="-122"/>
                          <a:cs typeface="Arial Unicode MS" charset="0"/>
                        </a:rPr>
                        <a:t>500</a:t>
                      </a:r>
                      <a:r>
                        <a:rPr lang="zh-CN" altLang="en-US" sz="2400" dirty="0">
                          <a:latin typeface="华文楷体" panose="02010600040101010101" pitchFamily="2" charset="-122"/>
                          <a:ea typeface="华文楷体" panose="02010600040101010101" pitchFamily="2" charset="-122"/>
                          <a:cs typeface="Arial Unicode MS" charset="0"/>
                        </a:rPr>
                        <a:t>万美金</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B w="12700" cap="flat" cmpd="sng">
                      <a:solidFill>
                        <a:srgbClr val="DCDCDC"/>
                      </a:solidFill>
                      <a:prstDash val="soli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文本框 8"/>
          <p:cNvSpPr txBox="1"/>
          <p:nvPr/>
        </p:nvSpPr>
        <p:spPr>
          <a:xfrm>
            <a:off x="2078990" y="7537450"/>
            <a:ext cx="9199245" cy="830997"/>
          </a:xfrm>
          <a:prstGeom prst="rect">
            <a:avLst/>
          </a:prstGeom>
          <a:noFill/>
        </p:spPr>
        <p:txBody>
          <a:bodyPr wrap="square" rtlCol="0">
            <a:spAutoFit/>
          </a:bodyPr>
          <a:lstStyle/>
          <a:p>
            <a:r>
              <a:rPr lang="en-US" altLang="zh-CN" sz="2400" dirty="0" err="1">
                <a:latin typeface="华文楷体" panose="02010600040101010101" pitchFamily="2" charset="-122"/>
                <a:ea typeface="华文楷体" panose="02010600040101010101" pitchFamily="2" charset="-122"/>
              </a:rPr>
              <a:t>RegD</a:t>
            </a:r>
            <a:r>
              <a:rPr lang="zh-CN" altLang="en-US" sz="2400" dirty="0">
                <a:latin typeface="华文楷体" panose="02010600040101010101" pitchFamily="2" charset="-122"/>
                <a:ea typeface="华文楷体" panose="02010600040101010101" pitchFamily="2" charset="-122"/>
              </a:rPr>
              <a:t>下</a:t>
            </a:r>
            <a:r>
              <a:rPr sz="2400" dirty="0">
                <a:latin typeface="华文楷体" panose="02010600040101010101" pitchFamily="2" charset="-122"/>
                <a:ea typeface="华文楷体" panose="02010600040101010101" pitchFamily="2" charset="-122"/>
              </a:rPr>
              <a:t>投资者在购买证券后12个月内不可进行交易，必须持有。</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业内主要使用的是</a:t>
            </a:r>
            <a:r>
              <a:rPr lang="en-US" altLang="zh-CN" sz="2400" dirty="0">
                <a:latin typeface="华文楷体" panose="02010600040101010101" pitchFamily="2" charset="-122"/>
                <a:ea typeface="华文楷体" panose="02010600040101010101" pitchFamily="2" charset="-122"/>
              </a:rPr>
              <a:t>Reg 506 (C)</a:t>
            </a:r>
            <a:endParaRPr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indent="0">
              <a:buClr>
                <a:srgbClr val="666666"/>
              </a:buClr>
              <a:buSzPts val="3200"/>
              <a:buFont typeface="Arial" panose="020B0604020202020204"/>
              <a:buNone/>
            </a:pPr>
            <a:r>
              <a:rPr lang="en-US" altLang="zh-CN" sz="3200" b="1" dirty="0" err="1">
                <a:solidFill>
                  <a:srgbClr val="666666"/>
                </a:solidFill>
                <a:latin typeface="华文楷体" panose="02010600040101010101" pitchFamily="2" charset="-122"/>
                <a:ea typeface="华文楷体" panose="02010600040101010101" pitchFamily="2" charset="-122"/>
              </a:rPr>
              <a:t>A</a:t>
            </a:r>
            <a:r>
              <a:rPr sz="3200" b="1" cap="none" dirty="0" err="1">
                <a:solidFill>
                  <a:srgbClr val="666666"/>
                </a:solidFill>
                <a:latin typeface="华文楷体" panose="02010600040101010101" pitchFamily="2" charset="-122"/>
                <a:ea typeface="华文楷体" panose="02010600040101010101" pitchFamily="2" charset="-122"/>
              </a:rPr>
              <a:t>法规</a:t>
            </a:r>
            <a:endParaRPr sz="3200" b="1" cap="none" dirty="0">
              <a:solidFill>
                <a:srgbClr val="666666"/>
              </a:solidFill>
              <a:latin typeface="华文楷体" panose="02010600040101010101" pitchFamily="2" charset="-122"/>
              <a:ea typeface="华文楷体" panose="02010600040101010101" pitchFamily="2" charset="-122"/>
            </a:endParaRPr>
          </a:p>
        </p:txBody>
      </p:sp>
      <p:sp>
        <p:nvSpPr>
          <p:cNvPr id="2" name="矩形 1">
            <a:extLst>
              <a:ext uri="{FF2B5EF4-FFF2-40B4-BE49-F238E27FC236}">
                <a16:creationId xmlns:a16="http://schemas.microsoft.com/office/drawing/2014/main" id="{73435EB5-DDDB-4359-B276-C431A1BA6630}"/>
              </a:ext>
            </a:extLst>
          </p:cNvPr>
          <p:cNvSpPr/>
          <p:nvPr/>
        </p:nvSpPr>
        <p:spPr>
          <a:xfrm>
            <a:off x="1207665" y="2072367"/>
            <a:ext cx="10589465" cy="7109639"/>
          </a:xfrm>
          <a:prstGeom prst="rect">
            <a:avLst/>
          </a:prstGeom>
        </p:spPr>
        <p:txBody>
          <a:bodyPr wrap="square">
            <a:spAutoFit/>
          </a:bodyPr>
          <a:lstStyle/>
          <a:p>
            <a:r>
              <a:rPr lang="en-US" altLang="zh-CN" sz="2400" dirty="0">
                <a:solidFill>
                  <a:srgbClr val="333333"/>
                </a:solidFill>
                <a:latin typeface="华文楷体" panose="02010600040101010101" pitchFamily="2" charset="-122"/>
                <a:ea typeface="华文楷体" panose="02010600040101010101" pitchFamily="2" charset="-122"/>
              </a:rPr>
              <a:t>Regulation A+</a:t>
            </a:r>
            <a:r>
              <a:rPr lang="zh-CN" altLang="en-US" sz="2400" dirty="0">
                <a:solidFill>
                  <a:srgbClr val="333333"/>
                </a:solidFill>
                <a:latin typeface="华文楷体" panose="02010600040101010101" pitchFamily="2" charset="-122"/>
                <a:ea typeface="华文楷体" panose="02010600040101010101" pitchFamily="2" charset="-122"/>
              </a:rPr>
              <a:t>又被称之为</a:t>
            </a:r>
            <a:r>
              <a:rPr lang="en-US" altLang="zh-CN" sz="2400" dirty="0">
                <a:solidFill>
                  <a:srgbClr val="333333"/>
                </a:solidFill>
                <a:latin typeface="华文楷体" panose="02010600040101010101" pitchFamily="2" charset="-122"/>
                <a:ea typeface="华文楷体" panose="02010600040101010101" pitchFamily="2" charset="-122"/>
              </a:rPr>
              <a:t>Mini IPO</a:t>
            </a:r>
            <a:r>
              <a:rPr lang="zh-CN" altLang="en-US" sz="2400" dirty="0">
                <a:solidFill>
                  <a:srgbClr val="333333"/>
                </a:solidFill>
                <a:latin typeface="华文楷体" panose="02010600040101010101" pitchFamily="2" charset="-122"/>
                <a:ea typeface="华文楷体" panose="02010600040101010101" pitchFamily="2" charset="-122"/>
              </a:rPr>
              <a:t>，它可以向全球所有投资人进行募集，且不具备锁定期，所以其性质类似于</a:t>
            </a:r>
            <a:r>
              <a:rPr lang="en-US" altLang="zh-CN" sz="2400" dirty="0">
                <a:solidFill>
                  <a:srgbClr val="333333"/>
                </a:solidFill>
                <a:latin typeface="华文楷体" panose="02010600040101010101" pitchFamily="2" charset="-122"/>
                <a:ea typeface="华文楷体" panose="02010600040101010101" pitchFamily="2" charset="-122"/>
              </a:rPr>
              <a:t>IPO</a:t>
            </a:r>
            <a:r>
              <a:rPr lang="zh-CN" altLang="en-US" sz="2400" dirty="0">
                <a:solidFill>
                  <a:srgbClr val="333333"/>
                </a:solidFill>
                <a:latin typeface="华文楷体" panose="02010600040101010101" pitchFamily="2" charset="-122"/>
                <a:ea typeface="华文楷体" panose="02010600040101010101" pitchFamily="2" charset="-122"/>
              </a:rPr>
              <a:t>，而且绝大部分发行人通过</a:t>
            </a:r>
            <a:r>
              <a:rPr lang="en-US" altLang="zh-CN" sz="2400" dirty="0">
                <a:solidFill>
                  <a:srgbClr val="333333"/>
                </a:solidFill>
                <a:latin typeface="华文楷体" panose="02010600040101010101" pitchFamily="2" charset="-122"/>
                <a:ea typeface="华文楷体" panose="02010600040101010101" pitchFamily="2" charset="-122"/>
              </a:rPr>
              <a:t>Reg A+</a:t>
            </a:r>
            <a:r>
              <a:rPr lang="zh-CN" altLang="en-US" sz="2400" dirty="0">
                <a:solidFill>
                  <a:srgbClr val="333333"/>
                </a:solidFill>
                <a:latin typeface="华文楷体" panose="02010600040101010101" pitchFamily="2" charset="-122"/>
                <a:ea typeface="华文楷体" panose="02010600040101010101" pitchFamily="2" charset="-122"/>
              </a:rPr>
              <a:t>融资后都会准备去</a:t>
            </a:r>
            <a:r>
              <a:rPr lang="en-US" altLang="zh-CN" sz="2400" dirty="0">
                <a:solidFill>
                  <a:srgbClr val="333333"/>
                </a:solidFill>
                <a:latin typeface="华文楷体" panose="02010600040101010101" pitchFamily="2" charset="-122"/>
                <a:ea typeface="华文楷体" panose="02010600040101010101" pitchFamily="2" charset="-122"/>
              </a:rPr>
              <a:t>NASDAQ</a:t>
            </a:r>
            <a:r>
              <a:rPr lang="zh-CN" altLang="en-US" sz="2400" dirty="0">
                <a:solidFill>
                  <a:srgbClr val="333333"/>
                </a:solidFill>
                <a:latin typeface="华文楷体" panose="02010600040101010101" pitchFamily="2" charset="-122"/>
                <a:ea typeface="华文楷体" panose="02010600040101010101" pitchFamily="2" charset="-122"/>
              </a:rPr>
              <a:t>或</a:t>
            </a:r>
            <a:r>
              <a:rPr lang="en-US" altLang="zh-CN" sz="2400" dirty="0">
                <a:solidFill>
                  <a:srgbClr val="333333"/>
                </a:solidFill>
                <a:latin typeface="华文楷体" panose="02010600040101010101" pitchFamily="2" charset="-122"/>
                <a:ea typeface="华文楷体" panose="02010600040101010101" pitchFamily="2" charset="-122"/>
              </a:rPr>
              <a:t>NYSE</a:t>
            </a:r>
            <a:r>
              <a:rPr lang="zh-CN" altLang="en-US" sz="2400" dirty="0">
                <a:solidFill>
                  <a:srgbClr val="333333"/>
                </a:solidFill>
                <a:latin typeface="华文楷体" panose="02010600040101010101" pitchFamily="2" charset="-122"/>
                <a:ea typeface="华文楷体" panose="02010600040101010101" pitchFamily="2" charset="-122"/>
              </a:rPr>
              <a:t>上市。</a:t>
            </a:r>
            <a:endParaRPr lang="en-US" altLang="zh-CN" sz="2400" dirty="0">
              <a:solidFill>
                <a:srgbClr val="333333"/>
              </a:solidFill>
              <a:latin typeface="华文楷体" panose="02010600040101010101" pitchFamily="2" charset="-122"/>
              <a:ea typeface="华文楷体" panose="02010600040101010101" pitchFamily="2" charset="-122"/>
            </a:endParaRPr>
          </a:p>
          <a:p>
            <a:endParaRPr lang="zh-CN" altLang="en-US" sz="2400" dirty="0">
              <a:solidFill>
                <a:srgbClr val="333333"/>
              </a:solidFill>
              <a:latin typeface="华文楷体" panose="02010600040101010101" pitchFamily="2" charset="-122"/>
              <a:ea typeface="华文楷体" panose="02010600040101010101" pitchFamily="2" charset="-122"/>
            </a:endParaRPr>
          </a:p>
          <a:p>
            <a:r>
              <a:rPr lang="zh-CN" altLang="en-US" sz="2400" dirty="0">
                <a:solidFill>
                  <a:srgbClr val="333333"/>
                </a:solidFill>
                <a:latin typeface="华文楷体" panose="02010600040101010101" pitchFamily="2" charset="-122"/>
                <a:ea typeface="华文楷体" panose="02010600040101010101" pitchFamily="2" charset="-122"/>
              </a:rPr>
              <a:t>但是</a:t>
            </a:r>
            <a:r>
              <a:rPr lang="en-US" altLang="zh-CN" sz="2400" dirty="0">
                <a:solidFill>
                  <a:srgbClr val="333333"/>
                </a:solidFill>
                <a:latin typeface="华文楷体" panose="02010600040101010101" pitchFamily="2" charset="-122"/>
                <a:ea typeface="华文楷体" panose="02010600040101010101" pitchFamily="2" charset="-122"/>
              </a:rPr>
              <a:t>Regulation A+</a:t>
            </a:r>
            <a:r>
              <a:rPr lang="zh-CN" altLang="en-US" sz="2400" dirty="0">
                <a:solidFill>
                  <a:srgbClr val="333333"/>
                </a:solidFill>
                <a:latin typeface="华文楷体" panose="02010600040101010101" pitchFamily="2" charset="-122"/>
                <a:ea typeface="华文楷体" panose="02010600040101010101" pitchFamily="2" charset="-122"/>
              </a:rPr>
              <a:t>对发行人也有比较多的要求和限制，</a:t>
            </a:r>
            <a:r>
              <a:rPr lang="zh-CN" altLang="en-US" sz="2400" dirty="0">
                <a:solidFill>
                  <a:srgbClr val="FF0000"/>
                </a:solidFill>
                <a:latin typeface="华文楷体" panose="02010600040101010101" pitchFamily="2" charset="-122"/>
                <a:ea typeface="华文楷体" panose="02010600040101010101" pitchFamily="2" charset="-122"/>
              </a:rPr>
              <a:t>首先发行人需要注册在美国或加拿大境内</a:t>
            </a:r>
            <a:r>
              <a:rPr lang="zh-CN" altLang="en-US" sz="2400" dirty="0">
                <a:solidFill>
                  <a:srgbClr val="333333"/>
                </a:solidFill>
                <a:latin typeface="华文楷体" panose="02010600040101010101" pitchFamily="2" charset="-122"/>
                <a:ea typeface="华文楷体" panose="02010600040101010101" pitchFamily="2" charset="-122"/>
              </a:rPr>
              <a:t>，</a:t>
            </a:r>
            <a:r>
              <a:rPr lang="zh-CN" altLang="en-US" sz="2400" dirty="0">
                <a:solidFill>
                  <a:srgbClr val="FF0000"/>
                </a:solidFill>
                <a:latin typeface="华文楷体" panose="02010600040101010101" pitchFamily="2" charset="-122"/>
                <a:ea typeface="华文楷体" panose="02010600040101010101" pitchFamily="2" charset="-122"/>
              </a:rPr>
              <a:t>且主要业务也针对该市场</a:t>
            </a:r>
            <a:r>
              <a:rPr lang="zh-CN" altLang="en-US" sz="2400" dirty="0">
                <a:solidFill>
                  <a:srgbClr val="333333"/>
                </a:solidFill>
                <a:latin typeface="华文楷体" panose="02010600040101010101" pitchFamily="2" charset="-122"/>
                <a:ea typeface="华文楷体" panose="02010600040101010101" pitchFamily="2" charset="-122"/>
              </a:rPr>
              <a:t>，其次发行人需要完整的准备</a:t>
            </a:r>
            <a:r>
              <a:rPr lang="en-US" altLang="zh-CN" sz="2400" dirty="0">
                <a:solidFill>
                  <a:srgbClr val="333333"/>
                </a:solidFill>
                <a:latin typeface="华文楷体" panose="02010600040101010101" pitchFamily="2" charset="-122"/>
                <a:ea typeface="华文楷体" panose="02010600040101010101" pitchFamily="2" charset="-122"/>
              </a:rPr>
              <a:t>Form 1-A</a:t>
            </a:r>
            <a:r>
              <a:rPr lang="zh-CN" altLang="en-US" sz="2400" dirty="0">
                <a:solidFill>
                  <a:srgbClr val="333333"/>
                </a:solidFill>
                <a:latin typeface="华文楷体" panose="02010600040101010101" pitchFamily="2" charset="-122"/>
                <a:ea typeface="华文楷体" panose="02010600040101010101" pitchFamily="2" charset="-122"/>
              </a:rPr>
              <a:t>内容，包括发行人信息、中介机构信息、本次发行情况、适用法律法规等。</a:t>
            </a:r>
            <a:endParaRPr lang="en-US" altLang="zh-CN" sz="2400" dirty="0">
              <a:solidFill>
                <a:srgbClr val="333333"/>
              </a:solidFill>
              <a:latin typeface="华文楷体" panose="02010600040101010101" pitchFamily="2" charset="-122"/>
              <a:ea typeface="华文楷体" panose="02010600040101010101" pitchFamily="2" charset="-122"/>
            </a:endParaRPr>
          </a:p>
          <a:p>
            <a:endParaRPr lang="zh-CN" altLang="en-US" sz="2400" dirty="0">
              <a:solidFill>
                <a:srgbClr val="333333"/>
              </a:solidFill>
              <a:latin typeface="华文楷体" panose="02010600040101010101" pitchFamily="2" charset="-122"/>
              <a:ea typeface="华文楷体" panose="02010600040101010101" pitchFamily="2" charset="-122"/>
            </a:endParaRPr>
          </a:p>
          <a:p>
            <a:r>
              <a:rPr lang="en-US" altLang="zh-CN" sz="2400" dirty="0">
                <a:solidFill>
                  <a:srgbClr val="333333"/>
                </a:solidFill>
                <a:latin typeface="华文楷体" panose="02010600040101010101" pitchFamily="2" charset="-122"/>
                <a:ea typeface="华文楷体" panose="02010600040101010101" pitchFamily="2" charset="-122"/>
              </a:rPr>
              <a:t>Regulation A+</a:t>
            </a:r>
            <a:r>
              <a:rPr lang="zh-CN" altLang="en-US" sz="2400" dirty="0">
                <a:solidFill>
                  <a:srgbClr val="333333"/>
                </a:solidFill>
                <a:latin typeface="华文楷体" panose="02010600040101010101" pitchFamily="2" charset="-122"/>
                <a:ea typeface="华文楷体" panose="02010600040101010101" pitchFamily="2" charset="-122"/>
              </a:rPr>
              <a:t>规则下有两大类别：</a:t>
            </a:r>
          </a:p>
          <a:p>
            <a:r>
              <a:rPr lang="zh-CN" altLang="en-US" sz="2400" dirty="0">
                <a:solidFill>
                  <a:srgbClr val="333333"/>
                </a:solidFill>
                <a:latin typeface="华文楷体" panose="02010600040101010101" pitchFamily="2" charset="-122"/>
                <a:ea typeface="华文楷体" panose="02010600040101010101" pitchFamily="2" charset="-122"/>
              </a:rPr>
              <a:t>第一类，</a:t>
            </a:r>
            <a:r>
              <a:rPr lang="en-US" altLang="zh-CN" sz="2400" dirty="0">
                <a:solidFill>
                  <a:srgbClr val="333333"/>
                </a:solidFill>
                <a:latin typeface="华文楷体" panose="02010600040101010101" pitchFamily="2" charset="-122"/>
                <a:ea typeface="华文楷体" panose="02010600040101010101" pitchFamily="2" charset="-122"/>
              </a:rPr>
              <a:t>12</a:t>
            </a:r>
            <a:r>
              <a:rPr lang="zh-CN" altLang="en-US" sz="2400" dirty="0">
                <a:solidFill>
                  <a:srgbClr val="333333"/>
                </a:solidFill>
                <a:latin typeface="华文楷体" panose="02010600040101010101" pitchFamily="2" charset="-122"/>
                <a:ea typeface="华文楷体" panose="02010600040101010101" pitchFamily="2" charset="-122"/>
              </a:rPr>
              <a:t>个月内融资金额不得超过</a:t>
            </a:r>
            <a:r>
              <a:rPr lang="en-US" altLang="zh-CN" sz="2400" dirty="0">
                <a:solidFill>
                  <a:srgbClr val="333333"/>
                </a:solidFill>
                <a:latin typeface="华文楷体" panose="02010600040101010101" pitchFamily="2" charset="-122"/>
                <a:ea typeface="华文楷体" panose="02010600040101010101" pitchFamily="2" charset="-122"/>
              </a:rPr>
              <a:t>2000</a:t>
            </a:r>
            <a:r>
              <a:rPr lang="zh-CN" altLang="en-US" sz="2400" dirty="0">
                <a:solidFill>
                  <a:srgbClr val="333333"/>
                </a:solidFill>
                <a:latin typeface="华文楷体" panose="02010600040101010101" pitchFamily="2" charset="-122"/>
                <a:ea typeface="华文楷体" panose="02010600040101010101" pitchFamily="2" charset="-122"/>
              </a:rPr>
              <a:t>万元美金，关联方股东投资额不超过</a:t>
            </a:r>
            <a:r>
              <a:rPr lang="en-US" altLang="zh-CN" sz="2400" dirty="0">
                <a:solidFill>
                  <a:srgbClr val="333333"/>
                </a:solidFill>
                <a:latin typeface="华文楷体" panose="02010600040101010101" pitchFamily="2" charset="-122"/>
                <a:ea typeface="华文楷体" panose="02010600040101010101" pitchFamily="2" charset="-122"/>
              </a:rPr>
              <a:t>600</a:t>
            </a:r>
            <a:r>
              <a:rPr lang="zh-CN" altLang="en-US" sz="2400" dirty="0">
                <a:solidFill>
                  <a:srgbClr val="333333"/>
                </a:solidFill>
                <a:latin typeface="华文楷体" panose="02010600040101010101" pitchFamily="2" charset="-122"/>
                <a:ea typeface="华文楷体" panose="02010600040101010101" pitchFamily="2" charset="-122"/>
              </a:rPr>
              <a:t>万元美金。</a:t>
            </a:r>
          </a:p>
          <a:p>
            <a:r>
              <a:rPr lang="zh-CN" altLang="en-US" sz="2400" dirty="0">
                <a:solidFill>
                  <a:srgbClr val="333333"/>
                </a:solidFill>
                <a:latin typeface="华文楷体" panose="02010600040101010101" pitchFamily="2" charset="-122"/>
                <a:ea typeface="华文楷体" panose="02010600040101010101" pitchFamily="2" charset="-122"/>
              </a:rPr>
              <a:t>第二类，</a:t>
            </a:r>
            <a:r>
              <a:rPr lang="en-US" altLang="zh-CN" sz="2400" dirty="0">
                <a:solidFill>
                  <a:srgbClr val="333333"/>
                </a:solidFill>
                <a:latin typeface="华文楷体" panose="02010600040101010101" pitchFamily="2" charset="-122"/>
                <a:ea typeface="华文楷体" panose="02010600040101010101" pitchFamily="2" charset="-122"/>
              </a:rPr>
              <a:t>12</a:t>
            </a:r>
            <a:r>
              <a:rPr lang="zh-CN" altLang="en-US" sz="2400" dirty="0">
                <a:solidFill>
                  <a:srgbClr val="333333"/>
                </a:solidFill>
                <a:latin typeface="华文楷体" panose="02010600040101010101" pitchFamily="2" charset="-122"/>
                <a:ea typeface="华文楷体" panose="02010600040101010101" pitchFamily="2" charset="-122"/>
              </a:rPr>
              <a:t>个月内融资金额不得超过</a:t>
            </a:r>
            <a:r>
              <a:rPr lang="en-US" altLang="zh-CN" sz="2400" dirty="0">
                <a:solidFill>
                  <a:srgbClr val="333333"/>
                </a:solidFill>
                <a:latin typeface="华文楷体" panose="02010600040101010101" pitchFamily="2" charset="-122"/>
                <a:ea typeface="华文楷体" panose="02010600040101010101" pitchFamily="2" charset="-122"/>
              </a:rPr>
              <a:t>5000</a:t>
            </a:r>
            <a:r>
              <a:rPr lang="zh-CN" altLang="en-US" sz="2400" dirty="0">
                <a:solidFill>
                  <a:srgbClr val="333333"/>
                </a:solidFill>
                <a:latin typeface="华文楷体" panose="02010600040101010101" pitchFamily="2" charset="-122"/>
                <a:ea typeface="华文楷体" panose="02010600040101010101" pitchFamily="2" charset="-122"/>
              </a:rPr>
              <a:t>万元美金，关联方股东投资额不超过</a:t>
            </a:r>
            <a:r>
              <a:rPr lang="en-US" altLang="zh-CN" sz="2400" dirty="0">
                <a:solidFill>
                  <a:srgbClr val="333333"/>
                </a:solidFill>
                <a:latin typeface="华文楷体" panose="02010600040101010101" pitchFamily="2" charset="-122"/>
                <a:ea typeface="华文楷体" panose="02010600040101010101" pitchFamily="2" charset="-122"/>
              </a:rPr>
              <a:t>1500</a:t>
            </a:r>
            <a:r>
              <a:rPr lang="zh-CN" altLang="en-US" sz="2400" dirty="0">
                <a:solidFill>
                  <a:srgbClr val="333333"/>
                </a:solidFill>
                <a:latin typeface="华文楷体" panose="02010600040101010101" pitchFamily="2" charset="-122"/>
                <a:ea typeface="华文楷体" panose="02010600040101010101" pitchFamily="2" charset="-122"/>
              </a:rPr>
              <a:t>万元美金。</a:t>
            </a:r>
          </a:p>
          <a:p>
            <a:r>
              <a:rPr lang="zh-CN" altLang="en-US" sz="2400" dirty="0">
                <a:solidFill>
                  <a:srgbClr val="333333"/>
                </a:solidFill>
                <a:latin typeface="华文楷体" panose="02010600040101010101" pitchFamily="2" charset="-122"/>
                <a:ea typeface="华文楷体" panose="02010600040101010101" pitchFamily="2" charset="-122"/>
              </a:rPr>
              <a:t>第一类融资金额较少，但只许披露未审计的财务报表，且不限制投资人投资金额；</a:t>
            </a:r>
            <a:endParaRPr lang="en-US" altLang="zh-CN" sz="2400" dirty="0">
              <a:solidFill>
                <a:srgbClr val="333333"/>
              </a:solidFill>
              <a:latin typeface="华文楷体" panose="02010600040101010101" pitchFamily="2" charset="-122"/>
              <a:ea typeface="华文楷体" panose="02010600040101010101" pitchFamily="2" charset="-122"/>
            </a:endParaRPr>
          </a:p>
          <a:p>
            <a:r>
              <a:rPr lang="zh-CN" altLang="en-US" sz="2400" dirty="0">
                <a:solidFill>
                  <a:srgbClr val="333333"/>
                </a:solidFill>
                <a:latin typeface="华文楷体" panose="02010600040101010101" pitchFamily="2" charset="-122"/>
                <a:ea typeface="华文楷体" panose="02010600040101010101" pitchFamily="2" charset="-122"/>
              </a:rPr>
              <a:t>第二类融资金额较多，但须披露经审计的财务报表，且非合格投资人投资额不得超过其年收入或净资产的</a:t>
            </a:r>
            <a:r>
              <a:rPr lang="en-US" altLang="zh-CN" sz="2400" dirty="0">
                <a:solidFill>
                  <a:srgbClr val="333333"/>
                </a:solidFill>
                <a:latin typeface="华文楷体" panose="02010600040101010101" pitchFamily="2" charset="-122"/>
                <a:ea typeface="华文楷体" panose="02010600040101010101" pitchFamily="2" charset="-122"/>
              </a:rPr>
              <a:t>10%</a:t>
            </a:r>
            <a:r>
              <a:rPr lang="zh-CN" altLang="en-US" sz="2400" dirty="0">
                <a:solidFill>
                  <a:srgbClr val="333333"/>
                </a:solidFill>
                <a:latin typeface="华文楷体" panose="02010600040101010101" pitchFamily="2" charset="-122"/>
                <a:ea typeface="华文楷体" panose="02010600040101010101" pitchFamily="2" charset="-122"/>
              </a:rPr>
              <a:t>，然而第二类融资可进行部分老股转让，使前期投资者套现。</a:t>
            </a:r>
          </a:p>
        </p:txBody>
      </p:sp>
    </p:spTree>
    <p:extLst>
      <p:ext uri="{BB962C8B-B14F-4D97-AF65-F5344CB8AC3E}">
        <p14:creationId xmlns:p14="http://schemas.microsoft.com/office/powerpoint/2010/main" val="2442635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indent="0">
              <a:buClr>
                <a:srgbClr val="666666"/>
              </a:buClr>
              <a:buSzPts val="3200"/>
              <a:buFont typeface="Arial" panose="020B0604020202020204"/>
              <a:buNone/>
            </a:pPr>
            <a:r>
              <a:rPr lang="en-US" sz="3200" b="1" cap="none">
                <a:solidFill>
                  <a:srgbClr val="666666"/>
                </a:solidFill>
                <a:latin typeface="华文楷体" panose="02010600040101010101" pitchFamily="2" charset="-122"/>
                <a:ea typeface="华文楷体" panose="02010600040101010101" pitchFamily="2" charset="-122"/>
              </a:rPr>
              <a:t>S</a:t>
            </a:r>
            <a:r>
              <a:rPr sz="3200" b="1" cap="none">
                <a:solidFill>
                  <a:srgbClr val="666666"/>
                </a:solidFill>
                <a:latin typeface="华文楷体" panose="02010600040101010101" pitchFamily="2" charset="-122"/>
                <a:ea typeface="华文楷体" panose="02010600040101010101" pitchFamily="2" charset="-122"/>
              </a:rPr>
              <a:t>法规</a:t>
            </a:r>
            <a:r>
              <a:rPr lang="zh-CN" sz="3200" b="1" cap="none">
                <a:solidFill>
                  <a:srgbClr val="666666"/>
                </a:solidFill>
                <a:latin typeface="华文楷体" panose="02010600040101010101" pitchFamily="2" charset="-122"/>
                <a:ea typeface="华文楷体" panose="02010600040101010101" pitchFamily="2" charset="-122"/>
              </a:rPr>
              <a:t>与</a:t>
            </a:r>
            <a:r>
              <a:rPr lang="en-US" altLang="zh-CN" sz="3200" b="1" cap="none">
                <a:solidFill>
                  <a:srgbClr val="666666"/>
                </a:solidFill>
                <a:latin typeface="华文楷体" panose="02010600040101010101" pitchFamily="2" charset="-122"/>
                <a:ea typeface="华文楷体" panose="02010600040101010101" pitchFamily="2" charset="-122"/>
              </a:rPr>
              <a:t>A</a:t>
            </a:r>
            <a:r>
              <a:rPr lang="zh-CN" altLang="en-US" sz="3200" b="1" cap="none">
                <a:solidFill>
                  <a:srgbClr val="666666"/>
                </a:solidFill>
                <a:latin typeface="华文楷体" panose="02010600040101010101" pitchFamily="2" charset="-122"/>
                <a:ea typeface="华文楷体" panose="02010600040101010101" pitchFamily="2" charset="-122"/>
              </a:rPr>
              <a:t>法规</a:t>
            </a:r>
          </a:p>
        </p:txBody>
      </p:sp>
      <p:graphicFrame>
        <p:nvGraphicFramePr>
          <p:cNvPr id="5" name="表格 4"/>
          <p:cNvGraphicFramePr/>
          <p:nvPr>
            <p:extLst>
              <p:ext uri="{D42A27DB-BD31-4B8C-83A1-F6EECF244321}">
                <p14:modId xmlns:p14="http://schemas.microsoft.com/office/powerpoint/2010/main" val="2284069285"/>
              </p:ext>
            </p:extLst>
          </p:nvPr>
        </p:nvGraphicFramePr>
        <p:xfrm>
          <a:off x="1107231" y="2552891"/>
          <a:ext cx="10233200" cy="4299670"/>
        </p:xfrm>
        <a:graphic>
          <a:graphicData uri="http://schemas.openxmlformats.org/drawingml/2006/table">
            <a:tbl>
              <a:tblPr firstRow="1" bandRow="1">
                <a:tableStyleId>{5940675A-B579-460E-94D1-54222C63F5DA}</a:tableStyleId>
              </a:tblPr>
              <a:tblGrid>
                <a:gridCol w="1579621">
                  <a:extLst>
                    <a:ext uri="{9D8B030D-6E8A-4147-A177-3AD203B41FA5}">
                      <a16:colId xmlns:a16="http://schemas.microsoft.com/office/drawing/2014/main" val="20000"/>
                    </a:ext>
                  </a:extLst>
                </a:gridCol>
                <a:gridCol w="2132489">
                  <a:extLst>
                    <a:ext uri="{9D8B030D-6E8A-4147-A177-3AD203B41FA5}">
                      <a16:colId xmlns:a16="http://schemas.microsoft.com/office/drawing/2014/main" val="20001"/>
                    </a:ext>
                  </a:extLst>
                </a:gridCol>
                <a:gridCol w="1783599">
                  <a:extLst>
                    <a:ext uri="{9D8B030D-6E8A-4147-A177-3AD203B41FA5}">
                      <a16:colId xmlns:a16="http://schemas.microsoft.com/office/drawing/2014/main" val="20002"/>
                    </a:ext>
                  </a:extLst>
                </a:gridCol>
                <a:gridCol w="1989636">
                  <a:extLst>
                    <a:ext uri="{9D8B030D-6E8A-4147-A177-3AD203B41FA5}">
                      <a16:colId xmlns:a16="http://schemas.microsoft.com/office/drawing/2014/main" val="20003"/>
                    </a:ext>
                  </a:extLst>
                </a:gridCol>
                <a:gridCol w="2747855">
                  <a:extLst>
                    <a:ext uri="{9D8B030D-6E8A-4147-A177-3AD203B41FA5}">
                      <a16:colId xmlns:a16="http://schemas.microsoft.com/office/drawing/2014/main" val="20004"/>
                    </a:ext>
                  </a:extLst>
                </a:gridCol>
              </a:tblGrid>
              <a:tr h="559520">
                <a:tc>
                  <a:txBody>
                    <a:bodyPr/>
                    <a:lstStyle/>
                    <a:p>
                      <a:pPr marL="0" indent="0" algn="ctr">
                        <a:buNone/>
                      </a:pPr>
                      <a:r>
                        <a:rPr lang="en-US" sz="2400" dirty="0" err="1">
                          <a:solidFill>
                            <a:srgbClr val="F8F8F8"/>
                          </a:solidFill>
                          <a:latin typeface="华文楷体" panose="02010600040101010101" pitchFamily="2" charset="-122"/>
                          <a:ea typeface="华文楷体" panose="02010600040101010101" pitchFamily="2" charset="-122"/>
                          <a:cs typeface="Arial Unicode MS" charset="0"/>
                        </a:rPr>
                        <a:t>法规</a:t>
                      </a:r>
                      <a:endParaRPr lang="en-US" altLang="en-US" sz="2400" dirty="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dirty="0" err="1">
                          <a:solidFill>
                            <a:srgbClr val="F8F8F8"/>
                          </a:solidFill>
                          <a:latin typeface="华文楷体" panose="02010600040101010101" pitchFamily="2" charset="-122"/>
                          <a:ea typeface="华文楷体" panose="02010600040101010101" pitchFamily="2" charset="-122"/>
                          <a:cs typeface="Arial Unicode MS" charset="0"/>
                        </a:rPr>
                        <a:t>投资要求</a:t>
                      </a:r>
                      <a:endParaRPr lang="en-US" altLang="en-US" sz="2400" dirty="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dirty="0" err="1">
                          <a:solidFill>
                            <a:srgbClr val="F8F8F8"/>
                          </a:solidFill>
                          <a:latin typeface="华文楷体" panose="02010600040101010101" pitchFamily="2" charset="-122"/>
                          <a:ea typeface="华文楷体" panose="02010600040101010101" pitchFamily="2" charset="-122"/>
                          <a:cs typeface="Arial Unicode MS" charset="0"/>
                        </a:rPr>
                        <a:t>宣传</a:t>
                      </a:r>
                      <a:endParaRPr lang="en-US" altLang="en-US" sz="2400" dirty="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Arial Unicode MS" charset="0"/>
                        </a:rPr>
                        <a:t>额度</a:t>
                      </a:r>
                      <a:endParaRPr lang="en-US" altLang="en-US" sz="240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dirty="0" err="1">
                          <a:solidFill>
                            <a:srgbClr val="F8F8F8"/>
                          </a:solidFill>
                          <a:latin typeface="华文楷体" panose="02010600040101010101" pitchFamily="2" charset="-122"/>
                          <a:ea typeface="华文楷体" panose="02010600040101010101" pitchFamily="2" charset="-122"/>
                          <a:cs typeface="Arial Unicode MS" charset="0"/>
                        </a:rPr>
                        <a:t>披露标准</a:t>
                      </a:r>
                      <a:endParaRPr lang="en-US" altLang="en-US" sz="2400" dirty="0">
                        <a:solidFill>
                          <a:srgbClr val="F8F8F8"/>
                        </a:solidFill>
                        <a:latin typeface="华文楷体" panose="02010600040101010101" pitchFamily="2" charset="-122"/>
                        <a:ea typeface="华文楷体" panose="02010600040101010101" pitchFamily="2" charset="-122"/>
                        <a:cs typeface="Arial Unicode MS" charset="0"/>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extLst>
                  <a:ext uri="{0D108BD9-81ED-4DB2-BD59-A6C34878D82A}">
                    <a16:rowId xmlns:a16="http://schemas.microsoft.com/office/drawing/2014/main" val="10000"/>
                  </a:ext>
                </a:extLst>
              </a:tr>
              <a:tr h="1579245">
                <a:tc>
                  <a:txBody>
                    <a:bodyPr/>
                    <a:lstStyle/>
                    <a:p>
                      <a:pPr marL="0" indent="0" algn="ctr">
                        <a:buNone/>
                      </a:pPr>
                      <a:r>
                        <a:rPr lang="en-US" sz="2400" dirty="0">
                          <a:latin typeface="华文楷体" panose="02010600040101010101" pitchFamily="2" charset="-122"/>
                          <a:ea typeface="华文楷体" panose="02010600040101010101" pitchFamily="2" charset="-122"/>
                          <a:cs typeface="Arial Unicode MS" charset="0"/>
                        </a:rPr>
                        <a:t>Reg A</a:t>
                      </a:r>
                    </a:p>
                    <a:p>
                      <a:pPr marL="0" indent="0" algn="ctr">
                        <a:buNone/>
                      </a:pPr>
                      <a:r>
                        <a:rPr lang="en-US" sz="2400" dirty="0">
                          <a:latin typeface="华文楷体" panose="02010600040101010101" pitchFamily="2" charset="-122"/>
                          <a:ea typeface="华文楷体" panose="02010600040101010101" pitchFamily="2" charset="-122"/>
                          <a:cs typeface="Arial Unicode MS" charset="0"/>
                        </a:rPr>
                        <a:t>（Tier1）</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Arial Unicode MS" charset="0"/>
                        </a:rPr>
                        <a:t>合格投资者和其他投资者</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Arial Unicode MS" charset="0"/>
                        </a:rPr>
                        <a:t>可以公开宣传</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a:latin typeface="华文楷体" panose="02010600040101010101" pitchFamily="2" charset="-122"/>
                          <a:ea typeface="华文楷体" panose="02010600040101010101" pitchFamily="2" charset="-122"/>
                          <a:cs typeface="Arial Unicode MS" charset="0"/>
                        </a:rPr>
                        <a:t>12个月以内最多募集$20million</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zh-CN" altLang="en-US" sz="2400" dirty="0">
                          <a:latin typeface="华文楷体" panose="02010600040101010101" pitchFamily="2" charset="-122"/>
                          <a:ea typeface="+mn-ea"/>
                          <a:cs typeface="Arial Unicode MS" charset="0"/>
                        </a:rPr>
                        <a:t>但只许披露未审计的财务报表，且不限制投资人投资金额；</a:t>
                      </a:r>
                    </a:p>
                    <a:p>
                      <a:pPr marL="0" indent="0" algn="ctr">
                        <a:buNone/>
                      </a:pP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lgn="ctr">
                      <a:solidFill>
                        <a:srgbClr val="DCDCDC"/>
                      </a:solidFill>
                      <a:prstDash val="solid"/>
                      <a:round/>
                      <a:headEnd type="none" w="med" len="med"/>
                      <a:tailEnd type="none" w="med" len="med"/>
                    </a:lnL>
                    <a:lnR w="12700" cap="flat" cmpd="sng">
                      <a:solidFill>
                        <a:srgbClr val="DCDCDC"/>
                      </a:solidFill>
                      <a:prstDash val="solid"/>
                      <a:headEnd type="none" w="med" len="med"/>
                      <a:tailEnd type="none" w="med" len="med"/>
                    </a:lnR>
                    <a:lnT w="12700" cap="flat" cmpd="sng" algn="ctr">
                      <a:solidFill>
                        <a:srgbClr val="DCDCDC"/>
                      </a:solidFill>
                      <a:prstDash val="solid"/>
                      <a:roun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84350">
                <a:tc>
                  <a:txBody>
                    <a:bodyPr/>
                    <a:lstStyle/>
                    <a:p>
                      <a:pPr marL="0" indent="0" algn="ctr">
                        <a:buNone/>
                      </a:pPr>
                      <a:r>
                        <a:rPr lang="en-US" sz="2400" dirty="0">
                          <a:latin typeface="华文楷体" panose="02010600040101010101" pitchFamily="2" charset="-122"/>
                          <a:ea typeface="华文楷体" panose="02010600040101010101" pitchFamily="2" charset="-122"/>
                          <a:cs typeface="Arial Unicode MS" charset="0"/>
                        </a:rPr>
                        <a:t>Reg A</a:t>
                      </a:r>
                    </a:p>
                    <a:p>
                      <a:pPr marL="0" indent="0" algn="ctr">
                        <a:buNone/>
                      </a:pPr>
                      <a:r>
                        <a:rPr lang="en-US" sz="2400" dirty="0">
                          <a:latin typeface="华文楷体" panose="02010600040101010101" pitchFamily="2" charset="-122"/>
                          <a:ea typeface="华文楷体" panose="02010600040101010101" pitchFamily="2" charset="-122"/>
                          <a:cs typeface="Arial Unicode MS" charset="0"/>
                        </a:rPr>
                        <a:t>（Tier2）</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Arial Unicode MS" charset="0"/>
                        </a:rPr>
                        <a:t>合格投资者和其他投资者（其他投资者有投资限额）</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Arial Unicode MS" charset="0"/>
                        </a:rPr>
                        <a:t>可以公开宣传</a:t>
                      </a:r>
                      <a:endParaRPr lang="en-US" altLang="en-US" sz="240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a:latin typeface="华文楷体" panose="02010600040101010101" pitchFamily="2" charset="-122"/>
                          <a:ea typeface="华文楷体" panose="02010600040101010101" pitchFamily="2" charset="-122"/>
                          <a:cs typeface="Arial Unicode MS" charset="0"/>
                        </a:rPr>
                        <a:t>12个月以内最多募集$50million</a:t>
                      </a:r>
                      <a:endParaRPr lang="en-US" altLang="en-US" sz="2400" dirty="0">
                        <a:latin typeface="华文楷体" panose="02010600040101010101" pitchFamily="2" charset="-122"/>
                        <a:ea typeface="华文楷体" panose="02010600040101010101" pitchFamily="2" charset="-122"/>
                        <a:cs typeface="Arial Unicode MS"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indent="0">
              <a:buClr>
                <a:srgbClr val="666666"/>
              </a:buClr>
              <a:buSzPts val="3200"/>
              <a:buFont typeface="Arial" panose="020B0604020202020204"/>
              <a:buNone/>
            </a:pPr>
            <a:r>
              <a:rPr lang="zh-CN" altLang="en-US" sz="3200" b="1" cap="none">
                <a:solidFill>
                  <a:srgbClr val="666666"/>
                </a:solidFill>
                <a:latin typeface="华文楷体" panose="02010600040101010101" pitchFamily="2" charset="-122"/>
                <a:ea typeface="华文楷体" panose="02010600040101010101" pitchFamily="2" charset="-122"/>
              </a:rPr>
              <a:t>发行方式</a:t>
            </a:r>
          </a:p>
        </p:txBody>
      </p:sp>
      <p:graphicFrame>
        <p:nvGraphicFramePr>
          <p:cNvPr id="5" name="表格 4"/>
          <p:cNvGraphicFramePr/>
          <p:nvPr>
            <p:extLst>
              <p:ext uri="{D42A27DB-BD31-4B8C-83A1-F6EECF244321}">
                <p14:modId xmlns:p14="http://schemas.microsoft.com/office/powerpoint/2010/main" val="2285600008"/>
              </p:ext>
            </p:extLst>
          </p:nvPr>
        </p:nvGraphicFramePr>
        <p:xfrm>
          <a:off x="1396365" y="2254885"/>
          <a:ext cx="10212705" cy="5857240"/>
        </p:xfrm>
        <a:graphic>
          <a:graphicData uri="http://schemas.openxmlformats.org/drawingml/2006/table">
            <a:tbl>
              <a:tblPr firstRow="1" bandRow="1">
                <a:tableStyleId>{5940675A-B579-460E-94D1-54222C63F5DA}</a:tableStyleId>
              </a:tblPr>
              <a:tblGrid>
                <a:gridCol w="184277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5699760">
                  <a:extLst>
                    <a:ext uri="{9D8B030D-6E8A-4147-A177-3AD203B41FA5}">
                      <a16:colId xmlns:a16="http://schemas.microsoft.com/office/drawing/2014/main" val="20002"/>
                    </a:ext>
                  </a:extLst>
                </a:gridCol>
                <a:gridCol w="1207135">
                  <a:extLst>
                    <a:ext uri="{9D8B030D-6E8A-4147-A177-3AD203B41FA5}">
                      <a16:colId xmlns:a16="http://schemas.microsoft.com/office/drawing/2014/main" val="20003"/>
                    </a:ext>
                  </a:extLst>
                </a:gridCol>
              </a:tblGrid>
              <a:tr h="596900">
                <a:tc>
                  <a:txBody>
                    <a:bodyPr/>
                    <a:lstStyle/>
                    <a:p>
                      <a:pPr marL="0" indent="0" algn="ctr">
                        <a:buNone/>
                      </a:pPr>
                      <a:r>
                        <a:rPr lang="en-US" sz="2400" dirty="0" err="1">
                          <a:solidFill>
                            <a:srgbClr val="F8F8F8"/>
                          </a:solidFill>
                          <a:latin typeface="华文楷体" panose="02010600040101010101" pitchFamily="2" charset="-122"/>
                          <a:ea typeface="华文楷体" panose="02010600040101010101" pitchFamily="2" charset="-122"/>
                          <a:cs typeface="宋体" panose="02010600030101010101" pitchFamily="2" charset="-122"/>
                        </a:rPr>
                        <a:t>机构</a:t>
                      </a:r>
                      <a:endParaRPr lang="en-US" altLang="en-US" sz="2400" dirty="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rPr>
                        <a:t>定位</a:t>
                      </a:r>
                      <a:endParaRPr lang="en-US" alt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rPr>
                        <a:t>简介</a:t>
                      </a:r>
                      <a:endParaRPr lang="en-US" alt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rPr>
                        <a:t>公链</a:t>
                      </a:r>
                      <a:endParaRPr lang="en-US" alt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extLst>
                  <a:ext uri="{0D108BD9-81ED-4DB2-BD59-A6C34878D82A}">
                    <a16:rowId xmlns:a16="http://schemas.microsoft.com/office/drawing/2014/main" val="10000"/>
                  </a:ext>
                </a:extLst>
              </a:tr>
              <a:tr h="937260">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Polymath</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协议</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Arial" panose="020B0604020202020204" pitchFamily="34" charset="0"/>
                        </a:rPr>
                        <a:t>融合法律合规的代币化证券的区块链协议</a:t>
                      </a:r>
                      <a:endParaRPr lang="en-US" altLang="en-US" sz="240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以太坊</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0770">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Harbor</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开源平台</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Arial" panose="020B0604020202020204" pitchFamily="34" charset="0"/>
                        </a:rPr>
                        <a:t>传统投资机构无缝接入区块链的平台</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以太坊</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0135">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Securitize</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Arial" panose="020B0604020202020204" pitchFamily="34" charset="0"/>
                        </a:rPr>
                        <a:t>云服务</a:t>
                      </a:r>
                      <a:endParaRPr lang="en-US" altLang="en-US" sz="240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Arial" panose="020B0604020202020204" pitchFamily="34" charset="0"/>
                        </a:rPr>
                        <a:t>提供监管合规的云服务解决方案</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以太坊</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81405">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Trust Token</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协议</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帮助传统资产代币化</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以太坊</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80770">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Swarm</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协议</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a:latin typeface="华文楷体" panose="02010600040101010101" pitchFamily="2" charset="-122"/>
                          <a:ea typeface="华文楷体" panose="02010600040101010101" pitchFamily="2" charset="-122"/>
                          <a:cs typeface="宋体" panose="02010600030101010101" pitchFamily="2" charset="-122"/>
                        </a:rPr>
                        <a:t>通过自己的SRC20 </a:t>
                      </a:r>
                      <a:r>
                        <a:rPr lang="en-US" sz="2400" dirty="0" err="1">
                          <a:latin typeface="华文楷体" panose="02010600040101010101" pitchFamily="2" charset="-122"/>
                          <a:ea typeface="华文楷体" panose="02010600040101010101" pitchFamily="2" charset="-122"/>
                          <a:cs typeface="宋体" panose="02010600030101010101" pitchFamily="2" charset="-122"/>
                        </a:rPr>
                        <a:t>协议对现实世界资产进行代币化</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以太坊</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indent="0">
              <a:buClr>
                <a:srgbClr val="666666"/>
              </a:buClr>
              <a:buSzPts val="3200"/>
              <a:buFont typeface="Arial" panose="020B0604020202020204"/>
              <a:buNone/>
            </a:pPr>
            <a:r>
              <a:rPr lang="zh-CN" altLang="en-US" sz="3200" b="1" cap="none" dirty="0">
                <a:solidFill>
                  <a:srgbClr val="666666"/>
                </a:solidFill>
                <a:latin typeface="华文楷体" panose="02010600040101010101" pitchFamily="2" charset="-122"/>
                <a:ea typeface="华文楷体" panose="02010600040101010101" pitchFamily="2" charset="-122"/>
              </a:rPr>
              <a:t>交易平台</a:t>
            </a:r>
          </a:p>
        </p:txBody>
      </p:sp>
      <p:graphicFrame>
        <p:nvGraphicFramePr>
          <p:cNvPr id="2" name="表格 1"/>
          <p:cNvGraphicFramePr/>
          <p:nvPr>
            <p:extLst>
              <p:ext uri="{D42A27DB-BD31-4B8C-83A1-F6EECF244321}">
                <p14:modId xmlns:p14="http://schemas.microsoft.com/office/powerpoint/2010/main" val="1402743651"/>
              </p:ext>
            </p:extLst>
          </p:nvPr>
        </p:nvGraphicFramePr>
        <p:xfrm>
          <a:off x="1181100" y="2245995"/>
          <a:ext cx="10858500" cy="5875655"/>
        </p:xfrm>
        <a:graphic>
          <a:graphicData uri="http://schemas.openxmlformats.org/drawingml/2006/table">
            <a:tbl>
              <a:tblPr firstRow="1" bandRow="1">
                <a:tableStyleId>{5940675A-B579-460E-94D1-54222C63F5DA}</a:tableStyleId>
              </a:tblPr>
              <a:tblGrid>
                <a:gridCol w="1951355">
                  <a:extLst>
                    <a:ext uri="{9D8B030D-6E8A-4147-A177-3AD203B41FA5}">
                      <a16:colId xmlns:a16="http://schemas.microsoft.com/office/drawing/2014/main" val="20000"/>
                    </a:ext>
                  </a:extLst>
                </a:gridCol>
                <a:gridCol w="1271905">
                  <a:extLst>
                    <a:ext uri="{9D8B030D-6E8A-4147-A177-3AD203B41FA5}">
                      <a16:colId xmlns:a16="http://schemas.microsoft.com/office/drawing/2014/main" val="20001"/>
                    </a:ext>
                  </a:extLst>
                </a:gridCol>
                <a:gridCol w="7635240">
                  <a:extLst>
                    <a:ext uri="{9D8B030D-6E8A-4147-A177-3AD203B41FA5}">
                      <a16:colId xmlns:a16="http://schemas.microsoft.com/office/drawing/2014/main" val="20002"/>
                    </a:ext>
                  </a:extLst>
                </a:gridCol>
              </a:tblGrid>
              <a:tr h="716915">
                <a:tc>
                  <a:txBody>
                    <a:bodyPr/>
                    <a:lstStyle/>
                    <a:p>
                      <a:pPr marL="0" indent="0" algn="ctr">
                        <a:buNone/>
                      </a:pPr>
                      <a:r>
                        <a:rPr lang="en-US" sz="2400" dirty="0" err="1">
                          <a:solidFill>
                            <a:srgbClr val="F8F8F8"/>
                          </a:solidFill>
                          <a:latin typeface="华文楷体" panose="02010600040101010101" pitchFamily="2" charset="-122"/>
                          <a:ea typeface="华文楷体" panose="02010600040101010101" pitchFamily="2" charset="-122"/>
                          <a:cs typeface="宋体" panose="02010600030101010101" pitchFamily="2" charset="-122"/>
                        </a:rPr>
                        <a:t>机构</a:t>
                      </a:r>
                      <a:endParaRPr lang="en-US" altLang="en-US" sz="2400" dirty="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rPr>
                        <a:t>定位</a:t>
                      </a:r>
                      <a:endParaRPr lang="en-US" alt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rPr>
                        <a:t>简介</a:t>
                      </a:r>
                      <a:endParaRPr lang="en-US" alt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extLst>
                  <a:ext uri="{0D108BD9-81ED-4DB2-BD59-A6C34878D82A}">
                    <a16:rowId xmlns:a16="http://schemas.microsoft.com/office/drawing/2014/main" val="10000"/>
                  </a:ext>
                </a:extLst>
              </a:tr>
              <a:tr h="716280">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tZERO</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交易所</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多产品平台</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6915">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Templum</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ATS</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a:latin typeface="华文楷体" panose="02010600040101010101" pitchFamily="2" charset="-122"/>
                          <a:ea typeface="华文楷体" panose="02010600040101010101" pitchFamily="2" charset="-122"/>
                          <a:cs typeface="Arial" panose="020B0604020202020204" pitchFamily="34" charset="0"/>
                        </a:rPr>
                        <a:t> </a:t>
                      </a:r>
                      <a:r>
                        <a:rPr lang="en-US" sz="2400" dirty="0" err="1">
                          <a:latin typeface="华文楷体" panose="02010600040101010101" pitchFamily="2" charset="-122"/>
                          <a:ea typeface="华文楷体" panose="02010600040101010101" pitchFamily="2" charset="-122"/>
                          <a:cs typeface="Arial" panose="020B0604020202020204" pitchFamily="34" charset="0"/>
                        </a:rPr>
                        <a:t>证券型代币发行和二级市场交易提供合规解决方案</a:t>
                      </a:r>
                      <a:r>
                        <a:rPr lang="en-US" sz="2400" dirty="0">
                          <a:latin typeface="华文楷体" panose="02010600040101010101" pitchFamily="2" charset="-122"/>
                          <a:ea typeface="华文楷体" panose="02010600040101010101" pitchFamily="2" charset="-122"/>
                          <a:cs typeface="Arial" panose="020B0604020202020204" pitchFamily="34" charset="0"/>
                        </a:rPr>
                        <a:t> </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6915">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SharesPost</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ATS</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a:latin typeface="华文楷体" panose="02010600040101010101" pitchFamily="2" charset="-122"/>
                          <a:ea typeface="华文楷体" panose="02010600040101010101" pitchFamily="2" charset="-122"/>
                          <a:cs typeface="Arial" panose="020B0604020202020204" pitchFamily="34" charset="0"/>
                        </a:rPr>
                        <a:t> a FINRA-registered broker-dealer </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6280">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Coinlist</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ATS</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a:latin typeface="华文楷体" panose="02010600040101010101" pitchFamily="2" charset="-122"/>
                          <a:ea typeface="华文楷体" panose="02010600040101010101" pitchFamily="2" charset="-122"/>
                          <a:cs typeface="Arial" panose="020B0604020202020204" pitchFamily="34" charset="0"/>
                        </a:rPr>
                        <a:t> </a:t>
                      </a:r>
                      <a:r>
                        <a:rPr lang="en-US" sz="2400" dirty="0" err="1">
                          <a:latin typeface="华文楷体" panose="02010600040101010101" pitchFamily="2" charset="-122"/>
                          <a:ea typeface="华文楷体" panose="02010600040101010101" pitchFamily="2" charset="-122"/>
                          <a:cs typeface="Arial" panose="020B0604020202020204" pitchFamily="34" charset="0"/>
                        </a:rPr>
                        <a:t>为发币方提供销售服务</a:t>
                      </a:r>
                      <a:r>
                        <a:rPr lang="en-US" sz="2400" dirty="0">
                          <a:latin typeface="华文楷体" panose="02010600040101010101" pitchFamily="2" charset="-122"/>
                          <a:ea typeface="华文楷体" panose="02010600040101010101" pitchFamily="2" charset="-122"/>
                          <a:cs typeface="Arial" panose="020B0604020202020204" pitchFamily="34" charset="0"/>
                        </a:rPr>
                        <a:t> </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16915">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Coinbase</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交易所</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Arial" panose="020B0604020202020204" pitchFamily="34" charset="0"/>
                        </a:rPr>
                        <a:t>法币</a:t>
                      </a:r>
                      <a:r>
                        <a:rPr lang="en-US" sz="2400" dirty="0">
                          <a:latin typeface="华文楷体" panose="02010600040101010101" pitchFamily="2" charset="-122"/>
                          <a:ea typeface="华文楷体" panose="02010600040101010101" pitchFamily="2" charset="-122"/>
                          <a:cs typeface="宋体" panose="02010600030101010101" pitchFamily="2" charset="-122"/>
                        </a:rPr>
                        <a:t>—</a:t>
                      </a:r>
                      <a:r>
                        <a:rPr lang="en-US" sz="2400" dirty="0" err="1">
                          <a:latin typeface="华文楷体" panose="02010600040101010101" pitchFamily="2" charset="-122"/>
                          <a:ea typeface="华文楷体" panose="02010600040101010101" pitchFamily="2" charset="-122"/>
                          <a:cs typeface="Arial" panose="020B0604020202020204" pitchFamily="34" charset="0"/>
                        </a:rPr>
                        <a:t>虚拟币交易易所</a:t>
                      </a:r>
                      <a:r>
                        <a:rPr lang="en-US" sz="2400" dirty="0">
                          <a:latin typeface="华文楷体" panose="02010600040101010101" pitchFamily="2" charset="-122"/>
                          <a:ea typeface="华文楷体" panose="02010600040101010101" pitchFamily="2" charset="-122"/>
                          <a:cs typeface="Arial" panose="020B0604020202020204" pitchFamily="34" charset="0"/>
                        </a:rPr>
                        <a:t> </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16915">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OpenFinance</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ATS</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Arial" panose="020B0604020202020204" pitchFamily="34" charset="0"/>
                        </a:rPr>
                        <a:t>允许合规证券型代币交易目前正接受上币申请</a:t>
                      </a:r>
                      <a:r>
                        <a:rPr lang="en-US" sz="2400" dirty="0">
                          <a:latin typeface="华文楷体" panose="02010600040101010101" pitchFamily="2" charset="-122"/>
                          <a:ea typeface="华文楷体" panose="02010600040101010101" pitchFamily="2" charset="-122"/>
                          <a:cs typeface="Arial" panose="020B0604020202020204" pitchFamily="34" charset="0"/>
                        </a:rPr>
                        <a:t> </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58520">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Bancor</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交易所</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Arial" panose="020B0604020202020204" pitchFamily="34" charset="0"/>
                        </a:rPr>
                        <a:t>一个去中心化交易易所，将多个币种与⼀个资金池挂钩</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descr="bg_white01_05.jpg"/>
          <p:cNvPicPr preferRelativeResize="0"/>
          <p:nvPr/>
        </p:nvPicPr>
        <p:blipFill rotWithShape="1">
          <a:blip r:embed="rId3"/>
          <a:srcRect r="5829"/>
          <a:stretch>
            <a:fillRect/>
          </a:stretch>
        </p:blipFill>
        <p:spPr>
          <a:xfrm>
            <a:off x="0" y="-4469"/>
            <a:ext cx="13004800" cy="9762538"/>
          </a:xfrm>
          <a:prstGeom prst="rect">
            <a:avLst/>
          </a:prstGeom>
          <a:noFill/>
          <a:ln>
            <a:noFill/>
          </a:ln>
        </p:spPr>
      </p:pic>
      <p:sp>
        <p:nvSpPr>
          <p:cNvPr id="87" name="Google Shape;87;p16"/>
          <p:cNvSpPr/>
          <p:nvPr/>
        </p:nvSpPr>
        <p:spPr>
          <a:xfrm>
            <a:off x="0" y="3695700"/>
            <a:ext cx="4495500" cy="1269900"/>
          </a:xfrm>
          <a:prstGeom prst="rect">
            <a:avLst/>
          </a:pr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88" name="Google Shape;88;p16"/>
          <p:cNvSpPr/>
          <p:nvPr/>
        </p:nvSpPr>
        <p:spPr>
          <a:xfrm>
            <a:off x="3848100" y="3695700"/>
            <a:ext cx="1269900" cy="1269900"/>
          </a:xfrm>
          <a:prstGeom prst="ellipse">
            <a:avLst/>
          </a:prstGeom>
          <a:solidFill>
            <a:srgbClr val="418B5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89" name="Google Shape;89;p16"/>
          <p:cNvSpPr/>
          <p:nvPr/>
        </p:nvSpPr>
        <p:spPr>
          <a:xfrm>
            <a:off x="4578474" y="3695700"/>
            <a:ext cx="8427900" cy="1269900"/>
          </a:xfrm>
          <a:prstGeom prst="rect">
            <a:avLst/>
          </a:prstGeom>
          <a:solidFill>
            <a:srgbClr val="EEEEE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0" name="Google Shape;90;p16"/>
          <p:cNvSpPr/>
          <p:nvPr/>
        </p:nvSpPr>
        <p:spPr>
          <a:xfrm>
            <a:off x="3930774" y="3695700"/>
            <a:ext cx="1269900" cy="1269900"/>
          </a:xfrm>
          <a:prstGeom prst="ellipse">
            <a:avLst/>
          </a:prstGeom>
          <a:solidFill>
            <a:srgbClr val="EEEEE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1" name="Google Shape;91;p16"/>
          <p:cNvSpPr txBox="1"/>
          <p:nvPr/>
        </p:nvSpPr>
        <p:spPr>
          <a:xfrm>
            <a:off x="2505581" y="4002459"/>
            <a:ext cx="679500" cy="656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4000"/>
              <a:buFont typeface="Arial" panose="020B0604020202020204"/>
              <a:buNone/>
            </a:pPr>
            <a:r>
              <a:rPr lang="zh-CN" sz="4000" b="1" i="0" u="none" strike="noStrike" cap="none">
                <a:solidFill>
                  <a:srgbClr val="FFFFFF"/>
                </a:solidFill>
                <a:latin typeface="华文楷体" panose="02010600040101010101" pitchFamily="2" charset="-122"/>
                <a:ea typeface="华文楷体" panose="02010600040101010101" pitchFamily="2" charset="-122"/>
                <a:sym typeface="Arial" panose="020B0604020202020204"/>
              </a:rPr>
              <a:t>0</a:t>
            </a:r>
            <a:r>
              <a:rPr lang="en-US" altLang="zh-CN" sz="4000" b="1" i="0" u="none" strike="noStrike" cap="none">
                <a:solidFill>
                  <a:srgbClr val="FFFFFF"/>
                </a:solidFill>
                <a:latin typeface="华文楷体" panose="02010600040101010101" pitchFamily="2" charset="-122"/>
                <a:ea typeface="华文楷体" panose="02010600040101010101" pitchFamily="2" charset="-122"/>
                <a:sym typeface="Arial" panose="020B0604020202020204"/>
              </a:rPr>
              <a:t>4</a:t>
            </a:r>
          </a:p>
        </p:txBody>
      </p:sp>
      <p:sp>
        <p:nvSpPr>
          <p:cNvPr id="92" name="Google Shape;92;p16"/>
          <p:cNvSpPr txBox="1"/>
          <p:nvPr/>
        </p:nvSpPr>
        <p:spPr>
          <a:xfrm>
            <a:off x="5200878" y="3971628"/>
            <a:ext cx="4177500" cy="7182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128D50"/>
              </a:buClr>
              <a:buSzPts val="4000"/>
              <a:buFont typeface="Arial" panose="020B0604020202020204"/>
              <a:buNone/>
            </a:pPr>
            <a:r>
              <a:rPr lang="zh-CN" sz="4000" b="1" dirty="0">
                <a:solidFill>
                  <a:srgbClr val="128D50"/>
                </a:solidFill>
                <a:latin typeface="华文楷体" panose="02010600040101010101" pitchFamily="2" charset="-122"/>
                <a:ea typeface="华文楷体" panose="02010600040101010101" pitchFamily="2" charset="-122"/>
              </a:rPr>
              <a:t>案例分析</a:t>
            </a:r>
            <a:endParaRPr lang="zh-CN" sz="1400" b="0" i="0" u="none" strike="noStrike" cap="none" dirty="0">
              <a:solidFill>
                <a:srgbClr val="000000"/>
              </a:solidFill>
              <a:latin typeface="华文楷体" panose="02010600040101010101" pitchFamily="2" charset="-122"/>
              <a:ea typeface="华文楷体" panose="02010600040101010101" pitchFamily="2" charset="-122"/>
              <a:sym typeface="Arial" panose="020B060402020202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indent="0">
              <a:buClr>
                <a:srgbClr val="666666"/>
              </a:buClr>
              <a:buSzPts val="3200"/>
              <a:buFont typeface="Arial" panose="020B0604020202020204"/>
              <a:buNone/>
            </a:pPr>
            <a:r>
              <a:rPr lang="en-US" sz="3200" b="1" cap="none" dirty="0">
                <a:solidFill>
                  <a:srgbClr val="666666"/>
                </a:solidFill>
                <a:latin typeface="华文楷体" panose="02010600040101010101" pitchFamily="2" charset="-122"/>
                <a:ea typeface="华文楷体" panose="02010600040101010101" pitchFamily="2" charset="-122"/>
              </a:rPr>
              <a:t>STO</a:t>
            </a:r>
            <a:r>
              <a:rPr lang="zh-CN" altLang="en-US" sz="3200" b="1" cap="none" dirty="0">
                <a:solidFill>
                  <a:srgbClr val="666666"/>
                </a:solidFill>
                <a:latin typeface="华文楷体" panose="02010600040101010101" pitchFamily="2" charset="-122"/>
                <a:ea typeface="华文楷体" panose="02010600040101010101" pitchFamily="2" charset="-122"/>
              </a:rPr>
              <a:t>案例</a:t>
            </a:r>
          </a:p>
        </p:txBody>
      </p:sp>
      <p:graphicFrame>
        <p:nvGraphicFramePr>
          <p:cNvPr id="2" name="表格 1"/>
          <p:cNvGraphicFramePr/>
          <p:nvPr>
            <p:extLst>
              <p:ext uri="{D42A27DB-BD31-4B8C-83A1-F6EECF244321}">
                <p14:modId xmlns:p14="http://schemas.microsoft.com/office/powerpoint/2010/main" val="1571914679"/>
              </p:ext>
            </p:extLst>
          </p:nvPr>
        </p:nvGraphicFramePr>
        <p:xfrm>
          <a:off x="1954489" y="2376425"/>
          <a:ext cx="9095817" cy="5198745"/>
        </p:xfrm>
        <a:graphic>
          <a:graphicData uri="http://schemas.openxmlformats.org/drawingml/2006/table">
            <a:tbl>
              <a:tblPr firstRow="1" bandRow="1">
                <a:tableStyleId>{5940675A-B579-460E-94D1-54222C63F5DA}</a:tableStyleId>
              </a:tblPr>
              <a:tblGrid>
                <a:gridCol w="2491105">
                  <a:extLst>
                    <a:ext uri="{9D8B030D-6E8A-4147-A177-3AD203B41FA5}">
                      <a16:colId xmlns:a16="http://schemas.microsoft.com/office/drawing/2014/main" val="20000"/>
                    </a:ext>
                  </a:extLst>
                </a:gridCol>
                <a:gridCol w="2266950">
                  <a:extLst>
                    <a:ext uri="{9D8B030D-6E8A-4147-A177-3AD203B41FA5}">
                      <a16:colId xmlns:a16="http://schemas.microsoft.com/office/drawing/2014/main" val="20001"/>
                    </a:ext>
                  </a:extLst>
                </a:gridCol>
                <a:gridCol w="1908175">
                  <a:extLst>
                    <a:ext uri="{9D8B030D-6E8A-4147-A177-3AD203B41FA5}">
                      <a16:colId xmlns:a16="http://schemas.microsoft.com/office/drawing/2014/main" val="20002"/>
                    </a:ext>
                  </a:extLst>
                </a:gridCol>
                <a:gridCol w="2429587">
                  <a:extLst>
                    <a:ext uri="{9D8B030D-6E8A-4147-A177-3AD203B41FA5}">
                      <a16:colId xmlns:a16="http://schemas.microsoft.com/office/drawing/2014/main" val="20003"/>
                    </a:ext>
                  </a:extLst>
                </a:gridCol>
              </a:tblGrid>
              <a:tr h="591820">
                <a:tc>
                  <a:txBody>
                    <a:bodyPr/>
                    <a:lstStyle/>
                    <a:p>
                      <a:pPr marL="0" indent="0" algn="ctr">
                        <a:buNone/>
                      </a:pPr>
                      <a:r>
                        <a:rPr lang="en-US" sz="2400" dirty="0" err="1">
                          <a:solidFill>
                            <a:srgbClr val="F8F8F8"/>
                          </a:solidFill>
                          <a:latin typeface="华文楷体" panose="02010600040101010101" pitchFamily="2" charset="-122"/>
                          <a:ea typeface="华文楷体" panose="02010600040101010101" pitchFamily="2" charset="-122"/>
                          <a:cs typeface="宋体" panose="02010600030101010101" pitchFamily="2" charset="-122"/>
                        </a:rPr>
                        <a:t>机构</a:t>
                      </a:r>
                      <a:endParaRPr lang="en-US" altLang="en-US" sz="2400" dirty="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rPr>
                        <a:t>简介</a:t>
                      </a:r>
                      <a:endParaRPr lang="en-US" alt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rPr>
                        <a:t>权益</a:t>
                      </a:r>
                      <a:endParaRPr lang="en-US" alt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tc>
                  <a:txBody>
                    <a:bodyPr/>
                    <a:lstStyle/>
                    <a:p>
                      <a:pPr marL="0" indent="0" algn="ctr">
                        <a:buNone/>
                      </a:pPr>
                      <a:r>
                        <a:rPr 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rPr>
                        <a:t>融资</a:t>
                      </a:r>
                      <a:endParaRPr lang="en-US" altLang="en-US" sz="2400">
                        <a:solidFill>
                          <a:srgbClr val="F8F8F8"/>
                        </a:solidFill>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lnL w="12700" cap="flat" cmpd="sng">
                      <a:solidFill>
                        <a:srgbClr val="3C9C74"/>
                      </a:solidFill>
                      <a:prstDash val="solid"/>
                      <a:headEnd type="none" w="med" len="med"/>
                      <a:tailEnd type="none" w="med" len="med"/>
                    </a:lnL>
                    <a:lnR w="12700" cap="flat" cmpd="sng">
                      <a:solidFill>
                        <a:srgbClr val="3C9C74"/>
                      </a:solidFill>
                      <a:prstDash val="solid"/>
                      <a:headEnd type="none" w="med" len="med"/>
                      <a:tailEnd type="none" w="med" len="med"/>
                    </a:lnR>
                    <a:lnT w="12700" cap="flat" cmpd="sng">
                      <a:solidFill>
                        <a:srgbClr val="3C9C74"/>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solidFill>
                      <a:srgbClr val="3C9C74"/>
                    </a:solidFill>
                  </a:tcPr>
                </a:tc>
                <a:extLst>
                  <a:ext uri="{0D108BD9-81ED-4DB2-BD59-A6C34878D82A}">
                    <a16:rowId xmlns:a16="http://schemas.microsoft.com/office/drawing/2014/main" val="10000"/>
                  </a:ext>
                </a:extLst>
              </a:tr>
              <a:tr h="1177925">
                <a:tc>
                  <a:txBody>
                    <a:bodyPr/>
                    <a:lstStyle/>
                    <a:p>
                      <a:pPr marL="0" indent="0" algn="ctr">
                        <a:buNone/>
                      </a:pPr>
                      <a:r>
                        <a:rPr lang="en-US" sz="2400" dirty="0">
                          <a:latin typeface="华文楷体" panose="02010600040101010101" pitchFamily="2" charset="-122"/>
                          <a:ea typeface="华文楷体" panose="02010600040101010101" pitchFamily="2" charset="-122"/>
                          <a:cs typeface="Arial" panose="020B0604020202020204" pitchFamily="34" charset="0"/>
                        </a:rPr>
                        <a:t>Blockchain Capita</a:t>
                      </a:r>
                      <a:r>
                        <a:rPr lang="en-US" sz="2400" dirty="0">
                          <a:latin typeface="华文楷体" panose="02010600040101010101" pitchFamily="2" charset="-122"/>
                          <a:ea typeface="华文楷体" panose="02010600040101010101" pitchFamily="2" charset="-122"/>
                          <a:cs typeface="宋体" panose="02010600030101010101" pitchFamily="2" charset="-122"/>
                        </a:rPr>
                        <a:t>l</a:t>
                      </a:r>
                      <a:endParaRPr lang="en-US" altLang="en-US" sz="2400" dirty="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新型风投基金</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投资收入</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a:latin typeface="华文楷体" panose="02010600040101010101" pitchFamily="2" charset="-122"/>
                          <a:ea typeface="华文楷体" panose="02010600040101010101" pitchFamily="2" charset="-122"/>
                          <a:cs typeface="宋体" panose="02010600030101010101" pitchFamily="2" charset="-122"/>
                        </a:rPr>
                        <a:t>1,000万USD</a:t>
                      </a:r>
                    </a:p>
                    <a:p>
                      <a:pPr marL="0" indent="0" algn="ctr">
                        <a:buNone/>
                      </a:pPr>
                      <a:r>
                        <a:rPr lang="en-US" sz="2400" dirty="0">
                          <a:latin typeface="华文楷体" panose="02010600040101010101" pitchFamily="2" charset="-122"/>
                          <a:ea typeface="华文楷体" panose="02010600040101010101" pitchFamily="2" charset="-122"/>
                          <a:cs typeface="宋体" panose="02010600030101010101" pitchFamily="2" charset="-122"/>
                        </a:rPr>
                        <a:t>（ICO,BCAP）</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77925">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Slice</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地产</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股权升值</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a:latin typeface="华文楷体" panose="02010600040101010101" pitchFamily="2" charset="-122"/>
                          <a:ea typeface="华文楷体" panose="02010600040101010101" pitchFamily="2" charset="-122"/>
                          <a:cs typeface="宋体" panose="02010600030101010101" pitchFamily="2" charset="-122"/>
                        </a:rPr>
                        <a:t>200万USD</a:t>
                      </a:r>
                    </a:p>
                    <a:p>
                      <a:pPr marL="0" indent="0" algn="ctr">
                        <a:buNone/>
                      </a:pPr>
                      <a:r>
                        <a:rPr lang="en-US" sz="2400" dirty="0">
                          <a:latin typeface="华文楷体" panose="02010600040101010101" pitchFamily="2" charset="-122"/>
                          <a:ea typeface="华文楷体" panose="02010600040101010101" pitchFamily="2" charset="-122"/>
                          <a:cs typeface="宋体" panose="02010600030101010101" pitchFamily="2" charset="-122"/>
                        </a:rPr>
                        <a:t>（</a:t>
                      </a:r>
                      <a:r>
                        <a:rPr lang="en-US" sz="2400" dirty="0" err="1">
                          <a:latin typeface="华文楷体" panose="02010600040101010101" pitchFamily="2" charset="-122"/>
                          <a:ea typeface="华文楷体" panose="02010600040101010101" pitchFamily="2" charset="-122"/>
                          <a:cs typeface="宋体" panose="02010600030101010101" pitchFamily="2" charset="-122"/>
                        </a:rPr>
                        <a:t>私募中</a:t>
                      </a:r>
                      <a:r>
                        <a:rPr lang="en-US" sz="2400" dirty="0">
                          <a:latin typeface="华文楷体" panose="02010600040101010101" pitchFamily="2" charset="-122"/>
                          <a:ea typeface="华文楷体" panose="02010600040101010101" pitchFamily="2" charset="-122"/>
                          <a:cs typeface="宋体" panose="02010600030101010101" pitchFamily="2" charset="-122"/>
                        </a:rPr>
                        <a:t>）</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9300">
                <a:tc>
                  <a:txBody>
                    <a:bodyPr/>
                    <a:lstStyle/>
                    <a:p>
                      <a:pPr marL="0" indent="0" algn="ctr">
                        <a:buNone/>
                      </a:pPr>
                      <a:r>
                        <a:rPr lang="en-US" sz="2400">
                          <a:latin typeface="华文楷体" panose="02010600040101010101" pitchFamily="2" charset="-122"/>
                          <a:ea typeface="华文楷体" panose="02010600040101010101" pitchFamily="2" charset="-122"/>
                          <a:cs typeface="Arial" panose="020B0604020202020204" pitchFamily="34" charset="0"/>
                        </a:rPr>
                        <a:t>Lottery</a:t>
                      </a:r>
                      <a:endParaRPr lang="en-US" altLang="en-US" sz="240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博彩</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现金分红</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私募中</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1205">
                <a:tc>
                  <a:txBody>
                    <a:bodyPr/>
                    <a:lstStyle/>
                    <a:p>
                      <a:pPr marL="0" indent="0" algn="ctr">
                        <a:buNone/>
                      </a:pPr>
                      <a:r>
                        <a:rPr lang="en-US" sz="2400">
                          <a:latin typeface="华文楷体" panose="02010600040101010101" pitchFamily="2" charset="-122"/>
                          <a:ea typeface="华文楷体" panose="02010600040101010101" pitchFamily="2" charset="-122"/>
                          <a:cs typeface="Arial" panose="020B0604020202020204" pitchFamily="34" charset="0"/>
                        </a:rPr>
                        <a:t>Siafunds</a:t>
                      </a:r>
                      <a:endParaRPr lang="en-US" altLang="en-US" sz="2400">
                        <a:latin typeface="华文楷体" panose="02010600040101010101" pitchFamily="2" charset="-122"/>
                        <a:ea typeface="华文楷体" panose="02010600040101010101" pitchFamily="2" charset="-122"/>
                        <a:cs typeface="Arial" panose="020B0604020202020204" pitchFamily="34" charset="0"/>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云储存</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现金分红</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私募中</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0570">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Property</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地产</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a:latin typeface="华文楷体" panose="02010600040101010101" pitchFamily="2" charset="-122"/>
                          <a:ea typeface="华文楷体" panose="02010600040101010101" pitchFamily="2" charset="-122"/>
                          <a:cs typeface="宋体" panose="02010600030101010101" pitchFamily="2" charset="-122"/>
                        </a:rPr>
                        <a:t>股权升值</a:t>
                      </a:r>
                      <a:endParaRPr lang="en-US" altLang="en-US" sz="240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tc>
                  <a:txBody>
                    <a:bodyPr/>
                    <a:lstStyle/>
                    <a:p>
                      <a:pPr marL="0" indent="0" algn="ctr">
                        <a:buNone/>
                      </a:pPr>
                      <a:r>
                        <a:rPr lang="en-US" sz="2400" dirty="0" err="1">
                          <a:latin typeface="华文楷体" panose="02010600040101010101" pitchFamily="2" charset="-122"/>
                          <a:ea typeface="华文楷体" panose="02010600040101010101" pitchFamily="2" charset="-122"/>
                          <a:cs typeface="宋体" panose="02010600030101010101" pitchFamily="2" charset="-122"/>
                        </a:rPr>
                        <a:t>私募中</a:t>
                      </a:r>
                      <a:endParaRPr lang="en-US" altLang="en-US" sz="2400" dirty="0">
                        <a:latin typeface="华文楷体" panose="02010600040101010101" pitchFamily="2" charset="-122"/>
                        <a:ea typeface="华文楷体" panose="02010600040101010101" pitchFamily="2" charset="-122"/>
                        <a:cs typeface="宋体" panose="02010600030101010101" pitchFamily="2" charset="-122"/>
                      </a:endParaRPr>
                    </a:p>
                  </a:txBody>
                  <a:tcPr marL="63500" marR="63500" marT="63500" marB="63500" anchor="ctr">
                    <a:lnL w="12700" cap="flat" cmpd="sng">
                      <a:solidFill>
                        <a:srgbClr val="DCDCDC"/>
                      </a:solidFill>
                      <a:prstDash val="solid"/>
                      <a:headEnd type="none" w="med" len="med"/>
                      <a:tailEnd type="none" w="med" len="med"/>
                    </a:lnL>
                    <a:lnR w="12700" cap="flat" cmpd="sng">
                      <a:solidFill>
                        <a:srgbClr val="DCDCDC"/>
                      </a:solidFill>
                      <a:prstDash val="solid"/>
                      <a:headEnd type="none" w="med" len="med"/>
                      <a:tailEnd type="none" w="med" len="med"/>
                    </a:lnR>
                    <a:lnT w="12700" cap="flat" cmpd="sng">
                      <a:solidFill>
                        <a:srgbClr val="DCDCDC"/>
                      </a:solidFill>
                      <a:prstDash val="solid"/>
                      <a:headEnd type="none" w="med" len="med"/>
                      <a:tailEnd type="none" w="med" len="med"/>
                    </a:lnT>
                    <a:lnB w="12700" cap="flat" cmpd="sng">
                      <a:solidFill>
                        <a:srgbClr val="DCDCDC"/>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dirty="0">
                <a:solidFill>
                  <a:srgbClr val="666666"/>
                </a:solidFill>
                <a:latin typeface="华文楷体" panose="02010600040101010101" pitchFamily="2" charset="-122"/>
                <a:ea typeface="华文楷体" panose="02010600040101010101" pitchFamily="2" charset="-122"/>
              </a:rPr>
              <a:t>Utility Token or Security Token</a:t>
            </a:r>
          </a:p>
        </p:txBody>
      </p:sp>
      <p:pic>
        <p:nvPicPr>
          <p:cNvPr id="7" name="图片 6">
            <a:extLst>
              <a:ext uri="{FF2B5EF4-FFF2-40B4-BE49-F238E27FC236}">
                <a16:creationId xmlns:a16="http://schemas.microsoft.com/office/drawing/2014/main" id="{E2376C61-0120-4E61-984E-E0AFC8C819CA}"/>
              </a:ext>
            </a:extLst>
          </p:cNvPr>
          <p:cNvPicPr>
            <a:picLocks noChangeAspect="1"/>
          </p:cNvPicPr>
          <p:nvPr/>
        </p:nvPicPr>
        <p:blipFill rotWithShape="1">
          <a:blip r:embed="rId4"/>
          <a:srcRect l="3479" r="8689" b="14914"/>
          <a:stretch/>
        </p:blipFill>
        <p:spPr>
          <a:xfrm>
            <a:off x="999950" y="2313032"/>
            <a:ext cx="11004900" cy="5127536"/>
          </a:xfrm>
          <a:prstGeom prst="rect">
            <a:avLst/>
          </a:prstGeom>
        </p:spPr>
      </p:pic>
    </p:spTree>
    <p:extLst>
      <p:ext uri="{BB962C8B-B14F-4D97-AF65-F5344CB8AC3E}">
        <p14:creationId xmlns:p14="http://schemas.microsoft.com/office/powerpoint/2010/main" val="193574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altLang="zh-CN" sz="3200" b="1" i="0" u="none" strike="noStrike" cap="none" dirty="0">
                <a:solidFill>
                  <a:srgbClr val="666666"/>
                </a:solidFill>
                <a:latin typeface="华文楷体" panose="02010600040101010101" pitchFamily="2" charset="-122"/>
                <a:ea typeface="华文楷体" panose="02010600040101010101" pitchFamily="2" charset="-122"/>
              </a:rPr>
              <a:t>Howey Test</a:t>
            </a:r>
            <a:endParaRPr lang="en-US" sz="3200" b="1" i="0" u="none" strike="noStrike" cap="none" dirty="0">
              <a:solidFill>
                <a:srgbClr val="666666"/>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1107231" y="2461260"/>
            <a:ext cx="10790334" cy="4832092"/>
          </a:xfrm>
          <a:prstGeom prst="rect">
            <a:avLst/>
          </a:prstGeom>
          <a:noFill/>
        </p:spPr>
        <p:txBody>
          <a:bodyPr wrap="square" rtlCol="0">
            <a:spAutoFit/>
          </a:bodyPr>
          <a:lstStyle/>
          <a:p>
            <a:pPr marL="457200" indent="-457200">
              <a:buFont typeface="Wingdings" panose="05000000000000000000" charset="0"/>
              <a:buChar char="l"/>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产品或服务通证（Use of Product）</a:t>
            </a:r>
          </a:p>
          <a:p>
            <a:pPr marL="457200" indent="-457200">
              <a:buFont typeface="Wingdings" panose="05000000000000000000" charset="0"/>
              <a:buChar char="l"/>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0" indent="0">
              <a:buFont typeface="Wingdings" panose="05000000000000000000" charset="0"/>
              <a:buNone/>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项目方可以针对产品或者服务来发行实用型通证。一般来说，这类通证发行活动某种程度上类似于产品或服务预售。一旦项目完成后，通证持有人可以使用自己的通证购买产品或服务。</a:t>
            </a:r>
          </a:p>
          <a:p>
            <a:pPr marL="0" indent="0">
              <a:buFont typeface="Wingdings" panose="05000000000000000000" charset="0"/>
              <a:buNone/>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奖励通证（Reward Token）</a:t>
            </a:r>
          </a:p>
          <a:p>
            <a:pPr marL="457200" indent="-457200">
              <a:buFont typeface="Wingdings" panose="05000000000000000000" charset="0"/>
              <a:buChar char="l"/>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0" indent="0">
              <a:buFont typeface="Wingdings" panose="05000000000000000000" charset="0"/>
              <a:buNone/>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当通证持有人或者用户在一定时期内维持自己与企业之间的关系，就会发行这类通证。客户通过网络为相应的企业建立的声誉的行为可以通过通证筹赏获得回报。</a:t>
            </a:r>
          </a:p>
        </p:txBody>
      </p:sp>
    </p:spTree>
    <p:extLst>
      <p:ext uri="{BB962C8B-B14F-4D97-AF65-F5344CB8AC3E}">
        <p14:creationId xmlns:p14="http://schemas.microsoft.com/office/powerpoint/2010/main" val="223198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sz="3200" b="1" i="0" u="none" strike="noStrike" cap="none">
                <a:solidFill>
                  <a:srgbClr val="666666"/>
                </a:solidFill>
                <a:latin typeface="华文楷体" panose="02010600040101010101" pitchFamily="2" charset="-122"/>
                <a:ea typeface="华文楷体" panose="02010600040101010101" pitchFamily="2" charset="-122"/>
              </a:rPr>
              <a:t>Utility Token</a:t>
            </a:r>
          </a:p>
        </p:txBody>
      </p:sp>
      <p:sp>
        <p:nvSpPr>
          <p:cNvPr id="3" name="文本框 2"/>
          <p:cNvSpPr txBox="1"/>
          <p:nvPr/>
        </p:nvSpPr>
        <p:spPr>
          <a:xfrm>
            <a:off x="1107231" y="2461260"/>
            <a:ext cx="10790334" cy="4832092"/>
          </a:xfrm>
          <a:prstGeom prst="rect">
            <a:avLst/>
          </a:prstGeom>
          <a:noFill/>
        </p:spPr>
        <p:txBody>
          <a:bodyPr wrap="square" rtlCol="0">
            <a:spAutoFit/>
          </a:bodyPr>
          <a:lstStyle/>
          <a:p>
            <a:pPr marL="457200" indent="-457200">
              <a:buFont typeface="Wingdings" panose="05000000000000000000" charset="0"/>
              <a:buChar char="l"/>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产品或服务通证（Use of Product）</a:t>
            </a:r>
          </a:p>
          <a:p>
            <a:pPr marL="457200" indent="-457200">
              <a:buFont typeface="Wingdings" panose="05000000000000000000" charset="0"/>
              <a:buChar char="l"/>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0" indent="0">
              <a:buFont typeface="Wingdings" panose="05000000000000000000" charset="0"/>
              <a:buNone/>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项目方可以针对产品或者服务来发行实用型通证。一般来说，这类通证发行活动某种程度上类似于产品或服务预售。一旦项目完成后，通证持有人可以使用自己的通证购买产品或服务。</a:t>
            </a:r>
          </a:p>
          <a:p>
            <a:pPr marL="0" indent="0">
              <a:buFont typeface="Wingdings" panose="05000000000000000000" charset="0"/>
              <a:buNone/>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奖励通证（Reward Token）</a:t>
            </a:r>
          </a:p>
          <a:p>
            <a:pPr marL="457200" indent="-457200">
              <a:buFont typeface="Wingdings" panose="05000000000000000000" charset="0"/>
              <a:buChar char="l"/>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0" indent="0">
              <a:buFont typeface="Wingdings" panose="05000000000000000000" charset="0"/>
              <a:buNone/>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当通证持有人或者用户在一定时期内维持自己与企业之间的关系，就会发行这类通证。客户通过网络为相应的企业建立的声誉的行为可以通过通证筹赏获得回报。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sz="3200" b="1" i="0" u="none" strike="noStrike" cap="none">
                <a:solidFill>
                  <a:srgbClr val="666666"/>
                </a:solidFill>
                <a:latin typeface="华文楷体" panose="02010600040101010101" pitchFamily="2" charset="-122"/>
                <a:ea typeface="华文楷体" panose="02010600040101010101" pitchFamily="2" charset="-122"/>
              </a:rPr>
              <a:t>Utility Token</a:t>
            </a:r>
          </a:p>
        </p:txBody>
      </p:sp>
      <p:sp>
        <p:nvSpPr>
          <p:cNvPr id="3" name="文本框 2"/>
          <p:cNvSpPr txBox="1"/>
          <p:nvPr/>
        </p:nvSpPr>
        <p:spPr>
          <a:xfrm>
            <a:off x="1798955" y="2337435"/>
            <a:ext cx="9622155" cy="5692775"/>
          </a:xfrm>
          <a:prstGeom prst="rect">
            <a:avLst/>
          </a:prstGeom>
          <a:noFill/>
        </p:spPr>
        <p:txBody>
          <a:bodyPr wrap="square" rtlCol="0">
            <a:spAutoFit/>
          </a:bodyPr>
          <a:lstStyle/>
          <a:p>
            <a:pPr marL="0" indent="0">
              <a:buFont typeface="Wingdings" panose="05000000000000000000" charset="0"/>
              <a:buNone/>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优点</a:t>
            </a:r>
          </a:p>
          <a:p>
            <a:pPr marL="0" indent="0">
              <a:buFont typeface="Wingdings" panose="05000000000000000000" charset="0"/>
              <a:buNone/>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随着产品/服务需求的增加，通证数量的固定可能会带来其价值的增加</a:t>
            </a: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这类通证可以在交易所进行交易，因此是基于供求法则的</a:t>
            </a:r>
          </a:p>
          <a:p>
            <a:pPr marL="0" indent="0">
              <a:buFont typeface="Wingdings" panose="05000000000000000000" charset="0"/>
              <a:buNone/>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   为用户提供了获得公司产品或服务的权利</a:t>
            </a: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用户可以获得投票和参与权</a:t>
            </a: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0" indent="0">
              <a:buFont typeface="Wingdings" panose="05000000000000000000" charset="0"/>
              <a:buNone/>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0" indent="0">
              <a:buFont typeface="Wingdings" panose="05000000000000000000" charset="0"/>
              <a:buNone/>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缺点</a:t>
            </a:r>
          </a:p>
          <a:p>
            <a:pPr marL="0" indent="0">
              <a:buFont typeface="Wingdings" panose="05000000000000000000" charset="0"/>
              <a:buNone/>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不受任何政府部门法规管制</a:t>
            </a: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证监会尚未就实用型通证给出官方指导</a:t>
            </a:r>
          </a:p>
          <a:p>
            <a:pPr marL="457200" indent="-457200">
              <a:buFont typeface="Wingdings" panose="05000000000000000000" charset="0"/>
              <a:buChar char="l"/>
            </a:pPr>
            <a:r>
              <a:rPr lang="zh-CN" altLang="en-US" sz="2800" dirty="0">
                <a:solidFill>
                  <a:srgbClr val="666666"/>
                </a:solidFill>
                <a:latin typeface="华文楷体" panose="02010600040101010101" pitchFamily="2" charset="-122"/>
                <a:ea typeface="华文楷体" panose="02010600040101010101" pitchFamily="2" charset="-122"/>
                <a:cs typeface="楷体" panose="02010609060101010101" charset="-122"/>
              </a:rPr>
              <a:t>主要风险有：加密货币骗局，网络攻击，和价格浮动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sz="3200" b="1" i="0" u="none" strike="noStrike" cap="none">
                <a:solidFill>
                  <a:srgbClr val="666666"/>
                </a:solidFill>
                <a:latin typeface="华文楷体" panose="02010600040101010101" pitchFamily="2" charset="-122"/>
                <a:ea typeface="华文楷体" panose="02010600040101010101" pitchFamily="2" charset="-122"/>
              </a:rPr>
              <a:t>Security Token</a:t>
            </a:r>
          </a:p>
        </p:txBody>
      </p:sp>
      <p:sp>
        <p:nvSpPr>
          <p:cNvPr id="3" name="文本框 2"/>
          <p:cNvSpPr txBox="1"/>
          <p:nvPr/>
        </p:nvSpPr>
        <p:spPr>
          <a:xfrm>
            <a:off x="1798955" y="2461260"/>
            <a:ext cx="9622155" cy="4401205"/>
          </a:xfrm>
          <a:prstGeom prst="rect">
            <a:avLst/>
          </a:prstGeom>
          <a:noFill/>
        </p:spPr>
        <p:txBody>
          <a:bodyPr wrap="square" rtlCol="0">
            <a:spAutoFit/>
          </a:bodyPr>
          <a:lstStyle/>
          <a:p>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如符合Howey test就会被定义成 Security Token:</a:t>
            </a:r>
          </a:p>
          <a:p>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截至目前，证券类通证（</a:t>
            </a:r>
            <a:r>
              <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rPr>
              <a:t>security token</a:t>
            </a: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，以下也简称为</a:t>
            </a:r>
            <a:r>
              <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rPr>
              <a:t>ST</a:t>
            </a: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）还没有一个官方的明确定义。但根据行业的普遍理解，可以简单概括为：证券类通证即符合法律监管下的资产通证化（</a:t>
            </a:r>
            <a:r>
              <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rPr>
              <a:t>tokenization</a:t>
            </a: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a:t>
            </a:r>
          </a:p>
          <a:p>
            <a:pPr marL="457200" indent="-457200">
              <a:buFont typeface="Wingdings" panose="05000000000000000000" charset="0"/>
              <a:buChar char="l"/>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这个定义包含两个要点：</a:t>
            </a:r>
          </a:p>
          <a:p>
            <a:pPr marL="514350" lvl="2" indent="-514350">
              <a:buFont typeface="+mj-ea"/>
              <a:buAutoNum type="circleNumDbPlain"/>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合规，通证的发行要符合证券监管的法律法规。 </a:t>
            </a:r>
          </a:p>
          <a:p>
            <a:pPr marL="514350" lvl="2" indent="-514350">
              <a:buFont typeface="+mj-ea"/>
              <a:buAutoNum type="circleNumDbPlain"/>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通证化，资产在区块链上以 </a:t>
            </a:r>
            <a:r>
              <a:rPr lang="en-US" altLang="zh-CN" sz="2800" b="1" dirty="0">
                <a:solidFill>
                  <a:srgbClr val="666666"/>
                </a:solidFill>
                <a:latin typeface="华文楷体" panose="02010600040101010101" pitchFamily="2" charset="-122"/>
                <a:ea typeface="华文楷体" panose="02010600040101010101" pitchFamily="2" charset="-122"/>
                <a:cs typeface="楷体" panose="02010609060101010101" charset="-122"/>
              </a:rPr>
              <a:t>token </a:t>
            </a: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的方式流转。</a:t>
            </a:r>
          </a:p>
        </p:txBody>
      </p:sp>
    </p:spTree>
    <p:extLst>
      <p:ext uri="{BB962C8B-B14F-4D97-AF65-F5344CB8AC3E}">
        <p14:creationId xmlns:p14="http://schemas.microsoft.com/office/powerpoint/2010/main" val="330527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7" descr="横版绿色.png"/>
          <p:cNvPicPr preferRelativeResize="0"/>
          <p:nvPr/>
        </p:nvPicPr>
        <p:blipFill rotWithShape="1">
          <a:blip r:embed="rId3"/>
          <a:srcRect/>
          <a:stretch>
            <a:fillRect/>
          </a:stretch>
        </p:blipFill>
        <p:spPr>
          <a:xfrm>
            <a:off x="948035" y="8498461"/>
            <a:ext cx="1780075" cy="314213"/>
          </a:xfrm>
          <a:prstGeom prst="rect">
            <a:avLst/>
          </a:prstGeom>
          <a:noFill/>
          <a:ln>
            <a:noFill/>
          </a:ln>
        </p:spPr>
      </p:pic>
      <p:sp>
        <p:nvSpPr>
          <p:cNvPr id="98" name="Google Shape;98;p17"/>
          <p:cNvSpPr/>
          <p:nvPr/>
        </p:nvSpPr>
        <p:spPr>
          <a:xfrm>
            <a:off x="1107231" y="1748705"/>
            <a:ext cx="10790334" cy="120312"/>
          </a:xfrm>
          <a:custGeom>
            <a:avLst/>
            <a:gdLst/>
            <a:ahLst/>
            <a:cxnLst/>
            <a:rect l="l" t="t" r="r" b="b"/>
            <a:pathLst>
              <a:path w="21600" h="21600" extrusionOk="0">
                <a:moveTo>
                  <a:pt x="0" y="56"/>
                </a:moveTo>
                <a:cubicBezTo>
                  <a:pt x="554" y="56"/>
                  <a:pt x="881" y="56"/>
                  <a:pt x="1207" y="56"/>
                </a:cubicBezTo>
                <a:cubicBezTo>
                  <a:pt x="1534" y="56"/>
                  <a:pt x="1861" y="56"/>
                  <a:pt x="2415" y="56"/>
                </a:cubicBezTo>
                <a:lnTo>
                  <a:pt x="2414" y="13439"/>
                </a:lnTo>
                <a:lnTo>
                  <a:pt x="2644" y="0"/>
                </a:lnTo>
                <a:lnTo>
                  <a:pt x="21600" y="56"/>
                </a:lnTo>
                <a:lnTo>
                  <a:pt x="21600" y="4099"/>
                </a:lnTo>
                <a:lnTo>
                  <a:pt x="2671" y="3813"/>
                </a:lnTo>
                <a:lnTo>
                  <a:pt x="2361" y="21600"/>
                </a:lnTo>
                <a:lnTo>
                  <a:pt x="2360" y="4101"/>
                </a:lnTo>
                <a:lnTo>
                  <a:pt x="0" y="4099"/>
                </a:lnTo>
                <a:lnTo>
                  <a:pt x="0" y="56"/>
                </a:lnTo>
              </a:path>
            </a:pathLst>
          </a:custGeom>
          <a:solidFill>
            <a:srgbClr val="128D5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panose="020B0604020202020204"/>
              <a:buNone/>
            </a:pPr>
            <a:endParaRPr sz="2400" b="1" i="0" u="none" strike="noStrike" cap="none">
              <a:solidFill>
                <a:srgbClr val="000000"/>
              </a:solidFill>
              <a:latin typeface="华文楷体" panose="02010600040101010101" pitchFamily="2" charset="-122"/>
              <a:ea typeface="华文楷体" panose="02010600040101010101" pitchFamily="2" charset="-122"/>
              <a:cs typeface="Helvetica Neue" panose="020B0604020202020204"/>
              <a:sym typeface="Helvetica Neue" panose="020B0604020202020204"/>
            </a:endParaRPr>
          </a:p>
        </p:txBody>
      </p:sp>
      <p:sp>
        <p:nvSpPr>
          <p:cNvPr id="99" name="Google Shape;99;p17"/>
          <p:cNvSpPr txBox="1"/>
          <p:nvPr/>
        </p:nvSpPr>
        <p:spPr>
          <a:xfrm>
            <a:off x="1107231" y="1066176"/>
            <a:ext cx="11004900" cy="5949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666666"/>
              </a:buClr>
              <a:buSzPts val="3200"/>
              <a:buFont typeface="Arial" panose="020B0604020202020204"/>
              <a:buNone/>
            </a:pPr>
            <a:r>
              <a:rPr lang="en-US" sz="3200" b="1" i="0" u="none" strike="noStrike" cap="none">
                <a:solidFill>
                  <a:srgbClr val="666666"/>
                </a:solidFill>
                <a:latin typeface="华文楷体" panose="02010600040101010101" pitchFamily="2" charset="-122"/>
                <a:ea typeface="华文楷体" panose="02010600040101010101" pitchFamily="2" charset="-122"/>
              </a:rPr>
              <a:t>Security Token</a:t>
            </a:r>
          </a:p>
        </p:txBody>
      </p:sp>
      <p:sp>
        <p:nvSpPr>
          <p:cNvPr id="3" name="文本框 2"/>
          <p:cNvSpPr txBox="1"/>
          <p:nvPr/>
        </p:nvSpPr>
        <p:spPr>
          <a:xfrm>
            <a:off x="1798955" y="2461260"/>
            <a:ext cx="9622155" cy="4831080"/>
          </a:xfrm>
          <a:prstGeom prst="rect">
            <a:avLst/>
          </a:prstGeom>
          <a:noFill/>
        </p:spPr>
        <p:txBody>
          <a:bodyPr wrap="square" rtlCol="0">
            <a:spAutoFit/>
          </a:bodyPr>
          <a:lstStyle/>
          <a:p>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如符合Howey test就会被定义成 Security Token:</a:t>
            </a:r>
          </a:p>
          <a:p>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Investment of money 资本投入</a:t>
            </a:r>
          </a:p>
          <a:p>
            <a:pPr marL="457200" indent="-457200">
              <a:buFont typeface="Wingdings" panose="05000000000000000000" charset="0"/>
              <a:buChar char="l"/>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Expectation of profits 投资期待利益产生</a:t>
            </a:r>
          </a:p>
          <a:p>
            <a:pPr marL="457200" indent="-457200">
              <a:buFont typeface="Wingdings" panose="05000000000000000000" charset="0"/>
              <a:buChar char="l"/>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Investment of money is in a common enterprise 投资在一个共同企业中</a:t>
            </a:r>
          </a:p>
          <a:p>
            <a:pPr marL="0" indent="0">
              <a:buFont typeface="Wingdings" panose="05000000000000000000" charset="0"/>
              <a:buNone/>
            </a:pPr>
            <a:endPar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endParaRPr>
          </a:p>
          <a:p>
            <a:pPr marL="457200" indent="-457200">
              <a:buFont typeface="Wingdings" panose="05000000000000000000" charset="0"/>
              <a:buChar char="l"/>
            </a:pPr>
            <a:r>
              <a:rPr lang="zh-CN" altLang="en-US" sz="2800" b="1" dirty="0">
                <a:solidFill>
                  <a:srgbClr val="666666"/>
                </a:solidFill>
                <a:latin typeface="华文楷体" panose="02010600040101010101" pitchFamily="2" charset="-122"/>
                <a:ea typeface="华文楷体" panose="02010600040101010101" pitchFamily="2" charset="-122"/>
                <a:cs typeface="楷体" panose="02010609060101010101" charset="-122"/>
              </a:rPr>
              <a:t>Profit comes from the efforts of a promoter or third party 收入完全产生于该企业或第三方的努力</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6343</TotalTime>
  <Words>2495</Words>
  <Application>Microsoft Office PowerPoint</Application>
  <PresentationFormat>自定义</PresentationFormat>
  <Paragraphs>396</Paragraphs>
  <Slides>37</Slides>
  <Notes>37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Helvetica Neue</vt:lpstr>
      <vt:lpstr>楷体</vt:lpstr>
      <vt:lpstr>华文楷体</vt:lpstr>
      <vt:lpstr>Helvetica Neue Light</vt:lpstr>
      <vt:lpstr>Arial Unicode MS</vt:lpstr>
      <vt:lpstr>宋体</vt:lpstr>
      <vt:lpstr>Wingdings</vt:lpstr>
      <vt:lpstr>Arial</vt:lpstr>
      <vt:lpstr>White</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Blank</dc:creator>
  <cp:lastModifiedBy>Blank Lee</cp:lastModifiedBy>
  <cp:revision>104</cp:revision>
  <dcterms:created xsi:type="dcterms:W3CDTF">2018-09-27T04:56:00Z</dcterms:created>
  <dcterms:modified xsi:type="dcterms:W3CDTF">2018-10-15T12:29:28Z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