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7" r:id="rId2"/>
    <p:sldId id="256" r:id="rId3"/>
    <p:sldId id="260" r:id="rId4"/>
    <p:sldId id="259" r:id="rId5"/>
    <p:sldId id="274" r:id="rId6"/>
    <p:sldId id="275" r:id="rId7"/>
    <p:sldId id="283" r:id="rId8"/>
    <p:sldId id="276" r:id="rId9"/>
    <p:sldId id="277" r:id="rId10"/>
    <p:sldId id="263" r:id="rId11"/>
    <p:sldId id="279" r:id="rId12"/>
    <p:sldId id="278" r:id="rId13"/>
    <p:sldId id="272" r:id="rId14"/>
    <p:sldId id="281" r:id="rId15"/>
    <p:sldId id="282" r:id="rId16"/>
    <p:sldId id="280" r:id="rId17"/>
    <p:sldId id="271" r:id="rId18"/>
    <p:sldId id="273" r:id="rId19"/>
    <p:sldId id="261" r:id="rId20"/>
    <p:sldId id="262" r:id="rId21"/>
    <p:sldId id="265" r:id="rId22"/>
    <p:sldId id="266" r:id="rId23"/>
    <p:sldId id="267" r:id="rId24"/>
    <p:sldId id="270"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99B"/>
    <a:srgbClr val="AD53C1"/>
    <a:srgbClr val="83C372"/>
    <a:srgbClr val="4697E2"/>
    <a:srgbClr val="6FC568"/>
    <a:srgbClr val="109BC5"/>
    <a:srgbClr val="1385D4"/>
    <a:srgbClr val="109BD4"/>
    <a:srgbClr val="100FC5"/>
    <a:srgbClr val="489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8" autoAdjust="0"/>
    <p:restoredTop sz="86422"/>
  </p:normalViewPr>
  <p:slideViewPr>
    <p:cSldViewPr>
      <p:cViewPr varScale="1">
        <p:scale>
          <a:sx n="130" d="100"/>
          <a:sy n="130" d="100"/>
        </p:scale>
        <p:origin x="-117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16" d="100"/>
          <a:sy n="116" d="100"/>
        </p:scale>
        <p:origin x="3128" y="200"/>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bg2"/>
                </a:solidFill>
                <a:latin typeface="+mn-lt"/>
                <a:ea typeface="+mn-ea"/>
                <a:cs typeface="+mn-cs"/>
              </a:defRPr>
            </a:pPr>
            <a:r>
              <a:rPr lang="en-US" dirty="0">
                <a:solidFill>
                  <a:schemeClr val="bg2"/>
                </a:solidFill>
              </a:rPr>
              <a:t>Chart Title</a:t>
            </a:r>
          </a:p>
        </c:rich>
      </c:tx>
      <c:layout>
        <c:manualLayout>
          <c:xMode val="edge"/>
          <c:yMode val="edge"/>
          <c:x val="0.37311105754384899"/>
          <c:y val="0"/>
        </c:manualLayout>
      </c:layout>
      <c:overlay val="0"/>
      <c:spPr>
        <a:noFill/>
        <a:ln>
          <a:noFill/>
        </a:ln>
        <a:effectLst/>
      </c:spPr>
    </c:title>
    <c:autoTitleDeleted val="0"/>
    <c:plotArea>
      <c:layout/>
      <c:doughnutChart>
        <c:varyColors val="1"/>
        <c:ser>
          <c:idx val="0"/>
          <c:order val="0"/>
          <c:tx>
            <c:strRef>
              <c:f>Sheet1!$B$1</c:f>
              <c:strCache>
                <c:ptCount val="1"/>
                <c:pt idx="0">
                  <c:v>Sales</c:v>
                </c:pt>
              </c:strCache>
            </c:strRef>
          </c:tx>
          <c:dPt>
            <c:idx val="0"/>
            <c:bubble3D val="0"/>
            <c:spPr>
              <a:solidFill>
                <a:srgbClr val="83C372"/>
              </a:solidFill>
              <a:ln w="19050">
                <a:solidFill>
                  <a:schemeClr val="lt1"/>
                </a:solidFill>
              </a:ln>
              <a:effectLst/>
            </c:spPr>
          </c:dPt>
          <c:dPt>
            <c:idx val="1"/>
            <c:bubble3D val="0"/>
            <c:spPr>
              <a:solidFill>
                <a:srgbClr val="46999B"/>
              </a:solidFill>
              <a:ln w="19050">
                <a:solidFill>
                  <a:schemeClr val="lt1"/>
                </a:solidFill>
              </a:ln>
              <a:effectLst/>
            </c:spPr>
          </c:dPt>
          <c:dPt>
            <c:idx val="2"/>
            <c:bubble3D val="0"/>
            <c:spPr>
              <a:solidFill>
                <a:srgbClr val="4697E2"/>
              </a:solidFill>
              <a:ln w="19050">
                <a:solidFill>
                  <a:schemeClr val="lt1"/>
                </a:solidFill>
              </a:ln>
              <a:effectLst/>
            </c:spPr>
          </c:dPt>
          <c:dPt>
            <c:idx val="3"/>
            <c:bubble3D val="0"/>
            <c:spPr>
              <a:solidFill>
                <a:srgbClr val="AD53C1"/>
              </a:solidFill>
              <a:ln w="19050">
                <a:solidFill>
                  <a:schemeClr val="lt1"/>
                </a:solidFill>
              </a:ln>
              <a:effectLst/>
            </c:spPr>
          </c:dPt>
          <c:dLbls>
            <c:dLbl>
              <c:idx val="0"/>
              <c:layout>
                <c:manualLayout>
                  <c:x val="0.151439920556107"/>
                  <c:y val="-0.10424708840070999"/>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1"/>
              <c:layout>
                <c:manualLayout>
                  <c:x val="-0.14399205561072501"/>
                  <c:y val="-7.5289563844957302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2"/>
              <c:layout>
                <c:manualLayout>
                  <c:x val="-0.151439920556107"/>
                  <c:y val="-7.2393811389382001E-2"/>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dLbl>
              <c:idx val="3"/>
              <c:layout>
                <c:manualLayout>
                  <c:x val="-0.127545459104181"/>
                  <c:y val="-0.103162810552553"/>
                </c:manualLayout>
              </c:layout>
              <c:showLegendKey val="0"/>
              <c:showVal val="0"/>
              <c:showCatName val="0"/>
              <c:showSerName val="0"/>
              <c:showPercent val="1"/>
              <c:showBubbleSize val="0"/>
              <c:separator> </c:separator>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chemeClr val="accent5"/>
                    </a:solidFill>
                    <a:latin typeface="+mn-lt"/>
                    <a:ea typeface="+mn-ea"/>
                    <a:cs typeface="+mn-cs"/>
                  </a:defRPr>
                </a:pPr>
                <a:endParaRPr lang="zh-CN"/>
              </a:p>
            </c:txPr>
            <c:showLegendKey val="0"/>
            <c:showVal val="0"/>
            <c:showCatName val="0"/>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bg2"/>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2"/>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D309D-058B-5748-A1EB-3930265D673C}" type="datetimeFigureOut">
              <a:rPr kumimoji="1" lang="zh-CN" altLang="en-US" smtClean="0"/>
              <a:t>2018/12/3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0482E-BB11-0649-8AC4-D4BE3FE76EC3}" type="slidenum">
              <a:rPr kumimoji="1" lang="zh-CN" altLang="en-US" smtClean="0"/>
              <a:t>‹#›</a:t>
            </a:fld>
            <a:endParaRPr kumimoji="1" lang="zh-CN" altLang="en-US"/>
          </a:p>
        </p:txBody>
      </p:sp>
    </p:spTree>
    <p:extLst>
      <p:ext uri="{BB962C8B-B14F-4D97-AF65-F5344CB8AC3E}">
        <p14:creationId xmlns:p14="http://schemas.microsoft.com/office/powerpoint/2010/main" val="38482031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9B06C-3D16-3548-AD73-D0AF40B87763}" type="datetimeFigureOut">
              <a:rPr kumimoji="1" lang="zh-CN" altLang="en-US" smtClean="0"/>
              <a:t>2018/12/3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zh-CN" altLang="en-US"/>
              <a:t>1</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FA62C-9C60-3D40-9D78-B33A91636BF4}" type="slidenum">
              <a:rPr kumimoji="1" lang="zh-CN" altLang="en-US" smtClean="0"/>
              <a:t>‹#›</a:t>
            </a:fld>
            <a:endParaRPr kumimoji="1" lang="zh-CN" altLang="en-US"/>
          </a:p>
        </p:txBody>
      </p:sp>
    </p:spTree>
    <p:extLst>
      <p:ext uri="{BB962C8B-B14F-4D97-AF65-F5344CB8AC3E}">
        <p14:creationId xmlns:p14="http://schemas.microsoft.com/office/powerpoint/2010/main" val="21094160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文本框 5"/>
          <p:cNvSpPr txBox="1"/>
          <p:nvPr userDrawn="1"/>
        </p:nvSpPr>
        <p:spPr>
          <a:xfrm>
            <a:off x="360045" y="2743200"/>
            <a:ext cx="8423910" cy="914400"/>
          </a:xfrm>
          <a:prstGeom prst="rect">
            <a:avLst/>
          </a:prstGeom>
          <a:noFill/>
        </p:spPr>
        <p:txBody>
          <a:bodyPr wrap="square" lIns="0" tIns="0" rIns="0" bIns="0" rtlCol="0" anchor="ctr" anchorCtr="1">
            <a:noAutofit/>
          </a:bodyPr>
          <a:lstStyle/>
          <a:p>
            <a:pPr algn="ctr"/>
            <a:r>
              <a:rPr lang="en-US" altLang="zh-CN" sz="7200" dirty="0" smtClean="0">
                <a:solidFill>
                  <a:schemeClr val="bg2">
                    <a:lumMod val="95000"/>
                    <a:lumOff val="5000"/>
                  </a:schemeClr>
                </a:solidFill>
                <a:latin typeface="微软雅黑" panose="020B0503020204020204" charset="-122"/>
                <a:ea typeface="微软雅黑" panose="020B0503020204020204" charset="-122"/>
              </a:rPr>
              <a:t>Proposal for Oman</a:t>
            </a:r>
            <a:endParaRPr kumimoji="1" lang="zh-CN" altLang="en-US" sz="7200" dirty="0" err="1">
              <a:solidFill>
                <a:srgbClr val="282B36"/>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6" y="4125"/>
            <a:ext cx="9144000" cy="6858000"/>
          </a:xfrm>
          <a:prstGeom prst="rect">
            <a:avLst/>
          </a:prstGeom>
        </p:spPr>
      </p:pic>
      <p:sp>
        <p:nvSpPr>
          <p:cNvPr id="5" name="Text Placeholder 6"/>
          <p:cNvSpPr>
            <a:spLocks noGrp="1"/>
          </p:cNvSpPr>
          <p:nvPr>
            <p:ph type="body" sz="quarter" idx="11" hasCustomPrompt="1"/>
          </p:nvPr>
        </p:nvSpPr>
        <p:spPr>
          <a:xfrm>
            <a:off x="2606040" y="3108960"/>
            <a:ext cx="3840480" cy="1398069"/>
          </a:xfrm>
        </p:spPr>
        <p:txBody>
          <a:bodyPr vert="horz" lIns="457200" tIns="457200" rIns="228600" bIns="457200" anchor="ctr"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r>
              <a:rPr lang="en-US" altLang="zh-CN" dirty="0"/>
              <a:t>Name</a:t>
            </a:r>
          </a:p>
          <a:p>
            <a:r>
              <a:rPr lang="en-US" altLang="zh-CN" dirty="0"/>
              <a:t>Phone</a:t>
            </a:r>
            <a:r>
              <a:rPr lang="en-US" dirty="0"/>
              <a:t/>
            </a:r>
            <a:br>
              <a:rPr lang="en-US" dirty="0"/>
            </a:br>
            <a:r>
              <a:rPr lang="en-US" dirty="0"/>
              <a:t>Email</a:t>
            </a:r>
          </a:p>
        </p:txBody>
      </p:sp>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9040" y="5715000"/>
            <a:ext cx="1645920" cy="3593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solidFill>
                  <a:srgbClr val="489A60"/>
                </a:solidFill>
              </a:defRPr>
            </a:lvl1pPr>
          </a:lstStyle>
          <a:p>
            <a:r>
              <a:rPr lang="en-US" dirty="0"/>
              <a:t>Click to add title</a:t>
            </a:r>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endParaRPr lang="en-US" dirty="0"/>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solidFill>
                  <a:srgbClr val="489A5F"/>
                </a:solidFill>
              </a:defRPr>
            </a:lvl1pPr>
          </a:lstStyle>
          <a:p>
            <a:r>
              <a:rPr lang="en-US" dirty="0"/>
              <a:t>1</a:t>
            </a:r>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rgbClr val="489A5F"/>
                </a:solidFill>
              </a:defRPr>
            </a:lvl1pPr>
          </a:lstStyle>
          <a:p>
            <a:pPr lvl="0"/>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a:xfrm>
            <a:off x="457200" y="1828800"/>
            <a:ext cx="8229600" cy="4297680"/>
          </a:xfrm>
        </p:spPr>
        <p:txBody>
          <a:bodyPr/>
          <a:lstStyle>
            <a:lvl2pPr>
              <a:buClr>
                <a:srgbClr val="489A5F"/>
              </a:buClr>
              <a:defRPr/>
            </a:lvl2pPr>
            <a:lvl3pPr>
              <a:buClr>
                <a:srgbClr val="489A5F"/>
              </a:buClr>
              <a:defRPr/>
            </a:lvl3pPr>
            <a:lvl4pPr>
              <a:buClr>
                <a:srgbClr val="489A5F"/>
              </a:buClr>
              <a:defRPr/>
            </a:lvl4pPr>
            <a:lvl5pPr>
              <a:buClr>
                <a:srgbClr val="489A5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hasCustomPrompt="1"/>
          </p:nvPr>
        </p:nvSpPr>
        <p:spPr>
          <a:xfrm>
            <a:off x="4572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2" hasCustomPrompt="1"/>
          </p:nvPr>
        </p:nvSpPr>
        <p:spPr>
          <a:xfrm>
            <a:off x="4710000" y="1828800"/>
            <a:ext cx="3978275" cy="4297363"/>
          </a:xfrm>
          <a:prstGeom prst="rect">
            <a:avLst/>
          </a:prstGeom>
        </p:spPr>
        <p:txBody>
          <a:bodyPr/>
          <a:lstStyle>
            <a:lvl1pPr>
              <a:spcBef>
                <a:spcPts val="1200"/>
              </a:spcBef>
              <a:defRPr sz="2200"/>
            </a:lvl1pPr>
            <a:lvl2pPr>
              <a:spcBef>
                <a:spcPts val="600"/>
              </a:spcBef>
              <a:buClr>
                <a:srgbClr val="489A5F"/>
              </a:buClr>
              <a:defRPr sz="1800"/>
            </a:lvl2pPr>
            <a:lvl3pPr>
              <a:spcBef>
                <a:spcPts val="600"/>
              </a:spcBef>
              <a:buClr>
                <a:srgbClr val="489A5F"/>
              </a:buClr>
              <a:defRPr sz="1800"/>
            </a:lvl3pPr>
            <a:lvl4pPr>
              <a:spcBef>
                <a:spcPts val="600"/>
              </a:spcBef>
              <a:buClr>
                <a:srgbClr val="489A5F"/>
              </a:buClr>
              <a:defRPr sz="1600"/>
            </a:lvl4pPr>
            <a:lvl5pPr>
              <a:spcBef>
                <a:spcPts val="600"/>
              </a:spcBef>
              <a:buClr>
                <a:srgbClr val="489A5F"/>
              </a:buClr>
              <a:defRPr sz="16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1"/>
          <p:cNvSpPr>
            <a:spLocks noGrp="1"/>
          </p:cNvSpPr>
          <p:nvPr>
            <p:ph type="sldNum" sz="quarter" idx="13"/>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89A5F"/>
                </a:solidFill>
              </a:defRPr>
            </a:lvl1pPr>
          </a:lstStyle>
          <a:p>
            <a:r>
              <a:rPr lang="en-US" dirty="0"/>
              <a:t>Click to edit Master title style</a:t>
            </a:r>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4"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99039"/>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2230" y="457200"/>
            <a:ext cx="8210282" cy="553720"/>
          </a:xfrm>
          <a:prstGeom prst="rect">
            <a:avLst/>
          </a:prstGeom>
        </p:spPr>
        <p:txBody>
          <a:bodyPr vert="horz" lIns="0" tIns="0" rIns="0" bIns="0" rtlCol="0" anchor="t" anchorCtr="0">
            <a:spAutoFit/>
          </a:bodyPr>
          <a:lstStyle/>
          <a:p>
            <a:r>
              <a:rPr lang="en-US" dirty="0"/>
              <a:t>Click to edit Master title style</a:t>
            </a: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ln>
          <a:effectLst/>
        </p:spPr>
        <p:txBody>
          <a:bodyPr vert="horz" wrap="square" lIns="0" tIns="0" rIns="0" bIns="0" numCol="1" anchor="ctr" anchorCtr="0" compatLnSpc="1"/>
          <a:lstStyle>
            <a:lvl1pPr algn="l">
              <a:spcBef>
                <a:spcPct val="0"/>
              </a:spcBef>
              <a:defRPr sz="900">
                <a:solidFill>
                  <a:schemeClr val="tx1"/>
                </a:solidFill>
              </a:defRPr>
            </a:lvl1pPr>
          </a:lstStyle>
          <a:p>
            <a:pPr marL="0" marR="0" lvl="0" indent="0" algn="r"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lang="en-US" sz="1200" b="1" kern="1200" noProof="0" dirty="0">
              <a:solidFill>
                <a:srgbClr val="525252"/>
              </a:solidFill>
              <a:latin typeface="Arial" panose="020B0604020202020204" pitchFamily="34" charset="0"/>
              <a:ea typeface="+mn-ea"/>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图片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484360"/>
            <a:ext cx="2057400" cy="1311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l" defTabSz="914400" rtl="0" eaLnBrk="1" latinLnBrk="0" hangingPunct="1">
        <a:lnSpc>
          <a:spcPct val="100000"/>
        </a:lnSpc>
        <a:spcBef>
          <a:spcPct val="0"/>
        </a:spcBef>
        <a:buNone/>
        <a:defRPr sz="3600" kern="1200">
          <a:solidFill>
            <a:srgbClr val="489A60"/>
          </a:solidFill>
          <a:latin typeface="微软雅黑" panose="020B0503020204020204" charset="-122"/>
          <a:ea typeface="微软雅黑" panose="020B0503020204020204" charset="-122"/>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defRPr sz="2400" kern="1200">
          <a:solidFill>
            <a:srgbClr val="282B36"/>
          </a:solidFill>
          <a:latin typeface="微软雅黑" panose="020B0503020204020204" charset="-122"/>
          <a:ea typeface="微软雅黑" panose="020B0503020204020204" charset="-122"/>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2pPr>
      <a:lvl3pPr marL="517525" marR="0" indent="-28448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2000" kern="1200">
          <a:solidFill>
            <a:srgbClr val="282B36"/>
          </a:solidFill>
          <a:latin typeface="微软雅黑" panose="020B0503020204020204" charset="-122"/>
          <a:ea typeface="微软雅黑" panose="020B0503020204020204" charset="-122"/>
          <a:cs typeface="Arial" panose="020B0604020202020204" pitchFamily="34" charset="0"/>
        </a:defRPr>
      </a:lvl3pPr>
      <a:lvl4pPr marL="746125" marR="0" indent="-290830"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489A60"/>
        </a:buClr>
        <a:buSzTx/>
        <a:buFont typeface="Arial" panose="020B0604020202020204" pitchFamily="34" charset="0"/>
        <a:buChar char="-"/>
        <a:defRPr sz="1800" kern="1200">
          <a:solidFill>
            <a:srgbClr val="282B36"/>
          </a:solidFill>
          <a:latin typeface="微软雅黑" panose="020B0503020204020204" charset="-122"/>
          <a:ea typeface="微软雅黑" panose="020B050302020402020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传统金融体系的局限性</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区块链方案的解决之道</a:t>
            </a:r>
            <a:endParaRPr lang="en-US" dirty="0"/>
          </a:p>
        </p:txBody>
      </p:sp>
    </p:spTree>
    <p:extLst>
      <p:ext uri="{BB962C8B-B14F-4D97-AF65-F5344CB8AC3E}">
        <p14:creationId xmlns:p14="http://schemas.microsoft.com/office/powerpoint/2010/main" val="303477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全球区块链的生态</a:t>
            </a:r>
            <a:endParaRPr lang="en-US" dirty="0"/>
          </a:p>
        </p:txBody>
      </p:sp>
      <p:sp>
        <p:nvSpPr>
          <p:cNvPr id="7" name="Text Placeholder 6"/>
          <p:cNvSpPr>
            <a:spLocks noGrp="1"/>
          </p:cNvSpPr>
          <p:nvPr>
            <p:ph type="body" sz="quarter" idx="10"/>
          </p:nvPr>
        </p:nvSpPr>
        <p:spPr/>
        <p:txBody>
          <a:bodyPr/>
          <a:lstStyle/>
          <a:p>
            <a:r>
              <a:rPr lang="en-US" dirty="0"/>
              <a:t>More table styles available in the PowerPoint Toolkit</a:t>
            </a:r>
          </a:p>
        </p:txBody>
      </p:sp>
      <p:sp>
        <p:nvSpPr>
          <p:cNvPr id="4" name="Text Placeholder 3"/>
          <p:cNvSpPr>
            <a:spLocks noGrp="1"/>
          </p:cNvSpPr>
          <p:nvPr>
            <p:ph type="body" sz="quarter" idx="11"/>
          </p:nvPr>
        </p:nvSpPr>
        <p:spPr/>
        <p:txBody>
          <a:bodyPr/>
          <a:lstStyle/>
          <a:p>
            <a:endParaRPr lang="en-GB"/>
          </a:p>
        </p:txBody>
      </p:sp>
      <p:graphicFrame>
        <p:nvGraphicFramePr>
          <p:cNvPr id="10" name="Content Placeholder 3"/>
          <p:cNvGraphicFramePr/>
          <p:nvPr/>
        </p:nvGraphicFramePr>
        <p:xfrm>
          <a:off x="479425" y="1828799"/>
          <a:ext cx="8207376" cy="4297363"/>
        </p:xfrm>
        <a:graphic>
          <a:graphicData uri="http://schemas.openxmlformats.org/drawingml/2006/table">
            <a:tbl>
              <a:tblPr firstRow="1" bandRow="1">
                <a:tableStyleId>{7DF18680-E054-41AD-8BC1-D1AEF772440D}</a:tableStyleId>
              </a:tblPr>
              <a:tblGrid>
                <a:gridCol w="2051844"/>
                <a:gridCol w="2051844"/>
                <a:gridCol w="2051844"/>
                <a:gridCol w="2051844"/>
              </a:tblGrid>
              <a:tr h="477093">
                <a:tc>
                  <a:txBody>
                    <a:bodyPr/>
                    <a:lstStyle/>
                    <a:p>
                      <a:pPr algn="l"/>
                      <a:r>
                        <a:rPr lang="en-US" sz="1600" dirty="0"/>
                        <a:t>Table</a:t>
                      </a:r>
                      <a:r>
                        <a:rPr lang="en-US" sz="1600" baseline="0" dirty="0"/>
                        <a:t> Heading 01</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83C37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02</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9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03</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4697E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Table</a:t>
                      </a:r>
                      <a:r>
                        <a:rPr lang="en-US" sz="1600" baseline="0" dirty="0"/>
                        <a:t> Heading 04</a:t>
                      </a:r>
                      <a:endParaRPr lang="en-US" sz="1600" dirty="0"/>
                    </a:p>
                  </a:txBody>
                  <a:tcPr marL="137160" marR="137160"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AD53C1"/>
                    </a:solidFill>
                  </a:tcPr>
                </a:tc>
              </a:tr>
              <a:tr h="1891668">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rgbClr val="FFFFFF"/>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r>
                        <a:rPr lang="en-US" altLang="zh-CN" sz="1400" dirty="0">
                          <a:solidFill>
                            <a:schemeClr val="bg2"/>
                          </a:solidFill>
                        </a:rPr>
                        <a:t>SNC</a:t>
                      </a:r>
                      <a:r>
                        <a:rPr lang="en-US" sz="1400" dirty="0">
                          <a:solidFill>
                            <a:schemeClr val="bg2"/>
                          </a:solidFill>
                        </a:rPr>
                        <a:t>'s is an essential component of the global capital markets, providing credit ratings, research, tools and analysis.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1928602">
                <a:tc>
                  <a:txBody>
                    <a:bodyPr/>
                    <a:lstStyle/>
                    <a:p>
                      <a:pPr marL="176530" lvl="0" indent="-174625">
                        <a:spcBef>
                          <a:spcPts val="600"/>
                        </a:spcBef>
                        <a:buClr>
                          <a:srgbClr val="83C372"/>
                        </a:buClr>
                        <a:buFont typeface="Arial" panose="020B0604020202020204" pitchFamily="34" charset="0"/>
                        <a:buChar char="»"/>
                      </a:pPr>
                      <a:r>
                        <a:rPr lang="en-US" sz="1400" dirty="0">
                          <a:solidFill>
                            <a:schemeClr val="bg2"/>
                          </a:solidFill>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p>
                      <a:pPr>
                        <a:buClr>
                          <a:srgbClr val="83C372"/>
                        </a:buClr>
                      </a:pPr>
                      <a:endParaRPr lang="en-US" sz="1400" dirty="0">
                        <a:solidFill>
                          <a:schemeClr val="bg2"/>
                        </a:solidFill>
                      </a:endParaRP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Parent company of MIS and MA</a:t>
                      </a:r>
                    </a:p>
                    <a:p>
                      <a:pPr marL="176530" lvl="0" indent="-174625" algn="l" defTabSz="914400" rtl="0" eaLnBrk="1" latinLnBrk="0" hangingPunct="1">
                        <a:spcBef>
                          <a:spcPts val="600"/>
                        </a:spcBef>
                        <a:buClr>
                          <a:srgbClr val="83C372"/>
                        </a:buClr>
                        <a:buFont typeface="Arial" panose="020B0604020202020204" pitchFamily="34" charset="0"/>
                        <a:buChar char="»"/>
                      </a:pPr>
                      <a:r>
                        <a:rPr lang="en-US" sz="1400" kern="1200" dirty="0">
                          <a:solidFill>
                            <a:schemeClr val="bg2"/>
                          </a:solidFill>
                          <a:latin typeface="+mn-lt"/>
                          <a:ea typeface="+mn-ea"/>
                          <a:cs typeface="+mn-cs"/>
                        </a:rPr>
                        <a:t>Contributes to transparent and integrated financial markets</a:t>
                      </a:r>
                    </a:p>
                  </a:txBody>
                  <a:tcPr marL="137160" marR="137160" marT="137160" marB="137160">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8252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区块链带来的机会</a:t>
            </a:r>
            <a:endParaRPr lang="en-US" dirty="0"/>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关键点和应对策略</a:t>
            </a:r>
            <a:endParaRPr lang="en-US" dirty="0"/>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743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
        <p:nvSpPr>
          <p:cNvPr id="2" name="文本占位符 1"/>
          <p:cNvSpPr>
            <a:spLocks noGrp="1"/>
          </p:cNvSpPr>
          <p:nvPr>
            <p:ph type="body" sz="quarter" idx="11"/>
          </p:nvPr>
        </p:nvSpPr>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49957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chart</a:t>
            </a:r>
          </a:p>
        </p:txBody>
      </p:sp>
      <p:sp>
        <p:nvSpPr>
          <p:cNvPr id="3" name="Text Placeholder 2"/>
          <p:cNvSpPr>
            <a:spLocks noGrp="1"/>
          </p:cNvSpPr>
          <p:nvPr>
            <p:ph type="body" sz="quarter" idx="10"/>
          </p:nvPr>
        </p:nvSpPr>
        <p:spPr/>
        <p:txBody>
          <a:bodyPr/>
          <a:lstStyle/>
          <a:p>
            <a:r>
              <a:rPr lang="en-US" dirty="0"/>
              <a:t>More chart styles in the PowerPoint toolkit</a:t>
            </a:r>
          </a:p>
        </p:txBody>
      </p:sp>
      <p:sp>
        <p:nvSpPr>
          <p:cNvPr id="5" name="Text Placeholder 4"/>
          <p:cNvSpPr>
            <a:spLocks noGrp="1"/>
          </p:cNvSpPr>
          <p:nvPr>
            <p:ph type="body" sz="quarter" idx="11"/>
          </p:nvPr>
        </p:nvSpPr>
        <p:spPr/>
        <p:txBody>
          <a:bodyPr/>
          <a:lstStyle/>
          <a:p>
            <a:pPr>
              <a:buSzPct val="100000"/>
            </a:pPr>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Provides:</a:t>
            </a:r>
          </a:p>
          <a:p>
            <a:pPr lvl="2">
              <a:buClr>
                <a:srgbClr val="68B580"/>
              </a:buClr>
              <a:buSzPct val="100000"/>
            </a:pPr>
            <a:r>
              <a:rPr lang="en-US" dirty="0"/>
              <a:t>Credit ratings</a:t>
            </a:r>
          </a:p>
          <a:p>
            <a:pPr lvl="2">
              <a:buClr>
                <a:srgbClr val="68B580"/>
              </a:buClr>
            </a:pPr>
            <a:r>
              <a:rPr lang="en-US" dirty="0"/>
              <a:t>Research</a:t>
            </a:r>
          </a:p>
          <a:p>
            <a:pPr lvl="2">
              <a:buClr>
                <a:srgbClr val="68B580"/>
              </a:buClr>
            </a:pPr>
            <a:r>
              <a:rPr lang="en-US" dirty="0"/>
              <a:t>Tools &amp; analysis</a:t>
            </a:r>
          </a:p>
        </p:txBody>
      </p:sp>
      <p:graphicFrame>
        <p:nvGraphicFramePr>
          <p:cNvPr id="6" name="Chart 5"/>
          <p:cNvGraphicFramePr/>
          <p:nvPr/>
        </p:nvGraphicFramePr>
        <p:xfrm>
          <a:off x="4297680" y="1827107"/>
          <a:ext cx="4546724" cy="3898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349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553720"/>
          </a:xfrm>
        </p:spPr>
        <p:txBody>
          <a:bodyPr/>
          <a:lstStyle/>
          <a:p>
            <a:r>
              <a:rPr lang="en-US" dirty="0"/>
              <a:t>Note 2: the  font</a:t>
            </a:r>
          </a:p>
        </p:txBody>
      </p:sp>
      <p:sp>
        <p:nvSpPr>
          <p:cNvPr id="3" name="Text Placeholder 2"/>
          <p:cNvSpPr>
            <a:spLocks noGrp="1"/>
          </p:cNvSpPr>
          <p:nvPr>
            <p:ph type="body" sz="quarter" idx="10"/>
          </p:nvPr>
        </p:nvSpPr>
        <p:spPr/>
        <p:txBody>
          <a:bodyPr/>
          <a:lstStyle/>
          <a:p>
            <a:r>
              <a:rPr lang="en-US" dirty="0"/>
              <a:t>Find this </a:t>
            </a:r>
            <a:r>
              <a:rPr lang="en-US" dirty="0">
                <a:solidFill>
                  <a:srgbClr val="282B36"/>
                </a:solidFill>
              </a:rPr>
              <a:t>toolbar </a:t>
            </a:r>
            <a:r>
              <a:rPr lang="en-US" dirty="0"/>
              <a:t>next to the “Home” tab</a:t>
            </a:r>
          </a:p>
        </p:txBody>
      </p:sp>
      <p:sp>
        <p:nvSpPr>
          <p:cNvPr id="4" name="文本框 3"/>
          <p:cNvSpPr txBox="1"/>
          <p:nvPr/>
        </p:nvSpPr>
        <p:spPr>
          <a:xfrm>
            <a:off x="462280" y="2194560"/>
            <a:ext cx="5558790" cy="307340"/>
          </a:xfrm>
          <a:prstGeom prst="rect">
            <a:avLst/>
          </a:prstGeom>
          <a:noFill/>
        </p:spPr>
        <p:txBody>
          <a:bodyPr wrap="none" lIns="0" tIns="0" rIns="0" bIns="0" rtlCol="0">
            <a:spAutoFit/>
          </a:bodyPr>
          <a:lstStyle/>
          <a:p>
            <a:r>
              <a:rPr lang="en-US" altLang="zh-CN" sz="2000" dirty="0" err="1" smtClean="0">
                <a:solidFill>
                  <a:schemeClr val="bg2"/>
                </a:solidFill>
              </a:rPr>
              <a:t>Font</a:t>
            </a:r>
            <a:r>
              <a:rPr lang="zh-CN" altLang="en-US" sz="2000" dirty="0" err="1" smtClean="0">
                <a:solidFill>
                  <a:schemeClr val="bg2"/>
                </a:solidFill>
              </a:rPr>
              <a:t>：微软雅黑（</a:t>
            </a:r>
            <a:r>
              <a:rPr lang="en-US" altLang="zh-CN" sz="2000" dirty="0" err="1" smtClean="0">
                <a:solidFill>
                  <a:schemeClr val="bg2"/>
                </a:solidFill>
              </a:rPr>
              <a:t>Mac</a:t>
            </a:r>
            <a:r>
              <a:rPr lang="zh-CN" altLang="en-US" sz="2000" dirty="0" err="1" smtClean="0">
                <a:solidFill>
                  <a:schemeClr val="bg2"/>
                </a:solidFill>
              </a:rPr>
              <a:t>系统下文字自动转为苹方）</a:t>
            </a:r>
          </a:p>
        </p:txBody>
      </p:sp>
      <p:sp>
        <p:nvSpPr>
          <p:cNvPr id="5" name="文本框 4"/>
          <p:cNvSpPr txBox="1"/>
          <p:nvPr/>
        </p:nvSpPr>
        <p:spPr>
          <a:xfrm>
            <a:off x="457200" y="2999740"/>
            <a:ext cx="676910" cy="307340"/>
          </a:xfrm>
          <a:prstGeom prst="rect">
            <a:avLst/>
          </a:prstGeom>
          <a:noFill/>
        </p:spPr>
        <p:txBody>
          <a:bodyPr wrap="none" lIns="0" tIns="0" rIns="0" bIns="0" rtlCol="0">
            <a:spAutoFit/>
          </a:bodyPr>
          <a:lstStyle/>
          <a:p>
            <a:r>
              <a:rPr lang="en-US" altLang="zh-CN" sz="2000" dirty="0" err="1" smtClean="0">
                <a:solidFill>
                  <a:schemeClr val="bg2"/>
                </a:solidFill>
              </a:rPr>
              <a:t>Color:</a:t>
            </a:r>
          </a:p>
        </p:txBody>
      </p:sp>
      <p:pic>
        <p:nvPicPr>
          <p:cNvPr id="6" name="图片 5" descr="color_画板 1"/>
          <p:cNvPicPr>
            <a:picLocks noChangeAspect="1"/>
          </p:cNvPicPr>
          <p:nvPr/>
        </p:nvPicPr>
        <p:blipFill>
          <a:blip r:embed="rId3"/>
          <a:stretch>
            <a:fillRect/>
          </a:stretch>
        </p:blipFill>
        <p:spPr>
          <a:xfrm>
            <a:off x="1456055" y="2999740"/>
            <a:ext cx="6600190" cy="2025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457200" y="1825625"/>
            <a:ext cx="4526280" cy="4071938"/>
          </a:xfrm>
        </p:spPr>
        <p:txBody>
          <a:bodyPr>
            <a:noAutofit/>
          </a:bodyPr>
          <a:lstStyle/>
          <a:p>
            <a:r>
              <a:rPr lang="en-US" sz="2000" dirty="0"/>
              <a:t>The layouts of all the slides in this template are derived from the PowerPoint “slide masters,” which are accessible from the HOME tab as well as within the </a:t>
            </a:r>
            <a:r>
              <a:rPr lang="en-US" altLang="zh-CN" sz="2000" dirty="0"/>
              <a:t>SNC</a:t>
            </a:r>
            <a:r>
              <a:rPr lang="en-US" sz="2000" dirty="0"/>
              <a:t>’S TOOLS toolbar. </a:t>
            </a:r>
          </a:p>
          <a:p>
            <a:r>
              <a:rPr lang="en-US" sz="2000" dirty="0"/>
              <a:t>You can choose a layout for your slides by clicking on the Layout button and selecting the desired layout from the flyout menu. To restore your slide to the original layout of the slide master, use the reset function:</a:t>
            </a:r>
          </a:p>
        </p:txBody>
      </p:sp>
      <p:sp>
        <p:nvSpPr>
          <p:cNvPr id="4" name="Title 3"/>
          <p:cNvSpPr>
            <a:spLocks noGrp="1"/>
          </p:cNvSpPr>
          <p:nvPr>
            <p:ph type="title"/>
          </p:nvPr>
        </p:nvSpPr>
        <p:spPr/>
        <p:txBody>
          <a:bodyPr/>
          <a:lstStyle/>
          <a:p>
            <a:r>
              <a:rPr lang="en-US" dirty="0"/>
              <a:t>Note 1: slide masters</a:t>
            </a:r>
          </a:p>
        </p:txBody>
      </p:sp>
      <p:sp>
        <p:nvSpPr>
          <p:cNvPr id="6" name="Text Placeholder 5"/>
          <p:cNvSpPr>
            <a:spLocks noGrp="1"/>
          </p:cNvSpPr>
          <p:nvPr>
            <p:ph type="body" sz="quarter" idx="10"/>
          </p:nvPr>
        </p:nvSpPr>
        <p:spPr/>
        <p:txBody>
          <a:bodyPr>
            <a:normAutofit/>
          </a:bodyPr>
          <a:lstStyle/>
          <a:p>
            <a:r>
              <a:rPr lang="en-US" dirty="0">
                <a:latin typeface="+mn-lt"/>
                <a:ea typeface="+mj-ea"/>
              </a:rPr>
              <a:t>Choose the right slide for the right job</a:t>
            </a:r>
          </a:p>
          <a:p>
            <a:endParaRPr lang="en-US" dirty="0"/>
          </a:p>
        </p:txBody>
      </p:sp>
      <p:pic>
        <p:nvPicPr>
          <p:cNvPr id="11" name="Picture 10"/>
          <p:cNvPicPr>
            <a:picLocks noChangeAspect="1"/>
          </p:cNvPicPr>
          <p:nvPr/>
        </p:nvPicPr>
        <p:blipFill rotWithShape="1">
          <a:blip r:embed="rId3"/>
          <a:srcRect r="957"/>
          <a:stretch>
            <a:fillRect/>
          </a:stretch>
        </p:blipFill>
        <p:spPr>
          <a:xfrm>
            <a:off x="5577840" y="1679837"/>
            <a:ext cx="3017520" cy="4335978"/>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1886149"/>
            <a:ext cx="3017520" cy="4331771"/>
          </a:xfrm>
          <a:prstGeom prst="rect">
            <a:avLst/>
          </a:prstGeom>
        </p:spPr>
      </p:pic>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18</a:t>
            </a:fld>
            <a:endParaRPr lang="en-GB" dirty="0"/>
          </a:p>
        </p:txBody>
      </p:sp>
    </p:spTree>
    <p:extLst>
      <p:ext uri="{BB962C8B-B14F-4D97-AF65-F5344CB8AC3E}">
        <p14:creationId xmlns:p14="http://schemas.microsoft.com/office/powerpoint/2010/main" val="349741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One column slide with larger text</a:t>
            </a:r>
            <a:endParaRPr lang="en-US" dirty="0"/>
          </a:p>
        </p:txBody>
      </p:sp>
      <p:sp>
        <p:nvSpPr>
          <p:cNvPr id="6" name="Text Placeholder 5"/>
          <p:cNvSpPr>
            <a:spLocks noGrp="1"/>
          </p:cNvSpPr>
          <p:nvPr>
            <p:ph type="body" sz="quarter" idx="10"/>
          </p:nvPr>
        </p:nvSpPr>
        <p:spPr/>
        <p:txBody>
          <a:bodyPr/>
          <a:lstStyle/>
          <a:p>
            <a:r>
              <a:rPr lang="en-US" dirty="0"/>
              <a:t>Best for presenting a few main points</a:t>
            </a:r>
          </a:p>
        </p:txBody>
      </p:sp>
      <p:sp>
        <p:nvSpPr>
          <p:cNvPr id="18" name="Text Placeholder 17"/>
          <p:cNvSpPr>
            <a:spLocks noGrp="1"/>
          </p:cNvSpPr>
          <p:nvPr>
            <p:ph type="body" sz="quarter" idx="11"/>
          </p:nvPr>
        </p:nvSpPr>
        <p:spPr/>
        <p:txBody>
          <a:bodyPr/>
          <a:lstStyle/>
          <a:p>
            <a:r>
              <a:rPr lang="en-US" altLang="zh-CN" b="1" dirty="0">
                <a:solidFill>
                  <a:srgbClr val="68B57F"/>
                </a:solidFill>
              </a:rPr>
              <a:t>SNC</a:t>
            </a:r>
            <a:r>
              <a:rPr lang="en-US" b="1" dirty="0">
                <a:solidFill>
                  <a:srgbClr val="68B57F"/>
                </a:solidFill>
              </a:rPr>
              <a:t>’s Corporation Overview</a:t>
            </a:r>
          </a:p>
          <a:p>
            <a:pPr lvl="1">
              <a:buClr>
                <a:srgbClr val="68B57F"/>
              </a:buClr>
              <a:buSzPct val="100000"/>
            </a:pPr>
            <a:r>
              <a:rPr lang="en-US" dirty="0"/>
              <a:t>Essential </a:t>
            </a:r>
            <a:r>
              <a:rPr lang="en-US" dirty="0">
                <a:solidFill>
                  <a:srgbClr val="000000"/>
                </a:solidFill>
              </a:rPr>
              <a:t>component </a:t>
            </a:r>
            <a:r>
              <a:rPr lang="en-US" dirty="0"/>
              <a:t>of the global capital markets</a:t>
            </a:r>
          </a:p>
          <a:p>
            <a:pPr lvl="1">
              <a:buClr>
                <a:srgbClr val="68B57F"/>
              </a:buClr>
              <a:buSzPct val="100000"/>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 credit ratings, research, tools &amp; analysis</a:t>
            </a:r>
          </a:p>
        </p:txBody>
      </p:sp>
      <p:sp>
        <p:nvSpPr>
          <p:cNvPr id="5"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19</a:t>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Agenda</a:t>
            </a:r>
          </a:p>
        </p:txBody>
      </p:sp>
      <p:sp>
        <p:nvSpPr>
          <p:cNvPr id="12" name="Text Placeholder 11"/>
          <p:cNvSpPr>
            <a:spLocks noGrp="1"/>
          </p:cNvSpPr>
          <p:nvPr>
            <p:ph type="body" idx="1"/>
          </p:nvPr>
        </p:nvSpPr>
        <p:spPr>
          <a:xfrm>
            <a:off x="1188721" y="2559685"/>
            <a:ext cx="6776014" cy="1261884"/>
          </a:xfrm>
        </p:spPr>
        <p:txBody>
          <a:bodyPr>
            <a:spAutoFit/>
          </a:bodyPr>
          <a:lstStyle/>
          <a:p>
            <a:r>
              <a:rPr lang="zh-CN" altLang="en-US" dirty="0" smtClean="0">
                <a:solidFill>
                  <a:srgbClr val="272B38"/>
                </a:solidFill>
              </a:rPr>
              <a:t>当前金融体系和环境</a:t>
            </a:r>
            <a:endParaRPr lang="en-US" dirty="0">
              <a:solidFill>
                <a:srgbClr val="272B38"/>
              </a:solidFill>
            </a:endParaRPr>
          </a:p>
          <a:p>
            <a:r>
              <a:rPr lang="zh-CN" altLang="en-US" dirty="0" smtClean="0">
                <a:solidFill>
                  <a:srgbClr val="272B38"/>
                </a:solidFill>
              </a:rPr>
              <a:t>传统金融体系的局限性</a:t>
            </a:r>
            <a:endParaRPr lang="en-US" dirty="0">
              <a:solidFill>
                <a:srgbClr val="272B38"/>
              </a:solidFill>
            </a:endParaRPr>
          </a:p>
          <a:p>
            <a:r>
              <a:rPr lang="zh-CN" altLang="en-US" dirty="0" smtClean="0">
                <a:solidFill>
                  <a:srgbClr val="272B38"/>
                </a:solidFill>
              </a:rPr>
              <a:t>区块链方案的解决之道</a:t>
            </a:r>
            <a:endParaRPr lang="en-US" dirty="0">
              <a:solidFill>
                <a:srgbClr val="272B3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Two column slide with smaller text</a:t>
            </a:r>
          </a:p>
        </p:txBody>
      </p:sp>
      <p:sp>
        <p:nvSpPr>
          <p:cNvPr id="9" name="Text Placeholder 8"/>
          <p:cNvSpPr>
            <a:spLocks noGrp="1"/>
          </p:cNvSpPr>
          <p:nvPr>
            <p:ph type="body" sz="quarter" idx="10"/>
          </p:nvPr>
        </p:nvSpPr>
        <p:spPr/>
        <p:txBody>
          <a:bodyPr/>
          <a:lstStyle/>
          <a:p>
            <a:r>
              <a:rPr lang="en-US" dirty="0"/>
              <a:t>Text boxes are separated for easier editing</a:t>
            </a:r>
          </a:p>
        </p:txBody>
      </p:sp>
      <p:sp>
        <p:nvSpPr>
          <p:cNvPr id="10" name="Text Placeholder 9"/>
          <p:cNvSpPr>
            <a:spLocks noGrp="1"/>
          </p:cNvSpPr>
          <p:nvPr>
            <p:ph type="body" sz="quarter" idx="11"/>
          </p:nvPr>
        </p:nvSpPr>
        <p:spPr>
          <a:xfrm>
            <a:off x="457200" y="1828800"/>
            <a:ext cx="3978275" cy="4297363"/>
          </a:xfrm>
        </p:spPr>
        <p:txBody>
          <a:bodyPr/>
          <a:lstStyle/>
          <a:p>
            <a:pPr>
              <a:buSzPct val="100000"/>
            </a:pPr>
            <a:r>
              <a:rPr lang="en-US" altLang="zh-CN" b="1" dirty="0">
                <a:solidFill>
                  <a:srgbClr val="68B57F"/>
                </a:solidFill>
              </a:rPr>
              <a:t>SNC</a:t>
            </a:r>
            <a:r>
              <a:rPr lang="en-US" b="1" dirty="0">
                <a:solidFill>
                  <a:srgbClr val="68B57F"/>
                </a:solidFill>
              </a:rPr>
              <a:t>’s Overview</a:t>
            </a:r>
          </a:p>
          <a:p>
            <a:pPr lvl="1">
              <a:buClr>
                <a:srgbClr val="68B57F"/>
              </a:buClr>
              <a:buSzPct val="100000"/>
            </a:pPr>
            <a:r>
              <a:rPr lang="en-US" dirty="0"/>
              <a:t>Essential component of the global capital markets</a:t>
            </a:r>
          </a:p>
          <a:p>
            <a:pPr lvl="1">
              <a:buClr>
                <a:srgbClr val="68B57F"/>
              </a:buClr>
            </a:pPr>
            <a:r>
              <a:rPr lang="en-US" dirty="0"/>
              <a:t>Parent company of MIS and MA</a:t>
            </a:r>
          </a:p>
          <a:p>
            <a:pPr lvl="1">
              <a:buClr>
                <a:srgbClr val="68B57F"/>
              </a:buClr>
            </a:pPr>
            <a:r>
              <a:rPr lang="en-US" dirty="0"/>
              <a:t>Contributes to transparent and integrated financial markets</a:t>
            </a:r>
          </a:p>
          <a:p>
            <a:pPr lvl="1">
              <a:buClr>
                <a:srgbClr val="68B57F"/>
              </a:buClr>
            </a:pPr>
            <a:r>
              <a:rPr lang="en-US" dirty="0"/>
              <a:t>Provides:</a:t>
            </a:r>
          </a:p>
          <a:p>
            <a:pPr lvl="2">
              <a:buClr>
                <a:srgbClr val="68B57F"/>
              </a:buClr>
              <a:buSzPct val="100000"/>
            </a:pPr>
            <a:r>
              <a:rPr lang="en-US" dirty="0"/>
              <a:t>Credit ratings</a:t>
            </a:r>
          </a:p>
          <a:p>
            <a:pPr lvl="2">
              <a:buClr>
                <a:srgbClr val="68B57F"/>
              </a:buClr>
            </a:pPr>
            <a:r>
              <a:rPr lang="en-US" dirty="0"/>
              <a:t>Research</a:t>
            </a:r>
          </a:p>
          <a:p>
            <a:pPr lvl="2">
              <a:buClr>
                <a:srgbClr val="68B57F"/>
              </a:buClr>
            </a:pPr>
            <a:r>
              <a:rPr lang="en-US" dirty="0"/>
              <a:t>Tools &amp; analysis</a:t>
            </a:r>
          </a:p>
        </p:txBody>
      </p:sp>
      <p:sp>
        <p:nvSpPr>
          <p:cNvPr id="11" name="Text Placeholder 10"/>
          <p:cNvSpPr>
            <a:spLocks noGrp="1"/>
          </p:cNvSpPr>
          <p:nvPr>
            <p:ph type="body" sz="quarter" idx="12"/>
          </p:nvPr>
        </p:nvSpPr>
        <p:spPr>
          <a:xfrm>
            <a:off x="4710000" y="1828800"/>
            <a:ext cx="3978275" cy="4297363"/>
          </a:xfrm>
        </p:spPr>
        <p:txBody>
          <a:bodyPr/>
          <a:lstStyle/>
          <a:p>
            <a:r>
              <a:rPr lang="en-US" b="1" dirty="0">
                <a:solidFill>
                  <a:srgbClr val="68B57F"/>
                </a:solidFill>
              </a:rPr>
              <a:t>Company Details</a:t>
            </a:r>
          </a:p>
          <a:p>
            <a:pPr lvl="1">
              <a:buClr>
                <a:srgbClr val="68B57F"/>
              </a:buClr>
            </a:pPr>
            <a:r>
              <a:rPr lang="en-US" dirty="0"/>
              <a:t>Moody's is an essential component of the global capital markets, providing credit ratings, research, tools and analysis that contribute to transparent and integrated financial markets. </a:t>
            </a:r>
          </a:p>
          <a:p>
            <a:pPr lvl="1">
              <a:buClr>
                <a:srgbClr val="68B57F"/>
              </a:buClr>
            </a:pPr>
            <a:r>
              <a:rPr lang="en-US" dirty="0"/>
              <a:t>Moody's Corporation is the parent company of Moody's Investors Service and Moody's Analytics.</a:t>
            </a:r>
          </a:p>
        </p:txBody>
      </p:sp>
      <p:sp>
        <p:nvSpPr>
          <p:cNvPr id="6" name="Slide Number Placeholder 1"/>
          <p:cNvSpPr>
            <a:spLocks noGrp="1"/>
          </p:cNvSpPr>
          <p:nvPr>
            <p:ph type="sldNum" sz="quarter" idx="12"/>
          </p:nvPr>
        </p:nvSpPr>
        <p:spPr>
          <a:xfrm>
            <a:off x="8273520" y="6400800"/>
            <a:ext cx="687600" cy="335245"/>
          </a:xfrm>
          <a:prstGeom prst="rect">
            <a:avLst/>
          </a:prstGeom>
        </p:spPr>
        <p:txBody>
          <a:bodyPr/>
          <a:lstStyle/>
          <a:p>
            <a:pPr algn="ctr"/>
            <a:fld id="{93AC2C76-E6AA-46CB-A2DE-F6E097F7C440}" type="slidenum">
              <a:rPr lang="en-GB" sz="1800">
                <a:solidFill>
                  <a:schemeClr val="bg2"/>
                </a:solidFill>
                <a:latin typeface="+mn-lt"/>
                <a:ea typeface="+mn-ea"/>
                <a:cs typeface="+mn-cs"/>
              </a:rPr>
              <a:pPr algn="ctr"/>
              <a:t>20</a:t>
            </a:fld>
            <a:endParaRPr lang="en-GB" sz="1800" dirty="0">
              <a:solidFill>
                <a:schemeClr val="bg2"/>
              </a:solidFill>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column text + image</a:t>
            </a:r>
          </a:p>
        </p:txBody>
      </p:sp>
      <p:sp>
        <p:nvSpPr>
          <p:cNvPr id="4" name="Text Placeholder 3"/>
          <p:cNvSpPr>
            <a:spLocks noGrp="1"/>
          </p:cNvSpPr>
          <p:nvPr>
            <p:ph type="body" sz="quarter" idx="11"/>
          </p:nvPr>
        </p:nvSpPr>
        <p:spPr>
          <a:xfrm>
            <a:off x="457200" y="1828800"/>
            <a:ext cx="3978275" cy="4297680"/>
          </a:xfrm>
        </p:spPr>
        <p:txBody>
          <a:bodyPr/>
          <a:lstStyle/>
          <a:p>
            <a:r>
              <a:rPr lang="en-US" altLang="zh-CN" b="1" dirty="0">
                <a:solidFill>
                  <a:srgbClr val="68B580"/>
                </a:solidFill>
              </a:rPr>
              <a:t>SNC</a:t>
            </a:r>
            <a:r>
              <a:rPr lang="en-US" b="1" dirty="0">
                <a:solidFill>
                  <a:srgbClr val="68B580"/>
                </a:solidFill>
              </a:rPr>
              <a:t>’s Overview</a:t>
            </a:r>
          </a:p>
          <a:p>
            <a:pPr lvl="1">
              <a:buClr>
                <a:srgbClr val="68B580"/>
              </a:buClr>
              <a:buSzPct val="100000"/>
            </a:pPr>
            <a:r>
              <a:rPr lang="en-US" dirty="0"/>
              <a:t>Essential component of the global capital markets</a:t>
            </a:r>
          </a:p>
          <a:p>
            <a:pPr lvl="1">
              <a:buClr>
                <a:srgbClr val="68B580"/>
              </a:buClr>
            </a:pPr>
            <a:r>
              <a:rPr lang="en-US" dirty="0"/>
              <a:t>Parent company of MIS and MA</a:t>
            </a:r>
          </a:p>
          <a:p>
            <a:pPr lvl="1">
              <a:buClr>
                <a:srgbClr val="68B580"/>
              </a:buClr>
            </a:pPr>
            <a:r>
              <a:rPr lang="en-US" dirty="0"/>
              <a:t>Contributes to transparent and integrated financial markets</a:t>
            </a:r>
          </a:p>
          <a:p>
            <a:pPr lvl="1">
              <a:buClr>
                <a:srgbClr val="68B580"/>
              </a:buClr>
            </a:pPr>
            <a:r>
              <a:rPr lang="en-US" dirty="0"/>
              <a:t>Moody’s provides credit ratings, research, tools &amp; analysis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8616" t="38866" r="8501" b="14610"/>
          <a:stretch>
            <a:fillRect/>
          </a:stretch>
        </p:blipFill>
        <p:spPr>
          <a:xfrm>
            <a:off x="4700968" y="1516438"/>
            <a:ext cx="4443031" cy="42779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41623" r="813"/>
          <a:stretch>
            <a:fillRect/>
          </a:stretch>
        </p:blipFill>
        <p:spPr/>
      </p:pic>
      <p:sp>
        <p:nvSpPr>
          <p:cNvPr id="6" name="Text Placeholder 5"/>
          <p:cNvSpPr>
            <a:spLocks noGrp="1"/>
          </p:cNvSpPr>
          <p:nvPr>
            <p:ph type="body" sz="quarter" idx="11"/>
          </p:nvPr>
        </p:nvSpPr>
        <p:spPr>
          <a:xfrm>
            <a:off x="0" y="1"/>
            <a:ext cx="3044825" cy="6858000"/>
          </a:xfrm>
        </p:spPr>
        <p:txBody>
          <a:bodyPr>
            <a:normAutofit lnSpcReduction="10000"/>
          </a:bodyPr>
          <a:lstStyle/>
          <a:p>
            <a:r>
              <a:rPr lang="en-US" sz="3000" dirty="0">
                <a:solidFill>
                  <a:srgbClr val="68B580"/>
                </a:solidFill>
              </a:rPr>
              <a:t>1/3 Text &amp; 2/3 Image Layout</a:t>
            </a:r>
          </a:p>
          <a:p>
            <a:r>
              <a:rPr lang="en-US" sz="1800" dirty="0"/>
              <a:t>Use this layout when showing a strong visual alongside a small amount of text.</a:t>
            </a:r>
          </a:p>
          <a:p>
            <a:pPr lvl="0"/>
            <a:r>
              <a:rPr lang="en-US" sz="1800" dirty="0">
                <a:solidFill>
                  <a:srgbClr val="000000"/>
                </a:solidFill>
              </a:rPr>
              <a:t>To add your own image, delete the photo and then click the icon that appears underneath. </a:t>
            </a:r>
          </a:p>
          <a:p>
            <a:r>
              <a:rPr lang="en-US" sz="1800" dirty="0"/>
              <a:t>For help with positioning, select VIEW &gt; Guides</a:t>
            </a:r>
          </a:p>
        </p:txBody>
      </p:sp>
      <p:sp>
        <p:nvSpPr>
          <p:cNvPr id="2" name="文本框 1"/>
          <p:cNvSpPr txBox="1"/>
          <p:nvPr/>
        </p:nvSpPr>
        <p:spPr>
          <a:xfrm>
            <a:off x="1863436" y="6573982"/>
            <a:ext cx="65" cy="307777"/>
          </a:xfrm>
          <a:prstGeom prst="rect">
            <a:avLst/>
          </a:prstGeom>
          <a:noFill/>
        </p:spPr>
        <p:txBody>
          <a:bodyPr wrap="none" lIns="0" tIns="0" rIns="0" bIns="0" rtlCol="0">
            <a:spAutoFit/>
          </a:bodyPr>
          <a:lstStyle/>
          <a:p>
            <a:endParaRPr kumimoji="1" lang="zh-CN" altLang="en-US" sz="2000" dirty="0" err="1">
              <a:solidFill>
                <a:schemeClr val="bg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6678" r="12326"/>
          <a:stretch>
            <a:fillRect/>
          </a:stretch>
        </p:blipFill>
        <p:spPr/>
      </p:pic>
      <p:sp>
        <p:nvSpPr>
          <p:cNvPr id="6" name="Text Placeholder 5"/>
          <p:cNvSpPr>
            <a:spLocks noGrp="1"/>
          </p:cNvSpPr>
          <p:nvPr>
            <p:ph type="body" sz="quarter" idx="11"/>
          </p:nvPr>
        </p:nvSpPr>
        <p:spPr/>
        <p:txBody>
          <a:bodyPr>
            <a:normAutofit/>
          </a:bodyPr>
          <a:lstStyle/>
          <a:p>
            <a:pPr lvl="0"/>
            <a:r>
              <a:rPr lang="en-US" sz="3000" dirty="0">
                <a:solidFill>
                  <a:srgbClr val="68B580"/>
                </a:solidFill>
              </a:rPr>
              <a:t>2/3 Text &amp; 1/3 Image Layout</a:t>
            </a:r>
          </a:p>
          <a:p>
            <a:pPr lvl="0"/>
            <a:r>
              <a:rPr lang="en-US" sz="2200" dirty="0">
                <a:solidFill>
                  <a:srgbClr val="000000"/>
                </a:solidFill>
              </a:rPr>
              <a:t>Use this layout when showing a strong visual alongside a large amount of text.</a:t>
            </a:r>
          </a:p>
          <a:p>
            <a:pPr lvl="0"/>
            <a:r>
              <a:rPr lang="en-US" sz="2200" dirty="0">
                <a:solidFill>
                  <a:srgbClr val="000000"/>
                </a:solidFill>
              </a:rPr>
              <a:t>To add your own image, delete the photo and then click the icon that appears underneath. </a:t>
            </a:r>
          </a:p>
          <a:p>
            <a:r>
              <a:rPr lang="en-US" sz="2200" dirty="0"/>
              <a:t>For help with positioning, select </a:t>
            </a:r>
            <a:br>
              <a:rPr lang="en-US" sz="2200" dirty="0"/>
            </a:br>
            <a:r>
              <a:rPr lang="en-US" sz="2200" dirty="0"/>
              <a:t>VIEW &gt; Guides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11"/>
          </p:nvPr>
        </p:nvSpPr>
        <p:spPr>
          <a:xfrm>
            <a:off x="2022822" y="2834640"/>
            <a:ext cx="5897880" cy="2240280"/>
          </a:xfrm>
        </p:spPr>
        <p:txBody>
          <a:bodyPr vert="horz" lIns="457200" tIns="457200" rIns="228600" bIns="457200" anchor="t" anchorCtr="0"/>
          <a:lstStyle>
            <a:lvl1pPr marL="0" marR="0" indent="0" algn="ctr"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defRPr lang="en-US" sz="2400" kern="1200" baseline="0" dirty="0">
                <a:solidFill>
                  <a:srgbClr val="282B36"/>
                </a:solidFill>
                <a:latin typeface="Arial" panose="020B0604020202020204" pitchFamily="34" charset="0"/>
                <a:ea typeface="+mn-ea"/>
                <a:cs typeface="Arial" panose="020B0604020202020204" pitchFamily="34" charset="0"/>
              </a:defRPr>
            </a:lvl1pPr>
          </a:lstStyle>
          <a:p>
            <a:pPr marL="1905" lvl="1" indent="0">
              <a:lnSpc>
                <a:spcPct val="90000"/>
              </a:lnSpc>
              <a:spcBef>
                <a:spcPts val="1440"/>
              </a:spcBef>
              <a:buNone/>
            </a:pPr>
            <a:r>
              <a:rPr lang="en-US" altLang="zh-CN" sz="2400" dirty="0">
                <a:solidFill>
                  <a:schemeClr val="bg2"/>
                </a:solidFill>
              </a:rPr>
              <a:t>Full size image slide shown here</a:t>
            </a:r>
          </a:p>
          <a:p>
            <a:pPr marL="1905" lvl="1" indent="0">
              <a:lnSpc>
                <a:spcPct val="90000"/>
              </a:lnSpc>
              <a:spcBef>
                <a:spcPts val="1440"/>
              </a:spcBef>
              <a:buNone/>
            </a:pPr>
            <a:r>
              <a:rPr lang="en-US" altLang="zh-CN" sz="2400" dirty="0">
                <a:solidFill>
                  <a:schemeClr val="bg2"/>
                </a:solidFill>
              </a:rPr>
              <a:t>Best for presenting only a few points</a:t>
            </a:r>
          </a:p>
          <a:p>
            <a:pPr marL="1905" lvl="1" indent="0">
              <a:lnSpc>
                <a:spcPct val="90000"/>
              </a:lnSpc>
              <a:spcBef>
                <a:spcPts val="1440"/>
              </a:spcBef>
              <a:buNone/>
            </a:pPr>
            <a:r>
              <a:rPr lang="en-US" altLang="zh-CN" sz="2400" dirty="0">
                <a:solidFill>
                  <a:schemeClr val="bg2"/>
                </a:solidFill>
              </a:rPr>
              <a:t>Use icons from the PowerPoint Toolkit</a:t>
            </a:r>
          </a:p>
        </p:txBody>
      </p:sp>
      <p:grpSp>
        <p:nvGrpSpPr>
          <p:cNvPr id="26" name="Group 6"/>
          <p:cNvGrpSpPr/>
          <p:nvPr/>
        </p:nvGrpSpPr>
        <p:grpSpPr>
          <a:xfrm>
            <a:off x="1965960" y="3291840"/>
            <a:ext cx="329213" cy="319337"/>
            <a:chOff x="10274300" y="5686425"/>
            <a:chExt cx="635000" cy="615950"/>
          </a:xfrm>
          <a:solidFill>
            <a:srgbClr val="46999B"/>
          </a:solidFill>
        </p:grpSpPr>
        <p:sp>
          <p:nvSpPr>
            <p:cNvPr id="27" name="Freeform 74"/>
            <p:cNvSpPr>
              <a:spLocks noEditPoints="1"/>
            </p:cNvSpPr>
            <p:nvPr/>
          </p:nvSpPr>
          <p:spPr bwMode="auto">
            <a:xfrm>
              <a:off x="10274300" y="5686425"/>
              <a:ext cx="635000" cy="615950"/>
            </a:xfrm>
            <a:custGeom>
              <a:avLst/>
              <a:gdLst>
                <a:gd name="T0" fmla="*/ 668 w 692"/>
                <a:gd name="T1" fmla="*/ 0 h 672"/>
                <a:gd name="T2" fmla="*/ 24 w 692"/>
                <a:gd name="T3" fmla="*/ 0 h 672"/>
                <a:gd name="T4" fmla="*/ 0 w 692"/>
                <a:gd name="T5" fmla="*/ 24 h 672"/>
                <a:gd name="T6" fmla="*/ 0 w 692"/>
                <a:gd name="T7" fmla="*/ 648 h 672"/>
                <a:gd name="T8" fmla="*/ 24 w 692"/>
                <a:gd name="T9" fmla="*/ 672 h 672"/>
                <a:gd name="T10" fmla="*/ 668 w 692"/>
                <a:gd name="T11" fmla="*/ 672 h 672"/>
                <a:gd name="T12" fmla="*/ 692 w 692"/>
                <a:gd name="T13" fmla="*/ 648 h 672"/>
                <a:gd name="T14" fmla="*/ 692 w 692"/>
                <a:gd name="T15" fmla="*/ 24 h 672"/>
                <a:gd name="T16" fmla="*/ 668 w 692"/>
                <a:gd name="T17" fmla="*/ 0 h 672"/>
                <a:gd name="T18" fmla="*/ 487 w 692"/>
                <a:gd name="T19" fmla="*/ 578 h 672"/>
                <a:gd name="T20" fmla="*/ 209 w 692"/>
                <a:gd name="T21" fmla="*/ 578 h 672"/>
                <a:gd name="T22" fmla="*/ 199 w 692"/>
                <a:gd name="T23" fmla="*/ 568 h 672"/>
                <a:gd name="T24" fmla="*/ 209 w 692"/>
                <a:gd name="T25" fmla="*/ 559 h 672"/>
                <a:gd name="T26" fmla="*/ 487 w 692"/>
                <a:gd name="T27" fmla="*/ 559 h 672"/>
                <a:gd name="T28" fmla="*/ 497 w 692"/>
                <a:gd name="T29" fmla="*/ 568 h 672"/>
                <a:gd name="T30" fmla="*/ 487 w 692"/>
                <a:gd name="T31" fmla="*/ 578 h 672"/>
                <a:gd name="T32" fmla="*/ 644 w 692"/>
                <a:gd name="T33" fmla="*/ 476 h 672"/>
                <a:gd name="T34" fmla="*/ 48 w 692"/>
                <a:gd name="T35" fmla="*/ 476 h 672"/>
                <a:gd name="T36" fmla="*/ 48 w 692"/>
                <a:gd name="T37" fmla="*/ 48 h 672"/>
                <a:gd name="T38" fmla="*/ 644 w 692"/>
                <a:gd name="T39" fmla="*/ 48 h 672"/>
                <a:gd name="T40" fmla="*/ 644 w 692"/>
                <a:gd name="T41" fmla="*/ 47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672">
                  <a:moveTo>
                    <a:pt x="668" y="0"/>
                  </a:moveTo>
                  <a:cubicBezTo>
                    <a:pt x="24" y="0"/>
                    <a:pt x="24" y="0"/>
                    <a:pt x="24" y="0"/>
                  </a:cubicBezTo>
                  <a:cubicBezTo>
                    <a:pt x="11" y="0"/>
                    <a:pt x="0" y="11"/>
                    <a:pt x="0" y="24"/>
                  </a:cubicBezTo>
                  <a:cubicBezTo>
                    <a:pt x="0" y="648"/>
                    <a:pt x="0" y="648"/>
                    <a:pt x="0" y="648"/>
                  </a:cubicBezTo>
                  <a:cubicBezTo>
                    <a:pt x="0" y="661"/>
                    <a:pt x="11" y="672"/>
                    <a:pt x="24" y="672"/>
                  </a:cubicBezTo>
                  <a:cubicBezTo>
                    <a:pt x="668" y="672"/>
                    <a:pt x="668" y="672"/>
                    <a:pt x="668" y="672"/>
                  </a:cubicBezTo>
                  <a:cubicBezTo>
                    <a:pt x="681" y="672"/>
                    <a:pt x="692" y="661"/>
                    <a:pt x="692" y="648"/>
                  </a:cubicBezTo>
                  <a:cubicBezTo>
                    <a:pt x="692" y="24"/>
                    <a:pt x="692" y="24"/>
                    <a:pt x="692" y="24"/>
                  </a:cubicBezTo>
                  <a:cubicBezTo>
                    <a:pt x="692" y="11"/>
                    <a:pt x="681" y="0"/>
                    <a:pt x="668" y="0"/>
                  </a:cubicBezTo>
                  <a:close/>
                  <a:moveTo>
                    <a:pt x="487" y="578"/>
                  </a:moveTo>
                  <a:cubicBezTo>
                    <a:pt x="209" y="578"/>
                    <a:pt x="209" y="578"/>
                    <a:pt x="209" y="578"/>
                  </a:cubicBezTo>
                  <a:cubicBezTo>
                    <a:pt x="203" y="578"/>
                    <a:pt x="199" y="573"/>
                    <a:pt x="199" y="568"/>
                  </a:cubicBezTo>
                  <a:cubicBezTo>
                    <a:pt x="199" y="563"/>
                    <a:pt x="203" y="559"/>
                    <a:pt x="209" y="559"/>
                  </a:cubicBezTo>
                  <a:cubicBezTo>
                    <a:pt x="487" y="559"/>
                    <a:pt x="487" y="559"/>
                    <a:pt x="487" y="559"/>
                  </a:cubicBezTo>
                  <a:cubicBezTo>
                    <a:pt x="493" y="559"/>
                    <a:pt x="497" y="563"/>
                    <a:pt x="497" y="568"/>
                  </a:cubicBezTo>
                  <a:cubicBezTo>
                    <a:pt x="497" y="573"/>
                    <a:pt x="493" y="578"/>
                    <a:pt x="487" y="578"/>
                  </a:cubicBezTo>
                  <a:close/>
                  <a:moveTo>
                    <a:pt x="644" y="476"/>
                  </a:moveTo>
                  <a:cubicBezTo>
                    <a:pt x="48" y="476"/>
                    <a:pt x="48" y="476"/>
                    <a:pt x="48" y="476"/>
                  </a:cubicBezTo>
                  <a:cubicBezTo>
                    <a:pt x="48" y="48"/>
                    <a:pt x="48" y="48"/>
                    <a:pt x="48" y="48"/>
                  </a:cubicBezTo>
                  <a:cubicBezTo>
                    <a:pt x="644" y="48"/>
                    <a:pt x="644" y="48"/>
                    <a:pt x="644" y="48"/>
                  </a:cubicBezTo>
                  <a:lnTo>
                    <a:pt x="644" y="4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75"/>
            <p:cNvSpPr>
              <a:spLocks noChangeArrowheads="1"/>
            </p:cNvSpPr>
            <p:nvPr/>
          </p:nvSpPr>
          <p:spPr bwMode="auto">
            <a:xfrm>
              <a:off x="10409238" y="5802313"/>
              <a:ext cx="104775" cy="1031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76"/>
            <p:cNvSpPr/>
            <p:nvPr/>
          </p:nvSpPr>
          <p:spPr bwMode="auto">
            <a:xfrm>
              <a:off x="10360025" y="5843588"/>
              <a:ext cx="463550" cy="225425"/>
            </a:xfrm>
            <a:custGeom>
              <a:avLst/>
              <a:gdLst>
                <a:gd name="T0" fmla="*/ 444 w 506"/>
                <a:gd name="T1" fmla="*/ 60 h 245"/>
                <a:gd name="T2" fmla="*/ 399 w 506"/>
                <a:gd name="T3" fmla="*/ 123 h 245"/>
                <a:gd name="T4" fmla="*/ 313 w 506"/>
                <a:gd name="T5" fmla="*/ 0 h 245"/>
                <a:gd name="T6" fmla="*/ 206 w 506"/>
                <a:gd name="T7" fmla="*/ 165 h 245"/>
                <a:gd name="T8" fmla="*/ 0 w 506"/>
                <a:gd name="T9" fmla="*/ 245 h 245"/>
                <a:gd name="T10" fmla="*/ 506 w 506"/>
                <a:gd name="T11" fmla="*/ 245 h 245"/>
                <a:gd name="T12" fmla="*/ 444 w 506"/>
                <a:gd name="T13" fmla="*/ 60 h 245"/>
              </a:gdLst>
              <a:ahLst/>
              <a:cxnLst>
                <a:cxn ang="0">
                  <a:pos x="T0" y="T1"/>
                </a:cxn>
                <a:cxn ang="0">
                  <a:pos x="T2" y="T3"/>
                </a:cxn>
                <a:cxn ang="0">
                  <a:pos x="T4" y="T5"/>
                </a:cxn>
                <a:cxn ang="0">
                  <a:pos x="T6" y="T7"/>
                </a:cxn>
                <a:cxn ang="0">
                  <a:pos x="T8" y="T9"/>
                </a:cxn>
                <a:cxn ang="0">
                  <a:pos x="T10" y="T11"/>
                </a:cxn>
                <a:cxn ang="0">
                  <a:pos x="T12" y="T13"/>
                </a:cxn>
              </a:cxnLst>
              <a:rect l="0" t="0" r="r" b="b"/>
              <a:pathLst>
                <a:path w="506" h="245">
                  <a:moveTo>
                    <a:pt x="444" y="60"/>
                  </a:moveTo>
                  <a:cubicBezTo>
                    <a:pt x="399" y="123"/>
                    <a:pt x="399" y="123"/>
                    <a:pt x="399" y="123"/>
                  </a:cubicBezTo>
                  <a:cubicBezTo>
                    <a:pt x="313" y="0"/>
                    <a:pt x="313" y="0"/>
                    <a:pt x="313" y="0"/>
                  </a:cubicBezTo>
                  <a:cubicBezTo>
                    <a:pt x="206" y="165"/>
                    <a:pt x="206" y="165"/>
                    <a:pt x="206" y="165"/>
                  </a:cubicBezTo>
                  <a:cubicBezTo>
                    <a:pt x="206" y="165"/>
                    <a:pt x="29" y="122"/>
                    <a:pt x="0" y="245"/>
                  </a:cubicBezTo>
                  <a:cubicBezTo>
                    <a:pt x="506" y="245"/>
                    <a:pt x="506" y="245"/>
                    <a:pt x="506" y="245"/>
                  </a:cubicBezTo>
                  <a:lnTo>
                    <a:pt x="444"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10"/>
          <p:cNvGrpSpPr/>
          <p:nvPr/>
        </p:nvGrpSpPr>
        <p:grpSpPr>
          <a:xfrm>
            <a:off x="1982332" y="3749040"/>
            <a:ext cx="303668" cy="369640"/>
            <a:chOff x="6484938" y="5705475"/>
            <a:chExt cx="496888" cy="604838"/>
          </a:xfrm>
          <a:solidFill>
            <a:srgbClr val="4697E2"/>
          </a:solidFill>
        </p:grpSpPr>
        <p:sp>
          <p:nvSpPr>
            <p:cNvPr id="31" name="Freeform 24"/>
            <p:cNvSpPr>
              <a:spLocks noEditPoints="1"/>
            </p:cNvSpPr>
            <p:nvPr/>
          </p:nvSpPr>
          <p:spPr bwMode="auto">
            <a:xfrm>
              <a:off x="6484938" y="5705475"/>
              <a:ext cx="496888" cy="604838"/>
            </a:xfrm>
            <a:custGeom>
              <a:avLst/>
              <a:gdLst>
                <a:gd name="T0" fmla="*/ 445 w 542"/>
                <a:gd name="T1" fmla="*/ 23 h 661"/>
                <a:gd name="T2" fmla="*/ 435 w 542"/>
                <a:gd name="T3" fmla="*/ 0 h 661"/>
                <a:gd name="T4" fmla="*/ 426 w 542"/>
                <a:gd name="T5" fmla="*/ 23 h 661"/>
                <a:gd name="T6" fmla="*/ 335 w 542"/>
                <a:gd name="T7" fmla="*/ 10 h 661"/>
                <a:gd name="T8" fmla="*/ 316 w 542"/>
                <a:gd name="T9" fmla="*/ 10 h 661"/>
                <a:gd name="T10" fmla="*/ 225 w 542"/>
                <a:gd name="T11" fmla="*/ 23 h 661"/>
                <a:gd name="T12" fmla="*/ 216 w 542"/>
                <a:gd name="T13" fmla="*/ 0 h 661"/>
                <a:gd name="T14" fmla="*/ 206 w 542"/>
                <a:gd name="T15" fmla="*/ 23 h 661"/>
                <a:gd name="T16" fmla="*/ 116 w 542"/>
                <a:gd name="T17" fmla="*/ 10 h 661"/>
                <a:gd name="T18" fmla="*/ 96 w 542"/>
                <a:gd name="T19" fmla="*/ 10 h 661"/>
                <a:gd name="T20" fmla="*/ 24 w 542"/>
                <a:gd name="T21" fmla="*/ 23 h 661"/>
                <a:gd name="T22" fmla="*/ 0 w 542"/>
                <a:gd name="T23" fmla="*/ 637 h 661"/>
                <a:gd name="T24" fmla="*/ 518 w 542"/>
                <a:gd name="T25" fmla="*/ 661 h 661"/>
                <a:gd name="T26" fmla="*/ 542 w 542"/>
                <a:gd name="T27" fmla="*/ 47 h 661"/>
                <a:gd name="T28" fmla="*/ 435 w 542"/>
                <a:gd name="T29" fmla="*/ 140 h 661"/>
                <a:gd name="T30" fmla="*/ 445 w 542"/>
                <a:gd name="T31" fmla="*/ 108 h 661"/>
                <a:gd name="T32" fmla="*/ 435 w 542"/>
                <a:gd name="T33" fmla="*/ 155 h 661"/>
                <a:gd name="T34" fmla="*/ 426 w 542"/>
                <a:gd name="T35" fmla="*/ 108 h 661"/>
                <a:gd name="T36" fmla="*/ 435 w 542"/>
                <a:gd name="T37" fmla="*/ 140 h 661"/>
                <a:gd name="T38" fmla="*/ 335 w 542"/>
                <a:gd name="T39" fmla="*/ 131 h 661"/>
                <a:gd name="T40" fmla="*/ 350 w 542"/>
                <a:gd name="T41" fmla="*/ 131 h 661"/>
                <a:gd name="T42" fmla="*/ 301 w 542"/>
                <a:gd name="T43" fmla="*/ 131 h 661"/>
                <a:gd name="T44" fmla="*/ 316 w 542"/>
                <a:gd name="T45" fmla="*/ 131 h 661"/>
                <a:gd name="T46" fmla="*/ 216 w 542"/>
                <a:gd name="T47" fmla="*/ 140 h 661"/>
                <a:gd name="T48" fmla="*/ 225 w 542"/>
                <a:gd name="T49" fmla="*/ 108 h 661"/>
                <a:gd name="T50" fmla="*/ 216 w 542"/>
                <a:gd name="T51" fmla="*/ 155 h 661"/>
                <a:gd name="T52" fmla="*/ 206 w 542"/>
                <a:gd name="T53" fmla="*/ 108 h 661"/>
                <a:gd name="T54" fmla="*/ 216 w 542"/>
                <a:gd name="T55" fmla="*/ 140 h 661"/>
                <a:gd name="T56" fmla="*/ 116 w 542"/>
                <a:gd name="T57" fmla="*/ 131 h 661"/>
                <a:gd name="T58" fmla="*/ 131 w 542"/>
                <a:gd name="T59" fmla="*/ 131 h 661"/>
                <a:gd name="T60" fmla="*/ 81 w 542"/>
                <a:gd name="T61" fmla="*/ 131 h 661"/>
                <a:gd name="T62" fmla="*/ 96 w 542"/>
                <a:gd name="T63" fmla="*/ 131 h 661"/>
                <a:gd name="T64" fmla="*/ 494 w 542"/>
                <a:gd name="T65" fmla="*/ 613 h 661"/>
                <a:gd name="T66" fmla="*/ 48 w 542"/>
                <a:gd name="T67" fmla="*/ 71 h 661"/>
                <a:gd name="T68" fmla="*/ 96 w 542"/>
                <a:gd name="T69" fmla="*/ 88 h 661"/>
                <a:gd name="T70" fmla="*/ 106 w 542"/>
                <a:gd name="T71" fmla="*/ 174 h 661"/>
                <a:gd name="T72" fmla="*/ 116 w 542"/>
                <a:gd name="T73" fmla="*/ 88 h 661"/>
                <a:gd name="T74" fmla="*/ 206 w 542"/>
                <a:gd name="T75" fmla="*/ 71 h 661"/>
                <a:gd name="T76" fmla="*/ 172 w 542"/>
                <a:gd name="T77" fmla="*/ 131 h 661"/>
                <a:gd name="T78" fmla="*/ 260 w 542"/>
                <a:gd name="T79" fmla="*/ 131 h 661"/>
                <a:gd name="T80" fmla="*/ 225 w 542"/>
                <a:gd name="T81" fmla="*/ 71 h 661"/>
                <a:gd name="T82" fmla="*/ 316 w 542"/>
                <a:gd name="T83" fmla="*/ 88 h 661"/>
                <a:gd name="T84" fmla="*/ 326 w 542"/>
                <a:gd name="T85" fmla="*/ 174 h 661"/>
                <a:gd name="T86" fmla="*/ 335 w 542"/>
                <a:gd name="T87" fmla="*/ 88 h 661"/>
                <a:gd name="T88" fmla="*/ 426 w 542"/>
                <a:gd name="T89" fmla="*/ 71 h 661"/>
                <a:gd name="T90" fmla="*/ 391 w 542"/>
                <a:gd name="T91" fmla="*/ 131 h 661"/>
                <a:gd name="T92" fmla="*/ 479 w 542"/>
                <a:gd name="T93" fmla="*/ 131 h 661"/>
                <a:gd name="T94" fmla="*/ 445 w 542"/>
                <a:gd name="T95" fmla="*/ 71 h 661"/>
                <a:gd name="T96" fmla="*/ 494 w 542"/>
                <a:gd name="T97" fmla="*/ 61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 h="661">
                  <a:moveTo>
                    <a:pt x="518" y="23"/>
                  </a:moveTo>
                  <a:cubicBezTo>
                    <a:pt x="445" y="23"/>
                    <a:pt x="445" y="23"/>
                    <a:pt x="445" y="23"/>
                  </a:cubicBezTo>
                  <a:cubicBezTo>
                    <a:pt x="445" y="10"/>
                    <a:pt x="445" y="10"/>
                    <a:pt x="445" y="10"/>
                  </a:cubicBezTo>
                  <a:cubicBezTo>
                    <a:pt x="445" y="4"/>
                    <a:pt x="441" y="0"/>
                    <a:pt x="435" y="0"/>
                  </a:cubicBezTo>
                  <a:cubicBezTo>
                    <a:pt x="430" y="0"/>
                    <a:pt x="426" y="4"/>
                    <a:pt x="426" y="10"/>
                  </a:cubicBezTo>
                  <a:cubicBezTo>
                    <a:pt x="426" y="23"/>
                    <a:pt x="426" y="23"/>
                    <a:pt x="426" y="23"/>
                  </a:cubicBezTo>
                  <a:cubicBezTo>
                    <a:pt x="335" y="23"/>
                    <a:pt x="335" y="23"/>
                    <a:pt x="335" y="23"/>
                  </a:cubicBezTo>
                  <a:cubicBezTo>
                    <a:pt x="335" y="10"/>
                    <a:pt x="335" y="10"/>
                    <a:pt x="335" y="10"/>
                  </a:cubicBezTo>
                  <a:cubicBezTo>
                    <a:pt x="335" y="4"/>
                    <a:pt x="331" y="0"/>
                    <a:pt x="326" y="0"/>
                  </a:cubicBezTo>
                  <a:cubicBezTo>
                    <a:pt x="320" y="0"/>
                    <a:pt x="316" y="4"/>
                    <a:pt x="316" y="10"/>
                  </a:cubicBezTo>
                  <a:cubicBezTo>
                    <a:pt x="316" y="23"/>
                    <a:pt x="316" y="23"/>
                    <a:pt x="316" y="23"/>
                  </a:cubicBezTo>
                  <a:cubicBezTo>
                    <a:pt x="225" y="23"/>
                    <a:pt x="225" y="23"/>
                    <a:pt x="225" y="23"/>
                  </a:cubicBezTo>
                  <a:cubicBezTo>
                    <a:pt x="225" y="10"/>
                    <a:pt x="225" y="10"/>
                    <a:pt x="225" y="10"/>
                  </a:cubicBezTo>
                  <a:cubicBezTo>
                    <a:pt x="225" y="4"/>
                    <a:pt x="221" y="0"/>
                    <a:pt x="216" y="0"/>
                  </a:cubicBezTo>
                  <a:cubicBezTo>
                    <a:pt x="210" y="0"/>
                    <a:pt x="206" y="4"/>
                    <a:pt x="206" y="10"/>
                  </a:cubicBezTo>
                  <a:cubicBezTo>
                    <a:pt x="206" y="23"/>
                    <a:pt x="206" y="23"/>
                    <a:pt x="206" y="23"/>
                  </a:cubicBezTo>
                  <a:cubicBezTo>
                    <a:pt x="116" y="23"/>
                    <a:pt x="116" y="23"/>
                    <a:pt x="116" y="23"/>
                  </a:cubicBezTo>
                  <a:cubicBezTo>
                    <a:pt x="116" y="10"/>
                    <a:pt x="116" y="10"/>
                    <a:pt x="116" y="10"/>
                  </a:cubicBezTo>
                  <a:cubicBezTo>
                    <a:pt x="116" y="4"/>
                    <a:pt x="111" y="0"/>
                    <a:pt x="106" y="0"/>
                  </a:cubicBezTo>
                  <a:cubicBezTo>
                    <a:pt x="101" y="0"/>
                    <a:pt x="96" y="4"/>
                    <a:pt x="96" y="10"/>
                  </a:cubicBezTo>
                  <a:cubicBezTo>
                    <a:pt x="96" y="23"/>
                    <a:pt x="96" y="23"/>
                    <a:pt x="96" y="23"/>
                  </a:cubicBezTo>
                  <a:cubicBezTo>
                    <a:pt x="24" y="23"/>
                    <a:pt x="24" y="23"/>
                    <a:pt x="24" y="23"/>
                  </a:cubicBezTo>
                  <a:cubicBezTo>
                    <a:pt x="11" y="23"/>
                    <a:pt x="0" y="33"/>
                    <a:pt x="0" y="47"/>
                  </a:cubicBezTo>
                  <a:cubicBezTo>
                    <a:pt x="0" y="637"/>
                    <a:pt x="0" y="637"/>
                    <a:pt x="0" y="637"/>
                  </a:cubicBezTo>
                  <a:cubicBezTo>
                    <a:pt x="0" y="650"/>
                    <a:pt x="11" y="661"/>
                    <a:pt x="24" y="661"/>
                  </a:cubicBezTo>
                  <a:cubicBezTo>
                    <a:pt x="518" y="661"/>
                    <a:pt x="518" y="661"/>
                    <a:pt x="518" y="661"/>
                  </a:cubicBezTo>
                  <a:cubicBezTo>
                    <a:pt x="532" y="661"/>
                    <a:pt x="542" y="650"/>
                    <a:pt x="542" y="637"/>
                  </a:cubicBezTo>
                  <a:cubicBezTo>
                    <a:pt x="542" y="47"/>
                    <a:pt x="542" y="47"/>
                    <a:pt x="542" y="47"/>
                  </a:cubicBezTo>
                  <a:cubicBezTo>
                    <a:pt x="542" y="33"/>
                    <a:pt x="532" y="23"/>
                    <a:pt x="518" y="23"/>
                  </a:cubicBezTo>
                  <a:close/>
                  <a:moveTo>
                    <a:pt x="435" y="140"/>
                  </a:moveTo>
                  <a:cubicBezTo>
                    <a:pt x="441" y="140"/>
                    <a:pt x="445" y="136"/>
                    <a:pt x="445" y="131"/>
                  </a:cubicBezTo>
                  <a:cubicBezTo>
                    <a:pt x="445" y="108"/>
                    <a:pt x="445" y="108"/>
                    <a:pt x="445" y="108"/>
                  </a:cubicBezTo>
                  <a:cubicBezTo>
                    <a:pt x="454" y="112"/>
                    <a:pt x="460" y="120"/>
                    <a:pt x="460" y="131"/>
                  </a:cubicBezTo>
                  <a:cubicBezTo>
                    <a:pt x="460" y="144"/>
                    <a:pt x="449" y="155"/>
                    <a:pt x="435" y="155"/>
                  </a:cubicBezTo>
                  <a:cubicBezTo>
                    <a:pt x="422" y="155"/>
                    <a:pt x="411" y="144"/>
                    <a:pt x="411" y="131"/>
                  </a:cubicBezTo>
                  <a:cubicBezTo>
                    <a:pt x="411" y="120"/>
                    <a:pt x="417" y="111"/>
                    <a:pt x="426" y="108"/>
                  </a:cubicBezTo>
                  <a:cubicBezTo>
                    <a:pt x="426" y="131"/>
                    <a:pt x="426" y="131"/>
                    <a:pt x="426" y="131"/>
                  </a:cubicBezTo>
                  <a:cubicBezTo>
                    <a:pt x="426" y="136"/>
                    <a:pt x="430" y="140"/>
                    <a:pt x="435" y="140"/>
                  </a:cubicBezTo>
                  <a:close/>
                  <a:moveTo>
                    <a:pt x="326" y="140"/>
                  </a:moveTo>
                  <a:cubicBezTo>
                    <a:pt x="331" y="140"/>
                    <a:pt x="335" y="136"/>
                    <a:pt x="335" y="131"/>
                  </a:cubicBezTo>
                  <a:cubicBezTo>
                    <a:pt x="335" y="108"/>
                    <a:pt x="335" y="108"/>
                    <a:pt x="335" y="108"/>
                  </a:cubicBezTo>
                  <a:cubicBezTo>
                    <a:pt x="344" y="112"/>
                    <a:pt x="350" y="120"/>
                    <a:pt x="350" y="131"/>
                  </a:cubicBezTo>
                  <a:cubicBezTo>
                    <a:pt x="350" y="144"/>
                    <a:pt x="339" y="155"/>
                    <a:pt x="326" y="155"/>
                  </a:cubicBezTo>
                  <a:cubicBezTo>
                    <a:pt x="312" y="155"/>
                    <a:pt x="301" y="144"/>
                    <a:pt x="301" y="131"/>
                  </a:cubicBezTo>
                  <a:cubicBezTo>
                    <a:pt x="301" y="120"/>
                    <a:pt x="307" y="111"/>
                    <a:pt x="316" y="108"/>
                  </a:cubicBezTo>
                  <a:cubicBezTo>
                    <a:pt x="316" y="131"/>
                    <a:pt x="316" y="131"/>
                    <a:pt x="316" y="131"/>
                  </a:cubicBezTo>
                  <a:cubicBezTo>
                    <a:pt x="316" y="136"/>
                    <a:pt x="320" y="140"/>
                    <a:pt x="326" y="140"/>
                  </a:cubicBezTo>
                  <a:close/>
                  <a:moveTo>
                    <a:pt x="216" y="140"/>
                  </a:moveTo>
                  <a:cubicBezTo>
                    <a:pt x="221" y="140"/>
                    <a:pt x="225" y="136"/>
                    <a:pt x="225" y="131"/>
                  </a:cubicBezTo>
                  <a:cubicBezTo>
                    <a:pt x="225" y="108"/>
                    <a:pt x="225" y="108"/>
                    <a:pt x="225" y="108"/>
                  </a:cubicBezTo>
                  <a:cubicBezTo>
                    <a:pt x="234" y="112"/>
                    <a:pt x="241" y="120"/>
                    <a:pt x="241" y="131"/>
                  </a:cubicBezTo>
                  <a:cubicBezTo>
                    <a:pt x="241" y="144"/>
                    <a:pt x="229" y="155"/>
                    <a:pt x="216" y="155"/>
                  </a:cubicBezTo>
                  <a:cubicBezTo>
                    <a:pt x="202" y="155"/>
                    <a:pt x="191" y="144"/>
                    <a:pt x="191" y="131"/>
                  </a:cubicBezTo>
                  <a:cubicBezTo>
                    <a:pt x="191" y="120"/>
                    <a:pt x="197" y="111"/>
                    <a:pt x="206" y="108"/>
                  </a:cubicBezTo>
                  <a:cubicBezTo>
                    <a:pt x="206" y="131"/>
                    <a:pt x="206" y="131"/>
                    <a:pt x="206" y="131"/>
                  </a:cubicBezTo>
                  <a:cubicBezTo>
                    <a:pt x="206" y="136"/>
                    <a:pt x="210" y="140"/>
                    <a:pt x="216" y="140"/>
                  </a:cubicBezTo>
                  <a:close/>
                  <a:moveTo>
                    <a:pt x="106" y="140"/>
                  </a:moveTo>
                  <a:cubicBezTo>
                    <a:pt x="111" y="140"/>
                    <a:pt x="116" y="136"/>
                    <a:pt x="116" y="131"/>
                  </a:cubicBezTo>
                  <a:cubicBezTo>
                    <a:pt x="116" y="108"/>
                    <a:pt x="116" y="108"/>
                    <a:pt x="116" y="108"/>
                  </a:cubicBezTo>
                  <a:cubicBezTo>
                    <a:pt x="124" y="112"/>
                    <a:pt x="131" y="120"/>
                    <a:pt x="131" y="131"/>
                  </a:cubicBezTo>
                  <a:cubicBezTo>
                    <a:pt x="131" y="144"/>
                    <a:pt x="120" y="155"/>
                    <a:pt x="106" y="155"/>
                  </a:cubicBezTo>
                  <a:cubicBezTo>
                    <a:pt x="92" y="155"/>
                    <a:pt x="81" y="144"/>
                    <a:pt x="81" y="131"/>
                  </a:cubicBezTo>
                  <a:cubicBezTo>
                    <a:pt x="81" y="120"/>
                    <a:pt x="88" y="111"/>
                    <a:pt x="96" y="108"/>
                  </a:cubicBezTo>
                  <a:cubicBezTo>
                    <a:pt x="96" y="131"/>
                    <a:pt x="96" y="131"/>
                    <a:pt x="96" y="131"/>
                  </a:cubicBezTo>
                  <a:cubicBezTo>
                    <a:pt x="96" y="136"/>
                    <a:pt x="101" y="140"/>
                    <a:pt x="106" y="140"/>
                  </a:cubicBezTo>
                  <a:close/>
                  <a:moveTo>
                    <a:pt x="494" y="613"/>
                  </a:moveTo>
                  <a:cubicBezTo>
                    <a:pt x="48" y="613"/>
                    <a:pt x="48" y="613"/>
                    <a:pt x="48" y="613"/>
                  </a:cubicBezTo>
                  <a:cubicBezTo>
                    <a:pt x="48" y="71"/>
                    <a:pt x="48" y="71"/>
                    <a:pt x="48" y="71"/>
                  </a:cubicBezTo>
                  <a:cubicBezTo>
                    <a:pt x="96" y="71"/>
                    <a:pt x="96" y="71"/>
                    <a:pt x="96" y="71"/>
                  </a:cubicBezTo>
                  <a:cubicBezTo>
                    <a:pt x="96" y="88"/>
                    <a:pt x="96" y="88"/>
                    <a:pt x="96" y="88"/>
                  </a:cubicBezTo>
                  <a:cubicBezTo>
                    <a:pt x="77" y="92"/>
                    <a:pt x="62" y="110"/>
                    <a:pt x="62" y="131"/>
                  </a:cubicBezTo>
                  <a:cubicBezTo>
                    <a:pt x="62" y="155"/>
                    <a:pt x="82" y="174"/>
                    <a:pt x="106" y="174"/>
                  </a:cubicBezTo>
                  <a:cubicBezTo>
                    <a:pt x="130" y="174"/>
                    <a:pt x="150" y="155"/>
                    <a:pt x="150" y="131"/>
                  </a:cubicBezTo>
                  <a:cubicBezTo>
                    <a:pt x="150" y="110"/>
                    <a:pt x="135" y="92"/>
                    <a:pt x="116" y="88"/>
                  </a:cubicBezTo>
                  <a:cubicBezTo>
                    <a:pt x="116" y="71"/>
                    <a:pt x="116" y="71"/>
                    <a:pt x="116" y="71"/>
                  </a:cubicBezTo>
                  <a:cubicBezTo>
                    <a:pt x="206" y="71"/>
                    <a:pt x="206" y="71"/>
                    <a:pt x="206" y="71"/>
                  </a:cubicBezTo>
                  <a:cubicBezTo>
                    <a:pt x="206" y="88"/>
                    <a:pt x="206" y="88"/>
                    <a:pt x="206" y="88"/>
                  </a:cubicBezTo>
                  <a:cubicBezTo>
                    <a:pt x="187" y="92"/>
                    <a:pt x="172" y="110"/>
                    <a:pt x="172" y="131"/>
                  </a:cubicBezTo>
                  <a:cubicBezTo>
                    <a:pt x="172" y="155"/>
                    <a:pt x="192" y="174"/>
                    <a:pt x="216" y="174"/>
                  </a:cubicBezTo>
                  <a:cubicBezTo>
                    <a:pt x="240" y="174"/>
                    <a:pt x="260" y="155"/>
                    <a:pt x="260" y="131"/>
                  </a:cubicBezTo>
                  <a:cubicBezTo>
                    <a:pt x="260" y="110"/>
                    <a:pt x="245" y="92"/>
                    <a:pt x="225" y="88"/>
                  </a:cubicBezTo>
                  <a:cubicBezTo>
                    <a:pt x="225" y="71"/>
                    <a:pt x="225" y="71"/>
                    <a:pt x="225" y="71"/>
                  </a:cubicBezTo>
                  <a:cubicBezTo>
                    <a:pt x="316" y="71"/>
                    <a:pt x="316" y="71"/>
                    <a:pt x="316" y="71"/>
                  </a:cubicBezTo>
                  <a:cubicBezTo>
                    <a:pt x="316" y="88"/>
                    <a:pt x="316" y="88"/>
                    <a:pt x="316" y="88"/>
                  </a:cubicBezTo>
                  <a:cubicBezTo>
                    <a:pt x="296" y="92"/>
                    <a:pt x="282" y="110"/>
                    <a:pt x="282" y="131"/>
                  </a:cubicBezTo>
                  <a:cubicBezTo>
                    <a:pt x="282" y="155"/>
                    <a:pt x="301" y="174"/>
                    <a:pt x="326" y="174"/>
                  </a:cubicBezTo>
                  <a:cubicBezTo>
                    <a:pt x="350" y="174"/>
                    <a:pt x="370" y="155"/>
                    <a:pt x="370" y="131"/>
                  </a:cubicBezTo>
                  <a:cubicBezTo>
                    <a:pt x="370" y="110"/>
                    <a:pt x="355" y="92"/>
                    <a:pt x="335" y="88"/>
                  </a:cubicBezTo>
                  <a:cubicBezTo>
                    <a:pt x="335" y="71"/>
                    <a:pt x="335" y="71"/>
                    <a:pt x="335" y="71"/>
                  </a:cubicBezTo>
                  <a:cubicBezTo>
                    <a:pt x="426" y="71"/>
                    <a:pt x="426" y="71"/>
                    <a:pt x="426" y="71"/>
                  </a:cubicBezTo>
                  <a:cubicBezTo>
                    <a:pt x="426" y="88"/>
                    <a:pt x="426" y="88"/>
                    <a:pt x="426" y="88"/>
                  </a:cubicBezTo>
                  <a:cubicBezTo>
                    <a:pt x="406" y="92"/>
                    <a:pt x="391" y="110"/>
                    <a:pt x="391" y="131"/>
                  </a:cubicBezTo>
                  <a:cubicBezTo>
                    <a:pt x="391" y="155"/>
                    <a:pt x="411" y="174"/>
                    <a:pt x="435" y="174"/>
                  </a:cubicBezTo>
                  <a:cubicBezTo>
                    <a:pt x="460" y="174"/>
                    <a:pt x="479" y="155"/>
                    <a:pt x="479" y="131"/>
                  </a:cubicBezTo>
                  <a:cubicBezTo>
                    <a:pt x="479" y="110"/>
                    <a:pt x="465" y="92"/>
                    <a:pt x="445" y="88"/>
                  </a:cubicBezTo>
                  <a:cubicBezTo>
                    <a:pt x="445" y="71"/>
                    <a:pt x="445" y="71"/>
                    <a:pt x="445" y="71"/>
                  </a:cubicBezTo>
                  <a:cubicBezTo>
                    <a:pt x="494" y="71"/>
                    <a:pt x="494" y="71"/>
                    <a:pt x="494" y="71"/>
                  </a:cubicBezTo>
                  <a:lnTo>
                    <a:pt x="494" y="6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5"/>
            <p:cNvSpPr/>
            <p:nvPr/>
          </p:nvSpPr>
          <p:spPr bwMode="auto">
            <a:xfrm>
              <a:off x="6650038" y="6159500"/>
              <a:ext cx="242888" cy="17463"/>
            </a:xfrm>
            <a:custGeom>
              <a:avLst/>
              <a:gdLst>
                <a:gd name="T0" fmla="*/ 256 w 265"/>
                <a:gd name="T1" fmla="*/ 0 h 19"/>
                <a:gd name="T2" fmla="*/ 10 w 265"/>
                <a:gd name="T3" fmla="*/ 0 h 19"/>
                <a:gd name="T4" fmla="*/ 0 w 265"/>
                <a:gd name="T5" fmla="*/ 10 h 19"/>
                <a:gd name="T6" fmla="*/ 10 w 265"/>
                <a:gd name="T7" fmla="*/ 19 h 19"/>
                <a:gd name="T8" fmla="*/ 256 w 265"/>
                <a:gd name="T9" fmla="*/ 19 h 19"/>
                <a:gd name="T10" fmla="*/ 265 w 265"/>
                <a:gd name="T11" fmla="*/ 10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5"/>
                    <a:pt x="0" y="10"/>
                  </a:cubicBezTo>
                  <a:cubicBezTo>
                    <a:pt x="0" y="15"/>
                    <a:pt x="5" y="19"/>
                    <a:pt x="10" y="19"/>
                  </a:cubicBezTo>
                  <a:cubicBezTo>
                    <a:pt x="256" y="19"/>
                    <a:pt x="256" y="19"/>
                    <a:pt x="256" y="19"/>
                  </a:cubicBezTo>
                  <a:cubicBezTo>
                    <a:pt x="261" y="19"/>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6"/>
            <p:cNvSpPr/>
            <p:nvPr/>
          </p:nvSpPr>
          <p:spPr bwMode="auto">
            <a:xfrm>
              <a:off x="6650038" y="6053138"/>
              <a:ext cx="242888" cy="17463"/>
            </a:xfrm>
            <a:custGeom>
              <a:avLst/>
              <a:gdLst>
                <a:gd name="T0" fmla="*/ 256 w 265"/>
                <a:gd name="T1" fmla="*/ 0 h 19"/>
                <a:gd name="T2" fmla="*/ 10 w 265"/>
                <a:gd name="T3" fmla="*/ 0 h 19"/>
                <a:gd name="T4" fmla="*/ 0 w 265"/>
                <a:gd name="T5" fmla="*/ 9 h 19"/>
                <a:gd name="T6" fmla="*/ 10 w 265"/>
                <a:gd name="T7" fmla="*/ 19 h 19"/>
                <a:gd name="T8" fmla="*/ 256 w 265"/>
                <a:gd name="T9" fmla="*/ 19 h 19"/>
                <a:gd name="T10" fmla="*/ 265 w 265"/>
                <a:gd name="T11" fmla="*/ 9 h 19"/>
                <a:gd name="T12" fmla="*/ 256 w 26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5" h="19">
                  <a:moveTo>
                    <a:pt x="256" y="0"/>
                  </a:moveTo>
                  <a:cubicBezTo>
                    <a:pt x="10" y="0"/>
                    <a:pt x="10" y="0"/>
                    <a:pt x="10" y="0"/>
                  </a:cubicBezTo>
                  <a:cubicBezTo>
                    <a:pt x="5" y="0"/>
                    <a:pt x="0" y="4"/>
                    <a:pt x="0" y="9"/>
                  </a:cubicBezTo>
                  <a:cubicBezTo>
                    <a:pt x="0" y="15"/>
                    <a:pt x="5" y="19"/>
                    <a:pt x="10" y="19"/>
                  </a:cubicBezTo>
                  <a:cubicBezTo>
                    <a:pt x="256" y="19"/>
                    <a:pt x="256" y="19"/>
                    <a:pt x="256" y="19"/>
                  </a:cubicBezTo>
                  <a:cubicBezTo>
                    <a:pt x="261" y="19"/>
                    <a:pt x="265" y="15"/>
                    <a:pt x="265" y="9"/>
                  </a:cubicBezTo>
                  <a:cubicBezTo>
                    <a:pt x="265" y="4"/>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7"/>
            <p:cNvSpPr/>
            <p:nvPr/>
          </p:nvSpPr>
          <p:spPr bwMode="auto">
            <a:xfrm>
              <a:off x="6650038" y="5943600"/>
              <a:ext cx="242888" cy="19050"/>
            </a:xfrm>
            <a:custGeom>
              <a:avLst/>
              <a:gdLst>
                <a:gd name="T0" fmla="*/ 256 w 265"/>
                <a:gd name="T1" fmla="*/ 0 h 20"/>
                <a:gd name="T2" fmla="*/ 10 w 265"/>
                <a:gd name="T3" fmla="*/ 0 h 20"/>
                <a:gd name="T4" fmla="*/ 0 w 265"/>
                <a:gd name="T5" fmla="*/ 10 h 20"/>
                <a:gd name="T6" fmla="*/ 10 w 265"/>
                <a:gd name="T7" fmla="*/ 20 h 20"/>
                <a:gd name="T8" fmla="*/ 256 w 265"/>
                <a:gd name="T9" fmla="*/ 20 h 20"/>
                <a:gd name="T10" fmla="*/ 265 w 265"/>
                <a:gd name="T11" fmla="*/ 10 h 20"/>
                <a:gd name="T12" fmla="*/ 256 w 2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5" h="20">
                  <a:moveTo>
                    <a:pt x="256" y="0"/>
                  </a:moveTo>
                  <a:cubicBezTo>
                    <a:pt x="10" y="0"/>
                    <a:pt x="10" y="0"/>
                    <a:pt x="10" y="0"/>
                  </a:cubicBezTo>
                  <a:cubicBezTo>
                    <a:pt x="5" y="0"/>
                    <a:pt x="0" y="5"/>
                    <a:pt x="0" y="10"/>
                  </a:cubicBezTo>
                  <a:cubicBezTo>
                    <a:pt x="0" y="15"/>
                    <a:pt x="5" y="20"/>
                    <a:pt x="10" y="20"/>
                  </a:cubicBezTo>
                  <a:cubicBezTo>
                    <a:pt x="256" y="20"/>
                    <a:pt x="256" y="20"/>
                    <a:pt x="256" y="20"/>
                  </a:cubicBezTo>
                  <a:cubicBezTo>
                    <a:pt x="261" y="20"/>
                    <a:pt x="265" y="15"/>
                    <a:pt x="265" y="10"/>
                  </a:cubicBezTo>
                  <a:cubicBezTo>
                    <a:pt x="265" y="5"/>
                    <a:pt x="261" y="0"/>
                    <a:pt x="2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8"/>
            <p:cNvSpPr/>
            <p:nvPr/>
          </p:nvSpPr>
          <p:spPr bwMode="auto">
            <a:xfrm>
              <a:off x="6565900" y="5926138"/>
              <a:ext cx="55563" cy="55563"/>
            </a:xfrm>
            <a:custGeom>
              <a:avLst/>
              <a:gdLst>
                <a:gd name="T0" fmla="*/ 51 w 61"/>
                <a:gd name="T1" fmla="*/ 0 h 61"/>
                <a:gd name="T2" fmla="*/ 9 w 61"/>
                <a:gd name="T3" fmla="*/ 0 h 61"/>
                <a:gd name="T4" fmla="*/ 0 w 61"/>
                <a:gd name="T5" fmla="*/ 9 h 61"/>
                <a:gd name="T6" fmla="*/ 0 w 61"/>
                <a:gd name="T7" fmla="*/ 51 h 61"/>
                <a:gd name="T8" fmla="*/ 9 w 61"/>
                <a:gd name="T9" fmla="*/ 61 h 61"/>
                <a:gd name="T10" fmla="*/ 51 w 61"/>
                <a:gd name="T11" fmla="*/ 61 h 61"/>
                <a:gd name="T12" fmla="*/ 61 w 61"/>
                <a:gd name="T13" fmla="*/ 51 h 61"/>
                <a:gd name="T14" fmla="*/ 61 w 61"/>
                <a:gd name="T15" fmla="*/ 9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9"/>
                  </a:cubicBezTo>
                  <a:cubicBezTo>
                    <a:pt x="0" y="51"/>
                    <a:pt x="0" y="51"/>
                    <a:pt x="0" y="51"/>
                  </a:cubicBezTo>
                  <a:cubicBezTo>
                    <a:pt x="0" y="56"/>
                    <a:pt x="4" y="61"/>
                    <a:pt x="9" y="61"/>
                  </a:cubicBezTo>
                  <a:cubicBezTo>
                    <a:pt x="51" y="61"/>
                    <a:pt x="51" y="61"/>
                    <a:pt x="51" y="61"/>
                  </a:cubicBezTo>
                  <a:cubicBezTo>
                    <a:pt x="56" y="61"/>
                    <a:pt x="61" y="56"/>
                    <a:pt x="61" y="51"/>
                  </a:cubicBezTo>
                  <a:cubicBezTo>
                    <a:pt x="61" y="9"/>
                    <a:pt x="61" y="9"/>
                    <a:pt x="61" y="9"/>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9"/>
            <p:cNvSpPr/>
            <p:nvPr/>
          </p:nvSpPr>
          <p:spPr bwMode="auto">
            <a:xfrm>
              <a:off x="6565900" y="6032500"/>
              <a:ext cx="55563" cy="57150"/>
            </a:xfrm>
            <a:custGeom>
              <a:avLst/>
              <a:gdLst>
                <a:gd name="T0" fmla="*/ 51 w 61"/>
                <a:gd name="T1" fmla="*/ 0 h 61"/>
                <a:gd name="T2" fmla="*/ 9 w 61"/>
                <a:gd name="T3" fmla="*/ 0 h 61"/>
                <a:gd name="T4" fmla="*/ 0 w 61"/>
                <a:gd name="T5" fmla="*/ 10 h 61"/>
                <a:gd name="T6" fmla="*/ 0 w 61"/>
                <a:gd name="T7" fmla="*/ 51 h 61"/>
                <a:gd name="T8" fmla="*/ 9 w 61"/>
                <a:gd name="T9" fmla="*/ 61 h 61"/>
                <a:gd name="T10" fmla="*/ 51 w 61"/>
                <a:gd name="T11" fmla="*/ 61 h 61"/>
                <a:gd name="T12" fmla="*/ 61 w 61"/>
                <a:gd name="T13" fmla="*/ 51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4"/>
                    <a:pt x="0" y="10"/>
                  </a:cubicBezTo>
                  <a:cubicBezTo>
                    <a:pt x="0" y="51"/>
                    <a:pt x="0" y="51"/>
                    <a:pt x="0" y="51"/>
                  </a:cubicBezTo>
                  <a:cubicBezTo>
                    <a:pt x="0" y="57"/>
                    <a:pt x="4" y="61"/>
                    <a:pt x="9" y="61"/>
                  </a:cubicBezTo>
                  <a:cubicBezTo>
                    <a:pt x="51" y="61"/>
                    <a:pt x="51" y="61"/>
                    <a:pt x="51" y="61"/>
                  </a:cubicBezTo>
                  <a:cubicBezTo>
                    <a:pt x="56" y="61"/>
                    <a:pt x="61" y="57"/>
                    <a:pt x="61" y="51"/>
                  </a:cubicBezTo>
                  <a:cubicBezTo>
                    <a:pt x="61" y="10"/>
                    <a:pt x="61" y="10"/>
                    <a:pt x="61" y="10"/>
                  </a:cubicBezTo>
                  <a:cubicBezTo>
                    <a:pt x="61" y="4"/>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0"/>
            <p:cNvSpPr/>
            <p:nvPr/>
          </p:nvSpPr>
          <p:spPr bwMode="auto">
            <a:xfrm>
              <a:off x="6565900" y="6140450"/>
              <a:ext cx="55563" cy="55563"/>
            </a:xfrm>
            <a:custGeom>
              <a:avLst/>
              <a:gdLst>
                <a:gd name="T0" fmla="*/ 51 w 61"/>
                <a:gd name="T1" fmla="*/ 0 h 61"/>
                <a:gd name="T2" fmla="*/ 9 w 61"/>
                <a:gd name="T3" fmla="*/ 0 h 61"/>
                <a:gd name="T4" fmla="*/ 0 w 61"/>
                <a:gd name="T5" fmla="*/ 10 h 61"/>
                <a:gd name="T6" fmla="*/ 0 w 61"/>
                <a:gd name="T7" fmla="*/ 52 h 61"/>
                <a:gd name="T8" fmla="*/ 9 w 61"/>
                <a:gd name="T9" fmla="*/ 61 h 61"/>
                <a:gd name="T10" fmla="*/ 51 w 61"/>
                <a:gd name="T11" fmla="*/ 61 h 61"/>
                <a:gd name="T12" fmla="*/ 61 w 61"/>
                <a:gd name="T13" fmla="*/ 52 h 61"/>
                <a:gd name="T14" fmla="*/ 61 w 61"/>
                <a:gd name="T15" fmla="*/ 10 h 61"/>
                <a:gd name="T16" fmla="*/ 51 w 6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51" y="0"/>
                  </a:moveTo>
                  <a:cubicBezTo>
                    <a:pt x="9" y="0"/>
                    <a:pt x="9" y="0"/>
                    <a:pt x="9" y="0"/>
                  </a:cubicBezTo>
                  <a:cubicBezTo>
                    <a:pt x="4" y="0"/>
                    <a:pt x="0" y="5"/>
                    <a:pt x="0" y="10"/>
                  </a:cubicBezTo>
                  <a:cubicBezTo>
                    <a:pt x="0" y="52"/>
                    <a:pt x="0" y="52"/>
                    <a:pt x="0" y="52"/>
                  </a:cubicBezTo>
                  <a:cubicBezTo>
                    <a:pt x="0" y="57"/>
                    <a:pt x="4" y="61"/>
                    <a:pt x="9" y="61"/>
                  </a:cubicBezTo>
                  <a:cubicBezTo>
                    <a:pt x="51" y="61"/>
                    <a:pt x="51" y="61"/>
                    <a:pt x="51" y="61"/>
                  </a:cubicBezTo>
                  <a:cubicBezTo>
                    <a:pt x="56" y="61"/>
                    <a:pt x="61" y="57"/>
                    <a:pt x="61" y="52"/>
                  </a:cubicBezTo>
                  <a:cubicBezTo>
                    <a:pt x="61" y="10"/>
                    <a:pt x="61" y="10"/>
                    <a:pt x="61" y="10"/>
                  </a:cubicBezTo>
                  <a:cubicBezTo>
                    <a:pt x="61" y="5"/>
                    <a:pt x="56"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8" name="Freeform 64"/>
          <p:cNvSpPr>
            <a:spLocks noEditPoints="1"/>
          </p:cNvSpPr>
          <p:nvPr/>
        </p:nvSpPr>
        <p:spPr bwMode="auto">
          <a:xfrm>
            <a:off x="1965960" y="4212473"/>
            <a:ext cx="331182" cy="405247"/>
          </a:xfrm>
          <a:custGeom>
            <a:avLst/>
            <a:gdLst>
              <a:gd name="T0" fmla="*/ 501 w 542"/>
              <a:gd name="T1" fmla="*/ 319 h 664"/>
              <a:gd name="T2" fmla="*/ 421 w 542"/>
              <a:gd name="T3" fmla="*/ 313 h 664"/>
              <a:gd name="T4" fmla="*/ 376 w 542"/>
              <a:gd name="T5" fmla="*/ 258 h 664"/>
              <a:gd name="T6" fmla="*/ 250 w 542"/>
              <a:gd name="T7" fmla="*/ 116 h 664"/>
              <a:gd name="T8" fmla="*/ 219 w 542"/>
              <a:gd name="T9" fmla="*/ 3 h 664"/>
              <a:gd name="T10" fmla="*/ 201 w 542"/>
              <a:gd name="T11" fmla="*/ 3 h 664"/>
              <a:gd name="T12" fmla="*/ 143 w 542"/>
              <a:gd name="T13" fmla="*/ 186 h 664"/>
              <a:gd name="T14" fmla="*/ 176 w 542"/>
              <a:gd name="T15" fmla="*/ 278 h 664"/>
              <a:gd name="T16" fmla="*/ 49 w 542"/>
              <a:gd name="T17" fmla="*/ 304 h 664"/>
              <a:gd name="T18" fmla="*/ 25 w 542"/>
              <a:gd name="T19" fmla="*/ 445 h 664"/>
              <a:gd name="T20" fmla="*/ 28 w 542"/>
              <a:gd name="T21" fmla="*/ 514 h 664"/>
              <a:gd name="T22" fmla="*/ 56 w 542"/>
              <a:gd name="T23" fmla="*/ 542 h 664"/>
              <a:gd name="T24" fmla="*/ 110 w 542"/>
              <a:gd name="T25" fmla="*/ 603 h 664"/>
              <a:gd name="T26" fmla="*/ 212 w 542"/>
              <a:gd name="T27" fmla="*/ 664 h 664"/>
              <a:gd name="T28" fmla="*/ 233 w 542"/>
              <a:gd name="T29" fmla="*/ 656 h 664"/>
              <a:gd name="T30" fmla="*/ 319 w 542"/>
              <a:gd name="T31" fmla="*/ 663 h 664"/>
              <a:gd name="T32" fmla="*/ 437 w 542"/>
              <a:gd name="T33" fmla="*/ 575 h 664"/>
              <a:gd name="T34" fmla="*/ 519 w 542"/>
              <a:gd name="T35" fmla="*/ 564 h 664"/>
              <a:gd name="T36" fmla="*/ 516 w 542"/>
              <a:gd name="T37" fmla="*/ 329 h 664"/>
              <a:gd name="T38" fmla="*/ 324 w 542"/>
              <a:gd name="T39" fmla="*/ 616 h 664"/>
              <a:gd name="T40" fmla="*/ 332 w 542"/>
              <a:gd name="T41" fmla="*/ 593 h 664"/>
              <a:gd name="T42" fmla="*/ 313 w 542"/>
              <a:gd name="T43" fmla="*/ 548 h 664"/>
              <a:gd name="T44" fmla="*/ 320 w 542"/>
              <a:gd name="T45" fmla="*/ 524 h 664"/>
              <a:gd name="T46" fmla="*/ 299 w 542"/>
              <a:gd name="T47" fmla="*/ 479 h 664"/>
              <a:gd name="T48" fmla="*/ 262 w 542"/>
              <a:gd name="T49" fmla="*/ 424 h 664"/>
              <a:gd name="T50" fmla="*/ 266 w 542"/>
              <a:gd name="T51" fmla="*/ 403 h 664"/>
              <a:gd name="T52" fmla="*/ 140 w 542"/>
              <a:gd name="T53" fmla="*/ 345 h 664"/>
              <a:gd name="T54" fmla="*/ 88 w 542"/>
              <a:gd name="T55" fmla="*/ 356 h 664"/>
              <a:gd name="T56" fmla="*/ 76 w 542"/>
              <a:gd name="T57" fmla="*/ 385 h 664"/>
              <a:gd name="T58" fmla="*/ 96 w 542"/>
              <a:gd name="T59" fmla="*/ 397 h 664"/>
              <a:gd name="T60" fmla="*/ 120 w 542"/>
              <a:gd name="T61" fmla="*/ 395 h 664"/>
              <a:gd name="T62" fmla="*/ 172 w 542"/>
              <a:gd name="T63" fmla="*/ 380 h 664"/>
              <a:gd name="T64" fmla="*/ 135 w 542"/>
              <a:gd name="T65" fmla="*/ 438 h 664"/>
              <a:gd name="T66" fmla="*/ 59 w 542"/>
              <a:gd name="T67" fmla="*/ 419 h 664"/>
              <a:gd name="T68" fmla="*/ 76 w 542"/>
              <a:gd name="T69" fmla="*/ 333 h 664"/>
              <a:gd name="T70" fmla="*/ 204 w 542"/>
              <a:gd name="T71" fmla="*/ 318 h 664"/>
              <a:gd name="T72" fmla="*/ 221 w 542"/>
              <a:gd name="T73" fmla="*/ 301 h 664"/>
              <a:gd name="T74" fmla="*/ 220 w 542"/>
              <a:gd name="T75" fmla="*/ 296 h 664"/>
              <a:gd name="T76" fmla="*/ 179 w 542"/>
              <a:gd name="T77" fmla="*/ 166 h 664"/>
              <a:gd name="T78" fmla="*/ 156 w 542"/>
              <a:gd name="T79" fmla="*/ 105 h 664"/>
              <a:gd name="T80" fmla="*/ 195 w 542"/>
              <a:gd name="T81" fmla="*/ 49 h 664"/>
              <a:gd name="T82" fmla="*/ 217 w 542"/>
              <a:gd name="T83" fmla="*/ 141 h 664"/>
              <a:gd name="T84" fmla="*/ 356 w 542"/>
              <a:gd name="T85" fmla="*/ 297 h 664"/>
              <a:gd name="T86" fmla="*/ 486 w 542"/>
              <a:gd name="T87" fmla="*/ 361 h 664"/>
              <a:gd name="T88" fmla="*/ 487 w 542"/>
              <a:gd name="T89" fmla="*/ 533 h 664"/>
              <a:gd name="T90" fmla="*/ 414 w 542"/>
              <a:gd name="T91" fmla="*/ 540 h 664"/>
              <a:gd name="T92" fmla="*/ 300 w 542"/>
              <a:gd name="T93" fmla="*/ 627 h 664"/>
              <a:gd name="T94" fmla="*/ 159 w 542"/>
              <a:gd name="T95" fmla="*/ 618 h 664"/>
              <a:gd name="T96" fmla="*/ 188 w 542"/>
              <a:gd name="T97" fmla="*/ 603 h 664"/>
              <a:gd name="T98" fmla="*/ 262 w 542"/>
              <a:gd name="T99" fmla="*/ 572 h 664"/>
              <a:gd name="T100" fmla="*/ 281 w 542"/>
              <a:gd name="T101" fmla="*/ 592 h 664"/>
              <a:gd name="T102" fmla="*/ 192 w 542"/>
              <a:gd name="T103" fmla="*/ 625 h 664"/>
              <a:gd name="T104" fmla="*/ 60 w 542"/>
              <a:gd name="T105" fmla="*/ 469 h 664"/>
              <a:gd name="T106" fmla="*/ 140 w 542"/>
              <a:gd name="T107" fmla="*/ 478 h 664"/>
              <a:gd name="T108" fmla="*/ 218 w 542"/>
              <a:gd name="T109" fmla="*/ 444 h 664"/>
              <a:gd name="T110" fmla="*/ 165 w 542"/>
              <a:gd name="T111" fmla="*/ 501 h 664"/>
              <a:gd name="T112" fmla="*/ 69 w 542"/>
              <a:gd name="T113" fmla="*/ 494 h 664"/>
              <a:gd name="T114" fmla="*/ 169 w 542"/>
              <a:gd name="T115" fmla="*/ 541 h 664"/>
              <a:gd name="T116" fmla="*/ 249 w 542"/>
              <a:gd name="T117" fmla="*/ 507 h 664"/>
              <a:gd name="T118" fmla="*/ 183 w 542"/>
              <a:gd name="T119" fmla="*/ 562 h 664"/>
              <a:gd name="T120" fmla="*/ 105 w 542"/>
              <a:gd name="T121" fmla="*/ 556 h 664"/>
              <a:gd name="T122" fmla="*/ 169 w 542"/>
              <a:gd name="T123" fmla="*/ 541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2" h="664">
                <a:moveTo>
                  <a:pt x="516" y="329"/>
                </a:moveTo>
                <a:cubicBezTo>
                  <a:pt x="514" y="323"/>
                  <a:pt x="507" y="319"/>
                  <a:pt x="501" y="319"/>
                </a:cubicBezTo>
                <a:cubicBezTo>
                  <a:pt x="447" y="319"/>
                  <a:pt x="447" y="319"/>
                  <a:pt x="447" y="319"/>
                </a:cubicBezTo>
                <a:cubicBezTo>
                  <a:pt x="435" y="319"/>
                  <a:pt x="426" y="317"/>
                  <a:pt x="421" y="313"/>
                </a:cubicBezTo>
                <a:cubicBezTo>
                  <a:pt x="418" y="311"/>
                  <a:pt x="409" y="302"/>
                  <a:pt x="391" y="277"/>
                </a:cubicBezTo>
                <a:cubicBezTo>
                  <a:pt x="376" y="258"/>
                  <a:pt x="376" y="258"/>
                  <a:pt x="376" y="258"/>
                </a:cubicBezTo>
                <a:cubicBezTo>
                  <a:pt x="359" y="235"/>
                  <a:pt x="349" y="222"/>
                  <a:pt x="342" y="214"/>
                </a:cubicBezTo>
                <a:cubicBezTo>
                  <a:pt x="250" y="116"/>
                  <a:pt x="250" y="116"/>
                  <a:pt x="250" y="116"/>
                </a:cubicBezTo>
                <a:cubicBezTo>
                  <a:pt x="227" y="14"/>
                  <a:pt x="227" y="14"/>
                  <a:pt x="227" y="14"/>
                </a:cubicBezTo>
                <a:cubicBezTo>
                  <a:pt x="226" y="10"/>
                  <a:pt x="223" y="6"/>
                  <a:pt x="219" y="3"/>
                </a:cubicBezTo>
                <a:cubicBezTo>
                  <a:pt x="215" y="1"/>
                  <a:pt x="211" y="0"/>
                  <a:pt x="206" y="1"/>
                </a:cubicBezTo>
                <a:cubicBezTo>
                  <a:pt x="201" y="3"/>
                  <a:pt x="201" y="3"/>
                  <a:pt x="201" y="3"/>
                </a:cubicBezTo>
                <a:cubicBezTo>
                  <a:pt x="144" y="16"/>
                  <a:pt x="115" y="50"/>
                  <a:pt x="115" y="105"/>
                </a:cubicBezTo>
                <a:cubicBezTo>
                  <a:pt x="115" y="124"/>
                  <a:pt x="124" y="151"/>
                  <a:pt x="143" y="186"/>
                </a:cubicBezTo>
                <a:cubicBezTo>
                  <a:pt x="150" y="200"/>
                  <a:pt x="150" y="200"/>
                  <a:pt x="150" y="200"/>
                </a:cubicBezTo>
                <a:cubicBezTo>
                  <a:pt x="163" y="225"/>
                  <a:pt x="172" y="251"/>
                  <a:pt x="176" y="278"/>
                </a:cubicBezTo>
                <a:cubicBezTo>
                  <a:pt x="172" y="278"/>
                  <a:pt x="172" y="278"/>
                  <a:pt x="172" y="278"/>
                </a:cubicBezTo>
                <a:cubicBezTo>
                  <a:pt x="122" y="278"/>
                  <a:pt x="80" y="287"/>
                  <a:pt x="49" y="304"/>
                </a:cubicBezTo>
                <a:cubicBezTo>
                  <a:pt x="16" y="323"/>
                  <a:pt x="0" y="347"/>
                  <a:pt x="0" y="378"/>
                </a:cubicBezTo>
                <a:cubicBezTo>
                  <a:pt x="0" y="403"/>
                  <a:pt x="8" y="424"/>
                  <a:pt x="25" y="445"/>
                </a:cubicBezTo>
                <a:cubicBezTo>
                  <a:pt x="19" y="456"/>
                  <a:pt x="16" y="467"/>
                  <a:pt x="16" y="477"/>
                </a:cubicBezTo>
                <a:cubicBezTo>
                  <a:pt x="16" y="492"/>
                  <a:pt x="20" y="504"/>
                  <a:pt x="28" y="514"/>
                </a:cubicBezTo>
                <a:cubicBezTo>
                  <a:pt x="35" y="522"/>
                  <a:pt x="44" y="529"/>
                  <a:pt x="56" y="533"/>
                </a:cubicBezTo>
                <a:cubicBezTo>
                  <a:pt x="56" y="536"/>
                  <a:pt x="56" y="539"/>
                  <a:pt x="56" y="542"/>
                </a:cubicBezTo>
                <a:cubicBezTo>
                  <a:pt x="56" y="575"/>
                  <a:pt x="75" y="595"/>
                  <a:pt x="110" y="601"/>
                </a:cubicBezTo>
                <a:cubicBezTo>
                  <a:pt x="110" y="602"/>
                  <a:pt x="110" y="603"/>
                  <a:pt x="110" y="603"/>
                </a:cubicBezTo>
                <a:cubicBezTo>
                  <a:pt x="110" y="631"/>
                  <a:pt x="124" y="664"/>
                  <a:pt x="192" y="664"/>
                </a:cubicBezTo>
                <a:cubicBezTo>
                  <a:pt x="212" y="664"/>
                  <a:pt x="212" y="664"/>
                  <a:pt x="212" y="664"/>
                </a:cubicBezTo>
                <a:cubicBezTo>
                  <a:pt x="215" y="664"/>
                  <a:pt x="217" y="664"/>
                  <a:pt x="220" y="663"/>
                </a:cubicBezTo>
                <a:cubicBezTo>
                  <a:pt x="233" y="656"/>
                  <a:pt x="233" y="656"/>
                  <a:pt x="233" y="656"/>
                </a:cubicBezTo>
                <a:cubicBezTo>
                  <a:pt x="255" y="661"/>
                  <a:pt x="275" y="664"/>
                  <a:pt x="292" y="664"/>
                </a:cubicBezTo>
                <a:cubicBezTo>
                  <a:pt x="298" y="664"/>
                  <a:pt x="307" y="664"/>
                  <a:pt x="319" y="663"/>
                </a:cubicBezTo>
                <a:cubicBezTo>
                  <a:pt x="321" y="663"/>
                  <a:pt x="323" y="662"/>
                  <a:pt x="325" y="661"/>
                </a:cubicBezTo>
                <a:cubicBezTo>
                  <a:pt x="365" y="643"/>
                  <a:pt x="403" y="614"/>
                  <a:pt x="437" y="575"/>
                </a:cubicBezTo>
                <a:cubicBezTo>
                  <a:pt x="503" y="575"/>
                  <a:pt x="503" y="575"/>
                  <a:pt x="503" y="575"/>
                </a:cubicBezTo>
                <a:cubicBezTo>
                  <a:pt x="510" y="575"/>
                  <a:pt x="516" y="570"/>
                  <a:pt x="519" y="564"/>
                </a:cubicBezTo>
                <a:cubicBezTo>
                  <a:pt x="534" y="525"/>
                  <a:pt x="542" y="485"/>
                  <a:pt x="542" y="447"/>
                </a:cubicBezTo>
                <a:cubicBezTo>
                  <a:pt x="542" y="407"/>
                  <a:pt x="533" y="367"/>
                  <a:pt x="516" y="329"/>
                </a:cubicBezTo>
                <a:close/>
                <a:moveTo>
                  <a:pt x="300" y="627"/>
                </a:moveTo>
                <a:cubicBezTo>
                  <a:pt x="324" y="616"/>
                  <a:pt x="324" y="616"/>
                  <a:pt x="324" y="616"/>
                </a:cubicBezTo>
                <a:cubicBezTo>
                  <a:pt x="328" y="614"/>
                  <a:pt x="331" y="611"/>
                  <a:pt x="333" y="606"/>
                </a:cubicBezTo>
                <a:cubicBezTo>
                  <a:pt x="334" y="602"/>
                  <a:pt x="334" y="597"/>
                  <a:pt x="332" y="593"/>
                </a:cubicBezTo>
                <a:cubicBezTo>
                  <a:pt x="323" y="577"/>
                  <a:pt x="313" y="564"/>
                  <a:pt x="302" y="554"/>
                </a:cubicBezTo>
                <a:cubicBezTo>
                  <a:pt x="313" y="548"/>
                  <a:pt x="313" y="548"/>
                  <a:pt x="313" y="548"/>
                </a:cubicBezTo>
                <a:cubicBezTo>
                  <a:pt x="317" y="546"/>
                  <a:pt x="321" y="542"/>
                  <a:pt x="322" y="538"/>
                </a:cubicBezTo>
                <a:cubicBezTo>
                  <a:pt x="323" y="533"/>
                  <a:pt x="323" y="528"/>
                  <a:pt x="320" y="524"/>
                </a:cubicBezTo>
                <a:cubicBezTo>
                  <a:pt x="311" y="509"/>
                  <a:pt x="301" y="497"/>
                  <a:pt x="291" y="489"/>
                </a:cubicBezTo>
                <a:cubicBezTo>
                  <a:pt x="294" y="487"/>
                  <a:pt x="297" y="483"/>
                  <a:pt x="299" y="479"/>
                </a:cubicBezTo>
                <a:cubicBezTo>
                  <a:pt x="300" y="475"/>
                  <a:pt x="300" y="470"/>
                  <a:pt x="298" y="466"/>
                </a:cubicBezTo>
                <a:cubicBezTo>
                  <a:pt x="288" y="448"/>
                  <a:pt x="276" y="434"/>
                  <a:pt x="262" y="424"/>
                </a:cubicBezTo>
                <a:cubicBezTo>
                  <a:pt x="264" y="422"/>
                  <a:pt x="266" y="419"/>
                  <a:pt x="267" y="416"/>
                </a:cubicBezTo>
                <a:cubicBezTo>
                  <a:pt x="268" y="412"/>
                  <a:pt x="268" y="407"/>
                  <a:pt x="266" y="403"/>
                </a:cubicBezTo>
                <a:cubicBezTo>
                  <a:pt x="245" y="362"/>
                  <a:pt x="212" y="341"/>
                  <a:pt x="168" y="341"/>
                </a:cubicBezTo>
                <a:cubicBezTo>
                  <a:pt x="160" y="341"/>
                  <a:pt x="150" y="343"/>
                  <a:pt x="140" y="345"/>
                </a:cubicBezTo>
                <a:cubicBezTo>
                  <a:pt x="130" y="347"/>
                  <a:pt x="120" y="351"/>
                  <a:pt x="107" y="356"/>
                </a:cubicBezTo>
                <a:cubicBezTo>
                  <a:pt x="88" y="356"/>
                  <a:pt x="88" y="356"/>
                  <a:pt x="88" y="356"/>
                </a:cubicBezTo>
                <a:cubicBezTo>
                  <a:pt x="82" y="357"/>
                  <a:pt x="76" y="361"/>
                  <a:pt x="73" y="367"/>
                </a:cubicBezTo>
                <a:cubicBezTo>
                  <a:pt x="71" y="373"/>
                  <a:pt x="72" y="380"/>
                  <a:pt x="76" y="385"/>
                </a:cubicBezTo>
                <a:cubicBezTo>
                  <a:pt x="83" y="392"/>
                  <a:pt x="83" y="392"/>
                  <a:pt x="83" y="392"/>
                </a:cubicBezTo>
                <a:cubicBezTo>
                  <a:pt x="86" y="395"/>
                  <a:pt x="91" y="397"/>
                  <a:pt x="96" y="397"/>
                </a:cubicBezTo>
                <a:cubicBezTo>
                  <a:pt x="114" y="396"/>
                  <a:pt x="114" y="396"/>
                  <a:pt x="114" y="396"/>
                </a:cubicBezTo>
                <a:cubicBezTo>
                  <a:pt x="116" y="396"/>
                  <a:pt x="118" y="396"/>
                  <a:pt x="120" y="395"/>
                </a:cubicBezTo>
                <a:cubicBezTo>
                  <a:pt x="133" y="390"/>
                  <a:pt x="143" y="386"/>
                  <a:pt x="151" y="384"/>
                </a:cubicBezTo>
                <a:cubicBezTo>
                  <a:pt x="160" y="381"/>
                  <a:pt x="167" y="380"/>
                  <a:pt x="172" y="380"/>
                </a:cubicBezTo>
                <a:cubicBezTo>
                  <a:pt x="190" y="380"/>
                  <a:pt x="205" y="387"/>
                  <a:pt x="217" y="401"/>
                </a:cubicBezTo>
                <a:cubicBezTo>
                  <a:pt x="135" y="438"/>
                  <a:pt x="135" y="438"/>
                  <a:pt x="135" y="438"/>
                </a:cubicBezTo>
                <a:cubicBezTo>
                  <a:pt x="105" y="438"/>
                  <a:pt x="105" y="438"/>
                  <a:pt x="105" y="438"/>
                </a:cubicBezTo>
                <a:cubicBezTo>
                  <a:pt x="87" y="438"/>
                  <a:pt x="71" y="432"/>
                  <a:pt x="59" y="419"/>
                </a:cubicBezTo>
                <a:cubicBezTo>
                  <a:pt x="46" y="407"/>
                  <a:pt x="40" y="393"/>
                  <a:pt x="40" y="375"/>
                </a:cubicBezTo>
                <a:cubicBezTo>
                  <a:pt x="40" y="363"/>
                  <a:pt x="44" y="346"/>
                  <a:pt x="76" y="333"/>
                </a:cubicBezTo>
                <a:cubicBezTo>
                  <a:pt x="102" y="323"/>
                  <a:pt x="142" y="318"/>
                  <a:pt x="195" y="318"/>
                </a:cubicBezTo>
                <a:cubicBezTo>
                  <a:pt x="204" y="318"/>
                  <a:pt x="204" y="318"/>
                  <a:pt x="204" y="318"/>
                </a:cubicBezTo>
                <a:cubicBezTo>
                  <a:pt x="204" y="318"/>
                  <a:pt x="204" y="318"/>
                  <a:pt x="204" y="318"/>
                </a:cubicBezTo>
                <a:cubicBezTo>
                  <a:pt x="213" y="318"/>
                  <a:pt x="221" y="310"/>
                  <a:pt x="221" y="301"/>
                </a:cubicBezTo>
                <a:cubicBezTo>
                  <a:pt x="221" y="300"/>
                  <a:pt x="220" y="299"/>
                  <a:pt x="220" y="298"/>
                </a:cubicBezTo>
                <a:cubicBezTo>
                  <a:pt x="220" y="296"/>
                  <a:pt x="220" y="296"/>
                  <a:pt x="220" y="296"/>
                </a:cubicBezTo>
                <a:cubicBezTo>
                  <a:pt x="220" y="255"/>
                  <a:pt x="206" y="211"/>
                  <a:pt x="179" y="166"/>
                </a:cubicBezTo>
                <a:cubicBezTo>
                  <a:pt x="179" y="166"/>
                  <a:pt x="179" y="166"/>
                  <a:pt x="179" y="166"/>
                </a:cubicBezTo>
                <a:cubicBezTo>
                  <a:pt x="173" y="155"/>
                  <a:pt x="173" y="155"/>
                  <a:pt x="173" y="155"/>
                </a:cubicBezTo>
                <a:cubicBezTo>
                  <a:pt x="162" y="137"/>
                  <a:pt x="156" y="120"/>
                  <a:pt x="156" y="105"/>
                </a:cubicBezTo>
                <a:cubicBezTo>
                  <a:pt x="156" y="91"/>
                  <a:pt x="160" y="79"/>
                  <a:pt x="168" y="69"/>
                </a:cubicBezTo>
                <a:cubicBezTo>
                  <a:pt x="174" y="61"/>
                  <a:pt x="183" y="55"/>
                  <a:pt x="195" y="49"/>
                </a:cubicBezTo>
                <a:cubicBezTo>
                  <a:pt x="212" y="133"/>
                  <a:pt x="212" y="133"/>
                  <a:pt x="212" y="133"/>
                </a:cubicBezTo>
                <a:cubicBezTo>
                  <a:pt x="213" y="136"/>
                  <a:pt x="215" y="138"/>
                  <a:pt x="217" y="141"/>
                </a:cubicBezTo>
                <a:cubicBezTo>
                  <a:pt x="317" y="247"/>
                  <a:pt x="317" y="247"/>
                  <a:pt x="317" y="247"/>
                </a:cubicBezTo>
                <a:cubicBezTo>
                  <a:pt x="335" y="270"/>
                  <a:pt x="348" y="286"/>
                  <a:pt x="356" y="297"/>
                </a:cubicBezTo>
                <a:cubicBezTo>
                  <a:pt x="389" y="345"/>
                  <a:pt x="403" y="351"/>
                  <a:pt x="408" y="353"/>
                </a:cubicBezTo>
                <a:cubicBezTo>
                  <a:pt x="412" y="355"/>
                  <a:pt x="425" y="361"/>
                  <a:pt x="486" y="361"/>
                </a:cubicBezTo>
                <a:cubicBezTo>
                  <a:pt x="496" y="391"/>
                  <a:pt x="501" y="422"/>
                  <a:pt x="501" y="452"/>
                </a:cubicBezTo>
                <a:cubicBezTo>
                  <a:pt x="501" y="478"/>
                  <a:pt x="496" y="505"/>
                  <a:pt x="487" y="533"/>
                </a:cubicBezTo>
                <a:cubicBezTo>
                  <a:pt x="427" y="533"/>
                  <a:pt x="427" y="533"/>
                  <a:pt x="427" y="533"/>
                </a:cubicBezTo>
                <a:cubicBezTo>
                  <a:pt x="422" y="533"/>
                  <a:pt x="417" y="536"/>
                  <a:pt x="414" y="540"/>
                </a:cubicBezTo>
                <a:cubicBezTo>
                  <a:pt x="387" y="574"/>
                  <a:pt x="355" y="602"/>
                  <a:pt x="313" y="626"/>
                </a:cubicBezTo>
                <a:lnTo>
                  <a:pt x="300" y="627"/>
                </a:lnTo>
                <a:close/>
                <a:moveTo>
                  <a:pt x="192" y="625"/>
                </a:moveTo>
                <a:cubicBezTo>
                  <a:pt x="177" y="625"/>
                  <a:pt x="166" y="623"/>
                  <a:pt x="159" y="618"/>
                </a:cubicBezTo>
                <a:cubicBezTo>
                  <a:pt x="154" y="615"/>
                  <a:pt x="151" y="610"/>
                  <a:pt x="151" y="603"/>
                </a:cubicBezTo>
                <a:cubicBezTo>
                  <a:pt x="188" y="603"/>
                  <a:pt x="188" y="603"/>
                  <a:pt x="188" y="603"/>
                </a:cubicBezTo>
                <a:cubicBezTo>
                  <a:pt x="190" y="603"/>
                  <a:pt x="192" y="603"/>
                  <a:pt x="195" y="602"/>
                </a:cubicBezTo>
                <a:cubicBezTo>
                  <a:pt x="262" y="572"/>
                  <a:pt x="262" y="572"/>
                  <a:pt x="262" y="572"/>
                </a:cubicBezTo>
                <a:cubicBezTo>
                  <a:pt x="269" y="578"/>
                  <a:pt x="276" y="585"/>
                  <a:pt x="281" y="592"/>
                </a:cubicBezTo>
                <a:cubicBezTo>
                  <a:pt x="281" y="592"/>
                  <a:pt x="281" y="592"/>
                  <a:pt x="281" y="592"/>
                </a:cubicBezTo>
                <a:cubicBezTo>
                  <a:pt x="207" y="625"/>
                  <a:pt x="207" y="625"/>
                  <a:pt x="207" y="625"/>
                </a:cubicBezTo>
                <a:lnTo>
                  <a:pt x="192" y="625"/>
                </a:lnTo>
                <a:close/>
                <a:moveTo>
                  <a:pt x="58" y="477"/>
                </a:moveTo>
                <a:cubicBezTo>
                  <a:pt x="58" y="475"/>
                  <a:pt x="58" y="472"/>
                  <a:pt x="60" y="469"/>
                </a:cubicBezTo>
                <a:cubicBezTo>
                  <a:pt x="74" y="475"/>
                  <a:pt x="92" y="478"/>
                  <a:pt x="115" y="478"/>
                </a:cubicBezTo>
                <a:cubicBezTo>
                  <a:pt x="140" y="478"/>
                  <a:pt x="140" y="478"/>
                  <a:pt x="140" y="478"/>
                </a:cubicBezTo>
                <a:cubicBezTo>
                  <a:pt x="142" y="478"/>
                  <a:pt x="145" y="478"/>
                  <a:pt x="147" y="477"/>
                </a:cubicBezTo>
                <a:cubicBezTo>
                  <a:pt x="218" y="444"/>
                  <a:pt x="218" y="444"/>
                  <a:pt x="218" y="444"/>
                </a:cubicBezTo>
                <a:cubicBezTo>
                  <a:pt x="229" y="448"/>
                  <a:pt x="239" y="454"/>
                  <a:pt x="248" y="464"/>
                </a:cubicBezTo>
                <a:cubicBezTo>
                  <a:pt x="165" y="501"/>
                  <a:pt x="165" y="501"/>
                  <a:pt x="165" y="501"/>
                </a:cubicBezTo>
                <a:cubicBezTo>
                  <a:pt x="112" y="501"/>
                  <a:pt x="112" y="501"/>
                  <a:pt x="112" y="501"/>
                </a:cubicBezTo>
                <a:cubicBezTo>
                  <a:pt x="93" y="501"/>
                  <a:pt x="78" y="499"/>
                  <a:pt x="69" y="494"/>
                </a:cubicBezTo>
                <a:cubicBezTo>
                  <a:pt x="61" y="490"/>
                  <a:pt x="58" y="485"/>
                  <a:pt x="58" y="477"/>
                </a:cubicBezTo>
                <a:close/>
                <a:moveTo>
                  <a:pt x="169" y="541"/>
                </a:moveTo>
                <a:cubicBezTo>
                  <a:pt x="171" y="541"/>
                  <a:pt x="173" y="541"/>
                  <a:pt x="176" y="540"/>
                </a:cubicBezTo>
                <a:cubicBezTo>
                  <a:pt x="249" y="507"/>
                  <a:pt x="249" y="507"/>
                  <a:pt x="249" y="507"/>
                </a:cubicBezTo>
                <a:cubicBezTo>
                  <a:pt x="257" y="512"/>
                  <a:pt x="264" y="517"/>
                  <a:pt x="270" y="524"/>
                </a:cubicBezTo>
                <a:cubicBezTo>
                  <a:pt x="183" y="562"/>
                  <a:pt x="183" y="562"/>
                  <a:pt x="183" y="562"/>
                </a:cubicBezTo>
                <a:cubicBezTo>
                  <a:pt x="147" y="562"/>
                  <a:pt x="147" y="562"/>
                  <a:pt x="147" y="562"/>
                </a:cubicBezTo>
                <a:cubicBezTo>
                  <a:pt x="128" y="562"/>
                  <a:pt x="114" y="560"/>
                  <a:pt x="105" y="556"/>
                </a:cubicBezTo>
                <a:cubicBezTo>
                  <a:pt x="98" y="552"/>
                  <a:pt x="95" y="547"/>
                  <a:pt x="94" y="541"/>
                </a:cubicBezTo>
                <a:lnTo>
                  <a:pt x="169" y="541"/>
                </a:lnTo>
                <a:close/>
              </a:path>
            </a:pathLst>
          </a:custGeom>
          <a:solidFill>
            <a:srgbClr val="AD53C1"/>
          </a:solidFill>
          <a:ln>
            <a:noFill/>
          </a:ln>
        </p:spPr>
        <p:txBody>
          <a:bodyPr vert="horz" wrap="square" lIns="91440" tIns="45720" rIns="91440" bIns="45720" numCol="1" anchor="t" anchorCtr="0" compatLnSpc="1"/>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57200" y="457201"/>
            <a:ext cx="8229600" cy="5303520"/>
          </a:xfrm>
        </p:spPr>
        <p:txBody>
          <a:bodyPr numCol="2" spcCol="274320"/>
          <a:lstStyle/>
          <a:p>
            <a:pPr lvl="0">
              <a:spcBef>
                <a:spcPts val="600"/>
              </a:spcBef>
              <a:buClr>
                <a:srgbClr val="464B50"/>
              </a:buClr>
            </a:pPr>
            <a:r>
              <a:rPr lang="en-US" altLang="zh-CN" sz="650" dirty="0">
                <a:solidFill>
                  <a:srgbClr val="000000">
                    <a:lumMod val="65000"/>
                    <a:lumOff val="35000"/>
                  </a:srgbClr>
                </a:solidFill>
                <a:ea typeface="宋体" pitchFamily="1" charset="-122"/>
              </a:rPr>
              <a:t>© 2017 Moody’s Corporation, Moody’s Investors Service, Inc., Moody’s Analytics, Inc. and/or their licensors and affiliates (collectively, “MOODY’S”). All rights reserved.</a:t>
            </a:r>
          </a:p>
          <a:p>
            <a:pPr lvl="0">
              <a:spcBef>
                <a:spcPts val="600"/>
              </a:spcBef>
              <a:buClr>
                <a:srgbClr val="464B50"/>
              </a:buClr>
            </a:pPr>
            <a:r>
              <a:rPr lang="en-US" sz="650" dirty="0">
                <a:solidFill>
                  <a:srgbClr val="000000">
                    <a:lumMod val="65000"/>
                    <a:lumOff val="35000"/>
                  </a:srgbClr>
                </a:solidFill>
              </a:rPr>
              <a:t>CREDIT RATINGS ISSUED BY MOODY'S INVESTORS SERVICE, INC. AND ITS RATINGS AFFILIATES (“MIS”) ARE MOODY’S CURRENT OPINIONS OF THE RELATIVE FUTURE CREDIT RISK OF ENTITIES, CREDIT COMMITMENTS, OR DEBT OR DEBT-LIKE SECURITIES, AND MOODY’S PUBLICATIONS MAY INCLUDE MOODY’S CURRENT OPINIONS OF THE RELATIVE FUTURE CREDIT RISK OF ENTITIES, CREDIT COMMITMENTS, OR DEBT OR DEBT-LIKE SECURITIES. MOODY’S DEFINES CREDIT RISK AS THE RISK THAT AN ENTITY MAY NOT MEET ITS CONTRACTUAL, FINANCIAL OBLIGATIONS AS THEY COME DUE AND ANY ESTIMATED FINANCIAL LOSS IN THE EVENT OF DEFAULT. CREDIT RATINGS DO NOT ADDRESS ANY OTHER RISK, INCLUDING BUT NOT LIMITED TO: LIQUIDITY RISK, MARKET VALUE RISK, OR PRICE VOLATILITY. CREDIT RATINGS AND MOODY’S OPINIONS INCLUDED IN MOODY’S PUBLICATIONS ARE NOT STATEMENTS OF CURRENT OR HISTORICAL FACT. MOODY’S PUBLICATIONS MAY ALSO INCLUDE QUANTITATIVE MODEL-BASED ESTIMATES OF CREDIT RISK AND RELATED OPINIONS OR COMMENTARY PUBLISHED BY MOODY’S ANALYTICS, INC. CREDIT RATINGS AND MOODY’S PUBLICATIONS DO NOT CONSTITUTE OR PROVIDE INVESTMENT OR FINANCIAL ADVICE, AND CREDIT RATINGS AND MOODY’S PUBLICATIONS ARE NOT AND DO NOT PROVIDE RECOMMENDATIONS TO PURCHASE, SELL, OR HOLD PARTICULAR SECURITIES. NEITHER CREDIT RATINGS NOR MOODY’S PUBLICATIONS COMMENT ON THE SUITABILITY OF AN INVESTMENT FOR ANY PARTICULAR INVESTOR. MOODY’S ISSUES ITS CREDIT RATINGS AND PUBLISHES MOODY’S PUBLICATIONS WITH THE EXPECTATION AND UNDERSTANDING THAT EACH INVESTOR WILL, WITH DUE CARE, MAKE ITS OWN STUDY AND EVALUATION OF EACH SECURITY THAT IS UNDER CONSIDERATION FOR PURCHASE, HOLDING, OR SALE. </a:t>
            </a:r>
          </a:p>
          <a:p>
            <a:pPr lvl="0">
              <a:spcBef>
                <a:spcPts val="600"/>
              </a:spcBef>
              <a:buClr>
                <a:srgbClr val="464B50"/>
              </a:buClr>
            </a:pPr>
            <a:r>
              <a:rPr lang="en-US" sz="650" dirty="0">
                <a:solidFill>
                  <a:srgbClr val="000000">
                    <a:lumMod val="65000"/>
                    <a:lumOff val="35000"/>
                  </a:srgbClr>
                </a:solidFill>
              </a:rPr>
              <a:t>MOODY’S CREDIT RATINGS AND MOODY’S PUBLICATIONS ARE NOT INTENDED FOR USE BY RETAIL INVESTORS AND IT WOULD BE RECKLESS AND INAPPROPRIATE FOR RETAIL INVESTORS TO USE MOODY’S CREDIT RATINGS OR MOODY’S PUBLICATIONS WHEN MAKING AN </a:t>
            </a:r>
            <a:br>
              <a:rPr lang="en-US" sz="650" dirty="0">
                <a:solidFill>
                  <a:srgbClr val="000000">
                    <a:lumMod val="65000"/>
                    <a:lumOff val="35000"/>
                  </a:srgbClr>
                </a:solidFill>
              </a:rPr>
            </a:br>
            <a:r>
              <a:rPr lang="en-US" sz="650" dirty="0">
                <a:solidFill>
                  <a:srgbClr val="000000">
                    <a:lumMod val="65000"/>
                    <a:lumOff val="35000"/>
                  </a:srgbClr>
                </a:solidFill>
              </a:rPr>
              <a:t>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ALL INFORMATION CONTAINED HEREIN IS PROTECTED BY LAW, INCLUDING BUT NOT LIMITED TO, COPYRIGHT LAW, AND NONE OF SUCH INFORMATION MAY BE COPIED OR OTHERWISE REPRODUCED, REPACKAGED, FURTHER TRANSMITTED, TRANSFERRED, DISSEMINATED, REDISTRIBUTED OR RESOLD, OR STORED FOR SUBSEQUENT USE FOR ANY SUCH PURPOSE, IN WHOLE OR IN PART, IN ANY FORM OR MANNER OR BY ANY MEANS WHATSOEVER, BY ANY PERSON WITHOUT MOODY’S PRIOR WRITTEN CONSENT. </a:t>
            </a:r>
          </a:p>
          <a:p>
            <a:pPr lvl="0">
              <a:spcBef>
                <a:spcPts val="600"/>
              </a:spcBef>
              <a:buClr>
                <a:srgbClr val="464B50"/>
              </a:buClr>
            </a:pPr>
            <a:r>
              <a:rPr lang="en-US" sz="650" dirty="0">
                <a:solidFill>
                  <a:srgbClr val="000000">
                    <a:lumMod val="65000"/>
                    <a:lumOff val="35000"/>
                  </a:srgbClr>
                </a:solidFill>
              </a:rPr>
              <a:t>All information contained herein is obtained by MOODY’S from sources believed by it to be accurate and reliable. Because of the possibility of human or mechanical error as well as other factors, however, all information contained herein is provided “AS IS” without warranty of any kind. MOODY'S adopts all necessary measures so that the information it uses in assigning a credit rating is of sufficient quality and from sources MOODY'S considers to be reliable including, when appropriate, independent third-party sources. However, MOODY’S is not an auditor and cannot in every instance independently verify or validate information received in the rating process or in preparing the Moody’s publications. </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to any person or entity for any indirect, special, consequential, or incidental losses or damages whatsoever arising from or in connection with the information contained herein or the use of or inability to use any such information, even if MOODY’S or any of its directors, officers, employees, agents, representatives, licensors or suppliers is advised in advance of the possibility of such losses or damages, including but not limited to: (a) any loss of present or prospective profits or (b) any loss or damage arising where the relevant financial instrument is not the subject of a particular credit rating assigned by MOODY’S.</a:t>
            </a:r>
          </a:p>
          <a:p>
            <a:pPr lvl="0">
              <a:spcBef>
                <a:spcPts val="600"/>
              </a:spcBef>
              <a:buClr>
                <a:srgbClr val="464B50"/>
              </a:buClr>
            </a:pPr>
            <a:r>
              <a:rPr lang="en-US" sz="650" dirty="0">
                <a:solidFill>
                  <a:srgbClr val="000000">
                    <a:lumMod val="65000"/>
                    <a:lumOff val="35000"/>
                  </a:srgbClr>
                </a:solidFill>
              </a:rPr>
              <a:t>To the extent permitted by law, MOODY’S and its directors, officers, employees, agents, representatives, licensors and suppliers disclaim liability for any direct or compensatory losses or damages caused to any person or entity, including but not limited to by any negligence (but excluding fraud, willful misconduct or any other type of liability that, for the avoidance of doubt, by law cannot be excluded) on the part of, or any contingency within or beyond the control of, MOODY’S or any of its directors, officers, employees, agents, representatives, licensors or suppliers, arising from or in connection with the information contained herein or the use of or inability to use any such information.</a:t>
            </a:r>
          </a:p>
          <a:p>
            <a:pPr lvl="0">
              <a:spcBef>
                <a:spcPts val="600"/>
              </a:spcBef>
              <a:buClr>
                <a:srgbClr val="464B50"/>
              </a:buClr>
            </a:pPr>
            <a:r>
              <a:rPr lang="en-US" sz="650" dirty="0">
                <a:solidFill>
                  <a:srgbClr val="000000">
                    <a:lumMod val="65000"/>
                    <a:lumOff val="35000"/>
                  </a:srgbClr>
                </a:solidFill>
              </a:rPr>
              <a:t>NO WARRANTY, EXPRESS OR IMPLIED, AS TO THE ACCURACY, TIMELINESS, COMPLETENESS, MERCHANTABILITY OR FITNESS FOR ANY PARTICULAR PURPOSE OF ANY SUCH RATING OR OTHER OPINION OR INFORMATION IS GIVEN OR MADE BY MOODY’S IN ANY FORM OR MANNER WHATSOEVER.</a:t>
            </a:r>
          </a:p>
          <a:p>
            <a:pPr lvl="0">
              <a:spcBef>
                <a:spcPts val="600"/>
              </a:spcBef>
              <a:buClr>
                <a:srgbClr val="464B50"/>
              </a:buClr>
            </a:pPr>
            <a:r>
              <a:rPr lang="en-US" sz="650" dirty="0">
                <a:solidFill>
                  <a:srgbClr val="000000">
                    <a:lumMod val="65000"/>
                    <a:lumOff val="35000"/>
                  </a:srgbClr>
                </a:solidFill>
              </a:rPr>
              <a:t>Moody’s Investors Service, Inc., a wholly-owned credit rating agency subsidiary of Moody’s Corporation (“MCO”), hereby discloses that most issuers of debt securities (including corporate and municipal bonds, debentures, notes and commercial paper) and preferred stock rated by Moody’s Investors Service, Inc. have, prior to assignment of any rating, agreed to pay to Moody’s Investors Service, Inc. for appraisal and rating services rendered by it fees ranging from $1,500 to approximately $2,500,000. MCO and MIS also maintain policies and procedures to address the independence of MIS’s ratings and rating processes. Information regarding certain affiliations that may exist between directors of MCO and rated entities, and between entities who hold ratings from MIS and have also publicly reported to the SEC an ownership interest in MCO of more than 5%, is posted annually at </a:t>
            </a:r>
            <a:r>
              <a:rPr lang="en-US" sz="650" dirty="0">
                <a:solidFill>
                  <a:srgbClr val="000000">
                    <a:lumMod val="65000"/>
                    <a:lumOff val="35000"/>
                  </a:srgbClr>
                </a:solidFill>
                <a:ea typeface="宋体" pitchFamily="1" charset="-122"/>
              </a:rPr>
              <a:t>www.moodys.com</a:t>
            </a:r>
            <a:r>
              <a:rPr lang="en-US" sz="650" dirty="0">
                <a:solidFill>
                  <a:srgbClr val="000000">
                    <a:lumMod val="65000"/>
                    <a:lumOff val="35000"/>
                  </a:srgbClr>
                </a:solidFill>
              </a:rPr>
              <a:t> under the heading “Investor Relations — Corporate Governance — Director and Shareholder Affiliation Policy.”</a:t>
            </a:r>
          </a:p>
          <a:p>
            <a:pPr lvl="0">
              <a:spcBef>
                <a:spcPts val="600"/>
              </a:spcBef>
              <a:buClr>
                <a:srgbClr val="464B50"/>
              </a:buClr>
            </a:pPr>
            <a:r>
              <a:rPr lang="en-US" sz="650" dirty="0">
                <a:solidFill>
                  <a:srgbClr val="000000">
                    <a:lumMod val="65000"/>
                    <a:lumOff val="35000"/>
                  </a:srgbClr>
                </a:solidFill>
              </a:rPr>
              <a:t>Additional terms for Australia only: Any publication into Australia of this document is pursuant to the Australian Financial Services License of MOODY’S affiliate, Moody’s Investors Service Pty Limited ABN 61 003 399 657AFSL 336969 and/or Moody’s Analytics Australia Pty Ltd ABN 94 105 136 972 AFSL 383569 (as applicable). This document is intended to be provided only to “wholesale clients” within the meaning of section 761G of the Corporations Act 2001. By continuing to access this document from within Australia, you represent to MOODY’S that you are, or are accessing the document as a representative of, a “wholesale client” and that neither you nor the entity you represent will directly or indirectly disseminate this document or its contents to “retail clients” within the meaning of section 761G of the Corporations Act 2001. MOODY’S credit rating is an opinion as to the creditworthiness of a debt obligation of the issuer, not on the equity securities of the issuer or any form of security that is available to retail investors. It would be reckless and inappropriate for retail investors to use MOODY’S credit ratings or publications when making an investment decision. If in doubt you should contact your financial or other professional adviser.</a:t>
            </a:r>
          </a:p>
          <a:p>
            <a:pPr lvl="0">
              <a:spcBef>
                <a:spcPts val="600"/>
              </a:spcBef>
              <a:buClr>
                <a:srgbClr val="464B50"/>
              </a:buClr>
            </a:pPr>
            <a:r>
              <a:rPr lang="en-US" sz="650" dirty="0">
                <a:solidFill>
                  <a:srgbClr val="000000">
                    <a:lumMod val="65000"/>
                    <a:lumOff val="35000"/>
                  </a:srgbClr>
                </a:solidFill>
              </a:rPr>
              <a:t>Additional terms for Japan only: Moody's Japan K.K. (“MJKK”) is a wholly-owned credit rating agency subsidiary of Moody's Group Japan G.K., which is wholly-owned by Moody’s Overseas Holdings Inc., a wholly-owned subsidiary of MCO. Moody’s SF Japan K.K. (“MSFJ”) is a wholly-owned credit rating agency subsidiary of MJKK. MSFJ is not a Nationally Recognized Statistical Rating Organization (“NRSRO”). Therefore, credit ratings assigned by MSFJ are Non-NRSRO Credit Ratings. Non-NRSRO Credit Ratings are assigned by an entity that is not a NRSRO and, consequently, the rated obligation will not qualify for certain types of treatment under U.S. laws. MJKK and MSFJ are credit rating agencies registered with the </a:t>
            </a:r>
            <a:br>
              <a:rPr lang="en-US" sz="650" dirty="0">
                <a:solidFill>
                  <a:srgbClr val="000000">
                    <a:lumMod val="65000"/>
                    <a:lumOff val="35000"/>
                  </a:srgbClr>
                </a:solidFill>
              </a:rPr>
            </a:br>
            <a:r>
              <a:rPr lang="en-US" sz="650" dirty="0">
                <a:solidFill>
                  <a:srgbClr val="000000">
                    <a:lumMod val="65000"/>
                    <a:lumOff val="35000"/>
                  </a:srgbClr>
                </a:solidFill>
              </a:rPr>
              <a:t>Japan Financial Services Agency and their registration numbers are FSA Commissioner (Ratings) No. 2 </a:t>
            </a:r>
            <a:br>
              <a:rPr lang="en-US" sz="650" dirty="0">
                <a:solidFill>
                  <a:srgbClr val="000000">
                    <a:lumMod val="65000"/>
                    <a:lumOff val="35000"/>
                  </a:srgbClr>
                </a:solidFill>
              </a:rPr>
            </a:br>
            <a:r>
              <a:rPr lang="en-US" sz="650" dirty="0">
                <a:solidFill>
                  <a:srgbClr val="000000">
                    <a:lumMod val="65000"/>
                    <a:lumOff val="35000"/>
                  </a:srgbClr>
                </a:solidFill>
              </a:rPr>
              <a:t>and 3 respectively.</a:t>
            </a:r>
          </a:p>
          <a:p>
            <a:pPr lvl="0">
              <a:spcBef>
                <a:spcPts val="600"/>
              </a:spcBef>
              <a:buClr>
                <a:srgbClr val="464B50"/>
              </a:buClr>
            </a:pPr>
            <a:r>
              <a:rPr lang="en-US" sz="650" dirty="0">
                <a:solidFill>
                  <a:srgbClr val="000000">
                    <a:lumMod val="65000"/>
                    <a:lumOff val="35000"/>
                  </a:srgbClr>
                </a:solidFill>
              </a:rPr>
              <a:t>MJKK or MSFJ (as applicable) hereby disclose that most issuers of debt securities (including corporate and municipal bonds, debentures, notes and commercial paper) and preferred stock rated by MJKK or MSFJ (as applicable) have, prior to assignment of any rating, agreed to pay to MJKK or MSFJ (as applicable) for appraisal and rating services rendered by it fees ranging from JPY200,000 to approximately JPY350,000,000.</a:t>
            </a:r>
          </a:p>
          <a:p>
            <a:pPr lvl="0">
              <a:spcBef>
                <a:spcPts val="600"/>
              </a:spcBef>
              <a:buClr>
                <a:srgbClr val="464B50"/>
              </a:buClr>
            </a:pPr>
            <a:r>
              <a:rPr lang="en-US" sz="650" dirty="0">
                <a:solidFill>
                  <a:srgbClr val="000000">
                    <a:lumMod val="65000"/>
                    <a:lumOff val="35000"/>
                  </a:srgbClr>
                </a:solidFill>
              </a:rPr>
              <a:t>MJKK and MSFJ also maintain policies and procedures to address Japanese regulatory requirements.</a:t>
            </a:r>
            <a:endParaRPr lang="en-US" altLang="zh-CN" sz="650" dirty="0">
              <a:solidFill>
                <a:srgbClr val="000000">
                  <a:lumMod val="65000"/>
                  <a:lumOff val="35000"/>
                </a:srgbClr>
              </a:solidFill>
              <a:ea typeface="宋体"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1</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当前金融体系和环境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4</a:t>
            </a:fld>
            <a:endParaRPr lang="en-GB" dirty="0"/>
          </a:p>
        </p:txBody>
      </p:sp>
      <p:grpSp>
        <p:nvGrpSpPr>
          <p:cNvPr id="10" name="Group 139"/>
          <p:cNvGrpSpPr/>
          <p:nvPr/>
        </p:nvGrpSpPr>
        <p:grpSpPr>
          <a:xfrm>
            <a:off x="3208752" y="2493824"/>
            <a:ext cx="1080004" cy="1080001"/>
            <a:chOff x="13887" y="0"/>
            <a:chExt cx="1080001" cy="1080000"/>
          </a:xfrm>
          <a:solidFill>
            <a:srgbClr val="46999B"/>
          </a:solidFill>
        </p:grpSpPr>
        <p:sp>
          <p:nvSpPr>
            <p:cNvPr id="26" name="Shape 137"/>
            <p:cNvSpPr/>
            <p:nvPr/>
          </p:nvSpPr>
          <p:spPr>
            <a:xfrm>
              <a:off x="13887" y="0"/>
              <a:ext cx="1080001" cy="1080000"/>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27" name="Shape 138"/>
            <p:cNvSpPr/>
            <p:nvPr/>
          </p:nvSpPr>
          <p:spPr>
            <a:xfrm>
              <a:off x="191937" y="432277"/>
              <a:ext cx="718143"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r>
                <a:rPr dirty="0" err="1">
                  <a:solidFill>
                    <a:schemeClr val="bg1"/>
                  </a:solidFill>
                  <a:latin typeface="微软雅黑" pitchFamily="34" charset="-122"/>
                  <a:ea typeface="微软雅黑" pitchFamily="34" charset="-122"/>
                </a:rPr>
                <a:t>买方市场</a:t>
              </a:r>
              <a:endParaRPr dirty="0">
                <a:solidFill>
                  <a:schemeClr val="bg1"/>
                </a:solidFill>
                <a:latin typeface="微软雅黑" pitchFamily="34" charset="-122"/>
                <a:ea typeface="微软雅黑" pitchFamily="34" charset="-122"/>
              </a:endParaRPr>
            </a:p>
          </p:txBody>
        </p:sp>
      </p:grpSp>
      <p:grpSp>
        <p:nvGrpSpPr>
          <p:cNvPr id="13" name="Group 142"/>
          <p:cNvGrpSpPr/>
          <p:nvPr/>
        </p:nvGrpSpPr>
        <p:grpSpPr>
          <a:xfrm>
            <a:off x="2779577" y="4040221"/>
            <a:ext cx="720003" cy="720003"/>
            <a:chOff x="0" y="0"/>
            <a:chExt cx="720000" cy="720000"/>
          </a:xfrm>
          <a:solidFill>
            <a:srgbClr val="83C372"/>
          </a:solidFill>
        </p:grpSpPr>
        <p:sp>
          <p:nvSpPr>
            <p:cNvPr id="24" name="Shape 140"/>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5" name="Shape 141"/>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期货</a:t>
              </a:r>
            </a:p>
          </p:txBody>
        </p:sp>
      </p:grpSp>
      <p:grpSp>
        <p:nvGrpSpPr>
          <p:cNvPr id="14" name="Group 145"/>
          <p:cNvGrpSpPr/>
          <p:nvPr/>
        </p:nvGrpSpPr>
        <p:grpSpPr>
          <a:xfrm>
            <a:off x="3924442" y="4015531"/>
            <a:ext cx="720003" cy="720003"/>
            <a:chOff x="0" y="0"/>
            <a:chExt cx="720000" cy="720000"/>
          </a:xfrm>
          <a:solidFill>
            <a:srgbClr val="83C372"/>
          </a:solidFill>
        </p:grpSpPr>
        <p:sp>
          <p:nvSpPr>
            <p:cNvPr id="22" name="Shape 143"/>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3" name="Shape 144"/>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基金</a:t>
              </a:r>
            </a:p>
          </p:txBody>
        </p:sp>
      </p:grpSp>
      <p:grpSp>
        <p:nvGrpSpPr>
          <p:cNvPr id="15" name="Group 148"/>
          <p:cNvGrpSpPr/>
          <p:nvPr/>
        </p:nvGrpSpPr>
        <p:grpSpPr>
          <a:xfrm>
            <a:off x="3361349" y="4400212"/>
            <a:ext cx="720003" cy="720003"/>
            <a:chOff x="0" y="0"/>
            <a:chExt cx="720000" cy="720000"/>
          </a:xfrm>
          <a:solidFill>
            <a:srgbClr val="83C372"/>
          </a:solidFill>
        </p:grpSpPr>
        <p:sp>
          <p:nvSpPr>
            <p:cNvPr id="20" name="Shape 146"/>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21" name="Shape 147"/>
            <p:cNvSpPr/>
            <p:nvPr/>
          </p:nvSpPr>
          <p:spPr>
            <a:xfrm>
              <a:off x="149544" y="144557"/>
              <a:ext cx="359072" cy="43088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资产</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管理</a:t>
              </a:r>
            </a:p>
          </p:txBody>
        </p:sp>
      </p:grpSp>
      <p:grpSp>
        <p:nvGrpSpPr>
          <p:cNvPr id="16" name="Group 151"/>
          <p:cNvGrpSpPr/>
          <p:nvPr/>
        </p:nvGrpSpPr>
        <p:grpSpPr>
          <a:xfrm>
            <a:off x="3350716" y="3654008"/>
            <a:ext cx="720003" cy="720003"/>
            <a:chOff x="0" y="0"/>
            <a:chExt cx="720000" cy="720000"/>
          </a:xfrm>
          <a:solidFill>
            <a:srgbClr val="83C372"/>
          </a:solidFill>
        </p:grpSpPr>
        <p:sp>
          <p:nvSpPr>
            <p:cNvPr id="18" name="Shape 149"/>
            <p:cNvSpPr/>
            <p:nvPr/>
          </p:nvSpPr>
          <p:spPr>
            <a:xfrm>
              <a:off x="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19" name="Shape 150"/>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券商</a:t>
              </a:r>
            </a:p>
          </p:txBody>
        </p:sp>
      </p:grpSp>
      <p:grpSp>
        <p:nvGrpSpPr>
          <p:cNvPr id="33" name="Group 156"/>
          <p:cNvGrpSpPr/>
          <p:nvPr/>
        </p:nvGrpSpPr>
        <p:grpSpPr>
          <a:xfrm>
            <a:off x="4839842" y="4027421"/>
            <a:ext cx="720003" cy="720003"/>
            <a:chOff x="-1" y="0"/>
            <a:chExt cx="720001" cy="720000"/>
          </a:xfrm>
          <a:solidFill>
            <a:srgbClr val="83C372"/>
          </a:solidFill>
        </p:grpSpPr>
        <p:sp>
          <p:nvSpPr>
            <p:cNvPr id="52" name="Shape 154"/>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3" name="Shape 155"/>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34" name="Group 159"/>
          <p:cNvGrpSpPr/>
          <p:nvPr/>
        </p:nvGrpSpPr>
        <p:grpSpPr>
          <a:xfrm>
            <a:off x="4850474" y="4790048"/>
            <a:ext cx="720004" cy="720003"/>
            <a:chOff x="-1" y="0"/>
            <a:chExt cx="720001" cy="720000"/>
          </a:xfrm>
          <a:solidFill>
            <a:srgbClr val="83C372"/>
          </a:solidFill>
        </p:grpSpPr>
        <p:sp>
          <p:nvSpPr>
            <p:cNvPr id="50" name="Shape 157"/>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51" name="Shape 158"/>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支付</a:t>
              </a:r>
            </a:p>
          </p:txBody>
        </p:sp>
      </p:grpSp>
      <p:grpSp>
        <p:nvGrpSpPr>
          <p:cNvPr id="35" name="Group 162"/>
          <p:cNvGrpSpPr/>
          <p:nvPr/>
        </p:nvGrpSpPr>
        <p:grpSpPr>
          <a:xfrm>
            <a:off x="5984707" y="4002730"/>
            <a:ext cx="720002" cy="720003"/>
            <a:chOff x="27350" y="0"/>
            <a:chExt cx="720000" cy="720000"/>
          </a:xfrm>
          <a:solidFill>
            <a:srgbClr val="83C372"/>
          </a:solidFill>
        </p:grpSpPr>
        <p:sp>
          <p:nvSpPr>
            <p:cNvPr id="48" name="Shape 160"/>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9" name="Shape 161"/>
            <p:cNvSpPr/>
            <p:nvPr/>
          </p:nvSpPr>
          <p:spPr>
            <a:xfrm>
              <a:off x="20319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结算</a:t>
              </a:r>
            </a:p>
          </p:txBody>
        </p:sp>
      </p:grpSp>
      <p:grpSp>
        <p:nvGrpSpPr>
          <p:cNvPr id="36" name="Group 165"/>
          <p:cNvGrpSpPr/>
          <p:nvPr/>
        </p:nvGrpSpPr>
        <p:grpSpPr>
          <a:xfrm>
            <a:off x="6000275" y="4743998"/>
            <a:ext cx="720003" cy="720003"/>
            <a:chOff x="-1" y="0"/>
            <a:chExt cx="720001" cy="720000"/>
          </a:xfrm>
          <a:solidFill>
            <a:srgbClr val="83C372"/>
          </a:solidFill>
        </p:grpSpPr>
        <p:sp>
          <p:nvSpPr>
            <p:cNvPr id="46" name="Shape 16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7" name="Shape 164"/>
            <p:cNvSpPr/>
            <p:nvPr/>
          </p:nvSpPr>
          <p:spPr>
            <a:xfrm>
              <a:off x="281331" y="252278"/>
              <a:ext cx="145874"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37" name="Group 168"/>
          <p:cNvGrpSpPr/>
          <p:nvPr/>
        </p:nvGrpSpPr>
        <p:grpSpPr>
          <a:xfrm>
            <a:off x="5421613" y="4387412"/>
            <a:ext cx="720003" cy="720003"/>
            <a:chOff x="-1" y="0"/>
            <a:chExt cx="720001" cy="720000"/>
          </a:xfrm>
          <a:solidFill>
            <a:srgbClr val="83C372"/>
          </a:solidFill>
        </p:grpSpPr>
        <p:sp>
          <p:nvSpPr>
            <p:cNvPr id="44" name="Shape 166"/>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5" name="Shape 167"/>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担保</a:t>
              </a:r>
            </a:p>
          </p:txBody>
        </p:sp>
      </p:grpSp>
      <p:grpSp>
        <p:nvGrpSpPr>
          <p:cNvPr id="38" name="Group 171"/>
          <p:cNvGrpSpPr/>
          <p:nvPr/>
        </p:nvGrpSpPr>
        <p:grpSpPr>
          <a:xfrm>
            <a:off x="5410980" y="3641209"/>
            <a:ext cx="720003" cy="720002"/>
            <a:chOff x="-1" y="0"/>
            <a:chExt cx="720001" cy="720000"/>
          </a:xfrm>
          <a:solidFill>
            <a:srgbClr val="83C372"/>
          </a:solidFill>
        </p:grpSpPr>
        <p:sp>
          <p:nvSpPr>
            <p:cNvPr id="42" name="Shape 16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3" name="Shape 170"/>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投行</a:t>
              </a:r>
            </a:p>
          </p:txBody>
        </p:sp>
      </p:grpSp>
      <p:grpSp>
        <p:nvGrpSpPr>
          <p:cNvPr id="39" name="Group 174"/>
          <p:cNvGrpSpPr/>
          <p:nvPr/>
        </p:nvGrpSpPr>
        <p:grpSpPr>
          <a:xfrm>
            <a:off x="5433311" y="5137894"/>
            <a:ext cx="720003" cy="720003"/>
            <a:chOff x="-1" y="0"/>
            <a:chExt cx="720001" cy="720000"/>
          </a:xfrm>
          <a:solidFill>
            <a:srgbClr val="83C372"/>
          </a:solidFill>
        </p:grpSpPr>
        <p:sp>
          <p:nvSpPr>
            <p:cNvPr id="40" name="Shape 17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41" name="Shape 173"/>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清收</a:t>
              </a:r>
            </a:p>
          </p:txBody>
        </p:sp>
      </p:grpSp>
      <p:grpSp>
        <p:nvGrpSpPr>
          <p:cNvPr id="30" name="Group 178"/>
          <p:cNvGrpSpPr/>
          <p:nvPr/>
        </p:nvGrpSpPr>
        <p:grpSpPr>
          <a:xfrm>
            <a:off x="5245949" y="2506623"/>
            <a:ext cx="1080004" cy="1080003"/>
            <a:chOff x="13887" y="0"/>
            <a:chExt cx="1080001" cy="1080001"/>
          </a:xfrm>
          <a:solidFill>
            <a:srgbClr val="46999B"/>
          </a:solidFill>
        </p:grpSpPr>
        <p:sp>
          <p:nvSpPr>
            <p:cNvPr id="31" name="Shape 176"/>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32" name="Shape 177"/>
            <p:cNvSpPr/>
            <p:nvPr/>
          </p:nvSpPr>
          <p:spPr>
            <a:xfrm>
              <a:off x="280837" y="432277"/>
              <a:ext cx="538608"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chemeClr val="bg1"/>
                  </a:solidFill>
                  <a:latin typeface="微软雅黑" pitchFamily="34" charset="-122"/>
                  <a:ea typeface="微软雅黑" pitchFamily="34" charset="-122"/>
                  <a:sym typeface="Microsoft YaHei"/>
                </a:rPr>
                <a:t>服务商</a:t>
              </a:r>
            </a:p>
          </p:txBody>
        </p:sp>
      </p:grpSp>
      <p:grpSp>
        <p:nvGrpSpPr>
          <p:cNvPr id="59" name="Group 182"/>
          <p:cNvGrpSpPr/>
          <p:nvPr/>
        </p:nvGrpSpPr>
        <p:grpSpPr>
          <a:xfrm>
            <a:off x="719314" y="4027057"/>
            <a:ext cx="720003" cy="720003"/>
            <a:chOff x="-1" y="0"/>
            <a:chExt cx="720001" cy="720000"/>
          </a:xfrm>
          <a:solidFill>
            <a:srgbClr val="83C372"/>
          </a:solidFill>
        </p:grpSpPr>
        <p:sp>
          <p:nvSpPr>
            <p:cNvPr id="76" name="Shape 180"/>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7" name="Shape 181"/>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小贷</a:t>
              </a:r>
            </a:p>
          </p:txBody>
        </p:sp>
      </p:grpSp>
      <p:grpSp>
        <p:nvGrpSpPr>
          <p:cNvPr id="60" name="Group 185"/>
          <p:cNvGrpSpPr/>
          <p:nvPr/>
        </p:nvGrpSpPr>
        <p:grpSpPr>
          <a:xfrm>
            <a:off x="729946" y="4789684"/>
            <a:ext cx="720004" cy="720003"/>
            <a:chOff x="-1" y="0"/>
            <a:chExt cx="720001" cy="720000"/>
          </a:xfrm>
          <a:solidFill>
            <a:srgbClr val="83C372"/>
          </a:solidFill>
        </p:grpSpPr>
        <p:sp>
          <p:nvSpPr>
            <p:cNvPr id="74" name="Shape 183"/>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5" name="Shape 184"/>
            <p:cNvSpPr/>
            <p:nvPr/>
          </p:nvSpPr>
          <p:spPr>
            <a:xfrm>
              <a:off x="149544" y="144557"/>
              <a:ext cx="359072" cy="43088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汽车</a:t>
              </a:r>
            </a:p>
            <a:p>
              <a:pPr>
                <a:defRPr>
                  <a:solidFill>
                    <a:srgbClr val="000000"/>
                  </a:solidFill>
                </a:defRPr>
              </a:pPr>
              <a:r>
                <a:rPr sz="1400" b="0">
                  <a:solidFill>
                    <a:srgbClr val="272B38"/>
                  </a:solidFill>
                  <a:latin typeface="微软雅黑" pitchFamily="34" charset="-122"/>
                  <a:ea typeface="微软雅黑" pitchFamily="34" charset="-122"/>
                  <a:cs typeface="Microsoft YaHei"/>
                  <a:sym typeface="Microsoft YaHei"/>
                </a:rPr>
                <a:t>金融</a:t>
              </a:r>
            </a:p>
          </p:txBody>
        </p:sp>
      </p:grpSp>
      <p:grpSp>
        <p:nvGrpSpPr>
          <p:cNvPr id="61" name="Group 188"/>
          <p:cNvGrpSpPr/>
          <p:nvPr/>
        </p:nvGrpSpPr>
        <p:grpSpPr>
          <a:xfrm>
            <a:off x="1864179" y="4002366"/>
            <a:ext cx="720002" cy="720003"/>
            <a:chOff x="27350" y="0"/>
            <a:chExt cx="720000" cy="720000"/>
          </a:xfrm>
          <a:solidFill>
            <a:srgbClr val="83C372"/>
          </a:solidFill>
        </p:grpSpPr>
        <p:sp>
          <p:nvSpPr>
            <p:cNvPr id="72" name="Shape 186"/>
            <p:cNvSpPr/>
            <p:nvPr/>
          </p:nvSpPr>
          <p:spPr>
            <a:xfrm>
              <a:off x="27350" y="0"/>
              <a:ext cx="720000"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2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3" name="Shape 187"/>
            <p:cNvSpPr/>
            <p:nvPr/>
          </p:nvSpPr>
          <p:spPr>
            <a:xfrm>
              <a:off x="20319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保险</a:t>
              </a:r>
            </a:p>
          </p:txBody>
        </p:sp>
      </p:grpSp>
      <p:grpSp>
        <p:nvGrpSpPr>
          <p:cNvPr id="62" name="Group 191"/>
          <p:cNvGrpSpPr/>
          <p:nvPr/>
        </p:nvGrpSpPr>
        <p:grpSpPr>
          <a:xfrm>
            <a:off x="1879747" y="4743634"/>
            <a:ext cx="720003" cy="720003"/>
            <a:chOff x="-1" y="0"/>
            <a:chExt cx="720001" cy="720000"/>
          </a:xfrm>
          <a:solidFill>
            <a:srgbClr val="83C372"/>
          </a:solidFill>
        </p:grpSpPr>
        <p:sp>
          <p:nvSpPr>
            <p:cNvPr id="70" name="Shape 189"/>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71" name="Shape 190"/>
            <p:cNvSpPr/>
            <p:nvPr/>
          </p:nvSpPr>
          <p:spPr>
            <a:xfrm>
              <a:off x="281331" y="252278"/>
              <a:ext cx="145874"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a:t>
              </a:r>
            </a:p>
          </p:txBody>
        </p:sp>
      </p:grpSp>
      <p:grpSp>
        <p:nvGrpSpPr>
          <p:cNvPr id="63" name="Group 194"/>
          <p:cNvGrpSpPr/>
          <p:nvPr/>
        </p:nvGrpSpPr>
        <p:grpSpPr>
          <a:xfrm>
            <a:off x="1301085" y="4387048"/>
            <a:ext cx="720003" cy="720003"/>
            <a:chOff x="-1" y="0"/>
            <a:chExt cx="720001" cy="720000"/>
          </a:xfrm>
          <a:solidFill>
            <a:srgbClr val="83C372"/>
          </a:solidFill>
        </p:grpSpPr>
        <p:sp>
          <p:nvSpPr>
            <p:cNvPr id="68" name="Shape 192"/>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9" name="Shape 193"/>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a:solidFill>
                    <a:srgbClr val="272B38"/>
                  </a:solidFill>
                  <a:latin typeface="微软雅黑" pitchFamily="34" charset="-122"/>
                  <a:ea typeface="微软雅黑" pitchFamily="34" charset="-122"/>
                  <a:sym typeface="Microsoft YaHei"/>
                </a:rPr>
                <a:t>银行</a:t>
              </a:r>
            </a:p>
          </p:txBody>
        </p:sp>
      </p:grpSp>
      <p:grpSp>
        <p:nvGrpSpPr>
          <p:cNvPr id="64" name="Group 197"/>
          <p:cNvGrpSpPr/>
          <p:nvPr/>
        </p:nvGrpSpPr>
        <p:grpSpPr>
          <a:xfrm>
            <a:off x="1290452" y="3640845"/>
            <a:ext cx="720003" cy="720002"/>
            <a:chOff x="-1" y="0"/>
            <a:chExt cx="720001" cy="720000"/>
          </a:xfrm>
          <a:solidFill>
            <a:srgbClr val="83C372"/>
          </a:solidFill>
        </p:grpSpPr>
        <p:sp>
          <p:nvSpPr>
            <p:cNvPr id="66" name="Shape 195"/>
            <p:cNvSpPr/>
            <p:nvPr/>
          </p:nvSpPr>
          <p:spPr>
            <a:xfrm>
              <a:off x="-1" y="0"/>
              <a:ext cx="720001" cy="7200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rgbClr val="272B38"/>
                </a:solidFill>
                <a:latin typeface="微软雅黑" pitchFamily="34" charset="-122"/>
                <a:ea typeface="微软雅黑" pitchFamily="34" charset="-122"/>
              </a:endParaRPr>
            </a:p>
          </p:txBody>
        </p:sp>
        <p:sp>
          <p:nvSpPr>
            <p:cNvPr id="67" name="Shape 196"/>
            <p:cNvSpPr/>
            <p:nvPr/>
          </p:nvSpPr>
          <p:spPr>
            <a:xfrm>
              <a:off x="175849" y="252278"/>
              <a:ext cx="359072" cy="215443"/>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rgbClr val="272B38"/>
                  </a:solidFill>
                  <a:latin typeface="微软雅黑" pitchFamily="34" charset="-122"/>
                  <a:ea typeface="微软雅黑" pitchFamily="34" charset="-122"/>
                  <a:sym typeface="Microsoft YaHei"/>
                </a:rPr>
                <a:t>信托</a:t>
              </a:r>
              <a:endParaRPr sz="1400" b="0" dirty="0">
                <a:solidFill>
                  <a:srgbClr val="272B38"/>
                </a:solidFill>
                <a:latin typeface="微软雅黑" pitchFamily="34" charset="-122"/>
                <a:ea typeface="微软雅黑" pitchFamily="34" charset="-122"/>
                <a:sym typeface="Microsoft YaHei"/>
              </a:endParaRPr>
            </a:p>
          </p:txBody>
        </p:sp>
      </p:grpSp>
      <p:sp>
        <p:nvSpPr>
          <p:cNvPr id="65" name="Shape 198"/>
          <p:cNvSpPr/>
          <p:nvPr/>
        </p:nvSpPr>
        <p:spPr>
          <a:xfrm>
            <a:off x="1312784" y="5137530"/>
            <a:ext cx="720001" cy="7200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83C37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1400" b="0">
                <a:solidFill>
                  <a:srgbClr val="000000"/>
                </a:solidFill>
                <a:latin typeface="Microsoft YaHei"/>
                <a:ea typeface="Microsoft YaHei"/>
                <a:cs typeface="Microsoft YaHei"/>
                <a:sym typeface="Microsoft YaHei"/>
              </a:defRPr>
            </a:lvl1pPr>
          </a:lstStyle>
          <a:p>
            <a:r>
              <a:rPr>
                <a:solidFill>
                  <a:srgbClr val="272B38"/>
                </a:solidFill>
                <a:latin typeface="微软雅黑" pitchFamily="34" charset="-122"/>
                <a:ea typeface="微软雅黑" pitchFamily="34" charset="-122"/>
              </a:rPr>
              <a:t>典当</a:t>
            </a:r>
          </a:p>
        </p:txBody>
      </p:sp>
      <p:grpSp>
        <p:nvGrpSpPr>
          <p:cNvPr id="56" name="Group 202"/>
          <p:cNvGrpSpPr/>
          <p:nvPr/>
        </p:nvGrpSpPr>
        <p:grpSpPr>
          <a:xfrm>
            <a:off x="1125421" y="2506987"/>
            <a:ext cx="1080004" cy="1080003"/>
            <a:chOff x="13887" y="0"/>
            <a:chExt cx="1080001" cy="1080001"/>
          </a:xfrm>
          <a:solidFill>
            <a:srgbClr val="46999B"/>
          </a:solidFill>
        </p:grpSpPr>
        <p:sp>
          <p:nvSpPr>
            <p:cNvPr id="57" name="Shape 200"/>
            <p:cNvSpPr/>
            <p:nvPr/>
          </p:nvSpPr>
          <p:spPr>
            <a:xfrm>
              <a:off x="13887" y="0"/>
              <a:ext cx="1080001" cy="1080001"/>
            </a:xfrm>
            <a:prstGeom prst="heptagon">
              <a:avLst/>
            </a:prstGeom>
            <a:grpFill/>
            <a:ln w="12700" cap="flat">
              <a:noFill/>
              <a:miter lim="400000"/>
            </a:ln>
            <a:effectLst/>
          </p:spPr>
          <p:txBody>
            <a:bodyPr wrap="square" lIns="0" tIns="0" rIns="0" bIns="0" numCol="1" anchor="ctr">
              <a:noAutofit/>
            </a:bodyPr>
            <a:lstStyle/>
            <a:p>
              <a:pPr>
                <a:defRPr sz="1400" b="0">
                  <a:solidFill>
                    <a:srgbClr val="000000"/>
                  </a:solidFill>
                  <a:latin typeface="Microsoft YaHei"/>
                  <a:ea typeface="Microsoft YaHei"/>
                  <a:cs typeface="Microsoft YaHei"/>
                  <a:sym typeface="Microsoft YaHei"/>
                </a:defRPr>
              </a:pPr>
              <a:endParaRPr>
                <a:solidFill>
                  <a:schemeClr val="bg1"/>
                </a:solidFill>
                <a:latin typeface="微软雅黑" pitchFamily="34" charset="-122"/>
                <a:ea typeface="微软雅黑" pitchFamily="34" charset="-122"/>
              </a:endParaRPr>
            </a:p>
          </p:txBody>
        </p:sp>
        <p:sp>
          <p:nvSpPr>
            <p:cNvPr id="58" name="Shape 201"/>
            <p:cNvSpPr/>
            <p:nvPr/>
          </p:nvSpPr>
          <p:spPr>
            <a:xfrm>
              <a:off x="191937" y="432277"/>
              <a:ext cx="718143" cy="21544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400" b="0">
                  <a:solidFill>
                    <a:srgbClr val="000000"/>
                  </a:solidFill>
                  <a:latin typeface="Microsoft YaHei"/>
                  <a:ea typeface="Microsoft YaHei"/>
                  <a:cs typeface="Microsoft YaHei"/>
                  <a:sym typeface="Microsoft YaHei"/>
                </a:defRPr>
              </a:lvl1pPr>
            </a:lstStyle>
            <a:p>
              <a:pPr>
                <a:defRPr sz="2200" b="1">
                  <a:latin typeface="Arial"/>
                  <a:ea typeface="Arial"/>
                  <a:cs typeface="Arial"/>
                  <a:sym typeface="Arial"/>
                </a:defRPr>
              </a:pPr>
              <a:r>
                <a:rPr sz="1400" b="0" dirty="0" err="1">
                  <a:solidFill>
                    <a:schemeClr val="bg1"/>
                  </a:solidFill>
                  <a:latin typeface="微软雅黑" pitchFamily="34" charset="-122"/>
                  <a:ea typeface="微软雅黑" pitchFamily="34" charset="-122"/>
                  <a:sym typeface="Microsoft YaHei"/>
                </a:rPr>
                <a:t>卖方市场</a:t>
              </a:r>
              <a:endParaRPr sz="1400" b="0" dirty="0">
                <a:solidFill>
                  <a:schemeClr val="bg1"/>
                </a:solidFill>
                <a:latin typeface="微软雅黑" pitchFamily="34" charset="-122"/>
                <a:ea typeface="微软雅黑" pitchFamily="34" charset="-122"/>
                <a:sym typeface="Microsoft YaHei"/>
              </a:endParaRPr>
            </a:p>
          </p:txBody>
        </p:sp>
      </p:grpSp>
      <p:sp>
        <p:nvSpPr>
          <p:cNvPr id="79" name="Shape 205"/>
          <p:cNvSpPr/>
          <p:nvPr/>
        </p:nvSpPr>
        <p:spPr>
          <a:xfrm>
            <a:off x="3281716" y="1325880"/>
            <a:ext cx="101566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800">
                <a:solidFill>
                  <a:srgbClr val="000000"/>
                </a:solidFill>
              </a:defRPr>
            </a:lvl1pPr>
          </a:lstStyle>
          <a:p>
            <a:r>
              <a:rPr dirty="0" err="1">
                <a:solidFill>
                  <a:srgbClr val="272B38"/>
                </a:solidFill>
                <a:latin typeface="微软雅黑" pitchFamily="34" charset="-122"/>
                <a:ea typeface="微软雅黑" pitchFamily="34" charset="-122"/>
              </a:rPr>
              <a:t>交易渠道</a:t>
            </a:r>
            <a:endParaRPr dirty="0">
              <a:solidFill>
                <a:srgbClr val="272B38"/>
              </a:solidFill>
              <a:latin typeface="微软雅黑" pitchFamily="34" charset="-122"/>
              <a:ea typeface="微软雅黑" pitchFamily="34" charset="-122"/>
            </a:endParaRPr>
          </a:p>
        </p:txBody>
      </p:sp>
      <p:sp>
        <p:nvSpPr>
          <p:cNvPr id="80" name="Shape 206"/>
          <p:cNvSpPr/>
          <p:nvPr/>
        </p:nvSpPr>
        <p:spPr>
          <a:xfrm>
            <a:off x="105156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银行间市场</a:t>
            </a:r>
            <a:endParaRPr sz="1400" dirty="0">
              <a:solidFill>
                <a:schemeClr val="bg1"/>
              </a:solidFill>
              <a:latin typeface="微软雅黑" pitchFamily="34" charset="-122"/>
              <a:ea typeface="微软雅黑" pitchFamily="34" charset="-122"/>
            </a:endParaRPr>
          </a:p>
        </p:txBody>
      </p:sp>
      <p:sp>
        <p:nvSpPr>
          <p:cNvPr id="81" name="Shape 207"/>
          <p:cNvSpPr/>
          <p:nvPr/>
        </p:nvSpPr>
        <p:spPr>
          <a:xfrm>
            <a:off x="2174880"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证券交易所</a:t>
            </a:r>
            <a:endParaRPr sz="1400" dirty="0">
              <a:solidFill>
                <a:schemeClr val="bg1"/>
              </a:solidFill>
              <a:latin typeface="微软雅黑" pitchFamily="34" charset="-122"/>
              <a:ea typeface="微软雅黑" pitchFamily="34" charset="-122"/>
            </a:endParaRPr>
          </a:p>
        </p:txBody>
      </p:sp>
      <p:sp>
        <p:nvSpPr>
          <p:cNvPr id="82" name="Shape 208"/>
          <p:cNvSpPr/>
          <p:nvPr/>
        </p:nvSpPr>
        <p:spPr>
          <a:xfrm>
            <a:off x="3298199"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sz="1400" dirty="0" err="1">
                <a:solidFill>
                  <a:schemeClr val="bg1"/>
                </a:solidFill>
                <a:latin typeface="微软雅黑" pitchFamily="34" charset="-122"/>
                <a:ea typeface="微软雅黑" pitchFamily="34" charset="-122"/>
              </a:rPr>
              <a:t>期货交易所</a:t>
            </a:r>
            <a:endParaRPr sz="1400" dirty="0">
              <a:solidFill>
                <a:schemeClr val="bg1"/>
              </a:solidFill>
              <a:latin typeface="微软雅黑" pitchFamily="34" charset="-122"/>
              <a:ea typeface="微软雅黑" pitchFamily="34" charset="-122"/>
            </a:endParaRPr>
          </a:p>
        </p:txBody>
      </p:sp>
      <p:sp>
        <p:nvSpPr>
          <p:cNvPr id="83" name="Shape 209"/>
          <p:cNvSpPr/>
          <p:nvPr/>
        </p:nvSpPr>
        <p:spPr>
          <a:xfrm>
            <a:off x="4421518"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r>
              <a:rPr lang="zh-CN" altLang="en-US" sz="1400" dirty="0">
                <a:solidFill>
                  <a:schemeClr val="bg1"/>
                </a:solidFill>
                <a:latin typeface="微软雅黑" pitchFamily="34" charset="-122"/>
                <a:ea typeface="微软雅黑" pitchFamily="34" charset="-122"/>
              </a:rPr>
              <a:t>其它</a:t>
            </a:r>
            <a:r>
              <a:rPr sz="1400" dirty="0" err="1">
                <a:solidFill>
                  <a:schemeClr val="bg1"/>
                </a:solidFill>
                <a:latin typeface="微软雅黑" pitchFamily="34" charset="-122"/>
                <a:ea typeface="微软雅黑" pitchFamily="34" charset="-122"/>
              </a:rPr>
              <a:t>交易所</a:t>
            </a:r>
            <a:endParaRPr sz="1400" dirty="0">
              <a:solidFill>
                <a:schemeClr val="bg1"/>
              </a:solidFill>
              <a:latin typeface="微软雅黑" pitchFamily="34" charset="-122"/>
              <a:ea typeface="微软雅黑" pitchFamily="34" charset="-122"/>
            </a:endParaRPr>
          </a:p>
        </p:txBody>
      </p:sp>
      <p:sp>
        <p:nvSpPr>
          <p:cNvPr id="84" name="Shape 210"/>
          <p:cNvSpPr/>
          <p:nvPr/>
        </p:nvSpPr>
        <p:spPr>
          <a:xfrm>
            <a:off x="5544837" y="1762560"/>
            <a:ext cx="1016001" cy="432000"/>
          </a:xfrm>
          <a:prstGeom prst="roundRect">
            <a:avLst>
              <a:gd name="adj" fmla="val 30534"/>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a:solidFill>
                  <a:schemeClr val="bg1"/>
                </a:solidFill>
                <a:latin typeface="微软雅黑" pitchFamily="34" charset="-122"/>
                <a:ea typeface="微软雅黑" pitchFamily="34" charset="-122"/>
              </a:rPr>
              <a:t>OTC</a:t>
            </a:r>
          </a:p>
        </p:txBody>
      </p:sp>
      <p:sp>
        <p:nvSpPr>
          <p:cNvPr id="86" name="Shape 212"/>
          <p:cNvSpPr/>
          <p:nvPr/>
        </p:nvSpPr>
        <p:spPr>
          <a:xfrm>
            <a:off x="7371067" y="1368028"/>
            <a:ext cx="101566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800">
                <a:solidFill>
                  <a:srgbClr val="000000"/>
                </a:solidFill>
              </a:defRPr>
            </a:lvl1pPr>
          </a:lstStyle>
          <a:p>
            <a:r>
              <a:rPr dirty="0" err="1">
                <a:solidFill>
                  <a:srgbClr val="272B38"/>
                </a:solidFill>
                <a:latin typeface="微软雅黑" pitchFamily="34" charset="-122"/>
                <a:ea typeface="微软雅黑" pitchFamily="34" charset="-122"/>
              </a:rPr>
              <a:t>政府管理</a:t>
            </a:r>
            <a:endParaRPr dirty="0">
              <a:solidFill>
                <a:srgbClr val="272B38"/>
              </a:solidFill>
              <a:latin typeface="微软雅黑" pitchFamily="34" charset="-122"/>
              <a:ea typeface="微软雅黑" pitchFamily="34" charset="-122"/>
            </a:endParaRPr>
          </a:p>
        </p:txBody>
      </p:sp>
      <p:sp>
        <p:nvSpPr>
          <p:cNvPr id="87" name="Shape 213"/>
          <p:cNvSpPr/>
          <p:nvPr/>
        </p:nvSpPr>
        <p:spPr>
          <a:xfrm>
            <a:off x="7308837" y="1991359"/>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err="1">
                <a:solidFill>
                  <a:schemeClr val="bg1"/>
                </a:solidFill>
                <a:latin typeface="微软雅黑" pitchFamily="34" charset="-122"/>
                <a:ea typeface="微软雅黑" pitchFamily="34" charset="-122"/>
              </a:rPr>
              <a:t>人民银行</a:t>
            </a:r>
            <a:endParaRPr sz="1400" dirty="0">
              <a:solidFill>
                <a:schemeClr val="bg1"/>
              </a:solidFill>
              <a:latin typeface="微软雅黑" pitchFamily="34" charset="-122"/>
              <a:ea typeface="微软雅黑" pitchFamily="34" charset="-122"/>
            </a:endParaRPr>
          </a:p>
        </p:txBody>
      </p:sp>
      <p:sp>
        <p:nvSpPr>
          <p:cNvPr id="88" name="Shape 214"/>
          <p:cNvSpPr/>
          <p:nvPr/>
        </p:nvSpPr>
        <p:spPr>
          <a:xfrm>
            <a:off x="7308837" y="3484272"/>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dirty="0">
                <a:solidFill>
                  <a:schemeClr val="bg1"/>
                </a:solidFill>
                <a:latin typeface="微软雅黑" pitchFamily="34" charset="-122"/>
                <a:ea typeface="微软雅黑" pitchFamily="34" charset="-122"/>
              </a:rPr>
              <a:t>银</a:t>
            </a:r>
            <a:r>
              <a:rPr lang="zh-CN" altLang="en-US" sz="1400" dirty="0">
                <a:solidFill>
                  <a:schemeClr val="bg1"/>
                </a:solidFill>
                <a:latin typeface="微软雅黑" pitchFamily="34" charset="-122"/>
                <a:ea typeface="微软雅黑" pitchFamily="34" charset="-122"/>
              </a:rPr>
              <a:t>保</a:t>
            </a:r>
            <a:r>
              <a:rPr sz="1400" dirty="0" err="1">
                <a:solidFill>
                  <a:schemeClr val="bg1"/>
                </a:solidFill>
                <a:latin typeface="微软雅黑" pitchFamily="34" charset="-122"/>
                <a:ea typeface="微软雅黑" pitchFamily="34" charset="-122"/>
              </a:rPr>
              <a:t>监会</a:t>
            </a:r>
            <a:endParaRPr sz="1400" dirty="0">
              <a:solidFill>
                <a:schemeClr val="bg1"/>
              </a:solidFill>
              <a:latin typeface="微软雅黑" pitchFamily="34" charset="-122"/>
              <a:ea typeface="微软雅黑" pitchFamily="34" charset="-122"/>
            </a:endParaRPr>
          </a:p>
        </p:txBody>
      </p:sp>
      <p:sp>
        <p:nvSpPr>
          <p:cNvPr id="90" name="Shape 216"/>
          <p:cNvSpPr/>
          <p:nvPr/>
        </p:nvSpPr>
        <p:spPr>
          <a:xfrm>
            <a:off x="7308837" y="4977184"/>
            <a:ext cx="1143001" cy="889001"/>
          </a:xfrm>
          <a:prstGeom prst="rect">
            <a:avLst/>
          </a:prstGeom>
          <a:solidFill>
            <a:srgbClr val="4697E2"/>
          </a:solidFill>
          <a:ln w="12700">
            <a:miter lim="400000"/>
          </a:ln>
          <a:effectLst>
            <a:outerShdw blurRad="38100" dist="23000" dir="5400000" rotWithShape="0">
              <a:srgbClr val="000000">
                <a:alpha val="35000"/>
              </a:srgbClr>
            </a:outerShdw>
          </a:effectLst>
          <a:extLst>
            <a:ext uri="{C572A759-6A51-4108-AA02-DFA0A04FC94B}">
              <ma14:wrappingTextBoxFlag xmlns="" xmlns:ma14="http://schemas.microsoft.com/office/mac/drawingml/2011/main" val="1"/>
            </a:ext>
          </a:extLst>
        </p:spPr>
        <p:txBody>
          <a:bodyPr lIns="0" tIns="0" rIns="0" bIns="0" anchor="ctr"/>
          <a:lstStyle/>
          <a:p>
            <a:pPr algn="ctr"/>
            <a:r>
              <a:rPr sz="1400">
                <a:solidFill>
                  <a:schemeClr val="bg1"/>
                </a:solidFill>
                <a:latin typeface="微软雅黑" pitchFamily="34" charset="-122"/>
                <a:ea typeface="微软雅黑" pitchFamily="34" charset="-122"/>
              </a:rPr>
              <a:t>证监会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6056862" y="1463040"/>
            <a:ext cx="2066094" cy="502920"/>
          </a:xfrm>
          <a:prstGeom prst="rect">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3349046" y="1463040"/>
            <a:ext cx="2066094" cy="502920"/>
          </a:xfrm>
          <a:prstGeom prst="rect">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1230" y="1463040"/>
            <a:ext cx="2066094" cy="502920"/>
          </a:xfrm>
          <a:prstGeom prst="rect">
            <a:avLst/>
          </a:prstGeom>
          <a:solidFill>
            <a:srgbClr val="46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5</a:t>
            </a:fld>
            <a:endParaRPr lang="en-GB" dirty="0"/>
          </a:p>
        </p:txBody>
      </p:sp>
      <p:sp>
        <p:nvSpPr>
          <p:cNvPr id="89" name="Shape 222"/>
          <p:cNvSpPr/>
          <p:nvPr/>
        </p:nvSpPr>
        <p:spPr>
          <a:xfrm>
            <a:off x="1082303" y="1557757"/>
            <a:ext cx="101566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lgn="ctr"/>
            <a:r>
              <a:rPr dirty="0" err="1">
                <a:solidFill>
                  <a:schemeClr val="bg2"/>
                </a:solidFill>
                <a:latin typeface="微软雅黑" pitchFamily="34" charset="-122"/>
                <a:ea typeface="微软雅黑" pitchFamily="34" charset="-122"/>
              </a:rPr>
              <a:t>固定收益</a:t>
            </a:r>
            <a:endParaRPr dirty="0">
              <a:solidFill>
                <a:schemeClr val="bg2"/>
              </a:solidFill>
              <a:latin typeface="微软雅黑" pitchFamily="34" charset="-122"/>
              <a:ea typeface="微软雅黑" pitchFamily="34" charset="-122"/>
            </a:endParaRPr>
          </a:p>
        </p:txBody>
      </p:sp>
      <p:sp>
        <p:nvSpPr>
          <p:cNvPr id="93" name="Shape 225"/>
          <p:cNvSpPr/>
          <p:nvPr/>
        </p:nvSpPr>
        <p:spPr>
          <a:xfrm>
            <a:off x="3771113" y="1557757"/>
            <a:ext cx="101566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lgn="ctr"/>
            <a:r>
              <a:rPr dirty="0" err="1">
                <a:solidFill>
                  <a:schemeClr val="bg2"/>
                </a:solidFill>
                <a:latin typeface="微软雅黑" pitchFamily="34" charset="-122"/>
                <a:ea typeface="微软雅黑" pitchFamily="34" charset="-122"/>
              </a:rPr>
              <a:t>权益投资</a:t>
            </a:r>
            <a:endParaRPr dirty="0">
              <a:solidFill>
                <a:schemeClr val="bg2"/>
              </a:solidFill>
              <a:latin typeface="微软雅黑" pitchFamily="34" charset="-122"/>
              <a:ea typeface="微软雅黑" pitchFamily="34" charset="-122"/>
            </a:endParaRPr>
          </a:p>
        </p:txBody>
      </p:sp>
      <p:sp>
        <p:nvSpPr>
          <p:cNvPr id="96" name="Shape 228"/>
          <p:cNvSpPr/>
          <p:nvPr/>
        </p:nvSpPr>
        <p:spPr>
          <a:xfrm>
            <a:off x="6599624" y="1557757"/>
            <a:ext cx="784828"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lgn="ctr"/>
            <a:r>
              <a:rPr>
                <a:solidFill>
                  <a:schemeClr val="bg2"/>
                </a:solidFill>
                <a:latin typeface="微软雅黑" pitchFamily="34" charset="-122"/>
                <a:ea typeface="微软雅黑" pitchFamily="34" charset="-122"/>
              </a:rPr>
              <a:t>衍生品</a:t>
            </a:r>
          </a:p>
        </p:txBody>
      </p:sp>
      <p:sp>
        <p:nvSpPr>
          <p:cNvPr id="97" name="Shape 230"/>
          <p:cNvSpPr/>
          <p:nvPr/>
        </p:nvSpPr>
        <p:spPr>
          <a:xfrm>
            <a:off x="641230" y="2052909"/>
            <a:ext cx="730038" cy="1035560"/>
          </a:xfrm>
          <a:prstGeom prst="roundRect">
            <a:avLst>
              <a:gd name="adj" fmla="val 26095"/>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a:solidFill>
                  <a:srgbClr val="000000"/>
                </a:solidFill>
              </a:defRPr>
            </a:lvl1pPr>
          </a:lstStyle>
          <a:p>
            <a:pPr algn="ctr"/>
            <a:r>
              <a:rPr dirty="0" err="1">
                <a:latin typeface="微软雅黑" pitchFamily="34" charset="-122"/>
                <a:ea typeface="微软雅黑" pitchFamily="34" charset="-122"/>
              </a:rPr>
              <a:t>债券</a:t>
            </a:r>
            <a:endParaRPr dirty="0">
              <a:latin typeface="微软雅黑" pitchFamily="34" charset="-122"/>
              <a:ea typeface="微软雅黑" pitchFamily="34" charset="-122"/>
            </a:endParaRPr>
          </a:p>
        </p:txBody>
      </p:sp>
      <p:sp>
        <p:nvSpPr>
          <p:cNvPr id="98" name="Shape 231"/>
          <p:cNvSpPr/>
          <p:nvPr/>
        </p:nvSpPr>
        <p:spPr>
          <a:xfrm>
            <a:off x="1531693" y="2100931"/>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固息债</a:t>
            </a:r>
          </a:p>
        </p:txBody>
      </p:sp>
      <p:sp>
        <p:nvSpPr>
          <p:cNvPr id="99" name="Shape 232"/>
          <p:cNvSpPr/>
          <p:nvPr/>
        </p:nvSpPr>
        <p:spPr>
          <a:xfrm>
            <a:off x="1531693" y="2426803"/>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浮息债</a:t>
            </a:r>
          </a:p>
        </p:txBody>
      </p:sp>
      <p:sp>
        <p:nvSpPr>
          <p:cNvPr id="100" name="Shape 233"/>
          <p:cNvSpPr/>
          <p:nvPr/>
        </p:nvSpPr>
        <p:spPr>
          <a:xfrm>
            <a:off x="1531693" y="2752676"/>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dirty="0" err="1">
                <a:latin typeface="微软雅黑" pitchFamily="34" charset="-122"/>
                <a:ea typeface="微软雅黑" pitchFamily="34" charset="-122"/>
              </a:rPr>
              <a:t>结构化</a:t>
            </a:r>
            <a:endParaRPr dirty="0">
              <a:latin typeface="微软雅黑" pitchFamily="34" charset="-122"/>
              <a:ea typeface="微软雅黑" pitchFamily="34" charset="-122"/>
            </a:endParaRPr>
          </a:p>
        </p:txBody>
      </p:sp>
      <p:sp>
        <p:nvSpPr>
          <p:cNvPr id="101" name="Shape 234"/>
          <p:cNvSpPr/>
          <p:nvPr/>
        </p:nvSpPr>
        <p:spPr>
          <a:xfrm>
            <a:off x="641230" y="3197860"/>
            <a:ext cx="730038" cy="1035559"/>
          </a:xfrm>
          <a:prstGeom prst="roundRect">
            <a:avLst>
              <a:gd name="adj" fmla="val 26095"/>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a:solidFill>
                  <a:srgbClr val="000000"/>
                </a:solidFill>
              </a:defRPr>
            </a:lvl1pPr>
          </a:lstStyle>
          <a:p>
            <a:pPr algn="ctr"/>
            <a:r>
              <a:rPr>
                <a:latin typeface="微软雅黑" pitchFamily="34" charset="-122"/>
                <a:ea typeface="微软雅黑" pitchFamily="34" charset="-122"/>
              </a:rPr>
              <a:t>贷款</a:t>
            </a:r>
          </a:p>
        </p:txBody>
      </p:sp>
      <p:sp>
        <p:nvSpPr>
          <p:cNvPr id="102" name="Shape 235"/>
          <p:cNvSpPr/>
          <p:nvPr/>
        </p:nvSpPr>
        <p:spPr>
          <a:xfrm>
            <a:off x="1531693" y="3228330"/>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信用</a:t>
            </a:r>
          </a:p>
        </p:txBody>
      </p:sp>
      <p:sp>
        <p:nvSpPr>
          <p:cNvPr id="103" name="Shape 236"/>
          <p:cNvSpPr/>
          <p:nvPr/>
        </p:nvSpPr>
        <p:spPr>
          <a:xfrm>
            <a:off x="1531693" y="3571753"/>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抵押</a:t>
            </a:r>
          </a:p>
        </p:txBody>
      </p:sp>
      <p:sp>
        <p:nvSpPr>
          <p:cNvPr id="104" name="Shape 237"/>
          <p:cNvSpPr/>
          <p:nvPr/>
        </p:nvSpPr>
        <p:spPr>
          <a:xfrm>
            <a:off x="1531693" y="3915177"/>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a:latin typeface="微软雅黑" pitchFamily="34" charset="-122"/>
                <a:ea typeface="微软雅黑" pitchFamily="34" charset="-122"/>
              </a:rPr>
              <a:t>质押</a:t>
            </a:r>
          </a:p>
        </p:txBody>
      </p:sp>
      <p:sp>
        <p:nvSpPr>
          <p:cNvPr id="105" name="Shape 238"/>
          <p:cNvSpPr/>
          <p:nvPr/>
        </p:nvSpPr>
        <p:spPr>
          <a:xfrm>
            <a:off x="641230" y="4342810"/>
            <a:ext cx="730038" cy="1035559"/>
          </a:xfrm>
          <a:prstGeom prst="roundRect">
            <a:avLst>
              <a:gd name="adj" fmla="val 26095"/>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a:solidFill>
                  <a:srgbClr val="000000"/>
                </a:solidFill>
              </a:defRPr>
            </a:lvl1pPr>
          </a:lstStyle>
          <a:p>
            <a:pPr algn="ctr"/>
            <a:r>
              <a:rPr dirty="0" err="1">
                <a:latin typeface="微软雅黑" pitchFamily="34" charset="-122"/>
                <a:ea typeface="微软雅黑" pitchFamily="34" charset="-122"/>
              </a:rPr>
              <a:t>证券化</a:t>
            </a:r>
            <a:endParaRPr dirty="0">
              <a:latin typeface="微软雅黑" pitchFamily="34" charset="-122"/>
              <a:ea typeface="微软雅黑" pitchFamily="34" charset="-122"/>
            </a:endParaRPr>
          </a:p>
        </p:txBody>
      </p:sp>
      <p:sp>
        <p:nvSpPr>
          <p:cNvPr id="106" name="Shape 239"/>
          <p:cNvSpPr/>
          <p:nvPr/>
        </p:nvSpPr>
        <p:spPr>
          <a:xfrm>
            <a:off x="1531693" y="4390831"/>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dirty="0">
                <a:latin typeface="微软雅黑" pitchFamily="34" charset="-122"/>
                <a:ea typeface="微软雅黑" pitchFamily="34" charset="-122"/>
              </a:rPr>
              <a:t>ABS</a:t>
            </a:r>
          </a:p>
        </p:txBody>
      </p:sp>
      <p:sp>
        <p:nvSpPr>
          <p:cNvPr id="107" name="Shape 240"/>
          <p:cNvSpPr/>
          <p:nvPr/>
        </p:nvSpPr>
        <p:spPr>
          <a:xfrm>
            <a:off x="1531693" y="4716703"/>
            <a:ext cx="1175631" cy="287772"/>
          </a:xfrm>
          <a:prstGeom prst="roundRect">
            <a:avLst>
              <a:gd name="adj" fmla="val 50000"/>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000000"/>
                </a:solidFill>
              </a:defRPr>
            </a:lvl1pPr>
          </a:lstStyle>
          <a:p>
            <a:pPr algn="ctr"/>
            <a:r>
              <a:rPr dirty="0">
                <a:latin typeface="微软雅黑" pitchFamily="34" charset="-122"/>
                <a:ea typeface="微软雅黑" pitchFamily="34" charset="-122"/>
              </a:rPr>
              <a:t>MBS</a:t>
            </a:r>
          </a:p>
        </p:txBody>
      </p:sp>
      <p:sp>
        <p:nvSpPr>
          <p:cNvPr id="108" name="Shape 241"/>
          <p:cNvSpPr/>
          <p:nvPr/>
        </p:nvSpPr>
        <p:spPr>
          <a:xfrm>
            <a:off x="3474592" y="2052909"/>
            <a:ext cx="1815003" cy="1035560"/>
          </a:xfrm>
          <a:prstGeom prst="roundRect">
            <a:avLst>
              <a:gd name="adj" fmla="val 18396"/>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股权</a:t>
            </a:r>
          </a:p>
        </p:txBody>
      </p:sp>
      <p:sp>
        <p:nvSpPr>
          <p:cNvPr id="109" name="Shape 242"/>
          <p:cNvSpPr/>
          <p:nvPr/>
        </p:nvSpPr>
        <p:spPr>
          <a:xfrm>
            <a:off x="3474592" y="3399694"/>
            <a:ext cx="1815003" cy="1035560"/>
          </a:xfrm>
          <a:prstGeom prst="roundRect">
            <a:avLst>
              <a:gd name="adj" fmla="val 18396"/>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股票</a:t>
            </a:r>
          </a:p>
        </p:txBody>
      </p:sp>
      <p:sp>
        <p:nvSpPr>
          <p:cNvPr id="110" name="Shape 243"/>
          <p:cNvSpPr/>
          <p:nvPr/>
        </p:nvSpPr>
        <p:spPr>
          <a:xfrm>
            <a:off x="6175993" y="2079158"/>
            <a:ext cx="1815003" cy="1035560"/>
          </a:xfrm>
          <a:prstGeom prst="roundRect">
            <a:avLst>
              <a:gd name="adj" fmla="val 18396"/>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期权</a:t>
            </a:r>
          </a:p>
        </p:txBody>
      </p:sp>
      <p:sp>
        <p:nvSpPr>
          <p:cNvPr id="111" name="Shape 244"/>
          <p:cNvSpPr/>
          <p:nvPr/>
        </p:nvSpPr>
        <p:spPr>
          <a:xfrm>
            <a:off x="6175993" y="3271727"/>
            <a:ext cx="1815003" cy="1035559"/>
          </a:xfrm>
          <a:prstGeom prst="roundRect">
            <a:avLst>
              <a:gd name="adj" fmla="val 18396"/>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a:latin typeface="微软雅黑" pitchFamily="34" charset="-122"/>
                <a:ea typeface="微软雅黑" pitchFamily="34" charset="-122"/>
              </a:rPr>
              <a:t>远期</a:t>
            </a:r>
          </a:p>
        </p:txBody>
      </p:sp>
      <p:sp>
        <p:nvSpPr>
          <p:cNvPr id="112" name="Shape 245"/>
          <p:cNvSpPr/>
          <p:nvPr/>
        </p:nvSpPr>
        <p:spPr>
          <a:xfrm>
            <a:off x="6175993" y="4464295"/>
            <a:ext cx="1815003" cy="1035560"/>
          </a:xfrm>
          <a:prstGeom prst="roundRect">
            <a:avLst>
              <a:gd name="adj" fmla="val 18396"/>
            </a:avLst>
          </a:prstGeom>
          <a:solidFill>
            <a:srgbClr val="83C37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000000"/>
                </a:solidFill>
                <a:latin typeface="Microsoft YaHei"/>
                <a:ea typeface="Microsoft YaHei"/>
                <a:cs typeface="Microsoft YaHei"/>
                <a:sym typeface="Microsoft YaHei"/>
              </a:defRPr>
            </a:lvl1pPr>
          </a:lstStyle>
          <a:p>
            <a:pPr algn="ctr"/>
            <a:r>
              <a:rPr dirty="0" err="1">
                <a:latin typeface="微软雅黑" pitchFamily="34" charset="-122"/>
                <a:ea typeface="微软雅黑" pitchFamily="34" charset="-122"/>
              </a:rPr>
              <a:t>掉期</a:t>
            </a:r>
            <a:endParaRPr dirty="0">
              <a:latin typeface="微软雅黑" pitchFamily="34" charset="-122"/>
              <a:ea typeface="微软雅黑" pitchFamily="34" charset="-122"/>
            </a:endParaRPr>
          </a:p>
        </p:txBody>
      </p:sp>
    </p:spTree>
    <p:extLst>
      <p:ext uri="{BB962C8B-B14F-4D97-AF65-F5344CB8AC3E}">
        <p14:creationId xmlns:p14="http://schemas.microsoft.com/office/powerpoint/2010/main" val="373297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47376"/>
            <a:ext cx="7132320" cy="54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a:t>美</a:t>
            </a:r>
            <a:r>
              <a:rPr lang="zh-CN" altLang="en-US" dirty="0" smtClean="0"/>
              <a:t>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6</a:t>
            </a:fld>
            <a:endParaRPr lang="en-GB" dirty="0"/>
          </a:p>
        </p:txBody>
      </p:sp>
    </p:spTree>
    <p:extLst>
      <p:ext uri="{BB962C8B-B14F-4D97-AF65-F5344CB8AC3E}">
        <p14:creationId xmlns:p14="http://schemas.microsoft.com/office/powerpoint/2010/main" val="137286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a:t>美</a:t>
            </a:r>
            <a:r>
              <a:rPr lang="zh-CN" altLang="en-US" dirty="0" smtClean="0"/>
              <a:t>国</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7</a:t>
            </a:fld>
            <a:endParaRPr lang="en-GB" dirty="0"/>
          </a:p>
        </p:txBody>
      </p:sp>
    </p:spTree>
    <p:extLst>
      <p:ext uri="{BB962C8B-B14F-4D97-AF65-F5344CB8AC3E}">
        <p14:creationId xmlns:p14="http://schemas.microsoft.com/office/powerpoint/2010/main" val="248775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金融体系</a:t>
            </a:r>
            <a:r>
              <a:rPr lang="en-US" altLang="zh-CN" dirty="0" smtClean="0"/>
              <a:t>-</a:t>
            </a:r>
            <a:r>
              <a:rPr lang="zh-CN" altLang="en-US" dirty="0" smtClean="0"/>
              <a:t>中东</a:t>
            </a:r>
            <a:endParaRPr lang="en-US" dirty="0"/>
          </a:p>
        </p:txBody>
      </p:sp>
      <p:sp>
        <p:nvSpPr>
          <p:cNvPr id="8" name="Slide Number Placeholder 1"/>
          <p:cNvSpPr>
            <a:spLocks noGrp="1"/>
          </p:cNvSpPr>
          <p:nvPr>
            <p:ph type="sldNum" sz="quarter" idx="12"/>
          </p:nvPr>
        </p:nvSpPr>
        <p:spPr>
          <a:xfrm>
            <a:off x="8229600" y="6355080"/>
            <a:ext cx="687600" cy="335245"/>
          </a:xfrm>
          <a:prstGeom prst="rect">
            <a:avLst/>
          </a:prstGeom>
        </p:spPr>
        <p:txBody>
          <a:bodyPr/>
          <a:lstStyle>
            <a:lvl1pPr algn="ctr">
              <a:defRPr>
                <a:solidFill>
                  <a:schemeClr val="bg2"/>
                </a:solidFill>
              </a:defRPr>
            </a:lvl1pPr>
          </a:lstStyle>
          <a:p>
            <a:fld id="{93AC2C76-E6AA-46CB-A2DE-F6E097F7C440}" type="slidenum">
              <a:rPr lang="en-GB" smtClean="0"/>
              <a:pPr/>
              <a:t>8</a:t>
            </a:fld>
            <a:endParaRPr lang="en-GB" dirty="0"/>
          </a:p>
        </p:txBody>
      </p:sp>
    </p:spTree>
    <p:extLst>
      <p:ext uri="{BB962C8B-B14F-4D97-AF65-F5344CB8AC3E}">
        <p14:creationId xmlns:p14="http://schemas.microsoft.com/office/powerpoint/2010/main" val="326935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US" dirty="0"/>
          </a:p>
        </p:txBody>
      </p:sp>
      <p:sp>
        <p:nvSpPr>
          <p:cNvPr id="5" name="Text Placeholder 4"/>
          <p:cNvSpPr>
            <a:spLocks noGrp="1"/>
          </p:cNvSpPr>
          <p:nvPr>
            <p:ph type="body" sz="quarter" idx="10"/>
          </p:nvPr>
        </p:nvSpPr>
        <p:spPr>
          <a:xfrm>
            <a:off x="3977640" y="2103120"/>
            <a:ext cx="4609465" cy="2446655"/>
          </a:xfrm>
        </p:spPr>
        <p:txBody>
          <a:bodyPr/>
          <a:lstStyle/>
          <a:p>
            <a:r>
              <a:rPr lang="zh-CN" altLang="en-US" dirty="0"/>
              <a:t>传统金融体系的局限性</a:t>
            </a:r>
            <a:endParaRPr lang="en-US" dirty="0"/>
          </a:p>
        </p:txBody>
      </p:sp>
    </p:spTree>
    <p:extLst>
      <p:ext uri="{BB962C8B-B14F-4D97-AF65-F5344CB8AC3E}">
        <p14:creationId xmlns:p14="http://schemas.microsoft.com/office/powerpoint/2010/main" val="1030099353"/>
      </p:ext>
    </p:extLst>
  </p:cSld>
  <p:clrMapOvr>
    <a:masterClrMapping/>
  </p:clrMapOvr>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Moody's Theme 4.0</Template>
  <TotalTime>213</TotalTime>
  <Words>1337</Words>
  <Application>Microsoft Office PowerPoint</Application>
  <PresentationFormat>全屏显示(4:3)</PresentationFormat>
  <Paragraphs>215</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MA Theme</vt:lpstr>
      <vt:lpstr>PowerPoint 演示文稿</vt:lpstr>
      <vt:lpstr>Agenda</vt:lpstr>
      <vt:lpstr>1</vt:lpstr>
      <vt:lpstr>金融体系-中国</vt:lpstr>
      <vt:lpstr>金融体系-中国</vt:lpstr>
      <vt:lpstr>金融体系-美国</vt:lpstr>
      <vt:lpstr>金融体系-美国</vt:lpstr>
      <vt:lpstr>金融体系-中东</vt:lpstr>
      <vt:lpstr>2</vt:lpstr>
      <vt:lpstr>传统金融体系的局限性</vt:lpstr>
      <vt:lpstr>3</vt:lpstr>
      <vt:lpstr>全球区块链的生态</vt:lpstr>
      <vt:lpstr>区块链带来的机会</vt:lpstr>
      <vt:lpstr>关键点和应对策略</vt:lpstr>
      <vt:lpstr>PowerPoint 演示文稿</vt:lpstr>
      <vt:lpstr>One column text + chart</vt:lpstr>
      <vt:lpstr>Note 2: the  font</vt:lpstr>
      <vt:lpstr>Note 1: slide masters</vt:lpstr>
      <vt:lpstr>One column slide with larger text</vt:lpstr>
      <vt:lpstr>Two column slide with smaller text</vt:lpstr>
      <vt:lpstr>One column text + image</vt:lpstr>
      <vt:lpstr>PowerPoint 演示文稿</vt:lpstr>
      <vt:lpstr>PowerPoint 演示文稿</vt:lpstr>
      <vt:lpstr>PowerPoint 演示文稿</vt:lpstr>
      <vt:lpstr>PowerPoint 演示文稿</vt:lpstr>
    </vt:vector>
  </TitlesOfParts>
  <Company>Moody's Analytics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chochoc</dc:creator>
  <cp:lastModifiedBy>xuj</cp:lastModifiedBy>
  <cp:revision>134</cp:revision>
  <dcterms:created xsi:type="dcterms:W3CDTF">2018-11-30T10:02:35Z</dcterms:created>
  <dcterms:modified xsi:type="dcterms:W3CDTF">2018-12-03T11:07:48Z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