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05" r:id="rId5"/>
    <p:sldId id="470" r:id="rId6"/>
    <p:sldId id="475" r:id="rId7"/>
    <p:sldId id="467" r:id="rId8"/>
    <p:sldId id="468" r:id="rId9"/>
    <p:sldId id="471" r:id="rId10"/>
    <p:sldId id="473" r:id="rId11"/>
    <p:sldId id="472" r:id="rId12"/>
    <p:sldId id="474" r:id="rId13"/>
    <p:sldId id="476" r:id="rId14"/>
    <p:sldId id="469" r:id="rId1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0EAC5"/>
    <a:srgbClr val="FFB838"/>
    <a:srgbClr val="F38B3C"/>
    <a:srgbClr val="968F8B"/>
    <a:srgbClr val="FFFFFF"/>
    <a:srgbClr val="37617A"/>
    <a:srgbClr val="DBD5CD"/>
    <a:srgbClr val="237E74"/>
    <a:srgbClr val="4650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3" autoAdjust="0"/>
    <p:restoredTop sz="99417" autoAdjust="0"/>
  </p:normalViewPr>
  <p:slideViewPr>
    <p:cSldViewPr snapToGrid="0" snapToObjects="1">
      <p:cViewPr varScale="1">
        <p:scale>
          <a:sx n="145" d="100"/>
          <a:sy n="145" d="100"/>
        </p:scale>
        <p:origin x="-642" y="-102"/>
      </p:cViewPr>
      <p:guideLst>
        <p:guide orient="horz" pos="4085"/>
        <p:guide orient="horz" pos="1070"/>
        <p:guide pos="44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BAF65A3-EAF0-8D46-BB35-B6F70C09664B}" type="datetimeFigureOut">
              <a:rPr lang="en-US" smtClean="0"/>
              <a:pPr/>
              <a:t>3/9/2017</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FDD2596-4D7B-6B4A-8668-69393A9CFB51}" type="slidenum">
              <a:rPr lang="en-US" smtClean="0"/>
              <a:pPr/>
              <a:t>‹#›</a:t>
            </a:fld>
            <a:endParaRPr lang="en-US"/>
          </a:p>
        </p:txBody>
      </p:sp>
    </p:spTree>
    <p:extLst>
      <p:ext uri="{BB962C8B-B14F-4D97-AF65-F5344CB8AC3E}">
        <p14:creationId xmlns:p14="http://schemas.microsoft.com/office/powerpoint/2010/main" val="2922416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92BEFC3-455F-A648-98F0-D686907E2B3E}" type="datetimeFigureOut">
              <a:rPr lang="en-US" smtClean="0"/>
              <a:pPr/>
              <a:t>3/9/2017</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0D1CB70-96A2-1B47-BE1C-4D2608E5FBDD}" type="slidenum">
              <a:rPr lang="en-US" smtClean="0"/>
              <a:pPr/>
              <a:t>‹#›</a:t>
            </a:fld>
            <a:endParaRPr lang="en-US"/>
          </a:p>
        </p:txBody>
      </p:sp>
    </p:spTree>
    <p:extLst>
      <p:ext uri="{BB962C8B-B14F-4D97-AF65-F5344CB8AC3E}">
        <p14:creationId xmlns:p14="http://schemas.microsoft.com/office/powerpoint/2010/main" val="28330407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igold Title Slide">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2"/>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2"/>
                </a:solidFill>
                <a:latin typeface="微软雅黑" pitchFamily="34" charset="-122"/>
                <a:ea typeface="微软雅黑" pitchFamily="34" charset="-122"/>
                <a:cs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2777832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8"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94000" y="1555200"/>
            <a:ext cx="3960000" cy="4345200"/>
          </a:xfrm>
        </p:spPr>
        <p:txBody>
          <a:bodyPr>
            <a:normAutofit/>
          </a:bodyPr>
          <a:lstStyle>
            <a:lvl1pPr>
              <a:buClr>
                <a:schemeClr val="accent1"/>
              </a:buClr>
              <a:defRPr sz="2000"/>
            </a:lvl1pPr>
            <a:lvl2pPr>
              <a:buClr>
                <a:schemeClr val="accent1"/>
              </a:buClr>
              <a:defRPr sz="2000"/>
            </a:lvl2pPr>
            <a:lvl3pPr>
              <a:buClr>
                <a:schemeClr val="accent1"/>
              </a:buClr>
              <a:defRPr sz="2000"/>
            </a:lvl3pPr>
            <a:lvl4pPr>
              <a:buClr>
                <a:schemeClr val="accent1"/>
              </a:buClr>
              <a:defRPr sz="2000"/>
            </a:lvl4pPr>
            <a:lvl5pPr>
              <a:buClr>
                <a:schemeClr val="accent1"/>
              </a:buCl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55200"/>
            <a:ext cx="3960000" cy="4345200"/>
          </a:xfrm>
        </p:spPr>
        <p:txBody>
          <a:bodyPr>
            <a:normAutofit/>
          </a:bodyPr>
          <a:lstStyle>
            <a:lvl1pPr>
              <a:buClr>
                <a:schemeClr val="accent1"/>
              </a:buClr>
              <a:defRPr sz="2000"/>
            </a:lvl1pPr>
            <a:lvl2pPr>
              <a:buClr>
                <a:schemeClr val="accent1"/>
              </a:buClr>
              <a:defRPr sz="2000"/>
            </a:lvl2pPr>
            <a:lvl3pPr>
              <a:buClr>
                <a:schemeClr val="accent1"/>
              </a:buClr>
              <a:defRPr sz="2000"/>
            </a:lvl3pPr>
            <a:lvl4pPr>
              <a:buClr>
                <a:schemeClr val="accent1"/>
              </a:buClr>
              <a:defRPr sz="2000"/>
            </a:lvl4pPr>
            <a:lvl5pPr>
              <a:buClr>
                <a:schemeClr val="accent1"/>
              </a:buCl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18571901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17463600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8"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6" name="Picture Placeholder 2"/>
          <p:cNvSpPr>
            <a:spLocks noGrp="1"/>
          </p:cNvSpPr>
          <p:nvPr>
            <p:ph type="pic" idx="1"/>
          </p:nvPr>
        </p:nvSpPr>
        <p:spPr>
          <a:xfrm>
            <a:off x="685800" y="1600200"/>
            <a:ext cx="7764871" cy="3847484"/>
          </a:xfrm>
        </p:spPr>
        <p:txBody>
          <a:bodyPr>
            <a:normAutofit/>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7" name="Text Placeholder 3"/>
          <p:cNvSpPr>
            <a:spLocks noGrp="1"/>
          </p:cNvSpPr>
          <p:nvPr>
            <p:ph type="body" sz="half" idx="2"/>
          </p:nvPr>
        </p:nvSpPr>
        <p:spPr>
          <a:xfrm>
            <a:off x="685799" y="5591463"/>
            <a:ext cx="7764871" cy="347857"/>
          </a:xfrm>
        </p:spPr>
        <p:txBody>
          <a:bodyPr>
            <a:normAutofit/>
          </a:bodyPr>
          <a:lstStyle>
            <a:lvl1pPr marL="0" indent="0">
              <a:buNone/>
              <a:defRPr sz="18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40364483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5" name="Rectangle 4"/>
          <p:cNvSpPr/>
          <p:nvPr userDrawn="1"/>
        </p:nvSpPr>
        <p:spPr>
          <a:xfrm>
            <a:off x="217488" y="221402"/>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12326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4"/>
          <p:cNvSpPr/>
          <p:nvPr userDrawn="1"/>
        </p:nvSpPr>
        <p:spPr>
          <a:xfrm>
            <a:off x="230400" y="2304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360" y="1554480"/>
            <a:ext cx="8001953" cy="4343400"/>
          </a:xfrm>
        </p:spPr>
        <p:txBody>
          <a:bodyPr>
            <a:normAutofit/>
          </a:bodyPr>
          <a:lstStyle>
            <a:lvl1pPr marL="0" indent="0">
              <a:lnSpc>
                <a:spcPct val="100000"/>
              </a:lnSpc>
              <a:spcBef>
                <a:spcPts val="0"/>
              </a:spcBef>
              <a:spcAft>
                <a:spcPts val="600"/>
              </a:spcAft>
              <a:buClr>
                <a:schemeClr val="accent2"/>
              </a:buClr>
              <a:buFont typeface="Arial"/>
              <a:buNone/>
              <a:tabLst/>
              <a:defRPr sz="800">
                <a:solidFill>
                  <a:schemeClr val="bg2"/>
                </a:solidFill>
              </a:defRPr>
            </a:lvl1pPr>
            <a:lvl2pPr marL="230188" indent="0">
              <a:lnSpc>
                <a:spcPct val="100000"/>
              </a:lnSpc>
              <a:spcBef>
                <a:spcPts val="0"/>
              </a:spcBef>
              <a:spcAft>
                <a:spcPts val="600"/>
              </a:spcAft>
              <a:buClr>
                <a:schemeClr val="accent2"/>
              </a:buClr>
              <a:buNone/>
              <a:defRPr sz="800">
                <a:solidFill>
                  <a:schemeClr val="bg2"/>
                </a:solidFill>
              </a:defRPr>
            </a:lvl2pPr>
            <a:lvl3pPr marL="461963" indent="0">
              <a:lnSpc>
                <a:spcPct val="100000"/>
              </a:lnSpc>
              <a:spcBef>
                <a:spcPts val="0"/>
              </a:spcBef>
              <a:spcAft>
                <a:spcPts val="600"/>
              </a:spcAft>
              <a:buClr>
                <a:schemeClr val="accent2"/>
              </a:buClr>
              <a:buNone/>
              <a:defRPr sz="800">
                <a:solidFill>
                  <a:schemeClr val="bg2"/>
                </a:solidFill>
              </a:defRPr>
            </a:lvl3pPr>
            <a:lvl4pPr marL="681038" indent="0">
              <a:lnSpc>
                <a:spcPct val="100000"/>
              </a:lnSpc>
              <a:spcBef>
                <a:spcPts val="0"/>
              </a:spcBef>
              <a:spcAft>
                <a:spcPts val="600"/>
              </a:spcAft>
              <a:buClr>
                <a:schemeClr val="accent2"/>
              </a:buClr>
              <a:buNone/>
              <a:defRPr sz="800">
                <a:solidFill>
                  <a:schemeClr val="bg2"/>
                </a:solidFill>
              </a:defRPr>
            </a:lvl4pPr>
            <a:lvl5pPr marL="912812" indent="0">
              <a:lnSpc>
                <a:spcPct val="100000"/>
              </a:lnSpc>
              <a:spcBef>
                <a:spcPts val="0"/>
              </a:spcBef>
              <a:spcAft>
                <a:spcPts val="600"/>
              </a:spcAft>
              <a:buClr>
                <a:schemeClr val="accent2"/>
              </a:buClr>
              <a:buNone/>
              <a:defRPr sz="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35336279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6279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Slide - Marigold Text">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accent2"/>
                </a:solidFill>
                <a:latin typeface="微软雅黑" pitchFamily="34" charset="-122"/>
                <a:ea typeface="微软雅黑" pitchFamily="34" charset="-122"/>
                <a:cs typeface="微软雅黑" pitchFamily="34" charset="-122"/>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5074636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Title Slide - White Text">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4152729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Title Slide">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tx1"/>
                </a:solidFill>
                <a:latin typeface="Calibri"/>
                <a:cs typeface="Calibri"/>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885542"/>
          </a:xfrm>
        </p:spPr>
        <p:txBody>
          <a:bodyPr>
            <a:normAutofit/>
          </a:bodyPr>
          <a:lstStyle>
            <a:lvl1pPr marL="0" indent="0" algn="l">
              <a:lnSpc>
                <a:spcPct val="120000"/>
              </a:lnSpc>
              <a:spcBef>
                <a:spcPts val="0"/>
              </a:spcBef>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2"/>
                </a:solidFill>
                <a:latin typeface="Calibri"/>
                <a:ea typeface="+mn-ea"/>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1337032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Grey Title Slide - Marigold Text">
    <p:spTree>
      <p:nvGrpSpPr>
        <p:cNvPr id="1" name=""/>
        <p:cNvGrpSpPr/>
        <p:nvPr/>
      </p:nvGrpSpPr>
      <p:grpSpPr>
        <a:xfrm>
          <a:off x="0" y="0"/>
          <a:ext cx="0" cy="0"/>
          <a:chOff x="0" y="0"/>
          <a:chExt cx="0" cy="0"/>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accent2"/>
                </a:solidFill>
                <a:latin typeface="Calibri"/>
                <a:cs typeface="Calibri"/>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Calibri"/>
                <a:ea typeface="+mn-ea"/>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4111951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Grey Title Slide - White Text">
    <p:spTree>
      <p:nvGrpSpPr>
        <p:cNvPr id="1" name=""/>
        <p:cNvGrpSpPr/>
        <p:nvPr/>
      </p:nvGrpSpPr>
      <p:grpSpPr>
        <a:xfrm>
          <a:off x="0" y="0"/>
          <a:ext cx="0" cy="0"/>
          <a:chOff x="0" y="0"/>
          <a:chExt cx="0" cy="0"/>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2000">
                <a:solidFill>
                  <a:schemeClr val="bg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35614697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2" name="Title 1"/>
          <p:cNvSpPr>
            <a:spLocks noGrp="1"/>
          </p:cNvSpPr>
          <p:nvPr>
            <p:ph type="title"/>
          </p:nvPr>
        </p:nvSpPr>
        <p:spPr>
          <a:xfrm>
            <a:off x="674688" y="646079"/>
            <a:ext cx="7313361" cy="2595596"/>
          </a:xfrm>
        </p:spPr>
        <p:txBody>
          <a:bodyPr lIns="91440" anchor="b">
            <a:noAutofit/>
          </a:bodyPr>
          <a:lstStyle>
            <a:lvl1pPr algn="l">
              <a:lnSpc>
                <a:spcPct val="90000"/>
              </a:lnSpc>
              <a:defRPr sz="4400" b="0"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8" y="3450018"/>
            <a:ext cx="7313361" cy="1536480"/>
          </a:xfrm>
        </p:spPr>
        <p:txBody>
          <a:bodyPr anchor="t">
            <a:normAutofit/>
          </a:bodyPr>
          <a:lstStyle>
            <a:lvl1pPr marL="0" indent="0">
              <a:lnSpc>
                <a:spcPct val="120000"/>
              </a:lnSpc>
              <a:spcBef>
                <a:spcPts val="0"/>
              </a:spcBef>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Right Triangle 10"/>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36585734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 Points">
    <p:spTree>
      <p:nvGrpSpPr>
        <p:cNvPr id="1" name=""/>
        <p:cNvGrpSpPr/>
        <p:nvPr/>
      </p:nvGrpSpPr>
      <p:grpSpPr>
        <a:xfrm>
          <a:off x="0" y="0"/>
          <a:ext cx="0" cy="0"/>
          <a:chOff x="0" y="0"/>
          <a:chExt cx="0" cy="0"/>
        </a:xfrm>
      </p:grpSpPr>
      <p:sp>
        <p:nvSpPr>
          <p:cNvPr id="5"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楷体" pitchFamily="49" charset="-122"/>
              <a:ea typeface="楷体" pitchFamily="49" charset="-122"/>
            </a:endParaRPr>
          </a:p>
        </p:txBody>
      </p:sp>
      <p:sp>
        <p:nvSpPr>
          <p:cNvPr id="3" name="Content Placeholder 2"/>
          <p:cNvSpPr>
            <a:spLocks noGrp="1"/>
          </p:cNvSpPr>
          <p:nvPr>
            <p:ph idx="1"/>
          </p:nvPr>
        </p:nvSpPr>
        <p:spPr>
          <a:xfrm>
            <a:off x="594360" y="1554480"/>
            <a:ext cx="8001953" cy="4343400"/>
          </a:xfrm>
        </p:spPr>
        <p:txBody>
          <a:bodyPr/>
          <a:lstStyle>
            <a:lvl1pPr marL="230188" indent="-230188">
              <a:buClr>
                <a:schemeClr val="accent1"/>
              </a:buClr>
              <a:buFont typeface="Arial"/>
              <a:buChar char="•"/>
              <a:defRPr>
                <a:solidFill>
                  <a:schemeClr val="bg2"/>
                </a:solidFill>
                <a:latin typeface="楷体" pitchFamily="49" charset="-122"/>
                <a:ea typeface="楷体" pitchFamily="49" charset="-122"/>
              </a:defRPr>
            </a:lvl1pPr>
            <a:lvl2pPr>
              <a:buClr>
                <a:schemeClr val="accent1"/>
              </a:buClr>
              <a:defRPr>
                <a:solidFill>
                  <a:schemeClr val="bg2"/>
                </a:solidFill>
                <a:latin typeface="楷体" pitchFamily="49" charset="-122"/>
                <a:ea typeface="楷体" pitchFamily="49" charset="-122"/>
              </a:defRPr>
            </a:lvl2pPr>
            <a:lvl3pPr>
              <a:buClr>
                <a:schemeClr val="accent1"/>
              </a:buClr>
              <a:defRPr>
                <a:solidFill>
                  <a:schemeClr val="bg2"/>
                </a:solidFill>
                <a:latin typeface="楷体" pitchFamily="49" charset="-122"/>
                <a:ea typeface="楷体" pitchFamily="49" charset="-122"/>
              </a:defRPr>
            </a:lvl3pPr>
            <a:lvl4pPr>
              <a:buClr>
                <a:schemeClr val="accent1"/>
              </a:buClr>
              <a:defRPr>
                <a:solidFill>
                  <a:schemeClr val="bg2"/>
                </a:solidFill>
                <a:latin typeface="楷体" pitchFamily="49" charset="-122"/>
                <a:ea typeface="楷体" pitchFamily="49" charset="-122"/>
              </a:defRPr>
            </a:lvl4pPr>
            <a:lvl5pPr>
              <a:buClr>
                <a:schemeClr val="accent1"/>
              </a:buClr>
              <a:defRPr>
                <a:solidFill>
                  <a:schemeClr val="bg2"/>
                </a:solidFill>
                <a:latin typeface="楷体" pitchFamily="49" charset="-122"/>
                <a:ea typeface="楷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normAutofit/>
          </a:bodyPr>
          <a:lstStyle>
            <a:lvl1pPr>
              <a:defRPr sz="3200">
                <a:latin typeface="楷体" pitchFamily="49" charset="-122"/>
                <a:ea typeface="楷体" pitchFamily="49" charset="-122"/>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lvl1pPr>
              <a:defRPr>
                <a:solidFill>
                  <a:schemeClr val="bg2"/>
                </a:solidFill>
                <a:latin typeface="楷体" pitchFamily="49" charset="-122"/>
                <a:ea typeface="楷体" pitchFamily="49" charset="-122"/>
              </a:defRPr>
            </a:lvl1pPr>
          </a:lstStyle>
          <a:p>
            <a:fld id="{93AC2C76-E6AA-46CB-A2DE-F6E097F7C440}" type="slidenum">
              <a:rPr lang="en-GB" smtClean="0"/>
              <a:pPr/>
              <a:t>‹#›</a:t>
            </a:fld>
            <a:endParaRPr lang="en-GB"/>
          </a:p>
        </p:txBody>
      </p:sp>
    </p:spTree>
    <p:extLst>
      <p:ext uri="{BB962C8B-B14F-4D97-AF65-F5344CB8AC3E}">
        <p14:creationId xmlns:p14="http://schemas.microsoft.com/office/powerpoint/2010/main" val="413218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Only">
    <p:spTree>
      <p:nvGrpSpPr>
        <p:cNvPr id="1" name=""/>
        <p:cNvGrpSpPr/>
        <p:nvPr/>
      </p:nvGrpSpPr>
      <p:grpSpPr>
        <a:xfrm>
          <a:off x="0" y="0"/>
          <a:ext cx="0" cy="0"/>
          <a:chOff x="0" y="0"/>
          <a:chExt cx="0" cy="0"/>
        </a:xfrm>
      </p:grpSpPr>
      <p:sp>
        <p:nvSpPr>
          <p:cNvPr id="5" name="Rectangle 4"/>
          <p:cNvSpPr/>
          <p:nvPr userDrawn="1"/>
        </p:nvSpPr>
        <p:spPr>
          <a:xfrm>
            <a:off x="230400" y="2304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360" y="1554480"/>
            <a:ext cx="8001953" cy="4343400"/>
          </a:xfrm>
        </p:spPr>
        <p:txBody>
          <a:bodyPr/>
          <a:lstStyle>
            <a:lvl1pPr marL="0" indent="0">
              <a:lnSpc>
                <a:spcPct val="100000"/>
              </a:lnSpc>
              <a:spcBef>
                <a:spcPts val="0"/>
              </a:spcBef>
              <a:spcAft>
                <a:spcPts val="1800"/>
              </a:spcAft>
              <a:buClr>
                <a:schemeClr val="accent2"/>
              </a:buClr>
              <a:buFont typeface="Arial"/>
              <a:buNone/>
              <a:tabLst/>
              <a:defRPr>
                <a:solidFill>
                  <a:schemeClr val="bg2"/>
                </a:solidFill>
              </a:defRPr>
            </a:lvl1pPr>
            <a:lvl2pPr marL="230188" indent="0">
              <a:lnSpc>
                <a:spcPct val="100000"/>
              </a:lnSpc>
              <a:spcBef>
                <a:spcPts val="0"/>
              </a:spcBef>
              <a:spcAft>
                <a:spcPts val="1800"/>
              </a:spcAft>
              <a:buClr>
                <a:schemeClr val="accent2"/>
              </a:buClr>
              <a:buNone/>
              <a:defRPr>
                <a:solidFill>
                  <a:schemeClr val="bg2"/>
                </a:solidFill>
              </a:defRPr>
            </a:lvl2pPr>
            <a:lvl3pPr marL="461963" indent="0">
              <a:lnSpc>
                <a:spcPct val="100000"/>
              </a:lnSpc>
              <a:spcBef>
                <a:spcPts val="0"/>
              </a:spcBef>
              <a:spcAft>
                <a:spcPts val="1800"/>
              </a:spcAft>
              <a:buClr>
                <a:schemeClr val="accent2"/>
              </a:buClr>
              <a:buNone/>
              <a:defRPr>
                <a:solidFill>
                  <a:schemeClr val="bg2"/>
                </a:solidFill>
              </a:defRPr>
            </a:lvl3pPr>
            <a:lvl4pPr marL="681038" indent="0">
              <a:lnSpc>
                <a:spcPct val="100000"/>
              </a:lnSpc>
              <a:spcBef>
                <a:spcPts val="0"/>
              </a:spcBef>
              <a:spcAft>
                <a:spcPts val="1800"/>
              </a:spcAft>
              <a:buClr>
                <a:schemeClr val="accent2"/>
              </a:buClr>
              <a:buNone/>
              <a:defRPr>
                <a:solidFill>
                  <a:schemeClr val="bg2"/>
                </a:solidFill>
              </a:defRPr>
            </a:lvl4pPr>
            <a:lvl5pPr marL="912812" indent="0">
              <a:lnSpc>
                <a:spcPct val="100000"/>
              </a:lnSpc>
              <a:spcBef>
                <a:spcPts val="0"/>
              </a:spcBef>
              <a:spcAft>
                <a:spcPts val="1800"/>
              </a:spcAft>
              <a:buClr>
                <a:schemeClr val="accent2"/>
              </a:buClr>
              <a:buNone/>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93AC2C76-E6AA-46CB-A2DE-F6E097F7C440}" type="slidenum">
              <a:rPr lang="en-GB" smtClean="0"/>
              <a:pPr/>
              <a:t>‹#›</a:t>
            </a:fld>
            <a:endParaRPr lang="en-GB"/>
          </a:p>
        </p:txBody>
      </p:sp>
    </p:spTree>
    <p:extLst>
      <p:ext uri="{BB962C8B-B14F-4D97-AF65-F5344CB8AC3E}">
        <p14:creationId xmlns:p14="http://schemas.microsoft.com/office/powerpoint/2010/main" val="9578621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60" y="1554480"/>
            <a:ext cx="7951627" cy="4330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28600" y="228600"/>
            <a:ext cx="8696326" cy="777240"/>
          </a:xfrm>
          <a:prstGeom prst="rect">
            <a:avLst/>
          </a:prstGeom>
        </p:spPr>
        <p:txBody>
          <a:bodyPr vert="horz" lIns="182880" tIns="45720" rIns="91440" bIns="45720" rtlCol="0" anchor="ctr">
            <a:normAutofit/>
          </a:bodyPr>
          <a:lstStyle/>
          <a:p>
            <a:r>
              <a:rPr lang="en-US" dirty="0" smtClean="0"/>
              <a:t>Click to edit Master title style</a:t>
            </a:r>
            <a:endParaRPr lang="en-US" dirty="0"/>
          </a:p>
        </p:txBody>
      </p:sp>
      <p:sp>
        <p:nvSpPr>
          <p:cNvPr id="5" name="Slide Number Placeholder 4"/>
          <p:cNvSpPr>
            <a:spLocks noGrp="1"/>
          </p:cNvSpPr>
          <p:nvPr>
            <p:ph type="sldNum" sz="quarter" idx="4"/>
          </p:nvPr>
        </p:nvSpPr>
        <p:spPr>
          <a:xfrm>
            <a:off x="7070400" y="6325200"/>
            <a:ext cx="1846800" cy="365125"/>
          </a:xfrm>
          <a:prstGeom prst="rect">
            <a:avLst/>
          </a:prstGeom>
        </p:spPr>
        <p:txBody>
          <a:bodyPr vert="horz" lIns="91440" tIns="45720" rIns="91440" bIns="45720" rtlCol="0" anchor="ctr"/>
          <a:lstStyle>
            <a:lvl1pPr algn="r">
              <a:defRPr sz="1200">
                <a:solidFill>
                  <a:schemeClr val="bg2"/>
                </a:solidFill>
              </a:defRPr>
            </a:lvl1pPr>
          </a:lstStyle>
          <a:p>
            <a:fld id="{93AC2C76-E6AA-46CB-A2DE-F6E097F7C440}" type="slidenum">
              <a:rPr lang="en-GB" smtClean="0"/>
              <a:pPr/>
              <a:t>‹#›</a:t>
            </a:fld>
            <a:endParaRPr lang="en-GB"/>
          </a:p>
        </p:txBody>
      </p:sp>
      <p:pic>
        <p:nvPicPr>
          <p:cNvPr id="6" name="图片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28600" y="6321714"/>
            <a:ext cx="830673" cy="3686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9682403"/>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77" r:id="rId3"/>
    <p:sldLayoutId id="2147483675" r:id="rId4"/>
    <p:sldLayoutId id="2147483668" r:id="rId5"/>
    <p:sldLayoutId id="2147483676" r:id="rId6"/>
    <p:sldLayoutId id="2147483651" r:id="rId7"/>
    <p:sldLayoutId id="2147483650" r:id="rId8"/>
    <p:sldLayoutId id="2147483670" r:id="rId9"/>
    <p:sldLayoutId id="2147483652" r:id="rId10"/>
    <p:sldLayoutId id="2147483654" r:id="rId11"/>
    <p:sldLayoutId id="2147483672" r:id="rId12"/>
    <p:sldLayoutId id="2147483674" r:id="rId13"/>
    <p:sldLayoutId id="2147483678" r:id="rId14"/>
  </p:sldLayoutIdLst>
  <p:timing>
    <p:tnLst>
      <p:par>
        <p:cTn id="1" dur="indefinite" restart="never" nodeType="tmRoot"/>
      </p:par>
    </p:tnLst>
  </p:timing>
  <p:hf hdr="0" ftr="0" dt="0"/>
  <p:txStyles>
    <p:titleStyle>
      <a:lvl1pPr algn="l" defTabSz="457200" rtl="0" eaLnBrk="1" latinLnBrk="0" hangingPunct="1">
        <a:spcBef>
          <a:spcPct val="0"/>
        </a:spcBef>
        <a:buNone/>
        <a:defRPr sz="2800" b="0" i="0" kern="1200" cap="all">
          <a:solidFill>
            <a:schemeClr val="bg1"/>
          </a:solidFill>
          <a:latin typeface="微软雅黑" pitchFamily="34" charset="-122"/>
          <a:ea typeface="微软雅黑" pitchFamily="34" charset="-122"/>
          <a:cs typeface="微软雅黑" pitchFamily="34" charset="-122"/>
        </a:defRPr>
      </a:lvl1pPr>
    </p:titleStyle>
    <p:bodyStyle>
      <a:lvl1pPr marL="230188" indent="-230188" algn="l" defTabSz="457200" rtl="0" eaLnBrk="1" latinLnBrk="0" hangingPunct="1">
        <a:lnSpc>
          <a:spcPct val="100000"/>
        </a:lnSpc>
        <a:spcBef>
          <a:spcPts val="1800"/>
        </a:spcBef>
        <a:spcAft>
          <a:spcPts val="600"/>
        </a:spcAft>
        <a:buClr>
          <a:schemeClr val="accent1"/>
        </a:buClr>
        <a:buFont typeface="Arial"/>
        <a:buChar char="•"/>
        <a:defRPr sz="2000" b="0" i="0" kern="1200">
          <a:solidFill>
            <a:schemeClr val="bg2"/>
          </a:solidFill>
          <a:latin typeface="微软雅黑" pitchFamily="34" charset="-122"/>
          <a:ea typeface="微软雅黑" pitchFamily="34" charset="-122"/>
          <a:cs typeface="微软雅黑" pitchFamily="34" charset="-122"/>
        </a:defRPr>
      </a:lvl1pPr>
      <a:lvl2pPr marL="461963" indent="-231775" algn="l" defTabSz="457200" rtl="0" eaLnBrk="1" latinLnBrk="0" hangingPunct="1">
        <a:lnSpc>
          <a:spcPct val="100000"/>
        </a:lnSpc>
        <a:spcBef>
          <a:spcPts val="0"/>
        </a:spcBef>
        <a:spcAft>
          <a:spcPts val="600"/>
        </a:spcAft>
        <a:buClr>
          <a:schemeClr val="accent1"/>
        </a:buClr>
        <a:buFont typeface="Calibri" panose="020F0502020204030204" pitchFamily="34" charset="0"/>
        <a:buChar char="─"/>
        <a:defRPr sz="2000" b="0" i="0" kern="1200">
          <a:solidFill>
            <a:schemeClr val="bg2"/>
          </a:solidFill>
          <a:latin typeface="微软雅黑" pitchFamily="34" charset="-122"/>
          <a:ea typeface="微软雅黑" pitchFamily="34" charset="-122"/>
          <a:cs typeface="微软雅黑" pitchFamily="34" charset="-122"/>
        </a:defRPr>
      </a:lvl2pPr>
      <a:lvl3pPr marL="681038" indent="-2190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3pPr>
      <a:lvl4pPr marL="912813" indent="-2317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4pPr>
      <a:lvl5pPr marL="1143000" indent="-230188"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32690"/>
            <a:ext cx="7391352" cy="2014406"/>
          </a:xfrm>
        </p:spPr>
        <p:txBody>
          <a:bodyPr/>
          <a:lstStyle/>
          <a:p>
            <a:r>
              <a:rPr lang="zh-CN" altLang="en-US" smtClean="0">
                <a:latin typeface="+mj-lt"/>
                <a:ea typeface="楷体" panose="02010609060101010101" pitchFamily="49" charset="-122"/>
              </a:rPr>
              <a:t>业务流程</a:t>
            </a:r>
            <a:endParaRPr lang="en-GB">
              <a:latin typeface="+mj-lt"/>
              <a:ea typeface="楷体" panose="02010609060101010101" pitchFamily="49" charset="-122"/>
            </a:endParaRPr>
          </a:p>
        </p:txBody>
      </p:sp>
    </p:spTree>
    <p:extLst>
      <p:ext uri="{BB962C8B-B14F-4D97-AF65-F5344CB8AC3E}">
        <p14:creationId xmlns:p14="http://schemas.microsoft.com/office/powerpoint/2010/main" val="30548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头寸详情表扩展及相关解释</a:t>
            </a:r>
            <a:endParaRPr lang="en-US">
              <a:latin typeface="楷体" panose="02010609060101010101" pitchFamily="49" charset="-122"/>
              <a:ea typeface="楷体" panose="02010609060101010101" pitchFamily="49" charset="-122"/>
            </a:endParaRPr>
          </a:p>
        </p:txBody>
      </p:sp>
      <p:grpSp>
        <p:nvGrpSpPr>
          <p:cNvPr id="101" name="组合 100"/>
          <p:cNvGrpSpPr/>
          <p:nvPr/>
        </p:nvGrpSpPr>
        <p:grpSpPr>
          <a:xfrm>
            <a:off x="6167614" y="1339408"/>
            <a:ext cx="2880000" cy="2160000"/>
            <a:chOff x="895234" y="3468030"/>
            <a:chExt cx="989321" cy="646771"/>
          </a:xfrm>
          <a:solidFill>
            <a:schemeClr val="accent5">
              <a:lumMod val="40000"/>
              <a:lumOff val="60000"/>
            </a:schemeClr>
          </a:solidFill>
        </p:grpSpPr>
        <p:sp>
          <p:nvSpPr>
            <p:cNvPr id="103" name="流程图: 文档 102"/>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4" name="TextBox 103"/>
            <p:cNvSpPr txBox="1"/>
            <p:nvPr/>
          </p:nvSpPr>
          <p:spPr>
            <a:xfrm>
              <a:off x="902687" y="3501484"/>
              <a:ext cx="981868" cy="431299"/>
            </a:xfrm>
            <a:prstGeom prst="rect">
              <a:avLst/>
            </a:prstGeom>
            <a:grpFill/>
          </p:spPr>
          <p:txBody>
            <a:bodyPr wrap="square" rtlCol="0">
              <a:spAutoFit/>
            </a:bodyPr>
            <a:lstStyle>
              <a:defPPr>
                <a:defRPr lang="en-US"/>
              </a:defPPr>
              <a:lvl1pPr>
                <a:defRPr sz="1200">
                  <a:solidFill>
                    <a:srgbClr val="000000"/>
                  </a:solidFill>
                  <a:latin typeface="楷体" pitchFamily="49" charset="-122"/>
                  <a:ea typeface="楷体" pitchFamily="49" charset="-122"/>
                </a:defRPr>
              </a:lvl1pPr>
            </a:lstStyle>
            <a:p>
              <a:r>
                <a:rPr lang="en-US" altLang="zh-CN" b="1" u="sng" smtClean="0"/>
                <a:t>mid_ref_dbmapping DBmapping</a:t>
              </a:r>
              <a:r>
                <a:rPr lang="zh-CN" altLang="en-US" b="1" u="sng" smtClean="0"/>
                <a:t>表</a:t>
              </a:r>
              <a:endParaRPr lang="en-US" altLang="zh-CN" b="1" u="sng" smtClean="0"/>
            </a:p>
            <a:p>
              <a:r>
                <a:rPr lang="zh-CN" altLang="en-US" b="1" smtClean="0"/>
                <a:t>取数规则表</a:t>
              </a:r>
              <a:r>
                <a:rPr lang="zh-CN" altLang="en-US" smtClean="0"/>
                <a:t>：记录表和表之间的映射关系，主要为</a:t>
              </a:r>
              <a:r>
                <a:rPr lang="en-US" altLang="zh-CN" smtClean="0"/>
                <a:t>O</a:t>
              </a:r>
              <a:r>
                <a:rPr lang="zh-CN" altLang="en-US" smtClean="0"/>
                <a:t>层表和</a:t>
              </a:r>
              <a:r>
                <a:rPr lang="en-US" altLang="zh-CN" smtClean="0"/>
                <a:t>M</a:t>
              </a:r>
              <a:r>
                <a:rPr lang="zh-CN" altLang="en-US" smtClean="0"/>
                <a:t>层表的字段映射关系。目前只解决两表字段的一一映射关系，需要更复杂逻辑处理的，已经用字段标识，程序单独处理。</a:t>
              </a:r>
              <a:endParaRPr lang="en-US" altLang="zh-CN" b="1" smtClean="0"/>
            </a:p>
          </p:txBody>
        </p:sp>
      </p:grpSp>
      <p:grpSp>
        <p:nvGrpSpPr>
          <p:cNvPr id="105" name="组合 104"/>
          <p:cNvGrpSpPr/>
          <p:nvPr/>
        </p:nvGrpSpPr>
        <p:grpSpPr>
          <a:xfrm>
            <a:off x="138778" y="1340174"/>
            <a:ext cx="2880000" cy="2160000"/>
            <a:chOff x="895234" y="3468027"/>
            <a:chExt cx="1366517" cy="1667019"/>
          </a:xfrm>
          <a:solidFill>
            <a:schemeClr val="accent5">
              <a:lumMod val="20000"/>
              <a:lumOff val="80000"/>
            </a:schemeClr>
          </a:solidFill>
        </p:grpSpPr>
        <p:sp>
          <p:nvSpPr>
            <p:cNvPr id="106" name="流程图: 文档 105"/>
            <p:cNvSpPr/>
            <p:nvPr/>
          </p:nvSpPr>
          <p:spPr>
            <a:xfrm>
              <a:off x="895234" y="3468030"/>
              <a:ext cx="1366517" cy="1667016"/>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7" name="TextBox 106"/>
            <p:cNvSpPr txBox="1"/>
            <p:nvPr/>
          </p:nvSpPr>
          <p:spPr>
            <a:xfrm>
              <a:off x="895234" y="3468027"/>
              <a:ext cx="1366517" cy="1353933"/>
            </a:xfrm>
            <a:prstGeom prst="rect">
              <a:avLst/>
            </a:prstGeom>
            <a:grpFill/>
          </p:spPr>
          <p:txBody>
            <a:bodyPr wrap="square" rtlCol="0">
              <a:spAutoFit/>
            </a:bodyPr>
            <a:lstStyle/>
            <a:p>
              <a:r>
                <a:rPr lang="en-US" altLang="zh-CN" sz="1200" b="1" u="sng" smtClean="0">
                  <a:solidFill>
                    <a:srgbClr val="000000"/>
                  </a:solidFill>
                  <a:latin typeface="楷体" pitchFamily="49" charset="-122"/>
                  <a:ea typeface="楷体" pitchFamily="49" charset="-122"/>
                </a:rPr>
                <a:t>mid_ref_objinx </a:t>
              </a:r>
              <a:r>
                <a:rPr lang="zh-CN" altLang="en-US" sz="1200" b="1" u="sng" smtClean="0">
                  <a:solidFill>
                    <a:srgbClr val="000000"/>
                  </a:solidFill>
                  <a:latin typeface="楷体" pitchFamily="49" charset="-122"/>
                  <a:ea typeface="楷体" pitchFamily="49" charset="-122"/>
                </a:rPr>
                <a:t>业务</a:t>
              </a:r>
              <a:r>
                <a:rPr lang="zh-CN" altLang="en-US" sz="1200" b="1" u="sng">
                  <a:solidFill>
                    <a:srgbClr val="000000"/>
                  </a:solidFill>
                  <a:latin typeface="楷体" pitchFamily="49" charset="-122"/>
                  <a:ea typeface="楷体" pitchFamily="49" charset="-122"/>
                </a:rPr>
                <a:t>对象索引</a:t>
              </a:r>
              <a:r>
                <a:rPr lang="zh-CN" altLang="en-US" sz="1200" b="1" u="sng" smtClean="0">
                  <a:solidFill>
                    <a:srgbClr val="000000"/>
                  </a:solidFill>
                  <a:latin typeface="楷体" pitchFamily="49" charset="-122"/>
                  <a:ea typeface="楷体" pitchFamily="49" charset="-122"/>
                </a:rPr>
                <a:t>表</a:t>
              </a:r>
              <a:endParaRPr lang="en-US" altLang="zh-CN" sz="1200" b="1" u="sng" smtClean="0">
                <a:solidFill>
                  <a:srgbClr val="000000"/>
                </a:solidFill>
                <a:latin typeface="楷体" pitchFamily="49" charset="-122"/>
                <a:ea typeface="楷体" pitchFamily="49" charset="-122"/>
              </a:endParaRPr>
            </a:p>
            <a:p>
              <a:r>
                <a:rPr lang="zh-CN" altLang="en-US" sz="1200" b="1" smtClean="0">
                  <a:solidFill>
                    <a:srgbClr val="000000"/>
                  </a:solidFill>
                  <a:latin typeface="楷体" pitchFamily="49" charset="-122"/>
                  <a:ea typeface="楷体" pitchFamily="49" charset="-122"/>
                </a:rPr>
                <a:t>业务对象和物理表存储的索引表：</a:t>
              </a:r>
              <a:r>
                <a:rPr lang="zh-CN" altLang="en-US" sz="1200" smtClean="0">
                  <a:solidFill>
                    <a:srgbClr val="000000"/>
                  </a:solidFill>
                  <a:latin typeface="楷体" pitchFamily="49" charset="-122"/>
                  <a:ea typeface="楷体" pitchFamily="49" charset="-122"/>
                </a:rPr>
                <a:t>记录业务对象和物理表之间的关系。相当于给业务对象和属性建立了索引。程序对业务对象操作。要存取业务对象的内容通过该表查询到物理表的字段，再从物理表中取值。</a:t>
              </a:r>
              <a:r>
                <a:rPr lang="zh-CN" altLang="en-US" sz="1200">
                  <a:solidFill>
                    <a:srgbClr val="000000"/>
                  </a:solidFill>
                  <a:latin typeface="楷体" pitchFamily="49" charset="-122"/>
                  <a:ea typeface="楷体" pitchFamily="49" charset="-122"/>
                </a:rPr>
                <a:t>不同对象类型对应不同的业务对象。对象类型</a:t>
              </a:r>
              <a:r>
                <a:rPr lang="en-US" altLang="zh-CN" sz="1200">
                  <a:solidFill>
                    <a:srgbClr val="000000"/>
                  </a:solidFill>
                  <a:latin typeface="楷体" pitchFamily="49" charset="-122"/>
                  <a:ea typeface="楷体" pitchFamily="49" charset="-122"/>
                </a:rPr>
                <a:t>1</a:t>
              </a:r>
              <a:r>
                <a:rPr lang="zh-CN" altLang="en-US" sz="1200">
                  <a:solidFill>
                    <a:srgbClr val="000000"/>
                  </a:solidFill>
                  <a:latin typeface="楷体" pitchFamily="49" charset="-122"/>
                  <a:ea typeface="楷体" pitchFamily="49" charset="-122"/>
                </a:rPr>
                <a:t>表示产品类型，</a:t>
              </a:r>
              <a:r>
                <a:rPr lang="zh-CN" altLang="en-US" sz="1200" smtClean="0">
                  <a:solidFill>
                    <a:srgbClr val="000000"/>
                  </a:solidFill>
                  <a:latin typeface="楷体" pitchFamily="49" charset="-122"/>
                  <a:ea typeface="楷体" pitchFamily="49" charset="-122"/>
                </a:rPr>
                <a:t>为</a:t>
              </a:r>
              <a:r>
                <a:rPr lang="zh-CN" altLang="en-US" sz="1200">
                  <a:solidFill>
                    <a:srgbClr val="000000"/>
                  </a:solidFill>
                  <a:latin typeface="楷体" pitchFamily="49" charset="-122"/>
                  <a:ea typeface="楷体" pitchFamily="49" charset="-122"/>
                </a:rPr>
                <a:t>产品</a:t>
              </a:r>
              <a:r>
                <a:rPr lang="zh-CN" altLang="en-US" sz="1200" smtClean="0">
                  <a:solidFill>
                    <a:srgbClr val="000000"/>
                  </a:solidFill>
                  <a:latin typeface="楷体" pitchFamily="49" charset="-122"/>
                  <a:ea typeface="楷体" pitchFamily="49" charset="-122"/>
                </a:rPr>
                <a:t>树</a:t>
              </a:r>
              <a:r>
                <a:rPr lang="zh-CN" altLang="en-US" sz="1200">
                  <a:solidFill>
                    <a:srgbClr val="000000"/>
                  </a:solidFill>
                  <a:latin typeface="楷体" pitchFamily="49" charset="-122"/>
                  <a:ea typeface="楷体" pitchFamily="49" charset="-122"/>
                </a:rPr>
                <a:t>的末节</a:t>
              </a:r>
              <a:r>
                <a:rPr lang="zh-CN" altLang="en-US" sz="1200" smtClean="0">
                  <a:solidFill>
                    <a:srgbClr val="000000"/>
                  </a:solidFill>
                  <a:latin typeface="楷体" pitchFamily="49" charset="-122"/>
                  <a:ea typeface="楷体" pitchFamily="49" charset="-122"/>
                </a:rPr>
                <a:t>点。</a:t>
              </a:r>
              <a:endParaRPr lang="en-US" altLang="zh-CN" sz="1200" smtClean="0">
                <a:solidFill>
                  <a:srgbClr val="000000"/>
                </a:solidFill>
                <a:latin typeface="楷体" pitchFamily="49" charset="-122"/>
                <a:ea typeface="楷体" pitchFamily="49" charset="-122"/>
              </a:endParaRPr>
            </a:p>
          </p:txBody>
        </p:sp>
      </p:grpSp>
      <p:grpSp>
        <p:nvGrpSpPr>
          <p:cNvPr id="112" name="组合 111"/>
          <p:cNvGrpSpPr/>
          <p:nvPr/>
        </p:nvGrpSpPr>
        <p:grpSpPr>
          <a:xfrm>
            <a:off x="3152810" y="1340174"/>
            <a:ext cx="2880000" cy="2160000"/>
            <a:chOff x="895234" y="3468030"/>
            <a:chExt cx="995144" cy="646771"/>
          </a:xfrm>
          <a:solidFill>
            <a:schemeClr val="accent5">
              <a:lumMod val="20000"/>
              <a:lumOff val="80000"/>
            </a:schemeClr>
          </a:solidFill>
        </p:grpSpPr>
        <p:sp>
          <p:nvSpPr>
            <p:cNvPr id="113" name="流程图: 文档 112"/>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15" name="TextBox 114"/>
            <p:cNvSpPr txBox="1"/>
            <p:nvPr/>
          </p:nvSpPr>
          <p:spPr>
            <a:xfrm>
              <a:off x="901057" y="3501484"/>
              <a:ext cx="989321" cy="497653"/>
            </a:xfrm>
            <a:prstGeom prst="rect">
              <a:avLst/>
            </a:prstGeom>
            <a:grpFill/>
          </p:spPr>
          <p:txBody>
            <a:bodyPr wrap="square" rtlCol="0">
              <a:spAutoFit/>
            </a:bodyPr>
            <a:lstStyle>
              <a:defPPr>
                <a:defRPr lang="en-US"/>
              </a:defPPr>
              <a:lvl1pPr>
                <a:defRPr sz="1200">
                  <a:solidFill>
                    <a:srgbClr val="000000"/>
                  </a:solidFill>
                  <a:latin typeface="楷体" pitchFamily="49" charset="-122"/>
                  <a:ea typeface="楷体" pitchFamily="49" charset="-122"/>
                </a:defRPr>
              </a:lvl1pPr>
            </a:lstStyle>
            <a:p>
              <a:r>
                <a:rPr lang="en-US" altLang="zh-CN" b="1" u="sng" smtClean="0"/>
                <a:t>mid_ref_objpropertyinx </a:t>
              </a:r>
              <a:r>
                <a:rPr lang="zh-CN" altLang="en-US" b="1" u="sng" smtClean="0"/>
                <a:t>业务</a:t>
              </a:r>
              <a:r>
                <a:rPr lang="zh-CN" altLang="en-US" b="1" u="sng"/>
                <a:t>对象属性索引</a:t>
              </a:r>
              <a:r>
                <a:rPr lang="zh-CN" altLang="en-US" b="1" u="sng" smtClean="0"/>
                <a:t>表</a:t>
              </a:r>
              <a:endParaRPr lang="en-US" altLang="zh-CN" b="1" u="sng" smtClean="0"/>
            </a:p>
            <a:p>
              <a:r>
                <a:rPr lang="zh-CN" altLang="en-US" b="1" smtClean="0"/>
                <a:t>业务对象和物理表存储的索引子表：</a:t>
              </a:r>
              <a:r>
                <a:rPr lang="zh-CN" altLang="en-US" smtClean="0"/>
                <a:t>记录对象的业务属性和表字段的关系。在需要从其它取数的情况下，该表的每条记录都在对应的</a:t>
              </a:r>
              <a:r>
                <a:rPr lang="en-US" altLang="zh-CN" b="1" u="sng"/>
                <a:t>mid_ref_dbmapping DBmapping</a:t>
              </a:r>
              <a:r>
                <a:rPr lang="zh-CN" altLang="en-US" b="1" u="sng" smtClean="0"/>
                <a:t>表</a:t>
              </a:r>
              <a:r>
                <a:rPr lang="zh-CN" altLang="en-US" smtClean="0"/>
                <a:t>有记录</a:t>
              </a:r>
              <a:endParaRPr lang="en-US" altLang="zh-CN" b="1" u="sng"/>
            </a:p>
          </p:txBody>
        </p:sp>
      </p:grpSp>
      <p:sp>
        <p:nvSpPr>
          <p:cNvPr id="116" name="TextBox 115"/>
          <p:cNvSpPr txBox="1"/>
          <p:nvPr/>
        </p:nvSpPr>
        <p:spPr>
          <a:xfrm>
            <a:off x="228600" y="3612692"/>
            <a:ext cx="8513956" cy="830997"/>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说明</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通过定义业务对象和物理存储的索引，记录什么样的业务属性存放在物理表中的什么位置。用</a:t>
            </a:r>
            <a:r>
              <a:rPr lang="zh-CN" altLang="en-US" sz="1200" b="1" u="sng">
                <a:solidFill>
                  <a:srgbClr val="000000"/>
                </a:solidFill>
                <a:latin typeface="楷体" pitchFamily="49" charset="-122"/>
                <a:ea typeface="楷体" pitchFamily="49" charset="-122"/>
              </a:rPr>
              <a:t>业务对象索引</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和</a:t>
            </a:r>
            <a:r>
              <a:rPr lang="zh-CN" altLang="en-US" sz="1200" b="1" u="sng">
                <a:solidFill>
                  <a:srgbClr val="000000"/>
                </a:solidFill>
                <a:latin typeface="楷体" pitchFamily="49" charset="-122"/>
                <a:ea typeface="楷体" pitchFamily="49" charset="-122"/>
              </a:rPr>
              <a:t>业务对象属性索引</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实现。</a:t>
            </a:r>
            <a:endParaRPr lang="en-US" altLang="zh-CN" sz="120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定义好业务对象存储的位置后，再定义该存储位置的数据加载规则。</a:t>
            </a:r>
            <a:r>
              <a:rPr lang="en-US" altLang="zh-CN" sz="1200" b="1" u="sng" smtClean="0">
                <a:solidFill>
                  <a:srgbClr val="000000"/>
                </a:solidFill>
                <a:latin typeface="楷体" pitchFamily="49" charset="-122"/>
                <a:ea typeface="楷体" pitchFamily="49" charset="-122"/>
              </a:rPr>
              <a:t>DBmapping</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实现。</a:t>
            </a:r>
            <a:endParaRPr lang="en-US" altLang="zh-CN" sz="1200">
              <a:solidFill>
                <a:srgbClr val="000000"/>
              </a:solidFill>
              <a:latin typeface="楷体" pitchFamily="49" charset="-122"/>
              <a:ea typeface="楷体" pitchFamily="49" charset="-122"/>
            </a:endParaRPr>
          </a:p>
        </p:txBody>
      </p:sp>
      <p:sp>
        <p:nvSpPr>
          <p:cNvPr id="117" name="TextBox 116"/>
          <p:cNvSpPr txBox="1"/>
          <p:nvPr/>
        </p:nvSpPr>
        <p:spPr>
          <a:xfrm>
            <a:off x="228600" y="4523374"/>
            <a:ext cx="8882330" cy="1754326"/>
          </a:xfrm>
          <a:prstGeom prst="rect">
            <a:avLst/>
          </a:prstGeom>
          <a:noFill/>
        </p:spPr>
        <p:txBody>
          <a:bodyPr wrap="square" rtlCol="0">
            <a:spAutoFit/>
          </a:bodyPr>
          <a:lstStyle/>
          <a:p>
            <a:r>
              <a:rPr lang="zh-CN" altLang="en-US" sz="1200" b="1">
                <a:solidFill>
                  <a:srgbClr val="000000"/>
                </a:solidFill>
                <a:latin typeface="楷体" pitchFamily="49" charset="-122"/>
                <a:ea typeface="楷体" pitchFamily="49" charset="-122"/>
              </a:rPr>
              <a:t>例</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业务对象：企业债；业务属性组：债券基本信息表；业务属性：票面、开始日期等。</a:t>
            </a:r>
            <a:endParaRPr lang="en-US" altLang="zh-CN" sz="120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b="1" u="sng">
                <a:solidFill>
                  <a:srgbClr val="000000"/>
                </a:solidFill>
                <a:latin typeface="楷体" pitchFamily="49" charset="-122"/>
                <a:ea typeface="楷体" pitchFamily="49" charset="-122"/>
              </a:rPr>
              <a:t>业务对象</a:t>
            </a:r>
            <a:r>
              <a:rPr lang="zh-CN" altLang="en-US" sz="1200" b="1" u="sng" smtClean="0">
                <a:solidFill>
                  <a:srgbClr val="000000"/>
                </a:solidFill>
                <a:latin typeface="楷体" pitchFamily="49" charset="-122"/>
                <a:ea typeface="楷体" pitchFamily="49" charset="-122"/>
              </a:rPr>
              <a:t>索引表</a:t>
            </a:r>
            <a:r>
              <a:rPr lang="zh-CN" altLang="en-US" sz="1200" smtClean="0">
                <a:solidFill>
                  <a:srgbClr val="000000"/>
                </a:solidFill>
                <a:latin typeface="楷体" pitchFamily="49" charset="-122"/>
                <a:ea typeface="楷体" pitchFamily="49" charset="-122"/>
              </a:rPr>
              <a:t>记录：企业债对应的产品</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对象类型为产品树末节点，（</a:t>
            </a:r>
            <a:r>
              <a:rPr lang="zh-CN" altLang="en-US" sz="1200">
                <a:solidFill>
                  <a:srgbClr val="000000"/>
                </a:solidFill>
                <a:latin typeface="楷体" pitchFamily="49" charset="-122"/>
                <a:ea typeface="楷体" pitchFamily="49" charset="-122"/>
              </a:rPr>
              <a:t>债券定义表的表</a:t>
            </a:r>
            <a:r>
              <a:rPr lang="zh-CN" altLang="en-US" sz="1200" smtClean="0">
                <a:solidFill>
                  <a:srgbClr val="000000"/>
                </a:solidFill>
                <a:latin typeface="楷体" pitchFamily="49" charset="-122"/>
                <a:ea typeface="楷体" pitchFamily="49" charset="-122"/>
              </a:rPr>
              <a:t>名，债券头寸表名等）</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b="1" u="sng">
                <a:solidFill>
                  <a:srgbClr val="000000"/>
                </a:solidFill>
                <a:latin typeface="楷体" pitchFamily="49" charset="-122"/>
                <a:ea typeface="楷体" pitchFamily="49" charset="-122"/>
              </a:rPr>
              <a:t>业务对象属性索引</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记录：以债券头寸表为例：表中的字段和字段对应的业务属性名称。如 </a:t>
            </a:r>
            <a:r>
              <a:rPr lang="en-US" altLang="zh-CN" sz="1200" b="1" u="sng" smtClean="0">
                <a:solidFill>
                  <a:srgbClr val="000000"/>
                </a:solidFill>
                <a:latin typeface="楷体" pitchFamily="49" charset="-122"/>
                <a:ea typeface="楷体" pitchFamily="49" charset="-122"/>
              </a:rPr>
              <a:t>bond_code</a:t>
            </a:r>
            <a:r>
              <a:rPr lang="en-US" altLang="zh-CN" sz="1200" smtClean="0">
                <a:solidFill>
                  <a:srgbClr val="000000"/>
                </a:solidFill>
                <a:latin typeface="楷体" pitchFamily="49" charset="-122"/>
                <a:ea typeface="楷体" pitchFamily="49" charset="-122"/>
              </a:rPr>
              <a:t>,SECNO,</a:t>
            </a:r>
            <a:r>
              <a:rPr lang="zh-CN" altLang="en-US" sz="1200" smtClean="0">
                <a:solidFill>
                  <a:srgbClr val="000000"/>
                </a:solidFill>
                <a:latin typeface="楷体" pitchFamily="49" charset="-122"/>
                <a:ea typeface="楷体" pitchFamily="49" charset="-122"/>
              </a:rPr>
              <a:t>债券代码</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en-US" altLang="zh-CN" sz="1200" b="1" u="sng">
                <a:solidFill>
                  <a:srgbClr val="000000"/>
                </a:solidFill>
                <a:latin typeface="楷体" pitchFamily="49" charset="-122"/>
                <a:ea typeface="楷体" pitchFamily="49" charset="-122"/>
              </a:rPr>
              <a:t>DBmapping</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记录：源系统编码，源系统表名，源系统字段名，本系统编码，本系统字段名，码值表</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，对象名，业务属性名</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b="1" u="sng">
                <a:solidFill>
                  <a:srgbClr val="000000"/>
                </a:solidFill>
                <a:latin typeface="楷体" pitchFamily="49" charset="-122"/>
                <a:ea typeface="楷体" pitchFamily="49" charset="-122"/>
              </a:rPr>
              <a:t>债券头寸信息</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记录：债券头寸的基本信息</a:t>
            </a:r>
            <a:endParaRPr lang="en-US" altLang="zh-CN" sz="1200" smtClean="0">
              <a:solidFill>
                <a:srgbClr val="000000"/>
              </a:solidFill>
              <a:latin typeface="楷体" pitchFamily="49" charset="-122"/>
              <a:ea typeface="楷体" pitchFamily="49" charset="-122"/>
            </a:endParaRPr>
          </a:p>
          <a:p>
            <a:r>
              <a:rPr lang="zh-CN" altLang="en-US" sz="1200" b="1" smtClean="0">
                <a:solidFill>
                  <a:srgbClr val="000000"/>
                </a:solidFill>
                <a:latin typeface="楷体" pitchFamily="49" charset="-122"/>
                <a:ea typeface="楷体" pitchFamily="49" charset="-122"/>
              </a:rPr>
              <a:t>总结：</a:t>
            </a:r>
            <a:endParaRPr lang="en-US" altLang="zh-CN" sz="1200" b="1" smtClean="0">
              <a:solidFill>
                <a:srgbClr val="000000"/>
              </a:solidFill>
              <a:latin typeface="楷体" pitchFamily="49" charset="-122"/>
              <a:ea typeface="楷体" pitchFamily="49" charset="-122"/>
            </a:endParaRPr>
          </a:p>
          <a:p>
            <a:r>
              <a:rPr lang="zh-CN" altLang="en-US" sz="1200" smtClean="0">
                <a:solidFill>
                  <a:srgbClr val="000000"/>
                </a:solidFill>
                <a:latin typeface="楷体" pitchFamily="49" charset="-122"/>
                <a:ea typeface="楷体" pitchFamily="49" charset="-122"/>
              </a:rPr>
              <a:t>通过索引定位信息存储的的物理位置。通过数据映射规则描述数据加载逻辑。通过债券头寸表之类的表存储具体数据。这样债券头寸的表的固定字段和扩展字段都可以使用上述逻辑完成数据的存储和数据加载。</a:t>
            </a:r>
            <a:endParaRPr lang="en-US" altLang="zh-CN" sz="120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48255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报表数据</a:t>
            </a:r>
            <a:r>
              <a:rPr lang="zh-CN" altLang="en-US">
                <a:latin typeface="楷体" panose="02010609060101010101" pitchFamily="49" charset="-122"/>
                <a:ea typeface="楷体" panose="02010609060101010101" pitchFamily="49" charset="-122"/>
              </a:rPr>
              <a:t>下</a:t>
            </a:r>
            <a:r>
              <a:rPr lang="zh-CN" altLang="en-US" smtClean="0">
                <a:latin typeface="楷体" panose="02010609060101010101" pitchFamily="49" charset="-122"/>
                <a:ea typeface="楷体" panose="02010609060101010101" pitchFamily="49" charset="-122"/>
              </a:rPr>
              <a:t>行</a:t>
            </a:r>
            <a:endParaRPr lang="en-US">
              <a:latin typeface="楷体" panose="02010609060101010101" pitchFamily="49" charset="-122"/>
              <a:ea typeface="楷体" panose="02010609060101010101" pitchFamily="49" charset="-122"/>
            </a:endParaRPr>
          </a:p>
        </p:txBody>
      </p:sp>
      <p:sp>
        <p:nvSpPr>
          <p:cNvPr id="6" name="Slide Number Placeholder 5"/>
          <p:cNvSpPr>
            <a:spLocks noGrp="1"/>
          </p:cNvSpPr>
          <p:nvPr>
            <p:ph type="sldNum" sz="quarter" idx="10"/>
          </p:nvPr>
        </p:nvSpPr>
        <p:spPr/>
        <p:txBody>
          <a:bodyPr/>
          <a:lstStyle/>
          <a:p>
            <a:fld id="{93AC2C76-E6AA-46CB-A2DE-F6E097F7C440}" type="slidenum">
              <a:rPr lang="en-GB" smtClean="0"/>
              <a:pPr/>
              <a:t>11</a:t>
            </a:fld>
            <a:endParaRPr lang="en-GB"/>
          </a:p>
        </p:txBody>
      </p:sp>
      <p:grpSp>
        <p:nvGrpSpPr>
          <p:cNvPr id="99" name="组合 98"/>
          <p:cNvGrpSpPr/>
          <p:nvPr/>
        </p:nvGrpSpPr>
        <p:grpSpPr>
          <a:xfrm>
            <a:off x="957777" y="1629806"/>
            <a:ext cx="942280" cy="808464"/>
            <a:chOff x="819614" y="1299116"/>
            <a:chExt cx="942280" cy="808464"/>
          </a:xfrm>
        </p:grpSpPr>
        <p:sp>
          <p:nvSpPr>
            <p:cNvPr id="100" name="流程图: 准备 99"/>
            <p:cNvSpPr/>
            <p:nvPr/>
          </p:nvSpPr>
          <p:spPr bwMode="auto">
            <a:xfrm>
              <a:off x="819614" y="1299116"/>
              <a:ext cx="942280" cy="808464"/>
            </a:xfrm>
            <a:prstGeom prst="flowChartPreparat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p:txBody>
        </p:sp>
        <p:sp>
          <p:nvSpPr>
            <p:cNvPr id="101" name="TextBox 100"/>
            <p:cNvSpPr txBox="1"/>
            <p:nvPr/>
          </p:nvSpPr>
          <p:spPr>
            <a:xfrm>
              <a:off x="908825" y="1379176"/>
              <a:ext cx="853069"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加载下行接口文件</a:t>
              </a:r>
              <a:endParaRPr kumimoji="0" lang="en-US" altLang="zh-CN"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02" name="组合 101"/>
          <p:cNvGrpSpPr/>
          <p:nvPr/>
        </p:nvGrpSpPr>
        <p:grpSpPr>
          <a:xfrm>
            <a:off x="2570740" y="1760833"/>
            <a:ext cx="900000" cy="546410"/>
            <a:chOff x="1126273" y="3501483"/>
            <a:chExt cx="900000" cy="546410"/>
          </a:xfrm>
        </p:grpSpPr>
        <p:sp>
          <p:nvSpPr>
            <p:cNvPr id="103" name="流程图: 多文档 102"/>
            <p:cNvSpPr/>
            <p:nvPr/>
          </p:nvSpPr>
          <p:spPr bwMode="auto">
            <a:xfrm>
              <a:off x="1126273" y="3501483"/>
              <a:ext cx="900000" cy="546410"/>
            </a:xfrm>
            <a:prstGeom prst="flowChartMulti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04" name="TextBox 103"/>
            <p:cNvSpPr txBox="1"/>
            <p:nvPr/>
          </p:nvSpPr>
          <p:spPr>
            <a:xfrm>
              <a:off x="1126273" y="3636188"/>
              <a:ext cx="843749"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文件</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05" name="组合 104"/>
          <p:cNvGrpSpPr/>
          <p:nvPr/>
        </p:nvGrpSpPr>
        <p:grpSpPr>
          <a:xfrm>
            <a:off x="4119939" y="1770961"/>
            <a:ext cx="998036" cy="544569"/>
            <a:chOff x="3161369" y="2754352"/>
            <a:chExt cx="998036" cy="646331"/>
          </a:xfrm>
        </p:grpSpPr>
        <p:sp>
          <p:nvSpPr>
            <p:cNvPr id="106" name="流程图: 过程 105"/>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07" name="TextBox 106"/>
            <p:cNvSpPr txBox="1"/>
            <p:nvPr/>
          </p:nvSpPr>
          <p:spPr>
            <a:xfrm>
              <a:off x="3180886" y="275435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数据解析入库</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08" name="组合 107"/>
          <p:cNvGrpSpPr/>
          <p:nvPr/>
        </p:nvGrpSpPr>
        <p:grpSpPr>
          <a:xfrm>
            <a:off x="5879336" y="1729508"/>
            <a:ext cx="998036" cy="544569"/>
            <a:chOff x="3161369" y="2754352"/>
            <a:chExt cx="998036" cy="646331"/>
          </a:xfrm>
        </p:grpSpPr>
        <p:sp>
          <p:nvSpPr>
            <p:cNvPr id="109" name="流程图: 过程 108"/>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10" name="TextBox 109"/>
            <p:cNvSpPr txBox="1"/>
            <p:nvPr/>
          </p:nvSpPr>
          <p:spPr>
            <a:xfrm>
              <a:off x="3180886" y="275435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原始层接口表群加载</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11" name="组合 110"/>
          <p:cNvGrpSpPr/>
          <p:nvPr/>
        </p:nvGrpSpPr>
        <p:grpSpPr>
          <a:xfrm>
            <a:off x="5893318" y="3751765"/>
            <a:ext cx="998036" cy="544569"/>
            <a:chOff x="3161369" y="2754352"/>
            <a:chExt cx="998036" cy="646331"/>
          </a:xfrm>
        </p:grpSpPr>
        <p:sp>
          <p:nvSpPr>
            <p:cNvPr id="112" name="流程图: 过程 111"/>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13" name="TextBox 112"/>
            <p:cNvSpPr txBox="1"/>
            <p:nvPr/>
          </p:nvSpPr>
          <p:spPr>
            <a:xfrm>
              <a:off x="3180886" y="2754352"/>
              <a:ext cx="970156" cy="3287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汇总层加载</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14" name="组合 113"/>
          <p:cNvGrpSpPr/>
          <p:nvPr/>
        </p:nvGrpSpPr>
        <p:grpSpPr>
          <a:xfrm>
            <a:off x="4248727" y="3751765"/>
            <a:ext cx="998036" cy="544569"/>
            <a:chOff x="3161369" y="2754352"/>
            <a:chExt cx="998036" cy="646331"/>
          </a:xfrm>
        </p:grpSpPr>
        <p:sp>
          <p:nvSpPr>
            <p:cNvPr id="115" name="流程图: 过程 114"/>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16" name="TextBox 115"/>
            <p:cNvSpPr txBox="1"/>
            <p:nvPr/>
          </p:nvSpPr>
          <p:spPr>
            <a:xfrm>
              <a:off x="3180886" y="275435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报表</a:t>
              </a:r>
              <a:r>
                <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a:t>
              </a: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应用数据处理</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sp>
        <p:nvSpPr>
          <p:cNvPr id="117" name="流程图: 终止 116"/>
          <p:cNvSpPr/>
          <p:nvPr/>
        </p:nvSpPr>
        <p:spPr bwMode="auto">
          <a:xfrm>
            <a:off x="2459511" y="3756479"/>
            <a:ext cx="1194408" cy="544569"/>
          </a:xfrm>
          <a:prstGeom prst="flowChartTerminator">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0" cap="none" spc="0" normalizeH="0" baseline="0" noProof="0" smtClean="0">
                <a:ln>
                  <a:noFill/>
                </a:ln>
                <a:solidFill>
                  <a:srgbClr val="000000"/>
                </a:solidFill>
                <a:effectLst/>
                <a:uLnTx/>
                <a:uFillTx/>
                <a:latin typeface="楷体" pitchFamily="49" charset="-122"/>
                <a:ea typeface="楷体" pitchFamily="49" charset="-122"/>
              </a:rPr>
              <a:t>结束</a:t>
            </a:r>
          </a:p>
        </p:txBody>
      </p:sp>
      <p:grpSp>
        <p:nvGrpSpPr>
          <p:cNvPr id="118" name="组合 117"/>
          <p:cNvGrpSpPr/>
          <p:nvPr/>
        </p:nvGrpSpPr>
        <p:grpSpPr>
          <a:xfrm>
            <a:off x="5936395" y="2696752"/>
            <a:ext cx="907346" cy="494023"/>
            <a:chOff x="1966729" y="1867621"/>
            <a:chExt cx="907346" cy="494023"/>
          </a:xfrm>
        </p:grpSpPr>
        <p:sp>
          <p:nvSpPr>
            <p:cNvPr id="119" name="流程图: 决策 118"/>
            <p:cNvSpPr/>
            <p:nvPr/>
          </p:nvSpPr>
          <p:spPr bwMode="auto">
            <a:xfrm>
              <a:off x="1966729" y="1867621"/>
              <a:ext cx="903248" cy="494023"/>
            </a:xfrm>
            <a:prstGeom prst="flowChartDecis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20" name="TextBox 119"/>
            <p:cNvSpPr txBox="1"/>
            <p:nvPr/>
          </p:nvSpPr>
          <p:spPr>
            <a:xfrm>
              <a:off x="2018372" y="1967365"/>
              <a:ext cx="85570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质量校验</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21" name="组合 120"/>
          <p:cNvGrpSpPr/>
          <p:nvPr/>
        </p:nvGrpSpPr>
        <p:grpSpPr>
          <a:xfrm>
            <a:off x="7362751" y="3239836"/>
            <a:ext cx="900000" cy="495118"/>
            <a:chOff x="4070195" y="1380182"/>
            <a:chExt cx="535259" cy="495118"/>
          </a:xfrm>
        </p:grpSpPr>
        <p:sp>
          <p:nvSpPr>
            <p:cNvPr id="122" name="流程图: 文档 121"/>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23" name="TextBox 122"/>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（标准）</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24" name="组合 123"/>
          <p:cNvGrpSpPr/>
          <p:nvPr/>
        </p:nvGrpSpPr>
        <p:grpSpPr>
          <a:xfrm>
            <a:off x="7388604" y="2274077"/>
            <a:ext cx="900000" cy="495118"/>
            <a:chOff x="4070195" y="1380182"/>
            <a:chExt cx="535259" cy="495118"/>
          </a:xfrm>
        </p:grpSpPr>
        <p:sp>
          <p:nvSpPr>
            <p:cNvPr id="125" name="流程图: 文档 124"/>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26" name="TextBox 125"/>
            <p:cNvSpPr txBox="1"/>
            <p:nvPr/>
          </p:nvSpPr>
          <p:spPr>
            <a:xfrm>
              <a:off x="4081347" y="1380182"/>
              <a:ext cx="50180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校验规则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cxnSp>
        <p:nvCxnSpPr>
          <p:cNvPr id="127" name="直接箭头连接符 126"/>
          <p:cNvCxnSpPr>
            <a:stCxn id="100" idx="3"/>
            <a:endCxn id="104" idx="1"/>
          </p:cNvCxnSpPr>
          <p:nvPr/>
        </p:nvCxnSpPr>
        <p:spPr bwMode="auto">
          <a:xfrm>
            <a:off x="1900057" y="2034038"/>
            <a:ext cx="670683" cy="0"/>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28" name="直接箭头连接符 127"/>
          <p:cNvCxnSpPr>
            <a:stCxn id="103" idx="3"/>
            <a:endCxn id="106" idx="1"/>
          </p:cNvCxnSpPr>
          <p:nvPr/>
        </p:nvCxnSpPr>
        <p:spPr bwMode="auto">
          <a:xfrm>
            <a:off x="3470740" y="2034038"/>
            <a:ext cx="649199" cy="9208"/>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29" name="直接箭头连接符 128"/>
          <p:cNvCxnSpPr>
            <a:stCxn id="107" idx="3"/>
            <a:endCxn id="109" idx="1"/>
          </p:cNvCxnSpPr>
          <p:nvPr/>
        </p:nvCxnSpPr>
        <p:spPr bwMode="auto">
          <a:xfrm flipV="1">
            <a:off x="5109612" y="2001793"/>
            <a:ext cx="769724" cy="1"/>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30" name="直接箭头连接符 129"/>
          <p:cNvCxnSpPr>
            <a:stCxn id="109" idx="2"/>
            <a:endCxn id="119" idx="0"/>
          </p:cNvCxnSpPr>
          <p:nvPr/>
        </p:nvCxnSpPr>
        <p:spPr bwMode="auto">
          <a:xfrm>
            <a:off x="6378354" y="2274077"/>
            <a:ext cx="9665" cy="422675"/>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88" name="直接箭头连接符 187"/>
          <p:cNvCxnSpPr>
            <a:stCxn id="119" idx="2"/>
            <a:endCxn id="113" idx="0"/>
          </p:cNvCxnSpPr>
          <p:nvPr/>
        </p:nvCxnSpPr>
        <p:spPr bwMode="auto">
          <a:xfrm>
            <a:off x="6388019" y="3190775"/>
            <a:ext cx="9894" cy="560990"/>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89" name="直接箭头连接符 188"/>
          <p:cNvCxnSpPr>
            <a:stCxn id="112" idx="1"/>
            <a:endCxn id="115" idx="3"/>
          </p:cNvCxnSpPr>
          <p:nvPr/>
        </p:nvCxnSpPr>
        <p:spPr bwMode="auto">
          <a:xfrm flipH="1">
            <a:off x="5246763" y="4024050"/>
            <a:ext cx="646555" cy="0"/>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90" name="直接箭头连接符 189"/>
          <p:cNvCxnSpPr>
            <a:stCxn id="115" idx="1"/>
            <a:endCxn id="117" idx="3"/>
          </p:cNvCxnSpPr>
          <p:nvPr/>
        </p:nvCxnSpPr>
        <p:spPr bwMode="auto">
          <a:xfrm flipH="1">
            <a:off x="3653919" y="4024050"/>
            <a:ext cx="594808" cy="4714"/>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91" name="肘形连接符 190"/>
          <p:cNvCxnSpPr>
            <a:stCxn id="125" idx="1"/>
            <a:endCxn id="119" idx="3"/>
          </p:cNvCxnSpPr>
          <p:nvPr/>
        </p:nvCxnSpPr>
        <p:spPr bwMode="auto">
          <a:xfrm rot="10800000" flipV="1">
            <a:off x="6839644" y="2537860"/>
            <a:ext cx="548961" cy="405904"/>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192" name="肘形连接符 191"/>
          <p:cNvCxnSpPr>
            <a:stCxn id="123" idx="1"/>
            <a:endCxn id="120" idx="3"/>
          </p:cNvCxnSpPr>
          <p:nvPr/>
        </p:nvCxnSpPr>
        <p:spPr bwMode="auto">
          <a:xfrm rot="10800000">
            <a:off x="6843742" y="2934997"/>
            <a:ext cx="537761" cy="535673"/>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sp>
        <p:nvSpPr>
          <p:cNvPr id="193" name="太阳形 192"/>
          <p:cNvSpPr/>
          <p:nvPr/>
        </p:nvSpPr>
        <p:spPr bwMode="auto">
          <a:xfrm>
            <a:off x="6650143" y="3503618"/>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Tree>
    <p:extLst>
      <p:ext uri="{BB962C8B-B14F-4D97-AF65-F5344CB8AC3E}">
        <p14:creationId xmlns:p14="http://schemas.microsoft.com/office/powerpoint/2010/main" val="2422837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latin typeface="楷体" panose="02010609060101010101" pitchFamily="49" charset="-122"/>
                <a:ea typeface="楷体" panose="02010609060101010101" pitchFamily="49" charset="-122"/>
              </a:rPr>
              <a:t>PPT</a:t>
            </a:r>
            <a:r>
              <a:rPr lang="zh-CN" altLang="en-US" smtClean="0">
                <a:latin typeface="楷体" panose="02010609060101010101" pitchFamily="49" charset="-122"/>
                <a:ea typeface="楷体" panose="02010609060101010101" pitchFamily="49" charset="-122"/>
              </a:rPr>
              <a:t>和数据库总览</a:t>
            </a:r>
            <a:endParaRPr lang="en-US">
              <a:latin typeface="楷体" panose="02010609060101010101" pitchFamily="49" charset="-122"/>
              <a:ea typeface="楷体" panose="02010609060101010101" pitchFamily="49" charset="-122"/>
            </a:endParaRPr>
          </a:p>
        </p:txBody>
      </p:sp>
      <p:sp>
        <p:nvSpPr>
          <p:cNvPr id="20" name="TextBox 19"/>
          <p:cNvSpPr txBox="1"/>
          <p:nvPr/>
        </p:nvSpPr>
        <p:spPr>
          <a:xfrm>
            <a:off x="1934054" y="1204029"/>
            <a:ext cx="6815240" cy="1384995"/>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表字段原则</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必须有物理主键，物理主键命名为</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类型 </a:t>
            </a:r>
            <a:r>
              <a:rPr lang="en-US" altLang="zh-CN" sz="1200" smtClean="0">
                <a:solidFill>
                  <a:srgbClr val="000000"/>
                </a:solidFill>
                <a:latin typeface="楷体" pitchFamily="49" charset="-122"/>
                <a:ea typeface="楷体" pitchFamily="49" charset="-122"/>
              </a:rPr>
              <a:t>varchar2(60)</a:t>
            </a: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必须有业务主键，业务主键非空，但不设置数据库的联合主键</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物理主键构成</a:t>
            </a:r>
            <a:r>
              <a:rPr lang="en-US" altLang="zh-CN" sz="1200" smtClean="0">
                <a:solidFill>
                  <a:srgbClr val="000000"/>
                </a:solidFill>
                <a:latin typeface="楷体" pitchFamily="49" charset="-122"/>
                <a:ea typeface="楷体" pitchFamily="49" charset="-122"/>
              </a:rPr>
              <a:t>= </a:t>
            </a:r>
            <a:r>
              <a:rPr lang="zh-CN" altLang="en-US" sz="1200" smtClean="0">
                <a:solidFill>
                  <a:srgbClr val="000000"/>
                </a:solidFill>
                <a:latin typeface="楷体" pitchFamily="49" charset="-122"/>
                <a:ea typeface="楷体" pitchFamily="49" charset="-122"/>
              </a:rPr>
              <a:t>业务主键</a:t>
            </a:r>
            <a:r>
              <a:rPr lang="en-US" altLang="zh-CN" sz="1200" smtClean="0">
                <a:solidFill>
                  <a:srgbClr val="000000"/>
                </a:solidFill>
                <a:latin typeface="楷体" pitchFamily="49" charset="-122"/>
                <a:ea typeface="楷体" pitchFamily="49" charset="-122"/>
              </a:rPr>
              <a:t>1+</a:t>
            </a:r>
            <a:r>
              <a:rPr lang="zh-CN" altLang="en-US" sz="1200" smtClean="0">
                <a:solidFill>
                  <a:srgbClr val="000000"/>
                </a:solidFill>
                <a:latin typeface="楷体" pitchFamily="49" charset="-122"/>
                <a:ea typeface="楷体" pitchFamily="49" charset="-122"/>
              </a:rPr>
              <a:t>业务主键</a:t>
            </a:r>
            <a:r>
              <a:rPr lang="en-US" altLang="zh-CN" sz="1200" smtClean="0">
                <a:solidFill>
                  <a:srgbClr val="000000"/>
                </a:solidFill>
                <a:latin typeface="楷体" pitchFamily="49" charset="-122"/>
                <a:ea typeface="楷体" pitchFamily="49" charset="-122"/>
              </a:rPr>
              <a:t>2+</a:t>
            </a:r>
            <a:r>
              <a:rPr lang="zh-CN" altLang="en-US" sz="1200" smtClean="0">
                <a:solidFill>
                  <a:srgbClr val="000000"/>
                </a:solidFill>
                <a:latin typeface="楷体" pitchFamily="49" charset="-122"/>
                <a:ea typeface="楷体" pitchFamily="49" charset="-122"/>
              </a:rPr>
              <a:t>业务主键</a:t>
            </a:r>
            <a:r>
              <a:rPr lang="en-US" altLang="zh-CN" sz="1200" smtClean="0">
                <a:solidFill>
                  <a:srgbClr val="000000"/>
                </a:solidFill>
                <a:latin typeface="楷体" pitchFamily="49" charset="-122"/>
                <a:ea typeface="楷体" pitchFamily="49" charset="-122"/>
              </a:rPr>
              <a:t>n+</a:t>
            </a:r>
            <a:r>
              <a:rPr lang="zh-CN" altLang="en-US" sz="1200" smtClean="0">
                <a:solidFill>
                  <a:srgbClr val="000000"/>
                </a:solidFill>
                <a:latin typeface="楷体" pitchFamily="49" charset="-122"/>
                <a:ea typeface="楷体" pitchFamily="49" charset="-122"/>
              </a:rPr>
              <a:t>序列号</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其它表只引用物理主</a:t>
            </a:r>
            <a:r>
              <a:rPr lang="zh-CN" altLang="en-US" sz="1200" smtClean="0">
                <a:solidFill>
                  <a:srgbClr val="000000"/>
                </a:solidFill>
                <a:latin typeface="楷体" pitchFamily="49" charset="-122"/>
                <a:ea typeface="楷体" pitchFamily="49" charset="-122"/>
              </a:rPr>
              <a:t>键</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字段命名保持统一，</a:t>
            </a:r>
            <a:r>
              <a:rPr lang="en-US" altLang="zh-CN" sz="1200" smtClean="0">
                <a:solidFill>
                  <a:srgbClr val="000000"/>
                </a:solidFill>
                <a:latin typeface="楷体" pitchFamily="49" charset="-122"/>
                <a:ea typeface="楷体" pitchFamily="49" charset="-122"/>
              </a:rPr>
              <a:t>AMT</a:t>
            </a:r>
            <a:r>
              <a:rPr lang="zh-CN" altLang="en-US" sz="1200">
                <a:solidFill>
                  <a:srgbClr val="000000"/>
                </a:solidFill>
                <a:latin typeface="楷体" pitchFamily="49" charset="-122"/>
                <a:ea typeface="楷体" pitchFamily="49" charset="-122"/>
              </a:rPr>
              <a:t>表示金额此类约定不</a:t>
            </a:r>
            <a:r>
              <a:rPr lang="zh-CN" altLang="en-US" sz="1200">
                <a:solidFill>
                  <a:srgbClr val="000000"/>
                </a:solidFill>
                <a:latin typeface="楷体" pitchFamily="49" charset="-122"/>
                <a:ea typeface="楷体" pitchFamily="49" charset="-122"/>
              </a:rPr>
              <a:t>允许</a:t>
            </a:r>
            <a:r>
              <a:rPr lang="zh-CN" altLang="en-US" sz="1200" smtClean="0">
                <a:solidFill>
                  <a:srgbClr val="000000"/>
                </a:solidFill>
                <a:latin typeface="楷体" pitchFamily="49" charset="-122"/>
                <a:ea typeface="楷体" pitchFamily="49" charset="-122"/>
              </a:rPr>
              <a:t>变更。字段</a:t>
            </a:r>
            <a:r>
              <a:rPr lang="zh-CN" altLang="en-US" sz="1200">
                <a:solidFill>
                  <a:srgbClr val="000000"/>
                </a:solidFill>
                <a:latin typeface="楷体" pitchFamily="49" charset="-122"/>
                <a:ea typeface="楷体" pitchFamily="49" charset="-122"/>
              </a:rPr>
              <a:t>命名只能从“数据库映射规则文档</a:t>
            </a:r>
            <a:r>
              <a:rPr lang="en-US" altLang="zh-CN" sz="1200">
                <a:solidFill>
                  <a:srgbClr val="000000"/>
                </a:solidFill>
                <a:latin typeface="楷体" pitchFamily="49" charset="-122"/>
                <a:ea typeface="楷体" pitchFamily="49" charset="-122"/>
              </a:rPr>
              <a:t>.</a:t>
            </a:r>
            <a:r>
              <a:rPr lang="en-US" altLang="zh-CN" sz="1200" smtClean="0">
                <a:solidFill>
                  <a:srgbClr val="000000"/>
                </a:solidFill>
                <a:latin typeface="楷体" pitchFamily="49" charset="-122"/>
                <a:ea typeface="楷体" pitchFamily="49" charset="-122"/>
              </a:rPr>
              <a:t>xlsx</a:t>
            </a:r>
            <a:r>
              <a:rPr lang="zh-CN" altLang="en-US" sz="1200" smtClean="0">
                <a:solidFill>
                  <a:srgbClr val="000000"/>
                </a:solidFill>
                <a:latin typeface="楷体" pitchFamily="49" charset="-122"/>
                <a:ea typeface="楷体" pitchFamily="49" charset="-122"/>
              </a:rPr>
              <a:t>”</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“中英对照”中取值。</a:t>
            </a:r>
            <a:endParaRPr lang="en-US" altLang="zh-CN" sz="1200" smtClean="0">
              <a:solidFill>
                <a:srgbClr val="000000"/>
              </a:solidFill>
              <a:latin typeface="楷体" pitchFamily="49" charset="-122"/>
              <a:ea typeface="楷体" pitchFamily="49" charset="-122"/>
            </a:endParaRPr>
          </a:p>
        </p:txBody>
      </p:sp>
      <p:sp>
        <p:nvSpPr>
          <p:cNvPr id="54" name="TextBox 53"/>
          <p:cNvSpPr txBox="1"/>
          <p:nvPr/>
        </p:nvSpPr>
        <p:spPr>
          <a:xfrm>
            <a:off x="1934054" y="2619485"/>
            <a:ext cx="6815240" cy="1384995"/>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表数据的加载过程</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b="1" smtClean="0">
                <a:solidFill>
                  <a:srgbClr val="000000"/>
                </a:solidFill>
                <a:latin typeface="楷体" pitchFamily="49" charset="-122"/>
                <a:ea typeface="楷体" pitchFamily="49" charset="-122"/>
              </a:rPr>
              <a:t>配置类信息系统启动加载到内存使用。变更需要保持内存和数据库同步</a:t>
            </a:r>
            <a:endParaRPr lang="en-US" altLang="zh-CN" sz="1200" b="1" smtClean="0">
              <a:solidFill>
                <a:srgbClr val="000000"/>
              </a:solidFill>
              <a:latin typeface="楷体" pitchFamily="49" charset="-122"/>
              <a:ea typeface="楷体" pitchFamily="49" charset="-122"/>
            </a:endParaRPr>
          </a:p>
          <a:p>
            <a:pPr lvl="1"/>
            <a:r>
              <a:rPr lang="zh-CN" altLang="en-US" sz="1200" b="1" u="sng">
                <a:solidFill>
                  <a:srgbClr val="000000"/>
                </a:solidFill>
                <a:latin typeface="楷体" pitchFamily="49" charset="-122"/>
                <a:ea typeface="楷体" pitchFamily="49" charset="-122"/>
              </a:rPr>
              <a:t>码值表</a:t>
            </a:r>
            <a:r>
              <a:rPr lang="zh-CN" altLang="en-US" sz="1200">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标签信息表</a:t>
            </a:r>
            <a:r>
              <a:rPr lang="zh-CN" altLang="en-US" sz="1200">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标签映射信息表</a:t>
            </a:r>
            <a:r>
              <a:rPr lang="en-US" altLang="zh-CN" sz="1200" smtClean="0">
                <a:solidFill>
                  <a:srgbClr val="000000"/>
                </a:solidFill>
                <a:latin typeface="楷体" pitchFamily="49" charset="-122"/>
                <a:ea typeface="楷体" pitchFamily="49" charset="-122"/>
              </a:rPr>
              <a:t>;</a:t>
            </a:r>
          </a:p>
          <a:p>
            <a:pPr marL="228600" indent="-228600">
              <a:buFont typeface="+mj-lt"/>
              <a:buAutoNum type="arabicPeriod"/>
            </a:pPr>
            <a:r>
              <a:rPr lang="zh-CN" altLang="en-US" sz="1200" b="1" smtClean="0">
                <a:solidFill>
                  <a:srgbClr val="000000"/>
                </a:solidFill>
                <a:latin typeface="楷体" pitchFamily="49" charset="-122"/>
                <a:ea typeface="楷体" pitchFamily="49" charset="-122"/>
              </a:rPr>
              <a:t>整合层的表区分当前和历史，历史使用快照存储</a:t>
            </a:r>
            <a:endParaRPr lang="en-US" altLang="zh-CN" sz="1200" b="1">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当前层存储当前的全量数据，历史存储的是过去各时点的全量数据。</a:t>
            </a:r>
          </a:p>
          <a:p>
            <a:pPr marL="228600" indent="-228600">
              <a:buFont typeface="+mj-lt"/>
              <a:buAutoNum type="arabicPeriod"/>
            </a:pPr>
            <a:r>
              <a:rPr lang="zh-CN" altLang="en-US" sz="1200" b="1" smtClean="0">
                <a:solidFill>
                  <a:srgbClr val="000000"/>
                </a:solidFill>
                <a:latin typeface="楷体" pitchFamily="49" charset="-122"/>
                <a:ea typeface="楷体" pitchFamily="49" charset="-122"/>
              </a:rPr>
              <a:t>配置类的表需要做初始化</a:t>
            </a:r>
            <a:endParaRPr lang="en-US" altLang="zh-CN" sz="1200" b="1" smtClean="0">
              <a:solidFill>
                <a:srgbClr val="000000"/>
              </a:solidFill>
              <a:latin typeface="楷体" pitchFamily="49" charset="-122"/>
              <a:ea typeface="楷体" pitchFamily="49" charset="-122"/>
            </a:endParaRPr>
          </a:p>
          <a:p>
            <a:pPr lvl="1"/>
            <a:r>
              <a:rPr lang="zh-CN" altLang="en-US" sz="1200" b="1" u="sng">
                <a:solidFill>
                  <a:srgbClr val="000000"/>
                </a:solidFill>
                <a:latin typeface="楷体" pitchFamily="49" charset="-122"/>
                <a:ea typeface="楷体" pitchFamily="49" charset="-122"/>
              </a:rPr>
              <a:t>码值</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标签信息</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（产品树、投资组合树、资产结构树（暂时不实现））</a:t>
            </a:r>
            <a:endParaRPr lang="en-US" altLang="zh-CN" sz="1200" smtClean="0">
              <a:solidFill>
                <a:srgbClr val="000000"/>
              </a:solidFill>
              <a:latin typeface="楷体" pitchFamily="49" charset="-122"/>
              <a:ea typeface="楷体" pitchFamily="49" charset="-122"/>
            </a:endParaRPr>
          </a:p>
        </p:txBody>
      </p:sp>
      <p:sp>
        <p:nvSpPr>
          <p:cNvPr id="79" name="矩形标注 78"/>
          <p:cNvSpPr/>
          <p:nvPr/>
        </p:nvSpPr>
        <p:spPr>
          <a:xfrm>
            <a:off x="205757" y="5152769"/>
            <a:ext cx="1511307" cy="445836"/>
          </a:xfrm>
          <a:prstGeom prst="wedgeRectCallout">
            <a:avLst>
              <a:gd name="adj1" fmla="val -27183"/>
              <a:gd name="adj2" fmla="val -107185"/>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a:solidFill>
                  <a:srgbClr val="000000"/>
                </a:solidFill>
                <a:latin typeface="楷体" pitchFamily="49" charset="-122"/>
                <a:ea typeface="楷体" pitchFamily="49" charset="-122"/>
              </a:rPr>
              <a:t>加</a:t>
            </a:r>
            <a:r>
              <a:rPr lang="zh-CN" altLang="en-US" sz="1200" smtClean="0">
                <a:solidFill>
                  <a:srgbClr val="000000"/>
                </a:solidFill>
                <a:latin typeface="楷体" pitchFamily="49" charset="-122"/>
                <a:ea typeface="楷体" pitchFamily="49" charset="-122"/>
              </a:rPr>
              <a:t>粗加下划线表示表名</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字段名</a:t>
            </a:r>
            <a:endParaRPr lang="zh-CN" altLang="en-US" sz="1200">
              <a:solidFill>
                <a:srgbClr val="000000"/>
              </a:solidFill>
              <a:latin typeface="楷体" pitchFamily="49" charset="-122"/>
              <a:ea typeface="楷体" pitchFamily="49" charset="-122"/>
            </a:endParaRPr>
          </a:p>
        </p:txBody>
      </p:sp>
      <p:grpSp>
        <p:nvGrpSpPr>
          <p:cNvPr id="81" name="组合 80"/>
          <p:cNvGrpSpPr/>
          <p:nvPr/>
        </p:nvGrpSpPr>
        <p:grpSpPr>
          <a:xfrm>
            <a:off x="332392" y="1114758"/>
            <a:ext cx="1114864" cy="418013"/>
            <a:chOff x="404750" y="1114758"/>
            <a:chExt cx="1799268" cy="779864"/>
          </a:xfrm>
        </p:grpSpPr>
        <p:grpSp>
          <p:nvGrpSpPr>
            <p:cNvPr id="82" name="组合 81"/>
            <p:cNvGrpSpPr/>
            <p:nvPr/>
          </p:nvGrpSpPr>
          <p:grpSpPr>
            <a:xfrm>
              <a:off x="594369" y="1247851"/>
              <a:ext cx="1609649" cy="646771"/>
              <a:chOff x="895234" y="3468030"/>
              <a:chExt cx="989321" cy="646771"/>
            </a:xfrm>
          </p:grpSpPr>
          <p:sp>
            <p:nvSpPr>
              <p:cNvPr id="84" name="流程图: 文档 83"/>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latin typeface="楷体" pitchFamily="49" charset="-122"/>
                  <a:ea typeface="楷体" pitchFamily="49" charset="-122"/>
                </a:endParaRPr>
              </a:p>
            </p:txBody>
          </p:sp>
          <p:sp>
            <p:nvSpPr>
              <p:cNvPr id="85" name="TextBox 84"/>
              <p:cNvSpPr txBox="1"/>
              <p:nvPr/>
            </p:nvSpPr>
            <p:spPr>
              <a:xfrm>
                <a:off x="895234" y="3501485"/>
                <a:ext cx="989321" cy="430651"/>
              </a:xfrm>
              <a:prstGeom prst="rect">
                <a:avLst/>
              </a:prstGeom>
              <a:noFill/>
            </p:spPr>
            <p:txBody>
              <a:bodyPr wrap="square" rtlCol="0">
                <a:spAutoFit/>
              </a:bodyPr>
              <a:lstStyle/>
              <a:p>
                <a:r>
                  <a:rPr lang="en-US" altLang="zh-CN" sz="900" smtClean="0">
                    <a:solidFill>
                      <a:schemeClr val="bg2"/>
                    </a:solidFill>
                    <a:latin typeface="楷体" pitchFamily="49" charset="-122"/>
                    <a:ea typeface="楷体" pitchFamily="49" charset="-122"/>
                  </a:rPr>
                  <a:t>MID_XXX_XXX</a:t>
                </a:r>
              </a:p>
            </p:txBody>
          </p:sp>
        </p:grpSp>
        <p:sp>
          <p:nvSpPr>
            <p:cNvPr id="83" name="正五边形 82"/>
            <p:cNvSpPr/>
            <p:nvPr/>
          </p:nvSpPr>
          <p:spPr>
            <a:xfrm>
              <a:off x="404750" y="1114758"/>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latin typeface="楷体" pitchFamily="49" charset="-122"/>
                  <a:ea typeface="楷体" pitchFamily="49" charset="-122"/>
                </a:rPr>
                <a:t>1</a:t>
              </a:r>
              <a:endParaRPr lang="zh-CN" altLang="en-US" sz="1200">
                <a:solidFill>
                  <a:srgbClr val="000000"/>
                </a:solidFill>
                <a:latin typeface="楷体" pitchFamily="49" charset="-122"/>
                <a:ea typeface="楷体" pitchFamily="49" charset="-122"/>
              </a:endParaRPr>
            </a:p>
          </p:txBody>
        </p:sp>
      </p:grpSp>
      <p:graphicFrame>
        <p:nvGraphicFramePr>
          <p:cNvPr id="87" name="表格 86"/>
          <p:cNvGraphicFramePr>
            <a:graphicFrameLocks noGrp="1"/>
          </p:cNvGraphicFramePr>
          <p:nvPr>
            <p:extLst>
              <p:ext uri="{D42A27DB-BD31-4B8C-83A1-F6EECF244321}">
                <p14:modId xmlns:p14="http://schemas.microsoft.com/office/powerpoint/2010/main" val="4067384025"/>
              </p:ext>
            </p:extLst>
          </p:nvPr>
        </p:nvGraphicFramePr>
        <p:xfrm>
          <a:off x="323877" y="1673785"/>
          <a:ext cx="1324471" cy="1441960"/>
        </p:xfrm>
        <a:graphic>
          <a:graphicData uri="http://schemas.openxmlformats.org/drawingml/2006/table">
            <a:tbl>
              <a:tblPr>
                <a:tableStyleId>{5C22544A-7EE6-4342-B048-85BDC9FD1C3A}</a:tableStyleId>
              </a:tblPr>
              <a:tblGrid>
                <a:gridCol w="1324471"/>
              </a:tblGrid>
              <a:tr h="144196">
                <a:tc>
                  <a:txBody>
                    <a:bodyPr/>
                    <a:lstStyle/>
                    <a:p>
                      <a:pPr algn="l" fontAlgn="t"/>
                      <a:r>
                        <a:rPr lang="en-US" sz="800" u="none" strike="noStrike">
                          <a:solidFill>
                            <a:srgbClr val="000000"/>
                          </a:solidFill>
                          <a:effectLst/>
                          <a:latin typeface="楷体" pitchFamily="49" charset="-122"/>
                          <a:ea typeface="楷体" pitchFamily="49" charset="-122"/>
                        </a:rPr>
                        <a:t>ID</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头寸</a:t>
                      </a:r>
                      <a:r>
                        <a:rPr lang="en-US" sz="800" u="none" strike="noStrike">
                          <a:solidFill>
                            <a:srgbClr val="000000"/>
                          </a:solidFill>
                          <a:effectLst/>
                          <a:latin typeface="楷体" pitchFamily="49" charset="-122"/>
                          <a:ea typeface="楷体" pitchFamily="49" charset="-122"/>
                        </a:rPr>
                        <a:t>ID-</a:t>
                      </a:r>
                      <a:r>
                        <a:rPr lang="zh-CN" altLang="en-US" sz="800" u="none" strike="noStrike">
                          <a:solidFill>
                            <a:srgbClr val="000000"/>
                          </a:solidFill>
                          <a:effectLst/>
                          <a:latin typeface="楷体" pitchFamily="49" charset="-122"/>
                          <a:ea typeface="楷体" pitchFamily="49" charset="-122"/>
                        </a:rPr>
                        <a:t>源系统</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源系统编码</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源系统名称</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产品</a:t>
                      </a:r>
                      <a:r>
                        <a:rPr lang="en-US" sz="800" u="none" strike="noStrike">
                          <a:solidFill>
                            <a:srgbClr val="000000"/>
                          </a:solidFill>
                          <a:effectLst/>
                          <a:latin typeface="楷体" pitchFamily="49" charset="-122"/>
                          <a:ea typeface="楷体" pitchFamily="49" charset="-122"/>
                        </a:rPr>
                        <a:t>ID</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产品名称</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ctr"/>
                      <a:r>
                        <a:rPr lang="zh-CN" altLang="en-US" sz="800" b="0" i="0" u="none" strike="noStrike" smtClean="0">
                          <a:solidFill>
                            <a:srgbClr val="000000"/>
                          </a:solidFill>
                          <a:effectLst/>
                          <a:latin typeface="楷体" pitchFamily="49" charset="-122"/>
                          <a:ea typeface="楷体" pitchFamily="49" charset="-122"/>
                        </a:rPr>
                        <a:t>投资组合</a:t>
                      </a:r>
                      <a:r>
                        <a:rPr lang="en-US" altLang="zh-CN" sz="800" b="0" i="0" u="none" strike="noStrike" smtClean="0">
                          <a:solidFill>
                            <a:srgbClr val="000000"/>
                          </a:solidFill>
                          <a:effectLst/>
                          <a:latin typeface="楷体" pitchFamily="49" charset="-122"/>
                          <a:ea typeface="楷体" pitchFamily="49" charset="-122"/>
                        </a:rPr>
                        <a:t>ID</a:t>
                      </a:r>
                    </a:p>
                  </a:txBody>
                  <a:tcPr marL="8011" marR="8011" marT="8011" marB="0" anchor="ctr">
                    <a:solidFill>
                      <a:srgbClr val="FF0000"/>
                    </a:solidFill>
                  </a:tcPr>
                </a:tc>
              </a:tr>
              <a:tr h="144196">
                <a:tc>
                  <a:txBody>
                    <a:bodyPr/>
                    <a:lstStyle/>
                    <a:p>
                      <a:pPr algn="l" fontAlgn="ctr"/>
                      <a:r>
                        <a:rPr lang="zh-CN" altLang="en-US" sz="800" u="none" strike="noStrike" smtClean="0">
                          <a:solidFill>
                            <a:srgbClr val="000000"/>
                          </a:solidFill>
                          <a:effectLst/>
                          <a:latin typeface="楷体" pitchFamily="49" charset="-122"/>
                          <a:ea typeface="楷体" pitchFamily="49" charset="-122"/>
                        </a:rPr>
                        <a:t>交易所</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chemeClr val="tx2">
                        <a:lumMod val="60000"/>
                        <a:lumOff val="40000"/>
                      </a:schemeClr>
                    </a:solidFill>
                  </a:tcPr>
                </a:tc>
              </a:tr>
              <a:tr h="144196">
                <a:tc>
                  <a:txBody>
                    <a:bodyPr/>
                    <a:lstStyle/>
                    <a:p>
                      <a:pPr algn="l" fontAlgn="ctr"/>
                      <a:r>
                        <a:rPr lang="zh-CN" altLang="en-US" sz="800" u="none" strike="noStrike">
                          <a:solidFill>
                            <a:srgbClr val="000000"/>
                          </a:solidFill>
                          <a:effectLst/>
                          <a:latin typeface="楷体" pitchFamily="49" charset="-122"/>
                          <a:ea typeface="楷体" pitchFamily="49" charset="-122"/>
                        </a:rPr>
                        <a:t>账号</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会计分类</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bl>
          </a:graphicData>
        </a:graphic>
      </p:graphicFrame>
      <p:grpSp>
        <p:nvGrpSpPr>
          <p:cNvPr id="28" name="组合 27"/>
          <p:cNvGrpSpPr/>
          <p:nvPr/>
        </p:nvGrpSpPr>
        <p:grpSpPr>
          <a:xfrm>
            <a:off x="59202" y="3273960"/>
            <a:ext cx="2079887" cy="891673"/>
            <a:chOff x="57274" y="5602717"/>
            <a:chExt cx="2079887" cy="891673"/>
          </a:xfrm>
        </p:grpSpPr>
        <p:sp>
          <p:nvSpPr>
            <p:cNvPr id="80" name="矩形标注 79"/>
            <p:cNvSpPr/>
            <p:nvPr/>
          </p:nvSpPr>
          <p:spPr>
            <a:xfrm>
              <a:off x="57274" y="5602717"/>
              <a:ext cx="1804418" cy="891673"/>
            </a:xfrm>
            <a:prstGeom prst="wedgeRectCallout">
              <a:avLst>
                <a:gd name="adj1" fmla="val -10693"/>
                <a:gd name="adj2" fmla="val -6070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2" name="矩形 91"/>
            <p:cNvSpPr/>
            <p:nvPr/>
          </p:nvSpPr>
          <p:spPr>
            <a:xfrm>
              <a:off x="57274" y="6000200"/>
              <a:ext cx="266603" cy="105254"/>
            </a:xfrm>
            <a:prstGeom prst="rect">
              <a:avLst/>
            </a:prstGeom>
            <a:solidFill>
              <a:srgbClr val="A0EA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3" name="矩形 92"/>
            <p:cNvSpPr/>
            <p:nvPr/>
          </p:nvSpPr>
          <p:spPr>
            <a:xfrm>
              <a:off x="65789" y="6250875"/>
              <a:ext cx="266603" cy="1052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4" name="矩形 93"/>
            <p:cNvSpPr/>
            <p:nvPr/>
          </p:nvSpPr>
          <p:spPr>
            <a:xfrm>
              <a:off x="65789" y="5749525"/>
              <a:ext cx="266603" cy="10525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5" name="TextBox 94"/>
            <p:cNvSpPr txBox="1"/>
            <p:nvPr/>
          </p:nvSpPr>
          <p:spPr>
            <a:xfrm>
              <a:off x="273190" y="568673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完全由本系统加工产生的数据</a:t>
              </a:r>
            </a:p>
          </p:txBody>
        </p:sp>
        <p:sp>
          <p:nvSpPr>
            <p:cNvPr id="96" name="TextBox 95"/>
            <p:cNvSpPr txBox="1"/>
            <p:nvPr/>
          </p:nvSpPr>
          <p:spPr>
            <a:xfrm>
              <a:off x="273190" y="5937411"/>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完全由源系统加载的数据</a:t>
              </a:r>
            </a:p>
          </p:txBody>
        </p:sp>
        <p:sp>
          <p:nvSpPr>
            <p:cNvPr id="97" name="TextBox 96"/>
            <p:cNvSpPr txBox="1"/>
            <p:nvPr/>
          </p:nvSpPr>
          <p:spPr>
            <a:xfrm>
              <a:off x="273190" y="618808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源系统编码转化后加载的数据</a:t>
              </a:r>
            </a:p>
          </p:txBody>
        </p:sp>
      </p:grpSp>
      <p:sp>
        <p:nvSpPr>
          <p:cNvPr id="29" name="矩形 28"/>
          <p:cNvSpPr/>
          <p:nvPr/>
        </p:nvSpPr>
        <p:spPr>
          <a:xfrm>
            <a:off x="228600" y="4529240"/>
            <a:ext cx="1178528" cy="369332"/>
          </a:xfrm>
          <a:prstGeom prst="rect">
            <a:avLst/>
          </a:prstGeom>
        </p:spPr>
        <p:txBody>
          <a:bodyPr wrap="none">
            <a:spAutoFit/>
          </a:bodyPr>
          <a:lstStyle/>
          <a:p>
            <a:r>
              <a:rPr lang="en-US" altLang="zh-CN" sz="900" b="1" u="sng" smtClean="0">
                <a:solidFill>
                  <a:schemeClr val="bg2"/>
                </a:solidFill>
                <a:latin typeface="楷体" pitchFamily="49" charset="-122"/>
                <a:ea typeface="楷体" pitchFamily="49" charset="-122"/>
              </a:rPr>
              <a:t>MID_POS_HOLDSUB</a:t>
            </a:r>
          </a:p>
          <a:p>
            <a:r>
              <a:rPr lang="en-US" altLang="zh-CN" sz="900" b="1" u="sng" smtClean="0">
                <a:solidFill>
                  <a:schemeClr val="bg2"/>
                </a:solidFill>
                <a:latin typeface="楷体" pitchFamily="49" charset="-122"/>
                <a:ea typeface="楷体" pitchFamily="49" charset="-122"/>
              </a:rPr>
              <a:t>MID_POS_HOLDSUB</a:t>
            </a:r>
            <a:r>
              <a:rPr lang="en-US" altLang="zh-CN" sz="900" b="1" u="sng" smtClean="0"/>
              <a:t>.ID</a:t>
            </a:r>
            <a:endParaRPr lang="en-US" altLang="zh-CN" sz="900" b="1" u="sng">
              <a:solidFill>
                <a:schemeClr val="bg2"/>
              </a:solidFill>
              <a:latin typeface="楷体" pitchFamily="49" charset="-122"/>
              <a:ea typeface="楷体" pitchFamily="49" charset="-122"/>
            </a:endParaRPr>
          </a:p>
        </p:txBody>
      </p:sp>
      <p:grpSp>
        <p:nvGrpSpPr>
          <p:cNvPr id="98" name="组合 97"/>
          <p:cNvGrpSpPr/>
          <p:nvPr/>
        </p:nvGrpSpPr>
        <p:grpSpPr>
          <a:xfrm>
            <a:off x="2139089" y="5290770"/>
            <a:ext cx="989321" cy="646771"/>
            <a:chOff x="895234" y="3468030"/>
            <a:chExt cx="989321" cy="646771"/>
          </a:xfrm>
          <a:solidFill>
            <a:schemeClr val="accent5">
              <a:lumMod val="20000"/>
              <a:lumOff val="80000"/>
            </a:schemeClr>
          </a:solidFill>
        </p:grpSpPr>
        <p:sp>
          <p:nvSpPr>
            <p:cNvPr id="99" name="流程图: 文档 98"/>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0" name="TextBox 99"/>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O_XX_1</a:t>
              </a:r>
            </a:p>
            <a:p>
              <a:r>
                <a:rPr lang="en-US" altLang="zh-CN" sz="1200" smtClean="0">
                  <a:solidFill>
                    <a:srgbClr val="000000"/>
                  </a:solidFill>
                  <a:latin typeface="楷体" pitchFamily="49" charset="-122"/>
                  <a:ea typeface="楷体" pitchFamily="49" charset="-122"/>
                </a:rPr>
                <a:t>O_XX_2</a:t>
              </a:r>
              <a:endParaRPr lang="zh-CN" altLang="en-US" sz="1200">
                <a:solidFill>
                  <a:srgbClr val="000000"/>
                </a:solidFill>
                <a:latin typeface="楷体" pitchFamily="49" charset="-122"/>
                <a:ea typeface="楷体" pitchFamily="49" charset="-122"/>
              </a:endParaRPr>
            </a:p>
          </p:txBody>
        </p:sp>
      </p:grpSp>
      <p:grpSp>
        <p:nvGrpSpPr>
          <p:cNvPr id="104" name="组合 103"/>
          <p:cNvGrpSpPr/>
          <p:nvPr/>
        </p:nvGrpSpPr>
        <p:grpSpPr>
          <a:xfrm>
            <a:off x="7593334" y="5290770"/>
            <a:ext cx="1311712" cy="646771"/>
            <a:chOff x="895234" y="3468030"/>
            <a:chExt cx="989321" cy="646771"/>
          </a:xfrm>
          <a:solidFill>
            <a:schemeClr val="accent5">
              <a:lumMod val="75000"/>
            </a:schemeClr>
          </a:solidFill>
        </p:grpSpPr>
        <p:sp>
          <p:nvSpPr>
            <p:cNvPr id="105" name="流程图: 文档 104"/>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6" name="TextBox 105"/>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MID_POS_EQUITY</a:t>
              </a:r>
            </a:p>
            <a:p>
              <a:r>
                <a:rPr lang="en-US" altLang="zh-CN" sz="1200" smtClean="0">
                  <a:solidFill>
                    <a:srgbClr val="000000"/>
                  </a:solidFill>
                  <a:latin typeface="楷体" pitchFamily="49" charset="-122"/>
                  <a:ea typeface="楷体" pitchFamily="49" charset="-122"/>
                </a:rPr>
                <a:t>MID_POS_XXX</a:t>
              </a:r>
            </a:p>
          </p:txBody>
        </p:sp>
      </p:grpSp>
      <p:grpSp>
        <p:nvGrpSpPr>
          <p:cNvPr id="107" name="组合 106"/>
          <p:cNvGrpSpPr/>
          <p:nvPr/>
        </p:nvGrpSpPr>
        <p:grpSpPr>
          <a:xfrm>
            <a:off x="5686291" y="5290770"/>
            <a:ext cx="1609649" cy="652785"/>
            <a:chOff x="895234" y="3462016"/>
            <a:chExt cx="989321" cy="652785"/>
          </a:xfrm>
          <a:solidFill>
            <a:schemeClr val="accent5">
              <a:lumMod val="60000"/>
              <a:lumOff val="40000"/>
            </a:schemeClr>
          </a:solidFill>
        </p:grpSpPr>
        <p:sp>
          <p:nvSpPr>
            <p:cNvPr id="108" name="流程图: 文档 107"/>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9" name="TextBox 108"/>
            <p:cNvSpPr txBox="1"/>
            <p:nvPr/>
          </p:nvSpPr>
          <p:spPr>
            <a:xfrm>
              <a:off x="895234" y="3462016"/>
              <a:ext cx="989321" cy="646331"/>
            </a:xfrm>
            <a:prstGeom prst="rect">
              <a:avLst/>
            </a:prstGeom>
            <a:grpFill/>
            <a:ln>
              <a:solidFill>
                <a:schemeClr val="accent1"/>
              </a:solidFill>
            </a:ln>
          </p:spPr>
          <p:txBody>
            <a:bodyPr wrap="square" rtlCol="0">
              <a:spAutoFit/>
            </a:bodyPr>
            <a:lstStyle/>
            <a:p>
              <a:r>
                <a:rPr lang="en-US" altLang="zh-CN" sz="1200" err="1" smtClean="0">
                  <a:solidFill>
                    <a:srgbClr val="000000"/>
                  </a:solidFill>
                  <a:latin typeface="楷体" pitchFamily="49" charset="-122"/>
                  <a:ea typeface="楷体" pitchFamily="49" charset="-122"/>
                </a:rPr>
                <a:t>mid_ref_portfoliopos</a:t>
              </a:r>
              <a:r>
                <a:rPr lang="zh-CN" altLang="en-US" sz="1200">
                  <a:solidFill>
                    <a:srgbClr val="000000"/>
                  </a:solidFill>
                  <a:latin typeface="楷体" pitchFamily="49" charset="-122"/>
                  <a:ea typeface="楷体" pitchFamily="49" charset="-122"/>
                </a:rPr>
                <a:t>（树</a:t>
              </a:r>
              <a:r>
                <a:rPr lang="en-US" altLang="zh-CN" sz="120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标签映射信息表）</a:t>
              </a:r>
              <a:endParaRPr lang="en-US" altLang="zh-CN" sz="1200" smtClean="0">
                <a:solidFill>
                  <a:srgbClr val="000000"/>
                </a:solidFill>
                <a:latin typeface="楷体" pitchFamily="49" charset="-122"/>
                <a:ea typeface="楷体" pitchFamily="49" charset="-122"/>
              </a:endParaRPr>
            </a:p>
          </p:txBody>
        </p:sp>
      </p:grpSp>
      <p:grpSp>
        <p:nvGrpSpPr>
          <p:cNvPr id="31" name="组合 30"/>
          <p:cNvGrpSpPr/>
          <p:nvPr/>
        </p:nvGrpSpPr>
        <p:grpSpPr>
          <a:xfrm>
            <a:off x="3580916" y="5290770"/>
            <a:ext cx="1617488" cy="646771"/>
            <a:chOff x="3580916" y="5360630"/>
            <a:chExt cx="1617488" cy="646771"/>
          </a:xfrm>
        </p:grpSpPr>
        <p:grpSp>
          <p:nvGrpSpPr>
            <p:cNvPr id="101" name="组合 100"/>
            <p:cNvGrpSpPr/>
            <p:nvPr/>
          </p:nvGrpSpPr>
          <p:grpSpPr>
            <a:xfrm>
              <a:off x="3580916" y="5360630"/>
              <a:ext cx="1609649" cy="646771"/>
              <a:chOff x="895234" y="3468030"/>
              <a:chExt cx="989321" cy="646771"/>
            </a:xfrm>
            <a:solidFill>
              <a:schemeClr val="accent5">
                <a:lumMod val="40000"/>
                <a:lumOff val="60000"/>
              </a:schemeClr>
            </a:solidFill>
          </p:grpSpPr>
          <p:sp>
            <p:nvSpPr>
              <p:cNvPr id="102" name="流程图: 文档 101"/>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03" name="TextBox 102"/>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MID_POS_HOLD(</a:t>
                </a:r>
                <a:r>
                  <a:rPr lang="zh-CN" altLang="en-US" sz="1200">
                    <a:solidFill>
                      <a:srgbClr val="000000"/>
                    </a:solidFill>
                    <a:latin typeface="楷体" pitchFamily="49" charset="-122"/>
                    <a:ea typeface="楷体" pitchFamily="49" charset="-122"/>
                  </a:rPr>
                  <a:t>持仓信息表</a:t>
                </a:r>
                <a:r>
                  <a:rPr lang="en-US" altLang="zh-CN" sz="1200" smtClean="0">
                    <a:solidFill>
                      <a:srgbClr val="000000"/>
                    </a:solidFill>
                    <a:latin typeface="楷体" pitchFamily="49" charset="-122"/>
                    <a:ea typeface="楷体" pitchFamily="49" charset="-122"/>
                  </a:rPr>
                  <a:t>)</a:t>
                </a:r>
              </a:p>
            </p:txBody>
          </p:sp>
        </p:grpSp>
        <p:sp>
          <p:nvSpPr>
            <p:cNvPr id="110" name="矩形 109"/>
            <p:cNvSpPr/>
            <p:nvPr/>
          </p:nvSpPr>
          <p:spPr>
            <a:xfrm>
              <a:off x="4695902" y="5654735"/>
              <a:ext cx="502502" cy="230833"/>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4451525" y="5649675"/>
              <a:ext cx="375092" cy="230833"/>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12" name="TextBox 111"/>
          <p:cNvSpPr txBox="1"/>
          <p:nvPr/>
        </p:nvSpPr>
        <p:spPr>
          <a:xfrm>
            <a:off x="2012996" y="4298407"/>
            <a:ext cx="6815240" cy="830997"/>
          </a:xfrm>
          <a:prstGeom prst="rect">
            <a:avLst/>
          </a:prstGeom>
          <a:noFill/>
        </p:spPr>
        <p:txBody>
          <a:bodyPr wrap="square" rtlCol="0">
            <a:spAutoFit/>
          </a:bodyPr>
          <a:lstStyle/>
          <a:p>
            <a:r>
              <a:rPr lang="zh-CN" altLang="en-US" sz="1200" b="1">
                <a:solidFill>
                  <a:srgbClr val="000000"/>
                </a:solidFill>
                <a:latin typeface="楷体" pitchFamily="49" charset="-122"/>
                <a:ea typeface="楷体" pitchFamily="49" charset="-122"/>
              </a:rPr>
              <a:t>图例</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颜色由浅到深，表示数据加工的先后次序</a:t>
            </a:r>
            <a:endParaRPr lang="en-US" altLang="zh-CN" sz="1200"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a:solidFill>
                  <a:srgbClr val="000000"/>
                </a:solidFill>
                <a:latin typeface="楷体" pitchFamily="49" charset="-122"/>
                <a:ea typeface="楷体" pitchFamily="49" charset="-122"/>
              </a:rPr>
              <a:t>一</a:t>
            </a:r>
            <a:r>
              <a:rPr lang="zh-CN" altLang="en-US" sz="1200" smtClean="0">
                <a:solidFill>
                  <a:srgbClr val="000000"/>
                </a:solidFill>
                <a:latin typeface="楷体" pitchFamily="49" charset="-122"/>
                <a:ea typeface="楷体" pitchFamily="49" charset="-122"/>
              </a:rPr>
              <a:t>个表有多个颜色，表示被加工几次</a:t>
            </a:r>
            <a:endParaRPr lang="en-US" altLang="zh-CN" sz="1200"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箭头表示数据流转方向</a:t>
            </a:r>
            <a:endParaRPr lang="en-US" altLang="zh-CN" sz="1200" smtClean="0">
              <a:solidFill>
                <a:srgbClr val="000000"/>
              </a:solidFill>
              <a:latin typeface="楷体" pitchFamily="49" charset="-122"/>
              <a:ea typeface="楷体" pitchFamily="49" charset="-122"/>
            </a:endParaRPr>
          </a:p>
        </p:txBody>
      </p:sp>
      <p:cxnSp>
        <p:nvCxnSpPr>
          <p:cNvPr id="113" name="直接箭头连接符 112"/>
          <p:cNvCxnSpPr>
            <a:stCxn id="100" idx="3"/>
            <a:endCxn id="103" idx="1"/>
          </p:cNvCxnSpPr>
          <p:nvPr/>
        </p:nvCxnSpPr>
        <p:spPr>
          <a:xfrm>
            <a:off x="3128410" y="5555057"/>
            <a:ext cx="45250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箭头连接符 113"/>
          <p:cNvCxnSpPr>
            <a:stCxn id="103" idx="3"/>
          </p:cNvCxnSpPr>
          <p:nvPr/>
        </p:nvCxnSpPr>
        <p:spPr>
          <a:xfrm flipV="1">
            <a:off x="5190565" y="5555056"/>
            <a:ext cx="447139" cy="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直接箭头连接符 114"/>
          <p:cNvCxnSpPr>
            <a:stCxn id="108" idx="3"/>
            <a:endCxn id="105" idx="1"/>
          </p:cNvCxnSpPr>
          <p:nvPr/>
        </p:nvCxnSpPr>
        <p:spPr>
          <a:xfrm flipV="1">
            <a:off x="7295940" y="5614156"/>
            <a:ext cx="297394" cy="601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16" name="组合 115"/>
          <p:cNvGrpSpPr/>
          <p:nvPr/>
        </p:nvGrpSpPr>
        <p:grpSpPr>
          <a:xfrm>
            <a:off x="1934055" y="6157400"/>
            <a:ext cx="1736702" cy="514188"/>
            <a:chOff x="895234" y="3468030"/>
            <a:chExt cx="989321" cy="646771"/>
          </a:xfrm>
        </p:grpSpPr>
        <p:sp>
          <p:nvSpPr>
            <p:cNvPr id="117" name="流程图: 文档 116"/>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18" name="TextBox 117"/>
            <p:cNvSpPr txBox="1"/>
            <p:nvPr/>
          </p:nvSpPr>
          <p:spPr>
            <a:xfrm>
              <a:off x="895234" y="3501484"/>
              <a:ext cx="989321" cy="461665"/>
            </a:xfrm>
            <a:prstGeom prst="rect">
              <a:avLst/>
            </a:prstGeom>
            <a:noFill/>
          </p:spPr>
          <p:txBody>
            <a:bodyPr wrap="square" rtlCol="0">
              <a:spAutoFit/>
            </a:bodyPr>
            <a:lstStyle/>
            <a:p>
              <a:r>
                <a:rPr lang="en-US" altLang="zh-CN" sz="1200">
                  <a:solidFill>
                    <a:srgbClr val="000000"/>
                  </a:solidFill>
                  <a:latin typeface="楷体" pitchFamily="49" charset="-122"/>
                  <a:ea typeface="楷体" pitchFamily="49" charset="-122"/>
                </a:rPr>
                <a:t>mid_ref_portfolio </a:t>
              </a:r>
              <a:r>
                <a:rPr lang="zh-CN" altLang="en-US" sz="1200">
                  <a:solidFill>
                    <a:srgbClr val="000000"/>
                  </a:solidFill>
                  <a:latin typeface="楷体" pitchFamily="49" charset="-122"/>
                  <a:ea typeface="楷体" pitchFamily="49" charset="-122"/>
                </a:rPr>
                <a:t>（树</a:t>
              </a:r>
              <a:r>
                <a:rPr lang="en-US" altLang="zh-CN" sz="120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标签信息表）</a:t>
              </a:r>
              <a:endParaRPr lang="en-US" altLang="zh-CN" sz="1200" smtClean="0">
                <a:solidFill>
                  <a:srgbClr val="000000"/>
                </a:solidFill>
                <a:latin typeface="楷体" pitchFamily="49" charset="-122"/>
                <a:ea typeface="楷体" pitchFamily="49" charset="-122"/>
              </a:endParaRPr>
            </a:p>
          </p:txBody>
        </p:sp>
      </p:grpSp>
      <p:cxnSp>
        <p:nvCxnSpPr>
          <p:cNvPr id="119" name="直接箭头连接符 118"/>
          <p:cNvCxnSpPr/>
          <p:nvPr/>
        </p:nvCxnSpPr>
        <p:spPr>
          <a:xfrm flipV="1">
            <a:off x="2633749" y="5916175"/>
            <a:ext cx="0" cy="20093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852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latin typeface="楷体" panose="02010609060101010101" pitchFamily="49" charset="-122"/>
                <a:ea typeface="楷体" panose="02010609060101010101" pitchFamily="49" charset="-122"/>
              </a:rPr>
              <a:t>PPT</a:t>
            </a:r>
            <a:r>
              <a:rPr lang="zh-CN" altLang="en-US" smtClean="0">
                <a:latin typeface="楷体" panose="02010609060101010101" pitchFamily="49" charset="-122"/>
                <a:ea typeface="楷体" panose="02010609060101010101" pitchFamily="49" charset="-122"/>
              </a:rPr>
              <a:t>和数据库总览</a:t>
            </a:r>
            <a:endParaRPr lang="en-US">
              <a:latin typeface="楷体" panose="02010609060101010101" pitchFamily="49" charset="-122"/>
              <a:ea typeface="楷体" panose="02010609060101010101" pitchFamily="49" charset="-122"/>
            </a:endParaRPr>
          </a:p>
        </p:txBody>
      </p:sp>
      <p:sp>
        <p:nvSpPr>
          <p:cNvPr id="20" name="TextBox 19"/>
          <p:cNvSpPr txBox="1"/>
          <p:nvPr/>
        </p:nvSpPr>
        <p:spPr>
          <a:xfrm>
            <a:off x="228600" y="1151402"/>
            <a:ext cx="8696326" cy="1384995"/>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关键对象解释</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交易、头寸、产品、证券、合同条款、资产结构。这几个是不同的逻辑实体。</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en-US" altLang="zh-CN" sz="1200" smtClean="0">
                <a:solidFill>
                  <a:srgbClr val="000000"/>
                </a:solidFill>
                <a:latin typeface="楷体" pitchFamily="49" charset="-122"/>
                <a:ea typeface="楷体" pitchFamily="49" charset="-122"/>
              </a:rPr>
              <a:t>Sum(</a:t>
            </a:r>
            <a:r>
              <a:rPr lang="zh-CN" altLang="en-US" sz="1200" smtClean="0">
                <a:solidFill>
                  <a:srgbClr val="000000"/>
                </a:solidFill>
                <a:latin typeface="楷体" pitchFamily="49" charset="-122"/>
                <a:ea typeface="楷体" pitchFamily="49" charset="-122"/>
              </a:rPr>
              <a:t>交易</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头寸，交易的内容是某个标的物（这里简化成证券），如何交易</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合同条款（如：什么时候还本付息），多笔交易形成头寸多笔头寸构成一个资产结构。</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两笔交易：买入黄金、买入国债。这种情景下国债、黄金 都是交易的标的物。</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标的物和合同条款决定定价模型。买入国债，买入方式是即</a:t>
            </a:r>
            <a:r>
              <a:rPr lang="en-US" altLang="zh-CN" sz="1200" smtClean="0">
                <a:solidFill>
                  <a:srgbClr val="000000"/>
                </a:solidFill>
                <a:latin typeface="楷体" pitchFamily="49" charset="-122"/>
                <a:ea typeface="楷体" pitchFamily="49" charset="-122"/>
              </a:rPr>
              <a:t>or</a:t>
            </a:r>
            <a:r>
              <a:rPr lang="zh-CN" altLang="en-US" sz="1200" smtClean="0">
                <a:solidFill>
                  <a:srgbClr val="000000"/>
                </a:solidFill>
                <a:latin typeface="楷体" pitchFamily="49" charset="-122"/>
                <a:ea typeface="楷体" pitchFamily="49" charset="-122"/>
              </a:rPr>
              <a:t>远</a:t>
            </a:r>
            <a:r>
              <a:rPr lang="en-US" altLang="zh-CN" sz="1200" smtClean="0">
                <a:solidFill>
                  <a:srgbClr val="000000"/>
                </a:solidFill>
                <a:latin typeface="楷体" pitchFamily="49" charset="-122"/>
                <a:ea typeface="楷体" pitchFamily="49" charset="-122"/>
              </a:rPr>
              <a:t>or</a:t>
            </a:r>
            <a:r>
              <a:rPr lang="zh-CN" altLang="en-US" sz="1200" smtClean="0">
                <a:solidFill>
                  <a:srgbClr val="000000"/>
                </a:solidFill>
                <a:latin typeface="楷体" pitchFamily="49" charset="-122"/>
                <a:ea typeface="楷体" pitchFamily="49" charset="-122"/>
              </a:rPr>
              <a:t>掉</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国债的基本条款信息，这些决定了定价模型。</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产品</a:t>
            </a:r>
            <a:r>
              <a:rPr lang="en-US" altLang="zh-CN" sz="1200" smtClean="0">
                <a:solidFill>
                  <a:srgbClr val="000000"/>
                </a:solidFill>
                <a:latin typeface="楷体" pitchFamily="49" charset="-122"/>
                <a:ea typeface="楷体" pitchFamily="49" charset="-122"/>
              </a:rPr>
              <a:t>&lt;&gt;</a:t>
            </a:r>
            <a:r>
              <a:rPr lang="zh-CN" altLang="en-US" sz="1200" smtClean="0">
                <a:solidFill>
                  <a:srgbClr val="000000"/>
                </a:solidFill>
                <a:latin typeface="楷体" pitchFamily="49" charset="-122"/>
                <a:ea typeface="楷体" pitchFamily="49" charset="-122"/>
              </a:rPr>
              <a:t>标的物资产（</a:t>
            </a:r>
            <a:r>
              <a:rPr lang="zh-CN" altLang="en-US" sz="1200">
                <a:solidFill>
                  <a:srgbClr val="000000"/>
                </a:solidFill>
                <a:latin typeface="楷体" pitchFamily="49" charset="-122"/>
                <a:ea typeface="楷体" pitchFamily="49" charset="-122"/>
              </a:rPr>
              <a:t>产品</a:t>
            </a:r>
            <a:r>
              <a:rPr lang="en-US" altLang="zh-CN" sz="1200">
                <a:solidFill>
                  <a:srgbClr val="000000"/>
                </a:solidFill>
                <a:latin typeface="楷体" pitchFamily="49" charset="-122"/>
                <a:ea typeface="楷体" pitchFamily="49" charset="-122"/>
              </a:rPr>
              <a:t>&lt;&gt; </a:t>
            </a:r>
            <a:r>
              <a:rPr lang="en-US" altLang="zh-CN" sz="1200" smtClean="0">
                <a:solidFill>
                  <a:srgbClr val="000000"/>
                </a:solidFill>
                <a:latin typeface="楷体" pitchFamily="49" charset="-122"/>
                <a:ea typeface="楷体" pitchFamily="49" charset="-122"/>
              </a:rPr>
              <a:t>600001.sh</a:t>
            </a:r>
            <a:r>
              <a:rPr lang="zh-CN" altLang="en-US" sz="1200" smtClean="0">
                <a:solidFill>
                  <a:srgbClr val="000000"/>
                </a:solidFill>
                <a:latin typeface="楷体" pitchFamily="49" charset="-122"/>
                <a:ea typeface="楷体" pitchFamily="49" charset="-122"/>
              </a:rPr>
              <a:t>） 产品</a:t>
            </a:r>
            <a:r>
              <a:rPr lang="en-US" altLang="zh-CN" sz="1200" smtClean="0">
                <a:solidFill>
                  <a:srgbClr val="000000"/>
                </a:solidFill>
                <a:latin typeface="楷体" pitchFamily="49" charset="-122"/>
                <a:ea typeface="楷体" pitchFamily="49" charset="-122"/>
              </a:rPr>
              <a:t>&lt;&gt;</a:t>
            </a:r>
            <a:r>
              <a:rPr lang="zh-CN" altLang="en-US" sz="1200" smtClean="0">
                <a:solidFill>
                  <a:srgbClr val="000000"/>
                </a:solidFill>
                <a:latin typeface="楷体" pitchFamily="49" charset="-122"/>
                <a:ea typeface="楷体" pitchFamily="49" charset="-122"/>
              </a:rPr>
              <a:t>头寸</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产品</a:t>
            </a:r>
            <a:r>
              <a:rPr lang="en-US" altLang="zh-CN" sz="1200" smtClean="0">
                <a:solidFill>
                  <a:srgbClr val="000000"/>
                </a:solidFill>
                <a:latin typeface="楷体" pitchFamily="49" charset="-122"/>
                <a:ea typeface="楷体" pitchFamily="49" charset="-122"/>
              </a:rPr>
              <a:t>&lt;&gt;600001.sh) </a:t>
            </a:r>
            <a:r>
              <a:rPr lang="zh-CN" altLang="en-US" sz="1200" smtClean="0">
                <a:solidFill>
                  <a:srgbClr val="000000"/>
                </a:solidFill>
                <a:latin typeface="楷体" pitchFamily="49" charset="-122"/>
                <a:ea typeface="楷体" pitchFamily="49" charset="-122"/>
              </a:rPr>
              <a:t>头寸</a:t>
            </a:r>
            <a:r>
              <a:rPr lang="en-US" altLang="zh-CN" sz="1200" smtClean="0">
                <a:solidFill>
                  <a:srgbClr val="000000"/>
                </a:solidFill>
                <a:latin typeface="楷体" pitchFamily="49" charset="-122"/>
                <a:ea typeface="楷体" pitchFamily="49" charset="-122"/>
              </a:rPr>
              <a:t>&lt;&gt;</a:t>
            </a:r>
            <a:r>
              <a:rPr lang="zh-CN" altLang="en-US" sz="1200" smtClean="0">
                <a:solidFill>
                  <a:srgbClr val="000000"/>
                </a:solidFill>
                <a:latin typeface="楷体" pitchFamily="49" charset="-122"/>
                <a:ea typeface="楷体" pitchFamily="49" charset="-122"/>
              </a:rPr>
              <a:t>标的物</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头寸</a:t>
            </a:r>
            <a:r>
              <a:rPr lang="en-US" altLang="zh-CN" sz="1200" smtClean="0">
                <a:solidFill>
                  <a:srgbClr val="000000"/>
                </a:solidFill>
                <a:latin typeface="楷体" pitchFamily="49" charset="-122"/>
                <a:ea typeface="楷体" pitchFamily="49" charset="-122"/>
              </a:rPr>
              <a:t>&lt;&gt;600001.sh)</a:t>
            </a:r>
          </a:p>
        </p:txBody>
      </p:sp>
    </p:spTree>
    <p:extLst>
      <p:ext uri="{BB962C8B-B14F-4D97-AF65-F5344CB8AC3E}">
        <p14:creationId xmlns:p14="http://schemas.microsoft.com/office/powerpoint/2010/main" val="247604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市场数据上行</a:t>
            </a:r>
            <a:endParaRPr lang="en-US">
              <a:latin typeface="楷体" panose="02010609060101010101" pitchFamily="49" charset="-122"/>
              <a:ea typeface="楷体" panose="02010609060101010101" pitchFamily="49" charset="-122"/>
            </a:endParaRPr>
          </a:p>
        </p:txBody>
      </p:sp>
      <p:sp>
        <p:nvSpPr>
          <p:cNvPr id="6" name="Slide Number Placeholder 5"/>
          <p:cNvSpPr>
            <a:spLocks noGrp="1"/>
          </p:cNvSpPr>
          <p:nvPr>
            <p:ph type="sldNum" sz="quarter" idx="10"/>
          </p:nvPr>
        </p:nvSpPr>
        <p:spPr/>
        <p:txBody>
          <a:bodyPr/>
          <a:lstStyle/>
          <a:p>
            <a:fld id="{93AC2C76-E6AA-46CB-A2DE-F6E097F7C440}" type="slidenum">
              <a:rPr lang="en-GB" smtClean="0"/>
              <a:pPr/>
              <a:t>4</a:t>
            </a:fld>
            <a:endParaRPr lang="en-GB"/>
          </a:p>
        </p:txBody>
      </p:sp>
      <p:grpSp>
        <p:nvGrpSpPr>
          <p:cNvPr id="42" name="组合 41"/>
          <p:cNvGrpSpPr/>
          <p:nvPr/>
        </p:nvGrpSpPr>
        <p:grpSpPr>
          <a:xfrm>
            <a:off x="1851104" y="2138088"/>
            <a:ext cx="942280" cy="808464"/>
            <a:chOff x="819614" y="1299116"/>
            <a:chExt cx="942280" cy="808464"/>
          </a:xfrm>
        </p:grpSpPr>
        <p:sp>
          <p:nvSpPr>
            <p:cNvPr id="43" name="流程图: 准备 42"/>
            <p:cNvSpPr/>
            <p:nvPr/>
          </p:nvSpPr>
          <p:spPr bwMode="auto">
            <a:xfrm>
              <a:off x="819614" y="1299116"/>
              <a:ext cx="942280" cy="808464"/>
            </a:xfrm>
            <a:prstGeom prst="flowChartPreparat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p:txBody>
        </p:sp>
        <p:sp>
          <p:nvSpPr>
            <p:cNvPr id="44" name="TextBox 43"/>
            <p:cNvSpPr txBox="1"/>
            <p:nvPr/>
          </p:nvSpPr>
          <p:spPr>
            <a:xfrm>
              <a:off x="908825" y="1379176"/>
              <a:ext cx="853069"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rPr>
                <a:t>加载</a:t>
              </a: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原始市场数据</a:t>
              </a:r>
              <a:endParaRPr kumimoji="0" lang="en-US" altLang="zh-CN"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45" name="组合 44"/>
          <p:cNvGrpSpPr/>
          <p:nvPr/>
        </p:nvGrpSpPr>
        <p:grpSpPr>
          <a:xfrm>
            <a:off x="3842714" y="3569052"/>
            <a:ext cx="998036" cy="544569"/>
            <a:chOff x="3161369" y="2754352"/>
            <a:chExt cx="998036" cy="646331"/>
          </a:xfrm>
        </p:grpSpPr>
        <p:sp>
          <p:nvSpPr>
            <p:cNvPr id="46" name="流程图: 过程 45"/>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47" name="TextBox 46"/>
            <p:cNvSpPr txBox="1"/>
            <p:nvPr/>
          </p:nvSpPr>
          <p:spPr>
            <a:xfrm>
              <a:off x="3180886" y="2754352"/>
              <a:ext cx="970156" cy="3287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缺失补全</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48" name="组合 47"/>
          <p:cNvGrpSpPr/>
          <p:nvPr/>
        </p:nvGrpSpPr>
        <p:grpSpPr>
          <a:xfrm>
            <a:off x="4461024" y="1285132"/>
            <a:ext cx="900000" cy="495118"/>
            <a:chOff x="4070195" y="1380182"/>
            <a:chExt cx="535259" cy="495118"/>
          </a:xfrm>
        </p:grpSpPr>
        <p:sp>
          <p:nvSpPr>
            <p:cNvPr id="49" name="流程图: 文档 48"/>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50" name="TextBox 49"/>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（标准）</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51" name="组合 50"/>
          <p:cNvGrpSpPr/>
          <p:nvPr/>
        </p:nvGrpSpPr>
        <p:grpSpPr>
          <a:xfrm>
            <a:off x="3267844" y="1270541"/>
            <a:ext cx="900000" cy="495118"/>
            <a:chOff x="4070195" y="1380182"/>
            <a:chExt cx="535259" cy="495118"/>
          </a:xfrm>
        </p:grpSpPr>
        <p:sp>
          <p:nvSpPr>
            <p:cNvPr id="52" name="流程图: 文档 51"/>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53" name="TextBox 52"/>
            <p:cNvSpPr txBox="1"/>
            <p:nvPr/>
          </p:nvSpPr>
          <p:spPr>
            <a:xfrm>
              <a:off x="4081347" y="1380182"/>
              <a:ext cx="50180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校验规则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54" name="组合 53"/>
          <p:cNvGrpSpPr/>
          <p:nvPr/>
        </p:nvGrpSpPr>
        <p:grpSpPr>
          <a:xfrm>
            <a:off x="5320220" y="3189074"/>
            <a:ext cx="900000" cy="495118"/>
            <a:chOff x="4070195" y="1380182"/>
            <a:chExt cx="535259" cy="495118"/>
          </a:xfrm>
        </p:grpSpPr>
        <p:sp>
          <p:nvSpPr>
            <p:cNvPr id="55" name="流程图: 文档 54"/>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56" name="TextBox 55"/>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缺失补全规则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57" name="组合 56"/>
          <p:cNvGrpSpPr/>
          <p:nvPr/>
        </p:nvGrpSpPr>
        <p:grpSpPr>
          <a:xfrm>
            <a:off x="3842714" y="2225431"/>
            <a:ext cx="998036" cy="589174"/>
            <a:chOff x="3161369" y="2701412"/>
            <a:chExt cx="998036" cy="699271"/>
          </a:xfrm>
        </p:grpSpPr>
        <p:sp>
          <p:nvSpPr>
            <p:cNvPr id="58" name="流程图: 过程 57"/>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59" name="TextBox 58"/>
            <p:cNvSpPr txBox="1"/>
            <p:nvPr/>
          </p:nvSpPr>
          <p:spPr>
            <a:xfrm>
              <a:off x="3180886" y="270141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市场数据质量校验</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60" name="组合 59"/>
          <p:cNvGrpSpPr/>
          <p:nvPr/>
        </p:nvGrpSpPr>
        <p:grpSpPr>
          <a:xfrm>
            <a:off x="5309069" y="4034954"/>
            <a:ext cx="900000" cy="646331"/>
            <a:chOff x="4070195" y="1380182"/>
            <a:chExt cx="535259" cy="646331"/>
          </a:xfrm>
        </p:grpSpPr>
        <p:sp>
          <p:nvSpPr>
            <p:cNvPr id="61" name="流程图: 文档 60"/>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62" name="TextBox 61"/>
            <p:cNvSpPr txBox="1"/>
            <p:nvPr/>
          </p:nvSpPr>
          <p:spPr>
            <a:xfrm>
              <a:off x="4081347" y="1380182"/>
              <a:ext cx="50180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市场数据配置</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cxnSp>
        <p:nvCxnSpPr>
          <p:cNvPr id="63" name="肘形连接符 62"/>
          <p:cNvCxnSpPr>
            <a:stCxn id="52" idx="2"/>
            <a:endCxn id="59" idx="0"/>
          </p:cNvCxnSpPr>
          <p:nvPr/>
        </p:nvCxnSpPr>
        <p:spPr bwMode="auto">
          <a:xfrm rot="16200000" flipH="1">
            <a:off x="3787396" y="1665518"/>
            <a:ext cx="490360" cy="629465"/>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64" name="肘形连接符 63"/>
          <p:cNvCxnSpPr>
            <a:stCxn id="49" idx="2"/>
            <a:endCxn id="59" idx="0"/>
          </p:cNvCxnSpPr>
          <p:nvPr/>
        </p:nvCxnSpPr>
        <p:spPr bwMode="auto">
          <a:xfrm rot="5400000">
            <a:off x="4391283" y="1705689"/>
            <a:ext cx="475769" cy="563715"/>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cxnSp>
        <p:nvCxnSpPr>
          <p:cNvPr id="65" name="直接箭头连接符 64"/>
          <p:cNvCxnSpPr>
            <a:stCxn id="43" idx="3"/>
            <a:endCxn id="58" idx="1"/>
          </p:cNvCxnSpPr>
          <p:nvPr/>
        </p:nvCxnSpPr>
        <p:spPr bwMode="auto">
          <a:xfrm>
            <a:off x="2793384" y="2542320"/>
            <a:ext cx="1049330" cy="1"/>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66" name="直接箭头连接符 65"/>
          <p:cNvCxnSpPr>
            <a:stCxn id="58" idx="2"/>
            <a:endCxn id="46" idx="0"/>
          </p:cNvCxnSpPr>
          <p:nvPr/>
        </p:nvCxnSpPr>
        <p:spPr bwMode="auto">
          <a:xfrm>
            <a:off x="4341732" y="2814605"/>
            <a:ext cx="0" cy="754447"/>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67" name="肘形连接符 66"/>
          <p:cNvCxnSpPr>
            <a:stCxn id="55" idx="1"/>
            <a:endCxn id="46" idx="3"/>
          </p:cNvCxnSpPr>
          <p:nvPr/>
        </p:nvCxnSpPr>
        <p:spPr bwMode="auto">
          <a:xfrm rot="10800000" flipV="1">
            <a:off x="4840750" y="3452857"/>
            <a:ext cx="479470" cy="388480"/>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68" name="肘形连接符 67"/>
          <p:cNvCxnSpPr>
            <a:stCxn id="62" idx="1"/>
            <a:endCxn id="46" idx="3"/>
          </p:cNvCxnSpPr>
          <p:nvPr/>
        </p:nvCxnSpPr>
        <p:spPr bwMode="auto">
          <a:xfrm rot="10800000">
            <a:off x="4840750" y="3841338"/>
            <a:ext cx="487070" cy="516783"/>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cxnSp>
        <p:nvCxnSpPr>
          <p:cNvPr id="69" name="直接箭头连接符 68"/>
          <p:cNvCxnSpPr>
            <a:stCxn id="46" idx="2"/>
            <a:endCxn id="71" idx="0"/>
          </p:cNvCxnSpPr>
          <p:nvPr/>
        </p:nvCxnSpPr>
        <p:spPr bwMode="auto">
          <a:xfrm>
            <a:off x="4341732" y="4113621"/>
            <a:ext cx="8366" cy="672931"/>
          </a:xfrm>
          <a:prstGeom prst="straightConnector1">
            <a:avLst/>
          </a:prstGeom>
          <a:solidFill>
            <a:srgbClr val="BBE0E3"/>
          </a:solidFill>
          <a:ln w="9525" cap="flat" cmpd="sng" algn="ctr">
            <a:solidFill>
              <a:srgbClr val="000000"/>
            </a:solidFill>
            <a:prstDash val="solid"/>
            <a:round/>
            <a:headEnd type="none" w="med" len="med"/>
            <a:tailEnd type="arrow"/>
          </a:ln>
          <a:effectLst/>
        </p:spPr>
      </p:cxnSp>
      <p:grpSp>
        <p:nvGrpSpPr>
          <p:cNvPr id="70" name="组合 69"/>
          <p:cNvGrpSpPr/>
          <p:nvPr/>
        </p:nvGrpSpPr>
        <p:grpSpPr>
          <a:xfrm>
            <a:off x="3851080" y="4786552"/>
            <a:ext cx="998036" cy="544569"/>
            <a:chOff x="3161369" y="2754352"/>
            <a:chExt cx="998036" cy="646331"/>
          </a:xfrm>
        </p:grpSpPr>
        <p:sp>
          <p:nvSpPr>
            <p:cNvPr id="71" name="流程图: 过程 70"/>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72" name="TextBox 71"/>
            <p:cNvSpPr txBox="1"/>
            <p:nvPr/>
          </p:nvSpPr>
          <p:spPr>
            <a:xfrm>
              <a:off x="3180886" y="275435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市场数据上行接口生成</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sp>
        <p:nvSpPr>
          <p:cNvPr id="73" name="流程图: 终止 72"/>
          <p:cNvSpPr/>
          <p:nvPr/>
        </p:nvSpPr>
        <p:spPr bwMode="auto">
          <a:xfrm>
            <a:off x="3758471" y="5805217"/>
            <a:ext cx="1194408" cy="544569"/>
          </a:xfrm>
          <a:prstGeom prst="flowChartTerminator">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上行接口</a:t>
            </a:r>
            <a:endParaRPr kumimoji="0" lang="zh-CN" altLang="en-US" sz="1200" b="0" i="0" u="none" strike="noStrike" kern="0" cap="none" spc="0" normalizeH="0" baseline="0" noProof="0" smtClean="0">
              <a:ln>
                <a:noFill/>
              </a:ln>
              <a:solidFill>
                <a:srgbClr val="000000"/>
              </a:solidFill>
              <a:effectLst/>
              <a:uLnTx/>
              <a:uFillTx/>
              <a:latin typeface="楷体" pitchFamily="49" charset="-122"/>
              <a:ea typeface="楷体" pitchFamily="49" charset="-122"/>
            </a:endParaRPr>
          </a:p>
        </p:txBody>
      </p:sp>
      <p:cxnSp>
        <p:nvCxnSpPr>
          <p:cNvPr id="74" name="直接箭头连接符 73"/>
          <p:cNvCxnSpPr>
            <a:stCxn id="71" idx="2"/>
            <a:endCxn id="73" idx="0"/>
          </p:cNvCxnSpPr>
          <p:nvPr/>
        </p:nvCxnSpPr>
        <p:spPr bwMode="auto">
          <a:xfrm>
            <a:off x="4350098" y="5331121"/>
            <a:ext cx="5577" cy="474096"/>
          </a:xfrm>
          <a:prstGeom prst="straightConnector1">
            <a:avLst/>
          </a:prstGeom>
          <a:solidFill>
            <a:srgbClr val="BBE0E3"/>
          </a:solidFill>
          <a:ln w="9525" cap="flat" cmpd="sng" algn="ctr">
            <a:solidFill>
              <a:srgbClr val="000000"/>
            </a:solidFill>
            <a:prstDash val="solid"/>
            <a:round/>
            <a:headEnd type="none" w="med" len="med"/>
            <a:tailEnd type="arrow"/>
          </a:ln>
          <a:effectLst/>
        </p:spPr>
      </p:cxnSp>
      <p:sp>
        <p:nvSpPr>
          <p:cNvPr id="75" name="太阳形 74"/>
          <p:cNvSpPr/>
          <p:nvPr/>
        </p:nvSpPr>
        <p:spPr bwMode="auto">
          <a:xfrm>
            <a:off x="4371277" y="1173983"/>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76" name="太阳形 75"/>
          <p:cNvSpPr/>
          <p:nvPr/>
        </p:nvSpPr>
        <p:spPr bwMode="auto">
          <a:xfrm>
            <a:off x="5962407" y="3888716"/>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Tree>
    <p:extLst>
      <p:ext uri="{BB962C8B-B14F-4D97-AF65-F5344CB8AC3E}">
        <p14:creationId xmlns:p14="http://schemas.microsoft.com/office/powerpoint/2010/main" val="1686806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endParaRPr lang="en-US">
              <a:latin typeface="楷体" panose="02010609060101010101" pitchFamily="49" charset="-122"/>
              <a:ea typeface="楷体" panose="02010609060101010101" pitchFamily="49" charset="-122"/>
            </a:endParaRPr>
          </a:p>
        </p:txBody>
      </p:sp>
      <p:sp>
        <p:nvSpPr>
          <p:cNvPr id="6" name="Slide Number Placeholder 5"/>
          <p:cNvSpPr>
            <a:spLocks noGrp="1"/>
          </p:cNvSpPr>
          <p:nvPr>
            <p:ph type="sldNum" sz="quarter" idx="10"/>
          </p:nvPr>
        </p:nvSpPr>
        <p:spPr/>
        <p:txBody>
          <a:bodyPr/>
          <a:lstStyle/>
          <a:p>
            <a:fld id="{93AC2C76-E6AA-46CB-A2DE-F6E097F7C440}" type="slidenum">
              <a:rPr lang="en-GB" smtClean="0"/>
              <a:pPr/>
              <a:t>5</a:t>
            </a:fld>
            <a:endParaRPr lang="en-GB"/>
          </a:p>
        </p:txBody>
      </p:sp>
      <p:grpSp>
        <p:nvGrpSpPr>
          <p:cNvPr id="131" name="组合 130"/>
          <p:cNvGrpSpPr/>
          <p:nvPr/>
        </p:nvGrpSpPr>
        <p:grpSpPr>
          <a:xfrm>
            <a:off x="1118258" y="1921738"/>
            <a:ext cx="942280" cy="808464"/>
            <a:chOff x="819614" y="1299116"/>
            <a:chExt cx="942280" cy="808464"/>
          </a:xfrm>
        </p:grpSpPr>
        <p:sp>
          <p:nvSpPr>
            <p:cNvPr id="132" name="流程图: 准备 131"/>
            <p:cNvSpPr/>
            <p:nvPr/>
          </p:nvSpPr>
          <p:spPr bwMode="auto">
            <a:xfrm>
              <a:off x="819614" y="1299116"/>
              <a:ext cx="942280" cy="808464"/>
            </a:xfrm>
            <a:prstGeom prst="flowChartPreparat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p:txBody>
        </p:sp>
        <p:sp>
          <p:nvSpPr>
            <p:cNvPr id="133" name="TextBox 132"/>
            <p:cNvSpPr txBox="1"/>
            <p:nvPr/>
          </p:nvSpPr>
          <p:spPr>
            <a:xfrm>
              <a:off x="908825" y="1379176"/>
              <a:ext cx="85306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rPr>
                <a:t>加载原始交易</a:t>
              </a:r>
              <a:r>
                <a:rPr kumimoji="0" lang="en-US" altLang="zh-CN" sz="1200" b="0" i="0" u="none" strike="noStrike" kern="0" cap="none" spc="0" normalizeH="0" baseline="0" noProof="0">
                  <a:ln>
                    <a:noFill/>
                  </a:ln>
                  <a:solidFill>
                    <a:sysClr val="windowText" lastClr="000000"/>
                  </a:solidFill>
                  <a:effectLst/>
                  <a:uLnTx/>
                  <a:uFillTx/>
                  <a:latin typeface="楷体" pitchFamily="49" charset="-122"/>
                  <a:ea typeface="楷体" pitchFamily="49" charset="-122"/>
                </a:rPr>
                <a:t>/</a:t>
              </a:r>
              <a:r>
                <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rPr>
                <a:t>头寸</a:t>
              </a: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数据</a:t>
              </a:r>
              <a:endParaRPr kumimoji="0" lang="en-US" altLang="zh-CN"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34" name="组合 133"/>
          <p:cNvGrpSpPr/>
          <p:nvPr/>
        </p:nvGrpSpPr>
        <p:grpSpPr>
          <a:xfrm>
            <a:off x="4214968" y="2064343"/>
            <a:ext cx="998036" cy="544569"/>
            <a:chOff x="3161369" y="2754352"/>
            <a:chExt cx="998036" cy="646331"/>
          </a:xfrm>
        </p:grpSpPr>
        <p:sp>
          <p:nvSpPr>
            <p:cNvPr id="135" name="流程图: 过程 134"/>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36" name="TextBox 135"/>
            <p:cNvSpPr txBox="1"/>
            <p:nvPr/>
          </p:nvSpPr>
          <p:spPr>
            <a:xfrm>
              <a:off x="3180886" y="2754352"/>
              <a:ext cx="97015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生成初始化整合层头寸</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37" name="组合 136"/>
          <p:cNvGrpSpPr/>
          <p:nvPr/>
        </p:nvGrpSpPr>
        <p:grpSpPr>
          <a:xfrm>
            <a:off x="3352468" y="1190960"/>
            <a:ext cx="900000" cy="495118"/>
            <a:chOff x="4070195" y="1380182"/>
            <a:chExt cx="535259" cy="495118"/>
          </a:xfrm>
        </p:grpSpPr>
        <p:sp>
          <p:nvSpPr>
            <p:cNvPr id="138" name="流程图: 文档 137"/>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39" name="TextBox 138"/>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（标准）</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40" name="组合 139"/>
          <p:cNvGrpSpPr/>
          <p:nvPr/>
        </p:nvGrpSpPr>
        <p:grpSpPr>
          <a:xfrm>
            <a:off x="5764848" y="2596603"/>
            <a:ext cx="900000" cy="646331"/>
            <a:chOff x="4070195" y="1380182"/>
            <a:chExt cx="535259" cy="646331"/>
          </a:xfrm>
        </p:grpSpPr>
        <p:sp>
          <p:nvSpPr>
            <p:cNvPr id="141" name="流程图: 文档 140"/>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42" name="TextBox 141"/>
            <p:cNvSpPr txBox="1"/>
            <p:nvPr/>
          </p:nvSpPr>
          <p:spPr>
            <a:xfrm>
              <a:off x="4081347" y="1380182"/>
              <a:ext cx="50180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贴源层数据</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43" name="组合 142"/>
          <p:cNvGrpSpPr/>
          <p:nvPr/>
        </p:nvGrpSpPr>
        <p:grpSpPr>
          <a:xfrm>
            <a:off x="4206605" y="2947588"/>
            <a:ext cx="998036" cy="646331"/>
            <a:chOff x="3161369" y="2701412"/>
            <a:chExt cx="998036" cy="767109"/>
          </a:xfrm>
        </p:grpSpPr>
        <p:sp>
          <p:nvSpPr>
            <p:cNvPr id="144" name="流程图: 过程 143"/>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45" name="TextBox 144"/>
            <p:cNvSpPr txBox="1"/>
            <p:nvPr/>
          </p:nvSpPr>
          <p:spPr>
            <a:xfrm>
              <a:off x="3180886" y="2701412"/>
              <a:ext cx="970156" cy="7671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建立头寸与树节点关系</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（打标签）</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46" name="组合 145"/>
          <p:cNvGrpSpPr/>
          <p:nvPr/>
        </p:nvGrpSpPr>
        <p:grpSpPr>
          <a:xfrm>
            <a:off x="5764848" y="3380648"/>
            <a:ext cx="900000" cy="495118"/>
            <a:chOff x="4070195" y="1380182"/>
            <a:chExt cx="535259" cy="495118"/>
          </a:xfrm>
        </p:grpSpPr>
        <p:sp>
          <p:nvSpPr>
            <p:cNvPr id="147" name="流程图: 文档 146"/>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48" name="TextBox 147"/>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树信息和节点规则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49" name="组合 148"/>
          <p:cNvGrpSpPr/>
          <p:nvPr/>
        </p:nvGrpSpPr>
        <p:grpSpPr>
          <a:xfrm>
            <a:off x="2081073" y="1190960"/>
            <a:ext cx="900000" cy="495118"/>
            <a:chOff x="4070195" y="1380182"/>
            <a:chExt cx="535259" cy="495118"/>
          </a:xfrm>
        </p:grpSpPr>
        <p:sp>
          <p:nvSpPr>
            <p:cNvPr id="150" name="流程图: 文档 149"/>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51" name="TextBox 150"/>
            <p:cNvSpPr txBox="1"/>
            <p:nvPr/>
          </p:nvSpPr>
          <p:spPr>
            <a:xfrm>
              <a:off x="4081347" y="1380182"/>
              <a:ext cx="50180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校验规则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52" name="组合 151"/>
          <p:cNvGrpSpPr/>
          <p:nvPr/>
        </p:nvGrpSpPr>
        <p:grpSpPr>
          <a:xfrm>
            <a:off x="2527400" y="2086631"/>
            <a:ext cx="907346" cy="494023"/>
            <a:chOff x="1966729" y="1867621"/>
            <a:chExt cx="907346" cy="494023"/>
          </a:xfrm>
        </p:grpSpPr>
        <p:sp>
          <p:nvSpPr>
            <p:cNvPr id="153" name="流程图: 决策 152"/>
            <p:cNvSpPr/>
            <p:nvPr/>
          </p:nvSpPr>
          <p:spPr bwMode="auto">
            <a:xfrm>
              <a:off x="1966729" y="1867621"/>
              <a:ext cx="903248" cy="494023"/>
            </a:xfrm>
            <a:prstGeom prst="flowChartDecis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54" name="TextBox 153"/>
            <p:cNvSpPr txBox="1"/>
            <p:nvPr/>
          </p:nvSpPr>
          <p:spPr>
            <a:xfrm>
              <a:off x="2018372" y="1967365"/>
              <a:ext cx="85570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质量校验</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55" name="组合 154"/>
          <p:cNvGrpSpPr/>
          <p:nvPr/>
        </p:nvGrpSpPr>
        <p:grpSpPr>
          <a:xfrm>
            <a:off x="4261379" y="4201131"/>
            <a:ext cx="907346" cy="494023"/>
            <a:chOff x="1966729" y="1867621"/>
            <a:chExt cx="907346" cy="494023"/>
          </a:xfrm>
        </p:grpSpPr>
        <p:sp>
          <p:nvSpPr>
            <p:cNvPr id="156" name="流程图: 决策 155"/>
            <p:cNvSpPr/>
            <p:nvPr/>
          </p:nvSpPr>
          <p:spPr bwMode="auto">
            <a:xfrm>
              <a:off x="1966729" y="1867621"/>
              <a:ext cx="903248" cy="494023"/>
            </a:xfrm>
            <a:prstGeom prst="flowChartDecis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57" name="TextBox 156"/>
            <p:cNvSpPr txBox="1"/>
            <p:nvPr/>
          </p:nvSpPr>
          <p:spPr>
            <a:xfrm>
              <a:off x="2018372" y="1967365"/>
              <a:ext cx="85570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质量校验</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58" name="组合 157"/>
          <p:cNvGrpSpPr/>
          <p:nvPr/>
        </p:nvGrpSpPr>
        <p:grpSpPr>
          <a:xfrm>
            <a:off x="5764848" y="5263290"/>
            <a:ext cx="900000" cy="495118"/>
            <a:chOff x="4070195" y="1380182"/>
            <a:chExt cx="535259" cy="495118"/>
          </a:xfrm>
        </p:grpSpPr>
        <p:sp>
          <p:nvSpPr>
            <p:cNvPr id="159" name="流程图: 文档 158"/>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60" name="TextBox 159"/>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接口格式</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cxnSp>
        <p:nvCxnSpPr>
          <p:cNvPr id="161" name="直接箭头连接符 160"/>
          <p:cNvCxnSpPr>
            <a:stCxn id="133" idx="3"/>
            <a:endCxn id="153" idx="1"/>
          </p:cNvCxnSpPr>
          <p:nvPr/>
        </p:nvCxnSpPr>
        <p:spPr bwMode="auto">
          <a:xfrm>
            <a:off x="2060538" y="2324964"/>
            <a:ext cx="466862" cy="8679"/>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62" name="直接箭头连接符 161"/>
          <p:cNvCxnSpPr>
            <a:stCxn id="153" idx="3"/>
            <a:endCxn id="135" idx="1"/>
          </p:cNvCxnSpPr>
          <p:nvPr/>
        </p:nvCxnSpPr>
        <p:spPr bwMode="auto">
          <a:xfrm>
            <a:off x="3430648" y="2333643"/>
            <a:ext cx="784320" cy="2985"/>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63" name="肘形连接符 162"/>
          <p:cNvCxnSpPr>
            <a:stCxn id="141" idx="1"/>
            <a:endCxn id="144" idx="3"/>
          </p:cNvCxnSpPr>
          <p:nvPr/>
        </p:nvCxnSpPr>
        <p:spPr bwMode="auto">
          <a:xfrm rot="10800000" flipV="1">
            <a:off x="5204642" y="2860386"/>
            <a:ext cx="560207" cy="404092"/>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164" name="肘形连接符 163"/>
          <p:cNvCxnSpPr>
            <a:stCxn id="148" idx="1"/>
            <a:endCxn id="144" idx="3"/>
          </p:cNvCxnSpPr>
          <p:nvPr/>
        </p:nvCxnSpPr>
        <p:spPr bwMode="auto">
          <a:xfrm rot="10800000">
            <a:off x="5204641" y="3264479"/>
            <a:ext cx="578958" cy="347003"/>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165" name="直接连接符 164"/>
          <p:cNvCxnSpPr>
            <a:stCxn id="159" idx="1"/>
            <a:endCxn id="183" idx="3"/>
          </p:cNvCxnSpPr>
          <p:nvPr/>
        </p:nvCxnSpPr>
        <p:spPr bwMode="auto">
          <a:xfrm flipH="1" flipV="1">
            <a:off x="5201856" y="5524264"/>
            <a:ext cx="562992" cy="2809"/>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66" name="直接箭头连接符 165"/>
          <p:cNvCxnSpPr>
            <a:stCxn id="145" idx="2"/>
            <a:endCxn id="156" idx="0"/>
          </p:cNvCxnSpPr>
          <p:nvPr/>
        </p:nvCxnSpPr>
        <p:spPr bwMode="auto">
          <a:xfrm>
            <a:off x="4711200" y="3593919"/>
            <a:ext cx="1803" cy="607212"/>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167" name="直接箭头连接符 166"/>
          <p:cNvCxnSpPr>
            <a:stCxn id="156" idx="2"/>
            <a:endCxn id="182" idx="0"/>
          </p:cNvCxnSpPr>
          <p:nvPr/>
        </p:nvCxnSpPr>
        <p:spPr bwMode="auto">
          <a:xfrm flipH="1">
            <a:off x="4711201" y="4695154"/>
            <a:ext cx="1802" cy="598277"/>
          </a:xfrm>
          <a:prstGeom prst="straightConnector1">
            <a:avLst/>
          </a:prstGeom>
          <a:solidFill>
            <a:srgbClr val="BBE0E3"/>
          </a:solidFill>
          <a:ln w="9525" cap="flat" cmpd="sng" algn="ctr">
            <a:solidFill>
              <a:srgbClr val="000000"/>
            </a:solidFill>
            <a:prstDash val="solid"/>
            <a:round/>
            <a:headEnd type="none" w="med" len="med"/>
            <a:tailEnd type="arrow"/>
          </a:ln>
          <a:effectLst/>
        </p:spPr>
      </p:cxnSp>
      <p:grpSp>
        <p:nvGrpSpPr>
          <p:cNvPr id="168" name="组合 167"/>
          <p:cNvGrpSpPr/>
          <p:nvPr/>
        </p:nvGrpSpPr>
        <p:grpSpPr>
          <a:xfrm>
            <a:off x="5764848" y="4611996"/>
            <a:ext cx="900000" cy="495118"/>
            <a:chOff x="4070195" y="1380182"/>
            <a:chExt cx="535259" cy="495118"/>
          </a:xfrm>
        </p:grpSpPr>
        <p:sp>
          <p:nvSpPr>
            <p:cNvPr id="169" name="流程图: 文档 168"/>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70" name="TextBox 169"/>
            <p:cNvSpPr txBox="1"/>
            <p:nvPr/>
          </p:nvSpPr>
          <p:spPr>
            <a:xfrm>
              <a:off x="4081347" y="1380182"/>
              <a:ext cx="501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参考信息</a:t>
              </a:r>
              <a:endParaRPr kumimoji="0" lang="en-US" altLang="zh-CN"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（标准）</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grpSp>
        <p:nvGrpSpPr>
          <p:cNvPr id="171" name="组合 170"/>
          <p:cNvGrpSpPr/>
          <p:nvPr/>
        </p:nvGrpSpPr>
        <p:grpSpPr>
          <a:xfrm>
            <a:off x="5764848" y="4001794"/>
            <a:ext cx="900000" cy="495118"/>
            <a:chOff x="4070195" y="1380182"/>
            <a:chExt cx="535259" cy="495118"/>
          </a:xfrm>
        </p:grpSpPr>
        <p:sp>
          <p:nvSpPr>
            <p:cNvPr id="172" name="流程图: 文档 171"/>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73" name="TextBox 172"/>
            <p:cNvSpPr txBox="1"/>
            <p:nvPr/>
          </p:nvSpPr>
          <p:spPr>
            <a:xfrm>
              <a:off x="4081347" y="1380182"/>
              <a:ext cx="50180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校验规则</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cxnSp>
        <p:nvCxnSpPr>
          <p:cNvPr id="174" name="肘形连接符 173"/>
          <p:cNvCxnSpPr>
            <a:stCxn id="172" idx="1"/>
            <a:endCxn id="156" idx="3"/>
          </p:cNvCxnSpPr>
          <p:nvPr/>
        </p:nvCxnSpPr>
        <p:spPr bwMode="auto">
          <a:xfrm rot="10800000" flipV="1">
            <a:off x="5164628" y="4265577"/>
            <a:ext cx="600221" cy="182566"/>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cxnSp>
        <p:nvCxnSpPr>
          <p:cNvPr id="175" name="肘形连接符 174"/>
          <p:cNvCxnSpPr>
            <a:stCxn id="169" idx="1"/>
            <a:endCxn id="157" idx="3"/>
          </p:cNvCxnSpPr>
          <p:nvPr/>
        </p:nvCxnSpPr>
        <p:spPr bwMode="auto">
          <a:xfrm rot="10800000">
            <a:off x="5168726" y="4439375"/>
            <a:ext cx="596123" cy="436404"/>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cxnSp>
        <p:nvCxnSpPr>
          <p:cNvPr id="176" name="肘形连接符 175"/>
          <p:cNvCxnSpPr>
            <a:stCxn id="150" idx="2"/>
            <a:endCxn id="153" idx="0"/>
          </p:cNvCxnSpPr>
          <p:nvPr/>
        </p:nvCxnSpPr>
        <p:spPr bwMode="auto">
          <a:xfrm rot="16200000" flipH="1">
            <a:off x="2539478" y="1647084"/>
            <a:ext cx="431141" cy="447951"/>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177" name="肘形连接符 176"/>
          <p:cNvCxnSpPr>
            <a:stCxn id="138" idx="2"/>
            <a:endCxn id="153" idx="0"/>
          </p:cNvCxnSpPr>
          <p:nvPr/>
        </p:nvCxnSpPr>
        <p:spPr bwMode="auto">
          <a:xfrm rot="5400000">
            <a:off x="3175176" y="1459338"/>
            <a:ext cx="431141" cy="823444"/>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cxnSp>
        <p:nvCxnSpPr>
          <p:cNvPr id="178" name="直接箭头连接符 177"/>
          <p:cNvCxnSpPr>
            <a:stCxn id="135" idx="2"/>
            <a:endCxn id="145" idx="0"/>
          </p:cNvCxnSpPr>
          <p:nvPr/>
        </p:nvCxnSpPr>
        <p:spPr bwMode="auto">
          <a:xfrm flipH="1">
            <a:off x="4711200" y="2608912"/>
            <a:ext cx="2786" cy="338676"/>
          </a:xfrm>
          <a:prstGeom prst="straightConnector1">
            <a:avLst/>
          </a:prstGeom>
          <a:solidFill>
            <a:srgbClr val="BBE0E3"/>
          </a:solidFill>
          <a:ln w="9525" cap="flat" cmpd="sng" algn="ctr">
            <a:solidFill>
              <a:srgbClr val="000000"/>
            </a:solidFill>
            <a:prstDash val="solid"/>
            <a:round/>
            <a:headEnd type="none" w="med" len="med"/>
            <a:tailEnd type="arrow"/>
          </a:ln>
          <a:effectLst/>
        </p:spPr>
      </p:cxnSp>
      <p:sp>
        <p:nvSpPr>
          <p:cNvPr id="179" name="流程图: 终止 178"/>
          <p:cNvSpPr/>
          <p:nvPr/>
        </p:nvSpPr>
        <p:spPr bwMode="auto">
          <a:xfrm>
            <a:off x="2236240" y="5295737"/>
            <a:ext cx="1194408" cy="544569"/>
          </a:xfrm>
          <a:prstGeom prst="flowChartTerminator">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上行接口</a:t>
            </a:r>
            <a:endParaRPr kumimoji="0" lang="zh-CN" altLang="en-US" sz="1200" b="0" i="0" u="none" strike="noStrike" kern="0" cap="none" spc="0" normalizeH="0" baseline="0" noProof="0" smtClean="0">
              <a:ln>
                <a:noFill/>
              </a:ln>
              <a:solidFill>
                <a:srgbClr val="000000"/>
              </a:solidFill>
              <a:effectLst/>
              <a:uLnTx/>
              <a:uFillTx/>
              <a:latin typeface="楷体" pitchFamily="49" charset="-122"/>
              <a:ea typeface="楷体" pitchFamily="49" charset="-122"/>
            </a:endParaRPr>
          </a:p>
        </p:txBody>
      </p:sp>
      <p:cxnSp>
        <p:nvCxnSpPr>
          <p:cNvPr id="180" name="直接箭头连接符 179"/>
          <p:cNvCxnSpPr>
            <a:stCxn id="182" idx="1"/>
            <a:endCxn id="179" idx="3"/>
          </p:cNvCxnSpPr>
          <p:nvPr/>
        </p:nvCxnSpPr>
        <p:spPr bwMode="auto">
          <a:xfrm flipH="1">
            <a:off x="3430648" y="5565716"/>
            <a:ext cx="781535" cy="2306"/>
          </a:xfrm>
          <a:prstGeom prst="straightConnector1">
            <a:avLst/>
          </a:prstGeom>
          <a:solidFill>
            <a:srgbClr val="BBE0E3"/>
          </a:solidFill>
          <a:ln w="9525" cap="flat" cmpd="sng" algn="ctr">
            <a:solidFill>
              <a:srgbClr val="000000"/>
            </a:solidFill>
            <a:prstDash val="solid"/>
            <a:round/>
            <a:headEnd type="none" w="med" len="med"/>
            <a:tailEnd type="arrow"/>
          </a:ln>
          <a:effectLst/>
        </p:spPr>
      </p:cxnSp>
      <p:grpSp>
        <p:nvGrpSpPr>
          <p:cNvPr id="181" name="组合 180"/>
          <p:cNvGrpSpPr/>
          <p:nvPr/>
        </p:nvGrpSpPr>
        <p:grpSpPr>
          <a:xfrm>
            <a:off x="4212183" y="5293431"/>
            <a:ext cx="998036" cy="544569"/>
            <a:chOff x="3161369" y="2754352"/>
            <a:chExt cx="998036" cy="646331"/>
          </a:xfrm>
        </p:grpSpPr>
        <p:sp>
          <p:nvSpPr>
            <p:cNvPr id="182" name="流程图: 过程 181"/>
            <p:cNvSpPr/>
            <p:nvPr/>
          </p:nvSpPr>
          <p:spPr bwMode="auto">
            <a:xfrm>
              <a:off x="3161369" y="2754352"/>
              <a:ext cx="998036" cy="646331"/>
            </a:xfrm>
            <a:prstGeom prst="flowChartProcess">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83" name="TextBox 182"/>
            <p:cNvSpPr txBox="1"/>
            <p:nvPr/>
          </p:nvSpPr>
          <p:spPr>
            <a:xfrm>
              <a:off x="3180886" y="2754352"/>
              <a:ext cx="970156" cy="5479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ysClr val="windowText" lastClr="000000"/>
                  </a:solidFill>
                  <a:effectLst/>
                  <a:uLnTx/>
                  <a:uFillTx/>
                  <a:latin typeface="楷体" pitchFamily="49" charset="-122"/>
                  <a:ea typeface="楷体" pitchFamily="49" charset="-122"/>
                </a:rPr>
                <a:t>上行接口生成</a:t>
              </a:r>
              <a:endParaRPr kumimoji="0" lang="zh-CN" altLang="en-US" sz="12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cxnSp>
        <p:nvCxnSpPr>
          <p:cNvPr id="184" name="肘形连接符 183"/>
          <p:cNvCxnSpPr>
            <a:stCxn id="138" idx="3"/>
            <a:endCxn id="135" idx="0"/>
          </p:cNvCxnSpPr>
          <p:nvPr/>
        </p:nvCxnSpPr>
        <p:spPr bwMode="auto">
          <a:xfrm>
            <a:off x="4252468" y="1454743"/>
            <a:ext cx="461518" cy="609600"/>
          </a:xfrm>
          <a:prstGeom prst="bentConnector2">
            <a:avLst/>
          </a:prstGeom>
          <a:solidFill>
            <a:srgbClr val="BBE0E3"/>
          </a:solidFill>
          <a:ln w="9525" cap="flat" cmpd="sng" algn="ctr">
            <a:solidFill>
              <a:srgbClr val="000000"/>
            </a:solidFill>
            <a:prstDash val="solid"/>
            <a:round/>
            <a:headEnd type="none" w="med" len="med"/>
            <a:tailEnd type="none" w="med" len="med"/>
          </a:ln>
          <a:effectLst/>
        </p:spPr>
      </p:cxnSp>
      <p:sp>
        <p:nvSpPr>
          <p:cNvPr id="185" name="太阳形 184"/>
          <p:cNvSpPr/>
          <p:nvPr/>
        </p:nvSpPr>
        <p:spPr bwMode="auto">
          <a:xfrm>
            <a:off x="4992691" y="1829006"/>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86" name="太阳形 185"/>
          <p:cNvSpPr/>
          <p:nvPr/>
        </p:nvSpPr>
        <p:spPr bwMode="auto">
          <a:xfrm>
            <a:off x="4924778" y="2786155"/>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187" name="太阳形 186"/>
          <p:cNvSpPr/>
          <p:nvPr/>
        </p:nvSpPr>
        <p:spPr bwMode="auto">
          <a:xfrm>
            <a:off x="6444535" y="5114746"/>
            <a:ext cx="440625" cy="357369"/>
          </a:xfrm>
          <a:prstGeom prst="sun">
            <a:avLst/>
          </a:prstGeom>
          <a:solidFill>
            <a:srgbClr val="D92434"/>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Tree>
    <p:extLst>
      <p:ext uri="{BB962C8B-B14F-4D97-AF65-F5344CB8AC3E}">
        <p14:creationId xmlns:p14="http://schemas.microsoft.com/office/powerpoint/2010/main" val="334427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r>
              <a:rPr lang="en-US" altLang="zh-CN" smtClean="0">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持</a:t>
            </a:r>
            <a:r>
              <a:rPr lang="zh-CN" altLang="en-US" smtClean="0">
                <a:latin typeface="楷体" panose="02010609060101010101" pitchFamily="49" charset="-122"/>
                <a:ea typeface="楷体" panose="02010609060101010101" pitchFamily="49" charset="-122"/>
              </a:rPr>
              <a:t>仓信息表和头寸表数据</a:t>
            </a:r>
            <a:endParaRPr lang="en-US">
              <a:latin typeface="楷体" panose="02010609060101010101" pitchFamily="49" charset="-122"/>
              <a:ea typeface="楷体" panose="02010609060101010101" pitchFamily="49" charset="-122"/>
            </a:endParaRPr>
          </a:p>
        </p:txBody>
      </p:sp>
      <p:grpSp>
        <p:nvGrpSpPr>
          <p:cNvPr id="5" name="组合 4"/>
          <p:cNvGrpSpPr/>
          <p:nvPr/>
        </p:nvGrpSpPr>
        <p:grpSpPr>
          <a:xfrm>
            <a:off x="2746421" y="2746669"/>
            <a:ext cx="989321" cy="646771"/>
            <a:chOff x="895234" y="3468030"/>
            <a:chExt cx="989321" cy="646771"/>
          </a:xfrm>
          <a:solidFill>
            <a:schemeClr val="accent5">
              <a:lumMod val="20000"/>
              <a:lumOff val="80000"/>
            </a:schemeClr>
          </a:solidFill>
        </p:grpSpPr>
        <p:sp>
          <p:nvSpPr>
            <p:cNvPr id="3" name="流程图: 文档 2"/>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4" name="TextBox 3"/>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O_XX_1</a:t>
              </a:r>
            </a:p>
            <a:p>
              <a:r>
                <a:rPr lang="en-US" altLang="zh-CN" sz="1200" smtClean="0">
                  <a:solidFill>
                    <a:srgbClr val="000000"/>
                  </a:solidFill>
                  <a:latin typeface="楷体" pitchFamily="49" charset="-122"/>
                  <a:ea typeface="楷体" pitchFamily="49" charset="-122"/>
                </a:rPr>
                <a:t>O_XX_2</a:t>
              </a:r>
              <a:endParaRPr lang="zh-CN" altLang="en-US" sz="1200">
                <a:solidFill>
                  <a:srgbClr val="000000"/>
                </a:solidFill>
                <a:latin typeface="楷体" pitchFamily="49" charset="-122"/>
                <a:ea typeface="楷体" pitchFamily="49" charset="-122"/>
              </a:endParaRPr>
            </a:p>
          </p:txBody>
        </p:sp>
      </p:grpSp>
      <p:cxnSp>
        <p:nvCxnSpPr>
          <p:cNvPr id="9" name="直接箭头连接符 8"/>
          <p:cNvCxnSpPr>
            <a:stCxn id="7" idx="3"/>
            <a:endCxn id="3" idx="1"/>
          </p:cNvCxnSpPr>
          <p:nvPr/>
        </p:nvCxnSpPr>
        <p:spPr>
          <a:xfrm>
            <a:off x="2069324" y="2573099"/>
            <a:ext cx="677097" cy="496956"/>
          </a:xfrm>
          <a:prstGeom prst="bentConnector3">
            <a:avLst>
              <a:gd name="adj1" fmla="val 50000"/>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8" name="组合 7"/>
          <p:cNvGrpSpPr/>
          <p:nvPr/>
        </p:nvGrpSpPr>
        <p:grpSpPr>
          <a:xfrm>
            <a:off x="133567" y="1077846"/>
            <a:ext cx="2362740" cy="1223930"/>
            <a:chOff x="560696" y="1328364"/>
            <a:chExt cx="3134211" cy="1539242"/>
          </a:xfrm>
        </p:grpSpPr>
        <p:grpSp>
          <p:nvGrpSpPr>
            <p:cNvPr id="61" name="组合 60"/>
            <p:cNvGrpSpPr/>
            <p:nvPr/>
          </p:nvGrpSpPr>
          <p:grpSpPr>
            <a:xfrm>
              <a:off x="560697" y="2059142"/>
              <a:ext cx="942280" cy="808464"/>
              <a:chOff x="819614" y="1299116"/>
              <a:chExt cx="942280" cy="808464"/>
            </a:xfrm>
          </p:grpSpPr>
          <p:sp>
            <p:nvSpPr>
              <p:cNvPr id="62" name="流程图: 准备 61"/>
              <p:cNvSpPr/>
              <p:nvPr/>
            </p:nvSpPr>
            <p:spPr bwMode="auto">
              <a:xfrm>
                <a:off x="819614" y="1299116"/>
                <a:ext cx="942280" cy="808464"/>
              </a:xfrm>
              <a:prstGeom prst="flowChartPreparat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900" b="0" i="0" u="none" strike="noStrike" kern="0" cap="none" spc="0" normalizeH="0" baseline="0" noProof="0" smtClean="0">
                  <a:ln>
                    <a:noFill/>
                  </a:ln>
                  <a:solidFill>
                    <a:srgbClr val="000000"/>
                  </a:solidFill>
                  <a:effectLst/>
                  <a:uLnTx/>
                  <a:uFillTx/>
                  <a:latin typeface="楷体" pitchFamily="49" charset="-122"/>
                  <a:ea typeface="楷体" pitchFamily="49" charset="-122"/>
                </a:endParaRPr>
              </a:p>
            </p:txBody>
          </p:sp>
          <p:sp>
            <p:nvSpPr>
              <p:cNvPr id="63" name="TextBox 62"/>
              <p:cNvSpPr txBox="1"/>
              <p:nvPr/>
            </p:nvSpPr>
            <p:spPr>
              <a:xfrm>
                <a:off x="908825" y="1379176"/>
                <a:ext cx="853069" cy="638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rgbClr val="000000"/>
                    </a:solidFill>
                    <a:effectLst/>
                    <a:uLnTx/>
                    <a:uFillTx/>
                    <a:latin typeface="楷体" pitchFamily="49" charset="-122"/>
                    <a:ea typeface="楷体" pitchFamily="49" charset="-122"/>
                  </a:rPr>
                  <a:t>加载原始交易</a:t>
                </a:r>
                <a:r>
                  <a:rPr kumimoji="0" lang="en-US" altLang="zh-CN" sz="900" b="0" i="0" u="none" strike="noStrike" kern="0" cap="none" spc="0" normalizeH="0" baseline="0" noProof="0">
                    <a:ln>
                      <a:noFill/>
                    </a:ln>
                    <a:solidFill>
                      <a:srgbClr val="000000"/>
                    </a:solidFill>
                    <a:effectLst/>
                    <a:uLnTx/>
                    <a:uFillTx/>
                    <a:latin typeface="楷体" pitchFamily="49" charset="-122"/>
                    <a:ea typeface="楷体" pitchFamily="49" charset="-122"/>
                  </a:rPr>
                  <a:t>/</a:t>
                </a:r>
                <a:r>
                  <a:rPr kumimoji="0" lang="zh-CN" altLang="en-US" sz="900" b="0" i="0" u="none" strike="noStrike" kern="0" cap="none" spc="0" normalizeH="0" baseline="0" noProof="0">
                    <a:ln>
                      <a:noFill/>
                    </a:ln>
                    <a:solidFill>
                      <a:srgbClr val="000000"/>
                    </a:solidFill>
                    <a:effectLst/>
                    <a:uLnTx/>
                    <a:uFillTx/>
                    <a:latin typeface="楷体" pitchFamily="49" charset="-122"/>
                    <a:ea typeface="楷体" pitchFamily="49" charset="-122"/>
                  </a:rPr>
                  <a:t>头寸</a:t>
                </a:r>
                <a:r>
                  <a:rPr kumimoji="0" lang="zh-CN" altLang="en-US" sz="900" b="0" i="0" u="none" strike="noStrike" kern="0" cap="none" spc="0" normalizeH="0" baseline="0" noProof="0" smtClean="0">
                    <a:ln>
                      <a:noFill/>
                    </a:ln>
                    <a:solidFill>
                      <a:srgbClr val="000000"/>
                    </a:solidFill>
                    <a:effectLst/>
                    <a:uLnTx/>
                    <a:uFillTx/>
                    <a:latin typeface="楷体" pitchFamily="49" charset="-122"/>
                    <a:ea typeface="楷体" pitchFamily="49" charset="-122"/>
                  </a:rPr>
                  <a:t>数据</a:t>
                </a:r>
                <a:endParaRPr kumimoji="0" lang="en-US" altLang="zh-CN" sz="900" b="0" i="0" u="none" strike="noStrike" kern="0" cap="none" spc="0" normalizeH="0" baseline="0" noProof="0">
                  <a:ln>
                    <a:noFill/>
                  </a:ln>
                  <a:solidFill>
                    <a:srgbClr val="000000"/>
                  </a:solidFill>
                  <a:effectLst/>
                  <a:uLnTx/>
                  <a:uFillTx/>
                  <a:latin typeface="楷体" pitchFamily="49" charset="-122"/>
                  <a:ea typeface="楷体" pitchFamily="49" charset="-122"/>
                </a:endParaRPr>
              </a:p>
            </p:txBody>
          </p:sp>
        </p:grpSp>
        <p:grpSp>
          <p:nvGrpSpPr>
            <p:cNvPr id="64" name="组合 63"/>
            <p:cNvGrpSpPr/>
            <p:nvPr/>
          </p:nvGrpSpPr>
          <p:grpSpPr>
            <a:xfrm>
              <a:off x="2794907" y="1328364"/>
              <a:ext cx="900000" cy="638659"/>
              <a:chOff x="4070195" y="1380182"/>
              <a:chExt cx="535259" cy="638659"/>
            </a:xfrm>
          </p:grpSpPr>
          <p:sp>
            <p:nvSpPr>
              <p:cNvPr id="65" name="流程图: 文档 64"/>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srgbClr val="000000"/>
                  </a:solidFill>
                  <a:effectLst/>
                  <a:uLnTx/>
                  <a:uFillTx/>
                  <a:latin typeface="Times" pitchFamily="18" charset="0"/>
                </a:endParaRPr>
              </a:p>
            </p:txBody>
          </p:sp>
          <p:sp>
            <p:nvSpPr>
              <p:cNvPr id="66" name="TextBox 65"/>
              <p:cNvSpPr txBox="1"/>
              <p:nvPr/>
            </p:nvSpPr>
            <p:spPr>
              <a:xfrm>
                <a:off x="4081347" y="1380182"/>
                <a:ext cx="501805" cy="6386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rgbClr val="000000"/>
                    </a:solidFill>
                    <a:effectLst/>
                    <a:uLnTx/>
                    <a:uFillTx/>
                    <a:latin typeface="楷体" pitchFamily="49" charset="-122"/>
                    <a:ea typeface="楷体" pitchFamily="49" charset="-122"/>
                  </a:rPr>
                  <a:t>参考信息</a:t>
                </a:r>
                <a:endParaRPr kumimoji="0" lang="en-US" altLang="zh-CN" sz="900" b="0" i="0" u="none" strike="noStrike" kern="0" cap="none" spc="0" normalizeH="0" baseline="0" noProof="0" smtClean="0">
                  <a:ln>
                    <a:noFill/>
                  </a:ln>
                  <a:solidFill>
                    <a:srgbClr val="000000"/>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rgbClr val="000000"/>
                    </a:solidFill>
                    <a:effectLst/>
                    <a:uLnTx/>
                    <a:uFillTx/>
                    <a:latin typeface="楷体" pitchFamily="49" charset="-122"/>
                    <a:ea typeface="楷体" pitchFamily="49" charset="-122"/>
                  </a:rPr>
                  <a:t>（标准）</a:t>
                </a:r>
                <a:endParaRPr kumimoji="0" lang="zh-CN" altLang="en-US" sz="900" b="0" i="0" u="none" strike="noStrike" kern="0" cap="none" spc="0" normalizeH="0" baseline="0" noProof="0">
                  <a:ln>
                    <a:noFill/>
                  </a:ln>
                  <a:solidFill>
                    <a:srgbClr val="000000"/>
                  </a:solidFill>
                  <a:effectLst/>
                  <a:uLnTx/>
                  <a:uFillTx/>
                  <a:latin typeface="楷体" pitchFamily="49" charset="-122"/>
                  <a:ea typeface="楷体" pitchFamily="49" charset="-122"/>
                </a:endParaRPr>
              </a:p>
            </p:txBody>
          </p:sp>
        </p:grpSp>
        <p:grpSp>
          <p:nvGrpSpPr>
            <p:cNvPr id="67" name="组合 66"/>
            <p:cNvGrpSpPr/>
            <p:nvPr/>
          </p:nvGrpSpPr>
          <p:grpSpPr>
            <a:xfrm>
              <a:off x="1523512" y="1328364"/>
              <a:ext cx="900000" cy="495118"/>
              <a:chOff x="4070195" y="1380182"/>
              <a:chExt cx="535259" cy="495118"/>
            </a:xfrm>
          </p:grpSpPr>
          <p:sp>
            <p:nvSpPr>
              <p:cNvPr id="68" name="流程图: 文档 67"/>
              <p:cNvSpPr/>
              <p:nvPr/>
            </p:nvSpPr>
            <p:spPr bwMode="auto">
              <a:xfrm>
                <a:off x="4070195" y="1412629"/>
                <a:ext cx="535259" cy="462671"/>
              </a:xfrm>
              <a:prstGeom prst="flowChartDocumen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srgbClr val="000000"/>
                  </a:solidFill>
                  <a:effectLst/>
                  <a:uLnTx/>
                  <a:uFillTx/>
                  <a:latin typeface="Times" pitchFamily="18" charset="0"/>
                </a:endParaRPr>
              </a:p>
            </p:txBody>
          </p:sp>
          <p:sp>
            <p:nvSpPr>
              <p:cNvPr id="69" name="TextBox 68"/>
              <p:cNvSpPr txBox="1"/>
              <p:nvPr/>
            </p:nvSpPr>
            <p:spPr>
              <a:xfrm>
                <a:off x="4081347" y="1380182"/>
                <a:ext cx="501805" cy="4644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rgbClr val="000000"/>
                    </a:solidFill>
                    <a:effectLst/>
                    <a:uLnTx/>
                    <a:uFillTx/>
                    <a:latin typeface="楷体" pitchFamily="49" charset="-122"/>
                    <a:ea typeface="楷体" pitchFamily="49" charset="-122"/>
                  </a:rPr>
                  <a:t>校验规则</a:t>
                </a:r>
                <a:endParaRPr kumimoji="0" lang="zh-CN" altLang="en-US" sz="900" b="0" i="0" u="none" strike="noStrike" kern="0" cap="none" spc="0" normalizeH="0" baseline="0" noProof="0">
                  <a:ln>
                    <a:noFill/>
                  </a:ln>
                  <a:solidFill>
                    <a:srgbClr val="000000"/>
                  </a:solidFill>
                  <a:effectLst/>
                  <a:uLnTx/>
                  <a:uFillTx/>
                  <a:latin typeface="楷体" pitchFamily="49" charset="-122"/>
                  <a:ea typeface="楷体" pitchFamily="49" charset="-122"/>
                </a:endParaRPr>
              </a:p>
            </p:txBody>
          </p:sp>
        </p:grpSp>
        <p:grpSp>
          <p:nvGrpSpPr>
            <p:cNvPr id="70" name="组合 69"/>
            <p:cNvGrpSpPr/>
            <p:nvPr/>
          </p:nvGrpSpPr>
          <p:grpSpPr>
            <a:xfrm>
              <a:off x="1969839" y="2224035"/>
              <a:ext cx="907346" cy="494023"/>
              <a:chOff x="1966729" y="1867621"/>
              <a:chExt cx="907346" cy="494023"/>
            </a:xfrm>
          </p:grpSpPr>
          <p:sp>
            <p:nvSpPr>
              <p:cNvPr id="71" name="流程图: 决策 70"/>
              <p:cNvSpPr/>
              <p:nvPr/>
            </p:nvSpPr>
            <p:spPr bwMode="auto">
              <a:xfrm>
                <a:off x="1966729" y="1867621"/>
                <a:ext cx="903248" cy="494023"/>
              </a:xfrm>
              <a:prstGeom prst="flowChartDecision">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srgbClr val="000000"/>
                  </a:solidFill>
                  <a:effectLst/>
                  <a:uLnTx/>
                  <a:uFillTx/>
                  <a:latin typeface="Times" pitchFamily="18" charset="0"/>
                </a:endParaRPr>
              </a:p>
            </p:txBody>
          </p:sp>
          <p:sp>
            <p:nvSpPr>
              <p:cNvPr id="72" name="TextBox 71"/>
              <p:cNvSpPr txBox="1"/>
              <p:nvPr/>
            </p:nvSpPr>
            <p:spPr>
              <a:xfrm>
                <a:off x="2018372" y="1967366"/>
                <a:ext cx="855703" cy="2903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rgbClr val="000000"/>
                    </a:solidFill>
                    <a:effectLst/>
                    <a:uLnTx/>
                    <a:uFillTx/>
                    <a:latin typeface="楷体" pitchFamily="49" charset="-122"/>
                    <a:ea typeface="楷体" pitchFamily="49" charset="-122"/>
                  </a:rPr>
                  <a:t>质量校验</a:t>
                </a:r>
                <a:endParaRPr kumimoji="0" lang="zh-CN" altLang="en-US" sz="900" b="0" i="0" u="none" strike="noStrike" kern="0" cap="none" spc="0" normalizeH="0" baseline="0" noProof="0">
                  <a:ln>
                    <a:noFill/>
                  </a:ln>
                  <a:solidFill>
                    <a:srgbClr val="000000"/>
                  </a:solidFill>
                  <a:effectLst/>
                  <a:uLnTx/>
                  <a:uFillTx/>
                  <a:latin typeface="楷体" pitchFamily="49" charset="-122"/>
                  <a:ea typeface="楷体" pitchFamily="49" charset="-122"/>
                </a:endParaRPr>
              </a:p>
            </p:txBody>
          </p:sp>
        </p:grpSp>
        <p:cxnSp>
          <p:nvCxnSpPr>
            <p:cNvPr id="73" name="直接箭头连接符 72"/>
            <p:cNvCxnSpPr>
              <a:stCxn id="63" idx="3"/>
              <a:endCxn id="71" idx="1"/>
            </p:cNvCxnSpPr>
            <p:nvPr/>
          </p:nvCxnSpPr>
          <p:spPr bwMode="auto">
            <a:xfrm>
              <a:off x="1502977" y="2458533"/>
              <a:ext cx="466862" cy="12515"/>
            </a:xfrm>
            <a:prstGeom prst="straightConnector1">
              <a:avLst/>
            </a:prstGeom>
            <a:solidFill>
              <a:srgbClr val="BBE0E3"/>
            </a:solidFill>
            <a:ln w="9525" cap="flat" cmpd="sng" algn="ctr">
              <a:solidFill>
                <a:srgbClr val="000000"/>
              </a:solidFill>
              <a:prstDash val="solid"/>
              <a:round/>
              <a:headEnd type="none" w="med" len="med"/>
              <a:tailEnd type="arrow"/>
            </a:ln>
            <a:effectLst/>
          </p:spPr>
        </p:cxnSp>
        <p:cxnSp>
          <p:nvCxnSpPr>
            <p:cNvPr id="75" name="肘形连接符 74"/>
            <p:cNvCxnSpPr>
              <a:stCxn id="68" idx="2"/>
              <a:endCxn id="71" idx="0"/>
            </p:cNvCxnSpPr>
            <p:nvPr/>
          </p:nvCxnSpPr>
          <p:spPr bwMode="auto">
            <a:xfrm rot="16200000" flipH="1">
              <a:off x="1981917" y="1784488"/>
              <a:ext cx="431141" cy="447951"/>
            </a:xfrm>
            <a:prstGeom prst="bentConnector3">
              <a:avLst/>
            </a:prstGeom>
            <a:solidFill>
              <a:srgbClr val="BBE0E3"/>
            </a:solidFill>
            <a:ln w="9525" cap="flat" cmpd="sng" algn="ctr">
              <a:solidFill>
                <a:srgbClr val="000000"/>
              </a:solidFill>
              <a:prstDash val="solid"/>
              <a:round/>
              <a:headEnd type="none" w="med" len="med"/>
              <a:tailEnd type="none" w="med" len="med"/>
            </a:ln>
            <a:effectLst/>
          </p:spPr>
        </p:cxnSp>
        <p:cxnSp>
          <p:nvCxnSpPr>
            <p:cNvPr id="76" name="肘形连接符 75"/>
            <p:cNvCxnSpPr>
              <a:stCxn id="65" idx="2"/>
              <a:endCxn id="71" idx="0"/>
            </p:cNvCxnSpPr>
            <p:nvPr/>
          </p:nvCxnSpPr>
          <p:spPr bwMode="auto">
            <a:xfrm rot="5400000">
              <a:off x="2617615" y="1596742"/>
              <a:ext cx="431141" cy="823444"/>
            </a:xfrm>
            <a:prstGeom prst="bentConnector3">
              <a:avLst>
                <a:gd name="adj1" fmla="val 50000"/>
              </a:avLst>
            </a:prstGeom>
            <a:solidFill>
              <a:srgbClr val="BBE0E3"/>
            </a:solidFill>
            <a:ln w="9525" cap="flat" cmpd="sng" algn="ctr">
              <a:solidFill>
                <a:srgbClr val="000000"/>
              </a:solidFill>
              <a:prstDash val="solid"/>
              <a:round/>
              <a:headEnd type="none" w="med" len="med"/>
              <a:tailEnd type="none" w="med" len="med"/>
            </a:ln>
            <a:effectLst/>
          </p:spPr>
        </p:cxnSp>
        <p:sp>
          <p:nvSpPr>
            <p:cNvPr id="12" name="菱形 11"/>
            <p:cNvSpPr/>
            <p:nvPr/>
          </p:nvSpPr>
          <p:spPr>
            <a:xfrm>
              <a:off x="560696" y="1874466"/>
              <a:ext cx="376005" cy="369352"/>
            </a:xfrm>
            <a:prstGeom prst="diamond">
              <a:avLst/>
            </a:prstGeom>
            <a:solidFill>
              <a:schemeClr val="accent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900" smtClean="0">
                  <a:solidFill>
                    <a:srgbClr val="000000"/>
                  </a:solidFill>
                </a:rPr>
                <a:t>1</a:t>
              </a:r>
              <a:endParaRPr lang="zh-CN" altLang="en-US" sz="900">
                <a:solidFill>
                  <a:srgbClr val="000000"/>
                </a:solidFill>
              </a:endParaRPr>
            </a:p>
          </p:txBody>
        </p:sp>
      </p:grpSp>
      <p:grpSp>
        <p:nvGrpSpPr>
          <p:cNvPr id="13" name="组合 12"/>
          <p:cNvGrpSpPr/>
          <p:nvPr/>
        </p:nvGrpSpPr>
        <p:grpSpPr>
          <a:xfrm>
            <a:off x="641384" y="2233044"/>
            <a:ext cx="1427940" cy="680110"/>
            <a:chOff x="5162432" y="1697705"/>
            <a:chExt cx="1427940" cy="680110"/>
          </a:xfrm>
        </p:grpSpPr>
        <p:sp>
          <p:nvSpPr>
            <p:cNvPr id="7" name="流程图: 资料带 6"/>
            <p:cNvSpPr/>
            <p:nvPr/>
          </p:nvSpPr>
          <p:spPr>
            <a:xfrm>
              <a:off x="5751940" y="1697705"/>
              <a:ext cx="838432" cy="680110"/>
            </a:xfrm>
            <a:prstGeom prst="flowChartPunchedTape">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smtClean="0">
                  <a:solidFill>
                    <a:srgbClr val="000000"/>
                  </a:solidFill>
                  <a:latin typeface="楷体" pitchFamily="49" charset="-122"/>
                  <a:ea typeface="楷体" pitchFamily="49" charset="-122"/>
                </a:rPr>
                <a:t>源系统表</a:t>
              </a:r>
              <a:endParaRPr lang="zh-CN" altLang="en-US" sz="1200">
                <a:solidFill>
                  <a:srgbClr val="000000"/>
                </a:solidFill>
                <a:latin typeface="楷体" pitchFamily="49" charset="-122"/>
                <a:ea typeface="楷体" pitchFamily="49" charset="-122"/>
              </a:endParaRPr>
            </a:p>
          </p:txBody>
        </p:sp>
        <p:sp>
          <p:nvSpPr>
            <p:cNvPr id="86" name="菱形 85"/>
            <p:cNvSpPr/>
            <p:nvPr/>
          </p:nvSpPr>
          <p:spPr>
            <a:xfrm>
              <a:off x="5162432" y="1880586"/>
              <a:ext cx="376005" cy="369352"/>
            </a:xfrm>
            <a:prstGeom prst="diamond">
              <a:avLst/>
            </a:prstGeom>
            <a:solidFill>
              <a:schemeClr val="accent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rPr>
                <a:t>1</a:t>
              </a:r>
              <a:endParaRPr lang="zh-CN" altLang="en-US" sz="1200">
                <a:solidFill>
                  <a:srgbClr val="000000"/>
                </a:solidFill>
              </a:endParaRPr>
            </a:p>
          </p:txBody>
        </p:sp>
      </p:grpSp>
      <p:grpSp>
        <p:nvGrpSpPr>
          <p:cNvPr id="88" name="组合 87"/>
          <p:cNvGrpSpPr/>
          <p:nvPr/>
        </p:nvGrpSpPr>
        <p:grpSpPr>
          <a:xfrm>
            <a:off x="4896644" y="2741151"/>
            <a:ext cx="1609649" cy="646771"/>
            <a:chOff x="895234" y="3468030"/>
            <a:chExt cx="989321" cy="646771"/>
          </a:xfrm>
          <a:solidFill>
            <a:schemeClr val="accent5">
              <a:lumMod val="40000"/>
              <a:lumOff val="60000"/>
            </a:schemeClr>
          </a:solidFill>
        </p:grpSpPr>
        <p:sp>
          <p:nvSpPr>
            <p:cNvPr id="89" name="流程图: 文档 88"/>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90" name="TextBox 89"/>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MID_POS_HOLD(</a:t>
              </a:r>
              <a:r>
                <a:rPr lang="zh-CN" altLang="en-US" sz="1200">
                  <a:solidFill>
                    <a:srgbClr val="000000"/>
                  </a:solidFill>
                  <a:latin typeface="楷体" pitchFamily="49" charset="-122"/>
                  <a:ea typeface="楷体" pitchFamily="49" charset="-122"/>
                </a:rPr>
                <a:t>持仓信息表</a:t>
              </a:r>
              <a:r>
                <a:rPr lang="en-US" altLang="zh-CN" sz="1200" smtClean="0">
                  <a:solidFill>
                    <a:srgbClr val="000000"/>
                  </a:solidFill>
                  <a:latin typeface="楷体" pitchFamily="49" charset="-122"/>
                  <a:ea typeface="楷体" pitchFamily="49" charset="-122"/>
                </a:rPr>
                <a:t>)</a:t>
              </a:r>
            </a:p>
          </p:txBody>
        </p:sp>
      </p:grpSp>
      <p:sp>
        <p:nvSpPr>
          <p:cNvPr id="16" name="矩形标注 15"/>
          <p:cNvSpPr/>
          <p:nvPr/>
        </p:nvSpPr>
        <p:spPr>
          <a:xfrm>
            <a:off x="2496307" y="3839028"/>
            <a:ext cx="1349290" cy="398078"/>
          </a:xfrm>
          <a:prstGeom prst="wedgeRectCallout">
            <a:avLst>
              <a:gd name="adj1" fmla="val 26729"/>
              <a:gd name="adj2" fmla="val 106637"/>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900" smtClean="0">
                <a:solidFill>
                  <a:srgbClr val="000000"/>
                </a:solidFill>
                <a:latin typeface="楷体" pitchFamily="49" charset="-122"/>
                <a:ea typeface="楷体" pitchFamily="49" charset="-122"/>
              </a:rPr>
              <a:t>mid_pos_hold.id=</a:t>
            </a:r>
            <a:r>
              <a:rPr lang="en-US" altLang="zh-CN" sz="900" err="1" smtClean="0">
                <a:solidFill>
                  <a:srgbClr val="000000"/>
                </a:solidFill>
                <a:latin typeface="楷体" pitchFamily="49" charset="-122"/>
                <a:ea typeface="楷体" pitchFamily="49" charset="-122"/>
              </a:rPr>
              <a:t>mid_pos_equity.pos_id</a:t>
            </a:r>
            <a:endParaRPr lang="zh-CN" altLang="en-US" sz="900">
              <a:solidFill>
                <a:srgbClr val="000000"/>
              </a:solidFill>
              <a:latin typeface="楷体" pitchFamily="49" charset="-122"/>
              <a:ea typeface="楷体" pitchFamily="49" charset="-122"/>
            </a:endParaRPr>
          </a:p>
        </p:txBody>
      </p:sp>
      <p:cxnSp>
        <p:nvCxnSpPr>
          <p:cNvPr id="11" name="直接箭头连接符 10"/>
          <p:cNvCxnSpPr>
            <a:stCxn id="3" idx="3"/>
            <a:endCxn id="89" idx="1"/>
          </p:cNvCxnSpPr>
          <p:nvPr/>
        </p:nvCxnSpPr>
        <p:spPr>
          <a:xfrm flipV="1">
            <a:off x="3735742" y="3064537"/>
            <a:ext cx="1160902" cy="5518"/>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5" name="组合 34"/>
          <p:cNvGrpSpPr/>
          <p:nvPr/>
        </p:nvGrpSpPr>
        <p:grpSpPr>
          <a:xfrm>
            <a:off x="1644591" y="4261340"/>
            <a:ext cx="1311712" cy="646771"/>
            <a:chOff x="895234" y="3468030"/>
            <a:chExt cx="989321" cy="646771"/>
          </a:xfrm>
          <a:solidFill>
            <a:schemeClr val="accent5">
              <a:lumMod val="75000"/>
            </a:schemeClr>
          </a:solidFill>
        </p:grpSpPr>
        <p:sp>
          <p:nvSpPr>
            <p:cNvPr id="36" name="流程图: 文档 35"/>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37" name="TextBox 36"/>
            <p:cNvSpPr txBox="1"/>
            <p:nvPr/>
          </p:nvSpPr>
          <p:spPr>
            <a:xfrm>
              <a:off x="895234" y="3501484"/>
              <a:ext cx="989321" cy="461665"/>
            </a:xfrm>
            <a:prstGeom prst="rect">
              <a:avLst/>
            </a:prstGeom>
            <a:grpFill/>
          </p:spPr>
          <p:txBody>
            <a:bodyPr wrap="square" rtlCol="0">
              <a:spAutoFit/>
            </a:bodyPr>
            <a:lstStyle/>
            <a:p>
              <a:r>
                <a:rPr lang="en-US" altLang="zh-CN" sz="1200" smtClean="0">
                  <a:solidFill>
                    <a:srgbClr val="000000"/>
                  </a:solidFill>
                  <a:latin typeface="楷体" pitchFamily="49" charset="-122"/>
                  <a:ea typeface="楷体" pitchFamily="49" charset="-122"/>
                </a:rPr>
                <a:t>MID_POS_EQUITY</a:t>
              </a:r>
            </a:p>
            <a:p>
              <a:r>
                <a:rPr lang="en-US" altLang="zh-CN" sz="1200" smtClean="0">
                  <a:solidFill>
                    <a:srgbClr val="000000"/>
                  </a:solidFill>
                  <a:latin typeface="楷体" pitchFamily="49" charset="-122"/>
                  <a:ea typeface="楷体" pitchFamily="49" charset="-122"/>
                </a:rPr>
                <a:t>MID_POS_XXX</a:t>
              </a:r>
            </a:p>
          </p:txBody>
        </p:sp>
      </p:grpSp>
      <p:cxnSp>
        <p:nvCxnSpPr>
          <p:cNvPr id="15" name="肘形连接符 14"/>
          <p:cNvCxnSpPr>
            <a:endCxn id="37" idx="3"/>
          </p:cNvCxnSpPr>
          <p:nvPr/>
        </p:nvCxnSpPr>
        <p:spPr>
          <a:xfrm rot="10800000" flipV="1">
            <a:off x="2956304" y="3236269"/>
            <a:ext cx="1940341" cy="1289357"/>
          </a:xfrm>
          <a:prstGeom prst="bentConnector3">
            <a:avLst>
              <a:gd name="adj1" fmla="val 50000"/>
            </a:avLst>
          </a:prstGeom>
          <a:ln>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0" name="肘形连接符 39"/>
          <p:cNvCxnSpPr>
            <a:stCxn id="3" idx="2"/>
            <a:endCxn id="36" idx="0"/>
          </p:cNvCxnSpPr>
          <p:nvPr/>
        </p:nvCxnSpPr>
        <p:spPr>
          <a:xfrm rot="5400000">
            <a:off x="2315436" y="3335693"/>
            <a:ext cx="910659" cy="940635"/>
          </a:xfrm>
          <a:prstGeom prst="bentConnector3">
            <a:avLst>
              <a:gd name="adj1" fmla="val 50000"/>
            </a:avLst>
          </a:prstGeom>
          <a:ln>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3" name="矩形标注 42"/>
          <p:cNvSpPr/>
          <p:nvPr/>
        </p:nvSpPr>
        <p:spPr>
          <a:xfrm>
            <a:off x="2883901" y="2266278"/>
            <a:ext cx="1583386" cy="388951"/>
          </a:xfrm>
          <a:prstGeom prst="wedgeRectCallout">
            <a:avLst>
              <a:gd name="adj1" fmla="val 26832"/>
              <a:gd name="adj2" fmla="val 100074"/>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smtClean="0">
                <a:solidFill>
                  <a:srgbClr val="000000"/>
                </a:solidFill>
                <a:latin typeface="楷体" pitchFamily="49" charset="-122"/>
                <a:ea typeface="楷体" pitchFamily="49" charset="-122"/>
              </a:rPr>
              <a:t>产生头寸</a:t>
            </a:r>
            <a:r>
              <a:rPr lang="en-US" altLang="zh-CN" sz="900" smtClean="0">
                <a:solidFill>
                  <a:srgbClr val="000000"/>
                </a:solidFill>
                <a:latin typeface="楷体" pitchFamily="49" charset="-122"/>
                <a:ea typeface="楷体" pitchFamily="49" charset="-122"/>
              </a:rPr>
              <a:t>ID</a:t>
            </a:r>
          </a:p>
          <a:p>
            <a:r>
              <a:rPr lang="zh-CN" altLang="en-US" sz="900" smtClean="0">
                <a:solidFill>
                  <a:srgbClr val="000000"/>
                </a:solidFill>
                <a:latin typeface="楷体" pitchFamily="49" charset="-122"/>
                <a:ea typeface="楷体" pitchFamily="49" charset="-122"/>
              </a:rPr>
              <a:t>头寸</a:t>
            </a:r>
            <a:r>
              <a:rPr lang="en-US" altLang="zh-CN" sz="900" smtClean="0">
                <a:solidFill>
                  <a:srgbClr val="000000"/>
                </a:solidFill>
                <a:latin typeface="楷体" pitchFamily="49" charset="-122"/>
                <a:ea typeface="楷体" pitchFamily="49" charset="-122"/>
              </a:rPr>
              <a:t>ID=MID_POS_HOLD.ID</a:t>
            </a:r>
            <a:endParaRPr lang="en-US" altLang="zh-CN" sz="900">
              <a:solidFill>
                <a:srgbClr val="000000"/>
              </a:solidFill>
              <a:latin typeface="楷体" pitchFamily="49" charset="-122"/>
              <a:ea typeface="楷体" pitchFamily="49" charset="-122"/>
            </a:endParaRPr>
          </a:p>
        </p:txBody>
      </p:sp>
      <p:sp>
        <p:nvSpPr>
          <p:cNvPr id="44" name="矩形标注 43"/>
          <p:cNvSpPr/>
          <p:nvPr/>
        </p:nvSpPr>
        <p:spPr>
          <a:xfrm>
            <a:off x="871068" y="3584281"/>
            <a:ext cx="1108140" cy="625213"/>
          </a:xfrm>
          <a:prstGeom prst="wedgeRectCallout">
            <a:avLst>
              <a:gd name="adj1" fmla="val 70233"/>
              <a:gd name="adj2" fmla="val 7589"/>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smtClean="0">
                <a:solidFill>
                  <a:srgbClr val="000000"/>
                </a:solidFill>
                <a:latin typeface="楷体" pitchFamily="49" charset="-122"/>
                <a:ea typeface="楷体" pitchFamily="49" charset="-122"/>
              </a:rPr>
              <a:t>头寸属性</a:t>
            </a:r>
            <a:endParaRPr lang="en-US" altLang="zh-CN" sz="900" smtClean="0">
              <a:solidFill>
                <a:srgbClr val="000000"/>
              </a:solidFill>
              <a:latin typeface="楷体" pitchFamily="49" charset="-122"/>
              <a:ea typeface="楷体" pitchFamily="49" charset="-122"/>
            </a:endParaRPr>
          </a:p>
          <a:p>
            <a:r>
              <a:rPr lang="en-US" altLang="zh-CN" sz="900" err="1" smtClean="0">
                <a:solidFill>
                  <a:srgbClr val="000000"/>
                </a:solidFill>
                <a:latin typeface="楷体" pitchFamily="49" charset="-122"/>
                <a:ea typeface="楷体" pitchFamily="49" charset="-122"/>
              </a:rPr>
              <a:t>numberOfShares</a:t>
            </a:r>
            <a:endParaRPr lang="en-US" altLang="zh-CN" sz="900" smtClean="0">
              <a:solidFill>
                <a:srgbClr val="000000"/>
              </a:solidFill>
              <a:latin typeface="楷体" pitchFamily="49" charset="-122"/>
              <a:ea typeface="楷体" pitchFamily="49" charset="-122"/>
            </a:endParaRPr>
          </a:p>
          <a:p>
            <a:r>
              <a:rPr lang="zh-CN" altLang="en-US" sz="900">
                <a:solidFill>
                  <a:srgbClr val="000000"/>
                </a:solidFill>
                <a:latin typeface="楷体" pitchFamily="49" charset="-122"/>
                <a:ea typeface="楷体" pitchFamily="49" charset="-122"/>
              </a:rPr>
              <a:t>利率类型</a:t>
            </a:r>
            <a:endParaRPr lang="en-US" altLang="zh-CN" sz="900" smtClean="0">
              <a:solidFill>
                <a:srgbClr val="000000"/>
              </a:solidFill>
              <a:latin typeface="楷体" pitchFamily="49" charset="-122"/>
              <a:ea typeface="楷体" pitchFamily="49" charset="-122"/>
            </a:endParaRPr>
          </a:p>
          <a:p>
            <a:r>
              <a:rPr lang="en-US" altLang="zh-CN" sz="900" smtClean="0">
                <a:solidFill>
                  <a:srgbClr val="000000"/>
                </a:solidFill>
                <a:latin typeface="楷体" pitchFamily="49" charset="-122"/>
                <a:ea typeface="楷体" pitchFamily="49" charset="-122"/>
              </a:rPr>
              <a:t>…</a:t>
            </a:r>
            <a:endParaRPr lang="zh-CN" altLang="en-US" sz="900">
              <a:solidFill>
                <a:srgbClr val="000000"/>
              </a:solidFill>
              <a:latin typeface="楷体" pitchFamily="49" charset="-122"/>
              <a:ea typeface="楷体" pitchFamily="49" charset="-122"/>
            </a:endParaRPr>
          </a:p>
        </p:txBody>
      </p:sp>
      <p:sp>
        <p:nvSpPr>
          <p:cNvPr id="6" name="正五边形 5"/>
          <p:cNvSpPr/>
          <p:nvPr/>
        </p:nvSpPr>
        <p:spPr>
          <a:xfrm>
            <a:off x="4707025" y="2608058"/>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latin typeface="楷体" pitchFamily="49" charset="-122"/>
                <a:ea typeface="楷体" pitchFamily="49" charset="-122"/>
              </a:rPr>
              <a:t>1</a:t>
            </a:r>
            <a:endParaRPr lang="zh-CN" altLang="en-US" sz="1200">
              <a:solidFill>
                <a:srgbClr val="000000"/>
              </a:solidFill>
              <a:latin typeface="楷体" pitchFamily="49" charset="-122"/>
              <a:ea typeface="楷体" pitchFamily="49" charset="-122"/>
            </a:endParaRPr>
          </a:p>
        </p:txBody>
      </p:sp>
      <p:grpSp>
        <p:nvGrpSpPr>
          <p:cNvPr id="41" name="组合 40"/>
          <p:cNvGrpSpPr/>
          <p:nvPr/>
        </p:nvGrpSpPr>
        <p:grpSpPr>
          <a:xfrm>
            <a:off x="7076109" y="1909659"/>
            <a:ext cx="1624484" cy="831492"/>
            <a:chOff x="895234" y="3468030"/>
            <a:chExt cx="998439" cy="831492"/>
          </a:xfrm>
          <a:solidFill>
            <a:schemeClr val="accent5">
              <a:lumMod val="60000"/>
              <a:lumOff val="40000"/>
            </a:schemeClr>
          </a:solidFill>
        </p:grpSpPr>
        <p:sp>
          <p:nvSpPr>
            <p:cNvPr id="42" name="流程图: 文档 41"/>
            <p:cNvSpPr/>
            <p:nvPr/>
          </p:nvSpPr>
          <p:spPr>
            <a:xfrm>
              <a:off x="895234" y="3468030"/>
              <a:ext cx="989321" cy="831492"/>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45" name="TextBox 44"/>
            <p:cNvSpPr txBox="1"/>
            <p:nvPr/>
          </p:nvSpPr>
          <p:spPr>
            <a:xfrm>
              <a:off x="904352" y="3468249"/>
              <a:ext cx="989321" cy="646331"/>
            </a:xfrm>
            <a:prstGeom prst="rect">
              <a:avLst/>
            </a:prstGeom>
            <a:grpFill/>
          </p:spPr>
          <p:txBody>
            <a:bodyPr wrap="square" rtlCol="0">
              <a:spAutoFit/>
            </a:bodyPr>
            <a:lstStyle/>
            <a:p>
              <a:r>
                <a:rPr lang="en-US" altLang="zh-CN" sz="1200" err="1" smtClean="0">
                  <a:solidFill>
                    <a:srgbClr val="000000"/>
                  </a:solidFill>
                  <a:latin typeface="楷体" pitchFamily="49" charset="-122"/>
                  <a:ea typeface="楷体" pitchFamily="49" charset="-122"/>
                </a:rPr>
                <a:t>mid_ref_portfoliopos</a:t>
              </a:r>
              <a:r>
                <a:rPr lang="zh-CN" altLang="en-US" sz="1200">
                  <a:solidFill>
                    <a:srgbClr val="000000"/>
                  </a:solidFill>
                  <a:latin typeface="楷体" pitchFamily="49" charset="-122"/>
                  <a:ea typeface="楷体" pitchFamily="49" charset="-122"/>
                </a:rPr>
                <a:t>（树</a:t>
              </a:r>
              <a:r>
                <a:rPr lang="en-US" altLang="zh-CN" sz="120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标签映射信息表）</a:t>
              </a:r>
              <a:endParaRPr lang="en-US" altLang="zh-CN" sz="1200" smtClean="0">
                <a:solidFill>
                  <a:srgbClr val="000000"/>
                </a:solidFill>
                <a:latin typeface="楷体" pitchFamily="49" charset="-122"/>
                <a:ea typeface="楷体" pitchFamily="49" charset="-122"/>
              </a:endParaRPr>
            </a:p>
          </p:txBody>
        </p:sp>
      </p:grpSp>
      <p:grpSp>
        <p:nvGrpSpPr>
          <p:cNvPr id="46" name="组合 45"/>
          <p:cNvGrpSpPr/>
          <p:nvPr/>
        </p:nvGrpSpPr>
        <p:grpSpPr>
          <a:xfrm>
            <a:off x="4902827" y="1077846"/>
            <a:ext cx="1609649" cy="679785"/>
            <a:chOff x="895234" y="3468030"/>
            <a:chExt cx="989321" cy="679785"/>
          </a:xfrm>
        </p:grpSpPr>
        <p:sp>
          <p:nvSpPr>
            <p:cNvPr id="47" name="流程图: 文档 46"/>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48" name="TextBox 47"/>
            <p:cNvSpPr txBox="1"/>
            <p:nvPr/>
          </p:nvSpPr>
          <p:spPr>
            <a:xfrm>
              <a:off x="895234" y="3501484"/>
              <a:ext cx="989321" cy="646331"/>
            </a:xfrm>
            <a:prstGeom prst="rect">
              <a:avLst/>
            </a:prstGeom>
            <a:noFill/>
          </p:spPr>
          <p:txBody>
            <a:bodyPr wrap="square" rtlCol="0">
              <a:spAutoFit/>
            </a:bodyPr>
            <a:lstStyle/>
            <a:p>
              <a:r>
                <a:rPr lang="en-US" altLang="zh-CN" sz="1200" err="1">
                  <a:solidFill>
                    <a:srgbClr val="000000"/>
                  </a:solidFill>
                  <a:latin typeface="楷体" pitchFamily="49" charset="-122"/>
                  <a:ea typeface="楷体" pitchFamily="49" charset="-122"/>
                </a:rPr>
                <a:t>mid_ref_portfoliorule</a:t>
              </a:r>
              <a:r>
                <a:rPr lang="en-US" altLang="zh-CN" sz="1200">
                  <a:solidFill>
                    <a:srgbClr val="000000"/>
                  </a:solidFill>
                  <a:latin typeface="楷体" pitchFamily="49" charset="-122"/>
                  <a:ea typeface="楷体" pitchFamily="49" charset="-122"/>
                </a:rPr>
                <a:t> </a:t>
              </a:r>
              <a:r>
                <a:rPr lang="zh-CN" altLang="en-US" sz="1200" smtClean="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树</a:t>
              </a:r>
              <a:r>
                <a:rPr lang="en-US" altLang="zh-CN" sz="120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标签映射规则表）</a:t>
              </a:r>
              <a:endParaRPr lang="en-US" altLang="zh-CN" sz="1200" smtClean="0">
                <a:solidFill>
                  <a:srgbClr val="000000"/>
                </a:solidFill>
                <a:latin typeface="楷体" pitchFamily="49" charset="-122"/>
                <a:ea typeface="楷体" pitchFamily="49" charset="-122"/>
              </a:endParaRPr>
            </a:p>
          </p:txBody>
        </p:sp>
      </p:grpSp>
      <p:grpSp>
        <p:nvGrpSpPr>
          <p:cNvPr id="49" name="组合 48"/>
          <p:cNvGrpSpPr/>
          <p:nvPr/>
        </p:nvGrpSpPr>
        <p:grpSpPr>
          <a:xfrm>
            <a:off x="5205934" y="2018177"/>
            <a:ext cx="998036" cy="461665"/>
            <a:chOff x="3161369" y="2701412"/>
            <a:chExt cx="998036" cy="699271"/>
          </a:xfrm>
          <a:solidFill>
            <a:schemeClr val="accent5">
              <a:lumMod val="40000"/>
              <a:lumOff val="60000"/>
            </a:schemeClr>
          </a:solidFill>
        </p:grpSpPr>
        <p:sp>
          <p:nvSpPr>
            <p:cNvPr id="50" name="流程图: 过程 49"/>
            <p:cNvSpPr/>
            <p:nvPr/>
          </p:nvSpPr>
          <p:spPr bwMode="auto">
            <a:xfrm>
              <a:off x="3161369" y="2754352"/>
              <a:ext cx="998036" cy="646331"/>
            </a:xfrm>
            <a:prstGeom prst="flowChartProcess">
              <a:avLst/>
            </a:prstGeom>
            <a:grp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itchFamily="18" charset="0"/>
              </a:endParaRPr>
            </a:p>
          </p:txBody>
        </p:sp>
        <p:sp>
          <p:nvSpPr>
            <p:cNvPr id="51" name="TextBox 50"/>
            <p:cNvSpPr txBox="1"/>
            <p:nvPr/>
          </p:nvSpPr>
          <p:spPr>
            <a:xfrm>
              <a:off x="3180886" y="2701412"/>
              <a:ext cx="970156" cy="547935"/>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srgbClr val="000000"/>
                  </a:solidFill>
                  <a:effectLst/>
                  <a:uLnTx/>
                  <a:uFillTx/>
                  <a:latin typeface="楷体" pitchFamily="49" charset="-122"/>
                  <a:ea typeface="楷体" pitchFamily="49" charset="-122"/>
                </a:rPr>
                <a:t>生成头寸</a:t>
              </a:r>
              <a:r>
                <a:rPr lang="zh-CN" altLang="en-US" sz="1200" kern="0" smtClean="0">
                  <a:solidFill>
                    <a:srgbClr val="000000"/>
                  </a:solidFill>
                  <a:latin typeface="楷体" pitchFamily="49" charset="-122"/>
                  <a:ea typeface="楷体" pitchFamily="49" charset="-122"/>
                </a:rPr>
                <a:t>和末节点映射</a:t>
              </a:r>
              <a:endParaRPr kumimoji="0" lang="zh-CN" altLang="en-US" sz="1200" b="0" i="0" u="none" strike="noStrike" kern="0" cap="none" spc="0" normalizeH="0" baseline="0" noProof="0">
                <a:ln>
                  <a:noFill/>
                </a:ln>
                <a:solidFill>
                  <a:srgbClr val="000000"/>
                </a:solidFill>
                <a:effectLst/>
                <a:uLnTx/>
                <a:uFillTx/>
                <a:latin typeface="楷体" pitchFamily="49" charset="-122"/>
                <a:ea typeface="楷体" pitchFamily="49" charset="-122"/>
              </a:endParaRPr>
            </a:p>
          </p:txBody>
        </p:sp>
      </p:grpSp>
      <p:cxnSp>
        <p:nvCxnSpPr>
          <p:cNvPr id="18" name="直接连接符 17"/>
          <p:cNvCxnSpPr>
            <a:stCxn id="50" idx="2"/>
            <a:endCxn id="89" idx="0"/>
          </p:cNvCxnSpPr>
          <p:nvPr/>
        </p:nvCxnSpPr>
        <p:spPr>
          <a:xfrm flipH="1">
            <a:off x="5701469" y="2479842"/>
            <a:ext cx="3483" cy="261309"/>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48" idx="2"/>
            <a:endCxn id="51" idx="0"/>
          </p:cNvCxnSpPr>
          <p:nvPr/>
        </p:nvCxnSpPr>
        <p:spPr>
          <a:xfrm>
            <a:off x="5707652" y="1757631"/>
            <a:ext cx="2877" cy="26054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701468" y="2510319"/>
            <a:ext cx="1147098" cy="230832"/>
          </a:xfrm>
          <a:prstGeom prst="rect">
            <a:avLst/>
          </a:prstGeom>
          <a:noFill/>
        </p:spPr>
        <p:txBody>
          <a:bodyPr wrap="square" rtlCol="0">
            <a:spAutoFit/>
          </a:bodyPr>
          <a:lstStyle/>
          <a:p>
            <a:r>
              <a:rPr lang="en-US" altLang="zh-CN" sz="900">
                <a:solidFill>
                  <a:srgbClr val="000000"/>
                </a:solidFill>
                <a:latin typeface="楷体" pitchFamily="49" charset="-122"/>
                <a:ea typeface="楷体" pitchFamily="49" charset="-122"/>
              </a:rPr>
              <a:t>mid_pos_hold.id</a:t>
            </a:r>
            <a:endParaRPr lang="zh-CN" altLang="en-US" sz="900" err="1" smtClean="0">
              <a:solidFill>
                <a:srgbClr val="000000"/>
              </a:solidFill>
            </a:endParaRPr>
          </a:p>
        </p:txBody>
      </p:sp>
      <p:sp>
        <p:nvSpPr>
          <p:cNvPr id="57" name="TextBox 56"/>
          <p:cNvSpPr txBox="1"/>
          <p:nvPr/>
        </p:nvSpPr>
        <p:spPr>
          <a:xfrm>
            <a:off x="4932317" y="1750644"/>
            <a:ext cx="2158627" cy="230832"/>
          </a:xfrm>
          <a:prstGeom prst="rect">
            <a:avLst/>
          </a:prstGeom>
          <a:noFill/>
        </p:spPr>
        <p:txBody>
          <a:bodyPr wrap="square" rtlCol="0">
            <a:spAutoFit/>
          </a:bodyPr>
          <a:lstStyle/>
          <a:p>
            <a:r>
              <a:rPr lang="en-US" altLang="zh-CN" sz="900" err="1" smtClean="0">
                <a:solidFill>
                  <a:srgbClr val="000000"/>
                </a:solidFill>
                <a:latin typeface="楷体" pitchFamily="49" charset="-122"/>
                <a:ea typeface="楷体" pitchFamily="49" charset="-122"/>
              </a:rPr>
              <a:t>mid_ref_portfoliorule.end_node_id</a:t>
            </a:r>
            <a:endParaRPr lang="zh-CN" altLang="en-US" sz="900" err="1" smtClean="0">
              <a:solidFill>
                <a:srgbClr val="000000"/>
              </a:solidFill>
            </a:endParaRPr>
          </a:p>
        </p:txBody>
      </p:sp>
      <p:cxnSp>
        <p:nvCxnSpPr>
          <p:cNvPr id="58" name="直接箭头连接符 57"/>
          <p:cNvCxnSpPr>
            <a:stCxn id="50" idx="3"/>
            <a:endCxn id="45" idx="1"/>
          </p:cNvCxnSpPr>
          <p:nvPr/>
        </p:nvCxnSpPr>
        <p:spPr>
          <a:xfrm flipV="1">
            <a:off x="6203970" y="2233044"/>
            <a:ext cx="886974" cy="3344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4" name="组合 73"/>
          <p:cNvGrpSpPr/>
          <p:nvPr/>
        </p:nvGrpSpPr>
        <p:grpSpPr>
          <a:xfrm>
            <a:off x="2536226" y="1077846"/>
            <a:ext cx="1609649" cy="646771"/>
            <a:chOff x="895234" y="3468030"/>
            <a:chExt cx="989321" cy="646771"/>
          </a:xfrm>
        </p:grpSpPr>
        <p:sp>
          <p:nvSpPr>
            <p:cNvPr id="77" name="流程图: 文档 76"/>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78" name="TextBox 77"/>
            <p:cNvSpPr txBox="1"/>
            <p:nvPr/>
          </p:nvSpPr>
          <p:spPr>
            <a:xfrm>
              <a:off x="895234" y="3501484"/>
              <a:ext cx="989321" cy="461665"/>
            </a:xfrm>
            <a:prstGeom prst="rect">
              <a:avLst/>
            </a:prstGeom>
            <a:noFill/>
          </p:spPr>
          <p:txBody>
            <a:bodyPr wrap="square" rtlCol="0">
              <a:spAutoFit/>
            </a:bodyPr>
            <a:lstStyle/>
            <a:p>
              <a:r>
                <a:rPr lang="en-US" altLang="zh-CN" sz="1200">
                  <a:solidFill>
                    <a:srgbClr val="000000"/>
                  </a:solidFill>
                  <a:latin typeface="楷体" pitchFamily="49" charset="-122"/>
                  <a:ea typeface="楷体" pitchFamily="49" charset="-122"/>
                </a:rPr>
                <a:t>mid_ref_portfolio </a:t>
              </a:r>
              <a:r>
                <a:rPr lang="zh-CN" altLang="en-US" sz="1200">
                  <a:solidFill>
                    <a:srgbClr val="000000"/>
                  </a:solidFill>
                  <a:latin typeface="楷体" pitchFamily="49" charset="-122"/>
                  <a:ea typeface="楷体" pitchFamily="49" charset="-122"/>
                </a:rPr>
                <a:t>（树</a:t>
              </a:r>
              <a:r>
                <a:rPr lang="en-US" altLang="zh-CN" sz="1200">
                  <a:solidFill>
                    <a:srgbClr val="000000"/>
                  </a:solidFill>
                  <a:latin typeface="楷体" pitchFamily="49" charset="-122"/>
                  <a:ea typeface="楷体" pitchFamily="49" charset="-122"/>
                </a:rPr>
                <a:t>-</a:t>
              </a:r>
              <a:r>
                <a:rPr lang="zh-CN" altLang="en-US" sz="1200">
                  <a:solidFill>
                    <a:srgbClr val="000000"/>
                  </a:solidFill>
                  <a:latin typeface="楷体" pitchFamily="49" charset="-122"/>
                  <a:ea typeface="楷体" pitchFamily="49" charset="-122"/>
                </a:rPr>
                <a:t>标签信息表）</a:t>
              </a:r>
              <a:endParaRPr lang="en-US" altLang="zh-CN" sz="1200" smtClean="0">
                <a:solidFill>
                  <a:srgbClr val="000000"/>
                </a:solidFill>
                <a:latin typeface="楷体" pitchFamily="49" charset="-122"/>
                <a:ea typeface="楷体" pitchFamily="49" charset="-122"/>
              </a:endParaRPr>
            </a:p>
          </p:txBody>
        </p:sp>
      </p:grpSp>
      <p:cxnSp>
        <p:nvCxnSpPr>
          <p:cNvPr id="79" name="直接连接符 78"/>
          <p:cNvCxnSpPr>
            <a:stCxn id="77" idx="3"/>
            <a:endCxn id="47" idx="1"/>
          </p:cNvCxnSpPr>
          <p:nvPr/>
        </p:nvCxnSpPr>
        <p:spPr>
          <a:xfrm>
            <a:off x="4145875" y="1401232"/>
            <a:ext cx="756952"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0" name="矩形标注 79"/>
          <p:cNvSpPr/>
          <p:nvPr/>
        </p:nvSpPr>
        <p:spPr>
          <a:xfrm>
            <a:off x="3075189" y="1748637"/>
            <a:ext cx="1846122" cy="388951"/>
          </a:xfrm>
          <a:prstGeom prst="wedgeRectCallout">
            <a:avLst>
              <a:gd name="adj1" fmla="val 25398"/>
              <a:gd name="adj2" fmla="val -118107"/>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900" smtClean="0">
                <a:solidFill>
                  <a:srgbClr val="000000"/>
                </a:solidFill>
                <a:latin typeface="楷体" pitchFamily="49" charset="-122"/>
                <a:ea typeface="楷体" pitchFamily="49" charset="-122"/>
              </a:rPr>
              <a:t>mid_ref_portfolio.ID=</a:t>
            </a:r>
            <a:r>
              <a:rPr lang="en-US" altLang="zh-CN" sz="900">
                <a:solidFill>
                  <a:srgbClr val="000000"/>
                </a:solidFill>
                <a:latin typeface="楷体" pitchFamily="49" charset="-122"/>
                <a:ea typeface="楷体" pitchFamily="49" charset="-122"/>
              </a:rPr>
              <a:t>mid_ref_portfoliorule.end_node_id</a:t>
            </a:r>
            <a:endParaRPr lang="zh-CN" altLang="en-US" sz="900">
              <a:solidFill>
                <a:srgbClr val="000000"/>
              </a:solidFill>
            </a:endParaRPr>
          </a:p>
          <a:p>
            <a:endParaRPr lang="en-US" altLang="zh-CN" sz="900">
              <a:solidFill>
                <a:srgbClr val="000000"/>
              </a:solidFill>
              <a:latin typeface="楷体" pitchFamily="49" charset="-122"/>
              <a:ea typeface="楷体" pitchFamily="49" charset="-122"/>
            </a:endParaRPr>
          </a:p>
        </p:txBody>
      </p:sp>
      <p:cxnSp>
        <p:nvCxnSpPr>
          <p:cNvPr id="81" name="肘形连接符 80"/>
          <p:cNvCxnSpPr>
            <a:stCxn id="45" idx="2"/>
            <a:endCxn id="89" idx="3"/>
          </p:cNvCxnSpPr>
          <p:nvPr/>
        </p:nvCxnSpPr>
        <p:spPr>
          <a:xfrm rot="5400000">
            <a:off x="6946867" y="2115635"/>
            <a:ext cx="508328" cy="1389476"/>
          </a:xfrm>
          <a:prstGeom prst="bentConnector2">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2" name="矩形标注 81"/>
          <p:cNvSpPr/>
          <p:nvPr/>
        </p:nvSpPr>
        <p:spPr>
          <a:xfrm>
            <a:off x="7356201" y="3150673"/>
            <a:ext cx="1683835" cy="630625"/>
          </a:xfrm>
          <a:prstGeom prst="wedgeRectCallout">
            <a:avLst>
              <a:gd name="adj1" fmla="val -29442"/>
              <a:gd name="adj2" fmla="val -60694"/>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smtClean="0">
                <a:solidFill>
                  <a:srgbClr val="000000"/>
                </a:solidFill>
                <a:latin typeface="楷体" pitchFamily="49" charset="-122"/>
                <a:ea typeface="楷体" pitchFamily="49" charset="-122"/>
              </a:rPr>
              <a:t>根据</a:t>
            </a:r>
            <a:r>
              <a:rPr lang="en-US" altLang="zh-CN" sz="900" smtClean="0">
                <a:solidFill>
                  <a:srgbClr val="000000"/>
                </a:solidFill>
                <a:latin typeface="楷体" pitchFamily="49" charset="-122"/>
                <a:ea typeface="楷体" pitchFamily="49" charset="-122"/>
              </a:rPr>
              <a:t>mid_pos_hold.id</a:t>
            </a:r>
            <a:r>
              <a:rPr lang="zh-CN" altLang="en-US" sz="900" smtClean="0">
                <a:solidFill>
                  <a:srgbClr val="000000"/>
                </a:solidFill>
                <a:latin typeface="楷体" pitchFamily="49" charset="-122"/>
                <a:ea typeface="楷体" pitchFamily="49" charset="-122"/>
              </a:rPr>
              <a:t>查询</a:t>
            </a:r>
            <a:r>
              <a:rPr lang="en-US" altLang="zh-CN" sz="900" smtClean="0">
                <a:solidFill>
                  <a:srgbClr val="000000"/>
                </a:solidFill>
                <a:latin typeface="楷体" pitchFamily="49" charset="-122"/>
                <a:ea typeface="楷体" pitchFamily="49" charset="-122"/>
              </a:rPr>
              <a:t>mid_ref_portfoliopos</a:t>
            </a:r>
            <a:r>
              <a:rPr lang="zh-CN" altLang="en-US" sz="900" smtClean="0">
                <a:solidFill>
                  <a:srgbClr val="000000"/>
                </a:solidFill>
                <a:latin typeface="楷体" pitchFamily="49" charset="-122"/>
                <a:ea typeface="楷体" pitchFamily="49" charset="-122"/>
              </a:rPr>
              <a:t>获得产品</a:t>
            </a:r>
            <a:r>
              <a:rPr lang="en-US" altLang="zh-CN" sz="900" smtClean="0">
                <a:solidFill>
                  <a:srgbClr val="000000"/>
                </a:solidFill>
                <a:latin typeface="楷体" pitchFamily="49" charset="-122"/>
                <a:ea typeface="楷体" pitchFamily="49" charset="-122"/>
              </a:rPr>
              <a:t>ID</a:t>
            </a:r>
            <a:r>
              <a:rPr lang="zh-CN" altLang="en-US" sz="900" smtClean="0">
                <a:solidFill>
                  <a:srgbClr val="000000"/>
                </a:solidFill>
                <a:latin typeface="楷体" pitchFamily="49" charset="-122"/>
                <a:ea typeface="楷体" pitchFamily="49" charset="-122"/>
              </a:rPr>
              <a:t>和投组</a:t>
            </a:r>
            <a:r>
              <a:rPr lang="en-US" altLang="zh-CN" sz="900" smtClean="0">
                <a:solidFill>
                  <a:srgbClr val="000000"/>
                </a:solidFill>
                <a:latin typeface="楷体" pitchFamily="49" charset="-122"/>
                <a:ea typeface="楷体" pitchFamily="49" charset="-122"/>
              </a:rPr>
              <a:t>ID</a:t>
            </a:r>
            <a:r>
              <a:rPr lang="zh-CN" altLang="en-US" sz="900" smtClean="0">
                <a:solidFill>
                  <a:srgbClr val="000000"/>
                </a:solidFill>
                <a:latin typeface="楷体" pitchFamily="49" charset="-122"/>
                <a:ea typeface="楷体" pitchFamily="49" charset="-122"/>
              </a:rPr>
              <a:t>，写入</a:t>
            </a:r>
            <a:r>
              <a:rPr lang="en-US" altLang="zh-CN" sz="900">
                <a:solidFill>
                  <a:srgbClr val="000000"/>
                </a:solidFill>
                <a:latin typeface="楷体" pitchFamily="49" charset="-122"/>
                <a:ea typeface="楷体" pitchFamily="49" charset="-122"/>
              </a:rPr>
              <a:t>mid_pos_hold</a:t>
            </a:r>
            <a:endParaRPr lang="zh-CN" altLang="en-US" sz="900">
              <a:solidFill>
                <a:srgbClr val="000000"/>
              </a:solidFill>
            </a:endParaRPr>
          </a:p>
        </p:txBody>
      </p:sp>
      <p:grpSp>
        <p:nvGrpSpPr>
          <p:cNvPr id="83" name="组合 82"/>
          <p:cNvGrpSpPr/>
          <p:nvPr/>
        </p:nvGrpSpPr>
        <p:grpSpPr>
          <a:xfrm>
            <a:off x="3895622" y="5232925"/>
            <a:ext cx="1609649" cy="646771"/>
            <a:chOff x="895234" y="3468030"/>
            <a:chExt cx="989321" cy="646771"/>
          </a:xfrm>
        </p:grpSpPr>
        <p:sp>
          <p:nvSpPr>
            <p:cNvPr id="84" name="流程图: 文档 83"/>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85" name="TextBox 84"/>
            <p:cNvSpPr txBox="1"/>
            <p:nvPr/>
          </p:nvSpPr>
          <p:spPr>
            <a:xfrm>
              <a:off x="895234" y="3501484"/>
              <a:ext cx="989321" cy="461665"/>
            </a:xfrm>
            <a:prstGeom prst="rect">
              <a:avLst/>
            </a:prstGeom>
            <a:noFill/>
          </p:spPr>
          <p:txBody>
            <a:bodyPr wrap="square" rtlCol="0">
              <a:spAutoFit/>
            </a:bodyPr>
            <a:lstStyle/>
            <a:p>
              <a:r>
                <a:rPr lang="en-US" altLang="zh-CN" sz="1200">
                  <a:solidFill>
                    <a:srgbClr val="000000"/>
                  </a:solidFill>
                  <a:latin typeface="楷体" pitchFamily="49" charset="-122"/>
                  <a:ea typeface="楷体" pitchFamily="49" charset="-122"/>
                </a:rPr>
                <a:t>mid_ref_code</a:t>
              </a:r>
              <a:r>
                <a:rPr lang="zh-CN" altLang="en-US" sz="1200">
                  <a:solidFill>
                    <a:srgbClr val="000000"/>
                  </a:solidFill>
                  <a:latin typeface="楷体" pitchFamily="49" charset="-122"/>
                  <a:ea typeface="楷体" pitchFamily="49" charset="-122"/>
                </a:rPr>
                <a:t>（码值表）</a:t>
              </a:r>
              <a:endParaRPr lang="en-US" altLang="zh-CN" sz="1200" smtClean="0">
                <a:solidFill>
                  <a:srgbClr val="000000"/>
                </a:solidFill>
                <a:latin typeface="楷体" pitchFamily="49" charset="-122"/>
                <a:ea typeface="楷体" pitchFamily="49" charset="-122"/>
              </a:endParaRPr>
            </a:p>
          </p:txBody>
        </p:sp>
      </p:grpSp>
      <p:grpSp>
        <p:nvGrpSpPr>
          <p:cNvPr id="87" name="组合 86"/>
          <p:cNvGrpSpPr/>
          <p:nvPr/>
        </p:nvGrpSpPr>
        <p:grpSpPr>
          <a:xfrm>
            <a:off x="483729" y="5232361"/>
            <a:ext cx="1743251" cy="646771"/>
            <a:chOff x="895234" y="3468030"/>
            <a:chExt cx="989321" cy="646771"/>
          </a:xfrm>
        </p:grpSpPr>
        <p:sp>
          <p:nvSpPr>
            <p:cNvPr id="91" name="流程图: 文档 90"/>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92" name="TextBox 91"/>
            <p:cNvSpPr txBox="1"/>
            <p:nvPr/>
          </p:nvSpPr>
          <p:spPr>
            <a:xfrm>
              <a:off x="895234" y="3501484"/>
              <a:ext cx="989321" cy="461665"/>
            </a:xfrm>
            <a:prstGeom prst="rect">
              <a:avLst/>
            </a:prstGeom>
            <a:noFill/>
          </p:spPr>
          <p:txBody>
            <a:bodyPr wrap="square" rtlCol="0">
              <a:spAutoFit/>
            </a:bodyPr>
            <a:lstStyle/>
            <a:p>
              <a:r>
                <a:rPr lang="en-US" altLang="zh-CN" sz="1200">
                  <a:solidFill>
                    <a:srgbClr val="000000"/>
                  </a:solidFill>
                  <a:latin typeface="楷体" pitchFamily="49" charset="-122"/>
                  <a:ea typeface="楷体" pitchFamily="49" charset="-122"/>
                </a:rPr>
                <a:t>mid_ref_codemapping</a:t>
              </a:r>
              <a:r>
                <a:rPr lang="zh-CN" altLang="en-US" sz="1200">
                  <a:solidFill>
                    <a:srgbClr val="000000"/>
                  </a:solidFill>
                  <a:latin typeface="楷体" pitchFamily="49" charset="-122"/>
                  <a:ea typeface="楷体" pitchFamily="49" charset="-122"/>
                </a:rPr>
                <a:t>（码值映射表）</a:t>
              </a:r>
              <a:endParaRPr lang="en-US" altLang="zh-CN" sz="1200" smtClean="0">
                <a:solidFill>
                  <a:srgbClr val="000000"/>
                </a:solidFill>
                <a:latin typeface="楷体" pitchFamily="49" charset="-122"/>
                <a:ea typeface="楷体" pitchFamily="49" charset="-122"/>
              </a:endParaRPr>
            </a:p>
          </p:txBody>
        </p:sp>
      </p:grpSp>
      <p:sp>
        <p:nvSpPr>
          <p:cNvPr id="95" name="矩形标注 94"/>
          <p:cNvSpPr/>
          <p:nvPr/>
        </p:nvSpPr>
        <p:spPr>
          <a:xfrm>
            <a:off x="2737457" y="5879132"/>
            <a:ext cx="1108140" cy="315312"/>
          </a:xfrm>
          <a:prstGeom prst="wedgeRectCallout">
            <a:avLst>
              <a:gd name="adj1" fmla="val 25710"/>
              <a:gd name="adj2" fmla="val -151450"/>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900" smtClean="0">
                <a:solidFill>
                  <a:srgbClr val="000000"/>
                </a:solidFill>
                <a:latin typeface="楷体" pitchFamily="49" charset="-122"/>
                <a:ea typeface="楷体" pitchFamily="49" charset="-122"/>
              </a:rPr>
              <a:t>mid_ref_code.id</a:t>
            </a:r>
            <a:endParaRPr lang="zh-CN" altLang="en-US" sz="900">
              <a:solidFill>
                <a:srgbClr val="000000"/>
              </a:solidFill>
              <a:latin typeface="楷体" pitchFamily="49" charset="-122"/>
              <a:ea typeface="楷体" pitchFamily="49" charset="-122"/>
            </a:endParaRPr>
          </a:p>
        </p:txBody>
      </p:sp>
      <p:sp>
        <p:nvSpPr>
          <p:cNvPr id="96" name="正五边形 95"/>
          <p:cNvSpPr/>
          <p:nvPr/>
        </p:nvSpPr>
        <p:spPr>
          <a:xfrm>
            <a:off x="3745148" y="5122379"/>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solidFill>
                  <a:srgbClr val="000000"/>
                </a:solidFill>
                <a:latin typeface="楷体" pitchFamily="49" charset="-122"/>
                <a:ea typeface="楷体" pitchFamily="49" charset="-122"/>
              </a:rPr>
              <a:t>2</a:t>
            </a:r>
            <a:endParaRPr lang="zh-CN" altLang="en-US" sz="1200">
              <a:solidFill>
                <a:srgbClr val="000000"/>
              </a:solidFill>
              <a:latin typeface="楷体" pitchFamily="49" charset="-122"/>
              <a:ea typeface="楷体" pitchFamily="49" charset="-122"/>
            </a:endParaRPr>
          </a:p>
        </p:txBody>
      </p:sp>
      <p:sp>
        <p:nvSpPr>
          <p:cNvPr id="102" name="线形标注 2 101"/>
          <p:cNvSpPr/>
          <p:nvPr/>
        </p:nvSpPr>
        <p:spPr>
          <a:xfrm>
            <a:off x="7076109" y="998902"/>
            <a:ext cx="752208" cy="288691"/>
          </a:xfrm>
          <a:prstGeom prst="borderCallout2">
            <a:avLst>
              <a:gd name="adj1" fmla="val 18750"/>
              <a:gd name="adj2" fmla="val -8333"/>
              <a:gd name="adj3" fmla="val 18750"/>
              <a:gd name="adj4" fmla="val -16667"/>
              <a:gd name="adj5" fmla="val 356856"/>
              <a:gd name="adj6" fmla="val -116848"/>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900" smtClean="0">
                <a:solidFill>
                  <a:srgbClr val="000000"/>
                </a:solidFill>
                <a:latin typeface="楷体" pitchFamily="49" charset="-122"/>
                <a:ea typeface="楷体" pitchFamily="49" charset="-122"/>
              </a:rPr>
              <a:t>逻辑处理模块</a:t>
            </a:r>
            <a:endParaRPr lang="zh-CN" altLang="en-US" sz="900">
              <a:solidFill>
                <a:srgbClr val="000000"/>
              </a:solidFill>
              <a:latin typeface="楷体" pitchFamily="49" charset="-122"/>
              <a:ea typeface="楷体" pitchFamily="49" charset="-122"/>
            </a:endParaRPr>
          </a:p>
        </p:txBody>
      </p:sp>
      <p:sp>
        <p:nvSpPr>
          <p:cNvPr id="110" name="矩形标注 109"/>
          <p:cNvSpPr/>
          <p:nvPr/>
        </p:nvSpPr>
        <p:spPr>
          <a:xfrm>
            <a:off x="321339" y="4509582"/>
            <a:ext cx="1261022" cy="625213"/>
          </a:xfrm>
          <a:prstGeom prst="wedgeRectCallout">
            <a:avLst>
              <a:gd name="adj1" fmla="val -54325"/>
              <a:gd name="adj2" fmla="val -75534"/>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smtClean="0">
                <a:solidFill>
                  <a:srgbClr val="000000"/>
                </a:solidFill>
                <a:latin typeface="楷体" pitchFamily="49" charset="-122"/>
                <a:ea typeface="楷体" pitchFamily="49" charset="-122"/>
              </a:rPr>
              <a:t>源业务属性编码和本</a:t>
            </a:r>
            <a:r>
              <a:rPr lang="zh-CN" altLang="en-US" sz="900">
                <a:solidFill>
                  <a:srgbClr val="000000"/>
                </a:solidFill>
                <a:latin typeface="楷体" pitchFamily="49" charset="-122"/>
                <a:ea typeface="楷体" pitchFamily="49" charset="-122"/>
              </a:rPr>
              <a:t>属性</a:t>
            </a:r>
            <a:r>
              <a:rPr lang="zh-CN" altLang="en-US" sz="900" smtClean="0">
                <a:solidFill>
                  <a:srgbClr val="000000"/>
                </a:solidFill>
                <a:latin typeface="楷体" pitchFamily="49" charset="-122"/>
                <a:ea typeface="楷体" pitchFamily="49" charset="-122"/>
              </a:rPr>
              <a:t>编码对应</a:t>
            </a:r>
            <a:endParaRPr lang="en-US" altLang="zh-CN" sz="900" smtClean="0">
              <a:solidFill>
                <a:srgbClr val="000000"/>
              </a:solidFill>
              <a:latin typeface="楷体" pitchFamily="49" charset="-122"/>
              <a:ea typeface="楷体" pitchFamily="49" charset="-122"/>
            </a:endParaRPr>
          </a:p>
          <a:p>
            <a:r>
              <a:rPr lang="zh-CN" altLang="en-US" sz="900" smtClean="0">
                <a:solidFill>
                  <a:srgbClr val="000000"/>
                </a:solidFill>
                <a:latin typeface="楷体" pitchFamily="49" charset="-122"/>
                <a:ea typeface="楷体" pitchFamily="49" charset="-122"/>
              </a:rPr>
              <a:t>码值映射表</a:t>
            </a:r>
            <a:r>
              <a:rPr lang="en-US" altLang="zh-CN" sz="900" smtClean="0">
                <a:solidFill>
                  <a:srgbClr val="000000"/>
                </a:solidFill>
                <a:latin typeface="楷体" pitchFamily="49" charset="-122"/>
                <a:ea typeface="楷体" pitchFamily="49" charset="-122"/>
              </a:rPr>
              <a:t>.src_code_value=O_XX_2.xxcode</a:t>
            </a:r>
            <a:endParaRPr lang="en-US" altLang="zh-CN" sz="900">
              <a:solidFill>
                <a:srgbClr val="000000"/>
              </a:solidFill>
              <a:latin typeface="楷体" pitchFamily="49" charset="-122"/>
              <a:ea typeface="楷体" pitchFamily="49" charset="-122"/>
            </a:endParaRPr>
          </a:p>
        </p:txBody>
      </p:sp>
      <p:sp>
        <p:nvSpPr>
          <p:cNvPr id="114" name="矩形标注 113"/>
          <p:cNvSpPr/>
          <p:nvPr/>
        </p:nvSpPr>
        <p:spPr>
          <a:xfrm>
            <a:off x="4047742" y="3768707"/>
            <a:ext cx="2355418" cy="368853"/>
          </a:xfrm>
          <a:prstGeom prst="wedgeRectCallout">
            <a:avLst>
              <a:gd name="adj1" fmla="val -8808"/>
              <a:gd name="adj2" fmla="val 7720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900">
                <a:solidFill>
                  <a:srgbClr val="000000"/>
                </a:solidFill>
                <a:latin typeface="楷体" pitchFamily="49" charset="-122"/>
                <a:ea typeface="楷体" pitchFamily="49" charset="-122"/>
              </a:rPr>
              <a:t>mid_pos_hold.exchange= </a:t>
            </a:r>
            <a:r>
              <a:rPr lang="en-US" altLang="zh-CN" sz="900" smtClean="0">
                <a:solidFill>
                  <a:srgbClr val="000000"/>
                </a:solidFill>
                <a:latin typeface="楷体" pitchFamily="49" charset="-122"/>
                <a:ea typeface="楷体" pitchFamily="49" charset="-122"/>
              </a:rPr>
              <a:t>mid_ref_code.ID</a:t>
            </a:r>
          </a:p>
          <a:p>
            <a:r>
              <a:rPr lang="en-US" altLang="zh-CN" sz="900" smtClean="0">
                <a:solidFill>
                  <a:srgbClr val="000000"/>
                </a:solidFill>
                <a:latin typeface="楷体" pitchFamily="49" charset="-122"/>
                <a:ea typeface="楷体" pitchFamily="49" charset="-122"/>
              </a:rPr>
              <a:t>mid_pos_hold.</a:t>
            </a:r>
            <a:r>
              <a:rPr lang="en-US" altLang="zh-CN" sz="900" smtClean="0">
                <a:solidFill>
                  <a:srgbClr val="000000"/>
                </a:solidFill>
              </a:rPr>
              <a:t>accsct=</a:t>
            </a:r>
            <a:r>
              <a:rPr lang="en-US" altLang="zh-CN" sz="900">
                <a:solidFill>
                  <a:srgbClr val="000000"/>
                </a:solidFill>
                <a:latin typeface="楷体" pitchFamily="49" charset="-122"/>
                <a:ea typeface="楷体" pitchFamily="49" charset="-122"/>
              </a:rPr>
              <a:t> mid_ref_code.ID</a:t>
            </a:r>
            <a:endParaRPr lang="zh-CN" altLang="en-US" sz="900">
              <a:solidFill>
                <a:srgbClr val="000000"/>
              </a:solidFill>
            </a:endParaRPr>
          </a:p>
        </p:txBody>
      </p:sp>
      <p:sp>
        <p:nvSpPr>
          <p:cNvPr id="118" name="矩形标注 117"/>
          <p:cNvSpPr/>
          <p:nvPr/>
        </p:nvSpPr>
        <p:spPr>
          <a:xfrm>
            <a:off x="2976272" y="4705622"/>
            <a:ext cx="1692000" cy="233131"/>
          </a:xfrm>
          <a:prstGeom prst="wedgeRectCallout">
            <a:avLst>
              <a:gd name="adj1" fmla="val -14156"/>
              <a:gd name="adj2" fmla="val 84399"/>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smtClean="0">
                <a:solidFill>
                  <a:srgbClr val="000000"/>
                </a:solidFill>
                <a:latin typeface="楷体" pitchFamily="49" charset="-122"/>
                <a:ea typeface="楷体" pitchFamily="49" charset="-122"/>
              </a:rPr>
              <a:t>码值表</a:t>
            </a:r>
            <a:r>
              <a:rPr lang="en-US" altLang="zh-CN" sz="900" smtClean="0">
                <a:solidFill>
                  <a:srgbClr val="000000"/>
                </a:solidFill>
                <a:latin typeface="楷体" pitchFamily="49" charset="-122"/>
                <a:ea typeface="楷体" pitchFamily="49" charset="-122"/>
              </a:rPr>
              <a:t>.id=MID_POS_XXX.</a:t>
            </a:r>
            <a:r>
              <a:rPr lang="zh-CN" altLang="en-US" sz="900" smtClean="0">
                <a:solidFill>
                  <a:srgbClr val="000000"/>
                </a:solidFill>
                <a:latin typeface="楷体" pitchFamily="49" charset="-122"/>
                <a:ea typeface="楷体" pitchFamily="49" charset="-122"/>
              </a:rPr>
              <a:t>编码</a:t>
            </a:r>
            <a:endParaRPr lang="en-US" altLang="zh-CN" sz="900">
              <a:solidFill>
                <a:srgbClr val="000000"/>
              </a:solidFill>
              <a:latin typeface="楷体" pitchFamily="49" charset="-122"/>
              <a:ea typeface="楷体" pitchFamily="49" charset="-122"/>
            </a:endParaRPr>
          </a:p>
        </p:txBody>
      </p:sp>
      <p:grpSp>
        <p:nvGrpSpPr>
          <p:cNvPr id="126" name="组合 125"/>
          <p:cNvGrpSpPr/>
          <p:nvPr/>
        </p:nvGrpSpPr>
        <p:grpSpPr>
          <a:xfrm>
            <a:off x="6203970" y="5200658"/>
            <a:ext cx="1609649" cy="679785"/>
            <a:chOff x="895234" y="3468030"/>
            <a:chExt cx="989321" cy="679785"/>
          </a:xfrm>
          <a:solidFill>
            <a:schemeClr val="accent5">
              <a:lumMod val="20000"/>
              <a:lumOff val="80000"/>
            </a:schemeClr>
          </a:solidFill>
        </p:grpSpPr>
        <p:sp>
          <p:nvSpPr>
            <p:cNvPr id="127" name="流程图: 文档 126"/>
            <p:cNvSpPr/>
            <p:nvPr/>
          </p:nvSpPr>
          <p:spPr>
            <a:xfrm>
              <a:off x="895234" y="3468030"/>
              <a:ext cx="989321" cy="646771"/>
            </a:xfrm>
            <a:prstGeom prst="flowChartDocumen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solidFill>
                  <a:srgbClr val="000000"/>
                </a:solidFill>
                <a:latin typeface="楷体" pitchFamily="49" charset="-122"/>
                <a:ea typeface="楷体" pitchFamily="49" charset="-122"/>
              </a:endParaRPr>
            </a:p>
          </p:txBody>
        </p:sp>
        <p:sp>
          <p:nvSpPr>
            <p:cNvPr id="128" name="TextBox 127"/>
            <p:cNvSpPr txBox="1"/>
            <p:nvPr/>
          </p:nvSpPr>
          <p:spPr>
            <a:xfrm>
              <a:off x="895234" y="3501484"/>
              <a:ext cx="989321" cy="646331"/>
            </a:xfrm>
            <a:prstGeom prst="rect">
              <a:avLst/>
            </a:prstGeom>
            <a:grpFill/>
          </p:spPr>
          <p:txBody>
            <a:bodyPr wrap="square" rtlCol="0">
              <a:spAutoFit/>
            </a:bodyPr>
            <a:lstStyle/>
            <a:p>
              <a:r>
                <a:rPr lang="en-US" altLang="zh-CN" sz="1200">
                  <a:solidFill>
                    <a:srgbClr val="000000"/>
                  </a:solidFill>
                  <a:latin typeface="楷体" pitchFamily="49" charset="-122"/>
                  <a:ea typeface="楷体" pitchFamily="49" charset="-122"/>
                </a:rPr>
                <a:t>mid_ref_underlyingSEC </a:t>
              </a:r>
              <a:r>
                <a:rPr lang="zh-CN" altLang="en-US" sz="1200">
                  <a:solidFill>
                    <a:srgbClr val="000000"/>
                  </a:solidFill>
                  <a:latin typeface="楷体" pitchFamily="49" charset="-122"/>
                  <a:ea typeface="楷体" pitchFamily="49" charset="-122"/>
                </a:rPr>
                <a:t>（标的证券信息表）</a:t>
              </a:r>
              <a:endParaRPr lang="en-US" altLang="zh-CN" sz="1200" smtClean="0">
                <a:solidFill>
                  <a:srgbClr val="000000"/>
                </a:solidFill>
                <a:latin typeface="楷体" pitchFamily="49" charset="-122"/>
                <a:ea typeface="楷体" pitchFamily="49" charset="-122"/>
              </a:endParaRPr>
            </a:p>
          </p:txBody>
        </p:sp>
      </p:grpSp>
      <p:cxnSp>
        <p:nvCxnSpPr>
          <p:cNvPr id="129" name="肘形连接符 128"/>
          <p:cNvCxnSpPr>
            <a:stCxn id="4" idx="1"/>
            <a:endCxn id="128" idx="2"/>
          </p:cNvCxnSpPr>
          <p:nvPr/>
        </p:nvCxnSpPr>
        <p:spPr>
          <a:xfrm rot="10800000" flipH="1" flipV="1">
            <a:off x="2746421" y="3010955"/>
            <a:ext cx="4262374" cy="2869487"/>
          </a:xfrm>
          <a:prstGeom prst="bentConnector4">
            <a:avLst>
              <a:gd name="adj1" fmla="val -61850"/>
              <a:gd name="adj2" fmla="val 113927"/>
            </a:avLst>
          </a:prstGeom>
          <a:ln>
            <a:solidFill>
              <a:srgbClr val="000000"/>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1" name="矩形标注 140"/>
          <p:cNvSpPr/>
          <p:nvPr/>
        </p:nvSpPr>
        <p:spPr>
          <a:xfrm>
            <a:off x="3208802" y="6419659"/>
            <a:ext cx="2689597" cy="315312"/>
          </a:xfrm>
          <a:prstGeom prst="wedgeRectCallout">
            <a:avLst>
              <a:gd name="adj1" fmla="val 23335"/>
              <a:gd name="adj2" fmla="val -7425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a:solidFill>
                  <a:srgbClr val="000000"/>
                </a:solidFill>
                <a:latin typeface="楷体" pitchFamily="49" charset="-122"/>
                <a:ea typeface="楷体" pitchFamily="49" charset="-122"/>
              </a:rPr>
              <a:t>跑</a:t>
            </a:r>
            <a:r>
              <a:rPr lang="zh-CN" altLang="en-US" sz="900" smtClean="0">
                <a:solidFill>
                  <a:srgbClr val="000000"/>
                </a:solidFill>
                <a:latin typeface="楷体" pitchFamily="49" charset="-122"/>
                <a:ea typeface="楷体" pitchFamily="49" charset="-122"/>
              </a:rPr>
              <a:t>批生成</a:t>
            </a:r>
            <a:r>
              <a:rPr lang="en-US" altLang="zh-CN" sz="900" smtClean="0">
                <a:solidFill>
                  <a:srgbClr val="000000"/>
                </a:solidFill>
                <a:latin typeface="楷体" pitchFamily="49" charset="-122"/>
                <a:ea typeface="楷体" pitchFamily="49" charset="-122"/>
              </a:rPr>
              <a:t>mid_ref_underlyingSEC.secu_cd</a:t>
            </a:r>
            <a:r>
              <a:rPr lang="zh-CN" altLang="en-US" sz="900" smtClean="0">
                <a:solidFill>
                  <a:srgbClr val="000000"/>
                </a:solidFill>
                <a:latin typeface="楷体" pitchFamily="49" charset="-122"/>
                <a:ea typeface="楷体" pitchFamily="49" charset="-122"/>
              </a:rPr>
              <a:t>和</a:t>
            </a:r>
            <a:r>
              <a:rPr lang="en-US" altLang="zh-CN" sz="900">
                <a:solidFill>
                  <a:srgbClr val="000000"/>
                </a:solidFill>
                <a:latin typeface="楷体" pitchFamily="49" charset="-122"/>
                <a:ea typeface="楷体" pitchFamily="49" charset="-122"/>
              </a:rPr>
              <a:t>exchange</a:t>
            </a:r>
          </a:p>
          <a:p>
            <a:r>
              <a:rPr lang="en-US" altLang="zh-CN" sz="900" smtClean="0">
                <a:solidFill>
                  <a:srgbClr val="000000"/>
                </a:solidFill>
                <a:latin typeface="楷体" pitchFamily="49" charset="-122"/>
                <a:ea typeface="楷体" pitchFamily="49" charset="-122"/>
              </a:rPr>
              <a:t>O_XX.SEC=mid_ref_underlyingSEC.</a:t>
            </a:r>
            <a:r>
              <a:rPr lang="zh-CN" altLang="en-US" sz="900">
                <a:solidFill>
                  <a:srgbClr val="000000"/>
                </a:solidFill>
                <a:latin typeface="楷体" pitchFamily="49" charset="-122"/>
                <a:ea typeface="楷体" pitchFamily="49" charset="-122"/>
              </a:rPr>
              <a:t>万得证券编码</a:t>
            </a:r>
          </a:p>
        </p:txBody>
      </p:sp>
      <p:sp>
        <p:nvSpPr>
          <p:cNvPr id="142" name="正五边形 141"/>
          <p:cNvSpPr/>
          <p:nvPr/>
        </p:nvSpPr>
        <p:spPr>
          <a:xfrm>
            <a:off x="6059970" y="5121815"/>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latin typeface="楷体" pitchFamily="49" charset="-122"/>
                <a:ea typeface="楷体" pitchFamily="49" charset="-122"/>
              </a:rPr>
              <a:t>3</a:t>
            </a:r>
            <a:endParaRPr lang="zh-CN" altLang="en-US" sz="1200">
              <a:solidFill>
                <a:srgbClr val="000000"/>
              </a:solidFill>
              <a:latin typeface="楷体" pitchFamily="49" charset="-122"/>
              <a:ea typeface="楷体" pitchFamily="49" charset="-122"/>
            </a:endParaRPr>
          </a:p>
        </p:txBody>
      </p:sp>
      <p:sp>
        <p:nvSpPr>
          <p:cNvPr id="146" name="矩形标注 145"/>
          <p:cNvSpPr/>
          <p:nvPr/>
        </p:nvSpPr>
        <p:spPr>
          <a:xfrm>
            <a:off x="6635910" y="3861586"/>
            <a:ext cx="2355418" cy="368853"/>
          </a:xfrm>
          <a:prstGeom prst="wedgeRectCallout">
            <a:avLst>
              <a:gd name="adj1" fmla="val -31989"/>
              <a:gd name="adj2" fmla="val 146762"/>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900">
                <a:solidFill>
                  <a:srgbClr val="000000"/>
                </a:solidFill>
                <a:latin typeface="楷体" pitchFamily="49" charset="-122"/>
                <a:ea typeface="楷体" pitchFamily="49" charset="-122"/>
              </a:rPr>
              <a:t>持仓信息表</a:t>
            </a:r>
            <a:r>
              <a:rPr lang="en-US" altLang="zh-CN" sz="900" smtClean="0">
                <a:solidFill>
                  <a:srgbClr val="000000"/>
                </a:solidFill>
                <a:latin typeface="楷体" pitchFamily="49" charset="-122"/>
                <a:ea typeface="楷体" pitchFamily="49" charset="-122"/>
              </a:rPr>
              <a:t>.</a:t>
            </a:r>
            <a:r>
              <a:rPr lang="zh-CN" altLang="en-US" sz="900">
                <a:solidFill>
                  <a:srgbClr val="000000"/>
                </a:solidFill>
                <a:latin typeface="楷体" pitchFamily="49" charset="-122"/>
                <a:ea typeface="楷体" pitchFamily="49" charset="-122"/>
              </a:rPr>
              <a:t>标的证券编码</a:t>
            </a:r>
            <a:r>
              <a:rPr lang="en-US" altLang="zh-CN" sz="900" smtClean="0">
                <a:solidFill>
                  <a:srgbClr val="000000"/>
                </a:solidFill>
                <a:latin typeface="楷体" pitchFamily="49" charset="-122"/>
                <a:ea typeface="楷体" pitchFamily="49" charset="-122"/>
              </a:rPr>
              <a:t>=</a:t>
            </a:r>
            <a:r>
              <a:rPr lang="zh-CN" altLang="en-US" sz="900">
                <a:solidFill>
                  <a:srgbClr val="000000"/>
                </a:solidFill>
                <a:latin typeface="楷体" pitchFamily="49" charset="-122"/>
                <a:ea typeface="楷体" pitchFamily="49" charset="-122"/>
              </a:rPr>
              <a:t>标的证券信息</a:t>
            </a:r>
            <a:r>
              <a:rPr lang="zh-CN" altLang="en-US" sz="900" smtClean="0">
                <a:solidFill>
                  <a:srgbClr val="000000"/>
                </a:solidFill>
                <a:latin typeface="楷体" pitchFamily="49" charset="-122"/>
                <a:ea typeface="楷体" pitchFamily="49" charset="-122"/>
              </a:rPr>
              <a:t>表</a:t>
            </a:r>
            <a:r>
              <a:rPr lang="en-US" altLang="zh-CN" sz="900">
                <a:solidFill>
                  <a:srgbClr val="000000"/>
                </a:solidFill>
                <a:latin typeface="楷体" pitchFamily="49" charset="-122"/>
                <a:ea typeface="楷体" pitchFamily="49" charset="-122"/>
              </a:rPr>
              <a:t>.</a:t>
            </a:r>
            <a:r>
              <a:rPr lang="en-US" altLang="zh-CN" sz="900" smtClean="0">
                <a:solidFill>
                  <a:srgbClr val="000000"/>
                </a:solidFill>
                <a:latin typeface="楷体" pitchFamily="49" charset="-122"/>
                <a:ea typeface="楷体" pitchFamily="49" charset="-122"/>
              </a:rPr>
              <a:t>ID</a:t>
            </a:r>
          </a:p>
        </p:txBody>
      </p:sp>
      <p:cxnSp>
        <p:nvCxnSpPr>
          <p:cNvPr id="148" name="直接连接符 147"/>
          <p:cNvCxnSpPr>
            <a:stCxn id="85" idx="1"/>
            <a:endCxn id="92" idx="3"/>
          </p:cNvCxnSpPr>
          <p:nvPr/>
        </p:nvCxnSpPr>
        <p:spPr>
          <a:xfrm flipH="1" flipV="1">
            <a:off x="2226980" y="5496648"/>
            <a:ext cx="1668642" cy="56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9" name="肘形连接符 148"/>
          <p:cNvCxnSpPr>
            <a:stCxn id="3" idx="1"/>
            <a:endCxn id="91" idx="1"/>
          </p:cNvCxnSpPr>
          <p:nvPr/>
        </p:nvCxnSpPr>
        <p:spPr>
          <a:xfrm rot="10800000" flipV="1">
            <a:off x="483729" y="3070055"/>
            <a:ext cx="2262692" cy="2485692"/>
          </a:xfrm>
          <a:prstGeom prst="bentConnector3">
            <a:avLst>
              <a:gd name="adj1" fmla="val 110103"/>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矩形 153"/>
          <p:cNvSpPr/>
          <p:nvPr/>
        </p:nvSpPr>
        <p:spPr>
          <a:xfrm>
            <a:off x="6011630" y="3035256"/>
            <a:ext cx="502502" cy="230833"/>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5" name="矩形 154"/>
          <p:cNvSpPr/>
          <p:nvPr/>
        </p:nvSpPr>
        <p:spPr>
          <a:xfrm>
            <a:off x="5767253" y="3030196"/>
            <a:ext cx="375092" cy="230833"/>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56" name="肘形连接符 155"/>
          <p:cNvCxnSpPr>
            <a:stCxn id="127" idx="0"/>
            <a:endCxn id="89" idx="2"/>
          </p:cNvCxnSpPr>
          <p:nvPr/>
        </p:nvCxnSpPr>
        <p:spPr>
          <a:xfrm rot="16200000" flipV="1">
            <a:off x="5427385" y="3619248"/>
            <a:ext cx="1855495" cy="1307326"/>
          </a:xfrm>
          <a:prstGeom prst="bentConnector3">
            <a:avLst>
              <a:gd name="adj1" fmla="val 50000"/>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9" name="肘形连接符 158"/>
          <p:cNvCxnSpPr>
            <a:stCxn id="84" idx="0"/>
            <a:endCxn id="89" idx="2"/>
          </p:cNvCxnSpPr>
          <p:nvPr/>
        </p:nvCxnSpPr>
        <p:spPr>
          <a:xfrm rot="5400000" flipH="1" flipV="1">
            <a:off x="4257077" y="3788533"/>
            <a:ext cx="1887762" cy="1001022"/>
          </a:xfrm>
          <a:prstGeom prst="bentConnector3">
            <a:avLst>
              <a:gd name="adj1" fmla="val 50000"/>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2" name="肘形连接符 161"/>
          <p:cNvCxnSpPr>
            <a:stCxn id="85" idx="0"/>
            <a:endCxn id="36" idx="2"/>
          </p:cNvCxnSpPr>
          <p:nvPr/>
        </p:nvCxnSpPr>
        <p:spPr>
          <a:xfrm rot="16200000" flipV="1">
            <a:off x="3299934" y="3865866"/>
            <a:ext cx="401027" cy="2400000"/>
          </a:xfrm>
          <a:prstGeom prst="bentConnector3">
            <a:avLst>
              <a:gd name="adj1" fmla="val 50000"/>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肘形连接符 23"/>
          <p:cNvCxnSpPr>
            <a:stCxn id="3" idx="0"/>
            <a:endCxn id="50" idx="1"/>
          </p:cNvCxnSpPr>
          <p:nvPr/>
        </p:nvCxnSpPr>
        <p:spPr>
          <a:xfrm rot="5400000" flipH="1" flipV="1">
            <a:off x="3983416" y="1524151"/>
            <a:ext cx="480184" cy="1964852"/>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5225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标注 26"/>
          <p:cNvSpPr/>
          <p:nvPr/>
        </p:nvSpPr>
        <p:spPr>
          <a:xfrm>
            <a:off x="57274" y="5793605"/>
            <a:ext cx="1804418" cy="891673"/>
          </a:xfrm>
          <a:prstGeom prst="wedgeRectCallout">
            <a:avLst>
              <a:gd name="adj1" fmla="val -10693"/>
              <a:gd name="adj2" fmla="val -6070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数据库表关系和流程</a:t>
            </a:r>
            <a:endParaRPr lang="en-US">
              <a:latin typeface="楷体" panose="02010609060101010101" pitchFamily="49" charset="-122"/>
              <a:ea typeface="楷体" panose="02010609060101010101" pitchFamily="49" charset="-122"/>
            </a:endParaRPr>
          </a:p>
        </p:txBody>
      </p:sp>
      <p:grpSp>
        <p:nvGrpSpPr>
          <p:cNvPr id="19" name="组合 18"/>
          <p:cNvGrpSpPr/>
          <p:nvPr/>
        </p:nvGrpSpPr>
        <p:grpSpPr>
          <a:xfrm>
            <a:off x="332392" y="1114758"/>
            <a:ext cx="1114864" cy="458603"/>
            <a:chOff x="404750" y="1114758"/>
            <a:chExt cx="1799268" cy="855591"/>
          </a:xfrm>
        </p:grpSpPr>
        <p:grpSp>
          <p:nvGrpSpPr>
            <p:cNvPr id="48" name="组合 47"/>
            <p:cNvGrpSpPr/>
            <p:nvPr/>
          </p:nvGrpSpPr>
          <p:grpSpPr>
            <a:xfrm>
              <a:off x="594369" y="1247851"/>
              <a:ext cx="1609649" cy="722498"/>
              <a:chOff x="895234" y="3468030"/>
              <a:chExt cx="989321" cy="722498"/>
            </a:xfrm>
          </p:grpSpPr>
          <p:sp>
            <p:nvSpPr>
              <p:cNvPr id="49" name="流程图: 文档 48"/>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latin typeface="楷体" pitchFamily="49" charset="-122"/>
                  <a:ea typeface="楷体" pitchFamily="49" charset="-122"/>
                </a:endParaRPr>
              </a:p>
            </p:txBody>
          </p:sp>
          <p:sp>
            <p:nvSpPr>
              <p:cNvPr id="50" name="TextBox 49"/>
              <p:cNvSpPr txBox="1"/>
              <p:nvPr/>
            </p:nvSpPr>
            <p:spPr>
              <a:xfrm>
                <a:off x="895234" y="3501485"/>
                <a:ext cx="989321" cy="689043"/>
              </a:xfrm>
              <a:prstGeom prst="rect">
                <a:avLst/>
              </a:prstGeom>
              <a:noFill/>
            </p:spPr>
            <p:txBody>
              <a:bodyPr wrap="square" rtlCol="0">
                <a:spAutoFit/>
              </a:bodyPr>
              <a:lstStyle/>
              <a:p>
                <a:r>
                  <a:rPr lang="en-US" altLang="zh-CN" sz="900" smtClean="0">
                    <a:solidFill>
                      <a:schemeClr val="bg2"/>
                    </a:solidFill>
                    <a:latin typeface="楷体" pitchFamily="49" charset="-122"/>
                    <a:ea typeface="楷体" pitchFamily="49" charset="-122"/>
                  </a:rPr>
                  <a:t>MID_POS_HOLD</a:t>
                </a:r>
              </a:p>
              <a:p>
                <a:r>
                  <a:rPr lang="zh-CN" altLang="en-US" sz="900">
                    <a:solidFill>
                      <a:schemeClr val="bg2"/>
                    </a:solidFill>
                    <a:latin typeface="楷体" pitchFamily="49" charset="-122"/>
                    <a:ea typeface="楷体" pitchFamily="49" charset="-122"/>
                  </a:rPr>
                  <a:t>持</a:t>
                </a:r>
                <a:r>
                  <a:rPr lang="zh-CN" altLang="en-US" sz="900" smtClean="0">
                    <a:solidFill>
                      <a:schemeClr val="bg2"/>
                    </a:solidFill>
                    <a:latin typeface="楷体" pitchFamily="49" charset="-122"/>
                    <a:ea typeface="楷体" pitchFamily="49" charset="-122"/>
                  </a:rPr>
                  <a:t>仓表</a:t>
                </a:r>
                <a:endParaRPr lang="en-US" altLang="zh-CN" sz="900" smtClean="0">
                  <a:solidFill>
                    <a:schemeClr val="bg2"/>
                  </a:solidFill>
                  <a:latin typeface="楷体" pitchFamily="49" charset="-122"/>
                  <a:ea typeface="楷体" pitchFamily="49" charset="-122"/>
                </a:endParaRPr>
              </a:p>
            </p:txBody>
          </p:sp>
        </p:grpSp>
        <p:sp>
          <p:nvSpPr>
            <p:cNvPr id="51" name="正五边形 50"/>
            <p:cNvSpPr/>
            <p:nvPr/>
          </p:nvSpPr>
          <p:spPr>
            <a:xfrm>
              <a:off x="404750" y="1114758"/>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latin typeface="楷体" pitchFamily="49" charset="-122"/>
                  <a:ea typeface="楷体" pitchFamily="49" charset="-122"/>
                </a:rPr>
                <a:t>1</a:t>
              </a:r>
              <a:endParaRPr lang="zh-CN" altLang="en-US" sz="1200">
                <a:solidFill>
                  <a:srgbClr val="000000"/>
                </a:solidFill>
                <a:latin typeface="楷体" pitchFamily="49" charset="-122"/>
                <a:ea typeface="楷体" pitchFamily="49" charset="-122"/>
              </a:endParaRPr>
            </a:p>
          </p:txBody>
        </p:sp>
      </p:grpSp>
      <p:sp>
        <p:nvSpPr>
          <p:cNvPr id="20" name="TextBox 19"/>
          <p:cNvSpPr txBox="1"/>
          <p:nvPr/>
        </p:nvSpPr>
        <p:spPr>
          <a:xfrm>
            <a:off x="1934054" y="1204029"/>
            <a:ext cx="6815240" cy="1338828"/>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表的存储说明</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存放全部的持仓信息</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查询该表可以获得全部的持仓数量</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存放各产品持仓的通用信息</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产生唯一的头寸</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该</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被其它持仓详情表引用</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建立头寸和标签的关系通过该表的</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头寸</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头寸拆分用资产结构树记录拆分规则，</a:t>
            </a:r>
            <a:r>
              <a:rPr lang="zh-CN" altLang="en-US" sz="1200" b="1" u="sng" smtClean="0">
                <a:solidFill>
                  <a:srgbClr val="000000"/>
                </a:solidFill>
                <a:latin typeface="楷体" pitchFamily="49" charset="-122"/>
                <a:ea typeface="楷体" pitchFamily="49" charset="-122"/>
              </a:rPr>
              <a:t>持仓子表</a:t>
            </a:r>
            <a:r>
              <a:rPr lang="zh-CN" altLang="en-US" sz="1200" smtClean="0">
                <a:solidFill>
                  <a:srgbClr val="000000"/>
                </a:solidFill>
                <a:latin typeface="楷体" pitchFamily="49" charset="-122"/>
                <a:ea typeface="楷体" pitchFamily="49" charset="-122"/>
              </a:rPr>
              <a:t>（</a:t>
            </a:r>
            <a:r>
              <a:rPr lang="en-US" altLang="zh-CN" sz="1200" b="1" u="sng" smtClean="0">
                <a:solidFill>
                  <a:schemeClr val="bg2"/>
                </a:solidFill>
                <a:latin typeface="楷体" pitchFamily="49" charset="-122"/>
                <a:ea typeface="楷体" pitchFamily="49" charset="-122"/>
              </a:rPr>
              <a:t>MID_POS_HOLDSPLIT</a:t>
            </a:r>
            <a:r>
              <a:rPr lang="zh-CN" altLang="en-US" sz="1200" smtClean="0">
                <a:solidFill>
                  <a:srgbClr val="000000"/>
                </a:solidFill>
                <a:latin typeface="楷体" pitchFamily="49" charset="-122"/>
                <a:ea typeface="楷体" pitchFamily="49" charset="-122"/>
              </a:rPr>
              <a:t>）存储拆分后头寸。</a:t>
            </a:r>
            <a:endParaRPr lang="en-US" altLang="zh-CN" sz="1200" smtClean="0">
              <a:solidFill>
                <a:srgbClr val="000000"/>
              </a:solidFill>
              <a:latin typeface="楷体" pitchFamily="49" charset="-122"/>
              <a:ea typeface="楷体" pitchFamily="49" charset="-122"/>
            </a:endParaRPr>
          </a:p>
          <a:p>
            <a:pPr algn="r"/>
            <a:r>
              <a:rPr lang="zh-CN" altLang="en-US" sz="900" smtClean="0">
                <a:solidFill>
                  <a:srgbClr val="F38B3C"/>
                </a:solidFill>
                <a:latin typeface="楷体" pitchFamily="49" charset="-122"/>
                <a:ea typeface="楷体" pitchFamily="49" charset="-122"/>
              </a:rPr>
              <a:t>该表存放的是头寸信息。交易和头寸是不一样的东西。交易信息用交易总表充当该表作用。</a:t>
            </a:r>
          </a:p>
        </p:txBody>
      </p:sp>
      <p:sp>
        <p:nvSpPr>
          <p:cNvPr id="54" name="TextBox 53"/>
          <p:cNvSpPr txBox="1"/>
          <p:nvPr/>
        </p:nvSpPr>
        <p:spPr>
          <a:xfrm>
            <a:off x="1934054" y="2619485"/>
            <a:ext cx="6815240" cy="2585323"/>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表数据的加载</a:t>
            </a:r>
            <a:r>
              <a:rPr lang="zh-CN" altLang="en-US" sz="1200" b="1">
                <a:solidFill>
                  <a:srgbClr val="000000"/>
                </a:solidFill>
                <a:latin typeface="楷体" pitchFamily="49" charset="-122"/>
                <a:ea typeface="楷体" pitchFamily="49" charset="-122"/>
              </a:rPr>
              <a:t>逻辑</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生成本系统头寸</a:t>
            </a:r>
            <a:r>
              <a:rPr lang="en-US" altLang="zh-CN" sz="1200" smtClean="0">
                <a:solidFill>
                  <a:srgbClr val="000000"/>
                </a:solidFill>
                <a:latin typeface="楷体" pitchFamily="49" charset="-122"/>
                <a:ea typeface="楷体" pitchFamily="49" charset="-122"/>
              </a:rPr>
              <a:t>ID</a:t>
            </a:r>
          </a:p>
          <a:p>
            <a:pPr lvl="1"/>
            <a:r>
              <a:rPr lang="zh-CN" altLang="en-US" sz="1200" smtClean="0">
                <a:solidFill>
                  <a:srgbClr val="000000"/>
                </a:solidFill>
                <a:latin typeface="楷体" pitchFamily="49" charset="-122"/>
                <a:ea typeface="楷体" pitchFamily="49" charset="-122"/>
              </a:rPr>
              <a:t>读取源系统头寸同时生成本系统头寸</a:t>
            </a:r>
            <a:r>
              <a:rPr lang="en-US" altLang="zh-CN" sz="1200" smtClean="0">
                <a:solidFill>
                  <a:srgbClr val="000000"/>
                </a:solidFill>
                <a:latin typeface="楷体" pitchFamily="49" charset="-122"/>
                <a:ea typeface="楷体" pitchFamily="49" charset="-122"/>
              </a:rPr>
              <a:t>ID(</a:t>
            </a:r>
            <a:r>
              <a:rPr lang="en-US" altLang="zh-CN" sz="1200" u="sng" smtClean="0">
                <a:solidFill>
                  <a:srgbClr val="000000"/>
                </a:solidFill>
                <a:latin typeface="楷体" pitchFamily="49" charset="-122"/>
                <a:ea typeface="楷体" pitchFamily="49" charset="-122"/>
              </a:rPr>
              <a:t>MID_POS_HOLD.ID</a:t>
            </a:r>
            <a:r>
              <a:rPr lang="en-US" altLang="zh-CN" sz="1200" smtClean="0">
                <a:solidFill>
                  <a:srgbClr val="000000"/>
                </a:solidFill>
                <a:latin typeface="楷体" pitchFamily="49" charset="-122"/>
                <a:ea typeface="楷体" pitchFamily="49" charset="-122"/>
              </a:rPr>
              <a:t>);</a:t>
            </a:r>
          </a:p>
          <a:p>
            <a:pPr marL="228600" indent="-228600">
              <a:buFont typeface="+mj-lt"/>
              <a:buAutoNum type="arabicPeriod"/>
            </a:pPr>
            <a:r>
              <a:rPr lang="zh-CN" altLang="en-US" sz="1200" smtClean="0">
                <a:solidFill>
                  <a:srgbClr val="000000"/>
                </a:solidFill>
                <a:latin typeface="楷体" pitchFamily="49" charset="-122"/>
                <a:ea typeface="楷体" pitchFamily="49" charset="-122"/>
              </a:rPr>
              <a:t>生成</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标签映射信息</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记录</a:t>
            </a:r>
            <a:endParaRPr lang="en-US" altLang="zh-CN" sz="1200">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根据</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标签映射规则</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记录的规则将</a:t>
            </a:r>
            <a:r>
              <a:rPr lang="en-US" altLang="zh-CN" sz="1200" b="1" u="sng" smtClean="0">
                <a:solidFill>
                  <a:srgbClr val="000000"/>
                </a:solidFill>
                <a:latin typeface="楷体" pitchFamily="49" charset="-122"/>
                <a:ea typeface="楷体" pitchFamily="49" charset="-122"/>
              </a:rPr>
              <a:t>MID_POS_HOLD.ID</a:t>
            </a:r>
            <a:r>
              <a:rPr lang="zh-CN" altLang="en-US" sz="1200">
                <a:solidFill>
                  <a:srgbClr val="000000"/>
                </a:solidFill>
                <a:latin typeface="楷体" pitchFamily="49" charset="-122"/>
                <a:ea typeface="楷体" pitchFamily="49" charset="-122"/>
              </a:rPr>
              <a:t>与</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标签信息表</a:t>
            </a:r>
            <a:r>
              <a:rPr lang="zh-CN" altLang="en-US" sz="1200">
                <a:solidFill>
                  <a:srgbClr val="000000"/>
                </a:solidFill>
                <a:latin typeface="楷体" pitchFamily="49" charset="-122"/>
                <a:ea typeface="楷体" pitchFamily="49" charset="-122"/>
              </a:rPr>
              <a:t>关联生成</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标签映射信息</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的内容。</a:t>
            </a:r>
          </a:p>
          <a:p>
            <a:pPr marL="228600" indent="-228600">
              <a:buFont typeface="+mj-lt"/>
              <a:buAutoNum type="arabicPeriod"/>
            </a:pPr>
            <a:r>
              <a:rPr lang="zh-CN" altLang="en-US" sz="1200" smtClean="0">
                <a:solidFill>
                  <a:srgbClr val="000000"/>
                </a:solidFill>
                <a:latin typeface="楷体" pitchFamily="49" charset="-122"/>
                <a:ea typeface="楷体" pitchFamily="49" charset="-122"/>
              </a:rPr>
              <a:t>更新产</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和投资组合</a:t>
            </a:r>
            <a:r>
              <a:rPr lang="en-US" altLang="zh-CN" sz="1200" smtClean="0">
                <a:solidFill>
                  <a:srgbClr val="000000"/>
                </a:solidFill>
                <a:latin typeface="楷体" pitchFamily="49" charset="-122"/>
                <a:ea typeface="楷体" pitchFamily="49" charset="-122"/>
              </a:rPr>
              <a:t>ID</a:t>
            </a:r>
          </a:p>
          <a:p>
            <a:pPr lvl="1"/>
            <a:r>
              <a:rPr lang="zh-CN" altLang="en-US" sz="1200" smtClean="0">
                <a:solidFill>
                  <a:srgbClr val="000000"/>
                </a:solidFill>
                <a:latin typeface="楷体" pitchFamily="49" charset="-122"/>
                <a:ea typeface="楷体" pitchFamily="49" charset="-122"/>
              </a:rPr>
              <a:t>将</a:t>
            </a:r>
            <a:r>
              <a:rPr lang="en-US" altLang="zh-CN" sz="1200" b="1" u="sng" smtClean="0">
                <a:solidFill>
                  <a:srgbClr val="000000"/>
                </a:solidFill>
                <a:latin typeface="楷体" pitchFamily="49" charset="-122"/>
                <a:ea typeface="楷体" pitchFamily="49" charset="-122"/>
              </a:rPr>
              <a:t>MID_POS_HOLD.</a:t>
            </a:r>
            <a:r>
              <a:rPr lang="zh-CN" altLang="en-US" sz="1200" b="1" u="sng">
                <a:solidFill>
                  <a:srgbClr val="000000"/>
                </a:solidFill>
                <a:latin typeface="楷体" pitchFamily="49" charset="-122"/>
                <a:ea typeface="楷体" pitchFamily="49" charset="-122"/>
              </a:rPr>
              <a:t>产品</a:t>
            </a:r>
            <a:r>
              <a:rPr lang="en-US" altLang="zh-CN" sz="1200" b="1" u="sng"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和</a:t>
            </a:r>
            <a:r>
              <a:rPr lang="en-US" altLang="zh-CN" sz="1200" b="1" u="sng" smtClean="0">
                <a:solidFill>
                  <a:srgbClr val="000000"/>
                </a:solidFill>
                <a:latin typeface="楷体" pitchFamily="49" charset="-122"/>
                <a:ea typeface="楷体" pitchFamily="49" charset="-122"/>
              </a:rPr>
              <a:t>MID_POS_HOLD.</a:t>
            </a:r>
            <a:r>
              <a:rPr lang="zh-CN" altLang="en-US" sz="1200" b="1" u="sng">
                <a:solidFill>
                  <a:srgbClr val="000000"/>
                </a:solidFill>
                <a:latin typeface="楷体" pitchFamily="49" charset="-122"/>
                <a:ea typeface="楷体" pitchFamily="49" charset="-122"/>
              </a:rPr>
              <a:t>投资组合</a:t>
            </a:r>
            <a:r>
              <a:rPr lang="en-US" altLang="zh-CN" sz="1200" b="1" u="sng"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信息更新为</a:t>
            </a:r>
            <a:r>
              <a:rPr lang="zh-CN" altLang="en-US" sz="1200" b="1" u="sng">
                <a:solidFill>
                  <a:srgbClr val="000000"/>
                </a:solidFill>
                <a:latin typeface="楷体" pitchFamily="49" charset="-122"/>
                <a:ea typeface="楷体" pitchFamily="49" charset="-122"/>
              </a:rPr>
              <a:t>树</a:t>
            </a:r>
            <a:r>
              <a:rPr lang="en-US" altLang="zh-CN" sz="1200" b="1" u="sng">
                <a:solidFill>
                  <a:srgbClr val="000000"/>
                </a:solidFill>
                <a:latin typeface="楷体" pitchFamily="49" charset="-122"/>
                <a:ea typeface="楷体" pitchFamily="49" charset="-122"/>
              </a:rPr>
              <a:t>-</a:t>
            </a:r>
            <a:r>
              <a:rPr lang="zh-CN" altLang="en-US" sz="1200" b="1" u="sng">
                <a:solidFill>
                  <a:srgbClr val="000000"/>
                </a:solidFill>
                <a:latin typeface="楷体" pitchFamily="49" charset="-122"/>
                <a:ea typeface="楷体" pitchFamily="49" charset="-122"/>
              </a:rPr>
              <a:t>标签映射信息</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中映射好的</a:t>
            </a:r>
            <a:r>
              <a:rPr lang="en-US" altLang="zh-CN" sz="1200" smtClean="0">
                <a:solidFill>
                  <a:srgbClr val="000000"/>
                </a:solidFill>
                <a:latin typeface="楷体" pitchFamily="49" charset="-122"/>
                <a:ea typeface="楷体" pitchFamily="49" charset="-122"/>
              </a:rPr>
              <a:t>ID</a:t>
            </a:r>
          </a:p>
          <a:p>
            <a:pPr marL="228600" indent="-228600">
              <a:buFont typeface="+mj-lt"/>
              <a:buAutoNum type="arabicPeriod"/>
            </a:pPr>
            <a:r>
              <a:rPr lang="zh-CN" altLang="en-US" sz="1200" smtClean="0">
                <a:solidFill>
                  <a:srgbClr val="000000"/>
                </a:solidFill>
                <a:latin typeface="楷体" pitchFamily="49" charset="-122"/>
                <a:ea typeface="楷体" pitchFamily="49" charset="-122"/>
              </a:rPr>
              <a:t>更新需要编码转换的字段</a:t>
            </a:r>
            <a:endParaRPr lang="en-US" altLang="zh-CN" sz="1200" smtClean="0">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根据</a:t>
            </a:r>
            <a:r>
              <a:rPr lang="zh-CN" altLang="en-US" sz="1200" b="1" u="sng" smtClean="0">
                <a:solidFill>
                  <a:srgbClr val="000000"/>
                </a:solidFill>
                <a:latin typeface="楷体" pitchFamily="49" charset="-122"/>
                <a:ea typeface="楷体" pitchFamily="49" charset="-122"/>
              </a:rPr>
              <a:t>码值表</a:t>
            </a:r>
            <a:r>
              <a:rPr lang="zh-CN" altLang="en-US" sz="1200" smtClean="0">
                <a:solidFill>
                  <a:srgbClr val="000000"/>
                </a:solidFill>
                <a:latin typeface="楷体" pitchFamily="49" charset="-122"/>
                <a:ea typeface="楷体" pitchFamily="49" charset="-122"/>
              </a:rPr>
              <a:t>和</a:t>
            </a:r>
            <a:r>
              <a:rPr lang="zh-CN" altLang="en-US" sz="1200" b="1" u="sng" smtClean="0">
                <a:solidFill>
                  <a:srgbClr val="000000"/>
                </a:solidFill>
                <a:latin typeface="楷体" pitchFamily="49" charset="-122"/>
                <a:ea typeface="楷体" pitchFamily="49" charset="-122"/>
              </a:rPr>
              <a:t>码值映射表</a:t>
            </a:r>
            <a:r>
              <a:rPr lang="zh-CN" altLang="en-US" sz="1200" smtClean="0">
                <a:solidFill>
                  <a:srgbClr val="000000"/>
                </a:solidFill>
                <a:latin typeface="楷体" pitchFamily="49" charset="-122"/>
                <a:ea typeface="楷体" pitchFamily="49" charset="-122"/>
              </a:rPr>
              <a:t>更新需要编码转换的字段</a:t>
            </a:r>
            <a:endParaRPr lang="en-US" altLang="zh-CN" sz="1200" smtClean="0">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存储</a:t>
            </a:r>
            <a:r>
              <a:rPr lang="zh-CN" altLang="en-US" sz="1200" b="1" u="sng" smtClean="0">
                <a:solidFill>
                  <a:srgbClr val="000000"/>
                </a:solidFill>
                <a:latin typeface="楷体" pitchFamily="49" charset="-122"/>
                <a:ea typeface="楷体" pitchFamily="49" charset="-122"/>
              </a:rPr>
              <a:t>码值表</a:t>
            </a:r>
            <a:r>
              <a:rPr lang="zh-CN" altLang="en-US" sz="1200" smtClean="0">
                <a:solidFill>
                  <a:srgbClr val="000000"/>
                </a:solidFill>
                <a:latin typeface="楷体" pitchFamily="49" charset="-122"/>
                <a:ea typeface="楷体" pitchFamily="49" charset="-122"/>
              </a:rPr>
              <a:t>中的</a:t>
            </a: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a:t>
            </a:r>
            <a:r>
              <a:rPr lang="en-US" altLang="zh-CN" sz="1200" b="1" u="sng">
                <a:solidFill>
                  <a:srgbClr val="000000"/>
                </a:solidFill>
                <a:latin typeface="楷体" pitchFamily="49" charset="-122"/>
                <a:ea typeface="楷体" pitchFamily="49" charset="-122"/>
              </a:rPr>
              <a:t> MID_POS_HOLD.</a:t>
            </a:r>
            <a:r>
              <a:rPr lang="zh-CN" altLang="en-US" sz="1200" b="1" u="sng">
                <a:solidFill>
                  <a:srgbClr val="000000"/>
                </a:solidFill>
                <a:latin typeface="楷体" pitchFamily="49" charset="-122"/>
                <a:ea typeface="楷体" pitchFamily="49" charset="-122"/>
              </a:rPr>
              <a:t>产品</a:t>
            </a:r>
            <a:r>
              <a:rPr lang="en-US" altLang="zh-CN" sz="1200" b="1" u="sng">
                <a:solidFill>
                  <a:srgbClr val="000000"/>
                </a:solidFill>
                <a:latin typeface="楷体" pitchFamily="49" charset="-122"/>
                <a:ea typeface="楷体" pitchFamily="49" charset="-122"/>
              </a:rPr>
              <a:t>ID</a:t>
            </a:r>
            <a:endParaRPr lang="en-US" altLang="zh-CN" sz="1200">
              <a:solidFill>
                <a:srgbClr val="000000"/>
              </a:solidFill>
              <a:latin typeface="楷体" pitchFamily="49" charset="-122"/>
              <a:ea typeface="楷体" pitchFamily="49" charset="-122"/>
            </a:endParaRPr>
          </a:p>
          <a:p>
            <a:pPr algn="r"/>
            <a:endParaRPr lang="en-US" altLang="zh-CN" sz="900" smtClean="0">
              <a:solidFill>
                <a:srgbClr val="F38B3C"/>
              </a:solidFill>
              <a:latin typeface="楷体" pitchFamily="49" charset="-122"/>
              <a:ea typeface="楷体" pitchFamily="49" charset="-122"/>
            </a:endParaRPr>
          </a:p>
          <a:p>
            <a:pPr algn="r"/>
            <a:r>
              <a:rPr lang="zh-CN" altLang="en-US" sz="900" smtClean="0">
                <a:solidFill>
                  <a:srgbClr val="F38B3C"/>
                </a:solidFill>
                <a:latin typeface="楷体" pitchFamily="49" charset="-122"/>
                <a:ea typeface="楷体" pitchFamily="49" charset="-122"/>
              </a:rPr>
              <a:t>这</a:t>
            </a:r>
            <a:r>
              <a:rPr lang="en-US" altLang="zh-CN" sz="900" smtClean="0">
                <a:solidFill>
                  <a:srgbClr val="F38B3C"/>
                </a:solidFill>
                <a:latin typeface="楷体" pitchFamily="49" charset="-122"/>
                <a:ea typeface="楷体" pitchFamily="49" charset="-122"/>
              </a:rPr>
              <a:t>4</a:t>
            </a:r>
            <a:r>
              <a:rPr lang="zh-CN" altLang="en-US" sz="900" smtClean="0">
                <a:solidFill>
                  <a:srgbClr val="F38B3C"/>
                </a:solidFill>
                <a:latin typeface="楷体" pitchFamily="49" charset="-122"/>
                <a:ea typeface="楷体" pitchFamily="49" charset="-122"/>
              </a:rPr>
              <a:t>个步骤有先后次序但在一次插入</a:t>
            </a:r>
            <a:r>
              <a:rPr lang="en-US" altLang="zh-CN" sz="900" b="1" u="sng">
                <a:solidFill>
                  <a:srgbClr val="000000"/>
                </a:solidFill>
                <a:latin typeface="楷体" pitchFamily="49" charset="-122"/>
                <a:ea typeface="楷体" pitchFamily="49" charset="-122"/>
              </a:rPr>
              <a:t>MID_POS_HOLD</a:t>
            </a:r>
            <a:r>
              <a:rPr lang="zh-CN" altLang="en-US" sz="900" smtClean="0">
                <a:solidFill>
                  <a:srgbClr val="F38B3C"/>
                </a:solidFill>
                <a:latin typeface="楷体" pitchFamily="49" charset="-122"/>
                <a:ea typeface="楷体" pitchFamily="49" charset="-122"/>
              </a:rPr>
              <a:t>记录时全部完成</a:t>
            </a:r>
            <a:endParaRPr lang="zh-CN" altLang="en-US" sz="900">
              <a:solidFill>
                <a:srgbClr val="F38B3C"/>
              </a:solidFill>
              <a:latin typeface="楷体" pitchFamily="49" charset="-122"/>
              <a:ea typeface="楷体" pitchFamily="49"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3988969541"/>
              </p:ext>
            </p:extLst>
          </p:nvPr>
        </p:nvGraphicFramePr>
        <p:xfrm>
          <a:off x="323877" y="1568537"/>
          <a:ext cx="1324471" cy="4149950"/>
        </p:xfrm>
        <a:graphic>
          <a:graphicData uri="http://schemas.openxmlformats.org/drawingml/2006/table">
            <a:tbl>
              <a:tblPr>
                <a:tableStyleId>{5C22544A-7EE6-4342-B048-85BDC9FD1C3A}</a:tableStyleId>
              </a:tblPr>
              <a:tblGrid>
                <a:gridCol w="1324471"/>
              </a:tblGrid>
              <a:tr h="144196">
                <a:tc>
                  <a:txBody>
                    <a:bodyPr/>
                    <a:lstStyle/>
                    <a:p>
                      <a:pPr algn="l" fontAlgn="t"/>
                      <a:r>
                        <a:rPr lang="en-US" sz="800" u="none" strike="noStrike">
                          <a:solidFill>
                            <a:srgbClr val="000000"/>
                          </a:solidFill>
                          <a:effectLst/>
                          <a:latin typeface="楷体" pitchFamily="49" charset="-122"/>
                          <a:ea typeface="楷体" pitchFamily="49" charset="-122"/>
                        </a:rPr>
                        <a:t>ID</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头寸</a:t>
                      </a:r>
                      <a:r>
                        <a:rPr lang="en-US" sz="800" u="none" strike="noStrike">
                          <a:solidFill>
                            <a:srgbClr val="000000"/>
                          </a:solidFill>
                          <a:effectLst/>
                          <a:latin typeface="楷体" pitchFamily="49" charset="-122"/>
                          <a:ea typeface="楷体" pitchFamily="49" charset="-122"/>
                        </a:rPr>
                        <a:t>ID-</a:t>
                      </a:r>
                      <a:r>
                        <a:rPr lang="zh-CN" altLang="en-US" sz="800" u="none" strike="noStrike">
                          <a:solidFill>
                            <a:srgbClr val="000000"/>
                          </a:solidFill>
                          <a:effectLst/>
                          <a:latin typeface="楷体" pitchFamily="49" charset="-122"/>
                          <a:ea typeface="楷体" pitchFamily="49" charset="-122"/>
                        </a:rPr>
                        <a:t>源系统</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源系统编码</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源系统名称</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源系统表名</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9003">
                <a:tc>
                  <a:txBody>
                    <a:bodyPr/>
                    <a:lstStyle/>
                    <a:p>
                      <a:pPr algn="l" fontAlgn="ctr"/>
                      <a:r>
                        <a:rPr lang="zh-CN" altLang="en-US" sz="900" u="none" strike="noStrike">
                          <a:solidFill>
                            <a:srgbClr val="000000"/>
                          </a:solidFill>
                          <a:effectLst/>
                          <a:latin typeface="楷体" pitchFamily="49" charset="-122"/>
                          <a:ea typeface="楷体" pitchFamily="49" charset="-122"/>
                        </a:rPr>
                        <a:t>源系统字段名</a:t>
                      </a:r>
                      <a:endParaRPr lang="zh-CN" altLang="en-US" sz="900" b="0" i="0" u="none" strike="noStrike">
                        <a:solidFill>
                          <a:srgbClr val="000000"/>
                        </a:solidFill>
                        <a:effectLst/>
                        <a:latin typeface="楷体" pitchFamily="49" charset="-122"/>
                        <a:ea typeface="楷体" pitchFamily="49" charset="-122"/>
                      </a:endParaRPr>
                    </a:p>
                  </a:txBody>
                  <a:tcPr marL="8011" marR="8011" marT="8011" marB="0" anchor="ctr">
                    <a:solidFill>
                      <a:srgbClr val="A0EAC5"/>
                    </a:solidFill>
                  </a:tcPr>
                </a:tc>
              </a:tr>
              <a:tr h="144196">
                <a:tc>
                  <a:txBody>
                    <a:bodyPr/>
                    <a:lstStyle/>
                    <a:p>
                      <a:pPr algn="l" fontAlgn="t"/>
                      <a:r>
                        <a:rPr lang="zh-CN" altLang="en-US" sz="800" b="0" i="0" u="none" strike="noStrike" smtClean="0">
                          <a:solidFill>
                            <a:srgbClr val="000000"/>
                          </a:solidFill>
                          <a:effectLst/>
                          <a:latin typeface="楷体" pitchFamily="49" charset="-122"/>
                          <a:ea typeface="楷体" pitchFamily="49" charset="-122"/>
                        </a:rPr>
                        <a:t>标的证券编码</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b="0" i="0" u="none" strike="noStrike" smtClean="0">
                          <a:solidFill>
                            <a:srgbClr val="000000"/>
                          </a:solidFill>
                          <a:effectLst/>
                          <a:latin typeface="楷体" pitchFamily="49" charset="-122"/>
                          <a:ea typeface="楷体" pitchFamily="49" charset="-122"/>
                        </a:rPr>
                        <a:t>标的证券名称</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产品</a:t>
                      </a:r>
                      <a:r>
                        <a:rPr lang="en-US" sz="800" u="none" strike="noStrike">
                          <a:solidFill>
                            <a:srgbClr val="000000"/>
                          </a:solidFill>
                          <a:effectLst/>
                          <a:latin typeface="楷体" pitchFamily="49" charset="-122"/>
                          <a:ea typeface="楷体" pitchFamily="49" charset="-122"/>
                        </a:rPr>
                        <a:t>ID</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产品名称</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144196">
                <a:tc>
                  <a:txBody>
                    <a:bodyPr/>
                    <a:lstStyle/>
                    <a:p>
                      <a:pPr algn="l" fontAlgn="ctr"/>
                      <a:r>
                        <a:rPr lang="zh-CN" altLang="en-US" sz="800" b="0" i="0" u="none" strike="noStrike" smtClean="0">
                          <a:solidFill>
                            <a:srgbClr val="000000"/>
                          </a:solidFill>
                          <a:effectLst/>
                          <a:latin typeface="楷体" pitchFamily="49" charset="-122"/>
                          <a:ea typeface="楷体" pitchFamily="49" charset="-122"/>
                        </a:rPr>
                        <a:t>投资组合</a:t>
                      </a:r>
                      <a:r>
                        <a:rPr lang="en-US" altLang="zh-CN" sz="800" b="0" i="0" u="none" strike="noStrike" smtClean="0">
                          <a:solidFill>
                            <a:srgbClr val="000000"/>
                          </a:solidFill>
                          <a:effectLst/>
                          <a:latin typeface="楷体" pitchFamily="49" charset="-122"/>
                          <a:ea typeface="楷体" pitchFamily="49" charset="-122"/>
                        </a:rPr>
                        <a:t>ID</a:t>
                      </a:r>
                    </a:p>
                  </a:txBody>
                  <a:tcPr marL="8011" marR="8011" marT="8011" marB="0" anchor="ctr">
                    <a:solidFill>
                      <a:srgbClr val="FF0000"/>
                    </a:solidFill>
                  </a:tcPr>
                </a:tc>
              </a:tr>
              <a:tr h="144196">
                <a:tc>
                  <a:txBody>
                    <a:bodyPr/>
                    <a:lstStyle/>
                    <a:p>
                      <a:pPr algn="l" fontAlgn="ctr"/>
                      <a:r>
                        <a:rPr lang="zh-CN" altLang="en-US" sz="800" u="none" strike="noStrike">
                          <a:solidFill>
                            <a:srgbClr val="000000"/>
                          </a:solidFill>
                          <a:effectLst/>
                          <a:latin typeface="楷体" pitchFamily="49" charset="-122"/>
                          <a:ea typeface="楷体" pitchFamily="49" charset="-122"/>
                        </a:rPr>
                        <a:t>交易所</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chemeClr val="tx2">
                        <a:lumMod val="60000"/>
                        <a:lumOff val="40000"/>
                      </a:schemeClr>
                    </a:solidFill>
                  </a:tcPr>
                </a:tc>
              </a:tr>
              <a:tr h="144196">
                <a:tc>
                  <a:txBody>
                    <a:bodyPr/>
                    <a:lstStyle/>
                    <a:p>
                      <a:pPr algn="l" fontAlgn="ctr"/>
                      <a:r>
                        <a:rPr lang="zh-CN" altLang="en-US" sz="800" u="none" strike="noStrike">
                          <a:solidFill>
                            <a:srgbClr val="000000"/>
                          </a:solidFill>
                          <a:effectLst/>
                          <a:latin typeface="楷体" pitchFamily="49" charset="-122"/>
                          <a:ea typeface="楷体" pitchFamily="49" charset="-122"/>
                        </a:rPr>
                        <a:t>账号</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会计分类</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交易员</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交易对手编号</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交易对手名称</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ctr"/>
                      <a:r>
                        <a:rPr lang="zh-CN" altLang="en-US" sz="800" u="none" strike="noStrike" smtClean="0">
                          <a:solidFill>
                            <a:srgbClr val="000000"/>
                          </a:solidFill>
                          <a:effectLst/>
                          <a:latin typeface="楷体" pitchFamily="49" charset="-122"/>
                          <a:ea typeface="楷体" pitchFamily="49" charset="-122"/>
                        </a:rPr>
                        <a:t>持仓数量</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本金</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币种</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买卖方向</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chemeClr val="tx2">
                        <a:lumMod val="60000"/>
                        <a:lumOff val="40000"/>
                      </a:schemeClr>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市场价值</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交割日</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到期日</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A0EAC5"/>
                    </a:solidFill>
                  </a:tcPr>
                </a:tc>
              </a:tr>
              <a:tr h="144196">
                <a:tc>
                  <a:txBody>
                    <a:bodyPr/>
                    <a:lstStyle/>
                    <a:p>
                      <a:pPr algn="l" fontAlgn="ctr"/>
                      <a:r>
                        <a:rPr lang="zh-CN" altLang="en-US" sz="800" u="none" strike="noStrike">
                          <a:solidFill>
                            <a:srgbClr val="000000"/>
                          </a:solidFill>
                          <a:effectLst/>
                          <a:latin typeface="楷体" pitchFamily="49" charset="-122"/>
                          <a:ea typeface="楷体" pitchFamily="49" charset="-122"/>
                        </a:rPr>
                        <a:t>持仓日期</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rgbClr val="A0EAC5"/>
                    </a:solidFill>
                  </a:tcPr>
                </a:tc>
              </a:tr>
              <a:tr h="144196">
                <a:tc>
                  <a:txBody>
                    <a:bodyPr/>
                    <a:lstStyle/>
                    <a:p>
                      <a:pPr algn="l" fontAlgn="ctr"/>
                      <a:r>
                        <a:rPr lang="zh-CN" altLang="en-US" sz="800" u="none" strike="noStrike">
                          <a:solidFill>
                            <a:srgbClr val="000000"/>
                          </a:solidFill>
                          <a:effectLst/>
                          <a:latin typeface="楷体" pitchFamily="49" charset="-122"/>
                          <a:ea typeface="楷体" pitchFamily="49" charset="-122"/>
                        </a:rPr>
                        <a:t>跑批日期</a:t>
                      </a:r>
                      <a:endParaRPr lang="zh-CN" altLang="en-US" sz="800" b="0" i="0" u="none" strike="noStrike">
                        <a:solidFill>
                          <a:srgbClr val="000000"/>
                        </a:solidFill>
                        <a:effectLst/>
                        <a:latin typeface="楷体" pitchFamily="49" charset="-122"/>
                        <a:ea typeface="楷体" pitchFamily="49" charset="-122"/>
                      </a:endParaRPr>
                    </a:p>
                  </a:txBody>
                  <a:tcPr marL="8011" marR="8011" marT="8011" marB="0" anchor="ctr">
                    <a:solidFill>
                      <a:srgbClr val="FF0000"/>
                    </a:solidFill>
                  </a:tcPr>
                </a:tc>
              </a:tr>
              <a:tr h="144196">
                <a:tc>
                  <a:txBody>
                    <a:bodyPr/>
                    <a:lstStyle/>
                    <a:p>
                      <a:pPr algn="l" fontAlgn="t"/>
                      <a:r>
                        <a:rPr lang="zh-CN" altLang="en-US" sz="800" u="none" strike="noStrike">
                          <a:solidFill>
                            <a:srgbClr val="000000"/>
                          </a:solidFill>
                          <a:effectLst/>
                          <a:latin typeface="楷体" pitchFamily="49" charset="-122"/>
                          <a:ea typeface="楷体" pitchFamily="49" charset="-122"/>
                        </a:rPr>
                        <a:t>是否有效</a:t>
                      </a:r>
                      <a:r>
                        <a:rPr lang="en-US" altLang="zh-CN" sz="800" u="none" strike="noStrike">
                          <a:solidFill>
                            <a:srgbClr val="000000"/>
                          </a:solidFill>
                          <a:effectLst/>
                          <a:latin typeface="楷体" pitchFamily="49" charset="-122"/>
                          <a:ea typeface="楷体" pitchFamily="49" charset="-122"/>
                        </a:rPr>
                        <a:t>-0 </a:t>
                      </a:r>
                      <a:r>
                        <a:rPr lang="zh-CN" altLang="en-US" sz="800" u="none" strike="noStrike">
                          <a:solidFill>
                            <a:srgbClr val="000000"/>
                          </a:solidFill>
                          <a:effectLst/>
                          <a:latin typeface="楷体" pitchFamily="49" charset="-122"/>
                          <a:ea typeface="楷体" pitchFamily="49" charset="-122"/>
                        </a:rPr>
                        <a:t>无效；</a:t>
                      </a:r>
                      <a:r>
                        <a:rPr lang="en-US" altLang="zh-CN" sz="800" u="none" strike="noStrike">
                          <a:solidFill>
                            <a:srgbClr val="000000"/>
                          </a:solidFill>
                          <a:effectLst/>
                          <a:latin typeface="楷体" pitchFamily="49" charset="-122"/>
                          <a:ea typeface="楷体" pitchFamily="49" charset="-122"/>
                        </a:rPr>
                        <a:t>1 </a:t>
                      </a:r>
                      <a:r>
                        <a:rPr lang="zh-CN" altLang="en-US" sz="800" u="none" strike="noStrike">
                          <a:solidFill>
                            <a:srgbClr val="000000"/>
                          </a:solidFill>
                          <a:effectLst/>
                          <a:latin typeface="楷体" pitchFamily="49" charset="-122"/>
                          <a:ea typeface="楷体" pitchFamily="49" charset="-122"/>
                        </a:rPr>
                        <a:t>有效</a:t>
                      </a:r>
                      <a:endParaRPr lang="zh-CN" alt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r h="240327">
                <a:tc>
                  <a:txBody>
                    <a:bodyPr/>
                    <a:lstStyle/>
                    <a:p>
                      <a:pPr algn="l" fontAlgn="t"/>
                      <a:r>
                        <a:rPr lang="zh-CN" altLang="en-US" sz="800" u="none" strike="noStrike">
                          <a:solidFill>
                            <a:srgbClr val="000000"/>
                          </a:solidFill>
                          <a:effectLst/>
                          <a:latin typeface="楷体" pitchFamily="49" charset="-122"/>
                          <a:ea typeface="楷体" pitchFamily="49" charset="-122"/>
                        </a:rPr>
                        <a:t>头寸详情表名称</a:t>
                      </a:r>
                      <a:r>
                        <a:rPr lang="en-US" altLang="zh-CN" sz="800" u="none" strike="noStrike">
                          <a:solidFill>
                            <a:srgbClr val="000000"/>
                          </a:solidFill>
                          <a:effectLst/>
                          <a:latin typeface="楷体" pitchFamily="49" charset="-122"/>
                          <a:ea typeface="楷体" pitchFamily="49" charset="-122"/>
                        </a:rPr>
                        <a:t>-</a:t>
                      </a:r>
                      <a:r>
                        <a:rPr lang="zh-CN" altLang="en-US" sz="800" u="none" strike="noStrike">
                          <a:solidFill>
                            <a:srgbClr val="000000"/>
                          </a:solidFill>
                          <a:effectLst/>
                          <a:latin typeface="楷体" pitchFamily="49" charset="-122"/>
                          <a:ea typeface="楷体" pitchFamily="49" charset="-122"/>
                        </a:rPr>
                        <a:t>如债券</a:t>
                      </a:r>
                      <a:r>
                        <a:rPr lang="en-US" sz="800" u="none" strike="noStrike" err="1">
                          <a:solidFill>
                            <a:srgbClr val="000000"/>
                          </a:solidFill>
                          <a:effectLst/>
                          <a:latin typeface="楷体" pitchFamily="49" charset="-122"/>
                          <a:ea typeface="楷体" pitchFamily="49" charset="-122"/>
                        </a:rPr>
                        <a:t>mid_pos_genericbond</a:t>
                      </a:r>
                      <a:endParaRPr lang="en-US" sz="800" b="0" i="0" u="none" strike="noStrike">
                        <a:solidFill>
                          <a:srgbClr val="000000"/>
                        </a:solidFill>
                        <a:effectLst/>
                        <a:latin typeface="楷体" pitchFamily="49" charset="-122"/>
                        <a:ea typeface="楷体" pitchFamily="49" charset="-122"/>
                      </a:endParaRPr>
                    </a:p>
                  </a:txBody>
                  <a:tcPr marL="8011" marR="8011" marT="8011" marB="0">
                    <a:solidFill>
                      <a:srgbClr val="FF0000"/>
                    </a:solidFill>
                  </a:tcPr>
                </a:tc>
              </a:tr>
            </a:tbl>
          </a:graphicData>
        </a:graphic>
      </p:graphicFrame>
      <p:sp>
        <p:nvSpPr>
          <p:cNvPr id="59" name="矩形 58"/>
          <p:cNvSpPr/>
          <p:nvPr/>
        </p:nvSpPr>
        <p:spPr>
          <a:xfrm>
            <a:off x="57274" y="6191088"/>
            <a:ext cx="266603" cy="105254"/>
          </a:xfrm>
          <a:prstGeom prst="rect">
            <a:avLst/>
          </a:prstGeom>
          <a:solidFill>
            <a:srgbClr val="A0EA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矩形 59"/>
          <p:cNvSpPr/>
          <p:nvPr/>
        </p:nvSpPr>
        <p:spPr>
          <a:xfrm>
            <a:off x="65789" y="6441763"/>
            <a:ext cx="266603" cy="1052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65789" y="5940413"/>
            <a:ext cx="266603" cy="10525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73190" y="5877624"/>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完全由本系统加工产生的数据</a:t>
            </a:r>
          </a:p>
        </p:txBody>
      </p:sp>
      <p:sp>
        <p:nvSpPr>
          <p:cNvPr id="74" name="TextBox 73"/>
          <p:cNvSpPr txBox="1"/>
          <p:nvPr/>
        </p:nvSpPr>
        <p:spPr>
          <a:xfrm>
            <a:off x="273190" y="6128299"/>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完全由源系统加载的数据</a:t>
            </a:r>
          </a:p>
        </p:txBody>
      </p:sp>
      <p:sp>
        <p:nvSpPr>
          <p:cNvPr id="77" name="TextBox 76"/>
          <p:cNvSpPr txBox="1"/>
          <p:nvPr/>
        </p:nvSpPr>
        <p:spPr>
          <a:xfrm>
            <a:off x="273190" y="6378974"/>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源系统编码转化后加载的数据</a:t>
            </a:r>
          </a:p>
        </p:txBody>
      </p:sp>
      <p:sp>
        <p:nvSpPr>
          <p:cNvPr id="78" name="TextBox 77"/>
          <p:cNvSpPr txBox="1"/>
          <p:nvPr/>
        </p:nvSpPr>
        <p:spPr>
          <a:xfrm>
            <a:off x="1934054" y="5258344"/>
            <a:ext cx="6815240" cy="1015663"/>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表数据的历史存储描述</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分当前层和历史层</a:t>
            </a:r>
            <a:endParaRPr lang="en-US" altLang="zh-CN" sz="1200" smtClean="0">
              <a:solidFill>
                <a:srgbClr val="000000"/>
              </a:solidFill>
              <a:latin typeface="楷体" pitchFamily="49" charset="-122"/>
              <a:ea typeface="楷体" pitchFamily="49" charset="-122"/>
            </a:endParaRPr>
          </a:p>
          <a:p>
            <a:pPr lvl="1"/>
            <a:r>
              <a:rPr lang="zh-CN" altLang="en-US" sz="1200">
                <a:solidFill>
                  <a:srgbClr val="000000"/>
                </a:solidFill>
                <a:latin typeface="楷体" pitchFamily="49" charset="-122"/>
                <a:ea typeface="楷体" pitchFamily="49" charset="-122"/>
              </a:rPr>
              <a:t>当</a:t>
            </a:r>
            <a:r>
              <a:rPr lang="zh-CN" altLang="en-US" sz="1200" smtClean="0">
                <a:solidFill>
                  <a:srgbClr val="000000"/>
                </a:solidFill>
                <a:latin typeface="楷体" pitchFamily="49" charset="-122"/>
                <a:ea typeface="楷体" pitchFamily="49" charset="-122"/>
              </a:rPr>
              <a:t>前层存储当日的全量头寸信息。历史层存储过去时点的头寸信息。历史存储快照处理。</a:t>
            </a:r>
            <a:endParaRPr lang="en-US" altLang="zh-CN" sz="120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当前层全量加载</a:t>
            </a:r>
            <a:endParaRPr lang="en-US" altLang="zh-CN" sz="1200" smtClean="0">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每天从源系统将全部的头寸全部读取过来。（待讨论，根据处理时间、容量和变化频繁判断）</a:t>
            </a:r>
            <a:endParaRPr lang="en-US" altLang="zh-CN" sz="1200" smtClean="0">
              <a:solidFill>
                <a:srgbClr val="000000"/>
              </a:solidFill>
              <a:latin typeface="楷体" pitchFamily="49" charset="-122"/>
              <a:ea typeface="楷体" pitchFamily="49" charset="-122"/>
            </a:endParaRPr>
          </a:p>
        </p:txBody>
      </p:sp>
      <p:sp>
        <p:nvSpPr>
          <p:cNvPr id="79" name="矩形标注 78"/>
          <p:cNvSpPr/>
          <p:nvPr/>
        </p:nvSpPr>
        <p:spPr>
          <a:xfrm>
            <a:off x="6399959" y="1573361"/>
            <a:ext cx="2349335" cy="445836"/>
          </a:xfrm>
          <a:prstGeom prst="wedgeRectCallout">
            <a:avLst>
              <a:gd name="adj1" fmla="val -40344"/>
              <a:gd name="adj2" fmla="val 69878"/>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a:solidFill>
                  <a:srgbClr val="000000"/>
                </a:solidFill>
                <a:latin typeface="楷体" pitchFamily="49" charset="-122"/>
                <a:ea typeface="楷体" pitchFamily="49" charset="-122"/>
              </a:rPr>
              <a:t>加</a:t>
            </a:r>
            <a:r>
              <a:rPr lang="zh-CN" altLang="en-US" sz="1200" smtClean="0">
                <a:solidFill>
                  <a:srgbClr val="000000"/>
                </a:solidFill>
                <a:latin typeface="楷体" pitchFamily="49" charset="-122"/>
                <a:ea typeface="楷体" pitchFamily="49" charset="-122"/>
              </a:rPr>
              <a:t>粗加下划线表示表名</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字段名</a:t>
            </a:r>
            <a:endParaRPr lang="zh-CN" altLang="en-US" sz="120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3164071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标注 26"/>
          <p:cNvSpPr/>
          <p:nvPr/>
        </p:nvSpPr>
        <p:spPr>
          <a:xfrm>
            <a:off x="57274" y="5602717"/>
            <a:ext cx="1804418" cy="891673"/>
          </a:xfrm>
          <a:prstGeom prst="wedgeRectCallout">
            <a:avLst>
              <a:gd name="adj1" fmla="val -10693"/>
              <a:gd name="adj2" fmla="val -6070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数据库表关系和流程</a:t>
            </a:r>
            <a:endParaRPr lang="en-US">
              <a:latin typeface="楷体" panose="02010609060101010101" pitchFamily="49" charset="-122"/>
              <a:ea typeface="楷体" panose="02010609060101010101" pitchFamily="49" charset="-122"/>
            </a:endParaRPr>
          </a:p>
        </p:txBody>
      </p:sp>
      <p:grpSp>
        <p:nvGrpSpPr>
          <p:cNvPr id="19" name="组合 18"/>
          <p:cNvGrpSpPr/>
          <p:nvPr/>
        </p:nvGrpSpPr>
        <p:grpSpPr>
          <a:xfrm>
            <a:off x="332392" y="1114758"/>
            <a:ext cx="1114864" cy="458603"/>
            <a:chOff x="404750" y="1114758"/>
            <a:chExt cx="1799268" cy="855591"/>
          </a:xfrm>
        </p:grpSpPr>
        <p:grpSp>
          <p:nvGrpSpPr>
            <p:cNvPr id="48" name="组合 47"/>
            <p:cNvGrpSpPr/>
            <p:nvPr/>
          </p:nvGrpSpPr>
          <p:grpSpPr>
            <a:xfrm>
              <a:off x="594369" y="1247851"/>
              <a:ext cx="1609649" cy="722498"/>
              <a:chOff x="895234" y="3468030"/>
              <a:chExt cx="989321" cy="722498"/>
            </a:xfrm>
          </p:grpSpPr>
          <p:sp>
            <p:nvSpPr>
              <p:cNvPr id="49" name="流程图: 文档 48"/>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latin typeface="楷体" pitchFamily="49" charset="-122"/>
                  <a:ea typeface="楷体" pitchFamily="49" charset="-122"/>
                </a:endParaRPr>
              </a:p>
            </p:txBody>
          </p:sp>
          <p:sp>
            <p:nvSpPr>
              <p:cNvPr id="50" name="TextBox 49"/>
              <p:cNvSpPr txBox="1"/>
              <p:nvPr/>
            </p:nvSpPr>
            <p:spPr>
              <a:xfrm>
                <a:off x="895234" y="3501485"/>
                <a:ext cx="989321" cy="689043"/>
              </a:xfrm>
              <a:prstGeom prst="rect">
                <a:avLst/>
              </a:prstGeom>
              <a:noFill/>
            </p:spPr>
            <p:txBody>
              <a:bodyPr wrap="square" rtlCol="0">
                <a:spAutoFit/>
              </a:bodyPr>
              <a:lstStyle/>
              <a:p>
                <a:r>
                  <a:rPr lang="en-US" altLang="zh-CN" sz="900" smtClean="0">
                    <a:solidFill>
                      <a:schemeClr val="bg2"/>
                    </a:solidFill>
                    <a:latin typeface="楷体" pitchFamily="49" charset="-122"/>
                    <a:ea typeface="楷体" pitchFamily="49" charset="-122"/>
                  </a:rPr>
                  <a:t>mid_ref_code</a:t>
                </a:r>
              </a:p>
              <a:p>
                <a:r>
                  <a:rPr lang="zh-CN" altLang="en-US" sz="900">
                    <a:solidFill>
                      <a:schemeClr val="bg2"/>
                    </a:solidFill>
                    <a:latin typeface="楷体" pitchFamily="49" charset="-122"/>
                    <a:ea typeface="楷体" pitchFamily="49" charset="-122"/>
                  </a:rPr>
                  <a:t>码值表</a:t>
                </a:r>
                <a:endParaRPr lang="en-US" altLang="zh-CN" sz="900" smtClean="0">
                  <a:solidFill>
                    <a:schemeClr val="bg2"/>
                  </a:solidFill>
                  <a:latin typeface="楷体" pitchFamily="49" charset="-122"/>
                  <a:ea typeface="楷体" pitchFamily="49" charset="-122"/>
                </a:endParaRPr>
              </a:p>
            </p:txBody>
          </p:sp>
        </p:grpSp>
        <p:sp>
          <p:nvSpPr>
            <p:cNvPr id="51" name="正五边形 50"/>
            <p:cNvSpPr/>
            <p:nvPr/>
          </p:nvSpPr>
          <p:spPr>
            <a:xfrm>
              <a:off x="404750" y="1114758"/>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solidFill>
                    <a:srgbClr val="000000"/>
                  </a:solidFill>
                  <a:latin typeface="楷体" pitchFamily="49" charset="-122"/>
                  <a:ea typeface="楷体" pitchFamily="49" charset="-122"/>
                </a:rPr>
                <a:t>2</a:t>
              </a:r>
              <a:endParaRPr lang="zh-CN" altLang="en-US" sz="1200">
                <a:solidFill>
                  <a:srgbClr val="000000"/>
                </a:solidFill>
                <a:latin typeface="楷体" pitchFamily="49" charset="-122"/>
                <a:ea typeface="楷体" pitchFamily="49" charset="-122"/>
              </a:endParaRPr>
            </a:p>
          </p:txBody>
        </p:sp>
      </p:grpSp>
      <p:sp>
        <p:nvSpPr>
          <p:cNvPr id="20" name="TextBox 19"/>
          <p:cNvSpPr txBox="1"/>
          <p:nvPr/>
        </p:nvSpPr>
        <p:spPr>
          <a:xfrm>
            <a:off x="1934054" y="1204029"/>
            <a:ext cx="6815240" cy="1015663"/>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表的存储说明</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a:solidFill>
                  <a:srgbClr val="000000"/>
                </a:solidFill>
                <a:latin typeface="楷体" pitchFamily="49" charset="-122"/>
                <a:ea typeface="楷体" pitchFamily="49" charset="-122"/>
              </a:rPr>
              <a:t>存储本系统的编码，本系统和其它系统编码对应在</a:t>
            </a:r>
            <a:r>
              <a:rPr lang="zh-CN" altLang="en-US" sz="1200" b="1" u="sng">
                <a:solidFill>
                  <a:srgbClr val="000000"/>
                </a:solidFill>
                <a:latin typeface="楷体" pitchFamily="49" charset="-122"/>
                <a:ea typeface="楷体" pitchFamily="49" charset="-122"/>
              </a:rPr>
              <a:t>码值映射</a:t>
            </a:r>
            <a:r>
              <a:rPr lang="zh-CN" altLang="en-US" sz="1200" b="1" u="sng" smtClean="0">
                <a:solidFill>
                  <a:srgbClr val="000000"/>
                </a:solidFill>
                <a:latin typeface="楷体" pitchFamily="49" charset="-122"/>
                <a:ea typeface="楷体" pitchFamily="49" charset="-122"/>
              </a:rPr>
              <a:t>表</a:t>
            </a:r>
            <a:r>
              <a:rPr lang="zh-CN" altLang="en-US" sz="1200" smtClean="0">
                <a:solidFill>
                  <a:srgbClr val="000000"/>
                </a:solidFill>
                <a:latin typeface="楷体" pitchFamily="49" charset="-122"/>
                <a:ea typeface="楷体" pitchFamily="49" charset="-122"/>
              </a:rPr>
              <a:t>中存放</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该表的</a:t>
            </a:r>
            <a:r>
              <a:rPr lang="en-US" altLang="zh-CN" sz="1200" smtClean="0">
                <a:solidFill>
                  <a:srgbClr val="000000"/>
                </a:solidFill>
                <a:latin typeface="楷体" pitchFamily="49" charset="-122"/>
                <a:ea typeface="楷体" pitchFamily="49" charset="-122"/>
              </a:rPr>
              <a:t>ID</a:t>
            </a:r>
            <a:r>
              <a:rPr lang="zh-CN" altLang="en-US" sz="1200">
                <a:solidFill>
                  <a:srgbClr val="000000"/>
                </a:solidFill>
                <a:latin typeface="楷体" pitchFamily="49" charset="-122"/>
                <a:ea typeface="楷体" pitchFamily="49" charset="-122"/>
              </a:rPr>
              <a:t>被其它表引用。</a:t>
            </a:r>
            <a:r>
              <a:rPr lang="zh-CN" altLang="en-US" sz="1200" smtClean="0">
                <a:solidFill>
                  <a:srgbClr val="000000"/>
                </a:solidFill>
                <a:latin typeface="楷体" pitchFamily="49" charset="-122"/>
                <a:ea typeface="楷体" pitchFamily="49" charset="-122"/>
              </a:rPr>
              <a:t>如</a:t>
            </a:r>
            <a:r>
              <a:rPr lang="en-US" altLang="zh-CN" sz="1200" b="1" u="sng" smtClean="0">
                <a:solidFill>
                  <a:srgbClr val="000000"/>
                </a:solidFill>
                <a:latin typeface="楷体" pitchFamily="49" charset="-122"/>
                <a:ea typeface="楷体" pitchFamily="49" charset="-122"/>
              </a:rPr>
              <a:t>MID_POS_HOLD.exchange</a:t>
            </a:r>
            <a:r>
              <a:rPr lang="en-US" altLang="zh-CN" sz="1200" smtClean="0">
                <a:solidFill>
                  <a:srgbClr val="000000"/>
                </a:solidFill>
                <a:latin typeface="楷体" pitchFamily="49" charset="-122"/>
                <a:ea typeface="楷体" pitchFamily="49" charset="-122"/>
              </a:rPr>
              <a:t>=</a:t>
            </a:r>
            <a:r>
              <a:rPr lang="en-US" altLang="zh-CN" sz="1200" b="1" u="sng" smtClean="0">
                <a:solidFill>
                  <a:srgbClr val="000000"/>
                </a:solidFill>
                <a:latin typeface="楷体" pitchFamily="49" charset="-122"/>
                <a:ea typeface="楷体" pitchFamily="49" charset="-122"/>
              </a:rPr>
              <a:t>mid_ref_code.ID</a:t>
            </a:r>
          </a:p>
          <a:p>
            <a:pPr marL="171450" indent="-171450">
              <a:buFont typeface="Wingdings" pitchFamily="2" charset="2"/>
              <a:buChar char="ü"/>
            </a:pPr>
            <a:r>
              <a:rPr lang="en-US" altLang="zh-CN" sz="1200" smtClean="0">
                <a:solidFill>
                  <a:srgbClr val="000000"/>
                </a:solidFill>
                <a:latin typeface="楷体" pitchFamily="49" charset="-122"/>
                <a:ea typeface="楷体" pitchFamily="49" charset="-122"/>
              </a:rPr>
              <a:t>ID</a:t>
            </a:r>
            <a:r>
              <a:rPr lang="zh-CN" altLang="en-US" sz="1200" smtClean="0">
                <a:solidFill>
                  <a:srgbClr val="000000"/>
                </a:solidFill>
                <a:latin typeface="楷体" pitchFamily="49" charset="-122"/>
                <a:ea typeface="楷体" pitchFamily="49" charset="-122"/>
              </a:rPr>
              <a:t>类型为 </a:t>
            </a:r>
            <a:r>
              <a:rPr lang="en-US" altLang="zh-CN" sz="1200" smtClean="0">
                <a:solidFill>
                  <a:srgbClr val="000000"/>
                </a:solidFill>
                <a:latin typeface="楷体" pitchFamily="49" charset="-122"/>
                <a:ea typeface="楷体" pitchFamily="49" charset="-122"/>
              </a:rPr>
              <a:t>varchar2(60),</a:t>
            </a:r>
            <a:r>
              <a:rPr lang="zh-CN" altLang="en-US" sz="1200" smtClean="0">
                <a:solidFill>
                  <a:srgbClr val="000000"/>
                </a:solidFill>
                <a:latin typeface="楷体" pitchFamily="49" charset="-122"/>
                <a:ea typeface="楷体" pitchFamily="49" charset="-122"/>
              </a:rPr>
              <a:t>拼接规则</a:t>
            </a:r>
            <a:r>
              <a:rPr lang="en-US" altLang="zh-CN" sz="1200" smtClean="0">
                <a:solidFill>
                  <a:srgbClr val="000000"/>
                </a:solidFill>
                <a:latin typeface="楷体" pitchFamily="49" charset="-122"/>
                <a:ea typeface="楷体" pitchFamily="49" charset="-122"/>
              </a:rPr>
              <a:t>=</a:t>
            </a:r>
            <a:r>
              <a:rPr lang="zh-CN" altLang="en-US" sz="1200" b="1" u="sng" smtClean="0">
                <a:solidFill>
                  <a:srgbClr val="000000"/>
                </a:solidFill>
                <a:latin typeface="楷体" pitchFamily="49" charset="-122"/>
                <a:ea typeface="楷体" pitchFamily="49" charset="-122"/>
              </a:rPr>
              <a:t>代码值</a:t>
            </a:r>
            <a:r>
              <a:rPr lang="en-US" altLang="zh-CN" sz="1200" smtClean="0">
                <a:solidFill>
                  <a:srgbClr val="000000"/>
                </a:solidFill>
                <a:latin typeface="楷体" pitchFamily="49" charset="-122"/>
                <a:ea typeface="楷体" pitchFamily="49" charset="-122"/>
              </a:rPr>
              <a:t>+</a:t>
            </a:r>
            <a:r>
              <a:rPr lang="zh-CN" altLang="en-US" sz="1200" b="1" u="sng" smtClean="0">
                <a:solidFill>
                  <a:srgbClr val="000000"/>
                </a:solidFill>
                <a:latin typeface="楷体" pitchFamily="49" charset="-122"/>
                <a:ea typeface="楷体" pitchFamily="49" charset="-122"/>
              </a:rPr>
              <a:t>代码类型</a:t>
            </a:r>
            <a:r>
              <a:rPr lang="en-US" altLang="zh-CN" sz="1200" smtClean="0">
                <a:solidFill>
                  <a:srgbClr val="000000"/>
                </a:solidFill>
                <a:latin typeface="楷体" pitchFamily="49" charset="-122"/>
                <a:ea typeface="楷体" pitchFamily="49" charset="-122"/>
              </a:rPr>
              <a:t>+</a:t>
            </a:r>
            <a:r>
              <a:rPr lang="zh-CN" altLang="en-US" sz="1200" smtClean="0">
                <a:solidFill>
                  <a:srgbClr val="000000"/>
                </a:solidFill>
                <a:latin typeface="楷体" pitchFamily="49" charset="-122"/>
                <a:ea typeface="楷体" pitchFamily="49" charset="-122"/>
              </a:rPr>
              <a:t>序列号</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b="1" u="sng" smtClean="0">
                <a:solidFill>
                  <a:srgbClr val="000000"/>
                </a:solidFill>
                <a:latin typeface="楷体" pitchFamily="49" charset="-122"/>
                <a:ea typeface="楷体" pitchFamily="49" charset="-122"/>
              </a:rPr>
              <a:t>代码值</a:t>
            </a:r>
            <a:r>
              <a:rPr lang="zh-CN" altLang="en-US" sz="1200" smtClean="0">
                <a:solidFill>
                  <a:srgbClr val="000000"/>
                </a:solidFill>
                <a:latin typeface="楷体" pitchFamily="49" charset="-122"/>
                <a:ea typeface="楷体" pitchFamily="49" charset="-122"/>
              </a:rPr>
              <a:t>，默认保持和主要用的市场数据一致，当前默认为</a:t>
            </a:r>
            <a:r>
              <a:rPr lang="en-US" altLang="zh-CN" sz="1200" smtClean="0">
                <a:solidFill>
                  <a:srgbClr val="000000"/>
                </a:solidFill>
                <a:latin typeface="楷体" pitchFamily="49" charset="-122"/>
                <a:ea typeface="楷体" pitchFamily="49" charset="-122"/>
              </a:rPr>
              <a:t>wind</a:t>
            </a:r>
            <a:r>
              <a:rPr lang="zh-CN" altLang="en-US" sz="1200" smtClean="0">
                <a:solidFill>
                  <a:srgbClr val="000000"/>
                </a:solidFill>
                <a:latin typeface="楷体" pitchFamily="49" charset="-122"/>
                <a:ea typeface="楷体" pitchFamily="49" charset="-122"/>
              </a:rPr>
              <a:t>。不满足情况下则使用引擎的编码</a:t>
            </a:r>
            <a:endParaRPr lang="en-US" altLang="zh-CN" sz="1200">
              <a:solidFill>
                <a:srgbClr val="000000"/>
              </a:solidFill>
              <a:latin typeface="楷体" pitchFamily="49" charset="-122"/>
              <a:ea typeface="楷体" pitchFamily="49" charset="-122"/>
            </a:endParaRPr>
          </a:p>
        </p:txBody>
      </p:sp>
      <p:sp>
        <p:nvSpPr>
          <p:cNvPr id="54" name="TextBox 53"/>
          <p:cNvSpPr txBox="1"/>
          <p:nvPr/>
        </p:nvSpPr>
        <p:spPr>
          <a:xfrm>
            <a:off x="1934054" y="2619485"/>
            <a:ext cx="6815240" cy="784830"/>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表数据的加载</a:t>
            </a:r>
            <a:r>
              <a:rPr lang="zh-CN" altLang="en-US" sz="1200" b="1">
                <a:solidFill>
                  <a:srgbClr val="000000"/>
                </a:solidFill>
                <a:latin typeface="楷体" pitchFamily="49" charset="-122"/>
                <a:ea typeface="楷体" pitchFamily="49" charset="-122"/>
              </a:rPr>
              <a:t>逻辑</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用户前台维护码值信息</a:t>
            </a:r>
            <a:endParaRPr lang="en-US" altLang="zh-CN" sz="1200"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需要保留版本信息（暂时不实现）</a:t>
            </a:r>
            <a:endParaRPr lang="en-US" altLang="zh-CN" sz="1200" smtClean="0">
              <a:solidFill>
                <a:srgbClr val="000000"/>
              </a:solidFill>
              <a:latin typeface="楷体" pitchFamily="49" charset="-122"/>
              <a:ea typeface="楷体" pitchFamily="49" charset="-122"/>
            </a:endParaRPr>
          </a:p>
          <a:p>
            <a:pPr algn="r"/>
            <a:endParaRPr lang="en-US" altLang="zh-CN" sz="900" smtClean="0">
              <a:solidFill>
                <a:srgbClr val="F38B3C"/>
              </a:solidFill>
              <a:latin typeface="楷体" pitchFamily="49" charset="-122"/>
              <a:ea typeface="楷体" pitchFamily="49" charset="-122"/>
            </a:endParaRPr>
          </a:p>
        </p:txBody>
      </p:sp>
      <p:sp>
        <p:nvSpPr>
          <p:cNvPr id="59" name="矩形 58"/>
          <p:cNvSpPr/>
          <p:nvPr/>
        </p:nvSpPr>
        <p:spPr>
          <a:xfrm>
            <a:off x="57274" y="6000200"/>
            <a:ext cx="266603" cy="105254"/>
          </a:xfrm>
          <a:prstGeom prst="rect">
            <a:avLst/>
          </a:prstGeom>
          <a:solidFill>
            <a:srgbClr val="A0EA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矩形 59"/>
          <p:cNvSpPr/>
          <p:nvPr/>
        </p:nvSpPr>
        <p:spPr>
          <a:xfrm>
            <a:off x="65789" y="6250875"/>
            <a:ext cx="266603" cy="1052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65789" y="5749525"/>
            <a:ext cx="266603" cy="10525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73190" y="568673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完全由本系统加工产生的数据</a:t>
            </a:r>
          </a:p>
        </p:txBody>
      </p:sp>
      <p:sp>
        <p:nvSpPr>
          <p:cNvPr id="74" name="TextBox 73"/>
          <p:cNvSpPr txBox="1"/>
          <p:nvPr/>
        </p:nvSpPr>
        <p:spPr>
          <a:xfrm>
            <a:off x="273190" y="5937411"/>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完全由源系统加载的数据</a:t>
            </a:r>
          </a:p>
        </p:txBody>
      </p:sp>
      <p:sp>
        <p:nvSpPr>
          <p:cNvPr id="77" name="TextBox 76"/>
          <p:cNvSpPr txBox="1"/>
          <p:nvPr/>
        </p:nvSpPr>
        <p:spPr>
          <a:xfrm>
            <a:off x="273190" y="618808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源系统编码转化后加载的数据</a:t>
            </a:r>
          </a:p>
        </p:txBody>
      </p:sp>
      <p:sp>
        <p:nvSpPr>
          <p:cNvPr id="78" name="TextBox 77"/>
          <p:cNvSpPr txBox="1"/>
          <p:nvPr/>
        </p:nvSpPr>
        <p:spPr>
          <a:xfrm>
            <a:off x="1934054" y="5258344"/>
            <a:ext cx="6815240" cy="646331"/>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表数据的历史存储描述</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a:solidFill>
                  <a:srgbClr val="000000"/>
                </a:solidFill>
                <a:latin typeface="楷体" pitchFamily="49" charset="-122"/>
                <a:ea typeface="楷体" pitchFamily="49" charset="-122"/>
              </a:rPr>
              <a:t>待定</a:t>
            </a:r>
            <a:endParaRPr lang="en-US" altLang="zh-CN" sz="1200" smtClean="0">
              <a:solidFill>
                <a:srgbClr val="000000"/>
              </a:solidFill>
              <a:latin typeface="楷体" pitchFamily="49" charset="-122"/>
              <a:ea typeface="楷体" pitchFamily="49" charset="-122"/>
            </a:endParaRPr>
          </a:p>
          <a:p>
            <a:pPr lvl="1"/>
            <a:r>
              <a:rPr lang="zh-CN" altLang="en-US" sz="1200" smtClean="0">
                <a:solidFill>
                  <a:srgbClr val="000000"/>
                </a:solidFill>
                <a:latin typeface="楷体" pitchFamily="49" charset="-122"/>
                <a:ea typeface="楷体" pitchFamily="49" charset="-122"/>
              </a:rPr>
              <a:t>暂时不实现，使用当前层。</a:t>
            </a:r>
          </a:p>
        </p:txBody>
      </p:sp>
      <p:graphicFrame>
        <p:nvGraphicFramePr>
          <p:cNvPr id="3" name="表格 2"/>
          <p:cNvGraphicFramePr>
            <a:graphicFrameLocks noGrp="1"/>
          </p:cNvGraphicFramePr>
          <p:nvPr>
            <p:extLst>
              <p:ext uri="{D42A27DB-BD31-4B8C-83A1-F6EECF244321}">
                <p14:modId xmlns:p14="http://schemas.microsoft.com/office/powerpoint/2010/main" val="2687178529"/>
              </p:ext>
            </p:extLst>
          </p:nvPr>
        </p:nvGraphicFramePr>
        <p:xfrm>
          <a:off x="437275" y="1796279"/>
          <a:ext cx="1066800" cy="2438400"/>
        </p:xfrm>
        <a:graphic>
          <a:graphicData uri="http://schemas.openxmlformats.org/drawingml/2006/table">
            <a:tbl>
              <a:tblPr>
                <a:tableStyleId>{5C22544A-7EE6-4342-B048-85BDC9FD1C3A}</a:tableStyleId>
              </a:tblPr>
              <a:tblGrid>
                <a:gridCol w="1066800"/>
              </a:tblGrid>
              <a:tr h="152400">
                <a:tc>
                  <a:txBody>
                    <a:bodyPr/>
                    <a:lstStyle/>
                    <a:p>
                      <a:pPr algn="l" fontAlgn="t"/>
                      <a:r>
                        <a:rPr lang="en-US" sz="900" u="none" strike="noStrike">
                          <a:solidFill>
                            <a:srgbClr val="000000"/>
                          </a:solidFill>
                          <a:effectLst/>
                          <a:latin typeface="楷体" pitchFamily="49" charset="-122"/>
                          <a:ea typeface="楷体" pitchFamily="49" charset="-122"/>
                        </a:rPr>
                        <a:t>ID</a:t>
                      </a:r>
                      <a:endParaRPr 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ctr"/>
                      <a:r>
                        <a:rPr lang="zh-CN" altLang="en-US" sz="900" u="none" strike="noStrike">
                          <a:solidFill>
                            <a:srgbClr val="000000"/>
                          </a:solidFill>
                          <a:effectLst/>
                          <a:latin typeface="楷体" pitchFamily="49" charset="-122"/>
                          <a:ea typeface="楷体" pitchFamily="49" charset="-122"/>
                        </a:rPr>
                        <a:t>代码值</a:t>
                      </a:r>
                      <a:endParaRPr lang="zh-CN" altLang="en-US" sz="900" b="0" i="0" u="none" strike="noStrike">
                        <a:solidFill>
                          <a:srgbClr val="000000"/>
                        </a:solidFill>
                        <a:effectLst/>
                        <a:latin typeface="楷体" pitchFamily="49" charset="-122"/>
                        <a:ea typeface="楷体" pitchFamily="49" charset="-122"/>
                      </a:endParaRPr>
                    </a:p>
                  </a:txBody>
                  <a:tcPr marL="0" marR="0" marT="0" marB="0" anchor="ctr">
                    <a:solidFill>
                      <a:srgbClr val="FF0000"/>
                    </a:solidFill>
                  </a:tcPr>
                </a:tc>
              </a:tr>
              <a:tr h="152400">
                <a:tc>
                  <a:txBody>
                    <a:bodyPr/>
                    <a:lstStyle/>
                    <a:p>
                      <a:pPr algn="l" fontAlgn="ctr"/>
                      <a:r>
                        <a:rPr lang="zh-CN" altLang="en-US" sz="900" u="none" strike="noStrike">
                          <a:solidFill>
                            <a:srgbClr val="000000"/>
                          </a:solidFill>
                          <a:effectLst/>
                          <a:latin typeface="楷体" pitchFamily="49" charset="-122"/>
                          <a:ea typeface="楷体" pitchFamily="49" charset="-122"/>
                        </a:rPr>
                        <a:t>代码值描述</a:t>
                      </a:r>
                      <a:endParaRPr lang="zh-CN" altLang="en-US" sz="900" b="0" i="0" u="none" strike="noStrike">
                        <a:solidFill>
                          <a:srgbClr val="000000"/>
                        </a:solidFill>
                        <a:effectLst/>
                        <a:latin typeface="楷体" pitchFamily="49" charset="-122"/>
                        <a:ea typeface="楷体" pitchFamily="49" charset="-122"/>
                      </a:endParaRPr>
                    </a:p>
                  </a:txBody>
                  <a:tcPr marL="0" marR="0" marT="0" marB="0" anchor="ctr">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代码类型</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ctr"/>
                      <a:r>
                        <a:rPr lang="zh-CN" altLang="en-US" sz="900" u="none" strike="noStrike">
                          <a:solidFill>
                            <a:srgbClr val="000000"/>
                          </a:solidFill>
                          <a:effectLst/>
                          <a:latin typeface="楷体" pitchFamily="49" charset="-122"/>
                          <a:ea typeface="楷体" pitchFamily="49" charset="-122"/>
                        </a:rPr>
                        <a:t>代码类型描述</a:t>
                      </a:r>
                      <a:endParaRPr lang="zh-CN" altLang="en-US" sz="900" b="0" i="0" u="none" strike="noStrike">
                        <a:solidFill>
                          <a:srgbClr val="000000"/>
                        </a:solidFill>
                        <a:effectLst/>
                        <a:latin typeface="楷体" pitchFamily="49" charset="-122"/>
                        <a:ea typeface="楷体" pitchFamily="49" charset="-122"/>
                      </a:endParaRPr>
                    </a:p>
                  </a:txBody>
                  <a:tcPr marL="0" marR="0" marT="0" marB="0" anchor="ctr">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属性权重</a:t>
                      </a:r>
                      <a:r>
                        <a:rPr lang="en-US" altLang="zh-CN" sz="900" u="none" strike="noStrike">
                          <a:solidFill>
                            <a:srgbClr val="000000"/>
                          </a:solidFill>
                          <a:effectLst/>
                          <a:latin typeface="楷体" pitchFamily="49" charset="-122"/>
                          <a:ea typeface="楷体" pitchFamily="49" charset="-122"/>
                        </a:rPr>
                        <a:t>1</a:t>
                      </a:r>
                      <a:endParaRPr lang="en-US" altLang="zh-CN"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属性权重</a:t>
                      </a:r>
                      <a:r>
                        <a:rPr lang="en-US" altLang="zh-CN" sz="900" u="none" strike="noStrike">
                          <a:solidFill>
                            <a:srgbClr val="000000"/>
                          </a:solidFill>
                          <a:effectLst/>
                          <a:latin typeface="楷体" pitchFamily="49" charset="-122"/>
                          <a:ea typeface="楷体" pitchFamily="49" charset="-122"/>
                        </a:rPr>
                        <a:t>2</a:t>
                      </a:r>
                      <a:endParaRPr lang="en-US" altLang="zh-CN"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属性权重</a:t>
                      </a:r>
                      <a:r>
                        <a:rPr lang="en-US" altLang="zh-CN" sz="900" u="none" strike="noStrike">
                          <a:solidFill>
                            <a:srgbClr val="000000"/>
                          </a:solidFill>
                          <a:effectLst/>
                          <a:latin typeface="楷体" pitchFamily="49" charset="-122"/>
                          <a:ea typeface="楷体" pitchFamily="49" charset="-122"/>
                        </a:rPr>
                        <a:t>3</a:t>
                      </a:r>
                      <a:endParaRPr lang="en-US" altLang="zh-CN"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属性权重</a:t>
                      </a:r>
                      <a:r>
                        <a:rPr lang="en-US" altLang="zh-CN" sz="900" u="none" strike="noStrike">
                          <a:solidFill>
                            <a:srgbClr val="000000"/>
                          </a:solidFill>
                          <a:effectLst/>
                          <a:latin typeface="楷体" pitchFamily="49" charset="-122"/>
                          <a:ea typeface="楷体" pitchFamily="49" charset="-122"/>
                        </a:rPr>
                        <a:t>4</a:t>
                      </a:r>
                      <a:endParaRPr lang="en-US" altLang="zh-CN"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属性权重</a:t>
                      </a:r>
                      <a:r>
                        <a:rPr lang="en-US" altLang="zh-CN" sz="900" u="none" strike="noStrike">
                          <a:solidFill>
                            <a:srgbClr val="000000"/>
                          </a:solidFill>
                          <a:effectLst/>
                          <a:latin typeface="楷体" pitchFamily="49" charset="-122"/>
                          <a:ea typeface="楷体" pitchFamily="49" charset="-122"/>
                        </a:rPr>
                        <a:t>5</a:t>
                      </a:r>
                      <a:endParaRPr lang="en-US" altLang="zh-CN"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是否有效</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创建人</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创建日期</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修改人</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t"/>
                      <a:r>
                        <a:rPr lang="zh-CN" altLang="en-US" sz="900" u="none" strike="noStrike">
                          <a:solidFill>
                            <a:srgbClr val="000000"/>
                          </a:solidFill>
                          <a:effectLst/>
                          <a:latin typeface="楷体" pitchFamily="49" charset="-122"/>
                          <a:ea typeface="楷体" pitchFamily="49" charset="-122"/>
                        </a:rPr>
                        <a:t>修改日期</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52400">
                <a:tc>
                  <a:txBody>
                    <a:bodyPr/>
                    <a:lstStyle/>
                    <a:p>
                      <a:pPr algn="l" fontAlgn="b"/>
                      <a:r>
                        <a:rPr lang="zh-CN" altLang="en-US" sz="900" u="none" strike="noStrike">
                          <a:solidFill>
                            <a:srgbClr val="000000"/>
                          </a:solidFill>
                          <a:effectLst/>
                          <a:latin typeface="楷体" pitchFamily="49" charset="-122"/>
                          <a:ea typeface="楷体" pitchFamily="49" charset="-122"/>
                        </a:rPr>
                        <a:t>数据跑批日期</a:t>
                      </a:r>
                      <a:endParaRPr lang="zh-CN" altLang="en-US" sz="900" b="0" i="0" u="none" strike="noStrike">
                        <a:solidFill>
                          <a:srgbClr val="000000"/>
                        </a:solidFill>
                        <a:effectLst/>
                        <a:latin typeface="楷体" pitchFamily="49" charset="-122"/>
                        <a:ea typeface="楷体" pitchFamily="49" charset="-122"/>
                      </a:endParaRPr>
                    </a:p>
                  </a:txBody>
                  <a:tcPr marL="0" marR="0" marT="0" marB="0" anchor="b">
                    <a:solidFill>
                      <a:srgbClr val="FF0000"/>
                    </a:solidFill>
                  </a:tcPr>
                </a:tc>
              </a:tr>
            </a:tbl>
          </a:graphicData>
        </a:graphic>
      </p:graphicFrame>
    </p:spTree>
    <p:extLst>
      <p:ext uri="{BB962C8B-B14F-4D97-AF65-F5344CB8AC3E}">
        <p14:creationId xmlns:p14="http://schemas.microsoft.com/office/powerpoint/2010/main" val="68638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标注 26"/>
          <p:cNvSpPr/>
          <p:nvPr/>
        </p:nvSpPr>
        <p:spPr>
          <a:xfrm>
            <a:off x="57274" y="5602717"/>
            <a:ext cx="1804418" cy="891673"/>
          </a:xfrm>
          <a:prstGeom prst="wedgeRectCallout">
            <a:avLst>
              <a:gd name="adj1" fmla="val -10693"/>
              <a:gd name="adj2" fmla="val -60706"/>
            </a:avLst>
          </a:prstGeom>
          <a:solidFill>
            <a:schemeClr val="bg1"/>
          </a:solidFill>
          <a:ln>
            <a:solidFill>
              <a:srgbClr val="F38B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头寸数据上行</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数据库表关系和流程</a:t>
            </a:r>
            <a:endParaRPr lang="en-US">
              <a:latin typeface="楷体" panose="02010609060101010101" pitchFamily="49" charset="-122"/>
              <a:ea typeface="楷体" panose="02010609060101010101" pitchFamily="49" charset="-122"/>
            </a:endParaRPr>
          </a:p>
        </p:txBody>
      </p:sp>
      <p:grpSp>
        <p:nvGrpSpPr>
          <p:cNvPr id="19" name="组合 18"/>
          <p:cNvGrpSpPr/>
          <p:nvPr/>
        </p:nvGrpSpPr>
        <p:grpSpPr>
          <a:xfrm>
            <a:off x="332392" y="1114758"/>
            <a:ext cx="1114864" cy="597102"/>
            <a:chOff x="404750" y="1114758"/>
            <a:chExt cx="1799268" cy="1113981"/>
          </a:xfrm>
        </p:grpSpPr>
        <p:grpSp>
          <p:nvGrpSpPr>
            <p:cNvPr id="48" name="组合 47"/>
            <p:cNvGrpSpPr/>
            <p:nvPr/>
          </p:nvGrpSpPr>
          <p:grpSpPr>
            <a:xfrm>
              <a:off x="594369" y="1247851"/>
              <a:ext cx="1609649" cy="980888"/>
              <a:chOff x="895234" y="3468030"/>
              <a:chExt cx="989321" cy="980888"/>
            </a:xfrm>
          </p:grpSpPr>
          <p:sp>
            <p:nvSpPr>
              <p:cNvPr id="49" name="流程图: 文档 48"/>
              <p:cNvSpPr/>
              <p:nvPr/>
            </p:nvSpPr>
            <p:spPr>
              <a:xfrm>
                <a:off x="895234" y="3468030"/>
                <a:ext cx="989321" cy="646771"/>
              </a:xfrm>
              <a:prstGeom prst="flowChartDocumen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latin typeface="楷体" pitchFamily="49" charset="-122"/>
                  <a:ea typeface="楷体" pitchFamily="49" charset="-122"/>
                </a:endParaRPr>
              </a:p>
            </p:txBody>
          </p:sp>
          <p:sp>
            <p:nvSpPr>
              <p:cNvPr id="50" name="TextBox 49"/>
              <p:cNvSpPr txBox="1"/>
              <p:nvPr/>
            </p:nvSpPr>
            <p:spPr>
              <a:xfrm>
                <a:off x="895234" y="3501485"/>
                <a:ext cx="989321" cy="947433"/>
              </a:xfrm>
              <a:prstGeom prst="rect">
                <a:avLst/>
              </a:prstGeom>
              <a:noFill/>
            </p:spPr>
            <p:txBody>
              <a:bodyPr wrap="square" rtlCol="0">
                <a:spAutoFit/>
              </a:bodyPr>
              <a:lstStyle/>
              <a:p>
                <a:r>
                  <a:rPr lang="en-US" altLang="zh-CN" sz="900">
                    <a:solidFill>
                      <a:schemeClr val="bg2"/>
                    </a:solidFill>
                    <a:latin typeface="楷体" pitchFamily="49" charset="-122"/>
                    <a:ea typeface="楷体" pitchFamily="49" charset="-122"/>
                  </a:rPr>
                  <a:t>mid_ref_underlyingSEC</a:t>
                </a:r>
              </a:p>
              <a:p>
                <a:r>
                  <a:rPr lang="zh-CN" altLang="en-US" sz="900" smtClean="0">
                    <a:solidFill>
                      <a:schemeClr val="bg2"/>
                    </a:solidFill>
                    <a:latin typeface="楷体" pitchFamily="49" charset="-122"/>
                    <a:ea typeface="楷体" pitchFamily="49" charset="-122"/>
                  </a:rPr>
                  <a:t>标的证券信息</a:t>
                </a:r>
                <a:endParaRPr lang="en-US" altLang="zh-CN" sz="900" smtClean="0">
                  <a:solidFill>
                    <a:schemeClr val="bg2"/>
                  </a:solidFill>
                  <a:latin typeface="楷体" pitchFamily="49" charset="-122"/>
                  <a:ea typeface="楷体" pitchFamily="49" charset="-122"/>
                </a:endParaRPr>
              </a:p>
            </p:txBody>
          </p:sp>
        </p:grpSp>
        <p:sp>
          <p:nvSpPr>
            <p:cNvPr id="51" name="正五边形 50"/>
            <p:cNvSpPr/>
            <p:nvPr/>
          </p:nvSpPr>
          <p:spPr>
            <a:xfrm>
              <a:off x="404750" y="1114758"/>
              <a:ext cx="288000" cy="288000"/>
            </a:xfrm>
            <a:prstGeom prst="pentagon">
              <a:avLst/>
            </a:prstGeom>
            <a:solidFill>
              <a:srgbClr val="968F8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smtClean="0">
                  <a:solidFill>
                    <a:srgbClr val="000000"/>
                  </a:solidFill>
                  <a:latin typeface="楷体" pitchFamily="49" charset="-122"/>
                  <a:ea typeface="楷体" pitchFamily="49" charset="-122"/>
                </a:rPr>
                <a:t>3</a:t>
              </a:r>
              <a:endParaRPr lang="zh-CN" altLang="en-US" sz="1200">
                <a:solidFill>
                  <a:srgbClr val="000000"/>
                </a:solidFill>
                <a:latin typeface="楷体" pitchFamily="49" charset="-122"/>
                <a:ea typeface="楷体" pitchFamily="49" charset="-122"/>
              </a:endParaRPr>
            </a:p>
          </p:txBody>
        </p:sp>
      </p:grpSp>
      <p:sp>
        <p:nvSpPr>
          <p:cNvPr id="20" name="TextBox 19"/>
          <p:cNvSpPr txBox="1"/>
          <p:nvPr/>
        </p:nvSpPr>
        <p:spPr>
          <a:xfrm>
            <a:off x="1934054" y="1204029"/>
            <a:ext cx="6815240" cy="1200329"/>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表的存储说明</a:t>
            </a:r>
            <a:endParaRPr lang="en-US" altLang="zh-CN" sz="1200" b="1"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证券代码</a:t>
            </a:r>
            <a:r>
              <a:rPr lang="en-US" altLang="zh-CN" sz="1200" smtClean="0">
                <a:solidFill>
                  <a:srgbClr val="000000"/>
                </a:solidFill>
                <a:latin typeface="楷体" pitchFamily="49" charset="-122"/>
                <a:ea typeface="楷体" pitchFamily="49" charset="-122"/>
              </a:rPr>
              <a:t>&lt;&gt;</a:t>
            </a:r>
            <a:r>
              <a:rPr lang="zh-CN" altLang="en-US" sz="1200" smtClean="0">
                <a:solidFill>
                  <a:srgbClr val="000000"/>
                </a:solidFill>
                <a:latin typeface="楷体" pitchFamily="49" charset="-122"/>
                <a:ea typeface="楷体" pitchFamily="49" charset="-122"/>
              </a:rPr>
              <a:t>头寸代码。证券是头寸的标的物资产</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本表存本系统</a:t>
            </a:r>
            <a:r>
              <a:rPr lang="zh-CN" altLang="en-US" sz="1200" b="1" u="sng" smtClean="0">
                <a:solidFill>
                  <a:srgbClr val="000000"/>
                </a:solidFill>
                <a:latin typeface="楷体" pitchFamily="49" charset="-122"/>
                <a:ea typeface="楷体" pitchFamily="49" charset="-122"/>
              </a:rPr>
              <a:t>证券代码</a:t>
            </a:r>
            <a:r>
              <a:rPr lang="zh-CN" altLang="en-US" sz="1200" smtClean="0">
                <a:solidFill>
                  <a:srgbClr val="000000"/>
                </a:solidFill>
                <a:latin typeface="楷体" pitchFamily="49" charset="-122"/>
                <a:ea typeface="楷体" pitchFamily="49" charset="-122"/>
              </a:rPr>
              <a:t>及与之对应的其它系统的</a:t>
            </a:r>
            <a:r>
              <a:rPr lang="zh-CN" altLang="en-US" sz="1200" b="1" u="sng" smtClean="0">
                <a:solidFill>
                  <a:srgbClr val="000000"/>
                </a:solidFill>
                <a:latin typeface="楷体" pitchFamily="49" charset="-122"/>
                <a:ea typeface="楷体" pitchFamily="49" charset="-122"/>
              </a:rPr>
              <a:t>证券代码</a:t>
            </a:r>
            <a:endParaRPr lang="en-US" altLang="zh-CN" sz="1200" b="1" u="sng"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本系统</a:t>
            </a:r>
            <a:r>
              <a:rPr lang="zh-CN" altLang="en-US" sz="1200" b="1" u="sng" smtClean="0">
                <a:solidFill>
                  <a:srgbClr val="000000"/>
                </a:solidFill>
                <a:latin typeface="楷体" pitchFamily="49" charset="-122"/>
                <a:ea typeface="楷体" pitchFamily="49" charset="-122"/>
              </a:rPr>
              <a:t>证券代码</a:t>
            </a:r>
            <a:r>
              <a:rPr lang="zh-CN" altLang="en-US" sz="1200" smtClean="0">
                <a:solidFill>
                  <a:srgbClr val="000000"/>
                </a:solidFill>
                <a:latin typeface="楷体" pitchFamily="49" charset="-122"/>
                <a:ea typeface="楷体" pitchFamily="49" charset="-122"/>
              </a:rPr>
              <a:t>默认和万得保持一致，其次为</a:t>
            </a:r>
            <a:r>
              <a:rPr lang="en-US" altLang="zh-CN" sz="1200" smtClean="0">
                <a:solidFill>
                  <a:srgbClr val="000000"/>
                </a:solidFill>
                <a:latin typeface="楷体" pitchFamily="49" charset="-122"/>
                <a:ea typeface="楷体" pitchFamily="49" charset="-122"/>
              </a:rPr>
              <a:t>RM</a:t>
            </a: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场外交易产品的</a:t>
            </a:r>
            <a:r>
              <a:rPr lang="zh-CN" altLang="en-US" sz="1200" b="1" u="sng" smtClean="0">
                <a:solidFill>
                  <a:srgbClr val="000000"/>
                </a:solidFill>
                <a:latin typeface="楷体" pitchFamily="49" charset="-122"/>
                <a:ea typeface="楷体" pitchFamily="49" charset="-122"/>
              </a:rPr>
              <a:t>证券代码</a:t>
            </a:r>
            <a:r>
              <a:rPr lang="zh-CN" altLang="en-US" sz="1200" smtClean="0">
                <a:solidFill>
                  <a:srgbClr val="000000"/>
                </a:solidFill>
                <a:latin typeface="楷体" pitchFamily="49" charset="-122"/>
                <a:ea typeface="楷体" pitchFamily="49" charset="-122"/>
              </a:rPr>
              <a:t>优先用交易系统的代码，其次为标的物合同编号，再次自己产生</a:t>
            </a:r>
            <a:endParaRPr lang="en-US" altLang="zh-CN" sz="1200" smtClean="0">
              <a:solidFill>
                <a:srgbClr val="000000"/>
              </a:solidFill>
              <a:latin typeface="楷体" pitchFamily="49" charset="-122"/>
              <a:ea typeface="楷体" pitchFamily="49" charset="-122"/>
            </a:endParaRPr>
          </a:p>
          <a:p>
            <a:pPr marL="171450" indent="-171450">
              <a:buFont typeface="Wingdings" pitchFamily="2" charset="2"/>
              <a:buChar char="ü"/>
            </a:pPr>
            <a:r>
              <a:rPr lang="zh-CN" altLang="en-US" sz="1200" smtClean="0">
                <a:solidFill>
                  <a:srgbClr val="000000"/>
                </a:solidFill>
                <a:latin typeface="楷体" pitchFamily="49" charset="-122"/>
                <a:ea typeface="楷体" pitchFamily="49" charset="-122"/>
              </a:rPr>
              <a:t>存储证券和产品的对应关系。本表计量</a:t>
            </a:r>
            <a:r>
              <a:rPr lang="zh-CN" altLang="en-US" sz="1200" b="1" u="sng" smtClean="0">
                <a:solidFill>
                  <a:srgbClr val="000000"/>
                </a:solidFill>
                <a:latin typeface="楷体" pitchFamily="49" charset="-122"/>
                <a:ea typeface="楷体" pitchFamily="49" charset="-122"/>
              </a:rPr>
              <a:t>产品</a:t>
            </a:r>
            <a:r>
              <a:rPr lang="en-US" altLang="zh-CN" sz="1200" b="1" u="sng" smtClean="0">
                <a:solidFill>
                  <a:srgbClr val="000000"/>
                </a:solidFill>
                <a:latin typeface="楷体" pitchFamily="49" charset="-122"/>
                <a:ea typeface="楷体" pitchFamily="49" charset="-122"/>
              </a:rPr>
              <a:t>ID</a:t>
            </a:r>
            <a:endParaRPr lang="en-US" altLang="zh-CN" sz="1200" b="1" u="sng">
              <a:solidFill>
                <a:srgbClr val="000000"/>
              </a:solidFill>
              <a:latin typeface="楷体" pitchFamily="49" charset="-122"/>
              <a:ea typeface="楷体" pitchFamily="49" charset="-122"/>
            </a:endParaRPr>
          </a:p>
        </p:txBody>
      </p:sp>
      <p:sp>
        <p:nvSpPr>
          <p:cNvPr id="54" name="TextBox 53"/>
          <p:cNvSpPr txBox="1"/>
          <p:nvPr/>
        </p:nvSpPr>
        <p:spPr>
          <a:xfrm>
            <a:off x="1934054" y="2619485"/>
            <a:ext cx="6815240" cy="646331"/>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表数据的加载</a:t>
            </a:r>
            <a:r>
              <a:rPr lang="zh-CN" altLang="en-US" sz="1200" b="1">
                <a:solidFill>
                  <a:srgbClr val="000000"/>
                </a:solidFill>
                <a:latin typeface="楷体" pitchFamily="49" charset="-122"/>
                <a:ea typeface="楷体" pitchFamily="49" charset="-122"/>
              </a:rPr>
              <a:t>逻辑</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b="1" u="sng" smtClean="0">
                <a:solidFill>
                  <a:srgbClr val="000000"/>
                </a:solidFill>
                <a:latin typeface="楷体" pitchFamily="49" charset="-122"/>
                <a:ea typeface="楷体" pitchFamily="49" charset="-122"/>
              </a:rPr>
              <a:t>交易场所</a:t>
            </a:r>
            <a:r>
              <a:rPr lang="zh-CN" altLang="en-US" sz="1200" b="1" smtClean="0">
                <a:solidFill>
                  <a:srgbClr val="000000"/>
                </a:solidFill>
                <a:latin typeface="楷体" pitchFamily="49" charset="-122"/>
                <a:ea typeface="楷体" pitchFamily="49" charset="-122"/>
              </a:rPr>
              <a:t>取</a:t>
            </a:r>
            <a:r>
              <a:rPr lang="zh-CN" altLang="en-US" sz="1200" b="1" u="sng" smtClean="0">
                <a:solidFill>
                  <a:srgbClr val="000000"/>
                </a:solidFill>
                <a:latin typeface="楷体" pitchFamily="49" charset="-122"/>
                <a:ea typeface="楷体" pitchFamily="49" charset="-122"/>
              </a:rPr>
              <a:t>码值表</a:t>
            </a:r>
            <a:endParaRPr lang="en-US" altLang="zh-CN" sz="1200" b="1" u="sng"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b="1" u="sng" smtClean="0">
                <a:solidFill>
                  <a:srgbClr val="000000"/>
                </a:solidFill>
                <a:latin typeface="楷体" pitchFamily="49" charset="-122"/>
                <a:ea typeface="楷体" pitchFamily="49" charset="-122"/>
              </a:rPr>
              <a:t>其它系统</a:t>
            </a:r>
            <a:r>
              <a:rPr lang="en-US" altLang="zh-CN" sz="1200" b="1" u="sng" smtClean="0">
                <a:solidFill>
                  <a:srgbClr val="000000"/>
                </a:solidFill>
                <a:latin typeface="楷体" pitchFamily="49" charset="-122"/>
                <a:ea typeface="楷体" pitchFamily="49" charset="-122"/>
              </a:rPr>
              <a:t>1</a:t>
            </a:r>
            <a:r>
              <a:rPr lang="zh-CN" altLang="en-US" sz="1200" b="1" u="sng" smtClean="0">
                <a:solidFill>
                  <a:srgbClr val="000000"/>
                </a:solidFill>
                <a:latin typeface="楷体" pitchFamily="49" charset="-122"/>
                <a:ea typeface="楷体" pitchFamily="49" charset="-122"/>
              </a:rPr>
              <a:t>证券编码</a:t>
            </a:r>
            <a:r>
              <a:rPr lang="zh-CN" altLang="en-US" sz="1200" smtClean="0">
                <a:solidFill>
                  <a:srgbClr val="000000"/>
                </a:solidFill>
                <a:latin typeface="楷体" pitchFamily="49" charset="-122"/>
                <a:ea typeface="楷体" pitchFamily="49" charset="-122"/>
              </a:rPr>
              <a:t>，其它系统在</a:t>
            </a:r>
            <a:r>
              <a:rPr lang="zh-CN" altLang="en-US" sz="1200" b="1" u="sng" smtClean="0">
                <a:solidFill>
                  <a:srgbClr val="000000"/>
                </a:solidFill>
                <a:latin typeface="楷体" pitchFamily="49" charset="-122"/>
                <a:ea typeface="楷体" pitchFamily="49" charset="-122"/>
              </a:rPr>
              <a:t>码值表</a:t>
            </a:r>
            <a:r>
              <a:rPr lang="zh-CN" altLang="en-US" sz="1200" smtClean="0">
                <a:solidFill>
                  <a:srgbClr val="000000"/>
                </a:solidFill>
                <a:latin typeface="楷体" pitchFamily="49" charset="-122"/>
                <a:ea typeface="楷体" pitchFamily="49" charset="-122"/>
              </a:rPr>
              <a:t>中配置</a:t>
            </a:r>
            <a:endParaRPr lang="en-US" altLang="zh-CN" sz="900" smtClean="0">
              <a:solidFill>
                <a:srgbClr val="F38B3C"/>
              </a:solidFill>
              <a:latin typeface="楷体" pitchFamily="49" charset="-122"/>
              <a:ea typeface="楷体" pitchFamily="49" charset="-122"/>
            </a:endParaRPr>
          </a:p>
        </p:txBody>
      </p:sp>
      <p:sp>
        <p:nvSpPr>
          <p:cNvPr id="59" name="矩形 58"/>
          <p:cNvSpPr/>
          <p:nvPr/>
        </p:nvSpPr>
        <p:spPr>
          <a:xfrm>
            <a:off x="57274" y="6000200"/>
            <a:ext cx="266603" cy="105254"/>
          </a:xfrm>
          <a:prstGeom prst="rect">
            <a:avLst/>
          </a:prstGeom>
          <a:solidFill>
            <a:srgbClr val="A0EA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矩形 59"/>
          <p:cNvSpPr/>
          <p:nvPr/>
        </p:nvSpPr>
        <p:spPr>
          <a:xfrm>
            <a:off x="65789" y="6250875"/>
            <a:ext cx="266603" cy="1052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65789" y="5749525"/>
            <a:ext cx="266603" cy="10525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73190" y="568673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完全由本系统加工产生的数据</a:t>
            </a:r>
          </a:p>
        </p:txBody>
      </p:sp>
      <p:sp>
        <p:nvSpPr>
          <p:cNvPr id="74" name="TextBox 73"/>
          <p:cNvSpPr txBox="1"/>
          <p:nvPr/>
        </p:nvSpPr>
        <p:spPr>
          <a:xfrm>
            <a:off x="273190" y="5937411"/>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完全由源系统加载的数据</a:t>
            </a:r>
          </a:p>
        </p:txBody>
      </p:sp>
      <p:sp>
        <p:nvSpPr>
          <p:cNvPr id="77" name="TextBox 76"/>
          <p:cNvSpPr txBox="1"/>
          <p:nvPr/>
        </p:nvSpPr>
        <p:spPr>
          <a:xfrm>
            <a:off x="273190" y="6188086"/>
            <a:ext cx="1863971" cy="230832"/>
          </a:xfrm>
          <a:prstGeom prst="rect">
            <a:avLst/>
          </a:prstGeom>
          <a:noFill/>
        </p:spPr>
        <p:txBody>
          <a:bodyPr wrap="square" rtlCol="0">
            <a:spAutoFit/>
          </a:bodyPr>
          <a:lstStyle/>
          <a:p>
            <a:r>
              <a:rPr lang="zh-CN" altLang="en-US" sz="900" smtClean="0">
                <a:solidFill>
                  <a:schemeClr val="bg2"/>
                </a:solidFill>
                <a:latin typeface="楷体" pitchFamily="49" charset="-122"/>
                <a:ea typeface="楷体" pitchFamily="49" charset="-122"/>
              </a:rPr>
              <a:t>源系统编码转化后加载的数据</a:t>
            </a:r>
          </a:p>
        </p:txBody>
      </p:sp>
      <p:sp>
        <p:nvSpPr>
          <p:cNvPr id="78" name="TextBox 77"/>
          <p:cNvSpPr txBox="1"/>
          <p:nvPr/>
        </p:nvSpPr>
        <p:spPr>
          <a:xfrm>
            <a:off x="1934054" y="5258344"/>
            <a:ext cx="6815240" cy="461665"/>
          </a:xfrm>
          <a:prstGeom prst="rect">
            <a:avLst/>
          </a:prstGeom>
          <a:noFill/>
        </p:spPr>
        <p:txBody>
          <a:bodyPr wrap="square" rtlCol="0">
            <a:spAutoFit/>
          </a:bodyPr>
          <a:lstStyle/>
          <a:p>
            <a:r>
              <a:rPr lang="zh-CN" altLang="en-US" sz="1200" b="1" smtClean="0">
                <a:solidFill>
                  <a:srgbClr val="000000"/>
                </a:solidFill>
                <a:latin typeface="楷体" pitchFamily="49" charset="-122"/>
                <a:ea typeface="楷体" pitchFamily="49" charset="-122"/>
              </a:rPr>
              <a:t>表数据的历史存储描述</a:t>
            </a:r>
            <a:endParaRPr lang="en-US" altLang="zh-CN" sz="1200" b="1" smtClean="0">
              <a:solidFill>
                <a:srgbClr val="000000"/>
              </a:solidFill>
              <a:latin typeface="楷体" pitchFamily="49" charset="-122"/>
              <a:ea typeface="楷体" pitchFamily="49" charset="-122"/>
            </a:endParaRPr>
          </a:p>
          <a:p>
            <a:pPr marL="228600" indent="-228600">
              <a:buFont typeface="+mj-lt"/>
              <a:buAutoNum type="arabicPeriod"/>
            </a:pPr>
            <a:r>
              <a:rPr lang="zh-CN" altLang="en-US" sz="1200" smtClean="0">
                <a:solidFill>
                  <a:srgbClr val="000000"/>
                </a:solidFill>
                <a:latin typeface="楷体" pitchFamily="49" charset="-122"/>
                <a:ea typeface="楷体" pitchFamily="49" charset="-122"/>
              </a:rPr>
              <a:t>每日跑批处理增量数据。根据</a:t>
            </a:r>
            <a:r>
              <a:rPr lang="en-US" altLang="zh-CN" sz="1200" smtClean="0">
                <a:solidFill>
                  <a:srgbClr val="000000"/>
                </a:solidFill>
                <a:latin typeface="楷体" pitchFamily="49" charset="-122"/>
                <a:ea typeface="楷体" pitchFamily="49" charset="-122"/>
              </a:rPr>
              <a:t>O</a:t>
            </a:r>
            <a:r>
              <a:rPr lang="zh-CN" altLang="en-US" sz="1200" smtClean="0">
                <a:solidFill>
                  <a:srgbClr val="000000"/>
                </a:solidFill>
                <a:latin typeface="楷体" pitchFamily="49" charset="-122"/>
                <a:ea typeface="楷体" pitchFamily="49" charset="-122"/>
              </a:rPr>
              <a:t>层表中的证券在</a:t>
            </a:r>
            <a:r>
              <a:rPr lang="zh-CN" altLang="en-US" sz="1200" b="1" u="sng">
                <a:solidFill>
                  <a:srgbClr val="000000"/>
                </a:solidFill>
                <a:latin typeface="楷体" pitchFamily="49" charset="-122"/>
                <a:ea typeface="楷体" pitchFamily="49" charset="-122"/>
              </a:rPr>
              <a:t>标的证券</a:t>
            </a:r>
            <a:r>
              <a:rPr lang="zh-CN" altLang="en-US" sz="1200" b="1" u="sng" smtClean="0">
                <a:solidFill>
                  <a:srgbClr val="000000"/>
                </a:solidFill>
                <a:latin typeface="楷体" pitchFamily="49" charset="-122"/>
                <a:ea typeface="楷体" pitchFamily="49" charset="-122"/>
              </a:rPr>
              <a:t>信息表</a:t>
            </a:r>
            <a:r>
              <a:rPr lang="zh-CN" altLang="en-US" sz="1200" smtClean="0">
                <a:solidFill>
                  <a:srgbClr val="000000"/>
                </a:solidFill>
                <a:latin typeface="楷体" pitchFamily="49" charset="-122"/>
                <a:ea typeface="楷体" pitchFamily="49" charset="-122"/>
              </a:rPr>
              <a:t>中插入记录。</a:t>
            </a:r>
            <a:endParaRPr lang="en-US" altLang="zh-CN" sz="1200" b="1" smtClean="0">
              <a:solidFill>
                <a:srgbClr val="000000"/>
              </a:solidFill>
              <a:latin typeface="楷体" pitchFamily="49" charset="-122"/>
              <a:ea typeface="楷体"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7974737"/>
              </p:ext>
            </p:extLst>
          </p:nvPr>
        </p:nvGraphicFramePr>
        <p:xfrm>
          <a:off x="253459" y="1897462"/>
          <a:ext cx="1329302" cy="2628900"/>
        </p:xfrm>
        <a:graphic>
          <a:graphicData uri="http://schemas.openxmlformats.org/drawingml/2006/table">
            <a:tbl>
              <a:tblPr>
                <a:tableStyleId>{5C22544A-7EE6-4342-B048-85BDC9FD1C3A}</a:tableStyleId>
              </a:tblPr>
              <a:tblGrid>
                <a:gridCol w="1329302"/>
              </a:tblGrid>
              <a:tr h="171450">
                <a:tc>
                  <a:txBody>
                    <a:bodyPr/>
                    <a:lstStyle/>
                    <a:p>
                      <a:pPr algn="l" fontAlgn="t"/>
                      <a:r>
                        <a:rPr lang="en-US" sz="900" u="none" strike="noStrike">
                          <a:solidFill>
                            <a:srgbClr val="000000"/>
                          </a:solidFill>
                          <a:effectLst/>
                          <a:latin typeface="楷体" pitchFamily="49" charset="-122"/>
                          <a:ea typeface="楷体" pitchFamily="49" charset="-122"/>
                        </a:rPr>
                        <a:t>ID</a:t>
                      </a:r>
                      <a:endParaRPr 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证券代码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证券名称</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71450">
                <a:tc>
                  <a:txBody>
                    <a:bodyPr/>
                    <a:lstStyle/>
                    <a:p>
                      <a:pPr algn="l" fontAlgn="t"/>
                      <a:r>
                        <a:rPr lang="zh-CN" altLang="en-US" sz="900" b="0" i="0" u="none" strike="noStrike" smtClean="0">
                          <a:solidFill>
                            <a:srgbClr val="000000"/>
                          </a:solidFill>
                          <a:effectLst/>
                          <a:latin typeface="楷体" pitchFamily="49" charset="-122"/>
                          <a:ea typeface="楷体" pitchFamily="49" charset="-122"/>
                        </a:rPr>
                        <a:t>交易场所</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FF0000"/>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万得证券编码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计算引擎证券编码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新恒生证券编码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71450">
                <a:tc>
                  <a:txBody>
                    <a:bodyPr/>
                    <a:lstStyle/>
                    <a:p>
                      <a:pPr algn="l" fontAlgn="t"/>
                      <a:r>
                        <a:rPr lang="zh-CN" altLang="en-US" sz="900" u="none" strike="noStrike">
                          <a:solidFill>
                            <a:srgbClr val="000000"/>
                          </a:solidFill>
                          <a:effectLst/>
                          <a:latin typeface="楷体" pitchFamily="49" charset="-122"/>
                          <a:ea typeface="楷体" pitchFamily="49" charset="-122"/>
                        </a:rPr>
                        <a:t>老恒生证券编码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42875">
                <a:tc>
                  <a:txBody>
                    <a:bodyPr/>
                    <a:lstStyle/>
                    <a:p>
                      <a:pPr algn="l" fontAlgn="t"/>
                      <a:r>
                        <a:rPr lang="zh-CN" altLang="en-US" sz="900" u="none" strike="noStrike">
                          <a:solidFill>
                            <a:srgbClr val="000000"/>
                          </a:solidFill>
                          <a:effectLst/>
                          <a:latin typeface="楷体" pitchFamily="49" charset="-122"/>
                          <a:ea typeface="楷体" pitchFamily="49" charset="-122"/>
                        </a:rPr>
                        <a:t>衡泰证券编码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42875">
                <a:tc>
                  <a:txBody>
                    <a:bodyPr/>
                    <a:lstStyle/>
                    <a:p>
                      <a:pPr algn="l" fontAlgn="t"/>
                      <a:r>
                        <a:rPr lang="zh-CN" altLang="en-US" sz="900" u="none" strike="noStrike">
                          <a:solidFill>
                            <a:srgbClr val="000000"/>
                          </a:solidFill>
                          <a:effectLst/>
                          <a:latin typeface="楷体" pitchFamily="49" charset="-122"/>
                          <a:ea typeface="楷体" pitchFamily="49" charset="-122"/>
                        </a:rPr>
                        <a:t>金正证券编码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42875">
                <a:tc>
                  <a:txBody>
                    <a:bodyPr/>
                    <a:lstStyle/>
                    <a:p>
                      <a:pPr algn="l" fontAlgn="t"/>
                      <a:r>
                        <a:rPr lang="zh-CN" altLang="en-US" sz="900" u="none" strike="noStrike">
                          <a:solidFill>
                            <a:srgbClr val="000000"/>
                          </a:solidFill>
                          <a:effectLst/>
                          <a:latin typeface="楷体" pitchFamily="49" charset="-122"/>
                          <a:ea typeface="楷体" pitchFamily="49" charset="-122"/>
                        </a:rPr>
                        <a:t>海益证券编码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42875">
                <a:tc>
                  <a:txBody>
                    <a:bodyPr/>
                    <a:lstStyle/>
                    <a:p>
                      <a:pPr algn="l" fontAlgn="t"/>
                      <a:r>
                        <a:rPr lang="zh-CN" altLang="en-US" sz="900" u="none" strike="noStrike">
                          <a:solidFill>
                            <a:srgbClr val="000000"/>
                          </a:solidFill>
                          <a:effectLst/>
                          <a:latin typeface="楷体" pitchFamily="49" charset="-122"/>
                          <a:ea typeface="楷体" pitchFamily="49" charset="-122"/>
                        </a:rPr>
                        <a:t>根网证券编码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solidFill>
                      <a:srgbClr val="A0EAC5"/>
                    </a:solidFill>
                  </a:tcPr>
                </a:tc>
              </a:tr>
              <a:tr h="171450">
                <a:tc>
                  <a:txBody>
                    <a:bodyPr/>
                    <a:lstStyle/>
                    <a:p>
                      <a:pPr algn="l" fontAlgn="b"/>
                      <a:r>
                        <a:rPr lang="zh-CN" altLang="en-US" sz="900" u="none" strike="noStrike">
                          <a:solidFill>
                            <a:srgbClr val="000000"/>
                          </a:solidFill>
                          <a:effectLst/>
                          <a:latin typeface="楷体" pitchFamily="49" charset="-122"/>
                          <a:ea typeface="楷体" pitchFamily="49" charset="-122"/>
                        </a:rPr>
                        <a:t>金仕达证券编码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nchor="b">
                    <a:solidFill>
                      <a:srgbClr val="A0EAC5"/>
                    </a:solidFill>
                  </a:tcPr>
                </a:tc>
              </a:tr>
              <a:tr h="171450">
                <a:tc>
                  <a:txBody>
                    <a:bodyPr/>
                    <a:lstStyle/>
                    <a:p>
                      <a:pPr algn="l" fontAlgn="b"/>
                      <a:r>
                        <a:rPr lang="zh-CN" altLang="en-US" sz="900" u="none" strike="noStrike">
                          <a:solidFill>
                            <a:srgbClr val="000000"/>
                          </a:solidFill>
                          <a:effectLst/>
                          <a:latin typeface="楷体" pitchFamily="49" charset="-122"/>
                          <a:ea typeface="楷体" pitchFamily="49" charset="-122"/>
                        </a:rPr>
                        <a:t>其它系统</a:t>
                      </a:r>
                      <a:r>
                        <a:rPr lang="en-US" altLang="zh-CN" sz="900" u="none" strike="noStrike">
                          <a:solidFill>
                            <a:srgbClr val="000000"/>
                          </a:solidFill>
                          <a:effectLst/>
                          <a:latin typeface="楷体" pitchFamily="49" charset="-122"/>
                          <a:ea typeface="楷体" pitchFamily="49" charset="-122"/>
                        </a:rPr>
                        <a:t>1</a:t>
                      </a:r>
                      <a:r>
                        <a:rPr lang="zh-CN" altLang="en-US" sz="900" u="none" strike="noStrike">
                          <a:solidFill>
                            <a:srgbClr val="000000"/>
                          </a:solidFill>
                          <a:effectLst/>
                          <a:latin typeface="楷体" pitchFamily="49" charset="-122"/>
                          <a:ea typeface="楷体" pitchFamily="49" charset="-122"/>
                        </a:rPr>
                        <a:t>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nchor="b">
                    <a:solidFill>
                      <a:srgbClr val="A0EAC5"/>
                    </a:solidFill>
                  </a:tcPr>
                </a:tc>
              </a:tr>
              <a:tr h="171450">
                <a:tc>
                  <a:txBody>
                    <a:bodyPr/>
                    <a:lstStyle/>
                    <a:p>
                      <a:pPr algn="l" fontAlgn="b"/>
                      <a:r>
                        <a:rPr lang="zh-CN" altLang="en-US" sz="900" u="none" strike="noStrike">
                          <a:solidFill>
                            <a:srgbClr val="000000"/>
                          </a:solidFill>
                          <a:effectLst/>
                          <a:latin typeface="楷体" pitchFamily="49" charset="-122"/>
                          <a:ea typeface="楷体" pitchFamily="49" charset="-122"/>
                        </a:rPr>
                        <a:t>其它系统</a:t>
                      </a:r>
                      <a:r>
                        <a:rPr lang="en-US" altLang="zh-CN" sz="900" u="none" strike="noStrike">
                          <a:solidFill>
                            <a:srgbClr val="000000"/>
                          </a:solidFill>
                          <a:effectLst/>
                          <a:latin typeface="楷体" pitchFamily="49" charset="-122"/>
                          <a:ea typeface="楷体" pitchFamily="49" charset="-122"/>
                        </a:rPr>
                        <a:t>2</a:t>
                      </a:r>
                      <a:r>
                        <a:rPr lang="zh-CN" altLang="en-US" sz="900" u="none" strike="noStrike">
                          <a:solidFill>
                            <a:srgbClr val="000000"/>
                          </a:solidFill>
                          <a:effectLst/>
                          <a:latin typeface="楷体" pitchFamily="49" charset="-122"/>
                          <a:ea typeface="楷体" pitchFamily="49" charset="-122"/>
                        </a:rPr>
                        <a:t>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nchor="b">
                    <a:solidFill>
                      <a:srgbClr val="A0EAC5"/>
                    </a:solidFill>
                  </a:tcPr>
                </a:tc>
              </a:tr>
              <a:tr h="171450">
                <a:tc>
                  <a:txBody>
                    <a:bodyPr/>
                    <a:lstStyle/>
                    <a:p>
                      <a:pPr algn="l" fontAlgn="b"/>
                      <a:r>
                        <a:rPr lang="zh-CN" altLang="en-US" sz="900" u="none" strike="noStrike">
                          <a:solidFill>
                            <a:srgbClr val="000000"/>
                          </a:solidFill>
                          <a:effectLst/>
                          <a:latin typeface="楷体" pitchFamily="49" charset="-122"/>
                          <a:ea typeface="楷体" pitchFamily="49" charset="-122"/>
                        </a:rPr>
                        <a:t>其它系统</a:t>
                      </a:r>
                      <a:r>
                        <a:rPr lang="en-US" altLang="zh-CN" sz="900" u="none" strike="noStrike">
                          <a:solidFill>
                            <a:srgbClr val="000000"/>
                          </a:solidFill>
                          <a:effectLst/>
                          <a:latin typeface="楷体" pitchFamily="49" charset="-122"/>
                          <a:ea typeface="楷体" pitchFamily="49" charset="-122"/>
                        </a:rPr>
                        <a:t>3</a:t>
                      </a:r>
                      <a:r>
                        <a:rPr lang="zh-CN" altLang="en-US" sz="900" u="none" strike="noStrike">
                          <a:solidFill>
                            <a:srgbClr val="000000"/>
                          </a:solidFill>
                          <a:effectLst/>
                          <a:latin typeface="楷体" pitchFamily="49" charset="-122"/>
                          <a:ea typeface="楷体" pitchFamily="49" charset="-122"/>
                        </a:rPr>
                        <a:t>证券编码</a:t>
                      </a:r>
                      <a:endParaRPr lang="zh-CN" altLang="en-US" sz="900" b="0" i="0" u="none" strike="noStrike">
                        <a:solidFill>
                          <a:srgbClr val="000000"/>
                        </a:solidFill>
                        <a:effectLst/>
                        <a:latin typeface="楷体" pitchFamily="49" charset="-122"/>
                        <a:ea typeface="楷体" pitchFamily="49" charset="-122"/>
                      </a:endParaRPr>
                    </a:p>
                  </a:txBody>
                  <a:tcPr marL="0" marR="0" marT="0" marB="0" anchor="b">
                    <a:solidFill>
                      <a:srgbClr val="A0EAC5"/>
                    </a:solidFill>
                  </a:tcPr>
                </a:tc>
              </a:tr>
            </a:tbl>
          </a:graphicData>
        </a:graphic>
      </p:graphicFrame>
    </p:spTree>
    <p:extLst>
      <p:ext uri="{BB962C8B-B14F-4D97-AF65-F5344CB8AC3E}">
        <p14:creationId xmlns:p14="http://schemas.microsoft.com/office/powerpoint/2010/main" val="3134643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MSCI">
      <a:dk1>
        <a:srgbClr val="465058"/>
      </a:dk1>
      <a:lt1>
        <a:sysClr val="window" lastClr="FFFFFF"/>
      </a:lt1>
      <a:dk2>
        <a:srgbClr val="237E74"/>
      </a:dk2>
      <a:lt2>
        <a:srgbClr val="465058"/>
      </a:lt2>
      <a:accent1>
        <a:srgbClr val="37617A"/>
      </a:accent1>
      <a:accent2>
        <a:srgbClr val="FFB838"/>
      </a:accent2>
      <a:accent3>
        <a:srgbClr val="DBD5CD"/>
      </a:accent3>
      <a:accent4>
        <a:srgbClr val="40C1BB"/>
      </a:accent4>
      <a:accent5>
        <a:srgbClr val="F38B3C"/>
      </a:accent5>
      <a:accent6>
        <a:srgbClr val="D03300"/>
      </a:accent6>
      <a:hlink>
        <a:srgbClr val="37617A"/>
      </a:hlink>
      <a:folHlink>
        <a:srgbClr val="968F8B"/>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595C74108EDF49B531FE848A3026E5" ma:contentTypeVersion="" ma:contentTypeDescription="Create a new document." ma:contentTypeScope="" ma:versionID="b5a0e876ac851029edb683bcb3a8f7ff">
  <xsd:schema xmlns:xsd="http://www.w3.org/2001/XMLSchema" xmlns:xs="http://www.w3.org/2001/XMLSchema" xmlns:p="http://schemas.microsoft.com/office/2006/metadata/properties" xmlns:ns1="http://schemas.microsoft.com/sharepoint/v3" targetNamespace="http://schemas.microsoft.com/office/2006/metadata/properties" ma:root="true" ma:fieldsID="71c3cda2c8b39f88eabd54cbf92a84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563FFE-C791-4E99-852B-66167D3126D9}">
  <ds:schemaRefs>
    <ds:schemaRef ds:uri="http://schemas.microsoft.com/office/2006/documentManagement/types"/>
    <ds:schemaRef ds:uri="http://www.w3.org/XML/1998/namespace"/>
    <ds:schemaRef ds:uri="http://purl.org/dc/elements/1.1/"/>
    <ds:schemaRef ds:uri="http://schemas.microsoft.com/office/2006/metadata/properties"/>
    <ds:schemaRef ds:uri="http://schemas.microsoft.com/sharepoint/v3"/>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058C8E29-6F6B-4B59-A673-A91F150C612F}">
  <ds:schemaRefs>
    <ds:schemaRef ds:uri="http://schemas.microsoft.com/sharepoint/v3/contenttype/forms"/>
  </ds:schemaRefs>
</ds:datastoreItem>
</file>

<file path=customXml/itemProps3.xml><?xml version="1.0" encoding="utf-8"?>
<ds:datastoreItem xmlns:ds="http://schemas.openxmlformats.org/officeDocument/2006/customXml" ds:itemID="{9F05C609-7DE0-4FB7-9BB3-D95D44736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Theme.thmx</Template>
  <TotalTime>7878</TotalTime>
  <Words>2132</Words>
  <Application>Microsoft Office PowerPoint</Application>
  <PresentationFormat>全屏显示(4:3)</PresentationFormat>
  <Paragraphs>288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Default Theme</vt:lpstr>
      <vt:lpstr>业务流程</vt:lpstr>
      <vt:lpstr>PPT和数据库总览</vt:lpstr>
      <vt:lpstr>PPT和数据库总览</vt:lpstr>
      <vt:lpstr>市场数据上行</vt:lpstr>
      <vt:lpstr>头寸数据上行</vt:lpstr>
      <vt:lpstr>头寸数据上行-持仓信息表和头寸表数据</vt:lpstr>
      <vt:lpstr>头寸数据上行-数据库表关系和流程</vt:lpstr>
      <vt:lpstr>头寸数据上行-数据库表关系和流程</vt:lpstr>
      <vt:lpstr>头寸数据上行-数据库表关系和流程</vt:lpstr>
      <vt:lpstr>头寸数据上行-头寸详情表扩展及相关解释</vt:lpstr>
      <vt:lpstr>报表数据下行</vt:lpstr>
    </vt:vector>
  </TitlesOfParts>
  <Company>MSCI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Xiangyi</dc:creator>
  <cp:lastModifiedBy>JiangXu</cp:lastModifiedBy>
  <cp:revision>893</cp:revision>
  <cp:lastPrinted>2015-02-27T09:21:32Z</cp:lastPrinted>
  <dcterms:created xsi:type="dcterms:W3CDTF">2014-09-02T16:02:03Z</dcterms:created>
  <dcterms:modified xsi:type="dcterms:W3CDTF">2017-03-09T03:23:13Z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0x010100C0595C74108EDF49B531FE848A3026E5</vt:lpwstr>
  </property>
</Properties>
</file>