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9" r:id="rId3"/>
    <p:sldId id="276" r:id="rId4"/>
    <p:sldId id="275" r:id="rId5"/>
    <p:sldId id="294" r:id="rId6"/>
    <p:sldId id="272" r:id="rId7"/>
    <p:sldId id="293" r:id="rId8"/>
    <p:sldId id="295" r:id="rId9"/>
    <p:sldId id="280" r:id="rId10"/>
    <p:sldId id="296" r:id="rId11"/>
    <p:sldId id="282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B722-E0D1-490A-AA2E-2DDD295F586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656B-3F79-4F07-9082-D8893E537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15f00326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7" name="Google Shape;57;g4115f003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0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1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底色.jpg" descr="底色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0" y="0"/>
            <a:ext cx="1218214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bg_01.jpg" descr="bg_01.jpg"/>
          <p:cNvPicPr>
            <a:picLocks/>
          </p:cNvPicPr>
          <p:nvPr/>
        </p:nvPicPr>
        <p:blipFill>
          <a:blip r:embed="rId3">
            <a:extLst/>
          </a:blip>
          <a:srcRect l="2932" r="2932"/>
          <a:stretch>
            <a:fillRect/>
          </a:stretch>
        </p:blipFill>
        <p:spPr>
          <a:xfrm>
            <a:off x="-11931" y="-1"/>
            <a:ext cx="12215886" cy="6857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竖版中英文混排白色.png" descr="竖版中英文混排白色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3520" y="4473597"/>
            <a:ext cx="3384960" cy="1899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qrcode_for_gh_6b53a896d200_1280.jpg" descr="qrcode_for_gh_6b53a896d200_1280.jpg"/>
          <p:cNvPicPr>
            <a:picLocks noChangeAspect="1"/>
          </p:cNvPicPr>
          <p:nvPr/>
        </p:nvPicPr>
        <p:blipFill>
          <a:blip r:embed="rId5">
            <a:extLst/>
          </a:blip>
          <a:srcRect l="3386" t="4045" r="3386" b="4045"/>
          <a:stretch>
            <a:fillRect/>
          </a:stretch>
        </p:blipFill>
        <p:spPr>
          <a:xfrm>
            <a:off x="4331036" y="597910"/>
            <a:ext cx="3256205" cy="3210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加绿色底版.jpg" descr="加绿色底版.jpg"/>
          <p:cNvPicPr>
            <a:picLocks noChangeAspect="1"/>
          </p:cNvPicPr>
          <p:nvPr/>
        </p:nvPicPr>
        <p:blipFill>
          <a:blip r:embed="rId6">
            <a:extLst/>
          </a:blip>
          <a:srcRect l="17520" t="30170" r="69741" b="30170"/>
          <a:stretch>
            <a:fillRect/>
          </a:stretch>
        </p:blipFill>
        <p:spPr>
          <a:xfrm>
            <a:off x="5586540" y="1855760"/>
            <a:ext cx="743022" cy="694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3382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4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6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882E-260E-4D13-B565-8CEFC1F53B3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Relationship Id="rId9" Type="http://schemas.openxmlformats.org/officeDocument/2006/relationships/image" Target="../media/image24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bg_01.jpg"/>
          <p:cNvPicPr preferRelativeResize="0"/>
          <p:nvPr/>
        </p:nvPicPr>
        <p:blipFill rotWithShape="1">
          <a:blip r:embed="rId3"/>
          <a:srcRect l="2927" r="293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竖版白色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553655" y="3689601"/>
            <a:ext cx="5305140" cy="1206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肘形连接符 4"/>
          <p:cNvCxnSpPr/>
          <p:nvPr/>
        </p:nvCxnSpPr>
        <p:spPr>
          <a:xfrm flipV="1">
            <a:off x="5214672" y="1814267"/>
            <a:ext cx="2519288" cy="1086073"/>
          </a:xfrm>
          <a:prstGeom prst="bentConnector3">
            <a:avLst>
              <a:gd name="adj1" fmla="val -5045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/>
          <p:nvPr/>
        </p:nvCxnSpPr>
        <p:spPr>
          <a:xfrm flipV="1">
            <a:off x="4397939" y="1690367"/>
            <a:ext cx="2908846" cy="1333872"/>
          </a:xfrm>
          <a:prstGeom prst="bentConnector3">
            <a:avLst>
              <a:gd name="adj1" fmla="val 12808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99041" y="1426304"/>
            <a:ext cx="151805" cy="151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53655" y="1899894"/>
            <a:ext cx="151805" cy="151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74944" y="1490887"/>
            <a:ext cx="151805" cy="15180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29325" y="3028463"/>
            <a:ext cx="151805" cy="151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961072" y="3063880"/>
            <a:ext cx="3885530" cy="45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4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 </a:t>
            </a:r>
            <a:r>
              <a:rPr lang="zh-CN" altLang="en-US" sz="84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＆ </a:t>
            </a:r>
            <a:r>
              <a:rPr lang="en-US" altLang="zh-CN" sz="84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Consensus  is One of the most professional and rigorous </a:t>
            </a:r>
            <a:r>
              <a:rPr lang="en-US" altLang="zh-CN" sz="844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blockchain</a:t>
            </a:r>
            <a:r>
              <a:rPr lang="en-US" altLang="zh-CN" sz="84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credit rating agencies in China.</a:t>
            </a:r>
          </a:p>
        </p:txBody>
      </p:sp>
      <p:sp>
        <p:nvSpPr>
          <p:cNvPr id="17" name="矩形 16"/>
          <p:cNvSpPr/>
          <p:nvPr/>
        </p:nvSpPr>
        <p:spPr>
          <a:xfrm>
            <a:off x="7731632" y="3252520"/>
            <a:ext cx="151805" cy="151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38788" y="3359676"/>
            <a:ext cx="151805" cy="15180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0776" y="3601894"/>
            <a:ext cx="151805" cy="15292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50210" y="3328422"/>
            <a:ext cx="151805" cy="151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98493" y="1899894"/>
            <a:ext cx="4108186" cy="15208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altLang="zh-CN" sz="3094" dirty="0" err="1">
                <a:solidFill>
                  <a:schemeClr val="l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JPlay</a:t>
            </a:r>
            <a:r>
              <a:rPr lang="en-US" altLang="zh-CN" sz="3094" dirty="0">
                <a:solidFill>
                  <a:schemeClr val="l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Project</a:t>
            </a:r>
          </a:p>
          <a:p>
            <a:pPr lvl="0" algn="ctr"/>
            <a:r>
              <a:rPr lang="en-US" altLang="zh-CN" sz="3094" dirty="0">
                <a:solidFill>
                  <a:schemeClr val="l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Design Proposal</a:t>
            </a:r>
          </a:p>
          <a:p>
            <a:pPr fontAlgn="auto"/>
            <a:endParaRPr lang="en-US" altLang="zh-CN" sz="3094" b="1" noProof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5" grpId="0" bldLvl="0" animBg="1"/>
      <p:bldP spid="16" grpId="0"/>
      <p:bldP spid="17" grpId="0" bldLvl="0" animBg="1"/>
      <p:bldP spid="18" grpId="0" bldLvl="0" animBg="1"/>
      <p:bldP spid="19" grpId="0" bldLvl="0" animBg="1"/>
      <p:bldP spid="20" grpId="0" bldLvl="0" animBg="1"/>
      <p:bldP spid="2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86039" y="307462"/>
            <a:ext cx="104265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多元化的开发者社区“开发商”是生态建设的最主要组成</a:t>
            </a:r>
          </a:p>
          <a:p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2989B7-1ECD-4515-BE54-756B44FF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50" y="1404174"/>
            <a:ext cx="4058216" cy="2800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19CE57-3BC0-43C3-8052-4BBAA6CF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49" y="4415456"/>
            <a:ext cx="4058215" cy="2076740"/>
          </a:xfrm>
          <a:prstGeom prst="rect">
            <a:avLst/>
          </a:prstGeom>
        </p:spPr>
      </p:pic>
      <p:sp>
        <p:nvSpPr>
          <p:cNvPr id="39" name="Google Shape;106;p18">
            <a:extLst>
              <a:ext uri="{FF2B5EF4-FFF2-40B4-BE49-F238E27FC236}">
                <a16:creationId xmlns:a16="http://schemas.microsoft.com/office/drawing/2014/main" id="{160AEC63-ABD7-4C88-B518-62D93396C665}"/>
              </a:ext>
            </a:extLst>
          </p:cNvPr>
          <p:cNvSpPr/>
          <p:nvPr/>
        </p:nvSpPr>
        <p:spPr>
          <a:xfrm>
            <a:off x="704850" y="2512157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博彩游戏开发者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40" name="Google Shape;106;p18">
            <a:extLst>
              <a:ext uri="{FF2B5EF4-FFF2-40B4-BE49-F238E27FC236}">
                <a16:creationId xmlns:a16="http://schemas.microsoft.com/office/drawing/2014/main" id="{45FFC190-B975-4FA3-BE02-6C03F48073FF}"/>
              </a:ext>
            </a:extLst>
          </p:cNvPr>
          <p:cNvSpPr/>
          <p:nvPr/>
        </p:nvSpPr>
        <p:spPr>
          <a:xfrm>
            <a:off x="761070" y="5176282"/>
            <a:ext cx="1909559" cy="555088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altLang="zh-CN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O2O</a:t>
            </a: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电竞生活开发者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41" name="Google Shape;106;p18">
            <a:extLst>
              <a:ext uri="{FF2B5EF4-FFF2-40B4-BE49-F238E27FC236}">
                <a16:creationId xmlns:a16="http://schemas.microsoft.com/office/drawing/2014/main" id="{82393C96-D478-410F-9E66-2222D5FA77B7}"/>
              </a:ext>
            </a:extLst>
          </p:cNvPr>
          <p:cNvSpPr/>
          <p:nvPr/>
        </p:nvSpPr>
        <p:spPr>
          <a:xfrm>
            <a:off x="8837886" y="3418114"/>
            <a:ext cx="2657427" cy="922082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需要更多开发者打造 </a:t>
            </a:r>
            <a:r>
              <a:rPr lang="en-US" altLang="zh-CN" sz="2000" dirty="0" err="1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JPlay</a:t>
            </a:r>
            <a:r>
              <a:rPr lang="en-US" altLang="zh-CN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电竞网络生态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1BEA8E9-3780-443E-959A-5D807AD6EB7B}"/>
              </a:ext>
            </a:extLst>
          </p:cNvPr>
          <p:cNvSpPr/>
          <p:nvPr/>
        </p:nvSpPr>
        <p:spPr>
          <a:xfrm>
            <a:off x="7053943" y="3599543"/>
            <a:ext cx="1364343" cy="449943"/>
          </a:xfrm>
          <a:prstGeom prst="rightArrow">
            <a:avLst/>
          </a:prstGeom>
          <a:noFill/>
          <a:ln>
            <a:solidFill>
              <a:srgbClr val="128D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B0A02F99-3A2E-40A9-8DB2-66C2592291D9}"/>
              </a:ext>
            </a:extLst>
          </p:cNvPr>
          <p:cNvSpPr txBox="1">
            <a:spLocks noChangeAspect="1"/>
          </p:cNvSpPr>
          <p:nvPr/>
        </p:nvSpPr>
        <p:spPr>
          <a:xfrm>
            <a:off x="3517900" y="1547521"/>
            <a:ext cx="7010400" cy="17798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862325" y="337555"/>
            <a:ext cx="10981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中心化和去中心化交易所结合，最大程度激活流动性</a:t>
            </a:r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3DD03-5603-423F-A42E-10B94273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07" y="2658808"/>
            <a:ext cx="1438476" cy="428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D89235-65E4-4F7F-AE14-6FB8A928B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17" y="2663571"/>
            <a:ext cx="1838582" cy="4191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C3C1BD-ECFC-4933-B8A0-1B01FCA8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48" y="1768203"/>
            <a:ext cx="1171739" cy="4953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4586490-73BE-4A2D-9958-C10D5086F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1" y="1801545"/>
            <a:ext cx="1524213" cy="4286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2C24AE5-4EB5-440A-8E7C-7850069B6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88" y="1763440"/>
            <a:ext cx="1009791" cy="504895"/>
          </a:xfrm>
          <a:prstGeom prst="rect">
            <a:avLst/>
          </a:prstGeom>
        </p:spPr>
      </p:pic>
      <p:sp>
        <p:nvSpPr>
          <p:cNvPr id="49" name="Google Shape;106;p18">
            <a:extLst>
              <a:ext uri="{FF2B5EF4-FFF2-40B4-BE49-F238E27FC236}">
                <a16:creationId xmlns:a16="http://schemas.microsoft.com/office/drawing/2014/main" id="{466D5AE8-B272-471F-B041-C4844B85BF0E}"/>
              </a:ext>
            </a:extLst>
          </p:cNvPr>
          <p:cNvSpPr/>
          <p:nvPr/>
        </p:nvSpPr>
        <p:spPr>
          <a:xfrm>
            <a:off x="1211576" y="2173183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中心化交易所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BCB9BEA-A133-47DC-B376-E25AEBC298E0}"/>
              </a:ext>
            </a:extLst>
          </p:cNvPr>
          <p:cNvGrpSpPr/>
          <p:nvPr/>
        </p:nvGrpSpPr>
        <p:grpSpPr>
          <a:xfrm>
            <a:off x="1211576" y="4238429"/>
            <a:ext cx="9322952" cy="899625"/>
            <a:chOff x="1211576" y="4078775"/>
            <a:chExt cx="9322952" cy="899625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D75B719-C6F3-41C0-8D4B-33CC169C7C5F}"/>
                </a:ext>
              </a:extLst>
            </p:cNvPr>
            <p:cNvSpPr txBox="1"/>
            <p:nvPr/>
          </p:nvSpPr>
          <p:spPr>
            <a:xfrm>
              <a:off x="3524128" y="4078775"/>
              <a:ext cx="7010400" cy="8996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noAutofit/>
            </a:bodyPr>
            <a:lstStyle/>
            <a:p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1BA0AE0-D67F-4C74-AE3E-133E1FB2D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106" y="4368670"/>
              <a:ext cx="1319633" cy="416101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D66C482-78D1-4740-BC08-027B7565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352" y="4289241"/>
              <a:ext cx="1308948" cy="574958"/>
            </a:xfrm>
            <a:prstGeom prst="rect">
              <a:avLst/>
            </a:prstGeom>
          </p:spPr>
        </p:pic>
        <p:sp>
          <p:nvSpPr>
            <p:cNvPr id="50" name="Google Shape;106;p18">
              <a:extLst>
                <a:ext uri="{FF2B5EF4-FFF2-40B4-BE49-F238E27FC236}">
                  <a16:creationId xmlns:a16="http://schemas.microsoft.com/office/drawing/2014/main" id="{FCBA2F64-CB8F-4CD7-ADB3-38DFBE9263F9}"/>
                </a:ext>
              </a:extLst>
            </p:cNvPr>
            <p:cNvSpPr/>
            <p:nvPr/>
          </p:nvSpPr>
          <p:spPr>
            <a:xfrm>
              <a:off x="1211576" y="4220634"/>
              <a:ext cx="1910208" cy="584775"/>
            </a:xfrm>
            <a:prstGeom prst="rect">
              <a:avLst/>
            </a:prstGeom>
            <a:solidFill>
              <a:srgbClr val="128D50"/>
            </a:solidFill>
            <a:ln>
              <a:noFill/>
            </a:ln>
          </p:spPr>
          <p:txBody>
            <a:bodyPr spcFirstLastPara="1" wrap="square" lIns="35719" tIns="35719" rIns="35719" bIns="35719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400"/>
              </a:pPr>
              <a:r>
                <a:rPr lang="zh-CN" altLang="en-US" sz="200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Helvetica Neue"/>
                  <a:sym typeface="Helvetica Neue"/>
                </a:rPr>
                <a:t>去中心化交易所</a:t>
              </a:r>
              <a:endParaRPr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48D6D6C-1962-4FE5-8F23-BB6AA58F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172" y="4304322"/>
              <a:ext cx="1062008" cy="544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18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4">
            <a:extLst>
              <a:ext uri="{FF2B5EF4-FFF2-40B4-BE49-F238E27FC236}">
                <a16:creationId xmlns:a16="http://schemas.microsoft.com/office/drawing/2014/main" id="{EEC566AA-2269-494A-9839-D49DB43D3D27}"/>
              </a:ext>
            </a:extLst>
          </p:cNvPr>
          <p:cNvGrpSpPr>
            <a:grpSpLocks/>
          </p:cNvGrpSpPr>
          <p:nvPr/>
        </p:nvGrpSpPr>
        <p:grpSpPr bwMode="auto">
          <a:xfrm>
            <a:off x="0" y="1726597"/>
            <a:ext cx="12192000" cy="3266318"/>
            <a:chOff x="0" y="1859280"/>
            <a:chExt cx="12192000" cy="3444240"/>
          </a:xfrm>
          <a:solidFill>
            <a:srgbClr val="128D5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866F5C-5845-40F7-8DC8-182A26343A0B}"/>
                </a:ext>
              </a:extLst>
            </p:cNvPr>
            <p:cNvSpPr/>
            <p:nvPr/>
          </p:nvSpPr>
          <p:spPr>
            <a:xfrm>
              <a:off x="0" y="1859280"/>
              <a:ext cx="12192000" cy="3444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文本框 17">
              <a:extLst>
                <a:ext uri="{FF2B5EF4-FFF2-40B4-BE49-F238E27FC236}">
                  <a16:creationId xmlns:a16="http://schemas.microsoft.com/office/drawing/2014/main" id="{8EC1D996-F027-454A-9A2D-DA2405D91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37" y="3035468"/>
              <a:ext cx="4196715" cy="1135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4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CONTENT</a:t>
              </a:r>
              <a:endParaRPr lang="zh-CN" altLang="en-US" sz="6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A71800B0-1604-484C-BCB5-99E95E6C9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7883" y="2540060"/>
              <a:ext cx="622301" cy="928190"/>
              <a:chOff x="4641213" y="2463860"/>
              <a:chExt cx="622301" cy="928190"/>
            </a:xfrm>
            <a:grpFill/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AB0F0C-DC5B-4A9D-BA31-EBB87F90523E}"/>
                  </a:ext>
                </a:extLst>
              </p:cNvPr>
              <p:cNvSpPr/>
              <p:nvPr/>
            </p:nvSpPr>
            <p:spPr>
              <a:xfrm>
                <a:off x="4697730" y="2630648"/>
                <a:ext cx="411163" cy="5491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93" noProof="1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文本框 20">
                <a:extLst>
                  <a:ext uri="{FF2B5EF4-FFF2-40B4-BE49-F238E27FC236}">
                    <a16:creationId xmlns:a16="http://schemas.microsoft.com/office/drawing/2014/main" id="{CA07834D-6A02-4FD1-B158-C4C47A94F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213" y="2463860"/>
                <a:ext cx="622301" cy="9281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512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endParaRPr lang="zh-CN" altLang="en-US" sz="512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8" name="组合 21">
              <a:extLst>
                <a:ext uri="{FF2B5EF4-FFF2-40B4-BE49-F238E27FC236}">
                  <a16:creationId xmlns:a16="http://schemas.microsoft.com/office/drawing/2014/main" id="{E185E420-9FEA-41AB-84BE-DD2A2B588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4947" y="2540060"/>
              <a:ext cx="723278" cy="928190"/>
              <a:chOff x="4670730" y="2463860"/>
              <a:chExt cx="723278" cy="928190"/>
            </a:xfrm>
            <a:grpFill/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CE9CE91-7F80-4E33-A309-DDF38F9BE288}"/>
                  </a:ext>
                </a:extLst>
              </p:cNvPr>
              <p:cNvSpPr/>
              <p:nvPr/>
            </p:nvSpPr>
            <p:spPr>
              <a:xfrm>
                <a:off x="4982846" y="2589381"/>
                <a:ext cx="411162" cy="5491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93" noProof="1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文本框 68">
                <a:extLst>
                  <a:ext uri="{FF2B5EF4-FFF2-40B4-BE49-F238E27FC236}">
                    <a16:creationId xmlns:a16="http://schemas.microsoft.com/office/drawing/2014/main" id="{AF24DC4F-AC31-4C88-92C3-200846AEE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0730" y="2463860"/>
                <a:ext cx="461645" cy="9281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512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endParaRPr lang="zh-CN" altLang="en-US" sz="512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9" name="组合 25">
              <a:extLst>
                <a:ext uri="{FF2B5EF4-FFF2-40B4-BE49-F238E27FC236}">
                  <a16:creationId xmlns:a16="http://schemas.microsoft.com/office/drawing/2014/main" id="{D4FCE240-59D4-4E04-A9DC-A003059F9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7883" y="3747023"/>
              <a:ext cx="492125" cy="928190"/>
              <a:chOff x="4641213" y="2191888"/>
              <a:chExt cx="492125" cy="928190"/>
            </a:xfrm>
            <a:grpFill/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84E56E5-443E-4B25-947A-38A4C25AA2F2}"/>
                  </a:ext>
                </a:extLst>
              </p:cNvPr>
              <p:cNvSpPr/>
              <p:nvPr/>
            </p:nvSpPr>
            <p:spPr>
              <a:xfrm>
                <a:off x="4697730" y="2307201"/>
                <a:ext cx="411163" cy="5491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93" noProof="1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文本框 28">
                <a:extLst>
                  <a:ext uri="{FF2B5EF4-FFF2-40B4-BE49-F238E27FC236}">
                    <a16:creationId xmlns:a16="http://schemas.microsoft.com/office/drawing/2014/main" id="{CD226352-27C2-4249-83AC-C7F9BD12F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213" y="2191888"/>
                <a:ext cx="492125" cy="9281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512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endParaRPr lang="zh-CN" altLang="en-US" sz="512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0" name="组合 29">
              <a:extLst>
                <a:ext uri="{FF2B5EF4-FFF2-40B4-BE49-F238E27FC236}">
                  <a16:creationId xmlns:a16="http://schemas.microsoft.com/office/drawing/2014/main" id="{B598DBA2-25A5-46CE-B42F-469B2DAFB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2679" y="3747023"/>
              <a:ext cx="716021" cy="928190"/>
              <a:chOff x="4668463" y="2191888"/>
              <a:chExt cx="716021" cy="928190"/>
            </a:xfrm>
            <a:grpFill/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9CC75A6-991A-441F-89B2-437101418A09}"/>
                  </a:ext>
                </a:extLst>
              </p:cNvPr>
              <p:cNvSpPr/>
              <p:nvPr/>
            </p:nvSpPr>
            <p:spPr>
              <a:xfrm>
                <a:off x="4982847" y="2305613"/>
                <a:ext cx="401637" cy="5491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93" noProof="1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文本框 33">
                <a:extLst>
                  <a:ext uri="{FF2B5EF4-FFF2-40B4-BE49-F238E27FC236}">
                    <a16:creationId xmlns:a16="http://schemas.microsoft.com/office/drawing/2014/main" id="{FF5CB99A-DB57-4443-ACE5-644F1544B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8463" y="2191888"/>
                <a:ext cx="218440" cy="9281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512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endParaRPr lang="zh-CN" altLang="en-US" sz="512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1" name="文本框 34">
              <a:extLst>
                <a:ext uri="{FF2B5EF4-FFF2-40B4-BE49-F238E27FC236}">
                  <a16:creationId xmlns:a16="http://schemas.microsoft.com/office/drawing/2014/main" id="{08DA412B-2C51-4669-8C45-1428F0743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008" y="2654526"/>
              <a:ext cx="2113282" cy="681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宋体" panose="02010600030101010101" pitchFamily="2" charset="-122"/>
                </a:rPr>
                <a:t>流程概览</a:t>
              </a:r>
              <a:endPara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文本框 36">
              <a:extLst>
                <a:ext uri="{FF2B5EF4-FFF2-40B4-BE49-F238E27FC236}">
                  <a16:creationId xmlns:a16="http://schemas.microsoft.com/office/drawing/2014/main" id="{B44B22AC-43DE-48BE-9FD8-F6A22C2CA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752" y="3867766"/>
              <a:ext cx="2785921" cy="681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宋体" panose="02010600030101010101" pitchFamily="2" charset="-122"/>
                </a:rPr>
                <a:t>相关建议</a:t>
              </a:r>
            </a:p>
          </p:txBody>
        </p:sp>
        <p:sp>
          <p:nvSpPr>
            <p:cNvPr id="13" name="文本框 69">
              <a:extLst>
                <a:ext uri="{FF2B5EF4-FFF2-40B4-BE49-F238E27FC236}">
                  <a16:creationId xmlns:a16="http://schemas.microsoft.com/office/drawing/2014/main" id="{77A6FF6A-FE1A-416F-8666-8C7D3B3B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19" y="2665581"/>
              <a:ext cx="2804159" cy="681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宋体" panose="02010600030101010101" pitchFamily="2" charset="-122"/>
                </a:rPr>
                <a:t>执行</a:t>
              </a:r>
              <a:r>
                <a:rPr lang="en-US" altLang="zh-CN" sz="360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宋体" panose="02010600030101010101" pitchFamily="2" charset="-122"/>
                </a:rPr>
                <a:t>Roadmap</a:t>
              </a:r>
              <a:endParaRPr lang="zh-CN" altLang="en-US" sz="3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70">
              <a:extLst>
                <a:ext uri="{FF2B5EF4-FFF2-40B4-BE49-F238E27FC236}">
                  <a16:creationId xmlns:a16="http://schemas.microsoft.com/office/drawing/2014/main" id="{9D75C43D-3C28-43D8-945E-98DAA89BE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175" y="3816656"/>
              <a:ext cx="2804159" cy="681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宋体" panose="02010600030101010101" pitchFamily="2" charset="-122"/>
                </a:rPr>
                <a:t>上币规划</a:t>
              </a:r>
              <a:endPara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7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95350" y="302117"/>
            <a:ext cx="5458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流程概览</a:t>
            </a:r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82F8F6-E3A0-4405-A27A-E0D9D4859342}"/>
              </a:ext>
            </a:extLst>
          </p:cNvPr>
          <p:cNvSpPr txBox="1"/>
          <p:nvPr/>
        </p:nvSpPr>
        <p:spPr>
          <a:xfrm>
            <a:off x="665094" y="2641026"/>
            <a:ext cx="1923271" cy="261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业务规划及定位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选择辖区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时间规划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选择合规架构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选择发币主体辖区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Foundation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49F5CA-6596-45B6-BA3D-5B6692F05964}"/>
              </a:ext>
            </a:extLst>
          </p:cNvPr>
          <p:cNvSpPr txBox="1"/>
          <p:nvPr/>
        </p:nvSpPr>
        <p:spPr>
          <a:xfrm>
            <a:off x="2455101" y="2641024"/>
            <a:ext cx="2030138" cy="391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发行规划，如总量、分配计划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锁仓规划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挖矿激励体系设计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的应用场景设计，如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Burn/Issue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的场景、比例、实际场景分析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0F7324-4B8A-4446-8F32-F5692D19BF86}"/>
              </a:ext>
            </a:extLst>
          </p:cNvPr>
          <p:cNvSpPr txBox="1"/>
          <p:nvPr/>
        </p:nvSpPr>
        <p:spPr>
          <a:xfrm>
            <a:off x="4431830" y="2641023"/>
            <a:ext cx="1578518" cy="261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确定募资计划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天使轮销售比例及价格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私募轮销售比例及价格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项目路演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0E0F45-7386-4B00-9EF9-2E24A48918E8}"/>
              </a:ext>
            </a:extLst>
          </p:cNvPr>
          <p:cNvSpPr txBox="1"/>
          <p:nvPr/>
        </p:nvSpPr>
        <p:spPr>
          <a:xfrm>
            <a:off x="6123397" y="2641023"/>
            <a:ext cx="1578518" cy="348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对投资人做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KYC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AML</a:t>
            </a: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撰写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ERC 20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合约生成代币、锁仓合约等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向合格的投资人发送代币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696F8E-F6D2-44C0-BBAB-D645C7894ECA}"/>
              </a:ext>
            </a:extLst>
          </p:cNvPr>
          <p:cNvSpPr txBox="1"/>
          <p:nvPr/>
        </p:nvSpPr>
        <p:spPr>
          <a:xfrm>
            <a:off x="9596176" y="2641023"/>
            <a:ext cx="1704066" cy="348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准备智能合约审计及法律意见书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选定拟登陆的交易所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准备市值管理团队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燕尾形 56">
            <a:extLst>
              <a:ext uri="{FF2B5EF4-FFF2-40B4-BE49-F238E27FC236}">
                <a16:creationId xmlns:a16="http://schemas.microsoft.com/office/drawing/2014/main" id="{6D4EE9A8-CBC2-47A9-9A54-1702449E2F5F}"/>
              </a:ext>
            </a:extLst>
          </p:cNvPr>
          <p:cNvSpPr/>
          <p:nvPr/>
        </p:nvSpPr>
        <p:spPr>
          <a:xfrm>
            <a:off x="716714" y="1467955"/>
            <a:ext cx="1900265" cy="957499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前期战略规划及筹备 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燕尾形 57">
            <a:extLst>
              <a:ext uri="{FF2B5EF4-FFF2-40B4-BE49-F238E27FC236}">
                <a16:creationId xmlns:a16="http://schemas.microsoft.com/office/drawing/2014/main" id="{1C39EADF-40AE-4356-99A4-4F625E814F3F}"/>
              </a:ext>
            </a:extLst>
          </p:cNvPr>
          <p:cNvSpPr/>
          <p:nvPr/>
        </p:nvSpPr>
        <p:spPr>
          <a:xfrm>
            <a:off x="2485124" y="1467955"/>
            <a:ext cx="1900265" cy="957499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通证经济设计及撰写白皮书 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燕尾形 58">
            <a:extLst>
              <a:ext uri="{FF2B5EF4-FFF2-40B4-BE49-F238E27FC236}">
                <a16:creationId xmlns:a16="http://schemas.microsoft.com/office/drawing/2014/main" id="{68132E9A-96ED-449A-8DC9-6C8240E7E508}"/>
              </a:ext>
            </a:extLst>
          </p:cNvPr>
          <p:cNvSpPr/>
          <p:nvPr/>
        </p:nvSpPr>
        <p:spPr>
          <a:xfrm>
            <a:off x="4230266" y="1467955"/>
            <a:ext cx="1900265" cy="957499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募资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燕尾形 59">
            <a:extLst>
              <a:ext uri="{FF2B5EF4-FFF2-40B4-BE49-F238E27FC236}">
                <a16:creationId xmlns:a16="http://schemas.microsoft.com/office/drawing/2014/main" id="{CCDCE70B-B402-4044-A334-F0F68D75219D}"/>
              </a:ext>
            </a:extLst>
          </p:cNvPr>
          <p:cNvSpPr/>
          <p:nvPr/>
        </p:nvSpPr>
        <p:spPr>
          <a:xfrm>
            <a:off x="5996089" y="1467955"/>
            <a:ext cx="1900265" cy="957499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生成代币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燕尾形 60">
            <a:extLst>
              <a:ext uri="{FF2B5EF4-FFF2-40B4-BE49-F238E27FC236}">
                <a16:creationId xmlns:a16="http://schemas.microsoft.com/office/drawing/2014/main" id="{165DE8D7-6248-483F-9359-9221111B8A4E}"/>
              </a:ext>
            </a:extLst>
          </p:cNvPr>
          <p:cNvSpPr/>
          <p:nvPr/>
        </p:nvSpPr>
        <p:spPr>
          <a:xfrm>
            <a:off x="7777427" y="1467955"/>
            <a:ext cx="1900265" cy="957499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宣发及社群运营</a:t>
            </a:r>
          </a:p>
        </p:txBody>
      </p:sp>
      <p:sp>
        <p:nvSpPr>
          <p:cNvPr id="42" name="燕尾形 61">
            <a:extLst>
              <a:ext uri="{FF2B5EF4-FFF2-40B4-BE49-F238E27FC236}">
                <a16:creationId xmlns:a16="http://schemas.microsoft.com/office/drawing/2014/main" id="{8B24CDCF-F79B-49E2-BAE6-544D0F6F5CC8}"/>
              </a:ext>
            </a:extLst>
          </p:cNvPr>
          <p:cNvSpPr/>
          <p:nvPr/>
        </p:nvSpPr>
        <p:spPr>
          <a:xfrm>
            <a:off x="9543250" y="1467955"/>
            <a:ext cx="1900265" cy="957499"/>
          </a:xfrm>
          <a:prstGeom prst="chevron">
            <a:avLst/>
          </a:prstGeom>
          <a:solidFill>
            <a:srgbClr val="4A9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登陆交易所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7946AA6-C369-49AC-853C-F2B45250F476}"/>
              </a:ext>
            </a:extLst>
          </p:cNvPr>
          <p:cNvSpPr txBox="1"/>
          <p:nvPr/>
        </p:nvSpPr>
        <p:spPr>
          <a:xfrm>
            <a:off x="7903173" y="2641023"/>
            <a:ext cx="1578518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各大区块链媒体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</a:t>
            </a: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海内外社群运营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4A9D61"/>
              </a:buClr>
              <a:buFont typeface="Wingdings" panose="05000000000000000000" pitchFamily="2" charset="2"/>
              <a:buChar char="l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6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76299" y="296448"/>
            <a:ext cx="3899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项目执行 </a:t>
            </a:r>
            <a:r>
              <a:rPr lang="en-US" altLang="zh-CN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Roadmap</a:t>
            </a:r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DE381C6-C97C-4441-8A52-E3E01903A747}"/>
              </a:ext>
            </a:extLst>
          </p:cNvPr>
          <p:cNvCxnSpPr>
            <a:cxnSpLocks/>
          </p:cNvCxnSpPr>
          <p:nvPr/>
        </p:nvCxnSpPr>
        <p:spPr>
          <a:xfrm>
            <a:off x="576943" y="6047873"/>
            <a:ext cx="1136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341CF5-7436-4AC9-85A9-6FAE7D449070}"/>
              </a:ext>
            </a:extLst>
          </p:cNvPr>
          <p:cNvCxnSpPr/>
          <p:nvPr/>
        </p:nvCxnSpPr>
        <p:spPr>
          <a:xfrm>
            <a:off x="1144820" y="4389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A3EC99F-38F9-47B8-ADEF-5DA9912E3997}"/>
              </a:ext>
            </a:extLst>
          </p:cNvPr>
          <p:cNvCxnSpPr>
            <a:cxnSpLocks/>
          </p:cNvCxnSpPr>
          <p:nvPr/>
        </p:nvCxnSpPr>
        <p:spPr>
          <a:xfrm flipV="1">
            <a:off x="576943" y="1248229"/>
            <a:ext cx="0" cy="479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oogle Shape;106;p18">
            <a:extLst>
              <a:ext uri="{FF2B5EF4-FFF2-40B4-BE49-F238E27FC236}">
                <a16:creationId xmlns:a16="http://schemas.microsoft.com/office/drawing/2014/main" id="{F55C25C6-46B1-4E00-B505-42FE012C5998}"/>
              </a:ext>
            </a:extLst>
          </p:cNvPr>
          <p:cNvSpPr/>
          <p:nvPr/>
        </p:nvSpPr>
        <p:spPr>
          <a:xfrm>
            <a:off x="605976" y="1364318"/>
            <a:ext cx="3095171" cy="3708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海外 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Foundation 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注册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44" name="Google Shape;106;p18">
            <a:extLst>
              <a:ext uri="{FF2B5EF4-FFF2-40B4-BE49-F238E27FC236}">
                <a16:creationId xmlns:a16="http://schemas.microsoft.com/office/drawing/2014/main" id="{C37F16CA-A99B-4B25-A571-D433793EE0EF}"/>
              </a:ext>
            </a:extLst>
          </p:cNvPr>
          <p:cNvSpPr/>
          <p:nvPr/>
        </p:nvSpPr>
        <p:spPr>
          <a:xfrm>
            <a:off x="618308" y="1873855"/>
            <a:ext cx="1471750" cy="37027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通证经济设计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45" name="Google Shape;106;p18">
            <a:extLst>
              <a:ext uri="{FF2B5EF4-FFF2-40B4-BE49-F238E27FC236}">
                <a16:creationId xmlns:a16="http://schemas.microsoft.com/office/drawing/2014/main" id="{748FE4AC-4CA6-4AEF-B6BA-8F3501E9823D}"/>
              </a:ext>
            </a:extLst>
          </p:cNvPr>
          <p:cNvSpPr/>
          <p:nvPr/>
        </p:nvSpPr>
        <p:spPr>
          <a:xfrm>
            <a:off x="1521090" y="2788771"/>
            <a:ext cx="1643023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中英文白皮书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7DF524-1A31-4F1C-933A-48CBAC2CCC72}"/>
              </a:ext>
            </a:extLst>
          </p:cNvPr>
          <p:cNvSpPr txBox="1"/>
          <p:nvPr/>
        </p:nvSpPr>
        <p:spPr>
          <a:xfrm>
            <a:off x="3001008" y="5935149"/>
            <a:ext cx="1578518" cy="465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Clr>
                <a:srgbClr val="4A9D61"/>
              </a:buClr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0DD8763-706E-4290-9E60-5309495118C5}"/>
              </a:ext>
            </a:extLst>
          </p:cNvPr>
          <p:cNvSpPr txBox="1"/>
          <p:nvPr/>
        </p:nvSpPr>
        <p:spPr>
          <a:xfrm>
            <a:off x="-187779" y="5879993"/>
            <a:ext cx="1578518" cy="465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Clr>
                <a:srgbClr val="4A9D61"/>
              </a:buClr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47D069B-C165-4E0E-A748-33D568C34F22}"/>
              </a:ext>
            </a:extLst>
          </p:cNvPr>
          <p:cNvSpPr txBox="1"/>
          <p:nvPr/>
        </p:nvSpPr>
        <p:spPr>
          <a:xfrm>
            <a:off x="8667787" y="5906121"/>
            <a:ext cx="1578518" cy="465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Clr>
                <a:srgbClr val="4A9D61"/>
              </a:buClr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EAF24E-E836-42AD-861C-F84C34D4F2FF}"/>
              </a:ext>
            </a:extLst>
          </p:cNvPr>
          <p:cNvSpPr txBox="1"/>
          <p:nvPr/>
        </p:nvSpPr>
        <p:spPr>
          <a:xfrm>
            <a:off x="10907468" y="5879006"/>
            <a:ext cx="1578518" cy="465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Clr>
                <a:srgbClr val="4A9D61"/>
              </a:buClr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Google Shape;106;p18">
            <a:extLst>
              <a:ext uri="{FF2B5EF4-FFF2-40B4-BE49-F238E27FC236}">
                <a16:creationId xmlns:a16="http://schemas.microsoft.com/office/drawing/2014/main" id="{61186CAF-F753-49CB-AA8A-6208298F2109}"/>
              </a:ext>
            </a:extLst>
          </p:cNvPr>
          <p:cNvSpPr/>
          <p:nvPr/>
        </p:nvSpPr>
        <p:spPr>
          <a:xfrm>
            <a:off x="1021661" y="2367598"/>
            <a:ext cx="1471749" cy="37027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发行规划设计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3" name="Google Shape;106;p18">
            <a:extLst>
              <a:ext uri="{FF2B5EF4-FFF2-40B4-BE49-F238E27FC236}">
                <a16:creationId xmlns:a16="http://schemas.microsoft.com/office/drawing/2014/main" id="{B724B264-9E04-447D-B5E6-EE422203BDB1}"/>
              </a:ext>
            </a:extLst>
          </p:cNvPr>
          <p:cNvSpPr/>
          <p:nvPr/>
        </p:nvSpPr>
        <p:spPr>
          <a:xfrm>
            <a:off x="3157171" y="3199077"/>
            <a:ext cx="1622956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基石轮销售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4" name="Google Shape;106;p18">
            <a:extLst>
              <a:ext uri="{FF2B5EF4-FFF2-40B4-BE49-F238E27FC236}">
                <a16:creationId xmlns:a16="http://schemas.microsoft.com/office/drawing/2014/main" id="{7D6D7FB0-3A31-4063-A33C-95CD322DC19F}"/>
              </a:ext>
            </a:extLst>
          </p:cNvPr>
          <p:cNvSpPr/>
          <p:nvPr/>
        </p:nvSpPr>
        <p:spPr>
          <a:xfrm>
            <a:off x="4849098" y="3199077"/>
            <a:ext cx="1622956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私募轮销售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5" name="Google Shape;106;p18">
            <a:extLst>
              <a:ext uri="{FF2B5EF4-FFF2-40B4-BE49-F238E27FC236}">
                <a16:creationId xmlns:a16="http://schemas.microsoft.com/office/drawing/2014/main" id="{78EA317C-9A36-4AFA-8775-35629E55A69E}"/>
              </a:ext>
            </a:extLst>
          </p:cNvPr>
          <p:cNvSpPr/>
          <p:nvPr/>
        </p:nvSpPr>
        <p:spPr>
          <a:xfrm>
            <a:off x="2017354" y="3656079"/>
            <a:ext cx="1930533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撰写预售 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SAFT 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合同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6" name="Google Shape;106;p18">
            <a:extLst>
              <a:ext uri="{FF2B5EF4-FFF2-40B4-BE49-F238E27FC236}">
                <a16:creationId xmlns:a16="http://schemas.microsoft.com/office/drawing/2014/main" id="{5F34DA4C-3C64-4E35-B8CC-BC04E79216C9}"/>
              </a:ext>
            </a:extLst>
          </p:cNvPr>
          <p:cNvSpPr/>
          <p:nvPr/>
        </p:nvSpPr>
        <p:spPr>
          <a:xfrm>
            <a:off x="2680991" y="5545655"/>
            <a:ext cx="8934063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市场全渠道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PR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（金色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/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币世界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/</a:t>
            </a:r>
            <a:r>
              <a:rPr lang="en-US" altLang="zh-CN" sz="1600" dirty="0" err="1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ICOrating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等）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8" name="Google Shape;106;p18">
            <a:extLst>
              <a:ext uri="{FF2B5EF4-FFF2-40B4-BE49-F238E27FC236}">
                <a16:creationId xmlns:a16="http://schemas.microsoft.com/office/drawing/2014/main" id="{7AA642C5-5BBE-4AE7-8DDE-6DB7DBE54EF5}"/>
              </a:ext>
            </a:extLst>
          </p:cNvPr>
          <p:cNvSpPr/>
          <p:nvPr/>
        </p:nvSpPr>
        <p:spPr>
          <a:xfrm>
            <a:off x="3227983" y="5109860"/>
            <a:ext cx="8387065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海内外社区运营（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Telegram/Twitter/Medium 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等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)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1" name="Google Shape;106;p18">
            <a:extLst>
              <a:ext uri="{FF2B5EF4-FFF2-40B4-BE49-F238E27FC236}">
                <a16:creationId xmlns:a16="http://schemas.microsoft.com/office/drawing/2014/main" id="{36EAA300-4840-489A-BBDE-FAFA9B07D223}"/>
              </a:ext>
            </a:extLst>
          </p:cNvPr>
          <p:cNvSpPr/>
          <p:nvPr/>
        </p:nvSpPr>
        <p:spPr>
          <a:xfrm>
            <a:off x="6429374" y="4131530"/>
            <a:ext cx="1742167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撰写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ERC 20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合约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2" name="Google Shape;106;p18">
            <a:extLst>
              <a:ext uri="{FF2B5EF4-FFF2-40B4-BE49-F238E27FC236}">
                <a16:creationId xmlns:a16="http://schemas.microsoft.com/office/drawing/2014/main" id="{067E20D4-1FAB-4E48-8238-F8152AE859FA}"/>
              </a:ext>
            </a:extLst>
          </p:cNvPr>
          <p:cNvSpPr/>
          <p:nvPr/>
        </p:nvSpPr>
        <p:spPr>
          <a:xfrm>
            <a:off x="8308091" y="4107330"/>
            <a:ext cx="1387454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智能合约审计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3" name="Google Shape;106;p18">
            <a:extLst>
              <a:ext uri="{FF2B5EF4-FFF2-40B4-BE49-F238E27FC236}">
                <a16:creationId xmlns:a16="http://schemas.microsoft.com/office/drawing/2014/main" id="{9769C033-6ACE-4786-BA96-8C579522C796}"/>
              </a:ext>
            </a:extLst>
          </p:cNvPr>
          <p:cNvSpPr/>
          <p:nvPr/>
        </p:nvSpPr>
        <p:spPr>
          <a:xfrm>
            <a:off x="6413998" y="4640575"/>
            <a:ext cx="1742167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非证券法律意见书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4" name="Google Shape;106;p18">
            <a:extLst>
              <a:ext uri="{FF2B5EF4-FFF2-40B4-BE49-F238E27FC236}">
                <a16:creationId xmlns:a16="http://schemas.microsoft.com/office/drawing/2014/main" id="{3340188A-F3C2-465B-B9AF-05A44C163B01}"/>
              </a:ext>
            </a:extLst>
          </p:cNvPr>
          <p:cNvSpPr/>
          <p:nvPr/>
        </p:nvSpPr>
        <p:spPr>
          <a:xfrm>
            <a:off x="8631405" y="4640575"/>
            <a:ext cx="2297838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安排做市商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7" name="Google Shape;106;p18">
            <a:extLst>
              <a:ext uri="{FF2B5EF4-FFF2-40B4-BE49-F238E27FC236}">
                <a16:creationId xmlns:a16="http://schemas.microsoft.com/office/drawing/2014/main" id="{6FD3781C-1E45-4103-BBF2-B36673E6E6E1}"/>
              </a:ext>
            </a:extLst>
          </p:cNvPr>
          <p:cNvSpPr/>
          <p:nvPr/>
        </p:nvSpPr>
        <p:spPr>
          <a:xfrm>
            <a:off x="9788555" y="4100705"/>
            <a:ext cx="1140688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申请交易所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80" name="Google Shape;106;p18">
            <a:extLst>
              <a:ext uri="{FF2B5EF4-FFF2-40B4-BE49-F238E27FC236}">
                <a16:creationId xmlns:a16="http://schemas.microsoft.com/office/drawing/2014/main" id="{AED3C267-B968-42D4-ADF8-1B14F0A9AA4C}"/>
              </a:ext>
            </a:extLst>
          </p:cNvPr>
          <p:cNvSpPr/>
          <p:nvPr/>
        </p:nvSpPr>
        <p:spPr>
          <a:xfrm>
            <a:off x="11022275" y="4100705"/>
            <a:ext cx="1140697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登陆交易所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83" name="Google Shape;106;p18">
            <a:extLst>
              <a:ext uri="{FF2B5EF4-FFF2-40B4-BE49-F238E27FC236}">
                <a16:creationId xmlns:a16="http://schemas.microsoft.com/office/drawing/2014/main" id="{E80307B1-1F44-4428-9821-F90D3FE8D152}"/>
              </a:ext>
            </a:extLst>
          </p:cNvPr>
          <p:cNvSpPr/>
          <p:nvPr/>
        </p:nvSpPr>
        <p:spPr>
          <a:xfrm>
            <a:off x="3056963" y="4139385"/>
            <a:ext cx="3269951" cy="352966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海内外投资人路演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C19A969-D93B-4175-9BED-0FDAE6AEA684}"/>
              </a:ext>
            </a:extLst>
          </p:cNvPr>
          <p:cNvSpPr txBox="1"/>
          <p:nvPr/>
        </p:nvSpPr>
        <p:spPr>
          <a:xfrm>
            <a:off x="4890274" y="1276832"/>
            <a:ext cx="6724774" cy="153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）整个项目从立项到完成登陆交易所，执行周期预计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周，约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个月左右；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）若已完成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Foundation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注册及基础的白皮书撰写，则预计将节省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周时间；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）若完成发币合约及智能合约审计，预计将再节省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周左右的时间；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）若基石与私募均为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Action Club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会员，预计募资时间将缩短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周时间；</a:t>
            </a:r>
          </a:p>
        </p:txBody>
      </p:sp>
    </p:spTree>
    <p:extLst>
      <p:ext uri="{BB962C8B-B14F-4D97-AF65-F5344CB8AC3E}">
        <p14:creationId xmlns:p14="http://schemas.microsoft.com/office/powerpoint/2010/main" val="2099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76298" y="296448"/>
            <a:ext cx="81280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一个完整的区块链项目由四部分组成</a:t>
            </a:r>
          </a:p>
          <a:p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B2AA6A-2428-439C-90FD-2AE1013C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5" y="1496777"/>
            <a:ext cx="8004359" cy="43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228600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4850" y="228600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" name="文本框 5"/>
          <p:cNvSpPr txBox="1">
            <a:spLocks noChangeArrowheads="1"/>
          </p:cNvSpPr>
          <p:nvPr/>
        </p:nvSpPr>
        <p:spPr bwMode="auto">
          <a:xfrm>
            <a:off x="876298" y="236765"/>
            <a:ext cx="79363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完善的 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Token 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经济模型保证经济体运行健康</a:t>
            </a:r>
          </a:p>
          <a:p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49213" y="136525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389C89-7794-46FE-B8F8-172A5FCBD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356296"/>
            <a:ext cx="8849960" cy="4067743"/>
          </a:xfrm>
          <a:prstGeom prst="rect">
            <a:avLst/>
          </a:prstGeom>
        </p:spPr>
      </p:pic>
      <p:sp>
        <p:nvSpPr>
          <p:cNvPr id="247" name="增发 Steem">
            <a:extLst>
              <a:ext uri="{FF2B5EF4-FFF2-40B4-BE49-F238E27FC236}">
                <a16:creationId xmlns:a16="http://schemas.microsoft.com/office/drawing/2014/main" id="{6FFD96FD-D20E-4380-8806-02217087FA58}"/>
              </a:ext>
            </a:extLst>
          </p:cNvPr>
          <p:cNvSpPr txBox="1"/>
          <p:nvPr/>
        </p:nvSpPr>
        <p:spPr>
          <a:xfrm>
            <a:off x="1921209" y="1287850"/>
            <a:ext cx="1283603" cy="327138"/>
          </a:xfrm>
          <a:prstGeom prst="rect">
            <a:avLst/>
          </a:prstGeom>
          <a:noFill/>
          <a:ln w="12700" cap="flat">
            <a:solidFill>
              <a:srgbClr val="00B050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/>
            </a:lvl1pPr>
          </a:lstStyle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JPT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endParaRPr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8" name="增发 Steem">
            <a:extLst>
              <a:ext uri="{FF2B5EF4-FFF2-40B4-BE49-F238E27FC236}">
                <a16:creationId xmlns:a16="http://schemas.microsoft.com/office/drawing/2014/main" id="{2BBCFA37-EAE4-41DD-BC3A-14278A99B1F2}"/>
              </a:ext>
            </a:extLst>
          </p:cNvPr>
          <p:cNvSpPr txBox="1"/>
          <p:nvPr/>
        </p:nvSpPr>
        <p:spPr>
          <a:xfrm>
            <a:off x="430432" y="2225382"/>
            <a:ext cx="936000" cy="327138"/>
          </a:xfrm>
          <a:prstGeom prst="rect">
            <a:avLst/>
          </a:prstGeom>
          <a:noFill/>
          <a:ln w="12700" cap="flat">
            <a:solidFill>
              <a:srgbClr val="00B050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/>
            </a:lvl1pPr>
          </a:lstStyle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团队及顾问</a:t>
            </a:r>
            <a:endParaRPr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9" name="增发 Steem">
            <a:extLst>
              <a:ext uri="{FF2B5EF4-FFF2-40B4-BE49-F238E27FC236}">
                <a16:creationId xmlns:a16="http://schemas.microsoft.com/office/drawing/2014/main" id="{D2725D97-8888-49E9-9FCE-D586713A849F}"/>
              </a:ext>
            </a:extLst>
          </p:cNvPr>
          <p:cNvSpPr txBox="1"/>
          <p:nvPr/>
        </p:nvSpPr>
        <p:spPr>
          <a:xfrm>
            <a:off x="1613723" y="2225382"/>
            <a:ext cx="936000" cy="327138"/>
          </a:xfrm>
          <a:prstGeom prst="rect">
            <a:avLst/>
          </a:prstGeom>
          <a:noFill/>
          <a:ln w="12700" cap="flat">
            <a:solidFill>
              <a:srgbClr val="00B050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/>
            </a:lvl1pPr>
          </a:lstStyle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初始投资人</a:t>
            </a:r>
            <a:endParaRPr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0" name="增发 Steem">
            <a:extLst>
              <a:ext uri="{FF2B5EF4-FFF2-40B4-BE49-F238E27FC236}">
                <a16:creationId xmlns:a16="http://schemas.microsoft.com/office/drawing/2014/main" id="{A63A73A6-07D6-4E59-8F3B-C443334A080D}"/>
              </a:ext>
            </a:extLst>
          </p:cNvPr>
          <p:cNvSpPr txBox="1"/>
          <p:nvPr/>
        </p:nvSpPr>
        <p:spPr>
          <a:xfrm>
            <a:off x="2797014" y="2225382"/>
            <a:ext cx="936000" cy="327138"/>
          </a:xfrm>
          <a:prstGeom prst="rect">
            <a:avLst/>
          </a:prstGeom>
          <a:noFill/>
          <a:ln w="12700" cap="flat">
            <a:solidFill>
              <a:srgbClr val="00B050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/>
            </a:lvl1pPr>
          </a:lstStyle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私募</a:t>
            </a:r>
            <a:endParaRPr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1" name="增发 Steem">
            <a:extLst>
              <a:ext uri="{FF2B5EF4-FFF2-40B4-BE49-F238E27FC236}">
                <a16:creationId xmlns:a16="http://schemas.microsoft.com/office/drawing/2014/main" id="{B56B6AB5-2743-4372-B193-3E5A160C5D53}"/>
              </a:ext>
            </a:extLst>
          </p:cNvPr>
          <p:cNvSpPr txBox="1"/>
          <p:nvPr/>
        </p:nvSpPr>
        <p:spPr>
          <a:xfrm>
            <a:off x="3980306" y="2225382"/>
            <a:ext cx="936000" cy="327138"/>
          </a:xfrm>
          <a:prstGeom prst="rect">
            <a:avLst/>
          </a:prstGeom>
          <a:noFill/>
          <a:ln w="12700" cap="flat">
            <a:solidFill>
              <a:srgbClr val="00B050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/>
            </a:lvl1pPr>
          </a:lstStyle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挖矿</a:t>
            </a:r>
            <a:endParaRPr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E46E01-724A-47DE-AD7A-2A7DEC957ED9}"/>
              </a:ext>
            </a:extLst>
          </p:cNvPr>
          <p:cNvCxnSpPr>
            <a:stCxn id="247" idx="2"/>
            <a:endCxn id="251" idx="0"/>
          </p:cNvCxnSpPr>
          <p:nvPr/>
        </p:nvCxnSpPr>
        <p:spPr>
          <a:xfrm>
            <a:off x="2563011" y="1614988"/>
            <a:ext cx="1885295" cy="610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79B6FC-2756-482B-B531-7BC5C48181A8}"/>
              </a:ext>
            </a:extLst>
          </p:cNvPr>
          <p:cNvCxnSpPr>
            <a:stCxn id="247" idx="2"/>
            <a:endCxn id="250" idx="0"/>
          </p:cNvCxnSpPr>
          <p:nvPr/>
        </p:nvCxnSpPr>
        <p:spPr>
          <a:xfrm>
            <a:off x="2563011" y="1614988"/>
            <a:ext cx="702003" cy="610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0A21B4-DE0F-407B-913D-BDC45FACEAEA}"/>
              </a:ext>
            </a:extLst>
          </p:cNvPr>
          <p:cNvCxnSpPr>
            <a:stCxn id="247" idx="2"/>
            <a:endCxn id="249" idx="0"/>
          </p:cNvCxnSpPr>
          <p:nvPr/>
        </p:nvCxnSpPr>
        <p:spPr>
          <a:xfrm flipH="1">
            <a:off x="2081723" y="1614988"/>
            <a:ext cx="481288" cy="610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00B917-3CD0-4377-87CE-8C88357217A2}"/>
              </a:ext>
            </a:extLst>
          </p:cNvPr>
          <p:cNvCxnSpPr>
            <a:stCxn id="247" idx="2"/>
            <a:endCxn id="248" idx="0"/>
          </p:cNvCxnSpPr>
          <p:nvPr/>
        </p:nvCxnSpPr>
        <p:spPr>
          <a:xfrm flipH="1">
            <a:off x="898432" y="1614988"/>
            <a:ext cx="1664579" cy="610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EA87498-64D1-4DB7-A754-BBD034034BAC}"/>
              </a:ext>
            </a:extLst>
          </p:cNvPr>
          <p:cNvSpPr txBox="1"/>
          <p:nvPr/>
        </p:nvSpPr>
        <p:spPr>
          <a:xfrm>
            <a:off x="3505658" y="1698260"/>
            <a:ext cx="80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37BAB805-661C-48FA-9976-5A5FC44C38CA}"/>
              </a:ext>
            </a:extLst>
          </p:cNvPr>
          <p:cNvSpPr txBox="1"/>
          <p:nvPr/>
        </p:nvSpPr>
        <p:spPr>
          <a:xfrm>
            <a:off x="846575" y="1725885"/>
            <a:ext cx="80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10%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4098D3BC-BD24-4B21-A312-3E3B2F2B9EE7}"/>
              </a:ext>
            </a:extLst>
          </p:cNvPr>
          <p:cNvSpPr txBox="1"/>
          <p:nvPr/>
        </p:nvSpPr>
        <p:spPr>
          <a:xfrm>
            <a:off x="1676757" y="1879773"/>
            <a:ext cx="80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20%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55B1ECEF-B984-41B4-856F-4BCFDA3316DF}"/>
              </a:ext>
            </a:extLst>
          </p:cNvPr>
          <p:cNvSpPr txBox="1"/>
          <p:nvPr/>
        </p:nvSpPr>
        <p:spPr>
          <a:xfrm>
            <a:off x="2470325" y="1868098"/>
            <a:ext cx="80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D00C23F-8A18-4AB1-8B14-993A37B9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41" y="813654"/>
            <a:ext cx="4446884" cy="27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38199" y="353499"/>
            <a:ext cx="110925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精确的共识算法保证社区“法律”得以实现（</a:t>
            </a:r>
            <a:r>
              <a:rPr lang="en-US" altLang="zh-CN" sz="3600" b="1" dirty="0" err="1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DPoS</a:t>
            </a:r>
            <a:r>
              <a:rPr lang="en-US" altLang="zh-CN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5846D4-B127-4887-9428-3EFC8EEF3D59}"/>
              </a:ext>
            </a:extLst>
          </p:cNvPr>
          <p:cNvSpPr txBox="1"/>
          <p:nvPr/>
        </p:nvSpPr>
        <p:spPr>
          <a:xfrm>
            <a:off x="5477988" y="1137943"/>
            <a:ext cx="5768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DPoS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共识算法保障高性能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持币节点基于投票机制形成若干记账节点与备用节点，作为记账代理人存储完整信息，并且负责出块。全网节点定期对记账节点评估，并再次进行投票更换记账节点。再形成若干记账节点后，每次记账通过伪随机数选择某记账节点执行，并传播到其他记账节点经确认后，然后使用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BFT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容错完成数据共识。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算法同时提供了安全性和可用性，只要参与共识的错误节点不超过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(n−1) / 3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，就能保证整个系统正常运作，其中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= |R|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表示参与共识的节点总数，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是共识节点的集合。令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 =  (n−1) / 3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就表示系统所容许的错误节点的最大数量。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我们为每一个参与共识的节点分配一个编号，从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开始，最后一个节点的编号为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−1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。每一轮共识都需要有一个节点来充当议长，其它节点则为议员。议长的编号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由如下的算法来决定：假设当前共识的区块高度为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 = (h −v) mod 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的取值范围为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≤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 &lt; 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每一次共识产生一个区块，并附有至少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−f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个共识节点的签名。一旦有新的区块产生，则立即开始新一轮的共识，同时重置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v = 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8" name="成组">
            <a:extLst>
              <a:ext uri="{FF2B5EF4-FFF2-40B4-BE49-F238E27FC236}">
                <a16:creationId xmlns:a16="http://schemas.microsoft.com/office/drawing/2014/main" id="{1C6E783D-ADC6-4368-A0B8-FCBD1FCE1EBD}"/>
              </a:ext>
            </a:extLst>
          </p:cNvPr>
          <p:cNvGrpSpPr/>
          <p:nvPr/>
        </p:nvGrpSpPr>
        <p:grpSpPr>
          <a:xfrm>
            <a:off x="704850" y="1137943"/>
            <a:ext cx="4088864" cy="5458633"/>
            <a:chOff x="0" y="0"/>
            <a:chExt cx="9258676" cy="11027989"/>
          </a:xfrm>
        </p:grpSpPr>
        <p:pic>
          <p:nvPicPr>
            <p:cNvPr id="19" name="EOD2PdEG7T-jDxb7hTy6Y9FfN6VGWuIcgFxUlCm3gQ9dnYGd8zaYsy4Kf6EcH51dup8V_4h0e90eQ1AQHEML3GzlpG938u9PfTdNxA1YJCJJznFM1QrBQoCzQnPVYx1RXjfkYb2F.jpg" descr="EOD2PdEG7T-jDxb7hTy6Y9FfN6VGWuIcgFxUlCm3gQ9dnYGd8zaYsy4Kf6EcH51dup8V_4h0e90eQ1AQHEML3GzlpG938u9PfTdNxA1YJCJJznFM1QrBQoCzQnPVYx1RXjfkYb2F.jpg">
              <a:extLst>
                <a:ext uri="{FF2B5EF4-FFF2-40B4-BE49-F238E27FC236}">
                  <a16:creationId xmlns:a16="http://schemas.microsoft.com/office/drawing/2014/main" id="{882DA5BB-7C62-4F01-AB50-32362353F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258676" cy="4316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PMxjYFHiKT8BZIfup1gxTV4Tru2OlI4-ohc6Yo8XWr-P1D5NPtGc0q-M9QVgOEPvzNqXSvsX-Nqh5Gl82Q8VKB2dxHYK3b9qYR-Wx2vt6Y2YO6dtJu6iGqkelbwEPQ1DJVUDHmf7.jpg" descr="PMxjYFHiKT8BZIfup1gxTV4Tru2OlI4-ohc6Yo8XWr-P1D5NPtGc0q-M9QVgOEPvzNqXSvsX-Nqh5Gl82Q8VKB2dxHYK3b9qYR-Wx2vt6Y2YO6dtJu6iGqkelbwEPQ1DJVUDHmf7.jpg">
              <a:extLst>
                <a:ext uri="{FF2B5EF4-FFF2-40B4-BE49-F238E27FC236}">
                  <a16:creationId xmlns:a16="http://schemas.microsoft.com/office/drawing/2014/main" id="{62790124-BFD3-4383-9A52-7B28A19B2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8452" y="4487203"/>
              <a:ext cx="9100224" cy="65407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DBF6166-47BB-4225-AA61-9620D458E700}"/>
              </a:ext>
            </a:extLst>
          </p:cNvPr>
          <p:cNvSpPr txBox="1"/>
          <p:nvPr/>
        </p:nvSpPr>
        <p:spPr>
          <a:xfrm>
            <a:off x="3427041" y="6289314"/>
            <a:ext cx="2050947" cy="30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DPoS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协议实现过程</a:t>
            </a:r>
          </a:p>
        </p:txBody>
      </p:sp>
    </p:spTree>
    <p:extLst>
      <p:ext uri="{BB962C8B-B14F-4D97-AF65-F5344CB8AC3E}">
        <p14:creationId xmlns:p14="http://schemas.microsoft.com/office/powerpoint/2010/main" val="348431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38199" y="353499"/>
            <a:ext cx="110925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精确的共识算法保证社区“法律”得以实现（</a:t>
            </a:r>
            <a:r>
              <a:rPr lang="en-US" altLang="zh-CN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Casper)</a:t>
            </a:r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像" descr="图像">
            <a:extLst>
              <a:ext uri="{FF2B5EF4-FFF2-40B4-BE49-F238E27FC236}">
                <a16:creationId xmlns:a16="http://schemas.microsoft.com/office/drawing/2014/main" id="{A4D7F741-F90E-4491-A522-0BBE9B95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920000">
            <a:off x="7300365" y="1066201"/>
            <a:ext cx="4070672" cy="48268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这是第三代区块链平台 RChain 的共识模型的程序模拟结果…">
            <a:extLst>
              <a:ext uri="{FF2B5EF4-FFF2-40B4-BE49-F238E27FC236}">
                <a16:creationId xmlns:a16="http://schemas.microsoft.com/office/drawing/2014/main" id="{0CD64949-6C19-4DE0-B92E-62E77E68CCB9}"/>
              </a:ext>
            </a:extLst>
          </p:cNvPr>
          <p:cNvSpPr txBox="1"/>
          <p:nvPr/>
        </p:nvSpPr>
        <p:spPr>
          <a:xfrm>
            <a:off x="647700" y="1297461"/>
            <a:ext cx="6077190" cy="339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>
              <a:lnSpc>
                <a:spcPct val="150000"/>
              </a:lnSpc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考虑到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Jplay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的主要应用场景是电竞，需要高并发公链技术支撑，故可以使用目前区块链世界中去中心化情况下可达到最高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TPS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的共识机制：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Casper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defTabSz="584200">
              <a:lnSpc>
                <a:spcPct val="150000"/>
              </a:lnSpc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右图模拟了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Casper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共识算法的过程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，它的记账过程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发生在一个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块的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lockDAG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（有向无环图技术）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而不是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链上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。它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DAG 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结构允许多个区块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同时</a:t>
            </a:r>
            <a:r>
              <a:rPr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确认</a:t>
            </a:r>
            <a:r>
              <a:rPr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从而保障了高并发。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584200">
              <a:lnSpc>
                <a:spcPct val="150000"/>
              </a:lnSpc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目前全球最先进的第三代高性能区块链平台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Rchain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ETH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的下一代共识机制均使用此方案。但考虑到开发难度过高，用作备选方案。</a:t>
            </a:r>
            <a:endParaRPr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5CC46C-8C91-4F42-8D33-59F67E60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4" y="4514572"/>
            <a:ext cx="5385322" cy="21930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4772266-BE04-4DBB-BF9C-22E01F44F79F}"/>
              </a:ext>
            </a:extLst>
          </p:cNvPr>
          <p:cNvSpPr txBox="1"/>
          <p:nvPr/>
        </p:nvSpPr>
        <p:spPr>
          <a:xfrm>
            <a:off x="7763274" y="5987472"/>
            <a:ext cx="314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Casper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协议并发模拟结果</a:t>
            </a:r>
          </a:p>
        </p:txBody>
      </p:sp>
    </p:spTree>
    <p:extLst>
      <p:ext uri="{BB962C8B-B14F-4D97-AF65-F5344CB8AC3E}">
        <p14:creationId xmlns:p14="http://schemas.microsoft.com/office/powerpoint/2010/main" val="238665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86039" y="307462"/>
            <a:ext cx="7396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构建可信赖的主网技术架构</a:t>
            </a:r>
            <a:endParaRPr lang="zh-CN" altLang="en-US" sz="36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Google Shape;106;p18">
            <a:extLst>
              <a:ext uri="{FF2B5EF4-FFF2-40B4-BE49-F238E27FC236}">
                <a16:creationId xmlns:a16="http://schemas.microsoft.com/office/drawing/2014/main" id="{749C0AF9-3980-4DF8-A19F-6DF88AFD128E}"/>
              </a:ext>
            </a:extLst>
          </p:cNvPr>
          <p:cNvSpPr/>
          <p:nvPr/>
        </p:nvSpPr>
        <p:spPr>
          <a:xfrm>
            <a:off x="776800" y="1769144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流量层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5" name="Google Shape;106;p18">
            <a:extLst>
              <a:ext uri="{FF2B5EF4-FFF2-40B4-BE49-F238E27FC236}">
                <a16:creationId xmlns:a16="http://schemas.microsoft.com/office/drawing/2014/main" id="{4628236C-EBEA-4C1D-AC1C-954343B96ECD}"/>
              </a:ext>
            </a:extLst>
          </p:cNvPr>
          <p:cNvSpPr/>
          <p:nvPr/>
        </p:nvSpPr>
        <p:spPr>
          <a:xfrm>
            <a:off x="776800" y="2671652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社区层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6" name="Google Shape;106;p18">
            <a:extLst>
              <a:ext uri="{FF2B5EF4-FFF2-40B4-BE49-F238E27FC236}">
                <a16:creationId xmlns:a16="http://schemas.microsoft.com/office/drawing/2014/main" id="{4FB37005-DA66-4B1C-ACAF-45F999095E75}"/>
              </a:ext>
            </a:extLst>
          </p:cNvPr>
          <p:cNvSpPr/>
          <p:nvPr/>
        </p:nvSpPr>
        <p:spPr>
          <a:xfrm>
            <a:off x="776800" y="3530618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应用层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7" name="Google Shape;106;p18">
            <a:extLst>
              <a:ext uri="{FF2B5EF4-FFF2-40B4-BE49-F238E27FC236}">
                <a16:creationId xmlns:a16="http://schemas.microsoft.com/office/drawing/2014/main" id="{0AEE6F96-B65B-467A-B916-1926BB53DEB5}"/>
              </a:ext>
            </a:extLst>
          </p:cNvPr>
          <p:cNvSpPr/>
          <p:nvPr/>
        </p:nvSpPr>
        <p:spPr>
          <a:xfrm>
            <a:off x="776800" y="4389584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协议层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8" name="Google Shape;106;p18">
            <a:extLst>
              <a:ext uri="{FF2B5EF4-FFF2-40B4-BE49-F238E27FC236}">
                <a16:creationId xmlns:a16="http://schemas.microsoft.com/office/drawing/2014/main" id="{1203B764-6E86-4442-98B3-A5D63993E75E}"/>
              </a:ext>
            </a:extLst>
          </p:cNvPr>
          <p:cNvSpPr/>
          <p:nvPr/>
        </p:nvSpPr>
        <p:spPr>
          <a:xfrm>
            <a:off x="776800" y="5205156"/>
            <a:ext cx="1910208" cy="584775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20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公链层</a:t>
            </a:r>
            <a:endParaRPr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9" name="Google Shape;106;p18">
            <a:extLst>
              <a:ext uri="{FF2B5EF4-FFF2-40B4-BE49-F238E27FC236}">
                <a16:creationId xmlns:a16="http://schemas.microsoft.com/office/drawing/2014/main" id="{799DE11A-205D-47FA-93E1-42C93788CBC0}"/>
              </a:ext>
            </a:extLst>
          </p:cNvPr>
          <p:cNvSpPr/>
          <p:nvPr/>
        </p:nvSpPr>
        <p:spPr>
          <a:xfrm>
            <a:off x="3035338" y="5252665"/>
            <a:ext cx="81772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JPlay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公链</a:t>
            </a:r>
            <a:endParaRPr sz="14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0" name="Google Shape;106;p18">
            <a:extLst>
              <a:ext uri="{FF2B5EF4-FFF2-40B4-BE49-F238E27FC236}">
                <a16:creationId xmlns:a16="http://schemas.microsoft.com/office/drawing/2014/main" id="{C5742437-AD89-41ED-BF0B-7B1E3453ED77}"/>
              </a:ext>
            </a:extLst>
          </p:cNvPr>
          <p:cNvSpPr/>
          <p:nvPr/>
        </p:nvSpPr>
        <p:spPr>
          <a:xfrm>
            <a:off x="3035338" y="4470366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票选协议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1" name="Google Shape;106;p18">
            <a:extLst>
              <a:ext uri="{FF2B5EF4-FFF2-40B4-BE49-F238E27FC236}">
                <a16:creationId xmlns:a16="http://schemas.microsoft.com/office/drawing/2014/main" id="{58127974-BFAF-4C98-8382-C7E91D5F6BB2}"/>
              </a:ext>
            </a:extLst>
          </p:cNvPr>
          <p:cNvSpPr/>
          <p:nvPr/>
        </p:nvSpPr>
        <p:spPr>
          <a:xfrm>
            <a:off x="4796952" y="4470366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电竞标准协议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2" name="Google Shape;106;p18">
            <a:extLst>
              <a:ext uri="{FF2B5EF4-FFF2-40B4-BE49-F238E27FC236}">
                <a16:creationId xmlns:a16="http://schemas.microsoft.com/office/drawing/2014/main" id="{EBE3CC3D-59D4-4F07-9C93-F5645C17068B}"/>
              </a:ext>
            </a:extLst>
          </p:cNvPr>
          <p:cNvSpPr/>
          <p:nvPr/>
        </p:nvSpPr>
        <p:spPr>
          <a:xfrm>
            <a:off x="6558566" y="4470366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预测协议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3" name="Google Shape;106;p18">
            <a:extLst>
              <a:ext uri="{FF2B5EF4-FFF2-40B4-BE49-F238E27FC236}">
                <a16:creationId xmlns:a16="http://schemas.microsoft.com/office/drawing/2014/main" id="{3C5F12EA-D94E-4CFA-AACE-1B797DE752A6}"/>
              </a:ext>
            </a:extLst>
          </p:cNvPr>
          <p:cNvSpPr/>
          <p:nvPr/>
        </p:nvSpPr>
        <p:spPr>
          <a:xfrm>
            <a:off x="8320180" y="4470366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资产交易协议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4" name="Google Shape;106;p18">
            <a:extLst>
              <a:ext uri="{FF2B5EF4-FFF2-40B4-BE49-F238E27FC236}">
                <a16:creationId xmlns:a16="http://schemas.microsoft.com/office/drawing/2014/main" id="{1819643F-A1D3-43B6-B090-E0BB69D2D4ED}"/>
              </a:ext>
            </a:extLst>
          </p:cNvPr>
          <p:cNvSpPr/>
          <p:nvPr/>
        </p:nvSpPr>
        <p:spPr>
          <a:xfrm>
            <a:off x="10081795" y="4470366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社区化应用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5" name="Google Shape;106;p18">
            <a:extLst>
              <a:ext uri="{FF2B5EF4-FFF2-40B4-BE49-F238E27FC236}">
                <a16:creationId xmlns:a16="http://schemas.microsoft.com/office/drawing/2014/main" id="{3AD95AEE-3FDC-4BEE-8CE3-6369ACE25017}"/>
              </a:ext>
            </a:extLst>
          </p:cNvPr>
          <p:cNvSpPr/>
          <p:nvPr/>
        </p:nvSpPr>
        <p:spPr>
          <a:xfrm>
            <a:off x="3035338" y="3542098"/>
            <a:ext cx="81772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DApp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生态应用</a:t>
            </a:r>
            <a:endParaRPr sz="14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6" name="Google Shape;106;p18">
            <a:extLst>
              <a:ext uri="{FF2B5EF4-FFF2-40B4-BE49-F238E27FC236}">
                <a16:creationId xmlns:a16="http://schemas.microsoft.com/office/drawing/2014/main" id="{F2708BF8-F6B8-43EB-B4BD-CFBE2413AAB3}"/>
              </a:ext>
            </a:extLst>
          </p:cNvPr>
          <p:cNvSpPr/>
          <p:nvPr/>
        </p:nvSpPr>
        <p:spPr>
          <a:xfrm>
            <a:off x="3049852" y="1794472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商业综合体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7" name="Google Shape;106;p18">
            <a:extLst>
              <a:ext uri="{FF2B5EF4-FFF2-40B4-BE49-F238E27FC236}">
                <a16:creationId xmlns:a16="http://schemas.microsoft.com/office/drawing/2014/main" id="{D6721133-F732-469A-8600-01632650E79F}"/>
              </a:ext>
            </a:extLst>
          </p:cNvPr>
          <p:cNvSpPr/>
          <p:nvPr/>
        </p:nvSpPr>
        <p:spPr>
          <a:xfrm>
            <a:off x="4442333" y="1794472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电竞场馆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8" name="Google Shape;106;p18">
            <a:extLst>
              <a:ext uri="{FF2B5EF4-FFF2-40B4-BE49-F238E27FC236}">
                <a16:creationId xmlns:a16="http://schemas.microsoft.com/office/drawing/2014/main" id="{CE0EDC29-C46F-465E-B9EC-25EC02A67331}"/>
              </a:ext>
            </a:extLst>
          </p:cNvPr>
          <p:cNvSpPr/>
          <p:nvPr/>
        </p:nvSpPr>
        <p:spPr>
          <a:xfrm>
            <a:off x="5834814" y="1794472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硬件终端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29" name="Google Shape;106;p18">
            <a:extLst>
              <a:ext uri="{FF2B5EF4-FFF2-40B4-BE49-F238E27FC236}">
                <a16:creationId xmlns:a16="http://schemas.microsoft.com/office/drawing/2014/main" id="{1ABA922B-4BE3-40BF-A334-863DA503EFCE}"/>
              </a:ext>
            </a:extLst>
          </p:cNvPr>
          <p:cNvSpPr/>
          <p:nvPr/>
        </p:nvSpPr>
        <p:spPr>
          <a:xfrm>
            <a:off x="7227295" y="1794039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数据平台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0" name="Google Shape;106;p18">
            <a:extLst>
              <a:ext uri="{FF2B5EF4-FFF2-40B4-BE49-F238E27FC236}">
                <a16:creationId xmlns:a16="http://schemas.microsoft.com/office/drawing/2014/main" id="{071AAEA6-7480-4E9D-AE62-9DCB9962E9A8}"/>
              </a:ext>
            </a:extLst>
          </p:cNvPr>
          <p:cNvSpPr/>
          <p:nvPr/>
        </p:nvSpPr>
        <p:spPr>
          <a:xfrm>
            <a:off x="8619776" y="1794039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电竞游戏终端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1" name="Google Shape;106;p18">
            <a:extLst>
              <a:ext uri="{FF2B5EF4-FFF2-40B4-BE49-F238E27FC236}">
                <a16:creationId xmlns:a16="http://schemas.microsoft.com/office/drawing/2014/main" id="{B7B0205D-D6C9-4495-ADDB-903C607E4A14}"/>
              </a:ext>
            </a:extLst>
          </p:cNvPr>
          <p:cNvSpPr/>
          <p:nvPr/>
        </p:nvSpPr>
        <p:spPr>
          <a:xfrm>
            <a:off x="10012257" y="1794039"/>
            <a:ext cx="111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媒体平台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sym typeface="Helvetica Neue"/>
            </a:endParaRPr>
          </a:p>
        </p:txBody>
      </p:sp>
      <p:sp>
        <p:nvSpPr>
          <p:cNvPr id="32" name="Google Shape;106;p18">
            <a:extLst>
              <a:ext uri="{FF2B5EF4-FFF2-40B4-BE49-F238E27FC236}">
                <a16:creationId xmlns:a16="http://schemas.microsoft.com/office/drawing/2014/main" id="{7B330644-3642-4154-98A1-0EB0CFCA4057}"/>
              </a:ext>
            </a:extLst>
          </p:cNvPr>
          <p:cNvSpPr/>
          <p:nvPr/>
        </p:nvSpPr>
        <p:spPr>
          <a:xfrm>
            <a:off x="3035338" y="2671652"/>
            <a:ext cx="360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社区公民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3" name="Google Shape;106;p18">
            <a:extLst>
              <a:ext uri="{FF2B5EF4-FFF2-40B4-BE49-F238E27FC236}">
                <a16:creationId xmlns:a16="http://schemas.microsoft.com/office/drawing/2014/main" id="{ADF0B1C1-F949-4560-918F-E28C9F0D3ECF}"/>
              </a:ext>
            </a:extLst>
          </p:cNvPr>
          <p:cNvSpPr/>
          <p:nvPr/>
        </p:nvSpPr>
        <p:spPr>
          <a:xfrm>
            <a:off x="7594163" y="2679610"/>
            <a:ext cx="360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The DAO 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分布式自治组织社区</a:t>
            </a:r>
            <a:endParaRPr sz="1100" dirty="0"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103016-6FD3-4233-95BE-D1AC6602F38C}"/>
              </a:ext>
            </a:extLst>
          </p:cNvPr>
          <p:cNvSpPr/>
          <p:nvPr/>
        </p:nvSpPr>
        <p:spPr>
          <a:xfrm>
            <a:off x="2922354" y="1407886"/>
            <a:ext cx="4191957" cy="1092020"/>
          </a:xfrm>
          <a:prstGeom prst="roundRect">
            <a:avLst/>
          </a:prstGeom>
          <a:noFill/>
          <a:ln>
            <a:solidFill>
              <a:srgbClr val="128D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A001AAA-6C8D-41B6-ABA8-29B15C30A8FB}"/>
              </a:ext>
            </a:extLst>
          </p:cNvPr>
          <p:cNvSpPr/>
          <p:nvPr/>
        </p:nvSpPr>
        <p:spPr>
          <a:xfrm>
            <a:off x="7173667" y="1415547"/>
            <a:ext cx="4191957" cy="1092020"/>
          </a:xfrm>
          <a:prstGeom prst="roundRect">
            <a:avLst/>
          </a:prstGeom>
          <a:noFill/>
          <a:ln>
            <a:solidFill>
              <a:srgbClr val="128D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9FA5E2-2812-4407-8AFA-C72D88B6DACB}"/>
              </a:ext>
            </a:extLst>
          </p:cNvPr>
          <p:cNvSpPr txBox="1"/>
          <p:nvPr/>
        </p:nvSpPr>
        <p:spPr>
          <a:xfrm>
            <a:off x="3213349" y="1477357"/>
            <a:ext cx="314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线下流量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BA8CA7-457E-43D5-BA20-6A85A0065F99}"/>
              </a:ext>
            </a:extLst>
          </p:cNvPr>
          <p:cNvSpPr txBox="1"/>
          <p:nvPr/>
        </p:nvSpPr>
        <p:spPr>
          <a:xfrm>
            <a:off x="7605349" y="1442626"/>
            <a:ext cx="314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线上流量</a:t>
            </a:r>
          </a:p>
        </p:txBody>
      </p:sp>
    </p:spTree>
    <p:extLst>
      <p:ext uri="{BB962C8B-B14F-4D97-AF65-F5344CB8AC3E}">
        <p14:creationId xmlns:p14="http://schemas.microsoft.com/office/powerpoint/2010/main" val="54190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967</Words>
  <Application>Microsoft Office PowerPoint</Application>
  <PresentationFormat>宽屏</PresentationFormat>
  <Paragraphs>131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Helvetica Neue</vt:lpstr>
      <vt:lpstr>等线</vt:lpstr>
      <vt:lpstr>等线 Light</vt:lpstr>
      <vt:lpstr>华文楷体</vt:lpstr>
      <vt:lpstr>华文细黑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Lee Blank</cp:lastModifiedBy>
  <cp:revision>328</cp:revision>
  <dcterms:created xsi:type="dcterms:W3CDTF">2018-11-09T07:13:25Z</dcterms:created>
  <dcterms:modified xsi:type="dcterms:W3CDTF">2018-12-03T16:14:45Z</dcterms:modified>
</cp:coreProperties>
</file>