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4" d="100"/>
          <a:sy n="34" d="100"/>
        </p:scale>
        <p:origin x="834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BG_WHITE_04.jpg" descr="BG_WHITE_04.jpg"/>
          <p:cNvPicPr>
            <a:picLocks/>
          </p:cNvPicPr>
          <p:nvPr/>
        </p:nvPicPr>
        <p:blipFill>
          <a:blip r:embed="rId2">
            <a:extLst/>
          </a:blip>
          <a:srcRect r="6060"/>
          <a:stretch>
            <a:fillRect/>
          </a:stretch>
        </p:blipFill>
        <p:spPr>
          <a:xfrm>
            <a:off x="0" y="-19444"/>
            <a:ext cx="24384104" cy="13754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横版绿色.png" descr="横版绿色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325" y="12856454"/>
            <a:ext cx="1780077" cy="314213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底色.jpg" descr="底色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9" y="0"/>
            <a:ext cx="24364281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bg_01.jpg" descr="bg_01.jpg"/>
          <p:cNvPicPr>
            <a:picLocks/>
          </p:cNvPicPr>
          <p:nvPr/>
        </p:nvPicPr>
        <p:blipFill>
          <a:blip r:embed="rId3">
            <a:extLst/>
          </a:blip>
          <a:srcRect l="2932" r="2932"/>
          <a:stretch>
            <a:fillRect/>
          </a:stretch>
        </p:blipFill>
        <p:spPr>
          <a:xfrm>
            <a:off x="-23861" y="-1"/>
            <a:ext cx="24431772" cy="13715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横版中英文混排白色.png" descr="横版中英文混排白色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6494" y="3452960"/>
            <a:ext cx="11651012" cy="225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线条"/>
          <p:cNvSpPr/>
          <p:nvPr/>
        </p:nvSpPr>
        <p:spPr>
          <a:xfrm>
            <a:off x="25399" y="1116275"/>
            <a:ext cx="86577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16" name="成组"/>
          <p:cNvGrpSpPr/>
          <p:nvPr/>
        </p:nvGrpSpPr>
        <p:grpSpPr>
          <a:xfrm>
            <a:off x="19996032" y="12358796"/>
            <a:ext cx="3815219" cy="752635"/>
            <a:chOff x="0" y="0"/>
            <a:chExt cx="3815218" cy="752633"/>
          </a:xfrm>
        </p:grpSpPr>
        <p:pic>
          <p:nvPicPr>
            <p:cNvPr id="114" name="横版绿色.png" descr="横版绿色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84194"/>
            <a:stretch>
              <a:fillRect/>
            </a:stretch>
          </p:blipFill>
          <p:spPr>
            <a:xfrm>
              <a:off x="0" y="0"/>
              <a:ext cx="673909" cy="752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image1.png" descr="image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0482"/>
            <a:stretch>
              <a:fillRect/>
            </a:stretch>
          </p:blipFill>
          <p:spPr>
            <a:xfrm>
              <a:off x="893609" y="4942"/>
              <a:ext cx="2921610" cy="7427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底色.jpg" descr="底色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9" y="0"/>
            <a:ext cx="24364281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bg_01.jpg" descr="bg_01.jpg"/>
          <p:cNvPicPr>
            <a:picLocks/>
          </p:cNvPicPr>
          <p:nvPr/>
        </p:nvPicPr>
        <p:blipFill>
          <a:blip r:embed="rId3">
            <a:extLst/>
          </a:blip>
          <a:srcRect l="2932" r="2932"/>
          <a:stretch>
            <a:fillRect/>
          </a:stretch>
        </p:blipFill>
        <p:spPr>
          <a:xfrm>
            <a:off x="-23861" y="-1"/>
            <a:ext cx="24431772" cy="13715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竖版中英文混排白色.png" descr="竖版中英文混排白色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07040" y="8947194"/>
            <a:ext cx="6769920" cy="3798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qrcode_for_gh_6b53a896d200_1280.jpg" descr="qrcode_for_gh_6b53a896d200_1280.jpg"/>
          <p:cNvPicPr>
            <a:picLocks noChangeAspect="1"/>
          </p:cNvPicPr>
          <p:nvPr/>
        </p:nvPicPr>
        <p:blipFill>
          <a:blip r:embed="rId5">
            <a:extLst/>
          </a:blip>
          <a:srcRect l="3386" t="4045" r="3386" b="4045"/>
          <a:stretch>
            <a:fillRect/>
          </a:stretch>
        </p:blipFill>
        <p:spPr>
          <a:xfrm>
            <a:off x="8662072" y="1195820"/>
            <a:ext cx="6512409" cy="642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加绿色底版.jpg" descr="加绿色底版.jpg"/>
          <p:cNvPicPr>
            <a:picLocks noChangeAspect="1"/>
          </p:cNvPicPr>
          <p:nvPr/>
        </p:nvPicPr>
        <p:blipFill>
          <a:blip r:embed="rId6">
            <a:extLst/>
          </a:blip>
          <a:srcRect l="17520" t="30170" r="69741" b="30170"/>
          <a:stretch>
            <a:fillRect/>
          </a:stretch>
        </p:blipFill>
        <p:spPr>
          <a:xfrm>
            <a:off x="11173080" y="3711519"/>
            <a:ext cx="1486043" cy="138903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陈怀远…"/>
          <p:cNvSpPr txBox="1">
            <a:spLocks noGrp="1"/>
          </p:cNvSpPr>
          <p:nvPr>
            <p:ph type="body" sz="quarter" idx="4294967295"/>
          </p:nvPr>
        </p:nvSpPr>
        <p:spPr>
          <a:xfrm>
            <a:off x="1974913" y="10768448"/>
            <a:ext cx="20828001" cy="1882082"/>
          </a:xfrm>
          <a:prstGeom prst="rect">
            <a:avLst/>
          </a:prstGeom>
        </p:spPr>
        <p:txBody>
          <a:bodyPr anchor="t"/>
          <a:lstStyle/>
          <a:p>
            <a:pPr marL="0" indent="0" algn="ctr" defTabSz="627379">
              <a:spcBef>
                <a:spcPts val="0"/>
              </a:spcBef>
              <a:buSzTx/>
              <a:buNone/>
              <a:defRPr sz="3100" b="1">
                <a:solidFill>
                  <a:srgbClr val="FFFFFF"/>
                </a:solidFill>
              </a:defRPr>
            </a:pPr>
            <a:r>
              <a:t>陈怀远</a:t>
            </a:r>
          </a:p>
          <a:p>
            <a:pPr marL="0" indent="0" algn="ctr" defTabSz="627379">
              <a:spcBef>
                <a:spcPts val="0"/>
              </a:spcBef>
              <a:buSzTx/>
              <a:buNone/>
              <a:defRPr sz="3100" b="1">
                <a:solidFill>
                  <a:srgbClr val="FFFFFF"/>
                </a:solidFill>
              </a:defRPr>
            </a:pPr>
            <a:r>
              <a:t>Eric Chen</a:t>
            </a:r>
          </a:p>
          <a:p>
            <a:pPr marL="0" indent="0" algn="ctr" defTabSz="627379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pPr>
            <a:endParaRPr/>
          </a:p>
          <a:p>
            <a:pPr marL="0" indent="0" algn="ctr" defTabSz="627379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pPr>
            <a:r>
              <a:t>Jul. 19th, 2018</a:t>
            </a:r>
          </a:p>
        </p:txBody>
      </p:sp>
      <p:sp>
        <p:nvSpPr>
          <p:cNvPr id="139" name="专 业 区 块 链 风 险 评 级 分 析 平 台"/>
          <p:cNvSpPr txBox="1"/>
          <p:nvPr/>
        </p:nvSpPr>
        <p:spPr>
          <a:xfrm>
            <a:off x="7673674" y="8969468"/>
            <a:ext cx="1010781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如何快速判断一个项目的优劣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920000">
            <a:off x="10423284" y="-781873"/>
            <a:ext cx="12533765" cy="14862085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这是第三代区块链平台 RChain 的共识模型的程序模拟结果…"/>
          <p:cNvSpPr txBox="1"/>
          <p:nvPr/>
        </p:nvSpPr>
        <p:spPr>
          <a:xfrm>
            <a:off x="614406" y="10399915"/>
            <a:ext cx="10414711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这是第三代区块链平台</a:t>
            </a:r>
            <a:r>
              <a:rPr dirty="0"/>
              <a:t> </a:t>
            </a:r>
            <a:r>
              <a:rPr dirty="0" err="1"/>
              <a:t>RChain</a:t>
            </a:r>
            <a:r>
              <a:rPr dirty="0"/>
              <a:t> </a:t>
            </a:r>
            <a:r>
              <a:rPr dirty="0" err="1"/>
              <a:t>的共识模型的程序模拟结果</a:t>
            </a:r>
            <a:endParaRPr dirty="0"/>
          </a:p>
          <a:p>
            <a: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它显示了</a:t>
            </a:r>
            <a:r>
              <a:rPr dirty="0"/>
              <a:t> </a:t>
            </a:r>
            <a:r>
              <a:rPr dirty="0" err="1"/>
              <a:t>RChian</a:t>
            </a:r>
            <a:r>
              <a:rPr dirty="0"/>
              <a:t> </a:t>
            </a:r>
            <a:r>
              <a:rPr dirty="0" err="1"/>
              <a:t>平台上使用</a:t>
            </a:r>
            <a:r>
              <a:rPr dirty="0"/>
              <a:t> </a:t>
            </a:r>
            <a:r>
              <a:rPr dirty="0" err="1"/>
              <a:t>Ga</a:t>
            </a:r>
            <a:r>
              <a:rPr lang="en-US" dirty="0" err="1"/>
              <a:t>JP</a:t>
            </a:r>
            <a:r>
              <a:rPr dirty="0" err="1"/>
              <a:t>er</a:t>
            </a:r>
            <a:r>
              <a:rPr dirty="0"/>
              <a:t> </a:t>
            </a:r>
            <a:r>
              <a:rPr dirty="0" err="1"/>
              <a:t>共识算法的过程</a:t>
            </a:r>
            <a:endParaRPr dirty="0"/>
          </a:p>
          <a:p>
            <a: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一致性发生在一个块的</a:t>
            </a:r>
            <a:r>
              <a:rPr dirty="0"/>
              <a:t> </a:t>
            </a:r>
            <a:r>
              <a:rPr dirty="0" err="1"/>
              <a:t>blockDAG</a:t>
            </a:r>
            <a:r>
              <a:rPr dirty="0"/>
              <a:t> </a:t>
            </a:r>
            <a:r>
              <a:rPr dirty="0" err="1"/>
              <a:t>上，而不是链上</a:t>
            </a:r>
            <a:endParaRPr dirty="0"/>
          </a:p>
          <a:p>
            <a: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进而，通过</a:t>
            </a:r>
            <a:r>
              <a:rPr dirty="0"/>
              <a:t> DAG </a:t>
            </a:r>
            <a:r>
              <a:rPr dirty="0" err="1"/>
              <a:t>结构允许多个区块的确认，引入验证人代理机构</a:t>
            </a:r>
            <a:endParaRPr dirty="0"/>
          </a:p>
        </p:txBody>
      </p:sp>
      <p:sp>
        <p:nvSpPr>
          <p:cNvPr id="323" name="无懈可击的评级分析产品必须依赖完善的调查角度"/>
          <p:cNvSpPr txBox="1"/>
          <p:nvPr/>
        </p:nvSpPr>
        <p:spPr>
          <a:xfrm>
            <a:off x="1872246" y="788313"/>
            <a:ext cx="5387188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精确的共识算法</a:t>
            </a:r>
          </a:p>
          <a:p>
            <a:pPr>
              <a:defRPr sz="38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保证社区“法律”得意实现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tquNsk5EBgiUsCQAdna2PagKABJhYzgqWG06IY94JSU5B5Io9ZPDnlT89Z9vYw8gp_eNdfWLzoxmCekD9JDzJDIXnzkFMoR9cSyJvqU1jsvzWca6hxJVEV1FxK-r9Prk3A5x7fyK.png" descr="tquNsk5EBgiUsCQAdna2PagKABJhYzgqWG06IY94JSU5B5Io9ZPDnlT89Z9vYw8gp_eNdfWLzoxmCekD9JDzJDIXnzkFMoR9cSyJvqU1jsvzWca6hxJVEV1FxK-r9Prk3A5x7fy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8448" y="394755"/>
            <a:ext cx="11270207" cy="853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yTfh5RIOiG0mig8ZInWuLFmNexMZz_KyTO-U3uN_LLuOR_eVwX9rNC2kjSNNYdEvyVrRJlepeZhbv6B-Fh57UfRDqKWdHKCOLqohiHFc-PFBRjS3h7KwF6N21_Lc6MXeP_oIuX2.png" descr="PyTfh5RIOiG0mig8ZInWuLFmNexMZz_KyTO-U3uN_LLuOR_eVwX9rNC2kjSNNYdEvyVrRJlepeZhbv6B-Fh57UfRDqKWdHKCOLqohiHFc-PFBRjS3h7KwF6N21_Lc6MXeP_oIuX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87403" y="7015658"/>
            <a:ext cx="10553701" cy="60579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目前Bitshares（BTS）比特股已上线运行四年左右，该项目的目的为高性能的去中心化资产交易平台，简单来说就是去中心化的交易所，在该平台上每一个用户都是一个交易所，每一个用户都可以注册资产类型，每一笔交易都会在BTS区块链中认证并公开显示。…"/>
          <p:cNvSpPr txBox="1"/>
          <p:nvPr/>
        </p:nvSpPr>
        <p:spPr>
          <a:xfrm>
            <a:off x="1462272" y="5152884"/>
            <a:ext cx="7607320" cy="6871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目前Bitshares（BTS）比特股已上线运行四年左右，该项目的目的为高性能的去中心化资产交易平台，简单来说就是去中心化的交易所，在该平台上每一个用户都是一个交易所，每一个用户都可以注册资产类型，每一笔交易都会在BTS区块链中认证并公开显示。</a:t>
            </a:r>
          </a:p>
          <a:p>
            <a:pPr algn="l" defTabSz="457200">
              <a:lnSpc>
                <a:spcPts val="43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 defTabSz="457200">
              <a:lnSpc>
                <a:spcPts val="43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目前，在BTS运行的四年时间内，已上线资产类型不计其数，包括各种数字资产的接入、法定货币的接入、其他类型资产的接入（比如黄金、股权）等等。</a:t>
            </a:r>
          </a:p>
          <a:p>
            <a:pPr algn="l" defTabSz="457200">
              <a:lnSpc>
                <a:spcPts val="4300"/>
              </a:lnSpc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 defTabSz="457200">
              <a:lnSpc>
                <a:spcPts val="4300"/>
              </a:lnSpc>
              <a:defRPr sz="2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截至2018年6月21日共产生区块约28057221块，目前平均每3s产生一个新的区块，也就是说每一笔交易都会在3s内得到认证。</a:t>
            </a:r>
          </a:p>
          <a:p>
            <a:pPr algn="l" defTabSz="457200">
              <a:lnSpc>
                <a:spcPts val="43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 defTabSz="457200">
              <a:lnSpc>
                <a:spcPts val="43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在BTS运行的四年时间内，没有大的拥堵产生，也没有技术漏洞的披露和被攻破的情况产生，目前来说，BTS系统作为去中心化交易所已基本实现上线资产类型多样、交易认证速度快、资金安全等性能，总体表现良好。</a:t>
            </a:r>
          </a:p>
        </p:txBody>
      </p:sp>
      <p:sp>
        <p:nvSpPr>
          <p:cNvPr id="328" name="无懈可击的评级分析产品必须依赖完善的调查角度"/>
          <p:cNvSpPr txBox="1"/>
          <p:nvPr/>
        </p:nvSpPr>
        <p:spPr>
          <a:xfrm>
            <a:off x="1410749" y="830520"/>
            <a:ext cx="6352389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可信赖的主网</a:t>
            </a:r>
          </a:p>
          <a:p>
            <a:pPr>
              <a:defRPr sz="38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“高速公路”的运转能力需验证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4759" y="0"/>
            <a:ext cx="1479577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无懈可击的评级分析产品必须依赖完善的调查角度"/>
          <p:cNvSpPr txBox="1"/>
          <p:nvPr/>
        </p:nvSpPr>
        <p:spPr>
          <a:xfrm>
            <a:off x="991459" y="1273691"/>
            <a:ext cx="7317589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多元化的开发者社区</a:t>
            </a:r>
          </a:p>
          <a:p>
            <a:pPr>
              <a:defRPr sz="38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“开发商”是生态建设的最主要组成</a:t>
            </a:r>
          </a:p>
        </p:txBody>
      </p:sp>
      <p:sp>
        <p:nvSpPr>
          <p:cNvPr id="332" name="我们没有去专门查以太坊的开发者数量…"/>
          <p:cNvSpPr txBox="1"/>
          <p:nvPr/>
        </p:nvSpPr>
        <p:spPr>
          <a:xfrm>
            <a:off x="1521104" y="9973361"/>
            <a:ext cx="625829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我们没有去专门查以太坊的开发者数量</a:t>
            </a:r>
          </a:p>
          <a:p>
            <a: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因为每天都在不断增加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形状"/>
          <p:cNvSpPr/>
          <p:nvPr/>
        </p:nvSpPr>
        <p:spPr>
          <a:xfrm>
            <a:off x="5221013" y="4368336"/>
            <a:ext cx="833592" cy="82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是否拥有浏览器？"/>
          <p:cNvSpPr txBox="1"/>
          <p:nvPr/>
        </p:nvSpPr>
        <p:spPr>
          <a:xfrm>
            <a:off x="6361388" y="4478428"/>
            <a:ext cx="2959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是否拥有浏览器？</a:t>
            </a:r>
          </a:p>
        </p:txBody>
      </p:sp>
      <p:sp>
        <p:nvSpPr>
          <p:cNvPr id="336" name="01"/>
          <p:cNvSpPr txBox="1"/>
          <p:nvPr/>
        </p:nvSpPr>
        <p:spPr>
          <a:xfrm>
            <a:off x="5382891" y="4535045"/>
            <a:ext cx="509836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01</a:t>
            </a:r>
          </a:p>
        </p:txBody>
      </p:sp>
      <p:sp>
        <p:nvSpPr>
          <p:cNvPr id="337" name="形状"/>
          <p:cNvSpPr/>
          <p:nvPr/>
        </p:nvSpPr>
        <p:spPr>
          <a:xfrm>
            <a:off x="5221013" y="5739936"/>
            <a:ext cx="833592" cy="82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是否拥有专门的钱包？"/>
          <p:cNvSpPr txBox="1"/>
          <p:nvPr/>
        </p:nvSpPr>
        <p:spPr>
          <a:xfrm>
            <a:off x="6361388" y="5850028"/>
            <a:ext cx="3670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是否拥有专门的钱包？</a:t>
            </a:r>
          </a:p>
        </p:txBody>
      </p:sp>
      <p:sp>
        <p:nvSpPr>
          <p:cNvPr id="339" name="02"/>
          <p:cNvSpPr txBox="1"/>
          <p:nvPr/>
        </p:nvSpPr>
        <p:spPr>
          <a:xfrm>
            <a:off x="5382891" y="5906645"/>
            <a:ext cx="509836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02</a:t>
            </a:r>
          </a:p>
        </p:txBody>
      </p:sp>
      <p:sp>
        <p:nvSpPr>
          <p:cNvPr id="340" name="形状"/>
          <p:cNvSpPr/>
          <p:nvPr/>
        </p:nvSpPr>
        <p:spPr>
          <a:xfrm>
            <a:off x="5221013" y="7111536"/>
            <a:ext cx="833592" cy="82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团队币锁仓及解锁履约情况？"/>
          <p:cNvSpPr txBox="1"/>
          <p:nvPr/>
        </p:nvSpPr>
        <p:spPr>
          <a:xfrm>
            <a:off x="6361388" y="7221628"/>
            <a:ext cx="4737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团队币锁仓及解锁履约情况？</a:t>
            </a:r>
          </a:p>
        </p:txBody>
      </p:sp>
      <p:sp>
        <p:nvSpPr>
          <p:cNvPr id="342" name="03"/>
          <p:cNvSpPr txBox="1"/>
          <p:nvPr/>
        </p:nvSpPr>
        <p:spPr>
          <a:xfrm>
            <a:off x="5382891" y="7278245"/>
            <a:ext cx="509836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03</a:t>
            </a:r>
          </a:p>
        </p:txBody>
      </p:sp>
      <p:sp>
        <p:nvSpPr>
          <p:cNvPr id="343" name="形状"/>
          <p:cNvSpPr/>
          <p:nvPr/>
        </p:nvSpPr>
        <p:spPr>
          <a:xfrm>
            <a:off x="5221013" y="8483136"/>
            <a:ext cx="833592" cy="82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是否公开了应公开的代码？"/>
          <p:cNvSpPr txBox="1"/>
          <p:nvPr/>
        </p:nvSpPr>
        <p:spPr>
          <a:xfrm>
            <a:off x="6361388" y="8593229"/>
            <a:ext cx="4381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是否公开了应公开的代码？</a:t>
            </a:r>
          </a:p>
        </p:txBody>
      </p:sp>
      <p:sp>
        <p:nvSpPr>
          <p:cNvPr id="345" name="04"/>
          <p:cNvSpPr txBox="1"/>
          <p:nvPr/>
        </p:nvSpPr>
        <p:spPr>
          <a:xfrm>
            <a:off x="5382891" y="8649846"/>
            <a:ext cx="509836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04</a:t>
            </a:r>
          </a:p>
        </p:txBody>
      </p:sp>
      <p:sp>
        <p:nvSpPr>
          <p:cNvPr id="346" name="形状"/>
          <p:cNvSpPr/>
          <p:nvPr/>
        </p:nvSpPr>
        <p:spPr>
          <a:xfrm>
            <a:off x="5263600" y="9854736"/>
            <a:ext cx="833592" cy="82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7" name="GitHub 代码质量如何？"/>
          <p:cNvSpPr txBox="1"/>
          <p:nvPr/>
        </p:nvSpPr>
        <p:spPr>
          <a:xfrm>
            <a:off x="6403974" y="9964829"/>
            <a:ext cx="388734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GitHub 代码质量如何？</a:t>
            </a:r>
          </a:p>
        </p:txBody>
      </p:sp>
      <p:sp>
        <p:nvSpPr>
          <p:cNvPr id="348" name="05"/>
          <p:cNvSpPr txBox="1"/>
          <p:nvPr/>
        </p:nvSpPr>
        <p:spPr>
          <a:xfrm>
            <a:off x="5425477" y="10021446"/>
            <a:ext cx="509837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05</a:t>
            </a:r>
          </a:p>
        </p:txBody>
      </p:sp>
      <p:sp>
        <p:nvSpPr>
          <p:cNvPr id="349" name="形状"/>
          <p:cNvSpPr/>
          <p:nvPr/>
        </p:nvSpPr>
        <p:spPr>
          <a:xfrm>
            <a:off x="5221772" y="11226336"/>
            <a:ext cx="833593" cy="82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基金会治理结构及团队履历是否真实？"/>
          <p:cNvSpPr txBox="1"/>
          <p:nvPr/>
        </p:nvSpPr>
        <p:spPr>
          <a:xfrm>
            <a:off x="6362147" y="11336429"/>
            <a:ext cx="6159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基金会治理结构及团队履历是否真实？</a:t>
            </a:r>
          </a:p>
        </p:txBody>
      </p:sp>
      <p:sp>
        <p:nvSpPr>
          <p:cNvPr id="351" name="06"/>
          <p:cNvSpPr txBox="1"/>
          <p:nvPr/>
        </p:nvSpPr>
        <p:spPr>
          <a:xfrm>
            <a:off x="5383650" y="11393046"/>
            <a:ext cx="509837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06</a:t>
            </a:r>
          </a:p>
        </p:txBody>
      </p:sp>
      <p:sp>
        <p:nvSpPr>
          <p:cNvPr id="352" name="形状"/>
          <p:cNvSpPr/>
          <p:nvPr/>
        </p:nvSpPr>
        <p:spPr>
          <a:xfrm>
            <a:off x="13324707" y="4305025"/>
            <a:ext cx="833593" cy="82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3" name="Roadmap 执行情况如何？"/>
          <p:cNvSpPr txBox="1"/>
          <p:nvPr/>
        </p:nvSpPr>
        <p:spPr>
          <a:xfrm>
            <a:off x="14465081" y="4415118"/>
            <a:ext cx="432246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Roadmap 执行情况如何？</a:t>
            </a:r>
          </a:p>
        </p:txBody>
      </p:sp>
      <p:sp>
        <p:nvSpPr>
          <p:cNvPr id="354" name="07"/>
          <p:cNvSpPr txBox="1"/>
          <p:nvPr/>
        </p:nvSpPr>
        <p:spPr>
          <a:xfrm>
            <a:off x="13486584" y="4471735"/>
            <a:ext cx="509837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07</a:t>
            </a:r>
          </a:p>
        </p:txBody>
      </p:sp>
      <p:sp>
        <p:nvSpPr>
          <p:cNvPr id="355" name="形状"/>
          <p:cNvSpPr/>
          <p:nvPr/>
        </p:nvSpPr>
        <p:spPr>
          <a:xfrm>
            <a:off x="13324707" y="5676625"/>
            <a:ext cx="833593" cy="82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资金来源及消费走向如何？"/>
          <p:cNvSpPr txBox="1"/>
          <p:nvPr/>
        </p:nvSpPr>
        <p:spPr>
          <a:xfrm>
            <a:off x="14465081" y="5786718"/>
            <a:ext cx="4381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资金来源及消费走向如何？</a:t>
            </a:r>
          </a:p>
        </p:txBody>
      </p:sp>
      <p:sp>
        <p:nvSpPr>
          <p:cNvPr id="357" name="08"/>
          <p:cNvSpPr txBox="1"/>
          <p:nvPr/>
        </p:nvSpPr>
        <p:spPr>
          <a:xfrm>
            <a:off x="13486584" y="5843335"/>
            <a:ext cx="509837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08</a:t>
            </a:r>
          </a:p>
        </p:txBody>
      </p:sp>
      <p:sp>
        <p:nvSpPr>
          <p:cNvPr id="358" name="形状"/>
          <p:cNvSpPr/>
          <p:nvPr/>
        </p:nvSpPr>
        <p:spPr>
          <a:xfrm>
            <a:off x="13324707" y="7048226"/>
            <a:ext cx="833593" cy="82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现有竞争情况是否激烈？"/>
          <p:cNvSpPr txBox="1"/>
          <p:nvPr/>
        </p:nvSpPr>
        <p:spPr>
          <a:xfrm>
            <a:off x="14465081" y="7158318"/>
            <a:ext cx="4025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现有竞争情况是否激烈？</a:t>
            </a:r>
          </a:p>
        </p:txBody>
      </p:sp>
      <p:sp>
        <p:nvSpPr>
          <p:cNvPr id="360" name="09"/>
          <p:cNvSpPr txBox="1"/>
          <p:nvPr/>
        </p:nvSpPr>
        <p:spPr>
          <a:xfrm>
            <a:off x="13486584" y="7214935"/>
            <a:ext cx="509837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09</a:t>
            </a:r>
          </a:p>
        </p:txBody>
      </p:sp>
      <p:sp>
        <p:nvSpPr>
          <p:cNvPr id="361" name="形状"/>
          <p:cNvSpPr/>
          <p:nvPr/>
        </p:nvSpPr>
        <p:spPr>
          <a:xfrm>
            <a:off x="13324707" y="8419826"/>
            <a:ext cx="833593" cy="82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2" name="二级市场持仓情况如何？"/>
          <p:cNvSpPr txBox="1"/>
          <p:nvPr/>
        </p:nvSpPr>
        <p:spPr>
          <a:xfrm>
            <a:off x="14465081" y="8529919"/>
            <a:ext cx="4025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二级市场持仓情况如何？</a:t>
            </a:r>
          </a:p>
        </p:txBody>
      </p:sp>
      <p:sp>
        <p:nvSpPr>
          <p:cNvPr id="363" name="10"/>
          <p:cNvSpPr txBox="1"/>
          <p:nvPr/>
        </p:nvSpPr>
        <p:spPr>
          <a:xfrm>
            <a:off x="13486584" y="8586536"/>
            <a:ext cx="509837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</a:t>
            </a:r>
          </a:p>
        </p:txBody>
      </p:sp>
      <p:sp>
        <p:nvSpPr>
          <p:cNvPr id="364" name="形状"/>
          <p:cNvSpPr/>
          <p:nvPr/>
        </p:nvSpPr>
        <p:spPr>
          <a:xfrm>
            <a:off x="13367294" y="9791426"/>
            <a:ext cx="833592" cy="82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" name="二级市场交易深度及换手率是否健康？"/>
          <p:cNvSpPr txBox="1"/>
          <p:nvPr/>
        </p:nvSpPr>
        <p:spPr>
          <a:xfrm>
            <a:off x="14507667" y="9901519"/>
            <a:ext cx="6159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二级市场交易深度及换手率是否健康？</a:t>
            </a:r>
          </a:p>
        </p:txBody>
      </p:sp>
      <p:sp>
        <p:nvSpPr>
          <p:cNvPr id="366" name="11"/>
          <p:cNvSpPr txBox="1"/>
          <p:nvPr/>
        </p:nvSpPr>
        <p:spPr>
          <a:xfrm>
            <a:off x="13538981" y="9958136"/>
            <a:ext cx="490216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11</a:t>
            </a:r>
          </a:p>
        </p:txBody>
      </p:sp>
      <p:sp>
        <p:nvSpPr>
          <p:cNvPr id="367" name="形状"/>
          <p:cNvSpPr/>
          <p:nvPr/>
        </p:nvSpPr>
        <p:spPr>
          <a:xfrm>
            <a:off x="13325467" y="11163026"/>
            <a:ext cx="833592" cy="82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" name="是否有明确欺诈信息存在"/>
          <p:cNvSpPr txBox="1"/>
          <p:nvPr/>
        </p:nvSpPr>
        <p:spPr>
          <a:xfrm>
            <a:off x="14465841" y="11273119"/>
            <a:ext cx="4025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是否有明确欺诈信息存在</a:t>
            </a:r>
          </a:p>
        </p:txBody>
      </p:sp>
      <p:sp>
        <p:nvSpPr>
          <p:cNvPr id="369" name="12"/>
          <p:cNvSpPr txBox="1"/>
          <p:nvPr/>
        </p:nvSpPr>
        <p:spPr>
          <a:xfrm>
            <a:off x="13487344" y="11329736"/>
            <a:ext cx="509836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12</a:t>
            </a:r>
          </a:p>
        </p:txBody>
      </p:sp>
      <p:sp>
        <p:nvSpPr>
          <p:cNvPr id="370" name="无懈可击的评级分析产品必须依赖完善的调查角度"/>
          <p:cNvSpPr txBox="1"/>
          <p:nvPr/>
        </p:nvSpPr>
        <p:spPr>
          <a:xfrm>
            <a:off x="1205577" y="892726"/>
            <a:ext cx="507446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更多的判断 更多的了解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成组"/>
          <p:cNvGrpSpPr/>
          <p:nvPr/>
        </p:nvGrpSpPr>
        <p:grpSpPr>
          <a:xfrm>
            <a:off x="-15579" y="2556118"/>
            <a:ext cx="9384725" cy="1270001"/>
            <a:chOff x="0" y="0"/>
            <a:chExt cx="9384724" cy="1270000"/>
          </a:xfrm>
        </p:grpSpPr>
        <p:sp>
          <p:nvSpPr>
            <p:cNvPr id="372" name="矩形"/>
            <p:cNvSpPr/>
            <p:nvPr/>
          </p:nvSpPr>
          <p:spPr>
            <a:xfrm>
              <a:off x="0" y="-1"/>
              <a:ext cx="8243200" cy="1270001"/>
            </a:xfrm>
            <a:prstGeom prst="rect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椭圆形"/>
            <p:cNvSpPr/>
            <p:nvPr/>
          </p:nvSpPr>
          <p:spPr>
            <a:xfrm>
              <a:off x="7056008" y="0"/>
              <a:ext cx="2328717" cy="1270000"/>
            </a:xfrm>
            <a:prstGeom prst="ellipse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75" name="矩形"/>
          <p:cNvSpPr/>
          <p:nvPr/>
        </p:nvSpPr>
        <p:spPr>
          <a:xfrm>
            <a:off x="8286301" y="2556118"/>
            <a:ext cx="16144436" cy="1270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" name="圆形"/>
          <p:cNvSpPr/>
          <p:nvPr/>
        </p:nvSpPr>
        <p:spPr>
          <a:xfrm>
            <a:off x="7638601" y="2556118"/>
            <a:ext cx="1270001" cy="1270001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" name="公链"/>
          <p:cNvSpPr txBox="1"/>
          <p:nvPr/>
        </p:nvSpPr>
        <p:spPr>
          <a:xfrm>
            <a:off x="3087559" y="2784718"/>
            <a:ext cx="1130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公链</a:t>
            </a:r>
          </a:p>
        </p:txBody>
      </p:sp>
      <p:sp>
        <p:nvSpPr>
          <p:cNvPr id="378" name="创造全新的生产关系和分配机制"/>
          <p:cNvSpPr txBox="1"/>
          <p:nvPr/>
        </p:nvSpPr>
        <p:spPr>
          <a:xfrm>
            <a:off x="11309064" y="2856998"/>
            <a:ext cx="7226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418B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创造全新的生产关系和分配机制</a:t>
            </a:r>
          </a:p>
        </p:txBody>
      </p:sp>
      <p:grpSp>
        <p:nvGrpSpPr>
          <p:cNvPr id="381" name="成组"/>
          <p:cNvGrpSpPr/>
          <p:nvPr/>
        </p:nvGrpSpPr>
        <p:grpSpPr>
          <a:xfrm>
            <a:off x="-46737" y="4476904"/>
            <a:ext cx="9384725" cy="1270001"/>
            <a:chOff x="0" y="0"/>
            <a:chExt cx="9384724" cy="1270000"/>
          </a:xfrm>
        </p:grpSpPr>
        <p:sp>
          <p:nvSpPr>
            <p:cNvPr id="379" name="矩形"/>
            <p:cNvSpPr/>
            <p:nvPr/>
          </p:nvSpPr>
          <p:spPr>
            <a:xfrm>
              <a:off x="0" y="-1"/>
              <a:ext cx="8243200" cy="1270001"/>
            </a:xfrm>
            <a:prstGeom prst="rect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椭圆形"/>
            <p:cNvSpPr/>
            <p:nvPr/>
          </p:nvSpPr>
          <p:spPr>
            <a:xfrm>
              <a:off x="7056008" y="0"/>
              <a:ext cx="2328717" cy="1270000"/>
            </a:xfrm>
            <a:prstGeom prst="ellipse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2" name="矩形"/>
          <p:cNvSpPr/>
          <p:nvPr/>
        </p:nvSpPr>
        <p:spPr>
          <a:xfrm>
            <a:off x="8255144" y="4476904"/>
            <a:ext cx="16144435" cy="1270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3" name="圆形"/>
          <p:cNvSpPr/>
          <p:nvPr/>
        </p:nvSpPr>
        <p:spPr>
          <a:xfrm>
            <a:off x="7607444" y="4476904"/>
            <a:ext cx="1270001" cy="1270001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6" name="成组"/>
          <p:cNvGrpSpPr/>
          <p:nvPr/>
        </p:nvGrpSpPr>
        <p:grpSpPr>
          <a:xfrm>
            <a:off x="-46737" y="6397690"/>
            <a:ext cx="9384725" cy="1270001"/>
            <a:chOff x="0" y="0"/>
            <a:chExt cx="9384724" cy="1270000"/>
          </a:xfrm>
        </p:grpSpPr>
        <p:sp>
          <p:nvSpPr>
            <p:cNvPr id="384" name="矩形"/>
            <p:cNvSpPr/>
            <p:nvPr/>
          </p:nvSpPr>
          <p:spPr>
            <a:xfrm>
              <a:off x="0" y="-1"/>
              <a:ext cx="8243200" cy="1270001"/>
            </a:xfrm>
            <a:prstGeom prst="rect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椭圆形"/>
            <p:cNvSpPr/>
            <p:nvPr/>
          </p:nvSpPr>
          <p:spPr>
            <a:xfrm>
              <a:off x="7056008" y="0"/>
              <a:ext cx="2328717" cy="1270000"/>
            </a:xfrm>
            <a:prstGeom prst="ellipse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7" name="矩形"/>
          <p:cNvSpPr/>
          <p:nvPr/>
        </p:nvSpPr>
        <p:spPr>
          <a:xfrm>
            <a:off x="8255144" y="6397690"/>
            <a:ext cx="16144435" cy="1270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8" name="圆形"/>
          <p:cNvSpPr/>
          <p:nvPr/>
        </p:nvSpPr>
        <p:spPr>
          <a:xfrm>
            <a:off x="7607444" y="6397690"/>
            <a:ext cx="1270001" cy="1270001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91" name="成组"/>
          <p:cNvGrpSpPr/>
          <p:nvPr/>
        </p:nvGrpSpPr>
        <p:grpSpPr>
          <a:xfrm>
            <a:off x="-46737" y="8318477"/>
            <a:ext cx="9384725" cy="1270001"/>
            <a:chOff x="0" y="0"/>
            <a:chExt cx="9384724" cy="1270000"/>
          </a:xfrm>
        </p:grpSpPr>
        <p:sp>
          <p:nvSpPr>
            <p:cNvPr id="389" name="矩形"/>
            <p:cNvSpPr/>
            <p:nvPr/>
          </p:nvSpPr>
          <p:spPr>
            <a:xfrm>
              <a:off x="0" y="-1"/>
              <a:ext cx="8243200" cy="1270001"/>
            </a:xfrm>
            <a:prstGeom prst="rect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椭圆形"/>
            <p:cNvSpPr/>
            <p:nvPr/>
          </p:nvSpPr>
          <p:spPr>
            <a:xfrm>
              <a:off x="7056008" y="0"/>
              <a:ext cx="2328717" cy="1270000"/>
            </a:xfrm>
            <a:prstGeom prst="ellipse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92" name="矩形"/>
          <p:cNvSpPr/>
          <p:nvPr/>
        </p:nvSpPr>
        <p:spPr>
          <a:xfrm>
            <a:off x="8255144" y="8318477"/>
            <a:ext cx="16144435" cy="1270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3" name="圆形"/>
          <p:cNvSpPr/>
          <p:nvPr/>
        </p:nvSpPr>
        <p:spPr>
          <a:xfrm>
            <a:off x="7607444" y="8318477"/>
            <a:ext cx="1270001" cy="1270001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4" name="Dapp"/>
          <p:cNvSpPr txBox="1"/>
          <p:nvPr/>
        </p:nvSpPr>
        <p:spPr>
          <a:xfrm>
            <a:off x="2960559" y="4783663"/>
            <a:ext cx="1384301" cy="65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Dapp</a:t>
            </a:r>
          </a:p>
        </p:txBody>
      </p:sp>
      <p:sp>
        <p:nvSpPr>
          <p:cNvPr id="395" name="交易所"/>
          <p:cNvSpPr txBox="1"/>
          <p:nvPr/>
        </p:nvSpPr>
        <p:spPr>
          <a:xfrm>
            <a:off x="2833560" y="6626290"/>
            <a:ext cx="1638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交易所</a:t>
            </a:r>
          </a:p>
        </p:txBody>
      </p:sp>
      <p:sp>
        <p:nvSpPr>
          <p:cNvPr id="396" name="乱七八糟不知所云"/>
          <p:cNvSpPr txBox="1"/>
          <p:nvPr/>
        </p:nvSpPr>
        <p:spPr>
          <a:xfrm>
            <a:off x="1563560" y="8599837"/>
            <a:ext cx="4178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乱七八糟不知所云</a:t>
            </a:r>
          </a:p>
        </p:txBody>
      </p:sp>
      <p:grpSp>
        <p:nvGrpSpPr>
          <p:cNvPr id="399" name="成组"/>
          <p:cNvGrpSpPr/>
          <p:nvPr/>
        </p:nvGrpSpPr>
        <p:grpSpPr>
          <a:xfrm>
            <a:off x="-46737" y="10344782"/>
            <a:ext cx="9384725" cy="1270001"/>
            <a:chOff x="0" y="0"/>
            <a:chExt cx="9384724" cy="1270000"/>
          </a:xfrm>
        </p:grpSpPr>
        <p:sp>
          <p:nvSpPr>
            <p:cNvPr id="397" name="矩形"/>
            <p:cNvSpPr/>
            <p:nvPr/>
          </p:nvSpPr>
          <p:spPr>
            <a:xfrm>
              <a:off x="0" y="-1"/>
              <a:ext cx="8243200" cy="1270001"/>
            </a:xfrm>
            <a:prstGeom prst="rect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椭圆形"/>
            <p:cNvSpPr/>
            <p:nvPr/>
          </p:nvSpPr>
          <p:spPr>
            <a:xfrm>
              <a:off x="7056008" y="0"/>
              <a:ext cx="2328717" cy="1270000"/>
            </a:xfrm>
            <a:prstGeom prst="ellipse">
              <a:avLst/>
            </a:prstGeom>
            <a:solidFill>
              <a:srgbClr val="418B5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00" name="矩形"/>
          <p:cNvSpPr/>
          <p:nvPr/>
        </p:nvSpPr>
        <p:spPr>
          <a:xfrm>
            <a:off x="8255144" y="10344782"/>
            <a:ext cx="16144435" cy="1270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1" name="圆形"/>
          <p:cNvSpPr/>
          <p:nvPr/>
        </p:nvSpPr>
        <p:spPr>
          <a:xfrm>
            <a:off x="7607444" y="10344782"/>
            <a:ext cx="1270001" cy="1270001"/>
          </a:xfrm>
          <a:prstGeom prst="ellipse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2" name="神秘的未知世界"/>
          <p:cNvSpPr txBox="1"/>
          <p:nvPr/>
        </p:nvSpPr>
        <p:spPr>
          <a:xfrm>
            <a:off x="1817559" y="10573382"/>
            <a:ext cx="3670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神秘的未知世界</a:t>
            </a:r>
          </a:p>
        </p:txBody>
      </p:sp>
      <p:sp>
        <p:nvSpPr>
          <p:cNvPr id="403" name="在全新的生产关系中创造价值体现"/>
          <p:cNvSpPr txBox="1"/>
          <p:nvPr/>
        </p:nvSpPr>
        <p:spPr>
          <a:xfrm>
            <a:off x="11143964" y="4640045"/>
            <a:ext cx="773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418B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在全新的生产关系中创造价值体现</a:t>
            </a:r>
          </a:p>
        </p:txBody>
      </p:sp>
      <p:sp>
        <p:nvSpPr>
          <p:cNvPr id="404" name="因流动性而创造了币值的基本面"/>
          <p:cNvSpPr txBox="1"/>
          <p:nvPr/>
        </p:nvSpPr>
        <p:spPr>
          <a:xfrm>
            <a:off x="11397964" y="6626290"/>
            <a:ext cx="7226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418B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因流动性而创造了币值的基本面</a:t>
            </a:r>
          </a:p>
        </p:txBody>
      </p:sp>
      <p:sp>
        <p:nvSpPr>
          <p:cNvPr id="405" name="鱼龙混杂骗子为主小心为上"/>
          <p:cNvSpPr txBox="1"/>
          <p:nvPr/>
        </p:nvSpPr>
        <p:spPr>
          <a:xfrm>
            <a:off x="11893264" y="8549037"/>
            <a:ext cx="6210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418B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鱼龙混杂骗子为主小心为上</a:t>
            </a:r>
          </a:p>
        </p:txBody>
      </p:sp>
      <p:sp>
        <p:nvSpPr>
          <p:cNvPr id="406" name="未来的不可知，是前进的原动力"/>
          <p:cNvSpPr txBox="1"/>
          <p:nvPr/>
        </p:nvSpPr>
        <p:spPr>
          <a:xfrm>
            <a:off x="11617782" y="10573382"/>
            <a:ext cx="7226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 b="1">
                <a:solidFill>
                  <a:srgbClr val="418B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未来的不可知，是前进的原动力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bg_01.jpg" descr="bg_01.jpg"/>
          <p:cNvPicPr>
            <a:picLocks/>
          </p:cNvPicPr>
          <p:nvPr/>
        </p:nvPicPr>
        <p:blipFill>
          <a:blip r:embed="rId2">
            <a:extLst/>
          </a:blip>
          <a:srcRect l="2932" r="2932"/>
          <a:stretch>
            <a:fillRect/>
          </a:stretch>
        </p:blipFill>
        <p:spPr>
          <a:xfrm>
            <a:off x="-7136" y="0"/>
            <a:ext cx="24431549" cy="13715952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作为一家区块链行业分析机构…"/>
          <p:cNvSpPr txBox="1"/>
          <p:nvPr/>
        </p:nvSpPr>
        <p:spPr>
          <a:xfrm>
            <a:off x="8762238" y="4302213"/>
            <a:ext cx="6859525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作为一家区块链行业分析机构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我们客观的相信</a:t>
            </a:r>
          </a:p>
        </p:txBody>
      </p:sp>
      <p:sp>
        <p:nvSpPr>
          <p:cNvPr id="410" name="骗子横行  前路光明"/>
          <p:cNvSpPr txBox="1"/>
          <p:nvPr/>
        </p:nvSpPr>
        <p:spPr>
          <a:xfrm>
            <a:off x="8875014" y="8194586"/>
            <a:ext cx="66339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骗子横行  前路光明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像" descr="图像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603" y="31960"/>
            <a:ext cx="24405207" cy="13652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效率是商业本质"/>
          <p:cNvSpPr txBox="1"/>
          <p:nvPr/>
        </p:nvSpPr>
        <p:spPr>
          <a:xfrm>
            <a:off x="11376690" y="4041372"/>
            <a:ext cx="392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>
                <a:solidFill>
                  <a:srgbClr val="027001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利益是疯狂的</a:t>
            </a:r>
          </a:p>
        </p:txBody>
      </p:sp>
      <p:sp>
        <p:nvSpPr>
          <p:cNvPr id="144" name="2017年9月15日至12月16日，三个月期间比特币价格上涨了七倍"/>
          <p:cNvSpPr txBox="1"/>
          <p:nvPr/>
        </p:nvSpPr>
        <p:spPr>
          <a:xfrm>
            <a:off x="12321939" y="6515099"/>
            <a:ext cx="109026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2017年9月15日至12月16日，三个月期间比特币价格上涨了</a:t>
            </a:r>
            <a:r>
              <a:rPr sz="3300" b="1">
                <a:solidFill>
                  <a:schemeClr val="accent3">
                    <a:satOff val="-7500"/>
                    <a:lumOff val="-10588"/>
                  </a:schemeClr>
                </a:solidFill>
                <a:latin typeface="+mj-lt"/>
                <a:ea typeface="+mj-ea"/>
                <a:cs typeface="+mj-cs"/>
                <a:sym typeface="Helvetica Neue"/>
              </a:rPr>
              <a:t>七倍</a:t>
            </a:r>
          </a:p>
        </p:txBody>
      </p:sp>
      <p:sp>
        <p:nvSpPr>
          <p:cNvPr id="145" name="行业内的“百倍币”传闻比比皆是"/>
          <p:cNvSpPr txBox="1"/>
          <p:nvPr/>
        </p:nvSpPr>
        <p:spPr>
          <a:xfrm>
            <a:off x="12642996" y="8684027"/>
            <a:ext cx="540562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行业内的“百倍币”传闻比比皆是</a:t>
            </a:r>
          </a:p>
        </p:txBody>
      </p:sp>
      <p:sp>
        <p:nvSpPr>
          <p:cNvPr id="146" name="疯狂的全民投机大戏，轰轰烈烈的开始了"/>
          <p:cNvSpPr txBox="1"/>
          <p:nvPr/>
        </p:nvSpPr>
        <p:spPr>
          <a:xfrm>
            <a:off x="12681562" y="10827554"/>
            <a:ext cx="6972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疯狂的全民投机大戏，轰轰烈烈的开始了</a:t>
            </a:r>
          </a:p>
        </p:txBody>
      </p:sp>
      <p:sp>
        <p:nvSpPr>
          <p:cNvPr id="147" name="形状"/>
          <p:cNvSpPr/>
          <p:nvPr/>
        </p:nvSpPr>
        <p:spPr>
          <a:xfrm>
            <a:off x="11425025" y="6443535"/>
            <a:ext cx="833593" cy="82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形状"/>
          <p:cNvSpPr/>
          <p:nvPr/>
        </p:nvSpPr>
        <p:spPr>
          <a:xfrm>
            <a:off x="11425025" y="8586634"/>
            <a:ext cx="833593" cy="82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形状"/>
          <p:cNvSpPr/>
          <p:nvPr/>
        </p:nvSpPr>
        <p:spPr>
          <a:xfrm>
            <a:off x="11425025" y="10730161"/>
            <a:ext cx="833593" cy="82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5" h="21600" extrusionOk="0">
                <a:moveTo>
                  <a:pt x="10225" y="0"/>
                </a:moveTo>
                <a:cubicBezTo>
                  <a:pt x="7608" y="0"/>
                  <a:pt x="4991" y="1057"/>
                  <a:pt x="2995" y="3181"/>
                </a:cubicBezTo>
                <a:cubicBezTo>
                  <a:pt x="-998" y="7429"/>
                  <a:pt x="-998" y="14318"/>
                  <a:pt x="2995" y="18566"/>
                </a:cubicBezTo>
                <a:cubicBezTo>
                  <a:pt x="4588" y="20261"/>
                  <a:pt x="6581" y="21258"/>
                  <a:pt x="8649" y="21600"/>
                </a:cubicBezTo>
                <a:lnTo>
                  <a:pt x="20357" y="11791"/>
                </a:lnTo>
                <a:cubicBezTo>
                  <a:pt x="20602" y="8709"/>
                  <a:pt x="19672" y="5540"/>
                  <a:pt x="17455" y="3181"/>
                </a:cubicBezTo>
                <a:cubicBezTo>
                  <a:pt x="15458" y="1057"/>
                  <a:pt x="12841" y="0"/>
                  <a:pt x="10225" y="0"/>
                </a:cubicBezTo>
                <a:close/>
              </a:path>
            </a:pathLst>
          </a:custGeom>
          <a:solidFill>
            <a:srgbClr val="428C5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g_white01_05.jpg" descr="bg_white01_05.jpg"/>
          <p:cNvPicPr>
            <a:picLocks/>
          </p:cNvPicPr>
          <p:nvPr/>
        </p:nvPicPr>
        <p:blipFill>
          <a:blip r:embed="rId2">
            <a:extLst/>
          </a:blip>
          <a:srcRect r="5825"/>
          <a:stretch>
            <a:fillRect/>
          </a:stretch>
        </p:blipFill>
        <p:spPr>
          <a:xfrm>
            <a:off x="0" y="-4469"/>
            <a:ext cx="24383954" cy="13725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在信任变革的基础上 天然适合的场景属性"/>
          <p:cNvSpPr txBox="1"/>
          <p:nvPr/>
        </p:nvSpPr>
        <p:spPr>
          <a:xfrm>
            <a:off x="6737350" y="2597242"/>
            <a:ext cx="1090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对利益的疯狂，无限放大了人心中的恶</a:t>
            </a:r>
          </a:p>
        </p:txBody>
      </p:sp>
      <p:sp>
        <p:nvSpPr>
          <p:cNvPr id="153" name="发币    韭菜     跑路     归零"/>
          <p:cNvSpPr txBox="1"/>
          <p:nvPr/>
        </p:nvSpPr>
        <p:spPr>
          <a:xfrm>
            <a:off x="9232709" y="4712011"/>
            <a:ext cx="591858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传销币   割韭菜    跑路    归零</a:t>
            </a:r>
          </a:p>
        </p:txBody>
      </p:sp>
      <p:sp>
        <p:nvSpPr>
          <p:cNvPr id="154" name="发币    韭菜     跑路     归零"/>
          <p:cNvSpPr txBox="1"/>
          <p:nvPr/>
        </p:nvSpPr>
        <p:spPr>
          <a:xfrm>
            <a:off x="9289034" y="6560080"/>
            <a:ext cx="5805933" cy="2990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>
                <a:latin typeface="+mj-lt"/>
                <a:ea typeface="+mj-ea"/>
                <a:cs typeface="+mj-cs"/>
                <a:sym typeface="Helvetica Neue"/>
              </a:defRPr>
            </a:pPr>
            <a:r>
              <a:t>“在通往财富自由之路上”</a:t>
            </a:r>
          </a:p>
          <a:p>
            <a:pPr>
              <a:defRPr sz="4000" b="1">
                <a:latin typeface="+mj-lt"/>
                <a:ea typeface="+mj-ea"/>
                <a:cs typeface="+mj-cs"/>
                <a:sym typeface="Helvetica Neue"/>
              </a:defRPr>
            </a:pPr>
            <a:r>
              <a:t>“有神秘资金入场”</a:t>
            </a:r>
          </a:p>
          <a:p>
            <a:pPr>
              <a:defRPr sz="4000" b="1">
                <a:latin typeface="+mj-lt"/>
                <a:ea typeface="+mj-ea"/>
                <a:cs typeface="+mj-cs"/>
                <a:sym typeface="Helvetica Neue"/>
              </a:defRPr>
            </a:pPr>
            <a:r>
              <a:t>“神秘资金就是你们”</a:t>
            </a:r>
          </a:p>
          <a:p>
            <a:pPr>
              <a:defRPr sz="4000" b="1">
                <a:latin typeface="+mj-lt"/>
                <a:ea typeface="+mj-ea"/>
                <a:cs typeface="+mj-cs"/>
                <a:sym typeface="Helvetica Neue"/>
              </a:defRPr>
            </a:pPr>
            <a:r>
              <a:t>“你们都是傻……”</a:t>
            </a:r>
          </a:p>
        </p:txBody>
      </p:sp>
      <p:sp>
        <p:nvSpPr>
          <p:cNvPr id="155" name="在信任变革的基础上 天然适合的场景属性"/>
          <p:cNvSpPr txBox="1"/>
          <p:nvPr/>
        </p:nvSpPr>
        <p:spPr>
          <a:xfrm>
            <a:off x="9277350" y="10674856"/>
            <a:ext cx="582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但行业并不是个骗局</a:t>
            </a:r>
          </a:p>
        </p:txBody>
      </p:sp>
      <p:pic>
        <p:nvPicPr>
          <p:cNvPr id="156" name="横版绿色.png" descr="横版绿色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693" y="12711805"/>
            <a:ext cx="1780077" cy="314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G_WHITE_04.jpg" descr="BG_WHITE_04.jpg"/>
          <p:cNvPicPr>
            <a:picLocks/>
          </p:cNvPicPr>
          <p:nvPr/>
        </p:nvPicPr>
        <p:blipFill>
          <a:blip r:embed="rId2">
            <a:extLst/>
          </a:blip>
          <a:srcRect r="6060"/>
          <a:stretch>
            <a:fillRect/>
          </a:stretch>
        </p:blipFill>
        <p:spPr>
          <a:xfrm>
            <a:off x="0" y="-330"/>
            <a:ext cx="24383983" cy="1375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三角形" descr="三角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7984" y="2083617"/>
            <a:ext cx="10588540" cy="9014719"/>
          </a:xfrm>
          <a:prstGeom prst="rect">
            <a:avLst/>
          </a:prstGeom>
        </p:spPr>
      </p:pic>
      <p:sp>
        <p:nvSpPr>
          <p:cNvPr id="161" name="高回报"/>
          <p:cNvSpPr txBox="1"/>
          <p:nvPr/>
        </p:nvSpPr>
        <p:spPr>
          <a:xfrm>
            <a:off x="5523901" y="11370440"/>
            <a:ext cx="16002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008E5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高回报</a:t>
            </a:r>
          </a:p>
        </p:txBody>
      </p:sp>
      <p:sp>
        <p:nvSpPr>
          <p:cNvPr id="162" name="低风险"/>
          <p:cNvSpPr txBox="1"/>
          <p:nvPr/>
        </p:nvSpPr>
        <p:spPr>
          <a:xfrm>
            <a:off x="11430127" y="1558160"/>
            <a:ext cx="16002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418E51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低风险</a:t>
            </a:r>
          </a:p>
        </p:txBody>
      </p:sp>
      <p:sp>
        <p:nvSpPr>
          <p:cNvPr id="163" name="高流动"/>
          <p:cNvSpPr txBox="1"/>
          <p:nvPr/>
        </p:nvSpPr>
        <p:spPr>
          <a:xfrm>
            <a:off x="17628581" y="11370440"/>
            <a:ext cx="16002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008E5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高流动</a:t>
            </a:r>
          </a:p>
        </p:txBody>
      </p:sp>
      <p:sp>
        <p:nvSpPr>
          <p:cNvPr id="164" name="投资的 “不可能三角”"/>
          <p:cNvSpPr txBox="1"/>
          <p:nvPr/>
        </p:nvSpPr>
        <p:spPr>
          <a:xfrm>
            <a:off x="10598980" y="6706368"/>
            <a:ext cx="360654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8E54"/>
                </a:solidFill>
              </a:defRPr>
            </a:lvl1pPr>
          </a:lstStyle>
          <a:p>
            <a:r>
              <a:t>投资的 “不可能三角”</a:t>
            </a:r>
          </a:p>
        </p:txBody>
      </p:sp>
      <p:sp>
        <p:nvSpPr>
          <p:cNvPr id="165" name="喊盘侠的经典骗局"/>
          <p:cNvSpPr txBox="1"/>
          <p:nvPr/>
        </p:nvSpPr>
        <p:spPr>
          <a:xfrm>
            <a:off x="10821103" y="8362488"/>
            <a:ext cx="3162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8E54"/>
                </a:solidFill>
              </a:defRPr>
            </a:lvl1pPr>
          </a:lstStyle>
          <a:p>
            <a:r>
              <a:t>喊盘侠的经典骗局</a:t>
            </a:r>
          </a:p>
        </p:txBody>
      </p:sp>
      <p:pic>
        <p:nvPicPr>
          <p:cNvPr id="166" name="横版绿色.png" descr="横版绿色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0693" y="12730919"/>
            <a:ext cx="1780077" cy="314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BG_WHITE_04.jpg" descr="BG_WHITE_04.jpg"/>
          <p:cNvPicPr>
            <a:picLocks/>
          </p:cNvPicPr>
          <p:nvPr/>
        </p:nvPicPr>
        <p:blipFill>
          <a:blip r:embed="rId2">
            <a:extLst/>
          </a:blip>
          <a:srcRect r="6060"/>
          <a:stretch>
            <a:fillRect/>
          </a:stretch>
        </p:blipFill>
        <p:spPr>
          <a:xfrm>
            <a:off x="0" y="-330"/>
            <a:ext cx="24383983" cy="1375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横版绿色.png" descr="横版绿色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693" y="12730919"/>
            <a:ext cx="1780077" cy="31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线条" descr="线条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947" y="7727660"/>
            <a:ext cx="23784330" cy="412223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圆形"/>
          <p:cNvSpPr/>
          <p:nvPr/>
        </p:nvSpPr>
        <p:spPr>
          <a:xfrm>
            <a:off x="5842692" y="10073259"/>
            <a:ext cx="418317" cy="418317"/>
          </a:xfrm>
          <a:prstGeom prst="ellipse">
            <a:avLst/>
          </a:prstGeom>
          <a:solidFill>
            <a:srgbClr val="04B5EC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grpSp>
        <p:nvGrpSpPr>
          <p:cNvPr id="178" name="成组"/>
          <p:cNvGrpSpPr/>
          <p:nvPr/>
        </p:nvGrpSpPr>
        <p:grpSpPr>
          <a:xfrm>
            <a:off x="4125456" y="6283128"/>
            <a:ext cx="3066496" cy="3045721"/>
            <a:chOff x="0" y="0"/>
            <a:chExt cx="3066494" cy="3045720"/>
          </a:xfrm>
        </p:grpSpPr>
        <p:grpSp>
          <p:nvGrpSpPr>
            <p:cNvPr id="174" name="成组"/>
            <p:cNvGrpSpPr/>
            <p:nvPr/>
          </p:nvGrpSpPr>
          <p:grpSpPr>
            <a:xfrm>
              <a:off x="-1" y="-1"/>
              <a:ext cx="3066496" cy="3045722"/>
              <a:chOff x="0" y="0"/>
              <a:chExt cx="3066494" cy="3045720"/>
            </a:xfrm>
          </p:grpSpPr>
          <p:sp>
            <p:nvSpPr>
              <p:cNvPr id="172" name="引文气泡"/>
              <p:cNvSpPr/>
              <p:nvPr/>
            </p:nvSpPr>
            <p:spPr>
              <a:xfrm>
                <a:off x="0" y="-1"/>
                <a:ext cx="3066496" cy="3045722"/>
              </a:xfrm>
              <a:prstGeom prst="wedgeEllipseCallout">
                <a:avLst>
                  <a:gd name="adj1" fmla="val 9096"/>
                  <a:gd name="adj2" fmla="val 69529"/>
                </a:avLst>
              </a:prstGeom>
              <a:noFill/>
              <a:ln w="25400" cap="flat">
                <a:solidFill>
                  <a:srgbClr val="92D05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17375E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  <a:endParaRPr/>
              </a:p>
            </p:txBody>
          </p:sp>
          <p:sp>
            <p:nvSpPr>
              <p:cNvPr id="173" name="圆形"/>
              <p:cNvSpPr/>
              <p:nvPr/>
            </p:nvSpPr>
            <p:spPr>
              <a:xfrm>
                <a:off x="345483" y="347393"/>
                <a:ext cx="2350929" cy="2350931"/>
              </a:xfrm>
              <a:prstGeom prst="ellipse">
                <a:avLst/>
              </a:prstGeom>
              <a:solidFill>
                <a:srgbClr val="92D050"/>
              </a:solidFill>
              <a:ln w="25400" cap="flat">
                <a:solidFill>
                  <a:srgbClr val="92D05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sz="4000">
                    <a:solidFill>
                      <a:srgbClr val="0070C0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  <a:endParaRPr/>
              </a:p>
            </p:txBody>
          </p:sp>
        </p:grpSp>
        <p:grpSp>
          <p:nvGrpSpPr>
            <p:cNvPr id="177" name="一个预告"/>
            <p:cNvGrpSpPr/>
            <p:nvPr/>
          </p:nvGrpSpPr>
          <p:grpSpPr>
            <a:xfrm>
              <a:off x="502002" y="930585"/>
              <a:ext cx="2005874" cy="1191727"/>
              <a:chOff x="0" y="0"/>
              <a:chExt cx="2005873" cy="1191725"/>
            </a:xfrm>
          </p:grpSpPr>
          <p:sp>
            <p:nvSpPr>
              <p:cNvPr id="175" name="矩形"/>
              <p:cNvSpPr/>
              <p:nvPr/>
            </p:nvSpPr>
            <p:spPr>
              <a:xfrm>
                <a:off x="-1" y="0"/>
                <a:ext cx="2005875" cy="1191726"/>
              </a:xfrm>
              <a:prstGeom prst="rect">
                <a:avLst/>
              </a:prstGeom>
              <a:noFill/>
              <a:ln w="9525" cap="flat">
                <a:solidFill>
                  <a:srgbClr val="92D05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sz="2600">
                    <a:solidFill>
                      <a:srgbClr val="FFFFFF"/>
                    </a:solidFill>
                    <a:latin typeface="PingFang SC Semibold"/>
                    <a:ea typeface="PingFang SC Semibold"/>
                    <a:cs typeface="PingFang SC Semibold"/>
                    <a:sym typeface="PingFang SC Semibold"/>
                  </a:defRPr>
                </a:pPr>
                <a:endParaRPr/>
              </a:p>
            </p:txBody>
          </p:sp>
          <p:sp>
            <p:nvSpPr>
              <p:cNvPr id="176" name="主网上线"/>
              <p:cNvSpPr txBox="1"/>
              <p:nvPr/>
            </p:nvSpPr>
            <p:spPr>
              <a:xfrm>
                <a:off x="-1" y="315194"/>
                <a:ext cx="2005875" cy="5613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14400">
                  <a:defRPr sz="2600">
                    <a:solidFill>
                      <a:srgbClr val="FFFFFF"/>
                    </a:solidFill>
                    <a:latin typeface="PingFang SC Semibold"/>
                    <a:ea typeface="PingFang SC Semibold"/>
                    <a:cs typeface="PingFang SC Semibold"/>
                    <a:sym typeface="PingFang SC Semibold"/>
                  </a:defRPr>
                </a:lvl1pPr>
              </a:lstStyle>
              <a:p>
                <a:r>
                  <a:t>主网上线</a:t>
                </a:r>
              </a:p>
            </p:txBody>
          </p:sp>
        </p:grpSp>
      </p:grpSp>
      <p:sp>
        <p:nvSpPr>
          <p:cNvPr id="179" name="圆形"/>
          <p:cNvSpPr/>
          <p:nvPr/>
        </p:nvSpPr>
        <p:spPr>
          <a:xfrm>
            <a:off x="12556262" y="8216189"/>
            <a:ext cx="418317" cy="418317"/>
          </a:xfrm>
          <a:prstGeom prst="ellipse">
            <a:avLst/>
          </a:prstGeom>
          <a:solidFill>
            <a:srgbClr val="04B5EC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grpSp>
        <p:nvGrpSpPr>
          <p:cNvPr id="184" name="成组"/>
          <p:cNvGrpSpPr/>
          <p:nvPr/>
        </p:nvGrpSpPr>
        <p:grpSpPr>
          <a:xfrm>
            <a:off x="11824833" y="9185439"/>
            <a:ext cx="3066496" cy="3045722"/>
            <a:chOff x="0" y="0"/>
            <a:chExt cx="3066494" cy="3045721"/>
          </a:xfrm>
        </p:grpSpPr>
        <p:grpSp>
          <p:nvGrpSpPr>
            <p:cNvPr id="182" name="成组"/>
            <p:cNvGrpSpPr/>
            <p:nvPr/>
          </p:nvGrpSpPr>
          <p:grpSpPr>
            <a:xfrm>
              <a:off x="-1" y="-1"/>
              <a:ext cx="3066496" cy="3045723"/>
              <a:chOff x="0" y="0"/>
              <a:chExt cx="3066494" cy="3045721"/>
            </a:xfrm>
          </p:grpSpPr>
          <p:sp>
            <p:nvSpPr>
              <p:cNvPr id="180" name="引文气泡"/>
              <p:cNvSpPr/>
              <p:nvPr/>
            </p:nvSpPr>
            <p:spPr>
              <a:xfrm>
                <a:off x="0" y="0"/>
                <a:ext cx="3066496" cy="3045722"/>
              </a:xfrm>
              <a:prstGeom prst="wedgeEllipseCallout">
                <a:avLst>
                  <a:gd name="adj1" fmla="val -15945"/>
                  <a:gd name="adj2" fmla="val -64993"/>
                </a:avLst>
              </a:prstGeom>
              <a:noFill/>
              <a:ln w="25400" cap="flat">
                <a:solidFill>
                  <a:srgbClr val="00C898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17375E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  <a:endParaRPr/>
              </a:p>
            </p:txBody>
          </p:sp>
          <p:sp>
            <p:nvSpPr>
              <p:cNvPr id="181" name="圆形"/>
              <p:cNvSpPr/>
              <p:nvPr/>
            </p:nvSpPr>
            <p:spPr>
              <a:xfrm>
                <a:off x="349555" y="352711"/>
                <a:ext cx="2350933" cy="2350933"/>
              </a:xfrm>
              <a:prstGeom prst="ellipse">
                <a:avLst/>
              </a:prstGeom>
              <a:solidFill>
                <a:srgbClr val="00C8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sz="4000">
                    <a:solidFill>
                      <a:srgbClr val="0070C0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  <a:endParaRPr/>
              </a:p>
            </p:txBody>
          </p:sp>
        </p:grpSp>
        <p:sp>
          <p:nvSpPr>
            <p:cNvPr id="183" name="细致…"/>
            <p:cNvSpPr txBox="1"/>
            <p:nvPr/>
          </p:nvSpPr>
          <p:spPr>
            <a:xfrm>
              <a:off x="530750" y="938401"/>
              <a:ext cx="2004992" cy="1031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14400">
                <a:defRPr sz="2600">
                  <a:solidFill>
                    <a:srgbClr val="FFFFFF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pPr>
              <a:r>
                <a:t>Dapp</a:t>
              </a:r>
            </a:p>
            <a:p>
              <a:pPr defTabSz="914400">
                <a:defRPr sz="2600">
                  <a:solidFill>
                    <a:srgbClr val="FFFFFF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pPr>
              <a:r>
                <a:t>构成生态</a:t>
              </a:r>
            </a:p>
          </p:txBody>
        </p:sp>
      </p:grpSp>
      <p:sp>
        <p:nvSpPr>
          <p:cNvPr id="185" name="圆形"/>
          <p:cNvSpPr/>
          <p:nvPr/>
        </p:nvSpPr>
        <p:spPr>
          <a:xfrm>
            <a:off x="19355156" y="7596830"/>
            <a:ext cx="418317" cy="418317"/>
          </a:xfrm>
          <a:prstGeom prst="ellipse">
            <a:avLst/>
          </a:prstGeom>
          <a:solidFill>
            <a:srgbClr val="04B5EC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def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grpSp>
        <p:nvGrpSpPr>
          <p:cNvPr id="190" name="成组"/>
          <p:cNvGrpSpPr/>
          <p:nvPr/>
        </p:nvGrpSpPr>
        <p:grpSpPr>
          <a:xfrm>
            <a:off x="18031067" y="3515360"/>
            <a:ext cx="3066496" cy="3045722"/>
            <a:chOff x="0" y="0"/>
            <a:chExt cx="3066494" cy="3045720"/>
          </a:xfrm>
        </p:grpSpPr>
        <p:grpSp>
          <p:nvGrpSpPr>
            <p:cNvPr id="188" name="成组"/>
            <p:cNvGrpSpPr/>
            <p:nvPr/>
          </p:nvGrpSpPr>
          <p:grpSpPr>
            <a:xfrm>
              <a:off x="-1" y="-1"/>
              <a:ext cx="3066496" cy="3045722"/>
              <a:chOff x="0" y="0"/>
              <a:chExt cx="3066494" cy="3045720"/>
            </a:xfrm>
          </p:grpSpPr>
          <p:sp>
            <p:nvSpPr>
              <p:cNvPr id="186" name="引文气泡"/>
              <p:cNvSpPr/>
              <p:nvPr/>
            </p:nvSpPr>
            <p:spPr>
              <a:xfrm>
                <a:off x="0" y="-1"/>
                <a:ext cx="3066496" cy="3045722"/>
              </a:xfrm>
              <a:prstGeom prst="wedgeEllipseCallout">
                <a:avLst>
                  <a:gd name="adj1" fmla="val 545"/>
                  <a:gd name="adj2" fmla="val 72758"/>
                </a:avLst>
              </a:prstGeom>
              <a:noFill/>
              <a:ln w="25400" cap="flat">
                <a:solidFill>
                  <a:srgbClr val="00C88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17375E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  <a:endParaRPr/>
              </a:p>
            </p:txBody>
          </p:sp>
          <p:sp>
            <p:nvSpPr>
              <p:cNvPr id="187" name="圆形"/>
              <p:cNvSpPr/>
              <p:nvPr/>
            </p:nvSpPr>
            <p:spPr>
              <a:xfrm>
                <a:off x="389542" y="362245"/>
                <a:ext cx="2350933" cy="2350931"/>
              </a:xfrm>
              <a:prstGeom prst="ellipse">
                <a:avLst/>
              </a:prstGeom>
              <a:solidFill>
                <a:srgbClr val="00C88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914400">
                  <a:defRPr sz="4000">
                    <a:solidFill>
                      <a:srgbClr val="0070C0"/>
                    </a:solidFill>
                    <a:latin typeface="Trebuchet MS"/>
                    <a:ea typeface="Trebuchet MS"/>
                    <a:cs typeface="Trebuchet MS"/>
                    <a:sym typeface="Trebuchet MS"/>
                  </a:defRPr>
                </a:pPr>
                <a:endParaRPr/>
              </a:p>
            </p:txBody>
          </p:sp>
        </p:grpSp>
        <p:sp>
          <p:nvSpPr>
            <p:cNvPr id="189" name="反馈…"/>
            <p:cNvSpPr txBox="1"/>
            <p:nvPr/>
          </p:nvSpPr>
          <p:spPr>
            <a:xfrm>
              <a:off x="585142" y="971860"/>
              <a:ext cx="1987232" cy="1031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14400">
                <a:defRPr sz="2600">
                  <a:solidFill>
                    <a:srgbClr val="FFFFFF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pPr>
              <a:r>
                <a:t>用户</a:t>
              </a:r>
            </a:p>
            <a:p>
              <a:pPr defTabSz="914400">
                <a:defRPr sz="2600">
                  <a:solidFill>
                    <a:srgbClr val="FFFFFF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pPr>
              <a:r>
                <a:t>产生价值</a:t>
              </a:r>
            </a:p>
          </p:txBody>
        </p:sp>
      </p:grpSp>
      <p:pic>
        <p:nvPicPr>
          <p:cNvPr id="196" name="连接线" descr="连接线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83209" y="3099078"/>
            <a:ext cx="14354640" cy="7151881"/>
          </a:xfrm>
          <a:prstGeom prst="rect">
            <a:avLst/>
          </a:prstGeom>
        </p:spPr>
      </p:pic>
      <p:pic>
        <p:nvPicPr>
          <p:cNvPr id="198" name="连接线" descr="连接线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49331" y="7934701"/>
            <a:ext cx="14057734" cy="5677803"/>
          </a:xfrm>
          <a:prstGeom prst="rect">
            <a:avLst/>
          </a:prstGeom>
        </p:spPr>
      </p:pic>
      <p:sp>
        <p:nvSpPr>
          <p:cNvPr id="193" name="时间线"/>
          <p:cNvSpPr txBox="1"/>
          <p:nvPr/>
        </p:nvSpPr>
        <p:spPr>
          <a:xfrm>
            <a:off x="20712157" y="2882928"/>
            <a:ext cx="125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时间线</a:t>
            </a:r>
          </a:p>
        </p:txBody>
      </p:sp>
      <p:sp>
        <p:nvSpPr>
          <p:cNvPr id="194" name="价值线"/>
          <p:cNvSpPr txBox="1"/>
          <p:nvPr/>
        </p:nvSpPr>
        <p:spPr>
          <a:xfrm>
            <a:off x="4095294" y="12672415"/>
            <a:ext cx="125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价值线</a:t>
            </a:r>
          </a:p>
        </p:txBody>
      </p:sp>
      <p:sp>
        <p:nvSpPr>
          <p:cNvPr id="195" name="价值判断并不复杂…"/>
          <p:cNvSpPr txBox="1"/>
          <p:nvPr/>
        </p:nvSpPr>
        <p:spPr>
          <a:xfrm>
            <a:off x="1679267" y="1390127"/>
            <a:ext cx="83185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rgbClr val="008E54"/>
                </a:solidFill>
              </a:defRPr>
            </a:pPr>
            <a:r>
              <a:t>价值判断并不复杂</a:t>
            </a:r>
          </a:p>
          <a:p>
            <a:pPr algn="l">
              <a:defRPr sz="3800">
                <a:solidFill>
                  <a:srgbClr val="008E54"/>
                </a:solidFill>
              </a:defRPr>
            </a:pPr>
            <a:r>
              <a:t>但生态建立完成之前只有空想没有价值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无懈可击的评级分析产品必须依赖完善的调查角度"/>
          <p:cNvSpPr txBox="1"/>
          <p:nvPr/>
        </p:nvSpPr>
        <p:spPr>
          <a:xfrm>
            <a:off x="676105" y="772591"/>
            <a:ext cx="7899598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一个完整的区块链项目由四部分组成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882E8C-4695-4F4E-B54A-833D8160EFE0}"/>
              </a:ext>
            </a:extLst>
          </p:cNvPr>
          <p:cNvGrpSpPr/>
          <p:nvPr/>
        </p:nvGrpSpPr>
        <p:grpSpPr>
          <a:xfrm>
            <a:off x="9688248" y="5596954"/>
            <a:ext cx="14346632" cy="8656681"/>
            <a:chOff x="4573323" y="2882329"/>
            <a:chExt cx="14346632" cy="8656681"/>
          </a:xfrm>
        </p:grpSpPr>
        <p:grpSp>
          <p:nvGrpSpPr>
            <p:cNvPr id="220" name="成组"/>
            <p:cNvGrpSpPr/>
            <p:nvPr/>
          </p:nvGrpSpPr>
          <p:grpSpPr>
            <a:xfrm>
              <a:off x="4573323" y="3261326"/>
              <a:ext cx="6935805" cy="6947469"/>
              <a:chOff x="0" y="-1"/>
              <a:chExt cx="6935804" cy="6947468"/>
            </a:xfrm>
          </p:grpSpPr>
          <p:sp>
            <p:nvSpPr>
              <p:cNvPr id="205" name="形状"/>
              <p:cNvSpPr/>
              <p:nvPr/>
            </p:nvSpPr>
            <p:spPr>
              <a:xfrm>
                <a:off x="-1" y="-1"/>
                <a:ext cx="6935806" cy="6947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7"/>
                    </a:moveTo>
                    <a:cubicBezTo>
                      <a:pt x="21600" y="16758"/>
                      <a:pt x="16758" y="21600"/>
                      <a:pt x="10827" y="21600"/>
                    </a:cubicBezTo>
                    <a:cubicBezTo>
                      <a:pt x="4842" y="21600"/>
                      <a:pt x="0" y="16758"/>
                      <a:pt x="0" y="10827"/>
                    </a:cubicBezTo>
                    <a:cubicBezTo>
                      <a:pt x="0" y="4842"/>
                      <a:pt x="4897" y="0"/>
                      <a:pt x="10882" y="0"/>
                    </a:cubicBezTo>
                    <a:cubicBezTo>
                      <a:pt x="16812" y="0"/>
                      <a:pt x="21600" y="4842"/>
                      <a:pt x="21600" y="10827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0E80C9"/>
                  </a:gs>
                  <a:gs pos="82000">
                    <a:srgbClr val="074064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06" name="线条"/>
              <p:cNvSpPr/>
              <p:nvPr/>
            </p:nvSpPr>
            <p:spPr>
              <a:xfrm flipV="1">
                <a:off x="470433" y="3412141"/>
                <a:ext cx="3024564" cy="455776"/>
              </a:xfrm>
              <a:prstGeom prst="line">
                <a:avLst/>
              </a:prstGeom>
              <a:noFill/>
              <a:ln w="11113" cap="flat">
                <a:solidFill>
                  <a:srgbClr val="2D188B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07" name="线条"/>
              <p:cNvSpPr/>
              <p:nvPr/>
            </p:nvSpPr>
            <p:spPr>
              <a:xfrm>
                <a:off x="3494995" y="3412141"/>
                <a:ext cx="2219164" cy="613450"/>
              </a:xfrm>
              <a:prstGeom prst="line">
                <a:avLst/>
              </a:prstGeom>
              <a:noFill/>
              <a:ln w="11113" cap="flat">
                <a:solidFill>
                  <a:srgbClr val="2D188B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08" name="形状"/>
              <p:cNvSpPr/>
              <p:nvPr/>
            </p:nvSpPr>
            <p:spPr>
              <a:xfrm>
                <a:off x="470433" y="-1"/>
                <a:ext cx="3024564" cy="3867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10849"/>
                      <a:pt x="10238" y="0"/>
                      <a:pt x="21600" y="0"/>
                    </a:cubicBezTo>
                    <a:cubicBezTo>
                      <a:pt x="21600" y="19059"/>
                      <a:pt x="21600" y="19059"/>
                      <a:pt x="21600" y="1905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454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09" name="形状"/>
              <p:cNvSpPr/>
              <p:nvPr/>
            </p:nvSpPr>
            <p:spPr>
              <a:xfrm>
                <a:off x="1169924" y="751410"/>
                <a:ext cx="2325073" cy="3010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10926"/>
                      <a:pt x="10232" y="0"/>
                      <a:pt x="21600" y="0"/>
                    </a:cubicBezTo>
                    <a:cubicBezTo>
                      <a:pt x="21600" y="19088"/>
                      <a:pt x="21600" y="19088"/>
                      <a:pt x="21600" y="1908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BAEF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0" name="形状"/>
              <p:cNvSpPr/>
              <p:nvPr/>
            </p:nvSpPr>
            <p:spPr>
              <a:xfrm>
                <a:off x="1869416" y="1522529"/>
                <a:ext cx="1625581" cy="2135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10800"/>
                      <a:pt x="10219" y="0"/>
                      <a:pt x="21600" y="0"/>
                    </a:cubicBezTo>
                    <a:cubicBezTo>
                      <a:pt x="21600" y="19121"/>
                      <a:pt x="21600" y="19121"/>
                      <a:pt x="21600" y="19121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A9A8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1" name="形状"/>
              <p:cNvSpPr/>
              <p:nvPr/>
            </p:nvSpPr>
            <p:spPr>
              <a:xfrm>
                <a:off x="2568907" y="2273940"/>
                <a:ext cx="926090" cy="127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10948"/>
                      <a:pt x="10189" y="0"/>
                      <a:pt x="21600" y="0"/>
                    </a:cubicBezTo>
                    <a:cubicBezTo>
                      <a:pt x="21600" y="19233"/>
                      <a:pt x="21600" y="19233"/>
                      <a:pt x="21600" y="19233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454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2" name="形状"/>
              <p:cNvSpPr/>
              <p:nvPr/>
            </p:nvSpPr>
            <p:spPr>
              <a:xfrm>
                <a:off x="470433" y="3412141"/>
                <a:ext cx="5243726" cy="771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764"/>
                    </a:moveTo>
                    <a:cubicBezTo>
                      <a:pt x="2448" y="18164"/>
                      <a:pt x="7056" y="21600"/>
                      <a:pt x="12384" y="21600"/>
                    </a:cubicBezTo>
                    <a:cubicBezTo>
                      <a:pt x="15912" y="21600"/>
                      <a:pt x="19152" y="20127"/>
                      <a:pt x="21600" y="17182"/>
                    </a:cubicBezTo>
                    <a:cubicBezTo>
                      <a:pt x="12456" y="0"/>
                      <a:pt x="12456" y="0"/>
                      <a:pt x="12456" y="0"/>
                    </a:cubicBezTo>
                    <a:lnTo>
                      <a:pt x="0" y="12764"/>
                    </a:lnTo>
                    <a:close/>
                  </a:path>
                </a:pathLst>
              </a:custGeom>
              <a:solidFill>
                <a:srgbClr val="849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3" name="形状"/>
              <p:cNvSpPr/>
              <p:nvPr/>
            </p:nvSpPr>
            <p:spPr>
              <a:xfrm>
                <a:off x="1169924" y="3412142"/>
                <a:ext cx="4036859" cy="5962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706"/>
                    </a:moveTo>
                    <a:cubicBezTo>
                      <a:pt x="2525" y="17788"/>
                      <a:pt x="7106" y="21600"/>
                      <a:pt x="12343" y="21600"/>
                    </a:cubicBezTo>
                    <a:cubicBezTo>
                      <a:pt x="15896" y="21600"/>
                      <a:pt x="19075" y="19694"/>
                      <a:pt x="21600" y="17153"/>
                    </a:cubicBezTo>
                    <a:cubicBezTo>
                      <a:pt x="12436" y="0"/>
                      <a:pt x="12436" y="0"/>
                      <a:pt x="12436" y="0"/>
                    </a:cubicBezTo>
                    <a:lnTo>
                      <a:pt x="0" y="12706"/>
                    </a:lnTo>
                    <a:close/>
                  </a:path>
                </a:pathLst>
              </a:custGeom>
              <a:solidFill>
                <a:srgbClr val="D6F5A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4" name="形状"/>
              <p:cNvSpPr/>
              <p:nvPr/>
            </p:nvSpPr>
            <p:spPr>
              <a:xfrm>
                <a:off x="1869416" y="3412142"/>
                <a:ext cx="2812746" cy="404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843"/>
                    </a:moveTo>
                    <a:cubicBezTo>
                      <a:pt x="19051" y="19722"/>
                      <a:pt x="15831" y="21600"/>
                      <a:pt x="12343" y="21600"/>
                    </a:cubicBezTo>
                    <a:cubicBezTo>
                      <a:pt x="7245" y="21600"/>
                      <a:pt x="2683" y="17843"/>
                      <a:pt x="0" y="13148"/>
                    </a:cubicBezTo>
                    <a:cubicBezTo>
                      <a:pt x="12477" y="0"/>
                      <a:pt x="12477" y="0"/>
                      <a:pt x="12477" y="0"/>
                    </a:cubicBezTo>
                    <a:lnTo>
                      <a:pt x="21600" y="17843"/>
                    </a:lnTo>
                    <a:close/>
                  </a:path>
                </a:pathLst>
              </a:custGeom>
              <a:solidFill>
                <a:srgbClr val="CBC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5" name="形状"/>
              <p:cNvSpPr/>
              <p:nvPr/>
            </p:nvSpPr>
            <p:spPr>
              <a:xfrm>
                <a:off x="2568907" y="3412142"/>
                <a:ext cx="1588637" cy="226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292"/>
                    </a:moveTo>
                    <a:cubicBezTo>
                      <a:pt x="3086" y="18277"/>
                      <a:pt x="7596" y="21600"/>
                      <a:pt x="12580" y="21600"/>
                    </a:cubicBezTo>
                    <a:cubicBezTo>
                      <a:pt x="15903" y="21600"/>
                      <a:pt x="18989" y="19938"/>
                      <a:pt x="21600" y="16615"/>
                    </a:cubicBezTo>
                    <a:cubicBezTo>
                      <a:pt x="12580" y="0"/>
                      <a:pt x="12580" y="0"/>
                      <a:pt x="12580" y="0"/>
                    </a:cubicBezTo>
                    <a:lnTo>
                      <a:pt x="0" y="13292"/>
                    </a:lnTo>
                    <a:close/>
                  </a:path>
                </a:pathLst>
              </a:custGeom>
              <a:solidFill>
                <a:srgbClr val="849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6" name="形状"/>
              <p:cNvSpPr/>
              <p:nvPr/>
            </p:nvSpPr>
            <p:spPr>
              <a:xfrm>
                <a:off x="3494995" y="-2"/>
                <a:ext cx="2219164" cy="4025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395" y="0"/>
                      <a:pt x="21600" y="11270"/>
                      <a:pt x="21600" y="21600"/>
                    </a:cubicBezTo>
                    <a:cubicBezTo>
                      <a:pt x="0" y="18313"/>
                      <a:pt x="0" y="18313"/>
                      <a:pt x="0" y="183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7" name="形状"/>
              <p:cNvSpPr/>
              <p:nvPr/>
            </p:nvSpPr>
            <p:spPr>
              <a:xfrm>
                <a:off x="3494995" y="751410"/>
                <a:ext cx="1711786" cy="3133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461" y="0"/>
                      <a:pt x="21600" y="11343"/>
                      <a:pt x="21600" y="21600"/>
                    </a:cubicBezTo>
                    <a:cubicBezTo>
                      <a:pt x="0" y="18342"/>
                      <a:pt x="0" y="18342"/>
                      <a:pt x="0" y="1834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E71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8" name="形状"/>
              <p:cNvSpPr/>
              <p:nvPr/>
            </p:nvSpPr>
            <p:spPr>
              <a:xfrm>
                <a:off x="3494995" y="1522529"/>
                <a:ext cx="1187167" cy="2222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435" y="0"/>
                      <a:pt x="21600" y="11225"/>
                      <a:pt x="21600" y="21600"/>
                    </a:cubicBezTo>
                    <a:cubicBezTo>
                      <a:pt x="0" y="18369"/>
                      <a:pt x="0" y="18369"/>
                      <a:pt x="0" y="183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D8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9" name="形状"/>
              <p:cNvSpPr/>
              <p:nvPr/>
            </p:nvSpPr>
            <p:spPr>
              <a:xfrm>
                <a:off x="3494995" y="2273940"/>
                <a:ext cx="662549" cy="1313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37" y="0"/>
                      <a:pt x="21600" y="11520"/>
                      <a:pt x="21600" y="21600"/>
                    </a:cubicBezTo>
                    <a:cubicBezTo>
                      <a:pt x="0" y="18720"/>
                      <a:pt x="0" y="18720"/>
                      <a:pt x="0" y="187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21" name="线条"/>
            <p:cNvSpPr/>
            <p:nvPr/>
          </p:nvSpPr>
          <p:spPr>
            <a:xfrm flipH="1" flipV="1">
              <a:off x="9484030" y="6507391"/>
              <a:ext cx="4490371" cy="868076"/>
            </a:xfrm>
            <a:prstGeom prst="line">
              <a:avLst/>
            </a:prstGeom>
            <a:ln w="6350">
              <a:solidFill>
                <a:srgbClr val="393A39"/>
              </a:solidFill>
              <a:miter lim="400000"/>
              <a:tailEnd type="oval"/>
            </a:ln>
          </p:spPr>
          <p:txBody>
            <a:bodyPr lIns="45718" tIns="45718" rIns="45718" bIns="45718"/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2" name="线条"/>
            <p:cNvSpPr/>
            <p:nvPr/>
          </p:nvSpPr>
          <p:spPr>
            <a:xfrm flipH="1" flipV="1">
              <a:off x="10014818" y="7021545"/>
              <a:ext cx="4036411" cy="2376147"/>
            </a:xfrm>
            <a:prstGeom prst="line">
              <a:avLst/>
            </a:prstGeom>
            <a:ln w="6350">
              <a:solidFill>
                <a:srgbClr val="393A39"/>
              </a:solidFill>
              <a:miter lim="400000"/>
              <a:tailEnd type="oval"/>
            </a:ln>
          </p:spPr>
          <p:txBody>
            <a:bodyPr lIns="45718" tIns="45718" rIns="45718" bIns="45718"/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3" name="线条"/>
            <p:cNvSpPr/>
            <p:nvPr/>
          </p:nvSpPr>
          <p:spPr>
            <a:xfrm flipH="1">
              <a:off x="8829435" y="5685487"/>
              <a:ext cx="5136003" cy="291911"/>
            </a:xfrm>
            <a:prstGeom prst="line">
              <a:avLst/>
            </a:prstGeom>
            <a:ln w="6350">
              <a:solidFill>
                <a:srgbClr val="393A39"/>
              </a:solidFill>
              <a:miter lim="400000"/>
              <a:tailEnd type="oval"/>
            </a:ln>
          </p:spPr>
          <p:txBody>
            <a:bodyPr lIns="45718" tIns="45718" rIns="45718" bIns="45718"/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4" name="线条"/>
            <p:cNvSpPr/>
            <p:nvPr/>
          </p:nvSpPr>
          <p:spPr>
            <a:xfrm flipH="1">
              <a:off x="7941561" y="3755817"/>
              <a:ext cx="6022985" cy="2160574"/>
            </a:xfrm>
            <a:prstGeom prst="line">
              <a:avLst/>
            </a:prstGeom>
            <a:ln w="6350">
              <a:solidFill>
                <a:srgbClr val="393A39"/>
              </a:solidFill>
              <a:miter lim="400000"/>
              <a:tailEnd type="oval"/>
            </a:ln>
          </p:spPr>
          <p:txBody>
            <a:bodyPr lIns="45718" tIns="45718" rIns="45718" bIns="45718"/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5" name="人事调查"/>
            <p:cNvSpPr txBox="1"/>
            <p:nvPr/>
          </p:nvSpPr>
          <p:spPr>
            <a:xfrm>
              <a:off x="16145798" y="3221189"/>
              <a:ext cx="2774157" cy="529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1828432">
                <a:lnSpc>
                  <a:spcPts val="4500"/>
                </a:lnSpc>
                <a:spcBef>
                  <a:spcPts val="1600"/>
                </a:spcBef>
                <a:defRPr sz="2700" b="1" cap="all" spc="52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token 经济模型</a:t>
              </a:r>
            </a:p>
          </p:txBody>
        </p:sp>
        <p:sp>
          <p:nvSpPr>
            <p:cNvPr id="226" name="技术评估"/>
            <p:cNvSpPr txBox="1"/>
            <p:nvPr/>
          </p:nvSpPr>
          <p:spPr>
            <a:xfrm>
              <a:off x="16177741" y="5141591"/>
              <a:ext cx="1411669" cy="529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1828432">
                <a:lnSpc>
                  <a:spcPts val="4500"/>
                </a:lnSpc>
                <a:spcBef>
                  <a:spcPts val="1600"/>
                </a:spcBef>
                <a:defRPr sz="2700" b="1" cap="all" spc="52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共识机制</a:t>
              </a:r>
            </a:p>
          </p:txBody>
        </p:sp>
        <p:sp>
          <p:nvSpPr>
            <p:cNvPr id="227" name="一级市场"/>
            <p:cNvSpPr txBox="1"/>
            <p:nvPr/>
          </p:nvSpPr>
          <p:spPr>
            <a:xfrm>
              <a:off x="16158498" y="9279594"/>
              <a:ext cx="1764586" cy="529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1828432">
                <a:lnSpc>
                  <a:spcPts val="4500"/>
                </a:lnSpc>
                <a:spcBef>
                  <a:spcPts val="1600"/>
                </a:spcBef>
                <a:defRPr sz="2700" b="1" cap="all" spc="52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开发者社区</a:t>
              </a:r>
            </a:p>
          </p:txBody>
        </p:sp>
        <p:sp>
          <p:nvSpPr>
            <p:cNvPr id="228" name="二级市场"/>
            <p:cNvSpPr txBox="1"/>
            <p:nvPr/>
          </p:nvSpPr>
          <p:spPr>
            <a:xfrm>
              <a:off x="16168151" y="7210592"/>
              <a:ext cx="1411669" cy="529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1828432">
                <a:lnSpc>
                  <a:spcPts val="4500"/>
                </a:lnSpc>
                <a:spcBef>
                  <a:spcPts val="1600"/>
                </a:spcBef>
                <a:defRPr sz="2700" b="1" cap="all" spc="52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公链主网</a:t>
              </a:r>
            </a:p>
          </p:txBody>
        </p:sp>
        <p:sp>
          <p:nvSpPr>
            <p:cNvPr id="229" name="成组"/>
            <p:cNvSpPr/>
            <p:nvPr/>
          </p:nvSpPr>
          <p:spPr>
            <a:xfrm>
              <a:off x="14460479" y="2882329"/>
              <a:ext cx="1277681" cy="1278179"/>
            </a:xfrm>
            <a:prstGeom prst="ellipse">
              <a:avLst/>
            </a:prstGeom>
            <a:solidFill>
              <a:srgbClr val="44546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1828432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30" name="成组"/>
            <p:cNvSpPr/>
            <p:nvPr/>
          </p:nvSpPr>
          <p:spPr>
            <a:xfrm>
              <a:off x="14639569" y="8927397"/>
              <a:ext cx="1277681" cy="1278179"/>
            </a:xfrm>
            <a:prstGeom prst="ellipse">
              <a:avLst/>
            </a:prstGeom>
            <a:solidFill>
              <a:srgbClr val="119CF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1828432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234" name="成组"/>
            <p:cNvGrpSpPr/>
            <p:nvPr/>
          </p:nvGrpSpPr>
          <p:grpSpPr>
            <a:xfrm>
              <a:off x="14602858" y="6912361"/>
              <a:ext cx="1277682" cy="3000979"/>
              <a:chOff x="0" y="0"/>
              <a:chExt cx="1277680" cy="3000978"/>
            </a:xfrm>
          </p:grpSpPr>
          <p:sp>
            <p:nvSpPr>
              <p:cNvPr id="231" name="圆形"/>
              <p:cNvSpPr/>
              <p:nvPr/>
            </p:nvSpPr>
            <p:spPr>
              <a:xfrm>
                <a:off x="-1" y="0"/>
                <a:ext cx="1277681" cy="1278179"/>
              </a:xfrm>
              <a:prstGeom prst="ellipse">
                <a:avLst/>
              </a:prstGeom>
              <a:solidFill>
                <a:srgbClr val="8AC1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1828432">
                  <a:defRPr sz="28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2" name="形状"/>
              <p:cNvSpPr/>
              <p:nvPr/>
            </p:nvSpPr>
            <p:spPr>
              <a:xfrm>
                <a:off x="343308" y="2328343"/>
                <a:ext cx="667519" cy="67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90" y="0"/>
                      <a:pt x="0" y="4790"/>
                      <a:pt x="0" y="10800"/>
                    </a:cubicBezTo>
                    <a:cubicBezTo>
                      <a:pt x="0" y="16810"/>
                      <a:pt x="4790" y="21600"/>
                      <a:pt x="10800" y="21600"/>
                    </a:cubicBezTo>
                    <a:cubicBezTo>
                      <a:pt x="16810" y="21600"/>
                      <a:pt x="21600" y="16810"/>
                      <a:pt x="21600" y="10800"/>
                    </a:cubicBezTo>
                    <a:cubicBezTo>
                      <a:pt x="21600" y="4790"/>
                      <a:pt x="16810" y="0"/>
                      <a:pt x="10800" y="0"/>
                    </a:cubicBezTo>
                    <a:close/>
                    <a:moveTo>
                      <a:pt x="20018" y="10800"/>
                    </a:moveTo>
                    <a:cubicBezTo>
                      <a:pt x="20018" y="13195"/>
                      <a:pt x="19205" y="14822"/>
                      <a:pt x="18030" y="16403"/>
                    </a:cubicBezTo>
                    <a:cubicBezTo>
                      <a:pt x="17623" y="16403"/>
                      <a:pt x="17217" y="15590"/>
                      <a:pt x="17623" y="14822"/>
                    </a:cubicBezTo>
                    <a:cubicBezTo>
                      <a:pt x="18030" y="14008"/>
                      <a:pt x="18030" y="12427"/>
                      <a:pt x="18030" y="11613"/>
                    </a:cubicBezTo>
                    <a:cubicBezTo>
                      <a:pt x="18030" y="10800"/>
                      <a:pt x="17623" y="9218"/>
                      <a:pt x="16810" y="9218"/>
                    </a:cubicBezTo>
                    <a:cubicBezTo>
                      <a:pt x="15635" y="9218"/>
                      <a:pt x="15228" y="9218"/>
                      <a:pt x="14415" y="8044"/>
                    </a:cubicBezTo>
                    <a:cubicBezTo>
                      <a:pt x="13602" y="5603"/>
                      <a:pt x="16810" y="5197"/>
                      <a:pt x="15635" y="3977"/>
                    </a:cubicBezTo>
                    <a:cubicBezTo>
                      <a:pt x="15228" y="3615"/>
                      <a:pt x="13602" y="5197"/>
                      <a:pt x="13240" y="2802"/>
                    </a:cubicBezTo>
                    <a:lnTo>
                      <a:pt x="13602" y="2395"/>
                    </a:lnTo>
                    <a:cubicBezTo>
                      <a:pt x="17217" y="3615"/>
                      <a:pt x="20018" y="6778"/>
                      <a:pt x="20018" y="10800"/>
                    </a:cubicBezTo>
                    <a:close/>
                    <a:moveTo>
                      <a:pt x="9580" y="1988"/>
                    </a:moveTo>
                    <a:cubicBezTo>
                      <a:pt x="9218" y="2395"/>
                      <a:pt x="8767" y="2395"/>
                      <a:pt x="8405" y="2802"/>
                    </a:cubicBezTo>
                    <a:cubicBezTo>
                      <a:pt x="7592" y="3615"/>
                      <a:pt x="7185" y="3208"/>
                      <a:pt x="6778" y="3977"/>
                    </a:cubicBezTo>
                    <a:cubicBezTo>
                      <a:pt x="6372" y="4790"/>
                      <a:pt x="5197" y="5603"/>
                      <a:pt x="5197" y="6010"/>
                    </a:cubicBezTo>
                    <a:cubicBezTo>
                      <a:pt x="5197" y="6417"/>
                      <a:pt x="6010" y="7185"/>
                      <a:pt x="6010" y="7185"/>
                    </a:cubicBezTo>
                    <a:cubicBezTo>
                      <a:pt x="6372" y="6778"/>
                      <a:pt x="7185" y="6778"/>
                      <a:pt x="7998" y="7185"/>
                    </a:cubicBezTo>
                    <a:cubicBezTo>
                      <a:pt x="8405" y="7185"/>
                      <a:pt x="12427" y="7637"/>
                      <a:pt x="11207" y="10800"/>
                    </a:cubicBezTo>
                    <a:cubicBezTo>
                      <a:pt x="10800" y="12020"/>
                      <a:pt x="8767" y="11613"/>
                      <a:pt x="8405" y="13195"/>
                    </a:cubicBezTo>
                    <a:cubicBezTo>
                      <a:pt x="8405" y="13602"/>
                      <a:pt x="8405" y="14822"/>
                      <a:pt x="7998" y="15228"/>
                    </a:cubicBezTo>
                    <a:cubicBezTo>
                      <a:pt x="7998" y="15590"/>
                      <a:pt x="8405" y="17623"/>
                      <a:pt x="7998" y="17623"/>
                    </a:cubicBezTo>
                    <a:cubicBezTo>
                      <a:pt x="7592" y="17623"/>
                      <a:pt x="6010" y="15590"/>
                      <a:pt x="6010" y="15590"/>
                    </a:cubicBezTo>
                    <a:cubicBezTo>
                      <a:pt x="6010" y="15228"/>
                      <a:pt x="5603" y="14008"/>
                      <a:pt x="5603" y="12833"/>
                    </a:cubicBezTo>
                    <a:cubicBezTo>
                      <a:pt x="5603" y="12020"/>
                      <a:pt x="3977" y="12020"/>
                      <a:pt x="3977" y="10800"/>
                    </a:cubicBezTo>
                    <a:cubicBezTo>
                      <a:pt x="3977" y="9625"/>
                      <a:pt x="4790" y="8812"/>
                      <a:pt x="4790" y="8405"/>
                    </a:cubicBezTo>
                    <a:cubicBezTo>
                      <a:pt x="4383" y="7637"/>
                      <a:pt x="2802" y="7637"/>
                      <a:pt x="2395" y="7637"/>
                    </a:cubicBezTo>
                    <a:cubicBezTo>
                      <a:pt x="3615" y="4383"/>
                      <a:pt x="6372" y="2395"/>
                      <a:pt x="9580" y="1988"/>
                    </a:cubicBezTo>
                    <a:close/>
                    <a:moveTo>
                      <a:pt x="7998" y="19612"/>
                    </a:moveTo>
                    <a:cubicBezTo>
                      <a:pt x="8405" y="19205"/>
                      <a:pt x="8405" y="18798"/>
                      <a:pt x="9218" y="18798"/>
                    </a:cubicBezTo>
                    <a:cubicBezTo>
                      <a:pt x="9580" y="18798"/>
                      <a:pt x="9987" y="18798"/>
                      <a:pt x="10800" y="18392"/>
                    </a:cubicBezTo>
                    <a:cubicBezTo>
                      <a:pt x="11207" y="18392"/>
                      <a:pt x="12427" y="17985"/>
                      <a:pt x="13240" y="17623"/>
                    </a:cubicBezTo>
                    <a:cubicBezTo>
                      <a:pt x="14008" y="17623"/>
                      <a:pt x="15635" y="17985"/>
                      <a:pt x="15997" y="18392"/>
                    </a:cubicBezTo>
                    <a:cubicBezTo>
                      <a:pt x="14415" y="19612"/>
                      <a:pt x="12833" y="20018"/>
                      <a:pt x="10800" y="20018"/>
                    </a:cubicBezTo>
                    <a:cubicBezTo>
                      <a:pt x="9987" y="20018"/>
                      <a:pt x="8767" y="20018"/>
                      <a:pt x="7998" y="196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828432">
                  <a:defRPr sz="3600">
                    <a:solidFill>
                      <a:srgbClr val="737572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3" name="原子"/>
              <p:cNvSpPr/>
              <p:nvPr/>
            </p:nvSpPr>
            <p:spPr>
              <a:xfrm>
                <a:off x="263174" y="172876"/>
                <a:ext cx="827787" cy="932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48" h="21600" extrusionOk="0">
                    <a:moveTo>
                      <a:pt x="10524" y="0"/>
                    </a:moveTo>
                    <a:cubicBezTo>
                      <a:pt x="9635" y="0"/>
                      <a:pt x="8359" y="577"/>
                      <a:pt x="7326" y="3327"/>
                    </a:cubicBezTo>
                    <a:cubicBezTo>
                      <a:pt x="7137" y="3832"/>
                      <a:pt x="6970" y="4380"/>
                      <a:pt x="6824" y="4961"/>
                    </a:cubicBezTo>
                    <a:cubicBezTo>
                      <a:pt x="6200" y="4785"/>
                      <a:pt x="5595" y="4643"/>
                      <a:pt x="5020" y="4540"/>
                    </a:cubicBezTo>
                    <a:cubicBezTo>
                      <a:pt x="1890" y="3980"/>
                      <a:pt x="703" y="4698"/>
                      <a:pt x="258" y="5400"/>
                    </a:cubicBezTo>
                    <a:cubicBezTo>
                      <a:pt x="-186" y="6101"/>
                      <a:pt x="-276" y="7396"/>
                      <a:pt x="1822" y="9586"/>
                    </a:cubicBezTo>
                    <a:cubicBezTo>
                      <a:pt x="2207" y="9988"/>
                      <a:pt x="2643" y="10394"/>
                      <a:pt x="3123" y="10799"/>
                    </a:cubicBezTo>
                    <a:cubicBezTo>
                      <a:pt x="2644" y="11204"/>
                      <a:pt x="2207" y="11610"/>
                      <a:pt x="1822" y="12013"/>
                    </a:cubicBezTo>
                    <a:cubicBezTo>
                      <a:pt x="-276" y="14202"/>
                      <a:pt x="-186" y="15499"/>
                      <a:pt x="258" y="16200"/>
                    </a:cubicBezTo>
                    <a:cubicBezTo>
                      <a:pt x="591" y="16726"/>
                      <a:pt x="1341" y="17260"/>
                      <a:pt x="3011" y="17260"/>
                    </a:cubicBezTo>
                    <a:cubicBezTo>
                      <a:pt x="3571" y="17260"/>
                      <a:pt x="4234" y="17200"/>
                      <a:pt x="5020" y="17060"/>
                    </a:cubicBezTo>
                    <a:cubicBezTo>
                      <a:pt x="5595" y="16957"/>
                      <a:pt x="6200" y="16815"/>
                      <a:pt x="6824" y="16639"/>
                    </a:cubicBezTo>
                    <a:cubicBezTo>
                      <a:pt x="6970" y="17220"/>
                      <a:pt x="7137" y="17766"/>
                      <a:pt x="7326" y="18271"/>
                    </a:cubicBezTo>
                    <a:cubicBezTo>
                      <a:pt x="8359" y="21022"/>
                      <a:pt x="9635" y="21600"/>
                      <a:pt x="10524" y="21600"/>
                    </a:cubicBezTo>
                    <a:cubicBezTo>
                      <a:pt x="11413" y="21600"/>
                      <a:pt x="12689" y="21022"/>
                      <a:pt x="13722" y="18271"/>
                    </a:cubicBezTo>
                    <a:cubicBezTo>
                      <a:pt x="13911" y="17766"/>
                      <a:pt x="14080" y="17220"/>
                      <a:pt x="14226" y="16639"/>
                    </a:cubicBezTo>
                    <a:cubicBezTo>
                      <a:pt x="14850" y="16815"/>
                      <a:pt x="15453" y="16957"/>
                      <a:pt x="16028" y="17060"/>
                    </a:cubicBezTo>
                    <a:cubicBezTo>
                      <a:pt x="16814" y="17200"/>
                      <a:pt x="17479" y="17260"/>
                      <a:pt x="18038" y="17260"/>
                    </a:cubicBezTo>
                    <a:cubicBezTo>
                      <a:pt x="19709" y="17260"/>
                      <a:pt x="20457" y="16726"/>
                      <a:pt x="20790" y="16200"/>
                    </a:cubicBezTo>
                    <a:cubicBezTo>
                      <a:pt x="21234" y="15499"/>
                      <a:pt x="21324" y="14202"/>
                      <a:pt x="19226" y="12013"/>
                    </a:cubicBezTo>
                    <a:cubicBezTo>
                      <a:pt x="18841" y="11610"/>
                      <a:pt x="18405" y="11204"/>
                      <a:pt x="17925" y="10799"/>
                    </a:cubicBezTo>
                    <a:cubicBezTo>
                      <a:pt x="18404" y="10394"/>
                      <a:pt x="18841" y="9988"/>
                      <a:pt x="19226" y="9586"/>
                    </a:cubicBezTo>
                    <a:cubicBezTo>
                      <a:pt x="21324" y="7396"/>
                      <a:pt x="21234" y="6101"/>
                      <a:pt x="20790" y="5400"/>
                    </a:cubicBezTo>
                    <a:cubicBezTo>
                      <a:pt x="20345" y="4698"/>
                      <a:pt x="19158" y="3980"/>
                      <a:pt x="16028" y="4540"/>
                    </a:cubicBezTo>
                    <a:cubicBezTo>
                      <a:pt x="15453" y="4643"/>
                      <a:pt x="14850" y="4785"/>
                      <a:pt x="14226" y="4961"/>
                    </a:cubicBezTo>
                    <a:cubicBezTo>
                      <a:pt x="14080" y="4380"/>
                      <a:pt x="13911" y="3832"/>
                      <a:pt x="13722" y="3327"/>
                    </a:cubicBezTo>
                    <a:cubicBezTo>
                      <a:pt x="12689" y="577"/>
                      <a:pt x="11413" y="0"/>
                      <a:pt x="10524" y="0"/>
                    </a:cubicBezTo>
                    <a:close/>
                    <a:moveTo>
                      <a:pt x="10524" y="856"/>
                    </a:moveTo>
                    <a:cubicBezTo>
                      <a:pt x="11556" y="856"/>
                      <a:pt x="12661" y="2513"/>
                      <a:pt x="13329" y="5231"/>
                    </a:cubicBezTo>
                    <a:cubicBezTo>
                      <a:pt x="12420" y="5525"/>
                      <a:pt x="11478" y="5885"/>
                      <a:pt x="10524" y="6304"/>
                    </a:cubicBezTo>
                    <a:cubicBezTo>
                      <a:pt x="9571" y="5885"/>
                      <a:pt x="8628" y="5525"/>
                      <a:pt x="7719" y="5231"/>
                    </a:cubicBezTo>
                    <a:cubicBezTo>
                      <a:pt x="8386" y="2513"/>
                      <a:pt x="9492" y="856"/>
                      <a:pt x="10524" y="856"/>
                    </a:cubicBezTo>
                    <a:close/>
                    <a:moveTo>
                      <a:pt x="3015" y="5197"/>
                    </a:moveTo>
                    <a:cubicBezTo>
                      <a:pt x="3968" y="5197"/>
                      <a:pt x="5206" y="5394"/>
                      <a:pt x="6633" y="5801"/>
                    </a:cubicBezTo>
                    <a:cubicBezTo>
                      <a:pt x="6458" y="6665"/>
                      <a:pt x="6330" y="7591"/>
                      <a:pt x="6252" y="8553"/>
                    </a:cubicBezTo>
                    <a:cubicBezTo>
                      <a:pt x="5377" y="9095"/>
                      <a:pt x="4562" y="9658"/>
                      <a:pt x="3828" y="10229"/>
                    </a:cubicBezTo>
                    <a:cubicBezTo>
                      <a:pt x="3348" y="9826"/>
                      <a:pt x="2912" y="9422"/>
                      <a:pt x="2530" y="9023"/>
                    </a:cubicBezTo>
                    <a:cubicBezTo>
                      <a:pt x="1217" y="7653"/>
                      <a:pt x="672" y="6459"/>
                      <a:pt x="1072" y="5828"/>
                    </a:cubicBezTo>
                    <a:cubicBezTo>
                      <a:pt x="1335" y="5413"/>
                      <a:pt x="2020" y="5197"/>
                      <a:pt x="3015" y="5197"/>
                    </a:cubicBezTo>
                    <a:close/>
                    <a:moveTo>
                      <a:pt x="18035" y="5197"/>
                    </a:moveTo>
                    <a:cubicBezTo>
                      <a:pt x="19030" y="5197"/>
                      <a:pt x="19713" y="5413"/>
                      <a:pt x="19976" y="5828"/>
                    </a:cubicBezTo>
                    <a:cubicBezTo>
                      <a:pt x="20376" y="6459"/>
                      <a:pt x="19831" y="7653"/>
                      <a:pt x="18518" y="9023"/>
                    </a:cubicBezTo>
                    <a:cubicBezTo>
                      <a:pt x="18136" y="9422"/>
                      <a:pt x="17702" y="9826"/>
                      <a:pt x="17221" y="10229"/>
                    </a:cubicBezTo>
                    <a:cubicBezTo>
                      <a:pt x="16488" y="9658"/>
                      <a:pt x="15673" y="9095"/>
                      <a:pt x="14798" y="8553"/>
                    </a:cubicBezTo>
                    <a:cubicBezTo>
                      <a:pt x="14720" y="7591"/>
                      <a:pt x="14590" y="6665"/>
                      <a:pt x="14415" y="5801"/>
                    </a:cubicBezTo>
                    <a:cubicBezTo>
                      <a:pt x="15842" y="5394"/>
                      <a:pt x="17082" y="5197"/>
                      <a:pt x="18035" y="5197"/>
                    </a:cubicBezTo>
                    <a:close/>
                    <a:moveTo>
                      <a:pt x="7532" y="6078"/>
                    </a:moveTo>
                    <a:cubicBezTo>
                      <a:pt x="8148" y="6281"/>
                      <a:pt x="8794" y="6520"/>
                      <a:pt x="9461" y="6795"/>
                    </a:cubicBezTo>
                    <a:cubicBezTo>
                      <a:pt x="9088" y="6975"/>
                      <a:pt x="8715" y="7162"/>
                      <a:pt x="8343" y="7358"/>
                    </a:cubicBezTo>
                    <a:cubicBezTo>
                      <a:pt x="7971" y="7553"/>
                      <a:pt x="7605" y="7754"/>
                      <a:pt x="7248" y="7958"/>
                    </a:cubicBezTo>
                    <a:cubicBezTo>
                      <a:pt x="7320" y="7295"/>
                      <a:pt x="7416" y="6666"/>
                      <a:pt x="7532" y="6078"/>
                    </a:cubicBezTo>
                    <a:close/>
                    <a:moveTo>
                      <a:pt x="13516" y="6078"/>
                    </a:moveTo>
                    <a:cubicBezTo>
                      <a:pt x="13632" y="6666"/>
                      <a:pt x="13728" y="7295"/>
                      <a:pt x="13800" y="7958"/>
                    </a:cubicBezTo>
                    <a:cubicBezTo>
                      <a:pt x="13443" y="7754"/>
                      <a:pt x="13078" y="7553"/>
                      <a:pt x="12706" y="7358"/>
                    </a:cubicBezTo>
                    <a:cubicBezTo>
                      <a:pt x="12335" y="7162"/>
                      <a:pt x="11962" y="6975"/>
                      <a:pt x="11589" y="6795"/>
                    </a:cubicBezTo>
                    <a:cubicBezTo>
                      <a:pt x="12256" y="6520"/>
                      <a:pt x="12900" y="6281"/>
                      <a:pt x="13516" y="6078"/>
                    </a:cubicBezTo>
                    <a:close/>
                    <a:moveTo>
                      <a:pt x="10524" y="7258"/>
                    </a:moveTo>
                    <a:cubicBezTo>
                      <a:pt x="11084" y="7514"/>
                      <a:pt x="11656" y="7793"/>
                      <a:pt x="12236" y="8099"/>
                    </a:cubicBezTo>
                    <a:cubicBezTo>
                      <a:pt x="12807" y="8399"/>
                      <a:pt x="13361" y="8709"/>
                      <a:pt x="13892" y="9029"/>
                    </a:cubicBezTo>
                    <a:cubicBezTo>
                      <a:pt x="13929" y="9598"/>
                      <a:pt x="13948" y="10189"/>
                      <a:pt x="13948" y="10799"/>
                    </a:cubicBezTo>
                    <a:cubicBezTo>
                      <a:pt x="13948" y="11410"/>
                      <a:pt x="13927" y="12000"/>
                      <a:pt x="13890" y="12570"/>
                    </a:cubicBezTo>
                    <a:cubicBezTo>
                      <a:pt x="13359" y="12889"/>
                      <a:pt x="12806" y="13201"/>
                      <a:pt x="12236" y="13501"/>
                    </a:cubicBezTo>
                    <a:cubicBezTo>
                      <a:pt x="11655" y="13807"/>
                      <a:pt x="11084" y="14087"/>
                      <a:pt x="10524" y="14342"/>
                    </a:cubicBezTo>
                    <a:cubicBezTo>
                      <a:pt x="9964" y="14087"/>
                      <a:pt x="9393" y="13807"/>
                      <a:pt x="8812" y="13501"/>
                    </a:cubicBezTo>
                    <a:cubicBezTo>
                      <a:pt x="8241" y="13201"/>
                      <a:pt x="7689" y="12891"/>
                      <a:pt x="7158" y="12571"/>
                    </a:cubicBezTo>
                    <a:cubicBezTo>
                      <a:pt x="7121" y="12002"/>
                      <a:pt x="7100" y="11410"/>
                      <a:pt x="7100" y="10799"/>
                    </a:cubicBezTo>
                    <a:cubicBezTo>
                      <a:pt x="7100" y="10189"/>
                      <a:pt x="7121" y="9598"/>
                      <a:pt x="7158" y="9029"/>
                    </a:cubicBezTo>
                    <a:cubicBezTo>
                      <a:pt x="7689" y="8709"/>
                      <a:pt x="8241" y="8399"/>
                      <a:pt x="8812" y="8099"/>
                    </a:cubicBezTo>
                    <a:cubicBezTo>
                      <a:pt x="9393" y="7793"/>
                      <a:pt x="9964" y="7514"/>
                      <a:pt x="10524" y="7258"/>
                    </a:cubicBezTo>
                    <a:close/>
                    <a:moveTo>
                      <a:pt x="10524" y="9608"/>
                    </a:moveTo>
                    <a:cubicBezTo>
                      <a:pt x="10189" y="9608"/>
                      <a:pt x="9855" y="9724"/>
                      <a:pt x="9600" y="9957"/>
                    </a:cubicBezTo>
                    <a:cubicBezTo>
                      <a:pt x="9089" y="10422"/>
                      <a:pt x="9089" y="11178"/>
                      <a:pt x="9600" y="11643"/>
                    </a:cubicBezTo>
                    <a:cubicBezTo>
                      <a:pt x="10110" y="12108"/>
                      <a:pt x="10938" y="12108"/>
                      <a:pt x="11448" y="11643"/>
                    </a:cubicBezTo>
                    <a:cubicBezTo>
                      <a:pt x="11959" y="11178"/>
                      <a:pt x="11959" y="10422"/>
                      <a:pt x="11448" y="9957"/>
                    </a:cubicBezTo>
                    <a:cubicBezTo>
                      <a:pt x="11193" y="9724"/>
                      <a:pt x="10859" y="9608"/>
                      <a:pt x="10524" y="9608"/>
                    </a:cubicBezTo>
                    <a:close/>
                    <a:moveTo>
                      <a:pt x="6185" y="9638"/>
                    </a:moveTo>
                    <a:cubicBezTo>
                      <a:pt x="6169" y="10021"/>
                      <a:pt x="6161" y="10408"/>
                      <a:pt x="6161" y="10799"/>
                    </a:cubicBezTo>
                    <a:cubicBezTo>
                      <a:pt x="6161" y="11190"/>
                      <a:pt x="6169" y="11579"/>
                      <a:pt x="6185" y="11962"/>
                    </a:cubicBezTo>
                    <a:cubicBezTo>
                      <a:pt x="5601" y="11581"/>
                      <a:pt x="5050" y="11191"/>
                      <a:pt x="4540" y="10799"/>
                    </a:cubicBezTo>
                    <a:cubicBezTo>
                      <a:pt x="5050" y="10407"/>
                      <a:pt x="5601" y="10019"/>
                      <a:pt x="6185" y="9638"/>
                    </a:cubicBezTo>
                    <a:close/>
                    <a:moveTo>
                      <a:pt x="14863" y="9638"/>
                    </a:moveTo>
                    <a:cubicBezTo>
                      <a:pt x="15447" y="10019"/>
                      <a:pt x="15998" y="10407"/>
                      <a:pt x="16508" y="10799"/>
                    </a:cubicBezTo>
                    <a:cubicBezTo>
                      <a:pt x="15998" y="11191"/>
                      <a:pt x="15447" y="11581"/>
                      <a:pt x="14863" y="11962"/>
                    </a:cubicBezTo>
                    <a:cubicBezTo>
                      <a:pt x="14879" y="11579"/>
                      <a:pt x="14887" y="11190"/>
                      <a:pt x="14887" y="10799"/>
                    </a:cubicBezTo>
                    <a:cubicBezTo>
                      <a:pt x="14887" y="10408"/>
                      <a:pt x="14879" y="10021"/>
                      <a:pt x="14863" y="9638"/>
                    </a:cubicBezTo>
                    <a:close/>
                    <a:moveTo>
                      <a:pt x="3828" y="11371"/>
                    </a:moveTo>
                    <a:cubicBezTo>
                      <a:pt x="4562" y="11942"/>
                      <a:pt x="5377" y="12505"/>
                      <a:pt x="6252" y="13047"/>
                    </a:cubicBezTo>
                    <a:cubicBezTo>
                      <a:pt x="6330" y="14009"/>
                      <a:pt x="6458" y="14933"/>
                      <a:pt x="6633" y="15797"/>
                    </a:cubicBezTo>
                    <a:cubicBezTo>
                      <a:pt x="5206" y="16204"/>
                      <a:pt x="3968" y="16403"/>
                      <a:pt x="3015" y="16403"/>
                    </a:cubicBezTo>
                    <a:cubicBezTo>
                      <a:pt x="2020" y="16403"/>
                      <a:pt x="1335" y="16187"/>
                      <a:pt x="1072" y="15772"/>
                    </a:cubicBezTo>
                    <a:cubicBezTo>
                      <a:pt x="672" y="15141"/>
                      <a:pt x="1217" y="13947"/>
                      <a:pt x="2530" y="12577"/>
                    </a:cubicBezTo>
                    <a:cubicBezTo>
                      <a:pt x="2912" y="12178"/>
                      <a:pt x="3348" y="11774"/>
                      <a:pt x="3828" y="11371"/>
                    </a:cubicBezTo>
                    <a:close/>
                    <a:moveTo>
                      <a:pt x="17220" y="11371"/>
                    </a:moveTo>
                    <a:cubicBezTo>
                      <a:pt x="17700" y="11774"/>
                      <a:pt x="18136" y="12178"/>
                      <a:pt x="18518" y="12577"/>
                    </a:cubicBezTo>
                    <a:cubicBezTo>
                      <a:pt x="19831" y="13947"/>
                      <a:pt x="20376" y="15141"/>
                      <a:pt x="19976" y="15772"/>
                    </a:cubicBezTo>
                    <a:cubicBezTo>
                      <a:pt x="19713" y="16187"/>
                      <a:pt x="19030" y="16403"/>
                      <a:pt x="18035" y="16403"/>
                    </a:cubicBezTo>
                    <a:cubicBezTo>
                      <a:pt x="17082" y="16403"/>
                      <a:pt x="15842" y="16204"/>
                      <a:pt x="14415" y="15797"/>
                    </a:cubicBezTo>
                    <a:cubicBezTo>
                      <a:pt x="14590" y="14933"/>
                      <a:pt x="14718" y="14009"/>
                      <a:pt x="14796" y="13047"/>
                    </a:cubicBezTo>
                    <a:cubicBezTo>
                      <a:pt x="15671" y="12505"/>
                      <a:pt x="16486" y="11942"/>
                      <a:pt x="17220" y="11371"/>
                    </a:cubicBezTo>
                    <a:close/>
                    <a:moveTo>
                      <a:pt x="7248" y="13642"/>
                    </a:moveTo>
                    <a:cubicBezTo>
                      <a:pt x="7605" y="13846"/>
                      <a:pt x="7971" y="14047"/>
                      <a:pt x="8343" y="14242"/>
                    </a:cubicBezTo>
                    <a:cubicBezTo>
                      <a:pt x="8715" y="14438"/>
                      <a:pt x="9088" y="14625"/>
                      <a:pt x="9461" y="14805"/>
                    </a:cubicBezTo>
                    <a:cubicBezTo>
                      <a:pt x="8794" y="15080"/>
                      <a:pt x="8148" y="15319"/>
                      <a:pt x="7532" y="15522"/>
                    </a:cubicBezTo>
                    <a:cubicBezTo>
                      <a:pt x="7416" y="14934"/>
                      <a:pt x="7320" y="14305"/>
                      <a:pt x="7248" y="13642"/>
                    </a:cubicBezTo>
                    <a:close/>
                    <a:moveTo>
                      <a:pt x="13800" y="13642"/>
                    </a:moveTo>
                    <a:cubicBezTo>
                      <a:pt x="13728" y="14305"/>
                      <a:pt x="13632" y="14934"/>
                      <a:pt x="13516" y="15522"/>
                    </a:cubicBezTo>
                    <a:cubicBezTo>
                      <a:pt x="12900" y="15319"/>
                      <a:pt x="12256" y="15080"/>
                      <a:pt x="11589" y="14805"/>
                    </a:cubicBezTo>
                    <a:cubicBezTo>
                      <a:pt x="11962" y="14625"/>
                      <a:pt x="12335" y="14438"/>
                      <a:pt x="12706" y="14242"/>
                    </a:cubicBezTo>
                    <a:cubicBezTo>
                      <a:pt x="13078" y="14047"/>
                      <a:pt x="13443" y="13846"/>
                      <a:pt x="13800" y="13642"/>
                    </a:cubicBezTo>
                    <a:close/>
                    <a:moveTo>
                      <a:pt x="10524" y="15294"/>
                    </a:moveTo>
                    <a:cubicBezTo>
                      <a:pt x="11478" y="15713"/>
                      <a:pt x="12420" y="16075"/>
                      <a:pt x="13329" y="16369"/>
                    </a:cubicBezTo>
                    <a:cubicBezTo>
                      <a:pt x="12661" y="19087"/>
                      <a:pt x="11556" y="20744"/>
                      <a:pt x="10524" y="20744"/>
                    </a:cubicBezTo>
                    <a:cubicBezTo>
                      <a:pt x="9492" y="20744"/>
                      <a:pt x="8386" y="19087"/>
                      <a:pt x="7719" y="16369"/>
                    </a:cubicBezTo>
                    <a:cubicBezTo>
                      <a:pt x="8628" y="16075"/>
                      <a:pt x="9571" y="15713"/>
                      <a:pt x="10524" y="152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35" name="成组"/>
            <p:cNvSpPr/>
            <p:nvPr/>
          </p:nvSpPr>
          <p:spPr>
            <a:xfrm>
              <a:off x="14511537" y="4897345"/>
              <a:ext cx="1277681" cy="1278179"/>
            </a:xfrm>
            <a:prstGeom prst="ellipse">
              <a:avLst/>
            </a:prstGeom>
            <a:solidFill>
              <a:srgbClr val="A9A8A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1828432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36" name="仅看白皮书的评测不可信"/>
            <p:cNvSpPr txBox="1"/>
            <p:nvPr/>
          </p:nvSpPr>
          <p:spPr>
            <a:xfrm>
              <a:off x="6102113" y="10974753"/>
              <a:ext cx="4719241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仅以公连产品作为讨论依据</a:t>
              </a:r>
            </a:p>
          </p:txBody>
        </p:sp>
        <p:pic>
          <p:nvPicPr>
            <p:cNvPr id="237" name="dd8375c1653dcf86359a139051cf413e.png" descr="dd8375c1653dcf86359a139051cf413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808669" y="3047189"/>
              <a:ext cx="607189" cy="88396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8" name="天平"/>
            <p:cNvSpPr/>
            <p:nvPr/>
          </p:nvSpPr>
          <p:spPr>
            <a:xfrm>
              <a:off x="14705869" y="5147941"/>
              <a:ext cx="889017" cy="776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miter lim="400000"/>
            </a:ln>
          </p:spPr>
          <p:txBody>
            <a:bodyPr lIns="0" tIns="0" rIns="0" bIns="0" anchor="ctr"/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成组"/>
          <p:cNvGrpSpPr/>
          <p:nvPr/>
        </p:nvGrpSpPr>
        <p:grpSpPr>
          <a:xfrm>
            <a:off x="506611" y="3202805"/>
            <a:ext cx="21408422" cy="9546441"/>
            <a:chOff x="0" y="0"/>
            <a:chExt cx="21408421" cy="9546440"/>
          </a:xfrm>
        </p:grpSpPr>
        <p:sp>
          <p:nvSpPr>
            <p:cNvPr id="240" name="线条"/>
            <p:cNvSpPr/>
            <p:nvPr/>
          </p:nvSpPr>
          <p:spPr>
            <a:xfrm>
              <a:off x="11424855" y="545153"/>
              <a:ext cx="2136046" cy="1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1" name="增发 Steem"/>
            <p:cNvSpPr txBox="1"/>
            <p:nvPr/>
          </p:nvSpPr>
          <p:spPr>
            <a:xfrm>
              <a:off x="11677022" y="0"/>
              <a:ext cx="1631711" cy="487689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挖矿的</a:t>
              </a:r>
              <a:r>
                <a:rPr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JPT</a:t>
              </a:r>
              <a:endParaRPr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44" name="奖励池 75%"/>
            <p:cNvSpPr txBox="1"/>
            <p:nvPr/>
          </p:nvSpPr>
          <p:spPr>
            <a:xfrm>
              <a:off x="16393276" y="3412348"/>
              <a:ext cx="1674432" cy="48769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奖励池 75%</a:t>
              </a:r>
            </a:p>
          </p:txBody>
        </p:sp>
        <p:sp>
          <p:nvSpPr>
            <p:cNvPr id="245" name="可兑换"/>
            <p:cNvSpPr txBox="1"/>
            <p:nvPr/>
          </p:nvSpPr>
          <p:spPr>
            <a:xfrm>
              <a:off x="7289968" y="6066906"/>
              <a:ext cx="989176" cy="48769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chemeClr val="accent1">
                      <a:lumOff val="12500"/>
                    </a:schemeClr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可兑换</a:t>
              </a:r>
            </a:p>
          </p:txBody>
        </p:sp>
        <p:sp>
          <p:nvSpPr>
            <p:cNvPr id="246" name="可兑换"/>
            <p:cNvSpPr txBox="1"/>
            <p:nvPr/>
          </p:nvSpPr>
          <p:spPr>
            <a:xfrm>
              <a:off x="7289968" y="6719905"/>
              <a:ext cx="989176" cy="48769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chemeClr val="accent1">
                      <a:lumOff val="12500"/>
                    </a:schemeClr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可兑换</a:t>
              </a:r>
            </a:p>
          </p:txBody>
        </p:sp>
        <p:sp>
          <p:nvSpPr>
            <p:cNvPr id="247" name="钱包内不可兑换"/>
            <p:cNvSpPr txBox="1"/>
            <p:nvPr/>
          </p:nvSpPr>
          <p:spPr>
            <a:xfrm>
              <a:off x="13000932" y="6053359"/>
              <a:ext cx="2136046" cy="48769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chemeClr val="accent1">
                      <a:lumOff val="12500"/>
                    </a:schemeClr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钱包内不可兑换</a:t>
              </a:r>
            </a:p>
          </p:txBody>
        </p:sp>
        <p:sp>
          <p:nvSpPr>
            <p:cNvPr id="248" name="可兑换"/>
            <p:cNvSpPr txBox="1"/>
            <p:nvPr/>
          </p:nvSpPr>
          <p:spPr>
            <a:xfrm>
              <a:off x="13574366" y="6696644"/>
              <a:ext cx="989177" cy="48769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chemeClr val="accent1">
                      <a:lumOff val="12500"/>
                    </a:schemeClr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>
                  <a:latin typeface="华文楷体" panose="02010600040101010101" pitchFamily="2" charset="-122"/>
                  <a:ea typeface="华文楷体" panose="02010600040101010101" pitchFamily="2" charset="-122"/>
                </a:rPr>
                <a:t>可兑换</a:t>
              </a:r>
            </a:p>
          </p:txBody>
        </p:sp>
        <p:grpSp>
          <p:nvGrpSpPr>
            <p:cNvPr id="251" name="成组"/>
            <p:cNvGrpSpPr/>
            <p:nvPr/>
          </p:nvGrpSpPr>
          <p:grpSpPr>
            <a:xfrm>
              <a:off x="4395135" y="3398733"/>
              <a:ext cx="2168159" cy="539268"/>
              <a:chOff x="0" y="0"/>
              <a:chExt cx="2168157" cy="539267"/>
            </a:xfrm>
          </p:grpSpPr>
          <p:sp>
            <p:nvSpPr>
              <p:cNvPr id="249" name="见证人拥有10%"/>
              <p:cNvSpPr txBox="1"/>
              <p:nvPr/>
            </p:nvSpPr>
            <p:spPr>
              <a:xfrm>
                <a:off x="0" y="-1"/>
                <a:ext cx="2168158" cy="487690"/>
              </a:xfrm>
              <a:prstGeom prst="rect">
                <a:avLst/>
              </a:prstGeom>
              <a:noFill/>
              <a:ln w="12700" cap="flat">
                <a:solidFill>
                  <a:srgbClr val="00B05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见证人拥有10%</a:t>
                </a:r>
              </a:p>
            </p:txBody>
          </p:sp>
          <p:sp>
            <p:nvSpPr>
              <p:cNvPr id="250" name="线条"/>
              <p:cNvSpPr/>
              <p:nvPr/>
            </p:nvSpPr>
            <p:spPr>
              <a:xfrm>
                <a:off x="16056" y="539267"/>
                <a:ext cx="2136046" cy="1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54" name="成组"/>
            <p:cNvGrpSpPr/>
            <p:nvPr/>
          </p:nvGrpSpPr>
          <p:grpSpPr>
            <a:xfrm>
              <a:off x="8333012" y="3398733"/>
              <a:ext cx="2635078" cy="539268"/>
              <a:chOff x="0" y="0"/>
              <a:chExt cx="2635077" cy="539267"/>
            </a:xfrm>
          </p:grpSpPr>
          <p:sp>
            <p:nvSpPr>
              <p:cNvPr id="252" name="SP持有者奖励15%"/>
              <p:cNvSpPr txBox="1"/>
              <p:nvPr/>
            </p:nvSpPr>
            <p:spPr>
              <a:xfrm>
                <a:off x="89885" y="-1"/>
                <a:ext cx="2545193" cy="487690"/>
              </a:xfrm>
              <a:prstGeom prst="rect">
                <a:avLst/>
              </a:prstGeom>
              <a:noFill/>
              <a:ln w="12700" cap="flat">
                <a:solidFill>
                  <a:srgbClr val="00B05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JP</a:t>
                </a:r>
                <a:r>
                  <a:rPr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持有者奖励15%</a:t>
                </a:r>
              </a:p>
            </p:txBody>
          </p:sp>
          <p:sp>
            <p:nvSpPr>
              <p:cNvPr id="253" name="线条"/>
              <p:cNvSpPr/>
              <p:nvPr/>
            </p:nvSpPr>
            <p:spPr>
              <a:xfrm>
                <a:off x="0" y="539267"/>
                <a:ext cx="2545192" cy="1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55" name="线条"/>
            <p:cNvSpPr/>
            <p:nvPr/>
          </p:nvSpPr>
          <p:spPr>
            <a:xfrm>
              <a:off x="16162469" y="3910838"/>
              <a:ext cx="2136046" cy="1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258" name="成组"/>
            <p:cNvGrpSpPr/>
            <p:nvPr/>
          </p:nvGrpSpPr>
          <p:grpSpPr>
            <a:xfrm>
              <a:off x="4534823" y="6320993"/>
              <a:ext cx="723676" cy="461103"/>
              <a:chOff x="0" y="0"/>
              <a:chExt cx="723675" cy="461102"/>
            </a:xfrm>
          </p:grpSpPr>
          <p:sp>
            <p:nvSpPr>
              <p:cNvPr id="256" name="SP"/>
              <p:cNvSpPr txBox="1"/>
              <p:nvPr/>
            </p:nvSpPr>
            <p:spPr>
              <a:xfrm>
                <a:off x="108809" y="0"/>
                <a:ext cx="506057" cy="439189"/>
              </a:xfrm>
              <a:prstGeom prst="rect">
                <a:avLst/>
              </a:prstGeom>
              <a:noFill/>
              <a:ln w="12700" cap="flat">
                <a:solidFill>
                  <a:srgbClr val="00B05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</a:t>
                </a:r>
                <a:r>
                  <a:rPr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</a:t>
                </a:r>
              </a:p>
            </p:txBody>
          </p:sp>
          <p:sp>
            <p:nvSpPr>
              <p:cNvPr id="257" name="线条"/>
              <p:cNvSpPr/>
              <p:nvPr/>
            </p:nvSpPr>
            <p:spPr>
              <a:xfrm>
                <a:off x="0" y="461102"/>
                <a:ext cx="723676" cy="1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61" name="成组"/>
            <p:cNvGrpSpPr/>
            <p:nvPr/>
          </p:nvGrpSpPr>
          <p:grpSpPr>
            <a:xfrm>
              <a:off x="10202733" y="6320993"/>
              <a:ext cx="1275894" cy="461103"/>
              <a:chOff x="0" y="0"/>
              <a:chExt cx="1275893" cy="461102"/>
            </a:xfrm>
          </p:grpSpPr>
          <p:sp>
            <p:nvSpPr>
              <p:cNvPr id="259" name="Steem"/>
              <p:cNvSpPr txBox="1"/>
              <p:nvPr/>
            </p:nvSpPr>
            <p:spPr>
              <a:xfrm>
                <a:off x="108809" y="0"/>
                <a:ext cx="978568" cy="439189"/>
              </a:xfrm>
              <a:prstGeom prst="rect">
                <a:avLst/>
              </a:prstGeom>
              <a:noFill/>
              <a:ln w="12700" cap="flat">
                <a:solidFill>
                  <a:srgbClr val="00B05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JP</a:t>
                </a:r>
                <a:endParaRPr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60" name="线条"/>
              <p:cNvSpPr/>
              <p:nvPr/>
            </p:nvSpPr>
            <p:spPr>
              <a:xfrm>
                <a:off x="0" y="461102"/>
                <a:ext cx="1275894" cy="1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64" name="成组"/>
            <p:cNvGrpSpPr/>
            <p:nvPr/>
          </p:nvGrpSpPr>
          <p:grpSpPr>
            <a:xfrm>
              <a:off x="17315522" y="6320993"/>
              <a:ext cx="723676" cy="461103"/>
              <a:chOff x="0" y="0"/>
              <a:chExt cx="723675" cy="461102"/>
            </a:xfrm>
          </p:grpSpPr>
          <p:sp>
            <p:nvSpPr>
              <p:cNvPr id="262" name="SBD"/>
              <p:cNvSpPr txBox="1"/>
              <p:nvPr/>
            </p:nvSpPr>
            <p:spPr>
              <a:xfrm>
                <a:off x="0" y="0"/>
                <a:ext cx="723676" cy="439189"/>
              </a:xfrm>
              <a:prstGeom prst="rect">
                <a:avLst/>
              </a:prstGeom>
              <a:noFill/>
              <a:ln w="12700" cap="flat">
                <a:solidFill>
                  <a:srgbClr val="00B050"/>
                </a:solidFill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rPr 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JPD</a:t>
                </a:r>
                <a:endParaRPr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63" name="线条"/>
              <p:cNvSpPr/>
              <p:nvPr/>
            </p:nvSpPr>
            <p:spPr>
              <a:xfrm>
                <a:off x="36118" y="461102"/>
                <a:ext cx="651439" cy="1"/>
              </a:xfrm>
              <a:prstGeom prst="line">
                <a:avLst/>
              </a:prstGeom>
              <a:noFill/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65" name="矩形"/>
            <p:cNvSpPr/>
            <p:nvPr/>
          </p:nvSpPr>
          <p:spPr>
            <a:xfrm>
              <a:off x="4008703" y="2978847"/>
              <a:ext cx="7379099" cy="1354692"/>
            </a:xfrm>
            <a:prstGeom prst="rect">
              <a:avLst/>
            </a:prstGeom>
            <a:noFill/>
            <a:ln w="25400" cap="flat">
              <a:solidFill>
                <a:srgbClr val="00B05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6" name="矩形"/>
            <p:cNvSpPr/>
            <p:nvPr/>
          </p:nvSpPr>
          <p:spPr>
            <a:xfrm>
              <a:off x="15759980" y="3000325"/>
              <a:ext cx="2941023" cy="1354692"/>
            </a:xfrm>
            <a:prstGeom prst="rect">
              <a:avLst/>
            </a:prstGeom>
            <a:noFill/>
            <a:ln w="25400" cap="flat">
              <a:solidFill>
                <a:srgbClr val="00B05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275" name="成组"/>
            <p:cNvGrpSpPr/>
            <p:nvPr/>
          </p:nvGrpSpPr>
          <p:grpSpPr>
            <a:xfrm>
              <a:off x="0" y="8614017"/>
              <a:ext cx="7379098" cy="932423"/>
              <a:chOff x="0" y="0"/>
              <a:chExt cx="7379097" cy="932421"/>
            </a:xfrm>
          </p:grpSpPr>
          <p:grpSp>
            <p:nvGrpSpPr>
              <p:cNvPr id="273" name="成组"/>
              <p:cNvGrpSpPr/>
              <p:nvPr/>
            </p:nvGrpSpPr>
            <p:grpSpPr>
              <a:xfrm>
                <a:off x="145360" y="195272"/>
                <a:ext cx="7031034" cy="487690"/>
                <a:chOff x="0" y="0"/>
                <a:chExt cx="7031032" cy="487688"/>
              </a:xfrm>
            </p:grpSpPr>
            <p:sp>
              <p:nvSpPr>
                <p:cNvPr id="267" name="转化成 Steem"/>
                <p:cNvSpPr txBox="1"/>
                <p:nvPr/>
              </p:nvSpPr>
              <p:spPr>
                <a:xfrm>
                  <a:off x="108809" y="-1"/>
                  <a:ext cx="1918428" cy="487690"/>
                </a:xfrm>
                <a:prstGeom prst="rect">
                  <a:avLst/>
                </a:prstGeom>
                <a:noFill/>
                <a:ln w="12700" cap="flat">
                  <a:solidFill>
                    <a:srgbClr val="00B05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000"/>
                  </a:lvl1pPr>
                </a:lstStyle>
                <a:p>
                  <a:r>
                    <a:rPr dirty="0" err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转化成</a:t>
                  </a:r>
                  <a:r>
                    <a:rPr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</a:t>
                  </a:r>
                  <a:r>
                    <a:rPr lang="en-US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JP</a:t>
                  </a:r>
                  <a:endParaRPr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8" name="内容投票"/>
                <p:cNvSpPr txBox="1"/>
                <p:nvPr/>
              </p:nvSpPr>
              <p:spPr>
                <a:xfrm>
                  <a:off x="3011529" y="-1"/>
                  <a:ext cx="1275894" cy="487690"/>
                </a:xfrm>
                <a:prstGeom prst="rect">
                  <a:avLst/>
                </a:prstGeom>
                <a:noFill/>
                <a:ln w="12700" cap="flat">
                  <a:solidFill>
                    <a:srgbClr val="00B05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000"/>
                  </a:lvl1pPr>
                </a:lstStyle>
                <a:p>
                  <a:r>
                    <a:rPr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内容投票</a:t>
                  </a:r>
                </a:p>
              </p:txBody>
            </p:sp>
            <p:sp>
              <p:nvSpPr>
                <p:cNvPr id="269" name="SP持有者奖励"/>
                <p:cNvSpPr txBox="1"/>
                <p:nvPr/>
              </p:nvSpPr>
              <p:spPr>
                <a:xfrm>
                  <a:off x="5091388" y="-1"/>
                  <a:ext cx="1939645" cy="487690"/>
                </a:xfrm>
                <a:prstGeom prst="rect">
                  <a:avLst/>
                </a:prstGeom>
                <a:noFill/>
                <a:ln w="12700" cap="flat">
                  <a:solidFill>
                    <a:srgbClr val="00B05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000"/>
                  </a:lvl1pPr>
                </a:lstStyle>
                <a:p>
                  <a:r>
                    <a:rPr lang="en-US" dirty="0" err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JP</a:t>
                  </a:r>
                  <a:r>
                    <a:rPr dirty="0" err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持有者奖励</a:t>
                  </a:r>
                  <a:endParaRPr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0" name="线条"/>
                <p:cNvSpPr/>
                <p:nvPr/>
              </p:nvSpPr>
              <p:spPr>
                <a:xfrm>
                  <a:off x="0" y="476580"/>
                  <a:ext cx="213604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B05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1" name="线条"/>
                <p:cNvSpPr/>
                <p:nvPr/>
              </p:nvSpPr>
              <p:spPr>
                <a:xfrm>
                  <a:off x="2766070" y="476580"/>
                  <a:ext cx="176681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B05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2" name="线条"/>
                <p:cNvSpPr/>
                <p:nvPr/>
              </p:nvSpPr>
              <p:spPr>
                <a:xfrm>
                  <a:off x="5177804" y="476580"/>
                  <a:ext cx="176681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B05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74" name="矩形"/>
              <p:cNvSpPr/>
              <p:nvPr/>
            </p:nvSpPr>
            <p:spPr>
              <a:xfrm>
                <a:off x="0" y="0"/>
                <a:ext cx="7379098" cy="932422"/>
              </a:xfrm>
              <a:prstGeom prst="rect">
                <a:avLst/>
              </a:prstGeom>
              <a:noFill/>
              <a:ln w="25400" cap="flat">
                <a:solidFill>
                  <a:srgbClr val="00B05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82" name="成组"/>
            <p:cNvGrpSpPr/>
            <p:nvPr/>
          </p:nvGrpSpPr>
          <p:grpSpPr>
            <a:xfrm>
              <a:off x="8148076" y="8614017"/>
              <a:ext cx="4686055" cy="932423"/>
              <a:chOff x="0" y="0"/>
              <a:chExt cx="4686054" cy="932421"/>
            </a:xfrm>
          </p:grpSpPr>
          <p:grpSp>
            <p:nvGrpSpPr>
              <p:cNvPr id="280" name="成组"/>
              <p:cNvGrpSpPr/>
              <p:nvPr/>
            </p:nvGrpSpPr>
            <p:grpSpPr>
              <a:xfrm>
                <a:off x="146289" y="163502"/>
                <a:ext cx="4240453" cy="508351"/>
                <a:chOff x="0" y="0"/>
                <a:chExt cx="4240452" cy="508350"/>
              </a:xfrm>
            </p:grpSpPr>
            <p:sp>
              <p:nvSpPr>
                <p:cNvPr id="276" name="二级市场流通"/>
                <p:cNvSpPr txBox="1"/>
                <p:nvPr/>
              </p:nvSpPr>
              <p:spPr>
                <a:xfrm>
                  <a:off x="0" y="-1"/>
                  <a:ext cx="1849329" cy="487690"/>
                </a:xfrm>
                <a:prstGeom prst="rect">
                  <a:avLst/>
                </a:prstGeom>
                <a:noFill/>
                <a:ln w="12700" cap="flat">
                  <a:solidFill>
                    <a:srgbClr val="00B05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000"/>
                  </a:lvl1pPr>
                </a:lstStyle>
                <a:p>
                  <a:r>
                    <a:rPr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二级市场流通</a:t>
                  </a:r>
                </a:p>
              </p:txBody>
            </p:sp>
            <p:sp>
              <p:nvSpPr>
                <p:cNvPr id="277" name="转化成SP"/>
                <p:cNvSpPr txBox="1"/>
                <p:nvPr/>
              </p:nvSpPr>
              <p:spPr>
                <a:xfrm>
                  <a:off x="2673941" y="4676"/>
                  <a:ext cx="1366210" cy="487690"/>
                </a:xfrm>
                <a:prstGeom prst="rect">
                  <a:avLst/>
                </a:prstGeom>
                <a:noFill/>
                <a:ln w="12700" cap="flat">
                  <a:solidFill>
                    <a:srgbClr val="00B05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000"/>
                  </a:lvl1pPr>
                </a:lstStyle>
                <a:p>
                  <a:r>
                    <a:rPr dirty="0" err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转化成</a:t>
                  </a:r>
                  <a:r>
                    <a:rPr lang="en-US" dirty="0" err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JP</a:t>
                  </a:r>
                  <a:endParaRPr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8" name="线条"/>
                <p:cNvSpPr/>
                <p:nvPr/>
              </p:nvSpPr>
              <p:spPr>
                <a:xfrm>
                  <a:off x="53493" y="508350"/>
                  <a:ext cx="176681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B05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9" name="线条"/>
                <p:cNvSpPr/>
                <p:nvPr/>
              </p:nvSpPr>
              <p:spPr>
                <a:xfrm>
                  <a:off x="2473640" y="508350"/>
                  <a:ext cx="176681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B05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81" name="矩形"/>
              <p:cNvSpPr/>
              <p:nvPr/>
            </p:nvSpPr>
            <p:spPr>
              <a:xfrm>
                <a:off x="0" y="0"/>
                <a:ext cx="4686055" cy="932422"/>
              </a:xfrm>
              <a:prstGeom prst="rect">
                <a:avLst/>
              </a:prstGeom>
              <a:noFill/>
              <a:ln w="25400" cap="flat">
                <a:solidFill>
                  <a:srgbClr val="00B05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91" name="成组"/>
            <p:cNvGrpSpPr/>
            <p:nvPr/>
          </p:nvGrpSpPr>
          <p:grpSpPr>
            <a:xfrm>
              <a:off x="13603110" y="8577502"/>
              <a:ext cx="7805311" cy="947421"/>
              <a:chOff x="0" y="0"/>
              <a:chExt cx="7805309" cy="947420"/>
            </a:xfrm>
          </p:grpSpPr>
          <p:grpSp>
            <p:nvGrpSpPr>
              <p:cNvPr id="289" name="成组"/>
              <p:cNvGrpSpPr/>
              <p:nvPr/>
            </p:nvGrpSpPr>
            <p:grpSpPr>
              <a:xfrm>
                <a:off x="202702" y="0"/>
                <a:ext cx="7450501" cy="909135"/>
                <a:chOff x="0" y="0"/>
                <a:chExt cx="7450499" cy="909134"/>
              </a:xfrm>
            </p:grpSpPr>
            <p:sp>
              <p:nvSpPr>
                <p:cNvPr id="283" name="转化成Steem…"/>
                <p:cNvSpPr txBox="1"/>
                <p:nvPr/>
              </p:nvSpPr>
              <p:spPr>
                <a:xfrm>
                  <a:off x="-1" y="0"/>
                  <a:ext cx="1918429" cy="874862"/>
                </a:xfrm>
                <a:prstGeom prst="rect">
                  <a:avLst/>
                </a:prstGeom>
                <a:noFill/>
                <a:ln w="12700" cap="flat">
                  <a:solidFill>
                    <a:srgbClr val="00B05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rPr dirty="0" err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转化成</a:t>
                  </a:r>
                  <a:r>
                    <a:rPr lang="en-US" dirty="0" err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JP</a:t>
                  </a:r>
                  <a:endParaRPr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  <a:p>
                  <a:pPr>
                    <a:defRPr sz="2000"/>
                  </a:pPr>
                  <a:r>
                    <a:rPr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（</a:t>
                  </a:r>
                  <a:r>
                    <a:rPr dirty="0" err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钱包内</a:t>
                  </a:r>
                  <a:r>
                    <a:rPr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）</a:t>
                  </a:r>
                </a:p>
              </p:txBody>
            </p:sp>
            <p:sp>
              <p:nvSpPr>
                <p:cNvPr id="284" name="收取利息…"/>
                <p:cNvSpPr txBox="1"/>
                <p:nvPr/>
              </p:nvSpPr>
              <p:spPr>
                <a:xfrm>
                  <a:off x="2516806" y="42131"/>
                  <a:ext cx="2709482" cy="867004"/>
                </a:xfrm>
                <a:prstGeom prst="rect">
                  <a:avLst/>
                </a:prstGeom>
                <a:noFill/>
                <a:ln w="12700" cap="flat">
                  <a:solidFill>
                    <a:srgbClr val="00B05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rPr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收取利息</a:t>
                  </a:r>
                </a:p>
                <a:p>
                  <a:pPr>
                    <a:defRPr sz="2000"/>
                  </a:pPr>
                  <a:r>
                    <a:rPr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（见证人公布利率）</a:t>
                  </a:r>
                </a:p>
              </p:txBody>
            </p:sp>
            <p:sp>
              <p:nvSpPr>
                <p:cNvPr id="285" name="帖子推广"/>
                <p:cNvSpPr txBox="1"/>
                <p:nvPr/>
              </p:nvSpPr>
              <p:spPr>
                <a:xfrm>
                  <a:off x="5929148" y="231788"/>
                  <a:ext cx="1275894" cy="487690"/>
                </a:xfrm>
                <a:prstGeom prst="rect">
                  <a:avLst/>
                </a:prstGeom>
                <a:noFill/>
                <a:ln w="12700" cap="flat">
                  <a:solidFill>
                    <a:srgbClr val="00B050"/>
                  </a:solidFill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000"/>
                  </a:lvl1pPr>
                </a:lstStyle>
                <a:p>
                  <a:r>
                    <a:rPr lang="zh-CN" altLang="en-US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转发</a:t>
                  </a:r>
                  <a:r>
                    <a:rPr dirty="0" err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推广</a:t>
                  </a:r>
                  <a:endParaRPr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6" name="线条"/>
                <p:cNvSpPr/>
                <p:nvPr/>
              </p:nvSpPr>
              <p:spPr>
                <a:xfrm>
                  <a:off x="47135" y="871341"/>
                  <a:ext cx="176681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B05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7" name="线条"/>
                <p:cNvSpPr/>
                <p:nvPr/>
              </p:nvSpPr>
              <p:spPr>
                <a:xfrm>
                  <a:off x="2758045" y="871341"/>
                  <a:ext cx="2227005" cy="1"/>
                </a:xfrm>
                <a:prstGeom prst="line">
                  <a:avLst/>
                </a:prstGeom>
                <a:noFill/>
                <a:ln w="25400" cap="flat">
                  <a:solidFill>
                    <a:srgbClr val="00B05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8" name="线条"/>
                <p:cNvSpPr/>
                <p:nvPr/>
              </p:nvSpPr>
              <p:spPr>
                <a:xfrm>
                  <a:off x="5683687" y="708368"/>
                  <a:ext cx="176681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B05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90" name="矩形"/>
              <p:cNvSpPr/>
              <p:nvPr/>
            </p:nvSpPr>
            <p:spPr>
              <a:xfrm>
                <a:off x="0" y="14998"/>
                <a:ext cx="7805310" cy="932423"/>
              </a:xfrm>
              <a:prstGeom prst="rect">
                <a:avLst/>
              </a:prstGeom>
              <a:noFill/>
              <a:ln w="25400" cap="flat">
                <a:solidFill>
                  <a:srgbClr val="00B05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92" name="线条"/>
            <p:cNvSpPr/>
            <p:nvPr/>
          </p:nvSpPr>
          <p:spPr>
            <a:xfrm flipH="1">
              <a:off x="9890070" y="814204"/>
              <a:ext cx="1999231" cy="1889204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3" name="线条"/>
            <p:cNvSpPr/>
            <p:nvPr/>
          </p:nvSpPr>
          <p:spPr>
            <a:xfrm>
              <a:off x="13076942" y="814204"/>
              <a:ext cx="1999231" cy="1889204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4" name="线条"/>
            <p:cNvSpPr/>
            <p:nvPr/>
          </p:nvSpPr>
          <p:spPr>
            <a:xfrm>
              <a:off x="8344112" y="4396622"/>
              <a:ext cx="1999230" cy="1889204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5" name="线条"/>
            <p:cNvSpPr/>
            <p:nvPr/>
          </p:nvSpPr>
          <p:spPr>
            <a:xfrm flipH="1">
              <a:off x="5227097" y="4393658"/>
              <a:ext cx="11336868" cy="1841821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6" name="线条"/>
            <p:cNvSpPr/>
            <p:nvPr/>
          </p:nvSpPr>
          <p:spPr>
            <a:xfrm>
              <a:off x="17348568" y="4407361"/>
              <a:ext cx="287479" cy="1855297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7" name="线条"/>
            <p:cNvSpPr/>
            <p:nvPr/>
          </p:nvSpPr>
          <p:spPr>
            <a:xfrm>
              <a:off x="5820553" y="6478974"/>
              <a:ext cx="4027522" cy="1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8" name="线条"/>
            <p:cNvSpPr/>
            <p:nvPr/>
          </p:nvSpPr>
          <p:spPr>
            <a:xfrm>
              <a:off x="5820553" y="6777006"/>
              <a:ext cx="4027522" cy="1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9" name="线条"/>
            <p:cNvSpPr/>
            <p:nvPr/>
          </p:nvSpPr>
          <p:spPr>
            <a:xfrm>
              <a:off x="11833286" y="6473032"/>
              <a:ext cx="5127579" cy="1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0" name="线条"/>
            <p:cNvSpPr/>
            <p:nvPr/>
          </p:nvSpPr>
          <p:spPr>
            <a:xfrm>
              <a:off x="11833286" y="6764379"/>
              <a:ext cx="5127579" cy="1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1" name="线条"/>
            <p:cNvSpPr/>
            <p:nvPr/>
          </p:nvSpPr>
          <p:spPr>
            <a:xfrm flipH="1">
              <a:off x="1707950" y="6821928"/>
              <a:ext cx="2958846" cy="1769803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2" name="线条"/>
            <p:cNvSpPr/>
            <p:nvPr/>
          </p:nvSpPr>
          <p:spPr>
            <a:xfrm flipH="1">
              <a:off x="3937605" y="6820055"/>
              <a:ext cx="970104" cy="1765764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3" name="线条"/>
            <p:cNvSpPr/>
            <p:nvPr/>
          </p:nvSpPr>
          <p:spPr>
            <a:xfrm>
              <a:off x="5060310" y="6832794"/>
              <a:ext cx="970140" cy="1740351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4" name="线条"/>
            <p:cNvSpPr/>
            <p:nvPr/>
          </p:nvSpPr>
          <p:spPr>
            <a:xfrm flipH="1">
              <a:off x="9624917" y="6832396"/>
              <a:ext cx="970104" cy="1765764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5" name="线条"/>
            <p:cNvSpPr/>
            <p:nvPr/>
          </p:nvSpPr>
          <p:spPr>
            <a:xfrm>
              <a:off x="10966613" y="6832397"/>
              <a:ext cx="679415" cy="1763363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6" name="线条"/>
            <p:cNvSpPr/>
            <p:nvPr/>
          </p:nvSpPr>
          <p:spPr>
            <a:xfrm flipH="1">
              <a:off x="14995599" y="6820733"/>
              <a:ext cx="2623493" cy="1674884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7" name="线条"/>
            <p:cNvSpPr/>
            <p:nvPr/>
          </p:nvSpPr>
          <p:spPr>
            <a:xfrm>
              <a:off x="17766236" y="6864595"/>
              <a:ext cx="1" cy="1692003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8" name="线条"/>
            <p:cNvSpPr/>
            <p:nvPr/>
          </p:nvSpPr>
          <p:spPr>
            <a:xfrm>
              <a:off x="18000337" y="6865598"/>
              <a:ext cx="1995605" cy="1583931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310" name="表格"/>
          <p:cNvGraphicFramePr/>
          <p:nvPr>
            <p:extLst>
              <p:ext uri="{D42A27DB-BD31-4B8C-83A1-F6EECF244321}">
                <p14:modId xmlns:p14="http://schemas.microsoft.com/office/powerpoint/2010/main" val="133674093"/>
              </p:ext>
            </p:extLst>
          </p:nvPr>
        </p:nvGraphicFramePr>
        <p:xfrm>
          <a:off x="15618976" y="381782"/>
          <a:ext cx="8497636" cy="503133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89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846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1500" dirty="0" err="1">
                          <a:sym typeface="Helvetica Neue Medium"/>
                        </a:rPr>
                        <a:t>序列号</a:t>
                      </a:r>
                      <a:endParaRPr sz="1500" dirty="0">
                        <a:sym typeface="Helvetica Neue Medium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1500">
                          <a:sym typeface="Helvetica Neue Medium"/>
                        </a:rPr>
                        <a:t>token名称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1500">
                          <a:sym typeface="Helvetica Neue Medium"/>
                        </a:rPr>
                        <a:t>用途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46">
                <a:tc rowSpan="2"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1500">
                          <a:sym typeface="Helvetica Neue Medium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lang="en-US" altLang="zh-CN" sz="1500" dirty="0">
                          <a:sym typeface="Helvetica Neue Medium"/>
                        </a:rPr>
                        <a:t>JPT</a:t>
                      </a:r>
                      <a:endParaRPr sz="1500" dirty="0">
                        <a:sym typeface="Helvetica Neue Medium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800"/>
                      </a:pP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管理奖励包括：策展奖励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、</a:t>
                      </a:r>
                      <a:r>
                        <a:rPr lang="zh-CN" alt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主播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内容</a:t>
                      </a:r>
                      <a:r>
                        <a:rPr lang="zh-CN" alt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生产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奖励、区块奖励；权力奖励</a:t>
                      </a:r>
                      <a:endParaRPr sz="1466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800"/>
                      </a:pP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转化成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JP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、</a:t>
                      </a:r>
                      <a:r>
                        <a:rPr 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JPD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的媒介</a:t>
                      </a:r>
                      <a:endParaRPr sz="1466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46">
                <a:tc rowSpan="4"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1500">
                          <a:sym typeface="Helvetica Neue Medium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lang="en-US" altLang="zh-CN" sz="1500" dirty="0">
                          <a:sym typeface="Helvetica Neue Medium"/>
                        </a:rPr>
                        <a:t>J</a:t>
                      </a:r>
                      <a:r>
                        <a:rPr sz="1500" dirty="0">
                          <a:sym typeface="Helvetica Neue Medium"/>
                        </a:rPr>
                        <a:t>P
（</a:t>
                      </a:r>
                      <a:r>
                        <a:rPr lang="en-US" altLang="zh-CN" sz="1500" dirty="0">
                          <a:sym typeface="Helvetica Neue Medium"/>
                        </a:rPr>
                        <a:t>JPT</a:t>
                      </a:r>
                      <a:r>
                        <a:rPr sz="1500" dirty="0">
                          <a:sym typeface="Helvetica Neue Medium"/>
                        </a:rPr>
                        <a:t> Power）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800"/>
                      </a:pPr>
                      <a:r>
                        <a:rPr lang="zh-CN" alt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主播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内容投票</a:t>
                      </a:r>
                      <a:endParaRPr sz="1466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466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dirty="0" err="1"/>
                        <a:t>见证人投票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1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800"/>
                      </a:pP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出租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JP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获取收益，解锁过程的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JP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不能出租，但是不可以转让，这一设计使得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JP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无法交易</a:t>
                      </a:r>
                      <a:endParaRPr sz="1466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800"/>
                      </a:pP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按照每年通胀的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15% 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参与分配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JP</a:t>
                      </a:r>
                      <a:endParaRPr sz="1466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46">
                <a:tc rowSpan="4"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1500" dirty="0">
                          <a:sym typeface="Helvetica Neue Medium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lang="en-US" altLang="zh-CN" sz="1500" dirty="0">
                          <a:sym typeface="Helvetica Neue Medium"/>
                        </a:rPr>
                        <a:t>JP</a:t>
                      </a:r>
                      <a:r>
                        <a:rPr sz="1500" dirty="0">
                          <a:sym typeface="Helvetica Neue Medium"/>
                        </a:rPr>
                        <a:t>D
（</a:t>
                      </a:r>
                      <a:r>
                        <a:rPr lang="en-US" altLang="zh-CN" sz="1500" dirty="0">
                          <a:sym typeface="Helvetica Neue Medium"/>
                        </a:rPr>
                        <a:t>JPT</a:t>
                      </a:r>
                      <a:r>
                        <a:rPr sz="1500" dirty="0">
                          <a:sym typeface="Helvetica Neue Medium"/>
                        </a:rPr>
                        <a:t> Dollars）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800"/>
                      </a:pPr>
                      <a:r>
                        <a:rPr 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JP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网络内交易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JP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8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800"/>
                      </a:pP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稳定币，锚定美元</a:t>
                      </a:r>
                      <a:endParaRPr sz="1466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21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466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dirty="0" err="1"/>
                        <a:t>获得见证人依据市场情况公布的</a:t>
                      </a:r>
                      <a:r>
                        <a:rPr dirty="0"/>
                        <a:t> </a:t>
                      </a:r>
                      <a:r>
                        <a:rPr lang="en-US" dirty="0"/>
                        <a:t>JPD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持有人的利息，公布利息网址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8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800"/>
                      </a:pP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购买文章在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JP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it</a:t>
                      </a:r>
                      <a:r>
                        <a:rPr sz="1466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466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网页中的位置</a:t>
                      </a:r>
                      <a:endParaRPr sz="1466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1">
                          <a:lumOff val="12500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成组"/>
          <p:cNvGrpSpPr/>
          <p:nvPr/>
        </p:nvGrpSpPr>
        <p:grpSpPr>
          <a:xfrm>
            <a:off x="14281739" y="2370797"/>
            <a:ext cx="9311693" cy="10795470"/>
            <a:chOff x="0" y="0"/>
            <a:chExt cx="9311692" cy="10795469"/>
          </a:xfrm>
        </p:grpSpPr>
        <p:pic>
          <p:nvPicPr>
            <p:cNvPr id="313" name="EOD2PdEG7T-jDxb7hTy6Y9FfN6VGWuIcgFxUlCm3gQ9dnYGd8zaYsy4Kf6EcH51dup8V_4h0e90eQ1AQHEML3GzlpG938u9PfTdNxA1YJCJJznFM1QrBQoCzQnPVYx1RXjfkYb2F.jpg" descr="EOD2PdEG7T-jDxb7hTy6Y9FfN6VGWuIcgFxUlCm3gQ9dnYGd8zaYsy4Kf6EcH51dup8V_4h0e90eQ1AQHEML3GzlpG938u9PfTdNxA1YJCJJznFM1QrBQoCzQnPVYx1RXjfkYb2F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258676" cy="4316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PMxjYFHiKT8BZIfup1gxTV4Tru2OlI4-ohc6Yo8XWr-P1D5NPtGc0q-M9QVgOEPvzNqXSvsX-Nqh5Gl82Q8VKB2dxHYK3b9qYR-Wx2vt6Y2YO6dtJu6iGqkelbwEPQ1DJVUDHmf7.jpg" descr="PMxjYFHiKT8BZIfup1gxTV4Tru2OlI4-ohc6Yo8XWr-P1D5NPtGc0q-M9QVgOEPvzNqXSvsX-Nqh5Gl82Q8VKB2dxHYK3b9qYR-Wx2vt6Y2YO6dtJu6iGqkelbwEPQ1DJVUDHmf7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1469" y="4254684"/>
              <a:ext cx="9100224" cy="65407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6" name="2ggBl90nbtR3pM_n3q5yVXhT16ixioGBi2MWlOqOUgUisZTkQJEbsWAMhiqCIs55Ti1mlAEV2gJzMzvnzbUE1BKnuX2sr7_o9zMXDqTTf7Q0VGTc4SkezKFouerUQhymJqoWMXoY.png" descr="2ggBl90nbtR3pM_n3q5yVXhT16ixioGBi2MWlOqOUgUisZTkQJEbsWAMhiqCIs55Ti1mlAEV2gJzMzvnzbUE1BKnuX2sr7_o9zMXDqTTf7Q0VGTc4SkezKFouerUQhymJqoWMXo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9213" y="6117276"/>
            <a:ext cx="10069143" cy="5377838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TEEM代币截至2018年7月，共生成约2.8亿个代币。…"/>
          <p:cNvSpPr txBox="1"/>
          <p:nvPr/>
        </p:nvSpPr>
        <p:spPr>
          <a:xfrm>
            <a:off x="1176618" y="2667515"/>
            <a:ext cx="9454333" cy="381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algn="l" defTabSz="457200">
              <a:lnSpc>
                <a:spcPts val="44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JP</a:t>
            </a:r>
            <a:r>
              <a:rPr dirty="0"/>
              <a:t>代币截至2018年7月，共生成约2.8亿个代币。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3800"/>
              </a:lnSpc>
              <a:defRPr sz="2000">
                <a:latin typeface="Times"/>
                <a:ea typeface="Times"/>
                <a:cs typeface="Times"/>
                <a:sym typeface="Times"/>
              </a:defRPr>
            </a:pP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609600" algn="l" defTabSz="457200">
              <a:lnSpc>
                <a:spcPts val="44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自从2016年12月的第16次硬分叉开始，</a:t>
            </a:r>
            <a:r>
              <a:rPr lang="en-US" dirty="0"/>
              <a:t>JP</a:t>
            </a:r>
            <a:r>
              <a:rPr dirty="0"/>
              <a:t>的通胀率设定为9.5%每年，每 250,000 个区块产生，通胀率下降0.5%每年。通胀率将以此速率下降直到0.95%年为止，大概需要花费20.5年时间。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3800"/>
              </a:lnSpc>
              <a:defRPr sz="2000">
                <a:latin typeface="Times"/>
                <a:ea typeface="Times"/>
                <a:cs typeface="Times"/>
                <a:sym typeface="Times"/>
              </a:defRPr>
            </a:pP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609600" algn="l" defTabSz="457200">
              <a:lnSpc>
                <a:spcPts val="44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增发的代币分配机制如下图所示</a:t>
            </a:r>
            <a:r>
              <a:rPr dirty="0"/>
              <a:t>：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8" name="通胀产生的STEEM，75%会分配给奖励池，用于奖励内容创作者和评论者；15%分配给SP持有者，作为SP持有者的股息收入；10%分配给见证人。"/>
          <p:cNvSpPr txBox="1"/>
          <p:nvPr/>
        </p:nvSpPr>
        <p:spPr>
          <a:xfrm>
            <a:off x="1231882" y="11314786"/>
            <a:ext cx="9673992" cy="115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algn="l" defTabSz="457200">
              <a:lnSpc>
                <a:spcPts val="4400"/>
              </a:lnSpc>
              <a:defRPr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通胀产生的</a:t>
            </a:r>
            <a:r>
              <a:rPr lang="en-US" dirty="0"/>
              <a:t>JP</a:t>
            </a:r>
            <a:r>
              <a:rPr dirty="0"/>
              <a:t>，75%会分配给奖励池，用于奖励内容创作者和评论者；15%分配给</a:t>
            </a:r>
            <a:r>
              <a:rPr lang="en-US" dirty="0"/>
              <a:t>JP</a:t>
            </a:r>
            <a:r>
              <a:rPr dirty="0"/>
              <a:t>持有者，作为</a:t>
            </a:r>
            <a:r>
              <a:rPr lang="en-US" dirty="0"/>
              <a:t>JP</a:t>
            </a:r>
            <a:r>
              <a:rPr dirty="0"/>
              <a:t>持有者的股息收入；10%分配给见证人。</a:t>
            </a:r>
          </a:p>
        </p:txBody>
      </p:sp>
      <p:sp>
        <p:nvSpPr>
          <p:cNvPr id="319" name="无懈可击的评级分析产品必须依赖完善的调查角度"/>
          <p:cNvSpPr txBox="1"/>
          <p:nvPr/>
        </p:nvSpPr>
        <p:spPr>
          <a:xfrm>
            <a:off x="1455155" y="808313"/>
            <a:ext cx="672785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1">
                <a:solidFill>
                  <a:srgbClr val="008E5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token经济模型必须是可实现的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423</Words>
  <Application>Microsoft Office PowerPoint</Application>
  <PresentationFormat>自定义</PresentationFormat>
  <Paragraphs>140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PingFang SC Semibold</vt:lpstr>
      <vt:lpstr>华文楷体</vt:lpstr>
      <vt:lpstr>Arial</vt:lpstr>
      <vt:lpstr>Times</vt:lpstr>
      <vt:lpstr>Trebuchet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Lee Blank</cp:lastModifiedBy>
  <cp:revision>2</cp:revision>
  <dcterms:modified xsi:type="dcterms:W3CDTF">2018-12-03T13:53:20Z</dcterms:modified>
</cp:coreProperties>
</file>