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6" r:id="rId3"/>
    <p:sldId id="260" r:id="rId4"/>
    <p:sldId id="272" r:id="rId5"/>
    <p:sldId id="275" r:id="rId6"/>
    <p:sldId id="259" r:id="rId7"/>
    <p:sldId id="277" r:id="rId8"/>
    <p:sldId id="293" r:id="rId9"/>
    <p:sldId id="288" r:id="rId10"/>
    <p:sldId id="289" r:id="rId11"/>
    <p:sldId id="290" r:id="rId12"/>
    <p:sldId id="291" r:id="rId13"/>
    <p:sldId id="295" r:id="rId14"/>
    <p:sldId id="300" r:id="rId15"/>
    <p:sldId id="302" r:id="rId16"/>
    <p:sldId id="301" r:id="rId17"/>
    <p:sldId id="279" r:id="rId18"/>
    <p:sldId id="310" r:id="rId19"/>
    <p:sldId id="317" r:id="rId20"/>
    <p:sldId id="318" r:id="rId21"/>
    <p:sldId id="316" r:id="rId22"/>
    <p:sldId id="309" r:id="rId23"/>
    <p:sldId id="307" r:id="rId24"/>
    <p:sldId id="308" r:id="rId25"/>
    <p:sldId id="281" r:id="rId26"/>
    <p:sldId id="324" r:id="rId27"/>
    <p:sldId id="322" r:id="rId28"/>
    <p:sldId id="323" r:id="rId29"/>
    <p:sldId id="325" r:id="rId30"/>
    <p:sldId id="297" r:id="rId31"/>
    <p:sldId id="286" r:id="rId32"/>
    <p:sldId id="294" r:id="rId33"/>
    <p:sldId id="315" r:id="rId34"/>
    <p:sldId id="319" r:id="rId35"/>
    <p:sldId id="320" r:id="rId36"/>
    <p:sldId id="32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7E2"/>
    <a:srgbClr val="46999B"/>
    <a:srgbClr val="109BD4"/>
    <a:srgbClr val="109BC5"/>
    <a:srgbClr val="AD53C1"/>
    <a:srgbClr val="489960"/>
    <a:srgbClr val="1385D4"/>
    <a:srgbClr val="100FC5"/>
    <a:srgbClr val="83C372"/>
    <a:srgbClr val="6FC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8" autoAdjust="0"/>
    <p:restoredTop sz="86422"/>
  </p:normalViewPr>
  <p:slideViewPr>
    <p:cSldViewPr>
      <p:cViewPr varScale="1">
        <p:scale>
          <a:sx n="130" d="100"/>
          <a:sy n="130" d="100"/>
        </p:scale>
        <p:origin x="-11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3128" y="200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D309D-058B-5748-A1EB-3930265D673C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0482E-BB11-0649-8AC4-D4BE3FE76E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2031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9B06C-3D16-3548-AD73-D0AF40B87763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A62C-9C60-3D40-9D78-B33A91636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16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60045" y="3108960"/>
            <a:ext cx="842391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altLang="zh-CN" sz="72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Proposal for Oman</a:t>
            </a:r>
            <a:endParaRPr kumimoji="1" lang="zh-CN" altLang="en-US" sz="7200" dirty="0" err="1">
              <a:solidFill>
                <a:srgbClr val="282B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" y="4125"/>
            <a:ext cx="9144000" cy="6858000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06040" y="3108960"/>
            <a:ext cx="3840480" cy="1398069"/>
          </a:xfrm>
        </p:spPr>
        <p:txBody>
          <a:bodyPr vert="horz" lIns="457200" tIns="457200" rIns="228600" bIns="4572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 lang="en-US" sz="2400" kern="1200" baseline="0" dirty="0">
                <a:solidFill>
                  <a:srgbClr val="282B3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Name</a:t>
            </a:r>
          </a:p>
          <a:p>
            <a:r>
              <a:rPr lang="en-US" altLang="zh-CN" dirty="0"/>
              <a:t>Phone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8720" y="1508125"/>
            <a:ext cx="6757302" cy="738664"/>
          </a:xfrm>
        </p:spPr>
        <p:txBody>
          <a:bodyPr/>
          <a:lstStyle>
            <a:lvl1pPr>
              <a:defRPr sz="4800">
                <a:solidFill>
                  <a:srgbClr val="489A6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332399"/>
          </a:xfrm>
          <a:prstGeom prst="rect">
            <a:avLst/>
          </a:prstGeom>
        </p:spPr>
        <p:txBody>
          <a:bodyPr numCol="1"/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9832"/>
            <a:ext cx="2515235" cy="2616101"/>
          </a:xfrm>
          <a:noFill/>
          <a:ln>
            <a:noFill/>
          </a:ln>
        </p:spPr>
        <p:txBody>
          <a:bodyPr/>
          <a:lstStyle>
            <a:lvl1pPr algn="r">
              <a:defRPr sz="17000"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29000" y="1983582"/>
            <a:ext cx="0" cy="2662232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415569" cy="2446638"/>
          </a:xfrm>
          <a:prstGeom prst="rect">
            <a:avLst/>
          </a:prstGeom>
        </p:spPr>
        <p:txBody>
          <a:bodyPr numCol="1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rgbClr val="489A5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>
            <a:lvl2pPr>
              <a:buClr>
                <a:srgbClr val="489A5F"/>
              </a:buClr>
              <a:defRPr/>
            </a:lvl2pPr>
            <a:lvl3pPr>
              <a:buClr>
                <a:srgbClr val="489A5F"/>
              </a:buClr>
              <a:defRPr/>
            </a:lvl3pPr>
            <a:lvl4pPr>
              <a:buClr>
                <a:srgbClr val="489A5F"/>
              </a:buClr>
              <a:defRPr/>
            </a:lvl4pPr>
            <a:lvl5pPr>
              <a:buClr>
                <a:srgbClr val="489A5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100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Text &amp; 2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4825" y="0"/>
            <a:ext cx="609917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Text &amp; 1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6099174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9174" y="0"/>
            <a:ext cx="304482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lIns="457200" tIns="457200" rIns="457200" bIns="45720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99039"/>
            <a:ext cx="9144000" cy="301752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72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47"/>
          <p:cNvSpPr txBox="1">
            <a:spLocks noChangeArrowheads="1"/>
          </p:cNvSpPr>
          <p:nvPr userDrawn="1"/>
        </p:nvSpPr>
        <p:spPr bwMode="gray">
          <a:xfrm>
            <a:off x="8228044" y="6400800"/>
            <a:ext cx="458756" cy="3017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l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200" b="1" kern="1200" noProof="0" dirty="0">
              <a:solidFill>
                <a:srgbClr val="5252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rgbClr val="489A60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28A0"/>
        </a:buClr>
        <a:buSzTx/>
        <a:buFont typeface="Arial" panose="020B0604020202020204" pitchFamily="34" charset="0"/>
        <a:buNone/>
        <a:defRPr sz="24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  <a:lvl2pPr marL="2889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»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2pPr>
      <a:lvl3pPr marL="517525" marR="0" indent="-28448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–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3pPr>
      <a:lvl4pPr marL="746125" marR="0" indent="-29083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›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4pPr>
      <a:lvl5pPr marL="9747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-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全球展望概览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3" name="组合 2"/>
          <p:cNvGrpSpPr/>
          <p:nvPr/>
        </p:nvGrpSpPr>
        <p:grpSpPr>
          <a:xfrm>
            <a:off x="822960" y="1188720"/>
            <a:ext cx="7398182" cy="5196918"/>
            <a:chOff x="822960" y="1188720"/>
            <a:chExt cx="7398182" cy="51969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57" y="1188720"/>
              <a:ext cx="7347585" cy="519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822960" y="1188720"/>
              <a:ext cx="2468880" cy="1417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标注 7"/>
          <p:cNvSpPr/>
          <p:nvPr/>
        </p:nvSpPr>
        <p:spPr>
          <a:xfrm>
            <a:off x="7223760" y="5623560"/>
            <a:ext cx="579730" cy="320040"/>
          </a:xfrm>
          <a:prstGeom prst="wedgeRectCallout">
            <a:avLst>
              <a:gd name="adj1" fmla="val -117633"/>
              <a:gd name="adj2" fmla="val -95900"/>
            </a:avLst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接近投机级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0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844" y="1784985"/>
            <a:ext cx="8763000" cy="4524375"/>
            <a:chOff x="125844" y="1645919"/>
            <a:chExt cx="8763000" cy="45243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44" y="1645919"/>
              <a:ext cx="8763000" cy="452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60934" y="5850254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8937" y="3619688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en-US" altLang="zh-CN" dirty="0" smtClean="0"/>
              <a:t>GDP</a:t>
            </a:r>
            <a:r>
              <a:rPr lang="zh-CN" altLang="en-US" dirty="0" smtClean="0"/>
              <a:t>增长率和失业率影响经济（数据来源于标普）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评级机构对阿曼的评分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8" name="组合 7"/>
          <p:cNvGrpSpPr/>
          <p:nvPr/>
        </p:nvGrpSpPr>
        <p:grpSpPr>
          <a:xfrm>
            <a:off x="169545" y="1828800"/>
            <a:ext cx="8791575" cy="2590800"/>
            <a:chOff x="111212" y="1417320"/>
            <a:chExt cx="8791575" cy="2590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12" y="1417320"/>
              <a:ext cx="8791575" cy="259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182880" y="3337560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zh-CN" altLang="en-US" dirty="0" smtClean="0"/>
              <a:t>财政负担影响经济（数据来源于标普）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国外</a:t>
            </a:r>
            <a:r>
              <a:rPr lang="zh-CN" altLang="en-US" dirty="0" smtClean="0"/>
              <a:t>投资者对阿曼的信心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887263"/>
            <a:ext cx="7406640" cy="25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508760"/>
            <a:ext cx="6035040" cy="227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经济和金融面临的困难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全球经济和油价低位徘徊，导致阿曼的经济、金融问题突出。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6766560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面临的主要问题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财政赤字和债务负担沉重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资本市场效率低下，融资困难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货币政策难以实施，缺少刺激经济的手段和工具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14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4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机遇</a:t>
            </a:r>
            <a:r>
              <a:rPr lang="en-US" altLang="zh-CN" dirty="0"/>
              <a:t>-</a:t>
            </a:r>
            <a:r>
              <a:rPr lang="zh-CN" altLang="en-US" dirty="0"/>
              <a:t>区块链</a:t>
            </a:r>
            <a:r>
              <a:rPr lang="en-US" altLang="zh-CN" dirty="0"/>
              <a:t>&amp;</a:t>
            </a:r>
            <a:r>
              <a:rPr lang="zh-CN" altLang="en-US" dirty="0"/>
              <a:t>金融科技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传统方式难以解决问题并改变现状，区块链将是重大机遇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1" y="1828800"/>
            <a:ext cx="3703320" cy="4297363"/>
          </a:xfrm>
        </p:spPr>
        <p:txBody>
          <a:bodyPr/>
          <a:lstStyle/>
          <a:p>
            <a:pPr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财政赤字和债务负担沉重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</a:t>
            </a:r>
            <a:r>
              <a:rPr lang="zh-CN" altLang="en-US" dirty="0"/>
              <a:t>效率低下，融资困难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</a:t>
            </a:r>
            <a:r>
              <a:rPr lang="zh-CN" altLang="en-US" dirty="0"/>
              <a:t>政策难以实施，缺少刺激经济的手段和工具</a:t>
            </a:r>
            <a:endParaRPr lang="en-US" altLang="zh-CN" dirty="0"/>
          </a:p>
          <a:p>
            <a:pPr lvl="1"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15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3557" y="2002750"/>
            <a:ext cx="425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技术可帮助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传统行业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进步提高效率增加收入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区块链项目可以创造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242816" y="201648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83557" y="3200400"/>
            <a:ext cx="425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数字资产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货币交易所能让资金自由流通解决融资问题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ICO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能让创业公司快速融资成功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能提高资产流动性减少传统企业募资成本，使传统企业融资成功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4242816" y="347952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83557" y="4830128"/>
            <a:ext cx="425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稳定币可以发挥法币的作用替代美元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稳定币的管理将发挥强中央银行的作用，可以使用各种货币政策调整经济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242816" y="5109252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中东国家的区块链探索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面对全球环境，部分中东国家已经开始了有益的尝试</a:t>
            </a:r>
            <a:endParaRPr lang="en-US" altLang="zh-CN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16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675448"/>
            <a:ext cx="3905250" cy="47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63440" y="1675448"/>
            <a:ext cx="3931920" cy="4698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defRPr sz="2400">
                <a:solidFill>
                  <a:schemeClr val="bg2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2889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»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2pPr>
            <a:lvl3pPr marL="517525" marR="0" indent="-28448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–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3pPr>
            <a:lvl4pPr marL="746125" marR="0" indent="-29083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›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4pPr>
            <a:lvl5pPr marL="9747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-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阿联酋酋长兼迪拜统治者于今年</a:t>
            </a:r>
            <a:r>
              <a:rPr lang="en-US" altLang="zh-CN" sz="1200" dirty="0"/>
              <a:t>4</a:t>
            </a:r>
            <a:r>
              <a:rPr lang="zh-CN" altLang="en-US" sz="1200" dirty="0"/>
              <a:t>月份宣布将启动阿联酋区块链战略</a:t>
            </a:r>
            <a:r>
              <a:rPr lang="en-US" altLang="zh-CN" sz="1200" dirty="0"/>
              <a:t>2021</a:t>
            </a:r>
            <a:r>
              <a:rPr lang="zh-CN" altLang="en-US" sz="1200" dirty="0"/>
              <a:t>，雄心勃勃，试图成为世界上第一个区块链式政府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阿联酋区块链策略的最新发展是迪拜与</a:t>
            </a:r>
            <a:r>
              <a:rPr lang="en-US" altLang="zh-CN" sz="1200" dirty="0"/>
              <a:t>IBM</a:t>
            </a:r>
            <a:r>
              <a:rPr lang="zh-CN" altLang="en-US" sz="1200" dirty="0"/>
              <a:t>合作创建区块链商业注册管理机构，以确保企业在其管辖范围内运营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迪拜国土部门</a:t>
            </a:r>
            <a:r>
              <a:rPr lang="en-US" altLang="zh-CN" sz="1200" dirty="0"/>
              <a:t>(DLD)</a:t>
            </a:r>
            <a:r>
              <a:rPr lang="zh-CN" altLang="en-US" sz="1200" dirty="0"/>
              <a:t>启动了区块链系统来记录房地产合同，确保金融交易，并将租户和土地所有者与房产相关账单</a:t>
            </a:r>
            <a:r>
              <a:rPr lang="en-US" altLang="zh-CN" sz="1200" dirty="0"/>
              <a:t>(</a:t>
            </a:r>
            <a:r>
              <a:rPr lang="zh-CN" altLang="en-US" sz="1200" dirty="0"/>
              <a:t>例如电力和电信费用</a:t>
            </a:r>
            <a:r>
              <a:rPr lang="en-US" altLang="zh-CN" sz="1200" dirty="0"/>
              <a:t>)</a:t>
            </a:r>
            <a:r>
              <a:rPr lang="zh-CN" altLang="en-US" sz="1200" dirty="0"/>
              <a:t>联系起来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2017</a:t>
            </a:r>
            <a:r>
              <a:rPr lang="zh-CN" altLang="en-US" sz="1200" dirty="0"/>
              <a:t>年</a:t>
            </a:r>
            <a:r>
              <a:rPr lang="en-US" altLang="zh-CN" sz="1200" dirty="0"/>
              <a:t>5</a:t>
            </a:r>
            <a:r>
              <a:rPr lang="zh-CN" altLang="en-US" sz="1200" dirty="0"/>
              <a:t>月在迪拜推出的首个符合伊斯兰教法的加密货币</a:t>
            </a:r>
            <a:r>
              <a:rPr lang="en-US" altLang="zh-CN" sz="1200" dirty="0" err="1"/>
              <a:t>Onegram</a:t>
            </a:r>
            <a:r>
              <a:rPr lang="zh-CN" altLang="en-US" sz="1200" dirty="0"/>
              <a:t>锚定了黄金储备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迪</a:t>
            </a:r>
            <a:r>
              <a:rPr lang="zh-CN" altLang="en-US" sz="1200" dirty="0"/>
              <a:t>拜企业家</a:t>
            </a:r>
            <a:r>
              <a:rPr lang="en-US" altLang="zh-CN" sz="1200" dirty="0"/>
              <a:t>Com </a:t>
            </a:r>
            <a:r>
              <a:rPr lang="en-US" altLang="zh-CN" sz="1200" dirty="0" err="1"/>
              <a:t>Mirza</a:t>
            </a:r>
            <a:r>
              <a:rPr lang="zh-CN" altLang="en-US" sz="1200" dirty="0"/>
              <a:t>于</a:t>
            </a:r>
            <a:r>
              <a:rPr lang="en-US" altLang="zh-CN" sz="1200" dirty="0"/>
              <a:t>2017</a:t>
            </a:r>
            <a:r>
              <a:rPr lang="zh-CN" altLang="en-US" sz="1200" dirty="0"/>
              <a:t>年末推出了伊斯兰友好的“中东比特币”</a:t>
            </a:r>
            <a:r>
              <a:rPr lang="en-US" altLang="zh-CN" sz="1200" dirty="0" err="1"/>
              <a:t>Habibi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677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区块链方案的解决之道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什么是区块链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从技术上来讲，区块链是一种分布式的记账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4" y="1947654"/>
            <a:ext cx="5570368" cy="3657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52160" y="1883628"/>
            <a:ext cx="3154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实物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记账分别经过泥板标记、甲骨刻字、竹板刻书、纸质账本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个阶段，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年代半导体微处理器的诞生，打孔计算机的出现，代表着记账进入了电子化时代。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年代，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引领的大型计算机深入渗透至金融行业，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7*24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小时的批处理替代了朝九晚五的人工记账。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年代至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年代的个人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和局域网的发展，实现了内部协同和远程服务。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随着互联网在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世纪初的兴起，无国界的跨境业务开始繁荣，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区块链的分布式记账将带来颠覆性进步。</a:t>
            </a:r>
            <a:endParaRPr lang="zh-CN" altLang="en-US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1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什么是区块链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区块链的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意义：学术意义、应用意义、战略意义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8658" y="1874520"/>
            <a:ext cx="3246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学术意义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无信任的环境下，在整个网络中的任意节点建立起共识机制，而无需担心数据被篡改。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应用意义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：数据库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从集中式纵向扩展，向分布式横向扩展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发展。纵向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扩展就是通过添加内存、存储和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，增强单台机器的性能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。分布式数据库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通过横向扩展，提升了吞吐量和计算效率，也开启了大数据时代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。区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块链的意义在于，增加了一个分支，基于时间轴的分布式数据库。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战略意义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创建信任的机器，促进价值的全球流动。左图是区块链目前的节点分布图。如果说基于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的第一代互联网实现了信息的全球流动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，区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块链就是把各个机构和个人，映射到虚拟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世界。基于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数学这种人类文明的最大公约数，汇集世界上不同人群、不同权利群体的共识，实现了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价值</a:t>
            </a:r>
            <a:r>
              <a:rPr lang="en-US" altLang="zh-CN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资产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的全球实时流动。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920240"/>
            <a:ext cx="5160670" cy="37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1815882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72B38"/>
                </a:solidFill>
              </a:rPr>
              <a:t>全球和阿曼经济和金融</a:t>
            </a:r>
            <a:endParaRPr lang="en-US" dirty="0">
              <a:solidFill>
                <a:srgbClr val="272B3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72B38"/>
                </a:solidFill>
              </a:rPr>
              <a:t>面临的问题和机遇</a:t>
            </a:r>
            <a:endParaRPr lang="en-US" dirty="0">
              <a:solidFill>
                <a:srgbClr val="272B3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72B38"/>
                </a:solidFill>
              </a:rPr>
              <a:t>区块链方案的解决之道</a:t>
            </a:r>
            <a:endParaRPr lang="en-US" dirty="0">
              <a:solidFill>
                <a:srgbClr val="272B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数字加密货币市值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日数字货币总市值为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5090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亿美金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9545" y="1828800"/>
            <a:ext cx="33201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截至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日，根据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Coinmarketcap.com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网站数据，在各交易平台流通的数字加密货币为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1506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种，总市值为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5090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美元。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谷歌趋势里，区块链搜索热度区域排名为印度第一，依次是澳洲、印尼、加拿大、英国和美国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69068"/>
            <a:ext cx="5142712" cy="35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区块链全球趋势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区块链技术受到高度重视，其发展速度不断加快</a:t>
            </a:r>
            <a:endParaRPr lang="en-US" dirty="0"/>
          </a:p>
        </p:txBody>
      </p:sp>
      <p:pic>
        <p:nvPicPr>
          <p:cNvPr id="2050" name="Picture 2" descr="http://www.globalpool.cc/wp-content/uploads/2018/09/4-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0"/>
          <a:stretch/>
        </p:blipFill>
        <p:spPr bwMode="auto">
          <a:xfrm>
            <a:off x="457200" y="1600200"/>
            <a:ext cx="5303520" cy="25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1.ifengimg.com/fck/2018_13/7dee9b0b48f4928_w640_h4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 b="8707"/>
          <a:stretch/>
        </p:blipFill>
        <p:spPr bwMode="auto">
          <a:xfrm>
            <a:off x="2514600" y="2916936"/>
            <a:ext cx="6096000" cy="33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区块链项目已经在众多行业落地，带动行业发展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82880" y="1737360"/>
            <a:ext cx="8851975" cy="4434840"/>
            <a:chOff x="182880" y="1737360"/>
            <a:chExt cx="8851975" cy="4434840"/>
          </a:xfrm>
        </p:grpSpPr>
        <p:pic>
          <p:nvPicPr>
            <p:cNvPr id="3076" name="Picture 4" descr="https://cdn-images-1.medium.com/max/2000/1*szRfkqONPG7_7MeMqElnfg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" y="1737360"/>
              <a:ext cx="8851975" cy="4434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2" name="矩形 1"/>
            <p:cNvSpPr/>
            <p:nvPr/>
          </p:nvSpPr>
          <p:spPr>
            <a:xfrm>
              <a:off x="6876288" y="5532120"/>
              <a:ext cx="210312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金融生态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60120" y="1105842"/>
            <a:ext cx="7269480" cy="5256946"/>
            <a:chOff x="1097280" y="1051560"/>
            <a:chExt cx="6720840" cy="4982626"/>
          </a:xfrm>
        </p:grpSpPr>
        <p:pic>
          <p:nvPicPr>
            <p:cNvPr id="5122" name="Picture 2" descr="https://avc.com/wp-content/uploads/2015/10/williams-blockchain-market-m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440" y="1051560"/>
              <a:ext cx="6532918" cy="49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097280" y="5897880"/>
              <a:ext cx="6720840" cy="13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0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交易所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79784" y="3971239"/>
            <a:ext cx="412391" cy="8138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/>
              <a:t>Wallets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57244" y="5456225"/>
            <a:ext cx="8272228" cy="365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Compliance</a:t>
            </a:r>
            <a:endParaRPr lang="zh-CN" altLang="en-US" sz="12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020520" y="3742639"/>
            <a:ext cx="0" cy="1280160"/>
          </a:xfrm>
          <a:prstGeom prst="line">
            <a:avLst/>
          </a:prstGeom>
          <a:ln w="254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746529" y="3742639"/>
            <a:ext cx="0" cy="1280160"/>
          </a:xfrm>
          <a:prstGeom prst="line">
            <a:avLst/>
          </a:prstGeom>
          <a:ln w="254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154468" y="3555187"/>
            <a:ext cx="2550912" cy="1600200"/>
            <a:chOff x="983780" y="2815437"/>
            <a:chExt cx="2550912" cy="1600200"/>
          </a:xfrm>
        </p:grpSpPr>
        <p:sp>
          <p:nvSpPr>
            <p:cNvPr id="28" name="矩形 27"/>
            <p:cNvSpPr/>
            <p:nvPr/>
          </p:nvSpPr>
          <p:spPr>
            <a:xfrm>
              <a:off x="983780" y="2815437"/>
              <a:ext cx="2550912" cy="16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22509" y="3115360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Merchants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34219" y="3115360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ATMs</a:t>
              </a:r>
              <a:endParaRPr lang="zh-CN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22509" y="3546957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Financial</a:t>
              </a:r>
            </a:p>
            <a:p>
              <a:pPr algn="ctr"/>
              <a:r>
                <a:rPr lang="en-US" altLang="zh-CN" sz="1200" dirty="0" smtClean="0"/>
                <a:t>Data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334219" y="3560367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Supply</a:t>
              </a:r>
            </a:p>
            <a:p>
              <a:pPr algn="ctr"/>
              <a:r>
                <a:rPr lang="en-US" altLang="zh-CN" sz="1200" dirty="0" smtClean="0"/>
                <a:t>Chain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194" y="3974896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Payments</a:t>
              </a:r>
              <a:endParaRPr lang="zh-CN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34219" y="4004157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Payroll</a:t>
              </a:r>
              <a:endParaRPr lang="zh-CN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11532" y="2890149"/>
              <a:ext cx="24231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项目方为行业和终端用户服务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60308" y="2637677"/>
            <a:ext cx="1005840" cy="656466"/>
            <a:chOff x="340997" y="3291840"/>
            <a:chExt cx="1005840" cy="656466"/>
          </a:xfrm>
        </p:grpSpPr>
        <p:sp>
          <p:nvSpPr>
            <p:cNvPr id="9" name="矩形 8"/>
            <p:cNvSpPr/>
            <p:nvPr/>
          </p:nvSpPr>
          <p:spPr>
            <a:xfrm>
              <a:off x="340997" y="3291840"/>
              <a:ext cx="1005840" cy="365760"/>
            </a:xfrm>
            <a:prstGeom prst="rect">
              <a:avLst/>
            </a:prstGeom>
            <a:solidFill>
              <a:srgbClr val="138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Investments</a:t>
              </a:r>
              <a:endParaRPr lang="zh-CN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5594" y="3794418"/>
              <a:ext cx="39462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投资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17320" y="1965960"/>
            <a:ext cx="1005840" cy="662976"/>
            <a:chOff x="295277" y="3291840"/>
            <a:chExt cx="1005840" cy="662976"/>
          </a:xfrm>
          <a:solidFill>
            <a:srgbClr val="1385D4"/>
          </a:solidFill>
        </p:grpSpPr>
        <p:sp>
          <p:nvSpPr>
            <p:cNvPr id="44" name="矩形 43"/>
            <p:cNvSpPr/>
            <p:nvPr/>
          </p:nvSpPr>
          <p:spPr>
            <a:xfrm>
              <a:off x="295277" y="3291840"/>
              <a:ext cx="100584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Miners</a:t>
              </a:r>
              <a:endParaRPr lang="zh-CN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9875" y="3800928"/>
              <a:ext cx="30763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挖矿</a:t>
              </a:r>
              <a:endPara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0080" y="2612476"/>
            <a:ext cx="1005840" cy="605736"/>
            <a:chOff x="197362" y="3705149"/>
            <a:chExt cx="1005840" cy="605736"/>
          </a:xfrm>
        </p:grpSpPr>
        <p:sp>
          <p:nvSpPr>
            <p:cNvPr id="27" name="矩形 26"/>
            <p:cNvSpPr/>
            <p:nvPr/>
          </p:nvSpPr>
          <p:spPr>
            <a:xfrm>
              <a:off x="197362" y="3705149"/>
              <a:ext cx="1005840" cy="365760"/>
            </a:xfrm>
            <a:prstGeom prst="rect">
              <a:avLst/>
            </a:prstGeom>
            <a:solidFill>
              <a:srgbClr val="138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Platforms</a:t>
              </a:r>
              <a:endParaRPr lang="zh-CN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9790" y="4156997"/>
              <a:ext cx="7705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提供系统平台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77551" y="1965960"/>
            <a:ext cx="1054173" cy="646516"/>
            <a:chOff x="-198225" y="2548804"/>
            <a:chExt cx="1054173" cy="646516"/>
          </a:xfrm>
        </p:grpSpPr>
        <p:sp>
          <p:nvSpPr>
            <p:cNvPr id="30" name="矩形 29"/>
            <p:cNvSpPr/>
            <p:nvPr/>
          </p:nvSpPr>
          <p:spPr>
            <a:xfrm>
              <a:off x="-198225" y="2548804"/>
              <a:ext cx="1005840" cy="365760"/>
            </a:xfrm>
            <a:prstGeom prst="rect">
              <a:avLst/>
            </a:prstGeom>
            <a:solidFill>
              <a:srgbClr val="138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Public</a:t>
              </a:r>
              <a:endParaRPr lang="zh-CN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5430" y="3041432"/>
              <a:ext cx="7705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稳定币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兑价</a:t>
              </a:r>
            </a:p>
          </p:txBody>
        </p:sp>
      </p:grpSp>
      <p:cxnSp>
        <p:nvCxnSpPr>
          <p:cNvPr id="65" name="直接箭头连接符 64"/>
          <p:cNvCxnSpPr>
            <a:stCxn id="28" idx="1"/>
          </p:cNvCxnSpPr>
          <p:nvPr/>
        </p:nvCxnSpPr>
        <p:spPr>
          <a:xfrm flipH="1">
            <a:off x="799848" y="4355287"/>
            <a:ext cx="354620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0214" y="4037990"/>
            <a:ext cx="153888" cy="68580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存储数字币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206142" y="3555187"/>
            <a:ext cx="1266067" cy="1600200"/>
            <a:chOff x="4035454" y="2815437"/>
            <a:chExt cx="1266067" cy="1600200"/>
          </a:xfrm>
        </p:grpSpPr>
        <p:sp>
          <p:nvSpPr>
            <p:cNvPr id="36" name="矩形 35"/>
            <p:cNvSpPr/>
            <p:nvPr/>
          </p:nvSpPr>
          <p:spPr>
            <a:xfrm>
              <a:off x="4035454" y="2815437"/>
              <a:ext cx="1266067" cy="16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4167380" y="3520440"/>
              <a:ext cx="1005840" cy="365760"/>
            </a:xfrm>
            <a:prstGeom prst="rect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Exchanges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67380" y="3974897"/>
              <a:ext cx="1005840" cy="365760"/>
            </a:xfrm>
            <a:prstGeom prst="rect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Trading</a:t>
              </a:r>
              <a:endParaRPr lang="zh-CN" altLang="en-US" sz="12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297582" y="3657600"/>
            <a:ext cx="12660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为数字货币提供交易场所，提供流动性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6110191" y="3555187"/>
            <a:ext cx="2552400" cy="1600200"/>
            <a:chOff x="5939503" y="2815437"/>
            <a:chExt cx="2552400" cy="1600200"/>
          </a:xfrm>
        </p:grpSpPr>
        <p:sp>
          <p:nvSpPr>
            <p:cNvPr id="71" name="矩形 70"/>
            <p:cNvSpPr/>
            <p:nvPr/>
          </p:nvSpPr>
          <p:spPr>
            <a:xfrm>
              <a:off x="5939503" y="2815437"/>
              <a:ext cx="2552400" cy="16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15337" y="3529584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Money</a:t>
              </a:r>
            </a:p>
            <a:p>
              <a:pPr algn="ctr"/>
              <a:r>
                <a:rPr lang="en-US" altLang="zh-CN" sz="1200" dirty="0" smtClean="0"/>
                <a:t>Services</a:t>
              </a:r>
              <a:endParaRPr lang="zh-CN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315200" y="3974897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r>
                <a:rPr lang="en-US" altLang="zh-CN" sz="1200" baseline="30000" dirty="0" smtClean="0"/>
                <a:t>rd </a:t>
              </a:r>
              <a:r>
                <a:rPr lang="en-US" altLang="zh-CN" sz="1200" dirty="0" smtClean="0"/>
                <a:t> Party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15200" y="3521355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General</a:t>
              </a:r>
            </a:p>
            <a:p>
              <a:pPr algn="ctr"/>
              <a:r>
                <a:rPr lang="en-US" altLang="zh-CN" sz="1200" dirty="0" smtClean="0"/>
                <a:t>APIs</a:t>
              </a:r>
              <a:endParaRPr lang="zh-CN" altLang="en-US" sz="12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115337" y="3986516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Media</a:t>
              </a:r>
              <a:endParaRPr lang="zh-CN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00463" y="2917850"/>
              <a:ext cx="213769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为广大投资者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开发人员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其它人提供与区块链相关资讯、投资等服务</a:t>
              </a:r>
            </a:p>
          </p:txBody>
        </p:sp>
      </p:grpSp>
      <p:cxnSp>
        <p:nvCxnSpPr>
          <p:cNvPr id="77" name="直接箭头连接符 76"/>
          <p:cNvCxnSpPr/>
          <p:nvPr/>
        </p:nvCxnSpPr>
        <p:spPr>
          <a:xfrm>
            <a:off x="1266034" y="2978236"/>
            <a:ext cx="0" cy="57695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4" idx="2"/>
          </p:cNvCxnSpPr>
          <p:nvPr/>
        </p:nvCxnSpPr>
        <p:spPr>
          <a:xfrm>
            <a:off x="1920240" y="2331720"/>
            <a:ext cx="0" cy="12374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2"/>
          </p:cNvCxnSpPr>
          <p:nvPr/>
        </p:nvCxnSpPr>
        <p:spPr>
          <a:xfrm>
            <a:off x="2663228" y="3003437"/>
            <a:ext cx="0" cy="5517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0" idx="2"/>
          </p:cNvCxnSpPr>
          <p:nvPr/>
        </p:nvCxnSpPr>
        <p:spPr>
          <a:xfrm>
            <a:off x="3480471" y="2331720"/>
            <a:ext cx="0" cy="122346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右箭头 85"/>
          <p:cNvSpPr/>
          <p:nvPr/>
        </p:nvSpPr>
        <p:spPr>
          <a:xfrm>
            <a:off x="3829885" y="3886200"/>
            <a:ext cx="102337" cy="468782"/>
          </a:xfrm>
          <a:prstGeom prst="rightArrow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290437" y="2637677"/>
            <a:ext cx="1005840" cy="3657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各类投资人</a:t>
            </a:r>
            <a:endParaRPr lang="en-US" altLang="zh-CN" sz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普通民众</a:t>
            </a: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61525" y="2637677"/>
            <a:ext cx="1005840" cy="3657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各类投资人</a:t>
            </a:r>
            <a:endParaRPr lang="en-US" altLang="zh-CN" sz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普通民众</a:t>
            </a: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右箭头 92"/>
          <p:cNvSpPr/>
          <p:nvPr/>
        </p:nvSpPr>
        <p:spPr>
          <a:xfrm>
            <a:off x="4788006" y="3102864"/>
            <a:ext cx="102337" cy="468782"/>
          </a:xfrm>
          <a:prstGeom prst="rightArrow">
            <a:avLst/>
          </a:prstGeom>
          <a:noFill/>
          <a:ln>
            <a:solidFill>
              <a:schemeClr val="accent5"/>
            </a:solidFill>
          </a:ln>
          <a:scene3d>
            <a:camera prst="orthographicFront">
              <a:rot lat="54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7262108" y="3102864"/>
            <a:ext cx="102337" cy="468782"/>
          </a:xfrm>
          <a:prstGeom prst="rightArrow">
            <a:avLst/>
          </a:prstGeom>
          <a:noFill/>
          <a:ln>
            <a:solidFill>
              <a:schemeClr val="accent5"/>
            </a:solidFill>
          </a:ln>
          <a:scene3d>
            <a:camera prst="orthographicFront">
              <a:rot lat="54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5726582" y="1037434"/>
            <a:ext cx="2414224" cy="1495982"/>
            <a:chOff x="5726582" y="1037434"/>
            <a:chExt cx="2414224" cy="1495982"/>
          </a:xfrm>
        </p:grpSpPr>
        <p:pic>
          <p:nvPicPr>
            <p:cNvPr id="95" name="Picture 2" descr="å¾ç 3">
              <a:extLst>
                <a:ext uri="{FF2B5EF4-FFF2-40B4-BE49-F238E27FC236}">
                  <a16:creationId xmlns:a16="http://schemas.microsoft.com/office/drawing/2014/main" xmlns="" id="{9EB396E8-6665-4274-B947-09E9C8C6A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582" y="1037434"/>
              <a:ext cx="2414224" cy="1495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线形标注 1(带强调线) 95"/>
            <p:cNvSpPr/>
            <p:nvPr/>
          </p:nvSpPr>
          <p:spPr>
            <a:xfrm>
              <a:off x="5746529" y="1916689"/>
              <a:ext cx="363662" cy="541899"/>
            </a:xfrm>
            <a:prstGeom prst="accentCallout1">
              <a:avLst>
                <a:gd name="adj1" fmla="val 18750"/>
                <a:gd name="adj2" fmla="val -8333"/>
                <a:gd name="adj3" fmla="val 270440"/>
                <a:gd name="adj4" fmla="val -76552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6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关键点和应对策略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以交易所为杠杆撬动区</a:t>
            </a:r>
            <a:r>
              <a:rPr lang="zh-CN" altLang="en-US" smtClean="0"/>
              <a:t>块链经济 加强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交易所是先阶段的关键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连接普通投资人和区块链项目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实现资源优化配置提高资本效率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创造收入和利润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便于控制和管理区块链行业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/>
              <a:t>区</a:t>
            </a:r>
            <a:r>
              <a:rPr lang="zh-CN" altLang="en-US" dirty="0" smtClean="0"/>
              <a:t>块链发展初期，交易所可实现性强</a:t>
            </a:r>
            <a:endParaRPr lang="en-US" dirty="0"/>
          </a:p>
        </p:txBody>
      </p:sp>
      <p:pic>
        <p:nvPicPr>
          <p:cNvPr id="8194" name="Picture 2" descr="å¾ç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1" y="2520315"/>
            <a:ext cx="4343400" cy="218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中国的情况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全球区块链热度最高，参与人数最多，体系最健全的国家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1783081"/>
            <a:ext cx="4663439" cy="30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å¾ç 3">
            <a:extLst>
              <a:ext uri="{FF2B5EF4-FFF2-40B4-BE49-F238E27FC236}">
                <a16:creationId xmlns:a16="http://schemas.microsoft.com/office/drawing/2014/main" xmlns="" id="{9EB396E8-6665-4274-B947-09E9C8C6A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59" y="1783080"/>
            <a:ext cx="4069081" cy="306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57176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比特大陆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528859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嘉楠耘智</a:t>
            </a:r>
          </a:p>
        </p:txBody>
      </p:sp>
      <p:sp>
        <p:nvSpPr>
          <p:cNvPr id="10" name="矩形 9"/>
          <p:cNvSpPr/>
          <p:nvPr/>
        </p:nvSpPr>
        <p:spPr>
          <a:xfrm>
            <a:off x="2800542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币安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72225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火币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343908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OKex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6615591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NEO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7887273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TRX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51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整体蓝图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先建设发展交易所再逐步完善区块链体系</a:t>
            </a:r>
            <a:endParaRPr lang="en-US" dirty="0"/>
          </a:p>
        </p:txBody>
      </p:sp>
      <p:sp>
        <p:nvSpPr>
          <p:cNvPr id="8" name="Circular Arrow 21"/>
          <p:cNvSpPr/>
          <p:nvPr/>
        </p:nvSpPr>
        <p:spPr>
          <a:xfrm>
            <a:off x="3968676" y="4941753"/>
            <a:ext cx="1045029" cy="922565"/>
          </a:xfrm>
          <a:prstGeom prst="circularArrow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ircular Arrow 22"/>
          <p:cNvSpPr/>
          <p:nvPr/>
        </p:nvSpPr>
        <p:spPr>
          <a:xfrm rot="14650279">
            <a:off x="3565905" y="5549992"/>
            <a:ext cx="1045029" cy="922565"/>
          </a:xfrm>
          <a:prstGeom prst="circularArrow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ircular Arrow 23"/>
          <p:cNvSpPr/>
          <p:nvPr/>
        </p:nvSpPr>
        <p:spPr>
          <a:xfrm rot="6981986">
            <a:off x="4428968" y="5614771"/>
            <a:ext cx="1045029" cy="9225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24695"/>
              <a:gd name="adj5" fmla="val 1250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33"/>
          <p:cNvSpPr/>
          <p:nvPr/>
        </p:nvSpPr>
        <p:spPr>
          <a:xfrm>
            <a:off x="2073655" y="1558115"/>
            <a:ext cx="4978400" cy="4978400"/>
          </a:xfrm>
          <a:prstGeom prst="ellipse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31"/>
          <p:cNvSpPr/>
          <p:nvPr/>
        </p:nvSpPr>
        <p:spPr>
          <a:xfrm>
            <a:off x="2571495" y="2553794"/>
            <a:ext cx="3982720" cy="3982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29"/>
          <p:cNvSpPr/>
          <p:nvPr/>
        </p:nvSpPr>
        <p:spPr>
          <a:xfrm>
            <a:off x="3069335" y="3549474"/>
            <a:ext cx="2987040" cy="2987040"/>
          </a:xfrm>
          <a:prstGeom prst="ellipse">
            <a:avLst/>
          </a:prstGeom>
          <a:solidFill>
            <a:srgbClr val="469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26"/>
          <p:cNvGrpSpPr/>
          <p:nvPr/>
        </p:nvGrpSpPr>
        <p:grpSpPr>
          <a:xfrm>
            <a:off x="3562615" y="4545154"/>
            <a:ext cx="1991360" cy="1991360"/>
            <a:chOff x="3445553" y="2987039"/>
            <a:chExt cx="1991360" cy="1991360"/>
          </a:xfrm>
          <a:solidFill>
            <a:srgbClr val="AD53C1"/>
          </a:solidFill>
        </p:grpSpPr>
        <p:sp>
          <p:nvSpPr>
            <p:cNvPr id="21" name="Oval 27"/>
            <p:cNvSpPr/>
            <p:nvPr/>
          </p:nvSpPr>
          <p:spPr>
            <a:xfrm>
              <a:off x="3445553" y="2987039"/>
              <a:ext cx="1991360" cy="1991360"/>
            </a:xfrm>
            <a:prstGeom prst="ellipse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0"/>
            <p:cNvSpPr/>
            <p:nvPr/>
          </p:nvSpPr>
          <p:spPr>
            <a:xfrm>
              <a:off x="3737181" y="3484879"/>
              <a:ext cx="1494997" cy="995680"/>
            </a:xfrm>
            <a:prstGeom prst="rect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建设交易所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Straight Connector 16"/>
          <p:cNvCxnSpPr/>
          <p:nvPr/>
        </p:nvCxnSpPr>
        <p:spPr>
          <a:xfrm>
            <a:off x="1845962" y="2525126"/>
            <a:ext cx="1730829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17"/>
          <p:cNvCxnSpPr/>
          <p:nvPr/>
        </p:nvCxnSpPr>
        <p:spPr>
          <a:xfrm>
            <a:off x="5465460" y="3526612"/>
            <a:ext cx="1913165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Connector 19"/>
          <p:cNvCxnSpPr/>
          <p:nvPr/>
        </p:nvCxnSpPr>
        <p:spPr>
          <a:xfrm>
            <a:off x="1625527" y="4481833"/>
            <a:ext cx="2103663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35"/>
          <p:cNvCxnSpPr/>
          <p:nvPr/>
        </p:nvCxnSpPr>
        <p:spPr>
          <a:xfrm>
            <a:off x="4754714" y="6076053"/>
            <a:ext cx="2103663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6858377" y="5715249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吸引资金和技术开始发展区块链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8676" y="3973854"/>
            <a:ext cx="12434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媒体资讯和区块链落地项目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1153" y="2971800"/>
            <a:ext cx="12434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补充矿机、钱包、支付等设施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76821" y="1906655"/>
            <a:ext cx="12434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完善区块链经济体系让资产自由流动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4158520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完善第三方服务，吸引全球资金和项目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8625" y="3206696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加强基层建设，巩固优势地位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456" y="2205210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充分享受区块链经济带来的资产高流动性的便利和成果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7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交易所项目实施建议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基于对客观环境的分析，实施建议如下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</a:rPr>
              <a:t>实施建议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成立实体公司阿曼和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为主要股东，阿曼持股</a:t>
            </a:r>
            <a:r>
              <a:rPr lang="en-US" altLang="zh-CN" dirty="0" smtClean="0"/>
              <a:t>51%</a:t>
            </a: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>
                <a:solidFill>
                  <a:srgbClr val="FF0000"/>
                </a:solidFill>
              </a:rPr>
              <a:t>引入成熟产业链和相关资源（待定）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公司设立在杜库姆产业园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公司享受杜库姆产业</a:t>
            </a:r>
            <a:r>
              <a:rPr lang="zh-CN" altLang="en-US" dirty="0" smtClean="0"/>
              <a:t>园各项优惠政策，包括：税收、场地和金融政策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阿曼为公司提供当地工作的各项便利性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en-US" dirty="0" smtClean="0"/>
              <a:t>XX</a:t>
            </a:r>
            <a:r>
              <a:rPr lang="zh-CN" altLang="en-US" dirty="0" smtClean="0"/>
              <a:t>为公司提供</a:t>
            </a:r>
            <a:r>
              <a:rPr lang="en-US" altLang="zh-CN" dirty="0" smtClean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标准共识的价值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标准共识是最了解区块链体系并且掌握资源的评级咨询机构</a:t>
            </a:r>
            <a:endParaRPr lang="en-US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</a:rPr>
              <a:t>标准共识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smtClean="0"/>
              <a:t>掌握中国区块链产业的上下游资源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>
                <a:solidFill>
                  <a:srgbClr val="FF0000"/>
                </a:solidFill>
              </a:rPr>
              <a:t>引入成熟产业链和相关资源（待定）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公司设立在杜库姆产业园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公司享受杜库姆产业</a:t>
            </a:r>
            <a:r>
              <a:rPr lang="zh-CN" altLang="en-US" dirty="0" smtClean="0"/>
              <a:t>园各项优惠政策，包括：税收、场地和金融政策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阿曼为公司提供当地工作的各项便利性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en-US" dirty="0" smtClean="0"/>
              <a:t>XX</a:t>
            </a:r>
            <a:r>
              <a:rPr lang="zh-CN" altLang="en-US" dirty="0" smtClean="0"/>
              <a:t>为公司提供</a:t>
            </a:r>
            <a:r>
              <a:rPr lang="en-US" altLang="zh-CN" dirty="0" smtClean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全球和阿曼经济和金融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3" r="81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68B580"/>
              </a:solidFill>
            </a:endParaRPr>
          </a:p>
          <a:p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800" b="1" dirty="0" smtClean="0">
                <a:solidFill>
                  <a:srgbClr val="1385D4"/>
                </a:solidFill>
              </a:rPr>
              <a:t>革新</a:t>
            </a:r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200" dirty="0" smtClean="0">
                <a:solidFill>
                  <a:srgbClr val="1385D4"/>
                </a:solidFill>
              </a:rPr>
              <a:t>传统方法逐渐失效，区块链经济带来希望和活力</a:t>
            </a:r>
            <a:endParaRPr lang="en-US" altLang="zh-CN" sz="1200" dirty="0" smtClean="0">
              <a:solidFill>
                <a:srgbClr val="1385D4"/>
              </a:solidFill>
            </a:endParaRPr>
          </a:p>
          <a:p>
            <a:endParaRPr lang="en-US" altLang="zh-CN" sz="1200" dirty="0" smtClean="0"/>
          </a:p>
          <a:p>
            <a:r>
              <a:rPr lang="zh-CN" altLang="en-US" sz="1800" b="1" dirty="0" smtClean="0">
                <a:solidFill>
                  <a:srgbClr val="489960"/>
                </a:solidFill>
              </a:rPr>
              <a:t>发展</a:t>
            </a:r>
            <a:endParaRPr lang="en-US" altLang="zh-CN" sz="1800" b="1" dirty="0" smtClean="0">
              <a:solidFill>
                <a:srgbClr val="489960"/>
              </a:solidFill>
            </a:endParaRPr>
          </a:p>
          <a:p>
            <a:r>
              <a:rPr lang="zh-CN" altLang="en-US" sz="1200" dirty="0" smtClean="0">
                <a:solidFill>
                  <a:srgbClr val="489960"/>
                </a:solidFill>
              </a:rPr>
              <a:t>区块链从技术和经济两方面，帮助原金融体系更独立更健壮</a:t>
            </a:r>
            <a:endParaRPr lang="en-US" altLang="zh-CN" sz="1200" dirty="0" smtClean="0">
              <a:solidFill>
                <a:srgbClr val="489960"/>
              </a:solidFill>
            </a:endParaRPr>
          </a:p>
          <a:p>
            <a:endParaRPr lang="en-US" altLang="zh-CN" sz="1800" dirty="0" smtClean="0"/>
          </a:p>
          <a:p>
            <a:r>
              <a:rPr lang="zh-CN" altLang="en-US" sz="1800" b="1" dirty="0" smtClean="0">
                <a:solidFill>
                  <a:srgbClr val="AD53C1"/>
                </a:solidFill>
              </a:rPr>
              <a:t>进步</a:t>
            </a:r>
            <a:endParaRPr lang="en-US" altLang="zh-CN" sz="1800" b="1" dirty="0" smtClean="0">
              <a:solidFill>
                <a:srgbClr val="AD53C1"/>
              </a:solidFill>
            </a:endParaRPr>
          </a:p>
          <a:p>
            <a:r>
              <a:rPr lang="zh-CN" altLang="en-US" sz="1200" dirty="0" smtClean="0">
                <a:solidFill>
                  <a:srgbClr val="AD53C1"/>
                </a:solidFill>
              </a:rPr>
              <a:t>紧跟时代脚步，采用最新技术和理念获得优势摆脱束缚</a:t>
            </a:r>
            <a:endParaRPr lang="en-US" sz="1200" dirty="0">
              <a:solidFill>
                <a:srgbClr val="AD53C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3436" y="657398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sz="2000" dirty="0" err="1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" y="457200"/>
            <a:ext cx="2509570" cy="553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rgbClr val="489A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央行外汇管理较弱，挂钩美元。银行是金融主要力量。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819656"/>
            <a:ext cx="57245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1" y="3017520"/>
            <a:ext cx="63341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阿曼的经济问题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依赖石油和美元导致对外部经济敏感，造成赤字和失业率增加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8B57F"/>
                </a:solidFill>
              </a:rPr>
              <a:t>阿曼金融体系面临的问题</a:t>
            </a:r>
            <a:endParaRPr lang="en-US" b="1" dirty="0">
              <a:solidFill>
                <a:srgbClr val="68B57F"/>
              </a:solidFill>
            </a:endParaRPr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地缘政治</a:t>
            </a:r>
            <a:r>
              <a:rPr lang="zh-CN" altLang="en-US" dirty="0"/>
              <a:t>：</a:t>
            </a:r>
            <a:r>
              <a:rPr lang="en-US" altLang="zh-CN" dirty="0" smtClean="0"/>
              <a:t>OPEC</a:t>
            </a:r>
            <a:r>
              <a:rPr lang="zh-CN" altLang="en-US" dirty="0" smtClean="0"/>
              <a:t>、石油产量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石油美元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失业率高</a:t>
            </a:r>
            <a:endParaRPr lang="en-US" dirty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/>
              <a:t>阿拉伯国家金融自由化比较缓慢且犹豫不定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阿拉伯国家信息技术尚落后于世界其他地区，这将成为金融行业变革的巨大障碍，并影响其全面发展的潜力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需要多样化的金融服务，包括微观金融、小规模商业融资、住房抵押、可持续养老金、保险服务、其他规避风险的产品以及大型项目融资等。尽管阿拉伯国家金融体系包括这些服务，但其作用和世界其他地区相比还较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Clr>
                <a:srgbClr val="68B57F"/>
              </a:buClr>
            </a:pPr>
            <a:r>
              <a:rPr lang="zh-CN" altLang="en-US" dirty="0" smtClean="0"/>
              <a:t>评级下调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区块链将颠覆的银行银业务预测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经济学人调研银行的结论（数据来源于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737360"/>
            <a:ext cx="8329174" cy="399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1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pic>
        <p:nvPicPr>
          <p:cNvPr id="1030" name="Picture 6" descr="http://www.globalpool.cc/wp-content/uploads/2018/09/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06" y="1508760"/>
            <a:ext cx="60864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pic>
        <p:nvPicPr>
          <p:cNvPr id="1028" name="Picture 4" descr="http://www.globalpool.cc/wp-content/uploads/2018/09/4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0960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pic>
        <p:nvPicPr>
          <p:cNvPr id="3074" name="Picture 2" descr="http://www.globalpool.cc/wp-content/uploads/2018/09/4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960120"/>
            <a:ext cx="6096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银行是金融体系主体，货币挂钩美元，资本市场不发达</a:t>
            </a:r>
            <a:endParaRPr lang="en-US" dirty="0"/>
          </a:p>
        </p:txBody>
      </p:sp>
      <p:graphicFrame>
        <p:nvGraphicFramePr>
          <p:cNvPr id="7" name="Content Placeholder 3"/>
          <p:cNvGraphicFramePr/>
          <p:nvPr>
            <p:extLst>
              <p:ext uri="{D42A27DB-BD31-4B8C-83A1-F6EECF244321}">
                <p14:modId xmlns:p14="http://schemas.microsoft.com/office/powerpoint/2010/main" val="309597744"/>
              </p:ext>
            </p:extLst>
          </p:nvPr>
        </p:nvGraphicFramePr>
        <p:xfrm>
          <a:off x="479425" y="1828799"/>
          <a:ext cx="8207376" cy="4156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7735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外汇管理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银行和保险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融资服务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证券市场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53C1"/>
                    </a:solidFill>
                  </a:tcPr>
                </a:tc>
              </a:tr>
              <a:tr h="3066968"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央行成立于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1974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美元存款占总存款 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美元贷款占总贷款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97%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银行资产负债占金融总资产负债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家商业银行中，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家本地，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家外国银行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保险公司共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家，阿拉伯公司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家，外国公司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项目融资集团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年商业银行贷款总额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575.4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亿美元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平均贷款利率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4.8%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1989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年马斯喀特证券市场（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）负责运营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资本市场监管局（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CMA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）负责监管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上市公司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家，市值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449.5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亿，日均交易额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396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947376"/>
            <a:ext cx="7132320" cy="54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/>
              <a:t>美</a:t>
            </a:r>
            <a:r>
              <a:rPr lang="zh-CN" altLang="en-US" dirty="0" smtClean="0"/>
              <a:t>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0" name="Group 139"/>
          <p:cNvGrpSpPr/>
          <p:nvPr/>
        </p:nvGrpSpPr>
        <p:grpSpPr>
          <a:xfrm>
            <a:off x="3208752" y="2493824"/>
            <a:ext cx="1080004" cy="1080001"/>
            <a:chOff x="13887" y="0"/>
            <a:chExt cx="1080001" cy="1080000"/>
          </a:xfrm>
          <a:solidFill>
            <a:srgbClr val="46999B"/>
          </a:solidFill>
        </p:grpSpPr>
        <p:sp>
          <p:nvSpPr>
            <p:cNvPr id="26" name="Shape 137"/>
            <p:cNvSpPr/>
            <p:nvPr/>
          </p:nvSpPr>
          <p:spPr>
            <a:xfrm>
              <a:off x="13887" y="0"/>
              <a:ext cx="1080001" cy="1080000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Shape 138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买方市场</a:t>
              </a:r>
              <a:endParaRPr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142"/>
          <p:cNvGrpSpPr/>
          <p:nvPr/>
        </p:nvGrpSpPr>
        <p:grpSpPr>
          <a:xfrm>
            <a:off x="2779577" y="404022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4" name="Shape 140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Shape 14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期货</a:t>
              </a:r>
            </a:p>
          </p:txBody>
        </p:sp>
      </p:grpSp>
      <p:grpSp>
        <p:nvGrpSpPr>
          <p:cNvPr id="14" name="Group 145"/>
          <p:cNvGrpSpPr/>
          <p:nvPr/>
        </p:nvGrpSpPr>
        <p:grpSpPr>
          <a:xfrm>
            <a:off x="3924442" y="401553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2" name="Shape 143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Shape 144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基金</a:t>
              </a:r>
            </a:p>
          </p:txBody>
        </p:sp>
      </p:grpSp>
      <p:grpSp>
        <p:nvGrpSpPr>
          <p:cNvPr id="15" name="Group 148"/>
          <p:cNvGrpSpPr/>
          <p:nvPr/>
        </p:nvGrpSpPr>
        <p:grpSpPr>
          <a:xfrm>
            <a:off x="3361349" y="4400212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0" name="Shape 146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Shape 147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资产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管理</a:t>
              </a:r>
            </a:p>
          </p:txBody>
        </p:sp>
      </p:grpSp>
      <p:grpSp>
        <p:nvGrpSpPr>
          <p:cNvPr id="16" name="Group 151"/>
          <p:cNvGrpSpPr/>
          <p:nvPr/>
        </p:nvGrpSpPr>
        <p:grpSpPr>
          <a:xfrm>
            <a:off x="3350716" y="3654008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18" name="Shape 149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Shape 15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券商</a:t>
              </a:r>
            </a:p>
          </p:txBody>
        </p:sp>
      </p:grpSp>
      <p:grpSp>
        <p:nvGrpSpPr>
          <p:cNvPr id="33" name="Group 156"/>
          <p:cNvGrpSpPr/>
          <p:nvPr/>
        </p:nvGrpSpPr>
        <p:grpSpPr>
          <a:xfrm>
            <a:off x="4839842" y="4027421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2" name="Shape 154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Shape 155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zh-CN" altLang="en-US" sz="1400" b="0" dirty="0" smtClean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评级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grpSp>
        <p:nvGrpSpPr>
          <p:cNvPr id="34" name="Group 159"/>
          <p:cNvGrpSpPr/>
          <p:nvPr/>
        </p:nvGrpSpPr>
        <p:grpSpPr>
          <a:xfrm>
            <a:off x="4850474" y="4790048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0" name="Shape 157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Shape 158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支付</a:t>
              </a:r>
            </a:p>
          </p:txBody>
        </p:sp>
      </p:grpSp>
      <p:grpSp>
        <p:nvGrpSpPr>
          <p:cNvPr id="35" name="Group 162"/>
          <p:cNvGrpSpPr/>
          <p:nvPr/>
        </p:nvGrpSpPr>
        <p:grpSpPr>
          <a:xfrm>
            <a:off x="5984707" y="4002730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48" name="Shape 160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Shape 161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结算</a:t>
              </a:r>
            </a:p>
          </p:txBody>
        </p:sp>
      </p:grpSp>
      <p:grpSp>
        <p:nvGrpSpPr>
          <p:cNvPr id="36" name="Group 165"/>
          <p:cNvGrpSpPr/>
          <p:nvPr/>
        </p:nvGrpSpPr>
        <p:grpSpPr>
          <a:xfrm>
            <a:off x="6000275" y="474399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6" name="Shape 16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Shape 164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37" name="Group 168"/>
          <p:cNvGrpSpPr/>
          <p:nvPr/>
        </p:nvGrpSpPr>
        <p:grpSpPr>
          <a:xfrm>
            <a:off x="5421613" y="4387412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4" name="Shape 166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Shape 167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担保</a:t>
              </a:r>
            </a:p>
          </p:txBody>
        </p:sp>
      </p:grpSp>
      <p:grpSp>
        <p:nvGrpSpPr>
          <p:cNvPr id="38" name="Group 171"/>
          <p:cNvGrpSpPr/>
          <p:nvPr/>
        </p:nvGrpSpPr>
        <p:grpSpPr>
          <a:xfrm>
            <a:off x="5410980" y="3641209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42" name="Shape 16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Shape 17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投行</a:t>
              </a:r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5433311" y="513789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0" name="Shape 17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Shape 17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清收</a:t>
              </a:r>
            </a:p>
          </p:txBody>
        </p:sp>
      </p:grpSp>
      <p:grpSp>
        <p:nvGrpSpPr>
          <p:cNvPr id="30" name="Group 178"/>
          <p:cNvGrpSpPr/>
          <p:nvPr/>
        </p:nvGrpSpPr>
        <p:grpSpPr>
          <a:xfrm>
            <a:off x="5245949" y="2506623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31" name="Shape 176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Shape 177"/>
            <p:cNvSpPr/>
            <p:nvPr/>
          </p:nvSpPr>
          <p:spPr>
            <a:xfrm>
              <a:off x="280837" y="432277"/>
              <a:ext cx="538608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服务商</a:t>
              </a:r>
            </a:p>
          </p:txBody>
        </p:sp>
      </p:grpSp>
      <p:grpSp>
        <p:nvGrpSpPr>
          <p:cNvPr id="59" name="Group 182"/>
          <p:cNvGrpSpPr/>
          <p:nvPr/>
        </p:nvGrpSpPr>
        <p:grpSpPr>
          <a:xfrm>
            <a:off x="719314" y="4027057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6" name="Shape 180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Shape 18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小贷</a:t>
              </a:r>
            </a:p>
          </p:txBody>
        </p:sp>
      </p:grpSp>
      <p:grpSp>
        <p:nvGrpSpPr>
          <p:cNvPr id="60" name="Group 185"/>
          <p:cNvGrpSpPr/>
          <p:nvPr/>
        </p:nvGrpSpPr>
        <p:grpSpPr>
          <a:xfrm>
            <a:off x="729946" y="4789684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4" name="Shape 18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Shape 184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汽车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金融</a:t>
              </a:r>
            </a:p>
          </p:txBody>
        </p:sp>
      </p:grpSp>
      <p:grpSp>
        <p:nvGrpSpPr>
          <p:cNvPr id="61" name="Group 188"/>
          <p:cNvGrpSpPr/>
          <p:nvPr/>
        </p:nvGrpSpPr>
        <p:grpSpPr>
          <a:xfrm>
            <a:off x="1864179" y="4002366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72" name="Shape 186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Shape 187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保险</a:t>
              </a:r>
            </a:p>
          </p:txBody>
        </p:sp>
      </p:grpSp>
      <p:grpSp>
        <p:nvGrpSpPr>
          <p:cNvPr id="62" name="Group 191"/>
          <p:cNvGrpSpPr/>
          <p:nvPr/>
        </p:nvGrpSpPr>
        <p:grpSpPr>
          <a:xfrm>
            <a:off x="1879747" y="474363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0" name="Shape 18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Shape 190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63" name="Group 194"/>
          <p:cNvGrpSpPr/>
          <p:nvPr/>
        </p:nvGrpSpPr>
        <p:grpSpPr>
          <a:xfrm>
            <a:off x="1301085" y="438704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68" name="Shape 19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Shape 19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银行</a:t>
              </a:r>
            </a:p>
          </p:txBody>
        </p:sp>
      </p:grpSp>
      <p:grpSp>
        <p:nvGrpSpPr>
          <p:cNvPr id="64" name="Group 197"/>
          <p:cNvGrpSpPr/>
          <p:nvPr/>
        </p:nvGrpSpPr>
        <p:grpSpPr>
          <a:xfrm>
            <a:off x="1290452" y="3640845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66" name="Shape 195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Shape 196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信托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65" name="Shape 198"/>
          <p:cNvSpPr/>
          <p:nvPr/>
        </p:nvSpPr>
        <p:spPr>
          <a:xfrm>
            <a:off x="1312784" y="5137530"/>
            <a:ext cx="720001" cy="72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83C37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14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dirty="0" err="1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rPr>
              <a:t>典当</a:t>
            </a:r>
            <a:endParaRPr dirty="0">
              <a:solidFill>
                <a:srgbClr val="272B3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Group 202"/>
          <p:cNvGrpSpPr/>
          <p:nvPr/>
        </p:nvGrpSpPr>
        <p:grpSpPr>
          <a:xfrm>
            <a:off x="1125421" y="2506987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57" name="Shape 200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Shape 201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卖方市场</a:t>
              </a:r>
              <a:endParaRPr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80" name="Shape 206"/>
          <p:cNvSpPr/>
          <p:nvPr/>
        </p:nvSpPr>
        <p:spPr>
          <a:xfrm>
            <a:off x="105156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银行间市场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Shape 207"/>
          <p:cNvSpPr/>
          <p:nvPr/>
        </p:nvSpPr>
        <p:spPr>
          <a:xfrm>
            <a:off x="217488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证券交易所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Shape 208"/>
          <p:cNvSpPr/>
          <p:nvPr/>
        </p:nvSpPr>
        <p:spPr>
          <a:xfrm>
            <a:off x="3298199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期货交易所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Shape 209"/>
          <p:cNvSpPr/>
          <p:nvPr/>
        </p:nvSpPr>
        <p:spPr>
          <a:xfrm>
            <a:off x="4421518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其它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Shape 210"/>
          <p:cNvSpPr/>
          <p:nvPr/>
        </p:nvSpPr>
        <p:spPr>
          <a:xfrm>
            <a:off x="5544837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OTC</a:t>
            </a:r>
          </a:p>
        </p:txBody>
      </p:sp>
      <p:sp>
        <p:nvSpPr>
          <p:cNvPr id="87" name="Shape 213"/>
          <p:cNvSpPr/>
          <p:nvPr/>
        </p:nvSpPr>
        <p:spPr>
          <a:xfrm>
            <a:off x="7308837" y="1991359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人民银行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Shape 214"/>
          <p:cNvSpPr/>
          <p:nvPr/>
        </p:nvSpPr>
        <p:spPr>
          <a:xfrm>
            <a:off x="7308837" y="3484272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监会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Shape 216"/>
          <p:cNvSpPr/>
          <p:nvPr/>
        </p:nvSpPr>
        <p:spPr>
          <a:xfrm>
            <a:off x="7308837" y="4977184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证监会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面临的问题和机遇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阿曼的经济和金融现状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依赖石油和美元导致对外经济敏感，造成赤字和失业率增加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全球环境下的阿曼经济</a:t>
            </a:r>
            <a:endParaRPr lang="en-US" b="1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油价波动</a:t>
            </a:r>
            <a:r>
              <a:rPr lang="zh-CN" altLang="en-US" dirty="0"/>
              <a:t>，</a:t>
            </a:r>
            <a:r>
              <a:rPr lang="zh-CN" altLang="en-US" dirty="0" smtClean="0"/>
              <a:t>金融体系受损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油价长期下跌</a:t>
            </a:r>
            <a:r>
              <a:rPr lang="zh-CN" altLang="en-US" dirty="0"/>
              <a:t>，</a:t>
            </a:r>
            <a:r>
              <a:rPr lang="zh-CN" altLang="en-US" dirty="0" smtClean="0"/>
              <a:t>盈利能力下降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财政赤字已经缩小，但依然较大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失业率</a:t>
            </a:r>
            <a:r>
              <a:rPr lang="zh-CN" altLang="en-US" dirty="0"/>
              <a:t> </a:t>
            </a:r>
            <a:r>
              <a:rPr lang="en-US" altLang="zh-CN" dirty="0" smtClean="0"/>
              <a:t>17.8%</a:t>
            </a: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石油化工产品产量不会大幅增加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7100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</a:rPr>
              <a:t>受美元影响的金融体系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货币政策缺乏灵活性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资本市场不发达，融资单一且低效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债务上升到</a:t>
            </a:r>
            <a:r>
              <a:rPr lang="en-US" altLang="zh-CN" dirty="0" smtClean="0"/>
              <a:t>GDP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70%</a:t>
            </a:r>
            <a:r>
              <a:rPr lang="zh-CN" altLang="en-US" dirty="0" smtClean="0"/>
              <a:t>是外币债务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银行资产质量下降，违约概率升高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/>
              <a:t>美元</a:t>
            </a:r>
            <a:r>
              <a:rPr lang="zh-CN" altLang="en-US" dirty="0" smtClean="0"/>
              <a:t>加息导致贷款利率上</a:t>
            </a:r>
            <a:r>
              <a:rPr lang="zh-CN" altLang="en-US" dirty="0"/>
              <a:t>升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endParaRPr lang="en-US" altLang="zh-CN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8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石油产品价格趋势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0160"/>
            <a:ext cx="8322945" cy="49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 Theme">
  <a:themeElements>
    <a:clrScheme name="Moody's Theme 4.0">
      <a:dk1>
        <a:srgbClr val="0028A0"/>
      </a:dk1>
      <a:lt1>
        <a:sysClr val="window" lastClr="FFFFFF"/>
      </a:lt1>
      <a:dk2>
        <a:srgbClr val="009FDF"/>
      </a:dk2>
      <a:lt2>
        <a:srgbClr val="000000"/>
      </a:lt2>
      <a:accent1>
        <a:srgbClr val="009775"/>
      </a:accent1>
      <a:accent2>
        <a:srgbClr val="41B6E6"/>
      </a:accent2>
      <a:accent3>
        <a:srgbClr val="0028A0"/>
      </a:accent3>
      <a:accent4>
        <a:srgbClr val="78BE20"/>
      </a:accent4>
      <a:accent5>
        <a:srgbClr val="75787B"/>
      </a:accent5>
      <a:accent6>
        <a:srgbClr val="002E5D"/>
      </a:accent6>
      <a:hlink>
        <a:srgbClr val="009FDF"/>
      </a:hlink>
      <a:folHlink>
        <a:srgbClr val="009FD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Moody's Theme 4.0</Template>
  <TotalTime>1748</TotalTime>
  <Words>1826</Words>
  <Application>Microsoft Office PowerPoint</Application>
  <PresentationFormat>全屏显示(4:3)</PresentationFormat>
  <Paragraphs>262</Paragraphs>
  <Slides>36</Slides>
  <Notes>36</Notes>
  <HiddenSlides>6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MA Theme</vt:lpstr>
      <vt:lpstr>PowerPoint 演示文稿</vt:lpstr>
      <vt:lpstr>Agenda</vt:lpstr>
      <vt:lpstr>1</vt:lpstr>
      <vt:lpstr>金融体系-中东/阿曼</vt:lpstr>
      <vt:lpstr>金融体系-美国</vt:lpstr>
      <vt:lpstr>金融体系-中国</vt:lpstr>
      <vt:lpstr>2</vt:lpstr>
      <vt:lpstr>阿曼的经济和金融现状</vt:lpstr>
      <vt:lpstr>石油产品价格趋势</vt:lpstr>
      <vt:lpstr>全球展望概览</vt:lpstr>
      <vt:lpstr>阿曼的经济数据-摘要</vt:lpstr>
      <vt:lpstr>评级机构对阿曼的评分</vt:lpstr>
      <vt:lpstr>国外投资者对阿曼的信心</vt:lpstr>
      <vt:lpstr>经济和金融面临的困难</vt:lpstr>
      <vt:lpstr>机遇-区块链&amp;金融科技</vt:lpstr>
      <vt:lpstr>中东国家的区块链探索</vt:lpstr>
      <vt:lpstr>3</vt:lpstr>
      <vt:lpstr>什么是区块链</vt:lpstr>
      <vt:lpstr>什么是区块链</vt:lpstr>
      <vt:lpstr>区块链-数字加密货币市值</vt:lpstr>
      <vt:lpstr>区块链全球趋势</vt:lpstr>
      <vt:lpstr>区块链生态-区块链项目</vt:lpstr>
      <vt:lpstr>区块链生态-金融生态</vt:lpstr>
      <vt:lpstr>区块链生态-交易所</vt:lpstr>
      <vt:lpstr>关键点和应对策略</vt:lpstr>
      <vt:lpstr>中国的情况</vt:lpstr>
      <vt:lpstr>整体蓝图</vt:lpstr>
      <vt:lpstr>交易所项目实施建议</vt:lpstr>
      <vt:lpstr>标准共识的价值</vt:lpstr>
      <vt:lpstr>PowerPoint 演示文稿</vt:lpstr>
      <vt:lpstr>金融体系-中东/阿曼</vt:lpstr>
      <vt:lpstr>阿曼的经济问题</vt:lpstr>
      <vt:lpstr>区块链将颠覆的银行银业务预测</vt:lpstr>
      <vt:lpstr>区块链生态-区块链项目</vt:lpstr>
      <vt:lpstr>区块链生态-区块链项目</vt:lpstr>
      <vt:lpstr>区块链生态-区块链项目</vt:lpstr>
    </vt:vector>
  </TitlesOfParts>
  <Company>Moody's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chochoc</dc:creator>
  <cp:lastModifiedBy>xuj</cp:lastModifiedBy>
  <cp:revision>416</cp:revision>
  <dcterms:created xsi:type="dcterms:W3CDTF">2018-11-30T10:02:35Z</dcterms:created>
  <dcterms:modified xsi:type="dcterms:W3CDTF">2018-12-13T08:00:56Z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