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422" r:id="rId3"/>
    <p:sldId id="421" r:id="rId4"/>
    <p:sldId id="427" r:id="rId5"/>
    <p:sldId id="428" r:id="rId6"/>
    <p:sldId id="451" r:id="rId7"/>
    <p:sldId id="386" r:id="rId8"/>
    <p:sldId id="404" r:id="rId9"/>
    <p:sldId id="450" r:id="rId10"/>
    <p:sldId id="385" r:id="rId11"/>
    <p:sldId id="449" r:id="rId12"/>
    <p:sldId id="430" r:id="rId13"/>
    <p:sldId id="416" r:id="rId14"/>
    <p:sldId id="417" r:id="rId15"/>
    <p:sldId id="418" r:id="rId16"/>
    <p:sldId id="403" r:id="rId17"/>
    <p:sldId id="443" r:id="rId18"/>
    <p:sldId id="431" r:id="rId19"/>
    <p:sldId id="423" r:id="rId20"/>
    <p:sldId id="445" r:id="rId21"/>
    <p:sldId id="434" r:id="rId22"/>
    <p:sldId id="446" r:id="rId23"/>
    <p:sldId id="447" r:id="rId24"/>
    <p:sldId id="435" r:id="rId25"/>
    <p:sldId id="441" r:id="rId26"/>
    <p:sldId id="438" r:id="rId27"/>
    <p:sldId id="442" r:id="rId28"/>
    <p:sldId id="448" r:id="rId29"/>
    <p:sldId id="439" r:id="rId30"/>
    <p:sldId id="44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D61"/>
    <a:srgbClr val="E8F4EE"/>
    <a:srgbClr val="CDE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72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3EDDB-F0EE-41BE-9DF0-F1F7C70BE5A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7FCD1-CDE2-4EC4-811E-5C51FFBE9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（证券型通证）主要包括三个因素，即证券、通证和发行：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证券，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有实际价值的标的资产的所有权，例如股票、房地产、基金或艺术品等。通常为所有者提供不同的财务权利，例如利润分享权、股权、股息、投票权、赎回权等；</a:t>
            </a:r>
          </a:p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通证，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通的权益证明。上面讲到的证券必须与某种特定的表现形式相联系，通证表现形式由之前的纸化证券经过现阶段的无纸化（传统交易所券商账本记录），未来有望进化到高级无纸化（基于区块链技术的加密数字账本记录）；</a:t>
            </a:r>
          </a:p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Offerings-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发行，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指的是对比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（传统证券的国家指定交易所发行）和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（个人就能搞的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网站），发行平台目前主要是接受国家监管的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交易所，发行接受监管机构监管（例如美国的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，德国的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Bafin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等），按照法规发行（例如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A+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CF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），投资用户需要通过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审核。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69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36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（证券型通证）主要包括三个因素，即证券、通证和发行：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证券，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有实际价值的标的资产的所有权，例如股票、房地产、基金或艺术品等。通常为所有者提供不同的财务权利，例如利润分享权、股权、股息、投票权、赎回权等；</a:t>
            </a:r>
          </a:p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通证，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通的权益证明。上面讲到的证券必须与某种特定的表现形式相联系，通证表现形式由之前的纸化证券经过现阶段的无纸化（传统交易所券商账本记录），未来有望进化到高级无纸化（基于区块链技术的加密数字账本记录）；</a:t>
            </a:r>
          </a:p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Offerings-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发行，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指的是对比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（传统证券的国家指定交易所发行）和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（个人就能搞的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网站），发行平台目前主要是接受国家监管的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交易所，发行接受监管机构监管（例如美国的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，德国的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Bafin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等），按照法规发行（例如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A+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CF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），投资用户需要通过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审核。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（证券型通证）主要包括三个因素，即证券、通证和发行：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证券，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有实际价值的标的资产的所有权，例如股票、房地产、基金或艺术品等。通常为所有者提供不同的财务权利，例如利润分享权、股权、股息、投票权、赎回权等；</a:t>
            </a:r>
          </a:p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通证，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通的权益证明。上面讲到的证券必须与某种特定的表现形式相联系，通证表现形式由之前的纸化证券经过现阶段的无纸化（传统交易所券商账本记录），未来有望进化到高级无纸化（基于区块链技术的加密数字账本记录）；</a:t>
            </a:r>
          </a:p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Offerings-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发行，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指的是对比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（传统证券的国家指定交易所发行）和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（个人就能搞的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网站），发行平台目前主要是接受国家监管的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交易所，发行接受监管机构监管（例如美国的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，德国的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Bafin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等），按照法规发行（例如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A+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 CF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），投资用户需要通过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审核。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例如：白名单可以执行，以确保发送者和接收者已被清楚办理；可以禁止超过</a:t>
            </a:r>
            <a:r>
              <a:rPr lang="en-US" altLang="zh-CN" sz="12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2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低于某些金额的转账；可以限制部分令牌传输；某些地址可能被列入黑名单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8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4798D-E919-4C4B-8E02-8129196F38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5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72C0-9C2C-4E69-AB6E-811A06CB59E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1BC41-1EEF-42DF-ACC1-7165EA08F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25.png"/><Relationship Id="rId4" Type="http://schemas.openxmlformats.org/officeDocument/2006/relationships/image" Target="../media/image2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微信封面"/>
          <p:cNvPicPr>
            <a:picLocks noChangeAspect="1"/>
          </p:cNvPicPr>
          <p:nvPr/>
        </p:nvPicPr>
        <p:blipFill>
          <a:blip r:embed="rId2"/>
          <a:srcRect l="12470" r="12419" b="24432"/>
          <a:stretch>
            <a:fillRect/>
          </a:stretch>
        </p:blipFill>
        <p:spPr>
          <a:xfrm>
            <a:off x="-14605" y="-37465"/>
            <a:ext cx="12201525" cy="6932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01190"/>
            <a:ext cx="9144000" cy="167894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泰国华人企业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</a:t>
            </a:r>
          </a:p>
        </p:txBody>
      </p:sp>
      <p:pic>
        <p:nvPicPr>
          <p:cNvPr id="5" name="图片 4" descr="文档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5795010"/>
            <a:ext cx="1484630" cy="32258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968240" y="6264275"/>
            <a:ext cx="2235200" cy="0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68240" y="5635625"/>
            <a:ext cx="2235200" cy="0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/>
        </p:nvSpPr>
        <p:spPr>
          <a:xfrm>
            <a:off x="1336040" y="145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投资基金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案例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-</a:t>
            </a:r>
            <a:r>
              <a:rPr lang="en-US" altLang="zh-CN" sz="40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SPiCE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VC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1865" y="543510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9" name="图片 6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76350" cy="2565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8A42364-71C3-47E1-ABEC-938B158C4BE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1865" y="1654449"/>
            <a:ext cx="6917636" cy="376368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A8C20A4-30FA-42B0-937E-DB814F906BCC}"/>
              </a:ext>
            </a:extLst>
          </p:cNvPr>
          <p:cNvSpPr txBox="1"/>
          <p:nvPr/>
        </p:nvSpPr>
        <p:spPr>
          <a:xfrm>
            <a:off x="7374891" y="2510095"/>
            <a:ext cx="4035231" cy="12266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50000"/>
              </a:lnSpc>
              <a:buClr>
                <a:srgbClr val="4A9D61"/>
              </a:buClr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投资基金发行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进行募资；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50000"/>
              </a:lnSpc>
              <a:buClr>
                <a:srgbClr val="4A9D61"/>
              </a:buClr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据称</a:t>
            </a:r>
            <a:r>
              <a:rPr lang="zh-TW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募集高達九位數美元金額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228215" y="5185021"/>
            <a:ext cx="6485034" cy="6111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ASpencoin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地产        其在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个月的募集期内共募集了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1800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万美元资金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标题 1"/>
          <p:cNvSpPr>
            <a:spLocks noGrp="1"/>
          </p:cNvSpPr>
          <p:nvPr/>
        </p:nvSpPr>
        <p:spPr>
          <a:xfrm>
            <a:off x="1336040" y="145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地产 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案例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-Aspen Coin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1865" y="543510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9" name="图片 6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76350" cy="256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5EC4DA-0104-47BA-9164-E7458BB397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1"/>
          <a:stretch/>
        </p:blipFill>
        <p:spPr>
          <a:xfrm>
            <a:off x="1590040" y="1430049"/>
            <a:ext cx="9081188" cy="37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1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837339" y="3033182"/>
            <a:ext cx="1390876" cy="1239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业务规划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选择辖区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时间规划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636324" y="3033182"/>
            <a:ext cx="1889502" cy="1239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资产重组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设立</a:t>
            </a:r>
            <a:r>
              <a:rPr lang="en-US" altLang="zh-CN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SPV</a:t>
            </a: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架构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财务审计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58264" y="3033182"/>
            <a:ext cx="1959562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确定多少股份及资产锚定</a:t>
            </a:r>
            <a:r>
              <a:rPr lang="en-US" altLang="zh-CN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</a:t>
            </a: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潜在投资方规划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</a:t>
            </a: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的价格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ST/UT</a:t>
            </a: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的兑换关系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02575" y="3033182"/>
            <a:ext cx="1550802" cy="1239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选择最优发币平台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做黑白名单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09736" y="3033182"/>
            <a:ext cx="1674146" cy="203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按照合规登记注册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寻找潜在投资人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投资人审核及登记</a:t>
            </a:r>
            <a:endParaRPr lang="en-US" altLang="zh-CN" sz="1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20479" y="3033182"/>
            <a:ext cx="1674146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选择交易所上币</a:t>
            </a:r>
          </a:p>
        </p:txBody>
      </p:sp>
      <p:sp>
        <p:nvSpPr>
          <p:cNvPr id="37" name="标题 1"/>
          <p:cNvSpPr>
            <a:spLocks noGrp="1"/>
          </p:cNvSpPr>
          <p:nvPr/>
        </p:nvSpPr>
        <p:spPr>
          <a:xfrm>
            <a:off x="1336040" y="145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发行全流程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1865" y="543510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燕尾形 56"/>
          <p:cNvSpPr/>
          <p:nvPr/>
        </p:nvSpPr>
        <p:spPr>
          <a:xfrm>
            <a:off x="848995" y="1829380"/>
            <a:ext cx="1866900" cy="736600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前期战略规划及筹备 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燕尾形 57"/>
          <p:cNvSpPr/>
          <p:nvPr/>
        </p:nvSpPr>
        <p:spPr>
          <a:xfrm>
            <a:off x="2586355" y="1855884"/>
            <a:ext cx="1866900" cy="736600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法律合规</a:t>
            </a:r>
          </a:p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财务合规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4300855" y="1829380"/>
            <a:ext cx="1866900" cy="736600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确定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募集方案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燕尾形 59"/>
          <p:cNvSpPr/>
          <p:nvPr/>
        </p:nvSpPr>
        <p:spPr>
          <a:xfrm>
            <a:off x="6035675" y="1829380"/>
            <a:ext cx="1866900" cy="736600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按照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RegD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/S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预售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" name="燕尾形 60"/>
          <p:cNvSpPr/>
          <p:nvPr/>
        </p:nvSpPr>
        <p:spPr>
          <a:xfrm>
            <a:off x="7785735" y="1829380"/>
            <a:ext cx="1866900" cy="736600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生成及发放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燕尾形 61"/>
          <p:cNvSpPr/>
          <p:nvPr/>
        </p:nvSpPr>
        <p:spPr>
          <a:xfrm>
            <a:off x="9520555" y="1829380"/>
            <a:ext cx="1866900" cy="736600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上交易所</a:t>
            </a:r>
          </a:p>
        </p:txBody>
      </p:sp>
      <p:pic>
        <p:nvPicPr>
          <p:cNvPr id="69" name="图片 6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76350" cy="2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/>
        </p:nvSpPr>
        <p:spPr>
          <a:xfrm>
            <a:off x="1336040" y="1453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Regulation D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：美国境内投资者私募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1865" y="543509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9" name="图片 6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76350" cy="256540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491D8A9-3093-4E97-ABA4-FC07B240B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15187"/>
              </p:ext>
            </p:extLst>
          </p:nvPr>
        </p:nvGraphicFramePr>
        <p:xfrm>
          <a:off x="297332" y="1272210"/>
          <a:ext cx="11731169" cy="463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484">
                  <a:extLst>
                    <a:ext uri="{9D8B030D-6E8A-4147-A177-3AD203B41FA5}">
                      <a16:colId xmlns:a16="http://schemas.microsoft.com/office/drawing/2014/main" val="3724553470"/>
                    </a:ext>
                  </a:extLst>
                </a:gridCol>
                <a:gridCol w="687618">
                  <a:extLst>
                    <a:ext uri="{9D8B030D-6E8A-4147-A177-3AD203B41FA5}">
                      <a16:colId xmlns:a16="http://schemas.microsoft.com/office/drawing/2014/main" val="2847677048"/>
                    </a:ext>
                  </a:extLst>
                </a:gridCol>
                <a:gridCol w="1346418">
                  <a:extLst>
                    <a:ext uri="{9D8B030D-6E8A-4147-A177-3AD203B41FA5}">
                      <a16:colId xmlns:a16="http://schemas.microsoft.com/office/drawing/2014/main" val="3280078265"/>
                    </a:ext>
                  </a:extLst>
                </a:gridCol>
                <a:gridCol w="1972969">
                  <a:extLst>
                    <a:ext uri="{9D8B030D-6E8A-4147-A177-3AD203B41FA5}">
                      <a16:colId xmlns:a16="http://schemas.microsoft.com/office/drawing/2014/main" val="2611534756"/>
                    </a:ext>
                  </a:extLst>
                </a:gridCol>
                <a:gridCol w="2252918">
                  <a:extLst>
                    <a:ext uri="{9D8B030D-6E8A-4147-A177-3AD203B41FA5}">
                      <a16:colId xmlns:a16="http://schemas.microsoft.com/office/drawing/2014/main" val="504342488"/>
                    </a:ext>
                  </a:extLst>
                </a:gridCol>
                <a:gridCol w="1266433">
                  <a:extLst>
                    <a:ext uri="{9D8B030D-6E8A-4147-A177-3AD203B41FA5}">
                      <a16:colId xmlns:a16="http://schemas.microsoft.com/office/drawing/2014/main" val="630995068"/>
                    </a:ext>
                  </a:extLst>
                </a:gridCol>
                <a:gridCol w="1026760">
                  <a:extLst>
                    <a:ext uri="{9D8B030D-6E8A-4147-A177-3AD203B41FA5}">
                      <a16:colId xmlns:a16="http://schemas.microsoft.com/office/drawing/2014/main" val="390320060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28799309"/>
                    </a:ext>
                  </a:extLst>
                </a:gridCol>
                <a:gridCol w="1494969">
                  <a:extLst>
                    <a:ext uri="{9D8B030D-6E8A-4147-A177-3AD203B41FA5}">
                      <a16:colId xmlns:a16="http://schemas.microsoft.com/office/drawing/2014/main" val="1947185046"/>
                    </a:ext>
                  </a:extLst>
                </a:gridCol>
              </a:tblGrid>
              <a:tr h="29263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法规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>
                    <a:solidFill>
                      <a:srgbClr val="4A9D6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2" marR="7302" marT="730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可募集金额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>
                    <a:solidFill>
                      <a:srgbClr val="4A9D6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是否需要</a:t>
                      </a:r>
                      <a:r>
                        <a:rPr lang="en-US" altLang="zh-CN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SEC</a:t>
                      </a:r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批准或注册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>
                    <a:solidFill>
                      <a:srgbClr val="4A9D6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要求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>
                    <a:solidFill>
                      <a:srgbClr val="4A9D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投资者限制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>
                    <a:solidFill>
                      <a:srgbClr val="4A9D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是否允许在公开渠道宣传销售信息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>
                    <a:solidFill>
                      <a:srgbClr val="4A9D6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锁定期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>
                    <a:solidFill>
                      <a:srgbClr val="4A9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694994"/>
                  </a:ext>
                </a:extLst>
              </a:tr>
              <a:tr h="468183">
                <a:tc gridSpan="2"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2" marR="7302" marT="7302" marB="0"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合格投资人数量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>
                    <a:solidFill>
                      <a:srgbClr val="4A9D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非合格投资人数量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>
                    <a:solidFill>
                      <a:srgbClr val="4A9D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7496"/>
                  </a:ext>
                </a:extLst>
              </a:tr>
              <a:tr h="13887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Reg 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最高</a:t>
                      </a: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500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万美金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 rowSpan="3"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）不需要提交</a:t>
                      </a: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SEC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证券发行的详细信息；</a:t>
                      </a:r>
                      <a:endParaRPr lang="en-US" altLang="zh-CN" sz="140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）不需要</a:t>
                      </a: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SEC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审批；</a:t>
                      </a:r>
                      <a:endParaRPr lang="en-US" altLang="zh-CN" sz="140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）只需要提交公司创始人、</a:t>
                      </a: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CEO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及董事的姓名和地址、发行概况等信息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需要公司对投资人的合格投资人身份进行认定，备份投资人的报税单、银行流水和信用报告信息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无限制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无限制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不允许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注册后</a:t>
                      </a: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个月或</a:t>
                      </a: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extLst>
                  <a:ext uri="{0D108BD9-81ED-4DB2-BD59-A6C34878D82A}">
                    <a16:rowId xmlns:a16="http://schemas.microsoft.com/office/drawing/2014/main" val="3490087354"/>
                  </a:ext>
                </a:extLst>
              </a:tr>
              <a:tr h="1099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506(b)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无限量资金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给非合格投资人的信息需要大体跟合格投资人一致，并且包含财报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无限制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最多</a:t>
                      </a:r>
                      <a:r>
                        <a:rPr lang="en-US" altLang="zh-CN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35</a:t>
                      </a:r>
                      <a:r>
                        <a:rPr lang="zh-CN" alt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不允许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注册后</a:t>
                      </a:r>
                      <a:r>
                        <a:rPr lang="en-US" altLang="zh-CN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个月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extLst>
                  <a:ext uri="{0D108BD9-81ED-4DB2-BD59-A6C34878D82A}">
                    <a16:rowId xmlns:a16="http://schemas.microsoft.com/office/drawing/2014/main" val="1150916935"/>
                  </a:ext>
                </a:extLst>
              </a:tr>
              <a:tr h="13887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506(C)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无限量资金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需要公司对投资人的合格投资人身份进行认定，备份投资人的报税单、银行流水和信用报告信息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无限制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可以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7302" marR="7302" marT="730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8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34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/>
        </p:nvSpPr>
        <p:spPr>
          <a:xfrm>
            <a:off x="1336040" y="158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Regulation S :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境外投资者私募 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1865" y="556756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9" name="图片 6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76350" cy="2565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108941-BE26-4528-9E67-B893E2C5FF3F}"/>
              </a:ext>
            </a:extLst>
          </p:cNvPr>
          <p:cNvSpPr txBox="1"/>
          <p:nvPr/>
        </p:nvSpPr>
        <p:spPr>
          <a:xfrm>
            <a:off x="1336040" y="1285393"/>
            <a:ext cx="9471025" cy="431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Regulation 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，发行人必须：</a:t>
            </a:r>
          </a:p>
          <a:p>
            <a:pPr marL="457200" lvl="0" indent="-457200">
              <a:lnSpc>
                <a:spcPct val="200000"/>
              </a:lnSpc>
              <a:buAutoNum type="arabicPeriod"/>
              <a:defRPr/>
            </a:pPr>
            <a:r>
              <a:rPr lang="zh-CN" altLang="en-US" sz="2000" dirty="0">
                <a:solidFill>
                  <a:srgbClr val="4A9D6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可以是美国公司，也可以是非美国公司</a:t>
            </a:r>
            <a:endParaRPr lang="en-US" altLang="zh-CN" sz="2000" dirty="0">
              <a:solidFill>
                <a:srgbClr val="4A9D6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0" indent="-457200">
              <a:lnSpc>
                <a:spcPct val="200000"/>
              </a:lnSpc>
              <a:buAutoNum type="arabicPeriod"/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可以是发股权，也可以是发债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0" indent="-457200">
              <a:lnSpc>
                <a:spcPct val="200000"/>
              </a:lnSpc>
              <a:buAutoNum type="arabicPeriod"/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常常与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Reg D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配合，向海外的非美国公民募资；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0" indent="-457200">
              <a:lnSpc>
                <a:spcPct val="200000"/>
              </a:lnSpc>
              <a:buAutoNum type="arabicPeriod"/>
              <a:defRPr/>
            </a:pPr>
            <a:r>
              <a:rPr lang="zh-CN" altLang="en-US" sz="2000" dirty="0">
                <a:solidFill>
                  <a:srgbClr val="4A9D6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可以面向非合格投资人募资</a:t>
            </a:r>
            <a:endParaRPr lang="en-US" altLang="zh-CN" sz="2000" dirty="0">
              <a:solidFill>
                <a:srgbClr val="4A9D6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0" indent="-457200">
              <a:lnSpc>
                <a:spcPct val="200000"/>
              </a:lnSpc>
              <a:buAutoNum type="arabicPeriod"/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要求发行和募资活动必须是在非美国境内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0" indent="-457200">
              <a:lnSpc>
                <a:spcPct val="200000"/>
              </a:lnSpc>
              <a:buAutoNum type="arabicPeriod"/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募资金额无限制</a:t>
            </a:r>
          </a:p>
        </p:txBody>
      </p:sp>
    </p:spTree>
    <p:extLst>
      <p:ext uri="{BB962C8B-B14F-4D97-AF65-F5344CB8AC3E}">
        <p14:creationId xmlns:p14="http://schemas.microsoft.com/office/powerpoint/2010/main" val="257204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/>
        </p:nvSpPr>
        <p:spPr>
          <a:xfrm>
            <a:off x="1336040" y="1453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Regulation A+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：进入公募阶段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1865" y="543508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9" name="图片 6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76350" cy="2565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A72D2A-6BD7-419A-8F20-FD11F48320B6}"/>
              </a:ext>
            </a:extLst>
          </p:cNvPr>
          <p:cNvSpPr/>
          <p:nvPr/>
        </p:nvSpPr>
        <p:spPr>
          <a:xfrm>
            <a:off x="1068705" y="1469646"/>
            <a:ext cx="9509760" cy="3747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Regulation A +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被称为小型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IPO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，根据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Regulation A +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的豁免分为两层。法规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+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豁免的主要优点是，可以自由交易，并且对公众募资。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4A9D6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Tier 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：发行人可筹集高达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2,000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万美元，对投资者没有限制，但必须向美国证券交易委员会提交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发行说明书，并提供上一财政年度的（未经审计）财务报表。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4A9D6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Tier 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：发行人最多可筹集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5000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万美元。非合格投资者只能投资高达其净资产或年收入的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％，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以较高者为准。发行人必须向美国证券交易委员会提交发行说明书，向所在州证券监管机构登记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证券发行，并提供上一财年的经审计财务报表。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5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27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私募环节流程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426128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170305" y="1828718"/>
            <a:ext cx="2183765" cy="8128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投资者做KYC验证</a:t>
            </a:r>
          </a:p>
        </p:txBody>
      </p:sp>
      <p:sp>
        <p:nvSpPr>
          <p:cNvPr id="22" name="立方体 21"/>
          <p:cNvSpPr/>
          <p:nvPr/>
        </p:nvSpPr>
        <p:spPr>
          <a:xfrm>
            <a:off x="3769360" y="1828718"/>
            <a:ext cx="2196465" cy="8128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投资者支付美元等法币</a:t>
            </a:r>
          </a:p>
        </p:txBody>
      </p:sp>
      <p:sp>
        <p:nvSpPr>
          <p:cNvPr id="23" name="立方体 22"/>
          <p:cNvSpPr/>
          <p:nvPr/>
        </p:nvSpPr>
        <p:spPr>
          <a:xfrm>
            <a:off x="6381115" y="1828718"/>
            <a:ext cx="2196465" cy="8128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募资方收到投资款后做AML认证 </a:t>
            </a:r>
          </a:p>
        </p:txBody>
      </p:sp>
      <p:sp>
        <p:nvSpPr>
          <p:cNvPr id="24" name="立方体 23"/>
          <p:cNvSpPr/>
          <p:nvPr/>
        </p:nvSpPr>
        <p:spPr>
          <a:xfrm>
            <a:off x="8992870" y="1828718"/>
            <a:ext cx="2183765" cy="8128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rPr>
              <a:t>合格投资人认证说明 </a:t>
            </a:r>
          </a:p>
        </p:txBody>
      </p:sp>
      <p:sp>
        <p:nvSpPr>
          <p:cNvPr id="25" name="立方体 24"/>
          <p:cNvSpPr/>
          <p:nvPr/>
        </p:nvSpPr>
        <p:spPr>
          <a:xfrm>
            <a:off x="8980170" y="3563647"/>
            <a:ext cx="2196465" cy="8128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投资者签署认购书</a:t>
            </a:r>
          </a:p>
        </p:txBody>
      </p:sp>
      <p:sp>
        <p:nvSpPr>
          <p:cNvPr id="26" name="立方体 25"/>
          <p:cNvSpPr/>
          <p:nvPr/>
        </p:nvSpPr>
        <p:spPr>
          <a:xfrm>
            <a:off x="6381115" y="3563647"/>
            <a:ext cx="2196465" cy="8128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进行股权登记</a:t>
            </a:r>
          </a:p>
        </p:txBody>
      </p:sp>
      <p:sp>
        <p:nvSpPr>
          <p:cNvPr id="27" name="立方体 26"/>
          <p:cNvSpPr/>
          <p:nvPr/>
        </p:nvSpPr>
        <p:spPr>
          <a:xfrm>
            <a:off x="3769360" y="3563647"/>
            <a:ext cx="2183765" cy="8128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发放Security Token</a:t>
            </a:r>
          </a:p>
        </p:txBody>
      </p:sp>
      <p:sp>
        <p:nvSpPr>
          <p:cNvPr id="33" name="右箭头 32"/>
          <p:cNvSpPr/>
          <p:nvPr/>
        </p:nvSpPr>
        <p:spPr>
          <a:xfrm>
            <a:off x="3451860" y="2082718"/>
            <a:ext cx="254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8649970" y="2082718"/>
            <a:ext cx="254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6070600" y="2082718"/>
            <a:ext cx="254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右箭头 37"/>
          <p:cNvSpPr/>
          <p:nvPr/>
        </p:nvSpPr>
        <p:spPr>
          <a:xfrm rot="10800000">
            <a:off x="6032500" y="3817647"/>
            <a:ext cx="254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0800000">
            <a:off x="8649970" y="3817647"/>
            <a:ext cx="254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右箭头 39"/>
          <p:cNvSpPr/>
          <p:nvPr/>
        </p:nvSpPr>
        <p:spPr>
          <a:xfrm rot="5400000">
            <a:off x="9958070" y="3010371"/>
            <a:ext cx="254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E6E93E9C-688C-4111-9865-58C238C33993}"/>
              </a:ext>
            </a:extLst>
          </p:cNvPr>
          <p:cNvSpPr txBox="1"/>
          <p:nvPr/>
        </p:nvSpPr>
        <p:spPr>
          <a:xfrm>
            <a:off x="846740" y="977403"/>
            <a:ext cx="11004900" cy="311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666666"/>
              </a:buClr>
              <a:buSzPts val="2200"/>
            </a:pPr>
            <a:r>
              <a:rPr lang="zh-CN" b="0" i="0" u="none" strike="noStrike" cap="none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/>
              </a:rPr>
              <a:t>标准共识（Standard &amp; Consensus）是</a:t>
            </a:r>
            <a:r>
              <a:rPr 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全球知名的</a:t>
            </a:r>
            <a:r>
              <a:rPr lang="zh-CN" b="0" i="0" u="none" strike="noStrike" cap="none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/>
              </a:rPr>
              <a:t>区块链</a:t>
            </a:r>
            <a:r>
              <a:rPr 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评级机构</a:t>
            </a:r>
            <a:r>
              <a:rPr lang="zh-CN" b="0" i="0" u="none" strike="noStrike" cap="none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/>
              </a:rPr>
              <a:t>，主要业务是针对各类区块链项目发布独立、严谨的分析报告和信用评级，为投资机构和中小投资者提供专业可靠的投资依据。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目前已获得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OK Blockchain Capital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、策源创投、节点资本、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LinkVC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、信天创投等知名机构上千万元的投资。</a:t>
            </a:r>
            <a:endParaRPr b="0" i="0" u="none" strike="noStrike" cap="none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None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  <a:buClr>
                <a:srgbClr val="666666"/>
              </a:buClr>
              <a:buSzPts val="2200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标准共识是国内较早研究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 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理论及实操的机构，拥有资深的投行、法律、审计等从业背景的专业服务团队，对于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 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的合规、审计、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金融模型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设计等实操有深入的研究及实操经验，合作案例众多，战略合作伙伴包括国内外知名律所和审计机构、发行平台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Polymath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、交易所 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tZero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等机构。</a:t>
            </a:r>
            <a:endParaRPr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F825ED6-2075-4E50-9A36-FA37DD92D219}"/>
              </a:ext>
            </a:extLst>
          </p:cNvPr>
          <p:cNvSpPr>
            <a:spLocks noGrp="1"/>
          </p:cNvSpPr>
          <p:nvPr/>
        </p:nvSpPr>
        <p:spPr>
          <a:xfrm>
            <a:off x="1336040" y="27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标准共识是国内领先的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咨询服务机构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9CCE93-3C53-4EB0-8A70-28E2257DEB49}"/>
              </a:ext>
            </a:extLst>
          </p:cNvPr>
          <p:cNvSpPr/>
          <p:nvPr/>
        </p:nvSpPr>
        <p:spPr>
          <a:xfrm>
            <a:off x="951865" y="426128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82BC09-05EA-4C41-B207-4994F01A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920" y="4232760"/>
            <a:ext cx="2741476" cy="849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11EBC1-F31E-4C1F-8A19-09B2EBB6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223" y="4289755"/>
            <a:ext cx="3392743" cy="808056"/>
          </a:xfrm>
          <a:prstGeom prst="rect">
            <a:avLst/>
          </a:prstGeom>
        </p:spPr>
      </p:pic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C733EA3E-BD77-48A5-82F1-95D5E237C55C}"/>
              </a:ext>
            </a:extLst>
          </p:cNvPr>
          <p:cNvSpPr txBox="1"/>
          <p:nvPr/>
        </p:nvSpPr>
        <p:spPr>
          <a:xfrm>
            <a:off x="653987" y="4324118"/>
            <a:ext cx="3889091" cy="83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20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发行平台合作伙伴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22377F-75F2-4A00-BC0E-665B012F0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920" y="5537843"/>
            <a:ext cx="2296347" cy="7117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D7EF2D-521E-4D78-8E2C-A17E0DE5E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223" y="5537843"/>
            <a:ext cx="3889091" cy="767114"/>
          </a:xfrm>
          <a:prstGeom prst="rect">
            <a:avLst/>
          </a:prstGeom>
        </p:spPr>
      </p:pic>
      <p:sp>
        <p:nvSpPr>
          <p:cNvPr id="12" name="Google Shape;66;p15">
            <a:extLst>
              <a:ext uri="{FF2B5EF4-FFF2-40B4-BE49-F238E27FC236}">
                <a16:creationId xmlns:a16="http://schemas.microsoft.com/office/drawing/2014/main" id="{A6DFA666-CF94-45D8-A6A2-5D8EDAD0A670}"/>
              </a:ext>
            </a:extLst>
          </p:cNvPr>
          <p:cNvSpPr txBox="1"/>
          <p:nvPr/>
        </p:nvSpPr>
        <p:spPr>
          <a:xfrm>
            <a:off x="653987" y="5522778"/>
            <a:ext cx="3889091" cy="83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20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交易所合作伙伴</a:t>
            </a:r>
          </a:p>
        </p:txBody>
      </p:sp>
    </p:spTree>
    <p:extLst>
      <p:ext uri="{BB962C8B-B14F-4D97-AF65-F5344CB8AC3E}">
        <p14:creationId xmlns:p14="http://schemas.microsoft.com/office/powerpoint/2010/main" val="359871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142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咨询业务服务概览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4596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Google Shape;151;p20">
            <a:extLst>
              <a:ext uri="{FF2B5EF4-FFF2-40B4-BE49-F238E27FC236}">
                <a16:creationId xmlns:a16="http://schemas.microsoft.com/office/drawing/2014/main" id="{CF82A193-D004-48A2-828B-6522E8E1EEEF}"/>
              </a:ext>
            </a:extLst>
          </p:cNvPr>
          <p:cNvSpPr txBox="1"/>
          <p:nvPr/>
        </p:nvSpPr>
        <p:spPr>
          <a:xfrm>
            <a:off x="1286435" y="4160539"/>
            <a:ext cx="2513088" cy="10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协助募资</a:t>
            </a:r>
            <a:endParaRPr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  <a:p>
            <a:pPr marL="0" lvl="0" indent="0" algn="r">
              <a:spcBef>
                <a:spcPts val="0"/>
              </a:spcBef>
              <a:spcAft>
                <a:spcPts val="2300"/>
              </a:spcAft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帮助项目方设计整体募资规划，对接合格投资人及资本方</a:t>
            </a:r>
            <a:endParaRPr sz="1400" dirty="0"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</p:txBody>
      </p:sp>
      <p:cxnSp>
        <p:nvCxnSpPr>
          <p:cNvPr id="35" name="Google Shape;152;p20">
            <a:extLst>
              <a:ext uri="{FF2B5EF4-FFF2-40B4-BE49-F238E27FC236}">
                <a16:creationId xmlns:a16="http://schemas.microsoft.com/office/drawing/2014/main" id="{852470D9-89D1-4AFC-8B3A-8B116BAE92FE}"/>
              </a:ext>
            </a:extLst>
          </p:cNvPr>
          <p:cNvCxnSpPr/>
          <p:nvPr/>
        </p:nvCxnSpPr>
        <p:spPr>
          <a:xfrm rot="10800000">
            <a:off x="3940348" y="4155555"/>
            <a:ext cx="1323269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154;p20">
            <a:extLst>
              <a:ext uri="{FF2B5EF4-FFF2-40B4-BE49-F238E27FC236}">
                <a16:creationId xmlns:a16="http://schemas.microsoft.com/office/drawing/2014/main" id="{C948CCE8-172C-4BC9-81A0-CC55AD3E3A65}"/>
              </a:ext>
            </a:extLst>
          </p:cNvPr>
          <p:cNvSpPr txBox="1"/>
          <p:nvPr/>
        </p:nvSpPr>
        <p:spPr>
          <a:xfrm flipH="1">
            <a:off x="8645181" y="1897495"/>
            <a:ext cx="2369804" cy="10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金融模型设计</a:t>
            </a:r>
            <a:endParaRPr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深度调研项目的业务特点，设计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Security token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的金融模型、估值定价模型等</a:t>
            </a:r>
            <a:endParaRPr sz="1200" b="1" dirty="0"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</p:txBody>
      </p:sp>
      <p:cxnSp>
        <p:nvCxnSpPr>
          <p:cNvPr id="42" name="Google Shape;155;p20">
            <a:extLst>
              <a:ext uri="{FF2B5EF4-FFF2-40B4-BE49-F238E27FC236}">
                <a16:creationId xmlns:a16="http://schemas.microsoft.com/office/drawing/2014/main" id="{C17E44A3-6D75-4ECB-8B1B-7575E98E723C}"/>
              </a:ext>
            </a:extLst>
          </p:cNvPr>
          <p:cNvCxnSpPr/>
          <p:nvPr/>
        </p:nvCxnSpPr>
        <p:spPr>
          <a:xfrm rot="10800000" flipH="1">
            <a:off x="6585313" y="2117032"/>
            <a:ext cx="1804043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156;p20">
            <a:extLst>
              <a:ext uri="{FF2B5EF4-FFF2-40B4-BE49-F238E27FC236}">
                <a16:creationId xmlns:a16="http://schemas.microsoft.com/office/drawing/2014/main" id="{E8EF228B-EB74-4D16-87EE-22FB253BE548}"/>
              </a:ext>
            </a:extLst>
          </p:cNvPr>
          <p:cNvSpPr/>
          <p:nvPr/>
        </p:nvSpPr>
        <p:spPr>
          <a:xfrm flipH="1">
            <a:off x="8187971" y="1893248"/>
            <a:ext cx="366638" cy="321178"/>
          </a:xfrm>
          <a:prstGeom prst="ellipse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Google Shape;157;p20">
            <a:extLst>
              <a:ext uri="{FF2B5EF4-FFF2-40B4-BE49-F238E27FC236}">
                <a16:creationId xmlns:a16="http://schemas.microsoft.com/office/drawing/2014/main" id="{92D62602-7B6A-4640-80B0-16FD9B70BF48}"/>
              </a:ext>
            </a:extLst>
          </p:cNvPr>
          <p:cNvSpPr txBox="1"/>
          <p:nvPr/>
        </p:nvSpPr>
        <p:spPr>
          <a:xfrm flipH="1">
            <a:off x="8207289" y="1819421"/>
            <a:ext cx="328008" cy="32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2300"/>
              </a:spcAft>
              <a:buNone/>
            </a:pPr>
            <a:r>
              <a:rPr lang="zh-CN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1</a:t>
            </a:r>
            <a:endParaRPr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CEC599C-0309-41C1-97B2-9ED5D16EB57F}"/>
              </a:ext>
            </a:extLst>
          </p:cNvPr>
          <p:cNvGrpSpPr/>
          <p:nvPr/>
        </p:nvGrpSpPr>
        <p:grpSpPr>
          <a:xfrm>
            <a:off x="1110889" y="2728551"/>
            <a:ext cx="4198997" cy="1075006"/>
            <a:chOff x="1110889" y="2728551"/>
            <a:chExt cx="4198997" cy="1075006"/>
          </a:xfrm>
        </p:grpSpPr>
        <p:sp>
          <p:nvSpPr>
            <p:cNvPr id="62" name="Google Shape;174;p20">
              <a:extLst>
                <a:ext uri="{FF2B5EF4-FFF2-40B4-BE49-F238E27FC236}">
                  <a16:creationId xmlns:a16="http://schemas.microsoft.com/office/drawing/2014/main" id="{C277BC06-E232-438A-A113-5888F3E9BAB6}"/>
                </a:ext>
              </a:extLst>
            </p:cNvPr>
            <p:cNvSpPr txBox="1"/>
            <p:nvPr/>
          </p:nvSpPr>
          <p:spPr>
            <a:xfrm>
              <a:off x="1110889" y="2728551"/>
              <a:ext cx="2705889" cy="1075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0025" tIns="130025" rIns="130025" bIns="130025" anchor="ctr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b="1" dirty="0">
                  <a:solidFill>
                    <a:srgbClr val="128D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Roboto"/>
                  <a:sym typeface="Roboto"/>
                </a:rPr>
                <a:t>法律及财务合规</a:t>
              </a:r>
              <a:endParaRPr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2300"/>
                </a:spcAft>
                <a:buNone/>
              </a:pPr>
              <a:r>
                <a:rPr lang="zh-CN" sz="1400" dirty="0">
                  <a:latin typeface="华文楷体" panose="02010600040101010101" pitchFamily="2" charset="-122"/>
                  <a:ea typeface="华文楷体" panose="02010600040101010101" pitchFamily="2" charset="-122"/>
                  <a:cs typeface="Roboto"/>
                  <a:sym typeface="Roboto"/>
                </a:rPr>
                <a:t> </a:t>
              </a:r>
              <a:r>
                <a:rPr lang="zh-CN" altLang="en-US" sz="1400" dirty="0">
                  <a:latin typeface="华文楷体" panose="02010600040101010101" pitchFamily="2" charset="-122"/>
                  <a:ea typeface="华文楷体" panose="02010600040101010101" pitchFamily="2" charset="-122"/>
                  <a:cs typeface="Roboto"/>
                  <a:sym typeface="Roboto"/>
                </a:rPr>
                <a:t>搭建海外架构、根据 </a:t>
              </a:r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  <a:cs typeface="Roboto"/>
                  <a:sym typeface="Roboto"/>
                </a:rPr>
                <a:t>SEC </a:t>
              </a:r>
              <a:r>
                <a:rPr lang="zh-CN" altLang="en-US" sz="1400" dirty="0">
                  <a:latin typeface="华文楷体" panose="02010600040101010101" pitchFamily="2" charset="-122"/>
                  <a:ea typeface="华文楷体" panose="02010600040101010101" pitchFamily="2" charset="-122"/>
                  <a:cs typeface="Roboto"/>
                  <a:sym typeface="Roboto"/>
                </a:rPr>
                <a:t>法规申请私募豁免及公募</a:t>
              </a:r>
              <a:endParaRPr sz="1400" b="1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endParaRPr>
            </a:p>
          </p:txBody>
        </p:sp>
        <p:cxnSp>
          <p:nvCxnSpPr>
            <p:cNvPr id="63" name="Google Shape;175;p20">
              <a:extLst>
                <a:ext uri="{FF2B5EF4-FFF2-40B4-BE49-F238E27FC236}">
                  <a16:creationId xmlns:a16="http://schemas.microsoft.com/office/drawing/2014/main" id="{994C45BD-BB11-478F-9BF4-EAA193C80911}"/>
                </a:ext>
              </a:extLst>
            </p:cNvPr>
            <p:cNvCxnSpPr/>
            <p:nvPr/>
          </p:nvCxnSpPr>
          <p:spPr>
            <a:xfrm rot="10800000">
              <a:off x="3986617" y="2767068"/>
              <a:ext cx="1323269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" name="Google Shape;148;p20">
            <a:extLst>
              <a:ext uri="{FF2B5EF4-FFF2-40B4-BE49-F238E27FC236}">
                <a16:creationId xmlns:a16="http://schemas.microsoft.com/office/drawing/2014/main" id="{16E4631C-617C-4FD9-B8BD-4580E5D2C6F7}"/>
              </a:ext>
            </a:extLst>
          </p:cNvPr>
          <p:cNvSpPr txBox="1"/>
          <p:nvPr/>
        </p:nvSpPr>
        <p:spPr>
          <a:xfrm flipH="1">
            <a:off x="8645181" y="3765520"/>
            <a:ext cx="2369804" cy="129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发行 </a:t>
            </a:r>
            <a:r>
              <a:rPr lang="en-US" altLang="zh-CN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Security Token</a:t>
            </a:r>
            <a:endParaRPr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帮助项目方设计发行规划；对接 </a:t>
            </a:r>
            <a:r>
              <a:rPr lang="en-US" altLang="zh-CN" sz="14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Polymath</a:t>
            </a:r>
            <a:r>
              <a:rPr lang="zh-CN" altLang="en-US" sz="14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、</a:t>
            </a:r>
            <a:r>
              <a:rPr lang="en-US" altLang="zh-CN" sz="14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Securitize </a:t>
            </a:r>
            <a:r>
              <a:rPr lang="zh-CN" altLang="en-US" sz="14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等发币平台，辅助项目方完成合格投资人认证、</a:t>
            </a:r>
            <a:r>
              <a:rPr lang="en-US" altLang="zh-CN" sz="14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KYC </a:t>
            </a:r>
            <a:r>
              <a:rPr lang="zh-CN" altLang="en-US" sz="14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及 </a:t>
            </a:r>
            <a:r>
              <a:rPr lang="en-US" altLang="zh-CN" sz="14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AML</a:t>
            </a:r>
            <a:r>
              <a:rPr lang="zh-CN" altLang="en-US" sz="14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等申请材料</a:t>
            </a:r>
            <a:endParaRPr sz="14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  <a:p>
            <a:pPr marL="0" lvl="0" indent="0">
              <a:spcBef>
                <a:spcPts val="2300"/>
              </a:spcBef>
              <a:spcAft>
                <a:spcPts val="2300"/>
              </a:spcAft>
              <a:buNone/>
            </a:pPr>
            <a:endParaRPr sz="1400" b="1" dirty="0"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</p:txBody>
      </p:sp>
      <p:cxnSp>
        <p:nvCxnSpPr>
          <p:cNvPr id="30" name="Google Shape;149;p20">
            <a:extLst>
              <a:ext uri="{FF2B5EF4-FFF2-40B4-BE49-F238E27FC236}">
                <a16:creationId xmlns:a16="http://schemas.microsoft.com/office/drawing/2014/main" id="{81E81D00-51A8-4D47-B867-4BC0A7D8698E}"/>
              </a:ext>
            </a:extLst>
          </p:cNvPr>
          <p:cNvCxnSpPr/>
          <p:nvPr/>
        </p:nvCxnSpPr>
        <p:spPr>
          <a:xfrm rot="10800000" flipH="1">
            <a:off x="7465169" y="3397685"/>
            <a:ext cx="880774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" name="Google Shape;158;p20">
            <a:extLst>
              <a:ext uri="{FF2B5EF4-FFF2-40B4-BE49-F238E27FC236}">
                <a16:creationId xmlns:a16="http://schemas.microsoft.com/office/drawing/2014/main" id="{27B3F66B-89EB-4C2E-A720-9D1F7B5C6C2E}"/>
              </a:ext>
            </a:extLst>
          </p:cNvPr>
          <p:cNvGrpSpPr/>
          <p:nvPr/>
        </p:nvGrpSpPr>
        <p:grpSpPr>
          <a:xfrm>
            <a:off x="4032475" y="1527685"/>
            <a:ext cx="4183213" cy="3857681"/>
            <a:chOff x="3217473" y="1225350"/>
            <a:chExt cx="3118150" cy="3159727"/>
          </a:xfrm>
        </p:grpSpPr>
        <p:sp>
          <p:nvSpPr>
            <p:cNvPr id="47" name="Google Shape;159;p20">
              <a:extLst>
                <a:ext uri="{FF2B5EF4-FFF2-40B4-BE49-F238E27FC236}">
                  <a16:creationId xmlns:a16="http://schemas.microsoft.com/office/drawing/2014/main" id="{4660FB9B-40FE-4E8D-82DF-C6748587F155}"/>
                </a:ext>
              </a:extLst>
            </p:cNvPr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/>
            <a:lstStyle/>
            <a:p>
              <a:endParaRPr lang="zh-CN" altLang="en-US" sz="1400" dirty="0"/>
            </a:p>
          </p:txBody>
        </p:sp>
        <p:sp>
          <p:nvSpPr>
            <p:cNvPr id="48" name="Google Shape;160;p20">
              <a:extLst>
                <a:ext uri="{FF2B5EF4-FFF2-40B4-BE49-F238E27FC236}">
                  <a16:creationId xmlns:a16="http://schemas.microsoft.com/office/drawing/2014/main" id="{4E584469-36BE-4901-AE96-488B92EB3DE4}"/>
                </a:ext>
              </a:extLst>
            </p:cNvPr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49" name="Google Shape;161;p20">
              <a:extLst>
                <a:ext uri="{FF2B5EF4-FFF2-40B4-BE49-F238E27FC236}">
                  <a16:creationId xmlns:a16="http://schemas.microsoft.com/office/drawing/2014/main" id="{0CBD1430-3F04-45A7-AEF7-FB8FF16D218E}"/>
                </a:ext>
              </a:extLst>
            </p:cNvPr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50" name="Google Shape;162;p20">
              <a:extLst>
                <a:ext uri="{FF2B5EF4-FFF2-40B4-BE49-F238E27FC236}">
                  <a16:creationId xmlns:a16="http://schemas.microsoft.com/office/drawing/2014/main" id="{C4A0282B-0999-464D-B15E-329683866939}"/>
                </a:ext>
              </a:extLst>
            </p:cNvPr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51" name="Google Shape;163;p20">
              <a:extLst>
                <a:ext uri="{FF2B5EF4-FFF2-40B4-BE49-F238E27FC236}">
                  <a16:creationId xmlns:a16="http://schemas.microsoft.com/office/drawing/2014/main" id="{89D0891F-0478-4F70-A41E-31BC81E0484C}"/>
                </a:ext>
              </a:extLst>
            </p:cNvPr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85631"/>
            </a:solidFill>
            <a:ln>
              <a:noFill/>
            </a:ln>
          </p:spPr>
        </p:sp>
        <p:sp>
          <p:nvSpPr>
            <p:cNvPr id="52" name="Google Shape;164;p20">
              <a:extLst>
                <a:ext uri="{FF2B5EF4-FFF2-40B4-BE49-F238E27FC236}">
                  <a16:creationId xmlns:a16="http://schemas.microsoft.com/office/drawing/2014/main" id="{C91B984D-8995-48BE-BE3A-051657C1C919}"/>
                </a:ext>
              </a:extLst>
            </p:cNvPr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3" name="Google Shape;165;p20">
              <a:extLst>
                <a:ext uri="{FF2B5EF4-FFF2-40B4-BE49-F238E27FC236}">
                  <a16:creationId xmlns:a16="http://schemas.microsoft.com/office/drawing/2014/main" id="{466D2A47-1C9E-46F9-ABF6-8ADB22E13C3B}"/>
                </a:ext>
              </a:extLst>
            </p:cNvPr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54" name="Google Shape;166;p20">
              <a:extLst>
                <a:ext uri="{FF2B5EF4-FFF2-40B4-BE49-F238E27FC236}">
                  <a16:creationId xmlns:a16="http://schemas.microsoft.com/office/drawing/2014/main" id="{BF0179D8-3E2E-4087-9510-491C4BA2D577}"/>
                </a:ext>
              </a:extLst>
            </p:cNvPr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85631"/>
            </a:solidFill>
            <a:ln>
              <a:noFill/>
            </a:ln>
          </p:spPr>
        </p:sp>
        <p:sp>
          <p:nvSpPr>
            <p:cNvPr id="55" name="Google Shape;167;p20">
              <a:extLst>
                <a:ext uri="{FF2B5EF4-FFF2-40B4-BE49-F238E27FC236}">
                  <a16:creationId xmlns:a16="http://schemas.microsoft.com/office/drawing/2014/main" id="{3AFFDA9E-9CAD-4C02-9A41-AAA99F125963}"/>
                </a:ext>
              </a:extLst>
            </p:cNvPr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B7743"/>
            </a:solidFill>
            <a:ln>
              <a:noFill/>
            </a:ln>
          </p:spPr>
        </p:sp>
        <p:sp>
          <p:nvSpPr>
            <p:cNvPr id="56" name="Google Shape;168;p20">
              <a:extLst>
                <a:ext uri="{FF2B5EF4-FFF2-40B4-BE49-F238E27FC236}">
                  <a16:creationId xmlns:a16="http://schemas.microsoft.com/office/drawing/2014/main" id="{5D62FFEB-680F-4C1B-9AF1-1379CCA57635}"/>
                </a:ext>
              </a:extLst>
            </p:cNvPr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85631"/>
            </a:solidFill>
            <a:ln>
              <a:noFill/>
            </a:ln>
          </p:spPr>
        </p:sp>
        <p:sp>
          <p:nvSpPr>
            <p:cNvPr id="57" name="Google Shape;169;p20">
              <a:extLst>
                <a:ext uri="{FF2B5EF4-FFF2-40B4-BE49-F238E27FC236}">
                  <a16:creationId xmlns:a16="http://schemas.microsoft.com/office/drawing/2014/main" id="{A9ED48ED-6303-4955-9FEE-04383ED4C9D0}"/>
                </a:ext>
              </a:extLst>
            </p:cNvPr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B7140"/>
            </a:solidFill>
            <a:ln>
              <a:noFill/>
            </a:ln>
          </p:spPr>
        </p:sp>
        <p:sp>
          <p:nvSpPr>
            <p:cNvPr id="58" name="Google Shape;170;p20">
              <a:extLst>
                <a:ext uri="{FF2B5EF4-FFF2-40B4-BE49-F238E27FC236}">
                  <a16:creationId xmlns:a16="http://schemas.microsoft.com/office/drawing/2014/main" id="{55418267-0FDB-40EC-9E8A-5E385B37FDA3}"/>
                </a:ext>
              </a:extLst>
            </p:cNvPr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85631"/>
            </a:solidFill>
            <a:ln>
              <a:noFill/>
            </a:ln>
          </p:spPr>
        </p:sp>
        <p:sp>
          <p:nvSpPr>
            <p:cNvPr id="59" name="Google Shape;171;p20">
              <a:extLst>
                <a:ext uri="{FF2B5EF4-FFF2-40B4-BE49-F238E27FC236}">
                  <a16:creationId xmlns:a16="http://schemas.microsoft.com/office/drawing/2014/main" id="{C5C5F0A0-644A-4744-83E1-7A0AF657AEDC}"/>
                </a:ext>
              </a:extLst>
            </p:cNvPr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C8148"/>
            </a:solidFill>
            <a:ln>
              <a:noFill/>
            </a:ln>
          </p:spPr>
        </p:sp>
        <p:sp>
          <p:nvSpPr>
            <p:cNvPr id="60" name="Google Shape;172;p20">
              <a:extLst>
                <a:ext uri="{FF2B5EF4-FFF2-40B4-BE49-F238E27FC236}">
                  <a16:creationId xmlns:a16="http://schemas.microsoft.com/office/drawing/2014/main" id="{8591B463-C5ED-43D6-9DD5-15524B59609A}"/>
                </a:ext>
              </a:extLst>
            </p:cNvPr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E9453"/>
            </a:solidFill>
            <a:ln>
              <a:noFill/>
            </a:ln>
          </p:spPr>
          <p:txBody>
            <a:bodyPr/>
            <a:lstStyle/>
            <a:p>
              <a:endParaRPr lang="zh-CN" altLang="en-US" sz="1400" dirty="0"/>
            </a:p>
          </p:txBody>
        </p:sp>
      </p:grpSp>
      <p:sp>
        <p:nvSpPr>
          <p:cNvPr id="64" name="Google Shape;176;p20">
            <a:extLst>
              <a:ext uri="{FF2B5EF4-FFF2-40B4-BE49-F238E27FC236}">
                <a16:creationId xmlns:a16="http://schemas.microsoft.com/office/drawing/2014/main" id="{A5FE842C-3FDB-4E7D-9974-13DEFDD516B4}"/>
              </a:ext>
            </a:extLst>
          </p:cNvPr>
          <p:cNvSpPr/>
          <p:nvPr/>
        </p:nvSpPr>
        <p:spPr>
          <a:xfrm flipH="1">
            <a:off x="8215779" y="3205312"/>
            <a:ext cx="366693" cy="321101"/>
          </a:xfrm>
          <a:prstGeom prst="ellipse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" name="Google Shape;177;p20">
            <a:extLst>
              <a:ext uri="{FF2B5EF4-FFF2-40B4-BE49-F238E27FC236}">
                <a16:creationId xmlns:a16="http://schemas.microsoft.com/office/drawing/2014/main" id="{72FC26C2-5B2C-43B5-B286-996F545F6006}"/>
              </a:ext>
            </a:extLst>
          </p:cNvPr>
          <p:cNvSpPr txBox="1"/>
          <p:nvPr/>
        </p:nvSpPr>
        <p:spPr>
          <a:xfrm flipH="1">
            <a:off x="8235153" y="3110630"/>
            <a:ext cx="327925" cy="32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300"/>
              </a:spcAft>
              <a:buNone/>
            </a:pPr>
            <a:r>
              <a:rPr lang="zh-CN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3</a:t>
            </a:r>
            <a:endParaRPr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" name="Google Shape;178;p20">
            <a:extLst>
              <a:ext uri="{FF2B5EF4-FFF2-40B4-BE49-F238E27FC236}">
                <a16:creationId xmlns:a16="http://schemas.microsoft.com/office/drawing/2014/main" id="{7B9F49EF-6EB7-4000-B150-1C7AEE720B8B}"/>
              </a:ext>
            </a:extLst>
          </p:cNvPr>
          <p:cNvSpPr/>
          <p:nvPr/>
        </p:nvSpPr>
        <p:spPr>
          <a:xfrm flipH="1">
            <a:off x="3879578" y="3937839"/>
            <a:ext cx="366693" cy="321101"/>
          </a:xfrm>
          <a:prstGeom prst="ellipse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7" name="Google Shape;179;p20">
            <a:extLst>
              <a:ext uri="{FF2B5EF4-FFF2-40B4-BE49-F238E27FC236}">
                <a16:creationId xmlns:a16="http://schemas.microsoft.com/office/drawing/2014/main" id="{650FCFBC-88C6-4B79-93FD-5A225BAB2B04}"/>
              </a:ext>
            </a:extLst>
          </p:cNvPr>
          <p:cNvSpPr/>
          <p:nvPr/>
        </p:nvSpPr>
        <p:spPr>
          <a:xfrm flipH="1">
            <a:off x="3892830" y="2633949"/>
            <a:ext cx="366693" cy="321101"/>
          </a:xfrm>
          <a:prstGeom prst="ellipse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" name="Google Shape;180;p20">
            <a:extLst>
              <a:ext uri="{FF2B5EF4-FFF2-40B4-BE49-F238E27FC236}">
                <a16:creationId xmlns:a16="http://schemas.microsoft.com/office/drawing/2014/main" id="{DCC20852-0B19-466C-B9CB-AA8F6FA90DD0}"/>
              </a:ext>
            </a:extLst>
          </p:cNvPr>
          <p:cNvSpPr txBox="1"/>
          <p:nvPr/>
        </p:nvSpPr>
        <p:spPr>
          <a:xfrm flipH="1">
            <a:off x="3898952" y="2546101"/>
            <a:ext cx="327925" cy="32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300"/>
              </a:spcAft>
              <a:buNone/>
            </a:pPr>
            <a:r>
              <a:rPr lang="zh-CN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2</a:t>
            </a:r>
            <a:endParaRPr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" name="Google Shape;181;p20">
            <a:extLst>
              <a:ext uri="{FF2B5EF4-FFF2-40B4-BE49-F238E27FC236}">
                <a16:creationId xmlns:a16="http://schemas.microsoft.com/office/drawing/2014/main" id="{306C1B97-E6B3-4F40-A64D-8E0780C02EDF}"/>
              </a:ext>
            </a:extLst>
          </p:cNvPr>
          <p:cNvSpPr txBox="1"/>
          <p:nvPr/>
        </p:nvSpPr>
        <p:spPr>
          <a:xfrm flipH="1">
            <a:off x="3879568" y="3834190"/>
            <a:ext cx="366693" cy="32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300"/>
              </a:spcAft>
              <a:buNone/>
            </a:pPr>
            <a:r>
              <a:rPr lang="zh-CN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4</a:t>
            </a:r>
            <a:endParaRPr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249A034-0CAB-4791-8D9E-BBD451BD10CC}"/>
              </a:ext>
            </a:extLst>
          </p:cNvPr>
          <p:cNvCxnSpPr/>
          <p:nvPr/>
        </p:nvCxnSpPr>
        <p:spPr>
          <a:xfrm>
            <a:off x="6138876" y="5385366"/>
            <a:ext cx="8434" cy="4109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179;p20">
            <a:extLst>
              <a:ext uri="{FF2B5EF4-FFF2-40B4-BE49-F238E27FC236}">
                <a16:creationId xmlns:a16="http://schemas.microsoft.com/office/drawing/2014/main" id="{EA52082F-1E15-4F96-AA22-8E33600BD1E8}"/>
              </a:ext>
            </a:extLst>
          </p:cNvPr>
          <p:cNvSpPr/>
          <p:nvPr/>
        </p:nvSpPr>
        <p:spPr>
          <a:xfrm flipH="1">
            <a:off x="5976731" y="5642011"/>
            <a:ext cx="340420" cy="294964"/>
          </a:xfrm>
          <a:prstGeom prst="ellipse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Google Shape;174;p20">
            <a:extLst>
              <a:ext uri="{FF2B5EF4-FFF2-40B4-BE49-F238E27FC236}">
                <a16:creationId xmlns:a16="http://schemas.microsoft.com/office/drawing/2014/main" id="{F621DCC8-5097-4AF1-A1F1-AAFC5E4A6706}"/>
              </a:ext>
            </a:extLst>
          </p:cNvPr>
          <p:cNvSpPr txBox="1"/>
          <p:nvPr/>
        </p:nvSpPr>
        <p:spPr>
          <a:xfrm>
            <a:off x="6472140" y="5713392"/>
            <a:ext cx="2705889" cy="10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登陆交易所</a:t>
            </a:r>
            <a:endParaRPr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2300"/>
              </a:spcAft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帮助对接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tZERO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、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OpenFinance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等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Security Token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交易所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089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微信封面"/>
          <p:cNvPicPr>
            <a:picLocks noChangeAspect="1"/>
          </p:cNvPicPr>
          <p:nvPr/>
        </p:nvPicPr>
        <p:blipFill>
          <a:blip r:embed="rId2"/>
          <a:srcRect l="12470" r="12419" b="24432"/>
          <a:stretch>
            <a:fillRect/>
          </a:stretch>
        </p:blipFill>
        <p:spPr>
          <a:xfrm>
            <a:off x="-14605" y="-37465"/>
            <a:ext cx="12201525" cy="6932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01190"/>
            <a:ext cx="9144000" cy="167894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建银国际：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交易所</a:t>
            </a:r>
          </a:p>
        </p:txBody>
      </p:sp>
      <p:pic>
        <p:nvPicPr>
          <p:cNvPr id="5" name="图片 4" descr="文档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5795010"/>
            <a:ext cx="1484630" cy="32258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968240" y="6264275"/>
            <a:ext cx="2235200" cy="0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68240" y="5635625"/>
            <a:ext cx="2235200" cy="0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2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3EF4-C97A-4CB9-B433-DA4E46B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丰驰提的需求点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AA542-5E9B-46B9-8C69-34452FE4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2.Sto</a:t>
            </a:r>
            <a:r>
              <a:rPr lang="zh-CN" altLang="en-US" dirty="0"/>
              <a:t>合作：泰国华人企业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）为什么</a:t>
            </a:r>
            <a:r>
              <a:rPr lang="en-US" altLang="zh-CN" dirty="0"/>
              <a:t>STO</a:t>
            </a:r>
            <a:r>
              <a:rPr lang="zh-CN" altLang="en-US" dirty="0"/>
              <a:t>出现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STO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）案例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）类似于泰国家族企业的案例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）需要怎么做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）怎么合作</a:t>
            </a:r>
          </a:p>
        </p:txBody>
      </p:sp>
    </p:spTree>
    <p:extLst>
      <p:ext uri="{BB962C8B-B14F-4D97-AF65-F5344CB8AC3E}">
        <p14:creationId xmlns:p14="http://schemas.microsoft.com/office/powerpoint/2010/main" val="323427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27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Security Token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将是下一代浪潮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89E8F9-86B0-4B83-9D22-F75575E21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95" y="1299655"/>
            <a:ext cx="8106319" cy="45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27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市场规模广大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1423D2-35C8-4D45-B067-21F5025608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12842"/>
          <a:stretch/>
        </p:blipFill>
        <p:spPr>
          <a:xfrm>
            <a:off x="1336040" y="1184774"/>
            <a:ext cx="8810728" cy="4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0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27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交易所是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金融市场顶层规则设计的体现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75B24C4-1B21-4167-A0D2-415ECFBDBA31}"/>
              </a:ext>
            </a:extLst>
          </p:cNvPr>
          <p:cNvSpPr/>
          <p:nvPr/>
        </p:nvSpPr>
        <p:spPr>
          <a:xfrm>
            <a:off x="1955755" y="3722936"/>
            <a:ext cx="8280490" cy="189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不能单独来看，要跟美国现在的稳定币合在一起来看，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Stable Coin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稳定币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STO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实际上是美国金融体系的自我升级，美国人想做的是顶层的游戏规则的设计，他们在抢夺未来数字资产全球自由流转时代的定价权，这个影响对整个金融行业是非常非常深远的。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E08A81-08B3-4C9A-A8F2-16F629CB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69" y="1830409"/>
            <a:ext cx="2724530" cy="1171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F41C16-8786-498A-B9B8-1131F718D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b="8296"/>
          <a:stretch/>
        </p:blipFill>
        <p:spPr>
          <a:xfrm>
            <a:off x="6383673" y="1505099"/>
            <a:ext cx="1933832" cy="16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3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15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主要国家对 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的监管态度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3D2C3E2-F3CB-4A10-8182-880266C2E338}"/>
              </a:ext>
            </a:extLst>
          </p:cNvPr>
          <p:cNvSpPr/>
          <p:nvPr/>
        </p:nvSpPr>
        <p:spPr>
          <a:xfrm>
            <a:off x="2007235" y="2225153"/>
            <a:ext cx="9081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新加坡没有出台专门针对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本身的监管政策，对此的监管依据是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（新加坡金融管理局）在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月发布的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数字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发行指南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，在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看来，如果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属于资本市场产品，那么此类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的发售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发行将可能会受到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的监管。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33E783-23A7-4579-A77D-A1BB0EEA9002}"/>
              </a:ext>
            </a:extLst>
          </p:cNvPr>
          <p:cNvSpPr/>
          <p:nvPr/>
        </p:nvSpPr>
        <p:spPr>
          <a:xfrm>
            <a:off x="2007235" y="3359725"/>
            <a:ext cx="91732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欧洲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目前，欧盟层面对于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没有特别的负面态度，只要求符合相应的证券监管条例。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ESMA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在去年底以及今年初也提出在欧洲发行代币（没有具体提示是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1CO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还是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）必须满足相关法律条例。欧洲的监管政策相比美国没有那么层次细致，但却相对更加宽容和开放，尤其是马耳他、直布罗陀等小国，在开放性方面更是走在前列，成为各个项目登陆欧洲的首选之地。</a:t>
            </a:r>
            <a:endParaRPr lang="zh-CN" altLang="en-US" b="0" i="0" dirty="0">
              <a:solidFill>
                <a:srgbClr val="444444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51A104-067B-47DA-BB43-BEFA88D54ADD}"/>
              </a:ext>
            </a:extLst>
          </p:cNvPr>
          <p:cNvSpPr/>
          <p:nvPr/>
        </p:nvSpPr>
        <p:spPr>
          <a:xfrm>
            <a:off x="2007235" y="1160360"/>
            <a:ext cx="9045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美国是目前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市场发展最为成熟的地区，政府对于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态度相对来说偏中性甚至友好态度；金融监管政策比较完善，不反对但有相关法律法规对其系统监管，保证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完全在监管的掌控之下。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BCDB2C-6DB4-46F4-9F4A-1A9FB8FD5D56}"/>
              </a:ext>
            </a:extLst>
          </p:cNvPr>
          <p:cNvSpPr/>
          <p:nvPr/>
        </p:nvSpPr>
        <p:spPr>
          <a:xfrm>
            <a:off x="2007235" y="5048295"/>
            <a:ext cx="8920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中国大陆，一直以来对金融体系的管控就相对严格，所以此前对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1CO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进行了一刀切，并对区块链的</a:t>
            </a:r>
            <a:r>
              <a:rPr lang="en-US" altLang="zh-CN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en-US" dirty="0">
                <a:solidFill>
                  <a:srgbClr val="44444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化不鼓励。但我们应该看到另外一面，即中国对数字货币的态度虽然非常坚决，但对区块链的态度却相对包容。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FDEAC1-3BF6-45F0-98D0-914CA8C8D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1271850"/>
            <a:ext cx="1633235" cy="10150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BDE71CA-72C1-4513-B2BF-C9147F3BF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2637865"/>
            <a:ext cx="1544335" cy="8934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F1E445E-5CC4-405E-AE3D-F6D77907F3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5" y="3768138"/>
            <a:ext cx="1418993" cy="7985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254523-EC10-45AA-9175-D652D89DE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1" y="4988359"/>
            <a:ext cx="1418994" cy="10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1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15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美国</a:t>
            </a:r>
            <a:r>
              <a:rPr lang="en-US" altLang="zh-CN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生态发展最为成熟</a:t>
            </a: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B47B4E-D3C2-4A31-B8C2-C42AD5A34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"/>
          <a:stretch/>
        </p:blipFill>
        <p:spPr>
          <a:xfrm>
            <a:off x="2674577" y="1249050"/>
            <a:ext cx="7065313" cy="47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15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交易所案例研究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-</a:t>
            </a:r>
            <a:r>
              <a:rPr lang="en-US" altLang="zh-CN" sz="40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tZERO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6D2605-B869-4DE2-B5A4-99BC738E35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"/>
          <a:stretch/>
        </p:blipFill>
        <p:spPr>
          <a:xfrm>
            <a:off x="2245995" y="1231900"/>
            <a:ext cx="6948805" cy="47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46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15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交易所案例研究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-</a:t>
            </a:r>
            <a:r>
              <a:rPr lang="en-US" altLang="zh-CN" sz="40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OpenFinance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367692F-8E83-4496-AACE-87CED6CD0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"/>
          <a:stretch/>
        </p:blipFill>
        <p:spPr>
          <a:xfrm>
            <a:off x="1425666" y="1261698"/>
            <a:ext cx="8498204" cy="47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3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15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交易所案例研究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-</a:t>
            </a:r>
            <a:r>
              <a:rPr lang="en-US" altLang="zh-CN" sz="40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OpenFinance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F61A90-785E-42BE-BDFB-8065D51E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24" y="1425555"/>
            <a:ext cx="8111877" cy="44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15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香港目前 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监管政策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9BE77-5631-4526-8F5F-4DF48705C431}"/>
              </a:ext>
            </a:extLst>
          </p:cNvPr>
          <p:cNvSpPr/>
          <p:nvPr/>
        </p:nvSpPr>
        <p:spPr>
          <a:xfrm>
            <a:off x="748666" y="1759331"/>
            <a:ext cx="4461964" cy="3381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SFC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（香港证监会）于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日在官网发布了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有关针对虚拟资产投资组合的管理公司、基金分销商及交易平台营运者的监管框架的声明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，简称“虚拟资产新规”。同时发布</a:t>
            </a:r>
            <a:r>
              <a:rPr lang="en-US" altLang="zh-TW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TW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可能規管虛擬資產交易平台營運者的概念性框架</a:t>
            </a:r>
            <a:r>
              <a:rPr lang="en-US" altLang="zh-TW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香港证监会正在将符合要求的虚拟资产交易平台放入监管“沙盒”，进行为期至少一年的观察，用以探索是否适宜对虚拟资产交易平台作出规管。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481C52-1BB6-4EB5-8782-E48D907D2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5" y="1174316"/>
            <a:ext cx="6234615" cy="2045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8D7AA-2B30-4057-8752-08DDFA65E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5" y="3730786"/>
            <a:ext cx="623461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9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15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交易所沙盒监管框架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0B697E-BD9E-40F9-9941-83F66789F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14281"/>
          <a:stretch/>
        </p:blipFill>
        <p:spPr>
          <a:xfrm>
            <a:off x="1269779" y="1385322"/>
            <a:ext cx="8693682" cy="44044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5FF7B7-65CD-45BB-A02C-0DCD8A1866ED}"/>
              </a:ext>
            </a:extLst>
          </p:cNvPr>
          <p:cNvSpPr/>
          <p:nvPr/>
        </p:nvSpPr>
        <p:spPr>
          <a:xfrm>
            <a:off x="5498283" y="6106541"/>
            <a:ext cx="4533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http://www.01caijing.com/article/29634.htm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9CDD85-F247-41AF-AE02-7C80FD1A42BD}"/>
              </a:ext>
            </a:extLst>
          </p:cNvPr>
          <p:cNvSpPr/>
          <p:nvPr/>
        </p:nvSpPr>
        <p:spPr>
          <a:xfrm>
            <a:off x="3048000" y="58013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https://baijiahao.baidu.com/s?id=1615990474910728506&amp;wfr=spider&amp;for=pc</a:t>
            </a:r>
          </a:p>
        </p:txBody>
      </p:sp>
    </p:spTree>
    <p:extLst>
      <p:ext uri="{BB962C8B-B14F-4D97-AF65-F5344CB8AC3E}">
        <p14:creationId xmlns:p14="http://schemas.microsoft.com/office/powerpoint/2010/main" val="343669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1336040" y="923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为什么会出现？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865" y="490500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9A82501-9A32-499A-848D-5BDA508E288D}"/>
              </a:ext>
            </a:extLst>
          </p:cNvPr>
          <p:cNvSpPr txBox="1"/>
          <p:nvPr/>
        </p:nvSpPr>
        <p:spPr>
          <a:xfrm>
            <a:off x="6781451" y="5473558"/>
            <a:ext cx="466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证监会主席认为几乎所有的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代币都是证券，都应该被像证券一样监管。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A7253EB-77A3-455F-B354-52F381D1A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5" y="1737662"/>
            <a:ext cx="3745455" cy="328465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D0EDC27-3F63-4ADE-9826-C61F238509E0}"/>
              </a:ext>
            </a:extLst>
          </p:cNvPr>
          <p:cNvSpPr txBox="1"/>
          <p:nvPr/>
        </p:nvSpPr>
        <p:spPr>
          <a:xfrm>
            <a:off x="1539603" y="1080491"/>
            <a:ext cx="951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ICO 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乱像横生，需要监管当局制定规则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8" name="图片 27" descr="图片1">
            <a:extLst>
              <a:ext uri="{FF2B5EF4-FFF2-40B4-BE49-F238E27FC236}">
                <a16:creationId xmlns:a16="http://schemas.microsoft.com/office/drawing/2014/main" id="{37CCA923-5241-4183-AE6B-66607A421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705" y="1830426"/>
            <a:ext cx="4758140" cy="29385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202A338-8BED-4A55-B1C8-AA48BF028B1B}"/>
              </a:ext>
            </a:extLst>
          </p:cNvPr>
          <p:cNvSpPr txBox="1"/>
          <p:nvPr/>
        </p:nvSpPr>
        <p:spPr>
          <a:xfrm>
            <a:off x="1432512" y="5149290"/>
            <a:ext cx="466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因为缺乏监管，“割韭菜”及“空气币”乱像横生，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的募资金额和项目数量断崖式下跌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764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15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香港 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进展阶段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F9C4D1-3A19-4DDD-B4E0-F8EEBC4F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2"/>
          <a:stretch/>
        </p:blipFill>
        <p:spPr>
          <a:xfrm>
            <a:off x="1151379" y="1484175"/>
            <a:ext cx="9889242" cy="41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1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1336040" y="923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为什么会出现？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865" y="490500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D0EDC27-3F63-4ADE-9826-C61F238509E0}"/>
              </a:ext>
            </a:extLst>
          </p:cNvPr>
          <p:cNvSpPr txBox="1"/>
          <p:nvPr/>
        </p:nvSpPr>
        <p:spPr>
          <a:xfrm>
            <a:off x="1539603" y="1080491"/>
            <a:ext cx="951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已有两个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ICO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项目被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SEC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CAEDCE-9196-429B-8232-CB666474F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1768097"/>
            <a:ext cx="9315498" cy="39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3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1336040" y="923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什么是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865" y="490500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D0EDC27-3F63-4ADE-9826-C61F238509E0}"/>
              </a:ext>
            </a:extLst>
          </p:cNvPr>
          <p:cNvSpPr txBox="1"/>
          <p:nvPr/>
        </p:nvSpPr>
        <p:spPr>
          <a:xfrm>
            <a:off x="1539603" y="1080491"/>
            <a:ext cx="951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 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就是证券进行数字通证化改造、再进行募资发行的过程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71DBA1-203B-4C5B-8444-1E7B698413EA}"/>
              </a:ext>
            </a:extLst>
          </p:cNvPr>
          <p:cNvSpPr txBox="1"/>
          <p:nvPr/>
        </p:nvSpPr>
        <p:spPr>
          <a:xfrm>
            <a:off x="1181908" y="1463198"/>
            <a:ext cx="9676006" cy="92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strike="noStrike" kern="1200" cap="none" spc="0" normalizeH="0" baseline="0" noProof="0" dirty="0">
                <a:ln>
                  <a:noFill/>
                </a:ln>
                <a:solidFill>
                  <a:srgbClr val="4A9D6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kumimoji="0" lang="zh-CN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4A9D6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0" lang="en-US" altLang="zh-CN" sz="4000" b="1" i="0" strike="noStrike" kern="1200" cap="none" spc="0" normalizeH="0" baseline="0" noProof="0" dirty="0">
                <a:ln>
                  <a:noFill/>
                </a:ln>
                <a:solidFill>
                  <a:srgbClr val="4A9D6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Security  Token  Offering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EB987C-532A-4F1B-BBF7-326896D0149D}"/>
              </a:ext>
            </a:extLst>
          </p:cNvPr>
          <p:cNvSpPr/>
          <p:nvPr/>
        </p:nvSpPr>
        <p:spPr>
          <a:xfrm>
            <a:off x="4034500" y="2558560"/>
            <a:ext cx="109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C4B780-402E-47E7-B625-88111E000BFF}"/>
              </a:ext>
            </a:extLst>
          </p:cNvPr>
          <p:cNvSpPr txBox="1"/>
          <p:nvPr/>
        </p:nvSpPr>
        <p:spPr>
          <a:xfrm>
            <a:off x="419989" y="4765484"/>
            <a:ext cx="3249457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股权</a:t>
            </a:r>
            <a:endParaRPr kumimoji="0" lang="zh-CN" altLang="en-US" sz="2400" b="1" i="0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9816E9-91BB-4244-8AAB-A5A9DD683554}"/>
              </a:ext>
            </a:extLst>
          </p:cNvPr>
          <p:cNvSpPr txBox="1"/>
          <p:nvPr/>
        </p:nvSpPr>
        <p:spPr>
          <a:xfrm>
            <a:off x="3017415" y="4765484"/>
            <a:ext cx="3249457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房地产</a:t>
            </a:r>
            <a:endParaRPr kumimoji="0" lang="zh-CN" altLang="en-US" sz="2400" b="1" i="0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483FD7-AA12-4CE0-B98C-7CC880B3B785}"/>
              </a:ext>
            </a:extLst>
          </p:cNvPr>
          <p:cNvSpPr txBox="1"/>
          <p:nvPr/>
        </p:nvSpPr>
        <p:spPr>
          <a:xfrm>
            <a:off x="5809936" y="4765484"/>
            <a:ext cx="3249457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石油</a:t>
            </a:r>
            <a:endParaRPr kumimoji="0" lang="zh-CN" altLang="en-US" sz="2400" b="1" i="0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D99B12-DE6E-4DC8-B39E-5D961EDE412F}"/>
              </a:ext>
            </a:extLst>
          </p:cNvPr>
          <p:cNvSpPr/>
          <p:nvPr/>
        </p:nvSpPr>
        <p:spPr>
          <a:xfrm>
            <a:off x="6252221" y="2558560"/>
            <a:ext cx="109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520831-6FF3-4BE6-AB7A-89942868CF87}"/>
              </a:ext>
            </a:extLst>
          </p:cNvPr>
          <p:cNvSpPr/>
          <p:nvPr/>
        </p:nvSpPr>
        <p:spPr>
          <a:xfrm>
            <a:off x="8241188" y="2558560"/>
            <a:ext cx="109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229423-495B-41C1-8B2F-747EDB055573}"/>
              </a:ext>
            </a:extLst>
          </p:cNvPr>
          <p:cNvSpPr txBox="1"/>
          <p:nvPr/>
        </p:nvSpPr>
        <p:spPr>
          <a:xfrm>
            <a:off x="8397726" y="4765483"/>
            <a:ext cx="3249457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zh-CN" alt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债券</a:t>
            </a:r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E698675F-8B25-43F0-B1D2-893DC981E874}"/>
              </a:ext>
            </a:extLst>
          </p:cNvPr>
          <p:cNvSpPr/>
          <p:nvPr/>
        </p:nvSpPr>
        <p:spPr>
          <a:xfrm>
            <a:off x="1240155" y="3498850"/>
            <a:ext cx="1574800" cy="10795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91F6FDC1-2D86-487D-8ED7-23F2D16E6CAC}"/>
              </a:ext>
            </a:extLst>
          </p:cNvPr>
          <p:cNvSpPr/>
          <p:nvPr/>
        </p:nvSpPr>
        <p:spPr>
          <a:xfrm>
            <a:off x="3846830" y="3498850"/>
            <a:ext cx="1574800" cy="10795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C174B401-8903-49C4-ABB5-ED511624B654}"/>
              </a:ext>
            </a:extLst>
          </p:cNvPr>
          <p:cNvSpPr/>
          <p:nvPr/>
        </p:nvSpPr>
        <p:spPr>
          <a:xfrm>
            <a:off x="6639560" y="3498850"/>
            <a:ext cx="1574800" cy="10795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DAE67336-44C1-4C1C-9635-30DF3990F8F8}"/>
              </a:ext>
            </a:extLst>
          </p:cNvPr>
          <p:cNvSpPr/>
          <p:nvPr/>
        </p:nvSpPr>
        <p:spPr>
          <a:xfrm>
            <a:off x="9235440" y="3498850"/>
            <a:ext cx="1574800" cy="1079500"/>
          </a:xfrm>
          <a:prstGeom prst="cube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1" name="图片 20" descr="股票">
            <a:extLst>
              <a:ext uri="{FF2B5EF4-FFF2-40B4-BE49-F238E27FC236}">
                <a16:creationId xmlns:a16="http://schemas.microsoft.com/office/drawing/2014/main" id="{D4DF0300-5749-4EB0-AA0C-CDD2D4AF2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40" y="3919220"/>
            <a:ext cx="486410" cy="471805"/>
          </a:xfrm>
          <a:prstGeom prst="rect">
            <a:avLst/>
          </a:prstGeom>
        </p:spPr>
      </p:pic>
      <p:pic>
        <p:nvPicPr>
          <p:cNvPr id="22" name="图片 21" descr="房地产">
            <a:extLst>
              <a:ext uri="{FF2B5EF4-FFF2-40B4-BE49-F238E27FC236}">
                <a16:creationId xmlns:a16="http://schemas.microsoft.com/office/drawing/2014/main" id="{B9D900BB-6975-4A1E-8939-152B476B3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390" y="3902710"/>
            <a:ext cx="487045" cy="513715"/>
          </a:xfrm>
          <a:prstGeom prst="rect">
            <a:avLst/>
          </a:prstGeom>
        </p:spPr>
      </p:pic>
      <p:pic>
        <p:nvPicPr>
          <p:cNvPr id="23" name="图片 22" descr="石油">
            <a:extLst>
              <a:ext uri="{FF2B5EF4-FFF2-40B4-BE49-F238E27FC236}">
                <a16:creationId xmlns:a16="http://schemas.microsoft.com/office/drawing/2014/main" id="{689D4907-B328-4C8F-BB78-64AF2CD19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680" y="3951605"/>
            <a:ext cx="342900" cy="439420"/>
          </a:xfrm>
          <a:prstGeom prst="rect">
            <a:avLst/>
          </a:prstGeom>
        </p:spPr>
      </p:pic>
      <p:pic>
        <p:nvPicPr>
          <p:cNvPr id="24" name="图片 23" descr="债券">
            <a:extLst>
              <a:ext uri="{FF2B5EF4-FFF2-40B4-BE49-F238E27FC236}">
                <a16:creationId xmlns:a16="http://schemas.microsoft.com/office/drawing/2014/main" id="{FA1D9E5E-2550-4499-B0B6-583D07097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280" y="3909060"/>
            <a:ext cx="408940" cy="4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1336040" y="27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Security Token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相较于传统证券具有巨大优势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865" y="556757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图片 4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89E8F9-86B0-4B83-9D22-F75575E21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95" y="1299655"/>
            <a:ext cx="8106319" cy="45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36040" y="1188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Security Token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的生成标准更加严格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865" y="517005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4211853690"/>
              </p:ext>
            </p:extLst>
          </p:nvPr>
        </p:nvGraphicFramePr>
        <p:xfrm>
          <a:off x="824230" y="1722717"/>
          <a:ext cx="10568940" cy="4221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7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22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标准类型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9D6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发布平台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9D6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标准特点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9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ST20 Token</a:t>
                      </a:r>
                      <a:endParaRPr lang="en-US" altLang="zh-CN" sz="1400" b="1" kern="100" dirty="0">
                        <a:solidFill>
                          <a:schemeClr val="bg1"/>
                        </a:solidFill>
                        <a:effectLst/>
                        <a:highlight>
                          <a:srgbClr val="E8F4EE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苹方-简" panose="020B0400000000000000" charset="-122"/>
                        <a:sym typeface="+mn-ea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9D6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Polymath.</a:t>
                      </a:r>
                      <a:endParaRPr lang="en-US" altLang="en-US" sz="1400" b="0" kern="100" dirty="0">
                        <a:solidFill>
                          <a:srgbClr val="333333"/>
                        </a:solidFill>
                        <a:effectLst/>
                        <a:highlight>
                          <a:srgbClr val="E8F4EE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苹方-简" panose="020B0400000000000000" charset="-122"/>
                        <a:sym typeface="+mn-ea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）将财务安全要求嵌入到证券型通证的设计中，简化了在区块链上启动金融产品的过程。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）平台聚合了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KYC 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服务商、法律顾问、技术开发者以及投资者。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）可以帮助用户限制交易，保障资金安全。</a:t>
                      </a:r>
                      <a:endParaRPr lang="zh-CN" altLang="en-US" sz="1400" b="0" dirty="0">
                        <a:solidFill>
                          <a:srgbClr val="333333"/>
                        </a:solidFill>
                        <a:highlight>
                          <a:srgbClr val="E8F4EE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苹方-简" panose="020B0400000000000000" charset="-122"/>
                      </a:endParaRPr>
                    </a:p>
                  </a:txBody>
                  <a:tcPr marL="136525" marR="136525" marT="136525" marB="136525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8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R-token</a:t>
                      </a:r>
                      <a:endParaRPr lang="en-US" altLang="zh-CN" sz="1400" b="1" kern="100" dirty="0">
                        <a:solidFill>
                          <a:schemeClr val="bg1"/>
                        </a:solidFill>
                        <a:effectLst/>
                        <a:highlight>
                          <a:srgbClr val="CDE7D9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苹方-简" panose="020B0400000000000000" charset="-122"/>
                        <a:sym typeface="+mn-ea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9D6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Harbor.</a:t>
                      </a:r>
                      <a:endParaRPr lang="en-US" altLang="en-US" sz="1400" b="0" kern="100" dirty="0">
                        <a:solidFill>
                          <a:srgbClr val="333333"/>
                        </a:solidFill>
                        <a:effectLst/>
                        <a:highlight>
                          <a:srgbClr val="CDE7D9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DengXian" charset="0"/>
                        <a:sym typeface="+mn-ea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7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）</a:t>
                      </a:r>
                      <a:r>
                        <a:rPr 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发布</a:t>
                      </a:r>
                      <a:r>
                        <a:rPr lang="en-US" alt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R-Token </a:t>
                      </a:r>
                      <a:r>
                        <a:rPr 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标准，实现项目方在符合证券、税务、以及其他监管条例的要求下发行基于</a:t>
                      </a:r>
                      <a:r>
                        <a:rPr lang="en-US" alt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ERC20 </a:t>
                      </a:r>
                      <a:r>
                        <a:rPr 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的证券型通证。</a:t>
                      </a:r>
                      <a:endParaRPr lang="en-US" altLang="zh-CN" sz="1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）</a:t>
                      </a:r>
                      <a:r>
                        <a:rPr 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包括</a:t>
                      </a:r>
                      <a:r>
                        <a:rPr lang="en-US" alt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KYC/AML</a:t>
                      </a:r>
                      <a:r>
                        <a:rPr 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、纳税原则、信息披露和通过该系统生成的每一种通证的评估状态等。</a:t>
                      </a:r>
                      <a:endParaRPr lang="zh-CN" altLang="en-US" sz="1400" b="0">
                        <a:solidFill>
                          <a:srgbClr val="333333"/>
                        </a:solidFill>
                        <a:highlight>
                          <a:srgbClr val="CDE7D9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苹方-简" panose="020B0400000000000000" charset="-122"/>
                      </a:endParaRPr>
                    </a:p>
                  </a:txBody>
                  <a:tcPr marL="136525" marR="136525" marT="136525" marB="136525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4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DS-token</a:t>
                      </a:r>
                      <a:endParaRPr lang="en-US" altLang="zh-CN" sz="1400" b="1" kern="100" dirty="0">
                        <a:solidFill>
                          <a:schemeClr val="bg1"/>
                        </a:solidFill>
                        <a:effectLst/>
                        <a:highlight>
                          <a:srgbClr val="E8F4EE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苹方-简" panose="020B0400000000000000" charset="-122"/>
                        <a:sym typeface="+mn-ea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9D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Securitize.</a:t>
                      </a:r>
                      <a:endParaRPr lang="en-US" altLang="en-US" sz="1400" b="0" kern="100" dirty="0">
                        <a:solidFill>
                          <a:srgbClr val="333333"/>
                        </a:solidFill>
                        <a:effectLst/>
                        <a:highlight>
                          <a:srgbClr val="E8F4EE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DengXian" charset="0"/>
                        <a:sym typeface="+mn-ea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）</a:t>
                      </a:r>
                      <a:r>
                        <a:rPr 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通过</a:t>
                      </a:r>
                      <a:r>
                        <a:rPr lang="en-US" alt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DS Protocol </a:t>
                      </a:r>
                      <a:r>
                        <a:rPr 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发行证券类通证，考虑了分红、投票、二级市场交易等情形，提供多项服务</a:t>
                      </a:r>
                      <a:r>
                        <a:rPr lang="zh-CN" alt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；</a:t>
                      </a:r>
                      <a:endParaRPr lang="en-US" altLang="zh-CN" sz="1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）</a:t>
                      </a:r>
                      <a:r>
                        <a:rPr 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包括确立发行人及其法律团队的法律和监管准备，根据</a:t>
                      </a:r>
                      <a:r>
                        <a:rPr lang="en-US" alt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KYC/AML </a:t>
                      </a:r>
                      <a:r>
                        <a:rPr lang="zh-CN" sz="1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认证或其他法律要求简化投资者注册，定制智能合约以匹配发行人的独特要求和整个证券型通证安全。</a:t>
                      </a:r>
                      <a:endParaRPr lang="zh-CN" altLang="en-US" sz="1400" b="0" dirty="0">
                        <a:solidFill>
                          <a:srgbClr val="333333"/>
                        </a:solidFill>
                        <a:highlight>
                          <a:srgbClr val="E8F4EE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苹方-简" panose="020B0400000000000000" charset="-122"/>
                      </a:endParaRPr>
                    </a:p>
                  </a:txBody>
                  <a:tcPr marL="136525" marR="136525" marT="136525" marB="136525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图片 10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336040" y="1321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的相对优势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865" y="530253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6177280"/>
            <a:ext cx="1216660" cy="244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CF6C73-55D2-4A09-BDE6-793211334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95" y="1369663"/>
            <a:ext cx="9116697" cy="4439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/>
        </p:nvSpPr>
        <p:spPr>
          <a:xfrm>
            <a:off x="1336040" y="145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公司股权 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STO 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案例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-</a:t>
            </a:r>
            <a:r>
              <a:rPr lang="en-US" altLang="zh-CN" sz="40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tZERO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1865" y="543510"/>
            <a:ext cx="116840" cy="351790"/>
          </a:xfrm>
          <a:prstGeom prst="rect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9" name="图片 6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6177280"/>
            <a:ext cx="1276350" cy="2565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9C06D8-1F6E-4A56-933A-497118B950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"/>
          <a:stretch/>
        </p:blipFill>
        <p:spPr>
          <a:xfrm>
            <a:off x="1336040" y="1280363"/>
            <a:ext cx="7381156" cy="37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1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2487</Words>
  <Application>Microsoft Office PowerPoint</Application>
  <PresentationFormat>宽屏</PresentationFormat>
  <Paragraphs>207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华文楷体</vt:lpstr>
      <vt:lpstr>微软雅黑</vt:lpstr>
      <vt:lpstr>Arial</vt:lpstr>
      <vt:lpstr>Wingdings</vt:lpstr>
      <vt:lpstr>Office 主题​​</vt:lpstr>
      <vt:lpstr>泰国华人企业STO项目</vt:lpstr>
      <vt:lpstr>丰驰提的需求点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建银国际：STO交易所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前景</dc:title>
  <dc:creator>Blank Lee</dc:creator>
  <cp:lastModifiedBy>Lee Blank</cp:lastModifiedBy>
  <cp:revision>315</cp:revision>
  <dcterms:created xsi:type="dcterms:W3CDTF">2018-10-25T08:25:22Z</dcterms:created>
  <dcterms:modified xsi:type="dcterms:W3CDTF">2018-12-12T09:26:58Z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