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7" r:id="rId2"/>
    <p:sldId id="256" r:id="rId3"/>
    <p:sldId id="260" r:id="rId4"/>
    <p:sldId id="272" r:id="rId5"/>
    <p:sldId id="275" r:id="rId6"/>
    <p:sldId id="259" r:id="rId7"/>
    <p:sldId id="277" r:id="rId8"/>
    <p:sldId id="293" r:id="rId9"/>
    <p:sldId id="288" r:id="rId10"/>
    <p:sldId id="289" r:id="rId11"/>
    <p:sldId id="290" r:id="rId12"/>
    <p:sldId id="291" r:id="rId13"/>
    <p:sldId id="295" r:id="rId14"/>
    <p:sldId id="296" r:id="rId15"/>
    <p:sldId id="279" r:id="rId16"/>
    <p:sldId id="278" r:id="rId17"/>
    <p:sldId id="284" r:id="rId18"/>
    <p:sldId id="281" r:id="rId19"/>
    <p:sldId id="282" r:id="rId20"/>
    <p:sldId id="280" r:id="rId21"/>
    <p:sldId id="271" r:id="rId22"/>
    <p:sldId id="273" r:id="rId23"/>
    <p:sldId id="261" r:id="rId24"/>
    <p:sldId id="262" r:id="rId25"/>
    <p:sldId id="265" r:id="rId26"/>
    <p:sldId id="266" r:id="rId27"/>
    <p:sldId id="267" r:id="rId28"/>
    <p:sldId id="270" r:id="rId29"/>
    <p:sldId id="269" r:id="rId30"/>
    <p:sldId id="286" r:id="rId31"/>
    <p:sldId id="29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99B"/>
    <a:srgbClr val="109BD4"/>
    <a:srgbClr val="489960"/>
    <a:srgbClr val="83C372"/>
    <a:srgbClr val="AD53C1"/>
    <a:srgbClr val="4697E2"/>
    <a:srgbClr val="6FC568"/>
    <a:srgbClr val="109BC5"/>
    <a:srgbClr val="1385D4"/>
    <a:srgbClr val="100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86422"/>
  </p:normalViewPr>
  <p:slideViewPr>
    <p:cSldViewPr>
      <p:cViewPr varScale="1">
        <p:scale>
          <a:sx n="130" d="100"/>
          <a:sy n="130" d="100"/>
        </p:scale>
        <p:origin x="-117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全球的主权评级</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10</a:t>
            </a:fld>
            <a:endParaRPr lang="en-GB" dirty="0"/>
          </a:p>
        </p:txBody>
      </p:sp>
      <p:grpSp>
        <p:nvGrpSpPr>
          <p:cNvPr id="3" name="组合 2"/>
          <p:cNvGrpSpPr/>
          <p:nvPr/>
        </p:nvGrpSpPr>
        <p:grpSpPr>
          <a:xfrm>
            <a:off x="822960" y="1188720"/>
            <a:ext cx="7398182" cy="5196918"/>
            <a:chOff x="822960" y="1188720"/>
            <a:chExt cx="7398182" cy="519691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557" y="1188720"/>
              <a:ext cx="7347585" cy="519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22960" y="1188720"/>
              <a:ext cx="2468880" cy="141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标注 7"/>
          <p:cNvSpPr/>
          <p:nvPr/>
        </p:nvSpPr>
        <p:spPr>
          <a:xfrm>
            <a:off x="7223760" y="5623560"/>
            <a:ext cx="579730" cy="320040"/>
          </a:xfrm>
          <a:prstGeom prst="wedgeRectCallout">
            <a:avLst>
              <a:gd name="adj1" fmla="val -117633"/>
              <a:gd name="adj2" fmla="val -95900"/>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atin typeface="微软雅黑" pitchFamily="34" charset="-122"/>
                <a:ea typeface="微软雅黑" pitchFamily="34" charset="-122"/>
              </a:rPr>
              <a:t>接近投机级</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229709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a:t>
            </a:r>
            <a:r>
              <a:rPr lang="zh-CN" altLang="en-US" dirty="0" smtClean="0"/>
              <a:t>的</a:t>
            </a:r>
            <a:r>
              <a:rPr lang="zh-CN" altLang="en-US" dirty="0" smtClean="0"/>
              <a:t>经济数据</a:t>
            </a:r>
            <a:r>
              <a:rPr lang="en-US" altLang="zh-CN" dirty="0" smtClean="0"/>
              <a:t>-</a:t>
            </a:r>
            <a:r>
              <a:rPr lang="zh-CN" altLang="en-US" dirty="0" smtClean="0"/>
              <a:t>摘要</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11</a:t>
            </a:fld>
            <a:endParaRPr lang="en-GB" dirty="0"/>
          </a:p>
        </p:txBody>
      </p:sp>
      <p:grpSp>
        <p:nvGrpSpPr>
          <p:cNvPr id="2" name="组合 1"/>
          <p:cNvGrpSpPr/>
          <p:nvPr/>
        </p:nvGrpSpPr>
        <p:grpSpPr>
          <a:xfrm>
            <a:off x="125844" y="1784985"/>
            <a:ext cx="8763000" cy="4524375"/>
            <a:chOff x="125844" y="1645919"/>
            <a:chExt cx="8763000" cy="4524375"/>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44" y="1645919"/>
              <a:ext cx="8763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60934" y="5850254"/>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8937" y="3619688"/>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 Placeholder 5"/>
          <p:cNvSpPr>
            <a:spLocks noGrp="1"/>
          </p:cNvSpPr>
          <p:nvPr>
            <p:ph type="body" sz="quarter" idx="10"/>
          </p:nvPr>
        </p:nvSpPr>
        <p:spPr>
          <a:xfrm>
            <a:off x="457200" y="1073150"/>
            <a:ext cx="8229600" cy="434975"/>
          </a:xfrm>
        </p:spPr>
        <p:txBody>
          <a:bodyPr/>
          <a:lstStyle/>
          <a:p>
            <a:r>
              <a:rPr lang="en-US" altLang="zh-CN" dirty="0" smtClean="0"/>
              <a:t>GDP</a:t>
            </a:r>
            <a:r>
              <a:rPr lang="zh-CN" altLang="en-US" dirty="0" smtClean="0"/>
              <a:t>增长率和失业率影响经济（数据来源于标普）</a:t>
            </a:r>
            <a:endParaRPr lang="en-US" dirty="0"/>
          </a:p>
        </p:txBody>
      </p:sp>
    </p:spTree>
    <p:extLst>
      <p:ext uri="{BB962C8B-B14F-4D97-AF65-F5344CB8AC3E}">
        <p14:creationId xmlns:p14="http://schemas.microsoft.com/office/powerpoint/2010/main" val="300290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评级机构对阿曼的评分</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12</a:t>
            </a:fld>
            <a:endParaRPr lang="en-GB" dirty="0"/>
          </a:p>
        </p:txBody>
      </p:sp>
      <p:grpSp>
        <p:nvGrpSpPr>
          <p:cNvPr id="8" name="组合 7"/>
          <p:cNvGrpSpPr/>
          <p:nvPr/>
        </p:nvGrpSpPr>
        <p:grpSpPr>
          <a:xfrm>
            <a:off x="169545" y="1828800"/>
            <a:ext cx="8791575" cy="2590800"/>
            <a:chOff x="111212" y="1417320"/>
            <a:chExt cx="8791575" cy="25908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2" y="1417320"/>
              <a:ext cx="87915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82880" y="3337560"/>
              <a:ext cx="8719907" cy="32004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 Placeholder 5"/>
          <p:cNvSpPr>
            <a:spLocks noGrp="1"/>
          </p:cNvSpPr>
          <p:nvPr>
            <p:ph type="body" sz="quarter" idx="10"/>
          </p:nvPr>
        </p:nvSpPr>
        <p:spPr>
          <a:xfrm>
            <a:off x="457200" y="1073150"/>
            <a:ext cx="8229600" cy="434975"/>
          </a:xfrm>
        </p:spPr>
        <p:txBody>
          <a:bodyPr/>
          <a:lstStyle/>
          <a:p>
            <a:r>
              <a:rPr lang="zh-CN" altLang="en-US" dirty="0" smtClean="0"/>
              <a:t>财政负担影响经济（数据来源于标普）</a:t>
            </a:r>
            <a:endParaRPr lang="en-US" dirty="0"/>
          </a:p>
        </p:txBody>
      </p:sp>
    </p:spTree>
    <p:extLst>
      <p:ext uri="{BB962C8B-B14F-4D97-AF65-F5344CB8AC3E}">
        <p14:creationId xmlns:p14="http://schemas.microsoft.com/office/powerpoint/2010/main" val="213063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评级机构对阿曼的评分</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13</a:t>
            </a:fld>
            <a:endParaRPr lang="en-GB" dirty="0"/>
          </a:p>
        </p:txBody>
      </p:sp>
      <p:sp>
        <p:nvSpPr>
          <p:cNvPr id="11" name="Text Placeholder 5"/>
          <p:cNvSpPr>
            <a:spLocks noGrp="1"/>
          </p:cNvSpPr>
          <p:nvPr>
            <p:ph type="body" sz="quarter" idx="10"/>
          </p:nvPr>
        </p:nvSpPr>
        <p:spPr>
          <a:xfrm>
            <a:off x="457200" y="1073150"/>
            <a:ext cx="8229600" cy="434975"/>
          </a:xfrm>
        </p:spPr>
        <p:txBody>
          <a:bodyPr/>
          <a:lstStyle/>
          <a:p>
            <a:r>
              <a:rPr lang="zh-CN" altLang="en-US" dirty="0" smtClean="0"/>
              <a:t>阿曼的</a:t>
            </a:r>
            <a:r>
              <a:rPr lang="zh-CN" altLang="en-US" dirty="0"/>
              <a:t>评级历史（</a:t>
            </a:r>
            <a:r>
              <a:rPr lang="zh-CN" altLang="en-US" dirty="0" smtClean="0"/>
              <a:t>穆迪</a:t>
            </a:r>
            <a:r>
              <a:rPr lang="en-US" altLang="zh-CN" dirty="0" smtClean="0"/>
              <a:t>&amp;</a:t>
            </a:r>
            <a:r>
              <a:rPr lang="zh-CN" altLang="en-US" dirty="0" smtClean="0"/>
              <a:t>标</a:t>
            </a:r>
            <a:r>
              <a:rPr lang="zh-CN" altLang="en-US" dirty="0"/>
              <a:t>普）</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3887263"/>
            <a:ext cx="7406640" cy="251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880" y="1607507"/>
            <a:ext cx="6035040" cy="227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2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zh-CN" altLang="en-US" dirty="0" smtClean="0"/>
              <a:t>机遇</a:t>
            </a:r>
            <a:r>
              <a:rPr lang="en-US" altLang="zh-CN" dirty="0" smtClean="0"/>
              <a:t>-</a:t>
            </a:r>
            <a:r>
              <a:rPr lang="zh-CN" altLang="en-US" dirty="0" smtClean="0"/>
              <a:t>区块链</a:t>
            </a:r>
            <a:r>
              <a:rPr lang="en-US" altLang="zh-CN" dirty="0" smtClean="0"/>
              <a:t>&amp;</a:t>
            </a:r>
            <a:r>
              <a:rPr lang="zh-CN" altLang="en-US" dirty="0" smtClean="0"/>
              <a:t>金融科技</a:t>
            </a:r>
            <a:endParaRPr lang="en-US" dirty="0"/>
          </a:p>
        </p:txBody>
      </p:sp>
      <p:sp>
        <p:nvSpPr>
          <p:cNvPr id="6" name="Text Placeholder 5"/>
          <p:cNvSpPr>
            <a:spLocks noGrp="1"/>
          </p:cNvSpPr>
          <p:nvPr>
            <p:ph type="body" sz="quarter" idx="10"/>
          </p:nvPr>
        </p:nvSpPr>
        <p:spPr/>
        <p:txBody>
          <a:bodyPr>
            <a:normAutofit/>
          </a:bodyPr>
          <a:lstStyle/>
          <a:p>
            <a:r>
              <a:rPr lang="zh-CN" altLang="en-US" dirty="0" smtClean="0"/>
              <a:t>传统</a:t>
            </a:r>
            <a:r>
              <a:rPr lang="zh-CN" altLang="en-US" smtClean="0"/>
              <a:t>方式难以解决问题并改变</a:t>
            </a:r>
            <a:r>
              <a:rPr lang="zh-CN" altLang="en-US" dirty="0" smtClean="0"/>
              <a:t>现状，区块链将是重大机遇</a:t>
            </a:r>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14</a:t>
            </a:fld>
            <a:endParaRPr lang="en-GB" dirty="0"/>
          </a:p>
        </p:txBody>
      </p:sp>
    </p:spTree>
    <p:extLst>
      <p:ext uri="{BB962C8B-B14F-4D97-AF65-F5344CB8AC3E}">
        <p14:creationId xmlns:p14="http://schemas.microsoft.com/office/powerpoint/2010/main" val="326440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区块链方案的解决之道</a:t>
            </a:r>
            <a:endParaRPr lang="en-US" dirty="0"/>
          </a:p>
        </p:txBody>
      </p:sp>
    </p:spTree>
    <p:extLst>
      <p:ext uri="{BB962C8B-B14F-4D97-AF65-F5344CB8AC3E}">
        <p14:creationId xmlns:p14="http://schemas.microsoft.com/office/powerpoint/2010/main" val="303477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全球区块链的生态</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8252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区块链带来的机会</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726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关键点和应对策略</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743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
        <p:nvSpPr>
          <p:cNvPr id="2" name="文本占位符 1"/>
          <p:cNvSpPr>
            <a:spLocks noGrp="1"/>
          </p:cNvSpPr>
          <p:nvPr>
            <p:ph type="body" sz="quarter" idx="11"/>
          </p:nvPr>
        </p:nvSpPr>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49957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当前金融体系和环境</a:t>
            </a:r>
            <a:endParaRPr lang="en-US" dirty="0">
              <a:solidFill>
                <a:srgbClr val="272B38"/>
              </a:solidFill>
            </a:endParaRPr>
          </a:p>
          <a:p>
            <a:r>
              <a:rPr lang="zh-CN" altLang="en-US" dirty="0" smtClean="0">
                <a:solidFill>
                  <a:srgbClr val="272B38"/>
                </a:solidFill>
              </a:rPr>
              <a:t>传统金融体系的局限性</a:t>
            </a:r>
            <a:endParaRPr lang="en-US" dirty="0">
              <a:solidFill>
                <a:srgbClr val="272B38"/>
              </a:solidFill>
            </a:endParaRPr>
          </a:p>
          <a:p>
            <a:r>
              <a:rPr lang="zh-CN" altLang="en-US" dirty="0" smtClean="0">
                <a:solidFill>
                  <a:srgbClr val="272B38"/>
                </a:solidFill>
              </a:rPr>
              <a:t>区块链方案的解决之道</a:t>
            </a:r>
            <a:endParaRPr lang="en-US" dirty="0">
              <a:solidFill>
                <a:srgbClr val="272B3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chart</a:t>
            </a:r>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349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553720"/>
          </a:xfrm>
        </p:spPr>
        <p:txBody>
          <a:bodyPr/>
          <a:lstStyle/>
          <a:p>
            <a:r>
              <a:rPr lang="en-US" dirty="0"/>
              <a:t>Note 2: the  font</a:t>
            </a:r>
          </a:p>
        </p:txBody>
      </p:sp>
      <p:sp>
        <p:nvSpPr>
          <p:cNvPr id="3" name="Text Placeholder 2"/>
          <p:cNvSpPr>
            <a:spLocks noGrp="1"/>
          </p:cNvSpPr>
          <p:nvPr>
            <p:ph type="body" sz="quarter" idx="10"/>
          </p:nvPr>
        </p:nvSpPr>
        <p:spPr/>
        <p:txBody>
          <a:bodyPr/>
          <a:lstStyle/>
          <a:p>
            <a:r>
              <a:rPr lang="en-US" dirty="0"/>
              <a:t>Find this </a:t>
            </a:r>
            <a:r>
              <a:rPr lang="en-US" dirty="0">
                <a:solidFill>
                  <a:srgbClr val="282B36"/>
                </a:solidFill>
              </a:rPr>
              <a:t>toolbar </a:t>
            </a:r>
            <a:r>
              <a:rPr lang="en-US" dirty="0"/>
              <a:t>next to the “Home” tab</a:t>
            </a:r>
          </a:p>
        </p:txBody>
      </p:sp>
      <p:sp>
        <p:nvSpPr>
          <p:cNvPr id="4" name="文本框 3"/>
          <p:cNvSpPr txBox="1"/>
          <p:nvPr/>
        </p:nvSpPr>
        <p:spPr>
          <a:xfrm>
            <a:off x="462280" y="2194560"/>
            <a:ext cx="5558790" cy="307340"/>
          </a:xfrm>
          <a:prstGeom prst="rect">
            <a:avLst/>
          </a:prstGeom>
          <a:noFill/>
        </p:spPr>
        <p:txBody>
          <a:bodyPr wrap="none" lIns="0" tIns="0" rIns="0" bIns="0" rtlCol="0">
            <a:spAutoFit/>
          </a:bodyPr>
          <a:lstStyle/>
          <a:p>
            <a:r>
              <a:rPr lang="en-US" altLang="zh-CN" sz="2000" dirty="0" err="1" smtClean="0">
                <a:solidFill>
                  <a:schemeClr val="bg2"/>
                </a:solidFill>
              </a:rPr>
              <a:t>Font</a:t>
            </a:r>
            <a:r>
              <a:rPr lang="zh-CN" altLang="en-US" sz="2000" dirty="0" err="1" smtClean="0">
                <a:solidFill>
                  <a:schemeClr val="bg2"/>
                </a:solidFill>
              </a:rPr>
              <a:t>：微软雅黑（</a:t>
            </a:r>
            <a:r>
              <a:rPr lang="en-US" altLang="zh-CN" sz="2000" dirty="0" err="1" smtClean="0">
                <a:solidFill>
                  <a:schemeClr val="bg2"/>
                </a:solidFill>
              </a:rPr>
              <a:t>Mac</a:t>
            </a:r>
            <a:r>
              <a:rPr lang="zh-CN" altLang="en-US" sz="2000" dirty="0" err="1" smtClean="0">
                <a:solidFill>
                  <a:schemeClr val="bg2"/>
                </a:solidFill>
              </a:rPr>
              <a:t>系统下文字自动转为苹方）</a:t>
            </a:r>
          </a:p>
        </p:txBody>
      </p:sp>
      <p:sp>
        <p:nvSpPr>
          <p:cNvPr id="5" name="文本框 4"/>
          <p:cNvSpPr txBox="1"/>
          <p:nvPr/>
        </p:nvSpPr>
        <p:spPr>
          <a:xfrm>
            <a:off x="457200" y="2999740"/>
            <a:ext cx="676910" cy="307340"/>
          </a:xfrm>
          <a:prstGeom prst="rect">
            <a:avLst/>
          </a:prstGeom>
          <a:noFill/>
        </p:spPr>
        <p:txBody>
          <a:bodyPr wrap="none" lIns="0" tIns="0" rIns="0" bIns="0" rtlCol="0">
            <a:spAutoFit/>
          </a:bodyPr>
          <a:lstStyle/>
          <a:p>
            <a:r>
              <a:rPr lang="en-US" altLang="zh-CN" sz="2000" dirty="0" err="1" smtClean="0">
                <a:solidFill>
                  <a:schemeClr val="bg2"/>
                </a:solidFill>
              </a:rPr>
              <a:t>Color:</a:t>
            </a:r>
          </a:p>
        </p:txBody>
      </p:sp>
      <p:pic>
        <p:nvPicPr>
          <p:cNvPr id="6" name="图片 5" descr="color_画板 1"/>
          <p:cNvPicPr>
            <a:picLocks noChangeAspect="1"/>
          </p:cNvPicPr>
          <p:nvPr/>
        </p:nvPicPr>
        <p:blipFill>
          <a:blip r:embed="rId3"/>
          <a:stretch>
            <a:fillRect/>
          </a:stretch>
        </p:blipFill>
        <p:spPr>
          <a:xfrm>
            <a:off x="1456055" y="2999740"/>
            <a:ext cx="6600190" cy="2025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en-US" dirty="0"/>
              <a:t>Note 1: slide masters</a:t>
            </a:r>
          </a:p>
        </p:txBody>
      </p:sp>
      <p:sp>
        <p:nvSpPr>
          <p:cNvPr id="6" name="Text Placeholder 5"/>
          <p:cNvSpPr>
            <a:spLocks noGrp="1"/>
          </p:cNvSpPr>
          <p:nvPr>
            <p:ph type="body" sz="quarter" idx="10"/>
          </p:nvPr>
        </p:nvSpPr>
        <p:spPr/>
        <p:txBody>
          <a:bodyPr>
            <a:normAutofit/>
          </a:bodyPr>
          <a:lstStyle/>
          <a:p>
            <a:r>
              <a:rPr lang="en-US" dirty="0">
                <a:latin typeface="+mn-lt"/>
                <a:ea typeface="+mj-ea"/>
              </a:rPr>
              <a:t>Choose the right slide for the right job</a:t>
            </a:r>
          </a:p>
          <a:p>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22</a:t>
            </a:fld>
            <a:endParaRPr lang="en-GB" dirty="0"/>
          </a:p>
        </p:txBody>
      </p:sp>
    </p:spTree>
    <p:extLst>
      <p:ext uri="{BB962C8B-B14F-4D97-AF65-F5344CB8AC3E}">
        <p14:creationId xmlns:p14="http://schemas.microsoft.com/office/powerpoint/2010/main" val="349741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One column slide with larger text</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en-US" altLang="zh-CN" b="1" dirty="0">
                <a:solidFill>
                  <a:srgbClr val="68B57F"/>
                </a:solidFill>
              </a:rPr>
              <a:t>SNC</a:t>
            </a:r>
            <a:r>
              <a:rPr lang="en-US" b="1" dirty="0">
                <a:solidFill>
                  <a:srgbClr val="68B57F"/>
                </a:solidFill>
              </a:rPr>
              <a:t>’s Corporation Overview</a:t>
            </a:r>
          </a:p>
          <a:p>
            <a:pPr lvl="1">
              <a:buClr>
                <a:srgbClr val="68B57F"/>
              </a:buClr>
              <a:buSzPct val="100000"/>
            </a:pPr>
            <a:r>
              <a:rPr lang="en-US" dirty="0"/>
              <a:t>Essential </a:t>
            </a:r>
            <a:r>
              <a:rPr lang="en-US" dirty="0">
                <a:solidFill>
                  <a:srgbClr val="000000"/>
                </a:solidFill>
              </a:rPr>
              <a:t>component </a:t>
            </a:r>
            <a:r>
              <a:rPr lang="en-US" dirty="0"/>
              <a:t>of the global capital markets</a:t>
            </a:r>
          </a:p>
          <a:p>
            <a:pPr lvl="1">
              <a:buClr>
                <a:srgbClr val="68B57F"/>
              </a:buClr>
              <a:buSzPct val="100000"/>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 credit ratings, research, tools &amp; analysis</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23</a:t>
            </a:fld>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Two column slide with smaller text</a:t>
            </a:r>
          </a:p>
        </p:txBody>
      </p:sp>
      <p:sp>
        <p:nvSpPr>
          <p:cNvPr id="9" name="Text Placeholder 8"/>
          <p:cNvSpPr>
            <a:spLocks noGrp="1"/>
          </p:cNvSpPr>
          <p:nvPr>
            <p:ph type="body" sz="quarter" idx="10"/>
          </p:nvPr>
        </p:nvSpPr>
        <p:spPr/>
        <p:txBody>
          <a:bodyPr/>
          <a:lstStyle/>
          <a:p>
            <a:r>
              <a:rPr lang="en-US" dirty="0"/>
              <a:t>Text boxes are separated for easier editing</a:t>
            </a:r>
          </a:p>
        </p:txBody>
      </p:sp>
      <p:sp>
        <p:nvSpPr>
          <p:cNvPr id="10" name="Text Placeholder 9"/>
          <p:cNvSpPr>
            <a:spLocks noGrp="1"/>
          </p:cNvSpPr>
          <p:nvPr>
            <p:ph type="body" sz="quarter" idx="11"/>
          </p:nvPr>
        </p:nvSpPr>
        <p:spPr>
          <a:xfrm>
            <a:off x="457200" y="1828800"/>
            <a:ext cx="3978275" cy="4297363"/>
          </a:xfrm>
        </p:spPr>
        <p:txBody>
          <a:bodyPr/>
          <a:lstStyle/>
          <a:p>
            <a:pPr>
              <a:buSzPct val="100000"/>
            </a:pPr>
            <a:r>
              <a:rPr lang="en-US" altLang="zh-CN" b="1" dirty="0">
                <a:solidFill>
                  <a:srgbClr val="68B57F"/>
                </a:solidFill>
              </a:rPr>
              <a:t>SNC</a:t>
            </a:r>
            <a:r>
              <a:rPr lang="en-US" b="1" dirty="0">
                <a:solidFill>
                  <a:srgbClr val="68B57F"/>
                </a:solidFill>
              </a:rPr>
              <a:t>’s Overview</a:t>
            </a:r>
          </a:p>
          <a:p>
            <a:pPr lvl="1">
              <a:buClr>
                <a:srgbClr val="68B57F"/>
              </a:buClr>
              <a:buSzPct val="100000"/>
            </a:pPr>
            <a:r>
              <a:rPr lang="en-US" dirty="0"/>
              <a:t>Essential component of the global capital markets</a:t>
            </a:r>
          </a:p>
          <a:p>
            <a:pPr lvl="1">
              <a:buClr>
                <a:srgbClr val="68B57F"/>
              </a:buClr>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a:t>
            </a:r>
          </a:p>
          <a:p>
            <a:pPr lvl="2">
              <a:buClr>
                <a:srgbClr val="68B57F"/>
              </a:buClr>
              <a:buSzPct val="100000"/>
            </a:pPr>
            <a:r>
              <a:rPr lang="en-US" dirty="0"/>
              <a:t>Credit ratings</a:t>
            </a:r>
          </a:p>
          <a:p>
            <a:pPr lvl="2">
              <a:buClr>
                <a:srgbClr val="68B57F"/>
              </a:buClr>
            </a:pPr>
            <a:r>
              <a:rPr lang="en-US" dirty="0"/>
              <a:t>Research</a:t>
            </a:r>
          </a:p>
          <a:p>
            <a:pPr lvl="2">
              <a:buClr>
                <a:srgbClr val="68B57F"/>
              </a:buClr>
            </a:pPr>
            <a:r>
              <a:rPr lang="en-US" dirty="0"/>
              <a:t>Tools &amp; analysis</a:t>
            </a:r>
          </a:p>
        </p:txBody>
      </p:sp>
      <p:sp>
        <p:nvSpPr>
          <p:cNvPr id="11" name="Text Placeholder 10"/>
          <p:cNvSpPr>
            <a:spLocks noGrp="1"/>
          </p:cNvSpPr>
          <p:nvPr>
            <p:ph type="body" sz="quarter" idx="12"/>
          </p:nvPr>
        </p:nvSpPr>
        <p:spPr>
          <a:xfrm>
            <a:off x="4710000" y="1828800"/>
            <a:ext cx="3978275" cy="4297363"/>
          </a:xfrm>
        </p:spPr>
        <p:txBody>
          <a:bodyPr/>
          <a:lstStyle/>
          <a:p>
            <a:r>
              <a:rPr lang="en-US" b="1" dirty="0">
                <a:solidFill>
                  <a:srgbClr val="68B57F"/>
                </a:solidFill>
              </a:rPr>
              <a:t>Company Details</a:t>
            </a:r>
          </a:p>
          <a:p>
            <a:pPr lvl="1">
              <a:buClr>
                <a:srgbClr val="68B57F"/>
              </a:buClr>
            </a:pPr>
            <a:r>
              <a:rPr lang="en-US" dirty="0"/>
              <a:t>Moody's is an essential component of the global capital markets, providing credit ratings, research, tools and analysis that contribute to transparent and integrated financial markets. </a:t>
            </a:r>
          </a:p>
          <a:p>
            <a:pPr lvl="1">
              <a:buClr>
                <a:srgbClr val="68B57F"/>
              </a:buClr>
            </a:pPr>
            <a:r>
              <a:rPr lang="en-US" dirty="0"/>
              <a:t>Moody's Corporation is the parent company of Moody's Investors Service and Moody's Analytics.</a:t>
            </a:r>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24</a:t>
            </a:fld>
            <a:endParaRPr lang="en-GB" sz="1800" dirty="0">
              <a:solidFill>
                <a:schemeClr val="bg2"/>
              </a:solidFill>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image</a:t>
            </a:r>
          </a:p>
        </p:txBody>
      </p:sp>
      <p:sp>
        <p:nvSpPr>
          <p:cNvPr id="4" name="Text Placeholder 3"/>
          <p:cNvSpPr>
            <a:spLocks noGrp="1"/>
          </p:cNvSpPr>
          <p:nvPr>
            <p:ph type="body" sz="quarter" idx="11"/>
          </p:nvPr>
        </p:nvSpPr>
        <p:spPr>
          <a:xfrm>
            <a:off x="457200" y="1828800"/>
            <a:ext cx="3978275" cy="4297680"/>
          </a:xfrm>
        </p:spPr>
        <p:txBody>
          <a:bodyPr/>
          <a:lstStyle/>
          <a:p>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Moody’s provides credit ratings, research, tools &amp; analysis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8616" t="38866" r="8501" b="14610"/>
          <a:stretch>
            <a:fillRect/>
          </a:stretch>
        </p:blipFill>
        <p:spPr>
          <a:xfrm>
            <a:off x="4700968" y="1516438"/>
            <a:ext cx="4443031" cy="42779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lnSpcReduction="10000"/>
          </a:bodyPr>
          <a:lstStyle/>
          <a:p>
            <a:r>
              <a:rPr lang="en-US" sz="3000" dirty="0">
                <a:solidFill>
                  <a:srgbClr val="68B580"/>
                </a:solidFill>
              </a:rPr>
              <a:t>1/3 Text &amp; 2/3 Image Layout</a:t>
            </a:r>
          </a:p>
          <a:p>
            <a:r>
              <a:rPr lang="en-US" sz="1800" dirty="0"/>
              <a:t>Use this layout when showing a strong visual alongside a small amount of text.</a:t>
            </a:r>
          </a:p>
          <a:p>
            <a:pPr lvl="0"/>
            <a:r>
              <a:rPr lang="en-US" sz="1800" dirty="0">
                <a:solidFill>
                  <a:srgbClr val="000000"/>
                </a:solidFill>
              </a:rPr>
              <a:t>To add your own image, delete the photo and then click the icon that appears underneath. </a:t>
            </a:r>
          </a:p>
          <a:p>
            <a:r>
              <a:rPr lang="en-US" sz="1800" dirty="0"/>
              <a:t>For help with positioning, select VIEW &gt; Guides</a:t>
            </a: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6678" r="12326"/>
          <a:stretch>
            <a:fillRect/>
          </a:stretch>
        </p:blipFill>
        <p:spPr/>
      </p:pic>
      <p:sp>
        <p:nvSpPr>
          <p:cNvPr id="6" name="Text Placeholder 5"/>
          <p:cNvSpPr>
            <a:spLocks noGrp="1"/>
          </p:cNvSpPr>
          <p:nvPr>
            <p:ph type="body" sz="quarter" idx="11"/>
          </p:nvPr>
        </p:nvSpPr>
        <p:spPr/>
        <p:txBody>
          <a:bodyPr>
            <a:normAutofit/>
          </a:bodyPr>
          <a:lstStyle/>
          <a:p>
            <a:pPr lvl="0"/>
            <a:r>
              <a:rPr lang="en-US" sz="3000" dirty="0">
                <a:solidFill>
                  <a:srgbClr val="68B580"/>
                </a:solidFill>
              </a:rPr>
              <a:t>2/3 Text &amp; 1/3 Image Layout</a:t>
            </a:r>
          </a:p>
          <a:p>
            <a:pPr lvl="0"/>
            <a:r>
              <a:rPr lang="en-US" sz="2200" dirty="0">
                <a:solidFill>
                  <a:srgbClr val="000000"/>
                </a:solidFill>
              </a:rPr>
              <a:t>Use this layout when showing a strong visual alongside a large amount of text.</a:t>
            </a:r>
          </a:p>
          <a:p>
            <a:pPr lvl="0"/>
            <a:r>
              <a:rPr lang="en-US" sz="2200" dirty="0">
                <a:solidFill>
                  <a:srgbClr val="000000"/>
                </a:solidFill>
              </a:rPr>
              <a:t>To add your own image, delete the photo and then click the icon that appears underneath. </a:t>
            </a:r>
          </a:p>
          <a:p>
            <a:r>
              <a:rPr lang="en-US" sz="2200" dirty="0"/>
              <a:t>For help with positioning, select </a:t>
            </a:r>
            <a:br>
              <a:rPr lang="en-US" sz="2200" dirty="0"/>
            </a:br>
            <a:r>
              <a:rPr lang="en-US" sz="2200" dirty="0"/>
              <a:t>VIEW &gt; Guides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a:xfrm>
            <a:off x="2022822" y="2834640"/>
            <a:ext cx="5897880" cy="2240280"/>
          </a:xfrm>
        </p:spPr>
        <p:txBody>
          <a:bodyPr vert="horz" lIns="457200" tIns="457200" rIns="228600" bIns="457200" anchor="t"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pPr marL="1905" lvl="1" indent="0">
              <a:lnSpc>
                <a:spcPct val="90000"/>
              </a:lnSpc>
              <a:spcBef>
                <a:spcPts val="1440"/>
              </a:spcBef>
              <a:buNone/>
            </a:pPr>
            <a:r>
              <a:rPr lang="en-US" altLang="zh-CN" sz="2400" dirty="0">
                <a:solidFill>
                  <a:schemeClr val="bg2"/>
                </a:solidFill>
              </a:rPr>
              <a:t>Full size image slide shown here</a:t>
            </a:r>
          </a:p>
          <a:p>
            <a:pPr marL="1905" lvl="1" indent="0">
              <a:lnSpc>
                <a:spcPct val="90000"/>
              </a:lnSpc>
              <a:spcBef>
                <a:spcPts val="1440"/>
              </a:spcBef>
              <a:buNone/>
            </a:pPr>
            <a:r>
              <a:rPr lang="en-US" altLang="zh-CN" sz="2400" dirty="0">
                <a:solidFill>
                  <a:schemeClr val="bg2"/>
                </a:solidFill>
              </a:rPr>
              <a:t>Best for presenting only a few points</a:t>
            </a:r>
          </a:p>
          <a:p>
            <a:pPr marL="1905" lvl="1" indent="0">
              <a:lnSpc>
                <a:spcPct val="90000"/>
              </a:lnSpc>
              <a:spcBef>
                <a:spcPts val="1440"/>
              </a:spcBef>
              <a:buNone/>
            </a:pPr>
            <a:r>
              <a:rPr lang="en-US" altLang="zh-CN" sz="2400" dirty="0">
                <a:solidFill>
                  <a:schemeClr val="bg2"/>
                </a:solidFill>
              </a:rPr>
              <a:t>Use icons from the PowerPoint Toolkit</a:t>
            </a:r>
          </a:p>
        </p:txBody>
      </p:sp>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当前金融体系和环境</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央行外汇管理较弱，挂钩美元。银行是金融主要力量。</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1819656"/>
            <a:ext cx="57245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51" y="3017520"/>
            <a:ext cx="63341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8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阿曼的经济问题</a:t>
            </a:r>
            <a:endParaRPr lang="en-US" dirty="0"/>
          </a:p>
        </p:txBody>
      </p:sp>
      <p:sp>
        <p:nvSpPr>
          <p:cNvPr id="6" name="Text Placeholder 5"/>
          <p:cNvSpPr>
            <a:spLocks noGrp="1"/>
          </p:cNvSpPr>
          <p:nvPr>
            <p:ph type="body" sz="quarter" idx="10"/>
          </p:nvPr>
        </p:nvSpPr>
        <p:spPr/>
        <p:txBody>
          <a:bodyPr/>
          <a:lstStyle/>
          <a:p>
            <a:r>
              <a:rPr lang="zh-CN" altLang="en-US" dirty="0" smtClean="0"/>
              <a:t>依赖石油和美元导致对外部经济敏感，造成赤字和失业率增加</a:t>
            </a:r>
            <a:endParaRPr lang="en-US" dirty="0"/>
          </a:p>
        </p:txBody>
      </p:sp>
      <p:sp>
        <p:nvSpPr>
          <p:cNvPr id="18" name="Text Placeholder 17"/>
          <p:cNvSpPr>
            <a:spLocks noGrp="1"/>
          </p:cNvSpPr>
          <p:nvPr>
            <p:ph type="body" sz="quarter" idx="11"/>
          </p:nvPr>
        </p:nvSpPr>
        <p:spPr/>
        <p:txBody>
          <a:bodyPr/>
          <a:lstStyle/>
          <a:p>
            <a:r>
              <a:rPr lang="zh-CN" altLang="en-US" b="1" dirty="0" smtClean="0">
                <a:solidFill>
                  <a:srgbClr val="68B57F"/>
                </a:solidFill>
              </a:rPr>
              <a:t>阿曼金融体系面临的问题</a:t>
            </a:r>
            <a:endParaRPr lang="en-US" b="1" dirty="0">
              <a:solidFill>
                <a:srgbClr val="68B57F"/>
              </a:solidFill>
            </a:endParaRPr>
          </a:p>
          <a:p>
            <a:pPr lvl="1">
              <a:buClr>
                <a:srgbClr val="68B57F"/>
              </a:buClr>
              <a:buSzPct val="100000"/>
            </a:pPr>
            <a:r>
              <a:rPr lang="zh-CN" altLang="en-US" dirty="0" smtClean="0"/>
              <a:t>地缘政治</a:t>
            </a:r>
            <a:r>
              <a:rPr lang="zh-CN" altLang="en-US" dirty="0"/>
              <a:t>：</a:t>
            </a:r>
            <a:r>
              <a:rPr lang="en-US" altLang="zh-CN" dirty="0" smtClean="0"/>
              <a:t>OPEC</a:t>
            </a:r>
            <a:r>
              <a:rPr lang="zh-CN" altLang="en-US" dirty="0" smtClean="0"/>
              <a:t>、石油产量</a:t>
            </a:r>
            <a:endParaRPr lang="en-US" altLang="zh-CN" dirty="0" smtClean="0"/>
          </a:p>
          <a:p>
            <a:pPr lvl="1">
              <a:buClr>
                <a:srgbClr val="68B57F"/>
              </a:buClr>
              <a:buSzPct val="100000"/>
            </a:pPr>
            <a:r>
              <a:rPr lang="zh-CN" altLang="en-US" dirty="0" smtClean="0"/>
              <a:t>石油美元</a:t>
            </a:r>
            <a:endParaRPr lang="en-US" altLang="zh-CN" dirty="0" smtClean="0"/>
          </a:p>
          <a:p>
            <a:pPr lvl="1">
              <a:buClr>
                <a:srgbClr val="68B57F"/>
              </a:buClr>
              <a:buSzPct val="100000"/>
            </a:pPr>
            <a:r>
              <a:rPr lang="zh-CN" altLang="en-US" dirty="0" smtClean="0"/>
              <a:t>失业率高</a:t>
            </a:r>
            <a:endParaRPr lang="en-US" dirty="0"/>
          </a:p>
          <a:p>
            <a:pPr lvl="1">
              <a:buClr>
                <a:srgbClr val="68B57F"/>
              </a:buClr>
              <a:buSzPct val="100000"/>
            </a:pPr>
            <a:r>
              <a:rPr lang="zh-CN" altLang="en-US" dirty="0"/>
              <a:t>阿拉伯国家金融自由化比较缓慢且犹豫不定</a:t>
            </a:r>
            <a:endParaRPr lang="en-US" dirty="0"/>
          </a:p>
          <a:p>
            <a:pPr lvl="1">
              <a:buClr>
                <a:srgbClr val="68B57F"/>
              </a:buClr>
            </a:pPr>
            <a:r>
              <a:rPr lang="zh-CN" altLang="en-US" dirty="0"/>
              <a:t>阿拉伯国家信息技术尚落后于世界其他地区，这将成为金融行业变革的巨大障碍，并影响其全面发展的潜力</a:t>
            </a:r>
            <a:endParaRPr lang="en-US" dirty="0"/>
          </a:p>
          <a:p>
            <a:pPr lvl="1">
              <a:buClr>
                <a:srgbClr val="68B57F"/>
              </a:buClr>
            </a:pPr>
            <a:r>
              <a:rPr lang="zh-CN" altLang="en-US" dirty="0"/>
              <a:t>阿拉伯国家需要多样化的金融服务，包括微观金融、小规模商业融资、住房抵押、可持续养老金、保险服务、其他规避风险的产品以及大型项目融资等。尽管阿拉伯国家金融体系包括这些服务，但其作用和世界其他地区相比还较弱</a:t>
            </a:r>
            <a:r>
              <a:rPr lang="zh-CN" altLang="en-US" dirty="0" smtClean="0"/>
              <a:t>。</a:t>
            </a:r>
            <a:endParaRPr lang="en-US" altLang="zh-CN" dirty="0" smtClean="0"/>
          </a:p>
          <a:p>
            <a:pPr lvl="1">
              <a:buClr>
                <a:srgbClr val="68B57F"/>
              </a:buClr>
            </a:pPr>
            <a:r>
              <a:rPr lang="zh-CN" altLang="en-US" dirty="0" smtClean="0"/>
              <a:t>评级下调</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31</a:t>
            </a:fld>
            <a:endParaRPr lang="en-GB" dirty="0"/>
          </a:p>
        </p:txBody>
      </p:sp>
    </p:spTree>
    <p:extLst>
      <p:ext uri="{BB962C8B-B14F-4D97-AF65-F5344CB8AC3E}">
        <p14:creationId xmlns:p14="http://schemas.microsoft.com/office/powerpoint/2010/main" val="122230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银行是金融体系主体，货币挂钩美元，资本市场不发达</a:t>
            </a:r>
            <a:endParaRPr lang="en-US" dirty="0"/>
          </a:p>
        </p:txBody>
      </p:sp>
      <p:graphicFrame>
        <p:nvGraphicFramePr>
          <p:cNvPr id="7" name="Content Placeholder 3"/>
          <p:cNvGraphicFramePr/>
          <p:nvPr>
            <p:extLst>
              <p:ext uri="{D42A27DB-BD31-4B8C-83A1-F6EECF244321}">
                <p14:modId xmlns:p14="http://schemas.microsoft.com/office/powerpoint/2010/main" val="309597744"/>
              </p:ext>
            </p:extLst>
          </p:nvPr>
        </p:nvGraphicFramePr>
        <p:xfrm>
          <a:off x="479425" y="1828799"/>
          <a:ext cx="8207376" cy="4156793"/>
        </p:xfrm>
        <a:graphic>
          <a:graphicData uri="http://schemas.openxmlformats.org/drawingml/2006/table">
            <a:tbl>
              <a:tblPr firstRow="1" bandRow="1">
                <a:tableStyleId>{7DF18680-E054-41AD-8BC1-D1AEF772440D}</a:tableStyleId>
              </a:tblPr>
              <a:tblGrid>
                <a:gridCol w="2051844"/>
                <a:gridCol w="2051844"/>
                <a:gridCol w="2051844"/>
                <a:gridCol w="2051844"/>
              </a:tblGrid>
              <a:tr h="773513">
                <a:tc>
                  <a:txBody>
                    <a:bodyPr/>
                    <a:lstStyle/>
                    <a:p>
                      <a:pPr algn="ctr"/>
                      <a:r>
                        <a:rPr lang="zh-CN" altLang="en-US" sz="1600" dirty="0" smtClean="0">
                          <a:latin typeface="微软雅黑" pitchFamily="34" charset="-122"/>
                          <a:ea typeface="微软雅黑" pitchFamily="34" charset="-122"/>
                        </a:rPr>
                        <a:t>外汇管理</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银行和保险</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融资服务</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证券市场</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3066968">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央行成立于</a:t>
                      </a:r>
                      <a:r>
                        <a:rPr lang="en-US" altLang="zh-CN" sz="1400" kern="1200" dirty="0" smtClean="0">
                          <a:solidFill>
                            <a:schemeClr val="bg2"/>
                          </a:solidFill>
                          <a:latin typeface="微软雅黑" pitchFamily="34" charset="-122"/>
                          <a:ea typeface="微软雅黑" pitchFamily="34" charset="-122"/>
                          <a:cs typeface="+mn-cs"/>
                        </a:rPr>
                        <a:t>1974</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美元存款占总存款 </a:t>
                      </a:r>
                      <a:r>
                        <a:rPr lang="en-US" altLang="zh-CN" sz="1400" kern="1200" dirty="0" smtClean="0">
                          <a:solidFill>
                            <a:schemeClr val="bg2"/>
                          </a:solidFill>
                          <a:latin typeface="微软雅黑" pitchFamily="34" charset="-122"/>
                          <a:ea typeface="微软雅黑" pitchFamily="34" charset="-122"/>
                          <a:cs typeface="+mn-cs"/>
                        </a:rPr>
                        <a:t>90%</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美元贷款占总贷款</a:t>
                      </a:r>
                      <a:r>
                        <a:rPr lang="en-US" altLang="zh-CN" sz="1400" kern="1200" dirty="0" smtClean="0">
                          <a:solidFill>
                            <a:schemeClr val="bg2"/>
                          </a:solidFill>
                          <a:latin typeface="微软雅黑" pitchFamily="34" charset="-122"/>
                          <a:ea typeface="微软雅黑" pitchFamily="34" charset="-122"/>
                          <a:cs typeface="+mn-cs"/>
                        </a:rPr>
                        <a:t>97%</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银行资产负债占金融总资产负债</a:t>
                      </a:r>
                      <a:r>
                        <a:rPr lang="en-US" altLang="zh-CN" sz="1400" kern="1200" dirty="0" smtClean="0">
                          <a:solidFill>
                            <a:schemeClr val="bg2"/>
                          </a:solidFill>
                          <a:latin typeface="微软雅黑" pitchFamily="34" charset="-122"/>
                          <a:ea typeface="微软雅黑" pitchFamily="34" charset="-122"/>
                          <a:cs typeface="+mn-cs"/>
                        </a:rPr>
                        <a:t>90%</a:t>
                      </a: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en-US" altLang="zh-CN" sz="1400" kern="1200" dirty="0" smtClean="0">
                          <a:solidFill>
                            <a:schemeClr val="bg2"/>
                          </a:solidFill>
                          <a:latin typeface="微软雅黑" pitchFamily="34" charset="-122"/>
                          <a:ea typeface="微软雅黑" pitchFamily="34" charset="-122"/>
                          <a:cs typeface="+mn-cs"/>
                        </a:rPr>
                        <a:t>16</a:t>
                      </a:r>
                      <a:r>
                        <a:rPr lang="zh-CN" altLang="en-US" sz="1400" kern="1200" dirty="0" smtClean="0">
                          <a:solidFill>
                            <a:schemeClr val="bg2"/>
                          </a:solidFill>
                          <a:latin typeface="微软雅黑" pitchFamily="34" charset="-122"/>
                          <a:ea typeface="微软雅黑" pitchFamily="34" charset="-122"/>
                          <a:cs typeface="+mn-cs"/>
                        </a:rPr>
                        <a:t>家商业银行中，</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家本地，</a:t>
                      </a:r>
                      <a:r>
                        <a:rPr lang="en-US" altLang="zh-CN" sz="1400" kern="1200" dirty="0" smtClean="0">
                          <a:solidFill>
                            <a:schemeClr val="bg2"/>
                          </a:solidFill>
                          <a:latin typeface="微软雅黑" pitchFamily="34" charset="-122"/>
                          <a:ea typeface="微软雅黑" pitchFamily="34" charset="-122"/>
                          <a:cs typeface="+mn-cs"/>
                        </a:rPr>
                        <a:t>9</a:t>
                      </a:r>
                      <a:r>
                        <a:rPr lang="zh-CN" altLang="en-US" sz="1400" kern="1200" dirty="0" smtClean="0">
                          <a:solidFill>
                            <a:schemeClr val="bg2"/>
                          </a:solidFill>
                          <a:latin typeface="微软雅黑" pitchFamily="34" charset="-122"/>
                          <a:ea typeface="微软雅黑" pitchFamily="34" charset="-122"/>
                          <a:cs typeface="+mn-cs"/>
                        </a:rPr>
                        <a:t>家外国银行</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保险公司共</a:t>
                      </a:r>
                      <a:r>
                        <a:rPr lang="en-US" altLang="zh-CN" sz="1400" kern="1200" dirty="0" smtClean="0">
                          <a:solidFill>
                            <a:schemeClr val="bg2"/>
                          </a:solidFill>
                          <a:latin typeface="微软雅黑" pitchFamily="34" charset="-122"/>
                          <a:ea typeface="微软雅黑" pitchFamily="34" charset="-122"/>
                          <a:cs typeface="+mn-cs"/>
                        </a:rPr>
                        <a:t>22</a:t>
                      </a:r>
                      <a:r>
                        <a:rPr lang="zh-CN" altLang="en-US" sz="1400" kern="1200" dirty="0" smtClean="0">
                          <a:solidFill>
                            <a:schemeClr val="bg2"/>
                          </a:solidFill>
                          <a:latin typeface="微软雅黑" pitchFamily="34" charset="-122"/>
                          <a:ea typeface="微软雅黑" pitchFamily="34" charset="-122"/>
                          <a:cs typeface="+mn-cs"/>
                        </a:rPr>
                        <a:t>家，阿拉伯公司</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家，外国公司</a:t>
                      </a:r>
                      <a:r>
                        <a:rPr lang="en-US" altLang="zh-CN" sz="1400" kern="1200" dirty="0" smtClean="0">
                          <a:solidFill>
                            <a:schemeClr val="bg2"/>
                          </a:solidFill>
                          <a:latin typeface="微软雅黑" pitchFamily="34" charset="-122"/>
                          <a:ea typeface="微软雅黑" pitchFamily="34" charset="-122"/>
                          <a:cs typeface="+mn-cs"/>
                        </a:rPr>
                        <a:t>4</a:t>
                      </a:r>
                      <a:r>
                        <a:rPr lang="zh-CN" altLang="en-US" sz="1400" kern="1200" dirty="0" smtClean="0">
                          <a:solidFill>
                            <a:schemeClr val="bg2"/>
                          </a:solidFill>
                          <a:latin typeface="微软雅黑" pitchFamily="34" charset="-122"/>
                          <a:ea typeface="微软雅黑" pitchFamily="34" charset="-122"/>
                          <a:cs typeface="+mn-cs"/>
                        </a:rPr>
                        <a:t>家</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项目融资集团</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sz="1400" kern="1200" dirty="0" smtClean="0">
                          <a:solidFill>
                            <a:schemeClr val="bg2"/>
                          </a:solidFill>
                          <a:latin typeface="微软雅黑" pitchFamily="34" charset="-122"/>
                          <a:ea typeface="微软雅黑" pitchFamily="34" charset="-122"/>
                          <a:cs typeface="+mn-cs"/>
                        </a:rPr>
                        <a:t>2016</a:t>
                      </a:r>
                      <a:r>
                        <a:rPr lang="zh-CN" altLang="en-US" sz="1400" kern="1200" dirty="0" smtClean="0">
                          <a:solidFill>
                            <a:schemeClr val="bg2"/>
                          </a:solidFill>
                          <a:latin typeface="微软雅黑" pitchFamily="34" charset="-122"/>
                          <a:ea typeface="微软雅黑" pitchFamily="34" charset="-122"/>
                          <a:cs typeface="+mn-cs"/>
                        </a:rPr>
                        <a:t>年商业银行贷款总额</a:t>
                      </a:r>
                      <a:r>
                        <a:rPr lang="en-US" altLang="zh-CN" sz="1400" kern="1200" dirty="0" smtClean="0">
                          <a:solidFill>
                            <a:schemeClr val="bg2"/>
                          </a:solidFill>
                          <a:latin typeface="微软雅黑" pitchFamily="34" charset="-122"/>
                          <a:ea typeface="微软雅黑" pitchFamily="34" charset="-122"/>
                          <a:cs typeface="+mn-cs"/>
                        </a:rPr>
                        <a:t>575.4</a:t>
                      </a:r>
                      <a:r>
                        <a:rPr lang="zh-CN" altLang="en-US" sz="1400" kern="1200" dirty="0" smtClean="0">
                          <a:solidFill>
                            <a:schemeClr val="bg2"/>
                          </a:solidFill>
                          <a:latin typeface="微软雅黑" pitchFamily="34" charset="-122"/>
                          <a:ea typeface="微软雅黑" pitchFamily="34" charset="-122"/>
                          <a:cs typeface="+mn-cs"/>
                        </a:rPr>
                        <a:t>亿美元</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平均贷款利率</a:t>
                      </a:r>
                      <a:r>
                        <a:rPr lang="en-US" altLang="zh-CN" sz="1400" kern="1200" dirty="0" smtClean="0">
                          <a:solidFill>
                            <a:schemeClr val="bg2"/>
                          </a:solidFill>
                          <a:latin typeface="微软雅黑" pitchFamily="34" charset="-122"/>
                          <a:ea typeface="微软雅黑" pitchFamily="34" charset="-122"/>
                          <a:cs typeface="+mn-cs"/>
                        </a:rPr>
                        <a:t>4.8%</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1989</a:t>
                      </a:r>
                      <a:r>
                        <a:rPr lang="zh-CN" altLang="en-US" sz="1400" kern="1200" baseline="0" dirty="0" smtClean="0">
                          <a:solidFill>
                            <a:schemeClr val="bg2"/>
                          </a:solidFill>
                          <a:latin typeface="微软雅黑" pitchFamily="34" charset="-122"/>
                          <a:ea typeface="微软雅黑" pitchFamily="34" charset="-122"/>
                          <a:cs typeface="+mn-cs"/>
                        </a:rPr>
                        <a:t>年马斯喀特证券市场（</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）负责运营</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baseline="0" dirty="0" smtClean="0">
                          <a:solidFill>
                            <a:schemeClr val="bg2"/>
                          </a:solidFill>
                          <a:latin typeface="微软雅黑" pitchFamily="34" charset="-122"/>
                          <a:ea typeface="微软雅黑" pitchFamily="34" charset="-122"/>
                          <a:cs typeface="+mn-cs"/>
                        </a:rPr>
                        <a:t>资本市场监管局（</a:t>
                      </a:r>
                      <a:r>
                        <a:rPr lang="en-US" altLang="zh-CN" sz="1400" kern="1200" baseline="0" dirty="0" smtClean="0">
                          <a:solidFill>
                            <a:schemeClr val="bg2"/>
                          </a:solidFill>
                          <a:latin typeface="微软雅黑" pitchFamily="34" charset="-122"/>
                          <a:ea typeface="微软雅黑" pitchFamily="34" charset="-122"/>
                          <a:cs typeface="+mn-cs"/>
                        </a:rPr>
                        <a:t>CMA</a:t>
                      </a:r>
                      <a:r>
                        <a:rPr lang="zh-CN" altLang="en-US" sz="1400" kern="1200" baseline="0" dirty="0" smtClean="0">
                          <a:solidFill>
                            <a:schemeClr val="bg2"/>
                          </a:solidFill>
                          <a:latin typeface="微软雅黑" pitchFamily="34" charset="-122"/>
                          <a:ea typeface="微软雅黑" pitchFamily="34" charset="-122"/>
                          <a:cs typeface="+mn-cs"/>
                        </a:rPr>
                        <a:t>）负责监管</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2016</a:t>
                      </a:r>
                      <a:r>
                        <a:rPr lang="zh-CN" altLang="en-US" sz="1400" kern="1200" baseline="0" dirty="0" smtClean="0">
                          <a:solidFill>
                            <a:schemeClr val="bg2"/>
                          </a:solidFill>
                          <a:latin typeface="微软雅黑" pitchFamily="34" charset="-122"/>
                          <a:ea typeface="微软雅黑" pitchFamily="34" charset="-122"/>
                          <a:cs typeface="+mn-cs"/>
                        </a:rPr>
                        <a:t>年</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上市公司</a:t>
                      </a:r>
                      <a:r>
                        <a:rPr lang="en-US" altLang="zh-CN" sz="1400" kern="1200" baseline="0" dirty="0" smtClean="0">
                          <a:solidFill>
                            <a:schemeClr val="bg2"/>
                          </a:solidFill>
                          <a:latin typeface="微软雅黑" pitchFamily="34" charset="-122"/>
                          <a:ea typeface="微软雅黑" pitchFamily="34" charset="-122"/>
                          <a:cs typeface="+mn-cs"/>
                        </a:rPr>
                        <a:t>120</a:t>
                      </a:r>
                      <a:r>
                        <a:rPr lang="zh-CN" altLang="en-US" sz="1400" kern="1200" baseline="0" dirty="0" smtClean="0">
                          <a:solidFill>
                            <a:schemeClr val="bg2"/>
                          </a:solidFill>
                          <a:latin typeface="微软雅黑" pitchFamily="34" charset="-122"/>
                          <a:ea typeface="微软雅黑" pitchFamily="34" charset="-122"/>
                          <a:cs typeface="+mn-cs"/>
                        </a:rPr>
                        <a:t>家，市值</a:t>
                      </a:r>
                      <a:r>
                        <a:rPr lang="en-US" altLang="zh-CN" sz="1400" kern="1200" baseline="0" dirty="0" smtClean="0">
                          <a:solidFill>
                            <a:schemeClr val="bg2"/>
                          </a:solidFill>
                          <a:latin typeface="微软雅黑" pitchFamily="34" charset="-122"/>
                          <a:ea typeface="微软雅黑" pitchFamily="34" charset="-122"/>
                          <a:cs typeface="+mn-cs"/>
                        </a:rPr>
                        <a:t>449.5</a:t>
                      </a:r>
                      <a:r>
                        <a:rPr lang="zh-CN" altLang="en-US" sz="1400" kern="1200" baseline="0" dirty="0" smtClean="0">
                          <a:solidFill>
                            <a:schemeClr val="bg2"/>
                          </a:solidFill>
                          <a:latin typeface="微软雅黑" pitchFamily="34" charset="-122"/>
                          <a:ea typeface="微软雅黑" pitchFamily="34" charset="-122"/>
                          <a:cs typeface="+mn-cs"/>
                        </a:rPr>
                        <a:t>亿，日均交易额</a:t>
                      </a:r>
                      <a:r>
                        <a:rPr lang="en-US" altLang="zh-CN" sz="1400" kern="1200" baseline="0" dirty="0" smtClean="0">
                          <a:solidFill>
                            <a:schemeClr val="bg2"/>
                          </a:solidFill>
                          <a:latin typeface="微软雅黑" pitchFamily="34" charset="-122"/>
                          <a:ea typeface="微软雅黑" pitchFamily="34" charset="-122"/>
                          <a:cs typeface="+mn-cs"/>
                        </a:rPr>
                        <a:t>396</a:t>
                      </a:r>
                      <a:r>
                        <a:rPr lang="zh-CN" altLang="en-US" sz="1400" kern="1200" baseline="0" dirty="0" smtClean="0">
                          <a:solidFill>
                            <a:schemeClr val="bg2"/>
                          </a:solidFill>
                          <a:latin typeface="微软雅黑" pitchFamily="34" charset="-122"/>
                          <a:ea typeface="微软雅黑" pitchFamily="34" charset="-122"/>
                          <a:cs typeface="+mn-cs"/>
                        </a:rPr>
                        <a:t>万</a:t>
                      </a:r>
                      <a:endParaRPr lang="en-US" altLang="zh-CN" sz="1400" kern="1200" baseline="0" dirty="0" smtClean="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 y="947376"/>
            <a:ext cx="7132320" cy="54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Tree>
    <p:extLst>
      <p:ext uri="{BB962C8B-B14F-4D97-AF65-F5344CB8AC3E}">
        <p14:creationId xmlns:p14="http://schemas.microsoft.com/office/powerpoint/2010/main" val="137286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6</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lang="zh-CN" altLang="en-US" sz="1400" b="0" dirty="0" smtClean="0">
                  <a:solidFill>
                    <a:srgbClr val="272B38"/>
                  </a:solidFill>
                  <a:latin typeface="微软雅黑" pitchFamily="34" charset="-122"/>
                  <a:ea typeface="微软雅黑" pitchFamily="34" charset="-122"/>
                  <a:sym typeface="Microsoft YaHei"/>
                </a:rPr>
                <a:t>评级</a:t>
              </a:r>
              <a:endParaRPr sz="1400" b="0" dirty="0">
                <a:solidFill>
                  <a:srgbClr val="272B38"/>
                </a:solidFill>
                <a:latin typeface="微软雅黑" pitchFamily="34" charset="-122"/>
                <a:ea typeface="微软雅黑" pitchFamily="34" charset="-122"/>
                <a:sym typeface="Microsoft YaHei"/>
              </a:endParaRP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pPr algn="ctr"/>
            <a:r>
              <a:rPr dirty="0" err="1">
                <a:solidFill>
                  <a:srgbClr val="272B38"/>
                </a:solidFill>
                <a:latin typeface="微软雅黑" pitchFamily="34" charset="-122"/>
                <a:ea typeface="微软雅黑" pitchFamily="34" charset="-122"/>
              </a:rPr>
              <a:t>典当</a:t>
            </a:r>
            <a:endParaRPr dirty="0">
              <a:solidFill>
                <a:srgbClr val="272B38"/>
              </a:solidFill>
              <a:latin typeface="微软雅黑" pitchFamily="34" charset="-122"/>
              <a:ea typeface="微软雅黑" pitchFamily="34" charset="-122"/>
            </a:endParaRP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传统金融体系的局限性</a:t>
            </a:r>
            <a:endParaRPr lang="en-US" dirty="0"/>
          </a:p>
        </p:txBody>
      </p:sp>
    </p:spTree>
    <p:extLst>
      <p:ext uri="{BB962C8B-B14F-4D97-AF65-F5344CB8AC3E}">
        <p14:creationId xmlns:p14="http://schemas.microsoft.com/office/powerpoint/2010/main" val="10300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smtClean="0"/>
              <a:t>阿曼的经济和金融</a:t>
            </a:r>
            <a:endParaRPr lang="en-US" dirty="0"/>
          </a:p>
        </p:txBody>
      </p:sp>
      <p:sp>
        <p:nvSpPr>
          <p:cNvPr id="9" name="Text Placeholder 8"/>
          <p:cNvSpPr>
            <a:spLocks noGrp="1"/>
          </p:cNvSpPr>
          <p:nvPr>
            <p:ph type="body" sz="quarter" idx="10"/>
          </p:nvPr>
        </p:nvSpPr>
        <p:spPr/>
        <p:txBody>
          <a:bodyPr/>
          <a:lstStyle/>
          <a:p>
            <a:r>
              <a:rPr lang="zh-CN" altLang="en-US" dirty="0"/>
              <a:t>依赖石油和美元导致对外经济敏感，造成赤字和失业率增加</a:t>
            </a:r>
            <a:endParaRPr lang="en-US" altLang="zh-CN" dirty="0"/>
          </a:p>
        </p:txBody>
      </p:sp>
      <p:sp>
        <p:nvSpPr>
          <p:cNvPr id="10" name="Text Placeholder 9"/>
          <p:cNvSpPr>
            <a:spLocks noGrp="1"/>
          </p:cNvSpPr>
          <p:nvPr>
            <p:ph type="body" sz="quarter" idx="11"/>
          </p:nvPr>
        </p:nvSpPr>
        <p:spPr>
          <a:xfrm>
            <a:off x="457200" y="1828800"/>
            <a:ext cx="3978275" cy="4297363"/>
          </a:xfrm>
        </p:spPr>
        <p:txBody>
          <a:bodyPr/>
          <a:lstStyle/>
          <a:p>
            <a:pPr>
              <a:lnSpc>
                <a:spcPct val="150000"/>
              </a:lnSpc>
              <a:buSzPct val="100000"/>
            </a:pPr>
            <a:r>
              <a:rPr lang="zh-CN" altLang="en-US" b="1" dirty="0" smtClean="0">
                <a:solidFill>
                  <a:schemeClr val="bg2"/>
                </a:solidFill>
              </a:rPr>
              <a:t>全球环境下的阿曼经济</a:t>
            </a:r>
            <a:endParaRPr lang="en-US" b="1" dirty="0" smtClean="0">
              <a:solidFill>
                <a:schemeClr val="bg2"/>
              </a:solidFill>
            </a:endParaRPr>
          </a:p>
          <a:p>
            <a:pPr lvl="1">
              <a:lnSpc>
                <a:spcPct val="150000"/>
              </a:lnSpc>
              <a:buClr>
                <a:srgbClr val="68B57F"/>
              </a:buClr>
            </a:pPr>
            <a:r>
              <a:rPr lang="zh-CN" altLang="en-US" dirty="0" smtClean="0"/>
              <a:t>油价</a:t>
            </a:r>
            <a:r>
              <a:rPr lang="zh-CN" altLang="en-US" dirty="0"/>
              <a:t>波动</a:t>
            </a:r>
            <a:r>
              <a:rPr lang="zh-CN" altLang="en-US" dirty="0" smtClean="0"/>
              <a:t>导致金融</a:t>
            </a:r>
            <a:r>
              <a:rPr lang="zh-CN" altLang="en-US" dirty="0" smtClean="0"/>
              <a:t>体系受损</a:t>
            </a:r>
            <a:endParaRPr lang="en-US" dirty="0"/>
          </a:p>
          <a:p>
            <a:pPr lvl="1">
              <a:lnSpc>
                <a:spcPct val="150000"/>
              </a:lnSpc>
              <a:buClr>
                <a:srgbClr val="68B57F"/>
              </a:buClr>
            </a:pPr>
            <a:r>
              <a:rPr lang="zh-CN" altLang="en-US" dirty="0" smtClean="0"/>
              <a:t>油价长期下跌导致盈利能力下降</a:t>
            </a:r>
            <a:endParaRPr lang="en-US" dirty="0"/>
          </a:p>
          <a:p>
            <a:pPr lvl="1">
              <a:lnSpc>
                <a:spcPct val="150000"/>
              </a:lnSpc>
              <a:buClr>
                <a:srgbClr val="68B57F"/>
              </a:buClr>
            </a:pPr>
            <a:r>
              <a:rPr lang="zh-CN" altLang="en-US" dirty="0" smtClean="0"/>
              <a:t>财政赤字已经缩小，但依然较大</a:t>
            </a:r>
            <a:endParaRPr lang="en-US" altLang="zh-CN" dirty="0" smtClean="0"/>
          </a:p>
          <a:p>
            <a:pPr lvl="1">
              <a:lnSpc>
                <a:spcPct val="150000"/>
              </a:lnSpc>
              <a:buClr>
                <a:srgbClr val="68B57F"/>
              </a:buClr>
            </a:pPr>
            <a:r>
              <a:rPr lang="zh-CN" altLang="en-US" dirty="0" smtClean="0"/>
              <a:t>失业率达到</a:t>
            </a:r>
            <a:r>
              <a:rPr lang="en-US" altLang="zh-CN" dirty="0" smtClean="0"/>
              <a:t>17.8%</a:t>
            </a:r>
          </a:p>
          <a:p>
            <a:pPr lvl="1">
              <a:lnSpc>
                <a:spcPct val="150000"/>
              </a:lnSpc>
              <a:buClr>
                <a:srgbClr val="68B57F"/>
              </a:buClr>
            </a:pPr>
            <a:r>
              <a:rPr lang="zh-CN" altLang="en-US" dirty="0" smtClean="0"/>
              <a:t>石油化工产品产量不会大幅增加</a:t>
            </a:r>
            <a:endParaRPr lang="en-US" dirty="0"/>
          </a:p>
        </p:txBody>
      </p:sp>
      <p:sp>
        <p:nvSpPr>
          <p:cNvPr id="11" name="Text Placeholder 10"/>
          <p:cNvSpPr>
            <a:spLocks noGrp="1"/>
          </p:cNvSpPr>
          <p:nvPr>
            <p:ph type="body" sz="quarter" idx="12"/>
          </p:nvPr>
        </p:nvSpPr>
        <p:spPr>
          <a:xfrm>
            <a:off x="4710000" y="1828800"/>
            <a:ext cx="3978275" cy="4297363"/>
          </a:xfrm>
        </p:spPr>
        <p:txBody>
          <a:bodyPr/>
          <a:lstStyle/>
          <a:p>
            <a:pPr>
              <a:lnSpc>
                <a:spcPct val="150000"/>
              </a:lnSpc>
            </a:pPr>
            <a:r>
              <a:rPr lang="zh-CN" altLang="en-US" b="1" dirty="0" smtClean="0">
                <a:solidFill>
                  <a:schemeClr val="bg2"/>
                </a:solidFill>
              </a:rPr>
              <a:t>受美元影响的金融体系</a:t>
            </a:r>
            <a:endParaRPr lang="en-US" b="1" dirty="0">
              <a:solidFill>
                <a:schemeClr val="bg2"/>
              </a:solidFill>
            </a:endParaRPr>
          </a:p>
          <a:p>
            <a:pPr lvl="1">
              <a:lnSpc>
                <a:spcPct val="150000"/>
              </a:lnSpc>
              <a:buClr>
                <a:srgbClr val="68B57F"/>
              </a:buClr>
            </a:pPr>
            <a:r>
              <a:rPr lang="zh-CN" altLang="en-US" dirty="0" smtClean="0"/>
              <a:t>货币政策缺乏灵活性</a:t>
            </a:r>
            <a:r>
              <a:rPr lang="en-US" dirty="0" smtClean="0"/>
              <a:t> </a:t>
            </a:r>
            <a:endParaRPr lang="en-US" dirty="0"/>
          </a:p>
          <a:p>
            <a:pPr lvl="1">
              <a:lnSpc>
                <a:spcPct val="150000"/>
              </a:lnSpc>
              <a:buClr>
                <a:srgbClr val="68B57F"/>
              </a:buClr>
            </a:pPr>
            <a:r>
              <a:rPr lang="zh-CN" altLang="en-US" dirty="0" smtClean="0"/>
              <a:t>资本市场不发达，融资单一</a:t>
            </a:r>
            <a:r>
              <a:rPr lang="zh-CN" altLang="en-US" dirty="0" smtClean="0"/>
              <a:t>且效低效</a:t>
            </a:r>
            <a:endParaRPr lang="en-US" altLang="zh-CN" dirty="0" smtClean="0"/>
          </a:p>
          <a:p>
            <a:pPr lvl="1">
              <a:lnSpc>
                <a:spcPct val="150000"/>
              </a:lnSpc>
              <a:buClr>
                <a:srgbClr val="68B57F"/>
              </a:buClr>
            </a:pPr>
            <a:r>
              <a:rPr lang="zh-CN" altLang="en-US" dirty="0" smtClean="0"/>
              <a:t>债务上升到</a:t>
            </a:r>
            <a:r>
              <a:rPr lang="en-US" altLang="zh-CN" dirty="0" smtClean="0"/>
              <a:t>GDP</a:t>
            </a:r>
            <a:r>
              <a:rPr lang="zh-CN" altLang="en-US" dirty="0" smtClean="0"/>
              <a:t>的</a:t>
            </a:r>
            <a:r>
              <a:rPr lang="en-US" altLang="zh-CN" dirty="0" smtClean="0"/>
              <a:t>50%</a:t>
            </a:r>
            <a:r>
              <a:rPr lang="zh-CN" altLang="en-US" dirty="0" smtClean="0"/>
              <a:t>，其中</a:t>
            </a:r>
            <a:r>
              <a:rPr lang="en-US" altLang="zh-CN" dirty="0" smtClean="0"/>
              <a:t>70%</a:t>
            </a:r>
            <a:r>
              <a:rPr lang="zh-CN" altLang="en-US" dirty="0" smtClean="0"/>
              <a:t>是外币债务，对外部影响非常敏感</a:t>
            </a:r>
            <a:endParaRPr lang="en-US" altLang="zh-CN" dirty="0" smtClean="0"/>
          </a:p>
          <a:p>
            <a:pPr lvl="1">
              <a:lnSpc>
                <a:spcPct val="150000"/>
              </a:lnSpc>
              <a:buClr>
                <a:srgbClr val="68B57F"/>
              </a:buClr>
            </a:pPr>
            <a:r>
              <a:rPr lang="zh-CN" altLang="en-US" dirty="0" smtClean="0"/>
              <a:t>银行资产质量下降，违约概率升高</a:t>
            </a:r>
            <a:endParaRPr lang="en-US" altLang="zh-CN" dirty="0" smtClean="0"/>
          </a:p>
          <a:p>
            <a:pPr lvl="1">
              <a:lnSpc>
                <a:spcPct val="150000"/>
              </a:lnSpc>
              <a:buClr>
                <a:srgbClr val="68B57F"/>
              </a:buClr>
            </a:pPr>
            <a:r>
              <a:rPr lang="zh-CN" altLang="en-US" dirty="0"/>
              <a:t>美元</a:t>
            </a:r>
            <a:r>
              <a:rPr lang="zh-CN" altLang="en-US" dirty="0" smtClean="0"/>
              <a:t>加息导致贷款利率上调</a:t>
            </a:r>
            <a:endParaRPr lang="en-US" altLang="zh-CN" dirty="0" smtClean="0"/>
          </a:p>
          <a:p>
            <a:pPr lvl="1">
              <a:lnSpc>
                <a:spcPct val="150000"/>
              </a:lnSpc>
              <a:buClr>
                <a:srgbClr val="68B57F"/>
              </a:buClr>
            </a:pPr>
            <a:endParaRPr lang="en-US" altLang="zh-CN" dirty="0" smtClean="0"/>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8</a:t>
            </a:fld>
            <a:endParaRPr lang="en-GB" sz="1800" dirty="0">
              <a:solidFill>
                <a:schemeClr val="bg2"/>
              </a:solidFill>
              <a:latin typeface="+mn-lt"/>
              <a:ea typeface="+mn-ea"/>
              <a:cs typeface="+mn-cs"/>
            </a:endParaRPr>
          </a:p>
        </p:txBody>
      </p:sp>
    </p:spTree>
    <p:extLst>
      <p:ext uri="{BB962C8B-B14F-4D97-AF65-F5344CB8AC3E}">
        <p14:creationId xmlns:p14="http://schemas.microsoft.com/office/powerpoint/2010/main" val="386652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石油产品价格趋势</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t>9</a:t>
            </a:fld>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280160"/>
            <a:ext cx="8322945" cy="495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201414"/>
      </p:ext>
    </p:extLst>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Moody's Theme 4.0</Template>
  <TotalTime>656</TotalTime>
  <Words>1686</Words>
  <Application>Microsoft Office PowerPoint</Application>
  <PresentationFormat>全屏显示(4:3)</PresentationFormat>
  <Paragraphs>235</Paragraphs>
  <Slides>31</Slides>
  <Notes>31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MA Theme</vt:lpstr>
      <vt:lpstr>PowerPoint 演示文稿</vt:lpstr>
      <vt:lpstr>Agenda</vt:lpstr>
      <vt:lpstr>1</vt:lpstr>
      <vt:lpstr>金融体系-中东/阿曼</vt:lpstr>
      <vt:lpstr>金融体系-美国</vt:lpstr>
      <vt:lpstr>金融体系-中国</vt:lpstr>
      <vt:lpstr>2</vt:lpstr>
      <vt:lpstr>阿曼的经济和金融</vt:lpstr>
      <vt:lpstr>石油产品价格趋势</vt:lpstr>
      <vt:lpstr>全球的主权评级</vt:lpstr>
      <vt:lpstr>阿曼的经济数据-摘要</vt:lpstr>
      <vt:lpstr>评级机构对阿曼的评分</vt:lpstr>
      <vt:lpstr>评级机构对阿曼的评分</vt:lpstr>
      <vt:lpstr>机遇-区块链&amp;金融科技</vt:lpstr>
      <vt:lpstr>3</vt:lpstr>
      <vt:lpstr>全球区块链的生态</vt:lpstr>
      <vt:lpstr>区块链带来的机会</vt:lpstr>
      <vt:lpstr>关键点和应对策略</vt:lpstr>
      <vt:lpstr>PowerPoint 演示文稿</vt:lpstr>
      <vt:lpstr>One column text + chart</vt:lpstr>
      <vt:lpstr>Note 2: the  font</vt:lpstr>
      <vt:lpstr>Note 1: slide masters</vt:lpstr>
      <vt:lpstr>One column slide with larger text</vt:lpstr>
      <vt:lpstr>Two column slide with smaller text</vt:lpstr>
      <vt:lpstr>One column text + image</vt:lpstr>
      <vt:lpstr>PowerPoint 演示文稿</vt:lpstr>
      <vt:lpstr>PowerPoint 演示文稿</vt:lpstr>
      <vt:lpstr>PowerPoint 演示文稿</vt:lpstr>
      <vt:lpstr>PowerPoint 演示文稿</vt:lpstr>
      <vt:lpstr>金融体系-中东/阿曼</vt:lpstr>
      <vt:lpstr>阿曼的经济问题</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xuj</cp:lastModifiedBy>
  <cp:revision>219</cp:revision>
  <dcterms:created xsi:type="dcterms:W3CDTF">2018-11-30T10:02:35Z</dcterms:created>
  <dcterms:modified xsi:type="dcterms:W3CDTF">2018-12-04T11:46:40Z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