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4" r:id="rId2"/>
  </p:sldMasterIdLst>
  <p:notesMasterIdLst>
    <p:notesMasterId r:id="rId37"/>
  </p:notesMasterIdLst>
  <p:sldIdLst>
    <p:sldId id="746" r:id="rId3"/>
    <p:sldId id="748" r:id="rId4"/>
    <p:sldId id="750" r:id="rId5"/>
    <p:sldId id="749" r:id="rId6"/>
    <p:sldId id="751" r:id="rId7"/>
    <p:sldId id="776" r:id="rId8"/>
    <p:sldId id="762" r:id="rId9"/>
    <p:sldId id="765" r:id="rId10"/>
    <p:sldId id="764" r:id="rId11"/>
    <p:sldId id="766" r:id="rId12"/>
    <p:sldId id="767" r:id="rId13"/>
    <p:sldId id="768" r:id="rId14"/>
    <p:sldId id="770" r:id="rId15"/>
    <p:sldId id="769" r:id="rId16"/>
    <p:sldId id="773" r:id="rId17"/>
    <p:sldId id="772" r:id="rId18"/>
    <p:sldId id="774" r:id="rId19"/>
    <p:sldId id="771" r:id="rId20"/>
    <p:sldId id="777" r:id="rId21"/>
    <p:sldId id="775" r:id="rId22"/>
    <p:sldId id="778" r:id="rId23"/>
    <p:sldId id="793" r:id="rId24"/>
    <p:sldId id="779" r:id="rId25"/>
    <p:sldId id="783" r:id="rId26"/>
    <p:sldId id="781" r:id="rId27"/>
    <p:sldId id="784" r:id="rId28"/>
    <p:sldId id="785" r:id="rId29"/>
    <p:sldId id="786" r:id="rId30"/>
    <p:sldId id="787" r:id="rId31"/>
    <p:sldId id="789" r:id="rId32"/>
    <p:sldId id="790" r:id="rId33"/>
    <p:sldId id="794" r:id="rId34"/>
    <p:sldId id="795" r:id="rId35"/>
    <p:sldId id="744" r:id="rId36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lvl="1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lvl="2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lvl="3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lvl="4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14500" lvl="5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057400" lvl="6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00300" lvl="7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743200" lvl="8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6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珍" initials="W" lastIdx="14" clrIdx="0"/>
  <p:cmAuthor id="1" name="Administrator" initials="A" lastIdx="1" clrIdx="1"/>
  <p:cmAuthor id="2" name="Williams" initials="W" lastIdx="1" clrIdx="2">
    <p:extLst>
      <p:ext uri="{19B8F6BF-5375-455C-9EA6-DF929625EA0E}">
        <p15:presenceInfo xmlns="" xmlns:p15="http://schemas.microsoft.com/office/powerpoint/2012/main" userId="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B8CA5"/>
    <a:srgbClr val="9EA878"/>
    <a:srgbClr val="AE7372"/>
    <a:srgbClr val="F5F58B"/>
    <a:srgbClr val="080800"/>
    <a:srgbClr val="1C89B0"/>
    <a:srgbClr val="1F98C3"/>
    <a:srgbClr val="781E19"/>
    <a:srgbClr val="A9B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2251" autoAdjust="0"/>
  </p:normalViewPr>
  <p:slideViewPr>
    <p:cSldViewPr snapToObjects="1" showGuides="1">
      <p:cViewPr>
        <p:scale>
          <a:sx n="100" d="100"/>
          <a:sy n="100" d="100"/>
        </p:scale>
        <p:origin x="-474" y="72"/>
      </p:cViewPr>
      <p:guideLst>
        <p:guide orient="horz" pos="15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F6BF6E-A4B9-4A3F-9ABC-F1817F62454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110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1" y="1597820"/>
            <a:ext cx="7772638" cy="110251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3" y="2914650"/>
            <a:ext cx="6401276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2539" y="442914"/>
            <a:ext cx="1969746" cy="396478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715" y="442914"/>
            <a:ext cx="5758450" cy="396478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1" y="1597820"/>
            <a:ext cx="7772638" cy="110251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3" y="2914650"/>
            <a:ext cx="6401276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8" y="3305176"/>
            <a:ext cx="7772637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8" y="2180035"/>
            <a:ext cx="7772637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716" y="1200150"/>
            <a:ext cx="3863304" cy="3207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393" y="1200150"/>
            <a:ext cx="3864892" cy="3207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5978"/>
            <a:ext cx="822975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1" y="1151335"/>
            <a:ext cx="403948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1" y="1631156"/>
            <a:ext cx="4039486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07" y="1151335"/>
            <a:ext cx="404107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07" y="1631156"/>
            <a:ext cx="4041073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4787"/>
            <a:ext cx="3007791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429" y="204789"/>
            <a:ext cx="51124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1" y="1076326"/>
            <a:ext cx="3007791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977" y="3600450"/>
            <a:ext cx="548703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977" y="459581"/>
            <a:ext cx="5487034" cy="3086100"/>
          </a:xfrm>
        </p:spPr>
        <p:txBody>
          <a:bodyPr vert="horz" wrap="square" lIns="68580" tIns="34290" rIns="68580" bIns="3429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D49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977" y="4025503"/>
            <a:ext cx="548703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2539" y="442914"/>
            <a:ext cx="1969746" cy="396478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715" y="442914"/>
            <a:ext cx="5758450" cy="396478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8" y="3305176"/>
            <a:ext cx="7772637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8" y="2180035"/>
            <a:ext cx="7772637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716" y="1200150"/>
            <a:ext cx="3863304" cy="3207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393" y="1200150"/>
            <a:ext cx="3864892" cy="3207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5978"/>
            <a:ext cx="822975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1" y="1151335"/>
            <a:ext cx="403948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1" y="1631156"/>
            <a:ext cx="4039486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07" y="1151335"/>
            <a:ext cx="404107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07" y="1631156"/>
            <a:ext cx="4041073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4787"/>
            <a:ext cx="3007791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429" y="204789"/>
            <a:ext cx="51124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1" y="1076326"/>
            <a:ext cx="3007791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977" y="3600450"/>
            <a:ext cx="548703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977" y="459581"/>
            <a:ext cx="5487034" cy="3086100"/>
          </a:xfrm>
        </p:spPr>
        <p:txBody>
          <a:bodyPr vert="horz" wrap="square" lIns="68580" tIns="34290" rIns="68580" bIns="3429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D49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977" y="4025503"/>
            <a:ext cx="548703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31825" y="442913"/>
            <a:ext cx="7880350" cy="4762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31825" y="1200150"/>
            <a:ext cx="7880350" cy="320754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4D4948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rgbClr val="4D4948"/>
          </a:solidFill>
          <a:latin typeface="+mn-lt"/>
          <a:ea typeface="仿宋_GB2312" pitchFamily="1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31825" y="442913"/>
            <a:ext cx="7880350" cy="4762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631825" y="1200150"/>
            <a:ext cx="7880350" cy="320754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4D4948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rgbClr val="4D4948"/>
          </a:solidFill>
          <a:latin typeface="+mn-lt"/>
          <a:ea typeface="仿宋_GB2312" pitchFamily="1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任意多边形 8"/>
          <p:cNvGrpSpPr>
            <a:grpSpLocks/>
          </p:cNvGrpSpPr>
          <p:nvPr/>
        </p:nvGrpSpPr>
        <p:grpSpPr bwMode="auto">
          <a:xfrm>
            <a:off x="302734" y="87474"/>
            <a:ext cx="8967788" cy="4648199"/>
            <a:chOff x="0" y="-1"/>
            <a:chExt cx="7532" cy="3904"/>
          </a:xfrm>
        </p:grpSpPr>
        <p:pic>
          <p:nvPicPr>
            <p:cNvPr id="18" name="任意多边形 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442" cy="3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92" y="-1"/>
              <a:ext cx="7440" cy="3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5" name="图片 30" descr="海棠湾免税购物城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18" y="87474"/>
            <a:ext cx="1565672" cy="463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7"/>
          <p:cNvSpPr txBox="1">
            <a:spLocks noChangeArrowheads="1"/>
          </p:cNvSpPr>
          <p:nvPr/>
        </p:nvSpPr>
        <p:spPr bwMode="auto">
          <a:xfrm>
            <a:off x="3491880" y="3089598"/>
            <a:ext cx="302433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hangingPunct="1"/>
            <a:r>
              <a:rPr lang="zh-CN" altLang="en-US" b="1" dirty="0">
                <a:solidFill>
                  <a:srgbClr val="202020"/>
                </a:solidFill>
                <a:latin typeface="仿宋" pitchFamily="49" charset="-122"/>
                <a:ea typeface="仿宋" pitchFamily="49" charset="-122"/>
              </a:rPr>
              <a:t>汇报人：信息部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62893"/>
            <a:ext cx="735806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3"/>
          <p:cNvSpPr txBox="1"/>
          <p:nvPr/>
        </p:nvSpPr>
        <p:spPr>
          <a:xfrm>
            <a:off x="1979712" y="1815666"/>
            <a:ext cx="4860542" cy="951681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94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4948"/>
                </a:solidFill>
                <a:latin typeface="+mn-lt"/>
                <a:ea typeface="仿宋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202020"/>
                </a:solidFill>
                <a:latin typeface="+mn-ea"/>
              </a:rPr>
              <a:t>微信自助服务项目</a:t>
            </a:r>
            <a:endParaRPr lang="en-US" altLang="zh-CN" sz="3000" b="1" dirty="0">
              <a:solidFill>
                <a:srgbClr val="202020"/>
              </a:solidFill>
              <a:latin typeface="+mn-ea"/>
            </a:endParaRPr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202020"/>
                </a:solidFill>
                <a:latin typeface="+mn-ea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965023224"/>
      </p:ext>
    </p:extLst>
  </p:cSld>
  <p:clrMapOvr>
    <a:masterClrMapping/>
  </p:clrMapOvr>
  <p:transition spd="slow" advClick="0" advTm="0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1" y="862866"/>
            <a:ext cx="157842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0800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、免税额度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478310"/>
            <a:ext cx="2016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zh-CN" sz="1200" dirty="0">
                <a:solidFill>
                  <a:schemeClr val="bg1"/>
                </a:solidFill>
                <a:latin typeface="+mn-ea"/>
                <a:ea typeface="+mn-ea"/>
              </a:rPr>
              <a:t>查询此</a:t>
            </a:r>
            <a:r>
              <a:rPr lang="zh-CN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身份证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的剩余免税额度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直接调用口岸办公共服务平台接口，显示最新数据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89" y="387127"/>
            <a:ext cx="2751774" cy="45022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4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1" y="862866"/>
            <a:ext cx="157842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0800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、修改航班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478310"/>
            <a:ext cx="16279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列出可以修改航班的销售记录。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顾客可以多选或单选，完成修改航班的操作，代替打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400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电话。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79" y="554648"/>
            <a:ext cx="2604085" cy="42674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59" y="562263"/>
            <a:ext cx="2604085" cy="4267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7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3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1" y="862866"/>
            <a:ext cx="1462633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0800"/>
                </a:solidFill>
                <a:latin typeface="+mn-ea"/>
                <a:ea typeface="+mn-ea"/>
              </a:rPr>
              <a:t>5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、退货查询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478310"/>
            <a:ext cx="194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客户在消费查询页，查看详情时，可以申请退货。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申请退货的消费单仅限于机场提货，含实体店、电商。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遇到退款失败时，使用微信给顾客发消息，通知顾客录入银行卡号。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6700"/>
            <a:ext cx="2600252" cy="42611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07" y="82118"/>
            <a:ext cx="2600253" cy="5009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4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7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0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1" y="862866"/>
            <a:ext cx="1462633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0800"/>
                </a:solidFill>
                <a:latin typeface="+mn-ea"/>
                <a:ea typeface="+mn-ea"/>
              </a:rPr>
              <a:t>6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、优惠券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47831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客户可以查看本人身份证所属的电子券金额。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可查看各类优惠券的使用说明。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E:\01、微信自助服务项目\自助微信UI\9、优惠券\优惠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75" y="195486"/>
            <a:ext cx="2919557" cy="47767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3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189468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80800"/>
                </a:solidFill>
                <a:latin typeface="+mn-ea"/>
                <a:ea typeface="+mn-ea"/>
              </a:rPr>
              <a:t>7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、微信消息提醒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478310"/>
            <a:ext cx="16279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现在顾客当天消费第一笔单后、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离岛时间提前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两小时，会收到短信提醒。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顾客绑定微信后，可以通过微信发送消息，节省短信费用。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indent="-171450" eaLnBrk="1" fontAlgn="ctr" hangingPunct="1"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没有绑定微信的顾客，保留现有短信提醒的功能。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3478"/>
            <a:ext cx="2783258" cy="49480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53" y="123478"/>
            <a:ext cx="2783258" cy="49480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6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9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2686770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0800"/>
                </a:solidFill>
                <a:latin typeface="+mn-ea"/>
                <a:ea typeface="+mn-ea"/>
              </a:rPr>
              <a:t>8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、向贵宾用户</a:t>
            </a:r>
            <a:r>
              <a:rPr lang="zh-CN" altLang="en-US" dirty="0">
                <a:solidFill>
                  <a:srgbClr val="080800"/>
                </a:solidFill>
                <a:latin typeface="+mn-ea"/>
                <a:ea typeface="+mn-ea"/>
              </a:rPr>
              <a:t>推送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文章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2987824" y="2265716"/>
            <a:ext cx="0" cy="2538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80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5868144" y="2229712"/>
            <a:ext cx="0" cy="2538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80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1174558" y="2283718"/>
            <a:ext cx="1369606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80800"/>
                </a:solidFill>
                <a:latin typeface="+mn-ea"/>
                <a:ea typeface="+mn-ea"/>
              </a:rPr>
              <a:t>统计</a:t>
            </a:r>
            <a:endParaRPr lang="en-US" altLang="zh-CN" sz="1600" dirty="0" smtClean="0">
              <a:solidFill>
                <a:srgbClr val="080800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600" dirty="0">
                <a:solidFill>
                  <a:srgbClr val="080800"/>
                </a:solidFill>
                <a:latin typeface="+mn-ea"/>
                <a:ea typeface="+mn-ea"/>
              </a:rPr>
              <a:t>顾客</a:t>
            </a:r>
            <a:r>
              <a:rPr lang="zh-CN" altLang="en-US" sz="1600" dirty="0" smtClean="0">
                <a:solidFill>
                  <a:srgbClr val="080800"/>
                </a:solidFill>
                <a:latin typeface="+mn-ea"/>
                <a:ea typeface="+mn-ea"/>
              </a:rPr>
              <a:t>消费情况</a:t>
            </a:r>
            <a:endParaRPr lang="zh-CN" altLang="en-US" sz="1600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1302" y="2409336"/>
            <a:ext cx="219034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dirty="0" smtClean="0">
                <a:solidFill>
                  <a:srgbClr val="080800"/>
                </a:solidFill>
                <a:latin typeface="+mn-ea"/>
                <a:ea typeface="+mn-ea"/>
              </a:rPr>
              <a:t>给顾客身份证设置标签</a:t>
            </a:r>
            <a:endParaRPr lang="zh-CN" altLang="en-US" sz="1600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9543" y="3882266"/>
            <a:ext cx="1779974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80800"/>
                </a:solidFill>
                <a:latin typeface="+mn-ea"/>
                <a:ea typeface="+mn-ea"/>
              </a:rPr>
              <a:t>按标签给多个顾客</a:t>
            </a:r>
            <a:endParaRPr lang="en-US" altLang="zh-CN" sz="1600" dirty="0" smtClean="0">
              <a:solidFill>
                <a:srgbClr val="080800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600" dirty="0" smtClean="0">
                <a:solidFill>
                  <a:srgbClr val="080800"/>
                </a:solidFill>
                <a:latin typeface="+mn-ea"/>
                <a:ea typeface="+mn-ea"/>
              </a:rPr>
              <a:t>发文章链接</a:t>
            </a:r>
            <a:endParaRPr lang="zh-CN" altLang="en-US" sz="1600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0192" y="3877419"/>
            <a:ext cx="1779974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接收微信消息，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zh-CN" altLang="en-US" dirty="0"/>
              <a:t>文章</a:t>
            </a:r>
          </a:p>
        </p:txBody>
      </p:sp>
      <p:sp>
        <p:nvSpPr>
          <p:cNvPr id="39" name="任意多边形 3"/>
          <p:cNvSpPr>
            <a:spLocks/>
          </p:cNvSpPr>
          <p:nvPr/>
        </p:nvSpPr>
        <p:spPr bwMode="auto">
          <a:xfrm>
            <a:off x="1213769" y="1563638"/>
            <a:ext cx="1269999" cy="505385"/>
          </a:xfrm>
          <a:custGeom>
            <a:avLst/>
            <a:gdLst>
              <a:gd name="T0" fmla="*/ 0 w 1693420"/>
              <a:gd name="T1" fmla="*/ 15981 h 673417"/>
              <a:gd name="T2" fmla="*/ 15981 w 1693420"/>
              <a:gd name="T3" fmla="*/ 0 h 673417"/>
              <a:gd name="T4" fmla="*/ 385877 w 1693420"/>
              <a:gd name="T5" fmla="*/ 0 h 673417"/>
              <a:gd name="T6" fmla="*/ 401857 w 1693420"/>
              <a:gd name="T7" fmla="*/ 15981 h 673417"/>
              <a:gd name="T8" fmla="*/ 401857 w 1693420"/>
              <a:gd name="T9" fmla="*/ 143825 h 673417"/>
              <a:gd name="T10" fmla="*/ 385877 w 1693420"/>
              <a:gd name="T11" fmla="*/ 159806 h 673417"/>
              <a:gd name="T12" fmla="*/ 15981 w 1693420"/>
              <a:gd name="T13" fmla="*/ 159806 h 673417"/>
              <a:gd name="T14" fmla="*/ 0 w 1693420"/>
              <a:gd name="T15" fmla="*/ 143825 h 673417"/>
              <a:gd name="T16" fmla="*/ 0 w 1693420"/>
              <a:gd name="T17" fmla="*/ 15981 h 6734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93420"/>
              <a:gd name="T28" fmla="*/ 0 h 673417"/>
              <a:gd name="T29" fmla="*/ 1693420 w 1693420"/>
              <a:gd name="T30" fmla="*/ 673417 h 6734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93420" h="673417">
                <a:moveTo>
                  <a:pt x="0" y="67342"/>
                </a:moveTo>
                <a:cubicBezTo>
                  <a:pt x="0" y="30150"/>
                  <a:pt x="30150" y="0"/>
                  <a:pt x="67342" y="0"/>
                </a:cubicBezTo>
                <a:lnTo>
                  <a:pt x="1626078" y="0"/>
                </a:lnTo>
                <a:cubicBezTo>
                  <a:pt x="1663270" y="0"/>
                  <a:pt x="1693420" y="30150"/>
                  <a:pt x="1693420" y="67342"/>
                </a:cubicBezTo>
                <a:lnTo>
                  <a:pt x="1693420" y="606075"/>
                </a:lnTo>
                <a:cubicBezTo>
                  <a:pt x="1693420" y="643267"/>
                  <a:pt x="1663270" y="673417"/>
                  <a:pt x="1626078" y="673417"/>
                </a:cubicBezTo>
                <a:lnTo>
                  <a:pt x="67342" y="673417"/>
                </a:lnTo>
                <a:cubicBezTo>
                  <a:pt x="30150" y="673417"/>
                  <a:pt x="0" y="643267"/>
                  <a:pt x="0" y="606075"/>
                </a:cubicBezTo>
                <a:lnTo>
                  <a:pt x="0" y="67342"/>
                </a:lnTo>
                <a:close/>
              </a:path>
            </a:pathLst>
          </a:custGeom>
          <a:solidFill>
            <a:srgbClr val="3A3A3A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50800" dir="5400000" algn="ctr" rotWithShape="0">
              <a:srgbClr val="000000">
                <a:alpha val="39000"/>
              </a:srgbClr>
            </a:outerShdw>
          </a:effectLst>
        </p:spPr>
        <p:txBody>
          <a:bodyPr lIns="66228" tIns="49083" rIns="66228" bIns="49083" anchor="ctr"/>
          <a:lstStyle/>
          <a:p>
            <a:pPr algn="ctr" defTabSz="1200150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200" dirty="0" smtClean="0">
                <a:solidFill>
                  <a:srgbClr val="FFFFFF"/>
                </a:solidFill>
                <a:ea typeface="微软雅黑" pitchFamily="34" charset="-122"/>
              </a:rPr>
              <a:t>EOP</a:t>
            </a:r>
            <a:r>
              <a:rPr lang="zh-CN" altLang="en-US" sz="1200" dirty="0" smtClean="0">
                <a:solidFill>
                  <a:srgbClr val="FFFFFF"/>
                </a:solidFill>
                <a:ea typeface="微软雅黑" pitchFamily="34" charset="-122"/>
              </a:rPr>
              <a:t>系统</a:t>
            </a:r>
            <a:endParaRPr lang="zh-CN" altLang="en-US" sz="12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0" name="任意多边形 3"/>
          <p:cNvSpPr>
            <a:spLocks/>
          </p:cNvSpPr>
          <p:nvPr/>
        </p:nvSpPr>
        <p:spPr bwMode="auto">
          <a:xfrm>
            <a:off x="3833918" y="1563638"/>
            <a:ext cx="1269999" cy="505385"/>
          </a:xfrm>
          <a:custGeom>
            <a:avLst/>
            <a:gdLst>
              <a:gd name="T0" fmla="*/ 0 w 1693420"/>
              <a:gd name="T1" fmla="*/ 15981 h 673417"/>
              <a:gd name="T2" fmla="*/ 15981 w 1693420"/>
              <a:gd name="T3" fmla="*/ 0 h 673417"/>
              <a:gd name="T4" fmla="*/ 385877 w 1693420"/>
              <a:gd name="T5" fmla="*/ 0 h 673417"/>
              <a:gd name="T6" fmla="*/ 401857 w 1693420"/>
              <a:gd name="T7" fmla="*/ 15981 h 673417"/>
              <a:gd name="T8" fmla="*/ 401857 w 1693420"/>
              <a:gd name="T9" fmla="*/ 143825 h 673417"/>
              <a:gd name="T10" fmla="*/ 385877 w 1693420"/>
              <a:gd name="T11" fmla="*/ 159806 h 673417"/>
              <a:gd name="T12" fmla="*/ 15981 w 1693420"/>
              <a:gd name="T13" fmla="*/ 159806 h 673417"/>
              <a:gd name="T14" fmla="*/ 0 w 1693420"/>
              <a:gd name="T15" fmla="*/ 143825 h 673417"/>
              <a:gd name="T16" fmla="*/ 0 w 1693420"/>
              <a:gd name="T17" fmla="*/ 15981 h 6734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93420"/>
              <a:gd name="T28" fmla="*/ 0 h 673417"/>
              <a:gd name="T29" fmla="*/ 1693420 w 1693420"/>
              <a:gd name="T30" fmla="*/ 673417 h 6734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93420" h="673417">
                <a:moveTo>
                  <a:pt x="0" y="67342"/>
                </a:moveTo>
                <a:cubicBezTo>
                  <a:pt x="0" y="30150"/>
                  <a:pt x="30150" y="0"/>
                  <a:pt x="67342" y="0"/>
                </a:cubicBezTo>
                <a:lnTo>
                  <a:pt x="1626078" y="0"/>
                </a:lnTo>
                <a:cubicBezTo>
                  <a:pt x="1663270" y="0"/>
                  <a:pt x="1693420" y="30150"/>
                  <a:pt x="1693420" y="67342"/>
                </a:cubicBezTo>
                <a:lnTo>
                  <a:pt x="1693420" y="606075"/>
                </a:lnTo>
                <a:cubicBezTo>
                  <a:pt x="1693420" y="643267"/>
                  <a:pt x="1663270" y="673417"/>
                  <a:pt x="1626078" y="673417"/>
                </a:cubicBezTo>
                <a:lnTo>
                  <a:pt x="67342" y="673417"/>
                </a:lnTo>
                <a:cubicBezTo>
                  <a:pt x="30150" y="673417"/>
                  <a:pt x="0" y="643267"/>
                  <a:pt x="0" y="606075"/>
                </a:cubicBezTo>
                <a:lnTo>
                  <a:pt x="0" y="67342"/>
                </a:lnTo>
                <a:close/>
              </a:path>
            </a:pathLst>
          </a:custGeom>
          <a:solidFill>
            <a:srgbClr val="3A3A3A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50800" dir="5400000" algn="ctr" rotWithShape="0">
              <a:srgbClr val="000000">
                <a:alpha val="39000"/>
              </a:srgbClr>
            </a:outerShdw>
          </a:effectLst>
        </p:spPr>
        <p:txBody>
          <a:bodyPr lIns="66228" tIns="49083" rIns="66228" bIns="49083" anchor="ctr"/>
          <a:lstStyle/>
          <a:p>
            <a:pPr algn="ctr" defTabSz="1200150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zh-CN" altLang="en-US" sz="1200" dirty="0" smtClean="0">
                <a:solidFill>
                  <a:srgbClr val="FFFFFF"/>
                </a:solidFill>
                <a:ea typeface="微软雅黑" pitchFamily="34" charset="-122"/>
              </a:rPr>
              <a:t>综合服务平台</a:t>
            </a:r>
            <a:endParaRPr lang="zh-CN" altLang="en-US" sz="12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1" name="任意多边形 3"/>
          <p:cNvSpPr>
            <a:spLocks/>
          </p:cNvSpPr>
          <p:nvPr/>
        </p:nvSpPr>
        <p:spPr bwMode="auto">
          <a:xfrm>
            <a:off x="6542361" y="1563638"/>
            <a:ext cx="1269999" cy="505385"/>
          </a:xfrm>
          <a:custGeom>
            <a:avLst/>
            <a:gdLst>
              <a:gd name="T0" fmla="*/ 0 w 1693420"/>
              <a:gd name="T1" fmla="*/ 15981 h 673417"/>
              <a:gd name="T2" fmla="*/ 15981 w 1693420"/>
              <a:gd name="T3" fmla="*/ 0 h 673417"/>
              <a:gd name="T4" fmla="*/ 385877 w 1693420"/>
              <a:gd name="T5" fmla="*/ 0 h 673417"/>
              <a:gd name="T6" fmla="*/ 401857 w 1693420"/>
              <a:gd name="T7" fmla="*/ 15981 h 673417"/>
              <a:gd name="T8" fmla="*/ 401857 w 1693420"/>
              <a:gd name="T9" fmla="*/ 143825 h 673417"/>
              <a:gd name="T10" fmla="*/ 385877 w 1693420"/>
              <a:gd name="T11" fmla="*/ 159806 h 673417"/>
              <a:gd name="T12" fmla="*/ 15981 w 1693420"/>
              <a:gd name="T13" fmla="*/ 159806 h 673417"/>
              <a:gd name="T14" fmla="*/ 0 w 1693420"/>
              <a:gd name="T15" fmla="*/ 143825 h 673417"/>
              <a:gd name="T16" fmla="*/ 0 w 1693420"/>
              <a:gd name="T17" fmla="*/ 15981 h 6734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93420"/>
              <a:gd name="T28" fmla="*/ 0 h 673417"/>
              <a:gd name="T29" fmla="*/ 1693420 w 1693420"/>
              <a:gd name="T30" fmla="*/ 673417 h 6734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93420" h="673417">
                <a:moveTo>
                  <a:pt x="0" y="67342"/>
                </a:moveTo>
                <a:cubicBezTo>
                  <a:pt x="0" y="30150"/>
                  <a:pt x="30150" y="0"/>
                  <a:pt x="67342" y="0"/>
                </a:cubicBezTo>
                <a:lnTo>
                  <a:pt x="1626078" y="0"/>
                </a:lnTo>
                <a:cubicBezTo>
                  <a:pt x="1663270" y="0"/>
                  <a:pt x="1693420" y="30150"/>
                  <a:pt x="1693420" y="67342"/>
                </a:cubicBezTo>
                <a:lnTo>
                  <a:pt x="1693420" y="606075"/>
                </a:lnTo>
                <a:cubicBezTo>
                  <a:pt x="1693420" y="643267"/>
                  <a:pt x="1663270" y="673417"/>
                  <a:pt x="1626078" y="673417"/>
                </a:cubicBezTo>
                <a:lnTo>
                  <a:pt x="67342" y="673417"/>
                </a:lnTo>
                <a:cubicBezTo>
                  <a:pt x="30150" y="673417"/>
                  <a:pt x="0" y="643267"/>
                  <a:pt x="0" y="606075"/>
                </a:cubicBezTo>
                <a:lnTo>
                  <a:pt x="0" y="67342"/>
                </a:lnTo>
                <a:close/>
              </a:path>
            </a:pathLst>
          </a:custGeom>
          <a:solidFill>
            <a:srgbClr val="3A3A3A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50800" dir="5400000" algn="ctr" rotWithShape="0">
              <a:srgbClr val="000000">
                <a:alpha val="39000"/>
              </a:srgbClr>
            </a:outerShdw>
          </a:effectLst>
        </p:spPr>
        <p:txBody>
          <a:bodyPr lIns="66228" tIns="49083" rIns="66228" bIns="49083" anchor="ctr"/>
          <a:lstStyle/>
          <a:p>
            <a:pPr algn="ctr" defTabSz="1200150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zh-CN" altLang="en-US" sz="1200" dirty="0" smtClean="0">
                <a:solidFill>
                  <a:srgbClr val="FFFFFF"/>
                </a:solidFill>
                <a:ea typeface="微软雅黑" pitchFamily="34" charset="-122"/>
              </a:rPr>
              <a:t>顾客手机</a:t>
            </a:r>
            <a:endParaRPr lang="zh-CN" altLang="en-US" sz="12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6914" y="3147814"/>
            <a:ext cx="239552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dirty="0" smtClean="0">
                <a:solidFill>
                  <a:srgbClr val="080800"/>
                </a:solidFill>
                <a:latin typeface="+mn-ea"/>
                <a:ea typeface="+mn-ea"/>
              </a:rPr>
              <a:t>编辑文章，获取文章链接</a:t>
            </a:r>
            <a:endParaRPr lang="zh-CN" altLang="en-US" sz="1600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 bwMode="auto">
          <a:xfrm>
            <a:off x="2544164" y="2564564"/>
            <a:ext cx="927138" cy="2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22" idx="0"/>
          </p:cNvCxnSpPr>
          <p:nvPr/>
        </p:nvCxnSpPr>
        <p:spPr bwMode="auto">
          <a:xfrm flipH="1">
            <a:off x="4564678" y="2724807"/>
            <a:ext cx="1796" cy="4230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  <a:endCxn id="14" idx="0"/>
          </p:cNvCxnSpPr>
          <p:nvPr/>
        </p:nvCxnSpPr>
        <p:spPr bwMode="auto">
          <a:xfrm>
            <a:off x="4564678" y="3463285"/>
            <a:ext cx="4852" cy="4189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17" idx="1"/>
          </p:cNvCxnSpPr>
          <p:nvPr/>
        </p:nvCxnSpPr>
        <p:spPr bwMode="auto">
          <a:xfrm flipV="1">
            <a:off x="5459517" y="4158265"/>
            <a:ext cx="840675" cy="484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25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30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0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470299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zh-CN" dirty="0"/>
              <a:t>获取转发公众号文章的微信</a:t>
            </a:r>
            <a:r>
              <a:rPr lang="en-US" altLang="zh-CN" dirty="0"/>
              <a:t>ID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877118" y="1478310"/>
            <a:ext cx="39829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市场部经常在公众号发布抽奖活动。工作人员核对图片、制粘贴粉丝的微信号整理文本，用于抽奖。这种操作非常繁琐。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微信公众平台提供接口，可以获取转发了公众号内文章到朋友圈的微信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综合服务平台导出所有转发某文章的微信号，用于抽奖待选池。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35646"/>
            <a:ext cx="3257550" cy="2390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3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4702994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10</a:t>
            </a:r>
            <a:r>
              <a:rPr lang="zh-CN" altLang="en-US" dirty="0" smtClean="0"/>
              <a:t>、获取粉丝位置信息</a:t>
            </a:r>
            <a:endParaRPr lang="zh-CN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37086"/>
            <a:ext cx="2715632" cy="388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77118" y="1478310"/>
            <a:ext cx="3982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微信公众平台提供接口“获取用户的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地理位置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用户每天首次打开公众号，询问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用户是否同意本公众号获取其地理位置信息。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EOP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系统提供报表，可以按照时间点、省份、城市，统计用户的位置，用于市场营销分析。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缺点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：估计很少有用户会点击同意公众号获取其位置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7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235149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chemeClr val="bg1"/>
                </a:solidFill>
              </a:rPr>
              <a:t>公众号客服功能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877118" y="1478310"/>
            <a:ext cx="7511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顾客在公众号上的“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  <a:ea typeface="+mn-ea"/>
              </a:rPr>
              <a:t>cdf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离岛免税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三亚国际免税城”的留言，基本可以分为售前咨询、售后处理。希望实现微信公众号客服功能，售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前问题可由相关部门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同事回复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，售后问题可由客户管理部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同事答复。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经研究，微信公众平台已提供“客服功能”，可以绑定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100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个工作微信号。客服人员使用电脑，微信扫二维码登录到客服功能网页，即可实现与顾客一对一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对话。管理员能够通过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后台查看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30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天内的客服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数据并下载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0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1" y="987574"/>
            <a:ext cx="847461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8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0" descr="海棠湾免税购物城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318" y="87474"/>
            <a:ext cx="1565672" cy="46315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1" name="组合 33"/>
          <p:cNvGrpSpPr>
            <a:grpSpLocks/>
          </p:cNvGrpSpPr>
          <p:nvPr/>
        </p:nvGrpSpPr>
        <p:grpSpPr bwMode="auto">
          <a:xfrm>
            <a:off x="282576" y="1746250"/>
            <a:ext cx="2765402" cy="963826"/>
            <a:chOff x="0" y="0"/>
            <a:chExt cx="2765339" cy="964218"/>
          </a:xfrm>
        </p:grpSpPr>
        <p:sp>
          <p:nvSpPr>
            <p:cNvPr id="32" name="文本框 38"/>
            <p:cNvSpPr txBox="1">
              <a:spLocks noChangeArrowheads="1"/>
            </p:cNvSpPr>
            <p:nvPr/>
          </p:nvSpPr>
          <p:spPr bwMode="auto">
            <a:xfrm>
              <a:off x="0" y="440785"/>
              <a:ext cx="2741158" cy="523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buFont typeface="Arial" pitchFamily="34" charset="0"/>
                <a:buNone/>
              </a:pPr>
              <a:r>
                <a:rPr lang="en-US" altLang="zh-CN" sz="280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文本框 11"/>
            <p:cNvSpPr txBox="1">
              <a:spLocks noChangeArrowheads="1"/>
            </p:cNvSpPr>
            <p:nvPr/>
          </p:nvSpPr>
          <p:spPr bwMode="auto">
            <a:xfrm>
              <a:off x="1759959" y="0"/>
              <a:ext cx="1005380" cy="58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320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32408" y="1547659"/>
            <a:ext cx="1644032" cy="523220"/>
            <a:chOff x="4771203" y="2423585"/>
            <a:chExt cx="2192042" cy="697627"/>
          </a:xfrm>
        </p:grpSpPr>
        <p:sp>
          <p:nvSpPr>
            <p:cNvPr id="34" name="文本框 18"/>
            <p:cNvSpPr txBox="1">
              <a:spLocks noChangeArrowheads="1"/>
            </p:cNvSpPr>
            <p:nvPr/>
          </p:nvSpPr>
          <p:spPr bwMode="auto">
            <a:xfrm>
              <a:off x="5403852" y="2520950"/>
              <a:ext cx="1559393" cy="533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项目概述</a:t>
              </a:r>
            </a:p>
          </p:txBody>
        </p:sp>
        <p:grpSp>
          <p:nvGrpSpPr>
            <p:cNvPr id="35" name="组合 37"/>
            <p:cNvGrpSpPr>
              <a:grpSpLocks/>
            </p:cNvGrpSpPr>
            <p:nvPr/>
          </p:nvGrpSpPr>
          <p:grpSpPr bwMode="auto">
            <a:xfrm>
              <a:off x="4771203" y="2423585"/>
              <a:ext cx="622064" cy="697627"/>
              <a:chOff x="177" y="0"/>
              <a:chExt cx="466127" cy="522566"/>
            </a:xfrm>
          </p:grpSpPr>
          <p:sp>
            <p:nvSpPr>
              <p:cNvPr id="36" name="文本框 16"/>
              <p:cNvSpPr txBox="1">
                <a:spLocks noChangeArrowheads="1"/>
              </p:cNvSpPr>
              <p:nvPr/>
            </p:nvSpPr>
            <p:spPr bwMode="auto">
              <a:xfrm>
                <a:off x="177" y="0"/>
                <a:ext cx="394304" cy="52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800" dirty="0">
                    <a:solidFill>
                      <a:srgbClr val="262626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9"/>
              <p:cNvCxnSpPr>
                <a:cxnSpLocks noChangeShapeType="1"/>
              </p:cNvCxnSpPr>
              <p:nvPr/>
            </p:nvCxnSpPr>
            <p:spPr bwMode="auto">
              <a:xfrm flipH="1">
                <a:off x="219848" y="179634"/>
                <a:ext cx="246456" cy="246456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" name="组合 2"/>
          <p:cNvGrpSpPr/>
          <p:nvPr/>
        </p:nvGrpSpPr>
        <p:grpSpPr>
          <a:xfrm>
            <a:off x="3632408" y="2085697"/>
            <a:ext cx="1644032" cy="523220"/>
            <a:chOff x="4771203" y="3196167"/>
            <a:chExt cx="2192042" cy="697627"/>
          </a:xfrm>
        </p:grpSpPr>
        <p:sp>
          <p:nvSpPr>
            <p:cNvPr id="39" name="文本框 24"/>
            <p:cNvSpPr txBox="1">
              <a:spLocks noChangeArrowheads="1"/>
            </p:cNvSpPr>
            <p:nvPr/>
          </p:nvSpPr>
          <p:spPr bwMode="auto">
            <a:xfrm>
              <a:off x="5403852" y="3293532"/>
              <a:ext cx="1559393" cy="533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grpSp>
          <p:nvGrpSpPr>
            <p:cNvPr id="40" name="组合 45"/>
            <p:cNvGrpSpPr>
              <a:grpSpLocks/>
            </p:cNvGrpSpPr>
            <p:nvPr/>
          </p:nvGrpSpPr>
          <p:grpSpPr bwMode="auto">
            <a:xfrm>
              <a:off x="4771203" y="3196167"/>
              <a:ext cx="622064" cy="697627"/>
              <a:chOff x="177" y="0"/>
              <a:chExt cx="466127" cy="522566"/>
            </a:xfrm>
          </p:grpSpPr>
          <p:sp>
            <p:nvSpPr>
              <p:cNvPr id="41" name="文本框 23"/>
              <p:cNvSpPr txBox="1">
                <a:spLocks noChangeArrowheads="1"/>
              </p:cNvSpPr>
              <p:nvPr/>
            </p:nvSpPr>
            <p:spPr bwMode="auto">
              <a:xfrm>
                <a:off x="177" y="0"/>
                <a:ext cx="394304" cy="52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800" dirty="0">
                    <a:solidFill>
                      <a:srgbClr val="262626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2" name="直接连接符 47"/>
              <p:cNvCxnSpPr>
                <a:cxnSpLocks noChangeShapeType="1"/>
              </p:cNvCxnSpPr>
              <p:nvPr/>
            </p:nvCxnSpPr>
            <p:spPr bwMode="auto">
              <a:xfrm flipH="1">
                <a:off x="219848" y="179634"/>
                <a:ext cx="246456" cy="246456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" name="组合 3"/>
          <p:cNvGrpSpPr/>
          <p:nvPr/>
        </p:nvGrpSpPr>
        <p:grpSpPr>
          <a:xfrm>
            <a:off x="3637594" y="3209589"/>
            <a:ext cx="1644034" cy="523220"/>
            <a:chOff x="4771201" y="3960285"/>
            <a:chExt cx="2192044" cy="697626"/>
          </a:xfrm>
        </p:grpSpPr>
        <p:sp>
          <p:nvSpPr>
            <p:cNvPr id="43" name="文本框 30"/>
            <p:cNvSpPr txBox="1">
              <a:spLocks noChangeArrowheads="1"/>
            </p:cNvSpPr>
            <p:nvPr/>
          </p:nvSpPr>
          <p:spPr bwMode="auto">
            <a:xfrm>
              <a:off x="5403852" y="4057652"/>
              <a:ext cx="1559393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项目评估</a:t>
              </a:r>
            </a:p>
          </p:txBody>
        </p:sp>
        <p:grpSp>
          <p:nvGrpSpPr>
            <p:cNvPr id="44" name="组合 53"/>
            <p:cNvGrpSpPr>
              <a:grpSpLocks/>
            </p:cNvGrpSpPr>
            <p:nvPr/>
          </p:nvGrpSpPr>
          <p:grpSpPr bwMode="auto">
            <a:xfrm>
              <a:off x="4771201" y="3960285"/>
              <a:ext cx="622065" cy="697626"/>
              <a:chOff x="176" y="0"/>
              <a:chExt cx="466128" cy="522566"/>
            </a:xfrm>
          </p:grpSpPr>
          <p:sp>
            <p:nvSpPr>
              <p:cNvPr id="45" name="文本框 29"/>
              <p:cNvSpPr txBox="1">
                <a:spLocks noChangeArrowheads="1"/>
              </p:cNvSpPr>
              <p:nvPr/>
            </p:nvSpPr>
            <p:spPr bwMode="auto">
              <a:xfrm>
                <a:off x="176" y="0"/>
                <a:ext cx="394305" cy="52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800" dirty="0">
                    <a:solidFill>
                      <a:srgbClr val="262626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6" name="直接连接符 55"/>
              <p:cNvCxnSpPr>
                <a:cxnSpLocks noChangeShapeType="1"/>
              </p:cNvCxnSpPr>
              <p:nvPr/>
            </p:nvCxnSpPr>
            <p:spPr bwMode="auto">
              <a:xfrm flipH="1">
                <a:off x="219848" y="179634"/>
                <a:ext cx="246456" cy="246456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47" name="直接连接符 60"/>
          <p:cNvCxnSpPr>
            <a:cxnSpLocks noChangeShapeType="1"/>
          </p:cNvCxnSpPr>
          <p:nvPr/>
        </p:nvCxnSpPr>
        <p:spPr bwMode="auto">
          <a:xfrm>
            <a:off x="3340100" y="1909764"/>
            <a:ext cx="0" cy="1546225"/>
          </a:xfrm>
          <a:prstGeom prst="line">
            <a:avLst/>
          </a:prstGeom>
          <a:noFill/>
          <a:ln w="6350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组合 22"/>
          <p:cNvGrpSpPr/>
          <p:nvPr/>
        </p:nvGrpSpPr>
        <p:grpSpPr>
          <a:xfrm>
            <a:off x="3637594" y="2669529"/>
            <a:ext cx="1644034" cy="523220"/>
            <a:chOff x="4771201" y="3960285"/>
            <a:chExt cx="2192044" cy="697626"/>
          </a:xfrm>
        </p:grpSpPr>
        <p:sp>
          <p:nvSpPr>
            <p:cNvPr id="24" name="文本框 30"/>
            <p:cNvSpPr txBox="1">
              <a:spLocks noChangeArrowheads="1"/>
            </p:cNvSpPr>
            <p:nvPr/>
          </p:nvSpPr>
          <p:spPr bwMode="auto">
            <a:xfrm>
              <a:off x="5403852" y="4057652"/>
              <a:ext cx="1559393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技术方案</a:t>
              </a:r>
            </a:p>
          </p:txBody>
        </p:sp>
        <p:grpSp>
          <p:nvGrpSpPr>
            <p:cNvPr id="25" name="组合 53"/>
            <p:cNvGrpSpPr>
              <a:grpSpLocks/>
            </p:cNvGrpSpPr>
            <p:nvPr/>
          </p:nvGrpSpPr>
          <p:grpSpPr bwMode="auto">
            <a:xfrm>
              <a:off x="4771201" y="3960285"/>
              <a:ext cx="622065" cy="697626"/>
              <a:chOff x="176" y="0"/>
              <a:chExt cx="466128" cy="522566"/>
            </a:xfrm>
          </p:grpSpPr>
          <p:sp>
            <p:nvSpPr>
              <p:cNvPr id="26" name="文本框 29"/>
              <p:cNvSpPr txBox="1">
                <a:spLocks noChangeArrowheads="1"/>
              </p:cNvSpPr>
              <p:nvPr/>
            </p:nvSpPr>
            <p:spPr bwMode="auto">
              <a:xfrm>
                <a:off x="176" y="0"/>
                <a:ext cx="394305" cy="52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800" dirty="0">
                    <a:solidFill>
                      <a:srgbClr val="262626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8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7" name="直接连接符 55"/>
              <p:cNvCxnSpPr>
                <a:cxnSpLocks noChangeShapeType="1"/>
              </p:cNvCxnSpPr>
              <p:nvPr/>
            </p:nvCxnSpPr>
            <p:spPr bwMode="auto">
              <a:xfrm flipH="1">
                <a:off x="219848" y="179634"/>
                <a:ext cx="246456" cy="246456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871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441496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 smtClean="0"/>
              <a:t>12</a:t>
            </a:r>
            <a:r>
              <a:rPr lang="zh-CN" altLang="en-US" dirty="0" smtClean="0"/>
              <a:t>、品牌搜索</a:t>
            </a: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9512"/>
            <a:ext cx="2804170" cy="45879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877118" y="1478310"/>
            <a:ext cx="3982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三亚免税店有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200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多个品牌，顾客很难获取到品牌介绍和位置信息，经常到前台询问。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可以通过微信“品牌搜索”功能，查询店内有哪些品牌，点击详情查看品牌介绍、楼层分布、门面图等。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微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信自助功能提供品牌设定和搜索。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需由市场部美工提供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各品牌详情的页面设计。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4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261476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 smtClean="0"/>
              <a:t>13</a:t>
            </a:r>
            <a:r>
              <a:rPr lang="zh-CN" altLang="en-US" dirty="0" smtClean="0"/>
              <a:t>、其他信息查询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118" y="1478310"/>
            <a:ext cx="24707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向顾客提供固定信息查询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，例如离岛免税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政策，穿梭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巴士乘车地点、线路、时间以及相应注意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事项，网上商城简介、火车离岛政策等等。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在“服务导航”页面，经过简单设置，即可增加导航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框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，点击可以查看固定信息。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页面设计需由市场部美工提供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7127"/>
            <a:ext cx="2542057" cy="423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E:\01、微信自助服务项目\自助微信UI\4、导航页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19" y="428848"/>
            <a:ext cx="2542057" cy="41591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 bwMode="auto">
          <a:xfrm>
            <a:off x="5292080" y="3291830"/>
            <a:ext cx="800053" cy="360040"/>
          </a:xfrm>
          <a:prstGeom prst="ellipse">
            <a:avLst/>
          </a:prstGeom>
          <a:solidFill>
            <a:srgbClr val="F8F8F8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7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20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1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0" y="862866"/>
            <a:ext cx="261476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EOP</a:t>
            </a:r>
            <a:r>
              <a:rPr lang="zh-CN" altLang="en-US" dirty="0" smtClean="0"/>
              <a:t>退货流程需求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118" y="1478310"/>
            <a:ext cx="686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200" dirty="0" err="1" smtClean="0">
                <a:solidFill>
                  <a:schemeClr val="bg1"/>
                </a:solidFill>
                <a:latin typeface="+mn-ea"/>
                <a:ea typeface="+mn-ea"/>
              </a:rPr>
              <a:t>ww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7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20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9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圆角矩形 16"/>
          <p:cNvSpPr>
            <a:spLocks noChangeArrowheads="1"/>
          </p:cNvSpPr>
          <p:nvPr/>
        </p:nvSpPr>
        <p:spPr bwMode="auto">
          <a:xfrm>
            <a:off x="-140529" y="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2" name="文本框 49"/>
          <p:cNvSpPr txBox="1">
            <a:spLocks noChangeArrowheads="1"/>
          </p:cNvSpPr>
          <p:nvPr/>
        </p:nvSpPr>
        <p:spPr bwMode="auto">
          <a:xfrm>
            <a:off x="3419872" y="2252145"/>
            <a:ext cx="29559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00" dirty="0">
                <a:solidFill>
                  <a:srgbClr val="080800"/>
                </a:solidFill>
              </a:rPr>
              <a:t>三</a:t>
            </a:r>
            <a:r>
              <a:rPr lang="zh-CN" altLang="en-US" sz="3300" dirty="0" smtClean="0">
                <a:solidFill>
                  <a:srgbClr val="080800"/>
                </a:solidFill>
              </a:rPr>
              <a:t>、技术方案</a:t>
            </a:r>
            <a:endParaRPr lang="zh-CN" altLang="en-US" sz="3300" dirty="0">
              <a:solidFill>
                <a:srgbClr val="080800"/>
              </a:solidFill>
            </a:endParaRPr>
          </a:p>
        </p:txBody>
      </p:sp>
      <p:pic>
        <p:nvPicPr>
          <p:cNvPr id="38" name="图片 30" descr="海棠湾免税购物城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318" y="87474"/>
            <a:ext cx="1565672" cy="46315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5"/>
          <p:cNvGrpSpPr>
            <a:grpSpLocks/>
          </p:cNvGrpSpPr>
          <p:nvPr/>
        </p:nvGrpSpPr>
        <p:grpSpPr bwMode="auto">
          <a:xfrm>
            <a:off x="2267744" y="1945506"/>
            <a:ext cx="1130300" cy="1130300"/>
            <a:chOff x="0" y="0"/>
            <a:chExt cx="1129689" cy="1129689"/>
          </a:xfrm>
        </p:grpSpPr>
        <p:sp>
          <p:nvSpPr>
            <p:cNvPr id="10" name="椭圆 1"/>
            <p:cNvSpPr>
              <a:spLocks noChangeArrowheads="1"/>
            </p:cNvSpPr>
            <p:nvPr/>
          </p:nvSpPr>
          <p:spPr bwMode="auto">
            <a:xfrm>
              <a:off x="0" y="0"/>
              <a:ext cx="1129689" cy="1129689"/>
            </a:xfrm>
            <a:prstGeom prst="ellipse">
              <a:avLst/>
            </a:prstGeom>
            <a:noFill/>
            <a:ln w="12700">
              <a:solidFill>
                <a:srgbClr val="3A3A3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77519" y="216315"/>
              <a:ext cx="444894" cy="657916"/>
            </a:xfrm>
            <a:custGeom>
              <a:avLst/>
              <a:gdLst>
                <a:gd name="T0" fmla="*/ 2147483647 w 316"/>
                <a:gd name="T1" fmla="*/ 2147483647 h 467"/>
                <a:gd name="T2" fmla="*/ 2147483647 w 316"/>
                <a:gd name="T3" fmla="*/ 2147483647 h 467"/>
                <a:gd name="T4" fmla="*/ 2147483647 w 316"/>
                <a:gd name="T5" fmla="*/ 2147483647 h 467"/>
                <a:gd name="T6" fmla="*/ 2147483647 w 316"/>
                <a:gd name="T7" fmla="*/ 2147483647 h 467"/>
                <a:gd name="T8" fmla="*/ 2147483647 w 316"/>
                <a:gd name="T9" fmla="*/ 2147483647 h 467"/>
                <a:gd name="T10" fmla="*/ 2147483647 w 316"/>
                <a:gd name="T11" fmla="*/ 2147483647 h 467"/>
                <a:gd name="T12" fmla="*/ 2147483647 w 316"/>
                <a:gd name="T13" fmla="*/ 2147483647 h 467"/>
                <a:gd name="T14" fmla="*/ 2147483647 w 316"/>
                <a:gd name="T15" fmla="*/ 2147483647 h 467"/>
                <a:gd name="T16" fmla="*/ 2147483647 w 316"/>
                <a:gd name="T17" fmla="*/ 2147483647 h 467"/>
                <a:gd name="T18" fmla="*/ 2147483647 w 316"/>
                <a:gd name="T19" fmla="*/ 2147483647 h 467"/>
                <a:gd name="T20" fmla="*/ 2147483647 w 316"/>
                <a:gd name="T21" fmla="*/ 2147483647 h 467"/>
                <a:gd name="T22" fmla="*/ 2147483647 w 316"/>
                <a:gd name="T23" fmla="*/ 2147483647 h 467"/>
                <a:gd name="T24" fmla="*/ 2147483647 w 316"/>
                <a:gd name="T25" fmla="*/ 2147483647 h 467"/>
                <a:gd name="T26" fmla="*/ 2147483647 w 316"/>
                <a:gd name="T27" fmla="*/ 2147483647 h 467"/>
                <a:gd name="T28" fmla="*/ 2147483647 w 316"/>
                <a:gd name="T29" fmla="*/ 2147483647 h 467"/>
                <a:gd name="T30" fmla="*/ 2147483647 w 316"/>
                <a:gd name="T31" fmla="*/ 2147483647 h 467"/>
                <a:gd name="T32" fmla="*/ 2147483647 w 316"/>
                <a:gd name="T33" fmla="*/ 2147483647 h 467"/>
                <a:gd name="T34" fmla="*/ 2147483647 w 316"/>
                <a:gd name="T35" fmla="*/ 2147483647 h 467"/>
                <a:gd name="T36" fmla="*/ 2147483647 w 316"/>
                <a:gd name="T37" fmla="*/ 2147483647 h 467"/>
                <a:gd name="T38" fmla="*/ 2147483647 w 316"/>
                <a:gd name="T39" fmla="*/ 2147483647 h 467"/>
                <a:gd name="T40" fmla="*/ 2147483647 w 316"/>
                <a:gd name="T41" fmla="*/ 2147483647 h 467"/>
                <a:gd name="T42" fmla="*/ 2147483647 w 316"/>
                <a:gd name="T43" fmla="*/ 2147483647 h 467"/>
                <a:gd name="T44" fmla="*/ 2147483647 w 316"/>
                <a:gd name="T45" fmla="*/ 2147483647 h 467"/>
                <a:gd name="T46" fmla="*/ 2147483647 w 316"/>
                <a:gd name="T47" fmla="*/ 2147483647 h 467"/>
                <a:gd name="T48" fmla="*/ 2147483647 w 316"/>
                <a:gd name="T49" fmla="*/ 2147483647 h 467"/>
                <a:gd name="T50" fmla="*/ 2147483647 w 316"/>
                <a:gd name="T51" fmla="*/ 2147483647 h 467"/>
                <a:gd name="T52" fmla="*/ 2147483647 w 316"/>
                <a:gd name="T53" fmla="*/ 2147483647 h 467"/>
                <a:gd name="T54" fmla="*/ 2147483647 w 316"/>
                <a:gd name="T55" fmla="*/ 2147483647 h 467"/>
                <a:gd name="T56" fmla="*/ 2147483647 w 316"/>
                <a:gd name="T57" fmla="*/ 2147483647 h 467"/>
                <a:gd name="T58" fmla="*/ 2147483647 w 316"/>
                <a:gd name="T59" fmla="*/ 2147483647 h 467"/>
                <a:gd name="T60" fmla="*/ 2147483647 w 316"/>
                <a:gd name="T61" fmla="*/ 2147483647 h 467"/>
                <a:gd name="T62" fmla="*/ 2147483647 w 316"/>
                <a:gd name="T63" fmla="*/ 2147483647 h 467"/>
                <a:gd name="T64" fmla="*/ 2147483647 w 316"/>
                <a:gd name="T65" fmla="*/ 2147483647 h 467"/>
                <a:gd name="T66" fmla="*/ 2147483647 w 316"/>
                <a:gd name="T67" fmla="*/ 2147483647 h 4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6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三、技术</a:t>
              </a: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方案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24111" y="370661"/>
            <a:ext cx="184431" cy="272739"/>
          </a:xfrm>
          <a:custGeom>
            <a:avLst/>
            <a:gdLst>
              <a:gd name="T0" fmla="*/ 2147483647 w 316"/>
              <a:gd name="T1" fmla="*/ 2147483647 h 467"/>
              <a:gd name="T2" fmla="*/ 2147483647 w 316"/>
              <a:gd name="T3" fmla="*/ 2147483647 h 467"/>
              <a:gd name="T4" fmla="*/ 2147483647 w 316"/>
              <a:gd name="T5" fmla="*/ 2147483647 h 467"/>
              <a:gd name="T6" fmla="*/ 2147483647 w 316"/>
              <a:gd name="T7" fmla="*/ 2147483647 h 467"/>
              <a:gd name="T8" fmla="*/ 2147483647 w 316"/>
              <a:gd name="T9" fmla="*/ 2147483647 h 467"/>
              <a:gd name="T10" fmla="*/ 2147483647 w 316"/>
              <a:gd name="T11" fmla="*/ 2147483647 h 467"/>
              <a:gd name="T12" fmla="*/ 2147483647 w 316"/>
              <a:gd name="T13" fmla="*/ 2147483647 h 467"/>
              <a:gd name="T14" fmla="*/ 2147483647 w 316"/>
              <a:gd name="T15" fmla="*/ 2147483647 h 467"/>
              <a:gd name="T16" fmla="*/ 2147483647 w 316"/>
              <a:gd name="T17" fmla="*/ 2147483647 h 467"/>
              <a:gd name="T18" fmla="*/ 2147483647 w 316"/>
              <a:gd name="T19" fmla="*/ 2147483647 h 467"/>
              <a:gd name="T20" fmla="*/ 2147483647 w 316"/>
              <a:gd name="T21" fmla="*/ 2147483647 h 467"/>
              <a:gd name="T22" fmla="*/ 2147483647 w 316"/>
              <a:gd name="T23" fmla="*/ 2147483647 h 467"/>
              <a:gd name="T24" fmla="*/ 2147483647 w 316"/>
              <a:gd name="T25" fmla="*/ 2147483647 h 467"/>
              <a:gd name="T26" fmla="*/ 2147483647 w 316"/>
              <a:gd name="T27" fmla="*/ 2147483647 h 467"/>
              <a:gd name="T28" fmla="*/ 2147483647 w 316"/>
              <a:gd name="T29" fmla="*/ 2147483647 h 467"/>
              <a:gd name="T30" fmla="*/ 2147483647 w 316"/>
              <a:gd name="T31" fmla="*/ 2147483647 h 467"/>
              <a:gd name="T32" fmla="*/ 2147483647 w 316"/>
              <a:gd name="T33" fmla="*/ 2147483647 h 467"/>
              <a:gd name="T34" fmla="*/ 2147483647 w 316"/>
              <a:gd name="T35" fmla="*/ 2147483647 h 467"/>
              <a:gd name="T36" fmla="*/ 2147483647 w 316"/>
              <a:gd name="T37" fmla="*/ 2147483647 h 467"/>
              <a:gd name="T38" fmla="*/ 2147483647 w 316"/>
              <a:gd name="T39" fmla="*/ 2147483647 h 467"/>
              <a:gd name="T40" fmla="*/ 2147483647 w 316"/>
              <a:gd name="T41" fmla="*/ 2147483647 h 467"/>
              <a:gd name="T42" fmla="*/ 2147483647 w 316"/>
              <a:gd name="T43" fmla="*/ 2147483647 h 467"/>
              <a:gd name="T44" fmla="*/ 2147483647 w 316"/>
              <a:gd name="T45" fmla="*/ 2147483647 h 467"/>
              <a:gd name="T46" fmla="*/ 2147483647 w 316"/>
              <a:gd name="T47" fmla="*/ 2147483647 h 467"/>
              <a:gd name="T48" fmla="*/ 2147483647 w 316"/>
              <a:gd name="T49" fmla="*/ 2147483647 h 467"/>
              <a:gd name="T50" fmla="*/ 2147483647 w 316"/>
              <a:gd name="T51" fmla="*/ 2147483647 h 467"/>
              <a:gd name="T52" fmla="*/ 2147483647 w 316"/>
              <a:gd name="T53" fmla="*/ 2147483647 h 467"/>
              <a:gd name="T54" fmla="*/ 2147483647 w 316"/>
              <a:gd name="T55" fmla="*/ 2147483647 h 467"/>
              <a:gd name="T56" fmla="*/ 2147483647 w 316"/>
              <a:gd name="T57" fmla="*/ 2147483647 h 467"/>
              <a:gd name="T58" fmla="*/ 2147483647 w 316"/>
              <a:gd name="T59" fmla="*/ 2147483647 h 467"/>
              <a:gd name="T60" fmla="*/ 2147483647 w 316"/>
              <a:gd name="T61" fmla="*/ 2147483647 h 467"/>
              <a:gd name="T62" fmla="*/ 2147483647 w 316"/>
              <a:gd name="T63" fmla="*/ 2147483647 h 467"/>
              <a:gd name="T64" fmla="*/ 2147483647 w 316"/>
              <a:gd name="T65" fmla="*/ 2147483647 h 467"/>
              <a:gd name="T66" fmla="*/ 2147483647 w 316"/>
              <a:gd name="T67" fmla="*/ 2147483647 h 4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05110" y="862866"/>
            <a:ext cx="151340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、系统框架</a:t>
            </a:r>
            <a:endParaRPr lang="zh-CN" altLang="zh-CN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656631" y="3472115"/>
            <a:ext cx="0" cy="1538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80800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4296652" y="1275606"/>
            <a:ext cx="0" cy="3889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808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2" name="圆角矩形 11"/>
          <p:cNvSpPr/>
          <p:nvPr/>
        </p:nvSpPr>
        <p:spPr bwMode="auto">
          <a:xfrm>
            <a:off x="2636673" y="1789219"/>
            <a:ext cx="1296144" cy="549932"/>
          </a:xfrm>
          <a:prstGeom prst="roundRect">
            <a:avLst/>
          </a:prstGeom>
          <a:solidFill>
            <a:srgbClr val="AE737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3151" y="1910296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8F8F8"/>
                </a:solidFill>
              </a:rPr>
              <a:t>EOP</a:t>
            </a:r>
            <a:r>
              <a:rPr lang="zh-CN" altLang="en-US" sz="1400" dirty="0" smtClean="0">
                <a:solidFill>
                  <a:srgbClr val="F8F8F8"/>
                </a:solidFill>
              </a:rPr>
              <a:t>数据库</a:t>
            </a:r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636673" y="2725323"/>
            <a:ext cx="1296144" cy="7920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7191" y="28693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8F8F8"/>
                </a:solidFill>
              </a:rPr>
              <a:t>数据接口服务</a:t>
            </a:r>
            <a:endParaRPr lang="en-US" altLang="zh-CN" sz="1400" dirty="0" smtClean="0">
              <a:solidFill>
                <a:srgbClr val="F8F8F8"/>
              </a:solidFill>
            </a:endParaRPr>
          </a:p>
          <a:p>
            <a:r>
              <a:rPr lang="zh-CN" altLang="en-US" sz="1400" dirty="0" smtClean="0">
                <a:solidFill>
                  <a:srgbClr val="F8F8F8"/>
                </a:solidFill>
              </a:rPr>
              <a:t>（</a:t>
            </a:r>
            <a:r>
              <a:rPr lang="en-US" altLang="zh-CN" sz="1400" dirty="0" smtClean="0">
                <a:solidFill>
                  <a:srgbClr val="F8F8F8"/>
                </a:solidFill>
              </a:rPr>
              <a:t>EOP</a:t>
            </a:r>
            <a:r>
              <a:rPr lang="zh-CN" altLang="en-US" sz="1400" dirty="0" smtClean="0">
                <a:solidFill>
                  <a:srgbClr val="F8F8F8"/>
                </a:solidFill>
              </a:rPr>
              <a:t>端）</a:t>
            </a:r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17" name="上下箭头 16"/>
          <p:cNvSpPr/>
          <p:nvPr/>
        </p:nvSpPr>
        <p:spPr bwMode="auto">
          <a:xfrm>
            <a:off x="3198995" y="2339151"/>
            <a:ext cx="108012" cy="386172"/>
          </a:xfrm>
          <a:prstGeom prst="upDownArrow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0422" y="14405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公司内网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6063" y="14549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短信服务商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7116295" y="1916467"/>
            <a:ext cx="1296144" cy="592832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0687" y="20514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8F8F8"/>
                </a:solidFill>
              </a:rPr>
              <a:t>短信发送服务</a:t>
            </a:r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3046" y="14549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阿里云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5832" y="47031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顾客手机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4801950" y="2922183"/>
            <a:ext cx="1296144" cy="549932"/>
          </a:xfrm>
          <a:prstGeom prst="roundRect">
            <a:avLst/>
          </a:prstGeom>
          <a:solidFill>
            <a:srgbClr val="AE737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711163" y="1847818"/>
            <a:ext cx="1425758" cy="7920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上下箭头 33"/>
          <p:cNvSpPr/>
          <p:nvPr/>
        </p:nvSpPr>
        <p:spPr bwMode="auto">
          <a:xfrm>
            <a:off x="5364272" y="3472115"/>
            <a:ext cx="114418" cy="261320"/>
          </a:xfrm>
          <a:prstGeom prst="upDownArrow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上下箭头 34"/>
          <p:cNvSpPr/>
          <p:nvPr/>
        </p:nvSpPr>
        <p:spPr bwMode="auto">
          <a:xfrm>
            <a:off x="5370678" y="2648802"/>
            <a:ext cx="108012" cy="273381"/>
          </a:xfrm>
          <a:prstGeom prst="upDownArrow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0539" y="19822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8F8F8"/>
                </a:solidFill>
              </a:rPr>
              <a:t>数据接口服务</a:t>
            </a:r>
            <a:endParaRPr lang="en-US" altLang="zh-CN" sz="1400" dirty="0" smtClean="0">
              <a:solidFill>
                <a:srgbClr val="F8F8F8"/>
              </a:solidFill>
            </a:endParaRPr>
          </a:p>
          <a:p>
            <a:r>
              <a:rPr lang="zh-CN" altLang="en-US" sz="1400" dirty="0" smtClean="0">
                <a:solidFill>
                  <a:srgbClr val="F8F8F8"/>
                </a:solidFill>
              </a:rPr>
              <a:t>（</a:t>
            </a:r>
            <a:r>
              <a:rPr lang="zh-CN" altLang="en-US" sz="1400" dirty="0">
                <a:solidFill>
                  <a:srgbClr val="F8F8F8"/>
                </a:solidFill>
              </a:rPr>
              <a:t>阿里</a:t>
            </a:r>
            <a:r>
              <a:rPr lang="zh-CN" altLang="en-US" sz="1400" dirty="0" smtClean="0">
                <a:solidFill>
                  <a:srgbClr val="F8F8F8"/>
                </a:solidFill>
              </a:rPr>
              <a:t>端）</a:t>
            </a:r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7096" y="30432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8F8F8"/>
                </a:solidFill>
              </a:rPr>
              <a:t>微信</a:t>
            </a:r>
            <a:r>
              <a:rPr lang="zh-CN" altLang="en-US" sz="1400" dirty="0" smtClean="0">
                <a:solidFill>
                  <a:srgbClr val="F8F8F8"/>
                </a:solidFill>
              </a:rPr>
              <a:t>数据库</a:t>
            </a:r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801950" y="3740892"/>
            <a:ext cx="1296144" cy="592832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73278" y="38834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8F8F8"/>
                </a:solidFill>
              </a:rPr>
              <a:t>微信服务</a:t>
            </a:r>
            <a:endParaRPr lang="zh-CN" altLang="en-US" sz="1400" dirty="0">
              <a:solidFill>
                <a:srgbClr val="F8F8F8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0" y="3421134"/>
            <a:ext cx="741054" cy="114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直接箭头连接符 51"/>
          <p:cNvCxnSpPr/>
          <p:nvPr/>
        </p:nvCxnSpPr>
        <p:spPr bwMode="auto">
          <a:xfrm flipV="1">
            <a:off x="3983487" y="2339151"/>
            <a:ext cx="656920" cy="6318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 bwMode="auto">
          <a:xfrm flipV="1">
            <a:off x="6175021" y="2639906"/>
            <a:ext cx="985666" cy="1100988"/>
          </a:xfrm>
          <a:prstGeom prst="straightConnector1">
            <a:avLst/>
          </a:prstGeom>
          <a:ln w="254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 bwMode="auto">
          <a:xfrm>
            <a:off x="6175021" y="4055375"/>
            <a:ext cx="110048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 bwMode="auto">
          <a:xfrm>
            <a:off x="6656631" y="1332445"/>
            <a:ext cx="0" cy="13928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80800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78" name="直接箭头连接符 77"/>
          <p:cNvCxnSpPr/>
          <p:nvPr/>
        </p:nvCxnSpPr>
        <p:spPr bwMode="auto">
          <a:xfrm flipH="1">
            <a:off x="7764367" y="2639906"/>
            <a:ext cx="5330" cy="711131"/>
          </a:xfrm>
          <a:prstGeom prst="straightConnector1">
            <a:avLst/>
          </a:prstGeom>
          <a:ln w="254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 bwMode="auto">
          <a:xfrm>
            <a:off x="2690607" y="3949459"/>
            <a:ext cx="1242210" cy="6382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57191" y="41411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8F8F8"/>
                </a:solidFill>
              </a:rPr>
              <a:t>综合服务平台</a:t>
            </a:r>
            <a:endParaRPr lang="zh-CN" altLang="en-US" sz="1400" dirty="0">
              <a:solidFill>
                <a:srgbClr val="F8F8F8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993298" y="3448346"/>
            <a:ext cx="656920" cy="6318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 bwMode="auto">
          <a:xfrm>
            <a:off x="7027523" y="2979447"/>
            <a:ext cx="15013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808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96" name="圆角矩形 95"/>
          <p:cNvSpPr/>
          <p:nvPr/>
        </p:nvSpPr>
        <p:spPr bwMode="auto">
          <a:xfrm>
            <a:off x="824773" y="1805603"/>
            <a:ext cx="1242210" cy="51818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5596" y="19544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EOP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9" name="直接箭头连接符 98"/>
          <p:cNvCxnSpPr>
            <a:stCxn id="96" idx="3"/>
            <a:endCxn id="12" idx="1"/>
          </p:cNvCxnSpPr>
          <p:nvPr/>
        </p:nvCxnSpPr>
        <p:spPr bwMode="auto">
          <a:xfrm flipV="1">
            <a:off x="2066983" y="2064185"/>
            <a:ext cx="569690" cy="51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05110" y="862866"/>
            <a:ext cx="463098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>
                <a:solidFill>
                  <a:schemeClr val="bg1"/>
                </a:solidFill>
              </a:rPr>
              <a:t>、阿里</a:t>
            </a:r>
            <a:r>
              <a:rPr lang="zh-CN" altLang="en-US" dirty="0" smtClean="0">
                <a:solidFill>
                  <a:schemeClr val="bg1"/>
                </a:solidFill>
              </a:rPr>
              <a:t>数据库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9146" y="1461195"/>
            <a:ext cx="6971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微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信用户不能直接访问公司内网的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EOP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数据库，否则会给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EOP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数据库带来很大的查询压力。需要在阿里云上建设中间数据库，用于存放微信自助业务相关的所有数据。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中间数据库存放的数据有：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79712" y="3758652"/>
            <a:ext cx="914400" cy="1050925"/>
            <a:chOff x="2964483" y="3489221"/>
            <a:chExt cx="914400" cy="1050925"/>
          </a:xfrm>
        </p:grpSpPr>
        <p:sp>
          <p:nvSpPr>
            <p:cNvPr id="30" name="任意多边形 19"/>
            <p:cNvSpPr>
              <a:spLocks/>
            </p:cNvSpPr>
            <p:nvPr/>
          </p:nvSpPr>
          <p:spPr bwMode="auto">
            <a:xfrm>
              <a:off x="2964483" y="3489221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60045" y="3753073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8F8F8"/>
                  </a:solidFill>
                </a:rPr>
                <a:t>微信用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rgbClr val="F8F8F8"/>
                  </a:solidFill>
                </a:rPr>
                <a:t>户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ID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62919" y="2845927"/>
            <a:ext cx="914400" cy="1050925"/>
            <a:chOff x="3657600" y="2685346"/>
            <a:chExt cx="914400" cy="1050925"/>
          </a:xfrm>
        </p:grpSpPr>
        <p:sp>
          <p:nvSpPr>
            <p:cNvPr id="36" name="任意多边形 19"/>
            <p:cNvSpPr>
              <a:spLocks/>
            </p:cNvSpPr>
            <p:nvPr/>
          </p:nvSpPr>
          <p:spPr bwMode="auto">
            <a:xfrm>
              <a:off x="3657600" y="2685346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42930" y="294919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销售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数据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39701" y="3779131"/>
            <a:ext cx="914400" cy="1050925"/>
            <a:chOff x="4078073" y="3753073"/>
            <a:chExt cx="914400" cy="1050925"/>
          </a:xfrm>
        </p:grpSpPr>
        <p:sp>
          <p:nvSpPr>
            <p:cNvPr id="38" name="任意多边形 19"/>
            <p:cNvSpPr>
              <a:spLocks/>
            </p:cNvSpPr>
            <p:nvPr/>
          </p:nvSpPr>
          <p:spPr bwMode="auto">
            <a:xfrm>
              <a:off x="4078073" y="3753073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73635" y="4019535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贵宾用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户标签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751436" y="2845610"/>
            <a:ext cx="914400" cy="1050925"/>
            <a:chOff x="4931215" y="2769205"/>
            <a:chExt cx="914400" cy="1050925"/>
          </a:xfrm>
        </p:grpSpPr>
        <p:sp>
          <p:nvSpPr>
            <p:cNvPr id="40" name="任意多边形 19"/>
            <p:cNvSpPr>
              <a:spLocks/>
            </p:cNvSpPr>
            <p:nvPr/>
          </p:nvSpPr>
          <p:spPr bwMode="auto">
            <a:xfrm>
              <a:off x="4931215" y="2769205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37010" y="303305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8F8F8"/>
                  </a:solidFill>
                </a:rPr>
                <a:t>修改航班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rgbClr val="F8F8F8"/>
                  </a:solidFill>
                </a:rPr>
                <a:t>数据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27500" y="3798721"/>
            <a:ext cx="914400" cy="1050925"/>
            <a:chOff x="5529808" y="3753073"/>
            <a:chExt cx="914400" cy="1050925"/>
          </a:xfrm>
        </p:grpSpPr>
        <p:sp>
          <p:nvSpPr>
            <p:cNvPr id="43" name="任意多边形 19"/>
            <p:cNvSpPr>
              <a:spLocks/>
            </p:cNvSpPr>
            <p:nvPr/>
          </p:nvSpPr>
          <p:spPr bwMode="auto">
            <a:xfrm>
              <a:off x="5529808" y="3753073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5138" y="40146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退货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数据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47384" y="2845927"/>
            <a:ext cx="914400" cy="1050925"/>
            <a:chOff x="6239965" y="2769205"/>
            <a:chExt cx="914400" cy="1050925"/>
          </a:xfrm>
        </p:grpSpPr>
        <p:sp>
          <p:nvSpPr>
            <p:cNvPr id="45" name="任意多边形 19"/>
            <p:cNvSpPr>
              <a:spLocks/>
            </p:cNvSpPr>
            <p:nvPr/>
          </p:nvSpPr>
          <p:spPr bwMode="auto">
            <a:xfrm>
              <a:off x="6239965" y="2769205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5295" y="303081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地理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位置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127700" y="2836308"/>
            <a:ext cx="914400" cy="1050925"/>
            <a:chOff x="6965958" y="3814712"/>
            <a:chExt cx="914400" cy="1050925"/>
          </a:xfrm>
        </p:grpSpPr>
        <p:sp>
          <p:nvSpPr>
            <p:cNvPr id="47" name="任意多边形 19"/>
            <p:cNvSpPr>
              <a:spLocks/>
            </p:cNvSpPr>
            <p:nvPr/>
          </p:nvSpPr>
          <p:spPr bwMode="auto">
            <a:xfrm>
              <a:off x="6965958" y="3814712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65958" y="408042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8F8F8"/>
                  </a:solidFill>
                </a:rPr>
                <a:t>转发文章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rgbClr val="F8F8F8"/>
                  </a:solidFill>
                </a:rPr>
                <a:t>的</a:t>
              </a:r>
              <a:r>
                <a:rPr lang="en-US" altLang="zh-CN" sz="1400" dirty="0" smtClean="0">
                  <a:solidFill>
                    <a:srgbClr val="F8F8F8"/>
                  </a:solidFill>
                </a:rPr>
                <a:t>ID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528866" y="3796478"/>
            <a:ext cx="914400" cy="1050925"/>
            <a:chOff x="7423158" y="2771676"/>
            <a:chExt cx="914400" cy="1050925"/>
          </a:xfrm>
        </p:grpSpPr>
        <p:sp>
          <p:nvSpPr>
            <p:cNvPr id="49" name="任意多边形 19"/>
            <p:cNvSpPr>
              <a:spLocks/>
            </p:cNvSpPr>
            <p:nvPr/>
          </p:nvSpPr>
          <p:spPr bwMode="auto">
            <a:xfrm>
              <a:off x="7423158" y="2771676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18720" y="3171854"/>
              <a:ext cx="723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8F8F8"/>
                  </a:solidFill>
                </a:rPr>
                <a:t>优惠券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703764" y="3825081"/>
            <a:ext cx="914400" cy="1050925"/>
            <a:chOff x="6239965" y="2769205"/>
            <a:chExt cx="914400" cy="1050925"/>
          </a:xfrm>
        </p:grpSpPr>
        <p:sp>
          <p:nvSpPr>
            <p:cNvPr id="57" name="任意多边形 19"/>
            <p:cNvSpPr>
              <a:spLocks/>
            </p:cNvSpPr>
            <p:nvPr/>
          </p:nvSpPr>
          <p:spPr bwMode="auto">
            <a:xfrm>
              <a:off x="6239965" y="2769205"/>
              <a:ext cx="914400" cy="1050925"/>
            </a:xfrm>
            <a:custGeom>
              <a:avLst/>
              <a:gdLst>
                <a:gd name="T0" fmla="*/ 102243 w 1506471"/>
                <a:gd name="T1" fmla="*/ 0 h 1310630"/>
                <a:gd name="T2" fmla="*/ 204485 w 1506471"/>
                <a:gd name="T3" fmla="*/ 117844 h 1310630"/>
                <a:gd name="T4" fmla="*/ 204485 w 1506471"/>
                <a:gd name="T5" fmla="*/ 423965 h 1310630"/>
                <a:gd name="T6" fmla="*/ 102243 w 1506471"/>
                <a:gd name="T7" fmla="*/ 541809 h 1310630"/>
                <a:gd name="T8" fmla="*/ 1 w 1506471"/>
                <a:gd name="T9" fmla="*/ 423965 h 1310630"/>
                <a:gd name="T10" fmla="*/ 1 w 1506471"/>
                <a:gd name="T11" fmla="*/ 117844 h 1310630"/>
                <a:gd name="T12" fmla="*/ 102243 w 1506471"/>
                <a:gd name="T13" fmla="*/ 0 h 1310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95680" tIns="326199" rIns="295681" bIns="326198" anchor="ctr"/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5295" y="303081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消息</a:t>
              </a:r>
              <a:endParaRPr lang="en-US" altLang="zh-CN" sz="1400" dirty="0" smtClean="0">
                <a:solidFill>
                  <a:srgbClr val="F8F8F8"/>
                </a:solidFill>
              </a:endParaRPr>
            </a:p>
            <a:p>
              <a:r>
                <a:rPr lang="zh-CN" altLang="en-US" sz="1400" dirty="0" smtClean="0">
                  <a:solidFill>
                    <a:srgbClr val="F8F8F8"/>
                  </a:solidFill>
                </a:rPr>
                <a:t>数据</a:t>
              </a:r>
              <a:endParaRPr lang="zh-CN" altLang="en-US" sz="1400" dirty="0">
                <a:solidFill>
                  <a:srgbClr val="F8F8F8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63" name="组合 62"/>
            <p:cNvGrpSpPr/>
            <p:nvPr/>
          </p:nvGrpSpPr>
          <p:grpSpPr>
            <a:xfrm>
              <a:off x="271463" y="266700"/>
              <a:ext cx="2644353" cy="475953"/>
              <a:chOff x="271463" y="266700"/>
              <a:chExt cx="2644353" cy="475953"/>
            </a:xfrm>
          </p:grpSpPr>
          <p:sp>
            <p:nvSpPr>
              <p:cNvPr id="66" name="椭圆 37"/>
              <p:cNvSpPr>
                <a:spLocks noChangeArrowheads="1"/>
              </p:cNvSpPr>
              <p:nvPr/>
            </p:nvSpPr>
            <p:spPr bwMode="auto">
              <a:xfrm>
                <a:off x="271463" y="266700"/>
                <a:ext cx="468312" cy="468313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文本框 39"/>
              <p:cNvSpPr txBox="1">
                <a:spLocks noChangeArrowheads="1"/>
              </p:cNvSpPr>
              <p:nvPr/>
            </p:nvSpPr>
            <p:spPr bwMode="auto">
              <a:xfrm>
                <a:off x="782638" y="280988"/>
                <a:ext cx="2133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三、技术</a:t>
                </a: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方案</a:t>
                </a:r>
                <a:endParaRPr lang="zh-CN" altLang="en-US" sz="2400" b="1" dirty="0">
                  <a:solidFill>
                    <a:srgbClr val="3A3A3A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68" name="Freeform 5"/>
            <p:cNvSpPr>
              <a:spLocks noEditPoints="1"/>
            </p:cNvSpPr>
            <p:nvPr/>
          </p:nvSpPr>
          <p:spPr bwMode="auto">
            <a:xfrm>
              <a:off x="424111" y="370661"/>
              <a:ext cx="184431" cy="272739"/>
            </a:xfrm>
            <a:custGeom>
              <a:avLst/>
              <a:gdLst>
                <a:gd name="T0" fmla="*/ 2147483647 w 316"/>
                <a:gd name="T1" fmla="*/ 2147483647 h 467"/>
                <a:gd name="T2" fmla="*/ 2147483647 w 316"/>
                <a:gd name="T3" fmla="*/ 2147483647 h 467"/>
                <a:gd name="T4" fmla="*/ 2147483647 w 316"/>
                <a:gd name="T5" fmla="*/ 2147483647 h 467"/>
                <a:gd name="T6" fmla="*/ 2147483647 w 316"/>
                <a:gd name="T7" fmla="*/ 2147483647 h 467"/>
                <a:gd name="T8" fmla="*/ 2147483647 w 316"/>
                <a:gd name="T9" fmla="*/ 2147483647 h 467"/>
                <a:gd name="T10" fmla="*/ 2147483647 w 316"/>
                <a:gd name="T11" fmla="*/ 2147483647 h 467"/>
                <a:gd name="T12" fmla="*/ 2147483647 w 316"/>
                <a:gd name="T13" fmla="*/ 2147483647 h 467"/>
                <a:gd name="T14" fmla="*/ 2147483647 w 316"/>
                <a:gd name="T15" fmla="*/ 2147483647 h 467"/>
                <a:gd name="T16" fmla="*/ 2147483647 w 316"/>
                <a:gd name="T17" fmla="*/ 2147483647 h 467"/>
                <a:gd name="T18" fmla="*/ 2147483647 w 316"/>
                <a:gd name="T19" fmla="*/ 2147483647 h 467"/>
                <a:gd name="T20" fmla="*/ 2147483647 w 316"/>
                <a:gd name="T21" fmla="*/ 2147483647 h 467"/>
                <a:gd name="T22" fmla="*/ 2147483647 w 316"/>
                <a:gd name="T23" fmla="*/ 2147483647 h 467"/>
                <a:gd name="T24" fmla="*/ 2147483647 w 316"/>
                <a:gd name="T25" fmla="*/ 2147483647 h 467"/>
                <a:gd name="T26" fmla="*/ 2147483647 w 316"/>
                <a:gd name="T27" fmla="*/ 2147483647 h 467"/>
                <a:gd name="T28" fmla="*/ 2147483647 w 316"/>
                <a:gd name="T29" fmla="*/ 2147483647 h 467"/>
                <a:gd name="T30" fmla="*/ 2147483647 w 316"/>
                <a:gd name="T31" fmla="*/ 2147483647 h 467"/>
                <a:gd name="T32" fmla="*/ 2147483647 w 316"/>
                <a:gd name="T33" fmla="*/ 2147483647 h 467"/>
                <a:gd name="T34" fmla="*/ 2147483647 w 316"/>
                <a:gd name="T35" fmla="*/ 2147483647 h 467"/>
                <a:gd name="T36" fmla="*/ 2147483647 w 316"/>
                <a:gd name="T37" fmla="*/ 2147483647 h 467"/>
                <a:gd name="T38" fmla="*/ 2147483647 w 316"/>
                <a:gd name="T39" fmla="*/ 2147483647 h 467"/>
                <a:gd name="T40" fmla="*/ 2147483647 w 316"/>
                <a:gd name="T41" fmla="*/ 2147483647 h 467"/>
                <a:gd name="T42" fmla="*/ 2147483647 w 316"/>
                <a:gd name="T43" fmla="*/ 2147483647 h 467"/>
                <a:gd name="T44" fmla="*/ 2147483647 w 316"/>
                <a:gd name="T45" fmla="*/ 2147483647 h 467"/>
                <a:gd name="T46" fmla="*/ 2147483647 w 316"/>
                <a:gd name="T47" fmla="*/ 2147483647 h 467"/>
                <a:gd name="T48" fmla="*/ 2147483647 w 316"/>
                <a:gd name="T49" fmla="*/ 2147483647 h 467"/>
                <a:gd name="T50" fmla="*/ 2147483647 w 316"/>
                <a:gd name="T51" fmla="*/ 2147483647 h 467"/>
                <a:gd name="T52" fmla="*/ 2147483647 w 316"/>
                <a:gd name="T53" fmla="*/ 2147483647 h 467"/>
                <a:gd name="T54" fmla="*/ 2147483647 w 316"/>
                <a:gd name="T55" fmla="*/ 2147483647 h 467"/>
                <a:gd name="T56" fmla="*/ 2147483647 w 316"/>
                <a:gd name="T57" fmla="*/ 2147483647 h 467"/>
                <a:gd name="T58" fmla="*/ 2147483647 w 316"/>
                <a:gd name="T59" fmla="*/ 2147483647 h 467"/>
                <a:gd name="T60" fmla="*/ 2147483647 w 316"/>
                <a:gd name="T61" fmla="*/ 2147483647 h 467"/>
                <a:gd name="T62" fmla="*/ 2147483647 w 316"/>
                <a:gd name="T63" fmla="*/ 2147483647 h 467"/>
                <a:gd name="T64" fmla="*/ 2147483647 w 316"/>
                <a:gd name="T65" fmla="*/ 2147483647 h 467"/>
                <a:gd name="T66" fmla="*/ 2147483647 w 316"/>
                <a:gd name="T67" fmla="*/ 2147483647 h 4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4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05110" y="862866"/>
            <a:ext cx="4630986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>
                <a:solidFill>
                  <a:schemeClr val="bg1"/>
                </a:solidFill>
              </a:rPr>
              <a:t>、数据接口服务（</a:t>
            </a:r>
            <a:r>
              <a:rPr lang="en-US" altLang="zh-CN" dirty="0">
                <a:solidFill>
                  <a:schemeClr val="bg1"/>
                </a:solidFill>
              </a:rPr>
              <a:t>EOP</a:t>
            </a:r>
            <a:r>
              <a:rPr lang="zh-CN" altLang="en-US" dirty="0">
                <a:solidFill>
                  <a:schemeClr val="bg1"/>
                </a:solidFill>
              </a:rPr>
              <a:t>端和阿里端）</a:t>
            </a:r>
          </a:p>
        </p:txBody>
      </p:sp>
      <p:sp>
        <p:nvSpPr>
          <p:cNvPr id="9" name="矩形 8"/>
          <p:cNvSpPr/>
          <p:nvPr/>
        </p:nvSpPr>
        <p:spPr>
          <a:xfrm>
            <a:off x="1129146" y="1461195"/>
            <a:ext cx="69712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ctr" hangingPunct="1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数据接口服务，实现了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EOP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数据库与微信数据库之间的数据交互。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EOP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轮询发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给微信数据库的内容： 销售单或退货单、提货单信息、电子券、待发消息、退货结果。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EOP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数据库与微信数据库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实时交互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的内容：购物卡信息、新航班信息、修改航班结果、退货申请、退货用的银行卡号。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微信数据库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单独保留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的内容有：微信用户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、位置信息、转发文章的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、贵宾用户标签、贵宾用户推送消息。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1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3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三、技术</a:t>
              </a: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方案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424111" y="370661"/>
            <a:ext cx="184431" cy="272739"/>
          </a:xfrm>
          <a:custGeom>
            <a:avLst/>
            <a:gdLst>
              <a:gd name="T0" fmla="*/ 2147483647 w 316"/>
              <a:gd name="T1" fmla="*/ 2147483647 h 467"/>
              <a:gd name="T2" fmla="*/ 2147483647 w 316"/>
              <a:gd name="T3" fmla="*/ 2147483647 h 467"/>
              <a:gd name="T4" fmla="*/ 2147483647 w 316"/>
              <a:gd name="T5" fmla="*/ 2147483647 h 467"/>
              <a:gd name="T6" fmla="*/ 2147483647 w 316"/>
              <a:gd name="T7" fmla="*/ 2147483647 h 467"/>
              <a:gd name="T8" fmla="*/ 2147483647 w 316"/>
              <a:gd name="T9" fmla="*/ 2147483647 h 467"/>
              <a:gd name="T10" fmla="*/ 2147483647 w 316"/>
              <a:gd name="T11" fmla="*/ 2147483647 h 467"/>
              <a:gd name="T12" fmla="*/ 2147483647 w 316"/>
              <a:gd name="T13" fmla="*/ 2147483647 h 467"/>
              <a:gd name="T14" fmla="*/ 2147483647 w 316"/>
              <a:gd name="T15" fmla="*/ 2147483647 h 467"/>
              <a:gd name="T16" fmla="*/ 2147483647 w 316"/>
              <a:gd name="T17" fmla="*/ 2147483647 h 467"/>
              <a:gd name="T18" fmla="*/ 2147483647 w 316"/>
              <a:gd name="T19" fmla="*/ 2147483647 h 467"/>
              <a:gd name="T20" fmla="*/ 2147483647 w 316"/>
              <a:gd name="T21" fmla="*/ 2147483647 h 467"/>
              <a:gd name="T22" fmla="*/ 2147483647 w 316"/>
              <a:gd name="T23" fmla="*/ 2147483647 h 467"/>
              <a:gd name="T24" fmla="*/ 2147483647 w 316"/>
              <a:gd name="T25" fmla="*/ 2147483647 h 467"/>
              <a:gd name="T26" fmla="*/ 2147483647 w 316"/>
              <a:gd name="T27" fmla="*/ 2147483647 h 467"/>
              <a:gd name="T28" fmla="*/ 2147483647 w 316"/>
              <a:gd name="T29" fmla="*/ 2147483647 h 467"/>
              <a:gd name="T30" fmla="*/ 2147483647 w 316"/>
              <a:gd name="T31" fmla="*/ 2147483647 h 467"/>
              <a:gd name="T32" fmla="*/ 2147483647 w 316"/>
              <a:gd name="T33" fmla="*/ 2147483647 h 467"/>
              <a:gd name="T34" fmla="*/ 2147483647 w 316"/>
              <a:gd name="T35" fmla="*/ 2147483647 h 467"/>
              <a:gd name="T36" fmla="*/ 2147483647 w 316"/>
              <a:gd name="T37" fmla="*/ 2147483647 h 467"/>
              <a:gd name="T38" fmla="*/ 2147483647 w 316"/>
              <a:gd name="T39" fmla="*/ 2147483647 h 467"/>
              <a:gd name="T40" fmla="*/ 2147483647 w 316"/>
              <a:gd name="T41" fmla="*/ 2147483647 h 467"/>
              <a:gd name="T42" fmla="*/ 2147483647 w 316"/>
              <a:gd name="T43" fmla="*/ 2147483647 h 467"/>
              <a:gd name="T44" fmla="*/ 2147483647 w 316"/>
              <a:gd name="T45" fmla="*/ 2147483647 h 467"/>
              <a:gd name="T46" fmla="*/ 2147483647 w 316"/>
              <a:gd name="T47" fmla="*/ 2147483647 h 467"/>
              <a:gd name="T48" fmla="*/ 2147483647 w 316"/>
              <a:gd name="T49" fmla="*/ 2147483647 h 467"/>
              <a:gd name="T50" fmla="*/ 2147483647 w 316"/>
              <a:gd name="T51" fmla="*/ 2147483647 h 467"/>
              <a:gd name="T52" fmla="*/ 2147483647 w 316"/>
              <a:gd name="T53" fmla="*/ 2147483647 h 467"/>
              <a:gd name="T54" fmla="*/ 2147483647 w 316"/>
              <a:gd name="T55" fmla="*/ 2147483647 h 467"/>
              <a:gd name="T56" fmla="*/ 2147483647 w 316"/>
              <a:gd name="T57" fmla="*/ 2147483647 h 467"/>
              <a:gd name="T58" fmla="*/ 2147483647 w 316"/>
              <a:gd name="T59" fmla="*/ 2147483647 h 467"/>
              <a:gd name="T60" fmla="*/ 2147483647 w 316"/>
              <a:gd name="T61" fmla="*/ 2147483647 h 467"/>
              <a:gd name="T62" fmla="*/ 2147483647 w 316"/>
              <a:gd name="T63" fmla="*/ 2147483647 h 467"/>
              <a:gd name="T64" fmla="*/ 2147483647 w 316"/>
              <a:gd name="T65" fmla="*/ 2147483647 h 467"/>
              <a:gd name="T66" fmla="*/ 2147483647 w 316"/>
              <a:gd name="T67" fmla="*/ 2147483647 h 4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05110" y="862866"/>
            <a:ext cx="4630986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、综合服务平台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4" y="1446015"/>
            <a:ext cx="67912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实现按照身份证号设置标签，一个身份证可以设置多个标签。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实现按标签搜索身份证，给多个身份证发文章链接，显示发送结果。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实现品牌设置，用于“品牌搜索”功能。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实现转发公众号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文章微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信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的搜索与导出。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实现地理位置数据的搜索与导出。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1" name="组合 10"/>
            <p:cNvGrpSpPr/>
            <p:nvPr/>
          </p:nvGrpSpPr>
          <p:grpSpPr>
            <a:xfrm>
              <a:off x="271463" y="266700"/>
              <a:ext cx="2644353" cy="475953"/>
              <a:chOff x="271463" y="266700"/>
              <a:chExt cx="2644353" cy="475953"/>
            </a:xfrm>
          </p:grpSpPr>
          <p:sp>
            <p:nvSpPr>
              <p:cNvPr id="13" name="椭圆 37"/>
              <p:cNvSpPr>
                <a:spLocks noChangeArrowheads="1"/>
              </p:cNvSpPr>
              <p:nvPr/>
            </p:nvSpPr>
            <p:spPr bwMode="auto">
              <a:xfrm>
                <a:off x="271463" y="266700"/>
                <a:ext cx="468312" cy="468313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文本框 39"/>
              <p:cNvSpPr txBox="1">
                <a:spLocks noChangeArrowheads="1"/>
              </p:cNvSpPr>
              <p:nvPr/>
            </p:nvSpPr>
            <p:spPr bwMode="auto">
              <a:xfrm>
                <a:off x="782638" y="280988"/>
                <a:ext cx="2133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三、技术</a:t>
                </a: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方案</a:t>
                </a:r>
                <a:endParaRPr lang="zh-CN" altLang="en-US" sz="2400" b="1" dirty="0">
                  <a:solidFill>
                    <a:srgbClr val="3A3A3A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24111" y="370661"/>
              <a:ext cx="184431" cy="272739"/>
            </a:xfrm>
            <a:custGeom>
              <a:avLst/>
              <a:gdLst>
                <a:gd name="T0" fmla="*/ 2147483647 w 316"/>
                <a:gd name="T1" fmla="*/ 2147483647 h 467"/>
                <a:gd name="T2" fmla="*/ 2147483647 w 316"/>
                <a:gd name="T3" fmla="*/ 2147483647 h 467"/>
                <a:gd name="T4" fmla="*/ 2147483647 w 316"/>
                <a:gd name="T5" fmla="*/ 2147483647 h 467"/>
                <a:gd name="T6" fmla="*/ 2147483647 w 316"/>
                <a:gd name="T7" fmla="*/ 2147483647 h 467"/>
                <a:gd name="T8" fmla="*/ 2147483647 w 316"/>
                <a:gd name="T9" fmla="*/ 2147483647 h 467"/>
                <a:gd name="T10" fmla="*/ 2147483647 w 316"/>
                <a:gd name="T11" fmla="*/ 2147483647 h 467"/>
                <a:gd name="T12" fmla="*/ 2147483647 w 316"/>
                <a:gd name="T13" fmla="*/ 2147483647 h 467"/>
                <a:gd name="T14" fmla="*/ 2147483647 w 316"/>
                <a:gd name="T15" fmla="*/ 2147483647 h 467"/>
                <a:gd name="T16" fmla="*/ 2147483647 w 316"/>
                <a:gd name="T17" fmla="*/ 2147483647 h 467"/>
                <a:gd name="T18" fmla="*/ 2147483647 w 316"/>
                <a:gd name="T19" fmla="*/ 2147483647 h 467"/>
                <a:gd name="T20" fmla="*/ 2147483647 w 316"/>
                <a:gd name="T21" fmla="*/ 2147483647 h 467"/>
                <a:gd name="T22" fmla="*/ 2147483647 w 316"/>
                <a:gd name="T23" fmla="*/ 2147483647 h 467"/>
                <a:gd name="T24" fmla="*/ 2147483647 w 316"/>
                <a:gd name="T25" fmla="*/ 2147483647 h 467"/>
                <a:gd name="T26" fmla="*/ 2147483647 w 316"/>
                <a:gd name="T27" fmla="*/ 2147483647 h 467"/>
                <a:gd name="T28" fmla="*/ 2147483647 w 316"/>
                <a:gd name="T29" fmla="*/ 2147483647 h 467"/>
                <a:gd name="T30" fmla="*/ 2147483647 w 316"/>
                <a:gd name="T31" fmla="*/ 2147483647 h 467"/>
                <a:gd name="T32" fmla="*/ 2147483647 w 316"/>
                <a:gd name="T33" fmla="*/ 2147483647 h 467"/>
                <a:gd name="T34" fmla="*/ 2147483647 w 316"/>
                <a:gd name="T35" fmla="*/ 2147483647 h 467"/>
                <a:gd name="T36" fmla="*/ 2147483647 w 316"/>
                <a:gd name="T37" fmla="*/ 2147483647 h 467"/>
                <a:gd name="T38" fmla="*/ 2147483647 w 316"/>
                <a:gd name="T39" fmla="*/ 2147483647 h 467"/>
                <a:gd name="T40" fmla="*/ 2147483647 w 316"/>
                <a:gd name="T41" fmla="*/ 2147483647 h 467"/>
                <a:gd name="T42" fmla="*/ 2147483647 w 316"/>
                <a:gd name="T43" fmla="*/ 2147483647 h 467"/>
                <a:gd name="T44" fmla="*/ 2147483647 w 316"/>
                <a:gd name="T45" fmla="*/ 2147483647 h 467"/>
                <a:gd name="T46" fmla="*/ 2147483647 w 316"/>
                <a:gd name="T47" fmla="*/ 2147483647 h 467"/>
                <a:gd name="T48" fmla="*/ 2147483647 w 316"/>
                <a:gd name="T49" fmla="*/ 2147483647 h 467"/>
                <a:gd name="T50" fmla="*/ 2147483647 w 316"/>
                <a:gd name="T51" fmla="*/ 2147483647 h 467"/>
                <a:gd name="T52" fmla="*/ 2147483647 w 316"/>
                <a:gd name="T53" fmla="*/ 2147483647 h 467"/>
                <a:gd name="T54" fmla="*/ 2147483647 w 316"/>
                <a:gd name="T55" fmla="*/ 2147483647 h 467"/>
                <a:gd name="T56" fmla="*/ 2147483647 w 316"/>
                <a:gd name="T57" fmla="*/ 2147483647 h 467"/>
                <a:gd name="T58" fmla="*/ 2147483647 w 316"/>
                <a:gd name="T59" fmla="*/ 2147483647 h 467"/>
                <a:gd name="T60" fmla="*/ 2147483647 w 316"/>
                <a:gd name="T61" fmla="*/ 2147483647 h 467"/>
                <a:gd name="T62" fmla="*/ 2147483647 w 316"/>
                <a:gd name="T63" fmla="*/ 2147483647 h 467"/>
                <a:gd name="T64" fmla="*/ 2147483647 w 316"/>
                <a:gd name="T65" fmla="*/ 2147483647 h 467"/>
                <a:gd name="T66" fmla="*/ 2147483647 w 316"/>
                <a:gd name="T67" fmla="*/ 2147483647 h 4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6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05110" y="862866"/>
            <a:ext cx="4630986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、微信服务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789" y="1315956"/>
            <a:ext cx="6791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开发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Html5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页面，实现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微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信端的数据展示和互动。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开发短信接口，用户绑定时调用短信接口发送验证码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开发与口岸办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  <a:ea typeface="+mn-ea"/>
              </a:rPr>
              <a:t>api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接口，实现获取免税额度查询功能。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基于微信公众平台技术接口，实现微信用户的数据获取与消息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发送，使用到的接口有：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     获取微信用户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  <a:ea typeface="+mn-ea"/>
              </a:rPr>
              <a:t>openid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     获取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“分享到朋友圈”按钮点击状态及自定义分享内容接口（即将废弃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indent="-171450" eaLnBrk="1" fontAlgn="ctr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     模板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消息接口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     获取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用户地理位置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65" y="3033142"/>
            <a:ext cx="577826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2" name="组合 11"/>
            <p:cNvGrpSpPr/>
            <p:nvPr/>
          </p:nvGrpSpPr>
          <p:grpSpPr>
            <a:xfrm>
              <a:off x="271463" y="266700"/>
              <a:ext cx="2644353" cy="475953"/>
              <a:chOff x="271463" y="266700"/>
              <a:chExt cx="2644353" cy="475953"/>
            </a:xfrm>
          </p:grpSpPr>
          <p:sp>
            <p:nvSpPr>
              <p:cNvPr id="14" name="椭圆 37"/>
              <p:cNvSpPr>
                <a:spLocks noChangeArrowheads="1"/>
              </p:cNvSpPr>
              <p:nvPr/>
            </p:nvSpPr>
            <p:spPr bwMode="auto">
              <a:xfrm>
                <a:off x="271463" y="266700"/>
                <a:ext cx="468312" cy="468313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文本框 39"/>
              <p:cNvSpPr txBox="1">
                <a:spLocks noChangeArrowheads="1"/>
              </p:cNvSpPr>
              <p:nvPr/>
            </p:nvSpPr>
            <p:spPr bwMode="auto">
              <a:xfrm>
                <a:off x="782638" y="280988"/>
                <a:ext cx="2133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三、技术</a:t>
                </a: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方案</a:t>
                </a:r>
                <a:endParaRPr lang="zh-CN" altLang="en-US" sz="2400" b="1" dirty="0">
                  <a:solidFill>
                    <a:srgbClr val="3A3A3A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424111" y="370661"/>
              <a:ext cx="184431" cy="272739"/>
            </a:xfrm>
            <a:custGeom>
              <a:avLst/>
              <a:gdLst>
                <a:gd name="T0" fmla="*/ 2147483647 w 316"/>
                <a:gd name="T1" fmla="*/ 2147483647 h 467"/>
                <a:gd name="T2" fmla="*/ 2147483647 w 316"/>
                <a:gd name="T3" fmla="*/ 2147483647 h 467"/>
                <a:gd name="T4" fmla="*/ 2147483647 w 316"/>
                <a:gd name="T5" fmla="*/ 2147483647 h 467"/>
                <a:gd name="T6" fmla="*/ 2147483647 w 316"/>
                <a:gd name="T7" fmla="*/ 2147483647 h 467"/>
                <a:gd name="T8" fmla="*/ 2147483647 w 316"/>
                <a:gd name="T9" fmla="*/ 2147483647 h 467"/>
                <a:gd name="T10" fmla="*/ 2147483647 w 316"/>
                <a:gd name="T11" fmla="*/ 2147483647 h 467"/>
                <a:gd name="T12" fmla="*/ 2147483647 w 316"/>
                <a:gd name="T13" fmla="*/ 2147483647 h 467"/>
                <a:gd name="T14" fmla="*/ 2147483647 w 316"/>
                <a:gd name="T15" fmla="*/ 2147483647 h 467"/>
                <a:gd name="T16" fmla="*/ 2147483647 w 316"/>
                <a:gd name="T17" fmla="*/ 2147483647 h 467"/>
                <a:gd name="T18" fmla="*/ 2147483647 w 316"/>
                <a:gd name="T19" fmla="*/ 2147483647 h 467"/>
                <a:gd name="T20" fmla="*/ 2147483647 w 316"/>
                <a:gd name="T21" fmla="*/ 2147483647 h 467"/>
                <a:gd name="T22" fmla="*/ 2147483647 w 316"/>
                <a:gd name="T23" fmla="*/ 2147483647 h 467"/>
                <a:gd name="T24" fmla="*/ 2147483647 w 316"/>
                <a:gd name="T25" fmla="*/ 2147483647 h 467"/>
                <a:gd name="T26" fmla="*/ 2147483647 w 316"/>
                <a:gd name="T27" fmla="*/ 2147483647 h 467"/>
                <a:gd name="T28" fmla="*/ 2147483647 w 316"/>
                <a:gd name="T29" fmla="*/ 2147483647 h 467"/>
                <a:gd name="T30" fmla="*/ 2147483647 w 316"/>
                <a:gd name="T31" fmla="*/ 2147483647 h 467"/>
                <a:gd name="T32" fmla="*/ 2147483647 w 316"/>
                <a:gd name="T33" fmla="*/ 2147483647 h 467"/>
                <a:gd name="T34" fmla="*/ 2147483647 w 316"/>
                <a:gd name="T35" fmla="*/ 2147483647 h 467"/>
                <a:gd name="T36" fmla="*/ 2147483647 w 316"/>
                <a:gd name="T37" fmla="*/ 2147483647 h 467"/>
                <a:gd name="T38" fmla="*/ 2147483647 w 316"/>
                <a:gd name="T39" fmla="*/ 2147483647 h 467"/>
                <a:gd name="T40" fmla="*/ 2147483647 w 316"/>
                <a:gd name="T41" fmla="*/ 2147483647 h 467"/>
                <a:gd name="T42" fmla="*/ 2147483647 w 316"/>
                <a:gd name="T43" fmla="*/ 2147483647 h 467"/>
                <a:gd name="T44" fmla="*/ 2147483647 w 316"/>
                <a:gd name="T45" fmla="*/ 2147483647 h 467"/>
                <a:gd name="T46" fmla="*/ 2147483647 w 316"/>
                <a:gd name="T47" fmla="*/ 2147483647 h 467"/>
                <a:gd name="T48" fmla="*/ 2147483647 w 316"/>
                <a:gd name="T49" fmla="*/ 2147483647 h 467"/>
                <a:gd name="T50" fmla="*/ 2147483647 w 316"/>
                <a:gd name="T51" fmla="*/ 2147483647 h 467"/>
                <a:gd name="T52" fmla="*/ 2147483647 w 316"/>
                <a:gd name="T53" fmla="*/ 2147483647 h 467"/>
                <a:gd name="T54" fmla="*/ 2147483647 w 316"/>
                <a:gd name="T55" fmla="*/ 2147483647 h 467"/>
                <a:gd name="T56" fmla="*/ 2147483647 w 316"/>
                <a:gd name="T57" fmla="*/ 2147483647 h 467"/>
                <a:gd name="T58" fmla="*/ 2147483647 w 316"/>
                <a:gd name="T59" fmla="*/ 2147483647 h 467"/>
                <a:gd name="T60" fmla="*/ 2147483647 w 316"/>
                <a:gd name="T61" fmla="*/ 2147483647 h 467"/>
                <a:gd name="T62" fmla="*/ 2147483647 w 316"/>
                <a:gd name="T63" fmla="*/ 2147483647 h 467"/>
                <a:gd name="T64" fmla="*/ 2147483647 w 316"/>
                <a:gd name="T65" fmla="*/ 2147483647 h 467"/>
                <a:gd name="T66" fmla="*/ 2147483647 w 316"/>
                <a:gd name="T67" fmla="*/ 2147483647 h 4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9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5110" y="862866"/>
            <a:ext cx="463098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EOP</a:t>
            </a:r>
            <a:r>
              <a:rPr lang="zh-CN" altLang="en-US" dirty="0" smtClean="0">
                <a:solidFill>
                  <a:schemeClr val="bg1"/>
                </a:solidFill>
              </a:rPr>
              <a:t>系统的退货流程改造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0" name="组合 9"/>
            <p:cNvGrpSpPr/>
            <p:nvPr/>
          </p:nvGrpSpPr>
          <p:grpSpPr>
            <a:xfrm>
              <a:off x="271463" y="266700"/>
              <a:ext cx="2644353" cy="475953"/>
              <a:chOff x="271463" y="266700"/>
              <a:chExt cx="2644353" cy="475953"/>
            </a:xfrm>
          </p:grpSpPr>
          <p:sp>
            <p:nvSpPr>
              <p:cNvPr id="12" name="椭圆 37"/>
              <p:cNvSpPr>
                <a:spLocks noChangeArrowheads="1"/>
              </p:cNvSpPr>
              <p:nvPr/>
            </p:nvSpPr>
            <p:spPr bwMode="auto">
              <a:xfrm>
                <a:off x="271463" y="266700"/>
                <a:ext cx="468312" cy="468313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文本框 39"/>
              <p:cNvSpPr txBox="1">
                <a:spLocks noChangeArrowheads="1"/>
              </p:cNvSpPr>
              <p:nvPr/>
            </p:nvSpPr>
            <p:spPr bwMode="auto">
              <a:xfrm>
                <a:off x="782638" y="280988"/>
                <a:ext cx="21331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三、技术</a:t>
                </a:r>
                <a:r>
                  <a:rPr lang="zh-CN" altLang="en-US" sz="2400" b="1" dirty="0" smtClean="0">
                    <a:solidFill>
                      <a:srgbClr val="3A3A3A"/>
                    </a:solidFill>
                    <a:ea typeface="微软雅黑" pitchFamily="34" charset="-122"/>
                  </a:rPr>
                  <a:t>方案</a:t>
                </a:r>
                <a:endParaRPr lang="zh-CN" altLang="en-US" sz="2400" b="1" dirty="0">
                  <a:solidFill>
                    <a:srgbClr val="3A3A3A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24111" y="370661"/>
              <a:ext cx="184431" cy="272739"/>
            </a:xfrm>
            <a:custGeom>
              <a:avLst/>
              <a:gdLst>
                <a:gd name="T0" fmla="*/ 2147483647 w 316"/>
                <a:gd name="T1" fmla="*/ 2147483647 h 467"/>
                <a:gd name="T2" fmla="*/ 2147483647 w 316"/>
                <a:gd name="T3" fmla="*/ 2147483647 h 467"/>
                <a:gd name="T4" fmla="*/ 2147483647 w 316"/>
                <a:gd name="T5" fmla="*/ 2147483647 h 467"/>
                <a:gd name="T6" fmla="*/ 2147483647 w 316"/>
                <a:gd name="T7" fmla="*/ 2147483647 h 467"/>
                <a:gd name="T8" fmla="*/ 2147483647 w 316"/>
                <a:gd name="T9" fmla="*/ 2147483647 h 467"/>
                <a:gd name="T10" fmla="*/ 2147483647 w 316"/>
                <a:gd name="T11" fmla="*/ 2147483647 h 467"/>
                <a:gd name="T12" fmla="*/ 2147483647 w 316"/>
                <a:gd name="T13" fmla="*/ 2147483647 h 467"/>
                <a:gd name="T14" fmla="*/ 2147483647 w 316"/>
                <a:gd name="T15" fmla="*/ 2147483647 h 467"/>
                <a:gd name="T16" fmla="*/ 2147483647 w 316"/>
                <a:gd name="T17" fmla="*/ 2147483647 h 467"/>
                <a:gd name="T18" fmla="*/ 2147483647 w 316"/>
                <a:gd name="T19" fmla="*/ 2147483647 h 467"/>
                <a:gd name="T20" fmla="*/ 2147483647 w 316"/>
                <a:gd name="T21" fmla="*/ 2147483647 h 467"/>
                <a:gd name="T22" fmla="*/ 2147483647 w 316"/>
                <a:gd name="T23" fmla="*/ 2147483647 h 467"/>
                <a:gd name="T24" fmla="*/ 2147483647 w 316"/>
                <a:gd name="T25" fmla="*/ 2147483647 h 467"/>
                <a:gd name="T26" fmla="*/ 2147483647 w 316"/>
                <a:gd name="T27" fmla="*/ 2147483647 h 467"/>
                <a:gd name="T28" fmla="*/ 2147483647 w 316"/>
                <a:gd name="T29" fmla="*/ 2147483647 h 467"/>
                <a:gd name="T30" fmla="*/ 2147483647 w 316"/>
                <a:gd name="T31" fmla="*/ 2147483647 h 467"/>
                <a:gd name="T32" fmla="*/ 2147483647 w 316"/>
                <a:gd name="T33" fmla="*/ 2147483647 h 467"/>
                <a:gd name="T34" fmla="*/ 2147483647 w 316"/>
                <a:gd name="T35" fmla="*/ 2147483647 h 467"/>
                <a:gd name="T36" fmla="*/ 2147483647 w 316"/>
                <a:gd name="T37" fmla="*/ 2147483647 h 467"/>
                <a:gd name="T38" fmla="*/ 2147483647 w 316"/>
                <a:gd name="T39" fmla="*/ 2147483647 h 467"/>
                <a:gd name="T40" fmla="*/ 2147483647 w 316"/>
                <a:gd name="T41" fmla="*/ 2147483647 h 467"/>
                <a:gd name="T42" fmla="*/ 2147483647 w 316"/>
                <a:gd name="T43" fmla="*/ 2147483647 h 467"/>
                <a:gd name="T44" fmla="*/ 2147483647 w 316"/>
                <a:gd name="T45" fmla="*/ 2147483647 h 467"/>
                <a:gd name="T46" fmla="*/ 2147483647 w 316"/>
                <a:gd name="T47" fmla="*/ 2147483647 h 467"/>
                <a:gd name="T48" fmla="*/ 2147483647 w 316"/>
                <a:gd name="T49" fmla="*/ 2147483647 h 467"/>
                <a:gd name="T50" fmla="*/ 2147483647 w 316"/>
                <a:gd name="T51" fmla="*/ 2147483647 h 467"/>
                <a:gd name="T52" fmla="*/ 2147483647 w 316"/>
                <a:gd name="T53" fmla="*/ 2147483647 h 467"/>
                <a:gd name="T54" fmla="*/ 2147483647 w 316"/>
                <a:gd name="T55" fmla="*/ 2147483647 h 467"/>
                <a:gd name="T56" fmla="*/ 2147483647 w 316"/>
                <a:gd name="T57" fmla="*/ 2147483647 h 467"/>
                <a:gd name="T58" fmla="*/ 2147483647 w 316"/>
                <a:gd name="T59" fmla="*/ 2147483647 h 467"/>
                <a:gd name="T60" fmla="*/ 2147483647 w 316"/>
                <a:gd name="T61" fmla="*/ 2147483647 h 467"/>
                <a:gd name="T62" fmla="*/ 2147483647 w 316"/>
                <a:gd name="T63" fmla="*/ 2147483647 h 467"/>
                <a:gd name="T64" fmla="*/ 2147483647 w 316"/>
                <a:gd name="T65" fmla="*/ 2147483647 h 467"/>
                <a:gd name="T66" fmla="*/ 2147483647 w 316"/>
                <a:gd name="T67" fmla="*/ 2147483647 h 4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4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圆角矩形 16"/>
          <p:cNvSpPr>
            <a:spLocks noChangeArrowheads="1"/>
          </p:cNvSpPr>
          <p:nvPr/>
        </p:nvSpPr>
        <p:spPr bwMode="auto">
          <a:xfrm>
            <a:off x="-140529" y="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2" name="文本框 49"/>
          <p:cNvSpPr txBox="1">
            <a:spLocks noChangeArrowheads="1"/>
          </p:cNvSpPr>
          <p:nvPr/>
        </p:nvSpPr>
        <p:spPr bwMode="auto">
          <a:xfrm>
            <a:off x="3275856" y="2267253"/>
            <a:ext cx="295232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00" dirty="0">
                <a:solidFill>
                  <a:srgbClr val="080800"/>
                </a:solidFill>
              </a:rPr>
              <a:t>一、项目概述</a:t>
            </a:r>
          </a:p>
        </p:txBody>
      </p:sp>
      <p:pic>
        <p:nvPicPr>
          <p:cNvPr id="38" name="图片 30" descr="海棠湾免税购物城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318" y="87474"/>
            <a:ext cx="1565672" cy="46315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2051720" y="1945506"/>
            <a:ext cx="1130300" cy="1130300"/>
            <a:chOff x="0" y="0"/>
            <a:chExt cx="1318727" cy="1318727"/>
          </a:xfrm>
        </p:grpSpPr>
        <p:sp>
          <p:nvSpPr>
            <p:cNvPr id="10" name="椭圆 1"/>
            <p:cNvSpPr>
              <a:spLocks noChangeArrowheads="1"/>
            </p:cNvSpPr>
            <p:nvPr/>
          </p:nvSpPr>
          <p:spPr bwMode="auto">
            <a:xfrm>
              <a:off x="0" y="0"/>
              <a:ext cx="1318727" cy="1318727"/>
            </a:xfrm>
            <a:prstGeom prst="ellips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0D0D0D"/>
                </a:solidFill>
                <a:ea typeface="微软雅黑" pitchFamily="34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17586" y="413518"/>
              <a:ext cx="1083553" cy="597017"/>
            </a:xfrm>
            <a:custGeom>
              <a:avLst/>
              <a:gdLst>
                <a:gd name="T0" fmla="*/ 2147483647 w 683"/>
                <a:gd name="T1" fmla="*/ 2147483647 h 376"/>
                <a:gd name="T2" fmla="*/ 2147483647 w 683"/>
                <a:gd name="T3" fmla="*/ 2147483647 h 376"/>
                <a:gd name="T4" fmla="*/ 2147483647 w 683"/>
                <a:gd name="T5" fmla="*/ 2147483647 h 376"/>
                <a:gd name="T6" fmla="*/ 2147483647 w 683"/>
                <a:gd name="T7" fmla="*/ 2147483647 h 376"/>
                <a:gd name="T8" fmla="*/ 2147483647 w 683"/>
                <a:gd name="T9" fmla="*/ 2147483647 h 376"/>
                <a:gd name="T10" fmla="*/ 2147483647 w 683"/>
                <a:gd name="T11" fmla="*/ 2147483647 h 376"/>
                <a:gd name="T12" fmla="*/ 2147483647 w 683"/>
                <a:gd name="T13" fmla="*/ 2147483647 h 376"/>
                <a:gd name="T14" fmla="*/ 2147483647 w 683"/>
                <a:gd name="T15" fmla="*/ 2147483647 h 376"/>
                <a:gd name="T16" fmla="*/ 2147483647 w 683"/>
                <a:gd name="T17" fmla="*/ 2147483647 h 376"/>
                <a:gd name="T18" fmla="*/ 2147483647 w 683"/>
                <a:gd name="T19" fmla="*/ 2147483647 h 376"/>
                <a:gd name="T20" fmla="*/ 2147483647 w 683"/>
                <a:gd name="T21" fmla="*/ 2147483647 h 376"/>
                <a:gd name="T22" fmla="*/ 2147483647 w 683"/>
                <a:gd name="T23" fmla="*/ 2147483647 h 376"/>
                <a:gd name="T24" fmla="*/ 2147483647 w 683"/>
                <a:gd name="T25" fmla="*/ 2147483647 h 376"/>
                <a:gd name="T26" fmla="*/ 2147483647 w 683"/>
                <a:gd name="T27" fmla="*/ 2147483647 h 376"/>
                <a:gd name="T28" fmla="*/ 2147483647 w 683"/>
                <a:gd name="T29" fmla="*/ 2147483647 h 376"/>
                <a:gd name="T30" fmla="*/ 2147483647 w 683"/>
                <a:gd name="T31" fmla="*/ 2147483647 h 376"/>
                <a:gd name="T32" fmla="*/ 2147483647 w 683"/>
                <a:gd name="T33" fmla="*/ 2147483647 h 376"/>
                <a:gd name="T34" fmla="*/ 2147483647 w 683"/>
                <a:gd name="T35" fmla="*/ 2147483647 h 376"/>
                <a:gd name="T36" fmla="*/ 2147483647 w 683"/>
                <a:gd name="T37" fmla="*/ 2147483647 h 376"/>
                <a:gd name="T38" fmla="*/ 2147483647 w 683"/>
                <a:gd name="T39" fmla="*/ 2147483647 h 376"/>
                <a:gd name="T40" fmla="*/ 2147483647 w 683"/>
                <a:gd name="T41" fmla="*/ 2147483647 h 376"/>
                <a:gd name="T42" fmla="*/ 2147483647 w 683"/>
                <a:gd name="T43" fmla="*/ 2147483647 h 376"/>
                <a:gd name="T44" fmla="*/ 2147483647 w 683"/>
                <a:gd name="T45" fmla="*/ 2147483647 h 376"/>
                <a:gd name="T46" fmla="*/ 2147483647 w 683"/>
                <a:gd name="T47" fmla="*/ 2147483647 h 376"/>
                <a:gd name="T48" fmla="*/ 2147483647 w 683"/>
                <a:gd name="T49" fmla="*/ 2147483647 h 376"/>
                <a:gd name="T50" fmla="*/ 2147483647 w 683"/>
                <a:gd name="T51" fmla="*/ 2147483647 h 376"/>
                <a:gd name="T52" fmla="*/ 2147483647 w 683"/>
                <a:gd name="T53" fmla="*/ 2147483647 h 376"/>
                <a:gd name="T54" fmla="*/ 2147483647 w 683"/>
                <a:gd name="T55" fmla="*/ 2147483647 h 376"/>
                <a:gd name="T56" fmla="*/ 0 w 683"/>
                <a:gd name="T57" fmla="*/ 2147483647 h 376"/>
                <a:gd name="T58" fmla="*/ 2147483647 w 683"/>
                <a:gd name="T59" fmla="*/ 2147483647 h 3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5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圆角矩形 16"/>
          <p:cNvSpPr>
            <a:spLocks noChangeArrowheads="1"/>
          </p:cNvSpPr>
          <p:nvPr/>
        </p:nvSpPr>
        <p:spPr bwMode="auto">
          <a:xfrm>
            <a:off x="-140529" y="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2" name="文本框 49"/>
          <p:cNvSpPr txBox="1">
            <a:spLocks noChangeArrowheads="1"/>
          </p:cNvSpPr>
          <p:nvPr/>
        </p:nvSpPr>
        <p:spPr bwMode="auto">
          <a:xfrm>
            <a:off x="3419872" y="2252145"/>
            <a:ext cx="316835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00" dirty="0" smtClean="0">
                <a:solidFill>
                  <a:srgbClr val="080800"/>
                </a:solidFill>
              </a:rPr>
              <a:t>四、实施与报价</a:t>
            </a:r>
            <a:endParaRPr lang="zh-CN" altLang="en-US" sz="3300" dirty="0">
              <a:solidFill>
                <a:srgbClr val="080800"/>
              </a:solidFill>
            </a:endParaRPr>
          </a:p>
        </p:txBody>
      </p:sp>
      <p:pic>
        <p:nvPicPr>
          <p:cNvPr id="38" name="图片 30" descr="海棠湾免税购物城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318" y="87474"/>
            <a:ext cx="1565672" cy="46315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2272060" y="1945506"/>
            <a:ext cx="1130300" cy="1130300"/>
            <a:chOff x="0" y="0"/>
            <a:chExt cx="1129689" cy="1129689"/>
          </a:xfrm>
        </p:grpSpPr>
        <p:pic>
          <p:nvPicPr>
            <p:cNvPr id="13" name="组合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40" y="341873"/>
              <a:ext cx="749808" cy="505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0" y="0"/>
              <a:ext cx="1129689" cy="1129689"/>
            </a:xfrm>
            <a:prstGeom prst="ellipse">
              <a:avLst/>
            </a:prstGeom>
            <a:noFill/>
            <a:ln w="12700">
              <a:solidFill>
                <a:srgbClr val="3A3A3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5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463" y="266700"/>
            <a:ext cx="3004393" cy="475953"/>
            <a:chOff x="271463" y="266700"/>
            <a:chExt cx="3004393" cy="475953"/>
          </a:xfrm>
        </p:grpSpPr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493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四、实施与报价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</p:grpSp>
      <p:pic>
        <p:nvPicPr>
          <p:cNvPr id="8" name="组合 2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3" y="402598"/>
            <a:ext cx="311104" cy="2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45"/>
          <p:cNvGrpSpPr>
            <a:grpSpLocks/>
          </p:cNvGrpSpPr>
          <p:nvPr/>
        </p:nvGrpSpPr>
        <p:grpSpPr bwMode="auto">
          <a:xfrm>
            <a:off x="899592" y="1779661"/>
            <a:ext cx="1640052" cy="2729345"/>
            <a:chOff x="-115544" y="-1"/>
            <a:chExt cx="1641543" cy="2729140"/>
          </a:xfrm>
        </p:grpSpPr>
        <p:sp>
          <p:nvSpPr>
            <p:cNvPr id="10" name="六边形 46"/>
            <p:cNvSpPr>
              <a:spLocks noChangeArrowheads="1"/>
            </p:cNvSpPr>
            <p:nvPr/>
          </p:nvSpPr>
          <p:spPr bwMode="auto">
            <a:xfrm rot="5400000">
              <a:off x="79687" y="87100"/>
              <a:ext cx="1262962" cy="1088759"/>
            </a:xfrm>
            <a:prstGeom prst="hexagon">
              <a:avLst>
                <a:gd name="adj" fmla="val 24999"/>
                <a:gd name="vf" fmla="val 115470"/>
              </a:avLst>
            </a:prstGeom>
            <a:noFill/>
            <a:ln w="19050">
              <a:solidFill>
                <a:srgbClr val="3A3A3A"/>
              </a:solidFill>
              <a:miter lim="800000"/>
              <a:headEnd/>
              <a:tailEnd/>
            </a:ln>
            <a:effectLst>
              <a:outerShdw sy="23000" kx="-1199993" algn="bl" rotWithShape="0">
                <a:srgbClr val="000000">
                  <a:alpha val="1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sz="100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1" name="Freeform 186"/>
            <p:cNvSpPr>
              <a:spLocks noEditPoints="1"/>
            </p:cNvSpPr>
            <p:nvPr/>
          </p:nvSpPr>
          <p:spPr bwMode="auto">
            <a:xfrm>
              <a:off x="444135" y="386194"/>
              <a:ext cx="534068" cy="534068"/>
            </a:xfrm>
            <a:custGeom>
              <a:avLst/>
              <a:gdLst>
                <a:gd name="T0" fmla="*/ 2147483647 w 174"/>
                <a:gd name="T1" fmla="*/ 2147483647 h 174"/>
                <a:gd name="T2" fmla="*/ 2147483647 w 174"/>
                <a:gd name="T3" fmla="*/ 2147483647 h 174"/>
                <a:gd name="T4" fmla="*/ 2147483647 w 174"/>
                <a:gd name="T5" fmla="*/ 0 h 174"/>
                <a:gd name="T6" fmla="*/ 2147483647 w 174"/>
                <a:gd name="T7" fmla="*/ 0 h 174"/>
                <a:gd name="T8" fmla="*/ 2147483647 w 174"/>
                <a:gd name="T9" fmla="*/ 2147483647 h 174"/>
                <a:gd name="T10" fmla="*/ 2147483647 w 174"/>
                <a:gd name="T11" fmla="*/ 2147483647 h 174"/>
                <a:gd name="T12" fmla="*/ 2147483647 w 174"/>
                <a:gd name="T13" fmla="*/ 2147483647 h 174"/>
                <a:gd name="T14" fmla="*/ 2147483647 w 174"/>
                <a:gd name="T15" fmla="*/ 2147483647 h 174"/>
                <a:gd name="T16" fmla="*/ 2147483647 w 174"/>
                <a:gd name="T17" fmla="*/ 2147483647 h 174"/>
                <a:gd name="T18" fmla="*/ 2147483647 w 174"/>
                <a:gd name="T19" fmla="*/ 2147483647 h 174"/>
                <a:gd name="T20" fmla="*/ 2147483647 w 174"/>
                <a:gd name="T21" fmla="*/ 2147483647 h 174"/>
                <a:gd name="T22" fmla="*/ 2147483647 w 174"/>
                <a:gd name="T23" fmla="*/ 2147483647 h 174"/>
                <a:gd name="T24" fmla="*/ 2147483647 w 174"/>
                <a:gd name="T25" fmla="*/ 2147483647 h 174"/>
                <a:gd name="T26" fmla="*/ 2147483647 w 174"/>
                <a:gd name="T27" fmla="*/ 2147483647 h 174"/>
                <a:gd name="T28" fmla="*/ 2147483647 w 174"/>
                <a:gd name="T29" fmla="*/ 2147483647 h 174"/>
                <a:gd name="T30" fmla="*/ 2147483647 w 174"/>
                <a:gd name="T31" fmla="*/ 2147483647 h 174"/>
                <a:gd name="T32" fmla="*/ 2147483647 w 174"/>
                <a:gd name="T33" fmla="*/ 2147483647 h 174"/>
                <a:gd name="T34" fmla="*/ 2147483647 w 174"/>
                <a:gd name="T35" fmla="*/ 2147483647 h 174"/>
                <a:gd name="T36" fmla="*/ 2147483647 w 174"/>
                <a:gd name="T37" fmla="*/ 2147483647 h 174"/>
                <a:gd name="T38" fmla="*/ 2147483647 w 174"/>
                <a:gd name="T39" fmla="*/ 2147483647 h 174"/>
                <a:gd name="T40" fmla="*/ 2147483647 w 174"/>
                <a:gd name="T41" fmla="*/ 2147483647 h 174"/>
                <a:gd name="T42" fmla="*/ 2147483647 w 174"/>
                <a:gd name="T43" fmla="*/ 2147483647 h 174"/>
                <a:gd name="T44" fmla="*/ 2147483647 w 174"/>
                <a:gd name="T45" fmla="*/ 2147483647 h 174"/>
                <a:gd name="T46" fmla="*/ 2147483647 w 174"/>
                <a:gd name="T47" fmla="*/ 2147483647 h 174"/>
                <a:gd name="T48" fmla="*/ 2147483647 w 174"/>
                <a:gd name="T49" fmla="*/ 2147483647 h 174"/>
                <a:gd name="T50" fmla="*/ 2147483647 w 174"/>
                <a:gd name="T51" fmla="*/ 2147483647 h 174"/>
                <a:gd name="T52" fmla="*/ 2147483647 w 174"/>
                <a:gd name="T53" fmla="*/ 2147483647 h 174"/>
                <a:gd name="T54" fmla="*/ 2147483647 w 174"/>
                <a:gd name="T55" fmla="*/ 2147483647 h 174"/>
                <a:gd name="T56" fmla="*/ 2147483647 w 174"/>
                <a:gd name="T57" fmla="*/ 2147483647 h 174"/>
                <a:gd name="T58" fmla="*/ 2147483647 w 174"/>
                <a:gd name="T59" fmla="*/ 2147483647 h 174"/>
                <a:gd name="T60" fmla="*/ 2147483647 w 174"/>
                <a:gd name="T61" fmla="*/ 2147483647 h 174"/>
                <a:gd name="T62" fmla="*/ 2147483647 w 174"/>
                <a:gd name="T63" fmla="*/ 2147483647 h 174"/>
                <a:gd name="T64" fmla="*/ 2147483647 w 174"/>
                <a:gd name="T65" fmla="*/ 2147483647 h 174"/>
                <a:gd name="T66" fmla="*/ 2147483647 w 174"/>
                <a:gd name="T67" fmla="*/ 2147483647 h 174"/>
                <a:gd name="T68" fmla="*/ 2147483647 w 174"/>
                <a:gd name="T69" fmla="*/ 2147483647 h 174"/>
                <a:gd name="T70" fmla="*/ 2147483647 w 174"/>
                <a:gd name="T71" fmla="*/ 2147483647 h 174"/>
                <a:gd name="T72" fmla="*/ 2147483647 w 174"/>
                <a:gd name="T73" fmla="*/ 2147483647 h 174"/>
                <a:gd name="T74" fmla="*/ 2147483647 w 174"/>
                <a:gd name="T75" fmla="*/ 2147483647 h 174"/>
                <a:gd name="T76" fmla="*/ 2147483647 w 174"/>
                <a:gd name="T77" fmla="*/ 2147483647 h 174"/>
                <a:gd name="T78" fmla="*/ 2147483647 w 174"/>
                <a:gd name="T79" fmla="*/ 2147483647 h 174"/>
                <a:gd name="T80" fmla="*/ 2147483647 w 174"/>
                <a:gd name="T81" fmla="*/ 2147483647 h 174"/>
                <a:gd name="T82" fmla="*/ 2147483647 w 174"/>
                <a:gd name="T83" fmla="*/ 2147483647 h 174"/>
                <a:gd name="T84" fmla="*/ 2147483647 w 174"/>
                <a:gd name="T85" fmla="*/ 2147483647 h 174"/>
                <a:gd name="T86" fmla="*/ 2147483647 w 174"/>
                <a:gd name="T87" fmla="*/ 2147483647 h 174"/>
                <a:gd name="T88" fmla="*/ 2147483647 w 174"/>
                <a:gd name="T89" fmla="*/ 2147483647 h 174"/>
                <a:gd name="T90" fmla="*/ 2147483647 w 174"/>
                <a:gd name="T91" fmla="*/ 2147483647 h 174"/>
                <a:gd name="T92" fmla="*/ 2147483647 w 174"/>
                <a:gd name="T93" fmla="*/ 2147483647 h 174"/>
                <a:gd name="T94" fmla="*/ 2147483647 w 174"/>
                <a:gd name="T95" fmla="*/ 2147483647 h 174"/>
                <a:gd name="T96" fmla="*/ 2147483647 w 174"/>
                <a:gd name="T97" fmla="*/ 2147483647 h 174"/>
                <a:gd name="T98" fmla="*/ 2147483647 w 174"/>
                <a:gd name="T99" fmla="*/ 2147483647 h 174"/>
                <a:gd name="T100" fmla="*/ 2147483647 w 174"/>
                <a:gd name="T101" fmla="*/ 2147483647 h 174"/>
                <a:gd name="T102" fmla="*/ 2147483647 w 174"/>
                <a:gd name="T103" fmla="*/ 2147483647 h 174"/>
                <a:gd name="T104" fmla="*/ 2147483647 w 174"/>
                <a:gd name="T105" fmla="*/ 2147483647 h 174"/>
                <a:gd name="T106" fmla="*/ 2147483647 w 174"/>
                <a:gd name="T107" fmla="*/ 2147483647 h 174"/>
                <a:gd name="T108" fmla="*/ 2147483647 w 174"/>
                <a:gd name="T109" fmla="*/ 2147483647 h 174"/>
                <a:gd name="T110" fmla="*/ 2147483647 w 174"/>
                <a:gd name="T111" fmla="*/ 2147483647 h 17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74" h="174">
                  <a:moveTo>
                    <a:pt x="85" y="72"/>
                  </a:move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85" y="72"/>
                    <a:pt x="85" y="72"/>
                  </a:cubicBezTo>
                  <a:close/>
                  <a:moveTo>
                    <a:pt x="119" y="109"/>
                  </a:moveTo>
                  <a:cubicBezTo>
                    <a:pt x="119" y="109"/>
                    <a:pt x="119" y="109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lose/>
                  <a:moveTo>
                    <a:pt x="120" y="109"/>
                  </a:moveTo>
                  <a:cubicBezTo>
                    <a:pt x="119" y="109"/>
                    <a:pt x="119" y="109"/>
                    <a:pt x="119" y="109"/>
                  </a:cubicBezTo>
                  <a:cubicBezTo>
                    <a:pt x="119" y="109"/>
                    <a:pt x="119" y="109"/>
                    <a:pt x="120" y="109"/>
                  </a:cubicBezTo>
                  <a:close/>
                  <a:moveTo>
                    <a:pt x="87" y="0"/>
                  </a:moveTo>
                  <a:cubicBezTo>
                    <a:pt x="39" y="0"/>
                    <a:pt x="0" y="39"/>
                    <a:pt x="0" y="87"/>
                  </a:cubicBezTo>
                  <a:cubicBezTo>
                    <a:pt x="0" y="135"/>
                    <a:pt x="39" y="174"/>
                    <a:pt x="87" y="174"/>
                  </a:cubicBezTo>
                  <a:cubicBezTo>
                    <a:pt x="135" y="174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  <a:moveTo>
                    <a:pt x="143" y="34"/>
                  </a:moveTo>
                  <a:cubicBezTo>
                    <a:pt x="140" y="34"/>
                    <a:pt x="138" y="34"/>
                    <a:pt x="135" y="36"/>
                  </a:cubicBezTo>
                  <a:cubicBezTo>
                    <a:pt x="134" y="36"/>
                    <a:pt x="134" y="37"/>
                    <a:pt x="132" y="37"/>
                  </a:cubicBezTo>
                  <a:cubicBezTo>
                    <a:pt x="131" y="38"/>
                    <a:pt x="130" y="37"/>
                    <a:pt x="129" y="38"/>
                  </a:cubicBezTo>
                  <a:cubicBezTo>
                    <a:pt x="125" y="39"/>
                    <a:pt x="126" y="48"/>
                    <a:pt x="120" y="46"/>
                  </a:cubicBezTo>
                  <a:cubicBezTo>
                    <a:pt x="118" y="46"/>
                    <a:pt x="116" y="43"/>
                    <a:pt x="115" y="41"/>
                  </a:cubicBezTo>
                  <a:cubicBezTo>
                    <a:pt x="114" y="39"/>
                    <a:pt x="112" y="38"/>
                    <a:pt x="113" y="36"/>
                  </a:cubicBezTo>
                  <a:cubicBezTo>
                    <a:pt x="113" y="36"/>
                    <a:pt x="112" y="36"/>
                    <a:pt x="111" y="36"/>
                  </a:cubicBezTo>
                  <a:cubicBezTo>
                    <a:pt x="112" y="34"/>
                    <a:pt x="115" y="34"/>
                    <a:pt x="116" y="33"/>
                  </a:cubicBezTo>
                  <a:cubicBezTo>
                    <a:pt x="117" y="31"/>
                    <a:pt x="112" y="31"/>
                    <a:pt x="111" y="30"/>
                  </a:cubicBezTo>
                  <a:cubicBezTo>
                    <a:pt x="113" y="29"/>
                    <a:pt x="113" y="31"/>
                    <a:pt x="115" y="31"/>
                  </a:cubicBezTo>
                  <a:cubicBezTo>
                    <a:pt x="116" y="30"/>
                    <a:pt x="114" y="28"/>
                    <a:pt x="113" y="28"/>
                  </a:cubicBezTo>
                  <a:cubicBezTo>
                    <a:pt x="113" y="28"/>
                    <a:pt x="108" y="30"/>
                    <a:pt x="111" y="27"/>
                  </a:cubicBezTo>
                  <a:cubicBezTo>
                    <a:pt x="107" y="25"/>
                    <a:pt x="104" y="22"/>
                    <a:pt x="100" y="20"/>
                  </a:cubicBezTo>
                  <a:cubicBezTo>
                    <a:pt x="100" y="23"/>
                    <a:pt x="105" y="24"/>
                    <a:pt x="107" y="25"/>
                  </a:cubicBezTo>
                  <a:cubicBezTo>
                    <a:pt x="106" y="26"/>
                    <a:pt x="105" y="28"/>
                    <a:pt x="103" y="27"/>
                  </a:cubicBezTo>
                  <a:cubicBezTo>
                    <a:pt x="102" y="27"/>
                    <a:pt x="103" y="25"/>
                    <a:pt x="101" y="25"/>
                  </a:cubicBezTo>
                  <a:cubicBezTo>
                    <a:pt x="100" y="28"/>
                    <a:pt x="104" y="27"/>
                    <a:pt x="104" y="29"/>
                  </a:cubicBezTo>
                  <a:cubicBezTo>
                    <a:pt x="104" y="31"/>
                    <a:pt x="103" y="30"/>
                    <a:pt x="102" y="30"/>
                  </a:cubicBezTo>
                  <a:cubicBezTo>
                    <a:pt x="102" y="30"/>
                    <a:pt x="100" y="29"/>
                    <a:pt x="100" y="30"/>
                  </a:cubicBezTo>
                  <a:cubicBezTo>
                    <a:pt x="100" y="31"/>
                    <a:pt x="102" y="30"/>
                    <a:pt x="103" y="32"/>
                  </a:cubicBezTo>
                  <a:cubicBezTo>
                    <a:pt x="100" y="32"/>
                    <a:pt x="99" y="31"/>
                    <a:pt x="96" y="29"/>
                  </a:cubicBezTo>
                  <a:cubicBezTo>
                    <a:pt x="94" y="28"/>
                    <a:pt x="93" y="28"/>
                    <a:pt x="90" y="28"/>
                  </a:cubicBezTo>
                  <a:cubicBezTo>
                    <a:pt x="90" y="28"/>
                    <a:pt x="92" y="27"/>
                    <a:pt x="93" y="27"/>
                  </a:cubicBezTo>
                  <a:cubicBezTo>
                    <a:pt x="93" y="26"/>
                    <a:pt x="95" y="25"/>
                    <a:pt x="95" y="24"/>
                  </a:cubicBezTo>
                  <a:cubicBezTo>
                    <a:pt x="95" y="23"/>
                    <a:pt x="95" y="23"/>
                    <a:pt x="93" y="22"/>
                  </a:cubicBezTo>
                  <a:cubicBezTo>
                    <a:pt x="92" y="21"/>
                    <a:pt x="90" y="19"/>
                    <a:pt x="89" y="19"/>
                  </a:cubicBezTo>
                  <a:cubicBezTo>
                    <a:pt x="83" y="18"/>
                    <a:pt x="87" y="24"/>
                    <a:pt x="82" y="25"/>
                  </a:cubicBezTo>
                  <a:cubicBezTo>
                    <a:pt x="82" y="25"/>
                    <a:pt x="83" y="25"/>
                    <a:pt x="83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1" y="25"/>
                    <a:pt x="79" y="25"/>
                    <a:pt x="79" y="25"/>
                  </a:cubicBezTo>
                  <a:cubicBezTo>
                    <a:pt x="78" y="26"/>
                    <a:pt x="78" y="27"/>
                    <a:pt x="78" y="28"/>
                  </a:cubicBezTo>
                  <a:cubicBezTo>
                    <a:pt x="77" y="29"/>
                    <a:pt x="75" y="29"/>
                    <a:pt x="74" y="30"/>
                  </a:cubicBezTo>
                  <a:cubicBezTo>
                    <a:pt x="73" y="31"/>
                    <a:pt x="71" y="32"/>
                    <a:pt x="70" y="34"/>
                  </a:cubicBezTo>
                  <a:cubicBezTo>
                    <a:pt x="68" y="38"/>
                    <a:pt x="75" y="39"/>
                    <a:pt x="78" y="41"/>
                  </a:cubicBezTo>
                  <a:cubicBezTo>
                    <a:pt x="80" y="41"/>
                    <a:pt x="84" y="42"/>
                    <a:pt x="84" y="43"/>
                  </a:cubicBezTo>
                  <a:cubicBezTo>
                    <a:pt x="85" y="44"/>
                    <a:pt x="83" y="46"/>
                    <a:pt x="85" y="47"/>
                  </a:cubicBezTo>
                  <a:cubicBezTo>
                    <a:pt x="86" y="47"/>
                    <a:pt x="87" y="47"/>
                    <a:pt x="88" y="46"/>
                  </a:cubicBezTo>
                  <a:cubicBezTo>
                    <a:pt x="89" y="45"/>
                    <a:pt x="88" y="45"/>
                    <a:pt x="87" y="44"/>
                  </a:cubicBezTo>
                  <a:cubicBezTo>
                    <a:pt x="87" y="42"/>
                    <a:pt x="88" y="43"/>
                    <a:pt x="89" y="42"/>
                  </a:cubicBezTo>
                  <a:cubicBezTo>
                    <a:pt x="91" y="40"/>
                    <a:pt x="90" y="40"/>
                    <a:pt x="90" y="37"/>
                  </a:cubicBezTo>
                  <a:cubicBezTo>
                    <a:pt x="89" y="36"/>
                    <a:pt x="88" y="33"/>
                    <a:pt x="89" y="32"/>
                  </a:cubicBezTo>
                  <a:cubicBezTo>
                    <a:pt x="91" y="30"/>
                    <a:pt x="94" y="32"/>
                    <a:pt x="96" y="32"/>
                  </a:cubicBezTo>
                  <a:cubicBezTo>
                    <a:pt x="97" y="33"/>
                    <a:pt x="98" y="35"/>
                    <a:pt x="99" y="36"/>
                  </a:cubicBezTo>
                  <a:cubicBezTo>
                    <a:pt x="99" y="36"/>
                    <a:pt x="100" y="37"/>
                    <a:pt x="101" y="37"/>
                  </a:cubicBezTo>
                  <a:cubicBezTo>
                    <a:pt x="103" y="37"/>
                    <a:pt x="102" y="36"/>
                    <a:pt x="103" y="35"/>
                  </a:cubicBezTo>
                  <a:cubicBezTo>
                    <a:pt x="105" y="33"/>
                    <a:pt x="106" y="36"/>
                    <a:pt x="107" y="38"/>
                  </a:cubicBezTo>
                  <a:cubicBezTo>
                    <a:pt x="108" y="40"/>
                    <a:pt x="108" y="41"/>
                    <a:pt x="110" y="42"/>
                  </a:cubicBezTo>
                  <a:cubicBezTo>
                    <a:pt x="111" y="42"/>
                    <a:pt x="114" y="45"/>
                    <a:pt x="113" y="46"/>
                  </a:cubicBezTo>
                  <a:cubicBezTo>
                    <a:pt x="113" y="47"/>
                    <a:pt x="110" y="48"/>
                    <a:pt x="109" y="49"/>
                  </a:cubicBezTo>
                  <a:cubicBezTo>
                    <a:pt x="105" y="50"/>
                    <a:pt x="99" y="47"/>
                    <a:pt x="98" y="52"/>
                  </a:cubicBezTo>
                  <a:cubicBezTo>
                    <a:pt x="99" y="52"/>
                    <a:pt x="103" y="49"/>
                    <a:pt x="104" y="50"/>
                  </a:cubicBezTo>
                  <a:cubicBezTo>
                    <a:pt x="105" y="51"/>
                    <a:pt x="104" y="52"/>
                    <a:pt x="104" y="53"/>
                  </a:cubicBezTo>
                  <a:cubicBezTo>
                    <a:pt x="105" y="55"/>
                    <a:pt x="106" y="54"/>
                    <a:pt x="108" y="53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10" y="53"/>
                    <a:pt x="110" y="53"/>
                    <a:pt x="111" y="51"/>
                  </a:cubicBezTo>
                  <a:cubicBezTo>
                    <a:pt x="111" y="50"/>
                    <a:pt x="112" y="49"/>
                    <a:pt x="112" y="48"/>
                  </a:cubicBezTo>
                  <a:cubicBezTo>
                    <a:pt x="114" y="47"/>
                    <a:pt x="114" y="48"/>
                    <a:pt x="115" y="49"/>
                  </a:cubicBezTo>
                  <a:cubicBezTo>
                    <a:pt x="115" y="49"/>
                    <a:pt x="118" y="53"/>
                    <a:pt x="117" y="53"/>
                  </a:cubicBezTo>
                  <a:cubicBezTo>
                    <a:pt x="114" y="52"/>
                    <a:pt x="111" y="52"/>
                    <a:pt x="109" y="54"/>
                  </a:cubicBezTo>
                  <a:cubicBezTo>
                    <a:pt x="107" y="55"/>
                    <a:pt x="106" y="56"/>
                    <a:pt x="104" y="57"/>
                  </a:cubicBezTo>
                  <a:cubicBezTo>
                    <a:pt x="104" y="57"/>
                    <a:pt x="101" y="57"/>
                    <a:pt x="101" y="57"/>
                  </a:cubicBezTo>
                  <a:cubicBezTo>
                    <a:pt x="102" y="56"/>
                    <a:pt x="104" y="55"/>
                    <a:pt x="104" y="55"/>
                  </a:cubicBezTo>
                  <a:cubicBezTo>
                    <a:pt x="102" y="54"/>
                    <a:pt x="101" y="55"/>
                    <a:pt x="99" y="57"/>
                  </a:cubicBezTo>
                  <a:cubicBezTo>
                    <a:pt x="98" y="57"/>
                    <a:pt x="97" y="59"/>
                    <a:pt x="96" y="60"/>
                  </a:cubicBezTo>
                  <a:cubicBezTo>
                    <a:pt x="95" y="60"/>
                    <a:pt x="94" y="61"/>
                    <a:pt x="94" y="61"/>
                  </a:cubicBezTo>
                  <a:cubicBezTo>
                    <a:pt x="93" y="62"/>
                    <a:pt x="93" y="63"/>
                    <a:pt x="93" y="64"/>
                  </a:cubicBezTo>
                  <a:cubicBezTo>
                    <a:pt x="92" y="64"/>
                    <a:pt x="91" y="64"/>
                    <a:pt x="91" y="64"/>
                  </a:cubicBezTo>
                  <a:cubicBezTo>
                    <a:pt x="90" y="65"/>
                    <a:pt x="91" y="66"/>
                    <a:pt x="91" y="67"/>
                  </a:cubicBezTo>
                  <a:cubicBezTo>
                    <a:pt x="91" y="68"/>
                    <a:pt x="88" y="69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7" y="70"/>
                    <a:pt x="86" y="71"/>
                    <a:pt x="85" y="72"/>
                  </a:cubicBezTo>
                  <a:cubicBezTo>
                    <a:pt x="86" y="74"/>
                    <a:pt x="87" y="77"/>
                    <a:pt x="86" y="78"/>
                  </a:cubicBezTo>
                  <a:cubicBezTo>
                    <a:pt x="85" y="81"/>
                    <a:pt x="84" y="76"/>
                    <a:pt x="83" y="75"/>
                  </a:cubicBezTo>
                  <a:cubicBezTo>
                    <a:pt x="81" y="72"/>
                    <a:pt x="76" y="74"/>
                    <a:pt x="72" y="75"/>
                  </a:cubicBezTo>
                  <a:cubicBezTo>
                    <a:pt x="68" y="75"/>
                    <a:pt x="64" y="80"/>
                    <a:pt x="67" y="85"/>
                  </a:cubicBezTo>
                  <a:cubicBezTo>
                    <a:pt x="68" y="87"/>
                    <a:pt x="70" y="88"/>
                    <a:pt x="72" y="87"/>
                  </a:cubicBezTo>
                  <a:cubicBezTo>
                    <a:pt x="75" y="87"/>
                    <a:pt x="75" y="84"/>
                    <a:pt x="77" y="84"/>
                  </a:cubicBezTo>
                  <a:cubicBezTo>
                    <a:pt x="81" y="84"/>
                    <a:pt x="77" y="87"/>
                    <a:pt x="77" y="89"/>
                  </a:cubicBezTo>
                  <a:cubicBezTo>
                    <a:pt x="77" y="90"/>
                    <a:pt x="77" y="90"/>
                    <a:pt x="79" y="90"/>
                  </a:cubicBezTo>
                  <a:cubicBezTo>
                    <a:pt x="80" y="91"/>
                    <a:pt x="81" y="90"/>
                    <a:pt x="82" y="91"/>
                  </a:cubicBezTo>
                  <a:cubicBezTo>
                    <a:pt x="82" y="91"/>
                    <a:pt x="82" y="93"/>
                    <a:pt x="83" y="92"/>
                  </a:cubicBezTo>
                  <a:cubicBezTo>
                    <a:pt x="82" y="93"/>
                    <a:pt x="82" y="96"/>
                    <a:pt x="84" y="97"/>
                  </a:cubicBezTo>
                  <a:cubicBezTo>
                    <a:pt x="85" y="98"/>
                    <a:pt x="87" y="97"/>
                    <a:pt x="89" y="98"/>
                  </a:cubicBezTo>
                  <a:cubicBezTo>
                    <a:pt x="92" y="99"/>
                    <a:pt x="90" y="98"/>
                    <a:pt x="93" y="96"/>
                  </a:cubicBezTo>
                  <a:cubicBezTo>
                    <a:pt x="95" y="95"/>
                    <a:pt x="95" y="96"/>
                    <a:pt x="97" y="96"/>
                  </a:cubicBezTo>
                  <a:cubicBezTo>
                    <a:pt x="98" y="96"/>
                    <a:pt x="98" y="95"/>
                    <a:pt x="100" y="95"/>
                  </a:cubicBezTo>
                  <a:cubicBezTo>
                    <a:pt x="101" y="95"/>
                    <a:pt x="101" y="96"/>
                    <a:pt x="103" y="97"/>
                  </a:cubicBezTo>
                  <a:cubicBezTo>
                    <a:pt x="103" y="97"/>
                    <a:pt x="104" y="96"/>
                    <a:pt x="105" y="96"/>
                  </a:cubicBezTo>
                  <a:cubicBezTo>
                    <a:pt x="107" y="97"/>
                    <a:pt x="109" y="98"/>
                    <a:pt x="111" y="100"/>
                  </a:cubicBezTo>
                  <a:cubicBezTo>
                    <a:pt x="113" y="101"/>
                    <a:pt x="114" y="101"/>
                    <a:pt x="116" y="102"/>
                  </a:cubicBezTo>
                  <a:cubicBezTo>
                    <a:pt x="118" y="102"/>
                    <a:pt x="120" y="104"/>
                    <a:pt x="120" y="106"/>
                  </a:cubicBezTo>
                  <a:cubicBezTo>
                    <a:pt x="120" y="106"/>
                    <a:pt x="119" y="108"/>
                    <a:pt x="119" y="109"/>
                  </a:cubicBezTo>
                  <a:cubicBezTo>
                    <a:pt x="119" y="109"/>
                    <a:pt x="122" y="108"/>
                    <a:pt x="123" y="108"/>
                  </a:cubicBezTo>
                  <a:cubicBezTo>
                    <a:pt x="122" y="109"/>
                    <a:pt x="121" y="110"/>
                    <a:pt x="121" y="109"/>
                  </a:cubicBezTo>
                  <a:cubicBezTo>
                    <a:pt x="121" y="110"/>
                    <a:pt x="122" y="110"/>
                    <a:pt x="122" y="111"/>
                  </a:cubicBezTo>
                  <a:cubicBezTo>
                    <a:pt x="123" y="108"/>
                    <a:pt x="125" y="109"/>
                    <a:pt x="126" y="110"/>
                  </a:cubicBezTo>
                  <a:cubicBezTo>
                    <a:pt x="128" y="111"/>
                    <a:pt x="130" y="111"/>
                    <a:pt x="132" y="111"/>
                  </a:cubicBezTo>
                  <a:cubicBezTo>
                    <a:pt x="133" y="112"/>
                    <a:pt x="136" y="113"/>
                    <a:pt x="137" y="114"/>
                  </a:cubicBezTo>
                  <a:cubicBezTo>
                    <a:pt x="138" y="115"/>
                    <a:pt x="138" y="117"/>
                    <a:pt x="137" y="119"/>
                  </a:cubicBezTo>
                  <a:cubicBezTo>
                    <a:pt x="135" y="121"/>
                    <a:pt x="134" y="121"/>
                    <a:pt x="133" y="123"/>
                  </a:cubicBezTo>
                  <a:cubicBezTo>
                    <a:pt x="132" y="125"/>
                    <a:pt x="133" y="127"/>
                    <a:pt x="132" y="129"/>
                  </a:cubicBezTo>
                  <a:cubicBezTo>
                    <a:pt x="132" y="131"/>
                    <a:pt x="131" y="130"/>
                    <a:pt x="130" y="132"/>
                  </a:cubicBezTo>
                  <a:cubicBezTo>
                    <a:pt x="128" y="133"/>
                    <a:pt x="130" y="133"/>
                    <a:pt x="128" y="134"/>
                  </a:cubicBezTo>
                  <a:cubicBezTo>
                    <a:pt x="126" y="135"/>
                    <a:pt x="124" y="134"/>
                    <a:pt x="123" y="137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7"/>
                    <a:pt x="122" y="138"/>
                    <a:pt x="122" y="139"/>
                  </a:cubicBezTo>
                  <a:cubicBezTo>
                    <a:pt x="121" y="140"/>
                    <a:pt x="121" y="141"/>
                    <a:pt x="120" y="142"/>
                  </a:cubicBezTo>
                  <a:cubicBezTo>
                    <a:pt x="119" y="143"/>
                    <a:pt x="115" y="148"/>
                    <a:pt x="115" y="147"/>
                  </a:cubicBezTo>
                  <a:cubicBezTo>
                    <a:pt x="115" y="147"/>
                    <a:pt x="112" y="148"/>
                    <a:pt x="112" y="147"/>
                  </a:cubicBezTo>
                  <a:cubicBezTo>
                    <a:pt x="112" y="148"/>
                    <a:pt x="112" y="148"/>
                    <a:pt x="113" y="148"/>
                  </a:cubicBezTo>
                  <a:cubicBezTo>
                    <a:pt x="112" y="152"/>
                    <a:pt x="110" y="153"/>
                    <a:pt x="106" y="153"/>
                  </a:cubicBezTo>
                  <a:cubicBezTo>
                    <a:pt x="107" y="155"/>
                    <a:pt x="105" y="154"/>
                    <a:pt x="104" y="155"/>
                  </a:cubicBezTo>
                  <a:cubicBezTo>
                    <a:pt x="103" y="156"/>
                    <a:pt x="103" y="158"/>
                    <a:pt x="103" y="158"/>
                  </a:cubicBezTo>
                  <a:cubicBezTo>
                    <a:pt x="103" y="159"/>
                    <a:pt x="101" y="161"/>
                    <a:pt x="101" y="161"/>
                  </a:cubicBezTo>
                  <a:cubicBezTo>
                    <a:pt x="101" y="162"/>
                    <a:pt x="102" y="162"/>
                    <a:pt x="102" y="163"/>
                  </a:cubicBezTo>
                  <a:cubicBezTo>
                    <a:pt x="99" y="163"/>
                    <a:pt x="96" y="164"/>
                    <a:pt x="93" y="164"/>
                  </a:cubicBezTo>
                  <a:cubicBezTo>
                    <a:pt x="94" y="163"/>
                    <a:pt x="94" y="163"/>
                    <a:pt x="92" y="163"/>
                  </a:cubicBezTo>
                  <a:cubicBezTo>
                    <a:pt x="93" y="161"/>
                    <a:pt x="94" y="161"/>
                    <a:pt x="94" y="159"/>
                  </a:cubicBezTo>
                  <a:cubicBezTo>
                    <a:pt x="94" y="159"/>
                    <a:pt x="94" y="159"/>
                    <a:pt x="94" y="158"/>
                  </a:cubicBezTo>
                  <a:cubicBezTo>
                    <a:pt x="95" y="156"/>
                    <a:pt x="95" y="157"/>
                    <a:pt x="94" y="155"/>
                  </a:cubicBezTo>
                  <a:cubicBezTo>
                    <a:pt x="94" y="152"/>
                    <a:pt x="95" y="151"/>
                    <a:pt x="96" y="147"/>
                  </a:cubicBezTo>
                  <a:cubicBezTo>
                    <a:pt x="97" y="144"/>
                    <a:pt x="97" y="139"/>
                    <a:pt x="97" y="136"/>
                  </a:cubicBezTo>
                  <a:cubicBezTo>
                    <a:pt x="98" y="134"/>
                    <a:pt x="98" y="130"/>
                    <a:pt x="98" y="129"/>
                  </a:cubicBezTo>
                  <a:cubicBezTo>
                    <a:pt x="97" y="127"/>
                    <a:pt x="94" y="125"/>
                    <a:pt x="92" y="124"/>
                  </a:cubicBezTo>
                  <a:cubicBezTo>
                    <a:pt x="90" y="122"/>
                    <a:pt x="89" y="120"/>
                    <a:pt x="88" y="118"/>
                  </a:cubicBezTo>
                  <a:cubicBezTo>
                    <a:pt x="87" y="117"/>
                    <a:pt x="86" y="116"/>
                    <a:pt x="86" y="114"/>
                  </a:cubicBezTo>
                  <a:cubicBezTo>
                    <a:pt x="85" y="112"/>
                    <a:pt x="86" y="113"/>
                    <a:pt x="86" y="112"/>
                  </a:cubicBezTo>
                  <a:cubicBezTo>
                    <a:pt x="86" y="110"/>
                    <a:pt x="86" y="109"/>
                    <a:pt x="86" y="107"/>
                  </a:cubicBezTo>
                  <a:cubicBezTo>
                    <a:pt x="87" y="106"/>
                    <a:pt x="89" y="105"/>
                    <a:pt x="89" y="103"/>
                  </a:cubicBezTo>
                  <a:cubicBezTo>
                    <a:pt x="90" y="101"/>
                    <a:pt x="89" y="99"/>
                    <a:pt x="88" y="99"/>
                  </a:cubicBezTo>
                  <a:cubicBezTo>
                    <a:pt x="87" y="99"/>
                    <a:pt x="86" y="99"/>
                    <a:pt x="85" y="99"/>
                  </a:cubicBezTo>
                  <a:cubicBezTo>
                    <a:pt x="84" y="99"/>
                    <a:pt x="82" y="98"/>
                    <a:pt x="81" y="97"/>
                  </a:cubicBezTo>
                  <a:cubicBezTo>
                    <a:pt x="80" y="96"/>
                    <a:pt x="79" y="94"/>
                    <a:pt x="78" y="93"/>
                  </a:cubicBezTo>
                  <a:cubicBezTo>
                    <a:pt x="77" y="93"/>
                    <a:pt x="76" y="93"/>
                    <a:pt x="75" y="93"/>
                  </a:cubicBezTo>
                  <a:cubicBezTo>
                    <a:pt x="73" y="92"/>
                    <a:pt x="72" y="91"/>
                    <a:pt x="71" y="90"/>
                  </a:cubicBezTo>
                  <a:cubicBezTo>
                    <a:pt x="70" y="89"/>
                    <a:pt x="69" y="90"/>
                    <a:pt x="67" y="90"/>
                  </a:cubicBezTo>
                  <a:cubicBezTo>
                    <a:pt x="65" y="90"/>
                    <a:pt x="63" y="88"/>
                    <a:pt x="62" y="88"/>
                  </a:cubicBezTo>
                  <a:cubicBezTo>
                    <a:pt x="59" y="87"/>
                    <a:pt x="57" y="85"/>
                    <a:pt x="56" y="82"/>
                  </a:cubicBezTo>
                  <a:cubicBezTo>
                    <a:pt x="55" y="80"/>
                    <a:pt x="54" y="79"/>
                    <a:pt x="52" y="77"/>
                  </a:cubicBezTo>
                  <a:cubicBezTo>
                    <a:pt x="51" y="75"/>
                    <a:pt x="50" y="73"/>
                    <a:pt x="47" y="72"/>
                  </a:cubicBezTo>
                  <a:cubicBezTo>
                    <a:pt x="47" y="72"/>
                    <a:pt x="48" y="74"/>
                    <a:pt x="48" y="75"/>
                  </a:cubicBezTo>
                  <a:cubicBezTo>
                    <a:pt x="49" y="76"/>
                    <a:pt x="50" y="78"/>
                    <a:pt x="52" y="79"/>
                  </a:cubicBezTo>
                  <a:cubicBezTo>
                    <a:pt x="53" y="82"/>
                    <a:pt x="52" y="82"/>
                    <a:pt x="51" y="80"/>
                  </a:cubicBezTo>
                  <a:cubicBezTo>
                    <a:pt x="49" y="77"/>
                    <a:pt x="47" y="75"/>
                    <a:pt x="45" y="72"/>
                  </a:cubicBezTo>
                  <a:cubicBezTo>
                    <a:pt x="44" y="71"/>
                    <a:pt x="45" y="70"/>
                    <a:pt x="44" y="69"/>
                  </a:cubicBezTo>
                  <a:cubicBezTo>
                    <a:pt x="43" y="68"/>
                    <a:pt x="41" y="68"/>
                    <a:pt x="40" y="67"/>
                  </a:cubicBezTo>
                  <a:cubicBezTo>
                    <a:pt x="37" y="64"/>
                    <a:pt x="36" y="59"/>
                    <a:pt x="36" y="55"/>
                  </a:cubicBezTo>
                  <a:cubicBezTo>
                    <a:pt x="36" y="53"/>
                    <a:pt x="37" y="52"/>
                    <a:pt x="37" y="51"/>
                  </a:cubicBezTo>
                  <a:cubicBezTo>
                    <a:pt x="37" y="49"/>
                    <a:pt x="36" y="48"/>
                    <a:pt x="35" y="48"/>
                  </a:cubicBezTo>
                  <a:cubicBezTo>
                    <a:pt x="35" y="47"/>
                    <a:pt x="34" y="46"/>
                    <a:pt x="34" y="46"/>
                  </a:cubicBezTo>
                  <a:cubicBezTo>
                    <a:pt x="33" y="45"/>
                    <a:pt x="32" y="43"/>
                    <a:pt x="31" y="42"/>
                  </a:cubicBezTo>
                  <a:cubicBezTo>
                    <a:pt x="30" y="41"/>
                    <a:pt x="28" y="40"/>
                    <a:pt x="27" y="39"/>
                  </a:cubicBezTo>
                  <a:cubicBezTo>
                    <a:pt x="35" y="29"/>
                    <a:pt x="46" y="20"/>
                    <a:pt x="58" y="15"/>
                  </a:cubicBezTo>
                  <a:cubicBezTo>
                    <a:pt x="58" y="16"/>
                    <a:pt x="58" y="17"/>
                    <a:pt x="59" y="17"/>
                  </a:cubicBezTo>
                  <a:cubicBezTo>
                    <a:pt x="60" y="19"/>
                    <a:pt x="61" y="19"/>
                    <a:pt x="63" y="19"/>
                  </a:cubicBezTo>
                  <a:cubicBezTo>
                    <a:pt x="62" y="21"/>
                    <a:pt x="60" y="21"/>
                    <a:pt x="58" y="21"/>
                  </a:cubicBezTo>
                  <a:cubicBezTo>
                    <a:pt x="56" y="21"/>
                    <a:pt x="53" y="20"/>
                    <a:pt x="52" y="22"/>
                  </a:cubicBezTo>
                  <a:cubicBezTo>
                    <a:pt x="53" y="23"/>
                    <a:pt x="55" y="25"/>
                    <a:pt x="55" y="22"/>
                  </a:cubicBezTo>
                  <a:cubicBezTo>
                    <a:pt x="57" y="22"/>
                    <a:pt x="59" y="22"/>
                    <a:pt x="61" y="23"/>
                  </a:cubicBezTo>
                  <a:cubicBezTo>
                    <a:pt x="62" y="23"/>
                    <a:pt x="65" y="24"/>
                    <a:pt x="65" y="23"/>
                  </a:cubicBezTo>
                  <a:cubicBezTo>
                    <a:pt x="66" y="23"/>
                    <a:pt x="66" y="21"/>
                    <a:pt x="66" y="21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6" y="19"/>
                    <a:pt x="67" y="20"/>
                    <a:pt x="69" y="21"/>
                  </a:cubicBezTo>
                  <a:cubicBezTo>
                    <a:pt x="67" y="22"/>
                    <a:pt x="68" y="25"/>
                    <a:pt x="70" y="23"/>
                  </a:cubicBezTo>
                  <a:cubicBezTo>
                    <a:pt x="72" y="21"/>
                    <a:pt x="70" y="20"/>
                    <a:pt x="68" y="19"/>
                  </a:cubicBezTo>
                  <a:cubicBezTo>
                    <a:pt x="70" y="16"/>
                    <a:pt x="71" y="16"/>
                    <a:pt x="73" y="19"/>
                  </a:cubicBezTo>
                  <a:cubicBezTo>
                    <a:pt x="73" y="17"/>
                    <a:pt x="74" y="18"/>
                    <a:pt x="76" y="18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5" y="17"/>
                    <a:pt x="74" y="17"/>
                    <a:pt x="74" y="17"/>
                  </a:cubicBezTo>
                  <a:cubicBezTo>
                    <a:pt x="75" y="15"/>
                    <a:pt x="74" y="14"/>
                    <a:pt x="76" y="14"/>
                  </a:cubicBezTo>
                  <a:cubicBezTo>
                    <a:pt x="78" y="13"/>
                    <a:pt x="83" y="13"/>
                    <a:pt x="83" y="12"/>
                  </a:cubicBezTo>
                  <a:cubicBezTo>
                    <a:pt x="80" y="13"/>
                    <a:pt x="76" y="13"/>
                    <a:pt x="73" y="14"/>
                  </a:cubicBezTo>
                  <a:cubicBezTo>
                    <a:pt x="72" y="15"/>
                    <a:pt x="70" y="17"/>
                    <a:pt x="69" y="16"/>
                  </a:cubicBezTo>
                  <a:cubicBezTo>
                    <a:pt x="68" y="14"/>
                    <a:pt x="70" y="12"/>
                    <a:pt x="71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6" y="10"/>
                    <a:pt x="81" y="10"/>
                    <a:pt x="87" y="10"/>
                  </a:cubicBezTo>
                  <a:cubicBezTo>
                    <a:pt x="91" y="10"/>
                    <a:pt x="94" y="10"/>
                    <a:pt x="98" y="10"/>
                  </a:cubicBezTo>
                  <a:cubicBezTo>
                    <a:pt x="96" y="11"/>
                    <a:pt x="97" y="11"/>
                    <a:pt x="96" y="12"/>
                  </a:cubicBezTo>
                  <a:cubicBezTo>
                    <a:pt x="95" y="13"/>
                    <a:pt x="92" y="14"/>
                    <a:pt x="90" y="15"/>
                  </a:cubicBezTo>
                  <a:cubicBezTo>
                    <a:pt x="92" y="15"/>
                    <a:pt x="98" y="17"/>
                    <a:pt x="100" y="14"/>
                  </a:cubicBezTo>
                  <a:cubicBezTo>
                    <a:pt x="99" y="14"/>
                    <a:pt x="98" y="14"/>
                    <a:pt x="97" y="14"/>
                  </a:cubicBezTo>
                  <a:cubicBezTo>
                    <a:pt x="99" y="13"/>
                    <a:pt x="100" y="12"/>
                    <a:pt x="102" y="11"/>
                  </a:cubicBezTo>
                  <a:cubicBezTo>
                    <a:pt x="118" y="14"/>
                    <a:pt x="132" y="22"/>
                    <a:pt x="143" y="34"/>
                  </a:cubicBezTo>
                  <a:cubicBezTo>
                    <a:pt x="143" y="34"/>
                    <a:pt x="143" y="34"/>
                    <a:pt x="143" y="34"/>
                  </a:cubicBezTo>
                  <a:close/>
                  <a:moveTo>
                    <a:pt x="157" y="64"/>
                  </a:moveTo>
                  <a:cubicBezTo>
                    <a:pt x="157" y="64"/>
                    <a:pt x="157" y="64"/>
                    <a:pt x="158" y="64"/>
                  </a:cubicBezTo>
                  <a:cubicBezTo>
                    <a:pt x="158" y="63"/>
                    <a:pt x="158" y="63"/>
                    <a:pt x="158" y="62"/>
                  </a:cubicBezTo>
                  <a:cubicBezTo>
                    <a:pt x="159" y="62"/>
                    <a:pt x="159" y="62"/>
                    <a:pt x="159" y="61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1" y="65"/>
                    <a:pt x="162" y="68"/>
                    <a:pt x="163" y="72"/>
                  </a:cubicBezTo>
                  <a:cubicBezTo>
                    <a:pt x="163" y="72"/>
                    <a:pt x="163" y="72"/>
                    <a:pt x="163" y="72"/>
                  </a:cubicBezTo>
                  <a:cubicBezTo>
                    <a:pt x="163" y="72"/>
                    <a:pt x="161" y="73"/>
                    <a:pt x="161" y="73"/>
                  </a:cubicBezTo>
                  <a:cubicBezTo>
                    <a:pt x="160" y="73"/>
                    <a:pt x="160" y="72"/>
                    <a:pt x="159" y="71"/>
                  </a:cubicBezTo>
                  <a:cubicBezTo>
                    <a:pt x="158" y="71"/>
                    <a:pt x="158" y="70"/>
                    <a:pt x="157" y="69"/>
                  </a:cubicBezTo>
                  <a:cubicBezTo>
                    <a:pt x="157" y="69"/>
                    <a:pt x="157" y="68"/>
                    <a:pt x="157" y="67"/>
                  </a:cubicBezTo>
                  <a:cubicBezTo>
                    <a:pt x="157" y="66"/>
                    <a:pt x="157" y="65"/>
                    <a:pt x="157" y="64"/>
                  </a:cubicBezTo>
                  <a:close/>
                  <a:moveTo>
                    <a:pt x="158" y="104"/>
                  </a:moveTo>
                  <a:cubicBezTo>
                    <a:pt x="156" y="103"/>
                    <a:pt x="155" y="101"/>
                    <a:pt x="154" y="100"/>
                  </a:cubicBezTo>
                  <a:cubicBezTo>
                    <a:pt x="152" y="98"/>
                    <a:pt x="153" y="96"/>
                    <a:pt x="153" y="94"/>
                  </a:cubicBezTo>
                  <a:cubicBezTo>
                    <a:pt x="153" y="92"/>
                    <a:pt x="152" y="90"/>
                    <a:pt x="153" y="88"/>
                  </a:cubicBezTo>
                  <a:cubicBezTo>
                    <a:pt x="154" y="88"/>
                    <a:pt x="154" y="87"/>
                    <a:pt x="155" y="87"/>
                  </a:cubicBezTo>
                  <a:cubicBezTo>
                    <a:pt x="155" y="86"/>
                    <a:pt x="155" y="85"/>
                    <a:pt x="156" y="84"/>
                  </a:cubicBezTo>
                  <a:cubicBezTo>
                    <a:pt x="157" y="82"/>
                    <a:pt x="158" y="82"/>
                    <a:pt x="159" y="81"/>
                  </a:cubicBezTo>
                  <a:cubicBezTo>
                    <a:pt x="160" y="80"/>
                    <a:pt x="160" y="80"/>
                    <a:pt x="161" y="78"/>
                  </a:cubicBezTo>
                  <a:cubicBezTo>
                    <a:pt x="161" y="78"/>
                    <a:pt x="162" y="76"/>
                    <a:pt x="163" y="75"/>
                  </a:cubicBezTo>
                  <a:cubicBezTo>
                    <a:pt x="164" y="79"/>
                    <a:pt x="164" y="83"/>
                    <a:pt x="164" y="87"/>
                  </a:cubicBezTo>
                  <a:cubicBezTo>
                    <a:pt x="164" y="94"/>
                    <a:pt x="163" y="101"/>
                    <a:pt x="162" y="107"/>
                  </a:cubicBezTo>
                  <a:cubicBezTo>
                    <a:pt x="160" y="107"/>
                    <a:pt x="159" y="105"/>
                    <a:pt x="158" y="104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Box 25"/>
            <p:cNvSpPr txBox="1">
              <a:spLocks noChangeArrowheads="1"/>
            </p:cNvSpPr>
            <p:nvPr/>
          </p:nvSpPr>
          <p:spPr bwMode="auto">
            <a:xfrm>
              <a:off x="-115544" y="1436574"/>
              <a:ext cx="1641543" cy="129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四台阿里云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en-US" altLang="zh-CN" sz="12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endParaRPr lang="zh-CN" altLang="en-US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 eaLnBrk="1" hangingPunct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9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zh-CN" altLang="en-US" sz="9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台用于阿里云数据</a:t>
              </a:r>
              <a:r>
                <a:rPr lang="zh-CN" altLang="en-US" sz="9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endParaRPr lang="en-US" altLang="zh-CN" sz="9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 eaLnBrk="1" hangingPunct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9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zh-CN" altLang="en-US" sz="9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台用于微信数据库</a:t>
              </a:r>
            </a:p>
            <a:p>
              <a:pPr marL="171450" indent="-171450" eaLnBrk="1" hangingPunct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9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9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台用于微信服务，支持负载均衡</a:t>
              </a:r>
              <a:endParaRPr lang="zh-CN" altLang="en-US" sz="900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3" name="组合 49"/>
          <p:cNvGrpSpPr>
            <a:grpSpLocks/>
          </p:cNvGrpSpPr>
          <p:nvPr/>
        </p:nvGrpSpPr>
        <p:grpSpPr bwMode="auto">
          <a:xfrm>
            <a:off x="2815233" y="1770335"/>
            <a:ext cx="1389062" cy="2313847"/>
            <a:chOff x="0" y="-1"/>
            <a:chExt cx="1388737" cy="2313671"/>
          </a:xfrm>
        </p:grpSpPr>
        <p:sp>
          <p:nvSpPr>
            <p:cNvPr id="14" name="六边形 50"/>
            <p:cNvSpPr>
              <a:spLocks noChangeArrowheads="1"/>
            </p:cNvSpPr>
            <p:nvPr/>
          </p:nvSpPr>
          <p:spPr bwMode="auto">
            <a:xfrm rot="5400000">
              <a:off x="77122" y="87100"/>
              <a:ext cx="1262962" cy="1088759"/>
            </a:xfrm>
            <a:prstGeom prst="hexagon">
              <a:avLst>
                <a:gd name="adj" fmla="val 24999"/>
                <a:gd name="vf" fmla="val 115470"/>
              </a:avLst>
            </a:prstGeom>
            <a:noFill/>
            <a:ln w="19050">
              <a:solidFill>
                <a:srgbClr val="3A3A3A"/>
              </a:solidFill>
              <a:miter lim="800000"/>
              <a:headEnd/>
              <a:tailEnd/>
            </a:ln>
            <a:effectLst>
              <a:outerShdw sy="23000" kx="-1199993" algn="bl" rotWithShape="0">
                <a:srgbClr val="000000">
                  <a:alpha val="1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sz="100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grpSp>
          <p:nvGrpSpPr>
            <p:cNvPr id="15" name="组合 51"/>
            <p:cNvGrpSpPr>
              <a:grpSpLocks/>
            </p:cNvGrpSpPr>
            <p:nvPr/>
          </p:nvGrpSpPr>
          <p:grpSpPr bwMode="auto">
            <a:xfrm>
              <a:off x="434644" y="410619"/>
              <a:ext cx="547920" cy="441721"/>
              <a:chOff x="0" y="0"/>
              <a:chExt cx="423863" cy="341709"/>
            </a:xfrm>
          </p:grpSpPr>
          <p:sp>
            <p:nvSpPr>
              <p:cNvPr id="17" name="Freeform 155"/>
              <p:cNvSpPr>
                <a:spLocks noEditPoints="1"/>
              </p:cNvSpPr>
              <p:nvPr/>
            </p:nvSpPr>
            <p:spPr bwMode="auto">
              <a:xfrm>
                <a:off x="0" y="114300"/>
                <a:ext cx="382191" cy="227409"/>
              </a:xfrm>
              <a:custGeom>
                <a:avLst/>
                <a:gdLst>
                  <a:gd name="T0" fmla="*/ 2147483647 w 321"/>
                  <a:gd name="T1" fmla="*/ 2147483647 h 191"/>
                  <a:gd name="T2" fmla="*/ 2147483647 w 321"/>
                  <a:gd name="T3" fmla="*/ 2147483647 h 191"/>
                  <a:gd name="T4" fmla="*/ 2147483647 w 321"/>
                  <a:gd name="T5" fmla="*/ 2147483647 h 191"/>
                  <a:gd name="T6" fmla="*/ 2147483647 w 321"/>
                  <a:gd name="T7" fmla="*/ 2147483647 h 191"/>
                  <a:gd name="T8" fmla="*/ 2147483647 w 321"/>
                  <a:gd name="T9" fmla="*/ 2147483647 h 191"/>
                  <a:gd name="T10" fmla="*/ 2147483647 w 321"/>
                  <a:gd name="T11" fmla="*/ 2147483647 h 191"/>
                  <a:gd name="T12" fmla="*/ 0 w 321"/>
                  <a:gd name="T13" fmla="*/ 2147483647 h 191"/>
                  <a:gd name="T14" fmla="*/ 2147483647 w 321"/>
                  <a:gd name="T15" fmla="*/ 2147483647 h 191"/>
                  <a:gd name="T16" fmla="*/ 2147483647 w 321"/>
                  <a:gd name="T17" fmla="*/ 2147483647 h 191"/>
                  <a:gd name="T18" fmla="*/ 0 w 321"/>
                  <a:gd name="T19" fmla="*/ 2147483647 h 191"/>
                  <a:gd name="T20" fmla="*/ 0 w 321"/>
                  <a:gd name="T21" fmla="*/ 2147483647 h 191"/>
                  <a:gd name="T22" fmla="*/ 2147483647 w 321"/>
                  <a:gd name="T23" fmla="*/ 2147483647 h 191"/>
                  <a:gd name="T24" fmla="*/ 2147483647 w 321"/>
                  <a:gd name="T25" fmla="*/ 2147483647 h 191"/>
                  <a:gd name="T26" fmla="*/ 2147483647 w 321"/>
                  <a:gd name="T27" fmla="*/ 2147483647 h 191"/>
                  <a:gd name="T28" fmla="*/ 2147483647 w 321"/>
                  <a:gd name="T29" fmla="*/ 0 h 191"/>
                  <a:gd name="T30" fmla="*/ 2147483647 w 321"/>
                  <a:gd name="T31" fmla="*/ 2147483647 h 191"/>
                  <a:gd name="T32" fmla="*/ 2147483647 w 321"/>
                  <a:gd name="T33" fmla="*/ 2147483647 h 191"/>
                  <a:gd name="T34" fmla="*/ 2147483647 w 321"/>
                  <a:gd name="T35" fmla="*/ 2147483647 h 191"/>
                  <a:gd name="T36" fmla="*/ 2147483647 w 321"/>
                  <a:gd name="T37" fmla="*/ 2147483647 h 191"/>
                  <a:gd name="T38" fmla="*/ 2147483647 w 321"/>
                  <a:gd name="T39" fmla="*/ 2147483647 h 191"/>
                  <a:gd name="T40" fmla="*/ 2147483647 w 321"/>
                  <a:gd name="T41" fmla="*/ 2147483647 h 191"/>
                  <a:gd name="T42" fmla="*/ 2147483647 w 321"/>
                  <a:gd name="T43" fmla="*/ 2147483647 h 19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1" h="191">
                    <a:moveTo>
                      <a:pt x="90" y="73"/>
                    </a:moveTo>
                    <a:lnTo>
                      <a:pt x="90" y="191"/>
                    </a:lnTo>
                    <a:lnTo>
                      <a:pt x="141" y="191"/>
                    </a:lnTo>
                    <a:lnTo>
                      <a:pt x="141" y="73"/>
                    </a:lnTo>
                    <a:lnTo>
                      <a:pt x="115" y="50"/>
                    </a:lnTo>
                    <a:lnTo>
                      <a:pt x="90" y="73"/>
                    </a:lnTo>
                    <a:close/>
                    <a:moveTo>
                      <a:pt x="0" y="191"/>
                    </a:moveTo>
                    <a:lnTo>
                      <a:pt x="53" y="191"/>
                    </a:lnTo>
                    <a:lnTo>
                      <a:pt x="53" y="101"/>
                    </a:lnTo>
                    <a:lnTo>
                      <a:pt x="0" y="146"/>
                    </a:lnTo>
                    <a:lnTo>
                      <a:pt x="0" y="191"/>
                    </a:lnTo>
                    <a:close/>
                    <a:moveTo>
                      <a:pt x="268" y="45"/>
                    </a:moveTo>
                    <a:lnTo>
                      <a:pt x="268" y="191"/>
                    </a:lnTo>
                    <a:lnTo>
                      <a:pt x="321" y="191"/>
                    </a:lnTo>
                    <a:lnTo>
                      <a:pt x="321" y="0"/>
                    </a:lnTo>
                    <a:lnTo>
                      <a:pt x="268" y="45"/>
                    </a:lnTo>
                    <a:close/>
                    <a:moveTo>
                      <a:pt x="178" y="103"/>
                    </a:moveTo>
                    <a:lnTo>
                      <a:pt x="178" y="191"/>
                    </a:lnTo>
                    <a:lnTo>
                      <a:pt x="231" y="191"/>
                    </a:lnTo>
                    <a:lnTo>
                      <a:pt x="231" y="75"/>
                    </a:lnTo>
                    <a:lnTo>
                      <a:pt x="188" y="112"/>
                    </a:lnTo>
                    <a:lnTo>
                      <a:pt x="178" y="103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56"/>
              <p:cNvSpPr>
                <a:spLocks/>
              </p:cNvSpPr>
              <p:nvPr/>
            </p:nvSpPr>
            <p:spPr bwMode="auto">
              <a:xfrm>
                <a:off x="0" y="0"/>
                <a:ext cx="423863" cy="247650"/>
              </a:xfrm>
              <a:custGeom>
                <a:avLst/>
                <a:gdLst>
                  <a:gd name="T0" fmla="*/ 2147483647 w 356"/>
                  <a:gd name="T1" fmla="*/ 0 h 208"/>
                  <a:gd name="T2" fmla="*/ 2147483647 w 356"/>
                  <a:gd name="T3" fmla="*/ 0 h 208"/>
                  <a:gd name="T4" fmla="*/ 2147483647 w 356"/>
                  <a:gd name="T5" fmla="*/ 2147483647 h 208"/>
                  <a:gd name="T6" fmla="*/ 2147483647 w 356"/>
                  <a:gd name="T7" fmla="*/ 2147483647 h 208"/>
                  <a:gd name="T8" fmla="*/ 2147483647 w 356"/>
                  <a:gd name="T9" fmla="*/ 2147483647 h 208"/>
                  <a:gd name="T10" fmla="*/ 0 w 356"/>
                  <a:gd name="T11" fmla="*/ 2147483647 h 208"/>
                  <a:gd name="T12" fmla="*/ 0 w 356"/>
                  <a:gd name="T13" fmla="*/ 2147483647 h 208"/>
                  <a:gd name="T14" fmla="*/ 2147483647 w 356"/>
                  <a:gd name="T15" fmla="*/ 2147483647 h 208"/>
                  <a:gd name="T16" fmla="*/ 2147483647 w 356"/>
                  <a:gd name="T17" fmla="*/ 2147483647 h 208"/>
                  <a:gd name="T18" fmla="*/ 2147483647 w 356"/>
                  <a:gd name="T19" fmla="*/ 2147483647 h 208"/>
                  <a:gd name="T20" fmla="*/ 2147483647 w 356"/>
                  <a:gd name="T21" fmla="*/ 2147483647 h 208"/>
                  <a:gd name="T22" fmla="*/ 2147483647 w 356"/>
                  <a:gd name="T23" fmla="*/ 0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56" h="208">
                    <a:moveTo>
                      <a:pt x="356" y="0"/>
                    </a:moveTo>
                    <a:lnTo>
                      <a:pt x="255" y="0"/>
                    </a:lnTo>
                    <a:lnTo>
                      <a:pt x="298" y="40"/>
                    </a:lnTo>
                    <a:lnTo>
                      <a:pt x="188" y="135"/>
                    </a:lnTo>
                    <a:lnTo>
                      <a:pt x="115" y="73"/>
                    </a:lnTo>
                    <a:lnTo>
                      <a:pt x="0" y="167"/>
                    </a:lnTo>
                    <a:lnTo>
                      <a:pt x="0" y="208"/>
                    </a:lnTo>
                    <a:lnTo>
                      <a:pt x="115" y="113"/>
                    </a:lnTo>
                    <a:lnTo>
                      <a:pt x="188" y="176"/>
                    </a:lnTo>
                    <a:lnTo>
                      <a:pt x="319" y="64"/>
                    </a:lnTo>
                    <a:lnTo>
                      <a:pt x="356" y="98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0" y="1436574"/>
              <a:ext cx="1388737" cy="877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阿里云</a:t>
              </a:r>
              <a:r>
                <a:rPr lang="en-US" altLang="zh-CN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10M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带宽</a:t>
              </a:r>
              <a:endParaRPr lang="en-US" altLang="zh-CN" sz="12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endParaRPr lang="en-US" altLang="zh-CN" sz="12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9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用于微信端用户与阿里云微信服务的访问通道</a:t>
              </a:r>
            </a:p>
          </p:txBody>
        </p:sp>
      </p:grpSp>
      <p:grpSp>
        <p:nvGrpSpPr>
          <p:cNvPr id="19" name="组合 55"/>
          <p:cNvGrpSpPr>
            <a:grpSpLocks/>
          </p:cNvGrpSpPr>
          <p:nvPr/>
        </p:nvGrpSpPr>
        <p:grpSpPr bwMode="auto">
          <a:xfrm>
            <a:off x="4687441" y="1791864"/>
            <a:ext cx="1389063" cy="2036848"/>
            <a:chOff x="0" y="-1"/>
            <a:chExt cx="1388737" cy="2036694"/>
          </a:xfrm>
        </p:grpSpPr>
        <p:sp>
          <p:nvSpPr>
            <p:cNvPr id="20" name="六边形 56"/>
            <p:cNvSpPr>
              <a:spLocks noChangeArrowheads="1"/>
            </p:cNvSpPr>
            <p:nvPr/>
          </p:nvSpPr>
          <p:spPr bwMode="auto">
            <a:xfrm rot="5400000">
              <a:off x="74559" y="87100"/>
              <a:ext cx="1262962" cy="1088759"/>
            </a:xfrm>
            <a:prstGeom prst="hexagon">
              <a:avLst>
                <a:gd name="adj" fmla="val 24999"/>
                <a:gd name="vf" fmla="val 115470"/>
              </a:avLst>
            </a:prstGeom>
            <a:noFill/>
            <a:ln w="19050">
              <a:solidFill>
                <a:srgbClr val="3A3A3A"/>
              </a:solidFill>
              <a:miter lim="800000"/>
              <a:headEnd/>
              <a:tailEnd/>
            </a:ln>
            <a:effectLst>
              <a:outerShdw sy="23000" kx="-1199993" algn="bl" rotWithShape="0">
                <a:srgbClr val="000000">
                  <a:alpha val="1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sz="100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grpSp>
          <p:nvGrpSpPr>
            <p:cNvPr id="21" name="组合 57"/>
            <p:cNvGrpSpPr>
              <a:grpSpLocks/>
            </p:cNvGrpSpPr>
            <p:nvPr/>
          </p:nvGrpSpPr>
          <p:grpSpPr bwMode="auto">
            <a:xfrm>
              <a:off x="483755" y="349814"/>
              <a:ext cx="506364" cy="554076"/>
              <a:chOff x="0" y="0"/>
              <a:chExt cx="391716" cy="428625"/>
            </a:xfrm>
          </p:grpSpPr>
          <p:sp>
            <p:nvSpPr>
              <p:cNvPr id="23" name="Freeform 120"/>
              <p:cNvSpPr>
                <a:spLocks/>
              </p:cNvSpPr>
              <p:nvPr/>
            </p:nvSpPr>
            <p:spPr bwMode="auto">
              <a:xfrm>
                <a:off x="102393" y="0"/>
                <a:ext cx="272654" cy="202406"/>
              </a:xfrm>
              <a:custGeom>
                <a:avLst/>
                <a:gdLst>
                  <a:gd name="T0" fmla="*/ 2147483647 w 115"/>
                  <a:gd name="T1" fmla="*/ 2147483647 h 85"/>
                  <a:gd name="T2" fmla="*/ 0 w 115"/>
                  <a:gd name="T3" fmla="*/ 2147483647 h 85"/>
                  <a:gd name="T4" fmla="*/ 2147483647 w 115"/>
                  <a:gd name="T5" fmla="*/ 2147483647 h 85"/>
                  <a:gd name="T6" fmla="*/ 2147483647 w 115"/>
                  <a:gd name="T7" fmla="*/ 2147483647 h 85"/>
                  <a:gd name="T8" fmla="*/ 2147483647 w 115"/>
                  <a:gd name="T9" fmla="*/ 2147483647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" h="85">
                    <a:moveTo>
                      <a:pt x="42" y="85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1" y="0"/>
                      <a:pt x="72" y="5"/>
                      <a:pt x="98" y="32"/>
                    </a:cubicBezTo>
                    <a:cubicBezTo>
                      <a:pt x="105" y="40"/>
                      <a:pt x="111" y="50"/>
                      <a:pt x="115" y="61"/>
                    </a:cubicBezTo>
                    <a:lnTo>
                      <a:pt x="42" y="85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1"/>
              <p:cNvSpPr>
                <a:spLocks/>
              </p:cNvSpPr>
              <p:nvPr/>
            </p:nvSpPr>
            <p:spPr bwMode="auto">
              <a:xfrm>
                <a:off x="0" y="40481"/>
                <a:ext cx="167879" cy="152400"/>
              </a:xfrm>
              <a:custGeom>
                <a:avLst/>
                <a:gdLst>
                  <a:gd name="T0" fmla="*/ 2147483647 w 71"/>
                  <a:gd name="T1" fmla="*/ 2147483647 h 64"/>
                  <a:gd name="T2" fmla="*/ 0 w 71"/>
                  <a:gd name="T3" fmla="*/ 2147483647 h 64"/>
                  <a:gd name="T4" fmla="*/ 2147483647 w 71"/>
                  <a:gd name="T5" fmla="*/ 2147483647 h 64"/>
                  <a:gd name="T6" fmla="*/ 2147483647 w 71"/>
                  <a:gd name="T7" fmla="*/ 0 h 64"/>
                  <a:gd name="T8" fmla="*/ 2147483647 w 71"/>
                  <a:gd name="T9" fmla="*/ 2147483647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64">
                    <a:moveTo>
                      <a:pt x="71" y="64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5" y="25"/>
                      <a:pt x="11" y="15"/>
                      <a:pt x="19" y="8"/>
                    </a:cubicBezTo>
                    <a:cubicBezTo>
                      <a:pt x="22" y="5"/>
                      <a:pt x="26" y="2"/>
                      <a:pt x="29" y="0"/>
                    </a:cubicBezTo>
                    <a:lnTo>
                      <a:pt x="71" y="64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2"/>
              <p:cNvSpPr>
                <a:spLocks/>
              </p:cNvSpPr>
              <p:nvPr/>
            </p:nvSpPr>
            <p:spPr bwMode="auto">
              <a:xfrm>
                <a:off x="2381" y="159544"/>
                <a:ext cx="389335" cy="269081"/>
              </a:xfrm>
              <a:custGeom>
                <a:avLst/>
                <a:gdLst>
                  <a:gd name="T0" fmla="*/ 2147483647 w 164"/>
                  <a:gd name="T1" fmla="*/ 2147483647 h 113"/>
                  <a:gd name="T2" fmla="*/ 2147483647 w 164"/>
                  <a:gd name="T3" fmla="*/ 2147483647 h 113"/>
                  <a:gd name="T4" fmla="*/ 2147483647 w 164"/>
                  <a:gd name="T5" fmla="*/ 2147483647 h 113"/>
                  <a:gd name="T6" fmla="*/ 2147483647 w 164"/>
                  <a:gd name="T7" fmla="*/ 2147483647 h 113"/>
                  <a:gd name="T8" fmla="*/ 2147483647 w 164"/>
                  <a:gd name="T9" fmla="*/ 0 h 113"/>
                  <a:gd name="T10" fmla="*/ 2147483647 w 164"/>
                  <a:gd name="T11" fmla="*/ 2147483647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4" h="113">
                    <a:moveTo>
                      <a:pt x="82" y="28"/>
                    </a:moveTo>
                    <a:cubicBezTo>
                      <a:pt x="155" y="4"/>
                      <a:pt x="155" y="4"/>
                      <a:pt x="155" y="4"/>
                    </a:cubicBezTo>
                    <a:cubicBezTo>
                      <a:pt x="164" y="33"/>
                      <a:pt x="156" y="64"/>
                      <a:pt x="135" y="84"/>
                    </a:cubicBezTo>
                    <a:cubicBezTo>
                      <a:pt x="104" y="113"/>
                      <a:pt x="55" y="111"/>
                      <a:pt x="26" y="81"/>
                    </a:cubicBezTo>
                    <a:cubicBezTo>
                      <a:pt x="6" y="59"/>
                      <a:pt x="0" y="28"/>
                      <a:pt x="11" y="0"/>
                    </a:cubicBezTo>
                    <a:lnTo>
                      <a:pt x="82" y="28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0" y="1436574"/>
              <a:ext cx="1388737" cy="60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一台</a:t>
              </a:r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内网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en-US" altLang="zh-CN" sz="12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endParaRPr lang="en-US" altLang="zh-CN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9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用于</a:t>
              </a:r>
              <a:r>
                <a:rPr lang="en-US" altLang="zh-CN" sz="900" dirty="0" err="1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eop</a:t>
              </a:r>
              <a:r>
                <a:rPr lang="zh-CN" altLang="en-US" sz="9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端的数据接口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05110" y="862866"/>
            <a:ext cx="2182714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、需要的资源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7" name="组合 55"/>
          <p:cNvGrpSpPr>
            <a:grpSpLocks/>
          </p:cNvGrpSpPr>
          <p:nvPr/>
        </p:nvGrpSpPr>
        <p:grpSpPr bwMode="auto">
          <a:xfrm>
            <a:off x="6559649" y="1770335"/>
            <a:ext cx="1389063" cy="2775510"/>
            <a:chOff x="-13431" y="-1"/>
            <a:chExt cx="1388737" cy="2775303"/>
          </a:xfrm>
        </p:grpSpPr>
        <p:sp>
          <p:nvSpPr>
            <p:cNvPr id="28" name="六边形 56"/>
            <p:cNvSpPr>
              <a:spLocks noChangeArrowheads="1"/>
            </p:cNvSpPr>
            <p:nvPr/>
          </p:nvSpPr>
          <p:spPr bwMode="auto">
            <a:xfrm rot="5400000">
              <a:off x="74559" y="87100"/>
              <a:ext cx="1262962" cy="1088759"/>
            </a:xfrm>
            <a:prstGeom prst="hexagon">
              <a:avLst>
                <a:gd name="adj" fmla="val 24999"/>
                <a:gd name="vf" fmla="val 115470"/>
              </a:avLst>
            </a:prstGeom>
            <a:noFill/>
            <a:ln w="19050">
              <a:solidFill>
                <a:srgbClr val="3A3A3A"/>
              </a:solidFill>
              <a:miter lim="800000"/>
              <a:headEnd/>
              <a:tailEnd/>
            </a:ln>
            <a:effectLst>
              <a:outerShdw sy="23000" kx="-1199993" algn="bl" rotWithShape="0">
                <a:srgbClr val="000000">
                  <a:alpha val="18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sz="100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30" name="TextBox 25"/>
            <p:cNvSpPr txBox="1">
              <a:spLocks noChangeArrowheads="1"/>
            </p:cNvSpPr>
            <p:nvPr/>
          </p:nvSpPr>
          <p:spPr bwMode="auto">
            <a:xfrm>
              <a:off x="-13431" y="1436574"/>
              <a:ext cx="1388737" cy="1338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综合服务平台的开发支持</a:t>
              </a:r>
              <a:endParaRPr lang="en-US" altLang="zh-CN" sz="12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endParaRPr lang="en-US" altLang="zh-CN" sz="12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 eaLnBrk="1" hangingPunct="1">
                <a:buFont typeface="Arial" pitchFamily="34" charset="0"/>
                <a:buChar char="•"/>
              </a:pPr>
              <a:r>
                <a:rPr lang="zh-CN" altLang="en-US" sz="9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综合服务平台由我部门人员自行开发完成。</a:t>
              </a:r>
              <a:endParaRPr lang="en-US" altLang="zh-CN" sz="9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 eaLnBrk="1" hangingPunct="1">
                <a:buFont typeface="Arial" pitchFamily="34" charset="0"/>
                <a:buChar char="•"/>
              </a:pPr>
              <a:r>
                <a:rPr lang="zh-CN" altLang="en-US" sz="9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此项目涉及到综合服务平台的部分开发功能</a:t>
              </a:r>
            </a:p>
          </p:txBody>
        </p:sp>
      </p:grpSp>
      <p:sp>
        <p:nvSpPr>
          <p:cNvPr id="34" name="Freeform 155"/>
          <p:cNvSpPr>
            <a:spLocks noEditPoints="1"/>
          </p:cNvSpPr>
          <p:nvPr/>
        </p:nvSpPr>
        <p:spPr bwMode="auto">
          <a:xfrm>
            <a:off x="7135713" y="2139702"/>
            <a:ext cx="474458" cy="496592"/>
          </a:xfrm>
          <a:custGeom>
            <a:avLst/>
            <a:gdLst>
              <a:gd name="T0" fmla="*/ 0 w 82"/>
              <a:gd name="T1" fmla="*/ 2147483647 h 82"/>
              <a:gd name="T2" fmla="*/ 2147483647 w 82"/>
              <a:gd name="T3" fmla="*/ 2147483647 h 82"/>
              <a:gd name="T4" fmla="*/ 2147483647 w 82"/>
              <a:gd name="T5" fmla="*/ 2147483647 h 82"/>
              <a:gd name="T6" fmla="*/ 2147483647 w 82"/>
              <a:gd name="T7" fmla="*/ 2147483647 h 82"/>
              <a:gd name="T8" fmla="*/ 2147483647 w 82"/>
              <a:gd name="T9" fmla="*/ 2147483647 h 82"/>
              <a:gd name="T10" fmla="*/ 2147483647 w 82"/>
              <a:gd name="T11" fmla="*/ 2147483647 h 82"/>
              <a:gd name="T12" fmla="*/ 2147483647 w 82"/>
              <a:gd name="T13" fmla="*/ 2147483647 h 82"/>
              <a:gd name="T14" fmla="*/ 2147483647 w 82"/>
              <a:gd name="T15" fmla="*/ 2147483647 h 82"/>
              <a:gd name="T16" fmla="*/ 2147483647 w 82"/>
              <a:gd name="T17" fmla="*/ 2147483647 h 82"/>
              <a:gd name="T18" fmla="*/ 2147483647 w 82"/>
              <a:gd name="T19" fmla="*/ 2147483647 h 82"/>
              <a:gd name="T20" fmla="*/ 2147483647 w 82"/>
              <a:gd name="T21" fmla="*/ 2147483647 h 82"/>
              <a:gd name="T22" fmla="*/ 2147483647 w 82"/>
              <a:gd name="T23" fmla="*/ 2147483647 h 82"/>
              <a:gd name="T24" fmla="*/ 2147483647 w 82"/>
              <a:gd name="T25" fmla="*/ 2147483647 h 82"/>
              <a:gd name="T26" fmla="*/ 2147483647 w 82"/>
              <a:gd name="T27" fmla="*/ 2147483647 h 82"/>
              <a:gd name="T28" fmla="*/ 2147483647 w 82"/>
              <a:gd name="T29" fmla="*/ 2147483647 h 82"/>
              <a:gd name="T30" fmla="*/ 2147483647 w 82"/>
              <a:gd name="T31" fmla="*/ 2147483647 h 82"/>
              <a:gd name="T32" fmla="*/ 2147483647 w 82"/>
              <a:gd name="T33" fmla="*/ 2147483647 h 82"/>
              <a:gd name="T34" fmla="*/ 2147483647 w 82"/>
              <a:gd name="T35" fmla="*/ 2147483647 h 82"/>
              <a:gd name="T36" fmla="*/ 2147483647 w 82"/>
              <a:gd name="T37" fmla="*/ 2147483647 h 82"/>
              <a:gd name="T38" fmla="*/ 2147483647 w 82"/>
              <a:gd name="T39" fmla="*/ 2147483647 h 82"/>
              <a:gd name="T40" fmla="*/ 2147483647 w 82"/>
              <a:gd name="T41" fmla="*/ 2147483647 h 82"/>
              <a:gd name="T42" fmla="*/ 2147483647 w 82"/>
              <a:gd name="T43" fmla="*/ 2147483647 h 82"/>
              <a:gd name="T44" fmla="*/ 2147483647 w 82"/>
              <a:gd name="T45" fmla="*/ 2147483647 h 82"/>
              <a:gd name="T46" fmla="*/ 2147483647 w 82"/>
              <a:gd name="T47" fmla="*/ 2147483647 h 82"/>
              <a:gd name="T48" fmla="*/ 2147483647 w 82"/>
              <a:gd name="T49" fmla="*/ 2147483647 h 82"/>
              <a:gd name="T50" fmla="*/ 2147483647 w 82"/>
              <a:gd name="T51" fmla="*/ 2147483647 h 82"/>
              <a:gd name="T52" fmla="*/ 2147483647 w 82"/>
              <a:gd name="T53" fmla="*/ 2147483647 h 82"/>
              <a:gd name="T54" fmla="*/ 2147483647 w 82"/>
              <a:gd name="T55" fmla="*/ 2147483647 h 82"/>
              <a:gd name="T56" fmla="*/ 2147483647 w 82"/>
              <a:gd name="T57" fmla="*/ 2147483647 h 82"/>
              <a:gd name="T58" fmla="*/ 2147483647 w 82"/>
              <a:gd name="T59" fmla="*/ 2147483647 h 82"/>
              <a:gd name="T60" fmla="*/ 2147483647 w 82"/>
              <a:gd name="T61" fmla="*/ 2147483647 h 82"/>
              <a:gd name="T62" fmla="*/ 2147483647 w 82"/>
              <a:gd name="T63" fmla="*/ 2147483647 h 82"/>
              <a:gd name="T64" fmla="*/ 2147483647 w 82"/>
              <a:gd name="T65" fmla="*/ 2147483647 h 82"/>
              <a:gd name="T66" fmla="*/ 2147483647 w 82"/>
              <a:gd name="T67" fmla="*/ 2147483647 h 82"/>
              <a:gd name="T68" fmla="*/ 2147483647 w 82"/>
              <a:gd name="T69" fmla="*/ 2147483647 h 82"/>
              <a:gd name="T70" fmla="*/ 2147483647 w 82"/>
              <a:gd name="T71" fmla="*/ 2147483647 h 82"/>
              <a:gd name="T72" fmla="*/ 2147483647 w 82"/>
              <a:gd name="T73" fmla="*/ 2147483647 h 82"/>
              <a:gd name="T74" fmla="*/ 2147483647 w 82"/>
              <a:gd name="T75" fmla="*/ 2147483647 h 82"/>
              <a:gd name="T76" fmla="*/ 2147483647 w 82"/>
              <a:gd name="T77" fmla="*/ 2147483647 h 82"/>
              <a:gd name="T78" fmla="*/ 2147483647 w 82"/>
              <a:gd name="T79" fmla="*/ 2147483647 h 82"/>
              <a:gd name="T80" fmla="*/ 2147483647 w 82"/>
              <a:gd name="T81" fmla="*/ 2147483647 h 82"/>
              <a:gd name="T82" fmla="*/ 2147483647 w 82"/>
              <a:gd name="T83" fmla="*/ 2147483647 h 82"/>
              <a:gd name="T84" fmla="*/ 2147483647 w 82"/>
              <a:gd name="T85" fmla="*/ 2147483647 h 82"/>
              <a:gd name="T86" fmla="*/ 2147483647 w 82"/>
              <a:gd name="T87" fmla="*/ 2147483647 h 8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18" y="0"/>
                  <a:pt x="0" y="18"/>
                  <a:pt x="0" y="41"/>
                </a:cubicBezTo>
                <a:cubicBezTo>
                  <a:pt x="0" y="64"/>
                  <a:pt x="18" y="82"/>
                  <a:pt x="41" y="82"/>
                </a:cubicBezTo>
                <a:cubicBezTo>
                  <a:pt x="64" y="82"/>
                  <a:pt x="82" y="64"/>
                  <a:pt x="82" y="41"/>
                </a:cubicBezTo>
                <a:cubicBezTo>
                  <a:pt x="82" y="18"/>
                  <a:pt x="64" y="0"/>
                  <a:pt x="41" y="0"/>
                </a:cubicBezTo>
                <a:close/>
                <a:moveTo>
                  <a:pt x="64" y="55"/>
                </a:moveTo>
                <a:cubicBezTo>
                  <a:pt x="65" y="51"/>
                  <a:pt x="66" y="47"/>
                  <a:pt x="66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6" y="47"/>
                  <a:pt x="76" y="51"/>
                  <a:pt x="74" y="55"/>
                </a:cubicBezTo>
                <a:lnTo>
                  <a:pt x="64" y="55"/>
                </a:lnTo>
                <a:close/>
                <a:moveTo>
                  <a:pt x="18" y="27"/>
                </a:moveTo>
                <a:cubicBezTo>
                  <a:pt x="17" y="31"/>
                  <a:pt x="17" y="34"/>
                  <a:pt x="1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4"/>
                  <a:pt x="7" y="31"/>
                  <a:pt x="8" y="27"/>
                </a:cubicBezTo>
                <a:lnTo>
                  <a:pt x="18" y="27"/>
                </a:lnTo>
                <a:close/>
                <a:moveTo>
                  <a:pt x="59" y="27"/>
                </a:moveTo>
                <a:cubicBezTo>
                  <a:pt x="60" y="31"/>
                  <a:pt x="60" y="34"/>
                  <a:pt x="60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27"/>
                  <a:pt x="44" y="27"/>
                  <a:pt x="44" y="27"/>
                </a:cubicBezTo>
                <a:lnTo>
                  <a:pt x="59" y="27"/>
                </a:lnTo>
                <a:close/>
                <a:moveTo>
                  <a:pt x="44" y="22"/>
                </a:moveTo>
                <a:cubicBezTo>
                  <a:pt x="44" y="5"/>
                  <a:pt x="44" y="5"/>
                  <a:pt x="44" y="5"/>
                </a:cubicBezTo>
                <a:cubicBezTo>
                  <a:pt x="45" y="6"/>
                  <a:pt x="46" y="6"/>
                  <a:pt x="48" y="7"/>
                </a:cubicBezTo>
                <a:cubicBezTo>
                  <a:pt x="50" y="9"/>
                  <a:pt x="52" y="11"/>
                  <a:pt x="54" y="14"/>
                </a:cubicBezTo>
                <a:cubicBezTo>
                  <a:pt x="55" y="17"/>
                  <a:pt x="56" y="19"/>
                  <a:pt x="57" y="22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28" y="14"/>
                </a:moveTo>
                <a:cubicBezTo>
                  <a:pt x="30" y="11"/>
                  <a:pt x="32" y="9"/>
                  <a:pt x="35" y="7"/>
                </a:cubicBezTo>
                <a:cubicBezTo>
                  <a:pt x="36" y="6"/>
                  <a:pt x="37" y="6"/>
                  <a:pt x="38" y="5"/>
                </a:cubicBezTo>
                <a:cubicBezTo>
                  <a:pt x="38" y="22"/>
                  <a:pt x="38" y="22"/>
                  <a:pt x="38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19"/>
                  <a:pt x="27" y="17"/>
                  <a:pt x="28" y="14"/>
                </a:cubicBezTo>
                <a:close/>
                <a:moveTo>
                  <a:pt x="38" y="27"/>
                </a:moveTo>
                <a:cubicBezTo>
                  <a:pt x="38" y="38"/>
                  <a:pt x="38" y="38"/>
                  <a:pt x="38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4"/>
                  <a:pt x="23" y="31"/>
                  <a:pt x="23" y="27"/>
                </a:cubicBezTo>
                <a:lnTo>
                  <a:pt x="38" y="27"/>
                </a:lnTo>
                <a:close/>
                <a:moveTo>
                  <a:pt x="8" y="55"/>
                </a:moveTo>
                <a:cubicBezTo>
                  <a:pt x="7" y="51"/>
                  <a:pt x="6" y="47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7"/>
                  <a:pt x="17" y="51"/>
                  <a:pt x="18" y="55"/>
                </a:cubicBezTo>
                <a:lnTo>
                  <a:pt x="8" y="55"/>
                </a:lnTo>
                <a:close/>
                <a:moveTo>
                  <a:pt x="22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55"/>
                  <a:pt x="38" y="55"/>
                  <a:pt x="38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1"/>
                  <a:pt x="22" y="47"/>
                  <a:pt x="22" y="44"/>
                </a:cubicBezTo>
                <a:close/>
                <a:moveTo>
                  <a:pt x="38" y="60"/>
                </a:moveTo>
                <a:cubicBezTo>
                  <a:pt x="38" y="76"/>
                  <a:pt x="38" y="76"/>
                  <a:pt x="38" y="76"/>
                </a:cubicBezTo>
                <a:cubicBezTo>
                  <a:pt x="37" y="76"/>
                  <a:pt x="36" y="75"/>
                  <a:pt x="35" y="74"/>
                </a:cubicBezTo>
                <a:cubicBezTo>
                  <a:pt x="32" y="73"/>
                  <a:pt x="30" y="70"/>
                  <a:pt x="28" y="67"/>
                </a:cubicBezTo>
                <a:cubicBezTo>
                  <a:pt x="27" y="65"/>
                  <a:pt x="26" y="63"/>
                  <a:pt x="25" y="60"/>
                </a:cubicBezTo>
                <a:cubicBezTo>
                  <a:pt x="38" y="60"/>
                  <a:pt x="38" y="60"/>
                  <a:pt x="38" y="60"/>
                </a:cubicBezTo>
                <a:close/>
                <a:moveTo>
                  <a:pt x="54" y="67"/>
                </a:moveTo>
                <a:cubicBezTo>
                  <a:pt x="52" y="70"/>
                  <a:pt x="50" y="73"/>
                  <a:pt x="48" y="74"/>
                </a:cubicBezTo>
                <a:cubicBezTo>
                  <a:pt x="46" y="75"/>
                  <a:pt x="45" y="76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3"/>
                  <a:pt x="55" y="65"/>
                  <a:pt x="54" y="67"/>
                </a:cubicBezTo>
                <a:close/>
                <a:moveTo>
                  <a:pt x="44" y="55"/>
                </a:moveTo>
                <a:cubicBezTo>
                  <a:pt x="44" y="44"/>
                  <a:pt x="44" y="44"/>
                  <a:pt x="44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7"/>
                  <a:pt x="60" y="51"/>
                  <a:pt x="59" y="55"/>
                </a:cubicBezTo>
                <a:lnTo>
                  <a:pt x="44" y="55"/>
                </a:lnTo>
                <a:close/>
                <a:moveTo>
                  <a:pt x="66" y="38"/>
                </a:moveTo>
                <a:cubicBezTo>
                  <a:pt x="66" y="34"/>
                  <a:pt x="65" y="31"/>
                  <a:pt x="6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6" y="31"/>
                  <a:pt x="76" y="34"/>
                  <a:pt x="77" y="38"/>
                </a:cubicBezTo>
                <a:lnTo>
                  <a:pt x="66" y="38"/>
                </a:lnTo>
                <a:close/>
                <a:moveTo>
                  <a:pt x="71" y="22"/>
                </a:moveTo>
                <a:cubicBezTo>
                  <a:pt x="63" y="22"/>
                  <a:pt x="63" y="22"/>
                  <a:pt x="63" y="22"/>
                </a:cubicBezTo>
                <a:cubicBezTo>
                  <a:pt x="61" y="17"/>
                  <a:pt x="59" y="12"/>
                  <a:pt x="57" y="9"/>
                </a:cubicBezTo>
                <a:cubicBezTo>
                  <a:pt x="60" y="10"/>
                  <a:pt x="63" y="13"/>
                  <a:pt x="66" y="16"/>
                </a:cubicBezTo>
                <a:cubicBezTo>
                  <a:pt x="68" y="17"/>
                  <a:pt x="70" y="19"/>
                  <a:pt x="71" y="22"/>
                </a:cubicBezTo>
                <a:close/>
                <a:moveTo>
                  <a:pt x="16" y="16"/>
                </a:moveTo>
                <a:cubicBezTo>
                  <a:pt x="19" y="13"/>
                  <a:pt x="22" y="10"/>
                  <a:pt x="26" y="9"/>
                </a:cubicBezTo>
                <a:cubicBezTo>
                  <a:pt x="23" y="12"/>
                  <a:pt x="21" y="17"/>
                  <a:pt x="19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2" y="19"/>
                  <a:pt x="14" y="17"/>
                  <a:pt x="16" y="16"/>
                </a:cubicBezTo>
                <a:close/>
                <a:moveTo>
                  <a:pt x="11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21" y="65"/>
                  <a:pt x="23" y="69"/>
                  <a:pt x="26" y="73"/>
                </a:cubicBezTo>
                <a:cubicBezTo>
                  <a:pt x="22" y="71"/>
                  <a:pt x="19" y="69"/>
                  <a:pt x="16" y="66"/>
                </a:cubicBezTo>
                <a:cubicBezTo>
                  <a:pt x="14" y="64"/>
                  <a:pt x="12" y="62"/>
                  <a:pt x="11" y="60"/>
                </a:cubicBezTo>
                <a:close/>
                <a:moveTo>
                  <a:pt x="66" y="66"/>
                </a:moveTo>
                <a:cubicBezTo>
                  <a:pt x="63" y="69"/>
                  <a:pt x="60" y="71"/>
                  <a:pt x="57" y="73"/>
                </a:cubicBezTo>
                <a:cubicBezTo>
                  <a:pt x="59" y="69"/>
                  <a:pt x="61" y="65"/>
                  <a:pt x="63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0" y="62"/>
                  <a:pt x="68" y="64"/>
                  <a:pt x="66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463" y="266700"/>
            <a:ext cx="3004393" cy="475953"/>
            <a:chOff x="271463" y="266700"/>
            <a:chExt cx="3004393" cy="475953"/>
          </a:xfrm>
        </p:grpSpPr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493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四、实施与报价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5110" y="862866"/>
            <a:ext cx="4630986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、实施计划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组合 2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3" y="402598"/>
            <a:ext cx="311104" cy="2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2"/>
          <p:cNvSpPr>
            <a:spLocks/>
          </p:cNvSpPr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47483647 w 2522"/>
              <a:gd name="T1" fmla="*/ 0 h 388"/>
              <a:gd name="T2" fmla="*/ 2147483647 w 2522"/>
              <a:gd name="T3" fmla="*/ 2147483647 h 388"/>
              <a:gd name="T4" fmla="*/ 0 w 2522"/>
              <a:gd name="T5" fmla="*/ 2147483647 h 388"/>
              <a:gd name="T6" fmla="*/ 0 w 2522"/>
              <a:gd name="T7" fmla="*/ 2147483647 h 388"/>
              <a:gd name="T8" fmla="*/ 2147483647 w 2522"/>
              <a:gd name="T9" fmla="*/ 2147483647 h 388"/>
              <a:gd name="T10" fmla="*/ 2147483647 w 2522"/>
              <a:gd name="T11" fmla="*/ 2147483647 h 388"/>
              <a:gd name="T12" fmla="*/ 2147483647 w 2522"/>
              <a:gd name="T13" fmla="*/ 2147483647 h 388"/>
              <a:gd name="T14" fmla="*/ 2147483647 w 2522"/>
              <a:gd name="T15" fmla="*/ 0 h 3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47483647 w 2522"/>
              <a:gd name="T1" fmla="*/ 2147483647 h 388"/>
              <a:gd name="T2" fmla="*/ 2147483647 w 2522"/>
              <a:gd name="T3" fmla="*/ 2147483647 h 388"/>
              <a:gd name="T4" fmla="*/ 0 w 2522"/>
              <a:gd name="T5" fmla="*/ 2147483647 h 388"/>
              <a:gd name="T6" fmla="*/ 0 w 2522"/>
              <a:gd name="T7" fmla="*/ 0 h 388"/>
              <a:gd name="T8" fmla="*/ 2147483647 w 2522"/>
              <a:gd name="T9" fmla="*/ 0 h 388"/>
              <a:gd name="T10" fmla="*/ 2147483647 w 2522"/>
              <a:gd name="T11" fmla="*/ 0 h 388"/>
              <a:gd name="T12" fmla="*/ 2147483647 w 2522"/>
              <a:gd name="T13" fmla="*/ 0 h 388"/>
              <a:gd name="T14" fmla="*/ 2147483647 w 2522"/>
              <a:gd name="T15" fmla="*/ 2147483647 h 3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4"/>
          <p:cNvSpPr>
            <a:spLocks/>
          </p:cNvSpPr>
          <p:nvPr/>
        </p:nvSpPr>
        <p:spPr bwMode="auto">
          <a:xfrm>
            <a:off x="941388" y="1603375"/>
            <a:ext cx="6164262" cy="280988"/>
          </a:xfrm>
          <a:custGeom>
            <a:avLst/>
            <a:gdLst>
              <a:gd name="T0" fmla="*/ 0 w 3883"/>
              <a:gd name="T1" fmla="*/ 0 h 177"/>
              <a:gd name="T2" fmla="*/ 2147483647 w 3883"/>
              <a:gd name="T3" fmla="*/ 0 h 177"/>
              <a:gd name="T4" fmla="*/ 2147483647 w 3883"/>
              <a:gd name="T5" fmla="*/ 2147483647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tx2">
                <a:lumMod val="75000"/>
              </a:schemeClr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941388" y="4162425"/>
            <a:ext cx="6164262" cy="279400"/>
          </a:xfrm>
          <a:custGeom>
            <a:avLst/>
            <a:gdLst>
              <a:gd name="T0" fmla="*/ 0 w 3883"/>
              <a:gd name="T1" fmla="*/ 2147483647 h 176"/>
              <a:gd name="T2" fmla="*/ 2147483647 w 3883"/>
              <a:gd name="T3" fmla="*/ 2147483647 h 176"/>
              <a:gd name="T4" fmla="*/ 2147483647 w 3883"/>
              <a:gd name="T5" fmla="*/ 0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rgbClr val="949494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673006" y="2184400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F8F8F8"/>
                </a:solidFill>
                <a:ea typeface="微软雅黑" pitchFamily="34" charset="-122"/>
              </a:rPr>
              <a:t>第一阶段</a:t>
            </a:r>
            <a:endParaRPr lang="zh-CN" altLang="en-US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643985" y="3248024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第二阶段</a:t>
            </a:r>
            <a:endParaRPr lang="zh-CN" altLang="en-US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16" name="Text Box 65"/>
          <p:cNvSpPr txBox="1">
            <a:spLocks noChangeArrowheads="1"/>
          </p:cNvSpPr>
          <p:nvPr/>
        </p:nvSpPr>
        <p:spPr bwMode="auto">
          <a:xfrm>
            <a:off x="877888" y="1707654"/>
            <a:ext cx="36703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200" b="1" dirty="0">
                <a:solidFill>
                  <a:srgbClr val="3A3A3A"/>
                </a:solidFill>
                <a:ea typeface="微软雅黑" pitchFamily="34" charset="-122"/>
              </a:rPr>
              <a:t>第一</a:t>
            </a:r>
            <a:r>
              <a:rPr lang="zh-CN" altLang="en-US" sz="1200" b="1" dirty="0" smtClean="0">
                <a:solidFill>
                  <a:srgbClr val="3A3A3A"/>
                </a:solidFill>
                <a:ea typeface="微软雅黑" pitchFamily="34" charset="-122"/>
              </a:rPr>
              <a:t>阶段：微信端大部分功能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endParaRPr lang="en-US" altLang="zh-CN" sz="800" dirty="0" smtClean="0">
              <a:solidFill>
                <a:srgbClr val="3A3A3A"/>
              </a:solidFill>
              <a:ea typeface="微软雅黑" pitchFamily="34" charset="-122"/>
              <a:sym typeface="Arial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  <a:sym typeface="Arial" pitchFamily="34" charset="0"/>
              </a:rPr>
              <a:t>自合同签订之日起，完成微信端的消费查询、额度查询、修改航班、优惠券等功能，需</a:t>
            </a:r>
            <a:r>
              <a:rPr lang="en-US" altLang="zh-CN" sz="1000" dirty="0" smtClean="0">
                <a:solidFill>
                  <a:srgbClr val="3A3A3A"/>
                </a:solidFill>
                <a:latin typeface="+mn-ea"/>
                <a:ea typeface="+mn-ea"/>
                <a:sym typeface="Arial" pitchFamily="34" charset="0"/>
              </a:rPr>
              <a:t>45</a:t>
            </a: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  <a:sym typeface="Arial" pitchFamily="34" charset="0"/>
              </a:rPr>
              <a:t>个工作日。</a:t>
            </a:r>
            <a:endParaRPr lang="en-US" altLang="zh-CN" sz="1000" dirty="0" smtClean="0">
              <a:solidFill>
                <a:srgbClr val="3A3A3A"/>
              </a:solidFill>
              <a:latin typeface="+mn-ea"/>
              <a:ea typeface="+mn-ea"/>
              <a:sym typeface="Arial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  <a:sym typeface="Arial" pitchFamily="34" charset="0"/>
              </a:rPr>
              <a:t>预计</a:t>
            </a:r>
            <a:r>
              <a:rPr lang="en-US" altLang="zh-CN" sz="1000" b="1" dirty="0" smtClean="0">
                <a:solidFill>
                  <a:srgbClr val="C00000"/>
                </a:solidFill>
                <a:latin typeface="+mn-ea"/>
                <a:ea typeface="+mn-ea"/>
                <a:sym typeface="Arial" pitchFamily="34" charset="0"/>
              </a:rPr>
              <a:t>7</a:t>
            </a:r>
            <a:r>
              <a:rPr lang="zh-CN" altLang="en-US" sz="1000" b="1" dirty="0" smtClean="0">
                <a:solidFill>
                  <a:srgbClr val="C00000"/>
                </a:solidFill>
                <a:latin typeface="+mn-ea"/>
                <a:ea typeface="+mn-ea"/>
                <a:sym typeface="Arial" pitchFamily="34" charset="0"/>
              </a:rPr>
              <a:t>月中旬完成</a:t>
            </a: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  <a:sym typeface="Arial" pitchFamily="34" charset="0"/>
              </a:rPr>
              <a:t>第一阶段功能，开放使用。</a:t>
            </a:r>
            <a:endParaRPr lang="zh-CN" altLang="en-US" sz="1000" dirty="0">
              <a:solidFill>
                <a:srgbClr val="3A3A3A"/>
              </a:solidFill>
              <a:latin typeface="+mn-ea"/>
              <a:ea typeface="+mn-ea"/>
              <a:sym typeface="Arial" pitchFamily="34" charset="0"/>
            </a:endParaRPr>
          </a:p>
        </p:txBody>
      </p:sp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877888" y="3405188"/>
            <a:ext cx="3670300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200" b="1" dirty="0">
                <a:solidFill>
                  <a:srgbClr val="3A3A3A"/>
                </a:solidFill>
                <a:ea typeface="微软雅黑" pitchFamily="34" charset="-122"/>
              </a:rPr>
              <a:t>第二</a:t>
            </a:r>
            <a:r>
              <a:rPr lang="zh-CN" altLang="en-US" sz="1200" b="1" dirty="0" smtClean="0">
                <a:solidFill>
                  <a:srgbClr val="3A3A3A"/>
                </a:solidFill>
                <a:ea typeface="微软雅黑" pitchFamily="34" charset="-122"/>
              </a:rPr>
              <a:t>阶段：退货流程与微信自助退货</a:t>
            </a:r>
            <a:endParaRPr lang="en-US" altLang="zh-CN" sz="1200" b="1" dirty="0" smtClean="0">
              <a:solidFill>
                <a:srgbClr val="3A3A3A"/>
              </a:solidFill>
              <a:ea typeface="微软雅黑" pitchFamily="34" charset="-122"/>
            </a:endParaRPr>
          </a:p>
          <a:p>
            <a:pPr marL="171450" indent="-17145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</a:rPr>
              <a:t>完成</a:t>
            </a:r>
            <a:r>
              <a:rPr lang="en-US" altLang="zh-CN" sz="1000" dirty="0" smtClean="0">
                <a:solidFill>
                  <a:srgbClr val="3A3A3A"/>
                </a:solidFill>
                <a:latin typeface="+mn-ea"/>
                <a:ea typeface="+mn-ea"/>
              </a:rPr>
              <a:t>EOP</a:t>
            </a: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</a:rPr>
              <a:t>退货流程改造、银行接口对接等，需</a:t>
            </a:r>
            <a:r>
              <a:rPr lang="en-US" altLang="zh-CN" sz="1000" dirty="0" smtClean="0">
                <a:solidFill>
                  <a:srgbClr val="3A3A3A"/>
                </a:solidFill>
                <a:latin typeface="+mn-ea"/>
                <a:ea typeface="+mn-ea"/>
              </a:rPr>
              <a:t>30</a:t>
            </a: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</a:rPr>
              <a:t>个工作日。</a:t>
            </a:r>
            <a:endParaRPr lang="zh-CN" altLang="en-US" sz="1000" dirty="0">
              <a:solidFill>
                <a:srgbClr val="3A3A3A"/>
              </a:solidFill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</a:rPr>
              <a:t>预计</a:t>
            </a:r>
            <a:r>
              <a:rPr lang="en-US" altLang="zh-CN" sz="1000" b="1" dirty="0" smtClean="0">
                <a:solidFill>
                  <a:srgbClr val="C00000"/>
                </a:solidFill>
                <a:latin typeface="+mn-ea"/>
                <a:ea typeface="+mn-ea"/>
              </a:rPr>
              <a:t>8</a:t>
            </a:r>
            <a:r>
              <a:rPr lang="zh-CN" altLang="en-US" sz="1000" b="1" dirty="0" smtClean="0">
                <a:solidFill>
                  <a:srgbClr val="C00000"/>
                </a:solidFill>
                <a:latin typeface="+mn-ea"/>
                <a:ea typeface="+mn-ea"/>
              </a:rPr>
              <a:t>月下旬完成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第二阶段功能</a:t>
            </a:r>
            <a:r>
              <a:rPr lang="zh-CN" altLang="en-US" sz="1000" dirty="0" smtClean="0">
                <a:solidFill>
                  <a:srgbClr val="3A3A3A"/>
                </a:solidFill>
                <a:latin typeface="+mn-ea"/>
                <a:ea typeface="+mn-ea"/>
              </a:rPr>
              <a:t>，正式使用退货流程。</a:t>
            </a:r>
            <a:endParaRPr lang="zh-CN" altLang="en-US" sz="1000" dirty="0">
              <a:solidFill>
                <a:srgbClr val="3A3A3A"/>
              </a:solidFill>
              <a:latin typeface="+mn-ea"/>
              <a:ea typeface="+mn-ea"/>
            </a:endParaRPr>
          </a:p>
        </p:txBody>
      </p:sp>
      <p:sp>
        <p:nvSpPr>
          <p:cNvPr id="18" name="Freeform 103"/>
          <p:cNvSpPr>
            <a:spLocks noEditPoint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2147483647 w 97"/>
              <a:gd name="T1" fmla="*/ 2147483647 h 75"/>
              <a:gd name="T2" fmla="*/ 2147483647 w 97"/>
              <a:gd name="T3" fmla="*/ 2147483647 h 75"/>
              <a:gd name="T4" fmla="*/ 2147483647 w 97"/>
              <a:gd name="T5" fmla="*/ 2147483647 h 75"/>
              <a:gd name="T6" fmla="*/ 2147483647 w 97"/>
              <a:gd name="T7" fmla="*/ 2147483647 h 75"/>
              <a:gd name="T8" fmla="*/ 2147483647 w 97"/>
              <a:gd name="T9" fmla="*/ 2147483647 h 75"/>
              <a:gd name="T10" fmla="*/ 2147483647 w 97"/>
              <a:gd name="T11" fmla="*/ 2147483647 h 75"/>
              <a:gd name="T12" fmla="*/ 2147483647 w 97"/>
              <a:gd name="T13" fmla="*/ 2147483647 h 75"/>
              <a:gd name="T14" fmla="*/ 2147483647 w 97"/>
              <a:gd name="T15" fmla="*/ 2147483647 h 75"/>
              <a:gd name="T16" fmla="*/ 0 w 97"/>
              <a:gd name="T17" fmla="*/ 2147483647 h 75"/>
              <a:gd name="T18" fmla="*/ 2147483647 w 97"/>
              <a:gd name="T19" fmla="*/ 2147483647 h 75"/>
              <a:gd name="T20" fmla="*/ 2147483647 w 97"/>
              <a:gd name="T21" fmla="*/ 2147483647 h 75"/>
              <a:gd name="T22" fmla="*/ 2147483647 w 97"/>
              <a:gd name="T23" fmla="*/ 2147483647 h 75"/>
              <a:gd name="T24" fmla="*/ 2147483647 w 97"/>
              <a:gd name="T25" fmla="*/ 2147483647 h 75"/>
              <a:gd name="T26" fmla="*/ 2147483647 w 97"/>
              <a:gd name="T27" fmla="*/ 2147483647 h 75"/>
              <a:gd name="T28" fmla="*/ 2147483647 w 97"/>
              <a:gd name="T29" fmla="*/ 2147483647 h 75"/>
              <a:gd name="T30" fmla="*/ 2147483647 w 97"/>
              <a:gd name="T31" fmla="*/ 2147483647 h 75"/>
              <a:gd name="T32" fmla="*/ 2147483647 w 97"/>
              <a:gd name="T33" fmla="*/ 0 h 75"/>
              <a:gd name="T34" fmla="*/ 2147483647 w 97"/>
              <a:gd name="T35" fmla="*/ 2147483647 h 75"/>
              <a:gd name="T36" fmla="*/ 2147483647 w 97"/>
              <a:gd name="T37" fmla="*/ 2147483647 h 75"/>
              <a:gd name="T38" fmla="*/ 2147483647 w 97"/>
              <a:gd name="T39" fmla="*/ 2147483647 h 75"/>
              <a:gd name="T40" fmla="*/ 2147483647 w 97"/>
              <a:gd name="T41" fmla="*/ 2147483647 h 75"/>
              <a:gd name="T42" fmla="*/ 2147483647 w 97"/>
              <a:gd name="T43" fmla="*/ 2147483647 h 75"/>
              <a:gd name="T44" fmla="*/ 2147483647 w 97"/>
              <a:gd name="T45" fmla="*/ 2147483647 h 75"/>
              <a:gd name="T46" fmla="*/ 2147483647 w 97"/>
              <a:gd name="T47" fmla="*/ 2147483647 h 75"/>
              <a:gd name="T48" fmla="*/ 2147483647 w 97"/>
              <a:gd name="T49" fmla="*/ 2147483647 h 75"/>
              <a:gd name="T50" fmla="*/ 0 w 97"/>
              <a:gd name="T51" fmla="*/ 2147483647 h 75"/>
              <a:gd name="T52" fmla="*/ 2147483647 w 97"/>
              <a:gd name="T53" fmla="*/ 2147483647 h 75"/>
              <a:gd name="T54" fmla="*/ 2147483647 w 97"/>
              <a:gd name="T55" fmla="*/ 2147483647 h 75"/>
              <a:gd name="T56" fmla="*/ 2147483647 w 97"/>
              <a:gd name="T57" fmla="*/ 2147483647 h 75"/>
              <a:gd name="T58" fmla="*/ 2147483647 w 97"/>
              <a:gd name="T59" fmla="*/ 2147483647 h 75"/>
              <a:gd name="T60" fmla="*/ 2147483647 w 97"/>
              <a:gd name="T61" fmla="*/ 2147483647 h 75"/>
              <a:gd name="T62" fmla="*/ 2147483647 w 97"/>
              <a:gd name="T63" fmla="*/ 2147483647 h 75"/>
              <a:gd name="T64" fmla="*/ 2147483647 w 97"/>
              <a:gd name="T65" fmla="*/ 2147483647 h 75"/>
              <a:gd name="T66" fmla="*/ 2147483647 w 97"/>
              <a:gd name="T67" fmla="*/ 2147483647 h 75"/>
              <a:gd name="T68" fmla="*/ 2147483647 w 97"/>
              <a:gd name="T69" fmla="*/ 2147483647 h 75"/>
              <a:gd name="T70" fmla="*/ 2147483647 w 97"/>
              <a:gd name="T71" fmla="*/ 2147483647 h 75"/>
              <a:gd name="T72" fmla="*/ 2147483647 w 97"/>
              <a:gd name="T73" fmla="*/ 2147483647 h 75"/>
              <a:gd name="T74" fmla="*/ 2147483647 w 97"/>
              <a:gd name="T75" fmla="*/ 2147483647 h 75"/>
              <a:gd name="T76" fmla="*/ 2147483647 w 97"/>
              <a:gd name="T77" fmla="*/ 2147483647 h 75"/>
              <a:gd name="T78" fmla="*/ 2147483647 w 97"/>
              <a:gd name="T79" fmla="*/ 2147483647 h 75"/>
              <a:gd name="T80" fmla="*/ 2147483647 w 97"/>
              <a:gd name="T81" fmla="*/ 2147483647 h 75"/>
              <a:gd name="T82" fmla="*/ 2147483647 w 97"/>
              <a:gd name="T83" fmla="*/ 2147483647 h 75"/>
              <a:gd name="T84" fmla="*/ 2147483647 w 97"/>
              <a:gd name="T85" fmla="*/ 2147483647 h 75"/>
              <a:gd name="T86" fmla="*/ 2147483647 w 97"/>
              <a:gd name="T87" fmla="*/ 2147483647 h 75"/>
              <a:gd name="T88" fmla="*/ 2147483647 w 97"/>
              <a:gd name="T89" fmla="*/ 2147483647 h 75"/>
              <a:gd name="T90" fmla="*/ 2147483647 w 97"/>
              <a:gd name="T91" fmla="*/ 2147483647 h 75"/>
              <a:gd name="T92" fmla="*/ 2147483647 w 97"/>
              <a:gd name="T93" fmla="*/ 2147483647 h 75"/>
              <a:gd name="T94" fmla="*/ 2147483647 w 97"/>
              <a:gd name="T95" fmla="*/ 2147483647 h 75"/>
              <a:gd name="T96" fmla="*/ 2147483647 w 97"/>
              <a:gd name="T97" fmla="*/ 2147483647 h 75"/>
              <a:gd name="T98" fmla="*/ 2147483647 w 97"/>
              <a:gd name="T99" fmla="*/ 2147483647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33"/>
          <p:cNvSpPr>
            <a:spLocks noEditPoint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2147483647 w 94"/>
              <a:gd name="T1" fmla="*/ 0 h 61"/>
              <a:gd name="T2" fmla="*/ 2147483647 w 94"/>
              <a:gd name="T3" fmla="*/ 0 h 61"/>
              <a:gd name="T4" fmla="*/ 2147483647 w 94"/>
              <a:gd name="T5" fmla="*/ 2147483647 h 61"/>
              <a:gd name="T6" fmla="*/ 2147483647 w 94"/>
              <a:gd name="T7" fmla="*/ 2147483647 h 61"/>
              <a:gd name="T8" fmla="*/ 2147483647 w 94"/>
              <a:gd name="T9" fmla="*/ 2147483647 h 61"/>
              <a:gd name="T10" fmla="*/ 2147483647 w 94"/>
              <a:gd name="T11" fmla="*/ 0 h 61"/>
              <a:gd name="T12" fmla="*/ 2147483647 w 94"/>
              <a:gd name="T13" fmla="*/ 2147483647 h 61"/>
              <a:gd name="T14" fmla="*/ 2147483647 w 94"/>
              <a:gd name="T15" fmla="*/ 2147483647 h 61"/>
              <a:gd name="T16" fmla="*/ 2147483647 w 94"/>
              <a:gd name="T17" fmla="*/ 2147483647 h 61"/>
              <a:gd name="T18" fmla="*/ 2147483647 w 94"/>
              <a:gd name="T19" fmla="*/ 2147483647 h 61"/>
              <a:gd name="T20" fmla="*/ 2147483647 w 94"/>
              <a:gd name="T21" fmla="*/ 2147483647 h 61"/>
              <a:gd name="T22" fmla="*/ 2147483647 w 94"/>
              <a:gd name="T23" fmla="*/ 2147483647 h 61"/>
              <a:gd name="T24" fmla="*/ 2147483647 w 94"/>
              <a:gd name="T25" fmla="*/ 2147483647 h 61"/>
              <a:gd name="T26" fmla="*/ 2147483647 w 94"/>
              <a:gd name="T27" fmla="*/ 2147483647 h 61"/>
              <a:gd name="T28" fmla="*/ 2147483647 w 94"/>
              <a:gd name="T29" fmla="*/ 2147483647 h 61"/>
              <a:gd name="T30" fmla="*/ 2147483647 w 94"/>
              <a:gd name="T31" fmla="*/ 2147483647 h 61"/>
              <a:gd name="T32" fmla="*/ 2147483647 w 94"/>
              <a:gd name="T33" fmla="*/ 2147483647 h 61"/>
              <a:gd name="T34" fmla="*/ 2147483647 w 94"/>
              <a:gd name="T35" fmla="*/ 2147483647 h 61"/>
              <a:gd name="T36" fmla="*/ 2147483647 w 94"/>
              <a:gd name="T37" fmla="*/ 2147483647 h 61"/>
              <a:gd name="T38" fmla="*/ 2147483647 w 94"/>
              <a:gd name="T39" fmla="*/ 2147483647 h 61"/>
              <a:gd name="T40" fmla="*/ 2147483647 w 94"/>
              <a:gd name="T41" fmla="*/ 2147483647 h 61"/>
              <a:gd name="T42" fmla="*/ 2147483647 w 94"/>
              <a:gd name="T43" fmla="*/ 2147483647 h 61"/>
              <a:gd name="T44" fmla="*/ 2147483647 w 94"/>
              <a:gd name="T45" fmla="*/ 2147483647 h 61"/>
              <a:gd name="T46" fmla="*/ 2147483647 w 94"/>
              <a:gd name="T47" fmla="*/ 2147483647 h 61"/>
              <a:gd name="T48" fmla="*/ 2147483647 w 94"/>
              <a:gd name="T49" fmla="*/ 2147483647 h 61"/>
              <a:gd name="T50" fmla="*/ 0 w 94"/>
              <a:gd name="T51" fmla="*/ 2147483647 h 61"/>
              <a:gd name="T52" fmla="*/ 0 w 94"/>
              <a:gd name="T53" fmla="*/ 2147483647 h 61"/>
              <a:gd name="T54" fmla="*/ 2147483647 w 94"/>
              <a:gd name="T55" fmla="*/ 2147483647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utoUpdateAnimBg="0"/>
      <p:bldP spid="15" grpId="0" autoUpdateAnimBg="0"/>
      <p:bldP spid="16" grpId="0" autoUpdateAnimBg="0"/>
      <p:bldP spid="17" grpId="0" autoUpdateAnimBg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463" y="266700"/>
            <a:ext cx="3004393" cy="475953"/>
            <a:chOff x="271463" y="266700"/>
            <a:chExt cx="3004393" cy="475953"/>
          </a:xfrm>
        </p:grpSpPr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5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493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四、实施与报价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5110" y="862866"/>
            <a:ext cx="4630986" cy="43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0808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、项目报价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组合 2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3" y="402598"/>
            <a:ext cx="311104" cy="2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文本框 9"/>
          <p:cNvSpPr txBox="1">
            <a:spLocks noChangeArrowheads="1"/>
          </p:cNvSpPr>
          <p:nvPr/>
        </p:nvSpPr>
        <p:spPr bwMode="auto">
          <a:xfrm>
            <a:off x="1980010" y="1942859"/>
            <a:ext cx="425172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 YOU </a:t>
            </a:r>
            <a:endParaRPr lang="zh-CN" altLang="en-US" sz="4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628" name="直接连接符 10"/>
          <p:cNvCxnSpPr>
            <a:cxnSpLocks noChangeShapeType="1"/>
          </p:cNvCxnSpPr>
          <p:nvPr/>
        </p:nvCxnSpPr>
        <p:spPr bwMode="auto">
          <a:xfrm>
            <a:off x="2063353" y="2704858"/>
            <a:ext cx="36957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9" name="直接连接符 11"/>
          <p:cNvCxnSpPr>
            <a:cxnSpLocks noChangeShapeType="1"/>
          </p:cNvCxnSpPr>
          <p:nvPr/>
        </p:nvCxnSpPr>
        <p:spPr bwMode="auto">
          <a:xfrm>
            <a:off x="3992166" y="2841780"/>
            <a:ext cx="1766888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30" descr="海棠湾免税购物城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318" y="87474"/>
            <a:ext cx="1565672" cy="46315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273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7" name="组合 24"/>
          <p:cNvGrpSpPr>
            <a:grpSpLocks/>
          </p:cNvGrpSpPr>
          <p:nvPr/>
        </p:nvGrpSpPr>
        <p:grpSpPr bwMode="auto">
          <a:xfrm>
            <a:off x="827089" y="1009651"/>
            <a:ext cx="7561335" cy="2619015"/>
            <a:chOff x="0" y="0"/>
            <a:chExt cx="7224527" cy="2467077"/>
          </a:xfrm>
        </p:grpSpPr>
        <p:sp>
          <p:nvSpPr>
            <p:cNvPr id="8210" name="矩形 25"/>
            <p:cNvSpPr>
              <a:spLocks noChangeArrowheads="1"/>
            </p:cNvSpPr>
            <p:nvPr/>
          </p:nvSpPr>
          <p:spPr bwMode="auto">
            <a:xfrm>
              <a:off x="0" y="344853"/>
              <a:ext cx="7224527" cy="2122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Font typeface="Arial" pitchFamily="34" charset="0"/>
                <a:buNone/>
              </a:pPr>
              <a:r>
                <a:rPr lang="en-US" altLang="zh-CN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微信有接近</a:t>
              </a:r>
              <a:r>
                <a:rPr lang="en-US" altLang="zh-CN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亿用户，微信功能也越来丰富，已成为人们交流沟通的主要工具，各商家也相继在微信平台切入自己的应用，加强与消费者的互动，提高品牌形象。</a:t>
              </a:r>
              <a:endParaRPr lang="en-US" altLang="zh-CN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我公司顾客目前只能以面对面、客服电话的方式完成咨询和业务办理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200" dirty="0" smtClean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我公司目前有公众号“</a:t>
              </a:r>
              <a:r>
                <a:rPr lang="en-US" altLang="zh-CN" sz="1200" dirty="0" err="1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cdf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离岛免税</a:t>
              </a:r>
              <a:r>
                <a:rPr lang="en-US" altLang="zh-CN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三亚国际免税城”，用于网上商城入口引导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文章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发布</a:t>
              </a:r>
              <a:r>
                <a:rPr lang="zh-CN" altLang="en-US" sz="12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等。</a:t>
              </a:r>
              <a:endParaRPr lang="en-US" altLang="zh-CN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       借用微信平台，实现顾客自助信息查询和办理业务，实现精准营销，从而提高顾客体验，节约人工成本。</a:t>
              </a:r>
              <a:endParaRPr lang="en-US" sz="12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11" name="矩形 26"/>
            <p:cNvSpPr>
              <a:spLocks noChangeArrowheads="1"/>
            </p:cNvSpPr>
            <p:nvPr/>
          </p:nvSpPr>
          <p:spPr bwMode="auto">
            <a:xfrm>
              <a:off x="8761" y="0"/>
              <a:ext cx="960619" cy="31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项目背景</a:t>
              </a:r>
            </a:p>
          </p:txBody>
        </p:sp>
      </p:grpSp>
      <p:sp>
        <p:nvSpPr>
          <p:cNvPr id="9" name="矩形 26"/>
          <p:cNvSpPr>
            <a:spLocks noChangeArrowheads="1"/>
          </p:cNvSpPr>
          <p:nvPr/>
        </p:nvSpPr>
        <p:spPr bwMode="auto">
          <a:xfrm>
            <a:off x="836258" y="2904351"/>
            <a:ext cx="959237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rPr>
              <a:t>项目目标</a:t>
            </a:r>
          </a:p>
        </p:txBody>
      </p:sp>
      <p:grpSp>
        <p:nvGrpSpPr>
          <p:cNvPr id="23" name="组合 36"/>
          <p:cNvGrpSpPr>
            <a:grpSpLocks/>
          </p:cNvGrpSpPr>
          <p:nvPr/>
        </p:nvGrpSpPr>
        <p:grpSpPr bwMode="auto">
          <a:xfrm>
            <a:off x="271463" y="266700"/>
            <a:ext cx="468312" cy="468313"/>
            <a:chOff x="0" y="0"/>
            <a:chExt cx="1318727" cy="1318727"/>
          </a:xfrm>
        </p:grpSpPr>
        <p:sp>
          <p:nvSpPr>
            <p:cNvPr id="24" name="椭圆 37"/>
            <p:cNvSpPr>
              <a:spLocks noChangeArrowheads="1"/>
            </p:cNvSpPr>
            <p:nvPr/>
          </p:nvSpPr>
          <p:spPr bwMode="auto">
            <a:xfrm>
              <a:off x="0" y="0"/>
              <a:ext cx="1318727" cy="1318727"/>
            </a:xfrm>
            <a:prstGeom prst="ellipse">
              <a:avLst/>
            </a:prstGeom>
            <a:solidFill>
              <a:srgbClr val="3A3A3A"/>
            </a:solidFill>
            <a:ln w="12700">
              <a:solidFill>
                <a:srgbClr val="3A3A3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158697" y="392146"/>
              <a:ext cx="1083553" cy="597018"/>
            </a:xfrm>
            <a:custGeom>
              <a:avLst/>
              <a:gdLst>
                <a:gd name="T0" fmla="*/ 2147483647 w 683"/>
                <a:gd name="T1" fmla="*/ 2147483647 h 376"/>
                <a:gd name="T2" fmla="*/ 2147483647 w 683"/>
                <a:gd name="T3" fmla="*/ 2147483647 h 376"/>
                <a:gd name="T4" fmla="*/ 2147483647 w 683"/>
                <a:gd name="T5" fmla="*/ 2147483647 h 376"/>
                <a:gd name="T6" fmla="*/ 2147483647 w 683"/>
                <a:gd name="T7" fmla="*/ 2147483647 h 376"/>
                <a:gd name="T8" fmla="*/ 2147483647 w 683"/>
                <a:gd name="T9" fmla="*/ 2147483647 h 376"/>
                <a:gd name="T10" fmla="*/ 2147483647 w 683"/>
                <a:gd name="T11" fmla="*/ 2147483647 h 376"/>
                <a:gd name="T12" fmla="*/ 2147483647 w 683"/>
                <a:gd name="T13" fmla="*/ 2147483647 h 376"/>
                <a:gd name="T14" fmla="*/ 2147483647 w 683"/>
                <a:gd name="T15" fmla="*/ 2147483647 h 376"/>
                <a:gd name="T16" fmla="*/ 2147483647 w 683"/>
                <a:gd name="T17" fmla="*/ 2147483647 h 376"/>
                <a:gd name="T18" fmla="*/ 2147483647 w 683"/>
                <a:gd name="T19" fmla="*/ 2147483647 h 376"/>
                <a:gd name="T20" fmla="*/ 2147483647 w 683"/>
                <a:gd name="T21" fmla="*/ 2147483647 h 376"/>
                <a:gd name="T22" fmla="*/ 2147483647 w 683"/>
                <a:gd name="T23" fmla="*/ 2147483647 h 376"/>
                <a:gd name="T24" fmla="*/ 2147483647 w 683"/>
                <a:gd name="T25" fmla="*/ 2147483647 h 376"/>
                <a:gd name="T26" fmla="*/ 2147483647 w 683"/>
                <a:gd name="T27" fmla="*/ 2147483647 h 376"/>
                <a:gd name="T28" fmla="*/ 2147483647 w 683"/>
                <a:gd name="T29" fmla="*/ 2147483647 h 376"/>
                <a:gd name="T30" fmla="*/ 2147483647 w 683"/>
                <a:gd name="T31" fmla="*/ 2147483647 h 376"/>
                <a:gd name="T32" fmla="*/ 2147483647 w 683"/>
                <a:gd name="T33" fmla="*/ 2147483647 h 376"/>
                <a:gd name="T34" fmla="*/ 2147483647 w 683"/>
                <a:gd name="T35" fmla="*/ 2147483647 h 376"/>
                <a:gd name="T36" fmla="*/ 2147483647 w 683"/>
                <a:gd name="T37" fmla="*/ 2147483647 h 376"/>
                <a:gd name="T38" fmla="*/ 2147483647 w 683"/>
                <a:gd name="T39" fmla="*/ 2147483647 h 376"/>
                <a:gd name="T40" fmla="*/ 2147483647 w 683"/>
                <a:gd name="T41" fmla="*/ 2147483647 h 376"/>
                <a:gd name="T42" fmla="*/ 2147483647 w 683"/>
                <a:gd name="T43" fmla="*/ 2147483647 h 376"/>
                <a:gd name="T44" fmla="*/ 2147483647 w 683"/>
                <a:gd name="T45" fmla="*/ 2147483647 h 376"/>
                <a:gd name="T46" fmla="*/ 2147483647 w 683"/>
                <a:gd name="T47" fmla="*/ 2147483647 h 376"/>
                <a:gd name="T48" fmla="*/ 2147483647 w 683"/>
                <a:gd name="T49" fmla="*/ 2147483647 h 376"/>
                <a:gd name="T50" fmla="*/ 2147483647 w 683"/>
                <a:gd name="T51" fmla="*/ 2147483647 h 376"/>
                <a:gd name="T52" fmla="*/ 2147483647 w 683"/>
                <a:gd name="T53" fmla="*/ 2147483647 h 376"/>
                <a:gd name="T54" fmla="*/ 2147483647 w 683"/>
                <a:gd name="T55" fmla="*/ 2147483647 h 376"/>
                <a:gd name="T56" fmla="*/ 0 w 683"/>
                <a:gd name="T57" fmla="*/ 2147483647 h 376"/>
                <a:gd name="T58" fmla="*/ 2147483647 w 683"/>
                <a:gd name="T59" fmla="*/ 2147483647 h 3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文本框 39"/>
          <p:cNvSpPr txBox="1">
            <a:spLocks noChangeArrowheads="1"/>
          </p:cNvSpPr>
          <p:nvPr/>
        </p:nvSpPr>
        <p:spPr bwMode="auto">
          <a:xfrm>
            <a:off x="782638" y="280988"/>
            <a:ext cx="2133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3A3A3A"/>
                </a:solidFill>
                <a:ea typeface="微软雅黑" pitchFamily="34" charset="-122"/>
              </a:rPr>
              <a:t>一、项目概述</a:t>
            </a:r>
            <a:endParaRPr lang="zh-CN" altLang="en-US" sz="2400" b="1" dirty="0">
              <a:solidFill>
                <a:srgbClr val="3A3A3A"/>
              </a:solidFill>
              <a:ea typeface="微软雅黑" pitchFamily="34" charset="-122"/>
            </a:endParaRP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323528" y="421035"/>
            <a:ext cx="384796" cy="212016"/>
          </a:xfrm>
          <a:custGeom>
            <a:avLst/>
            <a:gdLst>
              <a:gd name="T0" fmla="*/ 2147483647 w 683"/>
              <a:gd name="T1" fmla="*/ 2147483647 h 376"/>
              <a:gd name="T2" fmla="*/ 2147483647 w 683"/>
              <a:gd name="T3" fmla="*/ 2147483647 h 376"/>
              <a:gd name="T4" fmla="*/ 2147483647 w 683"/>
              <a:gd name="T5" fmla="*/ 2147483647 h 376"/>
              <a:gd name="T6" fmla="*/ 2147483647 w 683"/>
              <a:gd name="T7" fmla="*/ 2147483647 h 376"/>
              <a:gd name="T8" fmla="*/ 2147483647 w 683"/>
              <a:gd name="T9" fmla="*/ 2147483647 h 376"/>
              <a:gd name="T10" fmla="*/ 2147483647 w 683"/>
              <a:gd name="T11" fmla="*/ 2147483647 h 376"/>
              <a:gd name="T12" fmla="*/ 2147483647 w 683"/>
              <a:gd name="T13" fmla="*/ 2147483647 h 376"/>
              <a:gd name="T14" fmla="*/ 2147483647 w 683"/>
              <a:gd name="T15" fmla="*/ 2147483647 h 376"/>
              <a:gd name="T16" fmla="*/ 2147483647 w 683"/>
              <a:gd name="T17" fmla="*/ 2147483647 h 376"/>
              <a:gd name="T18" fmla="*/ 2147483647 w 683"/>
              <a:gd name="T19" fmla="*/ 2147483647 h 376"/>
              <a:gd name="T20" fmla="*/ 2147483647 w 683"/>
              <a:gd name="T21" fmla="*/ 2147483647 h 376"/>
              <a:gd name="T22" fmla="*/ 2147483647 w 683"/>
              <a:gd name="T23" fmla="*/ 2147483647 h 376"/>
              <a:gd name="T24" fmla="*/ 2147483647 w 683"/>
              <a:gd name="T25" fmla="*/ 2147483647 h 376"/>
              <a:gd name="T26" fmla="*/ 2147483647 w 683"/>
              <a:gd name="T27" fmla="*/ 2147483647 h 376"/>
              <a:gd name="T28" fmla="*/ 2147483647 w 683"/>
              <a:gd name="T29" fmla="*/ 2147483647 h 376"/>
              <a:gd name="T30" fmla="*/ 2147483647 w 683"/>
              <a:gd name="T31" fmla="*/ 2147483647 h 376"/>
              <a:gd name="T32" fmla="*/ 2147483647 w 683"/>
              <a:gd name="T33" fmla="*/ 2147483647 h 376"/>
              <a:gd name="T34" fmla="*/ 2147483647 w 683"/>
              <a:gd name="T35" fmla="*/ 2147483647 h 376"/>
              <a:gd name="T36" fmla="*/ 2147483647 w 683"/>
              <a:gd name="T37" fmla="*/ 2147483647 h 376"/>
              <a:gd name="T38" fmla="*/ 2147483647 w 683"/>
              <a:gd name="T39" fmla="*/ 2147483647 h 376"/>
              <a:gd name="T40" fmla="*/ 2147483647 w 683"/>
              <a:gd name="T41" fmla="*/ 2147483647 h 376"/>
              <a:gd name="T42" fmla="*/ 2147483647 w 683"/>
              <a:gd name="T43" fmla="*/ 2147483647 h 376"/>
              <a:gd name="T44" fmla="*/ 2147483647 w 683"/>
              <a:gd name="T45" fmla="*/ 2147483647 h 376"/>
              <a:gd name="T46" fmla="*/ 2147483647 w 683"/>
              <a:gd name="T47" fmla="*/ 2147483647 h 376"/>
              <a:gd name="T48" fmla="*/ 2147483647 w 683"/>
              <a:gd name="T49" fmla="*/ 2147483647 h 376"/>
              <a:gd name="T50" fmla="*/ 2147483647 w 683"/>
              <a:gd name="T51" fmla="*/ 2147483647 h 376"/>
              <a:gd name="T52" fmla="*/ 2147483647 w 683"/>
              <a:gd name="T53" fmla="*/ 2147483647 h 376"/>
              <a:gd name="T54" fmla="*/ 2147483647 w 683"/>
              <a:gd name="T55" fmla="*/ 2147483647 h 376"/>
              <a:gd name="T56" fmla="*/ 0 w 683"/>
              <a:gd name="T57" fmla="*/ 2147483647 h 376"/>
              <a:gd name="T58" fmla="*/ 2147483647 w 683"/>
              <a:gd name="T59" fmla="*/ 2147483647 h 37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83" h="376">
                <a:moveTo>
                  <a:pt x="7" y="118"/>
                </a:moveTo>
                <a:cubicBezTo>
                  <a:pt x="334" y="1"/>
                  <a:pt x="334" y="1"/>
                  <a:pt x="334" y="1"/>
                </a:cubicBezTo>
                <a:cubicBezTo>
                  <a:pt x="336" y="0"/>
                  <a:pt x="339" y="0"/>
                  <a:pt x="341" y="1"/>
                </a:cubicBezTo>
                <a:cubicBezTo>
                  <a:pt x="675" y="118"/>
                  <a:pt x="675" y="118"/>
                  <a:pt x="675" y="118"/>
                </a:cubicBezTo>
                <a:cubicBezTo>
                  <a:pt x="680" y="120"/>
                  <a:pt x="683" y="124"/>
                  <a:pt x="683" y="129"/>
                </a:cubicBezTo>
                <a:cubicBezTo>
                  <a:pt x="682" y="134"/>
                  <a:pt x="679" y="138"/>
                  <a:pt x="675" y="139"/>
                </a:cubicBezTo>
                <a:cubicBezTo>
                  <a:pt x="561" y="172"/>
                  <a:pt x="561" y="172"/>
                  <a:pt x="561" y="172"/>
                </a:cubicBezTo>
                <a:cubicBezTo>
                  <a:pt x="537" y="136"/>
                  <a:pt x="430" y="119"/>
                  <a:pt x="338" y="119"/>
                </a:cubicBezTo>
                <a:cubicBezTo>
                  <a:pt x="333" y="119"/>
                  <a:pt x="328" y="124"/>
                  <a:pt x="328" y="130"/>
                </a:cubicBezTo>
                <a:cubicBezTo>
                  <a:pt x="328" y="136"/>
                  <a:pt x="333" y="140"/>
                  <a:pt x="338" y="140"/>
                </a:cubicBezTo>
                <a:cubicBezTo>
                  <a:pt x="452" y="140"/>
                  <a:pt x="534" y="164"/>
                  <a:pt x="545" y="185"/>
                </a:cubicBezTo>
                <a:cubicBezTo>
                  <a:pt x="545" y="255"/>
                  <a:pt x="545" y="255"/>
                  <a:pt x="545" y="255"/>
                </a:cubicBezTo>
                <a:cubicBezTo>
                  <a:pt x="545" y="255"/>
                  <a:pt x="545" y="255"/>
                  <a:pt x="545" y="256"/>
                </a:cubicBezTo>
                <a:cubicBezTo>
                  <a:pt x="545" y="283"/>
                  <a:pt x="452" y="305"/>
                  <a:pt x="337" y="305"/>
                </a:cubicBezTo>
                <a:cubicBezTo>
                  <a:pt x="223" y="305"/>
                  <a:pt x="130" y="283"/>
                  <a:pt x="130" y="256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71" y="249"/>
                  <a:pt x="71" y="249"/>
                  <a:pt x="71" y="249"/>
                </a:cubicBezTo>
                <a:cubicBezTo>
                  <a:pt x="83" y="253"/>
                  <a:pt x="92" y="264"/>
                  <a:pt x="92" y="277"/>
                </a:cubicBezTo>
                <a:cubicBezTo>
                  <a:pt x="92" y="288"/>
                  <a:pt x="85" y="298"/>
                  <a:pt x="75" y="303"/>
                </a:cubicBezTo>
                <a:cubicBezTo>
                  <a:pt x="82" y="338"/>
                  <a:pt x="82" y="338"/>
                  <a:pt x="82" y="338"/>
                </a:cubicBezTo>
                <a:cubicBezTo>
                  <a:pt x="86" y="354"/>
                  <a:pt x="26" y="376"/>
                  <a:pt x="28" y="361"/>
                </a:cubicBezTo>
                <a:cubicBezTo>
                  <a:pt x="39" y="301"/>
                  <a:pt x="39" y="301"/>
                  <a:pt x="39" y="301"/>
                </a:cubicBezTo>
                <a:cubicBezTo>
                  <a:pt x="31" y="296"/>
                  <a:pt x="26" y="287"/>
                  <a:pt x="26" y="277"/>
                </a:cubicBezTo>
                <a:cubicBezTo>
                  <a:pt x="26" y="264"/>
                  <a:pt x="34" y="253"/>
                  <a:pt x="46" y="249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8" y="139"/>
                  <a:pt x="8" y="139"/>
                  <a:pt x="8" y="139"/>
                </a:cubicBezTo>
                <a:cubicBezTo>
                  <a:pt x="3" y="138"/>
                  <a:pt x="0" y="134"/>
                  <a:pt x="0" y="129"/>
                </a:cubicBezTo>
                <a:cubicBezTo>
                  <a:pt x="0" y="124"/>
                  <a:pt x="3" y="120"/>
                  <a:pt x="7" y="118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7199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圆角矩形 16"/>
          <p:cNvSpPr>
            <a:spLocks noChangeArrowheads="1"/>
          </p:cNvSpPr>
          <p:nvPr/>
        </p:nvSpPr>
        <p:spPr bwMode="auto">
          <a:xfrm>
            <a:off x="-140529" y="0"/>
            <a:ext cx="9144000" cy="51435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2" name="文本框 49"/>
          <p:cNvSpPr txBox="1">
            <a:spLocks noChangeArrowheads="1"/>
          </p:cNvSpPr>
          <p:nvPr/>
        </p:nvSpPr>
        <p:spPr bwMode="auto">
          <a:xfrm>
            <a:off x="3419872" y="2252145"/>
            <a:ext cx="29559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00" dirty="0" smtClean="0">
                <a:solidFill>
                  <a:srgbClr val="080800"/>
                </a:solidFill>
              </a:rPr>
              <a:t>二、需求分析</a:t>
            </a:r>
            <a:endParaRPr lang="zh-CN" altLang="en-US" sz="3300" dirty="0">
              <a:solidFill>
                <a:srgbClr val="080800"/>
              </a:solidFill>
            </a:endParaRPr>
          </a:p>
        </p:txBody>
      </p:sp>
      <p:pic>
        <p:nvPicPr>
          <p:cNvPr id="38" name="图片 30" descr="海棠湾免税购物城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318" y="87474"/>
            <a:ext cx="1565672" cy="46315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2195736" y="1923678"/>
            <a:ext cx="1128713" cy="1130300"/>
            <a:chOff x="0" y="0"/>
            <a:chExt cx="1129689" cy="1129689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0" y="0"/>
              <a:ext cx="1129689" cy="1129689"/>
            </a:xfrm>
            <a:prstGeom prst="ellips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80115" y="282508"/>
              <a:ext cx="751325" cy="615695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1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6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17695"/>
              </p:ext>
            </p:extLst>
          </p:nvPr>
        </p:nvGraphicFramePr>
        <p:xfrm>
          <a:off x="1223628" y="844636"/>
          <a:ext cx="6588732" cy="410337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02078"/>
                <a:gridCol w="5886654"/>
              </a:tblGrid>
              <a:tr h="468866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500" dirty="0" smtClean="0">
                          <a:solidFill>
                            <a:srgbClr val="F8F8F8"/>
                          </a:solidFill>
                        </a:rPr>
                        <a:t>各部门微信自助需求列表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微信号绑定身份证号、手机号</a:t>
                      </a:r>
                    </a:p>
                  </a:txBody>
                  <a:tcPr marL="51435" marR="51435" marT="0" marB="0" anchor="ctr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查询此身份证的消费记录，是否做了提货、退税手续，和担保金退回情况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查询此身份证的剩余额度、各大类剩余件数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自助修改航班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自助提交实体店、电商上的退货</a:t>
                      </a:r>
                      <a:r>
                        <a:rPr kumimoji="0" lang="zh-C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申请</a:t>
                      </a:r>
                      <a:r>
                        <a:rPr kumimoji="0" lang="zh-CN" alt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，同时优化实体店退货流程</a:t>
                      </a:r>
                      <a:endParaRPr kumimoji="0" lang="zh-CN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查询此身份证的电子券额度、使用规则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销售后微信消息提醒，提货前微信消息提醒，代替现有的短信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给贵宾用户的微信号推送文章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获取转发公众号文章的微信</a:t>
                      </a:r>
                      <a:r>
                        <a:rPr kumimoji="0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，用于随机抽奖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获取公众号粉丝的位置信息，用于市场营销分析</a:t>
                      </a:r>
                      <a:endParaRPr kumimoji="0" lang="zh-CN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公众号客服功能，</a:t>
                      </a:r>
                      <a:r>
                        <a:rPr kumimoji="0" lang="zh-CN" altLang="zh-C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客人向公众号的对话可以分流到售前、售后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免税店各品牌、儿童乐园、客服中心</a:t>
                      </a:r>
                      <a:r>
                        <a:rPr kumimoji="0" lang="zh-CN" alt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的位置</a:t>
                      </a:r>
                      <a:r>
                        <a:rPr kumimoji="0" lang="zh-CN" altLang="zh-C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</a:t>
                      </a: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离岛免税政策自助查询</a:t>
                      </a:r>
                      <a:endParaRPr kumimoji="0" lang="zh-CN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  <a:tr h="25960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807" marR="4807" marT="360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穿梭巴士乘车地点、线路、时间以及相应注意事项自助</a:t>
                      </a:r>
                      <a:r>
                        <a:rPr kumimoji="0" lang="zh-C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</a:t>
                      </a:r>
                      <a:endParaRPr kumimoji="0" lang="zh-CN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8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01、微信自助服务项目\自助微信UI\4、导航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5961"/>
            <a:ext cx="2542057" cy="41591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1、微信自助服务项目\自助微信UI\公众号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5961"/>
            <a:ext cx="2600253" cy="46249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4860032" y="3651870"/>
            <a:ext cx="800053" cy="360040"/>
          </a:xfrm>
          <a:prstGeom prst="ellipse">
            <a:avLst/>
          </a:prstGeom>
          <a:solidFill>
            <a:srgbClr val="F8F8F8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006589"/>
            <a:ext cx="1656184" cy="2285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80800"/>
                </a:solidFill>
                <a:latin typeface="+mn-ea"/>
                <a:ea typeface="+mn-ea"/>
              </a:rPr>
              <a:t>根据需求列表，结合现有公众号的导航菜单，计划把导航菜单替换为：</a:t>
            </a:r>
            <a:endParaRPr lang="en-US" altLang="zh-CN" sz="1200" dirty="0" smtClean="0">
              <a:solidFill>
                <a:srgbClr val="0808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80800"/>
                </a:solidFill>
                <a:latin typeface="+mn-ea"/>
                <a:ea typeface="+mn-ea"/>
              </a:rPr>
              <a:t>（</a:t>
            </a:r>
            <a:r>
              <a:rPr lang="en-US" altLang="zh-CN" sz="1200" dirty="0" smtClean="0">
                <a:solidFill>
                  <a:srgbClr val="080800"/>
                </a:solidFill>
                <a:latin typeface="+mn-ea"/>
                <a:ea typeface="+mn-ea"/>
              </a:rPr>
              <a:t>1</a:t>
            </a:r>
            <a:r>
              <a:rPr lang="zh-CN" altLang="en-US" sz="1200" dirty="0" smtClean="0">
                <a:solidFill>
                  <a:srgbClr val="080800"/>
                </a:solidFill>
                <a:latin typeface="+mn-ea"/>
                <a:ea typeface="+mn-ea"/>
              </a:rPr>
              <a:t>）绑定与解绑</a:t>
            </a:r>
            <a:endParaRPr lang="en-US" altLang="zh-CN" sz="1200" dirty="0" smtClean="0">
              <a:solidFill>
                <a:srgbClr val="0808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80800"/>
                </a:solidFill>
                <a:latin typeface="+mn-ea"/>
                <a:ea typeface="+mn-ea"/>
              </a:rPr>
              <a:t> </a:t>
            </a:r>
            <a:r>
              <a:rPr lang="en-US" altLang="zh-CN" sz="1200" dirty="0" smtClean="0">
                <a:solidFill>
                  <a:srgbClr val="080800"/>
                </a:solidFill>
                <a:latin typeface="+mn-ea"/>
                <a:ea typeface="+mn-ea"/>
              </a:rPr>
              <a:t>      --</a:t>
            </a:r>
            <a:r>
              <a:rPr lang="zh-CN" altLang="en-US" sz="1200" dirty="0" smtClean="0">
                <a:solidFill>
                  <a:srgbClr val="080800"/>
                </a:solidFill>
                <a:latin typeface="+mn-ea"/>
                <a:ea typeface="+mn-ea"/>
              </a:rPr>
              <a:t>完成身份证绑定</a:t>
            </a:r>
            <a:endParaRPr lang="en-US" altLang="zh-CN" sz="1200" dirty="0" smtClean="0">
              <a:solidFill>
                <a:srgbClr val="0808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80800"/>
                </a:solidFill>
                <a:latin typeface="+mn-ea"/>
                <a:ea typeface="+mn-ea"/>
              </a:rPr>
              <a:t>（</a:t>
            </a:r>
            <a:r>
              <a:rPr lang="en-US" altLang="zh-CN" sz="1200" dirty="0" smtClean="0">
                <a:solidFill>
                  <a:srgbClr val="080800"/>
                </a:solidFill>
                <a:latin typeface="+mn-ea"/>
                <a:ea typeface="+mn-ea"/>
              </a:rPr>
              <a:t>2</a:t>
            </a:r>
            <a:r>
              <a:rPr lang="zh-CN" altLang="en-US" sz="1200" dirty="0" smtClean="0">
                <a:solidFill>
                  <a:srgbClr val="080800"/>
                </a:solidFill>
                <a:latin typeface="+mn-ea"/>
                <a:ea typeface="+mn-ea"/>
              </a:rPr>
              <a:t>）自助服务</a:t>
            </a:r>
            <a:endParaRPr lang="en-US" altLang="zh-CN" sz="1200" dirty="0" smtClean="0">
              <a:solidFill>
                <a:srgbClr val="0808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80800"/>
                </a:solidFill>
                <a:latin typeface="+mn-ea"/>
                <a:ea typeface="+mn-ea"/>
              </a:rPr>
              <a:t> </a:t>
            </a:r>
            <a:r>
              <a:rPr lang="en-US" altLang="zh-CN" sz="1200" dirty="0" smtClean="0">
                <a:solidFill>
                  <a:srgbClr val="080800"/>
                </a:solidFill>
                <a:latin typeface="+mn-ea"/>
                <a:ea typeface="+mn-ea"/>
              </a:rPr>
              <a:t>      </a:t>
            </a:r>
            <a:r>
              <a:rPr lang="en-US" altLang="zh-CN" sz="1200" dirty="0" smtClean="0">
                <a:solidFill>
                  <a:srgbClr val="080800"/>
                </a:solidFill>
                <a:latin typeface="+mn-ea"/>
              </a:rPr>
              <a:t>--</a:t>
            </a:r>
            <a:r>
              <a:rPr lang="zh-CN" altLang="en-US" sz="1200" dirty="0" smtClean="0">
                <a:solidFill>
                  <a:srgbClr val="080800"/>
                </a:solidFill>
                <a:latin typeface="+mn-ea"/>
                <a:ea typeface="+mn-ea"/>
              </a:rPr>
              <a:t>进入导航页面</a:t>
            </a:r>
            <a:endParaRPr lang="zh-CN" altLang="en-US" sz="1200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3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6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4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103" y="874876"/>
            <a:ext cx="177197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0800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、绑定与解绑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3102" y="1509628"/>
            <a:ext cx="2110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需提供身份证号、手机号和验证码。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手机号与购物时保留的号码进行匹配，匹配成功则完成绑定。匹配不成功则进一步输入姓名、发证机关等信息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支持主动解绑、被动解绑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第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二次绑定时，只往第一次绑定时留下的手机号发验证码。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85998"/>
            <a:ext cx="2584113" cy="4227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39" y="485998"/>
            <a:ext cx="2584113" cy="4227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3" name="组合 12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4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7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2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5111" y="862866"/>
            <a:ext cx="157842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08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80800"/>
                </a:solidFill>
                <a:latin typeface="+mn-ea"/>
                <a:ea typeface="+mn-ea"/>
              </a:rPr>
              <a:t>、消费记录</a:t>
            </a:r>
            <a:endParaRPr lang="zh-CN" altLang="en-US" dirty="0">
              <a:solidFill>
                <a:srgbClr val="0808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478310"/>
            <a:ext cx="180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zh-CN" sz="1200" dirty="0">
                <a:solidFill>
                  <a:schemeClr val="bg1"/>
                </a:solidFill>
                <a:latin typeface="+mn-ea"/>
                <a:ea typeface="+mn-ea"/>
              </a:rPr>
              <a:t>查询此身份证的消费记录，是否做了提货、退税手续，和担保金退回</a:t>
            </a:r>
            <a:r>
              <a:rPr lang="zh-CN" altLang="zh-CN" sz="1200" dirty="0" smtClean="0">
                <a:solidFill>
                  <a:schemeClr val="bg1"/>
                </a:solidFill>
                <a:latin typeface="+mn-ea"/>
                <a:ea typeface="+mn-ea"/>
              </a:rPr>
              <a:t>情况</a:t>
            </a:r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eaLnBrk="1" fontAlgn="ctr" hangingPunct="1"/>
            <a:endParaRPr lang="en-US" altLang="zh-CN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171450" lvl="0" indent="-171450" eaLnBrk="1" fontAlgn="ctr" hangingPunct="1"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点击详情可以查看商品明细、支付情况、操作申请退货</a:t>
            </a:r>
            <a:endParaRPr lang="zh-CN" altLang="zh-CN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48" y="195486"/>
            <a:ext cx="2270800" cy="45951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67" y="411510"/>
            <a:ext cx="2604085" cy="4294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3" name="组合 12"/>
          <p:cNvGrpSpPr/>
          <p:nvPr/>
        </p:nvGrpSpPr>
        <p:grpSpPr>
          <a:xfrm>
            <a:off x="271463" y="266700"/>
            <a:ext cx="2644353" cy="475953"/>
            <a:chOff x="271463" y="266700"/>
            <a:chExt cx="2644353" cy="475953"/>
          </a:xfrm>
        </p:grpSpPr>
        <p:grpSp>
          <p:nvGrpSpPr>
            <p:cNvPr id="14" name="组合 36"/>
            <p:cNvGrpSpPr>
              <a:grpSpLocks/>
            </p:cNvGrpSpPr>
            <p:nvPr/>
          </p:nvGrpSpPr>
          <p:grpSpPr bwMode="auto">
            <a:xfrm>
              <a:off x="271463" y="266700"/>
              <a:ext cx="468312" cy="468313"/>
              <a:chOff x="0" y="0"/>
              <a:chExt cx="1318727" cy="1318727"/>
            </a:xfrm>
          </p:grpSpPr>
          <p:sp>
            <p:nvSpPr>
              <p:cNvPr id="17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8727" cy="1318727"/>
              </a:xfrm>
              <a:prstGeom prst="ellipse">
                <a:avLst/>
              </a:prstGeom>
              <a:solidFill>
                <a:srgbClr val="3A3A3A"/>
              </a:solidFill>
              <a:ln w="12700">
                <a:solidFill>
                  <a:srgbClr val="3A3A3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158697" y="392146"/>
                <a:ext cx="1083553" cy="597018"/>
              </a:xfrm>
              <a:custGeom>
                <a:avLst/>
                <a:gdLst>
                  <a:gd name="T0" fmla="*/ 2147483647 w 683"/>
                  <a:gd name="T1" fmla="*/ 2147483647 h 376"/>
                  <a:gd name="T2" fmla="*/ 2147483647 w 683"/>
                  <a:gd name="T3" fmla="*/ 2147483647 h 376"/>
                  <a:gd name="T4" fmla="*/ 2147483647 w 683"/>
                  <a:gd name="T5" fmla="*/ 2147483647 h 376"/>
                  <a:gd name="T6" fmla="*/ 2147483647 w 683"/>
                  <a:gd name="T7" fmla="*/ 2147483647 h 376"/>
                  <a:gd name="T8" fmla="*/ 2147483647 w 683"/>
                  <a:gd name="T9" fmla="*/ 2147483647 h 376"/>
                  <a:gd name="T10" fmla="*/ 2147483647 w 683"/>
                  <a:gd name="T11" fmla="*/ 2147483647 h 376"/>
                  <a:gd name="T12" fmla="*/ 2147483647 w 683"/>
                  <a:gd name="T13" fmla="*/ 2147483647 h 376"/>
                  <a:gd name="T14" fmla="*/ 2147483647 w 683"/>
                  <a:gd name="T15" fmla="*/ 2147483647 h 376"/>
                  <a:gd name="T16" fmla="*/ 2147483647 w 683"/>
                  <a:gd name="T17" fmla="*/ 2147483647 h 376"/>
                  <a:gd name="T18" fmla="*/ 2147483647 w 683"/>
                  <a:gd name="T19" fmla="*/ 2147483647 h 376"/>
                  <a:gd name="T20" fmla="*/ 2147483647 w 683"/>
                  <a:gd name="T21" fmla="*/ 2147483647 h 376"/>
                  <a:gd name="T22" fmla="*/ 2147483647 w 683"/>
                  <a:gd name="T23" fmla="*/ 2147483647 h 376"/>
                  <a:gd name="T24" fmla="*/ 2147483647 w 683"/>
                  <a:gd name="T25" fmla="*/ 2147483647 h 376"/>
                  <a:gd name="T26" fmla="*/ 2147483647 w 683"/>
                  <a:gd name="T27" fmla="*/ 2147483647 h 376"/>
                  <a:gd name="T28" fmla="*/ 2147483647 w 683"/>
                  <a:gd name="T29" fmla="*/ 2147483647 h 376"/>
                  <a:gd name="T30" fmla="*/ 2147483647 w 683"/>
                  <a:gd name="T31" fmla="*/ 2147483647 h 376"/>
                  <a:gd name="T32" fmla="*/ 2147483647 w 683"/>
                  <a:gd name="T33" fmla="*/ 2147483647 h 376"/>
                  <a:gd name="T34" fmla="*/ 2147483647 w 683"/>
                  <a:gd name="T35" fmla="*/ 2147483647 h 376"/>
                  <a:gd name="T36" fmla="*/ 2147483647 w 683"/>
                  <a:gd name="T37" fmla="*/ 2147483647 h 376"/>
                  <a:gd name="T38" fmla="*/ 2147483647 w 683"/>
                  <a:gd name="T39" fmla="*/ 2147483647 h 376"/>
                  <a:gd name="T40" fmla="*/ 2147483647 w 683"/>
                  <a:gd name="T41" fmla="*/ 2147483647 h 376"/>
                  <a:gd name="T42" fmla="*/ 2147483647 w 683"/>
                  <a:gd name="T43" fmla="*/ 2147483647 h 376"/>
                  <a:gd name="T44" fmla="*/ 2147483647 w 683"/>
                  <a:gd name="T45" fmla="*/ 2147483647 h 376"/>
                  <a:gd name="T46" fmla="*/ 2147483647 w 683"/>
                  <a:gd name="T47" fmla="*/ 2147483647 h 376"/>
                  <a:gd name="T48" fmla="*/ 2147483647 w 683"/>
                  <a:gd name="T49" fmla="*/ 2147483647 h 376"/>
                  <a:gd name="T50" fmla="*/ 2147483647 w 683"/>
                  <a:gd name="T51" fmla="*/ 2147483647 h 376"/>
                  <a:gd name="T52" fmla="*/ 2147483647 w 683"/>
                  <a:gd name="T53" fmla="*/ 2147483647 h 376"/>
                  <a:gd name="T54" fmla="*/ 2147483647 w 683"/>
                  <a:gd name="T55" fmla="*/ 2147483647 h 376"/>
                  <a:gd name="T56" fmla="*/ 0 w 683"/>
                  <a:gd name="T57" fmla="*/ 2147483647 h 376"/>
                  <a:gd name="T58" fmla="*/ 2147483647 w 683"/>
                  <a:gd name="T59" fmla="*/ 2147483647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文本框 39"/>
            <p:cNvSpPr txBox="1">
              <a:spLocks noChangeArrowheads="1"/>
            </p:cNvSpPr>
            <p:nvPr/>
          </p:nvSpPr>
          <p:spPr bwMode="auto">
            <a:xfrm>
              <a:off x="782638" y="280988"/>
              <a:ext cx="21331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3A3A3A"/>
                  </a:solidFill>
                  <a:ea typeface="微软雅黑" pitchFamily="34" charset="-122"/>
                </a:rPr>
                <a:t>二、需求分析</a:t>
              </a:r>
              <a:endParaRPr lang="zh-CN" altLang="en-US" sz="2400" b="1" dirty="0">
                <a:solidFill>
                  <a:srgbClr val="3A3A3A"/>
                </a:solidFill>
                <a:ea typeface="微软雅黑" pitchFamily="34" charset="-122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52103" y="387127"/>
              <a:ext cx="311462" cy="255236"/>
            </a:xfrm>
            <a:custGeom>
              <a:avLst/>
              <a:gdLst>
                <a:gd name="T0" fmla="*/ 2147483647 w 563"/>
                <a:gd name="T1" fmla="*/ 2147483647 h 461"/>
                <a:gd name="T2" fmla="*/ 2147483647 w 563"/>
                <a:gd name="T3" fmla="*/ 2147483647 h 461"/>
                <a:gd name="T4" fmla="*/ 2147483647 w 563"/>
                <a:gd name="T5" fmla="*/ 2147483647 h 461"/>
                <a:gd name="T6" fmla="*/ 2147483647 w 563"/>
                <a:gd name="T7" fmla="*/ 2147483647 h 461"/>
                <a:gd name="T8" fmla="*/ 2147483647 w 563"/>
                <a:gd name="T9" fmla="*/ 2147483647 h 461"/>
                <a:gd name="T10" fmla="*/ 2147483647 w 563"/>
                <a:gd name="T11" fmla="*/ 2147483647 h 461"/>
                <a:gd name="T12" fmla="*/ 2147483647 w 563"/>
                <a:gd name="T13" fmla="*/ 2147483647 h 461"/>
                <a:gd name="T14" fmla="*/ 2147483647 w 563"/>
                <a:gd name="T15" fmla="*/ 2147483647 h 461"/>
                <a:gd name="T16" fmla="*/ 2147483647 w 563"/>
                <a:gd name="T17" fmla="*/ 2147483647 h 461"/>
                <a:gd name="T18" fmla="*/ 2147483647 w 563"/>
                <a:gd name="T19" fmla="*/ 2147483647 h 461"/>
                <a:gd name="T20" fmla="*/ 2147483647 w 563"/>
                <a:gd name="T21" fmla="*/ 2147483647 h 461"/>
                <a:gd name="T22" fmla="*/ 2147483647 w 563"/>
                <a:gd name="T23" fmla="*/ 2147483647 h 461"/>
                <a:gd name="T24" fmla="*/ 2147483647 w 563"/>
                <a:gd name="T25" fmla="*/ 2147483647 h 461"/>
                <a:gd name="T26" fmla="*/ 2147483647 w 563"/>
                <a:gd name="T27" fmla="*/ 2147483647 h 461"/>
                <a:gd name="T28" fmla="*/ 2147483647 w 563"/>
                <a:gd name="T29" fmla="*/ 2147483647 h 461"/>
                <a:gd name="T30" fmla="*/ 2147483647 w 563"/>
                <a:gd name="T31" fmla="*/ 2147483647 h 461"/>
                <a:gd name="T32" fmla="*/ 2147483647 w 563"/>
                <a:gd name="T33" fmla="*/ 2147483647 h 461"/>
                <a:gd name="T34" fmla="*/ 2147483647 w 563"/>
                <a:gd name="T35" fmla="*/ 2147483647 h 461"/>
                <a:gd name="T36" fmla="*/ 2147483647 w 563"/>
                <a:gd name="T37" fmla="*/ 2147483647 h 461"/>
                <a:gd name="T38" fmla="*/ 2147483647 w 563"/>
                <a:gd name="T39" fmla="*/ 2147483647 h 461"/>
                <a:gd name="T40" fmla="*/ 2147483647 w 563"/>
                <a:gd name="T41" fmla="*/ 2147483647 h 461"/>
                <a:gd name="T42" fmla="*/ 2147483647 w 563"/>
                <a:gd name="T43" fmla="*/ 2147483647 h 461"/>
                <a:gd name="T44" fmla="*/ 2147483647 w 563"/>
                <a:gd name="T45" fmla="*/ 2147483647 h 461"/>
                <a:gd name="T46" fmla="*/ 2147483647 w 563"/>
                <a:gd name="T47" fmla="*/ 2147483647 h 461"/>
                <a:gd name="T48" fmla="*/ 2147483647 w 563"/>
                <a:gd name="T49" fmla="*/ 2147483647 h 461"/>
                <a:gd name="T50" fmla="*/ 2147483647 w 563"/>
                <a:gd name="T51" fmla="*/ 2147483647 h 461"/>
                <a:gd name="T52" fmla="*/ 2147483647 w 563"/>
                <a:gd name="T53" fmla="*/ 2147483647 h 461"/>
                <a:gd name="T54" fmla="*/ 2147483647 w 563"/>
                <a:gd name="T55" fmla="*/ 2147483647 h 461"/>
                <a:gd name="T56" fmla="*/ 2147483647 w 563"/>
                <a:gd name="T57" fmla="*/ 2147483647 h 461"/>
                <a:gd name="T58" fmla="*/ 2147483647 w 563"/>
                <a:gd name="T59" fmla="*/ 2147483647 h 461"/>
                <a:gd name="T60" fmla="*/ 2147483647 w 563"/>
                <a:gd name="T61" fmla="*/ 2147483647 h 461"/>
                <a:gd name="T62" fmla="*/ 2147483647 w 563"/>
                <a:gd name="T63" fmla="*/ 2147483647 h 461"/>
                <a:gd name="T64" fmla="*/ 2147483647 w 563"/>
                <a:gd name="T65" fmla="*/ 2147483647 h 461"/>
                <a:gd name="T66" fmla="*/ 2147483647 w 563"/>
                <a:gd name="T67" fmla="*/ 2147483647 h 461"/>
                <a:gd name="T68" fmla="*/ 2147483647 w 563"/>
                <a:gd name="T69" fmla="*/ 2147483647 h 461"/>
                <a:gd name="T70" fmla="*/ 2147483647 w 563"/>
                <a:gd name="T71" fmla="*/ 2147483647 h 461"/>
                <a:gd name="T72" fmla="*/ 2147483647 w 563"/>
                <a:gd name="T73" fmla="*/ 2147483647 h 461"/>
                <a:gd name="T74" fmla="*/ 2147483647 w 563"/>
                <a:gd name="T75" fmla="*/ 2147483647 h 461"/>
                <a:gd name="T76" fmla="*/ 2147483647 w 563"/>
                <a:gd name="T77" fmla="*/ 2147483647 h 461"/>
                <a:gd name="T78" fmla="*/ 2147483647 w 563"/>
                <a:gd name="T79" fmla="*/ 2147483647 h 461"/>
                <a:gd name="T80" fmla="*/ 2147483647 w 563"/>
                <a:gd name="T81" fmla="*/ 2147483647 h 461"/>
                <a:gd name="T82" fmla="*/ 2147483647 w 563"/>
                <a:gd name="T83" fmla="*/ 2147483647 h 461"/>
                <a:gd name="T84" fmla="*/ 2147483647 w 563"/>
                <a:gd name="T85" fmla="*/ 2147483647 h 461"/>
                <a:gd name="T86" fmla="*/ 2147483647 w 563"/>
                <a:gd name="T87" fmla="*/ 2147483647 h 461"/>
                <a:gd name="T88" fmla="*/ 2147483647 w 563"/>
                <a:gd name="T89" fmla="*/ 2147483647 h 461"/>
                <a:gd name="T90" fmla="*/ 2147483647 w 563"/>
                <a:gd name="T91" fmla="*/ 2147483647 h 461"/>
                <a:gd name="T92" fmla="*/ 2147483647 w 563"/>
                <a:gd name="T93" fmla="*/ 214748364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C00000"/>
      </a:dk1>
      <a:lt1>
        <a:srgbClr val="404040"/>
      </a:lt1>
      <a:dk2>
        <a:srgbClr val="7F7F7F"/>
      </a:dk2>
      <a:lt2>
        <a:srgbClr val="D9D9D9"/>
      </a:lt2>
      <a:accent1>
        <a:srgbClr val="404040"/>
      </a:accent1>
      <a:accent2>
        <a:srgbClr val="C00000"/>
      </a:accent2>
      <a:accent3>
        <a:srgbClr val="AFAFAF"/>
      </a:accent3>
      <a:accent4>
        <a:srgbClr val="A40000"/>
      </a:accent4>
      <a:accent5>
        <a:srgbClr val="AFAFAF"/>
      </a:accent5>
      <a:accent6>
        <a:srgbClr val="AE0000"/>
      </a:accent6>
      <a:hlink>
        <a:srgbClr val="7F7F7F"/>
      </a:hlink>
      <a:folHlink>
        <a:srgbClr val="D9D9D9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">
      <a:dk1>
        <a:srgbClr val="C00000"/>
      </a:dk1>
      <a:lt1>
        <a:srgbClr val="404040"/>
      </a:lt1>
      <a:dk2>
        <a:srgbClr val="7F7F7F"/>
      </a:dk2>
      <a:lt2>
        <a:srgbClr val="D9D9D9"/>
      </a:lt2>
      <a:accent1>
        <a:srgbClr val="404040"/>
      </a:accent1>
      <a:accent2>
        <a:srgbClr val="C00000"/>
      </a:accent2>
      <a:accent3>
        <a:srgbClr val="AFAFAF"/>
      </a:accent3>
      <a:accent4>
        <a:srgbClr val="A40000"/>
      </a:accent4>
      <a:accent5>
        <a:srgbClr val="AFAFAF"/>
      </a:accent5>
      <a:accent6>
        <a:srgbClr val="AE0000"/>
      </a:accent6>
      <a:hlink>
        <a:srgbClr val="7F7F7F"/>
      </a:hlink>
      <a:folHlink>
        <a:srgbClr val="D9D9D9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14585</TotalTime>
  <Words>1903</Words>
  <Application>Microsoft Office PowerPoint</Application>
  <PresentationFormat>全屏显示(16:9)</PresentationFormat>
  <Paragraphs>258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2_默认设计模板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张瑜瑾</cp:lastModifiedBy>
  <cp:revision>1257</cp:revision>
  <dcterms:created xsi:type="dcterms:W3CDTF">2013-01-25T01:44:32Z</dcterms:created>
  <dcterms:modified xsi:type="dcterms:W3CDTF">2018-05-19T14:43:09Z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