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0"/>
  </p:handoutMasterIdLst>
  <p:sldIdLst>
    <p:sldId id="277" r:id="rId3"/>
    <p:sldId id="259" r:id="rId5"/>
    <p:sldId id="273" r:id="rId6"/>
    <p:sldId id="284" r:id="rId7"/>
    <p:sldId id="263" r:id="rId8"/>
    <p:sldId id="274" r:id="rId9"/>
    <p:sldId id="265" r:id="rId10"/>
    <p:sldId id="266" r:id="rId11"/>
    <p:sldId id="267" r:id="rId12"/>
    <p:sldId id="268" r:id="rId13"/>
    <p:sldId id="275" r:id="rId14"/>
    <p:sldId id="270" r:id="rId15"/>
    <p:sldId id="276" r:id="rId16"/>
    <p:sldId id="278" r:id="rId17"/>
    <p:sldId id="279" r:id="rId18"/>
    <p:sldId id="283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7405E"/>
    <a:srgbClr val="A3F2FD"/>
    <a:srgbClr val="45B1D2"/>
    <a:srgbClr val="0119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70" d="100"/>
          <a:sy n="70" d="100"/>
        </p:scale>
        <p:origin x="-120" y="-1260"/>
      </p:cViewPr>
      <p:guideLst>
        <p:guide orient="horz" pos="2106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notesViewPr>
    <p:cSldViewPr showGuides="1">
      <p:cViewPr varScale="1">
        <p:scale>
          <a:sx n="54" d="100"/>
          <a:sy n="54" d="100"/>
        </p:scale>
        <p:origin x="-2928" y="-84"/>
      </p:cViewPr>
      <p:guideLst>
        <p:guide orient="horz" pos="2809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handoutMaster" Target="handoutMasters/handoutMaster1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9FB382-3D9B-4346-987F-99D71E9C8B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06A1FA-382C-4573-B6A9-25762B83C5C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B3C0A3-BB4C-4E75-8C09-0BD5B3C6AD0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8BA3E8-04D0-482A-842B-D2E551459FA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8BA3E8-04D0-482A-842B-D2E551459F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8BA3E8-04D0-482A-842B-D2E551459F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191E09-50CF-4FF3-8861-48617336B92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8BA3E8-04D0-482A-842B-D2E551459F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191E09-50CF-4FF3-8861-48617336B92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8BA3E8-04D0-482A-842B-D2E551459F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8BA3E8-04D0-482A-842B-D2E551459F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8BA3E8-04D0-482A-842B-D2E551459F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8BA3E8-04D0-482A-842B-D2E551459F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191E09-50CF-4FF3-8861-48617336B92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8BA3E8-04D0-482A-842B-D2E551459F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8BA3E8-04D0-482A-842B-D2E551459F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191E09-50CF-4FF3-8861-48617336B92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8BA3E8-04D0-482A-842B-D2E551459F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8BA3E8-04D0-482A-842B-D2E551459F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8BA3E8-04D0-482A-842B-D2E551459F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69707" y="414842"/>
            <a:ext cx="9998901" cy="493878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69707" y="414842"/>
            <a:ext cx="9998901" cy="493878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69707" y="414842"/>
            <a:ext cx="9998901" cy="493878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69707" y="414842"/>
            <a:ext cx="9998901" cy="49387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69707" y="414842"/>
            <a:ext cx="9998901" cy="493878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 cstate="screen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124745"/>
            <a:ext cx="10972800" cy="5001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lang="zh-CN" altLang="en-US" sz="2400" b="1" kern="1200" dirty="0">
          <a:solidFill>
            <a:prstClr val="white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4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4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2" descr="6A3013BADB884660B194CAD3FEF2932C# #TextBox 42"/>
          <p:cNvSpPr txBox="1">
            <a:spLocks noChangeArrowheads="1"/>
          </p:cNvSpPr>
          <p:nvPr/>
        </p:nvSpPr>
        <p:spPr bwMode="auto">
          <a:xfrm>
            <a:off x="3416230" y="3773170"/>
            <a:ext cx="5027930" cy="922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5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乐家具销售平台</a:t>
            </a:r>
            <a:endParaRPr lang="zh-CN" altLang="en-US" sz="54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Box 44" descr="6C3FA372396F463c81AB3CDF6D7CE186# #TextBox 44"/>
          <p:cNvSpPr txBox="1">
            <a:spLocks noChangeArrowheads="1"/>
          </p:cNvSpPr>
          <p:nvPr/>
        </p:nvSpPr>
        <p:spPr bwMode="auto">
          <a:xfrm>
            <a:off x="3736269" y="5045546"/>
            <a:ext cx="438785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800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chemeClr val="bg1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参赛人员：温宁宁  曾志湖</a:t>
            </a:r>
            <a:endParaRPr lang="zh-CN" altLang="en-US" sz="2800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chemeClr val="bg1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圆角矩形 5"/>
          <p:cNvSpPr/>
          <p:nvPr/>
        </p:nvSpPr>
        <p:spPr>
          <a:xfrm rot="188303">
            <a:off x="4131965" y="1671568"/>
            <a:ext cx="2914298" cy="1672479"/>
          </a:xfrm>
          <a:prstGeom prst="roundRect">
            <a:avLst>
              <a:gd name="adj" fmla="val 24096"/>
            </a:avLst>
          </a:prstGeom>
          <a:solidFill>
            <a:srgbClr val="45B1D2">
              <a:alpha val="20000"/>
            </a:srgbClr>
          </a:solidFill>
          <a:ln>
            <a:gradFill flip="none" rotWithShape="1">
              <a:gsLst>
                <a:gs pos="0">
                  <a:srgbClr val="A3F2FD"/>
                </a:gs>
                <a:gs pos="100000">
                  <a:srgbClr val="45B1D2"/>
                </a:gs>
              </a:gsLst>
              <a:lin ang="2700000" scaled="1"/>
              <a:tileRect/>
            </a:gradFill>
          </a:ln>
          <a:effectLst>
            <a:glow rad="139700">
              <a:schemeClr val="accent5">
                <a:satMod val="175000"/>
                <a:alpha val="20000"/>
              </a:schemeClr>
            </a:glow>
          </a:effectLst>
          <a:scene3d>
            <a:camera prst="perspectiveFront" fov="3300000">
              <a:rot lat="19941725" lon="19155471" rev="937986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4197BF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 rot="188303">
            <a:off x="4125472" y="1629031"/>
            <a:ext cx="3054684" cy="1753045"/>
          </a:xfrm>
          <a:prstGeom prst="roundRect">
            <a:avLst>
              <a:gd name="adj" fmla="val 24096"/>
            </a:avLst>
          </a:prstGeom>
          <a:solidFill>
            <a:srgbClr val="E5FFFE">
              <a:alpha val="83000"/>
            </a:srgbClr>
          </a:solidFill>
          <a:ln>
            <a:solidFill>
              <a:schemeClr val="bg1"/>
            </a:solidFill>
          </a:ln>
          <a:effectLst>
            <a:glow rad="1270000">
              <a:schemeClr val="accent5">
                <a:satMod val="175000"/>
                <a:alpha val="69000"/>
              </a:schemeClr>
            </a:glow>
            <a:softEdge rad="31750"/>
          </a:effectLst>
          <a:scene3d>
            <a:camera prst="perspectiveFront" fov="3300000">
              <a:rot lat="19941725" lon="19155471" rev="937986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4197BF"/>
              </a:solidFill>
            </a:endParaRPr>
          </a:p>
        </p:txBody>
      </p:sp>
      <p:pic>
        <p:nvPicPr>
          <p:cNvPr id="8" name="Picture 2" descr="C:\Users\md\Desktop\xpic6209.png"/>
          <p:cNvPicPr>
            <a:picLocks noChangeAspect="1" noChangeArrowheads="1"/>
          </p:cNvPicPr>
          <p:nvPr/>
        </p:nvPicPr>
        <p:blipFill>
          <a:blip r:embed="rId1" cstate="screen"/>
          <a:srcRect/>
          <a:stretch>
            <a:fillRect/>
          </a:stretch>
        </p:blipFill>
        <p:spPr bwMode="auto">
          <a:xfrm>
            <a:off x="5678256" y="-104081"/>
            <a:ext cx="6513743" cy="3394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44" descr="6C3FA372396F463c81AB3CDF6D7CE186# #TextBox 44"/>
          <p:cNvSpPr txBox="1">
            <a:spLocks noChangeArrowheads="1"/>
          </p:cNvSpPr>
          <p:nvPr/>
        </p:nvSpPr>
        <p:spPr bwMode="auto">
          <a:xfrm>
            <a:off x="3736269" y="5798656"/>
            <a:ext cx="307848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800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chemeClr val="bg1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指导老师：赖老师</a:t>
            </a:r>
            <a:endParaRPr lang="zh-CN" altLang="en-US" sz="2800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chemeClr val="bg1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comb/>
      </p:transition>
    </mc:Choice>
    <mc:Fallback>
      <p:transition spd="slow" advTm="0">
        <p:comb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6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22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3" presetClass="entr" presetSubtype="3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6" grpId="0" animBg="1"/>
      <p:bldP spid="6" grpId="1" animBg="1"/>
      <p:bldP spid="7" grpId="0" animBg="1"/>
      <p:bldP spid="7" grpId="1" animBg="1"/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82973" y="250584"/>
            <a:ext cx="4370421" cy="706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000" b="1" dirty="0">
                <a:gradFill>
                  <a:gsLst>
                    <a:gs pos="100000">
                      <a:srgbClr val="398EB6"/>
                    </a:gs>
                    <a:gs pos="0">
                      <a:srgbClr val="B4DAF1"/>
                    </a:gs>
                  </a:gsLst>
                  <a:path path="circle">
                    <a:fillToRect l="50000" t="50000" r="50000" b="50000"/>
                  </a:path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商品的上下架</a:t>
            </a:r>
            <a:endParaRPr lang="zh-CN" altLang="en-US" sz="4000" b="1" dirty="0">
              <a:gradFill>
                <a:gsLst>
                  <a:gs pos="100000">
                    <a:srgbClr val="398EB6"/>
                  </a:gs>
                  <a:gs pos="0">
                    <a:srgbClr val="B4DAF1"/>
                  </a:gs>
                </a:gsLst>
                <a:path path="circle">
                  <a:fillToRect l="50000" t="50000" r="50000" b="50000"/>
                </a:path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3493842" y="1419129"/>
            <a:ext cx="1728192" cy="1728192"/>
            <a:chOff x="4067944" y="1340768"/>
            <a:chExt cx="1368152" cy="1368152"/>
          </a:xfrm>
        </p:grpSpPr>
        <p:sp>
          <p:nvSpPr>
            <p:cNvPr id="4" name="椭圆 3"/>
            <p:cNvSpPr/>
            <p:nvPr/>
          </p:nvSpPr>
          <p:spPr>
            <a:xfrm>
              <a:off x="4067944" y="1340768"/>
              <a:ext cx="1368152" cy="1368152"/>
            </a:xfrm>
            <a:prstGeom prst="ellipse">
              <a:avLst/>
            </a:prstGeom>
            <a:noFill/>
            <a:ln>
              <a:gradFill flip="none" rotWithShape="1">
                <a:gsLst>
                  <a:gs pos="100000">
                    <a:srgbClr val="B4DAF1"/>
                  </a:gs>
                  <a:gs pos="0">
                    <a:srgbClr val="398EB6"/>
                  </a:gs>
                </a:gsLst>
                <a:lin ang="27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155062" y="1574302"/>
              <a:ext cx="1174722" cy="9491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b="1" dirty="0">
                  <a:gradFill>
                    <a:gsLst>
                      <a:gs pos="100000">
                        <a:srgbClr val="398EB6"/>
                      </a:gs>
                      <a:gs pos="0">
                        <a:srgbClr val="B4DAF1"/>
                      </a:gs>
                    </a:gsLst>
                    <a:path path="circle">
                      <a:fillToRect l="50000" t="50000" r="50000" b="50000"/>
                    </a:path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上传家具信息和图片</a:t>
              </a:r>
              <a:endParaRPr lang="zh-CN" altLang="en-US" sz="2400" b="1" dirty="0">
                <a:gradFill>
                  <a:gsLst>
                    <a:gs pos="100000">
                      <a:srgbClr val="398EB6"/>
                    </a:gs>
                    <a:gs pos="0">
                      <a:srgbClr val="B4DAF1"/>
                    </a:gs>
                  </a:gsLst>
                  <a:path path="circle">
                    <a:fillToRect l="50000" t="50000" r="50000" b="50000"/>
                  </a:path>
                </a:gra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6888088" y="1563145"/>
            <a:ext cx="1728192" cy="1728192"/>
            <a:chOff x="3635896" y="3429000"/>
            <a:chExt cx="1368152" cy="1368152"/>
          </a:xfrm>
        </p:grpSpPr>
        <p:sp>
          <p:nvSpPr>
            <p:cNvPr id="7" name="椭圆 6"/>
            <p:cNvSpPr/>
            <p:nvPr/>
          </p:nvSpPr>
          <p:spPr>
            <a:xfrm>
              <a:off x="3635896" y="3429000"/>
              <a:ext cx="1368152" cy="1368152"/>
            </a:xfrm>
            <a:prstGeom prst="ellipse">
              <a:avLst/>
            </a:prstGeom>
            <a:noFill/>
            <a:ln>
              <a:gradFill flip="none" rotWithShape="1">
                <a:gsLst>
                  <a:gs pos="100000">
                    <a:srgbClr val="B4DAF1"/>
                  </a:gs>
                  <a:gs pos="0">
                    <a:srgbClr val="398EB6"/>
                  </a:gs>
                </a:gsLst>
                <a:lin ang="27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732813" y="3638673"/>
              <a:ext cx="1174722" cy="9491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b="1" dirty="0">
                  <a:gradFill>
                    <a:gsLst>
                      <a:gs pos="100000">
                        <a:srgbClr val="398EB6"/>
                      </a:gs>
                      <a:gs pos="0">
                        <a:srgbClr val="B4DAF1"/>
                      </a:gs>
                    </a:gsLst>
                    <a:path path="circle">
                      <a:fillToRect l="50000" t="50000" r="50000" b="50000"/>
                    </a:path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可以随时修改商品信息</a:t>
              </a:r>
              <a:endParaRPr lang="zh-CN" altLang="en-US" sz="2400" b="1" dirty="0">
                <a:gradFill>
                  <a:gsLst>
                    <a:gs pos="100000">
                      <a:srgbClr val="398EB6"/>
                    </a:gs>
                    <a:gs pos="0">
                      <a:srgbClr val="B4DAF1"/>
                    </a:gs>
                  </a:gsLst>
                  <a:path path="circle">
                    <a:fillToRect l="50000" t="50000" r="50000" b="50000"/>
                  </a:path>
                </a:gra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5087888" y="4365104"/>
            <a:ext cx="1728192" cy="1728192"/>
            <a:chOff x="5076056" y="5085184"/>
            <a:chExt cx="1368152" cy="1368152"/>
          </a:xfrm>
        </p:grpSpPr>
        <p:sp>
          <p:nvSpPr>
            <p:cNvPr id="10" name="椭圆 9"/>
            <p:cNvSpPr/>
            <p:nvPr/>
          </p:nvSpPr>
          <p:spPr>
            <a:xfrm>
              <a:off x="5076056" y="5085184"/>
              <a:ext cx="1368152" cy="1368152"/>
            </a:xfrm>
            <a:prstGeom prst="ellipse">
              <a:avLst/>
            </a:prstGeom>
            <a:noFill/>
            <a:ln>
              <a:gradFill flip="none" rotWithShape="1">
                <a:gsLst>
                  <a:gs pos="100000">
                    <a:srgbClr val="B4DAF1"/>
                  </a:gs>
                  <a:gs pos="0">
                    <a:srgbClr val="398EB6"/>
                  </a:gs>
                </a:gsLst>
                <a:lin ang="27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182322" y="5294779"/>
              <a:ext cx="1174722" cy="9491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b="1" dirty="0">
                  <a:gradFill>
                    <a:gsLst>
                      <a:gs pos="100000">
                        <a:srgbClr val="398EB6"/>
                      </a:gs>
                      <a:gs pos="0">
                        <a:srgbClr val="B4DAF1"/>
                      </a:gs>
                    </a:gsLst>
                    <a:path path="circle">
                      <a:fillToRect l="50000" t="50000" r="50000" b="50000"/>
                    </a:path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不需要时可以下架商品</a:t>
              </a:r>
              <a:endParaRPr lang="zh-CN" altLang="en-US" sz="2400" b="1" dirty="0">
                <a:gradFill>
                  <a:gsLst>
                    <a:gs pos="100000">
                      <a:srgbClr val="398EB6"/>
                    </a:gs>
                    <a:gs pos="0">
                      <a:srgbClr val="B4DAF1"/>
                    </a:gs>
                  </a:gsLst>
                  <a:path path="circle">
                    <a:fillToRect l="50000" t="50000" r="50000" b="50000"/>
                  </a:path>
                </a:gra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2" name="右箭头 11"/>
          <p:cNvSpPr/>
          <p:nvPr/>
        </p:nvSpPr>
        <p:spPr>
          <a:xfrm>
            <a:off x="5591944" y="1980492"/>
            <a:ext cx="1080120" cy="664768"/>
          </a:xfrm>
          <a:prstGeom prst="rightArrow">
            <a:avLst>
              <a:gd name="adj1" fmla="val 50000"/>
              <a:gd name="adj2" fmla="val 65135"/>
            </a:avLst>
          </a:prstGeom>
          <a:solidFill>
            <a:srgbClr val="E5FFFE">
              <a:alpha val="83000"/>
            </a:srgbClr>
          </a:solidFill>
          <a:ln>
            <a:noFill/>
          </a:ln>
          <a:effectLst>
            <a:glow rad="787400">
              <a:schemeClr val="accent5">
                <a:satMod val="175000"/>
                <a:alpha val="51000"/>
              </a:schemeClr>
            </a:glow>
            <a:softEdge rad="0"/>
          </a:effectLst>
          <a:scene3d>
            <a:camera prst="perspectiveFront" fov="0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2000">
              <a:solidFill>
                <a:srgbClr val="07405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右箭头 12"/>
          <p:cNvSpPr/>
          <p:nvPr/>
        </p:nvSpPr>
        <p:spPr>
          <a:xfrm rot="7728064">
            <a:off x="6632736" y="3560645"/>
            <a:ext cx="1080120" cy="664768"/>
          </a:xfrm>
          <a:prstGeom prst="rightArrow">
            <a:avLst>
              <a:gd name="adj1" fmla="val 50000"/>
              <a:gd name="adj2" fmla="val 65135"/>
            </a:avLst>
          </a:prstGeom>
          <a:solidFill>
            <a:srgbClr val="E5FFFE">
              <a:alpha val="83000"/>
            </a:srgbClr>
          </a:solidFill>
          <a:ln>
            <a:noFill/>
          </a:ln>
          <a:effectLst>
            <a:glow rad="787400">
              <a:schemeClr val="accent5">
                <a:satMod val="175000"/>
                <a:alpha val="51000"/>
              </a:schemeClr>
            </a:glow>
            <a:softEdge rad="0"/>
          </a:effectLst>
          <a:scene3d>
            <a:camera prst="perspectiveFront" fov="0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2000">
              <a:solidFill>
                <a:srgbClr val="07405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右箭头 13"/>
          <p:cNvSpPr/>
          <p:nvPr/>
        </p:nvSpPr>
        <p:spPr>
          <a:xfrm rot="14214660">
            <a:off x="4340359" y="3531301"/>
            <a:ext cx="1080120" cy="664768"/>
          </a:xfrm>
          <a:prstGeom prst="rightArrow">
            <a:avLst>
              <a:gd name="adj1" fmla="val 50000"/>
              <a:gd name="adj2" fmla="val 65135"/>
            </a:avLst>
          </a:prstGeom>
          <a:solidFill>
            <a:srgbClr val="E5FFFE">
              <a:alpha val="83000"/>
            </a:srgbClr>
          </a:solidFill>
          <a:ln>
            <a:noFill/>
          </a:ln>
          <a:effectLst>
            <a:glow rad="787400">
              <a:schemeClr val="accent5">
                <a:satMod val="175000"/>
                <a:alpha val="51000"/>
              </a:schemeClr>
            </a:glow>
            <a:softEdge rad="0"/>
          </a:effectLst>
          <a:scene3d>
            <a:camera prst="perspectiveFront" fov="0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2000">
              <a:solidFill>
                <a:srgbClr val="07405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532">
        <p:random/>
      </p:transition>
    </mc:Choice>
    <mc:Fallback>
      <p:transition spd="slow" advTm="3532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6096000" y="0"/>
            <a:ext cx="0" cy="4093029"/>
          </a:xfrm>
          <a:prstGeom prst="line">
            <a:avLst/>
          </a:prstGeom>
          <a:ln>
            <a:solidFill>
              <a:schemeClr val="bg1"/>
            </a:solidFill>
          </a:ln>
          <a:effectLst>
            <a:glow rad="165100">
              <a:srgbClr val="00B0F0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2510971" y="4093029"/>
            <a:ext cx="6908800" cy="0"/>
          </a:xfrm>
          <a:prstGeom prst="line">
            <a:avLst/>
          </a:prstGeom>
          <a:ln>
            <a:solidFill>
              <a:schemeClr val="bg1"/>
            </a:solidFill>
          </a:ln>
          <a:effectLst>
            <a:glow rad="177800">
              <a:srgbClr val="00B0F0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42" descr="6A3013BADB884660B194CAD3FEF2932C# #TextBox 42"/>
          <p:cNvSpPr txBox="1">
            <a:spLocks noChangeArrowheads="1"/>
          </p:cNvSpPr>
          <p:nvPr/>
        </p:nvSpPr>
        <p:spPr bwMode="auto">
          <a:xfrm>
            <a:off x="6803070" y="3446698"/>
            <a:ext cx="2240280" cy="706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40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项目难点</a:t>
            </a:r>
            <a:endParaRPr lang="zh-CN" altLang="en-US" sz="4000" b="1" spc="50" dirty="0" smtClean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Box 42" descr="6A3013BADB884660B194CAD3FEF2932C# #TextBox 42"/>
          <p:cNvSpPr txBox="1">
            <a:spLocks noChangeArrowheads="1"/>
          </p:cNvSpPr>
          <p:nvPr/>
        </p:nvSpPr>
        <p:spPr bwMode="auto">
          <a:xfrm>
            <a:off x="2419569" y="1468904"/>
            <a:ext cx="3345788" cy="3154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199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199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3" presetClass="entr" presetSubtype="3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6580521" y="1874670"/>
            <a:ext cx="1524248" cy="493697"/>
          </a:xfrm>
          <a:prstGeom prst="roundRect">
            <a:avLst/>
          </a:prstGeom>
          <a:noFill/>
          <a:ln>
            <a:gradFill flip="none" rotWithShape="1">
              <a:gsLst>
                <a:gs pos="100000">
                  <a:srgbClr val="B4DAF1"/>
                </a:gs>
                <a:gs pos="0">
                  <a:srgbClr val="398EB6"/>
                </a:gs>
              </a:gsLst>
              <a:lin ang="27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gradFill>
                  <a:gsLst>
                    <a:gs pos="100000">
                      <a:srgbClr val="398EB6"/>
                    </a:gs>
                    <a:gs pos="0">
                      <a:srgbClr val="B4DAF1"/>
                    </a:gs>
                  </a:gsLst>
                  <a:path path="circle">
                    <a:fillToRect l="50000" t="50000" r="50000" b="50000"/>
                  </a:path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兼容性问题</a:t>
            </a:r>
            <a:endParaRPr lang="zh-CN" altLang="en-US" sz="2000" b="1" dirty="0">
              <a:gradFill>
                <a:gsLst>
                  <a:gs pos="100000">
                    <a:srgbClr val="398EB6"/>
                  </a:gs>
                  <a:gs pos="0">
                    <a:srgbClr val="B4DAF1"/>
                  </a:gs>
                </a:gsLst>
                <a:path path="circle">
                  <a:fillToRect l="50000" t="50000" r="50000" b="50000"/>
                </a:path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燕尾形 4"/>
          <p:cNvSpPr/>
          <p:nvPr/>
        </p:nvSpPr>
        <p:spPr>
          <a:xfrm>
            <a:off x="5353130" y="3717032"/>
            <a:ext cx="484632" cy="484632"/>
          </a:xfrm>
          <a:prstGeom prst="chevron">
            <a:avLst/>
          </a:prstGeom>
          <a:solidFill>
            <a:srgbClr val="E5FFFE">
              <a:alpha val="83000"/>
            </a:srgbClr>
          </a:solidFill>
          <a:ln>
            <a:noFill/>
          </a:ln>
          <a:effectLst>
            <a:glow rad="787400">
              <a:schemeClr val="accent5">
                <a:satMod val="175000"/>
                <a:alpha val="51000"/>
              </a:schemeClr>
            </a:glow>
            <a:softEdge rad="0"/>
          </a:effectLst>
          <a:scene3d>
            <a:camera prst="perspectiveFront" fov="0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2000">
              <a:solidFill>
                <a:srgbClr val="07405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3143673" y="2315286"/>
            <a:ext cx="1814749" cy="2923544"/>
            <a:chOff x="380987" y="1739222"/>
            <a:chExt cx="1814749" cy="2923544"/>
          </a:xfrm>
        </p:grpSpPr>
        <p:grpSp>
          <p:nvGrpSpPr>
            <p:cNvPr id="8" name="组合 7"/>
            <p:cNvGrpSpPr/>
            <p:nvPr/>
          </p:nvGrpSpPr>
          <p:grpSpPr>
            <a:xfrm>
              <a:off x="380987" y="2420888"/>
              <a:ext cx="1814749" cy="2241878"/>
              <a:chOff x="504847" y="3837985"/>
              <a:chExt cx="1814749" cy="2241878"/>
            </a:xfrm>
          </p:grpSpPr>
          <p:sp>
            <p:nvSpPr>
              <p:cNvPr id="10" name="圆角矩形 9"/>
              <p:cNvSpPr/>
              <p:nvPr/>
            </p:nvSpPr>
            <p:spPr>
              <a:xfrm>
                <a:off x="523703" y="3837985"/>
                <a:ext cx="1795893" cy="2241878"/>
              </a:xfrm>
              <a:prstGeom prst="roundRect">
                <a:avLst>
                  <a:gd name="adj" fmla="val 13094"/>
                </a:avLst>
              </a:prstGeom>
              <a:noFill/>
              <a:ln>
                <a:gradFill flip="none" rotWithShape="1">
                  <a:gsLst>
                    <a:gs pos="100000">
                      <a:srgbClr val="B4DAF1"/>
                    </a:gs>
                    <a:gs pos="0">
                      <a:srgbClr val="398EB6"/>
                    </a:gs>
                  </a:gsLst>
                  <a:lin ang="27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 b="1">
                  <a:gradFill>
                    <a:gsLst>
                      <a:gs pos="100000">
                        <a:srgbClr val="398EB6"/>
                      </a:gs>
                      <a:gs pos="0">
                        <a:srgbClr val="B4DAF1"/>
                      </a:gs>
                    </a:gsLst>
                    <a:path path="circle">
                      <a:fillToRect l="50000" t="50000" r="50000" b="50000"/>
                    </a:path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504847" y="4079134"/>
                <a:ext cx="1795892" cy="16300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l"/>
                </a:pPr>
                <a:r>
                  <a:rPr lang="en-US" altLang="zh-CN" sz="2000" b="1" dirty="0">
                    <a:gradFill>
                      <a:gsLst>
                        <a:gs pos="100000">
                          <a:srgbClr val="398EB6"/>
                        </a:gs>
                        <a:gs pos="0">
                          <a:srgbClr val="B4DAF1"/>
                        </a:gs>
                      </a:gsLst>
                      <a:path path="circle">
                        <a:fillToRect l="50000" t="50000" r="50000" b="50000"/>
                      </a:path>
                    </a:gra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oracle</a:t>
                </a:r>
                <a:r>
                  <a:rPr lang="zh-CN" altLang="en-US" sz="2000" b="1" dirty="0">
                    <a:gradFill>
                      <a:gsLst>
                        <a:gs pos="100000">
                          <a:srgbClr val="398EB6"/>
                        </a:gs>
                        <a:gs pos="0">
                          <a:srgbClr val="B4DAF1"/>
                        </a:gs>
                      </a:gsLst>
                      <a:path path="circle">
                        <a:fillToRect l="50000" t="50000" r="50000" b="50000"/>
                      </a:path>
                    </a:gra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数据库经常出现日志文件错误，导致登录不了</a:t>
                </a:r>
                <a:endParaRPr lang="zh-CN" altLang="en-US" sz="2000" b="1" dirty="0">
                  <a:gradFill>
                    <a:gsLst>
                      <a:gs pos="100000">
                        <a:srgbClr val="398EB6"/>
                      </a:gs>
                      <a:gs pos="0">
                        <a:srgbClr val="B4DAF1"/>
                      </a:gs>
                    </a:gsLst>
                    <a:path path="circle">
                      <a:fillToRect l="50000" t="50000" r="50000" b="50000"/>
                    </a:path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9" name="下箭头 8"/>
            <p:cNvSpPr/>
            <p:nvPr/>
          </p:nvSpPr>
          <p:spPr>
            <a:xfrm flipV="1">
              <a:off x="885043" y="1739222"/>
              <a:ext cx="883398" cy="681665"/>
            </a:xfrm>
            <a:prstGeom prst="downArrow">
              <a:avLst/>
            </a:prstGeom>
            <a:noFill/>
            <a:ln>
              <a:gradFill flip="none" rotWithShape="1">
                <a:gsLst>
                  <a:gs pos="100000">
                    <a:srgbClr val="B4DAF1"/>
                  </a:gs>
                  <a:gs pos="0">
                    <a:srgbClr val="398EB6"/>
                  </a:gs>
                </a:gsLst>
                <a:lin ang="27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 b="1">
                <a:gradFill>
                  <a:gsLst>
                    <a:gs pos="100000">
                      <a:srgbClr val="398EB6"/>
                    </a:gs>
                    <a:gs pos="0">
                      <a:srgbClr val="B4DAF1"/>
                    </a:gs>
                  </a:gsLst>
                  <a:path path="circle">
                    <a:fillToRect l="50000" t="50000" r="50000" b="50000"/>
                  </a:path>
                </a:gra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6419761" y="2289887"/>
            <a:ext cx="1796086" cy="2952011"/>
            <a:chOff x="5008355" y="1739223"/>
            <a:chExt cx="1796086" cy="2952011"/>
          </a:xfrm>
        </p:grpSpPr>
        <p:sp>
          <p:nvSpPr>
            <p:cNvPr id="18" name="下箭头 17"/>
            <p:cNvSpPr/>
            <p:nvPr/>
          </p:nvSpPr>
          <p:spPr>
            <a:xfrm flipV="1">
              <a:off x="5503447" y="1739223"/>
              <a:ext cx="854204" cy="706802"/>
            </a:xfrm>
            <a:prstGeom prst="downArrow">
              <a:avLst/>
            </a:prstGeom>
            <a:noFill/>
            <a:ln>
              <a:gradFill flip="none" rotWithShape="1">
                <a:gsLst>
                  <a:gs pos="100000">
                    <a:srgbClr val="B4DAF1"/>
                  </a:gs>
                  <a:gs pos="0">
                    <a:srgbClr val="398EB6"/>
                  </a:gs>
                </a:gsLst>
                <a:lin ang="27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 b="1">
                <a:gradFill>
                  <a:gsLst>
                    <a:gs pos="100000">
                      <a:srgbClr val="398EB6"/>
                    </a:gs>
                    <a:gs pos="0">
                      <a:srgbClr val="B4DAF1"/>
                    </a:gs>
                  </a:gsLst>
                  <a:path path="circle">
                    <a:fillToRect l="50000" t="50000" r="50000" b="50000"/>
                  </a:path>
                </a:gra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9" name="组合 18"/>
            <p:cNvGrpSpPr/>
            <p:nvPr/>
          </p:nvGrpSpPr>
          <p:grpSpPr>
            <a:xfrm>
              <a:off x="5008355" y="2445874"/>
              <a:ext cx="1796086" cy="2245360"/>
              <a:chOff x="523703" y="3837834"/>
              <a:chExt cx="1796086" cy="2245360"/>
            </a:xfrm>
          </p:grpSpPr>
          <p:sp>
            <p:nvSpPr>
              <p:cNvPr id="20" name="圆角矩形 19"/>
              <p:cNvSpPr/>
              <p:nvPr/>
            </p:nvSpPr>
            <p:spPr>
              <a:xfrm>
                <a:off x="523703" y="3837985"/>
                <a:ext cx="1795893" cy="2241878"/>
              </a:xfrm>
              <a:prstGeom prst="roundRect">
                <a:avLst>
                  <a:gd name="adj" fmla="val 13094"/>
                </a:avLst>
              </a:prstGeom>
              <a:noFill/>
              <a:ln>
                <a:gradFill flip="none" rotWithShape="1">
                  <a:gsLst>
                    <a:gs pos="100000">
                      <a:srgbClr val="B4DAF1"/>
                    </a:gs>
                    <a:gs pos="0">
                      <a:srgbClr val="398EB6"/>
                    </a:gs>
                  </a:gsLst>
                  <a:lin ang="27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 b="1">
                  <a:gradFill>
                    <a:gsLst>
                      <a:gs pos="100000">
                        <a:srgbClr val="398EB6"/>
                      </a:gs>
                      <a:gs pos="0">
                        <a:srgbClr val="B4DAF1"/>
                      </a:gs>
                    </a:gsLst>
                    <a:path path="circle">
                      <a:fillToRect l="50000" t="50000" r="50000" b="50000"/>
                    </a:path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523897" y="3837834"/>
                <a:ext cx="1795892" cy="22453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l"/>
                </a:pPr>
                <a:r>
                  <a:rPr lang="zh-CN" altLang="en-US" sz="2000" b="1" dirty="0">
                    <a:gradFill>
                      <a:gsLst>
                        <a:gs pos="100000">
                          <a:srgbClr val="398EB6"/>
                        </a:gs>
                        <a:gs pos="0">
                          <a:srgbClr val="B4DAF1"/>
                        </a:gs>
                      </a:gsLst>
                      <a:path path="circle">
                        <a:fillToRect l="50000" t="50000" r="50000" b="50000"/>
                      </a:path>
                    </a:gra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由于代码量大，引用了大量</a:t>
                </a:r>
                <a:r>
                  <a:rPr lang="en-US" altLang="zh-CN" sz="2000" b="1" dirty="0">
                    <a:gradFill>
                      <a:gsLst>
                        <a:gs pos="100000">
                          <a:srgbClr val="398EB6"/>
                        </a:gs>
                        <a:gs pos="0">
                          <a:srgbClr val="B4DAF1"/>
                        </a:gs>
                      </a:gsLst>
                      <a:path path="circle">
                        <a:fillToRect l="50000" t="50000" r="50000" b="50000"/>
                      </a:path>
                    </a:gra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JS</a:t>
                </a:r>
                <a:r>
                  <a:rPr lang="zh-CN" altLang="en-US" sz="2000" b="1" dirty="0">
                    <a:gradFill>
                      <a:gsLst>
                        <a:gs pos="100000">
                          <a:srgbClr val="398EB6"/>
                        </a:gs>
                        <a:gs pos="0">
                          <a:srgbClr val="B4DAF1"/>
                        </a:gs>
                      </a:gsLst>
                      <a:path path="circle">
                        <a:fillToRect l="50000" t="50000" r="50000" b="50000"/>
                      </a:path>
                    </a:gra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和</a:t>
                </a:r>
                <a:r>
                  <a:rPr lang="en-US" altLang="zh-CN" sz="2000" b="1" dirty="0">
                    <a:gradFill>
                      <a:gsLst>
                        <a:gs pos="100000">
                          <a:srgbClr val="398EB6"/>
                        </a:gs>
                        <a:gs pos="0">
                          <a:srgbClr val="B4DAF1"/>
                        </a:gs>
                      </a:gsLst>
                      <a:path path="circle">
                        <a:fillToRect l="50000" t="50000" r="50000" b="50000"/>
                      </a:path>
                    </a:gra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CSS</a:t>
                </a:r>
                <a:r>
                  <a:rPr lang="zh-CN" altLang="en-US" sz="2000" b="1" dirty="0">
                    <a:gradFill>
                      <a:gsLst>
                        <a:gs pos="100000">
                          <a:srgbClr val="398EB6"/>
                        </a:gs>
                        <a:gs pos="0">
                          <a:srgbClr val="B4DAF1"/>
                        </a:gs>
                      </a:gsLst>
                      <a:path path="circle">
                        <a:fillToRect l="50000" t="50000" r="50000" b="50000"/>
                      </a:path>
                    </a:gra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文件，导致了浏览器的不兼容，使系统瘫痪</a:t>
                </a:r>
                <a:endParaRPr lang="zh-CN" altLang="en-US" sz="2000" b="1" dirty="0">
                  <a:gradFill>
                    <a:gsLst>
                      <a:gs pos="100000">
                        <a:srgbClr val="398EB6"/>
                      </a:gs>
                      <a:gs pos="0">
                        <a:srgbClr val="B4DAF1"/>
                      </a:gs>
                    </a:gsLst>
                    <a:path path="circle">
                      <a:fillToRect l="50000" t="50000" r="50000" b="50000"/>
                    </a:path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22" name="矩形 21"/>
          <p:cNvSpPr/>
          <p:nvPr/>
        </p:nvSpPr>
        <p:spPr>
          <a:xfrm>
            <a:off x="380128" y="236614"/>
            <a:ext cx="4370421" cy="706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000" b="1" dirty="0">
                <a:gradFill>
                  <a:gsLst>
                    <a:gs pos="100000">
                      <a:srgbClr val="398EB6"/>
                    </a:gs>
                    <a:gs pos="0">
                      <a:srgbClr val="B4DAF1"/>
                    </a:gs>
                  </a:gsLst>
                  <a:path path="circle">
                    <a:fillToRect l="50000" t="50000" r="50000" b="50000"/>
                  </a:path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遇到的问题</a:t>
            </a:r>
            <a:endParaRPr lang="zh-CN" altLang="en-US" sz="4000" b="1" dirty="0">
              <a:gradFill>
                <a:gsLst>
                  <a:gs pos="100000">
                    <a:srgbClr val="398EB6"/>
                  </a:gs>
                  <a:gs pos="0">
                    <a:srgbClr val="B4DAF1"/>
                  </a:gs>
                </a:gsLst>
                <a:path path="circle">
                  <a:fillToRect l="50000" t="50000" r="50000" b="50000"/>
                </a:path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3327463" y="1874670"/>
            <a:ext cx="1524248" cy="493697"/>
          </a:xfrm>
          <a:prstGeom prst="roundRect">
            <a:avLst/>
          </a:prstGeom>
          <a:noFill/>
          <a:ln>
            <a:gradFill flip="none" rotWithShape="1">
              <a:gsLst>
                <a:gs pos="100000">
                  <a:srgbClr val="B4DAF1"/>
                </a:gs>
                <a:gs pos="0">
                  <a:srgbClr val="398EB6"/>
                </a:gs>
              </a:gsLst>
              <a:lin ang="27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 b="1" dirty="0">
                <a:gradFill>
                  <a:gsLst>
                    <a:gs pos="100000">
                      <a:srgbClr val="398EB6"/>
                    </a:gs>
                    <a:gs pos="0">
                      <a:srgbClr val="B4DAF1"/>
                    </a:gs>
                  </a:gsLst>
                  <a:path path="circle">
                    <a:fillToRect l="50000" t="50000" r="50000" b="50000"/>
                  </a:path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</a:t>
            </a:r>
            <a:endParaRPr lang="zh-CN" altLang="en-US" sz="2400" b="1" dirty="0">
              <a:gradFill>
                <a:gsLst>
                  <a:gs pos="100000">
                    <a:srgbClr val="398EB6"/>
                  </a:gs>
                  <a:gs pos="0">
                    <a:srgbClr val="B4DAF1"/>
                  </a:gs>
                </a:gsLst>
                <a:path path="circle">
                  <a:fillToRect l="50000" t="50000" r="50000" b="50000"/>
                </a:path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191">
        <p:random/>
      </p:transition>
    </mc:Choice>
    <mc:Fallback>
      <p:transition spd="slow" advTm="3191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5" grpId="0" bldLvl="0" animBg="1"/>
      <p:bldP spid="23" grpId="0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6096000" y="0"/>
            <a:ext cx="0" cy="4093029"/>
          </a:xfrm>
          <a:prstGeom prst="line">
            <a:avLst/>
          </a:prstGeom>
          <a:ln>
            <a:solidFill>
              <a:schemeClr val="bg1"/>
            </a:solidFill>
          </a:ln>
          <a:effectLst>
            <a:glow rad="165100">
              <a:srgbClr val="00B0F0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2510971" y="4093029"/>
            <a:ext cx="6908800" cy="0"/>
          </a:xfrm>
          <a:prstGeom prst="line">
            <a:avLst/>
          </a:prstGeom>
          <a:ln>
            <a:solidFill>
              <a:schemeClr val="bg1"/>
            </a:solidFill>
          </a:ln>
          <a:effectLst>
            <a:glow rad="177800">
              <a:srgbClr val="00B0F0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42" descr="6A3013BADB884660B194CAD3FEF2932C# #TextBox 42"/>
          <p:cNvSpPr txBox="1">
            <a:spLocks noChangeArrowheads="1"/>
          </p:cNvSpPr>
          <p:nvPr/>
        </p:nvSpPr>
        <p:spPr bwMode="auto">
          <a:xfrm>
            <a:off x="6803071" y="3446698"/>
            <a:ext cx="2240280" cy="706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40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项目特色</a:t>
            </a:r>
            <a:endParaRPr lang="zh-CN" altLang="en-US" sz="40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Box 42" descr="6A3013BADB884660B194CAD3FEF2932C# #TextBox 42"/>
          <p:cNvSpPr txBox="1">
            <a:spLocks noChangeArrowheads="1"/>
          </p:cNvSpPr>
          <p:nvPr/>
        </p:nvSpPr>
        <p:spPr bwMode="auto">
          <a:xfrm>
            <a:off x="2419569" y="1468904"/>
            <a:ext cx="3345788" cy="3154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199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endParaRPr lang="zh-CN" altLang="en-US" sz="199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3" presetClass="entr" presetSubtype="3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44898" y="375679"/>
            <a:ext cx="4370421" cy="706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000" b="1" dirty="0">
                <a:gradFill>
                  <a:gsLst>
                    <a:gs pos="100000">
                      <a:srgbClr val="398EB6"/>
                    </a:gs>
                    <a:gs pos="0">
                      <a:srgbClr val="B4DAF1"/>
                    </a:gs>
                  </a:gsLst>
                  <a:path path="circle">
                    <a:fillToRect l="50000" t="50000" r="50000" b="50000"/>
                  </a:path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技术特色</a:t>
            </a:r>
            <a:endParaRPr lang="zh-CN" altLang="en-US" sz="4000" b="1" dirty="0">
              <a:gradFill>
                <a:gsLst>
                  <a:gs pos="100000">
                    <a:srgbClr val="398EB6"/>
                  </a:gs>
                  <a:gs pos="0">
                    <a:srgbClr val="B4DAF1"/>
                  </a:gs>
                </a:gsLst>
                <a:path path="circle">
                  <a:fillToRect l="50000" t="50000" r="50000" b="50000"/>
                </a:path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" name="Group 2"/>
          <p:cNvGrpSpPr/>
          <p:nvPr/>
        </p:nvGrpSpPr>
        <p:grpSpPr bwMode="auto">
          <a:xfrm>
            <a:off x="1793118" y="1997143"/>
            <a:ext cx="3305176" cy="3305176"/>
            <a:chOff x="0" y="0"/>
            <a:chExt cx="2754000" cy="2754000"/>
          </a:xfrm>
        </p:grpSpPr>
        <p:grpSp>
          <p:nvGrpSpPr>
            <p:cNvPr id="6" name="Group 3"/>
            <p:cNvGrpSpPr>
              <a:grpSpLocks noChangeAspect="1"/>
            </p:cNvGrpSpPr>
            <p:nvPr/>
          </p:nvGrpSpPr>
          <p:grpSpPr bwMode="auto">
            <a:xfrm>
              <a:off x="0" y="0"/>
              <a:ext cx="2754000" cy="2754000"/>
              <a:chOff x="0" y="0"/>
              <a:chExt cx="3060000" cy="3060000"/>
            </a:xfrm>
          </p:grpSpPr>
          <p:sp>
            <p:nvSpPr>
              <p:cNvPr id="8" name="椭圆 29"/>
              <p:cNvSpPr>
                <a:spLocks noChangeAspect="1"/>
              </p:cNvSpPr>
              <p:nvPr/>
            </p:nvSpPr>
            <p:spPr bwMode="auto">
              <a:xfrm>
                <a:off x="0" y="0"/>
                <a:ext cx="3060000" cy="3060000"/>
              </a:xfrm>
              <a:prstGeom prst="ellipse">
                <a:avLst/>
              </a:prstGeom>
              <a:noFill/>
              <a:ln w="57150">
                <a:solidFill>
                  <a:srgbClr val="30B8D8"/>
                </a:solidFill>
                <a:round/>
              </a:ln>
              <a:effectLst>
                <a:glow rad="88900">
                  <a:schemeClr val="accent1">
                    <a:satMod val="175000"/>
                    <a:alpha val="30000"/>
                  </a:schemeClr>
                </a:glo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  <a:defRPr/>
                </a:pPr>
                <a:endParaRPr lang="zh-CN" altLang="en-US" sz="2160">
                  <a:solidFill>
                    <a:srgbClr val="FFFFFF"/>
                  </a:solidFill>
                </a:endParaRPr>
              </a:p>
            </p:txBody>
          </p:sp>
          <p:sp>
            <p:nvSpPr>
              <p:cNvPr id="9" name="椭圆 30"/>
              <p:cNvSpPr>
                <a:spLocks noChangeAspect="1"/>
              </p:cNvSpPr>
              <p:nvPr/>
            </p:nvSpPr>
            <p:spPr bwMode="auto">
              <a:xfrm>
                <a:off x="234571" y="234570"/>
                <a:ext cx="2590856" cy="2590859"/>
              </a:xfrm>
              <a:prstGeom prst="ellipse">
                <a:avLst/>
              </a:prstGeom>
              <a:solidFill>
                <a:srgbClr val="30B8D8">
                  <a:alpha val="25098"/>
                </a:srgbClr>
              </a:solidFill>
              <a:ln w="76200">
                <a:noFill/>
                <a:round/>
              </a:ln>
              <a:effectLst>
                <a:glow rad="88900">
                  <a:schemeClr val="accent1">
                    <a:satMod val="175000"/>
                    <a:alpha val="30000"/>
                  </a:schemeClr>
                </a:glow>
              </a:effectLst>
            </p:spPr>
            <p:txBody>
              <a:bodyPr anchor="ctr"/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  <a:defRPr/>
                </a:pPr>
                <a:endParaRPr lang="zh-CN" altLang="en-US" sz="216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7" name="Rectangle 13"/>
            <p:cNvSpPr>
              <a:spLocks noChangeArrowheads="1"/>
            </p:cNvSpPr>
            <p:nvPr/>
          </p:nvSpPr>
          <p:spPr bwMode="auto">
            <a:xfrm>
              <a:off x="690485" y="1023821"/>
              <a:ext cx="1373031" cy="5888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zh-CN" altLang="en-US" sz="4000">
                  <a:solidFill>
                    <a:srgbClr val="BCE8F2"/>
                  </a:solidFill>
                  <a:latin typeface="方正兰亭中黑_GBK" pitchFamily="2" charset="-122"/>
                  <a:ea typeface="方正兰亭中黑_GBK" pitchFamily="2" charset="-122"/>
                </a:rPr>
                <a:t>特色</a:t>
              </a:r>
              <a:endParaRPr lang="zh-CN" altLang="en-US" sz="4000">
                <a:solidFill>
                  <a:srgbClr val="BCE8F2"/>
                </a:solidFill>
                <a:latin typeface="方正兰亭中黑_GBK" pitchFamily="2" charset="-122"/>
                <a:ea typeface="方正兰亭中黑_GBK" pitchFamily="2" charset="-122"/>
              </a:endParaRPr>
            </a:p>
          </p:txBody>
        </p:sp>
      </p:grpSp>
      <p:grpSp>
        <p:nvGrpSpPr>
          <p:cNvPr id="10" name="Group 8"/>
          <p:cNvGrpSpPr/>
          <p:nvPr/>
        </p:nvGrpSpPr>
        <p:grpSpPr bwMode="auto">
          <a:xfrm>
            <a:off x="3833380" y="2018098"/>
            <a:ext cx="6402070" cy="847866"/>
            <a:chOff x="-626650" y="0"/>
            <a:chExt cx="5334651" cy="706459"/>
          </a:xfrm>
        </p:grpSpPr>
        <p:sp>
          <p:nvSpPr>
            <p:cNvPr id="11" name="矩形 33"/>
            <p:cNvSpPr/>
            <p:nvPr/>
          </p:nvSpPr>
          <p:spPr bwMode="auto">
            <a:xfrm>
              <a:off x="-626650" y="0"/>
              <a:ext cx="4998655" cy="388800"/>
            </a:xfrm>
            <a:prstGeom prst="roundRect">
              <a:avLst>
                <a:gd name="adj" fmla="val 50000"/>
              </a:avLst>
            </a:prstGeom>
            <a:noFill/>
            <a:ln w="12700">
              <a:solidFill>
                <a:srgbClr val="30B8D8"/>
              </a:solidFill>
              <a:miter lim="800000"/>
            </a:ln>
            <a:effectLst>
              <a:glow rad="88900">
                <a:schemeClr val="accent1">
                  <a:satMod val="175000"/>
                  <a:alpha val="30000"/>
                </a:schemeClr>
              </a:glow>
            </a:effec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>
                  <a:srgbClr val="FF0000"/>
                </a:buClr>
                <a:buSzPct val="70000"/>
                <a:buFontTx/>
                <a:buNone/>
                <a:defRPr/>
              </a:pPr>
              <a:endParaRPr lang="zh-CN" altLang="en-US" sz="2400" dirty="0">
                <a:solidFill>
                  <a:schemeClr val="tx2"/>
                </a:solidFill>
                <a:latin typeface="Arial" panose="020B0604020202020204" pitchFamily="34" charset="0"/>
                <a:ea typeface="方正兰亭黑_GBK" panose="02000000000000000000" pitchFamily="2" charset="-122"/>
              </a:endParaRPr>
            </a:p>
          </p:txBody>
        </p:sp>
        <p:sp>
          <p:nvSpPr>
            <p:cNvPr id="12" name="TextBox 146"/>
            <p:cNvSpPr txBox="1">
              <a:spLocks noChangeArrowheads="1"/>
            </p:cNvSpPr>
            <p:nvPr/>
          </p:nvSpPr>
          <p:spPr bwMode="auto">
            <a:xfrm>
              <a:off x="-61543" y="56084"/>
              <a:ext cx="4769544" cy="332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>
                <a:buFont typeface="Arial" panose="020B0604020202020204" pitchFamily="34" charset="0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>
                <a:buFont typeface="Arial" panose="020B0604020202020204" pitchFamily="34" charset="0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>
                <a:buFont typeface="Arial" panose="020B0604020202020204" pitchFamily="34" charset="0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>
                <a:buFont typeface="Arial" panose="020B0604020202020204" pitchFamily="34" charset="0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000">
                  <a:solidFill>
                    <a:srgbClr val="BCE8F2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</a:rPr>
                <a:t>实现了短信接口，可以通过手机验证码登录平台</a:t>
              </a:r>
              <a:endParaRPr lang="zh-CN" altLang="en-US" sz="2000">
                <a:solidFill>
                  <a:srgbClr val="BCE8F2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endParaRPr>
            </a:p>
          </p:txBody>
        </p:sp>
        <p:sp>
          <p:nvSpPr>
            <p:cNvPr id="13" name="TextBox 146"/>
            <p:cNvSpPr txBox="1">
              <a:spLocks noChangeArrowheads="1"/>
            </p:cNvSpPr>
            <p:nvPr/>
          </p:nvSpPr>
          <p:spPr bwMode="auto">
            <a:xfrm>
              <a:off x="339727" y="446144"/>
              <a:ext cx="4032278" cy="2603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>
                <a:buFont typeface="Arial" panose="020B0604020202020204" pitchFamily="34" charset="0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>
                <a:buFont typeface="Arial" panose="020B0604020202020204" pitchFamily="34" charset="0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>
                <a:buFont typeface="Arial" panose="020B0604020202020204" pitchFamily="34" charset="0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>
                <a:buFont typeface="Arial" panose="020B0604020202020204" pitchFamily="34" charset="0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endParaRPr lang="en-US" altLang="zh-CN" sz="1440" dirty="0">
                <a:solidFill>
                  <a:srgbClr val="BCE8F2"/>
                </a:solidFill>
                <a:latin typeface="方正正纤黑简体" pitchFamily="2" charset="-122"/>
                <a:ea typeface="方正正纤黑简体" pitchFamily="2" charset="-122"/>
              </a:endParaRPr>
            </a:p>
          </p:txBody>
        </p:sp>
      </p:grpSp>
      <p:grpSp>
        <p:nvGrpSpPr>
          <p:cNvPr id="14" name="Group 12"/>
          <p:cNvGrpSpPr/>
          <p:nvPr/>
        </p:nvGrpSpPr>
        <p:grpSpPr bwMode="auto">
          <a:xfrm>
            <a:off x="4683001" y="3416369"/>
            <a:ext cx="5149850" cy="842151"/>
            <a:chOff x="-561978" y="0"/>
            <a:chExt cx="4291572" cy="701591"/>
          </a:xfrm>
        </p:grpSpPr>
        <p:sp>
          <p:nvSpPr>
            <p:cNvPr id="15" name="矩形 32"/>
            <p:cNvSpPr/>
            <p:nvPr/>
          </p:nvSpPr>
          <p:spPr bwMode="auto">
            <a:xfrm>
              <a:off x="-561978" y="0"/>
              <a:ext cx="4291042" cy="388930"/>
            </a:xfrm>
            <a:prstGeom prst="roundRect">
              <a:avLst>
                <a:gd name="adj" fmla="val 50000"/>
              </a:avLst>
            </a:prstGeom>
            <a:noFill/>
            <a:ln w="12700">
              <a:solidFill>
                <a:srgbClr val="30B8D8"/>
              </a:solidFill>
              <a:miter lim="800000"/>
            </a:ln>
            <a:effectLst>
              <a:glow rad="88900">
                <a:schemeClr val="accent1">
                  <a:satMod val="175000"/>
                  <a:alpha val="30000"/>
                </a:schemeClr>
              </a:glow>
            </a:effec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ctr">
                <a:spcBef>
                  <a:spcPct val="0"/>
                </a:spcBef>
                <a:buClr>
                  <a:srgbClr val="FF0000"/>
                </a:buClr>
                <a:buSzPct val="70000"/>
                <a:buFontTx/>
                <a:buNone/>
                <a:defRPr/>
              </a:pPr>
              <a:endParaRPr lang="zh-CN" altLang="en-US" sz="2400" dirty="0">
                <a:solidFill>
                  <a:schemeClr val="tx2"/>
                </a:solidFill>
                <a:ea typeface="方正兰亭黑_GBK" panose="02000000000000000000" pitchFamily="2" charset="-122"/>
              </a:endParaRPr>
            </a:p>
          </p:txBody>
        </p:sp>
        <p:sp>
          <p:nvSpPr>
            <p:cNvPr id="16" name="TextBox 146"/>
            <p:cNvSpPr txBox="1">
              <a:spLocks noChangeArrowheads="1"/>
            </p:cNvSpPr>
            <p:nvPr/>
          </p:nvSpPr>
          <p:spPr bwMode="auto">
            <a:xfrm>
              <a:off x="255590" y="56076"/>
              <a:ext cx="3474004" cy="332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>
                <a:buFont typeface="Arial" panose="020B0604020202020204" pitchFamily="34" charset="0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>
                <a:buFont typeface="Arial" panose="020B0604020202020204" pitchFamily="34" charset="0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>
                <a:buFont typeface="Arial" panose="020B0604020202020204" pitchFamily="34" charset="0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>
                <a:buFont typeface="Arial" panose="020B0604020202020204" pitchFamily="34" charset="0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000">
                  <a:solidFill>
                    <a:srgbClr val="BCE8F2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</a:rPr>
                <a:t>实现了和客服实时在线对话</a:t>
              </a:r>
              <a:endParaRPr lang="zh-CN" altLang="en-US" sz="2000">
                <a:solidFill>
                  <a:srgbClr val="BCE8F2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endParaRPr>
            </a:p>
          </p:txBody>
        </p:sp>
        <p:sp>
          <p:nvSpPr>
            <p:cNvPr id="17" name="TextBox 146"/>
            <p:cNvSpPr txBox="1">
              <a:spLocks noChangeArrowheads="1"/>
            </p:cNvSpPr>
            <p:nvPr/>
          </p:nvSpPr>
          <p:spPr bwMode="auto">
            <a:xfrm>
              <a:off x="63500" y="441316"/>
              <a:ext cx="3665563" cy="260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>
                <a:buFont typeface="Arial" panose="020B0604020202020204" pitchFamily="34" charset="0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>
                <a:buFont typeface="Arial" panose="020B0604020202020204" pitchFamily="34" charset="0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>
                <a:buFont typeface="Arial" panose="020B0604020202020204" pitchFamily="34" charset="0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>
                <a:buFont typeface="Arial" panose="020B0604020202020204" pitchFamily="34" charset="0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endParaRPr lang="en-US" altLang="zh-CN" sz="1440" dirty="0">
                <a:solidFill>
                  <a:srgbClr val="BCE8F2"/>
                </a:solidFill>
                <a:latin typeface="方正正纤黑简体" pitchFamily="2" charset="-122"/>
                <a:ea typeface="方正正纤黑简体" pitchFamily="2" charset="-122"/>
              </a:endParaRPr>
            </a:p>
          </p:txBody>
        </p:sp>
      </p:grpSp>
      <p:grpSp>
        <p:nvGrpSpPr>
          <p:cNvPr id="18" name="Group 16"/>
          <p:cNvGrpSpPr/>
          <p:nvPr/>
        </p:nvGrpSpPr>
        <p:grpSpPr bwMode="auto">
          <a:xfrm>
            <a:off x="3833380" y="4826066"/>
            <a:ext cx="5998844" cy="847866"/>
            <a:chOff x="-626650" y="0"/>
            <a:chExt cx="4998655" cy="705371"/>
          </a:xfrm>
        </p:grpSpPr>
        <p:sp>
          <p:nvSpPr>
            <p:cNvPr id="19" name="矩形 31"/>
            <p:cNvSpPr/>
            <p:nvPr/>
          </p:nvSpPr>
          <p:spPr bwMode="auto">
            <a:xfrm>
              <a:off x="-626650" y="0"/>
              <a:ext cx="4998655" cy="388388"/>
            </a:xfrm>
            <a:prstGeom prst="roundRect">
              <a:avLst>
                <a:gd name="adj" fmla="val 50000"/>
              </a:avLst>
            </a:prstGeom>
            <a:noFill/>
            <a:ln w="12700">
              <a:solidFill>
                <a:srgbClr val="30B8D8"/>
              </a:solidFill>
              <a:miter lim="800000"/>
            </a:ln>
            <a:effectLst>
              <a:glow rad="88900">
                <a:schemeClr val="accent1">
                  <a:satMod val="175000"/>
                  <a:alpha val="30000"/>
                </a:schemeClr>
              </a:glow>
            </a:effec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ctr">
                <a:spcBef>
                  <a:spcPct val="0"/>
                </a:spcBef>
                <a:buClr>
                  <a:srgbClr val="FF0000"/>
                </a:buClr>
                <a:buSzPct val="70000"/>
                <a:buFontTx/>
                <a:buNone/>
                <a:defRPr/>
              </a:pPr>
              <a:endParaRPr lang="zh-CN" altLang="en-US" sz="2400" dirty="0">
                <a:solidFill>
                  <a:schemeClr val="tx2"/>
                </a:solidFill>
                <a:ea typeface="方正兰亭黑_GBK" panose="02000000000000000000" pitchFamily="2" charset="-122"/>
              </a:endParaRPr>
            </a:p>
          </p:txBody>
        </p:sp>
        <p:sp>
          <p:nvSpPr>
            <p:cNvPr id="20" name="TextBox 146"/>
            <p:cNvSpPr txBox="1">
              <a:spLocks noChangeArrowheads="1"/>
            </p:cNvSpPr>
            <p:nvPr/>
          </p:nvSpPr>
          <p:spPr bwMode="auto">
            <a:xfrm>
              <a:off x="192967" y="55998"/>
              <a:ext cx="3661554" cy="3317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>
                <a:buFont typeface="Arial" panose="020B0604020202020204" pitchFamily="34" charset="0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>
                <a:buFont typeface="Arial" panose="020B0604020202020204" pitchFamily="34" charset="0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>
                <a:buFont typeface="Arial" panose="020B0604020202020204" pitchFamily="34" charset="0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>
                <a:buFont typeface="Arial" panose="020B0604020202020204" pitchFamily="34" charset="0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000">
                  <a:solidFill>
                    <a:srgbClr val="BCE8F2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</a:rPr>
                <a:t>实现的商品的购物车功能</a:t>
              </a:r>
              <a:endParaRPr lang="zh-CN" altLang="en-US" sz="2000">
                <a:solidFill>
                  <a:srgbClr val="BCE8F2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endParaRPr>
            </a:p>
          </p:txBody>
        </p:sp>
        <p:sp>
          <p:nvSpPr>
            <p:cNvPr id="21" name="TextBox 146"/>
            <p:cNvSpPr txBox="1">
              <a:spLocks noChangeArrowheads="1"/>
            </p:cNvSpPr>
            <p:nvPr/>
          </p:nvSpPr>
          <p:spPr bwMode="auto">
            <a:xfrm>
              <a:off x="192089" y="445457"/>
              <a:ext cx="4032278" cy="2599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>
                <a:buFont typeface="Arial" panose="020B0604020202020204" pitchFamily="34" charset="0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>
                <a:buFont typeface="Arial" panose="020B0604020202020204" pitchFamily="34" charset="0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>
                <a:buFont typeface="Arial" panose="020B0604020202020204" pitchFamily="34" charset="0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>
                <a:buFont typeface="Arial" panose="020B0604020202020204" pitchFamily="34" charset="0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endParaRPr lang="en-US" altLang="zh-CN" sz="1440" dirty="0">
                <a:solidFill>
                  <a:srgbClr val="BCE8F2"/>
                </a:solidFill>
                <a:latin typeface="方正正纤黑简体" pitchFamily="2" charset="-122"/>
                <a:ea typeface="方正正纤黑简体" pitchFamily="2" charset="-122"/>
              </a:endParaRPr>
            </a:p>
          </p:txBody>
        </p:sp>
      </p:grpSp>
      <p:grpSp>
        <p:nvGrpSpPr>
          <p:cNvPr id="22" name="Group 20"/>
          <p:cNvGrpSpPr/>
          <p:nvPr/>
        </p:nvGrpSpPr>
        <p:grpSpPr bwMode="auto">
          <a:xfrm>
            <a:off x="3774325" y="1806643"/>
            <a:ext cx="897256" cy="889636"/>
            <a:chOff x="0" y="0"/>
            <a:chExt cx="747186" cy="740914"/>
          </a:xfrm>
        </p:grpSpPr>
        <p:grpSp>
          <p:nvGrpSpPr>
            <p:cNvPr id="23" name="Group 21"/>
            <p:cNvGrpSpPr>
              <a:grpSpLocks noChangeAspect="1"/>
            </p:cNvGrpSpPr>
            <p:nvPr/>
          </p:nvGrpSpPr>
          <p:grpSpPr bwMode="auto">
            <a:xfrm>
              <a:off x="3136" y="0"/>
              <a:ext cx="740914" cy="740914"/>
              <a:chOff x="0" y="0"/>
              <a:chExt cx="823237" cy="823237"/>
            </a:xfrm>
          </p:grpSpPr>
          <p:sp>
            <p:nvSpPr>
              <p:cNvPr id="25" name="椭圆 38"/>
              <p:cNvSpPr>
                <a:spLocks noChangeAspect="1" noChangeArrowheads="1"/>
              </p:cNvSpPr>
              <p:nvPr/>
            </p:nvSpPr>
            <p:spPr bwMode="auto">
              <a:xfrm>
                <a:off x="0" y="0"/>
                <a:ext cx="823237" cy="823237"/>
              </a:xfrm>
              <a:prstGeom prst="ellipse">
                <a:avLst/>
              </a:prstGeom>
              <a:solidFill>
                <a:srgbClr val="BCE8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/>
              <a:p>
                <a:pPr algn="ctr" eaLnBrk="0" fontAlgn="ctr" hangingPunct="0">
                  <a:buClr>
                    <a:srgbClr val="FF0000"/>
                  </a:buClr>
                  <a:buSzPct val="70000"/>
                </a:pPr>
                <a:endParaRPr lang="zh-CN" altLang="en-US" sz="2400">
                  <a:solidFill>
                    <a:schemeClr val="tx2"/>
                  </a:solidFill>
                  <a:latin typeface="Calibri" panose="020F0502020204030204" pitchFamily="34" charset="0"/>
                  <a:ea typeface="方正兰亭黑_GBK" panose="02000000000000000000" pitchFamily="2" charset="-122"/>
                </a:endParaRPr>
              </a:p>
            </p:txBody>
          </p:sp>
          <p:sp>
            <p:nvSpPr>
              <p:cNvPr id="26" name="椭圆 39"/>
              <p:cNvSpPr>
                <a:spLocks noChangeAspect="1"/>
              </p:cNvSpPr>
              <p:nvPr/>
            </p:nvSpPr>
            <p:spPr bwMode="auto">
              <a:xfrm>
                <a:off x="51620" y="51621"/>
                <a:ext cx="720000" cy="720000"/>
              </a:xfrm>
              <a:prstGeom prst="ellipse">
                <a:avLst/>
              </a:prstGeom>
              <a:solidFill>
                <a:srgbClr val="046091">
                  <a:alpha val="79999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/>
              <a:p>
                <a:pPr algn="ctr" eaLnBrk="0" hangingPunct="0">
                  <a:buClr>
                    <a:srgbClr val="FF0000"/>
                  </a:buClr>
                  <a:buSzPct val="70000"/>
                </a:pPr>
                <a:endParaRPr lang="zh-CN" altLang="en-US" sz="2400">
                  <a:solidFill>
                    <a:schemeClr val="tx2"/>
                  </a:solidFill>
                  <a:ea typeface="方正兰亭黑_GBK" panose="02000000000000000000" pitchFamily="2" charset="-122"/>
                </a:endParaRPr>
              </a:p>
            </p:txBody>
          </p:sp>
        </p:grpSp>
        <p:sp>
          <p:nvSpPr>
            <p:cNvPr id="24" name="Rectangle 13"/>
            <p:cNvSpPr>
              <a:spLocks noChangeArrowheads="1"/>
            </p:cNvSpPr>
            <p:nvPr/>
          </p:nvSpPr>
          <p:spPr bwMode="auto">
            <a:xfrm>
              <a:off x="0" y="170402"/>
              <a:ext cx="747186" cy="3844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zh-CN" sz="2400" b="1">
                  <a:solidFill>
                    <a:srgbClr val="BCE8F2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</a:rPr>
                <a:t>1</a:t>
              </a:r>
              <a:endParaRPr lang="zh-CN" altLang="en-US" sz="2400" b="1">
                <a:solidFill>
                  <a:srgbClr val="BCE8F2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endParaRPr>
            </a:p>
          </p:txBody>
        </p:sp>
      </p:grpSp>
      <p:grpSp>
        <p:nvGrpSpPr>
          <p:cNvPr id="27" name="Group 25"/>
          <p:cNvGrpSpPr/>
          <p:nvPr/>
        </p:nvGrpSpPr>
        <p:grpSpPr bwMode="auto">
          <a:xfrm>
            <a:off x="4623956" y="3206814"/>
            <a:ext cx="897256" cy="887731"/>
            <a:chOff x="0" y="0"/>
            <a:chExt cx="747186" cy="739990"/>
          </a:xfrm>
        </p:grpSpPr>
        <p:grpSp>
          <p:nvGrpSpPr>
            <p:cNvPr id="28" name="Group 26"/>
            <p:cNvGrpSpPr>
              <a:grpSpLocks noChangeAspect="1"/>
            </p:cNvGrpSpPr>
            <p:nvPr/>
          </p:nvGrpSpPr>
          <p:grpSpPr bwMode="auto">
            <a:xfrm>
              <a:off x="3598" y="0"/>
              <a:ext cx="739991" cy="739990"/>
              <a:chOff x="0" y="0"/>
              <a:chExt cx="822212" cy="822211"/>
            </a:xfrm>
          </p:grpSpPr>
          <p:sp>
            <p:nvSpPr>
              <p:cNvPr id="30" name="椭圆 35"/>
              <p:cNvSpPr>
                <a:spLocks noChangeAspect="1" noChangeArrowheads="1"/>
              </p:cNvSpPr>
              <p:nvPr/>
            </p:nvSpPr>
            <p:spPr bwMode="auto">
              <a:xfrm>
                <a:off x="0" y="0"/>
                <a:ext cx="822212" cy="822211"/>
              </a:xfrm>
              <a:prstGeom prst="ellipse">
                <a:avLst/>
              </a:prstGeom>
              <a:solidFill>
                <a:srgbClr val="BCE8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/>
              <a:p>
                <a:pPr algn="ctr" eaLnBrk="0" fontAlgn="ctr" hangingPunct="0">
                  <a:buClr>
                    <a:srgbClr val="FF0000"/>
                  </a:buClr>
                  <a:buSzPct val="70000"/>
                </a:pPr>
                <a:endParaRPr lang="zh-CN" altLang="en-US" sz="2400">
                  <a:solidFill>
                    <a:schemeClr val="tx2"/>
                  </a:solidFill>
                  <a:latin typeface="Calibri" panose="020F0502020204030204" pitchFamily="34" charset="0"/>
                  <a:ea typeface="方正兰亭黑_GBK" panose="02000000000000000000" pitchFamily="2" charset="-122"/>
                </a:endParaRPr>
              </a:p>
            </p:txBody>
          </p:sp>
          <p:sp>
            <p:nvSpPr>
              <p:cNvPr id="31" name="椭圆 36"/>
              <p:cNvSpPr>
                <a:spLocks noChangeAspect="1"/>
              </p:cNvSpPr>
              <p:nvPr/>
            </p:nvSpPr>
            <p:spPr bwMode="auto">
              <a:xfrm>
                <a:off x="50644" y="51168"/>
                <a:ext cx="720922" cy="719876"/>
              </a:xfrm>
              <a:prstGeom prst="ellipse">
                <a:avLst/>
              </a:prstGeom>
              <a:solidFill>
                <a:srgbClr val="046091">
                  <a:alpha val="79999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/>
              <a:p>
                <a:pPr algn="ctr" eaLnBrk="0" fontAlgn="ctr" hangingPunct="0">
                  <a:buClr>
                    <a:srgbClr val="FF0000"/>
                  </a:buClr>
                  <a:buSzPct val="70000"/>
                </a:pPr>
                <a:endParaRPr lang="zh-CN" altLang="en-US" sz="2400">
                  <a:solidFill>
                    <a:schemeClr val="tx2"/>
                  </a:solidFill>
                  <a:latin typeface="Calibri" panose="020F0502020204030204" pitchFamily="34" charset="0"/>
                  <a:ea typeface="方正兰亭黑_GBK" panose="02000000000000000000" pitchFamily="2" charset="-122"/>
                </a:endParaRPr>
              </a:p>
            </p:txBody>
          </p:sp>
        </p:grpSp>
        <p:sp>
          <p:nvSpPr>
            <p:cNvPr id="29" name="Rectangle 13"/>
            <p:cNvSpPr>
              <a:spLocks noChangeArrowheads="1"/>
            </p:cNvSpPr>
            <p:nvPr/>
          </p:nvSpPr>
          <p:spPr bwMode="auto">
            <a:xfrm>
              <a:off x="0" y="169940"/>
              <a:ext cx="747186" cy="384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zh-CN" sz="2400" b="1">
                  <a:solidFill>
                    <a:srgbClr val="BCE8F2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</a:rPr>
                <a:t>2</a:t>
              </a:r>
              <a:endParaRPr lang="zh-CN" altLang="en-US" sz="2400" b="1">
                <a:solidFill>
                  <a:srgbClr val="BCE8F2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endParaRPr>
            </a:p>
          </p:txBody>
        </p:sp>
      </p:grpSp>
      <p:grpSp>
        <p:nvGrpSpPr>
          <p:cNvPr id="32" name="Group 30"/>
          <p:cNvGrpSpPr/>
          <p:nvPr/>
        </p:nvGrpSpPr>
        <p:grpSpPr bwMode="auto">
          <a:xfrm>
            <a:off x="3774325" y="4616515"/>
            <a:ext cx="897256" cy="887731"/>
            <a:chOff x="0" y="0"/>
            <a:chExt cx="747186" cy="740120"/>
          </a:xfrm>
        </p:grpSpPr>
        <p:grpSp>
          <p:nvGrpSpPr>
            <p:cNvPr id="33" name="Group 31"/>
            <p:cNvGrpSpPr>
              <a:grpSpLocks noChangeAspect="1"/>
            </p:cNvGrpSpPr>
            <p:nvPr/>
          </p:nvGrpSpPr>
          <p:grpSpPr bwMode="auto">
            <a:xfrm>
              <a:off x="3533" y="0"/>
              <a:ext cx="740120" cy="740120"/>
              <a:chOff x="0" y="0"/>
              <a:chExt cx="822355" cy="822355"/>
            </a:xfrm>
          </p:grpSpPr>
          <p:sp>
            <p:nvSpPr>
              <p:cNvPr id="35" name="椭圆 41"/>
              <p:cNvSpPr>
                <a:spLocks noChangeAspect="1" noChangeArrowheads="1"/>
              </p:cNvSpPr>
              <p:nvPr/>
            </p:nvSpPr>
            <p:spPr bwMode="auto">
              <a:xfrm>
                <a:off x="0" y="0"/>
                <a:ext cx="822355" cy="822355"/>
              </a:xfrm>
              <a:prstGeom prst="ellipse">
                <a:avLst/>
              </a:prstGeom>
              <a:solidFill>
                <a:srgbClr val="BCE8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/>
              <a:p>
                <a:pPr algn="ctr" eaLnBrk="0" fontAlgn="ctr" hangingPunct="0">
                  <a:buClr>
                    <a:srgbClr val="FF0000"/>
                  </a:buClr>
                  <a:buSzPct val="70000"/>
                </a:pPr>
                <a:endParaRPr lang="zh-CN" altLang="en-US" sz="2400">
                  <a:solidFill>
                    <a:schemeClr val="tx2"/>
                  </a:solidFill>
                  <a:latin typeface="Calibri" panose="020F0502020204030204" pitchFamily="34" charset="0"/>
                  <a:ea typeface="方正兰亭黑_GBK" panose="02000000000000000000" pitchFamily="2" charset="-122"/>
                </a:endParaRPr>
              </a:p>
            </p:txBody>
          </p:sp>
          <p:sp>
            <p:nvSpPr>
              <p:cNvPr id="36" name="椭圆 42"/>
              <p:cNvSpPr>
                <a:spLocks noChangeAspect="1"/>
              </p:cNvSpPr>
              <p:nvPr/>
            </p:nvSpPr>
            <p:spPr bwMode="auto">
              <a:xfrm>
                <a:off x="50718" y="51177"/>
                <a:ext cx="720921" cy="720002"/>
              </a:xfrm>
              <a:prstGeom prst="ellipse">
                <a:avLst/>
              </a:prstGeom>
              <a:solidFill>
                <a:srgbClr val="046091">
                  <a:alpha val="79999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/>
              <a:p>
                <a:pPr algn="ctr" eaLnBrk="0" fontAlgn="ctr" hangingPunct="0">
                  <a:buClr>
                    <a:srgbClr val="FF0000"/>
                  </a:buClr>
                  <a:buSzPct val="70000"/>
                </a:pPr>
                <a:endParaRPr lang="zh-CN" altLang="en-US" sz="2400">
                  <a:solidFill>
                    <a:schemeClr val="tx2"/>
                  </a:solidFill>
                  <a:latin typeface="Calibri" panose="020F0502020204030204" pitchFamily="34" charset="0"/>
                  <a:ea typeface="方正兰亭黑_GBK" panose="02000000000000000000" pitchFamily="2" charset="-122"/>
                </a:endParaRPr>
              </a:p>
            </p:txBody>
          </p:sp>
        </p:grpSp>
        <p:sp>
          <p:nvSpPr>
            <p:cNvPr id="34" name="Rectangle 13"/>
            <p:cNvSpPr>
              <a:spLocks noChangeArrowheads="1"/>
            </p:cNvSpPr>
            <p:nvPr/>
          </p:nvSpPr>
          <p:spPr bwMode="auto">
            <a:xfrm>
              <a:off x="0" y="170005"/>
              <a:ext cx="747186" cy="384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zh-CN" sz="2400" b="1">
                  <a:solidFill>
                    <a:srgbClr val="BCE8F2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</a:rPr>
                <a:t>3</a:t>
              </a:r>
              <a:endParaRPr lang="zh-CN" altLang="en-US" sz="2400" b="1">
                <a:solidFill>
                  <a:srgbClr val="BCE8F2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8" presetClass="entr" presetSubtype="0" ac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2" presetClass="entr" presetSubtype="8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2" presetClass="entr" presetSubtype="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3" presetClass="entr" presetSubtype="16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1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6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53060" y="278765"/>
            <a:ext cx="5204460" cy="706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000" b="1" dirty="0">
                <a:gradFill>
                  <a:gsLst>
                    <a:gs pos="100000">
                      <a:srgbClr val="398EB6"/>
                    </a:gs>
                    <a:gs pos="0">
                      <a:srgbClr val="B4DAF1"/>
                    </a:gs>
                  </a:gsLst>
                  <a:path path="circle">
                    <a:fillToRect l="50000" t="50000" r="50000" b="50000"/>
                  </a:path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使用技术和开发工具</a:t>
            </a:r>
            <a:endParaRPr lang="zh-CN" altLang="en-US" sz="4000" b="1" dirty="0">
              <a:gradFill>
                <a:gsLst>
                  <a:gs pos="100000">
                    <a:srgbClr val="398EB6"/>
                  </a:gs>
                  <a:gs pos="0">
                    <a:srgbClr val="B4DAF1"/>
                  </a:gs>
                </a:gsLst>
                <a:path path="circle">
                  <a:fillToRect l="50000" t="50000" r="50000" b="50000"/>
                </a:path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42670" y="1509395"/>
            <a:ext cx="1010729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使用技术：</a:t>
            </a:r>
            <a:r>
              <a:rPr lang="en-US" altLang="zh-CN"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jsp/servlet</a:t>
            </a:r>
            <a:r>
              <a:rPr lang="zh-CN" altLang="en-US"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Ajax</a:t>
            </a:r>
            <a:r>
              <a:rPr lang="zh-CN" altLang="en-US"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jQuery</a:t>
            </a:r>
            <a:r>
              <a:rPr lang="zh-CN" altLang="en-US"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Easyui</a:t>
            </a:r>
            <a:r>
              <a:rPr lang="zh-CN" altLang="en-US"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oracle</a:t>
            </a:r>
            <a:r>
              <a:rPr lang="zh-CN" altLang="en-US"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</a:t>
            </a:r>
            <a:endParaRPr lang="zh-CN" altLang="en-US" sz="28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1042670" y="3083560"/>
            <a:ext cx="1068070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开发工具：</a:t>
            </a:r>
            <a:r>
              <a:rPr lang="en-US" altLang="zh-CN"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myeclipse6.0</a:t>
            </a:r>
            <a:r>
              <a:rPr lang="zh-CN" altLang="en-US"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PL/SQL</a:t>
            </a:r>
            <a:r>
              <a:rPr lang="zh-CN" altLang="en-US"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Navicat Premium</a:t>
            </a:r>
            <a:r>
              <a:rPr lang="zh-CN" altLang="en-US"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数据库插件</a:t>
            </a:r>
            <a:endParaRPr lang="zh-CN" altLang="en-US" sz="28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2" descr="6A3013BADB884660B194CAD3FEF2932C# #TextBox 42"/>
          <p:cNvSpPr txBox="1">
            <a:spLocks noChangeArrowheads="1"/>
          </p:cNvSpPr>
          <p:nvPr/>
        </p:nvSpPr>
        <p:spPr bwMode="auto">
          <a:xfrm>
            <a:off x="4244458" y="3573016"/>
            <a:ext cx="3659505" cy="922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5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方正兰亭中粗黑_GBK" panose="02000000000000000000" pitchFamily="2" charset="-122"/>
                <a:ea typeface="方正兰亭中粗黑_GBK" panose="02000000000000000000" pitchFamily="2" charset="-122"/>
              </a:rPr>
              <a:t>谢谢观赏！</a:t>
            </a:r>
            <a:endParaRPr lang="zh-CN" altLang="en-US" sz="54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方正兰亭中粗黑_GBK" panose="02000000000000000000" pitchFamily="2" charset="-122"/>
              <a:ea typeface="方正兰亭中粗黑_GBK" panose="02000000000000000000" pitchFamily="2" charset="-122"/>
            </a:endParaRPr>
          </a:p>
        </p:txBody>
      </p:sp>
      <p:sp>
        <p:nvSpPr>
          <p:cNvPr id="3" name="TextBox 44" descr="6C3FA372396F463c81AB3CDF6D7CE186# #TextBox 44"/>
          <p:cNvSpPr txBox="1">
            <a:spLocks noChangeArrowheads="1"/>
          </p:cNvSpPr>
          <p:nvPr/>
        </p:nvSpPr>
        <p:spPr bwMode="auto">
          <a:xfrm>
            <a:off x="5919270" y="4480267"/>
            <a:ext cx="30988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>
              <a:buFont typeface="Arial" panose="020B0604020202020204" pitchFamily="34" charset="0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zh-CN" altLang="en-US" sz="24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chemeClr val="bg1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方正兰亭黑_GBK" panose="02000000000000000000" pitchFamily="2" charset="-122"/>
              <a:ea typeface="方正兰亭黑_GBK" panose="02000000000000000000" pitchFamily="2" charset="-122"/>
            </a:endParaRPr>
          </a:p>
        </p:txBody>
      </p:sp>
      <p:sp>
        <p:nvSpPr>
          <p:cNvPr id="6" name="圆角矩形 5"/>
          <p:cNvSpPr/>
          <p:nvPr/>
        </p:nvSpPr>
        <p:spPr>
          <a:xfrm rot="188303">
            <a:off x="4275981" y="1383046"/>
            <a:ext cx="2914298" cy="1672479"/>
          </a:xfrm>
          <a:prstGeom prst="roundRect">
            <a:avLst>
              <a:gd name="adj" fmla="val 24096"/>
            </a:avLst>
          </a:prstGeom>
          <a:solidFill>
            <a:srgbClr val="45B1D2">
              <a:alpha val="20000"/>
            </a:srgbClr>
          </a:solidFill>
          <a:ln>
            <a:gradFill flip="none" rotWithShape="1">
              <a:gsLst>
                <a:gs pos="0">
                  <a:srgbClr val="A3F2FD"/>
                </a:gs>
                <a:gs pos="100000">
                  <a:srgbClr val="45B1D2"/>
                </a:gs>
              </a:gsLst>
              <a:lin ang="2700000" scaled="1"/>
              <a:tileRect/>
            </a:gradFill>
          </a:ln>
          <a:effectLst>
            <a:glow rad="139700">
              <a:schemeClr val="accent5">
                <a:satMod val="175000"/>
                <a:alpha val="20000"/>
              </a:schemeClr>
            </a:glow>
          </a:effectLst>
          <a:scene3d>
            <a:camera prst="perspectiveFront" fov="3300000">
              <a:rot lat="19941725" lon="19155471" rev="937986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4197BF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 rot="188303">
            <a:off x="4269488" y="1340509"/>
            <a:ext cx="3054684" cy="1753045"/>
          </a:xfrm>
          <a:prstGeom prst="roundRect">
            <a:avLst>
              <a:gd name="adj" fmla="val 24096"/>
            </a:avLst>
          </a:prstGeom>
          <a:solidFill>
            <a:srgbClr val="E5FFFE">
              <a:alpha val="83000"/>
            </a:srgbClr>
          </a:solidFill>
          <a:ln>
            <a:solidFill>
              <a:schemeClr val="bg1"/>
            </a:solidFill>
          </a:ln>
          <a:effectLst>
            <a:glow rad="1270000">
              <a:schemeClr val="accent5">
                <a:satMod val="175000"/>
                <a:alpha val="69000"/>
              </a:schemeClr>
            </a:glow>
            <a:softEdge rad="31750"/>
          </a:effectLst>
          <a:scene3d>
            <a:camera prst="perspectiveFront" fov="3300000">
              <a:rot lat="19941725" lon="19155471" rev="937986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4197BF"/>
              </a:solidFill>
            </a:endParaRPr>
          </a:p>
        </p:txBody>
      </p:sp>
      <p:pic>
        <p:nvPicPr>
          <p:cNvPr id="8" name="Picture 2" descr="C:\Users\md\Desktop\xpic6209.png"/>
          <p:cNvPicPr>
            <a:picLocks noChangeAspect="1" noChangeArrowheads="1"/>
          </p:cNvPicPr>
          <p:nvPr/>
        </p:nvPicPr>
        <p:blipFill>
          <a:blip r:embed="rId1" cstate="screen"/>
          <a:srcRect/>
          <a:stretch>
            <a:fillRect/>
          </a:stretch>
        </p:blipFill>
        <p:spPr bwMode="auto">
          <a:xfrm>
            <a:off x="5797218" y="-218396"/>
            <a:ext cx="6394782" cy="3394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矩形 8"/>
          <p:cNvSpPr/>
          <p:nvPr/>
        </p:nvSpPr>
        <p:spPr>
          <a:xfrm>
            <a:off x="194399" y="6453336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100" dirty="0"/>
              <a:t>PPT</a:t>
            </a:r>
            <a:r>
              <a:rPr lang="zh-CN" altLang="en-US" sz="100" dirty="0"/>
              <a:t>模板下载：</a:t>
            </a:r>
            <a:r>
              <a:rPr lang="en-US" altLang="zh-CN" sz="100" dirty="0"/>
              <a:t>www.1ppt.com/moban/     </a:t>
            </a:r>
            <a:r>
              <a:rPr lang="zh-CN" altLang="en-US" sz="100" dirty="0"/>
              <a:t>行业</a:t>
            </a:r>
            <a:r>
              <a:rPr lang="en-US" altLang="zh-CN" sz="100" dirty="0"/>
              <a:t>PPT</a:t>
            </a:r>
            <a:r>
              <a:rPr lang="zh-CN" altLang="en-US" sz="100" dirty="0"/>
              <a:t>模板：</a:t>
            </a:r>
            <a:r>
              <a:rPr lang="en-US" altLang="zh-CN" sz="100" dirty="0"/>
              <a:t>www.1ppt.com/hangye/ </a:t>
            </a:r>
            <a:endParaRPr lang="en-US" altLang="zh-CN" sz="100" dirty="0"/>
          </a:p>
          <a:p>
            <a:pPr lvl="0"/>
            <a:r>
              <a:rPr lang="zh-CN" altLang="en-US" sz="100" dirty="0"/>
              <a:t>节日</a:t>
            </a:r>
            <a:r>
              <a:rPr lang="en-US" altLang="zh-CN" sz="100" dirty="0"/>
              <a:t>PPT</a:t>
            </a:r>
            <a:r>
              <a:rPr lang="zh-CN" altLang="en-US" sz="100" dirty="0"/>
              <a:t>模板：</a:t>
            </a:r>
            <a:r>
              <a:rPr lang="en-US" altLang="zh-CN" sz="100" dirty="0"/>
              <a:t>www.1ppt.com/jieri/           PPT</a:t>
            </a:r>
            <a:r>
              <a:rPr lang="zh-CN" altLang="en-US" sz="100" dirty="0"/>
              <a:t>素材下载：</a:t>
            </a:r>
            <a:r>
              <a:rPr lang="en-US" altLang="zh-CN" sz="100" dirty="0"/>
              <a:t>www.1ppt.com/sucai/</a:t>
            </a:r>
            <a:endParaRPr lang="en-US" altLang="zh-CN" sz="100" dirty="0"/>
          </a:p>
          <a:p>
            <a:pPr lvl="0"/>
            <a:r>
              <a:rPr lang="en-US" altLang="zh-CN" sz="100" dirty="0"/>
              <a:t>PPT</a:t>
            </a:r>
            <a:r>
              <a:rPr lang="zh-CN" altLang="en-US" sz="100" dirty="0"/>
              <a:t>背景图片：</a:t>
            </a:r>
            <a:r>
              <a:rPr lang="en-US" altLang="zh-CN" sz="100" dirty="0"/>
              <a:t>www.1ppt.com/beijing/      PPT</a:t>
            </a:r>
            <a:r>
              <a:rPr lang="zh-CN" altLang="en-US" sz="100" dirty="0"/>
              <a:t>图表下载：</a:t>
            </a:r>
            <a:r>
              <a:rPr lang="en-US" altLang="zh-CN" sz="100" dirty="0"/>
              <a:t>www.1ppt.com/tubiao/      </a:t>
            </a:r>
            <a:endParaRPr lang="en-US" altLang="zh-CN" sz="100" dirty="0"/>
          </a:p>
          <a:p>
            <a:pPr lvl="0"/>
            <a:r>
              <a:rPr lang="zh-CN" altLang="en-US" sz="100" dirty="0"/>
              <a:t>优秀</a:t>
            </a:r>
            <a:r>
              <a:rPr lang="en-US" altLang="zh-CN" sz="100" dirty="0"/>
              <a:t>PPT</a:t>
            </a:r>
            <a:r>
              <a:rPr lang="zh-CN" altLang="en-US" sz="100" dirty="0"/>
              <a:t>下载：</a:t>
            </a:r>
            <a:r>
              <a:rPr lang="en-US" altLang="zh-CN" sz="100" dirty="0"/>
              <a:t>www.1ppt.com/xiazai/        PPT</a:t>
            </a:r>
            <a:r>
              <a:rPr lang="zh-CN" altLang="en-US" sz="100" dirty="0"/>
              <a:t>教程： </a:t>
            </a:r>
            <a:r>
              <a:rPr lang="en-US" altLang="zh-CN" sz="100" dirty="0"/>
              <a:t>www.1ppt.com/powerpoint/      </a:t>
            </a:r>
            <a:endParaRPr lang="en-US" altLang="zh-CN" sz="100" dirty="0"/>
          </a:p>
          <a:p>
            <a:pPr lvl="0"/>
            <a:r>
              <a:rPr lang="en-US" altLang="zh-CN" sz="100" dirty="0"/>
              <a:t>Word</a:t>
            </a:r>
            <a:r>
              <a:rPr lang="zh-CN" altLang="en-US" sz="100" dirty="0"/>
              <a:t>教程： </a:t>
            </a:r>
            <a:r>
              <a:rPr lang="en-US" altLang="zh-CN" sz="100" dirty="0"/>
              <a:t>www.1ppt.com/word/              Excel</a:t>
            </a:r>
            <a:r>
              <a:rPr lang="zh-CN" altLang="en-US" sz="100" dirty="0"/>
              <a:t>教程：</a:t>
            </a:r>
            <a:r>
              <a:rPr lang="en-US" altLang="zh-CN" sz="100" dirty="0"/>
              <a:t>www.1ppt.com/excel/  </a:t>
            </a:r>
            <a:endParaRPr lang="en-US" altLang="zh-CN" sz="100" dirty="0"/>
          </a:p>
          <a:p>
            <a:pPr lvl="0"/>
            <a:r>
              <a:rPr lang="zh-CN" altLang="en-US" sz="100" dirty="0"/>
              <a:t>资料下载：</a:t>
            </a:r>
            <a:r>
              <a:rPr lang="en-US" altLang="zh-CN" sz="100" dirty="0"/>
              <a:t>www.1ppt.com/ziliao/                PPT</a:t>
            </a:r>
            <a:r>
              <a:rPr lang="zh-CN" altLang="en-US" sz="100" dirty="0"/>
              <a:t>课件下载：</a:t>
            </a:r>
            <a:r>
              <a:rPr lang="en-US" altLang="zh-CN" sz="100" dirty="0"/>
              <a:t>www.1ppt.com/kejian/ </a:t>
            </a:r>
            <a:endParaRPr lang="en-US" altLang="zh-CN" sz="100" dirty="0"/>
          </a:p>
          <a:p>
            <a:pPr lvl="0"/>
            <a:r>
              <a:rPr lang="zh-CN" altLang="en-US" sz="100" dirty="0"/>
              <a:t>范文下载：</a:t>
            </a:r>
            <a:r>
              <a:rPr lang="en-US" altLang="zh-CN" sz="100" dirty="0"/>
              <a:t>www.1ppt.com/fanwen/             </a:t>
            </a:r>
            <a:r>
              <a:rPr lang="zh-CN" altLang="en-US" sz="100" dirty="0"/>
              <a:t>试卷下载：</a:t>
            </a:r>
            <a:r>
              <a:rPr lang="en-US" altLang="zh-CN" sz="100" dirty="0"/>
              <a:t>www.1ppt.com/shiti/  </a:t>
            </a:r>
            <a:endParaRPr lang="en-US" altLang="zh-CN" sz="100" dirty="0"/>
          </a:p>
          <a:p>
            <a:pPr lvl="0"/>
            <a:r>
              <a:rPr lang="zh-CN" altLang="en-US" sz="100" dirty="0"/>
              <a:t>教案下载：</a:t>
            </a:r>
            <a:r>
              <a:rPr lang="en-US" altLang="zh-CN" sz="100" dirty="0"/>
              <a:t>www.1ppt.com/jiaoan/  </a:t>
            </a:r>
            <a:r>
              <a:rPr lang="en-US" altLang="zh-CN" sz="100" dirty="0" smtClean="0"/>
              <a:t>      PPT</a:t>
            </a:r>
            <a:r>
              <a:rPr lang="zh-CN" altLang="en-US" sz="100" dirty="0" smtClean="0"/>
              <a:t>论坛：</a:t>
            </a:r>
            <a:r>
              <a:rPr lang="en-US" altLang="zh-CN" sz="100" dirty="0" smtClean="0"/>
              <a:t>www.1ppt.cn</a:t>
            </a:r>
            <a:endParaRPr lang="en-US" altLang="zh-CN" sz="100" dirty="0"/>
          </a:p>
          <a:p>
            <a:pPr lvl="0"/>
            <a:r>
              <a:rPr lang="en-US" altLang="zh-CN" sz="100" dirty="0"/>
              <a:t> </a:t>
            </a:r>
            <a:endParaRPr lang="zh-CN" altLang="en-US" sz="1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6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22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3" presetClass="entr" presetSubtype="3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6" grpId="0" animBg="1"/>
      <p:bldP spid="6" grpId="1" animBg="1"/>
      <p:bldP spid="7" grpId="0" animBg="1"/>
      <p:bldP spid="7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269940" y="1772816"/>
            <a:ext cx="5706380" cy="576064"/>
          </a:xfrm>
          <a:prstGeom prst="roundRect">
            <a:avLst/>
          </a:prstGeom>
          <a:solidFill>
            <a:srgbClr val="45B1D2">
              <a:alpha val="20000"/>
            </a:srgbClr>
          </a:solidFill>
          <a:ln>
            <a:gradFill flip="none" rotWithShape="1">
              <a:gsLst>
                <a:gs pos="0">
                  <a:srgbClr val="A3F2FD"/>
                </a:gs>
                <a:gs pos="100000">
                  <a:srgbClr val="45B1D2"/>
                </a:gs>
              </a:gsLst>
              <a:lin ang="2700000" scaled="1"/>
              <a:tileRect/>
            </a:gradFill>
          </a:ln>
          <a:effectLst>
            <a:glow rad="139700">
              <a:schemeClr val="accent5">
                <a:satMod val="175000"/>
                <a:alpha val="2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平台介绍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3269940" y="2732923"/>
            <a:ext cx="5706380" cy="576064"/>
          </a:xfrm>
          <a:prstGeom prst="roundRect">
            <a:avLst/>
          </a:prstGeom>
          <a:solidFill>
            <a:srgbClr val="45B1D2">
              <a:alpha val="20000"/>
            </a:srgbClr>
          </a:solidFill>
          <a:ln>
            <a:gradFill flip="none" rotWithShape="1">
              <a:gsLst>
                <a:gs pos="0">
                  <a:srgbClr val="A3F2FD"/>
                </a:gs>
                <a:gs pos="100000">
                  <a:srgbClr val="45B1D2"/>
                </a:gs>
              </a:gsLst>
              <a:lin ang="2700000" scaled="1"/>
              <a:tileRect/>
            </a:gradFill>
          </a:ln>
          <a:effectLst>
            <a:glow rad="139700">
              <a:schemeClr val="accent5">
                <a:satMod val="175000"/>
                <a:alpha val="2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二、平台功能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3269940" y="3693030"/>
            <a:ext cx="5706380" cy="576064"/>
          </a:xfrm>
          <a:prstGeom prst="roundRect">
            <a:avLst/>
          </a:prstGeom>
          <a:solidFill>
            <a:srgbClr val="45B1D2">
              <a:alpha val="20000"/>
            </a:srgbClr>
          </a:solidFill>
          <a:ln>
            <a:gradFill flip="none" rotWithShape="1">
              <a:gsLst>
                <a:gs pos="0">
                  <a:srgbClr val="A3F2FD"/>
                </a:gs>
                <a:gs pos="100000">
                  <a:srgbClr val="45B1D2"/>
                </a:gs>
              </a:gsLst>
              <a:lin ang="2700000" scaled="1"/>
              <a:tileRect/>
            </a:gradFill>
          </a:ln>
          <a:effectLst>
            <a:glow rad="139700">
              <a:schemeClr val="accent5">
                <a:satMod val="175000"/>
                <a:alpha val="2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三、项目难点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3269940" y="4653136"/>
            <a:ext cx="5706380" cy="576064"/>
          </a:xfrm>
          <a:prstGeom prst="roundRect">
            <a:avLst/>
          </a:prstGeom>
          <a:solidFill>
            <a:srgbClr val="45B1D2">
              <a:alpha val="20000"/>
            </a:srgbClr>
          </a:solidFill>
          <a:ln>
            <a:gradFill flip="none" rotWithShape="1">
              <a:gsLst>
                <a:gs pos="0">
                  <a:srgbClr val="A3F2FD"/>
                </a:gs>
                <a:gs pos="100000">
                  <a:srgbClr val="45B1D2"/>
                </a:gs>
              </a:gsLst>
              <a:lin ang="2700000" scaled="1"/>
              <a:tileRect/>
            </a:gradFill>
          </a:ln>
          <a:effectLst>
            <a:glow rad="139700">
              <a:schemeClr val="accent5">
                <a:satMod val="175000"/>
                <a:alpha val="2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四、项目特色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95350" y="431800"/>
            <a:ext cx="2874645" cy="706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000" b="1" dirty="0">
                <a:gradFill>
                  <a:gsLst>
                    <a:gs pos="100000">
                      <a:srgbClr val="398EB6"/>
                    </a:gs>
                    <a:gs pos="0">
                      <a:srgbClr val="B4DAF1"/>
                    </a:gs>
                  </a:gsLst>
                  <a:path path="circle">
                    <a:fillToRect l="50000" t="50000" r="50000" b="50000"/>
                  </a:path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流程介绍</a:t>
            </a:r>
            <a:endParaRPr lang="zh-CN" altLang="en-US" sz="4000" b="1" dirty="0">
              <a:gradFill>
                <a:gsLst>
                  <a:gs pos="100000">
                    <a:srgbClr val="398EB6"/>
                  </a:gs>
                  <a:gs pos="0">
                    <a:srgbClr val="B4DAF1"/>
                  </a:gs>
                </a:gsLst>
                <a:path path="circle">
                  <a:fillToRect l="50000" t="50000" r="50000" b="50000"/>
                </a:path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358">
        <p:random/>
      </p:transition>
    </mc:Choice>
    <mc:Fallback>
      <p:transition spd="slow" advTm="2358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6096000" y="0"/>
            <a:ext cx="0" cy="4093029"/>
          </a:xfrm>
          <a:prstGeom prst="line">
            <a:avLst/>
          </a:prstGeom>
          <a:ln>
            <a:solidFill>
              <a:schemeClr val="bg1"/>
            </a:solidFill>
          </a:ln>
          <a:effectLst>
            <a:glow rad="165100">
              <a:srgbClr val="00B0F0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2510971" y="4093029"/>
            <a:ext cx="6908800" cy="0"/>
          </a:xfrm>
          <a:prstGeom prst="line">
            <a:avLst/>
          </a:prstGeom>
          <a:ln>
            <a:solidFill>
              <a:schemeClr val="bg1"/>
            </a:solidFill>
          </a:ln>
          <a:effectLst>
            <a:glow rad="177800">
              <a:srgbClr val="00B0F0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42" descr="6A3013BADB884660B194CAD3FEF2932C# #TextBox 42"/>
          <p:cNvSpPr txBox="1">
            <a:spLocks noChangeArrowheads="1"/>
          </p:cNvSpPr>
          <p:nvPr/>
        </p:nvSpPr>
        <p:spPr bwMode="auto">
          <a:xfrm>
            <a:off x="6803068" y="3446698"/>
            <a:ext cx="2240280" cy="706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40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平台介绍</a:t>
            </a:r>
            <a:endParaRPr lang="zh-CN" altLang="en-US" sz="40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Box 42" descr="6A3013BADB884660B194CAD3FEF2932C# #TextBox 42"/>
          <p:cNvSpPr txBox="1">
            <a:spLocks noChangeArrowheads="1"/>
          </p:cNvSpPr>
          <p:nvPr/>
        </p:nvSpPr>
        <p:spPr bwMode="auto">
          <a:xfrm>
            <a:off x="2419569" y="1468904"/>
            <a:ext cx="3345788" cy="3154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199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199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3" presetClass="entr" presetSubtype="3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19828" y="334404"/>
            <a:ext cx="4370421" cy="706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000" b="1" dirty="0">
                <a:gradFill>
                  <a:gsLst>
                    <a:gs pos="100000">
                      <a:srgbClr val="398EB6"/>
                    </a:gs>
                    <a:gs pos="0">
                      <a:srgbClr val="B4DAF1"/>
                    </a:gs>
                  </a:gsLst>
                  <a:path path="circle">
                    <a:fillToRect l="50000" t="50000" r="50000" b="50000"/>
                  </a:path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乐家具销售平台</a:t>
            </a:r>
            <a:endParaRPr lang="zh-CN" altLang="en-US" sz="4000" b="1" dirty="0">
              <a:gradFill>
                <a:gsLst>
                  <a:gs pos="100000">
                    <a:srgbClr val="398EB6"/>
                  </a:gs>
                  <a:gs pos="0">
                    <a:srgbClr val="B4DAF1"/>
                  </a:gs>
                </a:gsLst>
                <a:path path="circle">
                  <a:fillToRect l="50000" t="50000" r="50000" b="50000"/>
                </a:path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Shape 1624"/>
          <p:cNvSpPr/>
          <p:nvPr/>
        </p:nvSpPr>
        <p:spPr>
          <a:xfrm>
            <a:off x="2666317" y="2197100"/>
            <a:ext cx="6928275" cy="38798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1730" y="16970"/>
                  <a:pt x="4055" y="13284"/>
                  <a:pt x="7055" y="10308"/>
                </a:cubicBezTo>
                <a:cubicBezTo>
                  <a:pt x="10098" y="7290"/>
                  <a:pt x="13901" y="4973"/>
                  <a:pt x="18380" y="2877"/>
                </a:cubicBezTo>
                <a:lnTo>
                  <a:pt x="18198" y="0"/>
                </a:lnTo>
                <a:lnTo>
                  <a:pt x="21600" y="4603"/>
                </a:lnTo>
                <a:lnTo>
                  <a:pt x="18924" y="11507"/>
                </a:lnTo>
                <a:lnTo>
                  <a:pt x="18743" y="8630"/>
                </a:lnTo>
                <a:cubicBezTo>
                  <a:pt x="14655" y="9764"/>
                  <a:pt x="11069" y="11155"/>
                  <a:pt x="8004" y="13185"/>
                </a:cubicBezTo>
                <a:cubicBezTo>
                  <a:pt x="4885" y="15251"/>
                  <a:pt x="2242" y="17999"/>
                  <a:pt x="0" y="21600"/>
                </a:cubicBezTo>
                <a:close/>
              </a:path>
            </a:pathLst>
          </a:custGeom>
          <a:noFill/>
          <a:ln w="12700">
            <a:solidFill>
              <a:srgbClr val="00B0F0"/>
            </a:solidFill>
            <a:miter lim="400000"/>
          </a:ln>
          <a:effectLst>
            <a:glow rad="139700">
              <a:srgbClr val="00B0F0">
                <a:alpha val="40000"/>
              </a:srgbClr>
            </a:glow>
          </a:effectLst>
        </p:spPr>
        <p:txBody>
          <a:bodyPr lIns="0" tIns="0" rIns="0" bIns="0"/>
          <a:lstStyle/>
          <a:p>
            <a:pPr lvl="0"/>
            <a:endParaRPr sz="1735"/>
          </a:p>
        </p:txBody>
      </p:sp>
      <p:sp>
        <p:nvSpPr>
          <p:cNvPr id="6" name="Text Placeholder 3"/>
          <p:cNvSpPr txBox="1"/>
          <p:nvPr/>
        </p:nvSpPr>
        <p:spPr>
          <a:xfrm>
            <a:off x="357505" y="3935730"/>
            <a:ext cx="2405380" cy="408940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zh-CN" altLang="en-US" sz="2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多元一体化的操作</a:t>
            </a:r>
            <a:endParaRPr lang="zh-CN" altLang="en-US" sz="2000" b="1" dirty="0">
              <a:solidFill>
                <a:schemeClr val="accent1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 Placeholder 4"/>
          <p:cNvSpPr txBox="1"/>
          <p:nvPr/>
        </p:nvSpPr>
        <p:spPr>
          <a:xfrm>
            <a:off x="772609" y="4343663"/>
            <a:ext cx="2000756" cy="62109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buNone/>
            </a:pPr>
            <a:r>
              <a:rPr lang="zh-CN" altLang="en-US" sz="1800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让你足不出户就可以实现远程购买家具</a:t>
            </a:r>
            <a:endParaRPr lang="zh-CN" altLang="en-US" sz="1800" dirty="0">
              <a:solidFill>
                <a:schemeClr val="accent1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Shape 1626"/>
          <p:cNvSpPr/>
          <p:nvPr/>
        </p:nvSpPr>
        <p:spPr>
          <a:xfrm flipV="1">
            <a:off x="3182368" y="4149225"/>
            <a:ext cx="1" cy="1386955"/>
          </a:xfrm>
          <a:prstGeom prst="line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  <a:miter lim="400000"/>
          </a:ln>
        </p:spPr>
        <p:txBody>
          <a:bodyPr lIns="25400" tIns="25400" rIns="25400" bIns="25400" anchor="ctr"/>
          <a:lstStyle/>
          <a:p>
            <a:pPr lvl="0"/>
            <a:endParaRPr sz="1735"/>
          </a:p>
        </p:txBody>
      </p:sp>
      <p:sp>
        <p:nvSpPr>
          <p:cNvPr id="9" name="Shape 1627"/>
          <p:cNvSpPr/>
          <p:nvPr/>
        </p:nvSpPr>
        <p:spPr>
          <a:xfrm flipV="1">
            <a:off x="4510624" y="2634578"/>
            <a:ext cx="1" cy="1969700"/>
          </a:xfrm>
          <a:prstGeom prst="line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  <a:miter lim="400000"/>
          </a:ln>
        </p:spPr>
        <p:txBody>
          <a:bodyPr lIns="25400" tIns="25400" rIns="25400" bIns="25400" anchor="ctr"/>
          <a:lstStyle/>
          <a:p>
            <a:pPr lvl="0"/>
            <a:endParaRPr sz="1735"/>
          </a:p>
        </p:txBody>
      </p:sp>
      <p:sp>
        <p:nvSpPr>
          <p:cNvPr id="10" name="Shape 1628"/>
          <p:cNvSpPr/>
          <p:nvPr/>
        </p:nvSpPr>
        <p:spPr>
          <a:xfrm flipV="1">
            <a:off x="5791225" y="1963436"/>
            <a:ext cx="1" cy="2049549"/>
          </a:xfrm>
          <a:prstGeom prst="line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  <a:miter lim="400000"/>
          </a:ln>
        </p:spPr>
        <p:txBody>
          <a:bodyPr lIns="25400" tIns="25400" rIns="25400" bIns="25400" anchor="ctr"/>
          <a:lstStyle/>
          <a:p>
            <a:pPr lvl="0"/>
            <a:endParaRPr sz="1735"/>
          </a:p>
        </p:txBody>
      </p:sp>
      <p:sp>
        <p:nvSpPr>
          <p:cNvPr id="12" name="Shape 1630"/>
          <p:cNvSpPr/>
          <p:nvPr/>
        </p:nvSpPr>
        <p:spPr>
          <a:xfrm>
            <a:off x="2970997" y="3939617"/>
            <a:ext cx="422743" cy="4227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noFill/>
          <a:ln w="12700" cap="flat">
            <a:solidFill>
              <a:srgbClr val="00B0F0"/>
            </a:solidFill>
            <a:miter lim="400000"/>
          </a:ln>
          <a:effectLst>
            <a:glow rad="177800">
              <a:srgbClr val="00B0F0">
                <a:alpha val="40000"/>
              </a:srgbClr>
            </a:glow>
          </a:effectLst>
        </p:spPr>
        <p:txBody>
          <a:bodyPr wrap="square" lIns="19051" tIns="19051" rIns="19051" bIns="19051" numCol="1" anchor="ctr">
            <a:noAutofit/>
          </a:bodyPr>
          <a:lstStyle/>
          <a:p>
            <a:pPr lvl="0"/>
            <a:endParaRPr sz="1735"/>
          </a:p>
        </p:txBody>
      </p:sp>
      <p:sp>
        <p:nvSpPr>
          <p:cNvPr id="13" name="Shape 1636"/>
          <p:cNvSpPr/>
          <p:nvPr/>
        </p:nvSpPr>
        <p:spPr>
          <a:xfrm>
            <a:off x="4295908" y="2403782"/>
            <a:ext cx="422744" cy="42274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noFill/>
          <a:ln w="12700" cap="flat">
            <a:solidFill>
              <a:srgbClr val="00B0F0"/>
            </a:solidFill>
            <a:miter lim="400000"/>
          </a:ln>
          <a:effectLst>
            <a:glow rad="177800">
              <a:srgbClr val="00B0F0">
                <a:alpha val="40000"/>
              </a:srgbClr>
            </a:glow>
          </a:effectLst>
        </p:spPr>
        <p:txBody>
          <a:bodyPr wrap="square" lIns="19051" tIns="19051" rIns="19051" bIns="19051" numCol="1" anchor="ctr">
            <a:noAutofit/>
          </a:bodyPr>
          <a:lstStyle/>
          <a:p>
            <a:pPr lvl="0"/>
            <a:endParaRPr sz="1735"/>
          </a:p>
        </p:txBody>
      </p:sp>
      <p:sp>
        <p:nvSpPr>
          <p:cNvPr id="14" name="Shape 1642"/>
          <p:cNvSpPr/>
          <p:nvPr/>
        </p:nvSpPr>
        <p:spPr>
          <a:xfrm>
            <a:off x="5582679" y="1566096"/>
            <a:ext cx="422744" cy="4227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noFill/>
          <a:ln w="12700" cap="flat">
            <a:solidFill>
              <a:srgbClr val="00B0F0"/>
            </a:solidFill>
            <a:miter lim="400000"/>
          </a:ln>
          <a:effectLst>
            <a:glow rad="177800">
              <a:srgbClr val="00B0F0">
                <a:alpha val="40000"/>
              </a:srgbClr>
            </a:glow>
          </a:effectLst>
        </p:spPr>
        <p:txBody>
          <a:bodyPr wrap="square" lIns="19051" tIns="19051" rIns="19051" bIns="19051" numCol="1" anchor="ctr">
            <a:noAutofit/>
          </a:bodyPr>
          <a:lstStyle/>
          <a:p>
            <a:pPr lvl="0"/>
            <a:endParaRPr sz="1735"/>
          </a:p>
        </p:txBody>
      </p:sp>
      <p:sp>
        <p:nvSpPr>
          <p:cNvPr id="16" name="Shape 1653"/>
          <p:cNvSpPr/>
          <p:nvPr/>
        </p:nvSpPr>
        <p:spPr>
          <a:xfrm>
            <a:off x="3124593" y="5486628"/>
            <a:ext cx="115547" cy="11554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0" tIns="0" rIns="0" bIns="0"/>
          <a:lstStyle/>
          <a:p>
            <a:pPr lvl="0"/>
            <a:endParaRPr sz="1735"/>
          </a:p>
        </p:txBody>
      </p:sp>
      <p:sp>
        <p:nvSpPr>
          <p:cNvPr id="17" name="Shape 1654"/>
          <p:cNvSpPr/>
          <p:nvPr/>
        </p:nvSpPr>
        <p:spPr>
          <a:xfrm>
            <a:off x="4420741" y="4516851"/>
            <a:ext cx="179764" cy="1797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12700">
            <a:miter lim="400000"/>
          </a:ln>
        </p:spPr>
        <p:txBody>
          <a:bodyPr lIns="0" tIns="0" rIns="0" bIns="0"/>
          <a:lstStyle/>
          <a:p>
            <a:pPr lvl="0"/>
            <a:endParaRPr sz="1735"/>
          </a:p>
        </p:txBody>
      </p:sp>
      <p:sp>
        <p:nvSpPr>
          <p:cNvPr id="18" name="Shape 1655"/>
          <p:cNvSpPr/>
          <p:nvPr/>
        </p:nvSpPr>
        <p:spPr>
          <a:xfrm>
            <a:off x="5675689" y="3901071"/>
            <a:ext cx="231073" cy="2310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12700">
            <a:miter lim="400000"/>
          </a:ln>
        </p:spPr>
        <p:txBody>
          <a:bodyPr lIns="0" tIns="0" rIns="0" bIns="0"/>
          <a:lstStyle/>
          <a:p>
            <a:pPr lvl="0"/>
            <a:endParaRPr sz="1735"/>
          </a:p>
        </p:txBody>
      </p:sp>
      <p:sp>
        <p:nvSpPr>
          <p:cNvPr id="20" name="Text Placeholder 3"/>
          <p:cNvSpPr txBox="1"/>
          <p:nvPr/>
        </p:nvSpPr>
        <p:spPr>
          <a:xfrm>
            <a:off x="1564005" y="2324735"/>
            <a:ext cx="2472690" cy="40894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75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zh-CN" altLang="en-US" sz="2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华丽炫酷的画面</a:t>
            </a:r>
            <a:endParaRPr lang="zh-CN" altLang="en-US" sz="2000" b="1" dirty="0">
              <a:solidFill>
                <a:schemeClr val="accent1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Text Placeholder 4"/>
          <p:cNvSpPr txBox="1"/>
          <p:nvPr/>
        </p:nvSpPr>
        <p:spPr>
          <a:xfrm>
            <a:off x="1783987" y="2769683"/>
            <a:ext cx="2252984" cy="62109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ts val="14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r>
              <a:rPr lang="zh-CN" altLang="en-US" sz="1800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页面信息一目了然，给人一种清新淡雅的愉悦感</a:t>
            </a:r>
            <a:endParaRPr lang="zh-CN" altLang="en-US" sz="1800" dirty="0">
              <a:solidFill>
                <a:schemeClr val="accent1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Text Placeholder 3"/>
          <p:cNvSpPr txBox="1"/>
          <p:nvPr/>
        </p:nvSpPr>
        <p:spPr>
          <a:xfrm>
            <a:off x="6150466" y="1156703"/>
            <a:ext cx="1855452" cy="40874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75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商品的多元化</a:t>
            </a:r>
            <a:endParaRPr lang="zh-CN" altLang="en-US" sz="2000" b="1" dirty="0">
              <a:solidFill>
                <a:schemeClr val="accent1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Text Placeholder 4"/>
          <p:cNvSpPr txBox="1"/>
          <p:nvPr/>
        </p:nvSpPr>
        <p:spPr>
          <a:xfrm>
            <a:off x="6150313" y="1782150"/>
            <a:ext cx="1868940" cy="62109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ts val="14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r>
              <a:rPr lang="zh-CN" altLang="en-US" sz="1800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平台涵盖的所有的家具种类，只有你想不到的，没有你买不到的</a:t>
            </a:r>
            <a:endParaRPr lang="zh-CN" altLang="en-US" sz="1800" dirty="0">
              <a:solidFill>
                <a:schemeClr val="accent1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Text Placeholder 4"/>
          <p:cNvSpPr txBox="1"/>
          <p:nvPr/>
        </p:nvSpPr>
        <p:spPr>
          <a:xfrm>
            <a:off x="3053797" y="4010537"/>
            <a:ext cx="257140" cy="30905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marL="0" indent="0" algn="l" defTabSz="914400" rtl="0" eaLnBrk="1" latinLnBrk="0" hangingPunct="1">
              <a:lnSpc>
                <a:spcPts val="14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d-ID" sz="1465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id-ID" sz="1465" dirty="0">
              <a:solidFill>
                <a:schemeClr val="accent1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Text Placeholder 4"/>
          <p:cNvSpPr txBox="1"/>
          <p:nvPr/>
        </p:nvSpPr>
        <p:spPr>
          <a:xfrm>
            <a:off x="4378711" y="2460626"/>
            <a:ext cx="257140" cy="30905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marL="0" indent="0" algn="l" defTabSz="914400" rtl="0" eaLnBrk="1" latinLnBrk="0" hangingPunct="1">
              <a:lnSpc>
                <a:spcPts val="14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d-ID" sz="1465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id-ID" sz="1465" dirty="0">
              <a:solidFill>
                <a:schemeClr val="accent1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Text Placeholder 4"/>
          <p:cNvSpPr txBox="1"/>
          <p:nvPr/>
        </p:nvSpPr>
        <p:spPr>
          <a:xfrm>
            <a:off x="5669265" y="1622943"/>
            <a:ext cx="257140" cy="30905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marL="0" indent="0" algn="l" defTabSz="914400" rtl="0" eaLnBrk="1" latinLnBrk="0" hangingPunct="1">
              <a:lnSpc>
                <a:spcPts val="14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d-ID" sz="1465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id-ID" sz="1465" dirty="0">
              <a:solidFill>
                <a:schemeClr val="accent1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Shape 1625"/>
          <p:cNvSpPr/>
          <p:nvPr/>
        </p:nvSpPr>
        <p:spPr>
          <a:xfrm>
            <a:off x="9701600" y="2138056"/>
            <a:ext cx="1386955" cy="13869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noFill/>
          <a:ln w="12700">
            <a:solidFill>
              <a:srgbClr val="00B0F0"/>
            </a:solidFill>
            <a:miter lim="400000"/>
          </a:ln>
          <a:effectLst>
            <a:glow rad="139700">
              <a:srgbClr val="00B0F0">
                <a:alpha val="40000"/>
              </a:srgbClr>
            </a:glow>
          </a:effectLst>
        </p:spPr>
        <p:txBody>
          <a:bodyPr lIns="0" tIns="0" rIns="0" bIns="0"/>
          <a:lstStyle/>
          <a:p>
            <a:pPr lvl="0"/>
            <a:endParaRPr sz="1735"/>
          </a:p>
        </p:txBody>
      </p:sp>
      <p:sp>
        <p:nvSpPr>
          <p:cNvPr id="31" name="Shape 1657"/>
          <p:cNvSpPr/>
          <p:nvPr/>
        </p:nvSpPr>
        <p:spPr>
          <a:xfrm>
            <a:off x="10188439" y="2324755"/>
            <a:ext cx="413531" cy="42274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35" y="3821"/>
                </a:moveTo>
                <a:lnTo>
                  <a:pt x="4745" y="3821"/>
                </a:lnTo>
                <a:cubicBezTo>
                  <a:pt x="4832" y="6659"/>
                  <a:pt x="5371" y="8569"/>
                  <a:pt x="6052" y="9978"/>
                </a:cubicBezTo>
                <a:cubicBezTo>
                  <a:pt x="3968" y="8590"/>
                  <a:pt x="2022" y="6988"/>
                  <a:pt x="1735" y="3821"/>
                </a:cubicBezTo>
                <a:close/>
                <a:moveTo>
                  <a:pt x="10800" y="1439"/>
                </a:moveTo>
                <a:cubicBezTo>
                  <a:pt x="14079" y="1438"/>
                  <a:pt x="15359" y="2749"/>
                  <a:pt x="15358" y="3236"/>
                </a:cubicBezTo>
                <a:cubicBezTo>
                  <a:pt x="15358" y="3725"/>
                  <a:pt x="14080" y="5035"/>
                  <a:pt x="10800" y="5038"/>
                </a:cubicBezTo>
                <a:cubicBezTo>
                  <a:pt x="7521" y="5035"/>
                  <a:pt x="6242" y="3725"/>
                  <a:pt x="6242" y="3236"/>
                </a:cubicBezTo>
                <a:cubicBezTo>
                  <a:pt x="6241" y="2749"/>
                  <a:pt x="7521" y="1438"/>
                  <a:pt x="10800" y="1439"/>
                </a:cubicBezTo>
                <a:close/>
                <a:moveTo>
                  <a:pt x="15548" y="9978"/>
                </a:moveTo>
                <a:cubicBezTo>
                  <a:pt x="16230" y="8569"/>
                  <a:pt x="16768" y="6659"/>
                  <a:pt x="16855" y="3821"/>
                </a:cubicBezTo>
                <a:lnTo>
                  <a:pt x="19866" y="3821"/>
                </a:lnTo>
                <a:cubicBezTo>
                  <a:pt x="19580" y="6988"/>
                  <a:pt x="17632" y="8590"/>
                  <a:pt x="15548" y="9978"/>
                </a:cubicBezTo>
                <a:close/>
                <a:moveTo>
                  <a:pt x="12216" y="15911"/>
                </a:moveTo>
                <a:cubicBezTo>
                  <a:pt x="12216" y="14207"/>
                  <a:pt x="13537" y="13266"/>
                  <a:pt x="15690" y="11871"/>
                </a:cubicBezTo>
                <a:cubicBezTo>
                  <a:pt x="18323" y="10163"/>
                  <a:pt x="21600" y="8040"/>
                  <a:pt x="21600" y="2998"/>
                </a:cubicBezTo>
                <a:cubicBezTo>
                  <a:pt x="21600" y="2544"/>
                  <a:pt x="21220" y="2177"/>
                  <a:pt x="20750" y="2177"/>
                </a:cubicBezTo>
                <a:lnTo>
                  <a:pt x="16635" y="2177"/>
                </a:lnTo>
                <a:cubicBezTo>
                  <a:pt x="16053" y="1125"/>
                  <a:pt x="14320" y="0"/>
                  <a:pt x="10800" y="0"/>
                </a:cubicBezTo>
                <a:cubicBezTo>
                  <a:pt x="7281" y="0"/>
                  <a:pt x="5547" y="1125"/>
                  <a:pt x="4966" y="2177"/>
                </a:cubicBezTo>
                <a:lnTo>
                  <a:pt x="850" y="2177"/>
                </a:lnTo>
                <a:cubicBezTo>
                  <a:pt x="380" y="2177"/>
                  <a:pt x="0" y="2544"/>
                  <a:pt x="0" y="2998"/>
                </a:cubicBezTo>
                <a:cubicBezTo>
                  <a:pt x="0" y="8040"/>
                  <a:pt x="3277" y="10163"/>
                  <a:pt x="5912" y="11871"/>
                </a:cubicBezTo>
                <a:cubicBezTo>
                  <a:pt x="8065" y="13266"/>
                  <a:pt x="9384" y="14207"/>
                  <a:pt x="9384" y="15911"/>
                </a:cubicBezTo>
                <a:lnTo>
                  <a:pt x="9384" y="17450"/>
                </a:lnTo>
                <a:cubicBezTo>
                  <a:pt x="7122" y="17696"/>
                  <a:pt x="5461" y="18514"/>
                  <a:pt x="5461" y="19487"/>
                </a:cubicBezTo>
                <a:cubicBezTo>
                  <a:pt x="5461" y="20654"/>
                  <a:pt x="7851" y="21600"/>
                  <a:pt x="10800" y="21600"/>
                </a:cubicBezTo>
                <a:cubicBezTo>
                  <a:pt x="13749" y="21600"/>
                  <a:pt x="16139" y="20654"/>
                  <a:pt x="16139" y="19487"/>
                </a:cubicBezTo>
                <a:cubicBezTo>
                  <a:pt x="16139" y="18514"/>
                  <a:pt x="14478" y="17696"/>
                  <a:pt x="12216" y="17450"/>
                </a:cubicBezTo>
                <a:cubicBezTo>
                  <a:pt x="12216" y="17450"/>
                  <a:pt x="12216" y="15911"/>
                  <a:pt x="12216" y="15911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/>
            <a:endParaRPr sz="1735"/>
          </a:p>
        </p:txBody>
      </p:sp>
      <p:sp>
        <p:nvSpPr>
          <p:cNvPr id="32" name="Text Placeholder 3"/>
          <p:cNvSpPr txBox="1"/>
          <p:nvPr/>
        </p:nvSpPr>
        <p:spPr>
          <a:xfrm>
            <a:off x="9876517" y="2804809"/>
            <a:ext cx="1020016" cy="408745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75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id-ID" sz="1865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时尚潮流</a:t>
            </a:r>
            <a:endParaRPr lang="zh-CN" altLang="id-ID" sz="1865" b="1" dirty="0">
              <a:solidFill>
                <a:schemeClr val="accent1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3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000"/>
                            </p:stCondLst>
                            <p:childTnLst>
                              <p:par>
                                <p:cTn id="54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5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0"/>
                            </p:stCondLst>
                            <p:childTnLst>
                              <p:par>
                                <p:cTn id="6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500"/>
                            </p:stCondLst>
                            <p:childTnLst>
                              <p:par>
                                <p:cTn id="6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6000"/>
                            </p:stCondLst>
                            <p:childTnLst>
                              <p:par>
                                <p:cTn id="80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6500"/>
                            </p:stCondLst>
                            <p:childTnLst>
                              <p:par>
                                <p:cTn id="8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27" presetClass="emph" presetSubtype="0" fill="remove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0" dur="250" autoRev="1" fill="remove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91" dur="250" autoRev="1" fill="remove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92" dur="250" autoRev="1" fill="remove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3" dur="250" autoRev="1" fill="remove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6500"/>
                            </p:stCondLst>
                            <p:childTnLst>
                              <p:par>
                                <p:cTn id="9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build="p"/>
      <p:bldP spid="7" grpId="0" build="p"/>
      <p:bldP spid="8" grpId="0" animBg="1"/>
      <p:bldP spid="9" grpId="0" animBg="1"/>
      <p:bldP spid="10" grpId="0" animBg="1"/>
      <p:bldP spid="12" grpId="0" animBg="1"/>
      <p:bldP spid="13" grpId="0" animBg="1"/>
      <p:bldP spid="14" grpId="0" animBg="1"/>
      <p:bldP spid="16" grpId="0" animBg="1"/>
      <p:bldP spid="17" grpId="0" animBg="1"/>
      <p:bldP spid="18" grpId="0" animBg="1"/>
      <p:bldP spid="20" grpId="0"/>
      <p:bldP spid="21" grpId="0"/>
      <p:bldP spid="22" grpId="0"/>
      <p:bldP spid="23" grpId="0"/>
      <p:bldP spid="26" grpId="0"/>
      <p:bldP spid="27" grpId="0"/>
      <p:bldP spid="28" grpId="0"/>
      <p:bldP spid="30" grpId="0" animBg="1"/>
      <p:bldP spid="30" grpId="1" animBg="1"/>
      <p:bldP spid="31" grpId="0" animBg="1"/>
      <p:bldP spid="3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85513" y="389649"/>
            <a:ext cx="4370421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dirty="0">
                <a:gradFill>
                  <a:gsLst>
                    <a:gs pos="100000">
                      <a:srgbClr val="398EB6"/>
                    </a:gs>
                    <a:gs pos="0">
                      <a:srgbClr val="B4DAF1"/>
                    </a:gs>
                  </a:gsLst>
                  <a:path path="circle">
                    <a:fillToRect l="50000" t="50000" r="50000" b="50000"/>
                  </a:path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乐家具销售平台</a:t>
            </a:r>
            <a:endParaRPr lang="zh-CN" altLang="en-US" sz="3200" b="1" dirty="0">
              <a:gradFill>
                <a:gsLst>
                  <a:gs pos="100000">
                    <a:srgbClr val="398EB6"/>
                  </a:gs>
                  <a:gs pos="0">
                    <a:srgbClr val="B4DAF1"/>
                  </a:gs>
                </a:gsLst>
                <a:path path="circle">
                  <a:fillToRect l="50000" t="50000" r="50000" b="50000"/>
                </a:path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椭圆​​ 6"/>
          <p:cNvSpPr/>
          <p:nvPr/>
        </p:nvSpPr>
        <p:spPr>
          <a:xfrm>
            <a:off x="2927648" y="4941169"/>
            <a:ext cx="1512168" cy="89613"/>
          </a:xfrm>
          <a:prstGeom prst="ellipse">
            <a:avLst/>
          </a:prstGeom>
          <a:solidFill>
            <a:srgbClr val="E5FFFE">
              <a:alpha val="83000"/>
            </a:srgbClr>
          </a:solidFill>
          <a:ln>
            <a:noFill/>
          </a:ln>
          <a:effectLst>
            <a:glow rad="787400">
              <a:schemeClr val="accent5">
                <a:satMod val="175000"/>
                <a:alpha val="51000"/>
              </a:schemeClr>
            </a:glow>
            <a:softEdge rad="0"/>
          </a:effectLst>
          <a:scene3d>
            <a:camera prst="perspectiveFront" fov="0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2000">
              <a:solidFill>
                <a:srgbClr val="4197B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椭圆​​ 9"/>
          <p:cNvSpPr/>
          <p:nvPr/>
        </p:nvSpPr>
        <p:spPr>
          <a:xfrm>
            <a:off x="5303912" y="3827854"/>
            <a:ext cx="1116000" cy="94844"/>
          </a:xfrm>
          <a:prstGeom prst="ellipse">
            <a:avLst/>
          </a:prstGeom>
          <a:solidFill>
            <a:srgbClr val="E5FFFE">
              <a:alpha val="83000"/>
            </a:srgbClr>
          </a:solidFill>
          <a:ln>
            <a:noFill/>
          </a:ln>
          <a:effectLst>
            <a:glow rad="787400">
              <a:schemeClr val="accent5">
                <a:satMod val="175000"/>
                <a:alpha val="51000"/>
              </a:schemeClr>
            </a:glow>
            <a:softEdge rad="0"/>
          </a:effectLst>
          <a:scene3d>
            <a:camera prst="perspectiveFront" fov="0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2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椭圆​​ 10"/>
          <p:cNvSpPr/>
          <p:nvPr/>
        </p:nvSpPr>
        <p:spPr>
          <a:xfrm>
            <a:off x="7248208" y="2963045"/>
            <a:ext cx="720000" cy="94844"/>
          </a:xfrm>
          <a:prstGeom prst="ellipse">
            <a:avLst/>
          </a:prstGeom>
          <a:solidFill>
            <a:srgbClr val="E5FFFE">
              <a:alpha val="83000"/>
            </a:srgbClr>
          </a:solidFill>
          <a:ln>
            <a:noFill/>
          </a:ln>
          <a:effectLst>
            <a:glow rad="787400">
              <a:schemeClr val="accent5">
                <a:satMod val="175000"/>
                <a:alpha val="51000"/>
              </a:schemeClr>
            </a:glow>
            <a:softEdge rad="0"/>
          </a:effectLst>
          <a:scene3d>
            <a:camera prst="perspectiveFront" fov="0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2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587008" y="3645024"/>
            <a:ext cx="2811780" cy="70675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zh-CN" altLang="en-US" sz="20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对个人信息进行管理</a:t>
            </a:r>
            <a:endParaRPr lang="zh-CN" altLang="en-US" sz="2000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zh-CN" altLang="en-US" sz="20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对商品进行购买</a:t>
            </a:r>
            <a:endParaRPr lang="zh-CN" altLang="en-US" sz="2000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02349" y="4655096"/>
            <a:ext cx="2811780" cy="70675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zh-CN" altLang="en-US" sz="20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对所有用户进行管理</a:t>
            </a:r>
            <a:endParaRPr lang="zh-CN" altLang="en-US" sz="2000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zh-CN" altLang="en-US" sz="20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控制家具的上下架</a:t>
            </a:r>
            <a:endParaRPr lang="zh-CN" altLang="en-US" sz="2000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161536" y="2708921"/>
            <a:ext cx="2049780" cy="70675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zh-CN" altLang="en-US" sz="20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只能浏览</a:t>
            </a:r>
            <a:endParaRPr lang="zh-CN" altLang="en-US" sz="2000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zh-CN" altLang="en-US" sz="20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不能进行购买</a:t>
            </a:r>
            <a:endParaRPr lang="zh-CN" altLang="en-US" sz="2000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2706529" y="2349501"/>
            <a:ext cx="2011680" cy="2447925"/>
            <a:chOff x="1182529" y="2349500"/>
            <a:chExt cx="2011680" cy="2447925"/>
          </a:xfrm>
        </p:grpSpPr>
        <p:sp>
          <p:nvSpPr>
            <p:cNvPr id="4" name="椭圆​​ 2"/>
            <p:cNvSpPr/>
            <p:nvPr/>
          </p:nvSpPr>
          <p:spPr>
            <a:xfrm>
              <a:off x="1187450" y="2349500"/>
              <a:ext cx="1944688" cy="2447925"/>
            </a:xfrm>
            <a:custGeom>
              <a:avLst/>
              <a:gdLst/>
              <a:ahLst/>
              <a:cxnLst/>
              <a:rect l="l" t="t" r="r" b="b"/>
              <a:pathLst>
                <a:path w="1944132" h="2448272">
                  <a:moveTo>
                    <a:pt x="972066" y="0"/>
                  </a:moveTo>
                  <a:cubicBezTo>
                    <a:pt x="1508923" y="0"/>
                    <a:pt x="1944132" y="435209"/>
                    <a:pt x="1944132" y="972066"/>
                  </a:cubicBezTo>
                  <a:cubicBezTo>
                    <a:pt x="1944132" y="1465344"/>
                    <a:pt x="1576711" y="1872807"/>
                    <a:pt x="1100480" y="1934684"/>
                  </a:cubicBezTo>
                  <a:lnTo>
                    <a:pt x="972066" y="2448272"/>
                  </a:lnTo>
                  <a:lnTo>
                    <a:pt x="843652" y="1934684"/>
                  </a:lnTo>
                  <a:cubicBezTo>
                    <a:pt x="367421" y="1872807"/>
                    <a:pt x="0" y="1465344"/>
                    <a:pt x="0" y="972066"/>
                  </a:cubicBezTo>
                  <a:cubicBezTo>
                    <a:pt x="0" y="435209"/>
                    <a:pt x="435209" y="0"/>
                    <a:pt x="972066" y="0"/>
                  </a:cubicBezTo>
                  <a:close/>
                </a:path>
              </a:pathLst>
            </a:custGeom>
            <a:solidFill>
              <a:srgbClr val="45B1D2">
                <a:alpha val="20000"/>
              </a:srgbClr>
            </a:solidFill>
            <a:ln>
              <a:gradFill flip="none" rotWithShape="1">
                <a:gsLst>
                  <a:gs pos="0">
                    <a:srgbClr val="A3F2FD"/>
                  </a:gs>
                  <a:gs pos="100000">
                    <a:srgbClr val="45B1D2"/>
                  </a:gs>
                </a:gsLst>
                <a:lin ang="2700000" scaled="1"/>
                <a:tileRect/>
              </a:gradFill>
            </a:ln>
            <a:effectLst>
              <a:glow rad="139700">
                <a:schemeClr val="accent5">
                  <a:satMod val="175000"/>
                  <a:alpha val="2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矩形​​ 16"/>
            <p:cNvSpPr>
              <a:spLocks noChangeArrowheads="1"/>
            </p:cNvSpPr>
            <p:nvPr/>
          </p:nvSpPr>
          <p:spPr bwMode="auto">
            <a:xfrm>
              <a:off x="1182529" y="2960688"/>
              <a:ext cx="2011680" cy="460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 Unicode MS" panose="020B0604020202020204" pitchFamily="34" charset="-122"/>
                </a:rPr>
                <a:t>后台管理中心</a:t>
              </a:r>
              <a:endPara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5043488" y="1976439"/>
            <a:ext cx="1706880" cy="1812925"/>
            <a:chOff x="3519488" y="1976438"/>
            <a:chExt cx="1706880" cy="1812925"/>
          </a:xfrm>
        </p:grpSpPr>
        <p:sp>
          <p:nvSpPr>
            <p:cNvPr id="5" name="椭圆​​ 2"/>
            <p:cNvSpPr/>
            <p:nvPr/>
          </p:nvSpPr>
          <p:spPr>
            <a:xfrm>
              <a:off x="3652838" y="1976438"/>
              <a:ext cx="1439862" cy="1812925"/>
            </a:xfrm>
            <a:custGeom>
              <a:avLst/>
              <a:gdLst/>
              <a:ahLst/>
              <a:cxnLst/>
              <a:rect l="l" t="t" r="r" b="b"/>
              <a:pathLst>
                <a:path w="1944132" h="2448272">
                  <a:moveTo>
                    <a:pt x="972066" y="0"/>
                  </a:moveTo>
                  <a:cubicBezTo>
                    <a:pt x="1508923" y="0"/>
                    <a:pt x="1944132" y="435209"/>
                    <a:pt x="1944132" y="972066"/>
                  </a:cubicBezTo>
                  <a:cubicBezTo>
                    <a:pt x="1944132" y="1465344"/>
                    <a:pt x="1576711" y="1872807"/>
                    <a:pt x="1100480" y="1934684"/>
                  </a:cubicBezTo>
                  <a:lnTo>
                    <a:pt x="972066" y="2448272"/>
                  </a:lnTo>
                  <a:lnTo>
                    <a:pt x="843652" y="1934684"/>
                  </a:lnTo>
                  <a:cubicBezTo>
                    <a:pt x="367421" y="1872807"/>
                    <a:pt x="0" y="1465344"/>
                    <a:pt x="0" y="972066"/>
                  </a:cubicBezTo>
                  <a:cubicBezTo>
                    <a:pt x="0" y="435209"/>
                    <a:pt x="435209" y="0"/>
                    <a:pt x="972066" y="0"/>
                  </a:cubicBezTo>
                  <a:close/>
                </a:path>
              </a:pathLst>
            </a:custGeom>
            <a:solidFill>
              <a:srgbClr val="45B1D2">
                <a:alpha val="20000"/>
              </a:srgbClr>
            </a:solidFill>
            <a:ln>
              <a:gradFill flip="none" rotWithShape="1">
                <a:gsLst>
                  <a:gs pos="0">
                    <a:srgbClr val="A3F2FD"/>
                  </a:gs>
                  <a:gs pos="100000">
                    <a:srgbClr val="45B1D2"/>
                  </a:gs>
                </a:gsLst>
                <a:lin ang="2700000" scaled="1"/>
                <a:tileRect/>
              </a:gradFill>
            </a:ln>
            <a:effectLst>
              <a:glow rad="139700">
                <a:schemeClr val="accent5">
                  <a:satMod val="175000"/>
                  <a:alpha val="2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矩形​​ 17"/>
            <p:cNvSpPr>
              <a:spLocks noChangeArrowheads="1"/>
            </p:cNvSpPr>
            <p:nvPr/>
          </p:nvSpPr>
          <p:spPr bwMode="auto">
            <a:xfrm>
              <a:off x="3519488" y="2349183"/>
              <a:ext cx="1706880" cy="3987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 Unicode MS" panose="020B0604020202020204" pitchFamily="34" charset="-122"/>
                </a:rPr>
                <a:t>用户管理中心</a:t>
              </a:r>
              <a:endPara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7104064" y="1700213"/>
            <a:ext cx="1012825" cy="1274762"/>
            <a:chOff x="5580063" y="1700213"/>
            <a:chExt cx="1012825" cy="1274762"/>
          </a:xfrm>
        </p:grpSpPr>
        <p:sp>
          <p:nvSpPr>
            <p:cNvPr id="6" name="椭圆​​ 2"/>
            <p:cNvSpPr/>
            <p:nvPr/>
          </p:nvSpPr>
          <p:spPr>
            <a:xfrm>
              <a:off x="5580063" y="1700213"/>
              <a:ext cx="1012825" cy="1274762"/>
            </a:xfrm>
            <a:custGeom>
              <a:avLst/>
              <a:gdLst/>
              <a:ahLst/>
              <a:cxnLst/>
              <a:rect l="l" t="t" r="r" b="b"/>
              <a:pathLst>
                <a:path w="1944132" h="2448272">
                  <a:moveTo>
                    <a:pt x="972066" y="0"/>
                  </a:moveTo>
                  <a:cubicBezTo>
                    <a:pt x="1508923" y="0"/>
                    <a:pt x="1944132" y="435209"/>
                    <a:pt x="1944132" y="972066"/>
                  </a:cubicBezTo>
                  <a:cubicBezTo>
                    <a:pt x="1944132" y="1465344"/>
                    <a:pt x="1576711" y="1872807"/>
                    <a:pt x="1100480" y="1934684"/>
                  </a:cubicBezTo>
                  <a:lnTo>
                    <a:pt x="972066" y="2448272"/>
                  </a:lnTo>
                  <a:lnTo>
                    <a:pt x="843652" y="1934684"/>
                  </a:lnTo>
                  <a:cubicBezTo>
                    <a:pt x="367421" y="1872807"/>
                    <a:pt x="0" y="1465344"/>
                    <a:pt x="0" y="972066"/>
                  </a:cubicBezTo>
                  <a:cubicBezTo>
                    <a:pt x="0" y="435209"/>
                    <a:pt x="435209" y="0"/>
                    <a:pt x="972066" y="0"/>
                  </a:cubicBezTo>
                  <a:close/>
                </a:path>
              </a:pathLst>
            </a:custGeom>
            <a:solidFill>
              <a:srgbClr val="45B1D2">
                <a:alpha val="20000"/>
              </a:srgbClr>
            </a:solidFill>
            <a:ln>
              <a:gradFill flip="none" rotWithShape="1">
                <a:gsLst>
                  <a:gs pos="0">
                    <a:srgbClr val="A3F2FD"/>
                  </a:gs>
                  <a:gs pos="100000">
                    <a:srgbClr val="45B1D2"/>
                  </a:gs>
                </a:gsLst>
                <a:lin ang="2700000" scaled="1"/>
                <a:tileRect/>
              </a:gradFill>
            </a:ln>
            <a:effectLst>
              <a:glow rad="139700">
                <a:schemeClr val="accent5">
                  <a:satMod val="175000"/>
                  <a:alpha val="2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矩形​​ 18"/>
            <p:cNvSpPr>
              <a:spLocks noChangeArrowheads="1"/>
            </p:cNvSpPr>
            <p:nvPr/>
          </p:nvSpPr>
          <p:spPr bwMode="auto">
            <a:xfrm>
              <a:off x="5740242" y="1951038"/>
              <a:ext cx="690880" cy="3987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 Unicode MS" panose="020B0604020202020204" pitchFamily="34" charset="-122"/>
                </a:rPr>
                <a:t>游客</a:t>
              </a:r>
              <a:endPara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5074">
        <p:random/>
      </p:transition>
    </mc:Choice>
    <mc:Fallback>
      <p:transition spd="slow" advTm="5074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/>
      <p:bldP spid="11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6096000" y="0"/>
            <a:ext cx="0" cy="4093029"/>
          </a:xfrm>
          <a:prstGeom prst="line">
            <a:avLst/>
          </a:prstGeom>
          <a:ln>
            <a:solidFill>
              <a:schemeClr val="bg1"/>
            </a:solidFill>
          </a:ln>
          <a:effectLst>
            <a:glow rad="165100">
              <a:srgbClr val="00B0F0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2510971" y="4093029"/>
            <a:ext cx="6908800" cy="0"/>
          </a:xfrm>
          <a:prstGeom prst="line">
            <a:avLst/>
          </a:prstGeom>
          <a:ln>
            <a:solidFill>
              <a:schemeClr val="bg1"/>
            </a:solidFill>
          </a:ln>
          <a:effectLst>
            <a:glow rad="177800">
              <a:srgbClr val="00B0F0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42" descr="6A3013BADB884660B194CAD3FEF2932C# #TextBox 42"/>
          <p:cNvSpPr txBox="1">
            <a:spLocks noChangeArrowheads="1"/>
          </p:cNvSpPr>
          <p:nvPr/>
        </p:nvSpPr>
        <p:spPr bwMode="auto">
          <a:xfrm>
            <a:off x="6803069" y="3446698"/>
            <a:ext cx="2240280" cy="706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40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平台功能</a:t>
            </a:r>
            <a:endParaRPr lang="zh-CN" altLang="en-US" sz="40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Box 42" descr="6A3013BADB884660B194CAD3FEF2932C# #TextBox 42"/>
          <p:cNvSpPr txBox="1">
            <a:spLocks noChangeArrowheads="1"/>
          </p:cNvSpPr>
          <p:nvPr/>
        </p:nvSpPr>
        <p:spPr bwMode="auto">
          <a:xfrm>
            <a:off x="2419569" y="1468904"/>
            <a:ext cx="3345788" cy="3154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199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199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3" presetClass="entr" presetSubtype="3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8523" y="264554"/>
            <a:ext cx="4370421" cy="706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000" b="1" dirty="0">
                <a:gradFill>
                  <a:gsLst>
                    <a:gs pos="100000">
                      <a:srgbClr val="398EB6"/>
                    </a:gs>
                    <a:gs pos="0">
                      <a:srgbClr val="B4DAF1"/>
                    </a:gs>
                  </a:gsLst>
                  <a:path path="circle">
                    <a:fillToRect l="50000" t="50000" r="50000" b="50000"/>
                  </a:path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后台管理中心</a:t>
            </a:r>
            <a:endParaRPr lang="zh-CN" altLang="en-US" sz="4000" b="1" dirty="0">
              <a:gradFill>
                <a:gsLst>
                  <a:gs pos="100000">
                    <a:srgbClr val="398EB6"/>
                  </a:gs>
                  <a:gs pos="0">
                    <a:srgbClr val="B4DAF1"/>
                  </a:gs>
                </a:gsLst>
                <a:path path="circle">
                  <a:fillToRect l="50000" t="50000" r="50000" b="50000"/>
                </a:path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6210657" y="1242303"/>
            <a:ext cx="2072974" cy="2072974"/>
            <a:chOff x="4686657" y="1173363"/>
            <a:chExt cx="2072974" cy="2072974"/>
          </a:xfrm>
        </p:grpSpPr>
        <p:sp>
          <p:nvSpPr>
            <p:cNvPr id="16" name="泪滴形 15"/>
            <p:cNvSpPr/>
            <p:nvPr/>
          </p:nvSpPr>
          <p:spPr>
            <a:xfrm rot="16200000" flipH="1">
              <a:off x="4686657" y="1173363"/>
              <a:ext cx="2072974" cy="2072974"/>
            </a:xfrm>
            <a:prstGeom prst="teardrop">
              <a:avLst/>
            </a:prstGeom>
            <a:solidFill>
              <a:srgbClr val="45B1D2">
                <a:alpha val="20000"/>
              </a:srgbClr>
            </a:solidFill>
            <a:ln>
              <a:gradFill flip="none" rotWithShape="1">
                <a:gsLst>
                  <a:gs pos="0">
                    <a:srgbClr val="A3F2FD"/>
                  </a:gs>
                  <a:gs pos="100000">
                    <a:srgbClr val="45B1D2"/>
                  </a:gs>
                </a:gsLst>
                <a:lin ang="2700000" scaled="1"/>
                <a:tileRect/>
              </a:gradFill>
            </a:ln>
            <a:effectLst>
              <a:glow rad="139700">
                <a:schemeClr val="accent5">
                  <a:satMod val="175000"/>
                  <a:alpha val="2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2000">
                <a:solidFill>
                  <a:srgbClr val="07405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矩形​​ 44"/>
            <p:cNvSpPr>
              <a:spLocks noChangeArrowheads="1"/>
            </p:cNvSpPr>
            <p:nvPr/>
          </p:nvSpPr>
          <p:spPr bwMode="auto">
            <a:xfrm>
              <a:off x="5020445" y="1782553"/>
              <a:ext cx="1402080" cy="1076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3200" ker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 Unicode MS" panose="020B0604020202020204" pitchFamily="34" charset="-122"/>
                </a:rPr>
                <a:t>家具的</a:t>
              </a:r>
              <a:endParaRPr lang="zh-CN" altLang="en-US" sz="3200" ker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endParaRPr>
            </a:p>
            <a:p>
              <a:pPr algn="ctr">
                <a:defRPr/>
              </a:pPr>
              <a:r>
                <a:rPr lang="zh-CN" altLang="en-US" sz="3200" ker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 Unicode MS" panose="020B0604020202020204" pitchFamily="34" charset="-122"/>
                </a:rPr>
                <a:t>上下架</a:t>
              </a:r>
              <a:endParaRPr lang="zh-CN" altLang="en-US" sz="3200" ker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4115044" y="3448308"/>
            <a:ext cx="2001619" cy="2001619"/>
            <a:chOff x="2591043" y="3379367"/>
            <a:chExt cx="2001619" cy="2001619"/>
          </a:xfrm>
        </p:grpSpPr>
        <p:sp>
          <p:nvSpPr>
            <p:cNvPr id="20" name="泪滴形 19"/>
            <p:cNvSpPr/>
            <p:nvPr/>
          </p:nvSpPr>
          <p:spPr>
            <a:xfrm>
              <a:off x="2591043" y="3379367"/>
              <a:ext cx="2001619" cy="2001619"/>
            </a:xfrm>
            <a:prstGeom prst="teardrop">
              <a:avLst/>
            </a:prstGeom>
            <a:solidFill>
              <a:srgbClr val="45B1D2">
                <a:alpha val="20000"/>
              </a:srgbClr>
            </a:solidFill>
            <a:ln>
              <a:gradFill flip="none" rotWithShape="1">
                <a:gsLst>
                  <a:gs pos="0">
                    <a:srgbClr val="A3F2FD"/>
                  </a:gs>
                  <a:gs pos="100000">
                    <a:srgbClr val="45B1D2"/>
                  </a:gs>
                </a:gsLst>
                <a:lin ang="2700000" scaled="1"/>
                <a:tileRect/>
              </a:gradFill>
            </a:ln>
            <a:effectLst>
              <a:glow rad="139700">
                <a:schemeClr val="accent5">
                  <a:satMod val="175000"/>
                  <a:alpha val="2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2000">
                <a:solidFill>
                  <a:srgbClr val="07405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矩形​​ 45"/>
            <p:cNvSpPr>
              <a:spLocks noChangeArrowheads="1"/>
            </p:cNvSpPr>
            <p:nvPr/>
          </p:nvSpPr>
          <p:spPr bwMode="auto">
            <a:xfrm>
              <a:off x="3330928" y="4137331"/>
              <a:ext cx="309880" cy="3371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>
                <a:defRPr/>
              </a:pPr>
              <a:endParaRPr lang="zh-CN" altLang="en-US" sz="1600" kern="0" dirty="0">
                <a:solidFill>
                  <a:srgbClr val="07405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6278370" y="3467356"/>
            <a:ext cx="2284950" cy="2284950"/>
            <a:chOff x="4754370" y="3398416"/>
            <a:chExt cx="2284950" cy="2284950"/>
          </a:xfrm>
        </p:grpSpPr>
        <p:sp>
          <p:nvSpPr>
            <p:cNvPr id="18" name="泪滴形 17"/>
            <p:cNvSpPr/>
            <p:nvPr/>
          </p:nvSpPr>
          <p:spPr>
            <a:xfrm flipH="1">
              <a:off x="4754370" y="3398416"/>
              <a:ext cx="2284950" cy="2284950"/>
            </a:xfrm>
            <a:prstGeom prst="teardrop">
              <a:avLst/>
            </a:prstGeom>
            <a:solidFill>
              <a:srgbClr val="45B1D2">
                <a:alpha val="20000"/>
              </a:srgbClr>
            </a:solidFill>
            <a:ln>
              <a:gradFill flip="none" rotWithShape="1">
                <a:gsLst>
                  <a:gs pos="0">
                    <a:srgbClr val="A3F2FD"/>
                  </a:gs>
                  <a:gs pos="100000">
                    <a:srgbClr val="45B1D2"/>
                  </a:gs>
                </a:gsLst>
                <a:lin ang="2700000" scaled="1"/>
                <a:tileRect/>
              </a:gradFill>
            </a:ln>
            <a:effectLst>
              <a:glow rad="139700">
                <a:schemeClr val="accent5">
                  <a:satMod val="175000"/>
                  <a:alpha val="2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2000">
                <a:solidFill>
                  <a:srgbClr val="07405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矩形​​ 46"/>
            <p:cNvSpPr>
              <a:spLocks noChangeArrowheads="1"/>
            </p:cNvSpPr>
            <p:nvPr/>
          </p:nvSpPr>
          <p:spPr bwMode="auto">
            <a:xfrm>
              <a:off x="4847715" y="3756556"/>
              <a:ext cx="2097405" cy="1568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zh-CN" altLang="en-US" sz="3200" u="sng" ker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 Unicode MS" panose="020B0604020202020204" pitchFamily="34" charset="-122"/>
                </a:rPr>
                <a:t>对用户操</a:t>
              </a:r>
              <a:endParaRPr lang="zh-CN" altLang="en-US" sz="3200" u="sng" ker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endParaRPr>
            </a:p>
            <a:p>
              <a:pPr algn="ctr">
                <a:defRPr/>
              </a:pPr>
              <a:r>
                <a:rPr lang="zh-CN" altLang="en-US" sz="3200" u="sng" ker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 Unicode MS" panose="020B0604020202020204" pitchFamily="34" charset="-122"/>
                </a:rPr>
                <a:t>作进行监控</a:t>
              </a:r>
              <a:endParaRPr lang="zh-CN" altLang="en-US" sz="3200" u="sng" ker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4275173" y="1585727"/>
            <a:ext cx="1808824" cy="1788825"/>
            <a:chOff x="2751173" y="1516786"/>
            <a:chExt cx="1808824" cy="1788825"/>
          </a:xfrm>
        </p:grpSpPr>
        <p:sp>
          <p:nvSpPr>
            <p:cNvPr id="6" name="泪滴形 5"/>
            <p:cNvSpPr/>
            <p:nvPr/>
          </p:nvSpPr>
          <p:spPr>
            <a:xfrm rot="10800000" flipH="1">
              <a:off x="2771173" y="1516786"/>
              <a:ext cx="1788824" cy="1788825"/>
            </a:xfrm>
            <a:prstGeom prst="teardrop">
              <a:avLst/>
            </a:prstGeom>
            <a:solidFill>
              <a:srgbClr val="45B1D2">
                <a:alpha val="20000"/>
              </a:srgbClr>
            </a:solidFill>
            <a:ln>
              <a:gradFill flip="none" rotWithShape="1">
                <a:gsLst>
                  <a:gs pos="0">
                    <a:srgbClr val="A3F2FD"/>
                  </a:gs>
                  <a:gs pos="100000">
                    <a:srgbClr val="45B1D2"/>
                  </a:gs>
                </a:gsLst>
                <a:lin ang="2700000" scaled="1"/>
                <a:tileRect/>
              </a:gradFill>
            </a:ln>
            <a:effectLst>
              <a:glow rad="139700">
                <a:schemeClr val="accent5">
                  <a:satMod val="175000"/>
                  <a:alpha val="2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2000">
                <a:solidFill>
                  <a:srgbClr val="07405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矩形​​ 43"/>
            <p:cNvSpPr>
              <a:spLocks noChangeArrowheads="1"/>
            </p:cNvSpPr>
            <p:nvPr/>
          </p:nvSpPr>
          <p:spPr bwMode="auto">
            <a:xfrm>
              <a:off x="2751173" y="1872610"/>
              <a:ext cx="1808480" cy="1076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320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 Unicode MS" panose="020B0604020202020204" pitchFamily="34" charset="-122"/>
                </a:rPr>
                <a:t>基本信息</a:t>
              </a:r>
              <a:endParaRPr lang="zh-CN" altLang="en-US" sz="32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endParaRPr>
            </a:p>
            <a:p>
              <a:pPr algn="ctr">
                <a:defRPr/>
              </a:pPr>
              <a:r>
                <a:rPr lang="zh-CN" altLang="en-US" sz="320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 Unicode MS" panose="020B0604020202020204" pitchFamily="34" charset="-122"/>
                </a:rPr>
                <a:t>查询</a:t>
              </a:r>
              <a:endParaRPr lang="zh-CN" altLang="en-US" sz="32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4402455" y="3910965"/>
            <a:ext cx="1808480" cy="107632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发布商品</a:t>
            </a:r>
            <a:endParaRPr lang="zh-CN" altLang="en-US" sz="3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3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优惠券</a:t>
            </a:r>
            <a:endParaRPr lang="zh-CN" altLang="en-US" sz="3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395">
        <p:random/>
      </p:transition>
    </mc:Choice>
    <mc:Fallback>
      <p:transition spd="slow" advTm="2395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08068" y="265189"/>
            <a:ext cx="4370421" cy="706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4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客户管理中心</a:t>
            </a:r>
            <a:endParaRPr lang="zh-CN" altLang="en-US" sz="40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椭圆 45"/>
          <p:cNvSpPr/>
          <p:nvPr/>
        </p:nvSpPr>
        <p:spPr>
          <a:xfrm>
            <a:off x="3978118" y="1232756"/>
            <a:ext cx="4392488" cy="4392488"/>
          </a:xfrm>
          <a:prstGeom prst="ellipse">
            <a:avLst/>
          </a:prstGeom>
          <a:solidFill>
            <a:srgbClr val="45B1D2">
              <a:alpha val="20000"/>
            </a:srgbClr>
          </a:solidFill>
          <a:ln>
            <a:gradFill flip="none" rotWithShape="1">
              <a:gsLst>
                <a:gs pos="0">
                  <a:srgbClr val="A3F2FD"/>
                </a:gs>
                <a:gs pos="100000">
                  <a:srgbClr val="45B1D2"/>
                </a:gs>
              </a:gsLst>
              <a:lin ang="2700000" scaled="1"/>
              <a:tileRect/>
            </a:gradFill>
          </a:ln>
          <a:effectLst>
            <a:glow rad="139700">
              <a:schemeClr val="accent5">
                <a:satMod val="175000"/>
                <a:alpha val="2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solidFill>
                <a:srgbClr val="07405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8" name="直接箭头连接符 47"/>
          <p:cNvCxnSpPr/>
          <p:nvPr/>
        </p:nvCxnSpPr>
        <p:spPr>
          <a:xfrm>
            <a:off x="2927648" y="3429000"/>
            <a:ext cx="6192688" cy="0"/>
          </a:xfrm>
          <a:prstGeom prst="straightConnector1">
            <a:avLst/>
          </a:prstGeom>
          <a:solidFill>
            <a:srgbClr val="45B1D2">
              <a:alpha val="20000"/>
            </a:srgbClr>
          </a:solidFill>
          <a:ln w="38100">
            <a:gradFill flip="none" rotWithShape="1">
              <a:gsLst>
                <a:gs pos="0">
                  <a:srgbClr val="A3F2FD"/>
                </a:gs>
                <a:gs pos="100000">
                  <a:srgbClr val="45B1D2"/>
                </a:gs>
              </a:gsLst>
              <a:lin ang="2700000" scaled="1"/>
              <a:tileRect/>
            </a:gradFill>
            <a:headEnd type="triangle" w="med" len="med"/>
            <a:tailEnd type="triangle" w="med" len="med"/>
          </a:ln>
          <a:effectLst>
            <a:glow rad="139700">
              <a:schemeClr val="accent5">
                <a:satMod val="175000"/>
                <a:alpha val="2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3" name="直接箭头连接符 52"/>
          <p:cNvCxnSpPr/>
          <p:nvPr/>
        </p:nvCxnSpPr>
        <p:spPr>
          <a:xfrm>
            <a:off x="6079914" y="692696"/>
            <a:ext cx="0" cy="5616624"/>
          </a:xfrm>
          <a:prstGeom prst="straightConnector1">
            <a:avLst/>
          </a:prstGeom>
          <a:solidFill>
            <a:srgbClr val="45B1D2">
              <a:alpha val="20000"/>
            </a:srgbClr>
          </a:solidFill>
          <a:ln w="38100">
            <a:gradFill flip="none" rotWithShape="1">
              <a:gsLst>
                <a:gs pos="0">
                  <a:srgbClr val="A3F2FD"/>
                </a:gs>
                <a:gs pos="100000">
                  <a:srgbClr val="45B1D2"/>
                </a:gs>
              </a:gsLst>
              <a:lin ang="2700000" scaled="1"/>
              <a:tileRect/>
            </a:gradFill>
            <a:headEnd type="triangle" w="med" len="med"/>
            <a:tailEnd type="triangle" w="med" len="med"/>
          </a:ln>
          <a:effectLst>
            <a:glow rad="139700">
              <a:schemeClr val="accent5">
                <a:satMod val="175000"/>
                <a:alpha val="2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6" name="矩形​​ 16"/>
          <p:cNvSpPr>
            <a:spLocks noChangeArrowheads="1"/>
          </p:cNvSpPr>
          <p:nvPr/>
        </p:nvSpPr>
        <p:spPr bwMode="auto">
          <a:xfrm>
            <a:off x="6588238" y="1978933"/>
            <a:ext cx="995680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购买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  <a:p>
            <a:pPr algn="ctr"/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功能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465044" y="2594333"/>
            <a:ext cx="2621280" cy="11988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管理个人信息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  <a:p>
            <a:pPr algn="ctr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充值金额，提现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  <a:p>
            <a:pPr algn="ctr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添加银行卡等功能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6080437" y="402405"/>
            <a:ext cx="3535680" cy="8299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添加喜欢的家具到购物车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  <a:p>
            <a:pPr algn="ctr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或添加到订单表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8979873" y="2875109"/>
            <a:ext cx="1706880" cy="8299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对商品的收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  <a:p>
            <a:pPr algn="ctr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藏或购买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6080125" y="5624830"/>
            <a:ext cx="1732915" cy="1198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领取商品优惠券，联系在线客服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" name="矩形​​ 16"/>
          <p:cNvSpPr>
            <a:spLocks noChangeArrowheads="1"/>
          </p:cNvSpPr>
          <p:nvPr/>
        </p:nvSpPr>
        <p:spPr bwMode="auto">
          <a:xfrm>
            <a:off x="4779123" y="1978933"/>
            <a:ext cx="995680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p>
            <a:pPr algn="ctr"/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购物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  <a:p>
            <a:pPr algn="ctr"/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车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4" name="矩形​​ 16"/>
          <p:cNvSpPr>
            <a:spLocks noChangeArrowheads="1"/>
          </p:cNvSpPr>
          <p:nvPr/>
        </p:nvSpPr>
        <p:spPr bwMode="auto">
          <a:xfrm>
            <a:off x="4779123" y="3705498"/>
            <a:ext cx="995680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个人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  <a:p>
            <a:pPr algn="ctr"/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信息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" name="矩形​​ 16"/>
          <p:cNvSpPr>
            <a:spLocks noChangeArrowheads="1"/>
          </p:cNvSpPr>
          <p:nvPr/>
        </p:nvSpPr>
        <p:spPr bwMode="auto">
          <a:xfrm>
            <a:off x="6588238" y="3705498"/>
            <a:ext cx="995680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其他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  <a:p>
            <a:pPr algn="ctr"/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功能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12">
        <p:random/>
      </p:transition>
    </mc:Choice>
    <mc:Fallback>
      <p:transition spd="slow" advTm="3012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7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7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0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bldLvl="0" animBg="1"/>
      <p:bldP spid="56" grpId="0"/>
      <p:bldP spid="57" grpId="0"/>
      <p:bldP spid="58" grpId="0"/>
      <p:bldP spid="59" grpId="0"/>
      <p:bldP spid="60" grpId="0"/>
      <p:bldP spid="3" grpId="0"/>
      <p:bldP spid="4" grpId="0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94098" y="237249"/>
            <a:ext cx="4370421" cy="706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4000" b="1" dirty="0">
                <a:gradFill>
                  <a:gsLst>
                    <a:gs pos="100000">
                      <a:srgbClr val="398EB6"/>
                    </a:gs>
                    <a:gs pos="0">
                      <a:srgbClr val="B4DAF1"/>
                    </a:gs>
                  </a:gsLst>
                  <a:path path="circle">
                    <a:fillToRect l="50000" t="50000" r="50000" b="50000"/>
                  </a:path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购买管理</a:t>
            </a:r>
            <a:endParaRPr lang="zh-CN" altLang="en-US" sz="4000" b="1" dirty="0">
              <a:gradFill>
                <a:gsLst>
                  <a:gs pos="100000">
                    <a:srgbClr val="398EB6"/>
                  </a:gs>
                  <a:gs pos="0">
                    <a:srgbClr val="B4DAF1"/>
                  </a:gs>
                </a:gsLst>
                <a:path path="circle">
                  <a:fillToRect l="50000" t="50000" r="50000" b="50000"/>
                </a:path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3781460" y="4283242"/>
            <a:ext cx="1360789" cy="1197556"/>
            <a:chOff x="2738853" y="5182145"/>
            <a:chExt cx="1360789" cy="1197556"/>
          </a:xfrm>
        </p:grpSpPr>
        <p:sp>
          <p:nvSpPr>
            <p:cNvPr id="4" name="未知"/>
            <p:cNvSpPr>
              <a:spLocks noChangeAspect="1"/>
            </p:cNvSpPr>
            <p:nvPr/>
          </p:nvSpPr>
          <p:spPr bwMode="auto">
            <a:xfrm>
              <a:off x="2738853" y="5182145"/>
              <a:ext cx="1360789" cy="1197556"/>
            </a:xfrm>
            <a:custGeom>
              <a:avLst/>
              <a:gdLst/>
              <a:ahLst/>
              <a:cxnLst>
                <a:cxn ang="0">
                  <a:pos x="0" y="328"/>
                </a:cxn>
                <a:cxn ang="0">
                  <a:pos x="944" y="0"/>
                </a:cxn>
                <a:cxn ang="0">
                  <a:pos x="963" y="691"/>
                </a:cxn>
                <a:cxn ang="0">
                  <a:pos x="3" y="691"/>
                </a:cxn>
                <a:cxn ang="0">
                  <a:pos x="0" y="328"/>
                </a:cxn>
              </a:cxnLst>
              <a:rect l="0" t="0" r="r" b="b"/>
              <a:pathLst>
                <a:path w="963" h="691">
                  <a:moveTo>
                    <a:pt x="0" y="328"/>
                  </a:moveTo>
                  <a:lnTo>
                    <a:pt x="944" y="0"/>
                  </a:lnTo>
                  <a:lnTo>
                    <a:pt x="963" y="691"/>
                  </a:lnTo>
                  <a:lnTo>
                    <a:pt x="3" y="691"/>
                  </a:lnTo>
                  <a:lnTo>
                    <a:pt x="0" y="328"/>
                  </a:lnTo>
                  <a:close/>
                </a:path>
              </a:pathLst>
            </a:custGeom>
            <a:noFill/>
            <a:ln>
              <a:gradFill flip="none" rotWithShape="1">
                <a:gsLst>
                  <a:gs pos="100000">
                    <a:srgbClr val="B4DAF1"/>
                  </a:gs>
                  <a:gs pos="0">
                    <a:srgbClr val="398EB6"/>
                  </a:gs>
                </a:gsLst>
                <a:lin ang="27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" name="Text Box 11"/>
            <p:cNvSpPr txBox="1">
              <a:spLocks noChangeAspect="1" noChangeArrowheads="1"/>
            </p:cNvSpPr>
            <p:nvPr/>
          </p:nvSpPr>
          <p:spPr bwMode="auto">
            <a:xfrm>
              <a:off x="3564537" y="5630357"/>
              <a:ext cx="512404" cy="707886"/>
            </a:xfrm>
            <a:prstGeom prst="rect">
              <a:avLst/>
            </a:prstGeom>
            <a:noFill/>
            <a:ln w="9525" cap="flat" cmpd="sng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zh-CN" altLang="zh-CN" sz="4000" b="1" dirty="0">
                  <a:gradFill>
                    <a:gsLst>
                      <a:gs pos="100000">
                        <a:srgbClr val="398EB6"/>
                      </a:gs>
                      <a:gs pos="0">
                        <a:srgbClr val="B4DAF1"/>
                      </a:gs>
                    </a:gsLst>
                    <a:path path="circle">
                      <a:fillToRect l="50000" t="50000" r="50000" b="50000"/>
                    </a:path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zh-CN" sz="4000" b="1" dirty="0">
                <a:gradFill>
                  <a:gsLst>
                    <a:gs pos="100000">
                      <a:srgbClr val="398EB6"/>
                    </a:gs>
                    <a:gs pos="0">
                      <a:srgbClr val="B4DAF1"/>
                    </a:gs>
                  </a:gsLst>
                  <a:path path="circle">
                    <a:fillToRect l="50000" t="50000" r="50000" b="50000"/>
                  </a:path>
                </a:gra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5301158" y="3511991"/>
            <a:ext cx="1355600" cy="1968809"/>
            <a:chOff x="4258552" y="4410893"/>
            <a:chExt cx="1355600" cy="1968809"/>
          </a:xfrm>
        </p:grpSpPr>
        <p:sp>
          <p:nvSpPr>
            <p:cNvPr id="7" name="未知"/>
            <p:cNvSpPr>
              <a:spLocks noChangeAspect="1"/>
            </p:cNvSpPr>
            <p:nvPr/>
          </p:nvSpPr>
          <p:spPr bwMode="auto">
            <a:xfrm>
              <a:off x="4258552" y="4410893"/>
              <a:ext cx="1355600" cy="1968809"/>
            </a:xfrm>
            <a:custGeom>
              <a:avLst/>
              <a:gdLst/>
              <a:ahLst/>
              <a:cxnLst>
                <a:cxn ang="0">
                  <a:pos x="0" y="390"/>
                </a:cxn>
                <a:cxn ang="0">
                  <a:pos x="952" y="0"/>
                </a:cxn>
                <a:cxn ang="0">
                  <a:pos x="960" y="1110"/>
                </a:cxn>
                <a:cxn ang="0">
                  <a:pos x="0" y="1110"/>
                </a:cxn>
                <a:cxn ang="0">
                  <a:pos x="0" y="390"/>
                </a:cxn>
              </a:cxnLst>
              <a:rect l="0" t="0" r="r" b="b"/>
              <a:pathLst>
                <a:path w="960" h="1110">
                  <a:moveTo>
                    <a:pt x="0" y="390"/>
                  </a:moveTo>
                  <a:lnTo>
                    <a:pt x="952" y="0"/>
                  </a:lnTo>
                  <a:lnTo>
                    <a:pt x="960" y="1110"/>
                  </a:lnTo>
                  <a:lnTo>
                    <a:pt x="0" y="1110"/>
                  </a:lnTo>
                  <a:lnTo>
                    <a:pt x="0" y="390"/>
                  </a:lnTo>
                  <a:close/>
                </a:path>
              </a:pathLst>
            </a:custGeom>
            <a:noFill/>
            <a:ln>
              <a:gradFill flip="none" rotWithShape="1">
                <a:gsLst>
                  <a:gs pos="100000">
                    <a:srgbClr val="B4DAF1"/>
                  </a:gs>
                  <a:gs pos="0">
                    <a:srgbClr val="398EB6"/>
                  </a:gs>
                </a:gsLst>
                <a:lin ang="27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Text Box 12"/>
            <p:cNvSpPr txBox="1">
              <a:spLocks noChangeAspect="1" noChangeArrowheads="1"/>
            </p:cNvSpPr>
            <p:nvPr/>
          </p:nvSpPr>
          <p:spPr bwMode="auto">
            <a:xfrm>
              <a:off x="5092019" y="5630357"/>
              <a:ext cx="512404" cy="707886"/>
            </a:xfrm>
            <a:prstGeom prst="rect">
              <a:avLst/>
            </a:prstGeom>
            <a:noFill/>
            <a:ln w="9525" cap="flat" cmpd="sng">
              <a:noFill/>
              <a:miter lim="800000"/>
            </a:ln>
            <a:effectLst/>
          </p:spPr>
          <p:txBody>
            <a:bodyPr>
              <a:spAutoFit/>
            </a:bodyPr>
            <a:lstStyle>
              <a:defPPr>
                <a:defRPr lang="zh-CN"/>
              </a:defPPr>
              <a:lvl1pPr marR="0" lvl="0" indent="0" defTabSz="-635" fontAlgn="auto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defRPr sz="4000" b="1">
                  <a:gradFill>
                    <a:gsLst>
                      <a:gs pos="100000">
                        <a:srgbClr val="398EB6"/>
                      </a:gs>
                      <a:gs pos="0">
                        <a:srgbClr val="B4DAF1"/>
                      </a:gs>
                    </a:gsLst>
                    <a:path path="circle">
                      <a:fillToRect l="50000" t="50000" r="50000" b="50000"/>
                    </a:path>
                  </a:gradFill>
                  <a:latin typeface="Edwardian Script ITC" panose="030303020407070D0804" pitchFamily="66" charset="0"/>
                  <a:ea typeface="方正铁筋隶书简体" pitchFamily="65" charset="-122"/>
                </a:defRPr>
              </a:lvl1pPr>
            </a:lstStyle>
            <a:p>
              <a:r>
                <a:rPr lang="zh-CN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6807236" y="2808263"/>
            <a:ext cx="1364680" cy="2671722"/>
            <a:chOff x="5764630" y="3707166"/>
            <a:chExt cx="1364680" cy="2671722"/>
          </a:xfrm>
        </p:grpSpPr>
        <p:sp>
          <p:nvSpPr>
            <p:cNvPr id="10" name="未知"/>
            <p:cNvSpPr>
              <a:spLocks noChangeAspect="1"/>
            </p:cNvSpPr>
            <p:nvPr/>
          </p:nvSpPr>
          <p:spPr bwMode="auto">
            <a:xfrm>
              <a:off x="5764630" y="3707166"/>
              <a:ext cx="1364680" cy="2671722"/>
            </a:xfrm>
            <a:custGeom>
              <a:avLst/>
              <a:gdLst/>
              <a:ahLst/>
              <a:cxnLst>
                <a:cxn ang="0">
                  <a:pos x="0" y="381"/>
                </a:cxn>
                <a:cxn ang="0">
                  <a:pos x="949" y="0"/>
                </a:cxn>
                <a:cxn ang="0">
                  <a:pos x="967" y="1507"/>
                </a:cxn>
                <a:cxn ang="0">
                  <a:pos x="7" y="1507"/>
                </a:cxn>
                <a:cxn ang="0">
                  <a:pos x="0" y="381"/>
                </a:cxn>
              </a:cxnLst>
              <a:rect l="0" t="0" r="r" b="b"/>
              <a:pathLst>
                <a:path w="967" h="1507">
                  <a:moveTo>
                    <a:pt x="0" y="381"/>
                  </a:moveTo>
                  <a:lnTo>
                    <a:pt x="949" y="0"/>
                  </a:lnTo>
                  <a:lnTo>
                    <a:pt x="967" y="1507"/>
                  </a:lnTo>
                  <a:lnTo>
                    <a:pt x="7" y="1507"/>
                  </a:lnTo>
                  <a:lnTo>
                    <a:pt x="0" y="381"/>
                  </a:lnTo>
                  <a:close/>
                </a:path>
              </a:pathLst>
            </a:custGeom>
            <a:noFill/>
            <a:ln>
              <a:gradFill flip="none" rotWithShape="1">
                <a:gsLst>
                  <a:gs pos="100000">
                    <a:srgbClr val="B4DAF1"/>
                  </a:gs>
                  <a:gs pos="0">
                    <a:srgbClr val="398EB6"/>
                  </a:gs>
                </a:gsLst>
                <a:lin ang="27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Text Box 13"/>
            <p:cNvSpPr txBox="1">
              <a:spLocks noChangeAspect="1" noChangeArrowheads="1"/>
            </p:cNvSpPr>
            <p:nvPr/>
          </p:nvSpPr>
          <p:spPr bwMode="auto">
            <a:xfrm>
              <a:off x="6590313" y="5630357"/>
              <a:ext cx="512404" cy="707886"/>
            </a:xfrm>
            <a:prstGeom prst="rect">
              <a:avLst/>
            </a:prstGeom>
            <a:noFill/>
            <a:ln w="9525" cap="flat" cmpd="sng">
              <a:noFill/>
              <a:miter lim="800000"/>
            </a:ln>
            <a:effectLst/>
          </p:spPr>
          <p:txBody>
            <a:bodyPr>
              <a:spAutoFit/>
            </a:bodyPr>
            <a:lstStyle>
              <a:defPPr>
                <a:defRPr lang="zh-CN"/>
              </a:defPPr>
              <a:lvl1pPr marR="0" lvl="0" indent="0" defTabSz="-635" fontAlgn="auto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defRPr sz="4000" b="1">
                  <a:gradFill>
                    <a:gsLst>
                      <a:gs pos="100000">
                        <a:srgbClr val="398EB6"/>
                      </a:gs>
                      <a:gs pos="0">
                        <a:srgbClr val="B4DAF1"/>
                      </a:gs>
                    </a:gsLst>
                    <a:path path="circle">
                      <a:fillToRect l="50000" t="50000" r="50000" b="50000"/>
                    </a:path>
                  </a:gradFill>
                  <a:latin typeface="Edwardian Script ITC" panose="030303020407070D0804" pitchFamily="66" charset="0"/>
                  <a:ea typeface="方正铁筋隶书简体" pitchFamily="65" charset="-122"/>
                </a:defRPr>
              </a:lvl1pPr>
            </a:lstStyle>
            <a:p>
              <a:r>
                <a:rPr lang="zh-CN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8330178" y="2021553"/>
            <a:ext cx="1388030" cy="3460872"/>
            <a:chOff x="7287572" y="2920456"/>
            <a:chExt cx="1388030" cy="3460872"/>
          </a:xfrm>
        </p:grpSpPr>
        <p:sp>
          <p:nvSpPr>
            <p:cNvPr id="13" name="未知"/>
            <p:cNvSpPr>
              <a:spLocks noChangeAspect="1"/>
            </p:cNvSpPr>
            <p:nvPr/>
          </p:nvSpPr>
          <p:spPr bwMode="auto">
            <a:xfrm>
              <a:off x="7287572" y="2920456"/>
              <a:ext cx="1388030" cy="3460872"/>
            </a:xfrm>
            <a:custGeom>
              <a:avLst/>
              <a:gdLst/>
              <a:ahLst/>
              <a:cxnLst>
                <a:cxn ang="0">
                  <a:pos x="0" y="422"/>
                </a:cxn>
                <a:cxn ang="0">
                  <a:pos x="982" y="0"/>
                </a:cxn>
                <a:cxn ang="0">
                  <a:pos x="978" y="1953"/>
                </a:cxn>
                <a:cxn ang="0">
                  <a:pos x="18" y="1953"/>
                </a:cxn>
                <a:cxn ang="0">
                  <a:pos x="0" y="422"/>
                </a:cxn>
              </a:cxnLst>
              <a:rect l="0" t="0" r="r" b="b"/>
              <a:pathLst>
                <a:path w="982" h="1953">
                  <a:moveTo>
                    <a:pt x="0" y="422"/>
                  </a:moveTo>
                  <a:lnTo>
                    <a:pt x="982" y="0"/>
                  </a:lnTo>
                  <a:lnTo>
                    <a:pt x="978" y="1953"/>
                  </a:lnTo>
                  <a:lnTo>
                    <a:pt x="18" y="1953"/>
                  </a:lnTo>
                  <a:lnTo>
                    <a:pt x="0" y="422"/>
                  </a:lnTo>
                  <a:close/>
                </a:path>
              </a:pathLst>
            </a:custGeom>
            <a:noFill/>
            <a:ln>
              <a:gradFill flip="none" rotWithShape="1">
                <a:gsLst>
                  <a:gs pos="100000">
                    <a:srgbClr val="B4DAF1"/>
                  </a:gs>
                  <a:gs pos="0">
                    <a:srgbClr val="398EB6"/>
                  </a:gs>
                </a:gsLst>
                <a:lin ang="27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Text Box 14"/>
            <p:cNvSpPr txBox="1">
              <a:spLocks noChangeAspect="1" noChangeArrowheads="1"/>
            </p:cNvSpPr>
            <p:nvPr/>
          </p:nvSpPr>
          <p:spPr bwMode="auto">
            <a:xfrm>
              <a:off x="8146983" y="5630357"/>
              <a:ext cx="512404" cy="707886"/>
            </a:xfrm>
            <a:prstGeom prst="rect">
              <a:avLst/>
            </a:prstGeom>
            <a:noFill/>
            <a:ln w="9525" cap="flat" cmpd="sng">
              <a:noFill/>
              <a:miter lim="800000"/>
            </a:ln>
            <a:effectLst/>
          </p:spPr>
          <p:txBody>
            <a:bodyPr>
              <a:spAutoFit/>
            </a:bodyPr>
            <a:lstStyle>
              <a:defPPr>
                <a:defRPr lang="zh-CN"/>
              </a:defPPr>
              <a:lvl1pPr marR="0" lvl="0" indent="0" defTabSz="-635" fontAlgn="auto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defRPr sz="4000" b="1">
                  <a:gradFill>
                    <a:gsLst>
                      <a:gs pos="100000">
                        <a:srgbClr val="398EB6"/>
                      </a:gs>
                      <a:gs pos="0">
                        <a:srgbClr val="B4DAF1"/>
                      </a:gs>
                    </a:gsLst>
                    <a:path path="circle">
                      <a:fillToRect l="50000" t="50000" r="50000" b="50000"/>
                    </a:path>
                  </a:gradFill>
                  <a:latin typeface="Edwardian Script ITC" panose="030303020407070D0804" pitchFamily="66" charset="0"/>
                  <a:ea typeface="方正铁筋隶书简体" pitchFamily="65" charset="-122"/>
                </a:defRPr>
              </a:lvl1pPr>
            </a:lstStyle>
            <a:p>
              <a:r>
                <a:rPr lang="zh-CN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5" name="Line 15"/>
          <p:cNvSpPr>
            <a:spLocks noChangeAspect="1" noChangeShapeType="1"/>
          </p:cNvSpPr>
          <p:nvPr/>
        </p:nvSpPr>
        <p:spPr bwMode="auto">
          <a:xfrm flipH="1">
            <a:off x="2492019" y="4631445"/>
            <a:ext cx="2367435" cy="0"/>
          </a:xfrm>
          <a:prstGeom prst="line">
            <a:avLst/>
          </a:prstGeom>
          <a:noFill/>
          <a:ln w="9525" cap="flat" cmpd="sng">
            <a:solidFill>
              <a:srgbClr val="398EB6"/>
            </a:solidFill>
            <a:round/>
            <a:headEnd type="oval" w="med" len="med"/>
          </a:ln>
          <a:effectLst/>
        </p:spPr>
        <p:txBody>
          <a:bodyPr/>
          <a:lstStyle/>
          <a:p>
            <a:pPr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16" name="Rectangle 16"/>
          <p:cNvSpPr>
            <a:spLocks noChangeAspect="1" noChangeArrowheads="1"/>
          </p:cNvSpPr>
          <p:nvPr/>
        </p:nvSpPr>
        <p:spPr bwMode="auto">
          <a:xfrm>
            <a:off x="1762760" y="4118610"/>
            <a:ext cx="3002280" cy="423545"/>
          </a:xfrm>
          <a:prstGeom prst="rect">
            <a:avLst/>
          </a:prstGeom>
          <a:noFill/>
          <a:ln w="9525" cap="flat" cmpd="sng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b="1" dirty="0">
                <a:gradFill>
                  <a:gsLst>
                    <a:gs pos="100000">
                      <a:srgbClr val="398EB6"/>
                    </a:gs>
                    <a:gs pos="0">
                      <a:srgbClr val="B4DAF1"/>
                    </a:gs>
                  </a:gsLst>
                  <a:path path="circle">
                    <a:fillToRect l="50000" t="50000" r="50000" b="50000"/>
                  </a:path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将商品添加到订单或者收藏</a:t>
            </a:r>
            <a:endParaRPr lang="zh-CN" altLang="en-US" b="1" dirty="0">
              <a:gradFill>
                <a:gsLst>
                  <a:gs pos="100000">
                    <a:srgbClr val="398EB6"/>
                  </a:gs>
                  <a:gs pos="0">
                    <a:srgbClr val="B4DAF1"/>
                  </a:gs>
                </a:gsLst>
                <a:path path="circle">
                  <a:fillToRect l="50000" t="50000" r="50000" b="50000"/>
                </a:path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Line 17"/>
          <p:cNvSpPr>
            <a:spLocks noChangeAspect="1" noChangeShapeType="1"/>
          </p:cNvSpPr>
          <p:nvPr/>
        </p:nvSpPr>
        <p:spPr bwMode="auto">
          <a:xfrm flipH="1">
            <a:off x="2492019" y="3844735"/>
            <a:ext cx="3924105" cy="0"/>
          </a:xfrm>
          <a:prstGeom prst="line">
            <a:avLst/>
          </a:prstGeom>
          <a:noFill/>
          <a:ln w="9525" cap="flat" cmpd="sng">
            <a:solidFill>
              <a:srgbClr val="398EB6"/>
            </a:solidFill>
            <a:round/>
            <a:headEnd type="oval" w="med" len="med"/>
          </a:ln>
          <a:effectLst/>
        </p:spPr>
        <p:txBody>
          <a:bodyPr/>
          <a:lstStyle/>
          <a:p>
            <a:pPr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18" name="Rectangle 18"/>
          <p:cNvSpPr>
            <a:spLocks noChangeAspect="1" noChangeArrowheads="1"/>
          </p:cNvSpPr>
          <p:nvPr/>
        </p:nvSpPr>
        <p:spPr bwMode="auto">
          <a:xfrm>
            <a:off x="1102995" y="3439160"/>
            <a:ext cx="4087495" cy="423545"/>
          </a:xfrm>
          <a:prstGeom prst="rect">
            <a:avLst/>
          </a:prstGeom>
          <a:noFill/>
          <a:ln w="9525" cap="flat" cmpd="sng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b="1" dirty="0">
                <a:gradFill>
                  <a:gsLst>
                    <a:gs pos="100000">
                      <a:srgbClr val="398EB6"/>
                    </a:gs>
                    <a:gs pos="0">
                      <a:srgbClr val="B4DAF1"/>
                    </a:gs>
                  </a:gsLst>
                  <a:path path="circle">
                    <a:fillToRect l="50000" t="50000" r="50000" b="50000"/>
                  </a:path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提交订单可以选择优惠券或者乐币支付</a:t>
            </a:r>
            <a:endParaRPr lang="en-US" altLang="zh-CN" b="1" dirty="0">
              <a:gradFill>
                <a:gsLst>
                  <a:gs pos="100000">
                    <a:srgbClr val="398EB6"/>
                  </a:gs>
                  <a:gs pos="0">
                    <a:srgbClr val="B4DAF1"/>
                  </a:gs>
                </a:gsLst>
                <a:path path="circle">
                  <a:fillToRect l="50000" t="50000" r="50000" b="50000"/>
                </a:path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Line 19"/>
          <p:cNvSpPr>
            <a:spLocks noChangeAspect="1" noChangeShapeType="1"/>
          </p:cNvSpPr>
          <p:nvPr/>
        </p:nvSpPr>
        <p:spPr bwMode="auto">
          <a:xfrm flipH="1">
            <a:off x="2492019" y="3100330"/>
            <a:ext cx="5449641" cy="0"/>
          </a:xfrm>
          <a:prstGeom prst="line">
            <a:avLst/>
          </a:prstGeom>
          <a:noFill/>
          <a:ln w="9525" cap="flat" cmpd="sng">
            <a:solidFill>
              <a:srgbClr val="398EB6"/>
            </a:solidFill>
            <a:round/>
            <a:headEnd type="oval" w="med" len="med"/>
          </a:ln>
          <a:effectLst/>
        </p:spPr>
        <p:txBody>
          <a:bodyPr/>
          <a:lstStyle/>
          <a:p>
            <a:pPr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20" name="Rectangle 20"/>
          <p:cNvSpPr>
            <a:spLocks noChangeAspect="1" noChangeArrowheads="1"/>
          </p:cNvSpPr>
          <p:nvPr/>
        </p:nvSpPr>
        <p:spPr bwMode="auto">
          <a:xfrm>
            <a:off x="393700" y="2694940"/>
            <a:ext cx="4907280" cy="1087755"/>
          </a:xfrm>
          <a:prstGeom prst="rect">
            <a:avLst/>
          </a:prstGeom>
          <a:noFill/>
          <a:ln w="9525" cap="flat" cmpd="sng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b="1" dirty="0">
                <a:gradFill>
                  <a:gsLst>
                    <a:gs pos="100000">
                      <a:srgbClr val="398EB6"/>
                    </a:gs>
                    <a:gs pos="0">
                      <a:srgbClr val="B4DAF1"/>
                    </a:gs>
                  </a:gsLst>
                  <a:path path="circle">
                    <a:fillToRect l="50000" t="50000" r="50000" b="50000"/>
                  </a:path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如果金额不够必须输入你的银行卡号</a:t>
            </a:r>
            <a:r>
              <a:rPr lang="zh-CN" altLang="en-US" b="1" dirty="0">
                <a:gradFill>
                  <a:gsLst>
                    <a:gs pos="100000">
                      <a:srgbClr val="398EB6"/>
                    </a:gs>
                    <a:gs pos="0">
                      <a:srgbClr val="B4DAF1"/>
                    </a:gs>
                  </a:gsLst>
                  <a:path path="circle">
                    <a:fillToRect l="50000" t="50000" r="50000" b="50000"/>
                  </a:path>
                </a:gra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进行充值</a:t>
            </a:r>
            <a:endParaRPr lang="zh-CN" altLang="en-US" b="1" dirty="0">
              <a:gradFill>
                <a:gsLst>
                  <a:gs pos="100000">
                    <a:srgbClr val="398EB6"/>
                  </a:gs>
                  <a:gs pos="0">
                    <a:srgbClr val="B4DAF1"/>
                  </a:gs>
                </a:gsLst>
                <a:path path="circle">
                  <a:fillToRect l="50000" t="50000" r="50000" b="50000"/>
                </a:path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endParaRPr lang="zh-CN" altLang="en-US" b="1" dirty="0">
              <a:gradFill>
                <a:gsLst>
                  <a:gs pos="100000">
                    <a:srgbClr val="398EB6"/>
                  </a:gs>
                  <a:gs pos="0">
                    <a:srgbClr val="B4DAF1"/>
                  </a:gs>
                </a:gsLst>
                <a:path path="circle">
                  <a:fillToRect l="50000" t="50000" r="50000" b="50000"/>
                </a:path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endParaRPr lang="zh-CN" altLang="en-US" b="1" dirty="0">
              <a:gradFill>
                <a:gsLst>
                  <a:gs pos="100000">
                    <a:srgbClr val="398EB6"/>
                  </a:gs>
                  <a:gs pos="0">
                    <a:srgbClr val="B4DAF1"/>
                  </a:gs>
                </a:gsLst>
                <a:path path="circle">
                  <a:fillToRect l="50000" t="50000" r="50000" b="50000"/>
                </a:path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Line 21"/>
          <p:cNvSpPr>
            <a:spLocks noChangeAspect="1" noChangeShapeType="1"/>
          </p:cNvSpPr>
          <p:nvPr/>
        </p:nvSpPr>
        <p:spPr bwMode="auto">
          <a:xfrm flipH="1">
            <a:off x="2492019" y="2394162"/>
            <a:ext cx="7006311" cy="0"/>
          </a:xfrm>
          <a:prstGeom prst="line">
            <a:avLst/>
          </a:prstGeom>
          <a:noFill/>
          <a:ln w="9525" cap="flat" cmpd="sng">
            <a:solidFill>
              <a:srgbClr val="398EB6"/>
            </a:solidFill>
            <a:round/>
            <a:headEnd type="oval" w="med" len="med"/>
          </a:ln>
          <a:effectLst/>
        </p:spPr>
        <p:txBody>
          <a:bodyPr/>
          <a:lstStyle/>
          <a:p>
            <a:pPr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22" name="Rectangle 22"/>
          <p:cNvSpPr>
            <a:spLocks noChangeAspect="1" noChangeArrowheads="1"/>
          </p:cNvSpPr>
          <p:nvPr/>
        </p:nvSpPr>
        <p:spPr bwMode="auto">
          <a:xfrm>
            <a:off x="104140" y="1813560"/>
            <a:ext cx="5453380" cy="423545"/>
          </a:xfrm>
          <a:prstGeom prst="rect">
            <a:avLst/>
          </a:prstGeom>
          <a:noFill/>
          <a:ln w="9525" cap="flat" cmpd="sng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b="1" dirty="0">
                <a:gradFill>
                  <a:gsLst>
                    <a:gs pos="100000">
                      <a:srgbClr val="398EB6"/>
                    </a:gs>
                    <a:gs pos="0">
                      <a:srgbClr val="B4DAF1"/>
                    </a:gs>
                  </a:gsLst>
                  <a:path path="circle">
                    <a:fillToRect l="50000" t="50000" r="50000" b="50000"/>
                  </a:path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如果金额足够，则输入你的支付密码，则购买成功</a:t>
            </a:r>
            <a:endParaRPr lang="zh-CN" altLang="en-US" b="1" dirty="0">
              <a:gradFill>
                <a:gsLst>
                  <a:gs pos="100000">
                    <a:srgbClr val="398EB6"/>
                  </a:gs>
                  <a:gs pos="0">
                    <a:srgbClr val="B4DAF1"/>
                  </a:gs>
                </a:gsLst>
                <a:path path="circle">
                  <a:fillToRect l="50000" t="50000" r="50000" b="50000"/>
                </a:path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Line 25"/>
          <p:cNvSpPr>
            <a:spLocks noChangeAspect="1" noChangeShapeType="1"/>
          </p:cNvSpPr>
          <p:nvPr/>
        </p:nvSpPr>
        <p:spPr bwMode="auto">
          <a:xfrm flipV="1">
            <a:off x="3041368" y="5490431"/>
            <a:ext cx="7145322" cy="0"/>
          </a:xfrm>
          <a:prstGeom prst="line">
            <a:avLst/>
          </a:prstGeom>
          <a:noFill/>
          <a:ln w="28575" cap="flat" cmpd="sng">
            <a:gradFill flip="none" rotWithShape="1">
              <a:gsLst>
                <a:gs pos="0">
                  <a:srgbClr val="398EB6"/>
                </a:gs>
                <a:gs pos="100000">
                  <a:srgbClr val="B4DAF1"/>
                </a:gs>
              </a:gsLst>
              <a:lin ang="0" scaled="1"/>
              <a:tileRect/>
            </a:gradFill>
            <a:round/>
          </a:ln>
          <a:effectLst/>
        </p:spPr>
        <p:txBody>
          <a:bodyPr/>
          <a:lstStyle/>
          <a:p>
            <a:pPr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4768">
        <p:random/>
      </p:transition>
    </mc:Choice>
    <mc:Fallback>
      <p:transition spd="slow" advTm="4768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2" fill="hold" grpId="0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2" fill="hold" grpId="0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2" fill="hold" grpId="0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2" fill="hold" grpId="0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9" presetClass="entr" presetSubtype="0" decel="100000" fill="hold" grpId="0" nodeType="withEffect">
                                  <p:stCondLst>
                                    <p:cond delay="34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9" presetClass="entr" presetSubtype="0" decel="100000" fill="hold" grpId="0" nodeType="withEffect">
                                  <p:stCondLst>
                                    <p:cond delay="34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9" presetClass="entr" presetSubtype="0" decel="100000" fill="hold" grpId="0" nodeType="withEffect">
                                  <p:stCondLst>
                                    <p:cond delay="34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9" presetClass="entr" presetSubtype="0" decel="100000" fill="hold" grpId="0" nodeType="withEffect">
                                  <p:stCondLst>
                                    <p:cond delay="34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bldLvl="0" animBg="1"/>
      <p:bldP spid="17" grpId="0" animBg="1"/>
      <p:bldP spid="18" grpId="0" bldLvl="0" animBg="1"/>
      <p:bldP spid="19" grpId="0" animBg="1"/>
      <p:bldP spid="20" grpId="0" bldLvl="0" animBg="1"/>
      <p:bldP spid="21" grpId="0" animBg="1"/>
      <p:bldP spid="22" grpId="0" bldLvl="0" animBg="1"/>
      <p:bldP spid="23" grpId="0" animBg="1"/>
    </p:bldLst>
  </p:timing>
</p:sld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rgbClr val="011925"/>
            </a:gs>
            <a:gs pos="50000">
              <a:srgbClr val="07405E"/>
            </a:gs>
            <a:gs pos="100000">
              <a:srgbClr val="011925"/>
            </a:gs>
          </a:gsLst>
          <a:lin ang="5400000" scaled="1"/>
          <a:tileRect/>
        </a:gradFill>
        <a:ln>
          <a:noFill/>
        </a:ln>
      </a:spPr>
      <a:bodyPr rtlCol="0" anchor="ctr"/>
      <a:lstStyle>
        <a:defPPr algn="ctr">
          <a:defRPr sz="1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1239</Words>
  <Application>WPS 演示</Application>
  <PresentationFormat>自定义</PresentationFormat>
  <Paragraphs>183</Paragraphs>
  <Slides>16</Slides>
  <Notes>25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35" baseType="lpstr">
      <vt:lpstr>Arial</vt:lpstr>
      <vt:lpstr>宋体</vt:lpstr>
      <vt:lpstr>Wingdings</vt:lpstr>
      <vt:lpstr>微软雅黑</vt:lpstr>
      <vt:lpstr>Calibri</vt:lpstr>
      <vt:lpstr>Open Sans</vt:lpstr>
      <vt:lpstr>Open Sans</vt:lpstr>
      <vt:lpstr>Arial Unicode MS</vt:lpstr>
      <vt:lpstr>Edwardian Script ITC</vt:lpstr>
      <vt:lpstr>方正铁筋隶书简体</vt:lpstr>
      <vt:lpstr>方正兰亭中黑_GBK</vt:lpstr>
      <vt:lpstr>方正兰亭黑_GBK</vt:lpstr>
      <vt:lpstr>方正正纤黑简体</vt:lpstr>
      <vt:lpstr>华文黑体</vt:lpstr>
      <vt:lpstr>方正兰亭中粗黑_GBK</vt:lpstr>
      <vt:lpstr>Segoe Print</vt:lpstr>
      <vt:lpstr>隶书</vt:lpstr>
      <vt:lpstr>黑体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www.1ppt.com</dc:title>
  <dc:creator>www.1ppt.com</dc:creator>
  <cp:keywords>www.1ppt.com</cp:keywords>
  <cp:lastModifiedBy>Administrator</cp:lastModifiedBy>
  <cp:revision>56</cp:revision>
  <dcterms:created xsi:type="dcterms:W3CDTF">2013-01-29T02:50:00Z</dcterms:created>
  <dcterms:modified xsi:type="dcterms:W3CDTF">2017-06-15T01:46:33Z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2052-10.1.0.6490</vt:lpwstr>
  </property>
</Properties>
</file>