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3"/>
    <p:sldMasterId id="2147483663" r:id="rId4"/>
    <p:sldMasterId id="2147483666" r:id="rId5"/>
  </p:sldMasterIdLst>
  <p:notesMasterIdLst>
    <p:notesMasterId r:id="rId7"/>
  </p:notesMasterIdLst>
  <p:sldIdLst>
    <p:sldId id="258" r:id="rId6"/>
    <p:sldId id="262" r:id="rId8"/>
    <p:sldId id="266" r:id="rId9"/>
    <p:sldId id="282" r:id="rId10"/>
    <p:sldId id="263" r:id="rId11"/>
    <p:sldId id="283" r:id="rId12"/>
    <p:sldId id="270" r:id="rId13"/>
    <p:sldId id="278" r:id="rId14"/>
    <p:sldId id="268" r:id="rId15"/>
    <p:sldId id="264" r:id="rId16"/>
    <p:sldId id="267" r:id="rId17"/>
    <p:sldId id="271" r:id="rId18"/>
    <p:sldId id="293" r:id="rId19"/>
    <p:sldId id="292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42D"/>
    <a:srgbClr val="F65425"/>
    <a:srgbClr val="FA3B00"/>
    <a:srgbClr val="FB5F18"/>
    <a:srgbClr val="F44F28"/>
    <a:srgbClr val="FA5C1D"/>
    <a:srgbClr val="F95922"/>
    <a:srgbClr val="E93A2F"/>
    <a:srgbClr val="FF4707"/>
    <a:srgbClr val="42B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E:\&#21531;&#26041;\03 &#25112;&#30053;\&#34701;&#36164;\&#19994;&#21153;&#25968;&#25454;&#19968;&#35272;-&#34701;&#36164; V2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E:\&#21531;&#26041;\03 &#25112;&#30053;\&#34701;&#36164;\&#19994;&#21153;&#25968;&#25454;&#19968;&#35272;-&#34701;&#36164; V2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zg\Desktop\&#22270;(2)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zg\Desktop\&#22270;(2)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zg\Desktop\&#22270;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200" b="0" i="0" u="none" strike="noStrike" kern="1200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r>
              <a:rPr lang="en-US" sz="1600" b="1">
                <a:latin typeface="微软雅黑" pitchFamily="34" charset="-122"/>
                <a:ea typeface="微软雅黑" pitchFamily="34" charset="-122"/>
              </a:rPr>
              <a:t>2014-2015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平台客户季度活跃度</a:t>
            </a:r>
            <a:endParaRPr lang="zh-CN" sz="1600" b="1">
              <a:latin typeface="微软雅黑" pitchFamily="34" charset="-122"/>
              <a:ea typeface="微软雅黑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4009201388889"/>
          <c:y val="0.285590972222222"/>
          <c:w val="0.828109027777778"/>
          <c:h val="0.568352289297171"/>
        </c:manualLayout>
      </c:layout>
      <c:lineChart>
        <c:grouping val="standard"/>
        <c:varyColors val="0"/>
        <c:ser>
          <c:idx val="0"/>
          <c:order val="0"/>
          <c:tx>
            <c:strRef>
              <c:f>活跃客户数!$B$35</c:f>
              <c:strCache>
                <c:ptCount val="1"/>
                <c:pt idx="0">
                  <c:v>活跃客户数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strRef>
              <c:f>活跃客户数!$A$36:$A$43</c:f>
              <c:strCache>
                <c:ptCount val="8"/>
                <c:pt idx="0">
                  <c:v>2014Q1</c:v>
                </c:pt>
                <c:pt idx="1">
                  <c:v>2014Q2</c:v>
                </c:pt>
                <c:pt idx="2">
                  <c:v>2014Q3</c:v>
                </c:pt>
                <c:pt idx="3">
                  <c:v>2014Q4</c:v>
                </c:pt>
                <c:pt idx="4">
                  <c:v>2015Q1</c:v>
                </c:pt>
                <c:pt idx="5">
                  <c:v>2015Q2</c:v>
                </c:pt>
                <c:pt idx="6">
                  <c:v>2015Q3</c:v>
                </c:pt>
                <c:pt idx="7">
                  <c:v>2015Q4</c:v>
                </c:pt>
              </c:strCache>
            </c:strRef>
          </c:cat>
          <c:val>
            <c:numRef>
              <c:f>活跃客户数!$B$36:$B$43</c:f>
              <c:numCache>
                <c:formatCode>General</c:formatCode>
                <c:ptCount val="8"/>
                <c:pt idx="0" c:formatCode="General">
                  <c:v>33</c:v>
                </c:pt>
                <c:pt idx="1" c:formatCode="General">
                  <c:v>74</c:v>
                </c:pt>
                <c:pt idx="2" c:formatCode="General">
                  <c:v>114</c:v>
                </c:pt>
                <c:pt idx="3" c:formatCode="General">
                  <c:v>132</c:v>
                </c:pt>
                <c:pt idx="4" c:formatCode="General">
                  <c:v>158</c:v>
                </c:pt>
                <c:pt idx="5" c:formatCode="General">
                  <c:v>206</c:v>
                </c:pt>
                <c:pt idx="6" c:formatCode="General">
                  <c:v>236</c:v>
                </c:pt>
                <c:pt idx="7" c:formatCode="General">
                  <c:v>256</c:v>
                </c:pt>
              </c:numCache>
            </c:numRef>
          </c:val>
          <c:smooth val="1"/>
        </c:ser>
        <c:dLbls>
          <c:dLblPos val="r"/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1"/>
        <c:axId val="268072960"/>
        <c:axId val="268072400"/>
      </c:lineChart>
      <c:catAx>
        <c:axId val="268072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pPr>
          </a:p>
        </c:txPr>
        <c:crossAx val="268072400"/>
        <c:crosses val="autoZero"/>
        <c:auto val="1"/>
        <c:lblAlgn val="ctr"/>
        <c:lblOffset val="100"/>
        <c:tickMarkSkip val="1"/>
        <c:noMultiLvlLbl val="0"/>
      </c:catAx>
      <c:valAx>
        <c:axId val="268072400"/>
        <c:scaling>
          <c:orientation val="minMax"/>
          <c:max val="260"/>
          <c:min val="0"/>
        </c:scaling>
        <c:delete val="0"/>
        <c:axPos val="l"/>
        <c:majorGridlines>
          <c:spPr>
            <a:noFill/>
            <a:ln w="9525" cap="flat" cmpd="sng" algn="ctr">
              <a:noFill/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pPr>
          </a:p>
        </c:txPr>
        <c:crossAx val="268072960"/>
        <c:crosses val="autoZero"/>
        <c:crossBetween val="between"/>
        <c:majorUnit val="52"/>
        <c:minorUnit val="26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55147801795646"/>
          <c:y val="0.160208515602216"/>
          <c:w val="0.728751010758577"/>
          <c:h val="0.1004877515310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Cambria Math" pitchFamily="18" charset="0"/>
              <a:ea typeface="Cambria Math" pitchFamily="18" charset="0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000">
          <a:solidFill>
            <a:schemeClr val="tx1"/>
          </a:solidFill>
          <a:latin typeface="Cambria Math" pitchFamily="18" charset="0"/>
          <a:ea typeface="Cambria Math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1" i="0" u="none" strike="noStrike" kern="1200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r>
              <a:rPr lang="en-US" sz="1600" b="1"/>
              <a:t>2014-2015</a:t>
            </a:r>
            <a:r>
              <a:rPr lang="zh-CN" sz="1600" b="1"/>
              <a:t>平台供应商季度活跃度</a:t>
            </a:r>
            <a:endParaRPr lang="zh-CN" sz="1600" b="1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4009201388889"/>
          <c:y val="0.285590972222222"/>
          <c:w val="0.828109027777778"/>
          <c:h val="0.568352289297171"/>
        </c:manualLayout>
      </c:layout>
      <c:lineChart>
        <c:grouping val="standard"/>
        <c:varyColors val="0"/>
        <c:ser>
          <c:idx val="0"/>
          <c:order val="0"/>
          <c:tx>
            <c:strRef>
              <c:f>活跃客户数!$J$36</c:f>
              <c:strCache>
                <c:ptCount val="1"/>
                <c:pt idx="0">
                  <c:v>活跃供应商数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strRef>
              <c:f>活跃客户数!$I$37:$I$44</c:f>
              <c:strCache>
                <c:ptCount val="8"/>
                <c:pt idx="0">
                  <c:v>2014Q1</c:v>
                </c:pt>
                <c:pt idx="1">
                  <c:v>2014Q2</c:v>
                </c:pt>
                <c:pt idx="2">
                  <c:v>2014Q3</c:v>
                </c:pt>
                <c:pt idx="3">
                  <c:v>2014Q4</c:v>
                </c:pt>
                <c:pt idx="4">
                  <c:v>2015Q1</c:v>
                </c:pt>
                <c:pt idx="5">
                  <c:v>2015Q2</c:v>
                </c:pt>
                <c:pt idx="6">
                  <c:v>2015Q3</c:v>
                </c:pt>
                <c:pt idx="7">
                  <c:v>2015Q4</c:v>
                </c:pt>
              </c:strCache>
            </c:strRef>
          </c:cat>
          <c:val>
            <c:numRef>
              <c:f>活跃客户数!$J$37:$J$44</c:f>
              <c:numCache>
                <c:formatCode>General</c:formatCode>
                <c:ptCount val="8"/>
                <c:pt idx="0" c:formatCode="General">
                  <c:v>27</c:v>
                </c:pt>
                <c:pt idx="1" c:formatCode="General">
                  <c:v>47</c:v>
                </c:pt>
                <c:pt idx="2" c:formatCode="General">
                  <c:v>68</c:v>
                </c:pt>
                <c:pt idx="3" c:formatCode="General">
                  <c:v>78</c:v>
                </c:pt>
                <c:pt idx="4" c:formatCode="General">
                  <c:v>79</c:v>
                </c:pt>
                <c:pt idx="5" c:formatCode="General">
                  <c:v>136</c:v>
                </c:pt>
                <c:pt idx="6" c:formatCode="General">
                  <c:v>171</c:v>
                </c:pt>
                <c:pt idx="7" c:formatCode="General">
                  <c:v>149</c:v>
                </c:pt>
              </c:numCache>
            </c:numRef>
          </c:val>
          <c:smooth val="1"/>
        </c:ser>
        <c:dLbls>
          <c:dLblPos val="r"/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1"/>
        <c:axId val="260677808"/>
        <c:axId val="260676688"/>
      </c:lineChart>
      <c:catAx>
        <c:axId val="26067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</a:p>
        </c:txPr>
        <c:crossAx val="260676688"/>
        <c:crosses val="autoZero"/>
        <c:auto val="1"/>
        <c:lblAlgn val="ctr"/>
        <c:lblOffset val="100"/>
        <c:tickMarkSkip val="1"/>
        <c:noMultiLvlLbl val="0"/>
      </c:catAx>
      <c:valAx>
        <c:axId val="260676688"/>
        <c:scaling>
          <c:orientation val="minMax"/>
          <c:max val="180"/>
          <c:min val="0"/>
        </c:scaling>
        <c:delete val="0"/>
        <c:axPos val="l"/>
        <c:majorGridlines>
          <c:spPr>
            <a:noFill/>
            <a:ln w="9525" cap="flat" cmpd="sng" algn="ctr">
              <a:noFill/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</a:p>
        </c:txPr>
        <c:crossAx val="260677808"/>
        <c:crosses val="autoZero"/>
        <c:crossBetween val="between"/>
        <c:majorUnit val="36"/>
        <c:minorUnit val="18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55147801795646"/>
          <c:y val="0.160208515602216"/>
          <c:w val="0.728751010758577"/>
          <c:h val="0.1004877515310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000">
          <a:solidFill>
            <a:schemeClr val="tx1"/>
          </a:solidFill>
          <a:latin typeface="微软雅黑" pitchFamily="34" charset="-122"/>
          <a:ea typeface="微软雅黑" pitchFamily="34" charset="-122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1" i="0" u="none" strike="noStrike" kern="1200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r>
              <a:rPr lang="en-US" sz="1400" b="1"/>
              <a:t>2015-2018</a:t>
            </a:r>
            <a:r>
              <a:rPr lang="zh-CN" sz="1400" b="1"/>
              <a:t>平台交易量</a:t>
            </a:r>
            <a:endParaRPr lang="zh-CN" sz="1400" b="1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4009201388889"/>
          <c:y val="0.285590972222222"/>
          <c:w val="0.828109027777778"/>
          <c:h val="0.568352289297171"/>
        </c:manualLayout>
      </c:layout>
      <c:lineChart>
        <c:grouping val="standard"/>
        <c:varyColors val="0"/>
        <c:ser>
          <c:idx val="0"/>
          <c:order val="0"/>
          <c:tx>
            <c:strRef>
              <c:f>平台展望!$A$2</c:f>
              <c:strCache>
                <c:ptCount val="1"/>
                <c:pt idx="0">
                  <c:v>交易量（万吨）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overflow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平台展望!$B$1:$E$1</c:f>
              <c:strCache>
                <c:ptCount val="4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</c:strCache>
            </c:strRef>
          </c:cat>
          <c:val>
            <c:numRef>
              <c:f>平台展望!$B$2:$E$2</c:f>
              <c:numCache>
                <c:formatCode>General</c:formatCode>
                <c:ptCount val="4"/>
                <c:pt idx="0" c:formatCode="General">
                  <c:v>70</c:v>
                </c:pt>
                <c:pt idx="1" c:formatCode="General">
                  <c:v>300</c:v>
                </c:pt>
                <c:pt idx="2" c:formatCode="General">
                  <c:v>900</c:v>
                </c:pt>
                <c:pt idx="3" c:formatCode="General">
                  <c:v>1800</c:v>
                </c:pt>
              </c:numCache>
            </c:numRef>
          </c:val>
          <c:smooth val="1"/>
        </c:ser>
        <c:dLbls>
          <c:dLblPos val="r"/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1"/>
        <c:axId val="99206848"/>
        <c:axId val="180919232"/>
      </c:lineChart>
      <c:catAx>
        <c:axId val="9920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</a:p>
        </c:txPr>
        <c:crossAx val="180919232"/>
        <c:crosses val="autoZero"/>
        <c:auto val="1"/>
        <c:lblAlgn val="ctr"/>
        <c:lblOffset val="100"/>
        <c:tickMarkSkip val="1"/>
        <c:noMultiLvlLbl val="0"/>
      </c:catAx>
      <c:valAx>
        <c:axId val="180919232"/>
        <c:scaling>
          <c:orientation val="minMax"/>
          <c:max val="2000"/>
          <c:min val="0"/>
        </c:scaling>
        <c:delete val="0"/>
        <c:axPos val="l"/>
        <c:majorGridlines>
          <c:spPr>
            <a:noFill/>
            <a:ln w="9525" cap="flat" cmpd="sng" algn="ctr">
              <a:noFill/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</a:p>
        </c:txPr>
        <c:crossAx val="99206848"/>
        <c:crosses val="autoZero"/>
        <c:crossBetween val="between"/>
        <c:majorUnit val="700"/>
        <c:minorUnit val="35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55147801795646"/>
          <c:y val="0.160208515602216"/>
          <c:w val="0.728751010758577"/>
          <c:h val="0.1004877515310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000">
          <a:solidFill>
            <a:schemeClr val="tx1"/>
          </a:solidFill>
          <a:latin typeface="微软雅黑" pitchFamily="34" charset="-122"/>
          <a:ea typeface="微软雅黑" pitchFamily="34" charset="-122"/>
        </a:defRPr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1" i="0" u="none" strike="noStrike" kern="1200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r>
              <a:rPr lang="en-US" sz="1400" b="1"/>
              <a:t>2015-2018</a:t>
            </a:r>
            <a:r>
              <a:rPr lang="zh-CN" sz="1400" b="1"/>
              <a:t>平台交易额</a:t>
            </a:r>
            <a:endParaRPr lang="zh-CN" sz="1400" b="1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4009201388889"/>
          <c:y val="0.285590972222222"/>
          <c:w val="0.828109027777778"/>
          <c:h val="0.568352289297171"/>
        </c:manualLayout>
      </c:layout>
      <c:lineChart>
        <c:grouping val="standard"/>
        <c:varyColors val="0"/>
        <c:ser>
          <c:idx val="0"/>
          <c:order val="0"/>
          <c:tx>
            <c:strRef>
              <c:f>平台展望!$A$3</c:f>
              <c:strCache>
                <c:ptCount val="1"/>
                <c:pt idx="0">
                  <c:v>交易额（亿元）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overflow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平台展望!$B$1:$E$1</c:f>
              <c:strCache>
                <c:ptCount val="4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</c:strCache>
            </c:strRef>
          </c:cat>
          <c:val>
            <c:numRef>
              <c:f>平台展望!$B$3:$E$3</c:f>
              <c:numCache>
                <c:formatCode>General</c:formatCode>
                <c:ptCount val="4"/>
                <c:pt idx="0" c:formatCode="General">
                  <c:v>40</c:v>
                </c:pt>
                <c:pt idx="1" c:formatCode="General">
                  <c:v>200</c:v>
                </c:pt>
                <c:pt idx="2" c:formatCode="General">
                  <c:v>600</c:v>
                </c:pt>
                <c:pt idx="3" c:formatCode="General">
                  <c:v>1200</c:v>
                </c:pt>
              </c:numCache>
            </c:numRef>
          </c:val>
          <c:smooth val="1"/>
        </c:ser>
        <c:dLbls>
          <c:dLblPos val="r"/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1"/>
        <c:axId val="180921472"/>
        <c:axId val="180922032"/>
      </c:lineChart>
      <c:catAx>
        <c:axId val="180921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</a:p>
        </c:txPr>
        <c:crossAx val="180922032"/>
        <c:crosses val="autoZero"/>
        <c:auto val="1"/>
        <c:lblAlgn val="ctr"/>
        <c:lblOffset val="100"/>
        <c:tickMarkSkip val="1"/>
        <c:noMultiLvlLbl val="0"/>
      </c:catAx>
      <c:valAx>
        <c:axId val="180922032"/>
        <c:scaling>
          <c:orientation val="minMax"/>
          <c:max val="1500"/>
        </c:scaling>
        <c:delete val="0"/>
        <c:axPos val="l"/>
        <c:majorGridlines>
          <c:spPr>
            <a:noFill/>
            <a:ln w="9525" cap="flat" cmpd="sng" algn="ctr">
              <a:noFill/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</a:p>
        </c:txPr>
        <c:crossAx val="180921472"/>
        <c:crosses val="autoZero"/>
        <c:crossBetween val="between"/>
        <c:majorUnit val="500"/>
        <c:minorUnit val="25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55147801795646"/>
          <c:y val="0.160208515602216"/>
          <c:w val="0.728751010758577"/>
          <c:h val="0.1004877515310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000">
          <a:solidFill>
            <a:schemeClr val="tx1"/>
          </a:solidFill>
          <a:latin typeface="微软雅黑" pitchFamily="34" charset="-122"/>
          <a:ea typeface="微软雅黑" pitchFamily="34" charset="-122"/>
        </a:defRPr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1" i="0" u="none" strike="noStrike" kern="1200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r>
              <a:rPr lang="en-US" sz="1400" b="1"/>
              <a:t>2015-2018</a:t>
            </a:r>
            <a:r>
              <a:rPr lang="zh-CN" sz="1400" b="1"/>
              <a:t>平台毛利</a:t>
            </a:r>
            <a:endParaRPr lang="zh-CN" sz="1400" b="1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4009201388889"/>
          <c:y val="0.285590972222222"/>
          <c:w val="0.828109027777778"/>
          <c:h val="0.568352289297171"/>
        </c:manualLayout>
      </c:layout>
      <c:lineChart>
        <c:grouping val="standard"/>
        <c:varyColors val="0"/>
        <c:ser>
          <c:idx val="1"/>
          <c:order val="0"/>
          <c:tx>
            <c:strRef>
              <c:f>平台展望!$A$4</c:f>
              <c:strCache>
                <c:ptCount val="1"/>
                <c:pt idx="0">
                  <c:v>毛利（亿）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overflow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平台展望!$B$1:$E$1</c:f>
              <c:strCache>
                <c:ptCount val="4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</c:strCache>
            </c:strRef>
          </c:cat>
          <c:val>
            <c:numRef>
              <c:f>平台展望!$B$4:$E$4</c:f>
              <c:numCache>
                <c:formatCode>General</c:formatCode>
                <c:ptCount val="4"/>
                <c:pt idx="0" c:formatCode="General">
                  <c:v>0.1</c:v>
                </c:pt>
                <c:pt idx="1" c:formatCode="General">
                  <c:v>0.3</c:v>
                </c:pt>
                <c:pt idx="2" c:formatCode="General">
                  <c:v>0.9</c:v>
                </c:pt>
                <c:pt idx="3" c:formatCode="General">
                  <c:v>1.8</c:v>
                </c:pt>
              </c:numCache>
            </c:numRef>
          </c:val>
          <c:smooth val="1"/>
        </c:ser>
        <c:dLbls>
          <c:dLblPos val="r"/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1"/>
        <c:axId val="180924272"/>
        <c:axId val="180924832"/>
      </c:lineChart>
      <c:catAx>
        <c:axId val="180924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</a:p>
        </c:txPr>
        <c:crossAx val="180924832"/>
        <c:crosses val="autoZero"/>
        <c:auto val="1"/>
        <c:lblAlgn val="ctr"/>
        <c:lblOffset val="100"/>
        <c:tickMarkSkip val="1"/>
        <c:noMultiLvlLbl val="0"/>
      </c:catAx>
      <c:valAx>
        <c:axId val="180924832"/>
        <c:scaling>
          <c:orientation val="minMax"/>
          <c:max val="2"/>
          <c:min val="0"/>
        </c:scaling>
        <c:delete val="0"/>
        <c:axPos val="l"/>
        <c:majorGridlines>
          <c:spPr>
            <a:noFill/>
            <a:ln w="9525" cap="flat" cmpd="sng" algn="ctr">
              <a:noFill/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</a:p>
        </c:txPr>
        <c:crossAx val="180924272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08706770833333"/>
          <c:y val="0.151389236111111"/>
          <c:w val="0.195791666666667"/>
          <c:h val="0.07762291666666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000">
          <a:solidFill>
            <a:schemeClr val="tx1"/>
          </a:solidFill>
          <a:latin typeface="微软雅黑" pitchFamily="34" charset="-122"/>
          <a:ea typeface="微软雅黑" pitchFamily="34" charset="-122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B926C280-A626-4046-A9B8-7E29E950169C}" type="slidenum">
              <a:rPr lang="zh-CN" altLang="en-US" smtClean="0">
                <a:latin typeface="Calibri" pitchFamily="34" charset="0"/>
              </a:rPr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B926C280-A626-4046-A9B8-7E29E950169C}" type="slidenum">
              <a:rPr lang="zh-CN" altLang="en-US" smtClean="0">
                <a:latin typeface="Calibri" pitchFamily="34" charset="0"/>
              </a:rPr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8DE820D-7EFE-4715-9EC5-E9BDA5B6A9CB}" type="slidenum">
              <a:rPr lang="zh-CN" altLang="en-US" smtClean="0">
                <a:latin typeface="Calibri" pitchFamily="34" charset="0"/>
                <a:ea typeface="宋体" pitchFamily="2" charset="-122"/>
              </a:rPr>
            </a:fld>
            <a:endParaRPr lang="zh-CN" altLang="en-US" smtClean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任意多边形 222"/>
          <p:cNvSpPr/>
          <p:nvPr userDrawn="1"/>
        </p:nvSpPr>
        <p:spPr>
          <a:xfrm>
            <a:off x="10972917" y="6236768"/>
            <a:ext cx="1209449" cy="628826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rgbClr val="13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任意多边形 218"/>
          <p:cNvSpPr/>
          <p:nvPr userDrawn="1"/>
        </p:nvSpPr>
        <p:spPr>
          <a:xfrm>
            <a:off x="11063944" y="3867"/>
            <a:ext cx="1125467" cy="2164661"/>
          </a:xfrm>
          <a:custGeom>
            <a:avLst/>
            <a:gdLst>
              <a:gd name="connsiteX0" fmla="*/ 0 w 1125467"/>
              <a:gd name="connsiteY0" fmla="*/ 0 h 2164661"/>
              <a:gd name="connsiteX1" fmla="*/ 1125467 w 1125467"/>
              <a:gd name="connsiteY1" fmla="*/ 446646 h 2164661"/>
              <a:gd name="connsiteX2" fmla="*/ 1125467 w 1125467"/>
              <a:gd name="connsiteY2" fmla="*/ 1567833 h 2164661"/>
              <a:gd name="connsiteX3" fmla="*/ 1057407 w 1125467"/>
              <a:gd name="connsiteY3" fmla="*/ 1626165 h 2164661"/>
              <a:gd name="connsiteX4" fmla="*/ 67024 w 1125467"/>
              <a:gd name="connsiteY4" fmla="*/ 2164661 h 2164661"/>
              <a:gd name="connsiteX5" fmla="*/ 0 w 1125467"/>
              <a:gd name="connsiteY5" fmla="*/ 0 h 2164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5467" h="2164661">
                <a:moveTo>
                  <a:pt x="0" y="0"/>
                </a:moveTo>
                <a:lnTo>
                  <a:pt x="1125467" y="446646"/>
                </a:lnTo>
                <a:lnTo>
                  <a:pt x="1125467" y="1567833"/>
                </a:lnTo>
                <a:lnTo>
                  <a:pt x="1057407" y="1626165"/>
                </a:lnTo>
                <a:cubicBezTo>
                  <a:pt x="714055" y="1908585"/>
                  <a:pt x="331892" y="2129769"/>
                  <a:pt x="67024" y="2164661"/>
                </a:cubicBezTo>
                <a:cubicBezTo>
                  <a:pt x="233275" y="1965186"/>
                  <a:pt x="261531" y="661755"/>
                  <a:pt x="0" y="0"/>
                </a:cubicBezTo>
                <a:close/>
              </a:path>
            </a:pathLst>
          </a:custGeom>
          <a:solidFill>
            <a:srgbClr val="00C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任意多边形 210"/>
          <p:cNvSpPr/>
          <p:nvPr userDrawn="1"/>
        </p:nvSpPr>
        <p:spPr>
          <a:xfrm>
            <a:off x="-10795" y="4311650"/>
            <a:ext cx="1047750" cy="2183130"/>
          </a:xfrm>
          <a:custGeom>
            <a:avLst/>
            <a:gdLst>
              <a:gd name="connsiteX0" fmla="*/ 1866213 w 1984388"/>
              <a:gd name="connsiteY0" fmla="*/ 0 h 3816663"/>
              <a:gd name="connsiteX1" fmla="*/ 1984388 w 1984388"/>
              <a:gd name="connsiteY1" fmla="*/ 3816663 h 3816663"/>
              <a:gd name="connsiteX2" fmla="*/ 0 w 1984388"/>
              <a:gd name="connsiteY2" fmla="*/ 3029151 h 3816663"/>
              <a:gd name="connsiteX3" fmla="*/ 0 w 1984388"/>
              <a:gd name="connsiteY3" fmla="*/ 1052310 h 3816663"/>
              <a:gd name="connsiteX4" fmla="*/ 120001 w 1984388"/>
              <a:gd name="connsiteY4" fmla="*/ 949460 h 3816663"/>
              <a:gd name="connsiteX5" fmla="*/ 1866213 w 1984388"/>
              <a:gd name="connsiteY5" fmla="*/ 0 h 381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4388" h="3816663">
                <a:moveTo>
                  <a:pt x="1866213" y="0"/>
                </a:moveTo>
                <a:cubicBezTo>
                  <a:pt x="1573085" y="351709"/>
                  <a:pt x="1523264" y="2649876"/>
                  <a:pt x="1984388" y="3816663"/>
                </a:cubicBezTo>
                <a:lnTo>
                  <a:pt x="0" y="3029151"/>
                </a:lnTo>
                <a:lnTo>
                  <a:pt x="0" y="1052310"/>
                </a:lnTo>
                <a:lnTo>
                  <a:pt x="120001" y="949460"/>
                </a:lnTo>
                <a:cubicBezTo>
                  <a:pt x="725388" y="451507"/>
                  <a:pt x="1399206" y="61522"/>
                  <a:pt x="1866213" y="0"/>
                </a:cubicBezTo>
                <a:close/>
              </a:path>
            </a:pathLst>
          </a:custGeom>
          <a:solidFill>
            <a:srgbClr val="13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34432" y="1792395"/>
            <a:ext cx="7523136" cy="104467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 b="1">
                <a:ln w="3175">
                  <a:noFill/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82301" y="3030675"/>
            <a:ext cx="6027399" cy="73463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 b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209" name="任意多边形 208"/>
          <p:cNvSpPr/>
          <p:nvPr userDrawn="1"/>
        </p:nvSpPr>
        <p:spPr>
          <a:xfrm>
            <a:off x="-15875" y="4611370"/>
            <a:ext cx="2326005" cy="2244725"/>
          </a:xfrm>
          <a:custGeom>
            <a:avLst/>
            <a:gdLst>
              <a:gd name="connsiteX0" fmla="*/ 3976481 w 4275962"/>
              <a:gd name="connsiteY0" fmla="*/ 56 h 2880456"/>
              <a:gd name="connsiteX1" fmla="*/ 4275962 w 4275962"/>
              <a:gd name="connsiteY1" fmla="*/ 38832 h 2880456"/>
              <a:gd name="connsiteX2" fmla="*/ 3408565 w 4275962"/>
              <a:gd name="connsiteY2" fmla="*/ 2880456 h 2880456"/>
              <a:gd name="connsiteX3" fmla="*/ 0 w 4275962"/>
              <a:gd name="connsiteY3" fmla="*/ 2880456 h 2880456"/>
              <a:gd name="connsiteX4" fmla="*/ 1 w 4275962"/>
              <a:gd name="connsiteY4" fmla="*/ 1884170 h 2880456"/>
              <a:gd name="connsiteX5" fmla="*/ 3976481 w 4275962"/>
              <a:gd name="connsiteY5" fmla="*/ 56 h 2880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5962" h="2880456">
                <a:moveTo>
                  <a:pt x="3976481" y="56"/>
                </a:moveTo>
                <a:cubicBezTo>
                  <a:pt x="4102302" y="-958"/>
                  <a:pt x="4204243" y="11809"/>
                  <a:pt x="4275962" y="38832"/>
                </a:cubicBezTo>
                <a:cubicBezTo>
                  <a:pt x="4028977" y="409664"/>
                  <a:pt x="4050262" y="1983092"/>
                  <a:pt x="3408565" y="2880456"/>
                </a:cubicBezTo>
                <a:lnTo>
                  <a:pt x="0" y="2880456"/>
                </a:lnTo>
                <a:lnTo>
                  <a:pt x="1" y="1884170"/>
                </a:lnTo>
                <a:cubicBezTo>
                  <a:pt x="1044906" y="689524"/>
                  <a:pt x="3095736" y="7153"/>
                  <a:pt x="3976481" y="56"/>
                </a:cubicBezTo>
                <a:close/>
              </a:path>
            </a:pathLst>
          </a:custGeom>
          <a:solidFill>
            <a:srgbClr val="00C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任意多边形 212"/>
          <p:cNvSpPr/>
          <p:nvPr userDrawn="1"/>
        </p:nvSpPr>
        <p:spPr>
          <a:xfrm>
            <a:off x="9767045" y="-8833"/>
            <a:ext cx="2425159" cy="1633682"/>
          </a:xfrm>
          <a:custGeom>
            <a:avLst/>
            <a:gdLst>
              <a:gd name="connsiteX0" fmla="*/ 491954 w 2425159"/>
              <a:gd name="connsiteY0" fmla="*/ 0 h 1633682"/>
              <a:gd name="connsiteX1" fmla="*/ 2425159 w 2425159"/>
              <a:gd name="connsiteY1" fmla="*/ 0 h 1633682"/>
              <a:gd name="connsiteX2" fmla="*/ 2425158 w 2425159"/>
              <a:gd name="connsiteY2" fmla="*/ 565054 h 1633682"/>
              <a:gd name="connsiteX3" fmla="*/ 0 w 2425159"/>
              <a:gd name="connsiteY3" fmla="*/ 1611658 h 1633682"/>
              <a:gd name="connsiteX4" fmla="*/ 491954 w 2425159"/>
              <a:gd name="connsiteY4" fmla="*/ 0 h 163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159" h="1633682">
                <a:moveTo>
                  <a:pt x="491954" y="0"/>
                </a:moveTo>
                <a:lnTo>
                  <a:pt x="2425159" y="0"/>
                </a:lnTo>
                <a:lnTo>
                  <a:pt x="2425158" y="565054"/>
                </a:lnTo>
                <a:cubicBezTo>
                  <a:pt x="1747867" y="1339405"/>
                  <a:pt x="325406" y="1734271"/>
                  <a:pt x="0" y="1611658"/>
                </a:cubicBezTo>
                <a:cubicBezTo>
                  <a:pt x="140081" y="1401337"/>
                  <a:pt x="128009" y="508950"/>
                  <a:pt x="491954" y="0"/>
                </a:cubicBezTo>
                <a:close/>
              </a:path>
            </a:pathLst>
          </a:custGeom>
          <a:solidFill>
            <a:srgbClr val="13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任意多边形 214"/>
          <p:cNvSpPr/>
          <p:nvPr userDrawn="1"/>
        </p:nvSpPr>
        <p:spPr>
          <a:xfrm>
            <a:off x="11276685" y="5512160"/>
            <a:ext cx="912778" cy="135499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rgbClr val="00C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8" name="直接连接符 227"/>
          <p:cNvCxnSpPr/>
          <p:nvPr userDrawn="1"/>
        </p:nvCxnSpPr>
        <p:spPr>
          <a:xfrm>
            <a:off x="2392852" y="3147253"/>
            <a:ext cx="7523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矩形 228"/>
          <p:cNvSpPr/>
          <p:nvPr userDrawn="1"/>
        </p:nvSpPr>
        <p:spPr>
          <a:xfrm>
            <a:off x="0" y="-1"/>
            <a:ext cx="1926222" cy="16248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944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944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944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200" y="162000"/>
            <a:ext cx="10012363" cy="1080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264910"/>
            <a:ext cx="2743200" cy="365125"/>
          </a:xfrm>
        </p:spPr>
        <p:txBody>
          <a:bodyPr/>
          <a:lstStyle/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26491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264910"/>
            <a:ext cx="2743200" cy="365125"/>
          </a:xfrm>
        </p:spPr>
        <p:txBody>
          <a:bodyPr/>
          <a:lstStyle/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200" y="162000"/>
            <a:ext cx="8344800" cy="10800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45600" y="1803600"/>
            <a:ext cx="4737600" cy="285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59200" y="3463200"/>
            <a:ext cx="6184800" cy="2606400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234430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23443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234430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200" y="162000"/>
            <a:ext cx="8344800" cy="10800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45600" y="1803600"/>
            <a:ext cx="4737600" cy="285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59200" y="3463200"/>
            <a:ext cx="6184800" cy="2606400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234430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23443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234430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4281714"/>
            <a:ext cx="12192000" cy="2061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5805034"/>
            <a:ext cx="10515600" cy="417512"/>
          </a:xfrm>
        </p:spPr>
        <p:txBody>
          <a:bodyPr wrap="square"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7" b="1630"/>
          <a:stretch>
            <a:fillRect/>
          </a:stretch>
        </p:blipFill>
        <p:spPr>
          <a:xfrm>
            <a:off x="0" y="0"/>
            <a:ext cx="12192000" cy="4281714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4005943"/>
            <a:ext cx="12192000" cy="567842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4609191"/>
            <a:ext cx="10515600" cy="1176338"/>
          </a:xfrm>
        </p:spPr>
        <p:txBody>
          <a:bodyPr wrap="square" anchor="ctr" anchorCtr="0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5269437" y="2564083"/>
            <a:ext cx="1653126" cy="1917626"/>
          </a:xfrm>
          <a:custGeom>
            <a:avLst/>
            <a:gdLst>
              <a:gd name="connsiteX0" fmla="*/ 1188669 w 2377338"/>
              <a:gd name="connsiteY0" fmla="*/ 0 h 2757714"/>
              <a:gd name="connsiteX1" fmla="*/ 2377338 w 2377338"/>
              <a:gd name="connsiteY1" fmla="*/ 594335 h 2757714"/>
              <a:gd name="connsiteX2" fmla="*/ 2377338 w 2377338"/>
              <a:gd name="connsiteY2" fmla="*/ 2163379 h 2757714"/>
              <a:gd name="connsiteX3" fmla="*/ 1188669 w 2377338"/>
              <a:gd name="connsiteY3" fmla="*/ 2757714 h 2757714"/>
              <a:gd name="connsiteX4" fmla="*/ 0 w 2377338"/>
              <a:gd name="connsiteY4" fmla="*/ 2163379 h 2757714"/>
              <a:gd name="connsiteX5" fmla="*/ 0 w 2377338"/>
              <a:gd name="connsiteY5" fmla="*/ 594335 h 275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7338" h="2757714">
                <a:moveTo>
                  <a:pt x="1188669" y="0"/>
                </a:moveTo>
                <a:lnTo>
                  <a:pt x="2377338" y="594335"/>
                </a:lnTo>
                <a:lnTo>
                  <a:pt x="2377338" y="2163379"/>
                </a:lnTo>
                <a:lnTo>
                  <a:pt x="1188669" y="2757714"/>
                </a:lnTo>
                <a:lnTo>
                  <a:pt x="0" y="2163379"/>
                </a:lnTo>
                <a:lnTo>
                  <a:pt x="0" y="594335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LOGO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9200" y="1533600"/>
            <a:ext cx="9759600" cy="1879200"/>
          </a:xfrm>
        </p:spPr>
        <p:txBody>
          <a:bodyPr>
            <a:normAutofit/>
          </a:bodyPr>
          <a:lstStyle>
            <a:lvl1pPr marL="0" indent="0">
              <a:lnSpc>
                <a:spcPct val="170000"/>
              </a:lnSpc>
              <a:spcBef>
                <a:spcPts val="1200"/>
              </a:spcBef>
              <a:spcAft>
                <a:spcPts val="600"/>
              </a:spcAft>
              <a:buNone/>
              <a:defRPr sz="1800"/>
            </a:lvl1pPr>
            <a:lvl2pPr marL="536575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50867" y="410256"/>
            <a:ext cx="546098" cy="593585"/>
            <a:chOff x="1392693" y="990828"/>
            <a:chExt cx="328611" cy="357186"/>
          </a:xfrm>
        </p:grpSpPr>
        <p:sp>
          <p:nvSpPr>
            <p:cNvPr id="8" name="MH_Other_1"/>
            <p:cNvSpPr/>
            <p:nvPr>
              <p:custDataLst>
                <p:tags r:id="rId2"/>
              </p:custDataLst>
            </p:nvPr>
          </p:nvSpPr>
          <p:spPr>
            <a:xfrm>
              <a:off x="1424442" y="1051152"/>
              <a:ext cx="296862" cy="296862"/>
            </a:xfrm>
            <a:prstGeom prst="ellipse">
              <a:avLst/>
            </a:pr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MH_Other_2"/>
            <p:cNvSpPr/>
            <p:nvPr>
              <p:custDataLst>
                <p:tags r:id="rId3"/>
              </p:custDataLst>
            </p:nvPr>
          </p:nvSpPr>
          <p:spPr>
            <a:xfrm>
              <a:off x="1392693" y="990828"/>
              <a:ext cx="179387" cy="179387"/>
            </a:xfrm>
            <a:prstGeom prst="ellipse">
              <a:avLst/>
            </a:pr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399892"/>
            <a:ext cx="12192000" cy="458108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2"/>
              </a:gs>
              <a:gs pos="50000">
                <a:schemeClr val="accent3"/>
              </a:gs>
              <a:gs pos="100000">
                <a:schemeClr val="accent6"/>
              </a:gs>
              <a:gs pos="75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3371" y="2646362"/>
            <a:ext cx="6964136" cy="1209675"/>
          </a:xfrm>
        </p:spPr>
        <p:txBody>
          <a:bodyPr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33371" y="3863749"/>
            <a:ext cx="6964136" cy="50505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7" name="矩形 6"/>
          <p:cNvSpPr/>
          <p:nvPr userDrawn="1"/>
        </p:nvSpPr>
        <p:spPr>
          <a:xfrm>
            <a:off x="1" y="2815772"/>
            <a:ext cx="1567542" cy="8563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436915" y="2053772"/>
            <a:ext cx="2394855" cy="2394855"/>
          </a:xfrm>
          <a:prstGeom prst="ellipse">
            <a:avLst/>
          </a:prstGeom>
          <a:solidFill>
            <a:schemeClr val="bg1"/>
          </a:solidFill>
          <a:ln w="250825">
            <a:gradFill>
              <a:gsLst>
                <a:gs pos="0">
                  <a:schemeClr val="accent1"/>
                </a:gs>
                <a:gs pos="33000">
                  <a:schemeClr val="accent2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42103" y="1533600"/>
            <a:ext cx="10111696" cy="2033100"/>
          </a:xfrm>
        </p:spPr>
        <p:txBody>
          <a:bodyPr>
            <a:normAutofit/>
          </a:bodyPr>
          <a:lstStyle>
            <a:lvl1pPr marL="0" indent="0">
              <a:lnSpc>
                <a:spcPct val="170000"/>
              </a:lnSpc>
              <a:spcBef>
                <a:spcPts val="1200"/>
              </a:spcBef>
              <a:spcAft>
                <a:spcPts val="600"/>
              </a:spcAft>
              <a:buNone/>
              <a:defRPr sz="1800"/>
            </a:lvl1pPr>
            <a:lvl2pPr marL="536575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42103" y="4024083"/>
            <a:ext cx="10111696" cy="2033100"/>
          </a:xfrm>
        </p:spPr>
        <p:txBody>
          <a:bodyPr>
            <a:normAutofit/>
          </a:bodyPr>
          <a:lstStyle>
            <a:lvl1pPr marL="0" indent="0">
              <a:lnSpc>
                <a:spcPct val="170000"/>
              </a:lnSpc>
              <a:spcBef>
                <a:spcPts val="1200"/>
              </a:spcBef>
              <a:spcAft>
                <a:spcPts val="600"/>
              </a:spcAft>
              <a:buNone/>
              <a:defRPr sz="1800"/>
            </a:lvl1pPr>
            <a:lvl2pPr marL="536575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550867" y="410256"/>
            <a:ext cx="546098" cy="593585"/>
            <a:chOff x="1392693" y="990828"/>
            <a:chExt cx="328611" cy="357186"/>
          </a:xfrm>
        </p:grpSpPr>
        <p:sp>
          <p:nvSpPr>
            <p:cNvPr id="9" name="MH_Other_1"/>
            <p:cNvSpPr/>
            <p:nvPr>
              <p:custDataLst>
                <p:tags r:id="rId2"/>
              </p:custDataLst>
            </p:nvPr>
          </p:nvSpPr>
          <p:spPr>
            <a:xfrm>
              <a:off x="1424442" y="1051152"/>
              <a:ext cx="296862" cy="296862"/>
            </a:xfrm>
            <a:prstGeom prst="ellipse">
              <a:avLst/>
            </a:pr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Other_2"/>
            <p:cNvSpPr/>
            <p:nvPr>
              <p:custDataLst>
                <p:tags r:id="rId3"/>
              </p:custDataLst>
            </p:nvPr>
          </p:nvSpPr>
          <p:spPr>
            <a:xfrm>
              <a:off x="1392693" y="990828"/>
              <a:ext cx="179387" cy="179387"/>
            </a:xfrm>
            <a:prstGeom prst="ellipse">
              <a:avLst/>
            </a:pr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22000" y="2962800"/>
            <a:ext cx="5346000" cy="1015200"/>
          </a:xfrm>
        </p:spPr>
        <p:txBody>
          <a:bodyPr anchor="t" anchorCtr="0">
            <a:normAutofit/>
          </a:bodyPr>
          <a:lstStyle>
            <a:lvl1pPr algn="r">
              <a:defRPr sz="6000">
                <a:solidFill>
                  <a:schemeClr val="accent1"/>
                </a:solidFill>
                <a:latin typeface="方正舒体" pitchFamily="2" charset="-122"/>
                <a:ea typeface="方正舒体" pitchFamily="2" charset="-122"/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pic>
        <p:nvPicPr>
          <p:cNvPr id="3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77" y="996951"/>
            <a:ext cx="37814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399892"/>
            <a:ext cx="12192000" cy="458108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2"/>
              </a:gs>
              <a:gs pos="50000">
                <a:schemeClr val="accent3"/>
              </a:gs>
              <a:gs pos="100000">
                <a:schemeClr val="accent6"/>
              </a:gs>
              <a:gs pos="75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0400" y="392400"/>
            <a:ext cx="10112400" cy="723600"/>
          </a:xfrm>
        </p:spPr>
        <p:txBody>
          <a:bodyPr anchor="ctr" anchorCtr="0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20400" y="1965600"/>
            <a:ext cx="2714400" cy="31428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69200" y="1724400"/>
            <a:ext cx="3312000" cy="3906000"/>
          </a:xfrm>
        </p:spPr>
        <p:txBody>
          <a:bodyPr lIns="0" rIns="0"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5" name="矩形 14"/>
          <p:cNvSpPr/>
          <p:nvPr/>
        </p:nvSpPr>
        <p:spPr>
          <a:xfrm>
            <a:off x="2786743" y="1757248"/>
            <a:ext cx="3182257" cy="3873500"/>
          </a:xfrm>
          <a:prstGeom prst="rect">
            <a:avLst/>
          </a:prstGeom>
          <a:solidFill>
            <a:srgbClr val="EEEEEE"/>
          </a:solidFill>
          <a:ln w="9525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74779" y="365125"/>
            <a:ext cx="1336220" cy="5811838"/>
          </a:xfrm>
        </p:spPr>
        <p:txBody>
          <a:bodyPr vert="eaVert" anchor="ctr" anchorCtr="0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65125"/>
            <a:ext cx="9762565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39725" y="285750"/>
            <a:ext cx="11512550" cy="592772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25870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2587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25870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200" y="162000"/>
            <a:ext cx="10012363" cy="1080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264910"/>
            <a:ext cx="2743200" cy="365125"/>
          </a:xfrm>
        </p:spPr>
        <p:txBody>
          <a:bodyPr/>
          <a:lstStyle/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26491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264910"/>
            <a:ext cx="2743200" cy="365125"/>
          </a:xfrm>
        </p:spPr>
        <p:txBody>
          <a:bodyPr/>
          <a:lstStyle/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200" y="162000"/>
            <a:ext cx="8344800" cy="10800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45600" y="1803600"/>
            <a:ext cx="4737600" cy="285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59200" y="3463200"/>
            <a:ext cx="6184800" cy="2606400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234430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23443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234430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25870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2587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25870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533525"/>
            <a:ext cx="10515600" cy="425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500">
                <a:solidFill>
                  <a:schemeClr val="tx1"/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75227" y="263525"/>
            <a:ext cx="10040709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任意多边形 6"/>
          <p:cNvSpPr/>
          <p:nvPr/>
        </p:nvSpPr>
        <p:spPr>
          <a:xfrm rot="5400000" flipH="1">
            <a:off x="-288750" y="297409"/>
            <a:ext cx="1209449" cy="628826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rgbClr val="13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 flipH="1">
            <a:off x="221109" y="-221108"/>
            <a:ext cx="912778" cy="135499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rgbClr val="00C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533525"/>
            <a:ext cx="10515600" cy="425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500">
                <a:solidFill>
                  <a:schemeClr val="tx1"/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75227" y="263525"/>
            <a:ext cx="10040709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任意多边形 6"/>
          <p:cNvSpPr/>
          <p:nvPr/>
        </p:nvSpPr>
        <p:spPr>
          <a:xfrm rot="5400000" flipH="1">
            <a:off x="-288750" y="297409"/>
            <a:ext cx="1209449" cy="628826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rgbClr val="13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 flipH="1">
            <a:off x="221109" y="-221108"/>
            <a:ext cx="912778" cy="135499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rgbClr val="00C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533525"/>
            <a:ext cx="10515600" cy="425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500">
                <a:solidFill>
                  <a:schemeClr val="tx1"/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75227" y="263525"/>
            <a:ext cx="10040709" cy="8921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任意多边形 6"/>
          <p:cNvSpPr/>
          <p:nvPr/>
        </p:nvSpPr>
        <p:spPr>
          <a:xfrm rot="5400000" flipH="1">
            <a:off x="-288750" y="297409"/>
            <a:ext cx="1209449" cy="628826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rgbClr val="13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 flipH="1">
            <a:off x="221109" y="-221108"/>
            <a:ext cx="912778" cy="135499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rgbClr val="00C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399892"/>
            <a:ext cx="12192000" cy="458108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2"/>
              </a:gs>
              <a:gs pos="50000">
                <a:schemeClr val="accent3"/>
              </a:gs>
              <a:gs pos="100000">
                <a:schemeClr val="accent6"/>
              </a:gs>
              <a:gs pos="75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42104" y="394154"/>
            <a:ext cx="10111695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42104" y="1275210"/>
            <a:ext cx="10111695" cy="4509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579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579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579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gradFill>
            <a:gsLst>
              <a:gs pos="0">
                <a:schemeClr val="accent1"/>
              </a:gs>
              <a:gs pos="33000">
                <a:schemeClr val="accent2"/>
              </a:gs>
              <a:gs pos="66000">
                <a:schemeClr val="accent3"/>
              </a:gs>
              <a:gs pos="100000">
                <a:schemeClr val="accent4"/>
              </a:gs>
            </a:gsLst>
            <a:lin ang="0" scaled="0"/>
          </a:gradFill>
          <a:latin typeface="+mj-lt"/>
          <a:ea typeface="+mj-ea"/>
          <a:cs typeface="+mj-cs"/>
        </a:defRPr>
      </a:lvl1pPr>
    </p:titleStyle>
    <p:bodyStyle>
      <a:lvl1pPr marL="449580" indent="-44958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80000"/>
        <a:buFont typeface="Wingdings" pitchFamily="2" charset="2"/>
        <a:buChar char="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indent="-276225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2.xml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3.xml"/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4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4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4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1.xml"/><Relationship Id="rId3" Type="http://schemas.openxmlformats.org/officeDocument/2006/relationships/tags" Target="../tags/tag71.xml"/><Relationship Id="rId2" Type="http://schemas.openxmlformats.org/officeDocument/2006/relationships/image" Target="../media/image3.jpeg"/><Relationship Id="rId1" Type="http://schemas.openxmlformats.org/officeDocument/2006/relationships/tags" Target="../tags/tag7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3" Type="http://schemas.openxmlformats.org/officeDocument/2006/relationships/notesSlide" Target="../notesSlides/notesSlide2.xml"/><Relationship Id="rId42" Type="http://schemas.openxmlformats.org/officeDocument/2006/relationships/slideLayout" Target="../slideLayouts/slideLayout11.xml"/><Relationship Id="rId41" Type="http://schemas.openxmlformats.org/officeDocument/2006/relationships/tags" Target="../tags/tag47.xml"/><Relationship Id="rId40" Type="http://schemas.openxmlformats.org/officeDocument/2006/relationships/tags" Target="../tags/tag46.xml"/><Relationship Id="rId4" Type="http://schemas.openxmlformats.org/officeDocument/2006/relationships/tags" Target="../tags/tag10.xml"/><Relationship Id="rId39" Type="http://schemas.openxmlformats.org/officeDocument/2006/relationships/tags" Target="../tags/tag45.xml"/><Relationship Id="rId38" Type="http://schemas.openxmlformats.org/officeDocument/2006/relationships/tags" Target="../tags/tag44.xml"/><Relationship Id="rId37" Type="http://schemas.openxmlformats.org/officeDocument/2006/relationships/tags" Target="../tags/tag43.xml"/><Relationship Id="rId36" Type="http://schemas.openxmlformats.org/officeDocument/2006/relationships/tags" Target="../tags/tag42.xml"/><Relationship Id="rId35" Type="http://schemas.openxmlformats.org/officeDocument/2006/relationships/tags" Target="../tags/tag41.xml"/><Relationship Id="rId34" Type="http://schemas.openxmlformats.org/officeDocument/2006/relationships/tags" Target="../tags/tag40.xml"/><Relationship Id="rId33" Type="http://schemas.openxmlformats.org/officeDocument/2006/relationships/tags" Target="../tags/tag39.xml"/><Relationship Id="rId32" Type="http://schemas.openxmlformats.org/officeDocument/2006/relationships/tags" Target="../tags/tag38.xml"/><Relationship Id="rId31" Type="http://schemas.openxmlformats.org/officeDocument/2006/relationships/tags" Target="../tags/tag37.xml"/><Relationship Id="rId30" Type="http://schemas.openxmlformats.org/officeDocument/2006/relationships/tags" Target="../tags/tag36.xml"/><Relationship Id="rId3" Type="http://schemas.openxmlformats.org/officeDocument/2006/relationships/tags" Target="../tags/tag9.xml"/><Relationship Id="rId29" Type="http://schemas.openxmlformats.org/officeDocument/2006/relationships/tags" Target="../tags/tag35.xml"/><Relationship Id="rId28" Type="http://schemas.openxmlformats.org/officeDocument/2006/relationships/tags" Target="../tags/tag34.xml"/><Relationship Id="rId27" Type="http://schemas.openxmlformats.org/officeDocument/2006/relationships/tags" Target="../tags/tag33.xml"/><Relationship Id="rId26" Type="http://schemas.openxmlformats.org/officeDocument/2006/relationships/tags" Target="../tags/tag32.xml"/><Relationship Id="rId25" Type="http://schemas.openxmlformats.org/officeDocument/2006/relationships/tags" Target="../tags/tag31.xml"/><Relationship Id="rId24" Type="http://schemas.openxmlformats.org/officeDocument/2006/relationships/tags" Target="../tags/tag30.xml"/><Relationship Id="rId23" Type="http://schemas.openxmlformats.org/officeDocument/2006/relationships/tags" Target="../tags/tag29.xml"/><Relationship Id="rId22" Type="http://schemas.openxmlformats.org/officeDocument/2006/relationships/tags" Target="../tags/tag28.xml"/><Relationship Id="rId21" Type="http://schemas.openxmlformats.org/officeDocument/2006/relationships/tags" Target="../tags/tag27.xml"/><Relationship Id="rId20" Type="http://schemas.openxmlformats.org/officeDocument/2006/relationships/tags" Target="../tags/tag26.xml"/><Relationship Id="rId2" Type="http://schemas.openxmlformats.org/officeDocument/2006/relationships/tags" Target="../tags/tag8.xml"/><Relationship Id="rId19" Type="http://schemas.openxmlformats.org/officeDocument/2006/relationships/tags" Target="../tags/tag25.xml"/><Relationship Id="rId18" Type="http://schemas.openxmlformats.org/officeDocument/2006/relationships/tags" Target="../tags/tag24.xml"/><Relationship Id="rId17" Type="http://schemas.openxmlformats.org/officeDocument/2006/relationships/tags" Target="../tags/tag23.xml"/><Relationship Id="rId16" Type="http://schemas.openxmlformats.org/officeDocument/2006/relationships/tags" Target="../tags/tag22.xml"/><Relationship Id="rId15" Type="http://schemas.openxmlformats.org/officeDocument/2006/relationships/tags" Target="../tags/tag21.xml"/><Relationship Id="rId14" Type="http://schemas.openxmlformats.org/officeDocument/2006/relationships/tags" Target="../tags/tag20.xml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4.xml"/><Relationship Id="rId7" Type="http://schemas.openxmlformats.org/officeDocument/2006/relationships/tags" Target="../tags/tag4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4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5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5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4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image" Target="../media/image17.emf"/><Relationship Id="rId7" Type="http://schemas.openxmlformats.org/officeDocument/2006/relationships/image" Target="../media/image16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png"/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14.xml"/><Relationship Id="rId1" Type="http://schemas.openxmlformats.org/officeDocument/2006/relationships/tags" Target="../tags/tag5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4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4.xml"/><Relationship Id="rId6" Type="http://schemas.openxmlformats.org/officeDocument/2006/relationships/tags" Target="../tags/tag5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tags" Target="../tags/tag58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778760" y="3375025"/>
            <a:ext cx="6850380" cy="4832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ctr"/>
            <a:r>
              <a:rPr lang="zh-CN" altLang="en-US" sz="2400" b="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Times New Roman" charset="0"/>
              </a:rPr>
              <a:t>中国纺织材料产业链交易平台</a:t>
            </a:r>
            <a:endParaRPr lang="zh-CN" altLang="en-US" sz="2400" b="0" u="none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22855" y="3769995"/>
            <a:ext cx="7734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onstantia" charset="0"/>
                <a:ea typeface="MS PMincho" charset="0"/>
              </a:rPr>
              <a:t>China textile material industry chain trading platform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Constantia" charset="0"/>
              <a:ea typeface="MS PMincho" charset="0"/>
            </a:endParaRPr>
          </a:p>
        </p:txBody>
      </p:sp>
      <p:pic>
        <p:nvPicPr>
          <p:cNvPr id="10" name="图片 9" descr="121212121"/>
          <p:cNvPicPr>
            <a:picLocks noChangeAspect="1"/>
          </p:cNvPicPr>
          <p:nvPr/>
        </p:nvPicPr>
        <p:blipFill>
          <a:blip r:embed="rId1"/>
          <a:srcRect b="31990"/>
          <a:stretch>
            <a:fillRect/>
          </a:stretch>
        </p:blipFill>
        <p:spPr>
          <a:xfrm>
            <a:off x="4246245" y="1642110"/>
            <a:ext cx="3907790" cy="13868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FF4707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dirty="0">
                <a:solidFill>
                  <a:schemeClr val="tx1"/>
                </a:solidFill>
                <a:sym typeface="+mn-ea"/>
              </a:rPr>
              <a:t>团队介绍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矩形 7"/>
          <p:cNvSpPr/>
          <p:nvPr/>
        </p:nvSpPr>
        <p:spPr>
          <a:xfrm>
            <a:off x="3063875" y="2615883"/>
            <a:ext cx="6470650" cy="41783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>
            <a:spAutoFit/>
          </a:bodyPr>
          <a:lstStyle/>
          <a:p>
            <a:pPr lvl="0"/>
            <a:r>
              <a:rPr lang="zh-CN" altLang="en-US" sz="2000" dirty="0">
                <a:solidFill>
                  <a:srgbClr val="404040"/>
                </a:solidFill>
                <a:latin typeface="Microsoft YaHei" charset="0"/>
                <a:ea typeface="Microsoft YaHei" charset="0"/>
                <a:sym typeface="Microsoft YaHei" charset="0"/>
              </a:rPr>
              <a:t>创始人</a:t>
            </a:r>
            <a:r>
              <a:rPr lang="en-US" altLang="zh-CN" sz="2000" dirty="0">
                <a:solidFill>
                  <a:srgbClr val="404040"/>
                </a:solidFill>
                <a:latin typeface="Microsoft YaHei" charset="0"/>
                <a:ea typeface="Microsoft YaHei" charset="0"/>
                <a:sym typeface="Microsoft YaHei" charset="0"/>
              </a:rPr>
              <a:t>&amp;CEO</a:t>
            </a:r>
            <a:endParaRPr lang="en-US" altLang="zh-CN" sz="2000" dirty="0">
              <a:solidFill>
                <a:srgbClr val="404040"/>
              </a:solidFill>
              <a:latin typeface="Microsoft YaHei" charset="0"/>
              <a:ea typeface="Microsoft YaHei" charset="0"/>
              <a:sym typeface="Microsoft YaHei" charset="0"/>
            </a:endParaRPr>
          </a:p>
        </p:txBody>
      </p:sp>
      <p:sp>
        <p:nvSpPr>
          <p:cNvPr id="11" name="矩形 9"/>
          <p:cNvSpPr/>
          <p:nvPr/>
        </p:nvSpPr>
        <p:spPr>
          <a:xfrm>
            <a:off x="3110865" y="2124710"/>
            <a:ext cx="1857375" cy="48323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>
            <a:spAutoFit/>
          </a:bodyPr>
          <a:lstStyle/>
          <a:p>
            <a:pPr lvl="0"/>
            <a:r>
              <a:rPr lang="zh-CN" altLang="en-US" sz="2400" b="1" dirty="0">
                <a:solidFill>
                  <a:srgbClr val="777777"/>
                </a:solidFill>
                <a:latin typeface="Microsoft YaHei" charset="0"/>
                <a:ea typeface="Microsoft YaHei" charset="0"/>
                <a:sym typeface="Microsoft YaHei" charset="0"/>
              </a:rPr>
              <a:t>方君芳</a:t>
            </a:r>
            <a:endParaRPr lang="zh-CN" altLang="en-US" sz="2400" b="1" dirty="0">
              <a:solidFill>
                <a:srgbClr val="777777"/>
              </a:solidFill>
              <a:latin typeface="Microsoft YaHei" charset="0"/>
              <a:ea typeface="Microsoft YaHei" charset="0"/>
              <a:sym typeface="Microsoft YaHei" charset="0"/>
            </a:endParaRPr>
          </a:p>
        </p:txBody>
      </p:sp>
      <p:sp>
        <p:nvSpPr>
          <p:cNvPr id="12" name="TextBox 8"/>
          <p:cNvSpPr/>
          <p:nvPr/>
        </p:nvSpPr>
        <p:spPr>
          <a:xfrm>
            <a:off x="5320665" y="1906905"/>
            <a:ext cx="5928995" cy="16916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>
            <a:spAutoFit/>
          </a:bodyPr>
          <a:lstStyle/>
          <a:p>
            <a:pPr lvl="0" algn="l">
              <a:lnSpc>
                <a:spcPct val="150000"/>
              </a:lnSpc>
              <a:buFont typeface="Arial" pitchFamily="34" charset="0"/>
            </a:pPr>
            <a:r>
              <a:rPr sz="14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2000-2004年 东北财经大学市场本科</a:t>
            </a:r>
            <a:endParaRPr sz="14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lvl="0" algn="l">
              <a:lnSpc>
                <a:spcPct val="150000"/>
              </a:lnSpc>
              <a:buFont typeface="Arial" pitchFamily="34" charset="0"/>
            </a:pPr>
            <a:r>
              <a:rPr sz="14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2012-2015年 西南民族大学硕士研究生</a:t>
            </a:r>
            <a:endParaRPr sz="14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lvl="0" algn="l">
              <a:lnSpc>
                <a:spcPct val="150000"/>
              </a:lnSpc>
              <a:buFont typeface="Arial" pitchFamily="34" charset="0"/>
            </a:pPr>
            <a:r>
              <a:rPr sz="14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2004-2006年 浙江华瑞信息资讯股份有限公司 负责棉纺织网络项目开拓</a:t>
            </a:r>
            <a:endParaRPr sz="14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lvl="0" algn="l">
              <a:lnSpc>
                <a:spcPct val="150000"/>
              </a:lnSpc>
              <a:buFont typeface="Arial" pitchFamily="34" charset="0"/>
            </a:pPr>
            <a:r>
              <a:rPr sz="14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2006.8-2014 浙江华瑞集团有限公司  负责化纤产品开发与交易</a:t>
            </a:r>
            <a:endParaRPr sz="14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lvl="0" algn="l">
              <a:lnSpc>
                <a:spcPct val="150000"/>
              </a:lnSpc>
              <a:buFont typeface="Arial" pitchFamily="34" charset="0"/>
            </a:pPr>
            <a:r>
              <a:rPr sz="14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2014年          创立君方科技</a:t>
            </a:r>
            <a:endParaRPr sz="14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3" name="矩形 7"/>
          <p:cNvSpPr/>
          <p:nvPr/>
        </p:nvSpPr>
        <p:spPr>
          <a:xfrm>
            <a:off x="3107690" y="5436870"/>
            <a:ext cx="6470650" cy="41783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>
            <a:spAutoFit/>
          </a:bodyPr>
          <a:lstStyle/>
          <a:p>
            <a:pPr lvl="0"/>
            <a:r>
              <a:rPr lang="en-US" altLang="zh-CN" sz="2000" dirty="0">
                <a:solidFill>
                  <a:srgbClr val="404040"/>
                </a:solidFill>
                <a:latin typeface="Microsoft YaHei" charset="0"/>
                <a:ea typeface="Microsoft YaHei" charset="0"/>
                <a:sym typeface="Arial" pitchFamily="34" charset="0"/>
              </a:rPr>
              <a:t>联合</a:t>
            </a:r>
            <a:r>
              <a:rPr lang="en-US" altLang="zh-CN" sz="2000" dirty="0">
                <a:solidFill>
                  <a:srgbClr val="404040"/>
                </a:solidFill>
                <a:latin typeface="Microsoft YaHei" charset="0"/>
                <a:ea typeface="Microsoft YaHei" charset="0"/>
                <a:sym typeface="黑体" pitchFamily="49" charset="-122"/>
              </a:rPr>
              <a:t>创始人&amp;</a:t>
            </a:r>
            <a:r>
              <a:rPr lang="en-US" altLang="zh-CN" sz="2000" dirty="0">
                <a:solidFill>
                  <a:srgbClr val="404040"/>
                </a:solidFill>
                <a:latin typeface="Microsoft YaHei" charset="0"/>
                <a:ea typeface="Microsoft YaHei" charset="0"/>
                <a:sym typeface="Microsoft YaHei" charset="0"/>
              </a:rPr>
              <a:t>COO</a:t>
            </a:r>
            <a:endParaRPr lang="en-US" altLang="zh-CN" sz="2000" dirty="0">
              <a:solidFill>
                <a:srgbClr val="404040"/>
              </a:solidFill>
              <a:latin typeface="Microsoft YaHei" charset="0"/>
              <a:ea typeface="Microsoft YaHei" charset="0"/>
              <a:sym typeface="Microsoft YaHei" charset="0"/>
            </a:endParaRPr>
          </a:p>
        </p:txBody>
      </p:sp>
      <p:sp>
        <p:nvSpPr>
          <p:cNvPr id="14" name="矩形 9"/>
          <p:cNvSpPr/>
          <p:nvPr/>
        </p:nvSpPr>
        <p:spPr>
          <a:xfrm>
            <a:off x="3110865" y="4993958"/>
            <a:ext cx="3257550" cy="48323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>
            <a:spAutoFit/>
          </a:bodyPr>
          <a:lstStyle/>
          <a:p>
            <a:pPr lvl="0"/>
            <a:r>
              <a:rPr lang="zh-CN" altLang="en-US" sz="2400" b="1" dirty="0">
                <a:solidFill>
                  <a:srgbClr val="777777"/>
                </a:solidFill>
                <a:latin typeface="Microsoft YaHei" charset="0"/>
                <a:ea typeface="Microsoft YaHei" charset="0"/>
                <a:sym typeface="Microsoft YaHei" charset="0"/>
              </a:rPr>
              <a:t>朱文迪</a:t>
            </a:r>
            <a:endParaRPr lang="zh-CN" altLang="en-US" sz="2400" b="1" dirty="0">
              <a:solidFill>
                <a:srgbClr val="777777"/>
              </a:solidFill>
              <a:latin typeface="Microsoft YaHei" charset="0"/>
              <a:ea typeface="Microsoft YaHei" charset="0"/>
              <a:sym typeface="Microsoft YaHei" charset="0"/>
            </a:endParaRPr>
          </a:p>
        </p:txBody>
      </p:sp>
      <p:sp>
        <p:nvSpPr>
          <p:cNvPr id="15" name="TextBox 13"/>
          <p:cNvSpPr/>
          <p:nvPr/>
        </p:nvSpPr>
        <p:spPr>
          <a:xfrm>
            <a:off x="5379085" y="4582795"/>
            <a:ext cx="6609080" cy="201168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>
            <a:spAutoFit/>
          </a:bodyPr>
          <a:lstStyle/>
          <a:p>
            <a:pPr lvl="0" algn="l">
              <a:lnSpc>
                <a:spcPct val="150000"/>
              </a:lnSpc>
              <a:buFont typeface="Arial" pitchFamily="34" charset="0"/>
            </a:pPr>
            <a:r>
              <a:rPr sz="14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07-09年 华东师范大学硕士研究生毕业</a:t>
            </a:r>
            <a:endParaRPr sz="14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lvl="0" algn="l">
              <a:lnSpc>
                <a:spcPct val="150000"/>
              </a:lnSpc>
              <a:buFont typeface="Arial" pitchFamily="34" charset="0"/>
            </a:pPr>
            <a:r>
              <a:rPr sz="14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01年加入世界500强史泰博（中国),技术团队主要负责人，负责史泰博中国供应链</a:t>
            </a:r>
            <a:endParaRPr sz="14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lvl="0" algn="l">
              <a:lnSpc>
                <a:spcPct val="150000"/>
              </a:lnSpc>
              <a:buFont typeface="Arial" pitchFamily="34" charset="0"/>
            </a:pPr>
            <a:r>
              <a:rPr sz="14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和电商系统的研发及实施</a:t>
            </a:r>
            <a:endParaRPr sz="14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lvl="0" algn="l">
              <a:lnSpc>
                <a:spcPct val="150000"/>
              </a:lnSpc>
              <a:buFont typeface="Arial" pitchFamily="34" charset="0"/>
            </a:pPr>
            <a:r>
              <a:rPr sz="14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11年加入绿盒子童装，担任CTO职位，负责互联网及供应链相关工作</a:t>
            </a:r>
            <a:endParaRPr sz="14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lvl="0" algn="l">
              <a:lnSpc>
                <a:spcPct val="150000"/>
              </a:lnSpc>
              <a:buFont typeface="Arial" pitchFamily="34" charset="0"/>
            </a:pPr>
            <a:r>
              <a:rPr sz="14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13年加入找钢网，担任CTO职位，负责产品和技术相关工作</a:t>
            </a:r>
            <a:endParaRPr sz="14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lvl="0" algn="l">
              <a:lnSpc>
                <a:spcPct val="150000"/>
              </a:lnSpc>
              <a:buFont typeface="Arial" pitchFamily="34" charset="0"/>
            </a:pPr>
            <a:r>
              <a:rPr sz="14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15年加入化纤邦，担任COO职位，负责产品、技术、运营工作</a:t>
            </a:r>
            <a:endParaRPr sz="14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3" name="椭圆 9"/>
          <p:cNvSpPr>
            <a:spLocks noChangeArrowheads="1"/>
          </p:cNvSpPr>
          <p:nvPr/>
        </p:nvSpPr>
        <p:spPr bwMode="auto">
          <a:xfrm>
            <a:off x="862330" y="4477385"/>
            <a:ext cx="1844040" cy="1891030"/>
          </a:xfrm>
          <a:prstGeom prst="ellipse">
            <a:avLst/>
          </a:prstGeom>
          <a:blipFill dpi="0" rotWithShape="1">
            <a:blip r:embed="rId1">
              <a:alphaModFix amt="92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tIns="0" bIns="216000"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itchFamily="34" charset="0"/>
              <a:buNone/>
            </a:pPr>
            <a:endParaRPr lang="en-US" altLang="zh-CN" sz="3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 9"/>
          <p:cNvSpPr>
            <a:spLocks noChangeArrowheads="1"/>
          </p:cNvSpPr>
          <p:nvPr/>
        </p:nvSpPr>
        <p:spPr bwMode="auto">
          <a:xfrm>
            <a:off x="958850" y="1678305"/>
            <a:ext cx="1844040" cy="1891030"/>
          </a:xfrm>
          <a:prstGeom prst="ellipse">
            <a:avLst/>
          </a:prstGeom>
          <a:blipFill dpi="0" rotWithShape="1">
            <a:blip r:embed="rId2">
              <a:alphaModFix amt="92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tIns="0" bIns="216000"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itchFamily="34" charset="0"/>
              <a:buNone/>
            </a:pPr>
            <a:endParaRPr lang="en-US" altLang="zh-CN" sz="3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FF4707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dirty="0">
                <a:solidFill>
                  <a:schemeClr val="tx1"/>
                </a:solidFill>
                <a:sym typeface="+mn-ea"/>
              </a:rPr>
              <a:t>团队介绍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矩形 7"/>
          <p:cNvSpPr/>
          <p:nvPr/>
        </p:nvSpPr>
        <p:spPr>
          <a:xfrm>
            <a:off x="3369945" y="2112963"/>
            <a:ext cx="6470650" cy="41783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>
            <a:spAutoFit/>
          </a:bodyPr>
          <a:lstStyle/>
          <a:p>
            <a:pPr lvl="0"/>
            <a:r>
              <a:rPr lang="zh-CN" altLang="en-US" sz="2000" dirty="0">
                <a:solidFill>
                  <a:srgbClr val="404040"/>
                </a:solidFill>
                <a:latin typeface="Microsoft YaHei" charset="0"/>
                <a:ea typeface="Microsoft YaHei" charset="0"/>
                <a:sym typeface="Microsoft YaHei" charset="0"/>
              </a:rPr>
              <a:t>技术总监</a:t>
            </a:r>
            <a:endParaRPr lang="zh-CN" altLang="en-US" sz="2000" dirty="0">
              <a:solidFill>
                <a:srgbClr val="404040"/>
              </a:solidFill>
              <a:latin typeface="Microsoft YaHei" charset="0"/>
              <a:ea typeface="Microsoft YaHei" charset="0"/>
              <a:sym typeface="Microsoft YaHei" charset="0"/>
            </a:endParaRPr>
          </a:p>
        </p:txBody>
      </p:sp>
      <p:sp>
        <p:nvSpPr>
          <p:cNvPr id="12" name="TextBox 8"/>
          <p:cNvSpPr/>
          <p:nvPr/>
        </p:nvSpPr>
        <p:spPr>
          <a:xfrm>
            <a:off x="4894580" y="1372870"/>
            <a:ext cx="6364605" cy="1371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 typeface="Arial" pitchFamily="34" charset="0"/>
              <a:buNone/>
            </a:pPr>
            <a:r>
              <a:rPr sz="14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94-97年上海交通大学硕士研究生。</a:t>
            </a:r>
            <a:endParaRPr sz="14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Arial" pitchFamily="34" charset="0"/>
              <a:buNone/>
            </a:pPr>
            <a:r>
              <a:rPr sz="14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0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1</a:t>
            </a:r>
            <a:r>
              <a:rPr sz="14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年oa365被staples并购后，担任史泰博商贸技术总监，负责平台软件开发。</a:t>
            </a:r>
            <a:endParaRPr sz="14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Arial" pitchFamily="34" charset="0"/>
              <a:buNone/>
            </a:pPr>
            <a:r>
              <a:rPr sz="14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10年创办山丘科技，负责产品开发。</a:t>
            </a:r>
            <a:endParaRPr sz="14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Arial" pitchFamily="34" charset="0"/>
              <a:buNone/>
            </a:pPr>
            <a:r>
              <a:rPr sz="14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15年加入君方科技，负责平台软件开发。</a:t>
            </a:r>
            <a:endParaRPr lang="zh-CN" altLang="en-US" sz="14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3" name="矩形 7"/>
          <p:cNvSpPr/>
          <p:nvPr/>
        </p:nvSpPr>
        <p:spPr>
          <a:xfrm>
            <a:off x="3385185" y="4093210"/>
            <a:ext cx="6470650" cy="41783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>
            <a:spAutoFit/>
          </a:bodyPr>
          <a:lstStyle/>
          <a:p>
            <a:pPr lvl="0"/>
            <a:r>
              <a:rPr lang="zh-CN" altLang="zh-CN" sz="2000" dirty="0">
                <a:solidFill>
                  <a:srgbClr val="404040"/>
                </a:solidFill>
                <a:latin typeface="Microsoft YaHei" charset="0"/>
                <a:ea typeface="Microsoft YaHei" charset="0"/>
                <a:sym typeface="Microsoft YaHei" charset="0"/>
              </a:rPr>
              <a:t>渠道总监</a:t>
            </a:r>
            <a:endParaRPr lang="zh-CN" altLang="zh-CN" sz="2000" dirty="0">
              <a:solidFill>
                <a:srgbClr val="404040"/>
              </a:solidFill>
              <a:latin typeface="Microsoft YaHei" charset="0"/>
              <a:ea typeface="Microsoft YaHei" charset="0"/>
              <a:sym typeface="Microsoft YaHei" charset="0"/>
            </a:endParaRPr>
          </a:p>
        </p:txBody>
      </p:sp>
      <p:sp>
        <p:nvSpPr>
          <p:cNvPr id="14" name="矩形 9"/>
          <p:cNvSpPr/>
          <p:nvPr/>
        </p:nvSpPr>
        <p:spPr>
          <a:xfrm>
            <a:off x="3388360" y="3650298"/>
            <a:ext cx="325755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>
            <a:spAutoFit/>
          </a:bodyPr>
          <a:lstStyle/>
          <a:p>
            <a:pPr lvl="0"/>
            <a:r>
              <a:rPr lang="zh-CN" altLang="en-US" sz="2400" dirty="0">
                <a:sym typeface="+mn-ea"/>
              </a:rPr>
              <a:t>叶兴义</a:t>
            </a:r>
            <a:endParaRPr lang="zh-CN" altLang="en-US" sz="2400" b="1" dirty="0">
              <a:solidFill>
                <a:srgbClr val="777777"/>
              </a:solidFill>
              <a:latin typeface="Microsoft YaHei" charset="0"/>
              <a:ea typeface="Microsoft YaHei" charset="0"/>
              <a:sym typeface="Microsoft YaHei" charset="0"/>
            </a:endParaRPr>
          </a:p>
        </p:txBody>
      </p:sp>
      <p:sp>
        <p:nvSpPr>
          <p:cNvPr id="15" name="TextBox 13"/>
          <p:cNvSpPr/>
          <p:nvPr/>
        </p:nvSpPr>
        <p:spPr>
          <a:xfrm>
            <a:off x="4835525" y="3373755"/>
            <a:ext cx="6584315" cy="1371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>
            <a:sp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None/>
            </a:pPr>
            <a:r>
              <a:rPr sz="14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2000-2002年 浙江华瑞信息资讯股份有限公司 CCF项目经理  TTEB项目经理</a:t>
            </a:r>
            <a:endParaRPr sz="14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algn="l">
              <a:lnSpc>
                <a:spcPct val="150000"/>
              </a:lnSpc>
              <a:buFont typeface="Arial" pitchFamily="34" charset="0"/>
              <a:buNone/>
            </a:pPr>
            <a:r>
              <a:rPr sz="14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2003-2005年 中国纱线网 创始人兼策划  </a:t>
            </a:r>
            <a:endParaRPr sz="14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algn="l">
              <a:lnSpc>
                <a:spcPct val="150000"/>
              </a:lnSpc>
              <a:buFont typeface="Arial" pitchFamily="34" charset="0"/>
              <a:buNone/>
            </a:pPr>
            <a:r>
              <a:rPr sz="14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2005-2015年 中国纺织招聘网 创始人兼策划</a:t>
            </a:r>
            <a:endParaRPr sz="14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algn="l">
              <a:lnSpc>
                <a:spcPct val="150000"/>
              </a:lnSpc>
              <a:buFont typeface="Arial" pitchFamily="34" charset="0"/>
              <a:buNone/>
            </a:pPr>
            <a:r>
              <a:rPr sz="14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2015年加入君方科技，负责渠道开发</a:t>
            </a:r>
            <a:endParaRPr sz="14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0488" name="椭圆 2"/>
          <p:cNvSpPr>
            <a:spLocks noChangeArrowheads="1"/>
          </p:cNvSpPr>
          <p:nvPr/>
        </p:nvSpPr>
        <p:spPr bwMode="auto">
          <a:xfrm>
            <a:off x="1524000" y="1341120"/>
            <a:ext cx="1508760" cy="1586865"/>
          </a:xfrm>
          <a:prstGeom prst="ellipse">
            <a:avLst/>
          </a:prstGeom>
          <a:blipFill dpi="0" rotWithShape="1">
            <a:blip r:embed="rId1">
              <a:alphaModFix amt="92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tIns="0" bIns="216000"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itchFamily="34" charset="0"/>
              <a:buNone/>
            </a:pPr>
            <a:endParaRPr lang="en-US" altLang="zh-CN" sz="3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4" name="椭圆 1"/>
          <p:cNvSpPr>
            <a:spLocks noChangeArrowheads="1"/>
          </p:cNvSpPr>
          <p:nvPr/>
        </p:nvSpPr>
        <p:spPr bwMode="auto">
          <a:xfrm>
            <a:off x="1501140" y="3338830"/>
            <a:ext cx="1511300" cy="1437005"/>
          </a:xfrm>
          <a:prstGeom prst="ellipse">
            <a:avLst/>
          </a:prstGeom>
          <a:blipFill dpi="0" rotWithShape="1">
            <a:blip r:embed="rId2">
              <a:alphaModFix amt="92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tIns="0" bIns="216000"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itchFamily="34" charset="0"/>
              <a:buNone/>
            </a:pPr>
            <a:endParaRPr lang="en-US" altLang="zh-CN" sz="3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7" name="椭圆 9"/>
          <p:cNvSpPr>
            <a:spLocks noChangeArrowheads="1"/>
          </p:cNvSpPr>
          <p:nvPr/>
        </p:nvSpPr>
        <p:spPr bwMode="auto">
          <a:xfrm>
            <a:off x="1431290" y="5163185"/>
            <a:ext cx="1574165" cy="1610360"/>
          </a:xfrm>
          <a:prstGeom prst="ellipse">
            <a:avLst/>
          </a:prstGeom>
          <a:blipFill dpi="0" rotWithShape="1">
            <a:blip r:embed="rId3">
              <a:alphaModFix amt="92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tIns="0" bIns="216000"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itchFamily="34" charset="0"/>
              <a:buNone/>
            </a:pPr>
            <a:endParaRPr lang="en-US" altLang="zh-CN" sz="3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9"/>
          <p:cNvSpPr/>
          <p:nvPr/>
        </p:nvSpPr>
        <p:spPr>
          <a:xfrm>
            <a:off x="3379470" y="1677988"/>
            <a:ext cx="325755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>
            <a:spAutoFit/>
          </a:bodyPr>
          <a:lstStyle/>
          <a:p>
            <a:pPr lvl="0"/>
            <a:r>
              <a:rPr lang="zh-CN" altLang="en-US" sz="2400" dirty="0">
                <a:sym typeface="+mn-ea"/>
              </a:rPr>
              <a:t>孙岗</a:t>
            </a:r>
            <a:endParaRPr lang="zh-CN" altLang="en-US" sz="2400" b="1" dirty="0">
              <a:solidFill>
                <a:srgbClr val="777777"/>
              </a:solidFill>
              <a:latin typeface="Microsoft YaHei" charset="0"/>
              <a:ea typeface="Microsoft YaHei" charset="0"/>
              <a:sym typeface="Microsoft YaHei" charset="0"/>
            </a:endParaRPr>
          </a:p>
        </p:txBody>
      </p:sp>
      <p:sp>
        <p:nvSpPr>
          <p:cNvPr id="5" name="矩形 7"/>
          <p:cNvSpPr/>
          <p:nvPr/>
        </p:nvSpPr>
        <p:spPr>
          <a:xfrm>
            <a:off x="3380105" y="5964238"/>
            <a:ext cx="6470650" cy="41783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>
            <a:spAutoFit/>
          </a:bodyPr>
          <a:lstStyle/>
          <a:p>
            <a:pPr lvl="0"/>
            <a:r>
              <a:rPr lang="zh-CN" altLang="en-US" sz="2000" dirty="0">
                <a:solidFill>
                  <a:srgbClr val="404040"/>
                </a:solidFill>
                <a:latin typeface="Microsoft YaHei" charset="0"/>
                <a:ea typeface="Microsoft YaHei" charset="0"/>
                <a:sym typeface="Microsoft YaHei" charset="0"/>
              </a:rPr>
              <a:t>产品总监</a:t>
            </a:r>
            <a:endParaRPr lang="zh-CN" altLang="en-US" sz="2000" dirty="0">
              <a:solidFill>
                <a:srgbClr val="404040"/>
              </a:solidFill>
              <a:latin typeface="Microsoft YaHei" charset="0"/>
              <a:ea typeface="Microsoft YaHei" charset="0"/>
              <a:sym typeface="Microsoft YaHei" charset="0"/>
            </a:endParaRPr>
          </a:p>
        </p:txBody>
      </p:sp>
      <p:sp>
        <p:nvSpPr>
          <p:cNvPr id="6" name="TextBox 8"/>
          <p:cNvSpPr/>
          <p:nvPr/>
        </p:nvSpPr>
        <p:spPr>
          <a:xfrm>
            <a:off x="4787265" y="5224145"/>
            <a:ext cx="6628765" cy="1371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>
            <a:sp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None/>
            </a:pPr>
            <a:r>
              <a:rPr sz="14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97-01年 天津商业大学计算机系</a:t>
            </a:r>
            <a:endParaRPr sz="14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algn="l">
              <a:lnSpc>
                <a:spcPct val="150000"/>
              </a:lnSpc>
              <a:buFont typeface="Arial" pitchFamily="34" charset="0"/>
              <a:buNone/>
            </a:pPr>
            <a:r>
              <a:rPr sz="14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05-13年加入盛大网络，担任产品经理、产品总监</a:t>
            </a:r>
            <a:endParaRPr sz="14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algn="l">
              <a:lnSpc>
                <a:spcPct val="150000"/>
              </a:lnSpc>
              <a:buFont typeface="Arial" pitchFamily="34" charset="0"/>
              <a:buNone/>
            </a:pPr>
            <a:r>
              <a:rPr sz="14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14-15年加入找钢网，担任供应链总工程师</a:t>
            </a:r>
            <a:endParaRPr sz="14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algn="l">
              <a:lnSpc>
                <a:spcPct val="150000"/>
              </a:lnSpc>
              <a:buFont typeface="Arial" pitchFamily="34" charset="0"/>
              <a:buNone/>
            </a:pPr>
            <a:r>
              <a:rPr sz="14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15年底加入君方科技，负责整体产品规划与设计</a:t>
            </a:r>
            <a:endParaRPr sz="14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7" name="矩形 9"/>
          <p:cNvSpPr/>
          <p:nvPr/>
        </p:nvSpPr>
        <p:spPr>
          <a:xfrm>
            <a:off x="3389630" y="5529263"/>
            <a:ext cx="325755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>
            <a:spAutoFit/>
          </a:bodyPr>
          <a:lstStyle/>
          <a:p>
            <a:pPr lvl="0"/>
            <a:r>
              <a:rPr lang="zh-CN" altLang="en-US" sz="2400" dirty="0">
                <a:sym typeface="+mn-ea"/>
              </a:rPr>
              <a:t>冒亚军</a:t>
            </a:r>
            <a:endParaRPr lang="zh-CN" altLang="en-US" sz="2400" b="1" dirty="0">
              <a:solidFill>
                <a:srgbClr val="777777"/>
              </a:solidFill>
              <a:latin typeface="Microsoft YaHei" charset="0"/>
              <a:ea typeface="Microsoft YaHei" charset="0"/>
              <a:sym typeface="Microsoft YaHei" charset="0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FF4707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zh-CN" dirty="0">
                <a:solidFill>
                  <a:schemeClr val="tx1"/>
                </a:solidFill>
                <a:sym typeface="+mn-ea"/>
              </a:rPr>
              <a:t>互联网篇</a:t>
            </a:r>
            <a:endParaRPr lang="zh-CN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195" name="直接连接符 47"/>
          <p:cNvSpPr/>
          <p:nvPr/>
        </p:nvSpPr>
        <p:spPr>
          <a:xfrm>
            <a:off x="1524635" y="2724150"/>
            <a:ext cx="5664200" cy="635"/>
          </a:xfrm>
          <a:prstGeom prst="line">
            <a:avLst/>
          </a:prstGeom>
          <a:ln w="6350" cap="flat" cmpd="sng">
            <a:solidFill>
              <a:srgbClr val="7F7F7F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196" name="文本框 41"/>
          <p:cNvSpPr/>
          <p:nvPr/>
        </p:nvSpPr>
        <p:spPr>
          <a:xfrm>
            <a:off x="1602740" y="1858328"/>
            <a:ext cx="2468880" cy="67881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anchor="t">
            <a:spAutoFit/>
          </a:bodyPr>
          <a:p>
            <a:pPr lvl="0"/>
            <a:r>
              <a:rPr lang="zh-CN" altLang="en-US" sz="3600" b="1" dirty="0">
                <a:solidFill>
                  <a:srgbClr val="7F7F7F"/>
                </a:solidFill>
                <a:latin typeface="微软雅黑" charset="0"/>
                <a:ea typeface="微软雅黑" charset="0"/>
                <a:sym typeface="微软雅黑" charset="0"/>
              </a:rPr>
              <a:t>模式方向：</a:t>
            </a:r>
            <a:endParaRPr lang="zh-CN" altLang="en-US" sz="3600" b="1" dirty="0">
              <a:solidFill>
                <a:srgbClr val="7F7F7F"/>
              </a:solidFill>
              <a:latin typeface="微软雅黑" charset="0"/>
              <a:ea typeface="微软雅黑" charset="0"/>
              <a:sym typeface="微软雅黑" charset="0"/>
            </a:endParaRPr>
          </a:p>
        </p:txBody>
      </p:sp>
      <p:sp>
        <p:nvSpPr>
          <p:cNvPr id="8197" name="矩形 14"/>
          <p:cNvSpPr/>
          <p:nvPr/>
        </p:nvSpPr>
        <p:spPr>
          <a:xfrm>
            <a:off x="2862580" y="2984500"/>
            <a:ext cx="8069580" cy="1339850"/>
          </a:xfrm>
          <a:prstGeom prst="rect">
            <a:avLst/>
          </a:prstGeom>
          <a:solidFill>
            <a:schemeClr val="bg1">
              <a:alpha val="100000"/>
            </a:schemeClr>
          </a:solidFill>
          <a:ln w="12700" cap="flat" cmpd="sng">
            <a:solidFill>
              <a:srgbClr val="40404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anchor="ctr"/>
          <a:p>
            <a:pPr lvl="0" algn="ctr"/>
            <a:endParaRPr sz="2400"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8198" name="矩形 6"/>
          <p:cNvSpPr/>
          <p:nvPr/>
        </p:nvSpPr>
        <p:spPr>
          <a:xfrm>
            <a:off x="1506855" y="2984500"/>
            <a:ext cx="1346200" cy="1339850"/>
          </a:xfrm>
          <a:prstGeom prst="rect">
            <a:avLst/>
          </a:prstGeom>
          <a:solidFill>
            <a:srgbClr val="404040">
              <a:alpha val="100000"/>
            </a:srgbClr>
          </a:solidFill>
          <a:ln w="12700" cap="flat" cmpd="sng">
            <a:solidFill>
              <a:srgbClr val="40404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anchor="ctr"/>
          <a:p>
            <a:pPr lvl="0" algn="ctr"/>
            <a:endParaRPr sz="2400"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8199" name="文本框 8"/>
          <p:cNvSpPr/>
          <p:nvPr/>
        </p:nvSpPr>
        <p:spPr>
          <a:xfrm>
            <a:off x="2972435" y="3137535"/>
            <a:ext cx="6904355" cy="107061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>
            <a:spAutoFit/>
          </a:bodyPr>
          <a:p>
            <a:pPr lvl="0" algn="ctr"/>
            <a:r>
              <a:rPr lang="zh-CN" altLang="en-US" sz="6000" b="1" dirty="0">
                <a:solidFill>
                  <a:srgbClr val="7F7F7F"/>
                </a:solidFill>
                <a:latin typeface="微软雅黑" charset="0"/>
                <a:ea typeface="微软雅黑" charset="0"/>
                <a:sym typeface="微软雅黑" charset="0"/>
              </a:rPr>
              <a:t>化纤行业的优步</a:t>
            </a:r>
            <a:endParaRPr lang="zh-CN" altLang="en-US" sz="6000" b="1" dirty="0">
              <a:solidFill>
                <a:srgbClr val="7F7F7F"/>
              </a:solidFill>
              <a:latin typeface="微软雅黑" charset="0"/>
              <a:ea typeface="微软雅黑" charset="0"/>
              <a:sym typeface="微软雅黑" charset="0"/>
            </a:endParaRPr>
          </a:p>
        </p:txBody>
      </p:sp>
      <p:sp>
        <p:nvSpPr>
          <p:cNvPr id="8200" name="文本框 15"/>
          <p:cNvSpPr/>
          <p:nvPr/>
        </p:nvSpPr>
        <p:spPr>
          <a:xfrm>
            <a:off x="4959350" y="2962275"/>
            <a:ext cx="4135120" cy="48323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>
            <a:spAutoFit/>
          </a:bodyPr>
          <a:p>
            <a:pPr lvl="0"/>
            <a:endParaRPr lang="zh-CN" altLang="en-US" sz="2400" dirty="0">
              <a:solidFill>
                <a:srgbClr val="7F7F7F"/>
              </a:solidFill>
              <a:latin typeface="微软雅黑" charset="0"/>
              <a:ea typeface="微软雅黑" charset="0"/>
              <a:sym typeface="微软雅黑" charset="0"/>
            </a:endParaRPr>
          </a:p>
        </p:txBody>
      </p:sp>
      <p:grpSp>
        <p:nvGrpSpPr>
          <p:cNvPr id="8213" name="组合 9"/>
          <p:cNvGrpSpPr/>
          <p:nvPr/>
        </p:nvGrpSpPr>
        <p:grpSpPr>
          <a:xfrm>
            <a:off x="1691005" y="3110865"/>
            <a:ext cx="927100" cy="975995"/>
            <a:chOff x="0" y="0"/>
            <a:chExt cx="1306286" cy="1306286"/>
          </a:xfrm>
        </p:grpSpPr>
        <p:sp>
          <p:nvSpPr>
            <p:cNvPr id="8214" name="椭圆 7"/>
            <p:cNvSpPr/>
            <p:nvPr/>
          </p:nvSpPr>
          <p:spPr>
            <a:xfrm>
              <a:off x="0" y="0"/>
              <a:ext cx="1306286" cy="1306286"/>
            </a:xfrm>
            <a:prstGeom prst="ellipse">
              <a:avLst/>
            </a:prstGeom>
            <a:solidFill>
              <a:schemeClr val="bg1">
                <a:alpha val="100000"/>
              </a:schemeClr>
            </a:solidFill>
            <a:ln w="12700" cap="flat" cmpd="sng">
              <a:solidFill>
                <a:srgbClr val="42719B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square" anchor="ctr"/>
            <a:p>
              <a:pPr lvl="0" algn="ctr"/>
              <a:endParaRPr sz="2400">
                <a:solidFill>
                  <a:srgbClr val="FFFFFF"/>
                </a:solidFill>
                <a:latin typeface="宋体" charset="-122"/>
                <a:ea typeface="宋体" charset="-122"/>
                <a:sym typeface="宋体" charset="-122"/>
              </a:endParaRPr>
            </a:p>
          </p:txBody>
        </p:sp>
        <p:sp>
          <p:nvSpPr>
            <p:cNvPr id="8215" name="五角星 1"/>
            <p:cNvSpPr/>
            <p:nvPr/>
          </p:nvSpPr>
          <p:spPr>
            <a:xfrm>
              <a:off x="261257" y="261257"/>
              <a:ext cx="783772" cy="783772"/>
            </a:xfrm>
            <a:prstGeom prst="star5">
              <a:avLst/>
            </a:prstGeom>
            <a:solidFill>
              <a:srgbClr val="404040">
                <a:alpha val="100000"/>
              </a:srgbClr>
            </a:solidFill>
            <a:ln w="9525">
              <a:noFill/>
              <a:miter/>
            </a:ln>
          </p:spPr>
          <p:txBody>
            <a:bodyPr vert="horz" wrap="square" anchor="ctr"/>
            <a:p>
              <a:pPr lvl="0" algn="ctr"/>
              <a:endParaRPr sz="2400">
                <a:solidFill>
                  <a:srgbClr val="FFFFFF"/>
                </a:solidFill>
                <a:latin typeface="宋体" charset="-122"/>
                <a:ea typeface="宋体" charset="-122"/>
                <a:sym typeface="宋体" charset="-122"/>
              </a:endParaRPr>
            </a:p>
          </p:txBody>
        </p:sp>
        <p:grpSp>
          <p:nvGrpSpPr>
            <p:cNvPr id="8216" name="组合 4"/>
            <p:cNvGrpSpPr/>
            <p:nvPr/>
          </p:nvGrpSpPr>
          <p:grpSpPr>
            <a:xfrm>
              <a:off x="725714" y="740228"/>
              <a:ext cx="406400" cy="406400"/>
              <a:chOff x="0" y="0"/>
              <a:chExt cx="682172" cy="682172"/>
            </a:xfrm>
          </p:grpSpPr>
          <p:sp>
            <p:nvSpPr>
              <p:cNvPr id="8217" name="椭圆 2"/>
              <p:cNvSpPr/>
              <p:nvPr/>
            </p:nvSpPr>
            <p:spPr>
              <a:xfrm>
                <a:off x="0" y="0"/>
                <a:ext cx="682172" cy="682172"/>
              </a:xfrm>
              <a:prstGeom prst="ellipse">
                <a:avLst/>
              </a:prstGeom>
              <a:solidFill>
                <a:srgbClr val="404040">
                  <a:alpha val="100000"/>
                </a:srgbClr>
              </a:solidFill>
              <a:ln w="254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square" anchor="ctr"/>
              <a:p>
                <a:pPr lvl="0" algn="ctr"/>
                <a:endParaRPr sz="2400">
                  <a:solidFill>
                    <a:srgbClr val="FFFFFF"/>
                  </a:solidFill>
                  <a:latin typeface="宋体" charset="-122"/>
                  <a:ea typeface="宋体" charset="-122"/>
                  <a:sym typeface="宋体" charset="-122"/>
                </a:endParaRPr>
              </a:p>
            </p:txBody>
          </p:sp>
          <p:sp>
            <p:nvSpPr>
              <p:cNvPr id="8218" name="等腰三角形 3"/>
              <p:cNvSpPr/>
              <p:nvPr/>
            </p:nvSpPr>
            <p:spPr>
              <a:xfrm rot="5400000">
                <a:off x="218862" y="213085"/>
                <a:ext cx="355734" cy="306666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100000"/>
                </a:schemeClr>
              </a:solidFill>
              <a:ln w="9525">
                <a:noFill/>
                <a:miter/>
              </a:ln>
            </p:spPr>
            <p:txBody>
              <a:bodyPr vert="horz" wrap="square" anchor="ctr"/>
              <a:p>
                <a:pPr lvl="0" algn="ctr"/>
                <a:endParaRPr sz="2400">
                  <a:solidFill>
                    <a:srgbClr val="FFFFFF"/>
                  </a:solidFill>
                  <a:latin typeface="宋体" charset="-122"/>
                  <a:ea typeface="宋体" charset="-122"/>
                  <a:sym typeface="宋体" charset="-122"/>
                </a:endParaRPr>
              </a:p>
            </p:txBody>
          </p:sp>
        </p:grp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FF4707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zh-CN" dirty="0">
                <a:solidFill>
                  <a:schemeClr val="tx1"/>
                </a:solidFill>
                <a:sym typeface="+mn-ea"/>
              </a:rPr>
              <a:t>互联网篇</a:t>
            </a:r>
            <a:endParaRPr lang="zh-CN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7171" name="11 Rectángulo"/>
          <p:cNvSpPr/>
          <p:nvPr/>
        </p:nvSpPr>
        <p:spPr>
          <a:xfrm>
            <a:off x="1754188" y="3052763"/>
            <a:ext cx="1903412" cy="946150"/>
          </a:xfrm>
          <a:prstGeom prst="rect">
            <a:avLst/>
          </a:prstGeom>
          <a:solidFill>
            <a:srgbClr val="404040">
              <a:alpha val="100000"/>
            </a:srgbClr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anchor="ctr"/>
          <a:p>
            <a:pPr lvl="0" algn="ctr"/>
            <a:r>
              <a:rPr lang="zh-CN" altLang="en-US" sz="2000" dirty="0">
                <a:solidFill>
                  <a:srgbClr val="00B0F0"/>
                </a:solidFill>
                <a:latin typeface="黑体" pitchFamily="49" charset="-122"/>
                <a:ea typeface="微软雅黑" charset="0"/>
                <a:sym typeface="黑体" pitchFamily="49" charset="-122"/>
              </a:rPr>
              <a:t>城市工作人员</a:t>
            </a:r>
            <a:endParaRPr lang="zh-CN" altLang="en-US" sz="2000" dirty="0">
              <a:solidFill>
                <a:srgbClr val="00B0F0"/>
              </a:solidFill>
              <a:latin typeface="黑体" pitchFamily="49" charset="-122"/>
              <a:ea typeface="微软雅黑" charset="0"/>
              <a:sym typeface="黑体" pitchFamily="49" charset="-122"/>
            </a:endParaRPr>
          </a:p>
        </p:txBody>
      </p:sp>
      <p:sp>
        <p:nvSpPr>
          <p:cNvPr id="7172" name="2 Marcador de contenido"/>
          <p:cNvSpPr/>
          <p:nvPr/>
        </p:nvSpPr>
        <p:spPr>
          <a:xfrm>
            <a:off x="1731963" y="4208463"/>
            <a:ext cx="1946275" cy="1524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/>
          <a:p>
            <a:pPr marL="85725" lvl="0" indent="-85725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微软雅黑" charset="0"/>
                <a:sym typeface="黑体" pitchFamily="49" charset="-122"/>
              </a:rPr>
              <a:t>每座城市正式工作员工配备</a:t>
            </a:r>
            <a:r>
              <a:rPr lang="en-US" altLang="zh-CN" sz="1400" dirty="0">
                <a:solidFill>
                  <a:srgbClr val="C00000"/>
                </a:solidFill>
                <a:latin typeface="黑体" pitchFamily="49" charset="-122"/>
                <a:ea typeface="微软雅黑" charset="0"/>
                <a:sym typeface="黑体" pitchFamily="49" charset="-122"/>
              </a:rPr>
              <a:t>2-5</a:t>
            </a:r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微软雅黑" charset="0"/>
                <a:sym typeface="黑体" pitchFamily="49" charset="-122"/>
              </a:rPr>
              <a:t>人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微软雅黑" charset="0"/>
              <a:sym typeface="黑体" pitchFamily="49" charset="-122"/>
            </a:endParaRPr>
          </a:p>
          <a:p>
            <a:pPr lvl="0" indent="0">
              <a:lnSpc>
                <a:spcPct val="150000"/>
              </a:lnSpc>
              <a:buFont typeface="Arial" charset="0"/>
              <a:buNone/>
            </a:pP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微软雅黑" charset="0"/>
              <a:sym typeface="黑体" pitchFamily="49" charset="-122"/>
            </a:endParaRPr>
          </a:p>
          <a:p>
            <a:pPr marL="85725" lvl="0" indent="-85725">
              <a:lnSpc>
                <a:spcPct val="150000"/>
              </a:lnSpc>
              <a:buFont typeface="Arial" charset="0"/>
              <a:buNone/>
            </a:pPr>
            <a:endParaRPr lang="zh-CN" altLang="en-US" sz="1200" dirty="0">
              <a:solidFill>
                <a:srgbClr val="C00000"/>
              </a:solidFill>
              <a:latin typeface="黑体" pitchFamily="49" charset="-122"/>
              <a:ea typeface="微软雅黑" charset="0"/>
              <a:sym typeface="黑体" pitchFamily="49" charset="-122"/>
            </a:endParaRPr>
          </a:p>
        </p:txBody>
      </p:sp>
      <p:sp>
        <p:nvSpPr>
          <p:cNvPr id="7173" name="42 Rectángulo"/>
          <p:cNvSpPr/>
          <p:nvPr/>
        </p:nvSpPr>
        <p:spPr>
          <a:xfrm>
            <a:off x="3930650" y="3052763"/>
            <a:ext cx="1903413" cy="946150"/>
          </a:xfrm>
          <a:prstGeom prst="rect">
            <a:avLst/>
          </a:prstGeom>
          <a:solidFill>
            <a:srgbClr val="404040">
              <a:alpha val="100000"/>
            </a:srgbClr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anchor="ctr"/>
          <a:p>
            <a:pPr lvl="0" algn="ctr"/>
            <a:r>
              <a:rPr lang="zh-CN" altLang="en-US" sz="2000" dirty="0">
                <a:solidFill>
                  <a:srgbClr val="00B0F0"/>
                </a:solidFill>
                <a:latin typeface="黑体" pitchFamily="49" charset="-122"/>
                <a:ea typeface="微软雅黑" charset="0"/>
                <a:sym typeface="黑体" pitchFamily="49" charset="-122"/>
              </a:rPr>
              <a:t>平台交易额</a:t>
            </a:r>
            <a:endParaRPr lang="zh-CN" altLang="en-US" sz="2000" dirty="0">
              <a:solidFill>
                <a:srgbClr val="00B0F0"/>
              </a:solidFill>
              <a:latin typeface="黑体" pitchFamily="49" charset="-122"/>
              <a:ea typeface="微软雅黑" charset="0"/>
              <a:sym typeface="黑体" pitchFamily="49" charset="-122"/>
            </a:endParaRPr>
          </a:p>
        </p:txBody>
      </p:sp>
      <p:sp>
        <p:nvSpPr>
          <p:cNvPr id="7174" name="2 Marcador de contenido"/>
          <p:cNvSpPr/>
          <p:nvPr/>
        </p:nvSpPr>
        <p:spPr>
          <a:xfrm>
            <a:off x="3908425" y="4208463"/>
            <a:ext cx="1946275" cy="1524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/>
          <a:p>
            <a:pPr marL="85725" lvl="0" indent="-85725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微软雅黑" charset="0"/>
                <a:sym typeface="黑体" pitchFamily="49" charset="-122"/>
              </a:rPr>
              <a:t>2015年全年，Uber营收预计会达到一百亿美元。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微软雅黑" charset="0"/>
              <a:sym typeface="黑体" pitchFamily="49" charset="-122"/>
            </a:endParaRPr>
          </a:p>
        </p:txBody>
      </p:sp>
      <p:grpSp>
        <p:nvGrpSpPr>
          <p:cNvPr id="7175" name="Group 14"/>
          <p:cNvGrpSpPr/>
          <p:nvPr/>
        </p:nvGrpSpPr>
        <p:grpSpPr>
          <a:xfrm>
            <a:off x="5930900" y="3252788"/>
            <a:ext cx="0" cy="3017837"/>
            <a:chOff x="0" y="0"/>
            <a:chExt cx="319" cy="3377896"/>
          </a:xfrm>
        </p:grpSpPr>
        <p:sp>
          <p:nvSpPr>
            <p:cNvPr id="7176" name="49 Conector recto"/>
            <p:cNvSpPr/>
            <p:nvPr/>
          </p:nvSpPr>
          <p:spPr>
            <a:xfrm>
              <a:off x="0" y="0"/>
              <a:ext cx="1" cy="3377896"/>
            </a:xfrm>
            <a:prstGeom prst="line">
              <a:avLst/>
            </a:prstGeom>
            <a:ln w="9525" cap="flat" cmpd="sng">
              <a:solidFill>
                <a:srgbClr val="BFBFB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7" name="50 Conector recto"/>
            <p:cNvSpPr/>
            <p:nvPr/>
          </p:nvSpPr>
          <p:spPr>
            <a:xfrm>
              <a:off x="319" y="0"/>
              <a:ext cx="1" cy="3377896"/>
            </a:xfrm>
            <a:prstGeom prst="line">
              <a:avLst/>
            </a:prstGeom>
            <a:ln w="9525" cap="flat" cmpd="sng">
              <a:solidFill>
                <a:srgbClr val="BFBFB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178" name="51 Rectángulo"/>
          <p:cNvSpPr/>
          <p:nvPr/>
        </p:nvSpPr>
        <p:spPr>
          <a:xfrm>
            <a:off x="6059488" y="3052763"/>
            <a:ext cx="1905000" cy="946150"/>
          </a:xfrm>
          <a:prstGeom prst="rect">
            <a:avLst/>
          </a:prstGeom>
          <a:solidFill>
            <a:srgbClr val="404040">
              <a:alpha val="100000"/>
            </a:srgbClr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anchor="ctr"/>
          <a:p>
            <a:pPr lvl="0" algn="ctr"/>
            <a:r>
              <a:rPr lang="zh-CN" altLang="en-US" sz="2000" dirty="0">
                <a:solidFill>
                  <a:srgbClr val="00B0F0"/>
                </a:solidFill>
                <a:latin typeface="黑体" pitchFamily="49" charset="-122"/>
                <a:ea typeface="微软雅黑" charset="0"/>
                <a:sym typeface="黑体" pitchFamily="49" charset="-122"/>
              </a:rPr>
              <a:t>核心模式</a:t>
            </a:r>
            <a:endParaRPr lang="zh-CN" altLang="en-US" sz="2000" dirty="0">
              <a:solidFill>
                <a:srgbClr val="00B0F0"/>
              </a:solidFill>
              <a:latin typeface="黑体" pitchFamily="49" charset="-122"/>
              <a:ea typeface="微软雅黑" charset="0"/>
              <a:sym typeface="黑体" pitchFamily="49" charset="-122"/>
            </a:endParaRPr>
          </a:p>
        </p:txBody>
      </p:sp>
      <p:sp>
        <p:nvSpPr>
          <p:cNvPr id="7179" name="2 Marcador de contenido"/>
          <p:cNvSpPr/>
          <p:nvPr/>
        </p:nvSpPr>
        <p:spPr>
          <a:xfrm>
            <a:off x="6038850" y="4208463"/>
            <a:ext cx="1946275" cy="1524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/>
          <a:p>
            <a:pPr marL="85725" lvl="0" indent="-85725">
              <a:lnSpc>
                <a:spcPct val="150000"/>
              </a:lnSpc>
              <a:spcBef>
                <a:spcPct val="0"/>
              </a:spcBef>
              <a:buFont typeface="Arial" charset="0"/>
              <a:buChar char="•"/>
            </a:pPr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微软雅黑" charset="0"/>
                <a:sym typeface="黑体" pitchFamily="49" charset="-122"/>
              </a:rPr>
              <a:t>以Uber为代表的共享经济模式借助于中间平台，核心是按需分配，既合理调配了资源。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微软雅黑" charset="0"/>
              <a:sym typeface="黑体" pitchFamily="49" charset="-122"/>
            </a:endParaRPr>
          </a:p>
        </p:txBody>
      </p:sp>
      <p:sp>
        <p:nvSpPr>
          <p:cNvPr id="7180" name="51 Rectángulo"/>
          <p:cNvSpPr/>
          <p:nvPr/>
        </p:nvSpPr>
        <p:spPr>
          <a:xfrm>
            <a:off x="8166100" y="3040063"/>
            <a:ext cx="1905000" cy="946150"/>
          </a:xfrm>
          <a:prstGeom prst="rect">
            <a:avLst/>
          </a:prstGeom>
          <a:solidFill>
            <a:srgbClr val="404040">
              <a:alpha val="100000"/>
            </a:srgbClr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anchor="ctr"/>
          <a:p>
            <a:pPr lvl="0" algn="ctr"/>
            <a:r>
              <a:rPr lang="zh-CN" altLang="en-US" sz="2000" dirty="0">
                <a:solidFill>
                  <a:srgbClr val="00B0F0"/>
                </a:solidFill>
                <a:latin typeface="黑体" pitchFamily="49" charset="-122"/>
                <a:ea typeface="微软雅黑" charset="0"/>
                <a:sym typeface="黑体" pitchFamily="49" charset="-122"/>
              </a:rPr>
              <a:t>受益人</a:t>
            </a:r>
            <a:endParaRPr lang="zh-CN" altLang="en-US" sz="2000" dirty="0">
              <a:solidFill>
                <a:srgbClr val="00B0F0"/>
              </a:solidFill>
              <a:latin typeface="黑体" pitchFamily="49" charset="-122"/>
              <a:ea typeface="微软雅黑" charset="0"/>
              <a:sym typeface="黑体" pitchFamily="49" charset="-122"/>
            </a:endParaRPr>
          </a:p>
        </p:txBody>
      </p:sp>
      <p:sp>
        <p:nvSpPr>
          <p:cNvPr id="7181" name="2 Marcador de contenido"/>
          <p:cNvSpPr/>
          <p:nvPr/>
        </p:nvSpPr>
        <p:spPr>
          <a:xfrm>
            <a:off x="8147050" y="4157663"/>
            <a:ext cx="1946275" cy="1524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/>
          <a:p>
            <a:pPr marL="85725" lvl="0" indent="-85725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微软雅黑" charset="0"/>
                <a:sym typeface="黑体" pitchFamily="49" charset="-122"/>
              </a:rPr>
              <a:t>私家车司机（收益、满足兴趣爱好）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微软雅黑" charset="0"/>
              <a:sym typeface="黑体" pitchFamily="49" charset="-122"/>
            </a:endParaRPr>
          </a:p>
          <a:p>
            <a:pPr marL="85725" lvl="0" indent="-85725">
              <a:lnSpc>
                <a:spcPct val="150000"/>
              </a:lnSpc>
              <a:buFont typeface="Arial" charset="0"/>
              <a:buChar char="•"/>
            </a:pP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微软雅黑" charset="0"/>
              <a:sym typeface="黑体" pitchFamily="49" charset="-122"/>
            </a:endParaRPr>
          </a:p>
          <a:p>
            <a:pPr marL="85725" lvl="0" indent="-85725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微软雅黑" charset="0"/>
                <a:sym typeface="黑体" pitchFamily="49" charset="-122"/>
              </a:rPr>
              <a:t>客户（生活出行便利舒适）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微软雅黑" charset="0"/>
              <a:sym typeface="黑体" pitchFamily="49" charset="-122"/>
            </a:endParaRPr>
          </a:p>
        </p:txBody>
      </p:sp>
      <p:grpSp>
        <p:nvGrpSpPr>
          <p:cNvPr id="7182" name="Group 14"/>
          <p:cNvGrpSpPr/>
          <p:nvPr/>
        </p:nvGrpSpPr>
        <p:grpSpPr>
          <a:xfrm>
            <a:off x="8048625" y="3252788"/>
            <a:ext cx="0" cy="3017837"/>
            <a:chOff x="0" y="0"/>
            <a:chExt cx="319" cy="3377896"/>
          </a:xfrm>
        </p:grpSpPr>
        <p:sp>
          <p:nvSpPr>
            <p:cNvPr id="7183" name="49 Conector recto"/>
            <p:cNvSpPr/>
            <p:nvPr/>
          </p:nvSpPr>
          <p:spPr>
            <a:xfrm>
              <a:off x="0" y="0"/>
              <a:ext cx="1" cy="3377896"/>
            </a:xfrm>
            <a:prstGeom prst="line">
              <a:avLst/>
            </a:prstGeom>
            <a:ln w="9525" cap="flat" cmpd="sng">
              <a:solidFill>
                <a:srgbClr val="BFBFB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4" name="50 Conector recto"/>
            <p:cNvSpPr/>
            <p:nvPr/>
          </p:nvSpPr>
          <p:spPr>
            <a:xfrm>
              <a:off x="319" y="0"/>
              <a:ext cx="1" cy="3377896"/>
            </a:xfrm>
            <a:prstGeom prst="line">
              <a:avLst/>
            </a:prstGeom>
            <a:ln w="9525" cap="flat" cmpd="sng">
              <a:solidFill>
                <a:srgbClr val="BFBFB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185" name="矩形 25"/>
          <p:cNvSpPr/>
          <p:nvPr/>
        </p:nvSpPr>
        <p:spPr>
          <a:xfrm>
            <a:off x="930275" y="1539875"/>
            <a:ext cx="5492750" cy="33496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/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黑体" pitchFamily="49" charset="-122"/>
                <a:ea typeface="微软雅黑" charset="0"/>
                <a:sym typeface="宋体" charset="-122"/>
              </a:rPr>
              <a:t>关于</a:t>
            </a:r>
            <a:r>
              <a:rPr lang="zh-CN" altLang="en-US" sz="2400" dirty="0">
                <a:solidFill>
                  <a:srgbClr val="990000"/>
                </a:solidFill>
                <a:latin typeface="黑体" pitchFamily="49" charset="-122"/>
                <a:ea typeface="微软雅黑" charset="0"/>
                <a:sym typeface="宋体" charset="-122"/>
              </a:rPr>
              <a:t>优步平台模式的概述</a:t>
            </a:r>
            <a:endParaRPr lang="zh-CN" altLang="en-US" dirty="0">
              <a:solidFill>
                <a:srgbClr val="990000"/>
              </a:solidFill>
              <a:ea typeface="微软雅黑" charset="0"/>
            </a:endParaRPr>
          </a:p>
        </p:txBody>
      </p:sp>
      <p:sp>
        <p:nvSpPr>
          <p:cNvPr id="7186" name="矩形 26"/>
          <p:cNvSpPr/>
          <p:nvPr/>
        </p:nvSpPr>
        <p:spPr>
          <a:xfrm>
            <a:off x="993775" y="2127885"/>
            <a:ext cx="10753090" cy="59626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>
            <a:spAutoFit/>
          </a:bodyPr>
          <a:p>
            <a:pPr lvl="0" algn="l"/>
            <a:r>
              <a:rPr lang="zh-CN" alt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49" charset="-122"/>
                <a:ea typeface="微软雅黑" charset="0"/>
                <a:sym typeface="黑体" pitchFamily="49" charset="-122"/>
              </a:rPr>
              <a:t>Uber 对自己的定位不仅仅是一款打车应用，是为乘客提供一种更高端、更私人的出行方案，力求以最高效、最便捷的方式让用户体验到定制化的用车服务。</a:t>
            </a:r>
            <a:endParaRPr lang="zh-CN" altLang="en-US" sz="1600" dirty="0">
              <a:solidFill>
                <a:schemeClr val="tx1">
                  <a:lumMod val="60000"/>
                  <a:lumOff val="40000"/>
                </a:schemeClr>
              </a:solidFill>
              <a:latin typeface="黑体" pitchFamily="49" charset="-122"/>
              <a:ea typeface="微软雅黑" charset="0"/>
              <a:sym typeface="黑体" pitchFamily="49" charset="-122"/>
            </a:endParaRPr>
          </a:p>
        </p:txBody>
      </p:sp>
      <p:grpSp>
        <p:nvGrpSpPr>
          <p:cNvPr id="7187" name="Group 14"/>
          <p:cNvGrpSpPr/>
          <p:nvPr/>
        </p:nvGrpSpPr>
        <p:grpSpPr>
          <a:xfrm>
            <a:off x="3813175" y="3252788"/>
            <a:ext cx="0" cy="3017837"/>
            <a:chOff x="0" y="0"/>
            <a:chExt cx="319" cy="3377896"/>
          </a:xfrm>
        </p:grpSpPr>
        <p:sp>
          <p:nvSpPr>
            <p:cNvPr id="7188" name="49 Conector recto"/>
            <p:cNvSpPr/>
            <p:nvPr/>
          </p:nvSpPr>
          <p:spPr>
            <a:xfrm>
              <a:off x="0" y="0"/>
              <a:ext cx="1" cy="3377896"/>
            </a:xfrm>
            <a:prstGeom prst="line">
              <a:avLst/>
            </a:prstGeom>
            <a:ln w="9525" cap="flat" cmpd="sng">
              <a:solidFill>
                <a:srgbClr val="BFBFB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9" name="50 Conector recto"/>
            <p:cNvSpPr/>
            <p:nvPr/>
          </p:nvSpPr>
          <p:spPr>
            <a:xfrm>
              <a:off x="319" y="0"/>
              <a:ext cx="1" cy="3377896"/>
            </a:xfrm>
            <a:prstGeom prst="line">
              <a:avLst/>
            </a:prstGeom>
            <a:ln w="9525" cap="flat" cmpd="sng">
              <a:solidFill>
                <a:srgbClr val="BFBFB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FF4707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zh-CN" dirty="0">
                <a:solidFill>
                  <a:schemeClr val="tx1"/>
                </a:solidFill>
                <a:sym typeface="+mn-ea"/>
              </a:rPr>
              <a:t>互联网篇</a:t>
            </a:r>
            <a:endParaRPr lang="zh-CN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7174" name="2 Marcador de contenido"/>
          <p:cNvSpPr/>
          <p:nvPr/>
        </p:nvSpPr>
        <p:spPr>
          <a:xfrm>
            <a:off x="1800225" y="4119563"/>
            <a:ext cx="1946275" cy="1524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/>
          <a:p>
            <a:pPr marL="85725" lvl="0" indent="-85725" algn="l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微软雅黑" charset="0"/>
                <a:sym typeface="+mn-ea"/>
              </a:rPr>
              <a:t>中国纺织化纤产业是万亿级市场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微软雅黑" charset="0"/>
              <a:sym typeface="黑体" pitchFamily="49" charset="-122"/>
            </a:endParaRPr>
          </a:p>
        </p:txBody>
      </p:sp>
      <p:grpSp>
        <p:nvGrpSpPr>
          <p:cNvPr id="7175" name="Group 14"/>
          <p:cNvGrpSpPr/>
          <p:nvPr/>
        </p:nvGrpSpPr>
        <p:grpSpPr>
          <a:xfrm>
            <a:off x="3822700" y="3087688"/>
            <a:ext cx="0" cy="3017837"/>
            <a:chOff x="0" y="0"/>
            <a:chExt cx="319" cy="3377896"/>
          </a:xfrm>
        </p:grpSpPr>
        <p:sp>
          <p:nvSpPr>
            <p:cNvPr id="7176" name="49 Conector recto"/>
            <p:cNvSpPr/>
            <p:nvPr/>
          </p:nvSpPr>
          <p:spPr>
            <a:xfrm>
              <a:off x="0" y="0"/>
              <a:ext cx="1" cy="3377896"/>
            </a:xfrm>
            <a:prstGeom prst="line">
              <a:avLst/>
            </a:prstGeom>
            <a:ln w="9525" cap="flat" cmpd="sng">
              <a:solidFill>
                <a:srgbClr val="BFBFB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7" name="50 Conector recto"/>
            <p:cNvSpPr/>
            <p:nvPr/>
          </p:nvSpPr>
          <p:spPr>
            <a:xfrm>
              <a:off x="319" y="0"/>
              <a:ext cx="1" cy="3377896"/>
            </a:xfrm>
            <a:prstGeom prst="line">
              <a:avLst/>
            </a:prstGeom>
            <a:ln w="9525" cap="flat" cmpd="sng">
              <a:solidFill>
                <a:srgbClr val="BFBFB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179" name="2 Marcador de contenido"/>
          <p:cNvSpPr/>
          <p:nvPr/>
        </p:nvSpPr>
        <p:spPr>
          <a:xfrm>
            <a:off x="3930650" y="4119563"/>
            <a:ext cx="1946275" cy="1524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/>
          <a:p>
            <a:pPr marL="85725" lvl="0" indent="-85725">
              <a:lnSpc>
                <a:spcPct val="150000"/>
              </a:lnSpc>
              <a:spcBef>
                <a:spcPct val="0"/>
              </a:spcBef>
              <a:buFont typeface="Arial" charset="0"/>
              <a:buChar char="•"/>
            </a:pPr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微软雅黑" charset="0"/>
                <a:sym typeface="黑体" pitchFamily="49" charset="-122"/>
              </a:rPr>
              <a:t>共享经济，让经纪人可以卖更多的货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微软雅黑" charset="0"/>
              <a:sym typeface="黑体" pitchFamily="49" charset="-122"/>
            </a:endParaRPr>
          </a:p>
        </p:txBody>
      </p:sp>
      <p:sp>
        <p:nvSpPr>
          <p:cNvPr id="7181" name="2 Marcador de contenido"/>
          <p:cNvSpPr/>
          <p:nvPr/>
        </p:nvSpPr>
        <p:spPr>
          <a:xfrm>
            <a:off x="6038850" y="4068763"/>
            <a:ext cx="1946275" cy="1524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/>
          <a:p>
            <a:pPr marL="85725" lvl="0" indent="-85725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微软雅黑" charset="0"/>
                <a:sym typeface="黑体" pitchFamily="49" charset="-122"/>
              </a:rPr>
              <a:t>经纪人（收益、客户维护）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微软雅黑" charset="0"/>
              <a:sym typeface="黑体" pitchFamily="49" charset="-122"/>
            </a:endParaRPr>
          </a:p>
          <a:p>
            <a:pPr marL="85725" lvl="0" indent="-85725">
              <a:lnSpc>
                <a:spcPct val="150000"/>
              </a:lnSpc>
              <a:buFont typeface="Arial" charset="0"/>
              <a:buChar char="•"/>
            </a:pP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微软雅黑" charset="0"/>
              <a:sym typeface="黑体" pitchFamily="49" charset="-122"/>
            </a:endParaRPr>
          </a:p>
          <a:p>
            <a:pPr marL="85725" lvl="0" indent="-85725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微软雅黑" charset="0"/>
                <a:sym typeface="黑体" pitchFamily="49" charset="-122"/>
              </a:rPr>
              <a:t>客户（更实惠订单）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微软雅黑" charset="0"/>
              <a:sym typeface="黑体" pitchFamily="49" charset="-122"/>
            </a:endParaRPr>
          </a:p>
        </p:txBody>
      </p:sp>
      <p:grpSp>
        <p:nvGrpSpPr>
          <p:cNvPr id="7182" name="Group 14"/>
          <p:cNvGrpSpPr/>
          <p:nvPr/>
        </p:nvGrpSpPr>
        <p:grpSpPr>
          <a:xfrm>
            <a:off x="5940425" y="3087688"/>
            <a:ext cx="0" cy="3017837"/>
            <a:chOff x="0" y="0"/>
            <a:chExt cx="319" cy="3377896"/>
          </a:xfrm>
        </p:grpSpPr>
        <p:sp>
          <p:nvSpPr>
            <p:cNvPr id="7183" name="49 Conector recto"/>
            <p:cNvSpPr/>
            <p:nvPr/>
          </p:nvSpPr>
          <p:spPr>
            <a:xfrm>
              <a:off x="0" y="0"/>
              <a:ext cx="1" cy="3377896"/>
            </a:xfrm>
            <a:prstGeom prst="line">
              <a:avLst/>
            </a:prstGeom>
            <a:ln w="9525" cap="flat" cmpd="sng">
              <a:solidFill>
                <a:srgbClr val="BFBFB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4" name="50 Conector recto"/>
            <p:cNvSpPr/>
            <p:nvPr/>
          </p:nvSpPr>
          <p:spPr>
            <a:xfrm>
              <a:off x="319" y="0"/>
              <a:ext cx="1" cy="3377896"/>
            </a:xfrm>
            <a:prstGeom prst="line">
              <a:avLst/>
            </a:prstGeom>
            <a:ln w="9525" cap="flat" cmpd="sng">
              <a:solidFill>
                <a:srgbClr val="BFBFB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186" name="矩形 26"/>
          <p:cNvSpPr/>
          <p:nvPr/>
        </p:nvSpPr>
        <p:spPr>
          <a:xfrm>
            <a:off x="1031875" y="2140585"/>
            <a:ext cx="10753090" cy="352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>
            <a:spAutoFit/>
          </a:bodyPr>
          <a:p>
            <a:pPr lvl="0" algn="l"/>
            <a:r>
              <a:rPr lang="zh-CN" alt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49" charset="-122"/>
                <a:ea typeface="微软雅黑" charset="0"/>
                <a:sym typeface="黑体" pitchFamily="49" charset="-122"/>
              </a:rPr>
              <a:t>化纤邦为经纪人提供一个便捷高效的专属服务平台，经纪人只需接入订单，后续工作都可交由平台跟踪解决。</a:t>
            </a:r>
            <a:endParaRPr lang="zh-CN" altLang="en-US" sz="1600" dirty="0">
              <a:solidFill>
                <a:schemeClr val="tx1">
                  <a:lumMod val="60000"/>
                  <a:lumOff val="40000"/>
                </a:schemeClr>
              </a:solidFill>
              <a:latin typeface="黑体" pitchFamily="49" charset="-122"/>
              <a:ea typeface="微软雅黑" charset="0"/>
              <a:sym typeface="黑体" pitchFamily="49" charset="-122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8064500" y="3062288"/>
            <a:ext cx="0" cy="3017837"/>
            <a:chOff x="0" y="0"/>
            <a:chExt cx="319" cy="3377896"/>
          </a:xfrm>
        </p:grpSpPr>
        <p:sp>
          <p:nvSpPr>
            <p:cNvPr id="3" name="49 Conector recto"/>
            <p:cNvSpPr/>
            <p:nvPr/>
          </p:nvSpPr>
          <p:spPr>
            <a:xfrm>
              <a:off x="0" y="0"/>
              <a:ext cx="1" cy="3377896"/>
            </a:xfrm>
            <a:prstGeom prst="line">
              <a:avLst/>
            </a:prstGeom>
            <a:ln w="9525" cap="flat" cmpd="sng">
              <a:solidFill>
                <a:srgbClr val="BFBFB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" name="50 Conector recto"/>
            <p:cNvSpPr/>
            <p:nvPr/>
          </p:nvSpPr>
          <p:spPr>
            <a:xfrm>
              <a:off x="319" y="0"/>
              <a:ext cx="1" cy="3377896"/>
            </a:xfrm>
            <a:prstGeom prst="line">
              <a:avLst/>
            </a:prstGeom>
            <a:ln w="9525" cap="flat" cmpd="sng">
              <a:solidFill>
                <a:srgbClr val="BFBFB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" name="2 Marcador de contenido"/>
          <p:cNvSpPr/>
          <p:nvPr/>
        </p:nvSpPr>
        <p:spPr>
          <a:xfrm>
            <a:off x="8172450" y="4094163"/>
            <a:ext cx="1946275" cy="1524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/>
          <a:p>
            <a:pPr marL="85725" lvl="0" indent="-85725">
              <a:lnSpc>
                <a:spcPct val="150000"/>
              </a:lnSpc>
              <a:spcBef>
                <a:spcPct val="0"/>
              </a:spcBef>
              <a:buFont typeface="Arial" charset="0"/>
              <a:buChar char="•"/>
            </a:pPr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微软雅黑" charset="0"/>
                <a:sym typeface="黑体" pitchFamily="49" charset="-122"/>
              </a:rPr>
              <a:t>为经纪人提供订单跟踪服务支持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微软雅黑" charset="0"/>
              <a:sym typeface="黑体" pitchFamily="49" charset="-122"/>
            </a:endParaRPr>
          </a:p>
          <a:p>
            <a:pPr marL="85725" lvl="0" indent="-85725">
              <a:lnSpc>
                <a:spcPct val="150000"/>
              </a:lnSpc>
              <a:spcBef>
                <a:spcPct val="0"/>
              </a:spcBef>
              <a:buFont typeface="Arial" charset="0"/>
              <a:buChar char="•"/>
            </a:pP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微软雅黑" charset="0"/>
              <a:sym typeface="黑体" pitchFamily="49" charset="-122"/>
            </a:endParaRPr>
          </a:p>
          <a:p>
            <a:pPr marL="85725" lvl="0" indent="-85725">
              <a:lnSpc>
                <a:spcPct val="150000"/>
              </a:lnSpc>
              <a:spcBef>
                <a:spcPct val="0"/>
              </a:spcBef>
              <a:buFont typeface="Arial" charset="0"/>
              <a:buChar char="•"/>
            </a:pPr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微软雅黑" charset="0"/>
                <a:sym typeface="黑体" pitchFamily="49" charset="-122"/>
              </a:rPr>
              <a:t>为经纪人提供</a:t>
            </a:r>
            <a:r>
              <a:rPr lang="en-US" altLang="zh-CN" sz="1400" dirty="0">
                <a:solidFill>
                  <a:srgbClr val="C00000"/>
                </a:solidFill>
                <a:latin typeface="黑体" pitchFamily="49" charset="-122"/>
                <a:ea typeface="微软雅黑" charset="0"/>
                <a:sym typeface="黑体" pitchFamily="49" charset="-122"/>
              </a:rPr>
              <a:t>1vs1</a:t>
            </a:r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微软雅黑" charset="0"/>
                <a:sym typeface="黑体" pitchFamily="49" charset="-122"/>
              </a:rPr>
              <a:t>的专属助理服务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微软雅黑" charset="0"/>
              <a:sym typeface="黑体" pitchFamily="49" charset="-122"/>
            </a:endParaRPr>
          </a:p>
        </p:txBody>
      </p:sp>
      <p:sp>
        <p:nvSpPr>
          <p:cNvPr id="6" name="11 Rectángulo"/>
          <p:cNvSpPr/>
          <p:nvPr/>
        </p:nvSpPr>
        <p:spPr>
          <a:xfrm>
            <a:off x="1754188" y="3052763"/>
            <a:ext cx="1903412" cy="946150"/>
          </a:xfrm>
          <a:prstGeom prst="rect">
            <a:avLst/>
          </a:prstGeom>
          <a:solidFill>
            <a:srgbClr val="404040">
              <a:alpha val="100000"/>
            </a:srgbClr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anchor="ctr"/>
          <a:p>
            <a:pPr lvl="0" algn="ctr"/>
            <a:r>
              <a:rPr lang="zh-CN" altLang="en-US" sz="2000" dirty="0">
                <a:solidFill>
                  <a:srgbClr val="00B0F0"/>
                </a:solidFill>
                <a:latin typeface="黑体" pitchFamily="49" charset="-122"/>
                <a:ea typeface="微软雅黑" charset="0"/>
                <a:sym typeface="黑体" pitchFamily="49" charset="-122"/>
              </a:rPr>
              <a:t>市场体量</a:t>
            </a:r>
            <a:endParaRPr lang="zh-CN" altLang="en-US" sz="2000" dirty="0">
              <a:solidFill>
                <a:srgbClr val="00B0F0"/>
              </a:solidFill>
              <a:latin typeface="黑体" pitchFamily="49" charset="-122"/>
              <a:ea typeface="微软雅黑" charset="0"/>
              <a:sym typeface="黑体" pitchFamily="49" charset="-122"/>
            </a:endParaRPr>
          </a:p>
        </p:txBody>
      </p:sp>
      <p:sp>
        <p:nvSpPr>
          <p:cNvPr id="8" name="42 Rectángulo"/>
          <p:cNvSpPr/>
          <p:nvPr/>
        </p:nvSpPr>
        <p:spPr>
          <a:xfrm>
            <a:off x="3930650" y="3052763"/>
            <a:ext cx="1903413" cy="946150"/>
          </a:xfrm>
          <a:prstGeom prst="rect">
            <a:avLst/>
          </a:prstGeom>
          <a:solidFill>
            <a:srgbClr val="404040">
              <a:alpha val="100000"/>
            </a:srgbClr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anchor="ctr"/>
          <a:p>
            <a:pPr lvl="0" algn="ctr"/>
            <a:r>
              <a:rPr lang="zh-CN" altLang="en-US" sz="2000" dirty="0">
                <a:solidFill>
                  <a:srgbClr val="00B0F0"/>
                </a:solidFill>
                <a:latin typeface="黑体" pitchFamily="49" charset="-122"/>
                <a:ea typeface="微软雅黑" charset="0"/>
                <a:sym typeface="黑体" pitchFamily="49" charset="-122"/>
              </a:rPr>
              <a:t>核心模式</a:t>
            </a:r>
            <a:endParaRPr lang="zh-CN" altLang="en-US" sz="2000" dirty="0">
              <a:solidFill>
                <a:srgbClr val="00B0F0"/>
              </a:solidFill>
              <a:latin typeface="黑体" pitchFamily="49" charset="-122"/>
              <a:ea typeface="微软雅黑" charset="0"/>
              <a:sym typeface="黑体" pitchFamily="49" charset="-122"/>
            </a:endParaRPr>
          </a:p>
        </p:txBody>
      </p:sp>
      <p:sp>
        <p:nvSpPr>
          <p:cNvPr id="9" name="51 Rectángulo"/>
          <p:cNvSpPr/>
          <p:nvPr/>
        </p:nvSpPr>
        <p:spPr>
          <a:xfrm>
            <a:off x="6059488" y="3052763"/>
            <a:ext cx="1905000" cy="946150"/>
          </a:xfrm>
          <a:prstGeom prst="rect">
            <a:avLst/>
          </a:prstGeom>
          <a:solidFill>
            <a:srgbClr val="404040">
              <a:alpha val="100000"/>
            </a:srgbClr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anchor="ctr"/>
          <a:p>
            <a:pPr lvl="0" algn="ctr"/>
            <a:r>
              <a:rPr lang="zh-CN" altLang="en-US" sz="2000" dirty="0">
                <a:solidFill>
                  <a:srgbClr val="00B0F0"/>
                </a:solidFill>
                <a:latin typeface="黑体" pitchFamily="49" charset="-122"/>
                <a:ea typeface="微软雅黑" charset="0"/>
                <a:sym typeface="黑体" pitchFamily="49" charset="-122"/>
              </a:rPr>
              <a:t>受益人</a:t>
            </a:r>
            <a:endParaRPr lang="zh-CN" altLang="en-US" sz="2000" dirty="0">
              <a:solidFill>
                <a:srgbClr val="00B0F0"/>
              </a:solidFill>
              <a:latin typeface="黑体" pitchFamily="49" charset="-122"/>
              <a:ea typeface="微软雅黑" charset="0"/>
              <a:sym typeface="黑体" pitchFamily="49" charset="-122"/>
            </a:endParaRPr>
          </a:p>
        </p:txBody>
      </p:sp>
      <p:sp>
        <p:nvSpPr>
          <p:cNvPr id="10" name="51 Rectángulo"/>
          <p:cNvSpPr/>
          <p:nvPr/>
        </p:nvSpPr>
        <p:spPr>
          <a:xfrm>
            <a:off x="8166100" y="3040063"/>
            <a:ext cx="1905000" cy="946150"/>
          </a:xfrm>
          <a:prstGeom prst="rect">
            <a:avLst/>
          </a:prstGeom>
          <a:solidFill>
            <a:srgbClr val="404040">
              <a:alpha val="100000"/>
            </a:srgbClr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anchor="ctr"/>
          <a:p>
            <a:pPr lvl="0" algn="ctr"/>
            <a:r>
              <a:rPr lang="zh-CN" altLang="en-US" sz="2000" dirty="0">
                <a:solidFill>
                  <a:srgbClr val="00B0F0"/>
                </a:solidFill>
                <a:latin typeface="黑体" pitchFamily="49" charset="-122"/>
                <a:ea typeface="微软雅黑" charset="0"/>
                <a:sym typeface="黑体" pitchFamily="49" charset="-122"/>
              </a:rPr>
              <a:t>产品服务</a:t>
            </a:r>
            <a:endParaRPr lang="zh-CN" altLang="en-US" sz="2000" dirty="0">
              <a:solidFill>
                <a:srgbClr val="00B0F0"/>
              </a:solidFill>
              <a:latin typeface="黑体" pitchFamily="49" charset="-122"/>
              <a:ea typeface="微软雅黑" charset="0"/>
              <a:sym typeface="黑体" pitchFamily="49" charset="-122"/>
            </a:endParaRPr>
          </a:p>
        </p:txBody>
      </p:sp>
      <p:sp>
        <p:nvSpPr>
          <p:cNvPr id="11" name="矩形 25"/>
          <p:cNvSpPr/>
          <p:nvPr/>
        </p:nvSpPr>
        <p:spPr>
          <a:xfrm>
            <a:off x="930275" y="1539875"/>
            <a:ext cx="5492750" cy="33496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/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黑体" pitchFamily="49" charset="-122"/>
                <a:ea typeface="微软雅黑" charset="0"/>
                <a:sym typeface="宋体" charset="-122"/>
              </a:rPr>
              <a:t>关于</a:t>
            </a:r>
            <a:r>
              <a:rPr lang="zh-CN" altLang="en-US" sz="2400" dirty="0">
                <a:solidFill>
                  <a:srgbClr val="990000"/>
                </a:solidFill>
                <a:latin typeface="黑体" pitchFamily="49" charset="-122"/>
                <a:ea typeface="微软雅黑" charset="0"/>
                <a:sym typeface="宋体" charset="-122"/>
              </a:rPr>
              <a:t>化纤邦互联网模式的概述</a:t>
            </a:r>
            <a:endParaRPr lang="zh-CN" altLang="en-US" dirty="0">
              <a:solidFill>
                <a:srgbClr val="990000"/>
              </a:solidFill>
              <a:ea typeface="微软雅黑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latin typeface="+mj-lt"/>
                <a:ea typeface="+mj-ea"/>
              </a:rPr>
              <a:t>THANK YOU .</a:t>
            </a:r>
            <a:endParaRPr lang="en-US" altLang="zh-CN" smtClean="0">
              <a:latin typeface="+mj-lt"/>
              <a:ea typeface="+mj-ea"/>
            </a:endParaRPr>
          </a:p>
        </p:txBody>
      </p:sp>
      <p:pic>
        <p:nvPicPr>
          <p:cNvPr id="2" name="图片 1" descr="121212121"/>
          <p:cNvPicPr>
            <a:picLocks noChangeAspect="1"/>
          </p:cNvPicPr>
          <p:nvPr/>
        </p:nvPicPr>
        <p:blipFill>
          <a:blip r:embed="rId2"/>
          <a:srcRect b="28593"/>
          <a:stretch>
            <a:fillRect/>
          </a:stretch>
        </p:blipFill>
        <p:spPr>
          <a:xfrm>
            <a:off x="4016375" y="4218940"/>
            <a:ext cx="3733165" cy="13912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9114970" y="4095373"/>
            <a:ext cx="3077029" cy="2762625"/>
            <a:chOff x="7916038" y="3018945"/>
            <a:chExt cx="4275962" cy="3839054"/>
          </a:xfrm>
        </p:grpSpPr>
        <p:sp>
          <p:nvSpPr>
            <p:cNvPr id="27" name="任意多边形 26"/>
            <p:cNvSpPr/>
            <p:nvPr>
              <p:custDataLst>
                <p:tags r:id="rId2"/>
              </p:custDataLst>
            </p:nvPr>
          </p:nvSpPr>
          <p:spPr>
            <a:xfrm rot="10800000" flipV="1">
              <a:off x="10202689" y="3018945"/>
              <a:ext cx="1984388" cy="3816663"/>
            </a:xfrm>
            <a:custGeom>
              <a:avLst/>
              <a:gdLst>
                <a:gd name="connsiteX0" fmla="*/ 1866213 w 1984388"/>
                <a:gd name="connsiteY0" fmla="*/ 0 h 3816663"/>
                <a:gd name="connsiteX1" fmla="*/ 1984388 w 1984388"/>
                <a:gd name="connsiteY1" fmla="*/ 3816663 h 3816663"/>
                <a:gd name="connsiteX2" fmla="*/ 0 w 1984388"/>
                <a:gd name="connsiteY2" fmla="*/ 3029151 h 3816663"/>
                <a:gd name="connsiteX3" fmla="*/ 0 w 1984388"/>
                <a:gd name="connsiteY3" fmla="*/ 1052310 h 3816663"/>
                <a:gd name="connsiteX4" fmla="*/ 120001 w 1984388"/>
                <a:gd name="connsiteY4" fmla="*/ 949460 h 3816663"/>
                <a:gd name="connsiteX5" fmla="*/ 1866213 w 1984388"/>
                <a:gd name="connsiteY5" fmla="*/ 0 h 3816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4388" h="3816663">
                  <a:moveTo>
                    <a:pt x="1866213" y="0"/>
                  </a:moveTo>
                  <a:cubicBezTo>
                    <a:pt x="1573085" y="351709"/>
                    <a:pt x="1523264" y="2649876"/>
                    <a:pt x="1984388" y="3816663"/>
                  </a:cubicBezTo>
                  <a:lnTo>
                    <a:pt x="0" y="3029151"/>
                  </a:lnTo>
                  <a:lnTo>
                    <a:pt x="0" y="1052310"/>
                  </a:lnTo>
                  <a:lnTo>
                    <a:pt x="120001" y="949460"/>
                  </a:lnTo>
                  <a:cubicBezTo>
                    <a:pt x="725388" y="451507"/>
                    <a:pt x="1399206" y="61522"/>
                    <a:pt x="1866213" y="0"/>
                  </a:cubicBezTo>
                  <a:close/>
                </a:path>
              </a:pathLst>
            </a:custGeom>
            <a:solidFill>
              <a:srgbClr val="135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>
              <p:custDataLst>
                <p:tags r:id="rId3"/>
              </p:custDataLst>
            </p:nvPr>
          </p:nvSpPr>
          <p:spPr>
            <a:xfrm rot="10800000" flipV="1">
              <a:off x="7916038" y="3977543"/>
              <a:ext cx="4275962" cy="2880456"/>
            </a:xfrm>
            <a:custGeom>
              <a:avLst/>
              <a:gdLst>
                <a:gd name="connsiteX0" fmla="*/ 3976481 w 4275962"/>
                <a:gd name="connsiteY0" fmla="*/ 56 h 2880456"/>
                <a:gd name="connsiteX1" fmla="*/ 4275962 w 4275962"/>
                <a:gd name="connsiteY1" fmla="*/ 38832 h 2880456"/>
                <a:gd name="connsiteX2" fmla="*/ 3408565 w 4275962"/>
                <a:gd name="connsiteY2" fmla="*/ 2880456 h 2880456"/>
                <a:gd name="connsiteX3" fmla="*/ 0 w 4275962"/>
                <a:gd name="connsiteY3" fmla="*/ 2880456 h 2880456"/>
                <a:gd name="connsiteX4" fmla="*/ 1 w 4275962"/>
                <a:gd name="connsiteY4" fmla="*/ 1884170 h 2880456"/>
                <a:gd name="connsiteX5" fmla="*/ 3976481 w 4275962"/>
                <a:gd name="connsiteY5" fmla="*/ 56 h 288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75962" h="2880456">
                  <a:moveTo>
                    <a:pt x="3976481" y="56"/>
                  </a:moveTo>
                  <a:cubicBezTo>
                    <a:pt x="4102302" y="-958"/>
                    <a:pt x="4204243" y="11809"/>
                    <a:pt x="4275962" y="38832"/>
                  </a:cubicBezTo>
                  <a:cubicBezTo>
                    <a:pt x="4028977" y="409664"/>
                    <a:pt x="4050262" y="1983092"/>
                    <a:pt x="3408565" y="2880456"/>
                  </a:cubicBezTo>
                  <a:lnTo>
                    <a:pt x="0" y="2880456"/>
                  </a:lnTo>
                  <a:lnTo>
                    <a:pt x="1" y="1884170"/>
                  </a:lnTo>
                  <a:cubicBezTo>
                    <a:pt x="1044906" y="689524"/>
                    <a:pt x="3095736" y="7153"/>
                    <a:pt x="3976481" y="56"/>
                  </a:cubicBezTo>
                  <a:close/>
                </a:path>
              </a:pathLst>
            </a:custGeom>
            <a:solidFill>
              <a:srgbClr val="00C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 29"/>
          <p:cNvSpPr/>
          <p:nvPr>
            <p:custDataLst>
              <p:tags r:id="rId4"/>
            </p:custDataLst>
          </p:nvPr>
        </p:nvSpPr>
        <p:spPr>
          <a:xfrm>
            <a:off x="80010" y="2300605"/>
            <a:ext cx="2934335" cy="17125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FF4707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zh-CN" altLang="en-US" dirty="0">
                <a:solidFill>
                  <a:schemeClr val="tx1"/>
                </a:solidFill>
                <a:sym typeface="+mn-ea"/>
              </a:rPr>
              <a:t>目录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CONTENTS</a:t>
            </a:r>
            <a:endParaRPr lang="en-US" altLang="zh-CN" sz="1600" dirty="0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33" name="组合 32"/>
          <p:cNvGrpSpPr/>
          <p:nvPr>
            <p:custDataLst>
              <p:tags r:id="rId5"/>
            </p:custDataLst>
          </p:nvPr>
        </p:nvGrpSpPr>
        <p:grpSpPr>
          <a:xfrm>
            <a:off x="3280354" y="495912"/>
            <a:ext cx="5834743" cy="538438"/>
            <a:chOff x="1770743" y="2088648"/>
            <a:chExt cx="5834743" cy="538438"/>
          </a:xfrm>
        </p:grpSpPr>
        <p:sp>
          <p:nvSpPr>
            <p:cNvPr id="9" name="椭圆 8"/>
            <p:cNvSpPr/>
            <p:nvPr>
              <p:custDataLst>
                <p:tags r:id="rId6"/>
              </p:custDataLst>
            </p:nvPr>
          </p:nvSpPr>
          <p:spPr>
            <a:xfrm>
              <a:off x="1901372" y="2088648"/>
              <a:ext cx="473132" cy="473132"/>
            </a:xfrm>
            <a:prstGeom prst="ellipse">
              <a:avLst/>
            </a:prstGeom>
            <a:solidFill>
              <a:srgbClr val="F44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rgbClr val="FFFFFF"/>
                  </a:solidFill>
                </a:rPr>
                <a:t>1</a:t>
              </a: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cxnSp>
          <p:nvCxnSpPr>
            <p:cNvPr id="12" name="直接连接符 11"/>
            <p:cNvCxnSpPr/>
            <p:nvPr>
              <p:custDataLst>
                <p:tags r:id="rId7"/>
              </p:custDataLst>
            </p:nvPr>
          </p:nvCxnSpPr>
          <p:spPr>
            <a:xfrm>
              <a:off x="1770743" y="2627086"/>
              <a:ext cx="58347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>
              <p:custDataLst>
                <p:tags r:id="rId8"/>
              </p:custDataLst>
            </p:nvPr>
          </p:nvSpPr>
          <p:spPr>
            <a:xfrm>
              <a:off x="2650368" y="2094382"/>
              <a:ext cx="4679347" cy="46166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zh-CN" altLang="en-US" sz="2400" dirty="0">
                  <a:solidFill>
                    <a:srgbClr val="F95922"/>
                  </a:solidFill>
                </a:rPr>
                <a:t>市场规模</a:t>
              </a:r>
              <a:endParaRPr lang="zh-CN" altLang="en-US" sz="2400" dirty="0">
                <a:solidFill>
                  <a:srgbClr val="F95922"/>
                </a:solidFill>
              </a:endParaRPr>
            </a:p>
          </p:txBody>
        </p:sp>
      </p:grpSp>
      <p:grpSp>
        <p:nvGrpSpPr>
          <p:cNvPr id="56" name="组合 55"/>
          <p:cNvGrpSpPr/>
          <p:nvPr>
            <p:custDataLst>
              <p:tags r:id="rId9"/>
            </p:custDataLst>
          </p:nvPr>
        </p:nvGrpSpPr>
        <p:grpSpPr>
          <a:xfrm>
            <a:off x="3280354" y="1171745"/>
            <a:ext cx="5834743" cy="538438"/>
            <a:chOff x="1770743" y="2088648"/>
            <a:chExt cx="5834743" cy="538438"/>
          </a:xfrm>
        </p:grpSpPr>
        <p:sp>
          <p:nvSpPr>
            <p:cNvPr id="57" name="椭圆 56"/>
            <p:cNvSpPr/>
            <p:nvPr>
              <p:custDataLst>
                <p:tags r:id="rId10"/>
              </p:custDataLst>
            </p:nvPr>
          </p:nvSpPr>
          <p:spPr>
            <a:xfrm>
              <a:off x="1901372" y="2088648"/>
              <a:ext cx="473132" cy="473132"/>
            </a:xfrm>
            <a:prstGeom prst="ellipse">
              <a:avLst/>
            </a:prstGeom>
            <a:solidFill>
              <a:srgbClr val="F44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rgbClr val="FFFFFF"/>
                  </a:solidFill>
                </a:rPr>
                <a:t>2</a:t>
              </a: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cxnSp>
          <p:nvCxnSpPr>
            <p:cNvPr id="58" name="直接连接符 57"/>
            <p:cNvCxnSpPr/>
            <p:nvPr>
              <p:custDataLst>
                <p:tags r:id="rId11"/>
              </p:custDataLst>
            </p:nvPr>
          </p:nvCxnSpPr>
          <p:spPr>
            <a:xfrm>
              <a:off x="1770743" y="2627086"/>
              <a:ext cx="58347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>
              <p:custDataLst>
                <p:tags r:id="rId12"/>
              </p:custDataLst>
            </p:nvPr>
          </p:nvSpPr>
          <p:spPr>
            <a:xfrm>
              <a:off x="2650368" y="2094382"/>
              <a:ext cx="4679347" cy="46166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lvl="0" algn="l"/>
              <a:r>
                <a:rPr lang="zh-CN" altLang="en-US" sz="2400" dirty="0" smtClean="0">
                  <a:solidFill>
                    <a:srgbClr val="F95922"/>
                  </a:solidFill>
                  <a:sym typeface="+mn-ea"/>
                </a:rPr>
                <a:t>纺织产业结构</a:t>
              </a:r>
              <a:endParaRPr lang="zh-CN" altLang="en-US" sz="2400" dirty="0">
                <a:solidFill>
                  <a:srgbClr val="F95922"/>
                </a:solidFill>
                <a:sym typeface="+mn-ea"/>
              </a:endParaRPr>
            </a:p>
          </p:txBody>
        </p:sp>
      </p:grpSp>
      <p:grpSp>
        <p:nvGrpSpPr>
          <p:cNvPr id="60" name="组合 59"/>
          <p:cNvGrpSpPr/>
          <p:nvPr>
            <p:custDataLst>
              <p:tags r:id="rId13"/>
            </p:custDataLst>
          </p:nvPr>
        </p:nvGrpSpPr>
        <p:grpSpPr>
          <a:xfrm>
            <a:off x="3280354" y="1765687"/>
            <a:ext cx="5834743" cy="538438"/>
            <a:chOff x="1770743" y="2088648"/>
            <a:chExt cx="5834743" cy="538438"/>
          </a:xfrm>
        </p:grpSpPr>
        <p:sp>
          <p:nvSpPr>
            <p:cNvPr id="61" name="椭圆 60"/>
            <p:cNvSpPr/>
            <p:nvPr>
              <p:custDataLst>
                <p:tags r:id="rId14"/>
              </p:custDataLst>
            </p:nvPr>
          </p:nvSpPr>
          <p:spPr>
            <a:xfrm>
              <a:off x="1901372" y="2088648"/>
              <a:ext cx="473132" cy="473132"/>
            </a:xfrm>
            <a:prstGeom prst="ellipse">
              <a:avLst/>
            </a:prstGeom>
            <a:solidFill>
              <a:srgbClr val="F44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rgbClr val="FFFFFF"/>
                  </a:solidFill>
                </a:rPr>
                <a:t>3</a:t>
              </a: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cxnSp>
          <p:nvCxnSpPr>
            <p:cNvPr id="62" name="直接连接符 61"/>
            <p:cNvCxnSpPr/>
            <p:nvPr>
              <p:custDataLst>
                <p:tags r:id="rId15"/>
              </p:custDataLst>
            </p:nvPr>
          </p:nvCxnSpPr>
          <p:spPr>
            <a:xfrm>
              <a:off x="1770743" y="2627086"/>
              <a:ext cx="58347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>
              <p:custDataLst>
                <p:tags r:id="rId16"/>
              </p:custDataLst>
            </p:nvPr>
          </p:nvSpPr>
          <p:spPr>
            <a:xfrm>
              <a:off x="2650368" y="2094382"/>
              <a:ext cx="4679347" cy="46166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lvl="0" algn="l"/>
              <a:r>
                <a:rPr lang="zh-CN" altLang="en-US" sz="2400" dirty="0">
                  <a:solidFill>
                    <a:srgbClr val="F95922"/>
                  </a:solidFill>
                  <a:sym typeface="+mn-ea"/>
                </a:rPr>
                <a:t>行业痛点</a:t>
              </a:r>
              <a:endParaRPr lang="zh-CN" altLang="en-US" sz="2400" dirty="0">
                <a:solidFill>
                  <a:srgbClr val="E93A2F"/>
                </a:solidFill>
                <a:sym typeface="+mn-ea"/>
              </a:endParaRPr>
            </a:p>
          </p:txBody>
        </p:sp>
      </p:grpSp>
      <p:grpSp>
        <p:nvGrpSpPr>
          <p:cNvPr id="64" name="组合 63"/>
          <p:cNvGrpSpPr/>
          <p:nvPr>
            <p:custDataLst>
              <p:tags r:id="rId17"/>
            </p:custDataLst>
          </p:nvPr>
        </p:nvGrpSpPr>
        <p:grpSpPr>
          <a:xfrm>
            <a:off x="3280354" y="3533343"/>
            <a:ext cx="5834743" cy="538438"/>
            <a:chOff x="1770743" y="2088648"/>
            <a:chExt cx="5834743" cy="538438"/>
          </a:xfrm>
        </p:grpSpPr>
        <p:sp>
          <p:nvSpPr>
            <p:cNvPr id="65" name="椭圆 64"/>
            <p:cNvSpPr/>
            <p:nvPr>
              <p:custDataLst>
                <p:tags r:id="rId18"/>
              </p:custDataLst>
            </p:nvPr>
          </p:nvSpPr>
          <p:spPr>
            <a:xfrm>
              <a:off x="1901372" y="2088648"/>
              <a:ext cx="473132" cy="473132"/>
            </a:xfrm>
            <a:prstGeom prst="ellipse">
              <a:avLst/>
            </a:prstGeom>
            <a:solidFill>
              <a:srgbClr val="F44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rgbClr val="FFFFFF"/>
                  </a:solidFill>
                </a:rPr>
                <a:t>6</a:t>
              </a: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cxnSp>
          <p:nvCxnSpPr>
            <p:cNvPr id="66" name="直接连接符 65"/>
            <p:cNvCxnSpPr/>
            <p:nvPr>
              <p:custDataLst>
                <p:tags r:id="rId19"/>
              </p:custDataLst>
            </p:nvPr>
          </p:nvCxnSpPr>
          <p:spPr>
            <a:xfrm>
              <a:off x="1770743" y="2627086"/>
              <a:ext cx="58347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>
              <p:custDataLst>
                <p:tags r:id="rId20"/>
              </p:custDataLst>
            </p:nvPr>
          </p:nvSpPr>
          <p:spPr>
            <a:xfrm>
              <a:off x="2650368" y="2094382"/>
              <a:ext cx="4679347" cy="46166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lvl="0" algn="l"/>
              <a:r>
                <a:rPr lang="en-US" altLang="zh-CN" sz="2400" dirty="0" smtClean="0">
                  <a:solidFill>
                    <a:srgbClr val="F95922"/>
                  </a:solidFill>
                  <a:sym typeface="+mn-ea"/>
                </a:rPr>
                <a:t>2014-2015</a:t>
              </a:r>
              <a:r>
                <a:rPr lang="zh-CN" altLang="en-US" sz="2400" dirty="0" smtClean="0">
                  <a:solidFill>
                    <a:srgbClr val="F95922"/>
                  </a:solidFill>
                  <a:sym typeface="+mn-ea"/>
                </a:rPr>
                <a:t>销售业绩</a:t>
              </a:r>
              <a:endParaRPr lang="zh-CN" altLang="en-US" sz="2400" dirty="0">
                <a:solidFill>
                  <a:srgbClr val="E93A2F"/>
                </a:solidFill>
                <a:sym typeface="+mn-ea"/>
              </a:endParaRPr>
            </a:p>
            <a:p>
              <a:pPr lvl="0" algn="l"/>
              <a:endParaRPr lang="zh-CN" altLang="en-US" sz="2400" dirty="0">
                <a:solidFill>
                  <a:srgbClr val="F95922"/>
                </a:solidFill>
                <a:sym typeface="+mn-ea"/>
              </a:endParaRPr>
            </a:p>
          </p:txBody>
        </p:sp>
      </p:grpSp>
      <p:grpSp>
        <p:nvGrpSpPr>
          <p:cNvPr id="72" name="组合 71"/>
          <p:cNvGrpSpPr/>
          <p:nvPr>
            <p:custDataLst>
              <p:tags r:id="rId21"/>
            </p:custDataLst>
          </p:nvPr>
        </p:nvGrpSpPr>
        <p:grpSpPr>
          <a:xfrm>
            <a:off x="3294959" y="5328310"/>
            <a:ext cx="5834743" cy="538438"/>
            <a:chOff x="1770743" y="2088648"/>
            <a:chExt cx="5834743" cy="538438"/>
          </a:xfrm>
        </p:grpSpPr>
        <p:sp>
          <p:nvSpPr>
            <p:cNvPr id="73" name="椭圆 72"/>
            <p:cNvSpPr/>
            <p:nvPr>
              <p:custDataLst>
                <p:tags r:id="rId22"/>
              </p:custDataLst>
            </p:nvPr>
          </p:nvSpPr>
          <p:spPr>
            <a:xfrm>
              <a:off x="1901372" y="2088648"/>
              <a:ext cx="473132" cy="473132"/>
            </a:xfrm>
            <a:prstGeom prst="ellipse">
              <a:avLst/>
            </a:prstGeom>
            <a:solidFill>
              <a:srgbClr val="F44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rgbClr val="FFFFFF"/>
                  </a:solidFill>
                </a:rPr>
                <a:t>9</a:t>
              </a: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cxnSp>
          <p:nvCxnSpPr>
            <p:cNvPr id="74" name="直接连接符 73"/>
            <p:cNvCxnSpPr/>
            <p:nvPr>
              <p:custDataLst>
                <p:tags r:id="rId23"/>
              </p:custDataLst>
            </p:nvPr>
          </p:nvCxnSpPr>
          <p:spPr>
            <a:xfrm>
              <a:off x="1770743" y="2627086"/>
              <a:ext cx="58347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>
              <p:custDataLst>
                <p:tags r:id="rId24"/>
              </p:custDataLst>
            </p:nvPr>
          </p:nvSpPr>
          <p:spPr>
            <a:xfrm>
              <a:off x="2650368" y="2094382"/>
              <a:ext cx="4679347" cy="46166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lvl="0" algn="l"/>
              <a:r>
                <a:rPr lang="zh-CN" altLang="en-US" sz="2400" dirty="0">
                  <a:solidFill>
                    <a:srgbClr val="F95922"/>
                  </a:solidFill>
                  <a:sym typeface="+mn-ea"/>
                </a:rPr>
                <a:t>互联网篇</a:t>
              </a:r>
              <a:endParaRPr lang="zh-CN" altLang="en-US" sz="2400" dirty="0">
                <a:solidFill>
                  <a:srgbClr val="F95922"/>
                </a:solidFill>
                <a:sym typeface="+mn-ea"/>
              </a:endParaRPr>
            </a:p>
          </p:txBody>
        </p:sp>
      </p:grpSp>
      <p:grpSp>
        <p:nvGrpSpPr>
          <p:cNvPr id="26" name="组合 25"/>
          <p:cNvGrpSpPr/>
          <p:nvPr>
            <p:custDataLst>
              <p:tags r:id="rId25"/>
            </p:custDataLst>
          </p:nvPr>
        </p:nvGrpSpPr>
        <p:grpSpPr>
          <a:xfrm>
            <a:off x="3294959" y="2369733"/>
            <a:ext cx="5834743" cy="538438"/>
            <a:chOff x="1770743" y="2088648"/>
            <a:chExt cx="5834743" cy="538438"/>
          </a:xfrm>
        </p:grpSpPr>
        <p:sp>
          <p:nvSpPr>
            <p:cNvPr id="29" name="椭圆 28"/>
            <p:cNvSpPr/>
            <p:nvPr>
              <p:custDataLst>
                <p:tags r:id="rId26"/>
              </p:custDataLst>
            </p:nvPr>
          </p:nvSpPr>
          <p:spPr>
            <a:xfrm>
              <a:off x="1901372" y="2088648"/>
              <a:ext cx="473132" cy="473132"/>
            </a:xfrm>
            <a:prstGeom prst="ellipse">
              <a:avLst/>
            </a:prstGeom>
            <a:solidFill>
              <a:srgbClr val="F44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rgbClr val="FFFFFF"/>
                  </a:solidFill>
                </a:rPr>
                <a:t>4</a:t>
              </a: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cxnSp>
          <p:nvCxnSpPr>
            <p:cNvPr id="31" name="直接连接符 30"/>
            <p:cNvCxnSpPr/>
            <p:nvPr>
              <p:custDataLst>
                <p:tags r:id="rId27"/>
              </p:custDataLst>
            </p:nvPr>
          </p:nvCxnSpPr>
          <p:spPr>
            <a:xfrm>
              <a:off x="1770743" y="2627086"/>
              <a:ext cx="58347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>
              <p:custDataLst>
                <p:tags r:id="rId28"/>
              </p:custDataLst>
            </p:nvPr>
          </p:nvSpPr>
          <p:spPr>
            <a:xfrm>
              <a:off x="2650368" y="2094382"/>
              <a:ext cx="4679347" cy="46166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lvl="0" algn="l"/>
              <a:r>
                <a:rPr lang="zh-CN" altLang="en-US" sz="2400" dirty="0">
                  <a:solidFill>
                    <a:srgbClr val="F95922"/>
                  </a:solidFill>
                  <a:sym typeface="+mn-ea"/>
                </a:rPr>
                <a:t>解决方案</a:t>
              </a:r>
              <a:endParaRPr lang="zh-CN" altLang="en-US" sz="2400" dirty="0">
                <a:solidFill>
                  <a:srgbClr val="E93A2F"/>
                </a:solidFill>
                <a:sym typeface="+mn-ea"/>
              </a:endParaRPr>
            </a:p>
          </p:txBody>
        </p:sp>
      </p:grpSp>
      <p:grpSp>
        <p:nvGrpSpPr>
          <p:cNvPr id="35" name="组合 34"/>
          <p:cNvGrpSpPr/>
          <p:nvPr>
            <p:custDataLst>
              <p:tags r:id="rId29"/>
            </p:custDataLst>
          </p:nvPr>
        </p:nvGrpSpPr>
        <p:grpSpPr>
          <a:xfrm>
            <a:off x="3294959" y="2960875"/>
            <a:ext cx="5834743" cy="538438"/>
            <a:chOff x="1770743" y="2088648"/>
            <a:chExt cx="5834743" cy="538438"/>
          </a:xfrm>
        </p:grpSpPr>
        <p:sp>
          <p:nvSpPr>
            <p:cNvPr id="36" name="椭圆 35"/>
            <p:cNvSpPr/>
            <p:nvPr>
              <p:custDataLst>
                <p:tags r:id="rId30"/>
              </p:custDataLst>
            </p:nvPr>
          </p:nvSpPr>
          <p:spPr>
            <a:xfrm>
              <a:off x="1901372" y="2088648"/>
              <a:ext cx="473132" cy="473132"/>
            </a:xfrm>
            <a:prstGeom prst="ellipse">
              <a:avLst/>
            </a:prstGeom>
            <a:solidFill>
              <a:srgbClr val="F44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rgbClr val="FFFFFF"/>
                  </a:solidFill>
                </a:rPr>
                <a:t>5</a:t>
              </a: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cxnSp>
          <p:nvCxnSpPr>
            <p:cNvPr id="37" name="直接连接符 36"/>
            <p:cNvCxnSpPr/>
            <p:nvPr>
              <p:custDataLst>
                <p:tags r:id="rId31"/>
              </p:custDataLst>
            </p:nvPr>
          </p:nvCxnSpPr>
          <p:spPr>
            <a:xfrm>
              <a:off x="1770743" y="2627086"/>
              <a:ext cx="58347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>
              <p:custDataLst>
                <p:tags r:id="rId32"/>
              </p:custDataLst>
            </p:nvPr>
          </p:nvSpPr>
          <p:spPr>
            <a:xfrm>
              <a:off x="2650368" y="2094382"/>
              <a:ext cx="4679347" cy="46166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lvl="0" algn="l"/>
              <a:r>
                <a:rPr lang="zh-CN" altLang="en-US" sz="2400" dirty="0">
                  <a:solidFill>
                    <a:srgbClr val="F95922"/>
                  </a:solidFill>
                  <a:sym typeface="+mn-ea"/>
                </a:rPr>
                <a:t>盈利模式</a:t>
              </a:r>
              <a:endParaRPr lang="zh-CN" altLang="en-US" sz="2400" dirty="0">
                <a:solidFill>
                  <a:srgbClr val="E93A2F"/>
                </a:solidFill>
                <a:sym typeface="+mn-ea"/>
              </a:endParaRPr>
            </a:p>
          </p:txBody>
        </p:sp>
      </p:grpSp>
      <p:grpSp>
        <p:nvGrpSpPr>
          <p:cNvPr id="39" name="组合 38"/>
          <p:cNvGrpSpPr/>
          <p:nvPr>
            <p:custDataLst>
              <p:tags r:id="rId33"/>
            </p:custDataLst>
          </p:nvPr>
        </p:nvGrpSpPr>
        <p:grpSpPr>
          <a:xfrm>
            <a:off x="3294959" y="4711157"/>
            <a:ext cx="5834743" cy="538438"/>
            <a:chOff x="1770743" y="2088648"/>
            <a:chExt cx="5834743" cy="538438"/>
          </a:xfrm>
        </p:grpSpPr>
        <p:sp>
          <p:nvSpPr>
            <p:cNvPr id="40" name="椭圆 39"/>
            <p:cNvSpPr/>
            <p:nvPr>
              <p:custDataLst>
                <p:tags r:id="rId34"/>
              </p:custDataLst>
            </p:nvPr>
          </p:nvSpPr>
          <p:spPr>
            <a:xfrm>
              <a:off x="1901372" y="2088648"/>
              <a:ext cx="473132" cy="473132"/>
            </a:xfrm>
            <a:prstGeom prst="ellipse">
              <a:avLst/>
            </a:prstGeom>
            <a:solidFill>
              <a:srgbClr val="F44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rgbClr val="FFFFFF"/>
                  </a:solidFill>
                </a:rPr>
                <a:t>8</a:t>
              </a: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cxnSp>
          <p:nvCxnSpPr>
            <p:cNvPr id="41" name="直接连接符 40"/>
            <p:cNvCxnSpPr/>
            <p:nvPr>
              <p:custDataLst>
                <p:tags r:id="rId35"/>
              </p:custDataLst>
            </p:nvPr>
          </p:nvCxnSpPr>
          <p:spPr>
            <a:xfrm>
              <a:off x="1770743" y="2627086"/>
              <a:ext cx="58347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>
              <p:custDataLst>
                <p:tags r:id="rId36"/>
              </p:custDataLst>
            </p:nvPr>
          </p:nvSpPr>
          <p:spPr>
            <a:xfrm>
              <a:off x="2650368" y="2094382"/>
              <a:ext cx="4679347" cy="46166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lvl="0" algn="l"/>
              <a:r>
                <a:rPr lang="zh-CN" altLang="en-US" sz="2400" dirty="0">
                  <a:solidFill>
                    <a:srgbClr val="F95922"/>
                  </a:solidFill>
                  <a:sym typeface="+mn-ea"/>
                </a:rPr>
                <a:t>团队介绍</a:t>
              </a:r>
              <a:endParaRPr lang="zh-CN" altLang="en-US" sz="2400" dirty="0">
                <a:solidFill>
                  <a:srgbClr val="E93A2F"/>
                </a:solidFill>
                <a:sym typeface="+mn-ea"/>
              </a:endParaRPr>
            </a:p>
            <a:p>
              <a:pPr lvl="0" algn="l"/>
              <a:endParaRPr lang="zh-CN" altLang="en-US" sz="2400" dirty="0">
                <a:solidFill>
                  <a:srgbClr val="F95922"/>
                </a:solidFill>
                <a:sym typeface="+mn-ea"/>
              </a:endParaRPr>
            </a:p>
          </p:txBody>
        </p:sp>
      </p:grpSp>
      <p:grpSp>
        <p:nvGrpSpPr>
          <p:cNvPr id="43" name="组合 42"/>
          <p:cNvGrpSpPr/>
          <p:nvPr>
            <p:custDataLst>
              <p:tags r:id="rId37"/>
            </p:custDataLst>
          </p:nvPr>
        </p:nvGrpSpPr>
        <p:grpSpPr>
          <a:xfrm>
            <a:off x="3280353" y="4127578"/>
            <a:ext cx="5834743" cy="538438"/>
            <a:chOff x="1770743" y="2088648"/>
            <a:chExt cx="5834743" cy="538438"/>
          </a:xfrm>
        </p:grpSpPr>
        <p:sp>
          <p:nvSpPr>
            <p:cNvPr id="44" name="椭圆 43"/>
            <p:cNvSpPr/>
            <p:nvPr>
              <p:custDataLst>
                <p:tags r:id="rId38"/>
              </p:custDataLst>
            </p:nvPr>
          </p:nvSpPr>
          <p:spPr>
            <a:xfrm>
              <a:off x="1901372" y="2088648"/>
              <a:ext cx="473132" cy="473132"/>
            </a:xfrm>
            <a:prstGeom prst="ellipse">
              <a:avLst/>
            </a:prstGeom>
            <a:solidFill>
              <a:srgbClr val="F44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rgbClr val="FFFFFF"/>
                  </a:solidFill>
                </a:rPr>
                <a:t>7</a:t>
              </a: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cxnSp>
          <p:nvCxnSpPr>
            <p:cNvPr id="45" name="直接连接符 44"/>
            <p:cNvCxnSpPr/>
            <p:nvPr>
              <p:custDataLst>
                <p:tags r:id="rId39"/>
              </p:custDataLst>
            </p:nvPr>
          </p:nvCxnSpPr>
          <p:spPr>
            <a:xfrm>
              <a:off x="1770743" y="2627086"/>
              <a:ext cx="58347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>
              <p:custDataLst>
                <p:tags r:id="rId40"/>
              </p:custDataLst>
            </p:nvPr>
          </p:nvSpPr>
          <p:spPr>
            <a:xfrm>
              <a:off x="2650368" y="2094382"/>
              <a:ext cx="4679347" cy="46166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lvl="0" algn="l"/>
              <a:r>
                <a:rPr lang="en-US" altLang="zh-CN" sz="2400" dirty="0" smtClean="0">
                  <a:solidFill>
                    <a:srgbClr val="F95922"/>
                  </a:solidFill>
                  <a:sym typeface="+mn-ea"/>
                </a:rPr>
                <a:t>2016-2018</a:t>
              </a:r>
              <a:r>
                <a:rPr lang="zh-CN" altLang="en-US" sz="2400" dirty="0" smtClean="0">
                  <a:solidFill>
                    <a:srgbClr val="F95922"/>
                  </a:solidFill>
                  <a:sym typeface="+mn-ea"/>
                </a:rPr>
                <a:t>展望</a:t>
              </a:r>
              <a:endParaRPr lang="zh-CN" altLang="en-US" sz="2400" dirty="0">
                <a:solidFill>
                  <a:srgbClr val="E93A2F"/>
                </a:solidFill>
                <a:sym typeface="+mn-ea"/>
              </a:endParaRPr>
            </a:p>
            <a:p>
              <a:pPr lvl="0" algn="l"/>
              <a:endParaRPr lang="zh-CN" altLang="en-US" sz="2400" dirty="0">
                <a:solidFill>
                  <a:srgbClr val="F95922"/>
                </a:solidFill>
                <a:sym typeface="+mn-ea"/>
              </a:endParaRPr>
            </a:p>
          </p:txBody>
        </p:sp>
      </p:grpSp>
    </p:spTree>
    <p:custDataLst>
      <p:tags r:id="rId4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中国化纤纺织市场规模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216" name="Rectangle 25"/>
          <p:cNvSpPr>
            <a:spLocks noGrp="1"/>
          </p:cNvSpPr>
          <p:nvPr/>
        </p:nvSpPr>
        <p:spPr>
          <a:xfrm>
            <a:off x="5156835" y="1400810"/>
            <a:ext cx="2267585" cy="2762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/>
          <a:lstStyle>
            <a:lvl1pPr lvl="0">
              <a:defRPr kern="1200"/>
            </a:lvl1pPr>
          </a:lstStyle>
          <a:p>
            <a:pPr lvl="0"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ea typeface="微软雅黑" pitchFamily="34" charset="-122"/>
              </a:rPr>
              <a:t>我们的市场空间</a:t>
            </a:r>
            <a:endParaRPr lang="zh-CN" altLang="en-US" sz="200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8196" name="AutoShape 5"/>
          <p:cNvSpPr/>
          <p:nvPr/>
        </p:nvSpPr>
        <p:spPr>
          <a:xfrm>
            <a:off x="4506913" y="2528888"/>
            <a:ext cx="3163887" cy="3163887"/>
          </a:xfrm>
          <a:custGeom>
            <a:avLst/>
            <a:gdLst>
              <a:gd name="txL" fmla="*/ 3164 w 21600"/>
              <a:gd name="txT" fmla="*/ 3164 h 21600"/>
              <a:gd name="txR" fmla="*/ 18436 w 21600"/>
              <a:gd name="txB" fmla="*/ 18436 h 21600"/>
            </a:gdLst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266" y="10800"/>
                </a:moveTo>
                <a:cubicBezTo>
                  <a:pt x="1266" y="16065"/>
                  <a:pt x="5535" y="20334"/>
                  <a:pt x="10800" y="20334"/>
                </a:cubicBezTo>
                <a:cubicBezTo>
                  <a:pt x="16065" y="20334"/>
                  <a:pt x="20334" y="16065"/>
                  <a:pt x="20334" y="10800"/>
                </a:cubicBezTo>
                <a:cubicBezTo>
                  <a:pt x="20334" y="5535"/>
                  <a:pt x="16065" y="1266"/>
                  <a:pt x="10800" y="1266"/>
                </a:cubicBezTo>
                <a:cubicBezTo>
                  <a:pt x="5535" y="1266"/>
                  <a:pt x="1266" y="5535"/>
                  <a:pt x="1266" y="10800"/>
                </a:cubicBezTo>
                <a:close/>
              </a:path>
            </a:pathLst>
          </a:custGeom>
          <a:solidFill>
            <a:srgbClr val="FF4707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7" name="Text Box 6"/>
          <p:cNvSpPr txBox="1"/>
          <p:nvPr/>
        </p:nvSpPr>
        <p:spPr>
          <a:xfrm>
            <a:off x="5000625" y="3019425"/>
            <a:ext cx="2168525" cy="21685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8198" name="Oval 4"/>
          <p:cNvSpPr/>
          <p:nvPr/>
        </p:nvSpPr>
        <p:spPr>
          <a:xfrm>
            <a:off x="4762500" y="2779713"/>
            <a:ext cx="2644775" cy="2644775"/>
          </a:xfrm>
          <a:prstGeom prst="ellipse">
            <a:avLst/>
          </a:prstGeom>
          <a:solidFill>
            <a:srgbClr val="EBEBEB"/>
          </a:solidFill>
          <a:ln w="28575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  <p:txBody>
          <a:bodyPr wrap="none" lIns="90170" tIns="46990" rIns="90170" bIns="46990" anchor="ctr"/>
          <a:lstStyle/>
          <a:p>
            <a:pPr lvl="0" algn="ctr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8199" name="Text Box 9"/>
          <p:cNvSpPr txBox="1"/>
          <p:nvPr/>
        </p:nvSpPr>
        <p:spPr>
          <a:xfrm>
            <a:off x="4808538" y="3644900"/>
            <a:ext cx="2595562" cy="88773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 eaLnBrk="1" hangingPunct="1"/>
            <a:r>
              <a:rPr lang="zh-CN" altLang="en-US" sz="3200" dirty="0">
                <a:solidFill>
                  <a:srgbClr val="FF4707"/>
                </a:solidFill>
                <a:latin typeface="Arial" charset="0"/>
                <a:ea typeface="微软雅黑" pitchFamily="34" charset="-122"/>
              </a:rPr>
              <a:t>市场销售</a:t>
            </a:r>
            <a:r>
              <a:rPr lang="zh-CN" altLang="en-US" sz="3200" dirty="0">
                <a:latin typeface="Arial" charset="0"/>
                <a:ea typeface="微软雅黑" pitchFamily="34" charset="-122"/>
              </a:rPr>
              <a:t> </a:t>
            </a:r>
            <a:endParaRPr lang="zh-CN" altLang="en-US" sz="3200" dirty="0">
              <a:latin typeface="Arial" charset="0"/>
              <a:ea typeface="微软雅黑" pitchFamily="34" charset="-122"/>
            </a:endParaRPr>
          </a:p>
          <a:p>
            <a:pPr lvl="0" algn="ctr" eaLnBrk="1" hangingPunct="1"/>
            <a:r>
              <a:rPr lang="zh-CN" altLang="en-US" dirty="0" smtClean="0">
                <a:latin typeface="Arial" charset="0"/>
                <a:ea typeface="微软雅黑" pitchFamily="34" charset="-122"/>
              </a:rPr>
              <a:t>万亿级</a:t>
            </a:r>
            <a:endParaRPr lang="zh-CN" altLang="en-US" dirty="0">
              <a:latin typeface="Arial" charset="0"/>
              <a:ea typeface="微软雅黑" pitchFamily="34" charset="-122"/>
            </a:endParaRPr>
          </a:p>
        </p:txBody>
      </p:sp>
      <p:sp>
        <p:nvSpPr>
          <p:cNvPr id="8200" name="任意多边形 199"/>
          <p:cNvSpPr/>
          <p:nvPr/>
        </p:nvSpPr>
        <p:spPr>
          <a:xfrm rot="1020000">
            <a:off x="4456113" y="2319338"/>
            <a:ext cx="1166812" cy="108585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18851" y="745"/>
                </a:moveTo>
                <a:lnTo>
                  <a:pt x="21600" y="5621"/>
                </a:lnTo>
                <a:lnTo>
                  <a:pt x="19121" y="8728"/>
                </a:lnTo>
                <a:lnTo>
                  <a:pt x="17606" y="9915"/>
                </a:lnTo>
                <a:lnTo>
                  <a:pt x="16373" y="12138"/>
                </a:lnTo>
                <a:lnTo>
                  <a:pt x="13894" y="15688"/>
                </a:lnTo>
                <a:lnTo>
                  <a:pt x="12109" y="21600"/>
                </a:lnTo>
                <a:lnTo>
                  <a:pt x="7423" y="19831"/>
                </a:lnTo>
                <a:lnTo>
                  <a:pt x="1926" y="15827"/>
                </a:lnTo>
                <a:lnTo>
                  <a:pt x="963" y="11393"/>
                </a:lnTo>
                <a:lnTo>
                  <a:pt x="0" y="3991"/>
                </a:lnTo>
                <a:lnTo>
                  <a:pt x="7423" y="0"/>
                </a:lnTo>
                <a:lnTo>
                  <a:pt x="18851" y="745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8201" name="Picture 10" descr="q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138" y="2216150"/>
            <a:ext cx="666750" cy="6667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202" name="Text Box 11"/>
          <p:cNvSpPr txBox="1"/>
          <p:nvPr/>
        </p:nvSpPr>
        <p:spPr>
          <a:xfrm>
            <a:off x="4073525" y="2882900"/>
            <a:ext cx="1177925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zh-CN" altLang="en-US" sz="1400" dirty="0">
                <a:latin typeface="Arial" charset="0"/>
                <a:ea typeface="微软雅黑" pitchFamily="34" charset="-122"/>
              </a:rPr>
              <a:t>仓储100亿</a:t>
            </a:r>
            <a:endParaRPr lang="zh-CN" altLang="en-US" sz="1400" dirty="0">
              <a:latin typeface="Arial" charset="0"/>
              <a:ea typeface="微软雅黑" pitchFamily="34" charset="-122"/>
            </a:endParaRPr>
          </a:p>
        </p:txBody>
      </p:sp>
      <p:sp>
        <p:nvSpPr>
          <p:cNvPr id="8203" name="任意多边形 201"/>
          <p:cNvSpPr/>
          <p:nvPr/>
        </p:nvSpPr>
        <p:spPr>
          <a:xfrm rot="-180000">
            <a:off x="4438650" y="4279900"/>
            <a:ext cx="647700" cy="1084263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21600" h="21600">
                <a:moveTo>
                  <a:pt x="0" y="520"/>
                </a:moveTo>
                <a:lnTo>
                  <a:pt x="10429" y="0"/>
                </a:lnTo>
                <a:lnTo>
                  <a:pt x="13651" y="6094"/>
                </a:lnTo>
                <a:lnTo>
                  <a:pt x="17127" y="10792"/>
                </a:lnTo>
                <a:lnTo>
                  <a:pt x="21600" y="14449"/>
                </a:lnTo>
                <a:lnTo>
                  <a:pt x="10662" y="21600"/>
                </a:lnTo>
                <a:lnTo>
                  <a:pt x="4960" y="14806"/>
                </a:lnTo>
                <a:lnTo>
                  <a:pt x="0" y="520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04" name="Text Box 13"/>
          <p:cNvSpPr txBox="1"/>
          <p:nvPr/>
        </p:nvSpPr>
        <p:spPr>
          <a:xfrm>
            <a:off x="3101962" y="4862513"/>
            <a:ext cx="1938351" cy="30777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algn="r" eaLnBrk="1" hangingPunct="1"/>
            <a:r>
              <a:rPr lang="zh-CN" altLang="en-US" sz="1400" dirty="0" smtClean="0">
                <a:latin typeface="Arial" charset="0"/>
                <a:ea typeface="微软雅黑" pitchFamily="34" charset="-122"/>
              </a:rPr>
              <a:t>纺织材料交易</a:t>
            </a:r>
            <a:r>
              <a:rPr lang="en-US" altLang="zh-CN" sz="1400" dirty="0">
                <a:latin typeface="Arial" charset="0"/>
                <a:ea typeface="微软雅黑" pitchFamily="34" charset="-122"/>
              </a:rPr>
              <a:t>10000</a:t>
            </a:r>
            <a:r>
              <a:rPr lang="zh-CN" altLang="en-US" sz="1400" dirty="0">
                <a:latin typeface="Arial" charset="0"/>
                <a:ea typeface="微软雅黑" pitchFamily="34" charset="-122"/>
              </a:rPr>
              <a:t>亿</a:t>
            </a:r>
            <a:endParaRPr lang="zh-CN" altLang="en-US" sz="1400" dirty="0">
              <a:latin typeface="Arial" charset="0"/>
              <a:ea typeface="微软雅黑" pitchFamily="34" charset="-122"/>
            </a:endParaRPr>
          </a:p>
        </p:txBody>
      </p:sp>
      <p:pic>
        <p:nvPicPr>
          <p:cNvPr id="8205" name="Picture 14" descr="q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740000">
            <a:off x="4060825" y="4238625"/>
            <a:ext cx="758825" cy="757238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206" name="任意多边形 205"/>
          <p:cNvSpPr/>
          <p:nvPr/>
        </p:nvSpPr>
        <p:spPr>
          <a:xfrm rot="600000">
            <a:off x="5584825" y="5365750"/>
            <a:ext cx="1235075" cy="1017588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21600" h="21600">
                <a:moveTo>
                  <a:pt x="0" y="14355"/>
                </a:moveTo>
                <a:lnTo>
                  <a:pt x="2998" y="2679"/>
                </a:lnTo>
                <a:lnTo>
                  <a:pt x="10539" y="1737"/>
                </a:lnTo>
                <a:lnTo>
                  <a:pt x="14703" y="0"/>
                </a:lnTo>
                <a:lnTo>
                  <a:pt x="21600" y="9453"/>
                </a:lnTo>
                <a:lnTo>
                  <a:pt x="20689" y="17815"/>
                </a:lnTo>
                <a:lnTo>
                  <a:pt x="9761" y="21600"/>
                </a:lnTo>
                <a:lnTo>
                  <a:pt x="3520" y="18287"/>
                </a:lnTo>
                <a:lnTo>
                  <a:pt x="0" y="14355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8207" name="Picture 16" descr="q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125" y="5354638"/>
            <a:ext cx="681038" cy="6794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208" name="Text Box 17"/>
          <p:cNvSpPr txBox="1"/>
          <p:nvPr/>
        </p:nvSpPr>
        <p:spPr>
          <a:xfrm>
            <a:off x="5729923" y="5964238"/>
            <a:ext cx="1062990" cy="3194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algn="r" eaLnBrk="1" hangingPunct="1"/>
            <a:r>
              <a:rPr lang="zh-CN" altLang="en-US" sz="1400" dirty="0">
                <a:latin typeface="Arial" charset="0"/>
                <a:ea typeface="微软雅黑" pitchFamily="34" charset="-122"/>
              </a:rPr>
              <a:t> 物流</a:t>
            </a:r>
            <a:r>
              <a:rPr lang="en-US" altLang="zh-CN" sz="1400" dirty="0">
                <a:latin typeface="Arial" charset="0"/>
                <a:ea typeface="微软雅黑" pitchFamily="34" charset="-122"/>
              </a:rPr>
              <a:t>100</a:t>
            </a:r>
            <a:r>
              <a:rPr lang="zh-CN" altLang="en-US" sz="1400" dirty="0">
                <a:latin typeface="Arial" charset="0"/>
                <a:ea typeface="微软雅黑" pitchFamily="34" charset="-122"/>
              </a:rPr>
              <a:t>亿</a:t>
            </a:r>
            <a:endParaRPr lang="zh-CN" altLang="en-US" sz="1400" dirty="0">
              <a:latin typeface="Arial" charset="0"/>
              <a:ea typeface="微软雅黑" pitchFamily="34" charset="-122"/>
            </a:endParaRPr>
          </a:p>
        </p:txBody>
      </p:sp>
      <p:sp>
        <p:nvSpPr>
          <p:cNvPr id="8209" name="任意多边形 208"/>
          <p:cNvSpPr/>
          <p:nvPr/>
        </p:nvSpPr>
        <p:spPr>
          <a:xfrm rot="180000">
            <a:off x="7331075" y="3913188"/>
            <a:ext cx="504825" cy="1254125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1237017871" y="2147483647"/>
              </a:cxn>
              <a:cxn ang="0">
                <a:pos x="1237017871" y="2147483647"/>
              </a:cxn>
              <a:cxn ang="0">
                <a:pos x="574057054" y="2147483647"/>
              </a:cxn>
              <a:cxn ang="0">
                <a:pos x="0" y="2147483647"/>
              </a:cxn>
            </a:cxnLst>
            <a:rect l="txL" t="txT" r="txR" b="txB"/>
            <a:pathLst>
              <a:path w="21600" h="21600">
                <a:moveTo>
                  <a:pt x="0" y="14783"/>
                </a:moveTo>
                <a:lnTo>
                  <a:pt x="13035" y="21600"/>
                </a:lnTo>
                <a:lnTo>
                  <a:pt x="21600" y="0"/>
                </a:lnTo>
                <a:lnTo>
                  <a:pt x="4146" y="1311"/>
                </a:lnTo>
                <a:lnTo>
                  <a:pt x="4146" y="8115"/>
                </a:lnTo>
                <a:lnTo>
                  <a:pt x="1924" y="11888"/>
                </a:lnTo>
                <a:lnTo>
                  <a:pt x="0" y="14783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8210" name="Picture 19" descr="q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0125" y="3987800"/>
            <a:ext cx="615950" cy="6159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211" name="Text Box 20"/>
          <p:cNvSpPr txBox="1"/>
          <p:nvPr/>
        </p:nvSpPr>
        <p:spPr>
          <a:xfrm>
            <a:off x="7239000" y="4548188"/>
            <a:ext cx="1479550" cy="3079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algn="r" eaLnBrk="1" hangingPunct="1"/>
            <a:r>
              <a:rPr lang="zh-CN" altLang="en-US" sz="1400" dirty="0">
                <a:latin typeface="Arial" charset="0"/>
                <a:ea typeface="微软雅黑" pitchFamily="34" charset="-122"/>
              </a:rPr>
              <a:t>金融服务</a:t>
            </a:r>
            <a:r>
              <a:rPr lang="en-US" altLang="zh-CN" sz="1400" dirty="0">
                <a:latin typeface="Arial" charset="0"/>
                <a:ea typeface="微软雅黑" pitchFamily="34" charset="-122"/>
              </a:rPr>
              <a:t>5000</a:t>
            </a:r>
            <a:r>
              <a:rPr lang="zh-CN" altLang="en-US" sz="1400" dirty="0">
                <a:latin typeface="Arial" charset="0"/>
                <a:ea typeface="微软雅黑" pitchFamily="34" charset="-122"/>
              </a:rPr>
              <a:t>亿</a:t>
            </a:r>
            <a:endParaRPr lang="zh-CN" altLang="en-US" sz="1400" dirty="0">
              <a:latin typeface="Arial" charset="0"/>
              <a:ea typeface="微软雅黑" pitchFamily="34" charset="-122"/>
            </a:endParaRPr>
          </a:p>
        </p:txBody>
      </p:sp>
      <p:sp>
        <p:nvSpPr>
          <p:cNvPr id="8212" name="任意多边形 212"/>
          <p:cNvSpPr/>
          <p:nvPr/>
        </p:nvSpPr>
        <p:spPr>
          <a:xfrm>
            <a:off x="6654800" y="2439988"/>
            <a:ext cx="981075" cy="885825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2081102774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081102774" y="2147483647"/>
              </a:cxn>
            </a:cxnLst>
            <a:rect l="txL" t="txT" r="txR" b="txB"/>
            <a:pathLst>
              <a:path w="21600" h="21600">
                <a:moveTo>
                  <a:pt x="489" y="2355"/>
                </a:moveTo>
                <a:lnTo>
                  <a:pt x="0" y="10350"/>
                </a:lnTo>
                <a:lnTo>
                  <a:pt x="7027" y="15432"/>
                </a:lnTo>
                <a:lnTo>
                  <a:pt x="10953" y="19601"/>
                </a:lnTo>
                <a:lnTo>
                  <a:pt x="12099" y="21600"/>
                </a:lnTo>
                <a:lnTo>
                  <a:pt x="21600" y="17974"/>
                </a:lnTo>
                <a:lnTo>
                  <a:pt x="20943" y="11249"/>
                </a:lnTo>
                <a:lnTo>
                  <a:pt x="10953" y="4168"/>
                </a:lnTo>
                <a:lnTo>
                  <a:pt x="2612" y="0"/>
                </a:lnTo>
                <a:lnTo>
                  <a:pt x="489" y="2355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8213" name="Picture 22" descr="q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7988" y="2265363"/>
            <a:ext cx="674687" cy="67468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214" name="Text Box 23"/>
          <p:cNvSpPr txBox="1"/>
          <p:nvPr/>
        </p:nvSpPr>
        <p:spPr>
          <a:xfrm>
            <a:off x="6813550" y="2911475"/>
            <a:ext cx="1633538" cy="31940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zh-CN" altLang="en-US" sz="1400" dirty="0">
                <a:latin typeface="Arial" charset="0"/>
                <a:ea typeface="微软雅黑" pitchFamily="34" charset="-122"/>
              </a:rPr>
              <a:t>  数据服务 </a:t>
            </a:r>
            <a:r>
              <a:rPr lang="en-US" altLang="zh-CN" sz="1400" dirty="0">
                <a:latin typeface="Arial" charset="0"/>
                <a:ea typeface="微软雅黑" pitchFamily="34" charset="-122"/>
              </a:rPr>
              <a:t>10</a:t>
            </a:r>
            <a:r>
              <a:rPr lang="zh-CN" altLang="en-US" sz="1400" dirty="0">
                <a:latin typeface="Arial" charset="0"/>
                <a:ea typeface="微软雅黑" pitchFamily="34" charset="-122"/>
              </a:rPr>
              <a:t>亿</a:t>
            </a:r>
            <a:endParaRPr lang="zh-CN" altLang="en-US" sz="1400" dirty="0">
              <a:latin typeface="Arial" charset="0"/>
              <a:ea typeface="微软雅黑" pitchFamily="34" charset="-122"/>
            </a:endParaRPr>
          </a:p>
        </p:txBody>
      </p:sp>
      <p:sp>
        <p:nvSpPr>
          <p:cNvPr id="2" name="AutoShape 2"/>
          <p:cNvSpPr/>
          <p:nvPr/>
        </p:nvSpPr>
        <p:spPr>
          <a:xfrm>
            <a:off x="2174240" y="1560513"/>
            <a:ext cx="7788275" cy="4900612"/>
          </a:xfrm>
          <a:prstGeom prst="flowChartProcess">
            <a:avLst/>
          </a:prstGeom>
          <a:noFill/>
          <a:ln w="2857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3" name="AutoShape 24"/>
          <p:cNvSpPr/>
          <p:nvPr/>
        </p:nvSpPr>
        <p:spPr>
          <a:xfrm>
            <a:off x="3933190" y="1306513"/>
            <a:ext cx="3825875" cy="536575"/>
          </a:xfrm>
          <a:prstGeom prst="flowChartAlternateProcess">
            <a:avLst/>
          </a:prstGeom>
          <a:gradFill rotWithShape="0">
            <a:gsLst>
              <a:gs pos="0">
                <a:srgbClr val="FF6600"/>
              </a:gs>
              <a:gs pos="100000">
                <a:srgbClr val="E83830"/>
              </a:gs>
            </a:gsLst>
            <a:lin ang="5400000" scaled="1"/>
            <a:tileRect/>
          </a:gradFill>
          <a:ln w="9525">
            <a:noFill/>
            <a:miter/>
          </a:ln>
        </p:spPr>
        <p:txBody>
          <a:bodyPr anchor="ctr"/>
          <a:lstStyle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5" name="Rectangle 25"/>
          <p:cNvSpPr>
            <a:spLocks noGrp="1"/>
          </p:cNvSpPr>
          <p:nvPr/>
        </p:nvSpPr>
        <p:spPr>
          <a:xfrm>
            <a:off x="4907915" y="1400175"/>
            <a:ext cx="1874838" cy="2762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/>
          <a:lstStyle>
            <a:lvl1pPr lvl="0">
              <a:defRPr kern="1200"/>
            </a:lvl1pPr>
          </a:lstStyle>
          <a:p>
            <a:pPr lvl="0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ea typeface="微软雅黑" pitchFamily="34" charset="-122"/>
              </a:rPr>
              <a:t>我们的市场空间</a:t>
            </a:r>
            <a:endParaRPr lang="zh-CN" altLang="en-US" sz="1800" dirty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中国纺织化纤</a:t>
            </a:r>
            <a:r>
              <a:rPr lang="zh-CN" altLang="en-US" dirty="0" smtClean="0">
                <a:solidFill>
                  <a:schemeClr val="tx1"/>
                </a:solidFill>
              </a:rPr>
              <a:t>产业结构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3175" y="1134745"/>
            <a:ext cx="12186285" cy="510540"/>
          </a:xfrm>
          <a:prstGeom prst="rect">
            <a:avLst/>
          </a:prstGeom>
          <a:solidFill>
            <a:srgbClr val="F44F2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defTabSz="914400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FFFF"/>
                </a:solidFill>
              </a:rPr>
              <a:t>中国纺织化纤产业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是万亿级</a:t>
            </a:r>
            <a:r>
              <a:rPr lang="zh-CN" altLang="en-US" sz="2400" b="1" dirty="0">
                <a:solidFill>
                  <a:srgbClr val="FFFFFF"/>
                </a:solidFill>
              </a:rPr>
              <a:t>市场</a:t>
            </a:r>
            <a:endParaRPr lang="en-US" altLang="zh-CN" sz="2400" b="1" dirty="0" smtClean="0">
              <a:solidFill>
                <a:srgbClr val="FFFFFF"/>
              </a:solidFill>
              <a:latin typeface="+mn-ea"/>
              <a:ea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05765" y="1747520"/>
            <a:ext cx="11704067" cy="4850883"/>
            <a:chOff x="259" y="3221"/>
            <a:chExt cx="25141" cy="10419"/>
          </a:xfrm>
        </p:grpSpPr>
        <p:sp>
          <p:nvSpPr>
            <p:cNvPr id="21" name="Right Arrow 7"/>
            <p:cNvSpPr/>
            <p:nvPr/>
          </p:nvSpPr>
          <p:spPr bwMode="auto">
            <a:xfrm>
              <a:off x="6293" y="3620"/>
              <a:ext cx="1751" cy="837"/>
            </a:xfrm>
            <a:prstGeom prst="rightArrow">
              <a:avLst/>
            </a:prstGeom>
            <a:solidFill>
              <a:schemeClr val="accent5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楷体_GB2312"/>
                <a:cs typeface="Arial" pitchFamily="34" charset="0"/>
              </a:endParaRPr>
            </a:p>
          </p:txBody>
        </p:sp>
        <p:sp>
          <p:nvSpPr>
            <p:cNvPr id="80" name="Right Arrow 79"/>
            <p:cNvSpPr/>
            <p:nvPr/>
          </p:nvSpPr>
          <p:spPr bwMode="auto">
            <a:xfrm>
              <a:off x="18941" y="3620"/>
              <a:ext cx="1917" cy="837"/>
            </a:xfrm>
            <a:prstGeom prst="rightArrow">
              <a:avLst/>
            </a:prstGeom>
            <a:solidFill>
              <a:schemeClr val="accent5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楷体_GB2312"/>
                <a:cs typeface="Arial" pitchFamily="34" charset="0"/>
              </a:endParaRPr>
            </a:p>
          </p:txBody>
        </p:sp>
        <p:sp>
          <p:nvSpPr>
            <p:cNvPr id="63" name="矩形 141"/>
            <p:cNvSpPr/>
            <p:nvPr/>
          </p:nvSpPr>
          <p:spPr>
            <a:xfrm flipV="1">
              <a:off x="20139" y="13541"/>
              <a:ext cx="5261" cy="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rgbClr val="000000"/>
                </a:solidFill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 bwMode="auto">
            <a:xfrm>
              <a:off x="15680" y="9059"/>
              <a:ext cx="62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矩形 146"/>
            <p:cNvSpPr/>
            <p:nvPr/>
          </p:nvSpPr>
          <p:spPr>
            <a:xfrm>
              <a:off x="7895" y="5582"/>
              <a:ext cx="5232" cy="7446"/>
            </a:xfrm>
            <a:prstGeom prst="rect">
              <a:avLst/>
            </a:prstGeom>
            <a:noFill/>
            <a:ln>
              <a:solidFill>
                <a:srgbClr val="C5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rgbClr val="000000"/>
                </a:solidFill>
              </a:endParaRPr>
            </a:p>
          </p:txBody>
        </p:sp>
        <p:sp>
          <p:nvSpPr>
            <p:cNvPr id="22" name="椭圆 26"/>
            <p:cNvSpPr/>
            <p:nvPr/>
          </p:nvSpPr>
          <p:spPr>
            <a:xfrm>
              <a:off x="16776" y="5919"/>
              <a:ext cx="1254" cy="12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3" name="椭圆 34"/>
            <p:cNvSpPr/>
            <p:nvPr/>
          </p:nvSpPr>
          <p:spPr>
            <a:xfrm>
              <a:off x="4015" y="7192"/>
              <a:ext cx="1213" cy="12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FFFFFF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rgbClr val="FF6600"/>
                </a:solidFill>
              </a:endParaRPr>
            </a:p>
          </p:txBody>
        </p:sp>
        <p:sp>
          <p:nvSpPr>
            <p:cNvPr id="24" name="矩形 35"/>
            <p:cNvSpPr/>
            <p:nvPr/>
          </p:nvSpPr>
          <p:spPr>
            <a:xfrm>
              <a:off x="4279" y="7560"/>
              <a:ext cx="858" cy="52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 smtClean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PTA</a:t>
              </a:r>
              <a:endParaRPr lang="en-US" altLang="zh-CN" sz="1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5" name="椭圆 36"/>
            <p:cNvSpPr/>
            <p:nvPr/>
          </p:nvSpPr>
          <p:spPr>
            <a:xfrm>
              <a:off x="4015" y="9640"/>
              <a:ext cx="1213" cy="12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FFFFFF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rgbClr val="FF6600"/>
                </a:solidFill>
              </a:endParaRPr>
            </a:p>
          </p:txBody>
        </p:sp>
        <p:sp>
          <p:nvSpPr>
            <p:cNvPr id="26" name="矩形 37"/>
            <p:cNvSpPr/>
            <p:nvPr/>
          </p:nvSpPr>
          <p:spPr>
            <a:xfrm>
              <a:off x="4174" y="10008"/>
              <a:ext cx="818" cy="52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 smtClean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MEG</a:t>
              </a:r>
              <a:endParaRPr lang="en-US" altLang="zh-CN" sz="1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27" name="肘形连接符 43"/>
            <p:cNvCxnSpPr>
              <a:stCxn id="23" idx="6"/>
              <a:endCxn id="25" idx="6"/>
            </p:cNvCxnSpPr>
            <p:nvPr/>
          </p:nvCxnSpPr>
          <p:spPr>
            <a:xfrm>
              <a:off x="5228" y="7823"/>
              <a:ext cx="25" cy="2449"/>
            </a:xfrm>
            <a:prstGeom prst="bentConnector3">
              <a:avLst>
                <a:gd name="adj1" fmla="val 2681051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44"/>
            <p:cNvCxnSpPr>
              <a:endCxn id="29" idx="3"/>
            </p:cNvCxnSpPr>
            <p:nvPr/>
          </p:nvCxnSpPr>
          <p:spPr>
            <a:xfrm>
              <a:off x="5912" y="9027"/>
              <a:ext cx="2324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六边形 45"/>
            <p:cNvSpPr/>
            <p:nvPr/>
          </p:nvSpPr>
          <p:spPr>
            <a:xfrm>
              <a:off x="8235" y="8379"/>
              <a:ext cx="1444" cy="1295"/>
            </a:xfrm>
            <a:prstGeom prst="hexagon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FFFFFF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0" name="矩形 27"/>
            <p:cNvSpPr/>
            <p:nvPr/>
          </p:nvSpPr>
          <p:spPr>
            <a:xfrm>
              <a:off x="8263" y="8444"/>
              <a:ext cx="1422" cy="1178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 smtClean="0">
                  <a:solidFill>
                    <a:srgbClr val="C50000"/>
                  </a:solidFill>
                  <a:latin typeface="黑体" charset="0"/>
                  <a:ea typeface="黑体" charset="0"/>
                  <a:cs typeface="黑体" charset="0"/>
                  <a:sym typeface="黑体" charset="0"/>
                </a:rPr>
                <a:t>PET</a:t>
              </a:r>
              <a:endParaRPr lang="en-US" altLang="zh-CN" sz="1000" dirty="0" smtClean="0">
                <a:solidFill>
                  <a:srgbClr val="C50000"/>
                </a:solidFill>
                <a:latin typeface="黑体" charset="0"/>
                <a:ea typeface="黑体" charset="0"/>
                <a:cs typeface="黑体" charset="0"/>
                <a:sym typeface="黑体" charset="0"/>
              </a:endParaRPr>
            </a:p>
            <a:p>
              <a:pPr algn="ctr"/>
              <a:r>
                <a:rPr lang="zh-CN" altLang="en-US" sz="1000" dirty="0" smtClean="0">
                  <a:solidFill>
                    <a:srgbClr val="C50000"/>
                  </a:solidFill>
                  <a:latin typeface="黑体" charset="0"/>
                  <a:ea typeface="黑体" charset="0"/>
                  <a:cs typeface="黑体" charset="0"/>
                  <a:sym typeface="黑体" charset="0"/>
                </a:rPr>
                <a:t>聚酯切片</a:t>
              </a:r>
              <a:endParaRPr lang="zh-CN" altLang="en-US" sz="1000" dirty="0" smtClean="0">
                <a:solidFill>
                  <a:srgbClr val="C50000"/>
                </a:solidFill>
                <a:latin typeface="黑体" charset="0"/>
                <a:ea typeface="黑体" charset="0"/>
                <a:cs typeface="黑体" charset="0"/>
                <a:sym typeface="黑体" charset="0"/>
              </a:endParaRPr>
            </a:p>
          </p:txBody>
        </p:sp>
        <p:sp>
          <p:nvSpPr>
            <p:cNvPr id="31" name="矩形 50"/>
            <p:cNvSpPr/>
            <p:nvPr/>
          </p:nvSpPr>
          <p:spPr>
            <a:xfrm>
              <a:off x="11666" y="8430"/>
              <a:ext cx="1344" cy="1178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00" dirty="0" smtClean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纤维级聚酯切片</a:t>
              </a:r>
              <a:endParaRPr lang="zh-CN" altLang="en-US" sz="1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34" name="肘形连接符 54"/>
            <p:cNvCxnSpPr/>
            <p:nvPr/>
          </p:nvCxnSpPr>
          <p:spPr>
            <a:xfrm rot="10800000" flipV="1">
              <a:off x="11662" y="6365"/>
              <a:ext cx="5" cy="5122"/>
            </a:xfrm>
            <a:prstGeom prst="bentConnector3">
              <a:avLst>
                <a:gd name="adj1" fmla="val 21686821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55"/>
            <p:cNvCxnSpPr>
              <a:stCxn id="29" idx="0"/>
            </p:cNvCxnSpPr>
            <p:nvPr/>
          </p:nvCxnSpPr>
          <p:spPr>
            <a:xfrm>
              <a:off x="9679" y="9027"/>
              <a:ext cx="1982" cy="2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58"/>
            <p:cNvSpPr/>
            <p:nvPr/>
          </p:nvSpPr>
          <p:spPr>
            <a:xfrm>
              <a:off x="16737" y="6291"/>
              <a:ext cx="1205" cy="52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短纤</a:t>
              </a:r>
              <a:endParaRPr lang="zh-CN" altLang="en-US" sz="1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39" name="肘形连接符 60"/>
            <p:cNvCxnSpPr/>
            <p:nvPr/>
          </p:nvCxnSpPr>
          <p:spPr>
            <a:xfrm rot="10800000" flipH="1" flipV="1">
              <a:off x="16774" y="6581"/>
              <a:ext cx="269" cy="2436"/>
            </a:xfrm>
            <a:prstGeom prst="bentConnector4">
              <a:avLst>
                <a:gd name="adj1" fmla="val -209650"/>
                <a:gd name="adj2" fmla="val 101921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92"/>
            <p:cNvSpPr/>
            <p:nvPr/>
          </p:nvSpPr>
          <p:spPr>
            <a:xfrm>
              <a:off x="18740" y="6846"/>
              <a:ext cx="1213" cy="12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6" name="矩形 93"/>
            <p:cNvSpPr/>
            <p:nvPr/>
          </p:nvSpPr>
          <p:spPr>
            <a:xfrm>
              <a:off x="18600" y="6932"/>
              <a:ext cx="1476" cy="1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POY</a:t>
              </a:r>
              <a:endParaRPr lang="en-US" altLang="zh-CN" sz="1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预取向丝</a:t>
              </a:r>
              <a:endParaRPr lang="zh-CN" altLang="en-US" sz="1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9" name="椭圆 100"/>
            <p:cNvSpPr/>
            <p:nvPr/>
          </p:nvSpPr>
          <p:spPr>
            <a:xfrm>
              <a:off x="18783" y="8390"/>
              <a:ext cx="1213" cy="12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50" name="矩形 101"/>
            <p:cNvSpPr/>
            <p:nvPr/>
          </p:nvSpPr>
          <p:spPr>
            <a:xfrm>
              <a:off x="18567" y="8603"/>
              <a:ext cx="1636" cy="85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FDY</a:t>
              </a:r>
              <a:endParaRPr lang="en-US" altLang="zh-CN" sz="1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全牵伸丝</a:t>
              </a:r>
              <a:endParaRPr lang="zh-CN" altLang="en-US" sz="1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1" name="椭圆 102"/>
            <p:cNvSpPr/>
            <p:nvPr/>
          </p:nvSpPr>
          <p:spPr>
            <a:xfrm>
              <a:off x="18795" y="9908"/>
              <a:ext cx="1213" cy="12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rgbClr val="FFFFFF"/>
                </a:solidFill>
              </a:endParaRPr>
            </a:p>
          </p:txBody>
        </p:sp>
        <p:sp>
          <p:nvSpPr>
            <p:cNvPr id="52" name="矩形 103"/>
            <p:cNvSpPr/>
            <p:nvPr/>
          </p:nvSpPr>
          <p:spPr>
            <a:xfrm>
              <a:off x="18792" y="10132"/>
              <a:ext cx="1219" cy="8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DTY</a:t>
              </a:r>
              <a:endParaRPr lang="en-US" altLang="zh-CN" sz="1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低弹丝</a:t>
              </a:r>
              <a:endParaRPr lang="zh-CN" altLang="en-US" sz="1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53" name="肘形连接符 105"/>
            <p:cNvCxnSpPr>
              <a:stCxn id="45" idx="2"/>
              <a:endCxn id="51" idx="2"/>
            </p:cNvCxnSpPr>
            <p:nvPr/>
          </p:nvCxnSpPr>
          <p:spPr>
            <a:xfrm rot="10800000" flipH="1" flipV="1">
              <a:off x="18740" y="7477"/>
              <a:ext cx="54" cy="3062"/>
            </a:xfrm>
            <a:prstGeom prst="bentConnector3">
              <a:avLst>
                <a:gd name="adj1" fmla="val -665929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106"/>
            <p:cNvCxnSpPr>
              <a:stCxn id="49" idx="2"/>
            </p:cNvCxnSpPr>
            <p:nvPr/>
          </p:nvCxnSpPr>
          <p:spPr>
            <a:xfrm flipH="1" flipV="1">
              <a:off x="18052" y="9019"/>
              <a:ext cx="731" cy="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117"/>
            <p:cNvSpPr/>
            <p:nvPr/>
          </p:nvSpPr>
          <p:spPr>
            <a:xfrm>
              <a:off x="1886" y="13568"/>
              <a:ext cx="5933" cy="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rgbClr val="000000"/>
                </a:solidFill>
              </a:endParaRPr>
            </a:p>
          </p:txBody>
        </p:sp>
        <p:sp>
          <p:nvSpPr>
            <p:cNvPr id="56" name="矩形 119"/>
            <p:cNvSpPr/>
            <p:nvPr/>
          </p:nvSpPr>
          <p:spPr>
            <a:xfrm flipV="1">
              <a:off x="7798" y="13538"/>
              <a:ext cx="12403" cy="88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rgbClr val="000000"/>
                </a:solidFill>
              </a:endParaRPr>
            </a:p>
          </p:txBody>
        </p:sp>
        <p:sp>
          <p:nvSpPr>
            <p:cNvPr id="58" name="右箭头 132"/>
            <p:cNvSpPr/>
            <p:nvPr/>
          </p:nvSpPr>
          <p:spPr>
            <a:xfrm>
              <a:off x="20794" y="8319"/>
              <a:ext cx="1357" cy="824"/>
            </a:xfrm>
            <a:prstGeom prst="rightArrow">
              <a:avLst>
                <a:gd name="adj1" fmla="val 50000"/>
                <a:gd name="adj2" fmla="val 2777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rgbClr val="000000"/>
                </a:solidFill>
              </a:endParaRPr>
            </a:p>
          </p:txBody>
        </p:sp>
        <p:sp>
          <p:nvSpPr>
            <p:cNvPr id="59" name="圆角矩形 133"/>
            <p:cNvSpPr/>
            <p:nvPr/>
          </p:nvSpPr>
          <p:spPr>
            <a:xfrm>
              <a:off x="22824" y="8120"/>
              <a:ext cx="1063" cy="110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rgbClr val="000000"/>
                </a:solidFill>
              </a:endParaRPr>
            </a:p>
          </p:txBody>
        </p:sp>
        <p:sp>
          <p:nvSpPr>
            <p:cNvPr id="60" name="矩形 134"/>
            <p:cNvSpPr/>
            <p:nvPr/>
          </p:nvSpPr>
          <p:spPr>
            <a:xfrm>
              <a:off x="22927" y="8467"/>
              <a:ext cx="1215" cy="52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0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织造</a:t>
              </a:r>
              <a:endParaRPr lang="zh-CN" altLang="en-US" sz="10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4" name="矩形 142"/>
            <p:cNvSpPr/>
            <p:nvPr/>
          </p:nvSpPr>
          <p:spPr>
            <a:xfrm>
              <a:off x="3114" y="13096"/>
              <a:ext cx="3162" cy="52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0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上游：聚酯原料</a:t>
              </a:r>
              <a:endParaRPr lang="zh-CN" altLang="en-US" sz="10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5" name="矩形 143"/>
            <p:cNvSpPr/>
            <p:nvPr/>
          </p:nvSpPr>
          <p:spPr>
            <a:xfrm>
              <a:off x="12461" y="13079"/>
              <a:ext cx="3182" cy="52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0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中游：聚酯产品</a:t>
              </a:r>
              <a:endParaRPr lang="zh-CN" altLang="en-US" sz="10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6" name="矩形 144"/>
            <p:cNvSpPr/>
            <p:nvPr/>
          </p:nvSpPr>
          <p:spPr>
            <a:xfrm>
              <a:off x="21332" y="13051"/>
              <a:ext cx="2807" cy="52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0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下游：纺织行业</a:t>
              </a:r>
              <a:endParaRPr lang="zh-CN" altLang="en-US" sz="10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2" name="矩形 165"/>
            <p:cNvSpPr/>
            <p:nvPr/>
          </p:nvSpPr>
          <p:spPr>
            <a:xfrm>
              <a:off x="9028" y="12480"/>
              <a:ext cx="3247" cy="52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000" dirty="0" smtClean="0">
                  <a:solidFill>
                    <a:srgbClr val="C50000"/>
                  </a:solidFill>
                  <a:latin typeface="黑体" pitchFamily="49" charset="-122"/>
                  <a:ea typeface="黑体" pitchFamily="49" charset="-122"/>
                </a:rPr>
                <a:t>已建立品牌的目标市场</a:t>
              </a:r>
              <a:endParaRPr lang="zh-CN" altLang="en-US" sz="1000" dirty="0" smtClean="0">
                <a:solidFill>
                  <a:srgbClr val="C5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3" name="矩形 166"/>
            <p:cNvSpPr/>
            <p:nvPr/>
          </p:nvSpPr>
          <p:spPr>
            <a:xfrm>
              <a:off x="15643" y="12480"/>
              <a:ext cx="3459" cy="52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00" dirty="0" smtClean="0">
                  <a:solidFill>
                    <a:srgbClr val="0C86B6"/>
                  </a:solidFill>
                  <a:latin typeface="黑体" pitchFamily="49" charset="-122"/>
                  <a:ea typeface="黑体" pitchFamily="49" charset="-122"/>
                </a:rPr>
                <a:t>正进入的目标市场</a:t>
              </a:r>
              <a:endParaRPr lang="zh-CN" altLang="en-US" sz="1000" dirty="0" smtClean="0">
                <a:solidFill>
                  <a:srgbClr val="0C86B6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32" name="Group 13"/>
            <p:cNvGrpSpPr/>
            <p:nvPr/>
          </p:nvGrpSpPr>
          <p:grpSpPr>
            <a:xfrm>
              <a:off x="11662" y="5734"/>
              <a:ext cx="1548" cy="1262"/>
              <a:chOff x="8395890" y="3258495"/>
              <a:chExt cx="983294" cy="801568"/>
            </a:xfrm>
            <a:solidFill>
              <a:srgbClr val="008000"/>
            </a:solidFill>
          </p:grpSpPr>
          <p:sp>
            <p:nvSpPr>
              <p:cNvPr id="136" name="椭圆 26"/>
              <p:cNvSpPr/>
              <p:nvPr/>
            </p:nvSpPr>
            <p:spPr>
              <a:xfrm>
                <a:off x="8395890" y="3258495"/>
                <a:ext cx="770333" cy="801568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矩形 48"/>
              <p:cNvSpPr/>
              <p:nvPr/>
            </p:nvSpPr>
            <p:spPr>
              <a:xfrm>
                <a:off x="8497252" y="3339927"/>
                <a:ext cx="881932" cy="5821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 smtClean="0">
                    <a:solidFill>
                      <a:srgbClr val="C50000"/>
                    </a:solidFill>
                    <a:latin typeface="黑体" pitchFamily="49" charset="-122"/>
                    <a:ea typeface="黑体" pitchFamily="49" charset="-122"/>
                  </a:rPr>
                  <a:t>聚酯</a:t>
                </a:r>
                <a:endParaRPr lang="zh-CN" altLang="en-US" sz="1200" dirty="0" smtClean="0">
                  <a:solidFill>
                    <a:srgbClr val="C50000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r>
                  <a:rPr lang="zh-CN" altLang="en-US" sz="1000" dirty="0" smtClean="0">
                    <a:solidFill>
                      <a:srgbClr val="C50000"/>
                    </a:solidFill>
                    <a:latin typeface="黑体" pitchFamily="49" charset="-122"/>
                    <a:ea typeface="黑体" pitchFamily="49" charset="-122"/>
                  </a:rPr>
                  <a:t>瓶片</a:t>
                </a:r>
                <a:endParaRPr lang="zh-CN" altLang="en-US" sz="1000" dirty="0" smtClean="0">
                  <a:solidFill>
                    <a:srgbClr val="C5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11637" y="8314"/>
              <a:ext cx="1238" cy="1262"/>
              <a:chOff x="8379714" y="3258495"/>
              <a:chExt cx="786509" cy="801568"/>
            </a:xfrm>
            <a:solidFill>
              <a:srgbClr val="008000"/>
            </a:solidFill>
          </p:grpSpPr>
          <p:sp>
            <p:nvSpPr>
              <p:cNvPr id="138" name="椭圆 26"/>
              <p:cNvSpPr/>
              <p:nvPr/>
            </p:nvSpPr>
            <p:spPr>
              <a:xfrm>
                <a:off x="8395890" y="3258495"/>
                <a:ext cx="770333" cy="801568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rgbClr val="FFFFFF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solidFill>
                    <a:schemeClr val="bg1"/>
                  </a:solidFill>
                </a:endParaRPr>
              </a:p>
            </p:txBody>
          </p:sp>
          <p:sp>
            <p:nvSpPr>
              <p:cNvPr id="139" name="矩形 48"/>
              <p:cNvSpPr/>
              <p:nvPr/>
            </p:nvSpPr>
            <p:spPr>
              <a:xfrm>
                <a:off x="8379714" y="3301975"/>
                <a:ext cx="764948" cy="7484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000" dirty="0" smtClean="0">
                    <a:solidFill>
                      <a:srgbClr val="C50000"/>
                    </a:solidFill>
                    <a:latin typeface="黑体" pitchFamily="49" charset="-122"/>
                    <a:ea typeface="黑体" pitchFamily="49" charset="-122"/>
                  </a:rPr>
                  <a:t>纤维聚酯切片</a:t>
                </a:r>
                <a:endParaRPr lang="zh-CN" altLang="en-US" sz="1000" dirty="0" smtClean="0">
                  <a:solidFill>
                    <a:srgbClr val="C5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11689" y="10854"/>
              <a:ext cx="1213" cy="1302"/>
              <a:chOff x="8411078" y="3305076"/>
              <a:chExt cx="770333" cy="827276"/>
            </a:xfrm>
            <a:solidFill>
              <a:srgbClr val="008000"/>
            </a:solidFill>
          </p:grpSpPr>
          <p:sp>
            <p:nvSpPr>
              <p:cNvPr id="143" name="椭圆 26"/>
              <p:cNvSpPr/>
              <p:nvPr/>
            </p:nvSpPr>
            <p:spPr>
              <a:xfrm>
                <a:off x="8411078" y="3305076"/>
                <a:ext cx="770333" cy="801568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矩形 48"/>
              <p:cNvSpPr/>
              <p:nvPr/>
            </p:nvSpPr>
            <p:spPr>
              <a:xfrm>
                <a:off x="8443142" y="3383740"/>
                <a:ext cx="702690" cy="7486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</a:rPr>
                  <a:t>膜级聚酯切片</a:t>
                </a:r>
                <a:endParaRPr lang="zh-CN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5" name="直接连接符 44"/>
            <p:cNvCxnSpPr/>
            <p:nvPr/>
          </p:nvCxnSpPr>
          <p:spPr>
            <a:xfrm>
              <a:off x="12875" y="9019"/>
              <a:ext cx="1676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椭圆 38"/>
            <p:cNvSpPr/>
            <p:nvPr/>
          </p:nvSpPr>
          <p:spPr>
            <a:xfrm>
              <a:off x="259" y="7188"/>
              <a:ext cx="1213" cy="12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rgbClr val="000000"/>
                  </a:solidFill>
                </a:rPr>
                <a:t>石油</a:t>
              </a:r>
              <a:endParaRPr lang="zh-CN" altLang="en-US" sz="10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149" name="直接连接符 41"/>
            <p:cNvCxnSpPr>
              <a:stCxn id="148" idx="6"/>
              <a:endCxn id="23" idx="2"/>
            </p:cNvCxnSpPr>
            <p:nvPr/>
          </p:nvCxnSpPr>
          <p:spPr>
            <a:xfrm>
              <a:off x="1472" y="7820"/>
              <a:ext cx="2542" cy="3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六边形 45"/>
            <p:cNvSpPr/>
            <p:nvPr/>
          </p:nvSpPr>
          <p:spPr>
            <a:xfrm>
              <a:off x="16690" y="8395"/>
              <a:ext cx="1444" cy="1295"/>
            </a:xfrm>
            <a:prstGeom prst="hexagon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7" name="矩形 57"/>
            <p:cNvSpPr/>
            <p:nvPr/>
          </p:nvSpPr>
          <p:spPr>
            <a:xfrm>
              <a:off x="17016" y="8779"/>
              <a:ext cx="1205" cy="52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000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长丝</a:t>
              </a:r>
              <a:endParaRPr lang="zh-CN" altLang="en-US" sz="1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3" name="矩形 146"/>
            <p:cNvSpPr/>
            <p:nvPr/>
          </p:nvSpPr>
          <p:spPr>
            <a:xfrm>
              <a:off x="14066" y="5582"/>
              <a:ext cx="6216" cy="7446"/>
            </a:xfrm>
            <a:prstGeom prst="rect">
              <a:avLst/>
            </a:prstGeom>
            <a:noFill/>
            <a:ln>
              <a:solidFill>
                <a:srgbClr val="0C86B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rgbClr val="00000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1966" y="3221"/>
              <a:ext cx="5014" cy="1966"/>
            </a:xfrm>
            <a:prstGeom prst="rect">
              <a:avLst/>
            </a:prstGeom>
            <a:solidFill>
              <a:srgbClr val="F65425"/>
            </a:solidFill>
            <a:ln w="9525" cap="flat" cmpd="sng" algn="ctr">
              <a:solidFill>
                <a:srgbClr val="F1F6F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华文宋体" charset="0"/>
                  <a:ea typeface="华文宋体" charset="0"/>
                </a:rPr>
                <a:t>2015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华文宋体" charset="0"/>
                  <a:ea typeface="华文宋体" charset="0"/>
                </a:rPr>
                <a:t>贸易总值</a:t>
              </a: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华文宋体" charset="0"/>
                  <a:ea typeface="华文宋体" charset="0"/>
                </a:rPr>
                <a:t>1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华文宋体" charset="0"/>
                  <a:ea typeface="华文宋体" charset="0"/>
                </a:rPr>
                <a:t>：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华文宋体" charset="0"/>
                  <a:ea typeface="华文宋体" charset="0"/>
                </a:rPr>
                <a:t>8000</a:t>
              </a:r>
              <a:r>
                <a:rPr lang="zh-CN" altLang="en-US" b="1" dirty="0" smtClean="0">
                  <a:solidFill>
                    <a:schemeClr val="bg1"/>
                  </a:solidFill>
                  <a:latin typeface="华文宋体" charset="0"/>
                  <a:ea typeface="华文宋体" charset="0"/>
                </a:rPr>
                <a:t>亿</a:t>
              </a:r>
              <a:endParaRPr lang="zh-CN" altLang="en-US" b="1" dirty="0" smtClean="0">
                <a:solidFill>
                  <a:schemeClr val="bg1"/>
                </a:solidFill>
                <a:latin typeface="华文宋体" charset="0"/>
                <a:ea typeface="华文宋体" charset="0"/>
              </a:endParaRPr>
            </a:p>
            <a:p>
              <a:pPr algn="ctr"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华文宋体" charset="0"/>
                  <a:ea typeface="华文宋体" charset="0"/>
                </a:rPr>
                <a:t>PTA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华文宋体" charset="0"/>
                  <a:ea typeface="华文宋体" charset="0"/>
                </a:rPr>
                <a:t>生产商</a:t>
              </a:r>
              <a:r>
                <a:rPr lang="en-US" altLang="en-US" sz="1600" b="1" dirty="0" smtClean="0">
                  <a:solidFill>
                    <a:schemeClr val="bg1"/>
                  </a:solidFill>
                  <a:latin typeface="华文宋体" charset="0"/>
                  <a:ea typeface="华文宋体" charset="0"/>
                </a:rPr>
                <a:t>：</a:t>
              </a:r>
              <a:r>
                <a:rPr lang="zh-CN" altLang="zh-CN" sz="1600" b="1" dirty="0" smtClean="0">
                  <a:solidFill>
                    <a:schemeClr val="bg1"/>
                  </a:solidFill>
                  <a:latin typeface="华文宋体" charset="0"/>
                  <a:ea typeface="华文宋体" charset="0"/>
                </a:rPr>
                <a:t>2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华文宋体" charset="0"/>
                  <a:ea typeface="华文宋体" charset="0"/>
                </a:rPr>
                <a:t>0+</a:t>
              </a:r>
              <a:r>
                <a:rPr lang="en-US" altLang="en-US" sz="1600" b="1" dirty="0" smtClean="0">
                  <a:solidFill>
                    <a:schemeClr val="bg1"/>
                  </a:solidFill>
                  <a:latin typeface="华文宋体" charset="0"/>
                  <a:ea typeface="华文宋体" charset="0"/>
                </a:rPr>
                <a:t>家</a:t>
              </a:r>
              <a:endParaRPr lang="en-US" altLang="en-US" sz="1600" b="1" dirty="0" smtClean="0">
                <a:solidFill>
                  <a:schemeClr val="bg1"/>
                </a:solidFill>
                <a:latin typeface="华文宋体" charset="0"/>
                <a:ea typeface="华文宋体" charset="0"/>
              </a:endParaRPr>
            </a:p>
            <a:p>
              <a:pPr algn="ctr"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华文宋体" charset="0"/>
                  <a:ea typeface="华文宋体" charset="0"/>
                </a:rPr>
                <a:t>MEG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华文宋体" charset="0"/>
                  <a:ea typeface="华文宋体" charset="0"/>
                </a:rPr>
                <a:t>生产商</a:t>
              </a:r>
              <a:r>
                <a:rPr lang="en-US" altLang="en-US" sz="1600" b="1" dirty="0" smtClean="0">
                  <a:solidFill>
                    <a:schemeClr val="bg1"/>
                  </a:solidFill>
                  <a:latin typeface="华文宋体" charset="0"/>
                  <a:ea typeface="华文宋体" charset="0"/>
                </a:rPr>
                <a:t>：30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华文宋体" charset="0"/>
                  <a:ea typeface="华文宋体" charset="0"/>
                </a:rPr>
                <a:t>+</a:t>
              </a:r>
              <a:r>
                <a:rPr lang="en-US" altLang="en-US" sz="1600" b="1" dirty="0" smtClean="0">
                  <a:solidFill>
                    <a:schemeClr val="bg1"/>
                  </a:solidFill>
                  <a:latin typeface="华文宋体" charset="0"/>
                  <a:ea typeface="华文宋体" charset="0"/>
                </a:rPr>
                <a:t>家</a:t>
              </a:r>
              <a:endParaRPr lang="en-US" altLang="en-US" sz="1600" b="1" dirty="0" smtClean="0">
                <a:solidFill>
                  <a:schemeClr val="bg1"/>
                </a:solidFill>
                <a:latin typeface="华文宋体" charset="0"/>
                <a:ea typeface="华文宋体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7948" y="3221"/>
              <a:ext cx="5179" cy="1966"/>
            </a:xfrm>
            <a:prstGeom prst="rect">
              <a:avLst/>
            </a:prstGeom>
            <a:solidFill>
              <a:srgbClr val="F6542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华文宋体" charset="0"/>
                  <a:ea typeface="华文宋体" charset="0"/>
                </a:rPr>
                <a:t>2015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华文宋体" charset="0"/>
                  <a:ea typeface="华文宋体" charset="0"/>
                </a:rPr>
                <a:t>贸易总值</a:t>
              </a: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华文宋体" charset="0"/>
                  <a:ea typeface="华文宋体" charset="0"/>
                </a:rPr>
                <a:t>1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华文宋体" charset="0"/>
                  <a:ea typeface="华文宋体" charset="0"/>
                </a:rPr>
                <a:t>：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华文宋体" charset="0"/>
                  <a:ea typeface="华文宋体" charset="0"/>
                </a:rPr>
                <a:t>1000</a:t>
              </a:r>
              <a:r>
                <a:rPr lang="zh-CN" altLang="en-US" b="1" dirty="0" smtClean="0">
                  <a:solidFill>
                    <a:schemeClr val="bg1"/>
                  </a:solidFill>
                  <a:latin typeface="华文宋体" charset="0"/>
                  <a:ea typeface="华文宋体" charset="0"/>
                </a:rPr>
                <a:t>亿</a:t>
              </a:r>
              <a:endParaRPr lang="zh-CN" altLang="en-US" b="1" dirty="0" smtClean="0">
                <a:solidFill>
                  <a:schemeClr val="bg1"/>
                </a:solidFill>
                <a:latin typeface="华文宋体" charset="0"/>
                <a:ea typeface="华文宋体" charset="0"/>
              </a:endParaRPr>
            </a:p>
            <a:p>
              <a:pPr algn="ctr" rtl="0"/>
              <a:r>
                <a:rPr lang="en-US" altLang="zh-CN" sz="1600" b="1" dirty="0" smtClean="0">
                  <a:solidFill>
                    <a:schemeClr val="bg1"/>
                  </a:solidFill>
                  <a:latin typeface="华文宋体" charset="0"/>
                  <a:ea typeface="华文宋体" charset="0"/>
                </a:rPr>
                <a:t>PET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华文宋体" charset="0"/>
                  <a:ea typeface="华文宋体" charset="0"/>
                </a:rPr>
                <a:t>生产商：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华文宋体" charset="0"/>
                  <a:ea typeface="华文宋体" charset="0"/>
                </a:rPr>
                <a:t>120+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华文宋体" charset="0"/>
                  <a:ea typeface="华文宋体" charset="0"/>
                </a:rPr>
                <a:t>家</a:t>
              </a:r>
              <a:endParaRPr lang="zh-CN" altLang="en-US" sz="1600" b="1" dirty="0" smtClean="0">
                <a:solidFill>
                  <a:schemeClr val="bg1"/>
                </a:solidFill>
                <a:latin typeface="华文宋体" charset="0"/>
                <a:ea typeface="华文宋体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14075" y="3221"/>
              <a:ext cx="5744" cy="1966"/>
            </a:xfrm>
            <a:prstGeom prst="rect">
              <a:avLst/>
            </a:prstGeom>
            <a:solidFill>
              <a:srgbClr val="F6542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 smtClean="0">
                  <a:solidFill>
                    <a:schemeClr val="bg1"/>
                  </a:solidFill>
                  <a:latin typeface="华文宋体" charset="0"/>
                  <a:ea typeface="华文宋体" charset="0"/>
                </a:rPr>
                <a:t>2015</a:t>
              </a:r>
              <a:r>
                <a:rPr lang="zh-CN" altLang="en-US" b="1" dirty="0" smtClean="0">
                  <a:solidFill>
                    <a:schemeClr val="bg1"/>
                  </a:solidFill>
                  <a:latin typeface="华文宋体" charset="0"/>
                  <a:ea typeface="华文宋体" charset="0"/>
                </a:rPr>
                <a:t>贸易</a:t>
              </a:r>
              <a:r>
                <a:rPr lang="zh-CN" altLang="en-US" b="1" dirty="0">
                  <a:solidFill>
                    <a:schemeClr val="bg1"/>
                  </a:solidFill>
                  <a:latin typeface="华文宋体" charset="0"/>
                  <a:ea typeface="华文宋体" charset="0"/>
                </a:rPr>
                <a:t>总值</a:t>
              </a:r>
              <a:r>
                <a:rPr lang="en-US" altLang="zh-CN" b="1" baseline="30000" dirty="0" smtClean="0">
                  <a:solidFill>
                    <a:schemeClr val="bg1"/>
                  </a:solidFill>
                  <a:latin typeface="华文宋体" charset="0"/>
                  <a:ea typeface="华文宋体" charset="0"/>
                </a:rPr>
                <a:t>1</a:t>
              </a:r>
              <a:r>
                <a:rPr lang="zh-CN" altLang="en-US" b="1" dirty="0" smtClean="0">
                  <a:solidFill>
                    <a:schemeClr val="bg1"/>
                  </a:solidFill>
                  <a:latin typeface="华文宋体" charset="0"/>
                  <a:ea typeface="华文宋体" charset="0"/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华文宋体" charset="0"/>
                  <a:ea typeface="华文宋体" charset="0"/>
                </a:rPr>
                <a:t>5500</a:t>
              </a:r>
              <a:r>
                <a:rPr lang="zh-CN" altLang="en-US" b="1" dirty="0" smtClean="0">
                  <a:solidFill>
                    <a:schemeClr val="bg1"/>
                  </a:solidFill>
                  <a:latin typeface="华文宋体" charset="0"/>
                  <a:ea typeface="华文宋体" charset="0"/>
                </a:rPr>
                <a:t>亿</a:t>
              </a:r>
              <a:endParaRPr lang="zh-CN" altLang="en-US" b="1" dirty="0" smtClean="0">
                <a:solidFill>
                  <a:schemeClr val="bg1"/>
                </a:solidFill>
                <a:latin typeface="华文宋体" charset="0"/>
                <a:ea typeface="华文宋体" charset="0"/>
              </a:endParaRPr>
            </a:p>
            <a:p>
              <a:pPr algn="ctr"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 smtClean="0">
                  <a:solidFill>
                    <a:schemeClr val="bg1"/>
                  </a:solidFill>
                  <a:latin typeface="华文宋体" charset="0"/>
                  <a:ea typeface="华文宋体" charset="0"/>
                </a:rPr>
                <a:t>涤纶生产商：</a:t>
              </a:r>
              <a:r>
                <a:rPr lang="en-US" altLang="zh-CN" b="1" dirty="0">
                  <a:solidFill>
                    <a:schemeClr val="bg1"/>
                  </a:solidFill>
                  <a:latin typeface="华文宋体" charset="0"/>
                  <a:ea typeface="华文宋体" charset="0"/>
                </a:rPr>
                <a:t>4</a:t>
              </a:r>
              <a:r>
                <a:rPr lang="en-US" altLang="zh-CN" b="1" dirty="0" smtClean="0">
                  <a:solidFill>
                    <a:schemeClr val="bg1"/>
                  </a:solidFill>
                  <a:latin typeface="华文宋体" charset="0"/>
                  <a:ea typeface="华文宋体" charset="0"/>
                </a:rPr>
                <a:t>00+</a:t>
              </a:r>
              <a:r>
                <a:rPr lang="zh-CN" altLang="en-US" b="1" dirty="0" smtClean="0">
                  <a:solidFill>
                    <a:schemeClr val="bg1"/>
                  </a:solidFill>
                  <a:latin typeface="华文宋体" charset="0"/>
                  <a:ea typeface="华文宋体" charset="0"/>
                </a:rPr>
                <a:t>家</a:t>
              </a:r>
              <a:endParaRPr lang="zh-CN" altLang="en-US" b="1" dirty="0" smtClean="0">
                <a:solidFill>
                  <a:schemeClr val="bg1"/>
                </a:solidFill>
                <a:latin typeface="华文宋体" charset="0"/>
                <a:ea typeface="华文宋体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0824" y="3221"/>
              <a:ext cx="4256" cy="1966"/>
            </a:xfrm>
            <a:prstGeom prst="rect">
              <a:avLst/>
            </a:prstGeom>
            <a:solidFill>
              <a:srgbClr val="F6542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华文宋体" charset="0"/>
                  <a:ea typeface="华文宋体" charset="0"/>
                </a:rPr>
                <a:t>织造企业：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华文宋体" charset="0"/>
                  <a:ea typeface="华文宋体" charset="0"/>
                </a:rPr>
                <a:t>10+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华文宋体" charset="0"/>
                  <a:ea typeface="华文宋体" charset="0"/>
                </a:rPr>
                <a:t>万家</a:t>
              </a:r>
              <a:endParaRPr lang="zh-CN" altLang="en-US" sz="1600" b="1" dirty="0" smtClean="0">
                <a:solidFill>
                  <a:schemeClr val="bg1"/>
                </a:solidFill>
                <a:latin typeface="华文宋体" charset="0"/>
                <a:ea typeface="华文宋体" charset="0"/>
              </a:endParaRPr>
            </a:p>
          </p:txBody>
        </p:sp>
        <p:sp>
          <p:nvSpPr>
            <p:cNvPr id="79" name="Right Arrow 78"/>
            <p:cNvSpPr/>
            <p:nvPr/>
          </p:nvSpPr>
          <p:spPr bwMode="auto">
            <a:xfrm>
              <a:off x="13068" y="3621"/>
              <a:ext cx="1100" cy="837"/>
            </a:xfrm>
            <a:prstGeom prst="rightArrow">
              <a:avLst/>
            </a:prstGeom>
            <a:solidFill>
              <a:schemeClr val="accent5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楷体_GB2312"/>
                <a:cs typeface="Arial" pitchFamily="34" charset="0"/>
              </a:endParaRPr>
            </a:p>
          </p:txBody>
        </p:sp>
        <p:sp>
          <p:nvSpPr>
            <p:cNvPr id="70" name="矩形 146"/>
            <p:cNvSpPr/>
            <p:nvPr/>
          </p:nvSpPr>
          <p:spPr>
            <a:xfrm>
              <a:off x="2886" y="5588"/>
              <a:ext cx="4035" cy="7446"/>
            </a:xfrm>
            <a:prstGeom prst="rect">
              <a:avLst/>
            </a:prstGeom>
            <a:noFill/>
            <a:ln>
              <a:solidFill>
                <a:srgbClr val="FF66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rgbClr val="FFFF00"/>
                </a:solidFill>
              </a:endParaRPr>
            </a:p>
          </p:txBody>
        </p:sp>
        <p:sp>
          <p:nvSpPr>
            <p:cNvPr id="71" name="矩形 165"/>
            <p:cNvSpPr/>
            <p:nvPr/>
          </p:nvSpPr>
          <p:spPr>
            <a:xfrm>
              <a:off x="3567" y="12489"/>
              <a:ext cx="2858" cy="52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000" dirty="0" smtClean="0">
                  <a:solidFill>
                    <a:srgbClr val="FF6600"/>
                  </a:solidFill>
                  <a:latin typeface="黑体" pitchFamily="49" charset="-122"/>
                  <a:ea typeface="黑体" pitchFamily="49" charset="-122"/>
                </a:rPr>
                <a:t>未来进入的目标市场</a:t>
              </a:r>
              <a:endParaRPr lang="zh-CN" altLang="en-US" sz="1000" dirty="0" smtClean="0">
                <a:solidFill>
                  <a:srgbClr val="FF66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6" name="TextBox 3"/>
            <p:cNvSpPr txBox="1"/>
            <p:nvPr/>
          </p:nvSpPr>
          <p:spPr>
            <a:xfrm>
              <a:off x="10692" y="8454"/>
              <a:ext cx="1210" cy="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 smtClean="0"/>
                <a:t>70%</a:t>
              </a:r>
              <a:endParaRPr kumimoji="1" lang="en-US" altLang="zh-CN" sz="1000" dirty="0" smtClean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716" y="5797"/>
              <a:ext cx="1105" cy="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 smtClean="0"/>
                <a:t>25%</a:t>
              </a:r>
              <a:endParaRPr kumimoji="1" lang="en-US" altLang="zh-CN" sz="1000" dirty="0" smtClean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741" y="10812"/>
              <a:ext cx="968" cy="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 smtClean="0"/>
                <a:t>5%</a:t>
              </a:r>
              <a:endParaRPr kumimoji="1" lang="en-US" altLang="zh-CN" sz="1000" dirty="0" smtClean="0"/>
            </a:p>
          </p:txBody>
        </p:sp>
        <p:sp>
          <p:nvSpPr>
            <p:cNvPr id="76" name="椭圆 26"/>
            <p:cNvSpPr/>
            <p:nvPr/>
          </p:nvSpPr>
          <p:spPr>
            <a:xfrm>
              <a:off x="16875" y="10710"/>
              <a:ext cx="1294" cy="12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</a:rPr>
                <a:t>工业丝</a:t>
              </a:r>
              <a:endParaRPr lang="zh-CN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Connector 5"/>
            <p:cNvCxnSpPr/>
            <p:nvPr/>
          </p:nvCxnSpPr>
          <p:spPr bwMode="auto">
            <a:xfrm>
              <a:off x="16211" y="9020"/>
              <a:ext cx="0" cy="234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8"/>
            <p:cNvCxnSpPr/>
            <p:nvPr/>
          </p:nvCxnSpPr>
          <p:spPr bwMode="auto">
            <a:xfrm>
              <a:off x="16211" y="11395"/>
              <a:ext cx="62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六边形 45"/>
            <p:cNvSpPr/>
            <p:nvPr/>
          </p:nvSpPr>
          <p:spPr>
            <a:xfrm>
              <a:off x="14551" y="8374"/>
              <a:ext cx="1611" cy="1294"/>
            </a:xfrm>
            <a:prstGeom prst="hexagon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聚酯纤维</a:t>
              </a:r>
              <a:endParaRPr lang="zh-CN" alt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zh-CN" sz="1000" dirty="0">
                  <a:solidFill>
                    <a:schemeClr val="tx1"/>
                  </a:solidFill>
                </a:rPr>
                <a:t>(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涤纶</a:t>
              </a:r>
              <a:r>
                <a:rPr lang="zh-CN" altLang="en-US" sz="1000" dirty="0">
                  <a:solidFill>
                    <a:schemeClr val="tx1"/>
                  </a:solidFill>
                </a:rPr>
                <a:t>)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4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4" y="9908"/>
              <a:ext cx="1594" cy="1048"/>
            </a:xfrm>
            <a:prstGeom prst="rect">
              <a:avLst/>
            </a:prstGeom>
          </p:spPr>
        </p:pic>
        <p:pic>
          <p:nvPicPr>
            <p:cNvPr id="43" name="Picture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70" y="9877"/>
              <a:ext cx="1368" cy="1107"/>
            </a:xfrm>
            <a:prstGeom prst="rect">
              <a:avLst/>
            </a:prstGeom>
          </p:spPr>
        </p:pic>
        <p:sp>
          <p:nvSpPr>
            <p:cNvPr id="141" name="矩形 50"/>
            <p:cNvSpPr/>
            <p:nvPr/>
          </p:nvSpPr>
          <p:spPr>
            <a:xfrm>
              <a:off x="11630" y="10984"/>
              <a:ext cx="1344" cy="52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endParaRPr lang="zh-CN" altLang="en-US" sz="1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FF4707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dirty="0">
                <a:solidFill>
                  <a:schemeClr val="tx1"/>
                </a:solidFill>
                <a:sym typeface="+mn-ea"/>
              </a:rPr>
              <a:t>行业痛点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892596" y="4086860"/>
            <a:ext cx="1724025" cy="1692910"/>
          </a:xfrm>
          <a:prstGeom prst="ellipse">
            <a:avLst/>
          </a:prstGeom>
          <a:solidFill>
            <a:srgbClr val="F95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Arial" pitchFamily="34" charset="0"/>
                <a:ea typeface="微软雅黑" pitchFamily="34" charset="-122"/>
                <a:sym typeface="等线" charset="-122"/>
              </a:rPr>
              <a:t>信息</a:t>
            </a:r>
            <a:endParaRPr lang="zh-CN" altLang="en-US" b="1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Arial" pitchFamily="34" charset="0"/>
              <a:ea typeface="微软雅黑" pitchFamily="34" charset="-122"/>
              <a:sym typeface="等线" charset="-122"/>
            </a:endParaRPr>
          </a:p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Arial" pitchFamily="34" charset="0"/>
                <a:ea typeface="微软雅黑" pitchFamily="34" charset="-122"/>
                <a:sym typeface="等线" charset="-122"/>
              </a:rPr>
              <a:t>不对称</a:t>
            </a:r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>
            <a:off x="6894830" y="3988435"/>
            <a:ext cx="1905000" cy="1889760"/>
          </a:xfrm>
          <a:prstGeom prst="ellipse">
            <a:avLst/>
          </a:prstGeom>
          <a:solidFill>
            <a:srgbClr val="F95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noProof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Arial" pitchFamily="34" charset="0"/>
                <a:ea typeface="微软雅黑" pitchFamily="34" charset="-122"/>
                <a:sym typeface="等线" charset="-122"/>
              </a:rPr>
              <a:t>行业流通效率低</a:t>
            </a:r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0129520" y="4471670"/>
            <a:ext cx="1663065" cy="1572260"/>
          </a:xfrm>
          <a:prstGeom prst="ellipse">
            <a:avLst/>
          </a:prstGeom>
          <a:solidFill>
            <a:srgbClr val="F95922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noProof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Arial" pitchFamily="34" charset="0"/>
                <a:ea typeface="微软雅黑" pitchFamily="34" charset="-122"/>
                <a:sym typeface="等线" charset="-122"/>
              </a:rPr>
              <a:t>企业资质</a:t>
            </a:r>
            <a:endParaRPr lang="zh-CN" altLang="en-US" b="1" noProof="0" smtClean="0">
              <a:ln>
                <a:noFill/>
              </a:ln>
              <a:solidFill>
                <a:schemeClr val="bg1"/>
              </a:solidFill>
              <a:uLnTx/>
              <a:uFillTx/>
              <a:latin typeface="Arial" pitchFamily="34" charset="0"/>
              <a:ea typeface="微软雅黑" pitchFamily="34" charset="-122"/>
              <a:sym typeface="等线" charset="-122"/>
            </a:endParaRPr>
          </a:p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noProof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Arial" pitchFamily="34" charset="0"/>
                <a:ea typeface="微软雅黑" pitchFamily="34" charset="-122"/>
                <a:sym typeface="等线" charset="-122"/>
              </a:rPr>
              <a:t>难以查实</a:t>
            </a: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8677910" y="1795780"/>
            <a:ext cx="1647825" cy="1678305"/>
          </a:xfrm>
          <a:prstGeom prst="ellipse">
            <a:avLst/>
          </a:prstGeom>
          <a:solidFill>
            <a:srgbClr val="F95922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Arial" pitchFamily="34" charset="0"/>
                <a:ea typeface="微软雅黑" pitchFamily="34" charset="-122"/>
                <a:sym typeface="等线" charset="-122"/>
              </a:rPr>
              <a:t> </a:t>
            </a:r>
            <a:r>
              <a:rPr lang="zh-CN" altLang="en-US" b="1" noProof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Arial" pitchFamily="34" charset="0"/>
                <a:ea typeface="微软雅黑" pitchFamily="34" charset="-122"/>
                <a:sym typeface="等线" charset="-122"/>
              </a:rPr>
              <a:t>交易风险</a:t>
            </a:r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4702598" y="1403367"/>
            <a:ext cx="2388870" cy="2328545"/>
          </a:xfrm>
          <a:prstGeom prst="ellipse">
            <a:avLst/>
          </a:prstGeom>
          <a:solidFill>
            <a:srgbClr val="F95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sz="4400" dirty="0"/>
              <a:t>产能过剩</a:t>
            </a:r>
            <a:endParaRPr lang="zh-CN" sz="4400" dirty="0"/>
          </a:p>
        </p:txBody>
      </p:sp>
      <p:sp>
        <p:nvSpPr>
          <p:cNvPr id="50" name="椭圆 49"/>
          <p:cNvSpPr/>
          <p:nvPr/>
        </p:nvSpPr>
        <p:spPr>
          <a:xfrm>
            <a:off x="3705860" y="4403090"/>
            <a:ext cx="1859280" cy="1830070"/>
          </a:xfrm>
          <a:prstGeom prst="ellipse">
            <a:avLst/>
          </a:prstGeom>
          <a:solidFill>
            <a:srgbClr val="F9592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Arial" pitchFamily="34" charset="0"/>
                <a:ea typeface="微软雅黑" pitchFamily="34" charset="-122"/>
                <a:sym typeface="等线" charset="-122"/>
              </a:rPr>
              <a:t>  </a:t>
            </a:r>
            <a:r>
              <a:rPr lang="zh-CN" altLang="en-US" b="1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Arial" pitchFamily="34" charset="0"/>
                <a:ea typeface="微软雅黑" pitchFamily="34" charset="-122"/>
                <a:sym typeface="等线" charset="-122"/>
              </a:rPr>
              <a:t>中间环节太多</a:t>
            </a:r>
            <a:endParaRPr lang="zh-CN" altLang="en-US" b="1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Arial" pitchFamily="34" charset="0"/>
              <a:ea typeface="微软雅黑" pitchFamily="34" charset="-122"/>
              <a:sym typeface="等线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867437" y="1766766"/>
            <a:ext cx="2020538" cy="1969514"/>
          </a:xfrm>
          <a:prstGeom prst="ellipse">
            <a:avLst/>
          </a:prstGeom>
          <a:solidFill>
            <a:srgbClr val="F95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dirty="0" smtClean="0"/>
              <a:t>价格</a:t>
            </a:r>
            <a:endParaRPr lang="en-US" altLang="zh-CN" sz="3200" dirty="0" smtClean="0"/>
          </a:p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dirty="0" smtClean="0"/>
              <a:t>波动快</a:t>
            </a:r>
            <a:endParaRPr lang="zh-CN" sz="320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FF4707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我们的解决方案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8" name="Shape 204"/>
          <p:cNvSpPr/>
          <p:nvPr/>
        </p:nvSpPr>
        <p:spPr>
          <a:xfrm>
            <a:off x="6892888" y="866303"/>
            <a:ext cx="2497362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lIns="60959" tIns="60959" rIns="60959" bIns="60959"/>
          <a:lstStyle/>
          <a:p>
            <a:pPr lvl="0">
              <a:defRPr sz="1600"/>
            </a:pPr>
            <a:endParaRPr sz="2000">
              <a:latin typeface="Adobe 黑体 Std R"/>
              <a:ea typeface="Adobe 黑体 Std R"/>
              <a:cs typeface="Adobe 黑体 Std R"/>
            </a:endParaRPr>
          </a:p>
        </p:txBody>
      </p:sp>
      <p:grpSp>
        <p:nvGrpSpPr>
          <p:cNvPr id="53" name="Group 232"/>
          <p:cNvGrpSpPr/>
          <p:nvPr/>
        </p:nvGrpSpPr>
        <p:grpSpPr>
          <a:xfrm>
            <a:off x="8082416" y="1938557"/>
            <a:ext cx="426913" cy="329794"/>
            <a:chOff x="11735" y="0"/>
            <a:chExt cx="426912" cy="329793"/>
          </a:xfrm>
          <a:solidFill>
            <a:schemeClr val="bg1"/>
          </a:solidFill>
        </p:grpSpPr>
        <p:sp>
          <p:nvSpPr>
            <p:cNvPr id="54" name="Shape 224"/>
            <p:cNvSpPr/>
            <p:nvPr/>
          </p:nvSpPr>
          <p:spPr>
            <a:xfrm>
              <a:off x="332625" y="27013"/>
              <a:ext cx="106022" cy="68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1470" extrusionOk="0">
                  <a:moveTo>
                    <a:pt x="21600" y="2221"/>
                  </a:moveTo>
                  <a:cubicBezTo>
                    <a:pt x="7005" y="-4549"/>
                    <a:pt x="1168" y="6090"/>
                    <a:pt x="0" y="8508"/>
                  </a:cubicBezTo>
                  <a:cubicBezTo>
                    <a:pt x="3503" y="7379"/>
                    <a:pt x="8951" y="4800"/>
                    <a:pt x="15373" y="3672"/>
                  </a:cubicBezTo>
                  <a:cubicBezTo>
                    <a:pt x="15373" y="3672"/>
                    <a:pt x="8562" y="7379"/>
                    <a:pt x="195" y="9152"/>
                  </a:cubicBezTo>
                  <a:cubicBezTo>
                    <a:pt x="16541" y="17051"/>
                    <a:pt x="21600" y="2221"/>
                    <a:pt x="21600" y="222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914400">
                <a:defRPr sz="1800" b="1">
                  <a:latin typeface="Copperplate Gothic Bold"/>
                  <a:ea typeface="Copperplate Gothic Bold"/>
                  <a:cs typeface="Copperplate Gothic Bold"/>
                  <a:sym typeface="Copperplate Gothic Bold"/>
                </a:defRPr>
              </a:pPr>
              <a:endParaRPr sz="2000">
                <a:solidFill>
                  <a:srgbClr val="595959"/>
                </a:solidFill>
                <a:latin typeface="+mn-ea"/>
                <a:ea typeface="+mn-ea"/>
                <a:cs typeface="Adobe 黑体 Std R"/>
              </a:endParaRPr>
            </a:p>
          </p:txBody>
        </p:sp>
        <p:sp>
          <p:nvSpPr>
            <p:cNvPr id="55" name="Shape 225"/>
            <p:cNvSpPr/>
            <p:nvPr/>
          </p:nvSpPr>
          <p:spPr>
            <a:xfrm>
              <a:off x="282817" y="0"/>
              <a:ext cx="48783" cy="72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1471" h="21600" extrusionOk="0">
                  <a:moveTo>
                    <a:pt x="5004" y="8811"/>
                  </a:moveTo>
                  <a:cubicBezTo>
                    <a:pt x="5004" y="8811"/>
                    <a:pt x="7929" y="14779"/>
                    <a:pt x="9279" y="21316"/>
                  </a:cubicBezTo>
                  <a:cubicBezTo>
                    <a:pt x="10854" y="18474"/>
                    <a:pt x="15804" y="6253"/>
                    <a:pt x="2304" y="0"/>
                  </a:cubicBezTo>
                  <a:cubicBezTo>
                    <a:pt x="2304" y="0"/>
                    <a:pt x="-5796" y="16200"/>
                    <a:pt x="8379" y="21600"/>
                  </a:cubicBezTo>
                  <a:cubicBezTo>
                    <a:pt x="6804" y="17337"/>
                    <a:pt x="5679" y="11368"/>
                    <a:pt x="5004" y="881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914400">
                <a:defRPr sz="1800" b="1">
                  <a:latin typeface="Copperplate Gothic Bold"/>
                  <a:ea typeface="Copperplate Gothic Bold"/>
                  <a:cs typeface="Copperplate Gothic Bold"/>
                  <a:sym typeface="Copperplate Gothic Bold"/>
                </a:defRPr>
              </a:pPr>
              <a:endParaRPr sz="2000">
                <a:solidFill>
                  <a:srgbClr val="595959"/>
                </a:solidFill>
                <a:latin typeface="+mn-ea"/>
                <a:ea typeface="+mn-ea"/>
                <a:cs typeface="Adobe 黑体 Std R"/>
              </a:endParaRPr>
            </a:p>
          </p:txBody>
        </p:sp>
        <p:sp>
          <p:nvSpPr>
            <p:cNvPr id="56" name="Shape 226"/>
            <p:cNvSpPr/>
            <p:nvPr/>
          </p:nvSpPr>
          <p:spPr>
            <a:xfrm>
              <a:off x="127061" y="143652"/>
              <a:ext cx="117756" cy="119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80" y="5702"/>
                  </a:moveTo>
                  <a:cubicBezTo>
                    <a:pt x="15278" y="12269"/>
                    <a:pt x="15278" y="12269"/>
                    <a:pt x="15278" y="12269"/>
                  </a:cubicBezTo>
                  <a:cubicBezTo>
                    <a:pt x="15102" y="12787"/>
                    <a:pt x="15102" y="13133"/>
                    <a:pt x="15102" y="13478"/>
                  </a:cubicBezTo>
                  <a:cubicBezTo>
                    <a:pt x="15102" y="13997"/>
                    <a:pt x="15278" y="14170"/>
                    <a:pt x="15805" y="14170"/>
                  </a:cubicBezTo>
                  <a:cubicBezTo>
                    <a:pt x="16507" y="14170"/>
                    <a:pt x="17210" y="13651"/>
                    <a:pt x="17737" y="12787"/>
                  </a:cubicBezTo>
                  <a:cubicBezTo>
                    <a:pt x="18439" y="11923"/>
                    <a:pt x="18790" y="10714"/>
                    <a:pt x="18790" y="9331"/>
                  </a:cubicBezTo>
                  <a:cubicBezTo>
                    <a:pt x="18790" y="7430"/>
                    <a:pt x="18088" y="5702"/>
                    <a:pt x="16683" y="4493"/>
                  </a:cubicBezTo>
                  <a:cubicBezTo>
                    <a:pt x="15102" y="3110"/>
                    <a:pt x="13346" y="2419"/>
                    <a:pt x="11239" y="2419"/>
                  </a:cubicBezTo>
                  <a:cubicBezTo>
                    <a:pt x="8956" y="2419"/>
                    <a:pt x="7024" y="3283"/>
                    <a:pt x="5268" y="4838"/>
                  </a:cubicBezTo>
                  <a:cubicBezTo>
                    <a:pt x="3688" y="6394"/>
                    <a:pt x="2985" y="8467"/>
                    <a:pt x="2985" y="10886"/>
                  </a:cubicBezTo>
                  <a:cubicBezTo>
                    <a:pt x="2985" y="12960"/>
                    <a:pt x="3688" y="14861"/>
                    <a:pt x="5268" y="16589"/>
                  </a:cubicBezTo>
                  <a:cubicBezTo>
                    <a:pt x="6673" y="18144"/>
                    <a:pt x="8780" y="19008"/>
                    <a:pt x="11415" y="19008"/>
                  </a:cubicBezTo>
                  <a:cubicBezTo>
                    <a:pt x="13522" y="19008"/>
                    <a:pt x="15805" y="18490"/>
                    <a:pt x="17912" y="17280"/>
                  </a:cubicBezTo>
                  <a:cubicBezTo>
                    <a:pt x="18966" y="19699"/>
                    <a:pt x="18966" y="19699"/>
                    <a:pt x="18966" y="19699"/>
                  </a:cubicBezTo>
                  <a:cubicBezTo>
                    <a:pt x="16507" y="20909"/>
                    <a:pt x="14049" y="21600"/>
                    <a:pt x="11415" y="21600"/>
                  </a:cubicBezTo>
                  <a:cubicBezTo>
                    <a:pt x="7902" y="21600"/>
                    <a:pt x="5093" y="20563"/>
                    <a:pt x="2985" y="18317"/>
                  </a:cubicBezTo>
                  <a:cubicBezTo>
                    <a:pt x="1054" y="16243"/>
                    <a:pt x="0" y="13824"/>
                    <a:pt x="0" y="10886"/>
                  </a:cubicBezTo>
                  <a:cubicBezTo>
                    <a:pt x="0" y="7776"/>
                    <a:pt x="1054" y="5184"/>
                    <a:pt x="3161" y="3110"/>
                  </a:cubicBezTo>
                  <a:cubicBezTo>
                    <a:pt x="5444" y="1037"/>
                    <a:pt x="8078" y="0"/>
                    <a:pt x="11239" y="0"/>
                  </a:cubicBezTo>
                  <a:cubicBezTo>
                    <a:pt x="14049" y="0"/>
                    <a:pt x="16683" y="1037"/>
                    <a:pt x="18615" y="2765"/>
                  </a:cubicBezTo>
                  <a:cubicBezTo>
                    <a:pt x="20546" y="4666"/>
                    <a:pt x="21600" y="6739"/>
                    <a:pt x="21600" y="9331"/>
                  </a:cubicBezTo>
                  <a:cubicBezTo>
                    <a:pt x="21600" y="11405"/>
                    <a:pt x="20898" y="13133"/>
                    <a:pt x="19844" y="14515"/>
                  </a:cubicBezTo>
                  <a:cubicBezTo>
                    <a:pt x="18615" y="15898"/>
                    <a:pt x="17034" y="16589"/>
                    <a:pt x="15454" y="16589"/>
                  </a:cubicBezTo>
                  <a:cubicBezTo>
                    <a:pt x="14224" y="16589"/>
                    <a:pt x="13346" y="16243"/>
                    <a:pt x="12820" y="15379"/>
                  </a:cubicBezTo>
                  <a:cubicBezTo>
                    <a:pt x="12117" y="16243"/>
                    <a:pt x="11063" y="16762"/>
                    <a:pt x="10010" y="16762"/>
                  </a:cubicBezTo>
                  <a:cubicBezTo>
                    <a:pt x="8780" y="16762"/>
                    <a:pt x="7727" y="16243"/>
                    <a:pt x="6849" y="15206"/>
                  </a:cubicBezTo>
                  <a:cubicBezTo>
                    <a:pt x="5971" y="14170"/>
                    <a:pt x="5620" y="12787"/>
                    <a:pt x="5620" y="11232"/>
                  </a:cubicBezTo>
                  <a:cubicBezTo>
                    <a:pt x="5620" y="9504"/>
                    <a:pt x="6146" y="8122"/>
                    <a:pt x="7024" y="7085"/>
                  </a:cubicBezTo>
                  <a:cubicBezTo>
                    <a:pt x="8078" y="6048"/>
                    <a:pt x="9307" y="5357"/>
                    <a:pt x="10537" y="5357"/>
                  </a:cubicBezTo>
                  <a:cubicBezTo>
                    <a:pt x="11415" y="5357"/>
                    <a:pt x="12293" y="5702"/>
                    <a:pt x="12995" y="6221"/>
                  </a:cubicBezTo>
                  <a:cubicBezTo>
                    <a:pt x="13171" y="5702"/>
                    <a:pt x="13171" y="5702"/>
                    <a:pt x="13171" y="5702"/>
                  </a:cubicBezTo>
                  <a:lnTo>
                    <a:pt x="15980" y="5702"/>
                  </a:lnTo>
                  <a:close/>
                  <a:moveTo>
                    <a:pt x="10185" y="13824"/>
                  </a:moveTo>
                  <a:cubicBezTo>
                    <a:pt x="10888" y="13824"/>
                    <a:pt x="11590" y="13478"/>
                    <a:pt x="12117" y="12787"/>
                  </a:cubicBezTo>
                  <a:cubicBezTo>
                    <a:pt x="12468" y="12269"/>
                    <a:pt x="12820" y="11405"/>
                    <a:pt x="12820" y="10541"/>
                  </a:cubicBezTo>
                  <a:cubicBezTo>
                    <a:pt x="12820" y="9850"/>
                    <a:pt x="12644" y="9331"/>
                    <a:pt x="12117" y="8986"/>
                  </a:cubicBezTo>
                  <a:cubicBezTo>
                    <a:pt x="11766" y="8467"/>
                    <a:pt x="11239" y="8294"/>
                    <a:pt x="10712" y="8294"/>
                  </a:cubicBezTo>
                  <a:cubicBezTo>
                    <a:pt x="10185" y="8294"/>
                    <a:pt x="9659" y="8640"/>
                    <a:pt x="9307" y="9158"/>
                  </a:cubicBezTo>
                  <a:cubicBezTo>
                    <a:pt x="8780" y="9677"/>
                    <a:pt x="8605" y="10368"/>
                    <a:pt x="8605" y="11232"/>
                  </a:cubicBezTo>
                  <a:cubicBezTo>
                    <a:pt x="8605" y="12096"/>
                    <a:pt x="8780" y="12614"/>
                    <a:pt x="9132" y="13133"/>
                  </a:cubicBezTo>
                  <a:cubicBezTo>
                    <a:pt x="9307" y="13651"/>
                    <a:pt x="9834" y="13824"/>
                    <a:pt x="10185" y="13824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914400">
                <a:defRPr sz="1800" b="1">
                  <a:latin typeface="Copperplate Gothic Bold"/>
                  <a:ea typeface="Copperplate Gothic Bold"/>
                  <a:cs typeface="Copperplate Gothic Bold"/>
                  <a:sym typeface="Copperplate Gothic Bold"/>
                </a:defRPr>
              </a:pPr>
              <a:endParaRPr sz="2000">
                <a:solidFill>
                  <a:srgbClr val="595959"/>
                </a:solidFill>
                <a:latin typeface="+mn-ea"/>
                <a:ea typeface="+mn-ea"/>
                <a:cs typeface="Adobe 黑体 Std R"/>
              </a:endParaRPr>
            </a:p>
          </p:txBody>
        </p:sp>
        <p:sp>
          <p:nvSpPr>
            <p:cNvPr id="57" name="Shape 227"/>
            <p:cNvSpPr/>
            <p:nvPr/>
          </p:nvSpPr>
          <p:spPr>
            <a:xfrm>
              <a:off x="11735" y="171978"/>
              <a:ext cx="19828" cy="31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127"/>
                  </a:moveTo>
                  <a:cubicBezTo>
                    <a:pt x="5143" y="16364"/>
                    <a:pt x="13371" y="19636"/>
                    <a:pt x="21600" y="2160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0" y="11127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914400">
                <a:defRPr sz="1800" b="1">
                  <a:latin typeface="Copperplate Gothic Bold"/>
                  <a:ea typeface="Copperplate Gothic Bold"/>
                  <a:cs typeface="Copperplate Gothic Bold"/>
                  <a:sym typeface="Copperplate Gothic Bold"/>
                </a:defRPr>
              </a:pPr>
              <a:endParaRPr sz="2000">
                <a:solidFill>
                  <a:srgbClr val="595959"/>
                </a:solidFill>
                <a:latin typeface="+mn-ea"/>
                <a:ea typeface="+mn-ea"/>
                <a:cs typeface="Adobe 黑体 Std R"/>
              </a:endParaRPr>
            </a:p>
          </p:txBody>
        </p:sp>
        <p:sp>
          <p:nvSpPr>
            <p:cNvPr id="58" name="Shape 228"/>
            <p:cNvSpPr/>
            <p:nvPr/>
          </p:nvSpPr>
          <p:spPr>
            <a:xfrm>
              <a:off x="149318" y="51210"/>
              <a:ext cx="72434" cy="24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00" extrusionOk="0">
                  <a:moveTo>
                    <a:pt x="14779" y="3600"/>
                  </a:moveTo>
                  <a:cubicBezTo>
                    <a:pt x="12505" y="-1200"/>
                    <a:pt x="9095" y="-1200"/>
                    <a:pt x="7105" y="3600"/>
                  </a:cubicBezTo>
                  <a:cubicBezTo>
                    <a:pt x="0" y="20400"/>
                    <a:pt x="0" y="20400"/>
                    <a:pt x="0" y="20400"/>
                  </a:cubicBezTo>
                  <a:cubicBezTo>
                    <a:pt x="21600" y="20400"/>
                    <a:pt x="21600" y="20400"/>
                    <a:pt x="21600" y="20400"/>
                  </a:cubicBezTo>
                  <a:lnTo>
                    <a:pt x="14779" y="3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914400">
                <a:defRPr sz="1800" b="1">
                  <a:latin typeface="Copperplate Gothic Bold"/>
                  <a:ea typeface="Copperplate Gothic Bold"/>
                  <a:cs typeface="Copperplate Gothic Bold"/>
                  <a:sym typeface="Copperplate Gothic Bold"/>
                </a:defRPr>
              </a:pPr>
              <a:endParaRPr sz="2000">
                <a:solidFill>
                  <a:srgbClr val="595959"/>
                </a:solidFill>
                <a:latin typeface="+mn-ea"/>
                <a:ea typeface="+mn-ea"/>
                <a:cs typeface="Adobe 黑体 Std R"/>
              </a:endParaRPr>
            </a:p>
          </p:txBody>
        </p:sp>
        <p:sp>
          <p:nvSpPr>
            <p:cNvPr id="59" name="Shape 229"/>
            <p:cNvSpPr/>
            <p:nvPr/>
          </p:nvSpPr>
          <p:spPr>
            <a:xfrm>
              <a:off x="339505" y="171978"/>
              <a:ext cx="21043" cy="31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12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8836" y="19636"/>
                    <a:pt x="16691" y="16364"/>
                    <a:pt x="21600" y="11127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914400">
                <a:defRPr sz="1800" b="1">
                  <a:latin typeface="Copperplate Gothic Bold"/>
                  <a:ea typeface="Copperplate Gothic Bold"/>
                  <a:cs typeface="Copperplate Gothic Bold"/>
                  <a:sym typeface="Copperplate Gothic Bold"/>
                </a:defRPr>
              </a:pPr>
              <a:endParaRPr sz="2000">
                <a:solidFill>
                  <a:srgbClr val="595959"/>
                </a:solidFill>
                <a:latin typeface="+mn-ea"/>
                <a:ea typeface="+mn-ea"/>
                <a:cs typeface="Adobe 黑体 Std R"/>
              </a:endParaRPr>
            </a:p>
          </p:txBody>
        </p:sp>
        <p:sp>
          <p:nvSpPr>
            <p:cNvPr id="60" name="Shape 230"/>
            <p:cNvSpPr/>
            <p:nvPr/>
          </p:nvSpPr>
          <p:spPr>
            <a:xfrm>
              <a:off x="31562" y="75670"/>
              <a:ext cx="307944" cy="254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7" y="21600"/>
                  </a:moveTo>
                  <a:cubicBezTo>
                    <a:pt x="1207" y="3411"/>
                    <a:pt x="1207" y="3411"/>
                    <a:pt x="1207" y="3411"/>
                  </a:cubicBezTo>
                  <a:cubicBezTo>
                    <a:pt x="1207" y="2842"/>
                    <a:pt x="1409" y="2355"/>
                    <a:pt x="1744" y="2030"/>
                  </a:cubicBezTo>
                  <a:cubicBezTo>
                    <a:pt x="2080" y="1624"/>
                    <a:pt x="2549" y="1462"/>
                    <a:pt x="3019" y="1462"/>
                  </a:cubicBezTo>
                  <a:cubicBezTo>
                    <a:pt x="18581" y="1462"/>
                    <a:pt x="18581" y="1462"/>
                    <a:pt x="18581" y="1462"/>
                  </a:cubicBezTo>
                  <a:cubicBezTo>
                    <a:pt x="19118" y="1462"/>
                    <a:pt x="19588" y="1624"/>
                    <a:pt x="19856" y="2030"/>
                  </a:cubicBezTo>
                  <a:cubicBezTo>
                    <a:pt x="20191" y="2355"/>
                    <a:pt x="20393" y="2842"/>
                    <a:pt x="20393" y="3411"/>
                  </a:cubicBezTo>
                  <a:cubicBezTo>
                    <a:pt x="20393" y="21600"/>
                    <a:pt x="20393" y="21600"/>
                    <a:pt x="20393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3411"/>
                    <a:pt x="21600" y="3411"/>
                    <a:pt x="21600" y="3411"/>
                  </a:cubicBezTo>
                  <a:cubicBezTo>
                    <a:pt x="21600" y="1462"/>
                    <a:pt x="20191" y="0"/>
                    <a:pt x="18581" y="0"/>
                  </a:cubicBezTo>
                  <a:cubicBezTo>
                    <a:pt x="3019" y="0"/>
                    <a:pt x="3019" y="0"/>
                    <a:pt x="3019" y="0"/>
                  </a:cubicBezTo>
                  <a:cubicBezTo>
                    <a:pt x="1409" y="0"/>
                    <a:pt x="67" y="1462"/>
                    <a:pt x="0" y="3411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1207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914400">
                <a:defRPr sz="1800" b="1">
                  <a:latin typeface="Copperplate Gothic Bold"/>
                  <a:ea typeface="Copperplate Gothic Bold"/>
                  <a:cs typeface="Copperplate Gothic Bold"/>
                  <a:sym typeface="Copperplate Gothic Bold"/>
                </a:defRPr>
              </a:pPr>
              <a:endParaRPr sz="2000">
                <a:solidFill>
                  <a:srgbClr val="595959"/>
                </a:solidFill>
                <a:latin typeface="+mn-ea"/>
                <a:ea typeface="+mn-ea"/>
                <a:cs typeface="Adobe 黑体 Std R"/>
              </a:endParaRPr>
            </a:p>
          </p:txBody>
        </p:sp>
      </p:grpSp>
      <p:sp>
        <p:nvSpPr>
          <p:cNvPr id="61" name="Shape 239"/>
          <p:cNvSpPr/>
          <p:nvPr/>
        </p:nvSpPr>
        <p:spPr>
          <a:xfrm>
            <a:off x="3655490" y="2289448"/>
            <a:ext cx="3176" cy="3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800" y="21600"/>
                  <a:pt x="10800" y="10800"/>
                  <a:pt x="21600" y="0"/>
                </a:cubicBezTo>
                <a:cubicBezTo>
                  <a:pt x="21600" y="0"/>
                  <a:pt x="21600" y="0"/>
                  <a:pt x="21600" y="0"/>
                </a:cubicBezTo>
                <a:cubicBezTo>
                  <a:pt x="10800" y="10800"/>
                  <a:pt x="10800" y="21600"/>
                  <a:pt x="0" y="21600"/>
                </a:cubicBezTo>
                <a:cubicBezTo>
                  <a:pt x="0" y="21600"/>
                  <a:pt x="0" y="21600"/>
                  <a:pt x="0" y="21600"/>
                </a:cubicBezTo>
                <a:cubicBezTo>
                  <a:pt x="0" y="21600"/>
                  <a:pt x="0" y="21600"/>
                  <a:pt x="0" y="21600"/>
                </a:cubicBezTo>
                <a:close/>
              </a:path>
            </a:pathLst>
          </a:custGeom>
          <a:solidFill>
            <a:srgbClr val="40404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lvl="0" defTabSz="914400">
              <a:defRPr sz="1800" b="1">
                <a:latin typeface="Copperplate Gothic Bold"/>
                <a:ea typeface="Copperplate Gothic Bold"/>
                <a:cs typeface="Copperplate Gothic Bold"/>
                <a:sym typeface="Copperplate Gothic Bold"/>
              </a:defRPr>
            </a:pPr>
            <a:endParaRPr sz="2000">
              <a:latin typeface="Adobe 黑体 Std R"/>
              <a:ea typeface="Adobe 黑体 Std R"/>
              <a:cs typeface="Adobe 黑体 Std R"/>
            </a:endParaRPr>
          </a:p>
        </p:txBody>
      </p:sp>
      <p:sp>
        <p:nvSpPr>
          <p:cNvPr id="62" name="Shape 240"/>
          <p:cNvSpPr/>
          <p:nvPr/>
        </p:nvSpPr>
        <p:spPr>
          <a:xfrm>
            <a:off x="3658885" y="2284715"/>
            <a:ext cx="3176" cy="3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1600" y="21600"/>
                  <a:pt x="21600" y="10800"/>
                  <a:pt x="21600" y="0"/>
                </a:cubicBezTo>
                <a:cubicBezTo>
                  <a:pt x="21600" y="0"/>
                  <a:pt x="21600" y="0"/>
                  <a:pt x="21600" y="0"/>
                </a:cubicBezTo>
                <a:cubicBezTo>
                  <a:pt x="21600" y="0"/>
                  <a:pt x="21600" y="0"/>
                  <a:pt x="21600" y="0"/>
                </a:cubicBezTo>
                <a:cubicBezTo>
                  <a:pt x="21600" y="0"/>
                  <a:pt x="21600" y="0"/>
                  <a:pt x="21600" y="0"/>
                </a:cubicBezTo>
                <a:cubicBezTo>
                  <a:pt x="21600" y="10800"/>
                  <a:pt x="21600" y="21600"/>
                  <a:pt x="0" y="21600"/>
                </a:cubicBezTo>
                <a:close/>
              </a:path>
            </a:pathLst>
          </a:custGeom>
          <a:solidFill>
            <a:srgbClr val="40404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lvl="0" defTabSz="914400">
              <a:defRPr sz="1800" b="1">
                <a:latin typeface="Copperplate Gothic Bold"/>
                <a:ea typeface="Copperplate Gothic Bold"/>
                <a:cs typeface="Copperplate Gothic Bold"/>
                <a:sym typeface="Copperplate Gothic Bold"/>
              </a:defRPr>
            </a:pPr>
            <a:endParaRPr sz="2000">
              <a:latin typeface="Adobe 黑体 Std R"/>
              <a:ea typeface="Adobe 黑体 Std R"/>
              <a:cs typeface="Adobe 黑体 Std R"/>
            </a:endParaRPr>
          </a:p>
        </p:txBody>
      </p:sp>
      <p:sp>
        <p:nvSpPr>
          <p:cNvPr id="63" name="Shape 243"/>
          <p:cNvSpPr/>
          <p:nvPr/>
        </p:nvSpPr>
        <p:spPr>
          <a:xfrm>
            <a:off x="7597316" y="373584"/>
            <a:ext cx="4198153" cy="1477328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914400">
              <a:lnSpc>
                <a:spcPct val="150000"/>
              </a:lnSpc>
              <a:defRPr sz="2000">
                <a:solidFill>
                  <a:srgbClr val="404040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企业交易定制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委托交易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cs typeface="楷体_GB2312"/>
                <a:sym typeface="楷体_GB2312"/>
              </a:rPr>
              <a:t>：</a:t>
            </a:r>
            <a:r>
              <a:rPr lang="zh-CN" altLang="en-US" sz="1600" dirty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  <a:cs typeface="楷体_GB2312"/>
                <a:sym typeface="楷体_GB2312"/>
              </a:rPr>
              <a:t>帮助企业定制符合其特点交易策略，从中获取利润分成或佣金</a:t>
            </a:r>
            <a:endParaRPr lang="zh-CN" altLang="en-US" sz="1600" dirty="0">
              <a:solidFill>
                <a:srgbClr val="808080"/>
              </a:solidFill>
              <a:latin typeface="微软雅黑" pitchFamily="34" charset="-122"/>
              <a:ea typeface="微软雅黑" pitchFamily="34" charset="-122"/>
              <a:cs typeface="楷体_GB2312"/>
              <a:sym typeface="楷体_GB2312"/>
            </a:endParaRPr>
          </a:p>
        </p:txBody>
      </p:sp>
      <p:sp>
        <p:nvSpPr>
          <p:cNvPr id="64" name="Shape 244"/>
          <p:cNvSpPr/>
          <p:nvPr/>
        </p:nvSpPr>
        <p:spPr>
          <a:xfrm>
            <a:off x="424605" y="1337598"/>
            <a:ext cx="2745048" cy="1985159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defTabSz="914400">
              <a:lnSpc>
                <a:spcPct val="150000"/>
              </a:lnSpc>
              <a:defRPr sz="2000">
                <a:solidFill>
                  <a:srgbClr val="404040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一站式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运营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服务：</a:t>
            </a:r>
            <a:r>
              <a:rPr lang="zh-CN" altLang="en-US" sz="1600" dirty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  <a:cs typeface="楷体_GB2312"/>
                <a:sym typeface="楷体_GB2312"/>
              </a:rPr>
              <a:t>配套合同代签、票代收寄</a:t>
            </a:r>
            <a:r>
              <a:rPr lang="en-US" altLang="zh-CN" sz="1600" dirty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  <a:cs typeface="楷体_GB2312"/>
                <a:sym typeface="楷体_GB2312"/>
              </a:rPr>
              <a:t>,</a:t>
            </a:r>
            <a:r>
              <a:rPr lang="zh-CN" altLang="en-US" sz="1600" dirty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  <a:cs typeface="楷体_GB2312"/>
                <a:sym typeface="楷体_GB2312"/>
              </a:rPr>
              <a:t>帐目代理</a:t>
            </a:r>
            <a:r>
              <a:rPr lang="en-US" altLang="zh-CN" sz="1600" dirty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  <a:cs typeface="楷体_GB2312"/>
                <a:sym typeface="楷体_GB2312"/>
              </a:rPr>
              <a:t>,</a:t>
            </a:r>
            <a:r>
              <a:rPr lang="zh-CN" altLang="en-US" sz="1600" dirty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  <a:cs typeface="楷体_GB2312"/>
                <a:sym typeface="楷体_GB2312"/>
              </a:rPr>
              <a:t>款项代付等服务，保障交易履约率和完成及时性以及合同客诉解决等一系列售后服务</a:t>
            </a:r>
            <a:endParaRPr lang="zh-CN" altLang="en-US" sz="1600" dirty="0">
              <a:solidFill>
                <a:srgbClr val="808080"/>
              </a:solidFill>
              <a:latin typeface="微软雅黑" pitchFamily="34" charset="-122"/>
              <a:ea typeface="微软雅黑" pitchFamily="34" charset="-122"/>
              <a:cs typeface="楷体_GB2312"/>
              <a:sym typeface="楷体_GB2312"/>
            </a:endParaRPr>
          </a:p>
        </p:txBody>
      </p:sp>
      <p:sp>
        <p:nvSpPr>
          <p:cNvPr id="66" name="Shape 246"/>
          <p:cNvSpPr/>
          <p:nvPr/>
        </p:nvSpPr>
        <p:spPr>
          <a:xfrm>
            <a:off x="297912" y="4126773"/>
            <a:ext cx="2745048" cy="196637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defTabSz="914400">
              <a:lnSpc>
                <a:spcPct val="150000"/>
              </a:lnSpc>
              <a:defRPr sz="2000">
                <a:solidFill>
                  <a:srgbClr val="404040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物流云服务中心：</a:t>
            </a:r>
            <a:r>
              <a:rPr lang="zh-CN" altLang="en-US" sz="1600" dirty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  <a:cs typeface="楷体_GB2312"/>
              </a:rPr>
              <a:t>行业内第一个集合供方、需方、物流多方资源建立虚拟仓库，实现物流云调度中心功能</a:t>
            </a:r>
            <a:endParaRPr lang="zh-CN" altLang="en-US" sz="1600" dirty="0">
              <a:solidFill>
                <a:srgbClr val="808080"/>
              </a:solidFill>
              <a:latin typeface="微软雅黑" pitchFamily="34" charset="-122"/>
              <a:ea typeface="微软雅黑" pitchFamily="34" charset="-122"/>
              <a:cs typeface="楷体_GB2312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zh-CN" altLang="en-US" sz="1600" dirty="0">
              <a:solidFill>
                <a:srgbClr val="80808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Shape 250"/>
          <p:cNvSpPr/>
          <p:nvPr/>
        </p:nvSpPr>
        <p:spPr>
          <a:xfrm>
            <a:off x="8181496" y="2412890"/>
            <a:ext cx="3244713" cy="161582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defTabSz="914400">
              <a:lnSpc>
                <a:spcPct val="150000"/>
              </a:lnSpc>
              <a:defRPr sz="2000">
                <a:solidFill>
                  <a:srgbClr val="404040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产品团购：</a:t>
            </a:r>
            <a:r>
              <a:rPr lang="zh-CN" altLang="en-US" sz="1600" dirty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  <a:cs typeface="楷体_GB2312"/>
              </a:rPr>
              <a:t>业内首创，协同买方向卖方寻求更大议价能力，交易价格平均至少低于主流市场价</a:t>
            </a:r>
            <a:r>
              <a:rPr lang="en-US" altLang="zh-CN" sz="1600" dirty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  <a:cs typeface="楷体_GB2312"/>
              </a:rPr>
              <a:t>50</a:t>
            </a:r>
            <a:r>
              <a:rPr lang="zh-CN" altLang="en-US" sz="1600" dirty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  <a:cs typeface="楷体_GB2312"/>
              </a:rPr>
              <a:t>元</a:t>
            </a:r>
            <a:r>
              <a:rPr lang="en-US" altLang="zh-CN" sz="1600" dirty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  <a:cs typeface="楷体_GB2312"/>
              </a:rPr>
              <a:t>/</a:t>
            </a:r>
            <a:r>
              <a:rPr lang="zh-CN" altLang="en-US" sz="1600" dirty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  <a:cs typeface="楷体_GB2312"/>
              </a:rPr>
              <a:t>吨</a:t>
            </a:r>
            <a:endParaRPr lang="zh-CN" altLang="en-US" sz="1600" dirty="0">
              <a:solidFill>
                <a:srgbClr val="808080"/>
              </a:solidFill>
              <a:latin typeface="微软雅黑" pitchFamily="34" charset="-122"/>
              <a:ea typeface="微软雅黑" pitchFamily="34" charset="-122"/>
              <a:cs typeface="楷体_GB2312"/>
            </a:endParaRPr>
          </a:p>
        </p:txBody>
      </p:sp>
      <p:sp>
        <p:nvSpPr>
          <p:cNvPr id="69" name="Shape 251"/>
          <p:cNvSpPr/>
          <p:nvPr/>
        </p:nvSpPr>
        <p:spPr>
          <a:xfrm>
            <a:off x="4798861" y="2831230"/>
            <a:ext cx="1641475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ctr">
              <a:defRPr sz="5200" b="1">
                <a:solidFill>
                  <a:srgbClr val="47A4CE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4000" dirty="0">
                <a:solidFill>
                  <a:srgbClr val="C50000"/>
                </a:solidFill>
                <a:latin typeface="微软雅黑" pitchFamily="34" charset="-122"/>
                <a:ea typeface="微软雅黑" pitchFamily="34" charset="-122"/>
                <a:cs typeface="Adobe 黑体 Std R"/>
              </a:rPr>
              <a:t>化纤邦</a:t>
            </a:r>
            <a:endParaRPr sz="4000" b="1" dirty="0">
              <a:solidFill>
                <a:srgbClr val="C50000"/>
              </a:solidFill>
              <a:latin typeface="微软雅黑" pitchFamily="34" charset="-122"/>
              <a:ea typeface="微软雅黑" pitchFamily="34" charset="-122"/>
              <a:cs typeface="Adobe 黑体 Std R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436646" y="936790"/>
            <a:ext cx="4389121" cy="4295821"/>
            <a:chOff x="3874796" y="1241590"/>
            <a:chExt cx="4389121" cy="4295821"/>
          </a:xfrm>
        </p:grpSpPr>
        <p:sp>
          <p:nvSpPr>
            <p:cNvPr id="71" name="Shape 249"/>
            <p:cNvSpPr/>
            <p:nvPr/>
          </p:nvSpPr>
          <p:spPr>
            <a:xfrm rot="14400000">
              <a:off x="6749995" y="4625389"/>
              <a:ext cx="780587" cy="780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C50000"/>
              </a:solidFill>
              <a:miter/>
            </a:ln>
            <a:effectLst>
              <a:outerShdw blurRad="101600" dist="38100" dir="19800000" rotWithShape="0">
                <a:srgbClr val="000000">
                  <a:alpha val="30000"/>
                </a:srgbClr>
              </a:outerShdw>
            </a:effectLst>
          </p:spPr>
          <p:txBody>
            <a:bodyPr lIns="45719" rIns="45719" anchor="ctr"/>
            <a:lstStyle/>
            <a:p>
              <a:pPr lvl="0" algn="ctr" defTabSz="914400">
                <a:defRPr sz="1800" b="1">
                  <a:solidFill>
                    <a:srgbClr val="FFFFFF"/>
                  </a:solidFill>
                  <a:latin typeface="Copperplate Gothic Bold"/>
                  <a:ea typeface="Copperplate Gothic Bold"/>
                  <a:cs typeface="Copperplate Gothic Bold"/>
                  <a:sym typeface="Copperplate Gothic Bold"/>
                </a:defRPr>
              </a:pPr>
              <a:endParaRPr sz="2000">
                <a:latin typeface="Adobe 黑体 Std R"/>
                <a:ea typeface="Adobe 黑体 Std R"/>
                <a:cs typeface="Adobe 黑体 Std R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874796" y="1241590"/>
              <a:ext cx="4389121" cy="4295821"/>
              <a:chOff x="3874796" y="1279690"/>
              <a:chExt cx="4389121" cy="4295821"/>
            </a:xfrm>
          </p:grpSpPr>
          <p:sp>
            <p:nvSpPr>
              <p:cNvPr id="37" name="Shape 206"/>
              <p:cNvSpPr/>
              <p:nvPr/>
            </p:nvSpPr>
            <p:spPr>
              <a:xfrm>
                <a:off x="4073534" y="1490443"/>
                <a:ext cx="4001288" cy="40331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ln w="12700">
                <a:solidFill>
                  <a:srgbClr val="C50000"/>
                </a:solidFill>
                <a:miter/>
              </a:ln>
              <a:effectLst>
                <a:outerShdw blurRad="177800" rotWithShape="0">
                  <a:srgbClr val="595959">
                    <a:alpha val="20000"/>
                  </a:srgbClr>
                </a:outerShdw>
              </a:effectLst>
            </p:spPr>
            <p:txBody>
              <a:bodyPr lIns="45719" rIns="45719" anchor="ctr"/>
              <a:lstStyle/>
              <a:p>
                <a:pPr lvl="0" algn="ctr" defTabSz="914400">
                  <a:defRPr sz="1800" b="1">
                    <a:solidFill>
                      <a:srgbClr val="FFFFFF"/>
                    </a:solidFill>
                    <a:latin typeface="Copperplate Gothic Bold"/>
                    <a:ea typeface="Copperplate Gothic Bold"/>
                    <a:cs typeface="Copperplate Gothic Bold"/>
                    <a:sym typeface="Copperplate Gothic Bold"/>
                  </a:defRPr>
                </a:pPr>
                <a:endParaRPr sz="2000">
                  <a:latin typeface="Adobe 黑体 Std R"/>
                  <a:ea typeface="Adobe 黑体 Std R"/>
                  <a:cs typeface="Adobe 黑体 Std R"/>
                </a:endParaRPr>
              </a:p>
            </p:txBody>
          </p:sp>
          <p:sp>
            <p:nvSpPr>
              <p:cNvPr id="43" name="Shape 205"/>
              <p:cNvSpPr/>
              <p:nvPr/>
            </p:nvSpPr>
            <p:spPr>
              <a:xfrm>
                <a:off x="4340870" y="1754142"/>
                <a:ext cx="3494930" cy="3453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19050">
                <a:solidFill>
                  <a:srgbClr val="C50000"/>
                </a:solidFill>
                <a:prstDash val="sysDot"/>
                <a:miter/>
              </a:ln>
            </p:spPr>
            <p:txBody>
              <a:bodyPr lIns="45719" rIns="45719" anchor="ctr"/>
              <a:lstStyle/>
              <a:p>
                <a:pPr lvl="0" algn="ctr" defTabSz="914400">
                  <a:defRPr sz="1800" b="1">
                    <a:solidFill>
                      <a:srgbClr val="FFFFFF"/>
                    </a:solidFill>
                    <a:latin typeface="Copperplate Gothic Bold"/>
                    <a:ea typeface="Copperplate Gothic Bold"/>
                    <a:cs typeface="Copperplate Gothic Bold"/>
                    <a:sym typeface="Copperplate Gothic Bold"/>
                  </a:defRPr>
                </a:pPr>
                <a:endParaRPr sz="2000">
                  <a:latin typeface="Adobe 黑体 Std R"/>
                  <a:ea typeface="Adobe 黑体 Std R"/>
                  <a:cs typeface="Adobe 黑体 Std R"/>
                </a:endParaRPr>
              </a:p>
            </p:txBody>
          </p:sp>
          <p:sp>
            <p:nvSpPr>
              <p:cNvPr id="44" name="Shape 207"/>
              <p:cNvSpPr/>
              <p:nvPr/>
            </p:nvSpPr>
            <p:spPr>
              <a:xfrm rot="7200000">
                <a:off x="7483330" y="3692831"/>
                <a:ext cx="780587" cy="7805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C50000"/>
                </a:solidFill>
                <a:miter/>
              </a:ln>
              <a:effectLst>
                <a:outerShdw blurRad="101600" dist="38100" dir="12600000" rotWithShape="0">
                  <a:srgbClr val="000000">
                    <a:alpha val="30000"/>
                  </a:srgbClr>
                </a:outerShdw>
              </a:effectLst>
            </p:spPr>
            <p:txBody>
              <a:bodyPr lIns="45719" rIns="45719" anchor="ctr"/>
              <a:lstStyle/>
              <a:p>
                <a:pPr lvl="0" algn="ctr" defTabSz="914400">
                  <a:defRPr sz="1800" b="1">
                    <a:solidFill>
                      <a:srgbClr val="FFFFFF"/>
                    </a:solidFill>
                    <a:latin typeface="Copperplate Gothic Bold"/>
                    <a:ea typeface="Copperplate Gothic Bold"/>
                    <a:cs typeface="Copperplate Gothic Bold"/>
                    <a:sym typeface="Copperplate Gothic Bold"/>
                  </a:defRPr>
                </a:pPr>
                <a:endParaRPr sz="2000">
                  <a:solidFill>
                    <a:srgbClr val="595959"/>
                  </a:solidFill>
                  <a:latin typeface="+mn-ea"/>
                  <a:ea typeface="+mn-ea"/>
                  <a:cs typeface="Adobe 黑体 Std R"/>
                </a:endParaRPr>
              </a:p>
            </p:txBody>
          </p:sp>
          <p:sp>
            <p:nvSpPr>
              <p:cNvPr id="45" name="Shape 209"/>
              <p:cNvSpPr/>
              <p:nvPr/>
            </p:nvSpPr>
            <p:spPr>
              <a:xfrm>
                <a:off x="5716099" y="1279690"/>
                <a:ext cx="780587" cy="7805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C50000"/>
                </a:solidFill>
                <a:miter/>
              </a:ln>
              <a:effectLst>
                <a:outerShdw blurRad="101600" dist="38100" dir="5400000" rotWithShape="0">
                  <a:srgbClr val="000000">
                    <a:alpha val="30000"/>
                  </a:srgbClr>
                </a:outerShdw>
              </a:effectLst>
            </p:spPr>
            <p:txBody>
              <a:bodyPr lIns="45719" rIns="45719" anchor="ctr"/>
              <a:lstStyle/>
              <a:p>
                <a:pPr lvl="0" algn="ctr" defTabSz="914400">
                  <a:defRPr sz="1800" b="1">
                    <a:solidFill>
                      <a:srgbClr val="FFFFFF"/>
                    </a:solidFill>
                    <a:latin typeface="Copperplate Gothic Bold"/>
                    <a:ea typeface="Copperplate Gothic Bold"/>
                    <a:cs typeface="Copperplate Gothic Bold"/>
                    <a:sym typeface="Copperplate Gothic Bold"/>
                  </a:defRPr>
                </a:pPr>
                <a:endParaRPr sz="2000">
                  <a:latin typeface="Adobe 黑体 Std R"/>
                  <a:ea typeface="Adobe 黑体 Std R"/>
                  <a:cs typeface="Adobe 黑体 Std R"/>
                </a:endParaRPr>
              </a:p>
            </p:txBody>
          </p:sp>
          <p:sp>
            <p:nvSpPr>
              <p:cNvPr id="46" name="Shape 210"/>
              <p:cNvSpPr/>
              <p:nvPr/>
            </p:nvSpPr>
            <p:spPr>
              <a:xfrm rot="18000000">
                <a:off x="4076007" y="2050273"/>
                <a:ext cx="780587" cy="7805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C50000"/>
                </a:solidFill>
                <a:miter/>
              </a:ln>
              <a:effectLst>
                <a:outerShdw blurRad="101600" dist="38100" rotWithShape="0">
                  <a:srgbClr val="000000">
                    <a:alpha val="30000"/>
                  </a:srgbClr>
                </a:outerShdw>
              </a:effectLst>
            </p:spPr>
            <p:txBody>
              <a:bodyPr lIns="45719" rIns="45719" anchor="ctr"/>
              <a:lstStyle/>
              <a:p>
                <a:pPr lvl="0" algn="ctr" defTabSz="914400">
                  <a:defRPr sz="1800" b="1">
                    <a:solidFill>
                      <a:srgbClr val="FFFFFF"/>
                    </a:solidFill>
                    <a:latin typeface="Copperplate Gothic Bold"/>
                    <a:ea typeface="Copperplate Gothic Bold"/>
                    <a:cs typeface="Copperplate Gothic Bold"/>
                    <a:sym typeface="Copperplate Gothic Bold"/>
                  </a:defRPr>
                </a:pPr>
                <a:endParaRPr sz="2000">
                  <a:latin typeface="Adobe 黑体 Std R"/>
                  <a:ea typeface="Adobe 黑体 Std R"/>
                  <a:cs typeface="Adobe 黑体 Std R"/>
                </a:endParaRPr>
              </a:p>
            </p:txBody>
          </p:sp>
          <p:sp>
            <p:nvSpPr>
              <p:cNvPr id="52" name="Shape 211"/>
              <p:cNvSpPr/>
              <p:nvPr/>
            </p:nvSpPr>
            <p:spPr>
              <a:xfrm rot="14400000">
                <a:off x="3874796" y="3692830"/>
                <a:ext cx="780587" cy="7805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C50000"/>
                </a:solidFill>
                <a:miter/>
              </a:ln>
              <a:effectLst>
                <a:outerShdw blurRad="101600" dist="38100" dir="19800000" rotWithShape="0">
                  <a:srgbClr val="000000">
                    <a:alpha val="30000"/>
                  </a:srgbClr>
                </a:outerShdw>
              </a:effectLst>
            </p:spPr>
            <p:txBody>
              <a:bodyPr lIns="45719" rIns="45719" anchor="ctr"/>
              <a:lstStyle/>
              <a:p>
                <a:pPr lvl="0" algn="ctr" defTabSz="914400">
                  <a:defRPr sz="1800" b="1">
                    <a:solidFill>
                      <a:srgbClr val="FFFFFF"/>
                    </a:solidFill>
                    <a:latin typeface="Copperplate Gothic Bold"/>
                    <a:ea typeface="Copperplate Gothic Bold"/>
                    <a:cs typeface="Copperplate Gothic Bold"/>
                    <a:sym typeface="Copperplate Gothic Bold"/>
                  </a:defRPr>
                </a:pPr>
                <a:endParaRPr sz="2000">
                  <a:latin typeface="Adobe 黑体 Std R"/>
                  <a:ea typeface="Adobe 黑体 Std R"/>
                  <a:cs typeface="Adobe 黑体 Std R"/>
                </a:endParaRPr>
              </a:p>
            </p:txBody>
          </p:sp>
          <p:sp>
            <p:nvSpPr>
              <p:cNvPr id="67" name="Shape 249"/>
              <p:cNvSpPr/>
              <p:nvPr/>
            </p:nvSpPr>
            <p:spPr>
              <a:xfrm rot="14400000">
                <a:off x="4792654" y="4794924"/>
                <a:ext cx="780587" cy="7805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C50000"/>
                </a:solidFill>
                <a:miter/>
              </a:ln>
              <a:effectLst>
                <a:outerShdw blurRad="101600" dist="38100" dir="19800000" rotWithShape="0">
                  <a:srgbClr val="000000">
                    <a:alpha val="30000"/>
                  </a:srgbClr>
                </a:outerShdw>
              </a:effectLst>
            </p:spPr>
            <p:txBody>
              <a:bodyPr lIns="45719" rIns="45719" anchor="ctr"/>
              <a:lstStyle/>
              <a:p>
                <a:pPr lvl="0" algn="ctr" defTabSz="914400">
                  <a:defRPr sz="1800" b="1">
                    <a:solidFill>
                      <a:srgbClr val="FFFFFF"/>
                    </a:solidFill>
                    <a:latin typeface="Copperplate Gothic Bold"/>
                    <a:ea typeface="Copperplate Gothic Bold"/>
                    <a:cs typeface="Copperplate Gothic Bold"/>
                    <a:sym typeface="Copperplate Gothic Bold"/>
                  </a:defRPr>
                </a:pPr>
                <a:endParaRPr sz="2000">
                  <a:latin typeface="Adobe 黑体 Std R"/>
                  <a:ea typeface="Adobe 黑体 Std R"/>
                  <a:cs typeface="Adobe 黑体 Std R"/>
                </a:endParaRPr>
              </a:p>
            </p:txBody>
          </p:sp>
          <p:sp>
            <p:nvSpPr>
              <p:cNvPr id="70" name="Shape 208"/>
              <p:cNvSpPr/>
              <p:nvPr/>
            </p:nvSpPr>
            <p:spPr>
              <a:xfrm rot="3600000">
                <a:off x="7271061" y="2116401"/>
                <a:ext cx="780587" cy="7805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C50000"/>
                </a:solidFill>
                <a:miter/>
              </a:ln>
              <a:effectLst>
                <a:outerShdw blurRad="101600" dist="38100" dir="9000000" rotWithShape="0">
                  <a:srgbClr val="000000">
                    <a:alpha val="30000"/>
                  </a:srgbClr>
                </a:outerShdw>
              </a:effectLst>
            </p:spPr>
            <p:txBody>
              <a:bodyPr lIns="45719" rIns="45719" anchor="ctr"/>
              <a:lstStyle/>
              <a:p>
                <a:pPr lvl="0" algn="ctr" defTabSz="914400">
                  <a:defRPr sz="1800" b="1">
                    <a:solidFill>
                      <a:srgbClr val="FFFFFF"/>
                    </a:solidFill>
                    <a:latin typeface="Copperplate Gothic Bold"/>
                    <a:ea typeface="Copperplate Gothic Bold"/>
                    <a:cs typeface="Copperplate Gothic Bold"/>
                    <a:sym typeface="Copperplate Gothic Bold"/>
                  </a:defRPr>
                </a:pPr>
                <a:endParaRPr sz="2000">
                  <a:solidFill>
                    <a:srgbClr val="595959"/>
                  </a:solidFill>
                  <a:latin typeface="+mn-ea"/>
                  <a:ea typeface="+mn-ea"/>
                  <a:cs typeface="Adobe 黑体 Std R"/>
                </a:endParaRPr>
              </a:p>
            </p:txBody>
          </p:sp>
          <p:pic>
            <p:nvPicPr>
              <p:cNvPr id="73" name="Picture 3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46371" y="1448745"/>
                <a:ext cx="550646" cy="387319"/>
              </a:xfrm>
              <a:prstGeom prst="rect">
                <a:avLst/>
              </a:prstGeom>
            </p:spPr>
          </p:pic>
          <p:pic>
            <p:nvPicPr>
              <p:cNvPr id="74" name="Picture 3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1202" y="4814995"/>
                <a:ext cx="487159" cy="414085"/>
              </a:xfrm>
              <a:prstGeom prst="rect">
                <a:avLst/>
              </a:prstGeom>
            </p:spPr>
          </p:pic>
          <p:pic>
            <p:nvPicPr>
              <p:cNvPr id="75" name="Picture 3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63033" y="3865642"/>
                <a:ext cx="615093" cy="404203"/>
              </a:xfrm>
              <a:prstGeom prst="rect">
                <a:avLst/>
              </a:prstGeom>
            </p:spPr>
          </p:pic>
          <p:pic>
            <p:nvPicPr>
              <p:cNvPr id="76" name="Picture 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38160" y="2264068"/>
                <a:ext cx="470962" cy="470962"/>
              </a:xfrm>
              <a:prstGeom prst="rect">
                <a:avLst/>
              </a:prstGeom>
            </p:spPr>
          </p:pic>
          <p:pic>
            <p:nvPicPr>
              <p:cNvPr id="77" name="Picture 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30304" y="4948534"/>
                <a:ext cx="525300" cy="484892"/>
              </a:xfrm>
              <a:prstGeom prst="rect">
                <a:avLst/>
              </a:prstGeom>
            </p:spPr>
          </p:pic>
          <p:pic>
            <p:nvPicPr>
              <p:cNvPr id="78" name="Picture 1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48649" y="3798131"/>
                <a:ext cx="466117" cy="510509"/>
              </a:xfrm>
              <a:prstGeom prst="rect">
                <a:avLst/>
              </a:prstGeom>
            </p:spPr>
          </p:pic>
          <p:pic>
            <p:nvPicPr>
              <p:cNvPr id="79" name="Picture 1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03607" y="2202779"/>
                <a:ext cx="527094" cy="494151"/>
              </a:xfrm>
              <a:prstGeom prst="rect">
                <a:avLst/>
              </a:prstGeom>
            </p:spPr>
          </p:pic>
        </p:grpSp>
      </p:grpSp>
      <p:sp>
        <p:nvSpPr>
          <p:cNvPr id="82" name="Shape 245"/>
          <p:cNvSpPr/>
          <p:nvPr/>
        </p:nvSpPr>
        <p:spPr>
          <a:xfrm>
            <a:off x="3514378" y="5387229"/>
            <a:ext cx="4170201" cy="124649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914400">
              <a:lnSpc>
                <a:spcPct val="150000"/>
              </a:lnSpc>
              <a:defRPr sz="2000">
                <a:solidFill>
                  <a:srgbClr val="404040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供应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链金融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600" dirty="0" smtClean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</a:rPr>
              <a:t>协助上下游打通资金利用通道，将低成本资金通过平台运用到终端小散户中，形成交易有效闭环</a:t>
            </a:r>
            <a:endParaRPr lang="zh-CN" altLang="en-US" sz="1600" dirty="0">
              <a:solidFill>
                <a:srgbClr val="808080"/>
              </a:solidFill>
              <a:latin typeface="微软雅黑" pitchFamily="34" charset="-122"/>
              <a:ea typeface="微软雅黑" pitchFamily="34" charset="-122"/>
              <a:cs typeface="楷体_GB2312"/>
            </a:endParaRPr>
          </a:p>
        </p:txBody>
      </p:sp>
      <p:sp>
        <p:nvSpPr>
          <p:cNvPr id="83" name="Shape 245"/>
          <p:cNvSpPr/>
          <p:nvPr/>
        </p:nvSpPr>
        <p:spPr>
          <a:xfrm>
            <a:off x="8008902" y="4646525"/>
            <a:ext cx="4170201" cy="1292662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914400">
              <a:lnSpc>
                <a:spcPct val="150000"/>
              </a:lnSpc>
              <a:defRPr sz="2000">
                <a:solidFill>
                  <a:srgbClr val="404040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defTabSz="546100">
              <a:defRPr/>
            </a:pPr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企业数据定制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600" dirty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  <a:cs typeface="楷体_GB2312"/>
              </a:rPr>
              <a:t> </a:t>
            </a:r>
            <a:r>
              <a:rPr lang="zh-CN" altLang="en-US" sz="1600" dirty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  <a:cs typeface="楷体_GB2312"/>
              </a:rPr>
              <a:t>基于市场和交易数据以及客户企业自身需求</a:t>
            </a:r>
            <a:r>
              <a:rPr lang="en-US" altLang="zh-CN" sz="1600" dirty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  <a:cs typeface="楷体_GB2312"/>
              </a:rPr>
              <a:t>,</a:t>
            </a:r>
            <a:r>
              <a:rPr lang="zh-CN" altLang="en-US" sz="1600" dirty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  <a:cs typeface="楷体_GB2312"/>
              </a:rPr>
              <a:t> </a:t>
            </a:r>
            <a:r>
              <a:rPr lang="zh-CN" altLang="en-US" sz="1600" dirty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  <a:cs typeface="楷体_GB2312"/>
                <a:sym typeface="Lucida Grande"/>
              </a:rPr>
              <a:t>为客户定制分析报告、采购策略等</a:t>
            </a:r>
            <a:endParaRPr lang="zh-CN" altLang="en-US" sz="1600" dirty="0">
              <a:solidFill>
                <a:srgbClr val="808080"/>
              </a:solidFill>
              <a:latin typeface="微软雅黑" pitchFamily="34" charset="-122"/>
              <a:ea typeface="微软雅黑" pitchFamily="34" charset="-122"/>
              <a:cs typeface="楷体_GB2312"/>
              <a:sym typeface="Lucida Grande"/>
            </a:endParaRPr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FF4707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dirty="0">
                <a:solidFill>
                  <a:schemeClr val="tx1"/>
                </a:solidFill>
                <a:sym typeface="+mn-ea"/>
              </a:rPr>
              <a:t>我们的盈利模式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49095" y="1183640"/>
            <a:ext cx="8541385" cy="4287520"/>
            <a:chOff x="1873380" y="1679510"/>
            <a:chExt cx="8306319" cy="4169573"/>
          </a:xfrm>
        </p:grpSpPr>
        <p:sp>
          <p:nvSpPr>
            <p:cNvPr id="13" name="任意多边形 12"/>
            <p:cNvSpPr/>
            <p:nvPr/>
          </p:nvSpPr>
          <p:spPr>
            <a:xfrm>
              <a:off x="3721345" y="1679510"/>
              <a:ext cx="1231977" cy="1041599"/>
            </a:xfrm>
            <a:custGeom>
              <a:avLst/>
              <a:gdLst>
                <a:gd name="connsiteX0" fmla="*/ 0 w 1115526"/>
                <a:gd name="connsiteY0" fmla="*/ 868921 h 868921"/>
                <a:gd name="connsiteX1" fmla="*/ 557760 w 1115526"/>
                <a:gd name="connsiteY1" fmla="*/ 0 h 868921"/>
                <a:gd name="connsiteX2" fmla="*/ 557766 w 1115526"/>
                <a:gd name="connsiteY2" fmla="*/ 0 h 868921"/>
                <a:gd name="connsiteX3" fmla="*/ 1115526 w 1115526"/>
                <a:gd name="connsiteY3" fmla="*/ 868921 h 868921"/>
                <a:gd name="connsiteX4" fmla="*/ 0 w 1115526"/>
                <a:gd name="connsiteY4" fmla="*/ 868921 h 868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5526" h="868921">
                  <a:moveTo>
                    <a:pt x="0" y="868921"/>
                  </a:moveTo>
                  <a:lnTo>
                    <a:pt x="557760" y="0"/>
                  </a:lnTo>
                  <a:lnTo>
                    <a:pt x="557766" y="0"/>
                  </a:lnTo>
                  <a:lnTo>
                    <a:pt x="1115526" y="868921"/>
                  </a:lnTo>
                  <a:lnTo>
                    <a:pt x="0" y="868921"/>
                  </a:lnTo>
                  <a:close/>
                </a:path>
              </a:pathLst>
            </a:custGeom>
            <a:solidFill>
              <a:srgbClr val="FB5F18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44450" tIns="44450" rIns="44450" bIns="44450" spcCol="1270" anchor="ctr"/>
            <a:lstStyle/>
            <a:p>
              <a:pPr marL="0" marR="0" lvl="0" indent="0" algn="ctr" defTabSz="155575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35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3105357" y="2721109"/>
              <a:ext cx="2463954" cy="1043188"/>
            </a:xfrm>
            <a:custGeom>
              <a:avLst/>
              <a:gdLst>
                <a:gd name="connsiteX0" fmla="*/ 0 w 2231053"/>
                <a:gd name="connsiteY0" fmla="*/ 868921 h 868921"/>
                <a:gd name="connsiteX1" fmla="*/ 557760 w 2231053"/>
                <a:gd name="connsiteY1" fmla="*/ 0 h 868921"/>
                <a:gd name="connsiteX2" fmla="*/ 1673293 w 2231053"/>
                <a:gd name="connsiteY2" fmla="*/ 0 h 868921"/>
                <a:gd name="connsiteX3" fmla="*/ 2231053 w 2231053"/>
                <a:gd name="connsiteY3" fmla="*/ 868921 h 868921"/>
                <a:gd name="connsiteX4" fmla="*/ 0 w 2231053"/>
                <a:gd name="connsiteY4" fmla="*/ 868921 h 868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1053" h="868921">
                  <a:moveTo>
                    <a:pt x="0" y="868921"/>
                  </a:moveTo>
                  <a:lnTo>
                    <a:pt x="557760" y="0"/>
                  </a:lnTo>
                  <a:lnTo>
                    <a:pt x="1673293" y="0"/>
                  </a:lnTo>
                  <a:lnTo>
                    <a:pt x="2231053" y="868921"/>
                  </a:lnTo>
                  <a:lnTo>
                    <a:pt x="0" y="868921"/>
                  </a:lnTo>
                  <a:close/>
                </a:path>
              </a:pathLst>
            </a:custGeom>
            <a:solidFill>
              <a:srgbClr val="FA3B0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447584" tIns="57150" rIns="447585" bIns="57150" spcCol="1270" anchor="ctr"/>
            <a:lstStyle/>
            <a:p>
              <a:pPr marL="0" marR="0" lvl="0" indent="0" algn="ctr" defTabSz="200025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45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2489368" y="3764297"/>
              <a:ext cx="3695931" cy="1043187"/>
            </a:xfrm>
            <a:custGeom>
              <a:avLst/>
              <a:gdLst>
                <a:gd name="connsiteX0" fmla="*/ 0 w 3346579"/>
                <a:gd name="connsiteY0" fmla="*/ 868921 h 868921"/>
                <a:gd name="connsiteX1" fmla="*/ 557760 w 3346579"/>
                <a:gd name="connsiteY1" fmla="*/ 0 h 868921"/>
                <a:gd name="connsiteX2" fmla="*/ 2788819 w 3346579"/>
                <a:gd name="connsiteY2" fmla="*/ 0 h 868921"/>
                <a:gd name="connsiteX3" fmla="*/ 3346579 w 3346579"/>
                <a:gd name="connsiteY3" fmla="*/ 868921 h 868921"/>
                <a:gd name="connsiteX4" fmla="*/ 0 w 3346579"/>
                <a:gd name="connsiteY4" fmla="*/ 868921 h 868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6579" h="868921">
                  <a:moveTo>
                    <a:pt x="0" y="868921"/>
                  </a:moveTo>
                  <a:lnTo>
                    <a:pt x="557760" y="0"/>
                  </a:lnTo>
                  <a:lnTo>
                    <a:pt x="2788819" y="0"/>
                  </a:lnTo>
                  <a:lnTo>
                    <a:pt x="3346579" y="868921"/>
                  </a:lnTo>
                  <a:lnTo>
                    <a:pt x="0" y="868921"/>
                  </a:lnTo>
                  <a:close/>
                </a:path>
              </a:pathLst>
            </a:custGeom>
            <a:solidFill>
              <a:srgbClr val="FB5F18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44450" tIns="44450" rIns="44450" bIns="44450" spcCol="1270" anchor="ctr"/>
            <a:lstStyle/>
            <a:p>
              <a:pPr algn="ctr" defTabSz="1555750">
                <a:lnSpc>
                  <a:spcPct val="90000"/>
                </a:lnSpc>
                <a:spcAft>
                  <a:spcPct val="35000"/>
                </a:spcAft>
              </a:pPr>
              <a:endParaRPr lang="zh-CN" altLang="en-US" sz="3500" dirty="0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873380" y="4807484"/>
              <a:ext cx="4927908" cy="1041599"/>
            </a:xfrm>
            <a:custGeom>
              <a:avLst/>
              <a:gdLst>
                <a:gd name="connsiteX0" fmla="*/ 0 w 4462106"/>
                <a:gd name="connsiteY0" fmla="*/ 868921 h 868921"/>
                <a:gd name="connsiteX1" fmla="*/ 557760 w 4462106"/>
                <a:gd name="connsiteY1" fmla="*/ 0 h 868921"/>
                <a:gd name="connsiteX2" fmla="*/ 3904346 w 4462106"/>
                <a:gd name="connsiteY2" fmla="*/ 0 h 868921"/>
                <a:gd name="connsiteX3" fmla="*/ 4462106 w 4462106"/>
                <a:gd name="connsiteY3" fmla="*/ 868921 h 868921"/>
                <a:gd name="connsiteX4" fmla="*/ 0 w 4462106"/>
                <a:gd name="connsiteY4" fmla="*/ 868921 h 868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106" h="868921">
                  <a:moveTo>
                    <a:pt x="0" y="868921"/>
                  </a:moveTo>
                  <a:lnTo>
                    <a:pt x="557760" y="0"/>
                  </a:lnTo>
                  <a:lnTo>
                    <a:pt x="3904346" y="0"/>
                  </a:lnTo>
                  <a:lnTo>
                    <a:pt x="4462106" y="868921"/>
                  </a:lnTo>
                  <a:lnTo>
                    <a:pt x="0" y="868921"/>
                  </a:lnTo>
                  <a:close/>
                </a:path>
              </a:pathLst>
            </a:custGeom>
            <a:solidFill>
              <a:srgbClr val="FA3B0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447584" tIns="57150" rIns="447585" bIns="57150" spcCol="1270" anchor="ctr"/>
            <a:lstStyle/>
            <a:p>
              <a:pPr algn="ctr" defTabSz="2000250">
                <a:lnSpc>
                  <a:spcPct val="90000"/>
                </a:lnSpc>
                <a:spcAft>
                  <a:spcPct val="35000"/>
                </a:spcAft>
              </a:pPr>
              <a:endParaRPr lang="zh-CN" altLang="en-US" sz="4500" dirty="0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4337334" y="1689037"/>
              <a:ext cx="2463954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953322" y="2713171"/>
              <a:ext cx="246554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5175376" y="1874726"/>
              <a:ext cx="2015412" cy="7126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01</a:t>
              </a:r>
              <a:endParaRPr lang="en-US" altLang="zh-CN" b="1" dirty="0"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平行四边形 19"/>
            <p:cNvSpPr/>
            <p:nvPr/>
          </p:nvSpPr>
          <p:spPr>
            <a:xfrm flipH="1">
              <a:off x="6801288" y="1689037"/>
              <a:ext cx="1522508" cy="1033661"/>
            </a:xfrm>
            <a:prstGeom prst="parallelogram">
              <a:avLst>
                <a:gd name="adj" fmla="val 59014"/>
              </a:avLst>
            </a:prstGeom>
            <a:solidFill>
              <a:srgbClr val="FB5F18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44450" tIns="44450" rIns="44450" bIns="44450" spcCol="1270" anchor="ctr"/>
            <a:lstStyle/>
            <a:p>
              <a:pPr algn="ctr" defTabSz="1555750">
                <a:lnSpc>
                  <a:spcPct val="90000"/>
                </a:lnSpc>
                <a:spcAft>
                  <a:spcPct val="35000"/>
                </a:spcAft>
              </a:pPr>
              <a:endParaRPr lang="zh-CN" altLang="en-US" sz="3500"/>
            </a:p>
          </p:txBody>
        </p:sp>
        <p:grpSp>
          <p:nvGrpSpPr>
            <p:cNvPr id="21" name="Group 13"/>
            <p:cNvGrpSpPr>
              <a:grpSpLocks noChangeAspect="1"/>
            </p:cNvGrpSpPr>
            <p:nvPr/>
          </p:nvGrpSpPr>
          <p:grpSpPr bwMode="auto">
            <a:xfrm>
              <a:off x="7476351" y="1952478"/>
              <a:ext cx="255698" cy="499804"/>
              <a:chOff x="1" y="2"/>
              <a:chExt cx="397" cy="776"/>
            </a:xfrm>
            <a:solidFill>
              <a:schemeClr val="bg1"/>
            </a:solidFill>
          </p:grpSpPr>
          <p:sp>
            <p:nvSpPr>
              <p:cNvPr id="24" name="Oval 14"/>
              <p:cNvSpPr>
                <a:spLocks noChangeArrowheads="1"/>
              </p:cNvSpPr>
              <p:nvPr/>
            </p:nvSpPr>
            <p:spPr bwMode="auto">
              <a:xfrm>
                <a:off x="174" y="673"/>
                <a:ext cx="48" cy="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Freeform 15"/>
              <p:cNvSpPr>
                <a:spLocks noEditPoints="1"/>
              </p:cNvSpPr>
              <p:nvPr/>
            </p:nvSpPr>
            <p:spPr bwMode="auto">
              <a:xfrm>
                <a:off x="1" y="2"/>
                <a:ext cx="397" cy="776"/>
              </a:xfrm>
              <a:custGeom>
                <a:avLst/>
                <a:gdLst>
                  <a:gd name="T0" fmla="*/ 140 w 165"/>
                  <a:gd name="T1" fmla="*/ 0 h 325"/>
                  <a:gd name="T2" fmla="*/ 25 w 165"/>
                  <a:gd name="T3" fmla="*/ 0 h 325"/>
                  <a:gd name="T4" fmla="*/ 0 w 165"/>
                  <a:gd name="T5" fmla="*/ 25 h 325"/>
                  <a:gd name="T6" fmla="*/ 0 w 165"/>
                  <a:gd name="T7" fmla="*/ 299 h 325"/>
                  <a:gd name="T8" fmla="*/ 25 w 165"/>
                  <a:gd name="T9" fmla="*/ 325 h 325"/>
                  <a:gd name="T10" fmla="*/ 140 w 165"/>
                  <a:gd name="T11" fmla="*/ 325 h 325"/>
                  <a:gd name="T12" fmla="*/ 165 w 165"/>
                  <a:gd name="T13" fmla="*/ 299 h 325"/>
                  <a:gd name="T14" fmla="*/ 165 w 165"/>
                  <a:gd name="T15" fmla="*/ 25 h 325"/>
                  <a:gd name="T16" fmla="*/ 140 w 165"/>
                  <a:gd name="T17" fmla="*/ 0 h 325"/>
                  <a:gd name="T18" fmla="*/ 61 w 165"/>
                  <a:gd name="T19" fmla="*/ 20 h 325"/>
                  <a:gd name="T20" fmla="*/ 104 w 165"/>
                  <a:gd name="T21" fmla="*/ 20 h 325"/>
                  <a:gd name="T22" fmla="*/ 106 w 165"/>
                  <a:gd name="T23" fmla="*/ 22 h 325"/>
                  <a:gd name="T24" fmla="*/ 104 w 165"/>
                  <a:gd name="T25" fmla="*/ 24 h 325"/>
                  <a:gd name="T26" fmla="*/ 61 w 165"/>
                  <a:gd name="T27" fmla="*/ 24 h 325"/>
                  <a:gd name="T28" fmla="*/ 58 w 165"/>
                  <a:gd name="T29" fmla="*/ 22 h 325"/>
                  <a:gd name="T30" fmla="*/ 61 w 165"/>
                  <a:gd name="T31" fmla="*/ 20 h 325"/>
                  <a:gd name="T32" fmla="*/ 82 w 165"/>
                  <a:gd name="T33" fmla="*/ 306 h 325"/>
                  <a:gd name="T34" fmla="*/ 68 w 165"/>
                  <a:gd name="T35" fmla="*/ 292 h 325"/>
                  <a:gd name="T36" fmla="*/ 82 w 165"/>
                  <a:gd name="T37" fmla="*/ 277 h 325"/>
                  <a:gd name="T38" fmla="*/ 97 w 165"/>
                  <a:gd name="T39" fmla="*/ 292 h 325"/>
                  <a:gd name="T40" fmla="*/ 82 w 165"/>
                  <a:gd name="T41" fmla="*/ 306 h 325"/>
                  <a:gd name="T42" fmla="*/ 154 w 165"/>
                  <a:gd name="T43" fmla="*/ 261 h 325"/>
                  <a:gd name="T44" fmla="*/ 11 w 165"/>
                  <a:gd name="T45" fmla="*/ 261 h 325"/>
                  <a:gd name="T46" fmla="*/ 11 w 165"/>
                  <a:gd name="T47" fmla="*/ 50 h 325"/>
                  <a:gd name="T48" fmla="*/ 154 w 165"/>
                  <a:gd name="T49" fmla="*/ 50 h 325"/>
                  <a:gd name="T50" fmla="*/ 154 w 165"/>
                  <a:gd name="T51" fmla="*/ 261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5" h="325">
                    <a:moveTo>
                      <a:pt x="14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299"/>
                      <a:pt x="0" y="299"/>
                      <a:pt x="0" y="299"/>
                    </a:cubicBezTo>
                    <a:cubicBezTo>
                      <a:pt x="0" y="313"/>
                      <a:pt x="11" y="325"/>
                      <a:pt x="25" y="325"/>
                    </a:cubicBezTo>
                    <a:cubicBezTo>
                      <a:pt x="140" y="325"/>
                      <a:pt x="140" y="325"/>
                      <a:pt x="140" y="325"/>
                    </a:cubicBezTo>
                    <a:cubicBezTo>
                      <a:pt x="153" y="325"/>
                      <a:pt x="165" y="313"/>
                      <a:pt x="165" y="299"/>
                    </a:cubicBezTo>
                    <a:cubicBezTo>
                      <a:pt x="165" y="25"/>
                      <a:pt x="165" y="25"/>
                      <a:pt x="165" y="25"/>
                    </a:cubicBezTo>
                    <a:cubicBezTo>
                      <a:pt x="165" y="11"/>
                      <a:pt x="153" y="0"/>
                      <a:pt x="140" y="0"/>
                    </a:cubicBezTo>
                    <a:close/>
                    <a:moveTo>
                      <a:pt x="61" y="20"/>
                    </a:moveTo>
                    <a:cubicBezTo>
                      <a:pt x="104" y="20"/>
                      <a:pt x="104" y="20"/>
                      <a:pt x="104" y="20"/>
                    </a:cubicBezTo>
                    <a:cubicBezTo>
                      <a:pt x="105" y="20"/>
                      <a:pt x="106" y="21"/>
                      <a:pt x="106" y="22"/>
                    </a:cubicBezTo>
                    <a:cubicBezTo>
                      <a:pt x="106" y="23"/>
                      <a:pt x="105" y="24"/>
                      <a:pt x="104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9" y="24"/>
                      <a:pt x="58" y="23"/>
                      <a:pt x="58" y="22"/>
                    </a:cubicBezTo>
                    <a:cubicBezTo>
                      <a:pt x="58" y="21"/>
                      <a:pt x="59" y="20"/>
                      <a:pt x="61" y="20"/>
                    </a:cubicBezTo>
                    <a:close/>
                    <a:moveTo>
                      <a:pt x="82" y="306"/>
                    </a:moveTo>
                    <a:cubicBezTo>
                      <a:pt x="74" y="306"/>
                      <a:pt x="68" y="300"/>
                      <a:pt x="68" y="292"/>
                    </a:cubicBezTo>
                    <a:cubicBezTo>
                      <a:pt x="68" y="284"/>
                      <a:pt x="74" y="277"/>
                      <a:pt x="82" y="277"/>
                    </a:cubicBezTo>
                    <a:cubicBezTo>
                      <a:pt x="90" y="277"/>
                      <a:pt x="97" y="284"/>
                      <a:pt x="97" y="292"/>
                    </a:cubicBezTo>
                    <a:cubicBezTo>
                      <a:pt x="97" y="300"/>
                      <a:pt x="90" y="306"/>
                      <a:pt x="82" y="306"/>
                    </a:cubicBezTo>
                    <a:close/>
                    <a:moveTo>
                      <a:pt x="154" y="261"/>
                    </a:moveTo>
                    <a:cubicBezTo>
                      <a:pt x="11" y="261"/>
                      <a:pt x="11" y="261"/>
                      <a:pt x="11" y="261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54" y="50"/>
                      <a:pt x="154" y="50"/>
                      <a:pt x="154" y="50"/>
                    </a:cubicBezTo>
                    <a:lnTo>
                      <a:pt x="154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7183" name="文本框 16"/>
            <p:cNvSpPr txBox="1"/>
            <p:nvPr/>
          </p:nvSpPr>
          <p:spPr>
            <a:xfrm>
              <a:off x="3914915" y="2333441"/>
              <a:ext cx="968896" cy="30691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撮合服务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5567724" y="3764297"/>
              <a:ext cx="246395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18"/>
            <p:cNvSpPr txBox="1"/>
            <p:nvPr/>
          </p:nvSpPr>
          <p:spPr>
            <a:xfrm>
              <a:off x="5716637" y="2873058"/>
              <a:ext cx="2015412" cy="52613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平行四边形 34"/>
            <p:cNvSpPr/>
            <p:nvPr/>
          </p:nvSpPr>
          <p:spPr>
            <a:xfrm flipH="1">
              <a:off x="7420452" y="2721109"/>
              <a:ext cx="1522508" cy="1033661"/>
            </a:xfrm>
            <a:prstGeom prst="parallelogram">
              <a:avLst>
                <a:gd name="adj" fmla="val 59014"/>
              </a:avLst>
            </a:prstGeom>
            <a:solidFill>
              <a:srgbClr val="FA3B0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447584" tIns="57150" rIns="447585" bIns="57150" spcCol="1270" anchor="ctr"/>
            <a:lstStyle/>
            <a:p>
              <a:pPr algn="ctr" defTabSz="2000250">
                <a:lnSpc>
                  <a:spcPct val="90000"/>
                </a:lnSpc>
                <a:spcAft>
                  <a:spcPct val="35000"/>
                </a:spcAft>
              </a:pPr>
              <a:endParaRPr lang="zh-CN" altLang="en-US" sz="4500"/>
            </a:p>
          </p:txBody>
        </p:sp>
        <p:grpSp>
          <p:nvGrpSpPr>
            <p:cNvPr id="36" name="Group 4"/>
            <p:cNvGrpSpPr>
              <a:grpSpLocks noChangeAspect="1"/>
            </p:cNvGrpSpPr>
            <p:nvPr/>
          </p:nvGrpSpPr>
          <p:grpSpPr bwMode="auto">
            <a:xfrm>
              <a:off x="7963442" y="3103169"/>
              <a:ext cx="436938" cy="271484"/>
              <a:chOff x="1" y="2957"/>
              <a:chExt cx="1125" cy="699"/>
            </a:xfrm>
            <a:solidFill>
              <a:schemeClr val="bg1"/>
            </a:solidFill>
          </p:grpSpPr>
          <p:sp>
            <p:nvSpPr>
              <p:cNvPr id="39" name="Freeform 5"/>
              <p:cNvSpPr>
                <a:spLocks noEditPoints="1"/>
              </p:cNvSpPr>
              <p:nvPr/>
            </p:nvSpPr>
            <p:spPr bwMode="auto">
              <a:xfrm>
                <a:off x="89" y="2957"/>
                <a:ext cx="949" cy="598"/>
              </a:xfrm>
              <a:custGeom>
                <a:avLst/>
                <a:gdLst>
                  <a:gd name="T0" fmla="*/ 10 w 399"/>
                  <a:gd name="T1" fmla="*/ 251 h 251"/>
                  <a:gd name="T2" fmla="*/ 389 w 399"/>
                  <a:gd name="T3" fmla="*/ 251 h 251"/>
                  <a:gd name="T4" fmla="*/ 399 w 399"/>
                  <a:gd name="T5" fmla="*/ 241 h 251"/>
                  <a:gd name="T6" fmla="*/ 399 w 399"/>
                  <a:gd name="T7" fmla="*/ 9 h 251"/>
                  <a:gd name="T8" fmla="*/ 389 w 399"/>
                  <a:gd name="T9" fmla="*/ 0 h 251"/>
                  <a:gd name="T10" fmla="*/ 10 w 399"/>
                  <a:gd name="T11" fmla="*/ 0 h 251"/>
                  <a:gd name="T12" fmla="*/ 0 w 399"/>
                  <a:gd name="T13" fmla="*/ 9 h 251"/>
                  <a:gd name="T14" fmla="*/ 0 w 399"/>
                  <a:gd name="T15" fmla="*/ 241 h 251"/>
                  <a:gd name="T16" fmla="*/ 10 w 399"/>
                  <a:gd name="T17" fmla="*/ 251 h 251"/>
                  <a:gd name="T18" fmla="*/ 199 w 399"/>
                  <a:gd name="T19" fmla="*/ 6 h 251"/>
                  <a:gd name="T20" fmla="*/ 206 w 399"/>
                  <a:gd name="T21" fmla="*/ 12 h 251"/>
                  <a:gd name="T22" fmla="*/ 199 w 399"/>
                  <a:gd name="T23" fmla="*/ 18 h 251"/>
                  <a:gd name="T24" fmla="*/ 193 w 399"/>
                  <a:gd name="T25" fmla="*/ 12 h 251"/>
                  <a:gd name="T26" fmla="*/ 199 w 399"/>
                  <a:gd name="T27" fmla="*/ 6 h 251"/>
                  <a:gd name="T28" fmla="*/ 24 w 399"/>
                  <a:gd name="T29" fmla="*/ 23 h 251"/>
                  <a:gd name="T30" fmla="*/ 374 w 399"/>
                  <a:gd name="T31" fmla="*/ 23 h 251"/>
                  <a:gd name="T32" fmla="*/ 374 w 399"/>
                  <a:gd name="T33" fmla="*/ 226 h 251"/>
                  <a:gd name="T34" fmla="*/ 24 w 399"/>
                  <a:gd name="T35" fmla="*/ 226 h 251"/>
                  <a:gd name="T36" fmla="*/ 24 w 399"/>
                  <a:gd name="T37" fmla="*/ 23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99" h="251">
                    <a:moveTo>
                      <a:pt x="10" y="251"/>
                    </a:moveTo>
                    <a:cubicBezTo>
                      <a:pt x="389" y="251"/>
                      <a:pt x="389" y="251"/>
                      <a:pt x="389" y="251"/>
                    </a:cubicBezTo>
                    <a:cubicBezTo>
                      <a:pt x="395" y="251"/>
                      <a:pt x="399" y="246"/>
                      <a:pt x="399" y="241"/>
                    </a:cubicBezTo>
                    <a:cubicBezTo>
                      <a:pt x="399" y="9"/>
                      <a:pt x="399" y="9"/>
                      <a:pt x="399" y="9"/>
                    </a:cubicBezTo>
                    <a:cubicBezTo>
                      <a:pt x="399" y="4"/>
                      <a:pt x="395" y="0"/>
                      <a:pt x="389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241"/>
                      <a:pt x="0" y="241"/>
                      <a:pt x="0" y="241"/>
                    </a:cubicBezTo>
                    <a:cubicBezTo>
                      <a:pt x="0" y="246"/>
                      <a:pt x="4" y="251"/>
                      <a:pt x="10" y="251"/>
                    </a:cubicBezTo>
                    <a:close/>
                    <a:moveTo>
                      <a:pt x="199" y="6"/>
                    </a:moveTo>
                    <a:cubicBezTo>
                      <a:pt x="203" y="6"/>
                      <a:pt x="206" y="8"/>
                      <a:pt x="206" y="12"/>
                    </a:cubicBezTo>
                    <a:cubicBezTo>
                      <a:pt x="206" y="15"/>
                      <a:pt x="203" y="18"/>
                      <a:pt x="199" y="18"/>
                    </a:cubicBezTo>
                    <a:cubicBezTo>
                      <a:pt x="196" y="18"/>
                      <a:pt x="193" y="15"/>
                      <a:pt x="193" y="12"/>
                    </a:cubicBezTo>
                    <a:cubicBezTo>
                      <a:pt x="193" y="8"/>
                      <a:pt x="196" y="6"/>
                      <a:pt x="199" y="6"/>
                    </a:cubicBezTo>
                    <a:close/>
                    <a:moveTo>
                      <a:pt x="24" y="23"/>
                    </a:moveTo>
                    <a:cubicBezTo>
                      <a:pt x="374" y="23"/>
                      <a:pt x="374" y="23"/>
                      <a:pt x="374" y="23"/>
                    </a:cubicBezTo>
                    <a:cubicBezTo>
                      <a:pt x="374" y="226"/>
                      <a:pt x="374" y="226"/>
                      <a:pt x="374" y="226"/>
                    </a:cubicBezTo>
                    <a:cubicBezTo>
                      <a:pt x="24" y="226"/>
                      <a:pt x="24" y="226"/>
                      <a:pt x="24" y="226"/>
                    </a:cubicBezTo>
                    <a:lnTo>
                      <a:pt x="24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" name="Freeform 6"/>
              <p:cNvSpPr/>
              <p:nvPr/>
            </p:nvSpPr>
            <p:spPr bwMode="auto">
              <a:xfrm>
                <a:off x="1" y="3582"/>
                <a:ext cx="1125" cy="74"/>
              </a:xfrm>
              <a:custGeom>
                <a:avLst/>
                <a:gdLst>
                  <a:gd name="T0" fmla="*/ 473 w 473"/>
                  <a:gd name="T1" fmla="*/ 0 h 31"/>
                  <a:gd name="T2" fmla="*/ 309 w 473"/>
                  <a:gd name="T3" fmla="*/ 0 h 31"/>
                  <a:gd name="T4" fmla="*/ 303 w 473"/>
                  <a:gd name="T5" fmla="*/ 5 h 31"/>
                  <a:gd name="T6" fmla="*/ 170 w 473"/>
                  <a:gd name="T7" fmla="*/ 5 h 31"/>
                  <a:gd name="T8" fmla="*/ 164 w 473"/>
                  <a:gd name="T9" fmla="*/ 0 h 31"/>
                  <a:gd name="T10" fmla="*/ 0 w 473"/>
                  <a:gd name="T11" fmla="*/ 0 h 31"/>
                  <a:gd name="T12" fmla="*/ 0 w 473"/>
                  <a:gd name="T13" fmla="*/ 2 h 31"/>
                  <a:gd name="T14" fmla="*/ 0 w 473"/>
                  <a:gd name="T15" fmla="*/ 9 h 31"/>
                  <a:gd name="T16" fmla="*/ 21 w 473"/>
                  <a:gd name="T17" fmla="*/ 31 h 31"/>
                  <a:gd name="T18" fmla="*/ 452 w 473"/>
                  <a:gd name="T19" fmla="*/ 31 h 31"/>
                  <a:gd name="T20" fmla="*/ 473 w 473"/>
                  <a:gd name="T21" fmla="*/ 9 h 31"/>
                  <a:gd name="T22" fmla="*/ 473 w 473"/>
                  <a:gd name="T23" fmla="*/ 2 h 31"/>
                  <a:gd name="T24" fmla="*/ 473 w 473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3" h="31">
                    <a:moveTo>
                      <a:pt x="473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3"/>
                      <a:pt x="306" y="5"/>
                      <a:pt x="303" y="5"/>
                    </a:cubicBezTo>
                    <a:cubicBezTo>
                      <a:pt x="170" y="5"/>
                      <a:pt x="170" y="5"/>
                      <a:pt x="170" y="5"/>
                    </a:cubicBezTo>
                    <a:cubicBezTo>
                      <a:pt x="167" y="5"/>
                      <a:pt x="164" y="3"/>
                      <a:pt x="16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21"/>
                      <a:pt x="9" y="31"/>
                      <a:pt x="21" y="31"/>
                    </a:cubicBezTo>
                    <a:cubicBezTo>
                      <a:pt x="452" y="31"/>
                      <a:pt x="452" y="31"/>
                      <a:pt x="452" y="31"/>
                    </a:cubicBezTo>
                    <a:cubicBezTo>
                      <a:pt x="464" y="31"/>
                      <a:pt x="473" y="21"/>
                      <a:pt x="473" y="9"/>
                    </a:cubicBezTo>
                    <a:cubicBezTo>
                      <a:pt x="473" y="2"/>
                      <a:pt x="473" y="2"/>
                      <a:pt x="473" y="2"/>
                    </a:cubicBezTo>
                    <a:cubicBezTo>
                      <a:pt x="473" y="1"/>
                      <a:pt x="473" y="0"/>
                      <a:pt x="4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7188" name="Content Placeholder 2"/>
            <p:cNvSpPr txBox="1"/>
            <p:nvPr/>
          </p:nvSpPr>
          <p:spPr>
            <a:xfrm>
              <a:off x="3295996" y="3115297"/>
              <a:ext cx="2083396" cy="53084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121682" tIns="60841" rIns="121682" bIns="60841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20000"/>
                </a:spcBef>
                <a:buNone/>
              </a:pPr>
              <a:r>
                <a:rPr lang="zh-CN" altLang="en-US" sz="1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数据服务</a:t>
              </a:r>
              <a:endPara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algn="ctr">
                <a:spcBef>
                  <a:spcPct val="20000"/>
                </a:spcBef>
                <a:buNone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6183712" y="4797957"/>
              <a:ext cx="246395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25"/>
            <p:cNvSpPr txBox="1"/>
            <p:nvPr/>
          </p:nvSpPr>
          <p:spPr>
            <a:xfrm>
              <a:off x="6407459" y="3883278"/>
              <a:ext cx="2015412" cy="52613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平行四边形 21"/>
            <p:cNvSpPr/>
            <p:nvPr/>
          </p:nvSpPr>
          <p:spPr>
            <a:xfrm flipH="1">
              <a:off x="8034853" y="3751595"/>
              <a:ext cx="1520920" cy="1032073"/>
            </a:xfrm>
            <a:prstGeom prst="parallelogram">
              <a:avLst>
                <a:gd name="adj" fmla="val 59014"/>
              </a:avLst>
            </a:prstGeom>
            <a:solidFill>
              <a:srgbClr val="FB5F18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44450" tIns="44450" rIns="44450" bIns="44450" spcCol="1270" anchor="ctr"/>
            <a:lstStyle/>
            <a:p>
              <a:pPr algn="ctr" defTabSz="1555750">
                <a:lnSpc>
                  <a:spcPct val="90000"/>
                </a:lnSpc>
                <a:spcAft>
                  <a:spcPct val="35000"/>
                </a:spcAft>
              </a:pPr>
              <a:endParaRPr lang="zh-CN" altLang="en-US" sz="3500"/>
            </a:p>
          </p:txBody>
        </p:sp>
        <p:grpSp>
          <p:nvGrpSpPr>
            <p:cNvPr id="23" name="Group 9"/>
            <p:cNvGrpSpPr>
              <a:grpSpLocks noChangeAspect="1"/>
            </p:cNvGrpSpPr>
            <p:nvPr/>
          </p:nvGrpSpPr>
          <p:grpSpPr bwMode="auto">
            <a:xfrm>
              <a:off x="8677692" y="4093008"/>
              <a:ext cx="355736" cy="356980"/>
              <a:chOff x="1585" y="2812"/>
              <a:chExt cx="858" cy="861"/>
            </a:xfrm>
            <a:solidFill>
              <a:schemeClr val="bg1"/>
            </a:solidFill>
          </p:grpSpPr>
          <p:sp>
            <p:nvSpPr>
              <p:cNvPr id="25" name="Freeform 10"/>
              <p:cNvSpPr>
                <a:spLocks noEditPoints="1"/>
              </p:cNvSpPr>
              <p:nvPr/>
            </p:nvSpPr>
            <p:spPr bwMode="auto">
              <a:xfrm>
                <a:off x="1585" y="2939"/>
                <a:ext cx="858" cy="734"/>
              </a:xfrm>
              <a:custGeom>
                <a:avLst/>
                <a:gdLst>
                  <a:gd name="T0" fmla="*/ 349 w 360"/>
                  <a:gd name="T1" fmla="*/ 0 h 308"/>
                  <a:gd name="T2" fmla="*/ 10 w 360"/>
                  <a:gd name="T3" fmla="*/ 0 h 308"/>
                  <a:gd name="T4" fmla="*/ 0 w 360"/>
                  <a:gd name="T5" fmla="*/ 11 h 308"/>
                  <a:gd name="T6" fmla="*/ 0 w 360"/>
                  <a:gd name="T7" fmla="*/ 297 h 308"/>
                  <a:gd name="T8" fmla="*/ 10 w 360"/>
                  <a:gd name="T9" fmla="*/ 308 h 308"/>
                  <a:gd name="T10" fmla="*/ 349 w 360"/>
                  <a:gd name="T11" fmla="*/ 308 h 308"/>
                  <a:gd name="T12" fmla="*/ 360 w 360"/>
                  <a:gd name="T13" fmla="*/ 297 h 308"/>
                  <a:gd name="T14" fmla="*/ 360 w 360"/>
                  <a:gd name="T15" fmla="*/ 11 h 308"/>
                  <a:gd name="T16" fmla="*/ 349 w 360"/>
                  <a:gd name="T17" fmla="*/ 0 h 308"/>
                  <a:gd name="T18" fmla="*/ 226 w 360"/>
                  <a:gd name="T19" fmla="*/ 279 h 308"/>
                  <a:gd name="T20" fmla="*/ 226 w 360"/>
                  <a:gd name="T21" fmla="*/ 279 h 308"/>
                  <a:gd name="T22" fmla="*/ 133 w 360"/>
                  <a:gd name="T23" fmla="*/ 279 h 308"/>
                  <a:gd name="T24" fmla="*/ 133 w 360"/>
                  <a:gd name="T25" fmla="*/ 279 h 308"/>
                  <a:gd name="T26" fmla="*/ 133 w 360"/>
                  <a:gd name="T27" fmla="*/ 277 h 308"/>
                  <a:gd name="T28" fmla="*/ 138 w 360"/>
                  <a:gd name="T29" fmla="*/ 273 h 308"/>
                  <a:gd name="T30" fmla="*/ 222 w 360"/>
                  <a:gd name="T31" fmla="*/ 273 h 308"/>
                  <a:gd name="T32" fmla="*/ 226 w 360"/>
                  <a:gd name="T33" fmla="*/ 277 h 308"/>
                  <a:gd name="T34" fmla="*/ 226 w 360"/>
                  <a:gd name="T35" fmla="*/ 279 h 308"/>
                  <a:gd name="T36" fmla="*/ 324 w 360"/>
                  <a:gd name="T37" fmla="*/ 286 h 308"/>
                  <a:gd name="T38" fmla="*/ 315 w 360"/>
                  <a:gd name="T39" fmla="*/ 277 h 308"/>
                  <a:gd name="T40" fmla="*/ 324 w 360"/>
                  <a:gd name="T41" fmla="*/ 268 h 308"/>
                  <a:gd name="T42" fmla="*/ 333 w 360"/>
                  <a:gd name="T43" fmla="*/ 277 h 308"/>
                  <a:gd name="T44" fmla="*/ 324 w 360"/>
                  <a:gd name="T45" fmla="*/ 286 h 308"/>
                  <a:gd name="T46" fmla="*/ 333 w 360"/>
                  <a:gd name="T47" fmla="*/ 247 h 308"/>
                  <a:gd name="T48" fmla="*/ 27 w 360"/>
                  <a:gd name="T49" fmla="*/ 247 h 308"/>
                  <a:gd name="T50" fmla="*/ 27 w 360"/>
                  <a:gd name="T51" fmla="*/ 26 h 308"/>
                  <a:gd name="T52" fmla="*/ 333 w 360"/>
                  <a:gd name="T53" fmla="*/ 26 h 308"/>
                  <a:gd name="T54" fmla="*/ 333 w 360"/>
                  <a:gd name="T55" fmla="*/ 247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0" h="308">
                    <a:moveTo>
                      <a:pt x="349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297"/>
                      <a:pt x="0" y="297"/>
                      <a:pt x="0" y="297"/>
                    </a:cubicBezTo>
                    <a:cubicBezTo>
                      <a:pt x="0" y="303"/>
                      <a:pt x="4" y="308"/>
                      <a:pt x="10" y="308"/>
                    </a:cubicBezTo>
                    <a:cubicBezTo>
                      <a:pt x="349" y="308"/>
                      <a:pt x="349" y="308"/>
                      <a:pt x="349" y="308"/>
                    </a:cubicBezTo>
                    <a:cubicBezTo>
                      <a:pt x="355" y="308"/>
                      <a:pt x="360" y="303"/>
                      <a:pt x="360" y="297"/>
                    </a:cubicBezTo>
                    <a:cubicBezTo>
                      <a:pt x="360" y="11"/>
                      <a:pt x="360" y="11"/>
                      <a:pt x="360" y="11"/>
                    </a:cubicBezTo>
                    <a:cubicBezTo>
                      <a:pt x="360" y="5"/>
                      <a:pt x="355" y="0"/>
                      <a:pt x="349" y="0"/>
                    </a:cubicBezTo>
                    <a:close/>
                    <a:moveTo>
                      <a:pt x="226" y="279"/>
                    </a:moveTo>
                    <a:cubicBezTo>
                      <a:pt x="226" y="279"/>
                      <a:pt x="226" y="279"/>
                      <a:pt x="226" y="279"/>
                    </a:cubicBezTo>
                    <a:cubicBezTo>
                      <a:pt x="133" y="279"/>
                      <a:pt x="133" y="279"/>
                      <a:pt x="133" y="279"/>
                    </a:cubicBezTo>
                    <a:cubicBezTo>
                      <a:pt x="133" y="279"/>
                      <a:pt x="133" y="279"/>
                      <a:pt x="133" y="279"/>
                    </a:cubicBezTo>
                    <a:cubicBezTo>
                      <a:pt x="133" y="277"/>
                      <a:pt x="133" y="277"/>
                      <a:pt x="133" y="277"/>
                    </a:cubicBezTo>
                    <a:cubicBezTo>
                      <a:pt x="133" y="275"/>
                      <a:pt x="135" y="273"/>
                      <a:pt x="138" y="273"/>
                    </a:cubicBezTo>
                    <a:cubicBezTo>
                      <a:pt x="222" y="273"/>
                      <a:pt x="222" y="273"/>
                      <a:pt x="222" y="273"/>
                    </a:cubicBezTo>
                    <a:cubicBezTo>
                      <a:pt x="224" y="273"/>
                      <a:pt x="226" y="275"/>
                      <a:pt x="226" y="277"/>
                    </a:cubicBezTo>
                    <a:lnTo>
                      <a:pt x="226" y="279"/>
                    </a:lnTo>
                    <a:close/>
                    <a:moveTo>
                      <a:pt x="324" y="286"/>
                    </a:moveTo>
                    <a:cubicBezTo>
                      <a:pt x="319" y="286"/>
                      <a:pt x="315" y="282"/>
                      <a:pt x="315" y="277"/>
                    </a:cubicBezTo>
                    <a:cubicBezTo>
                      <a:pt x="315" y="272"/>
                      <a:pt x="319" y="268"/>
                      <a:pt x="324" y="268"/>
                    </a:cubicBezTo>
                    <a:cubicBezTo>
                      <a:pt x="329" y="268"/>
                      <a:pt x="333" y="272"/>
                      <a:pt x="333" y="277"/>
                    </a:cubicBezTo>
                    <a:cubicBezTo>
                      <a:pt x="333" y="282"/>
                      <a:pt x="329" y="286"/>
                      <a:pt x="324" y="286"/>
                    </a:cubicBezTo>
                    <a:close/>
                    <a:moveTo>
                      <a:pt x="333" y="247"/>
                    </a:moveTo>
                    <a:cubicBezTo>
                      <a:pt x="27" y="247"/>
                      <a:pt x="27" y="247"/>
                      <a:pt x="27" y="247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333" y="26"/>
                      <a:pt x="333" y="26"/>
                      <a:pt x="333" y="26"/>
                    </a:cubicBezTo>
                    <a:lnTo>
                      <a:pt x="333" y="2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Freeform 11"/>
              <p:cNvSpPr/>
              <p:nvPr/>
            </p:nvSpPr>
            <p:spPr bwMode="auto">
              <a:xfrm>
                <a:off x="1873" y="2812"/>
                <a:ext cx="279" cy="119"/>
              </a:xfrm>
              <a:custGeom>
                <a:avLst/>
                <a:gdLst>
                  <a:gd name="T0" fmla="*/ 54 w 117"/>
                  <a:gd name="T1" fmla="*/ 49 h 50"/>
                  <a:gd name="T2" fmla="*/ 59 w 117"/>
                  <a:gd name="T3" fmla="*/ 50 h 50"/>
                  <a:gd name="T4" fmla="*/ 64 w 117"/>
                  <a:gd name="T5" fmla="*/ 49 h 50"/>
                  <a:gd name="T6" fmla="*/ 115 w 117"/>
                  <a:gd name="T7" fmla="*/ 10 h 50"/>
                  <a:gd name="T8" fmla="*/ 115 w 117"/>
                  <a:gd name="T9" fmla="*/ 2 h 50"/>
                  <a:gd name="T10" fmla="*/ 105 w 117"/>
                  <a:gd name="T11" fmla="*/ 2 h 50"/>
                  <a:gd name="T12" fmla="*/ 59 w 117"/>
                  <a:gd name="T13" fmla="*/ 38 h 50"/>
                  <a:gd name="T14" fmla="*/ 12 w 117"/>
                  <a:gd name="T15" fmla="*/ 2 h 50"/>
                  <a:gd name="T16" fmla="*/ 3 w 117"/>
                  <a:gd name="T17" fmla="*/ 2 h 50"/>
                  <a:gd name="T18" fmla="*/ 3 w 117"/>
                  <a:gd name="T19" fmla="*/ 10 h 50"/>
                  <a:gd name="T20" fmla="*/ 54 w 117"/>
                  <a:gd name="T21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7" h="50">
                    <a:moveTo>
                      <a:pt x="54" y="49"/>
                    </a:moveTo>
                    <a:cubicBezTo>
                      <a:pt x="55" y="50"/>
                      <a:pt x="57" y="50"/>
                      <a:pt x="59" y="50"/>
                    </a:cubicBezTo>
                    <a:cubicBezTo>
                      <a:pt x="61" y="50"/>
                      <a:pt x="62" y="50"/>
                      <a:pt x="64" y="49"/>
                    </a:cubicBezTo>
                    <a:cubicBezTo>
                      <a:pt x="115" y="10"/>
                      <a:pt x="115" y="10"/>
                      <a:pt x="115" y="10"/>
                    </a:cubicBezTo>
                    <a:cubicBezTo>
                      <a:pt x="117" y="8"/>
                      <a:pt x="117" y="4"/>
                      <a:pt x="115" y="2"/>
                    </a:cubicBezTo>
                    <a:cubicBezTo>
                      <a:pt x="112" y="0"/>
                      <a:pt x="108" y="0"/>
                      <a:pt x="105" y="2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0" y="0"/>
                      <a:pt x="5" y="0"/>
                      <a:pt x="3" y="2"/>
                    </a:cubicBezTo>
                    <a:cubicBezTo>
                      <a:pt x="0" y="4"/>
                      <a:pt x="0" y="8"/>
                      <a:pt x="3" y="10"/>
                    </a:cubicBezTo>
                    <a:lnTo>
                      <a:pt x="54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7193" name="Content Placeholder 2"/>
            <p:cNvSpPr txBox="1"/>
            <p:nvPr/>
          </p:nvSpPr>
          <p:spPr>
            <a:xfrm>
              <a:off x="3215308" y="4082827"/>
              <a:ext cx="2083396" cy="53084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121682" tIns="60841" rIns="121682" bIns="60841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20000"/>
                </a:spcBef>
                <a:buNone/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订单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运营</a:t>
              </a:r>
              <a:endPara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6799701" y="5849083"/>
              <a:ext cx="246395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32"/>
            <p:cNvSpPr txBox="1"/>
            <p:nvPr/>
          </p:nvSpPr>
          <p:spPr>
            <a:xfrm>
              <a:off x="7023618" y="4949234"/>
              <a:ext cx="2015412" cy="52613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04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平行四边形 48"/>
            <p:cNvSpPr/>
            <p:nvPr/>
          </p:nvSpPr>
          <p:spPr>
            <a:xfrm flipH="1">
              <a:off x="8647666" y="4783667"/>
              <a:ext cx="1532033" cy="1065416"/>
            </a:xfrm>
            <a:prstGeom prst="parallelogram">
              <a:avLst>
                <a:gd name="adj" fmla="val 59014"/>
              </a:avLst>
            </a:prstGeom>
            <a:solidFill>
              <a:srgbClr val="FA3B0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447584" tIns="57150" rIns="447585" bIns="57150" spcCol="1270" anchor="ctr"/>
            <a:lstStyle/>
            <a:p>
              <a:pPr algn="ctr" defTabSz="2000250">
                <a:lnSpc>
                  <a:spcPct val="90000"/>
                </a:lnSpc>
                <a:spcAft>
                  <a:spcPct val="35000"/>
                </a:spcAft>
              </a:pPr>
              <a:endParaRPr lang="zh-CN" altLang="en-US" sz="4500"/>
            </a:p>
          </p:txBody>
        </p:sp>
        <p:sp>
          <p:nvSpPr>
            <p:cNvPr id="50" name="Freeform 10"/>
            <p:cNvSpPr>
              <a:spLocks noEditPoints="1"/>
            </p:cNvSpPr>
            <p:nvPr/>
          </p:nvSpPr>
          <p:spPr>
            <a:xfrm>
              <a:off x="9312515" y="5172683"/>
              <a:ext cx="312087" cy="397691"/>
            </a:xfrm>
            <a:custGeom>
              <a:avLst/>
              <a:gdLst/>
              <a:ahLst/>
              <a:cxnLst>
                <a:cxn ang="0">
                  <a:pos x="341561104" y="0"/>
                </a:cxn>
                <a:cxn ang="0">
                  <a:pos x="23226520" y="0"/>
                </a:cxn>
                <a:cxn ang="0">
                  <a:pos x="0" y="23122058"/>
                </a:cxn>
                <a:cxn ang="0">
                  <a:pos x="0" y="440684779"/>
                </a:cxn>
                <a:cxn ang="0">
                  <a:pos x="23226520" y="463806837"/>
                </a:cxn>
                <a:cxn ang="0">
                  <a:pos x="341561104" y="463806837"/>
                </a:cxn>
                <a:cxn ang="0">
                  <a:pos x="364787624" y="440684779"/>
                </a:cxn>
                <a:cxn ang="0">
                  <a:pos x="364787624" y="23122058"/>
                </a:cxn>
                <a:cxn ang="0">
                  <a:pos x="341561104" y="0"/>
                </a:cxn>
                <a:cxn ang="0">
                  <a:pos x="183077014" y="452925732"/>
                </a:cxn>
                <a:cxn ang="0">
                  <a:pos x="173513359" y="443404473"/>
                </a:cxn>
                <a:cxn ang="0">
                  <a:pos x="183077014" y="433884380"/>
                </a:cxn>
                <a:cxn ang="0">
                  <a:pos x="191274265" y="443404473"/>
                </a:cxn>
                <a:cxn ang="0">
                  <a:pos x="183077014" y="452925732"/>
                </a:cxn>
                <a:cxn ang="0">
                  <a:pos x="323800198" y="418922568"/>
                </a:cxn>
                <a:cxn ang="0">
                  <a:pos x="40987426" y="418922568"/>
                </a:cxn>
                <a:cxn ang="0">
                  <a:pos x="40987426" y="44884269"/>
                </a:cxn>
                <a:cxn ang="0">
                  <a:pos x="323800198" y="44884269"/>
                </a:cxn>
                <a:cxn ang="0">
                  <a:pos x="323800198" y="418922568"/>
                </a:cxn>
              </a:cxnLst>
              <a:rect l="0" t="0" r="0" b="0"/>
              <a:pathLst>
                <a:path w="267" h="341">
                  <a:moveTo>
                    <a:pt x="250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4"/>
                    <a:pt x="7" y="341"/>
                    <a:pt x="17" y="341"/>
                  </a:cubicBezTo>
                  <a:cubicBezTo>
                    <a:pt x="250" y="341"/>
                    <a:pt x="250" y="341"/>
                    <a:pt x="250" y="341"/>
                  </a:cubicBezTo>
                  <a:cubicBezTo>
                    <a:pt x="260" y="341"/>
                    <a:pt x="267" y="334"/>
                    <a:pt x="267" y="324"/>
                  </a:cubicBezTo>
                  <a:cubicBezTo>
                    <a:pt x="267" y="17"/>
                    <a:pt x="267" y="17"/>
                    <a:pt x="267" y="17"/>
                  </a:cubicBezTo>
                  <a:cubicBezTo>
                    <a:pt x="267" y="8"/>
                    <a:pt x="260" y="0"/>
                    <a:pt x="250" y="0"/>
                  </a:cubicBezTo>
                  <a:close/>
                  <a:moveTo>
                    <a:pt x="134" y="333"/>
                  </a:moveTo>
                  <a:cubicBezTo>
                    <a:pt x="130" y="333"/>
                    <a:pt x="127" y="330"/>
                    <a:pt x="127" y="326"/>
                  </a:cubicBezTo>
                  <a:cubicBezTo>
                    <a:pt x="127" y="322"/>
                    <a:pt x="130" y="319"/>
                    <a:pt x="134" y="319"/>
                  </a:cubicBezTo>
                  <a:cubicBezTo>
                    <a:pt x="137" y="319"/>
                    <a:pt x="140" y="322"/>
                    <a:pt x="140" y="326"/>
                  </a:cubicBezTo>
                  <a:cubicBezTo>
                    <a:pt x="140" y="330"/>
                    <a:pt x="137" y="333"/>
                    <a:pt x="134" y="333"/>
                  </a:cubicBezTo>
                  <a:close/>
                  <a:moveTo>
                    <a:pt x="237" y="308"/>
                  </a:moveTo>
                  <a:cubicBezTo>
                    <a:pt x="30" y="308"/>
                    <a:pt x="30" y="308"/>
                    <a:pt x="30" y="308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37" y="33"/>
                    <a:pt x="237" y="33"/>
                    <a:pt x="237" y="33"/>
                  </a:cubicBezTo>
                  <a:lnTo>
                    <a:pt x="237" y="30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Content Placeholder 2"/>
            <p:cNvSpPr txBox="1"/>
            <p:nvPr/>
          </p:nvSpPr>
          <p:spPr>
            <a:xfrm>
              <a:off x="3295996" y="5034261"/>
              <a:ext cx="2083396" cy="53084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121682" tIns="60841" rIns="121682" bIns="60841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20000"/>
                </a:spcBef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物流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+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金融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algn="ctr">
                <a:spcBef>
                  <a:spcPct val="20000"/>
                </a:spcBef>
                <a:buNone/>
              </a:pPr>
              <a:endPara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2024380" y="5875020"/>
            <a:ext cx="7548880" cy="4178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000" b="1" dirty="0">
                <a:latin typeface="微软雅黑" charset="0"/>
                <a:ea typeface="微软雅黑" charset="0"/>
                <a:sym typeface="+mn-ea"/>
              </a:rPr>
              <a:t>建立</a:t>
            </a:r>
            <a:r>
              <a:rPr lang="zh-CN" altLang="en-US" sz="2000" b="1" dirty="0" smtClean="0">
                <a:latin typeface="微软雅黑" charset="0"/>
                <a:ea typeface="微软雅黑" charset="0"/>
                <a:sym typeface="+mn-ea"/>
              </a:rPr>
              <a:t>标准化和系统化的服务流程提高订单运营效率，提升服务价值</a:t>
            </a:r>
            <a:endParaRPr lang="zh-CN" altLang="en-US" sz="2000" b="1" dirty="0">
              <a:latin typeface="微软雅黑" charset="0"/>
              <a:ea typeface="微软雅黑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FF4707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dirty="0">
                <a:solidFill>
                  <a:schemeClr val="tx1"/>
                </a:solidFill>
                <a:sym typeface="+mn-ea"/>
              </a:rPr>
              <a:t>201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-201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年销售业绩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l="6496" r="1739" b="7956"/>
          <a:stretch>
            <a:fillRect/>
          </a:stretch>
        </p:blipFill>
        <p:spPr>
          <a:xfrm>
            <a:off x="511175" y="3981450"/>
            <a:ext cx="5300345" cy="2644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rcRect l="5798"/>
          <a:stretch>
            <a:fillRect/>
          </a:stretch>
        </p:blipFill>
        <p:spPr>
          <a:xfrm>
            <a:off x="6642100" y="3974465"/>
            <a:ext cx="4962525" cy="27501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71982" y="5224056"/>
            <a:ext cx="1657350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</a:rPr>
              <a:t>年累计</a:t>
            </a:r>
            <a:r>
              <a:rPr lang="zh-CN" altLang="en-US" b="1" dirty="0">
                <a:solidFill>
                  <a:srgbClr val="C00000"/>
                </a:solidFill>
              </a:rPr>
              <a:t>盈利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500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万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228102" y="1119957"/>
          <a:ext cx="57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6087989" y="1057275"/>
          <a:ext cx="5760000" cy="2924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FF4707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dirty="0">
                <a:solidFill>
                  <a:schemeClr val="tx1"/>
                </a:solidFill>
                <a:sym typeface="+mn-ea"/>
              </a:rPr>
              <a:t>2016-2018年展望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7240" y="5219700"/>
            <a:ext cx="46024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0"/>
              <a:buChar char="l"/>
            </a:pPr>
            <a:r>
              <a:rPr lang="en-US" altLang="zh-CN" dirty="0"/>
              <a:t>2018</a:t>
            </a:r>
            <a:r>
              <a:rPr lang="zh-CN" altLang="en-US" dirty="0"/>
              <a:t>年实现平台</a:t>
            </a:r>
            <a:r>
              <a:rPr lang="zh-CN" altLang="en-US" dirty="0" smtClean="0"/>
              <a:t>交易额</a:t>
            </a:r>
            <a:r>
              <a:rPr lang="en-US" altLang="zh-CN" dirty="0" smtClean="0"/>
              <a:t>1200</a:t>
            </a:r>
            <a:r>
              <a:rPr lang="zh-CN" altLang="en-US" dirty="0"/>
              <a:t>亿，交易</a:t>
            </a:r>
            <a:r>
              <a:rPr lang="zh-CN" altLang="en-US" dirty="0" smtClean="0"/>
              <a:t>量</a:t>
            </a:r>
            <a:r>
              <a:rPr lang="en-US" altLang="zh-CN" dirty="0" smtClean="0"/>
              <a:t>1800</a:t>
            </a:r>
            <a:r>
              <a:rPr lang="zh-CN" altLang="en-US" dirty="0"/>
              <a:t>万吨，毛利</a:t>
            </a:r>
            <a:r>
              <a:rPr lang="zh-CN" altLang="en-US" dirty="0" smtClean="0"/>
              <a:t>突破</a:t>
            </a:r>
            <a:r>
              <a:rPr lang="en-US" altLang="zh-CN" dirty="0" smtClean="0"/>
              <a:t>1.8</a:t>
            </a:r>
            <a:r>
              <a:rPr lang="zh-CN" altLang="en-US" dirty="0" smtClean="0"/>
              <a:t>亿</a:t>
            </a:r>
            <a:endParaRPr lang="zh-CN" altLang="en-US" dirty="0"/>
          </a:p>
        </p:txBody>
      </p:sp>
      <p:graphicFrame>
        <p:nvGraphicFramePr>
          <p:cNvPr id="7" name="图表 6"/>
          <p:cNvGraphicFramePr/>
          <p:nvPr/>
        </p:nvGraphicFramePr>
        <p:xfrm>
          <a:off x="6286603" y="420569"/>
          <a:ext cx="5760000" cy="3203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0" name="图表 9"/>
          <p:cNvGraphicFramePr/>
          <p:nvPr/>
        </p:nvGraphicFramePr>
        <p:xfrm>
          <a:off x="163707" y="1424476"/>
          <a:ext cx="5760000" cy="318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图表 10"/>
          <p:cNvGraphicFramePr/>
          <p:nvPr/>
        </p:nvGraphicFramePr>
        <p:xfrm>
          <a:off x="6229656" y="3617775"/>
          <a:ext cx="5760000" cy="3203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0925153645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a"/>
  <p:tag name="KSO_WM_UNIT_INDEX" val="1"/>
  <p:tag name="KSO_WM_UNIT_ID" val="custom160190_10*a*1"/>
  <p:tag name="KSO_WM_UNIT_CLEAR" val="1"/>
  <p:tag name="KSO_WM_UNIT_LAYERLEVEL" val="1"/>
  <p:tag name="KSO_WM_UNIT_ISCONTENTSTITLE" val="1"/>
  <p:tag name="KSO_WM_UNIT_VALUE" val="5"/>
  <p:tag name="KSO_WM_UNIT_HIGHLIGHT" val="0"/>
  <p:tag name="KSO_WM_UNIT_COMPATIBLE" val="0"/>
  <p:tag name="KSO_WM_UNIT_PRESET_TEXT" val="Content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0_10*i*11"/>
  <p:tag name="KSO_WM_TEMPLATE_CATEGORY" val="custom"/>
  <p:tag name="KSO_WM_TEMPLATE_INDEX" val="16019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i"/>
  <p:tag name="KSO_WM_UNIT_INDEX" val="1_1"/>
  <p:tag name="KSO_WM_UNIT_ID" val="custom160190_10*l_i*1_1"/>
  <p:tag name="KSO_WM_UNIT_CLEAR" val="1"/>
  <p:tag name="KSO_WM_UNIT_LAYERLEVEL" val="1_1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i"/>
  <p:tag name="KSO_WM_UNIT_INDEX" val="1_2"/>
  <p:tag name="KSO_WM_UNIT_ID" val="custom160190_10*l_i*1_2"/>
  <p:tag name="KSO_WM_UNIT_CLEAR" val="1"/>
  <p:tag name="KSO_WM_UNIT_LAYERLEVEL" val="1_1"/>
  <p:tag name="KSO_WM_DIAGRAM_GROUP_CODE" val="l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h_f"/>
  <p:tag name="KSO_WM_UNIT_INDEX" val="1_1_1"/>
  <p:tag name="KSO_WM_UNIT_ID" val="custom160190_10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0_10*i*18"/>
  <p:tag name="KSO_WM_TEMPLATE_CATEGORY" val="custom"/>
  <p:tag name="KSO_WM_TEMPLATE_INDEX" val="160190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i"/>
  <p:tag name="KSO_WM_UNIT_INDEX" val="1_3"/>
  <p:tag name="KSO_WM_UNIT_ID" val="custom160190_10*l_i*1_3"/>
  <p:tag name="KSO_WM_UNIT_CLEAR" val="1"/>
  <p:tag name="KSO_WM_UNIT_LAYERLEVEL" val="1_1"/>
  <p:tag name="KSO_WM_DIAGRAM_GROUP_CODE" val="l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i"/>
  <p:tag name="KSO_WM_UNIT_INDEX" val="1_4"/>
  <p:tag name="KSO_WM_UNIT_ID" val="custom160190_10*l_i*1_4"/>
  <p:tag name="KSO_WM_UNIT_CLEAR" val="1"/>
  <p:tag name="KSO_WM_UNIT_LAYERLEVEL" val="1_1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h_f"/>
  <p:tag name="KSO_WM_UNIT_INDEX" val="1_2_1"/>
  <p:tag name="KSO_WM_UNIT_ID" val="custom160190_10*l_h_f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0_10*i*25"/>
  <p:tag name="KSO_WM_TEMPLATE_CATEGORY" val="custom"/>
  <p:tag name="KSO_WM_TEMPLATE_INDEX" val="160190"/>
</p:tagLst>
</file>

<file path=ppt/tags/tag2.xml><?xml version="1.0" encoding="utf-8"?>
<p:tagLst xmlns:p="http://schemas.openxmlformats.org/presentationml/2006/main">
  <p:tag name="MH" val="20150925153645"/>
  <p:tag name="MH_LIBRARY" val="GRAPHIC"/>
  <p:tag name="MH_TYPE" val="Other"/>
  <p:tag name="MH_ORDER" val="2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i"/>
  <p:tag name="KSO_WM_UNIT_INDEX" val="1_5"/>
  <p:tag name="KSO_WM_UNIT_ID" val="custom160190_10*l_i*1_5"/>
  <p:tag name="KSO_WM_UNIT_CLEAR" val="1"/>
  <p:tag name="KSO_WM_UNIT_LAYERLEVEL" val="1_1"/>
  <p:tag name="KSO_WM_DIAGRAM_GROUP_CODE" val="l1-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i"/>
  <p:tag name="KSO_WM_UNIT_INDEX" val="1_6"/>
  <p:tag name="KSO_WM_UNIT_ID" val="custom160190_10*l_i*1_6"/>
  <p:tag name="KSO_WM_UNIT_CLEAR" val="1"/>
  <p:tag name="KSO_WM_UNIT_LAYERLEVEL" val="1_1"/>
  <p:tag name="KSO_WM_DIAGRAM_GROUP_CODE" val="l1-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h_f"/>
  <p:tag name="KSO_WM_UNIT_INDEX" val="1_3_1"/>
  <p:tag name="KSO_WM_UNIT_ID" val="custom160190_10*l_h_f*1_3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0_10*i*32"/>
  <p:tag name="KSO_WM_TEMPLATE_CATEGORY" val="custom"/>
  <p:tag name="KSO_WM_TEMPLATE_INDEX" val="160190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i"/>
  <p:tag name="KSO_WM_UNIT_INDEX" val="1_7"/>
  <p:tag name="KSO_WM_UNIT_ID" val="custom160190_10*l_i*1_7"/>
  <p:tag name="KSO_WM_UNIT_CLEAR" val="1"/>
  <p:tag name="KSO_WM_UNIT_LAYERLEVEL" val="1_1"/>
  <p:tag name="KSO_WM_DIAGRAM_GROUP_CODE" val="l1-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i"/>
  <p:tag name="KSO_WM_UNIT_INDEX" val="1_8"/>
  <p:tag name="KSO_WM_UNIT_ID" val="custom160190_10*l_i*1_8"/>
  <p:tag name="KSO_WM_UNIT_CLEAR" val="1"/>
  <p:tag name="KSO_WM_UNIT_LAYERLEVEL" val="1_1"/>
  <p:tag name="KSO_WM_DIAGRAM_GROUP_CODE" val="l1-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h_f"/>
  <p:tag name="KSO_WM_UNIT_INDEX" val="1_4_1"/>
  <p:tag name="KSO_WM_UNIT_ID" val="custom160190_10*l_h_f*1_4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0_10*i*39"/>
  <p:tag name="KSO_WM_TEMPLATE_CATEGORY" val="custom"/>
  <p:tag name="KSO_WM_TEMPLATE_INDEX" val="160190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i"/>
  <p:tag name="KSO_WM_UNIT_INDEX" val="1_9"/>
  <p:tag name="KSO_WM_UNIT_ID" val="custom160190_10*l_i*1_9"/>
  <p:tag name="KSO_WM_UNIT_CLEAR" val="1"/>
  <p:tag name="KSO_WM_UNIT_LAYERLEVEL" val="1_1"/>
  <p:tag name="KSO_WM_DIAGRAM_GROUP_CODE" val="l1-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i"/>
  <p:tag name="KSO_WM_UNIT_INDEX" val="1_10"/>
  <p:tag name="KSO_WM_UNIT_ID" val="custom160190_10*l_i*1_10"/>
  <p:tag name="KSO_WM_UNIT_CLEAR" val="1"/>
  <p:tag name="KSO_WM_UNIT_LAYERLEVEL" val="1_1"/>
  <p:tag name="KSO_WM_DIAGRAM_GROUP_CODE" val="l1-1"/>
</p:tagLst>
</file>

<file path=ppt/tags/tag3.xml><?xml version="1.0" encoding="utf-8"?>
<p:tagLst xmlns:p="http://schemas.openxmlformats.org/presentationml/2006/main">
  <p:tag name="MH" val="20150925153645"/>
  <p:tag name="MH_LIBRARY" val="GRAPHIC"/>
  <p:tag name="MH_TYPE" val="Other"/>
  <p:tag name="MH_ORDER" val="1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h_f"/>
  <p:tag name="KSO_WM_UNIT_INDEX" val="1_5_1"/>
  <p:tag name="KSO_WM_UNIT_ID" val="custom160190_10*l_h_f*1_5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0_10*i*25"/>
  <p:tag name="KSO_WM_TEMPLATE_CATEGORY" val="custom"/>
  <p:tag name="KSO_WM_TEMPLATE_INDEX" val="160190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i"/>
  <p:tag name="KSO_WM_UNIT_INDEX" val="1_5"/>
  <p:tag name="KSO_WM_UNIT_ID" val="custom160190_10*l_i*1_5"/>
  <p:tag name="KSO_WM_UNIT_CLEAR" val="1"/>
  <p:tag name="KSO_WM_UNIT_LAYERLEVEL" val="1_1"/>
  <p:tag name="KSO_WM_DIAGRAM_GROUP_CODE" val="l1-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i"/>
  <p:tag name="KSO_WM_UNIT_INDEX" val="1_6"/>
  <p:tag name="KSO_WM_UNIT_ID" val="custom160190_10*l_i*1_6"/>
  <p:tag name="KSO_WM_UNIT_CLEAR" val="1"/>
  <p:tag name="KSO_WM_UNIT_LAYERLEVEL" val="1_1"/>
  <p:tag name="KSO_WM_DIAGRAM_GROUP_CODE" val="l1-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h_f"/>
  <p:tag name="KSO_WM_UNIT_INDEX" val="1_3_1"/>
  <p:tag name="KSO_WM_UNIT_ID" val="custom160190_10*l_h_f*1_3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0_10*i*25"/>
  <p:tag name="KSO_WM_TEMPLATE_CATEGORY" val="custom"/>
  <p:tag name="KSO_WM_TEMPLATE_INDEX" val="160190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i"/>
  <p:tag name="KSO_WM_UNIT_INDEX" val="1_5"/>
  <p:tag name="KSO_WM_UNIT_ID" val="custom160190_10*l_i*1_5"/>
  <p:tag name="KSO_WM_UNIT_CLEAR" val="1"/>
  <p:tag name="KSO_WM_UNIT_LAYERLEVEL" val="1_1"/>
  <p:tag name="KSO_WM_DIAGRAM_GROUP_CODE" val="l1-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i"/>
  <p:tag name="KSO_WM_UNIT_INDEX" val="1_6"/>
  <p:tag name="KSO_WM_UNIT_ID" val="custom160190_10*l_i*1_6"/>
  <p:tag name="KSO_WM_UNIT_CLEAR" val="1"/>
  <p:tag name="KSO_WM_UNIT_LAYERLEVEL" val="1_1"/>
  <p:tag name="KSO_WM_DIAGRAM_GROUP_CODE" val="l1-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h_f"/>
  <p:tag name="KSO_WM_UNIT_INDEX" val="1_3_1"/>
  <p:tag name="KSO_WM_UNIT_ID" val="custom160190_10*l_h_f*1_3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0_10*i*32"/>
  <p:tag name="KSO_WM_TEMPLATE_CATEGORY" val="custom"/>
  <p:tag name="KSO_WM_TEMPLATE_INDEX" val="160190"/>
</p:tagLst>
</file>

<file path=ppt/tags/tag4.xml><?xml version="1.0" encoding="utf-8"?>
<p:tagLst xmlns:p="http://schemas.openxmlformats.org/presentationml/2006/main">
  <p:tag name="MH" val="20150925153645"/>
  <p:tag name="MH_LIBRARY" val="GRAPHIC"/>
  <p:tag name="MH_TYPE" val="Other"/>
  <p:tag name="MH_ORDER" val="2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i"/>
  <p:tag name="KSO_WM_UNIT_INDEX" val="1_7"/>
  <p:tag name="KSO_WM_UNIT_ID" val="custom160190_10*l_i*1_7"/>
  <p:tag name="KSO_WM_UNIT_CLEAR" val="1"/>
  <p:tag name="KSO_WM_UNIT_LAYERLEVEL" val="1_1"/>
  <p:tag name="KSO_WM_DIAGRAM_GROUP_CODE" val="l1-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i"/>
  <p:tag name="KSO_WM_UNIT_INDEX" val="1_8"/>
  <p:tag name="KSO_WM_UNIT_ID" val="custom160190_10*l_i*1_8"/>
  <p:tag name="KSO_WM_UNIT_CLEAR" val="1"/>
  <p:tag name="KSO_WM_UNIT_LAYERLEVEL" val="1_1"/>
  <p:tag name="KSO_WM_DIAGRAM_GROUP_CODE" val="l1-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h_f"/>
  <p:tag name="KSO_WM_UNIT_INDEX" val="1_4_1"/>
  <p:tag name="KSO_WM_UNIT_ID" val="custom160190_10*l_h_f*1_4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0_10*i*32"/>
  <p:tag name="KSO_WM_TEMPLATE_CATEGORY" val="custom"/>
  <p:tag name="KSO_WM_TEMPLATE_INDEX" val="160190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i"/>
  <p:tag name="KSO_WM_UNIT_INDEX" val="1_7"/>
  <p:tag name="KSO_WM_UNIT_ID" val="custom160190_10*l_i*1_7"/>
  <p:tag name="KSO_WM_UNIT_CLEAR" val="1"/>
  <p:tag name="KSO_WM_UNIT_LAYERLEVEL" val="1_1"/>
  <p:tag name="KSO_WM_DIAGRAM_GROUP_CODE" val="l1-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i"/>
  <p:tag name="KSO_WM_UNIT_INDEX" val="1_8"/>
  <p:tag name="KSO_WM_UNIT_ID" val="custom160190_10*l_i*1_8"/>
  <p:tag name="KSO_WM_UNIT_CLEAR" val="1"/>
  <p:tag name="KSO_WM_UNIT_LAYERLEVEL" val="1_1"/>
  <p:tag name="KSO_WM_DIAGRAM_GROUP_CODE" val="l1-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h_f"/>
  <p:tag name="KSO_WM_UNIT_INDEX" val="1_4_1"/>
  <p:tag name="KSO_WM_UNIT_ID" val="custom160190_10*l_h_f*1_4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47.xml><?xml version="1.0" encoding="utf-8"?>
<p:tagLst xmlns:p="http://schemas.openxmlformats.org/presentationml/2006/main">
  <p:tag name="KSO_WM_TEMPLATE_CATEGORY" val="custom"/>
  <p:tag name="KSO_WM_TEMPLATE_INDEX" val="160190"/>
  <p:tag name="KSO_WM_TAG_VERSION" val="1.0"/>
  <p:tag name="KSO_WM_SLIDE_ID" val="custom160190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a"/>
  <p:tag name="KSO_WM_UNIT_INDEX" val="1"/>
  <p:tag name="KSO_WM_UNIT_ID" val="custom160190_27*a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9.xml><?xml version="1.0" encoding="utf-8"?>
<p:tagLst xmlns:p="http://schemas.openxmlformats.org/presentationml/2006/main">
  <p:tag name="KSO_WM_TEMPLATE_CATEGORY" val="custom"/>
  <p:tag name="KSO_WM_TEMPLATE_INDEX" val="160190"/>
  <p:tag name="KSO_WM_TAG_VERSION" val="1.0"/>
  <p:tag name="KSO_WM_SLIDE_ID" val="custom160190_27"/>
  <p:tag name="KSO_WM_SLIDE_INDEX" val="27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27*142"/>
  <p:tag name="KSO_WM_SLIDE_SIZE" val="906*336"/>
</p:tagLst>
</file>

<file path=ppt/tags/tag5.xml><?xml version="1.0" encoding="utf-8"?>
<p:tagLst xmlns:p="http://schemas.openxmlformats.org/presentationml/2006/main">
  <p:tag name="MH" val="20150925142203"/>
  <p:tag name="MH_LIBRARY" val="GRAPHIC"/>
  <p:tag name="MH_ORDER" val="图片 6"/>
  <p:tag name="KSO_WM_TAG_VERSION" val="1.0"/>
  <p:tag name="KSO_WM_BEAUTIFY_FLAG" val="#wm#"/>
  <p:tag name="KSO_WM_UNIT_TYPE" val="i"/>
  <p:tag name="KSO_WM_UNIT_ID" val="258*i*0"/>
  <p:tag name="KSO_WM_TEMPLATE_CATEGORY" val="custom"/>
  <p:tag name="KSO_WM_TEMPLATE_INDEX" val="160115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a"/>
  <p:tag name="KSO_WM_UNIT_INDEX" val="1"/>
  <p:tag name="KSO_WM_UNIT_ID" val="custom160190_27*a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p="http://schemas.openxmlformats.org/presentationml/2006/main">
  <p:tag name="KSO_WM_TEMPLATE_CATEGORY" val="custom"/>
  <p:tag name="KSO_WM_TEMPLATE_INDEX" val="160190"/>
  <p:tag name="KSO_WM_TAG_VERSION" val="1.0"/>
  <p:tag name="KSO_WM_SLIDE_ID" val="custom160190_27"/>
  <p:tag name="KSO_WM_SLIDE_INDEX" val="27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27*142"/>
  <p:tag name="KSO_WM_SLIDE_SIZE" val="906*336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a"/>
  <p:tag name="KSO_WM_UNIT_INDEX" val="1"/>
  <p:tag name="KSO_WM_UNIT_ID" val="custom160190_27*a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3.xml><?xml version="1.0" encoding="utf-8"?>
<p:tagLst xmlns:p="http://schemas.openxmlformats.org/presentationml/2006/main">
  <p:tag name="KSO_WM_TEMPLATE_CATEGORY" val="custom"/>
  <p:tag name="KSO_WM_TEMPLATE_INDEX" val="160190"/>
  <p:tag name="KSO_WM_TAG_VERSION" val="1.0"/>
  <p:tag name="KSO_WM_SLIDE_ID" val="custom160190_27"/>
  <p:tag name="KSO_WM_SLIDE_INDEX" val="27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27*142"/>
  <p:tag name="KSO_WM_SLIDE_SIZE" val="906*336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a"/>
  <p:tag name="KSO_WM_UNIT_INDEX" val="1"/>
  <p:tag name="KSO_WM_UNIT_ID" val="custom160190_27*a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5.xml><?xml version="1.0" encoding="utf-8"?>
<p:tagLst xmlns:p="http://schemas.openxmlformats.org/presentationml/2006/main">
  <p:tag name="KSO_WM_TEMPLATE_CATEGORY" val="custom"/>
  <p:tag name="KSO_WM_TEMPLATE_INDEX" val="160190"/>
  <p:tag name="KSO_WM_TAG_VERSION" val="1.0"/>
  <p:tag name="KSO_WM_SLIDE_ID" val="custom160190_27"/>
  <p:tag name="KSO_WM_SLIDE_INDEX" val="27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27*142"/>
  <p:tag name="KSO_WM_SLIDE_SIZE" val="906*336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a"/>
  <p:tag name="KSO_WM_UNIT_INDEX" val="1"/>
  <p:tag name="KSO_WM_UNIT_ID" val="custom160190_27*a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7.xml><?xml version="1.0" encoding="utf-8"?>
<p:tagLst xmlns:p="http://schemas.openxmlformats.org/presentationml/2006/main">
  <p:tag name="KSO_WM_TEMPLATE_CATEGORY" val="custom"/>
  <p:tag name="KSO_WM_TEMPLATE_INDEX" val="160190"/>
  <p:tag name="KSO_WM_TAG_VERSION" val="1.0"/>
  <p:tag name="KSO_WM_SLIDE_ID" val="custom160190_27"/>
  <p:tag name="KSO_WM_SLIDE_INDEX" val="27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27*142"/>
  <p:tag name="KSO_WM_SLIDE_SIZE" val="906*336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a"/>
  <p:tag name="KSO_WM_UNIT_INDEX" val="1"/>
  <p:tag name="KSO_WM_UNIT_ID" val="custom160190_27*a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9.xml><?xml version="1.0" encoding="utf-8"?>
<p:tagLst xmlns:p="http://schemas.openxmlformats.org/presentationml/2006/main">
  <p:tag name="KSO_WM_TEMPLATE_CATEGORY" val="custom"/>
  <p:tag name="KSO_WM_TEMPLATE_INDEX" val="160190"/>
  <p:tag name="KSO_WM_TAG_VERSION" val="1.0"/>
  <p:tag name="KSO_WM_SLIDE_ID" val="custom160190_27"/>
  <p:tag name="KSO_WM_SLIDE_INDEX" val="27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27*142"/>
  <p:tag name="KSO_WM_SLIDE_SIZE" val="906*336"/>
</p:tagLst>
</file>

<file path=ppt/tags/tag6.xml><?xml version="1.0" encoding="utf-8"?>
<p:tagLst xmlns:p="http://schemas.openxmlformats.org/presentationml/2006/main">
  <p:tag name="KSO_WM_TEMPLATE_THUMBS_INDEX" val="1、3、8、11、19、21、23、24、25"/>
  <p:tag name="KSO_WM_TEMPLATE_CATEGORY" val="custom"/>
  <p:tag name="KSO_WM_TEMPLATE_INDEX" val="160190"/>
  <p:tag name="KSO_WM_TAG_VERSION" val="1.0"/>
  <p:tag name="KSO_WM_SLIDE_ID" val="custom16019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a"/>
  <p:tag name="KSO_WM_UNIT_INDEX" val="1"/>
  <p:tag name="KSO_WM_UNIT_ID" val="custom160190_27*a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1.xml><?xml version="1.0" encoding="utf-8"?>
<p:tagLst xmlns:p="http://schemas.openxmlformats.org/presentationml/2006/main">
  <p:tag name="KSO_WM_TEMPLATE_CATEGORY" val="custom"/>
  <p:tag name="KSO_WM_TEMPLATE_INDEX" val="160190"/>
  <p:tag name="KSO_WM_TAG_VERSION" val="1.0"/>
  <p:tag name="KSO_WM_SLIDE_ID" val="custom160190_27"/>
  <p:tag name="KSO_WM_SLIDE_INDEX" val="27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27*142"/>
  <p:tag name="KSO_WM_SLIDE_SIZE" val="906*336"/>
</p:tagLst>
</file>

<file path=ppt/tags/tag62.xml><?xml version="1.0" encoding="utf-8"?>
<p:tagLst xmlns:p="http://schemas.openxmlformats.org/presentationml/2006/main">
  <p:tag name="MH_TYPE" val="#NeiR#"/>
  <p:tag name="MH_NUMBER" val="6"/>
  <p:tag name="MH_CATEGORY" val="#BingLLB#"/>
  <p:tag name="MH_LAYOUT" val="SubTitleText"/>
  <p:tag name="MH" val="20151110144811"/>
  <p:tag name="MH_LIBRARY" val="GRAPHIC"/>
  <p:tag name="KSO_WM_TEMPLATE_CATEGORY" val="custom"/>
  <p:tag name="KSO_WM_TEMPLATE_INDEX" val="160190"/>
  <p:tag name="KSO_WM_TAG_VERSION" val="1.0"/>
  <p:tag name="KSO_WM_SLIDE_ID" val="custom160190_22"/>
  <p:tag name="KSO_WM_SLIDE_INDEX" val="22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250*140"/>
  <p:tag name="KSO_WM_SLIDE_SIZE" val="460*327"/>
  <p:tag name="KSO_WM_DIAGRAM_GROUP_CODE" val="l1-3"/>
</p:tagLst>
</file>

<file path=ppt/tags/tag63.xml><?xml version="1.0" encoding="utf-8"?>
<p:tagLst xmlns:p="http://schemas.openxmlformats.org/presentationml/2006/main">
  <p:tag name="MH_TYPE" val="#NeiR#"/>
  <p:tag name="MH_NUMBER" val="6"/>
  <p:tag name="MH_CATEGORY" val="#BingLLB#"/>
  <p:tag name="MH_LAYOUT" val="SubTitleText"/>
  <p:tag name="MH" val="20151110144811"/>
  <p:tag name="MH_LIBRARY" val="GRAPHIC"/>
  <p:tag name="KSO_WM_TEMPLATE_CATEGORY" val="custom"/>
  <p:tag name="KSO_WM_TEMPLATE_INDEX" val="160190"/>
  <p:tag name="KSO_WM_TAG_VERSION" val="1.0"/>
  <p:tag name="KSO_WM_SLIDE_ID" val="custom160190_22"/>
  <p:tag name="KSO_WM_SLIDE_INDEX" val="22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250*140"/>
  <p:tag name="KSO_WM_SLIDE_SIZE" val="460*327"/>
  <p:tag name="KSO_WM_DIAGRAM_GROUP_CODE" val="l1-3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a"/>
  <p:tag name="KSO_WM_UNIT_INDEX" val="1"/>
  <p:tag name="KSO_WM_UNIT_ID" val="custom160190_27*a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5.xml><?xml version="1.0" encoding="utf-8"?>
<p:tagLst xmlns:p="http://schemas.openxmlformats.org/presentationml/2006/main">
  <p:tag name="KSO_WM_TEMPLATE_CATEGORY" val="custom"/>
  <p:tag name="KSO_WM_TEMPLATE_INDEX" val="160190"/>
  <p:tag name="KSO_WM_TAG_VERSION" val="1.0"/>
  <p:tag name="KSO_WM_SLIDE_ID" val="custom160190_27"/>
  <p:tag name="KSO_WM_SLIDE_INDEX" val="27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27*142"/>
  <p:tag name="KSO_WM_SLIDE_SIZE" val="906*336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a"/>
  <p:tag name="KSO_WM_UNIT_INDEX" val="1"/>
  <p:tag name="KSO_WM_UNIT_ID" val="custom160190_27*a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7.xml><?xml version="1.0" encoding="utf-8"?>
<p:tagLst xmlns:p="http://schemas.openxmlformats.org/presentationml/2006/main">
  <p:tag name="KSO_WM_TEMPLATE_CATEGORY" val="custom"/>
  <p:tag name="KSO_WM_TEMPLATE_INDEX" val="160190"/>
  <p:tag name="KSO_WM_TAG_VERSION" val="1.0"/>
  <p:tag name="KSO_WM_SLIDE_ID" val="custom160190_27"/>
  <p:tag name="KSO_WM_SLIDE_INDEX" val="27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27*142"/>
  <p:tag name="KSO_WM_SLIDE_SIZE" val="906*336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a"/>
  <p:tag name="KSO_WM_UNIT_INDEX" val="1"/>
  <p:tag name="KSO_WM_UNIT_ID" val="custom160190_27*a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9.xml><?xml version="1.0" encoding="utf-8"?>
<p:tagLst xmlns:p="http://schemas.openxmlformats.org/presentationml/2006/main">
  <p:tag name="KSO_WM_TEMPLATE_CATEGORY" val="custom"/>
  <p:tag name="KSO_WM_TEMPLATE_INDEX" val="160190"/>
  <p:tag name="KSO_WM_TAG_VERSION" val="1.0"/>
  <p:tag name="KSO_WM_SLIDE_ID" val="custom160190_27"/>
  <p:tag name="KSO_WM_SLIDE_INDEX" val="27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27*142"/>
  <p:tag name="KSO_WM_SLIDE_SIZE" val="906*336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0_10*i*0"/>
  <p:tag name="KSO_WM_TEMPLATE_CATEGORY" val="custom"/>
  <p:tag name="KSO_WM_TEMPLATE_INDEX" val="160190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5"/>
  <p:tag name="KSO_WM_UNIT_TYPE" val="a"/>
  <p:tag name="KSO_WM_UNIT_INDEX" val="1"/>
  <p:tag name="KSO_WM_UNIT_ID" val="custom160115_30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THANK YOU ."/>
</p:tagLst>
</file>

<file path=ppt/tags/tag71.xml><?xml version="1.0" encoding="utf-8"?>
<p:tagLst xmlns:p="http://schemas.openxmlformats.org/presentationml/2006/main">
  <p:tag name="MH" val="20150925142203"/>
  <p:tag name="MH_LIBRARY" val="GRAPHIC"/>
  <p:tag name="KSO_WM_TEMPLATE_CATEGORY" val="custom"/>
  <p:tag name="KSO_WM_TEMPLATE_INDEX" val="160115"/>
  <p:tag name="KSO_WM_SLIDE_ID" val="custom160115_29"/>
  <p:tag name="KSO_WM_SLIDE_INDEX" val="29"/>
  <p:tag name="KSO_WM_SLIDE_ITEM_CNT" val="1"/>
  <p:tag name="KSO_WM_SLIDE_TYPE" val="endPage"/>
  <p:tag name="KSO_WM_BEAUTIFY_FLAG" val="#wm#"/>
  <p:tag name="KSO_WM_TAG_VERSION" val="1.0"/>
  <p:tag name="KSO_WM_SLIDE_LAYOUT" val="a"/>
  <p:tag name="KSO_WM_SLIDE_LAYOUT_CNT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0_10*i*3"/>
  <p:tag name="KSO_WM_TEMPLATE_CATEGORY" val="custom"/>
  <p:tag name="KSO_WM_TEMPLATE_INDEX" val="16019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0_10*i*4"/>
  <p:tag name="KSO_WM_TEMPLATE_CATEGORY" val="custom"/>
  <p:tag name="KSO_WM_TEMPLATE_INDEX" val="160190"/>
</p:tagLst>
</file>

<file path=ppt/theme/theme1.xml><?xml version="1.0" encoding="utf-8"?>
<a:theme xmlns:a="http://schemas.openxmlformats.org/drawingml/2006/main" name="向天歌稻壳儿模板23XIN - 副本">
  <a:themeElements>
    <a:clrScheme name="自定义 15">
      <a:dk1>
        <a:srgbClr val="4B4B4B"/>
      </a:dk1>
      <a:lt1>
        <a:srgbClr val="FFFFFF"/>
      </a:lt1>
      <a:dk2>
        <a:srgbClr val="4B4B4B"/>
      </a:dk2>
      <a:lt2>
        <a:srgbClr val="FFFFFF"/>
      </a:lt2>
      <a:accent1>
        <a:srgbClr val="EEA126"/>
      </a:accent1>
      <a:accent2>
        <a:srgbClr val="B1AB63"/>
      </a:accent2>
      <a:accent3>
        <a:srgbClr val="32A49D"/>
      </a:accent3>
      <a:accent4>
        <a:srgbClr val="618699"/>
      </a:accent4>
      <a:accent5>
        <a:srgbClr val="AD8C6B"/>
      </a:accent5>
      <a:accent6>
        <a:srgbClr val="9E7A9B"/>
      </a:accent6>
      <a:hlink>
        <a:srgbClr val="D93F60"/>
      </a:hlink>
      <a:folHlink>
        <a:srgbClr val="BABD91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向天歌稻壳儿模板23XIN - 副本">
  <a:themeElements>
    <a:clrScheme name="自定义 15">
      <a:dk1>
        <a:srgbClr val="4B4B4B"/>
      </a:dk1>
      <a:lt1>
        <a:srgbClr val="FFFFFF"/>
      </a:lt1>
      <a:dk2>
        <a:srgbClr val="4B4B4B"/>
      </a:dk2>
      <a:lt2>
        <a:srgbClr val="FFFFFF"/>
      </a:lt2>
      <a:accent1>
        <a:srgbClr val="EEA126"/>
      </a:accent1>
      <a:accent2>
        <a:srgbClr val="B1AB63"/>
      </a:accent2>
      <a:accent3>
        <a:srgbClr val="32A49D"/>
      </a:accent3>
      <a:accent4>
        <a:srgbClr val="618699"/>
      </a:accent4>
      <a:accent5>
        <a:srgbClr val="AD8C6B"/>
      </a:accent5>
      <a:accent6>
        <a:srgbClr val="9E7A9B"/>
      </a:accent6>
      <a:hlink>
        <a:srgbClr val="D93F60"/>
      </a:hlink>
      <a:folHlink>
        <a:srgbClr val="BABD91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向天歌稻壳儿模板23XIN - 副本">
  <a:themeElements>
    <a:clrScheme name="自定义 15">
      <a:dk1>
        <a:srgbClr val="4B4B4B"/>
      </a:dk1>
      <a:lt1>
        <a:srgbClr val="FFFFFF"/>
      </a:lt1>
      <a:dk2>
        <a:srgbClr val="4B4B4B"/>
      </a:dk2>
      <a:lt2>
        <a:srgbClr val="FFFFFF"/>
      </a:lt2>
      <a:accent1>
        <a:srgbClr val="EEA126"/>
      </a:accent1>
      <a:accent2>
        <a:srgbClr val="B1AB63"/>
      </a:accent2>
      <a:accent3>
        <a:srgbClr val="32A49D"/>
      </a:accent3>
      <a:accent4>
        <a:srgbClr val="618699"/>
      </a:accent4>
      <a:accent5>
        <a:srgbClr val="AD8C6B"/>
      </a:accent5>
      <a:accent6>
        <a:srgbClr val="9E7A9B"/>
      </a:accent6>
      <a:hlink>
        <a:srgbClr val="D93F60"/>
      </a:hlink>
      <a:folHlink>
        <a:srgbClr val="BABD91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自定义 217">
      <a:dk1>
        <a:srgbClr val="5F5F5F"/>
      </a:dk1>
      <a:lt1>
        <a:srgbClr val="FFFFFF"/>
      </a:lt1>
      <a:dk2>
        <a:srgbClr val="4D4D4D"/>
      </a:dk2>
      <a:lt2>
        <a:srgbClr val="FFFFFF"/>
      </a:lt2>
      <a:accent1>
        <a:srgbClr val="47B6E7"/>
      </a:accent1>
      <a:accent2>
        <a:srgbClr val="628EE3"/>
      </a:accent2>
      <a:accent3>
        <a:srgbClr val="2BC3B5"/>
      </a:accent3>
      <a:accent4>
        <a:srgbClr val="92D050"/>
      </a:accent4>
      <a:accent5>
        <a:srgbClr val="CEB9A3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1984</Words>
  <Application>WPS 演示</Application>
  <PresentationFormat>宽屏</PresentationFormat>
  <Paragraphs>316</Paragraphs>
  <Slides>15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向天歌稻壳儿模板23XIN - 副本</vt:lpstr>
      <vt:lpstr>1_向天歌稻壳儿模板23XIN - 副本</vt:lpstr>
      <vt:lpstr>2_向天歌稻壳儿模板23XIN - 副本</vt:lpstr>
      <vt:lpstr>1_Office 主题</vt:lpstr>
      <vt:lpstr>PowerPoint 演示文稿</vt:lpstr>
      <vt:lpstr>PowerPoint 演示文稿</vt:lpstr>
      <vt:lpstr>中国化纤纺织市场规模</vt:lpstr>
      <vt:lpstr>中国纺织化纤产业结构</vt:lpstr>
      <vt:lpstr>行业痛点</vt:lpstr>
      <vt:lpstr>我们的解决方案</vt:lpstr>
      <vt:lpstr>我们的盈利模式</vt:lpstr>
      <vt:lpstr>2014-2015年销售业绩</vt:lpstr>
      <vt:lpstr>2016-2018年展望</vt:lpstr>
      <vt:lpstr>团队介绍</vt:lpstr>
      <vt:lpstr>团队介绍</vt:lpstr>
      <vt:lpstr>融资计划</vt:lpstr>
      <vt:lpstr>互联网篇</vt:lpstr>
      <vt:lpstr>互联网篇</vt:lpstr>
      <vt:lpstr>THANK YOU 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</dc:creator>
  <cp:lastModifiedBy>Administrator</cp:lastModifiedBy>
  <cp:revision>29</cp:revision>
  <dcterms:created xsi:type="dcterms:W3CDTF">2016-02-22T07:03:00Z</dcterms:created>
  <dcterms:modified xsi:type="dcterms:W3CDTF">2016-03-29T11:09:43Z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