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>
      <p:cViewPr varScale="1">
        <p:scale>
          <a:sx n="77" d="100"/>
          <a:sy n="77" d="100"/>
        </p:scale>
        <p:origin x="1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54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4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0" y="422274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title" hasCustomPrompt="1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 hasCustomPrompt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 hasCustomPrompt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sz="half" idx="1" hasCustomPrompt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12534899" y="9309100"/>
            <a:ext cx="312015" cy="312343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536220" y="9309100"/>
            <a:ext cx="312015" cy="31234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ctrTitle"/>
          </p:nvPr>
        </p:nvSpPr>
        <p:spPr>
          <a:xfrm>
            <a:off x="850900" y="1651000"/>
            <a:ext cx="11303000" cy="3505200"/>
          </a:xfrm>
          <a:prstGeom prst="rect">
            <a:avLst/>
          </a:prstGeom>
          <a:effectLst>
            <a:outerShdw blurRad="25400" dist="38100" dir="2700000" rotWithShape="0">
              <a:srgbClr val="000000">
                <a:alpha val="64999"/>
              </a:srgbClr>
            </a:outerShdw>
          </a:effectLst>
        </p:spPr>
        <p:txBody>
          <a:bodyPr anchor="ctr"/>
          <a:lstStyle>
            <a:lvl1pPr algn="ctr">
              <a:defRPr sz="5000"/>
            </a:lvl1pPr>
          </a:lstStyle>
          <a:p>
            <a:r>
              <a:rPr sz="8000" b="1">
                <a:latin typeface="微软雅黑" panose="020B0503020204020204" charset="-122"/>
                <a:ea typeface="微软雅黑" panose="020B0503020204020204" charset="-122"/>
              </a:rPr>
              <a:t>大数据</a:t>
            </a:r>
            <a:r>
              <a:rPr lang="zh-CN" sz="8000" b="1">
                <a:latin typeface="微软雅黑" panose="020B0503020204020204" charset="-122"/>
                <a:ea typeface="微软雅黑" panose="020B0503020204020204" charset="-122"/>
              </a:rPr>
              <a:t>与化纤邦日常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ubTitle" sz="quarter" idx="1"/>
          </p:nvPr>
        </p:nvSpPr>
        <p:spPr>
          <a:xfrm>
            <a:off x="8615680" y="6676390"/>
            <a:ext cx="3403600" cy="1844040"/>
          </a:xfrm>
          <a:prstGeom prst="rect">
            <a:avLst/>
          </a:prstGeom>
        </p:spPr>
        <p:txBody>
          <a:bodyPr anchor="b"/>
          <a:lstStyle>
            <a:lvl1pPr algn="r">
              <a:defRPr sz="2600"/>
            </a:lvl1pPr>
          </a:lstStyle>
          <a:p>
            <a:r>
              <a:rPr sz="48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花少</a:t>
            </a:r>
            <a:r>
              <a:rPr lang="zh-CN" sz="48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团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787400" y="2273935"/>
            <a:ext cx="11430000" cy="5206365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defRPr sz="3000"/>
            </a:pPr>
            <a:r>
              <a:rPr sz="54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sz="54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5400" b="1" dirty="0" smtClean="0">
                <a:latin typeface="微软雅黑" panose="020B0503020204020204" charset="-122"/>
                <a:ea typeface="微软雅黑" panose="020B0503020204020204" charset="-122"/>
              </a:rPr>
              <a:t>浙通</a:t>
            </a:r>
            <a:r>
              <a:rPr sz="5400" b="1" dirty="0" smtClean="0">
                <a:latin typeface="微软雅黑" panose="020B0503020204020204" charset="-122"/>
                <a:ea typeface="微软雅黑" panose="020B0503020204020204" charset="-122"/>
              </a:rPr>
              <a:t>车队紧张</a:t>
            </a:r>
            <a:r>
              <a:rPr sz="5400" b="1" dirty="0">
                <a:latin typeface="微软雅黑" panose="020B0503020204020204" charset="-122"/>
                <a:ea typeface="微软雅黑" panose="020B0503020204020204" charset="-122"/>
              </a:rPr>
              <a:t>，最早明天中午送达(不推荐)</a:t>
            </a:r>
          </a:p>
          <a:p>
            <a:pPr>
              <a:lnSpc>
                <a:spcPct val="150000"/>
              </a:lnSpc>
              <a:defRPr sz="3000"/>
            </a:pPr>
            <a:r>
              <a:rPr sz="54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sz="5400" b="1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5400" b="1" dirty="0" smtClean="0">
                <a:latin typeface="微软雅黑" panose="020B0503020204020204" charset="-122"/>
                <a:ea typeface="微软雅黑" panose="020B0503020204020204" charset="-122"/>
              </a:rPr>
              <a:t>邦帮</a:t>
            </a:r>
            <a:r>
              <a:rPr sz="5400" b="1" dirty="0" smtClean="0">
                <a:latin typeface="微软雅黑" panose="020B0503020204020204" charset="-122"/>
                <a:ea typeface="微软雅黑" panose="020B0503020204020204" charset="-122"/>
              </a:rPr>
              <a:t>物流准时率高</a:t>
            </a:r>
            <a:r>
              <a:rPr sz="5400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5400" b="1" dirty="0" smtClean="0">
                <a:latin typeface="微软雅黑" panose="020B0503020204020204" charset="-122"/>
                <a:ea typeface="微软雅黑" panose="020B0503020204020204" charset="-122"/>
              </a:rPr>
              <a:t>目前有空车</a:t>
            </a:r>
            <a:r>
              <a:rPr lang="zh-CN" altLang="en-US" sz="5400" b="1" dirty="0" smtClean="0">
                <a:latin typeface="微软雅黑" panose="020B0503020204020204" charset="-122"/>
                <a:ea typeface="微软雅黑" panose="020B0503020204020204" charset="-122"/>
              </a:rPr>
              <a:t>在双兔附近</a:t>
            </a:r>
            <a:r>
              <a:rPr sz="5400" b="1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sz="5400" b="1" dirty="0">
                <a:latin typeface="微软雅黑" panose="020B0503020204020204" charset="-122"/>
                <a:ea typeface="微软雅黑" panose="020B0503020204020204" charset="-122"/>
              </a:rPr>
              <a:t>推荐)</a:t>
            </a:r>
          </a:p>
        </p:txBody>
      </p:sp>
      <p:sp>
        <p:nvSpPr>
          <p:cNvPr id="154" name="Shape 154"/>
          <p:cNvSpPr/>
          <p:nvPr/>
        </p:nvSpPr>
        <p:spPr>
          <a:xfrm>
            <a:off x="787400" y="871855"/>
            <a:ext cx="5435600" cy="10807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4214"/>
                </a:solidFill>
              </a:defRPr>
            </a:lvl1pPr>
          </a:lstStyle>
          <a:p>
            <a:r>
              <a:rPr lang="zh-CN" sz="6000" b="1">
                <a:latin typeface="微软雅黑" panose="020B0503020204020204" charset="-122"/>
                <a:ea typeface="微软雅黑" panose="020B0503020204020204" charset="-122"/>
              </a:rPr>
              <a:t>当前</a:t>
            </a:r>
            <a:r>
              <a:rPr sz="6000" b="1">
                <a:latin typeface="微软雅黑" panose="020B0503020204020204" charset="-122"/>
                <a:ea typeface="微软雅黑" panose="020B0503020204020204" charset="-122"/>
              </a:rPr>
              <a:t>物流</a:t>
            </a:r>
            <a:r>
              <a:rPr lang="zh-CN" sz="6000" b="1">
                <a:latin typeface="微软雅黑" panose="020B0503020204020204" charset="-122"/>
                <a:ea typeface="微软雅黑" panose="020B0503020204020204" charset="-122"/>
              </a:rPr>
              <a:t>情况</a:t>
            </a:r>
            <a:r>
              <a:rPr sz="60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2" animBg="1" advAuto="0"/>
      <p:bldP spid="154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787400" y="2459990"/>
            <a:ext cx="11430000" cy="345567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defRPr sz="3000"/>
            </a:pPr>
            <a:r>
              <a:rPr sz="5400" b="1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sz="5400" b="1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sz="5400" b="1">
                <a:latin typeface="微软雅黑" panose="020B0503020204020204" charset="-122"/>
                <a:ea typeface="微软雅黑" panose="020B0503020204020204" charset="-122"/>
              </a:rPr>
              <a:t>张总母亲</a:t>
            </a:r>
            <a:r>
              <a:rPr lang="zh-CN" sz="5400" b="1">
                <a:latin typeface="微软雅黑" panose="020B0503020204020204" charset="-122"/>
                <a:ea typeface="微软雅黑" panose="020B0503020204020204" charset="-122"/>
              </a:rPr>
              <a:t>明天生日</a:t>
            </a:r>
          </a:p>
          <a:p>
            <a:pPr>
              <a:lnSpc>
                <a:spcPct val="150000"/>
              </a:lnSpc>
              <a:defRPr sz="3000"/>
            </a:pPr>
            <a:r>
              <a:rPr sz="5400" b="1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sz="5400" b="1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sz="5400" b="1">
                <a:latin typeface="微软雅黑" panose="020B0503020204020204" charset="-122"/>
                <a:ea typeface="微软雅黑" panose="020B0503020204020204" charset="-122"/>
              </a:rPr>
              <a:t>张总爱车5万公里到了，</a:t>
            </a:r>
            <a:r>
              <a:rPr lang="zh-CN" sz="5400" b="1">
                <a:latin typeface="微软雅黑" panose="020B0503020204020204" charset="-122"/>
                <a:ea typeface="微软雅黑" panose="020B0503020204020204" charset="-122"/>
              </a:rPr>
              <a:t>该</a:t>
            </a:r>
            <a:r>
              <a:rPr sz="5400" b="1">
                <a:latin typeface="微软雅黑" panose="020B0503020204020204" charset="-122"/>
                <a:ea typeface="微软雅黑" panose="020B0503020204020204" charset="-122"/>
              </a:rPr>
              <a:t>做保养了</a:t>
            </a:r>
          </a:p>
        </p:txBody>
      </p:sp>
      <p:sp>
        <p:nvSpPr>
          <p:cNvPr id="158" name="Shape 158"/>
          <p:cNvSpPr/>
          <p:nvPr/>
        </p:nvSpPr>
        <p:spPr>
          <a:xfrm>
            <a:off x="787400" y="662305"/>
            <a:ext cx="3911600" cy="10807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4214"/>
                </a:solidFill>
              </a:defRPr>
            </a:lvl1pPr>
          </a:lstStyle>
          <a:p>
            <a:r>
              <a:rPr sz="6000" b="1">
                <a:latin typeface="微软雅黑" panose="020B0503020204020204" charset="-122"/>
                <a:ea typeface="微软雅黑" panose="020B0503020204020204" charset="-122"/>
              </a:rPr>
              <a:t>人文关怀：</a:t>
            </a:r>
          </a:p>
        </p:txBody>
      </p:sp>
      <p:sp>
        <p:nvSpPr>
          <p:cNvPr id="159" name="Shape 159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2" animBg="1" advAuto="0"/>
      <p:bldP spid="158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04775" y="135890"/>
            <a:ext cx="11061065" cy="86233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algn="l" defTabSz="233045">
              <a:defRPr sz="2880">
                <a:effectLst>
                  <a:outerShdw blurRad="20320" dist="15240" dir="5400000" rotWithShape="0">
                    <a:srgbClr val="000000"/>
                  </a:outerShdw>
                </a:effectLst>
              </a:defRPr>
            </a:lvl1pPr>
          </a:lstStyle>
          <a:p>
            <a:r>
              <a:rPr sz="48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大数据实现脑图:</a:t>
            </a:r>
          </a:p>
        </p:txBody>
      </p:sp>
      <p:pic>
        <p:nvPicPr>
          <p:cNvPr id="162" name="屏幕快照 2016-10-15 下午8.24.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815" y="803910"/>
            <a:ext cx="13050520" cy="892111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body" idx="13"/>
          </p:nvPr>
        </p:nvSpPr>
        <p:spPr>
          <a:xfrm>
            <a:off x="1270000" y="6362700"/>
            <a:ext cx="10464800" cy="884555"/>
          </a:xfrm>
          <a:prstGeom prst="rect">
            <a:avLst/>
          </a:prstGeom>
        </p:spPr>
        <p:txBody>
          <a:bodyPr/>
          <a:lstStyle/>
          <a:p>
            <a:r>
              <a:rPr lang="en-US" sz="4000" b="1">
                <a:solidFill>
                  <a:schemeClr val="accent5"/>
                </a:solidFill>
              </a:rPr>
              <a:t>                                              </a:t>
            </a:r>
            <a:r>
              <a:rPr lang="en-US" sz="4800" b="1" i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4800" b="1" i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</a:t>
            </a:r>
            <a:r>
              <a:rPr sz="4800" b="1" i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–花少</a:t>
            </a:r>
            <a:r>
              <a:rPr lang="zh-CN" sz="4800" b="1" i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团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4"/>
          </p:nvPr>
        </p:nvSpPr>
        <p:spPr>
          <a:xfrm>
            <a:off x="1270000" y="3952875"/>
            <a:ext cx="10464800" cy="1276350"/>
          </a:xfrm>
          <a:prstGeom prst="rect">
            <a:avLst/>
          </a:prstGeom>
        </p:spPr>
        <p:txBody>
          <a:bodyPr/>
          <a:lstStyle/>
          <a:p>
            <a:r>
              <a:rPr sz="7200" b="1">
                <a:latin typeface="微软雅黑" panose="020B0503020204020204" charset="-122"/>
                <a:ea typeface="微软雅黑" panose="020B0503020204020204" charset="-122"/>
              </a:rPr>
              <a:t>谢谢，欢迎交流</a:t>
            </a:r>
            <a:r>
              <a:rPr lang="en-US" sz="7200" b="1">
                <a:latin typeface="微软雅黑" panose="020B0503020204020204" charset="-122"/>
                <a:ea typeface="微软雅黑" panose="020B0503020204020204" charset="-122"/>
              </a:rPr>
              <a:t>!</a:t>
            </a:r>
            <a:endParaRPr sz="7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98780" y="29210"/>
            <a:ext cx="11430000" cy="1974850"/>
          </a:xfrm>
          <a:prstGeom prst="rect">
            <a:avLst/>
          </a:prstGeom>
        </p:spPr>
        <p:txBody>
          <a:bodyPr/>
          <a:lstStyle/>
          <a:p>
            <a:r>
              <a:rPr sz="54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什么是大数据?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398780" y="1183640"/>
            <a:ext cx="12449810" cy="81254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3200" b="1">
                <a:latin typeface="微软雅黑" panose="020B0503020204020204" charset="-122"/>
                <a:ea typeface="微软雅黑" panose="020B0503020204020204" charset="-122"/>
              </a:rPr>
              <a:t>如何理解大数据：</a:t>
            </a:r>
          </a:p>
          <a:p>
            <a:pPr>
              <a:buBlip>
                <a:blip r:embed="rId2"/>
              </a:buBlip>
            </a:pPr>
            <a:r>
              <a:rPr lang="en-US" sz="3200" b="1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、大数据不仅仅是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大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，比大更重要的是数据的复杂多样</a:t>
            </a:r>
          </a:p>
          <a:p>
            <a:pPr>
              <a:buBlip>
                <a:blip r:embed="rId2"/>
              </a:buBlip>
            </a:pPr>
            <a:r>
              <a:rPr lang="en-US" sz="3200" b="1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、软件是大数据的引擎：云储存和云计算的出现让大数据成为可能</a:t>
            </a:r>
            <a:endParaRPr sz="3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Blip>
                <a:blip r:embed="rId2"/>
              </a:buBlip>
            </a:pPr>
            <a:r>
              <a:rPr lang="en-US" sz="3200" b="1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、典型应用：通过用户行为分析实现精准营销</a:t>
            </a:r>
          </a:p>
          <a:p>
            <a:pPr>
              <a:buBlip>
                <a:blip r:embed="rId2"/>
              </a:buBlip>
            </a:pP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、管理易，理解难：大数据的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加工能力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，相关性而非因果关系</a:t>
            </a:r>
          </a:p>
          <a:p>
            <a:pPr marL="0" indent="0">
              <a:buNone/>
            </a:pP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                    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4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大数据</a:t>
            </a:r>
            <a:r>
              <a:rPr lang="en-US" altLang="zh-CN" sz="4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4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资产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787400" y="1143000"/>
            <a:ext cx="11430000" cy="306641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31495">
              <a:defRPr sz="6550">
                <a:effectLst>
                  <a:outerShdw blurRad="46228" dist="34671" dir="5400000" rotWithShape="0">
                    <a:srgbClr val="000000"/>
                  </a:outerShdw>
                </a:effectLst>
              </a:defRPr>
            </a:pPr>
            <a:r>
              <a:rPr sz="60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业务场景1:</a:t>
            </a:r>
            <a:r>
              <a:rPr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b="1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531495">
              <a:defRPr sz="6550">
                <a:effectLst>
                  <a:outerShdw blurRad="46228" dist="34671" dir="5400000" rotWithShape="0">
                    <a:srgbClr val="000000"/>
                  </a:outerShdw>
                </a:effectLst>
              </a:defRPr>
            </a:pPr>
            <a:r>
              <a:rPr b="1">
                <a:latin typeface="微软雅黑" panose="020B0503020204020204" charset="-122"/>
                <a:ea typeface="微软雅黑" panose="020B0503020204020204" charset="-122"/>
              </a:rPr>
              <a:t>目前的业务销售与客户...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3</a:t>
            </a:fld>
            <a:endParaRPr/>
          </a:p>
        </p:txBody>
      </p:sp>
      <p:pic>
        <p:nvPicPr>
          <p:cNvPr id="128" name="1682581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4815840"/>
            <a:ext cx="6763385" cy="41281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1" animBg="1" advAuto="0"/>
      <p:bldP spid="128" grpId="2" bldLvl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535940" y="306070"/>
            <a:ext cx="11061105" cy="982217"/>
          </a:xfrm>
          <a:prstGeom prst="rect">
            <a:avLst/>
          </a:prstGeom>
        </p:spPr>
        <p:txBody>
          <a:bodyPr/>
          <a:lstStyle>
            <a:lvl1pPr defTabSz="233045">
              <a:defRPr sz="2880">
                <a:effectLst>
                  <a:outerShdw blurRad="20320" dist="15240" dir="5400000" rotWithShape="0">
                    <a:srgbClr val="000000"/>
                  </a:outerShdw>
                </a:effectLst>
              </a:defRPr>
            </a:lvl1pPr>
          </a:lstStyle>
          <a:p>
            <a:r>
              <a:rPr sz="48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客户分析:</a:t>
            </a:r>
          </a:p>
        </p:txBody>
      </p:sp>
      <p:pic>
        <p:nvPicPr>
          <p:cNvPr id="131" name="屏幕快照 2016-10-14 下午7.13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" y="1288415"/>
            <a:ext cx="12700000" cy="841946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787400" y="901700"/>
            <a:ext cx="11430000" cy="323024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31495">
              <a:defRPr sz="6550">
                <a:effectLst>
                  <a:outerShdw blurRad="46228" dist="34671" dir="5400000" rotWithShape="0">
                    <a:srgbClr val="000000"/>
                  </a:outerShdw>
                </a:effectLst>
              </a:defRPr>
            </a:pPr>
            <a:r>
              <a:rPr sz="60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业务场景2:</a:t>
            </a:r>
            <a:r>
              <a:rPr b="1">
                <a:solidFill>
                  <a:schemeClr val="accent5"/>
                </a:solidFill>
              </a:rPr>
              <a:t/>
            </a:r>
            <a:br>
              <a:rPr b="1">
                <a:solidFill>
                  <a:schemeClr val="accent5"/>
                </a:solidFill>
              </a:rPr>
            </a:br>
            <a:endParaRPr b="1">
              <a:solidFill>
                <a:schemeClr val="accent5"/>
              </a:solidFill>
            </a:endParaRPr>
          </a:p>
          <a:p>
            <a:pPr defTabSz="531495">
              <a:defRPr sz="6550">
                <a:effectLst>
                  <a:outerShdw blurRad="46228" dist="34671" dir="5400000" rotWithShape="0">
                    <a:srgbClr val="000000"/>
                  </a:outerShdw>
                </a:effectLst>
              </a:defRPr>
            </a:pPr>
            <a:r>
              <a:rPr b="1">
                <a:latin typeface="微软雅黑" panose="020B0503020204020204" charset="-122"/>
                <a:ea typeface="微软雅黑" panose="020B0503020204020204" charset="-122"/>
              </a:rPr>
              <a:t>运用了大数据技术后的客服...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135" name="IMG_34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606925"/>
            <a:ext cx="8065770" cy="434911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787400" y="2879725"/>
            <a:ext cx="11430000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54990">
              <a:defRPr sz="6840">
                <a:effectLst>
                  <a:outerShdw blurRad="48260" dist="36195" dir="5400000" rotWithShape="0">
                    <a:srgbClr val="000000"/>
                  </a:outerShdw>
                </a:effectLst>
              </a:defRPr>
            </a:pPr>
            <a:endParaRPr/>
          </a:p>
          <a:p>
            <a:pPr defTabSz="554990">
              <a:defRPr sz="6840">
                <a:effectLst>
                  <a:outerShdw blurRad="48260" dist="36195" dir="5400000" rotWithShape="0">
                    <a:srgbClr val="000000"/>
                  </a:outerShdw>
                </a:effectLst>
              </a:defRPr>
            </a:pPr>
            <a:r>
              <a:rPr sz="6600" b="1">
                <a:latin typeface="微软雅黑" panose="020B0503020204020204" charset="-122"/>
                <a:ea typeface="微软雅黑" panose="020B0503020204020204" charset="-122"/>
              </a:rPr>
              <a:t>xx公司张总切片库存将要告急</a:t>
            </a:r>
          </a:p>
        </p:txBody>
      </p:sp>
      <p:sp>
        <p:nvSpPr>
          <p:cNvPr id="138" name="Shape 138"/>
          <p:cNvSpPr/>
          <p:nvPr/>
        </p:nvSpPr>
        <p:spPr>
          <a:xfrm>
            <a:off x="749300" y="1485265"/>
            <a:ext cx="3911600" cy="10807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4214"/>
                </a:solidFill>
              </a:defRPr>
            </a:lvl1pPr>
          </a:lstStyle>
          <a:p>
            <a:r>
              <a:rPr sz="6000" b="1">
                <a:latin typeface="微软雅黑" panose="020B0503020204020204" charset="-122"/>
                <a:ea typeface="微软雅黑" panose="020B0503020204020204" charset="-122"/>
              </a:rPr>
              <a:t>系统预警：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2" animBg="1" advAuto="0"/>
      <p:bldP spid="138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787400" y="3746500"/>
            <a:ext cx="11430000" cy="2438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344170">
              <a:lnSpc>
                <a:spcPct val="150000"/>
              </a:lnSpc>
              <a:defRPr sz="4250">
                <a:effectLst>
                  <a:outerShdw blurRad="29971" dist="22479" dir="5400000" rotWithShape="0">
                    <a:srgbClr val="000000"/>
                  </a:outerShdw>
                </a:effectLst>
              </a:defRPr>
            </a:pPr>
            <a:r>
              <a:rPr sz="6000" b="1">
                <a:latin typeface="微软雅黑" panose="020B0503020204020204" charset="-122"/>
                <a:ea typeface="微软雅黑" panose="020B0503020204020204" charset="-122"/>
              </a:rPr>
              <a:t>荣盛：6300</a:t>
            </a:r>
          </a:p>
          <a:p>
            <a:pPr algn="ctr" defTabSz="344170">
              <a:lnSpc>
                <a:spcPct val="150000"/>
              </a:lnSpc>
              <a:defRPr sz="4250">
                <a:effectLst>
                  <a:outerShdw blurRad="29971" dist="22479" dir="5400000" rotWithShape="0">
                    <a:srgbClr val="000000"/>
                  </a:outerShdw>
                </a:effectLst>
              </a:defRPr>
            </a:pPr>
            <a:r>
              <a:rPr sz="6000" b="1">
                <a:latin typeface="微软雅黑" panose="020B0503020204020204" charset="-122"/>
                <a:ea typeface="微软雅黑" panose="020B0503020204020204" charset="-122"/>
              </a:rPr>
              <a:t>双兔：6250</a:t>
            </a:r>
          </a:p>
          <a:p>
            <a:pPr algn="ctr" defTabSz="344170">
              <a:lnSpc>
                <a:spcPct val="150000"/>
              </a:lnSpc>
              <a:defRPr sz="4250">
                <a:effectLst>
                  <a:outerShdw blurRad="29971" dist="22479" dir="5400000" rotWithShape="0">
                    <a:srgbClr val="000000"/>
                  </a:outerShdw>
                </a:effectLst>
              </a:defRPr>
            </a:pPr>
            <a:r>
              <a:rPr sz="6000" b="1">
                <a:latin typeface="微软雅黑" panose="020B0503020204020204" charset="-122"/>
                <a:ea typeface="微软雅黑" panose="020B0503020204020204" charset="-122"/>
              </a:rPr>
              <a:t>盛虹：6200</a:t>
            </a:r>
          </a:p>
        </p:txBody>
      </p:sp>
      <p:sp>
        <p:nvSpPr>
          <p:cNvPr id="142" name="Shape 142"/>
          <p:cNvSpPr/>
          <p:nvPr/>
        </p:nvSpPr>
        <p:spPr>
          <a:xfrm>
            <a:off x="749300" y="1485265"/>
            <a:ext cx="3911600" cy="10807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4214"/>
                </a:solidFill>
              </a:defRPr>
            </a:lvl1pPr>
          </a:lstStyle>
          <a:p>
            <a:r>
              <a:rPr sz="6000" b="1">
                <a:latin typeface="微软雅黑" panose="020B0503020204020204" charset="-122"/>
                <a:ea typeface="微软雅黑" panose="020B0503020204020204" charset="-122"/>
              </a:rPr>
              <a:t>产品匹配：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2" animBg="1" advAuto="0"/>
      <p:bldP spid="142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749300" y="2371090"/>
            <a:ext cx="11355705" cy="565404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defRPr sz="3000"/>
            </a:pPr>
            <a:r>
              <a:rPr sz="5400" b="1">
                <a:latin typeface="微软雅黑" panose="020B0503020204020204" charset="-122"/>
                <a:ea typeface="微软雅黑" panose="020B0503020204020204" charset="-122"/>
              </a:rPr>
              <a:t>时间:2015年2月10日</a:t>
            </a:r>
          </a:p>
          <a:p>
            <a:pPr>
              <a:lnSpc>
                <a:spcPct val="150000"/>
              </a:lnSpc>
              <a:defRPr sz="3000"/>
            </a:pPr>
            <a:r>
              <a:rPr sz="5400" b="1">
                <a:latin typeface="微软雅黑" panose="020B0503020204020204" charset="-122"/>
                <a:ea typeface="微软雅黑" panose="020B0503020204020204" charset="-122"/>
              </a:rPr>
              <a:t>事件:该品牌发生过一次质量问题</a:t>
            </a:r>
          </a:p>
          <a:p>
            <a:pPr>
              <a:lnSpc>
                <a:spcPct val="150000"/>
              </a:lnSpc>
              <a:defRPr sz="3000"/>
            </a:pPr>
            <a:r>
              <a:rPr sz="5400" b="1">
                <a:latin typeface="微软雅黑" panose="020B0503020204020204" charset="-122"/>
                <a:ea typeface="微软雅黑" panose="020B0503020204020204" charset="-122"/>
              </a:rPr>
              <a:t>具体原因:b值过高，导致染色出现大面积问题</a:t>
            </a:r>
          </a:p>
        </p:txBody>
      </p:sp>
      <p:sp>
        <p:nvSpPr>
          <p:cNvPr id="146" name="Shape 146"/>
          <p:cNvSpPr/>
          <p:nvPr/>
        </p:nvSpPr>
        <p:spPr>
          <a:xfrm>
            <a:off x="749300" y="812165"/>
            <a:ext cx="5308600" cy="10807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4214"/>
                </a:solidFill>
              </a:defRPr>
            </a:lvl1pPr>
          </a:lstStyle>
          <a:p>
            <a:r>
              <a:rPr sz="6000" b="1">
                <a:latin typeface="微软雅黑" panose="020B0503020204020204" charset="-122"/>
                <a:ea typeface="微软雅黑" panose="020B0503020204020204" charset="-122"/>
              </a:rPr>
              <a:t>盛虹品牌相关</a:t>
            </a:r>
            <a:r>
              <a:rPr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2" animBg="1" advAuto="0"/>
      <p:bldP spid="146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787400" y="3417570"/>
            <a:ext cx="11430000" cy="375348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pPr>
              <a:lnSpc>
                <a:spcPct val="150000"/>
              </a:lnSpc>
            </a:pPr>
            <a:r>
              <a:rPr sz="6000" b="1">
                <a:latin typeface="微软雅黑" panose="020B0503020204020204" charset="-122"/>
                <a:ea typeface="微软雅黑" panose="020B0503020204020204" charset="-122"/>
              </a:rPr>
              <a:t>张总现钱不够,且张总信用分足够,可推荐邦帮贷相关业务</a:t>
            </a:r>
          </a:p>
        </p:txBody>
      </p:sp>
      <p:sp>
        <p:nvSpPr>
          <p:cNvPr id="150" name="Shape 150"/>
          <p:cNvSpPr/>
          <p:nvPr/>
        </p:nvSpPr>
        <p:spPr>
          <a:xfrm>
            <a:off x="749300" y="1485265"/>
            <a:ext cx="5435600" cy="10807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4214"/>
                </a:solidFill>
              </a:defRPr>
            </a:lvl1pPr>
          </a:lstStyle>
          <a:p>
            <a:r>
              <a:rPr sz="6000" b="1">
                <a:effectLst/>
                <a:latin typeface="微软雅黑" panose="020B0503020204020204" charset="-122"/>
                <a:ea typeface="微软雅黑" panose="020B0503020204020204" charset="-122"/>
              </a:rPr>
              <a:t>客户资质分析：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2" animBg="1" advAuto="0"/>
      <p:bldP spid="150" grpId="1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203</Words>
  <Application>Microsoft Macintosh PowerPoint</Application>
  <PresentationFormat>自定义</PresentationFormat>
  <Paragraphs>47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Helvetica Neue</vt:lpstr>
      <vt:lpstr>Helvetica Neue Light</vt:lpstr>
      <vt:lpstr>微软雅黑</vt:lpstr>
      <vt:lpstr>Industrial</vt:lpstr>
      <vt:lpstr>大数据与化纤邦日常</vt:lpstr>
      <vt:lpstr>什么是大数据?</vt:lpstr>
      <vt:lpstr>业务场景1:  目前的业务销售与客户...</vt:lpstr>
      <vt:lpstr>客户分析:</vt:lpstr>
      <vt:lpstr>业务场景2:  运用了大数据技术后的客服...</vt:lpstr>
      <vt:lpstr> xx公司张总切片库存将要告急</vt:lpstr>
      <vt:lpstr>荣盛：6300 双兔：6250 盛虹：6200</vt:lpstr>
      <vt:lpstr>时间:2015年2月10日 事件:该品牌发生过一次质量问题 具体原因:b值过高，导致染色出现大面积问题</vt:lpstr>
      <vt:lpstr>张总现钱不够,且张总信用分足够,可推荐邦帮贷相关业务</vt:lpstr>
      <vt:lpstr>1.浙通车队紧张，最早明天中午送达(不推荐) 2.邦帮物流准时率高，目前有空车在双兔附近(推荐)</vt:lpstr>
      <vt:lpstr>1.张总母亲明天生日 2.张总爱车5万公里到了，该做保养了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大数据与化纤邦日常</dc:title>
  <dc:creator/>
  <cp:lastModifiedBy>方昱皓</cp:lastModifiedBy>
  <cp:revision>5</cp:revision>
  <dcterms:created xsi:type="dcterms:W3CDTF">2016-10-16T03:45:00Z</dcterms:created>
  <dcterms:modified xsi:type="dcterms:W3CDTF">2016-10-19T09:25:07Z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