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  <Override PartName="/ppt/media/image3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FFFFFF"/>
        </a:solidFill>
        <a:effectLst>
          <a:outerShdw sx="100000" sy="100000" kx="0" ky="0" algn="b" rotWithShape="0" blurRad="50800" dist="38100" dir="5400000">
            <a:srgbClr val="000000"/>
          </a:outerShdw>
        </a:effectLst>
        <a:uFillTx/>
        <a:latin typeface="+mn-lt"/>
        <a:ea typeface="+mn-ea"/>
        <a:cs typeface="+mn-cs"/>
        <a:sym typeface="Helvetica Neue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71EB">
              <a:alpha val="60000"/>
            </a:srgb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676163">
              <a:alpha val="36000"/>
            </a:srgbClr>
          </a:solidFill>
        </a:fill>
      </a:tcStyle>
    </a:wholeTbl>
    <a:band2H>
      <a:tcTxStyle b="def" i="def"/>
      <a:tcStyle>
        <a:tcBdr/>
        <a:fill>
          <a:solidFill>
            <a:srgbClr val="676163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0" cap="flat">
              <a:noFill/>
              <a:miter lim="400000"/>
            </a:ln>
          </a:left>
          <a:right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25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000000">
                  <a:alpha val="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97EB">
              <a:alpha val="7500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4908F">
              <a:alpha val="64999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71E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2800">
              <a:alpha val="80000"/>
            </a:srgb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wholeTbl>
    <a:band2H>
      <a:tcTxStyle b="def" i="def"/>
      <a:tcStyle>
        <a:tcBdr/>
        <a:fill>
          <a:solidFill>
            <a:srgbClr val="676163">
              <a:alpha val="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B400">
              <a:alpha val="9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7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27D7D">
              <a:alpha val="64999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76164">
              <a:alpha val="3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A0A4A8"/>
              </a:solidFill>
              <a:prstDash val="solid"/>
              <a:miter lim="400000"/>
            </a:ln>
          </a:insideH>
          <a:insideV>
            <a:ln w="254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solidFill>
            <a:srgbClr val="676164">
              <a:alpha val="36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6" name="Shape 11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850900" y="1270000"/>
            <a:ext cx="11303000" cy="35052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850900" y="4864100"/>
            <a:ext cx="11303000" cy="1574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>
                <a:solidFill>
                  <a:srgbClr val="73BFFF"/>
                </a:solidFill>
                <a:effectLst>
                  <a:outerShdw sx="100000" sy="100000" kx="0" ky="0" algn="b" rotWithShape="0" blurRad="38100" dist="36285" dir="2700000">
                    <a:srgbClr val="000000">
                      <a:alpha val="48000"/>
                    </a:srgbClr>
                  </a:outerShdw>
                </a:effectLst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3" name="Shape 93"/>
          <p:cNvSpPr/>
          <p:nvPr>
            <p:ph type="body" sz="quarter" idx="14"/>
          </p:nvPr>
        </p:nvSpPr>
        <p:spPr>
          <a:xfrm>
            <a:off x="1270000" y="4222749"/>
            <a:ext cx="10464800" cy="736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>
                <a:effectLst>
                  <a:outerShdw sx="100000" sy="100000" kx="0" ky="0" algn="b" rotWithShape="0" blurRad="38100" dist="54428" dir="2700000">
                    <a:srgbClr val="000000">
                      <a:alpha val="48000"/>
                    </a:srgbClr>
                  </a:outerShdw>
                </a:effectLst>
              </a:defRPr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4" name="Shape 9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2" name="Shape 10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825500" y="914400"/>
            <a:ext cx="11341100" cy="57404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787400" y="6807200"/>
            <a:ext cx="11430000" cy="12192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22" name="Shape 2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787400" y="3657600"/>
            <a:ext cx="11430000" cy="2438400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30" name="Shape 3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pic" sz="half" idx="13"/>
          </p:nvPr>
        </p:nvSpPr>
        <p:spPr>
          <a:xfrm>
            <a:off x="7200900" y="1257300"/>
            <a:ext cx="5016500" cy="7213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8" name="Shape 38"/>
          <p:cNvSpPr/>
          <p:nvPr>
            <p:ph type="title"/>
          </p:nvPr>
        </p:nvSpPr>
        <p:spPr>
          <a:xfrm>
            <a:off x="787400" y="1384300"/>
            <a:ext cx="5638800" cy="3505200"/>
          </a:xfrm>
          <a:prstGeom prst="rect">
            <a:avLst/>
          </a:prstGeom>
        </p:spPr>
        <p:txBody>
          <a:bodyPr anchor="b"/>
          <a:lstStyle/>
          <a:p>
            <a:pPr/>
            <a:r>
              <a:t>标题文本</a:t>
            </a:r>
          </a:p>
        </p:txBody>
      </p:sp>
      <p:sp>
        <p:nvSpPr>
          <p:cNvPr id="39" name="Shape 39"/>
          <p:cNvSpPr/>
          <p:nvPr>
            <p:ph type="body" sz="quarter" idx="1"/>
          </p:nvPr>
        </p:nvSpPr>
        <p:spPr>
          <a:xfrm>
            <a:off x="787400" y="4876800"/>
            <a:ext cx="5638800" cy="3759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1pPr>
            <a:lvl2pPr marL="0" indent="2286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2pPr>
            <a:lvl3pPr marL="0" indent="4572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3pPr>
            <a:lvl4pPr marL="0" indent="6858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4pPr>
            <a:lvl5pPr marL="0" indent="914400">
              <a:spcBef>
                <a:spcPts val="0"/>
              </a:spcBef>
              <a:buSzTx/>
              <a:buNone/>
              <a:defRPr sz="4200">
                <a:solidFill>
                  <a:srgbClr val="73BFFF"/>
                </a:solidFill>
              </a:defRPr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48" name="Shape 4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56" name="Shape 56"/>
          <p:cNvSpPr/>
          <p:nvPr>
            <p:ph type="body" idx="1"/>
          </p:nvPr>
        </p:nvSpPr>
        <p:spPr>
          <a:xfrm>
            <a:off x="787400" y="2768600"/>
            <a:ext cx="114300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7" name="Shape 5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pic" sz="half" idx="13"/>
          </p:nvPr>
        </p:nvSpPr>
        <p:spPr>
          <a:xfrm>
            <a:off x="7213600" y="2755900"/>
            <a:ext cx="5016500" cy="57150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5" name="Shape 6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66" name="Shape 66"/>
          <p:cNvSpPr/>
          <p:nvPr>
            <p:ph type="body" sz="half" idx="1"/>
          </p:nvPr>
        </p:nvSpPr>
        <p:spPr>
          <a:xfrm>
            <a:off x="787400" y="2768600"/>
            <a:ext cx="5422900" cy="57150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7" name="Shape 6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5" name="Shape 7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pic" sz="quarter" idx="13"/>
          </p:nvPr>
        </p:nvSpPr>
        <p:spPr>
          <a:xfrm>
            <a:off x="6858000" y="5105400"/>
            <a:ext cx="5321300" cy="3381384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3" name="Shape 83"/>
          <p:cNvSpPr/>
          <p:nvPr>
            <p:ph type="pic" sz="quarter" idx="14"/>
          </p:nvPr>
        </p:nvSpPr>
        <p:spPr>
          <a:xfrm>
            <a:off x="6858000" y="1270000"/>
            <a:ext cx="5316292" cy="33782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half" idx="15"/>
          </p:nvPr>
        </p:nvSpPr>
        <p:spPr>
          <a:xfrm>
            <a:off x="1143000" y="1244600"/>
            <a:ext cx="5219700" cy="7213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sldNum" sz="quarter" idx="2"/>
          </p:nvPr>
        </p:nvSpPr>
        <p:spPr>
          <a:xfrm>
            <a:off x="12534899" y="9309100"/>
            <a:ext cx="312015" cy="312343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body" idx="1"/>
          </p:nvPr>
        </p:nvSpPr>
        <p:spPr>
          <a:xfrm>
            <a:off x="787400" y="1371600"/>
            <a:ext cx="11430000" cy="7010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" name="Shape 3"/>
          <p:cNvSpPr/>
          <p:nvPr>
            <p:ph type="title"/>
          </p:nvPr>
        </p:nvSpPr>
        <p:spPr>
          <a:xfrm>
            <a:off x="787400" y="254000"/>
            <a:ext cx="11430000" cy="24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12536220" y="9309100"/>
            <a:ext cx="312015" cy="31234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defRPr b="1" sz="1400">
                <a:solidFill>
                  <a:srgbClr val="FFFFFF">
                    <a:alpha val="70000"/>
                  </a:srgbClr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2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1pPr>
      <a:lvl2pPr marL="8890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2pPr>
      <a:lvl3pPr marL="1333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3pPr>
      <a:lvl4pPr marL="17780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4pPr>
      <a:lvl5pPr marL="2222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5pPr>
      <a:lvl6pPr marL="26670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6pPr>
      <a:lvl7pPr marL="3111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7pPr>
      <a:lvl8pPr marL="35560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8pPr>
      <a:lvl9pPr marL="4000500" marR="0" indent="-444500" algn="l" defTabSz="584200" rtl="0" latinLnBrk="0">
        <a:lnSpc>
          <a:spcPct val="100000"/>
        </a:lnSpc>
        <a:spcBef>
          <a:spcPts val="3600"/>
        </a:spcBef>
        <a:spcAft>
          <a:spcPts val="0"/>
        </a:spcAft>
        <a:buClrTx/>
        <a:buSzPct val="30000"/>
        <a:buFontTx/>
        <a:buBlip>
          <a:blip r:embed="rId3"/>
        </a:buBlip>
        <a:tabLst/>
        <a:defRPr b="0" baseline="0" cap="none" i="0" spc="0" strike="noStrike" sz="3600" u="none">
          <a:ln>
            <a:noFill/>
          </a:ln>
          <a:solidFill>
            <a:srgbClr val="FFFFFF"/>
          </a:solidFill>
          <a:effectLst>
            <a:outerShdw sx="100000" sy="100000" kx="0" ky="0" algn="b" rotWithShape="0" blurRad="50800" dist="38100" dir="5400000">
              <a:srgbClr val="000000"/>
            </a:outerShdw>
          </a:effectLst>
          <a:uFillTx/>
          <a:latin typeface="+mn-lt"/>
          <a:ea typeface="+mn-ea"/>
          <a:cs typeface="+mn-cs"/>
          <a:sym typeface="Helvetica Neue Light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1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ctrTitle"/>
          </p:nvPr>
        </p:nvSpPr>
        <p:spPr>
          <a:xfrm>
            <a:off x="850900" y="1651000"/>
            <a:ext cx="11303000" cy="3505200"/>
          </a:xfrm>
          <a:prstGeom prst="rect">
            <a:avLst/>
          </a:prstGeom>
          <a:effectLst>
            <a:outerShdw sx="100000" sy="100000" kx="0" ky="0" algn="b" rotWithShape="0" blurRad="25400" dist="38100" dir="2700000">
              <a:srgbClr val="000000">
                <a:alpha val="64999"/>
              </a:srgbClr>
            </a:outerShdw>
          </a:effectLst>
        </p:spPr>
        <p:txBody>
          <a:bodyPr anchor="ctr"/>
          <a:lstStyle>
            <a:lvl1pPr algn="ctr">
              <a:defRPr sz="5000"/>
            </a:lvl1pPr>
          </a:lstStyle>
          <a:p>
            <a:pPr/>
            <a:r>
              <a:t>大数据如何引领化纤行业的变革</a:t>
            </a:r>
          </a:p>
        </p:txBody>
      </p:sp>
      <p:sp>
        <p:nvSpPr>
          <p:cNvPr id="119" name="Shape 119"/>
          <p:cNvSpPr/>
          <p:nvPr>
            <p:ph type="subTitle" sz="quarter" idx="1"/>
          </p:nvPr>
        </p:nvSpPr>
        <p:spPr>
          <a:xfrm>
            <a:off x="850900" y="7289800"/>
            <a:ext cx="11303000" cy="1574800"/>
          </a:xfrm>
          <a:prstGeom prst="rect">
            <a:avLst/>
          </a:prstGeom>
        </p:spPr>
        <p:txBody>
          <a:bodyPr anchor="b"/>
          <a:lstStyle>
            <a:lvl1pPr algn="r">
              <a:defRPr sz="2600"/>
            </a:lvl1pPr>
          </a:lstStyle>
          <a:p>
            <a:pPr/>
            <a:r>
              <a:t>花少组</a:t>
            </a:r>
          </a:p>
        </p:txBody>
      </p:sp>
      <p:sp>
        <p:nvSpPr>
          <p:cNvPr id="120" name="Shape 120"/>
          <p:cNvSpPr/>
          <p:nvPr>
            <p:ph type="sldNum" sz="quarter" idx="4294967295"/>
          </p:nvPr>
        </p:nvSpPr>
        <p:spPr>
          <a:xfrm>
            <a:off x="12635077" y="9309100"/>
            <a:ext cx="213158" cy="31234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title"/>
          </p:nvPr>
        </p:nvSpPr>
        <p:spPr>
          <a:xfrm>
            <a:off x="787400" y="3746500"/>
            <a:ext cx="11430000" cy="2438400"/>
          </a:xfrm>
          <a:prstGeom prst="rect">
            <a:avLst/>
          </a:prstGeom>
        </p:spPr>
        <p:txBody>
          <a:bodyPr anchor="t"/>
          <a:lstStyle/>
          <a:p>
            <a:pPr>
              <a:defRPr sz="3000"/>
            </a:pPr>
            <a:r>
              <a:t>1荣盛车队紧张，最早明天中午送达(不推荐)</a:t>
            </a:r>
          </a:p>
          <a:p>
            <a:pPr>
              <a:defRPr sz="3000"/>
            </a:pPr>
            <a:r>
              <a:t>2正刚物流准时率高，目前有空车从上海回诸暨(推荐)</a:t>
            </a:r>
          </a:p>
        </p:txBody>
      </p:sp>
      <p:sp>
        <p:nvSpPr>
          <p:cNvPr id="154" name="Shape 154"/>
          <p:cNvSpPr/>
          <p:nvPr/>
        </p:nvSpPr>
        <p:spPr>
          <a:xfrm>
            <a:off x="749300" y="1530350"/>
            <a:ext cx="3289300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solidFill>
                  <a:srgbClr val="FF4214"/>
                </a:solidFill>
              </a:defRPr>
            </a:lvl1pPr>
          </a:lstStyle>
          <a:p>
            <a:pPr/>
            <a:r>
              <a:t>物流分析：</a:t>
            </a:r>
          </a:p>
        </p:txBody>
      </p:sp>
      <p:sp>
        <p:nvSpPr>
          <p:cNvPr id="155" name="Shape 155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circl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4" grpId="1"/>
      <p:bldP build="whole" bldLvl="1" animBg="1" rev="0" advAuto="0" spid="153" grpId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type="title"/>
          </p:nvPr>
        </p:nvSpPr>
        <p:spPr>
          <a:xfrm>
            <a:off x="787400" y="3746500"/>
            <a:ext cx="11430000" cy="2438400"/>
          </a:xfrm>
          <a:prstGeom prst="rect">
            <a:avLst/>
          </a:prstGeom>
        </p:spPr>
        <p:txBody>
          <a:bodyPr anchor="t"/>
          <a:lstStyle/>
          <a:p>
            <a:pPr>
              <a:defRPr sz="3000"/>
            </a:pPr>
            <a:r>
              <a:t>1张总母亲的妹妹的女儿结婚了</a:t>
            </a:r>
          </a:p>
          <a:p>
            <a:pPr>
              <a:defRPr sz="3000"/>
            </a:pPr>
            <a:r>
              <a:t>2张总爱车5万公里到了，要做保养了</a:t>
            </a:r>
          </a:p>
        </p:txBody>
      </p:sp>
      <p:sp>
        <p:nvSpPr>
          <p:cNvPr id="158" name="Shape 158"/>
          <p:cNvSpPr/>
          <p:nvPr/>
        </p:nvSpPr>
        <p:spPr>
          <a:xfrm>
            <a:off x="749300" y="1530350"/>
            <a:ext cx="3289300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solidFill>
                  <a:srgbClr val="FF4214"/>
                </a:solidFill>
              </a:defRPr>
            </a:lvl1pPr>
          </a:lstStyle>
          <a:p>
            <a:pPr/>
            <a:r>
              <a:t>人文关怀：</a:t>
            </a:r>
          </a:p>
        </p:txBody>
      </p:sp>
      <p:sp>
        <p:nvSpPr>
          <p:cNvPr id="159" name="Shape 159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circl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8" grpId="1"/>
      <p:bldP build="whole" bldLvl="1" animBg="1" rev="0" advAuto="0" spid="157" grpId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/>
        </p:nvSpPr>
        <p:spPr>
          <a:xfrm>
            <a:off x="635000" y="982092"/>
            <a:ext cx="11061105" cy="982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algn="l" defTabSz="233679">
              <a:defRPr sz="2880">
                <a:effectLst>
                  <a:outerShdw sx="100000" sy="100000" kx="0" ky="0" algn="b" rotWithShape="0" blurRad="20320" dist="15240" dir="5400000">
                    <a:srgbClr val="000000"/>
                  </a:outerShdw>
                </a:effectLst>
              </a:defRPr>
            </a:lvl1pPr>
          </a:lstStyle>
          <a:p>
            <a:pPr/>
            <a:r>
              <a:t>大数据实现脑图:</a:t>
            </a:r>
          </a:p>
        </p:txBody>
      </p:sp>
      <p:pic>
        <p:nvPicPr>
          <p:cNvPr id="162" name="屏幕快照 2016-10-15 下午8.24.4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7100" y="2537851"/>
            <a:ext cx="10046080" cy="65587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circl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body" idx="13"/>
          </p:nvPr>
        </p:nvSpPr>
        <p:spPr>
          <a:xfrm>
            <a:off x="1270000" y="6362700"/>
            <a:ext cx="10464800" cy="520700"/>
          </a:xfrm>
          <a:prstGeom prst="rect">
            <a:avLst/>
          </a:prstGeom>
        </p:spPr>
        <p:txBody>
          <a:bodyPr/>
          <a:lstStyle/>
          <a:p>
            <a:pPr/>
            <a:r>
              <a:t>–花少组</a:t>
            </a:r>
          </a:p>
        </p:txBody>
      </p:sp>
      <p:sp>
        <p:nvSpPr>
          <p:cNvPr id="165" name="Shape 165"/>
          <p:cNvSpPr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“谢谢，欢迎交流！”</a:t>
            </a:r>
          </a:p>
        </p:txBody>
      </p:sp>
      <p:sp>
        <p:nvSpPr>
          <p:cNvPr id="166" name="Shape 166"/>
          <p:cNvSpPr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什么是大数据?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xfrm>
            <a:off x="533400" y="2768600"/>
            <a:ext cx="11430000" cy="5715000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大数据的定义</a:t>
            </a:r>
          </a:p>
          <a:p>
            <a:pPr>
              <a:buBlip>
                <a:blip r:embed="rId2"/>
              </a:buBlip>
            </a:pPr>
            <a:r>
              <a:t>大数据的四大特性:数量（Volume）及时（Velocity）多样（Variety）真实性（Veracity）</a:t>
            </a:r>
          </a:p>
          <a:p>
            <a:pPr>
              <a:buBlip>
                <a:blip r:embed="rId2"/>
              </a:buBlip>
            </a:pPr>
            <a:r>
              <a:t>大数据的实现价值</a:t>
            </a:r>
          </a:p>
          <a:p>
            <a:pPr>
              <a:buBlip>
                <a:blip r:embed="rId2"/>
              </a:buBlip>
            </a:pPr>
            <a:r>
              <a:t>化纤行业与大数据</a:t>
            </a:r>
          </a:p>
        </p:txBody>
      </p:sp>
      <p:sp>
        <p:nvSpPr>
          <p:cNvPr id="124" name="Shape 124"/>
          <p:cNvSpPr/>
          <p:nvPr>
            <p:ph type="sldNum" sz="quarter" idx="4294967295"/>
          </p:nvPr>
        </p:nvSpPr>
        <p:spPr>
          <a:xfrm>
            <a:off x="12635077" y="9309100"/>
            <a:ext cx="213158" cy="31234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title"/>
          </p:nvPr>
        </p:nvSpPr>
        <p:spPr>
          <a:xfrm>
            <a:off x="787400" y="1143000"/>
            <a:ext cx="11430000" cy="2438400"/>
          </a:xfrm>
          <a:prstGeom prst="rect">
            <a:avLst/>
          </a:prstGeom>
        </p:spPr>
        <p:txBody>
          <a:bodyPr/>
          <a:lstStyle/>
          <a:p>
            <a:pPr defTabSz="531622">
              <a:defRPr sz="6552">
                <a:effectLst>
                  <a:outerShdw sx="100000" sy="100000" kx="0" ky="0" algn="b" rotWithShape="0" blurRad="46228" dist="34671" dir="5400000">
                    <a:srgbClr val="000000"/>
                  </a:outerShdw>
                </a:effectLst>
              </a:defRPr>
            </a:pPr>
            <a:r>
              <a:t>业务场景1:</a:t>
            </a:r>
          </a:p>
          <a:p>
            <a:pPr defTabSz="531622">
              <a:defRPr sz="6552">
                <a:effectLst>
                  <a:outerShdw sx="100000" sy="100000" kx="0" ky="0" algn="b" rotWithShape="0" blurRad="46228" dist="34671" dir="5400000">
                    <a:srgbClr val="000000"/>
                  </a:outerShdw>
                </a:effectLst>
              </a:defRPr>
            </a:pPr>
            <a:r>
              <a:t>目前的业务销售与客户...</a:t>
            </a:r>
          </a:p>
        </p:txBody>
      </p:sp>
      <p:sp>
        <p:nvSpPr>
          <p:cNvPr id="127" name="Shape 127"/>
          <p:cNvSpPr/>
          <p:nvPr>
            <p:ph type="sldNum" sz="quarter" idx="4294967295"/>
          </p:nvPr>
        </p:nvSpPr>
        <p:spPr>
          <a:xfrm>
            <a:off x="12635077" y="9309100"/>
            <a:ext cx="213158" cy="31234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  <p:pic>
        <p:nvPicPr>
          <p:cNvPr id="128" name="168258167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7100" y="4815672"/>
            <a:ext cx="5118100" cy="33960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8" grpId="2"/>
      <p:bldP build="whole" bldLvl="1" animBg="1" rev="0" advAuto="0" spid="12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type="title"/>
          </p:nvPr>
        </p:nvSpPr>
        <p:spPr>
          <a:xfrm>
            <a:off x="774700" y="482600"/>
            <a:ext cx="11061105" cy="982217"/>
          </a:xfrm>
          <a:prstGeom prst="rect">
            <a:avLst/>
          </a:prstGeom>
        </p:spPr>
        <p:txBody>
          <a:bodyPr/>
          <a:lstStyle>
            <a:lvl1pPr defTabSz="233679">
              <a:defRPr sz="2880">
                <a:effectLst>
                  <a:outerShdw sx="100000" sy="100000" kx="0" ky="0" algn="b" rotWithShape="0" blurRad="20320" dist="15240" dir="5400000">
                    <a:srgbClr val="000000"/>
                  </a:outerShdw>
                </a:effectLst>
              </a:defRPr>
            </a:lvl1pPr>
          </a:lstStyle>
          <a:p>
            <a:pPr/>
            <a:r>
              <a:t>客户分析:</a:t>
            </a:r>
          </a:p>
        </p:txBody>
      </p:sp>
      <p:pic>
        <p:nvPicPr>
          <p:cNvPr id="131" name="屏幕快照 2016-10-14 下午7.13.3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8550" y="1885670"/>
            <a:ext cx="9768824" cy="62362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title"/>
          </p:nvPr>
        </p:nvSpPr>
        <p:spPr>
          <a:xfrm>
            <a:off x="787400" y="901700"/>
            <a:ext cx="11430000" cy="2438400"/>
          </a:xfrm>
          <a:prstGeom prst="rect">
            <a:avLst/>
          </a:prstGeom>
        </p:spPr>
        <p:txBody>
          <a:bodyPr/>
          <a:lstStyle/>
          <a:p>
            <a:pPr defTabSz="531622">
              <a:defRPr sz="6552">
                <a:effectLst>
                  <a:outerShdw sx="100000" sy="100000" kx="0" ky="0" algn="b" rotWithShape="0" blurRad="46228" dist="34671" dir="5400000">
                    <a:srgbClr val="000000"/>
                  </a:outerShdw>
                </a:effectLst>
              </a:defRPr>
            </a:pPr>
            <a:r>
              <a:t>业务场景2:</a:t>
            </a:r>
          </a:p>
          <a:p>
            <a:pPr defTabSz="531622">
              <a:defRPr sz="6552">
                <a:effectLst>
                  <a:outerShdw sx="100000" sy="100000" kx="0" ky="0" algn="b" rotWithShape="0" blurRad="46228" dist="34671" dir="5400000">
                    <a:srgbClr val="000000"/>
                  </a:outerShdw>
                </a:effectLst>
              </a:defRPr>
            </a:pPr>
            <a:r>
              <a:t>运用了大数据技术后的客服...</a:t>
            </a:r>
          </a:p>
        </p:txBody>
      </p:sp>
      <p:sp>
        <p:nvSpPr>
          <p:cNvPr id="134" name="Shape 134"/>
          <p:cNvSpPr/>
          <p:nvPr>
            <p:ph type="sldNum" sz="quarter" idx="4294967295"/>
          </p:nvPr>
        </p:nvSpPr>
        <p:spPr>
          <a:xfrm>
            <a:off x="12635077" y="9309100"/>
            <a:ext cx="213158" cy="31234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  <p:pic>
        <p:nvPicPr>
          <p:cNvPr id="135" name="IMG_3450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2287" y="5054534"/>
            <a:ext cx="5178526" cy="34523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554990">
              <a:defRPr sz="6840">
                <a:effectLst>
                  <a:outerShdw sx="100000" sy="100000" kx="0" ky="0" algn="b" rotWithShape="0" blurRad="48260" dist="36195" dir="5400000">
                    <a:srgbClr val="000000"/>
                  </a:outerShdw>
                </a:effectLst>
              </a:defRPr>
            </a:pPr>
          </a:p>
          <a:p>
            <a:pPr defTabSz="554990">
              <a:defRPr sz="6840">
                <a:effectLst>
                  <a:outerShdw sx="100000" sy="100000" kx="0" ky="0" algn="b" rotWithShape="0" blurRad="48260" dist="36195" dir="5400000">
                    <a:srgbClr val="000000"/>
                  </a:outerShdw>
                </a:effectLst>
              </a:defRPr>
            </a:pPr>
            <a:r>
              <a:t>xx公司张总切片库存将要告急</a:t>
            </a:r>
          </a:p>
        </p:txBody>
      </p:sp>
      <p:sp>
        <p:nvSpPr>
          <p:cNvPr id="138" name="Shape 138"/>
          <p:cNvSpPr/>
          <p:nvPr/>
        </p:nvSpPr>
        <p:spPr>
          <a:xfrm>
            <a:off x="749300" y="1530350"/>
            <a:ext cx="3289301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solidFill>
                  <a:srgbClr val="FF4214"/>
                </a:solidFill>
              </a:defRPr>
            </a:lvl1pPr>
          </a:lstStyle>
          <a:p>
            <a:pPr/>
            <a:r>
              <a:t>系统预警：</a:t>
            </a:r>
          </a:p>
        </p:txBody>
      </p:sp>
      <p:sp>
        <p:nvSpPr>
          <p:cNvPr id="139" name="Shape 139"/>
          <p:cNvSpPr/>
          <p:nvPr>
            <p:ph type="sldNum" sz="quarter" idx="4294967295"/>
          </p:nvPr>
        </p:nvSpPr>
        <p:spPr>
          <a:xfrm>
            <a:off x="12635077" y="9309100"/>
            <a:ext cx="213158" cy="31234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 p14:dur="1000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7" grpId="2"/>
      <p:bldP build="whole" bldLvl="1" animBg="1" rev="0" advAuto="0" spid="13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title"/>
          </p:nvPr>
        </p:nvSpPr>
        <p:spPr>
          <a:xfrm>
            <a:off x="787400" y="3746500"/>
            <a:ext cx="11430000" cy="2438400"/>
          </a:xfrm>
          <a:prstGeom prst="rect">
            <a:avLst/>
          </a:prstGeom>
        </p:spPr>
        <p:txBody>
          <a:bodyPr/>
          <a:lstStyle/>
          <a:p>
            <a:pPr algn="ctr" defTabSz="344677">
              <a:defRPr sz="4248">
                <a:effectLst>
                  <a:outerShdw sx="100000" sy="100000" kx="0" ky="0" algn="b" rotWithShape="0" blurRad="29971" dist="22479" dir="5400000">
                    <a:srgbClr val="000000"/>
                  </a:outerShdw>
                </a:effectLst>
              </a:defRPr>
            </a:pPr>
            <a:r>
              <a:t>荣盛：6300</a:t>
            </a:r>
          </a:p>
          <a:p>
            <a:pPr algn="ctr" defTabSz="344677">
              <a:defRPr sz="4248">
                <a:effectLst>
                  <a:outerShdw sx="100000" sy="100000" kx="0" ky="0" algn="b" rotWithShape="0" blurRad="29971" dist="22479" dir="5400000">
                    <a:srgbClr val="000000"/>
                  </a:outerShdw>
                </a:effectLst>
              </a:defRPr>
            </a:pPr>
            <a:r>
              <a:t>双兔：6250</a:t>
            </a:r>
          </a:p>
          <a:p>
            <a:pPr algn="ctr" defTabSz="344677">
              <a:defRPr sz="4248">
                <a:effectLst>
                  <a:outerShdw sx="100000" sy="100000" kx="0" ky="0" algn="b" rotWithShape="0" blurRad="29971" dist="22479" dir="5400000">
                    <a:srgbClr val="000000"/>
                  </a:outerShdw>
                </a:effectLst>
              </a:defRPr>
            </a:pPr>
            <a:r>
              <a:t>盛虹：6200</a:t>
            </a:r>
          </a:p>
        </p:txBody>
      </p:sp>
      <p:sp>
        <p:nvSpPr>
          <p:cNvPr id="142" name="Shape 142"/>
          <p:cNvSpPr/>
          <p:nvPr/>
        </p:nvSpPr>
        <p:spPr>
          <a:xfrm>
            <a:off x="749300" y="1530350"/>
            <a:ext cx="3289300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solidFill>
                  <a:srgbClr val="FF4214"/>
                </a:solidFill>
              </a:defRPr>
            </a:lvl1pPr>
          </a:lstStyle>
          <a:p>
            <a:pPr/>
            <a:r>
              <a:t>产品匹配：</a:t>
            </a:r>
          </a:p>
        </p:txBody>
      </p:sp>
      <p:sp>
        <p:nvSpPr>
          <p:cNvPr id="143" name="Shape 143"/>
          <p:cNvSpPr/>
          <p:nvPr>
            <p:ph type="sldNum" sz="quarter" idx="4294967295"/>
          </p:nvPr>
        </p:nvSpPr>
        <p:spPr>
          <a:xfrm>
            <a:off x="12635077" y="9309100"/>
            <a:ext cx="213158" cy="31234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750">
        <p:circle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2" grpId="1"/>
      <p:bldP build="whole" bldLvl="1" animBg="1" rev="0" advAuto="0" spid="141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title"/>
          </p:nvPr>
        </p:nvSpPr>
        <p:spPr>
          <a:xfrm>
            <a:off x="787400" y="3746500"/>
            <a:ext cx="11430000" cy="2438400"/>
          </a:xfrm>
          <a:prstGeom prst="rect">
            <a:avLst/>
          </a:prstGeom>
        </p:spPr>
        <p:txBody>
          <a:bodyPr anchor="t"/>
          <a:lstStyle/>
          <a:p>
            <a:pPr>
              <a:defRPr sz="3000"/>
            </a:pPr>
            <a:r>
              <a:t>时间:2015年2月10日</a:t>
            </a:r>
          </a:p>
          <a:p>
            <a:pPr>
              <a:defRPr sz="3000"/>
            </a:pPr>
            <a:r>
              <a:t>事件:该品牌发生过一次质量问题</a:t>
            </a:r>
          </a:p>
          <a:p>
            <a:pPr>
              <a:defRPr sz="3000"/>
            </a:pPr>
            <a:r>
              <a:t>具体原因:b值过高，导致染色出现大面积问题</a:t>
            </a:r>
          </a:p>
        </p:txBody>
      </p:sp>
      <p:sp>
        <p:nvSpPr>
          <p:cNvPr id="146" name="Shape 146"/>
          <p:cNvSpPr/>
          <p:nvPr/>
        </p:nvSpPr>
        <p:spPr>
          <a:xfrm>
            <a:off x="749300" y="1530350"/>
            <a:ext cx="4559300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solidFill>
                  <a:srgbClr val="FF4214"/>
                </a:solidFill>
              </a:defRPr>
            </a:lvl1pPr>
          </a:lstStyle>
          <a:p>
            <a:pPr/>
            <a:r>
              <a:t>盛虹品牌相关：</a:t>
            </a:r>
          </a:p>
        </p:txBody>
      </p:sp>
      <p:sp>
        <p:nvSpPr>
          <p:cNvPr id="147" name="Shape 147"/>
          <p:cNvSpPr/>
          <p:nvPr>
            <p:ph type="sldNum" sz="quarter" idx="4294967295"/>
          </p:nvPr>
        </p:nvSpPr>
        <p:spPr>
          <a:xfrm>
            <a:off x="12635077" y="9309100"/>
            <a:ext cx="213158" cy="31234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circl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6" grpId="1"/>
      <p:bldP build="whole" bldLvl="1" animBg="1" rev="0" advAuto="0" spid="145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title"/>
          </p:nvPr>
        </p:nvSpPr>
        <p:spPr>
          <a:xfrm>
            <a:off x="787400" y="3746500"/>
            <a:ext cx="11430000" cy="2438400"/>
          </a:xfrm>
          <a:prstGeom prst="rect">
            <a:avLst/>
          </a:prstGeom>
        </p:spPr>
        <p:txBody>
          <a:bodyPr anchor="t"/>
          <a:lstStyle>
            <a:lvl1pPr>
              <a:defRPr sz="3000"/>
            </a:lvl1pPr>
          </a:lstStyle>
          <a:p>
            <a:pPr/>
            <a:r>
              <a:t>张总现钱不够,且张总信用分足够,可推荐邦帮贷相关业务</a:t>
            </a:r>
          </a:p>
        </p:txBody>
      </p:sp>
      <p:sp>
        <p:nvSpPr>
          <p:cNvPr id="150" name="Shape 150"/>
          <p:cNvSpPr/>
          <p:nvPr/>
        </p:nvSpPr>
        <p:spPr>
          <a:xfrm>
            <a:off x="749300" y="1530350"/>
            <a:ext cx="4559300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5000">
                <a:solidFill>
                  <a:srgbClr val="FF4214"/>
                </a:solidFill>
              </a:defRPr>
            </a:lvl1pPr>
          </a:lstStyle>
          <a:p>
            <a:pPr/>
            <a:r>
              <a:t>客户资质分析：</a:t>
            </a:r>
          </a:p>
        </p:txBody>
      </p:sp>
      <p:sp>
        <p:nvSpPr>
          <p:cNvPr id="151" name="Shape 151"/>
          <p:cNvSpPr/>
          <p:nvPr>
            <p:ph type="sldNum" sz="quarter" idx="4294967295"/>
          </p:nvPr>
        </p:nvSpPr>
        <p:spPr>
          <a:xfrm>
            <a:off x="12635077" y="9309100"/>
            <a:ext cx="213158" cy="31234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circl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50" grpId="1"/>
      <p:bldP build="whole" bldLvl="1" animBg="1" rev="0" advAuto="0" spid="149" grpId="2"/>
    </p:bldLst>
  </p:timing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Industrial">
  <a:themeElements>
    <a:clrScheme name="Industrial">
      <a:dk1>
        <a:srgbClr val="BC00FF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Industrial">
  <a:themeElements>
    <a:clrScheme name="Industrial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73CF"/>
      </a:accent1>
      <a:accent2>
        <a:srgbClr val="1A941F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Industrial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Industria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FFFFFF"/>
            </a:solidFill>
            <a:effectLst>
              <a:outerShdw sx="100000" sy="100000" kx="0" ky="0" algn="b" rotWithShape="0" blurRad="50800" dist="38100" dir="5400000">
                <a:srgbClr val="000000"/>
              </a:outerShdw>
            </a:effectLst>
            <a:uFillTx/>
            <a:latin typeface="+mn-lt"/>
            <a:ea typeface="+mn-ea"/>
            <a:cs typeface="+mn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