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05" r:id="rId3"/>
    <p:sldId id="258" r:id="rId4"/>
    <p:sldId id="259" r:id="rId5"/>
    <p:sldId id="261" r:id="rId6"/>
    <p:sldId id="262" r:id="rId7"/>
    <p:sldId id="280" r:id="rId8"/>
    <p:sldId id="306" r:id="rId9"/>
    <p:sldId id="264" r:id="rId10"/>
    <p:sldId id="289" r:id="rId11"/>
    <p:sldId id="265" r:id="rId12"/>
    <p:sldId id="291" r:id="rId13"/>
    <p:sldId id="266" r:id="rId14"/>
    <p:sldId id="282" r:id="rId15"/>
    <p:sldId id="292" r:id="rId16"/>
    <p:sldId id="293" r:id="rId17"/>
    <p:sldId id="268" r:id="rId18"/>
    <p:sldId id="295" r:id="rId19"/>
    <p:sldId id="294" r:id="rId20"/>
    <p:sldId id="296" r:id="rId21"/>
    <p:sldId id="297" r:id="rId22"/>
    <p:sldId id="302" r:id="rId23"/>
    <p:sldId id="304" r:id="rId24"/>
    <p:sldId id="301" r:id="rId25"/>
    <p:sldId id="298" r:id="rId26"/>
    <p:sldId id="303" r:id="rId27"/>
    <p:sldId id="274" r:id="rId28"/>
    <p:sldId id="27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6085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7119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0140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8235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9077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4300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2966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6292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4754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1238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3846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2016/10/13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079757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1"/>
            <a:ext cx="12192000" cy="2934483"/>
          </a:xfrm>
          <a:solidFill>
            <a:schemeClr val="bg2"/>
          </a:solidFill>
        </p:spPr>
        <p:txBody>
          <a:bodyPr>
            <a:normAutofit/>
          </a:bodyPr>
          <a:lstStyle/>
          <a:p>
            <a:pPr algn="ctr"/>
            <a:r>
              <a:rPr lang="en-US" altLang="zh-CN" sz="4000" b="1" dirty="0" smtClean="0">
                <a:solidFill>
                  <a:srgbClr val="FF0000"/>
                </a:solidFill>
                <a:ea typeface="黑体" panose="02010609060101010101" pitchFamily="49" charset="-122"/>
              </a:rPr>
              <a:t>2016中国化纤大数据论坛</a:t>
            </a:r>
            <a:r>
              <a:rPr lang="en-US" altLang="zh-CN" sz="4000" b="1" i="1" dirty="0" smtClean="0">
                <a:solidFill>
                  <a:srgbClr val="FF0000"/>
                </a:solidFill>
                <a:ea typeface="黑体" panose="02010609060101010101" pitchFamily="49" charset="-122"/>
              </a:rPr>
              <a:t/>
            </a:r>
            <a:br>
              <a:rPr lang="en-US" altLang="zh-CN" sz="4000" b="1" i="1" dirty="0" smtClean="0">
                <a:solidFill>
                  <a:srgbClr val="FF0000"/>
                </a:solidFill>
                <a:ea typeface="黑体" panose="02010609060101010101" pitchFamily="49" charset="-122"/>
              </a:rPr>
            </a:br>
            <a:r>
              <a:rPr lang="en-US" altLang="zh-CN" sz="4000" b="1" i="1" dirty="0" smtClean="0">
                <a:solidFill>
                  <a:srgbClr val="FF0000"/>
                </a:solidFill>
                <a:ea typeface="黑体" panose="02010609060101010101" pitchFamily="49" charset="-122"/>
              </a:rPr>
              <a:t>V3.0</a:t>
            </a:r>
            <a:r>
              <a:rPr lang="zh-CN" altLang="zh-CN" sz="4000" dirty="0" smtClean="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
            </a:r>
            <a:br>
              <a:rPr lang="zh-CN" altLang="zh-CN" sz="4000" dirty="0" smtClean="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br>
            <a:endParaRPr lang="zh-CN" altLang="en-US" sz="4000" dirty="0"/>
          </a:p>
        </p:txBody>
      </p:sp>
      <p:sp>
        <p:nvSpPr>
          <p:cNvPr id="3" name="副标题 2"/>
          <p:cNvSpPr>
            <a:spLocks noGrp="1"/>
          </p:cNvSpPr>
          <p:nvPr>
            <p:ph type="subTitle" idx="1"/>
          </p:nvPr>
        </p:nvSpPr>
        <p:spPr>
          <a:xfrm>
            <a:off x="1741714" y="5194300"/>
            <a:ext cx="9144000" cy="1021441"/>
          </a:xfrm>
        </p:spPr>
        <p:txBody>
          <a:bodyPr anchor="ctr"/>
          <a:lstStyle/>
          <a:p>
            <a:pPr algn="r"/>
            <a:r>
              <a:rPr lang="zh-CN" altLang="en-US" b="1" dirty="0" smtClean="0">
                <a:solidFill>
                  <a:schemeClr val="accent5">
                    <a:lumMod val="50000"/>
                  </a:schemeClr>
                </a:solidFill>
              </a:rPr>
              <a:t>杭州君方科技有限公司</a:t>
            </a:r>
            <a:endParaRPr lang="en-US" altLang="zh-CN" b="1" dirty="0" smtClean="0">
              <a:solidFill>
                <a:schemeClr val="accent5">
                  <a:lumMod val="50000"/>
                </a:schemeClr>
              </a:solidFill>
            </a:endParaRPr>
          </a:p>
          <a:p>
            <a:pPr algn="r"/>
            <a:r>
              <a:rPr lang="en-US" altLang="zh-CN" b="1" dirty="0" smtClean="0">
                <a:solidFill>
                  <a:schemeClr val="accent5">
                    <a:lumMod val="50000"/>
                  </a:schemeClr>
                </a:solidFill>
              </a:rPr>
              <a:t>2016-10</a:t>
            </a:r>
            <a:endParaRPr lang="zh-CN" altLang="en-US" b="1" dirty="0">
              <a:solidFill>
                <a:schemeClr val="accent5">
                  <a:lumMod val="50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33" y="538335"/>
            <a:ext cx="2285761" cy="584027"/>
          </a:xfrm>
          <a:prstGeom prst="rect">
            <a:avLst/>
          </a:prstGeom>
        </p:spPr>
      </p:pic>
    </p:spTree>
    <p:extLst>
      <p:ext uri="{BB962C8B-B14F-4D97-AF65-F5344CB8AC3E}">
        <p14:creationId xmlns:p14="http://schemas.microsoft.com/office/powerpoint/2010/main" val="799417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10</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pic>
        <p:nvPicPr>
          <p:cNvPr id="4" name="图片 3"/>
          <p:cNvPicPr>
            <a:picLocks noChangeAspect="1"/>
          </p:cNvPicPr>
          <p:nvPr/>
        </p:nvPicPr>
        <p:blipFill>
          <a:blip r:embed="rId2"/>
          <a:stretch>
            <a:fillRect/>
          </a:stretch>
        </p:blipFill>
        <p:spPr>
          <a:xfrm>
            <a:off x="1399709" y="1655278"/>
            <a:ext cx="9392581" cy="4942120"/>
          </a:xfrm>
          <a:prstGeom prst="rect">
            <a:avLst/>
          </a:prstGeom>
        </p:spPr>
      </p:pic>
      <p:sp>
        <p:nvSpPr>
          <p:cNvPr id="6" name="Rectangle 3"/>
          <p:cNvSpPr>
            <a:spLocks noGrp="1" noChangeArrowheads="1"/>
          </p:cNvSpPr>
          <p:nvPr>
            <p:ph type="subTitle" idx="1"/>
          </p:nvPr>
        </p:nvSpPr>
        <p:spPr>
          <a:xfrm>
            <a:off x="736600" y="809924"/>
            <a:ext cx="10795000" cy="5552776"/>
          </a:xfrm>
        </p:spPr>
        <p:txBody>
          <a:bodyPr>
            <a:normAutofit/>
          </a:bodyPr>
          <a:lstStyle/>
          <a:p>
            <a:pPr algn="l">
              <a:lnSpc>
                <a:spcPct val="150000"/>
              </a:lnSpc>
            </a:pPr>
            <a:r>
              <a:rPr lang="en-US" altLang="zh-CN" sz="1600" b="1" dirty="0" smtClean="0"/>
              <a:t>2.2 </a:t>
            </a:r>
            <a:r>
              <a:rPr lang="zh-CN" altLang="en-US" sz="1600" b="1" dirty="0" smtClean="0"/>
              <a:t>化纤</a:t>
            </a:r>
            <a:r>
              <a:rPr lang="zh-CN" altLang="en-US" sz="1600" b="1" dirty="0" smtClean="0"/>
              <a:t>企业运营</a:t>
            </a:r>
            <a:r>
              <a:rPr lang="zh-CN" altLang="en-US" sz="1600" b="1" dirty="0"/>
              <a:t>大</a:t>
            </a:r>
            <a:r>
              <a:rPr lang="zh-CN" altLang="en-US" sz="1600" b="1" dirty="0" smtClean="0"/>
              <a:t>数据</a:t>
            </a:r>
            <a:endParaRPr lang="en-US" altLang="zh-CN" sz="1600" b="1" dirty="0" smtClean="0"/>
          </a:p>
          <a:p>
            <a:pPr algn="l">
              <a:lnSpc>
                <a:spcPct val="150000"/>
              </a:lnSpc>
            </a:pPr>
            <a:r>
              <a:rPr lang="zh-CN" altLang="en-US" sz="1600" b="1" dirty="0" smtClean="0"/>
              <a:t>企业大数据示意图：</a:t>
            </a:r>
            <a:endParaRPr lang="en-US" altLang="zh-CN" sz="1600" b="1" dirty="0" smtClean="0"/>
          </a:p>
          <a:p>
            <a:pPr algn="l"/>
            <a:endParaRPr lang="en-US" altLang="zh-CN" sz="1600" b="1" dirty="0" smtClean="0"/>
          </a:p>
          <a:p>
            <a:pPr algn="l"/>
            <a:endParaRPr lang="en-US" altLang="zh-CN" sz="1600" b="1" dirty="0" smtClean="0"/>
          </a:p>
          <a:p>
            <a:pPr algn="l"/>
            <a:endParaRPr lang="en-US" altLang="zh-CN" sz="1600" b="1" dirty="0"/>
          </a:p>
          <a:p>
            <a:pPr algn="l"/>
            <a:endParaRPr lang="zh-CN" altLang="zh-CN" sz="1600" dirty="0"/>
          </a:p>
          <a:p>
            <a:pPr algn="l"/>
            <a:endParaRPr lang="zh-CN" altLang="zh-CN" sz="1600" dirty="0"/>
          </a:p>
          <a:p>
            <a:pPr algn="l">
              <a:lnSpc>
                <a:spcPct val="150000"/>
              </a:lnSpc>
            </a:pPr>
            <a:endParaRPr lang="zh-CN" altLang="en-US" sz="1600" b="1" dirty="0"/>
          </a:p>
        </p:txBody>
      </p:sp>
    </p:spTree>
    <p:extLst>
      <p:ext uri="{BB962C8B-B14F-4D97-AF65-F5344CB8AC3E}">
        <p14:creationId xmlns:p14="http://schemas.microsoft.com/office/powerpoint/2010/main" val="2774950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algn="l">
              <a:lnSpc>
                <a:spcPct val="150000"/>
              </a:lnSpc>
            </a:pPr>
            <a:r>
              <a:rPr lang="en-US" altLang="zh-CN" sz="1600" b="1" dirty="0" smtClean="0"/>
              <a:t>2.3   </a:t>
            </a:r>
            <a:r>
              <a:rPr lang="zh-CN" altLang="en-US" sz="1600" b="1" dirty="0" smtClean="0"/>
              <a:t>供应</a:t>
            </a:r>
            <a:r>
              <a:rPr lang="zh-CN" altLang="en-US" sz="1600" b="1" dirty="0"/>
              <a:t>链</a:t>
            </a:r>
            <a:r>
              <a:rPr lang="zh-CN" altLang="en-US" sz="1600" b="1" dirty="0" smtClean="0"/>
              <a:t>大</a:t>
            </a:r>
            <a:r>
              <a:rPr lang="zh-CN" altLang="en-US" sz="1600" b="1" dirty="0" smtClean="0"/>
              <a:t>数据</a:t>
            </a:r>
            <a:endParaRPr lang="en-US" altLang="zh-CN" sz="1600" b="1" dirty="0" smtClean="0">
              <a:solidFill>
                <a:srgbClr val="FF0000"/>
              </a:solidFill>
            </a:endParaRPr>
          </a:p>
          <a:p>
            <a:pPr algn="l"/>
            <a:r>
              <a:rPr lang="zh-CN" altLang="en-US" sz="1600" b="1" dirty="0" smtClean="0"/>
              <a:t>（</a:t>
            </a:r>
            <a:r>
              <a:rPr lang="en-US" altLang="zh-CN" sz="1600" b="1" dirty="0"/>
              <a:t>1</a:t>
            </a:r>
            <a:r>
              <a:rPr lang="zh-CN" altLang="en-US" sz="1600" b="1" dirty="0" smtClean="0"/>
              <a:t>）公司收益：全</a:t>
            </a:r>
            <a:r>
              <a:rPr lang="zh-CN" altLang="en-US" sz="1600" b="1" dirty="0" smtClean="0"/>
              <a:t>流程成本核算</a:t>
            </a:r>
            <a:r>
              <a:rPr lang="zh-CN" altLang="en-US" sz="1600" b="1" dirty="0"/>
              <a:t>，合理库存，库存周转率，准时交付</a:t>
            </a:r>
            <a:r>
              <a:rPr lang="en-US" altLang="zh-CN" sz="1600" b="1" dirty="0"/>
              <a:t>-</a:t>
            </a:r>
            <a:r>
              <a:rPr lang="zh-CN" altLang="en-US" sz="1600" b="1" dirty="0"/>
              <a:t>脱销率，改善</a:t>
            </a:r>
            <a:r>
              <a:rPr lang="zh-CN" altLang="en-US" sz="1600" b="1" dirty="0" smtClean="0"/>
              <a:t>流程</a:t>
            </a:r>
            <a:endParaRPr lang="en-US" altLang="zh-CN" sz="1600" b="1" dirty="0"/>
          </a:p>
          <a:p>
            <a:pPr algn="l"/>
            <a:r>
              <a:rPr lang="zh-CN" altLang="en-US" sz="1600" b="1" dirty="0"/>
              <a:t>根据产品的库存日期以及相应公式动态计算出该产品的具体的库存超期</a:t>
            </a:r>
            <a:r>
              <a:rPr lang="zh-CN" altLang="en-US" sz="1600" b="1" dirty="0" smtClean="0"/>
              <a:t>损失。</a:t>
            </a:r>
            <a:endParaRPr lang="en-US" altLang="zh-CN" sz="1600" b="1" dirty="0"/>
          </a:p>
          <a:p>
            <a:pPr marL="0" lvl="1" algn="l">
              <a:spcBef>
                <a:spcPts val="1000"/>
              </a:spcBef>
            </a:pPr>
            <a:r>
              <a:rPr lang="zh-CN" altLang="en-US" sz="1600" b="1" dirty="0" smtClean="0"/>
              <a:t>（</a:t>
            </a:r>
            <a:r>
              <a:rPr lang="en-US" altLang="zh-CN" sz="1600" b="1" dirty="0"/>
              <a:t>2</a:t>
            </a:r>
            <a:r>
              <a:rPr lang="zh-CN" altLang="en-US" sz="1600" b="1" dirty="0" smtClean="0"/>
              <a:t>）公司产品：</a:t>
            </a:r>
            <a:r>
              <a:rPr lang="zh-CN" altLang="zh-CN" sz="1600" b="1" dirty="0" smtClean="0"/>
              <a:t>实现</a:t>
            </a:r>
            <a:r>
              <a:rPr lang="zh-CN" altLang="zh-CN" sz="1600" b="1" dirty="0"/>
              <a:t>产品</a:t>
            </a:r>
            <a:r>
              <a:rPr lang="zh-CN" altLang="en-US" sz="1600" b="1" dirty="0"/>
              <a:t>全流程</a:t>
            </a:r>
            <a:r>
              <a:rPr lang="zh-CN" altLang="zh-CN" sz="1600" b="1" dirty="0" smtClean="0"/>
              <a:t>可视化</a:t>
            </a:r>
            <a:r>
              <a:rPr lang="zh-CN" altLang="en-US" sz="1600" b="1" dirty="0" smtClean="0"/>
              <a:t>，产品</a:t>
            </a:r>
            <a:r>
              <a:rPr lang="zh-CN" altLang="en-US" sz="1600" b="1" dirty="0"/>
              <a:t>质量</a:t>
            </a:r>
            <a:r>
              <a:rPr lang="zh-CN" altLang="en-US" sz="1600" b="1" dirty="0" smtClean="0"/>
              <a:t>追溯；</a:t>
            </a:r>
            <a:endParaRPr lang="en-US" altLang="zh-CN" sz="1600" b="1" dirty="0" smtClean="0"/>
          </a:p>
          <a:p>
            <a:pPr marL="0" lvl="1" algn="l">
              <a:spcBef>
                <a:spcPts val="1000"/>
              </a:spcBef>
            </a:pPr>
            <a:r>
              <a:rPr lang="zh-CN" altLang="zh-CN" sz="1600" b="1" dirty="0" smtClean="0"/>
              <a:t>根据</a:t>
            </a:r>
            <a:r>
              <a:rPr lang="zh-CN" altLang="zh-CN" sz="1600" b="1" dirty="0"/>
              <a:t>采购、生产、销售、物流的产业链的数据分析，有效控制合理</a:t>
            </a:r>
            <a:r>
              <a:rPr lang="zh-CN" altLang="zh-CN" sz="1600" b="1" dirty="0" smtClean="0"/>
              <a:t>库存</a:t>
            </a:r>
            <a:r>
              <a:rPr lang="zh-CN" altLang="en-US" sz="1600" b="1" dirty="0" smtClean="0"/>
              <a:t>；</a:t>
            </a:r>
            <a:endParaRPr lang="en-US" altLang="zh-CN" sz="1600" b="1" dirty="0" smtClean="0"/>
          </a:p>
          <a:p>
            <a:pPr marL="0" lvl="1" algn="l">
              <a:spcBef>
                <a:spcPts val="1000"/>
              </a:spcBef>
            </a:pPr>
            <a:r>
              <a:rPr lang="zh-CN" altLang="zh-CN" sz="1600" b="1" dirty="0"/>
              <a:t>全流程共享各环节动态信息，</a:t>
            </a:r>
            <a:r>
              <a:rPr lang="zh-CN" altLang="zh-CN" sz="1600" b="1" dirty="0" smtClean="0"/>
              <a:t>有效</a:t>
            </a:r>
            <a:r>
              <a:rPr lang="zh-CN" altLang="zh-CN" sz="1600" b="1" dirty="0"/>
              <a:t>推动生产与销售的关系</a:t>
            </a:r>
            <a:r>
              <a:rPr lang="zh-CN" altLang="zh-CN" sz="1600" b="1" dirty="0" smtClean="0"/>
              <a:t>，促进</a:t>
            </a:r>
            <a:r>
              <a:rPr lang="zh-CN" altLang="zh-CN" sz="1600" b="1" dirty="0"/>
              <a:t>协同工作、实现精益</a:t>
            </a:r>
            <a:r>
              <a:rPr lang="zh-CN" altLang="zh-CN" sz="1600" b="1" dirty="0" smtClean="0"/>
              <a:t>运营</a:t>
            </a:r>
            <a:r>
              <a:rPr lang="zh-CN" altLang="en-US" sz="1600" b="1" dirty="0" smtClean="0"/>
              <a:t>；</a:t>
            </a:r>
            <a:endParaRPr lang="en-US" altLang="zh-CN" sz="1600" b="1" dirty="0" smtClean="0"/>
          </a:p>
          <a:p>
            <a:pPr algn="l"/>
            <a:r>
              <a:rPr lang="zh-CN" altLang="en-US" sz="1600" b="1" dirty="0" smtClean="0"/>
              <a:t>（</a:t>
            </a:r>
            <a:r>
              <a:rPr lang="en-US" altLang="zh-CN" sz="1600" b="1" dirty="0" smtClean="0"/>
              <a:t>3</a:t>
            </a:r>
            <a:r>
              <a:rPr lang="zh-CN" altLang="en-US" sz="1600" b="1" dirty="0" smtClean="0"/>
              <a:t>） 物流企业：线路</a:t>
            </a:r>
            <a:r>
              <a:rPr lang="zh-CN" altLang="en-US" sz="1600" b="1" dirty="0"/>
              <a:t>繁忙程度分析</a:t>
            </a:r>
            <a:r>
              <a:rPr lang="zh-CN" altLang="en-US" sz="1600" b="1" dirty="0" smtClean="0"/>
              <a:t>，</a:t>
            </a:r>
            <a:r>
              <a:rPr lang="zh-CN" altLang="zh-CN" sz="1600" b="1" dirty="0" smtClean="0"/>
              <a:t>智能</a:t>
            </a:r>
            <a:r>
              <a:rPr lang="zh-CN" altLang="zh-CN" sz="1600" b="1" dirty="0"/>
              <a:t>选择最佳行驶</a:t>
            </a:r>
            <a:r>
              <a:rPr lang="zh-CN" altLang="zh-CN" sz="1600" b="1" dirty="0" smtClean="0"/>
              <a:t>路线</a:t>
            </a:r>
            <a:r>
              <a:rPr lang="zh-CN" altLang="en-US" sz="1600" b="1" dirty="0" smtClean="0"/>
              <a:t>，合理</a:t>
            </a:r>
            <a:r>
              <a:rPr lang="zh-CN" altLang="en-US" sz="1600" b="1" dirty="0" smtClean="0"/>
              <a:t>配置</a:t>
            </a:r>
            <a:r>
              <a:rPr lang="zh-CN" altLang="en-US" sz="1600" b="1" dirty="0"/>
              <a:t>车辆资源，提升交付速度（响应度</a:t>
            </a:r>
            <a:r>
              <a:rPr lang="zh-CN" altLang="en-US" sz="1600" b="1" dirty="0" smtClean="0"/>
              <a:t>）；</a:t>
            </a:r>
            <a:endParaRPr lang="en-US" altLang="zh-CN" sz="1600" b="1" dirty="0" smtClean="0"/>
          </a:p>
          <a:p>
            <a:pPr algn="l"/>
            <a:r>
              <a:rPr lang="zh-CN" altLang="zh-CN" sz="1600" b="1" dirty="0" smtClean="0"/>
              <a:t>物流</a:t>
            </a:r>
            <a:r>
              <a:rPr lang="zh-CN" altLang="zh-CN" sz="1600" b="1" dirty="0"/>
              <a:t>线路优化</a:t>
            </a:r>
            <a:r>
              <a:rPr lang="zh-CN" altLang="zh-CN" sz="1600" b="1" dirty="0" smtClean="0"/>
              <a:t>：历史</a:t>
            </a:r>
            <a:r>
              <a:rPr lang="zh-CN" altLang="zh-CN" sz="1600" b="1" dirty="0"/>
              <a:t>路线数据分析：合理配置不同线路的车辆资源，实现有效车辆配置与管控，提升运输</a:t>
            </a:r>
            <a:r>
              <a:rPr lang="zh-CN" altLang="zh-CN" sz="1600" b="1" dirty="0" smtClean="0"/>
              <a:t>效率</a:t>
            </a:r>
            <a:r>
              <a:rPr lang="zh-CN" altLang="en-US" sz="1600" b="1" dirty="0" smtClean="0"/>
              <a:t>；降低运输成本；</a:t>
            </a:r>
            <a:endParaRPr lang="zh-CN" altLang="zh-CN" sz="1600" b="1" dirty="0"/>
          </a:p>
          <a:p>
            <a:pPr algn="l"/>
            <a:r>
              <a:rPr lang="zh-CN" altLang="en-US" sz="1600" b="1" dirty="0" smtClean="0"/>
              <a:t>（</a:t>
            </a:r>
            <a:r>
              <a:rPr lang="en-US" altLang="zh-CN" sz="1600" b="1" dirty="0" smtClean="0"/>
              <a:t>4</a:t>
            </a:r>
            <a:r>
              <a:rPr lang="zh-CN" altLang="en-US" sz="1600" b="1" dirty="0" smtClean="0"/>
              <a:t>）生产企业</a:t>
            </a:r>
            <a:r>
              <a:rPr lang="zh-CN" altLang="zh-CN" sz="1600" b="1" dirty="0" smtClean="0"/>
              <a:t>：</a:t>
            </a:r>
            <a:r>
              <a:rPr lang="zh-CN" altLang="zh-CN" sz="1600" b="1" dirty="0"/>
              <a:t>对历史物流数据分析，从时效性、可靠性、价格及服务等维度评估最佳合作</a:t>
            </a:r>
            <a:r>
              <a:rPr lang="zh-CN" altLang="zh-CN" sz="1600" b="1" dirty="0" smtClean="0"/>
              <a:t>物流</a:t>
            </a:r>
            <a:r>
              <a:rPr lang="zh-CN" altLang="en-US" sz="1600" b="1" dirty="0" smtClean="0"/>
              <a:t>；</a:t>
            </a:r>
            <a:endParaRPr lang="en-US" altLang="zh-CN" sz="1600" b="1" dirty="0" smtClean="0"/>
          </a:p>
          <a:p>
            <a:pPr algn="l"/>
            <a:r>
              <a:rPr lang="zh-CN" altLang="en-US" sz="1600" b="1" dirty="0"/>
              <a:t>更准确的计划送达时间，查询物流在各线路的滞留状态（灵活度）面对市场变化维持竞争</a:t>
            </a:r>
            <a:r>
              <a:rPr lang="zh-CN" altLang="en-US" sz="1600" b="1" dirty="0" smtClean="0"/>
              <a:t>优势。</a:t>
            </a:r>
            <a:endParaRPr lang="en-US" altLang="zh-CN" sz="1600" b="1" dirty="0" smtClean="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11</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2780979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12</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sp>
        <p:nvSpPr>
          <p:cNvPr id="3" name="副标题 2"/>
          <p:cNvSpPr>
            <a:spLocks noGrp="1"/>
          </p:cNvSpPr>
          <p:nvPr>
            <p:ph type="subTitle" idx="1"/>
          </p:nvPr>
        </p:nvSpPr>
        <p:spPr>
          <a:xfrm>
            <a:off x="521773" y="947738"/>
            <a:ext cx="9144000" cy="1655762"/>
          </a:xfrm>
        </p:spPr>
        <p:txBody>
          <a:bodyPr>
            <a:normAutofit/>
          </a:bodyPr>
          <a:lstStyle/>
          <a:p>
            <a:pPr algn="l"/>
            <a:r>
              <a:rPr lang="zh-CN" altLang="en-US" sz="1800" b="1" dirty="0"/>
              <a:t>大数据实时动态可视化，监控企业全流程作业</a:t>
            </a:r>
            <a:endParaRPr lang="zh-CN" altLang="en-US" sz="1800" dirty="0"/>
          </a:p>
        </p:txBody>
      </p:sp>
      <p:pic>
        <p:nvPicPr>
          <p:cNvPr id="5" name="图片 4"/>
          <p:cNvPicPr>
            <a:picLocks noChangeAspect="1"/>
          </p:cNvPicPr>
          <p:nvPr/>
        </p:nvPicPr>
        <p:blipFill>
          <a:blip r:embed="rId2"/>
          <a:stretch>
            <a:fillRect/>
          </a:stretch>
        </p:blipFill>
        <p:spPr>
          <a:xfrm>
            <a:off x="947392" y="1943100"/>
            <a:ext cx="9969270" cy="4045411"/>
          </a:xfrm>
          <a:prstGeom prst="rect">
            <a:avLst/>
          </a:prstGeom>
        </p:spPr>
      </p:pic>
    </p:spTree>
    <p:extLst>
      <p:ext uri="{BB962C8B-B14F-4D97-AF65-F5344CB8AC3E}">
        <p14:creationId xmlns:p14="http://schemas.microsoft.com/office/powerpoint/2010/main" val="667762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marL="342900" indent="-342900" algn="l">
              <a:lnSpc>
                <a:spcPct val="150000"/>
              </a:lnSpc>
              <a:buFont typeface="Wingdings" panose="05000000000000000000" pitchFamily="2" charset="2"/>
              <a:buAutoNum type="arabicPeriod"/>
            </a:pPr>
            <a:r>
              <a:rPr lang="zh-CN" altLang="en-US" sz="1600" b="1" dirty="0" smtClean="0"/>
              <a:t>化纤</a:t>
            </a:r>
            <a:r>
              <a:rPr lang="zh-CN" altLang="en-US" sz="1600" b="1" dirty="0"/>
              <a:t>营销</a:t>
            </a:r>
            <a:r>
              <a:rPr lang="zh-CN" altLang="en-US" sz="1600" b="1" dirty="0" smtClean="0"/>
              <a:t>大数据</a:t>
            </a:r>
            <a:r>
              <a:rPr lang="zh-CN" altLang="en-US" sz="1600" b="1" dirty="0" smtClean="0">
                <a:solidFill>
                  <a:srgbClr val="FF0000"/>
                </a:solidFill>
              </a:rPr>
              <a:t>（客户全生命周期管理）</a:t>
            </a:r>
            <a:endParaRPr lang="en-US" altLang="zh-CN" sz="1600" b="1" dirty="0" smtClean="0">
              <a:solidFill>
                <a:srgbClr val="FF0000"/>
              </a:solidFill>
            </a:endParaRPr>
          </a:p>
          <a:p>
            <a:pPr algn="l"/>
            <a:r>
              <a:rPr lang="zh-CN" altLang="en-US" sz="1600" b="1" dirty="0" smtClean="0"/>
              <a:t>行业群体：采购</a:t>
            </a:r>
            <a:r>
              <a:rPr lang="zh-CN" altLang="en-US" sz="1600" b="1" dirty="0"/>
              <a:t>习惯，支付习惯，用量</a:t>
            </a:r>
            <a:r>
              <a:rPr lang="zh-CN" altLang="en-US" sz="1600" b="1" dirty="0" smtClean="0"/>
              <a:t>习惯</a:t>
            </a:r>
            <a:endParaRPr lang="en-US" altLang="zh-CN" sz="1600" b="1" dirty="0" smtClean="0"/>
          </a:p>
          <a:p>
            <a:pPr algn="l"/>
            <a:r>
              <a:rPr lang="zh-CN" altLang="en-US" sz="1600" b="1" dirty="0" smtClean="0"/>
              <a:t>化纤个体：回顾</a:t>
            </a:r>
            <a:r>
              <a:rPr lang="zh-CN" altLang="en-US" sz="1600" b="1" dirty="0"/>
              <a:t>与分析促进企业绩效提升与改进</a:t>
            </a:r>
            <a:endParaRPr lang="en-US" altLang="zh-CN" sz="1600" b="1" dirty="0"/>
          </a:p>
          <a:p>
            <a:pPr algn="l"/>
            <a:r>
              <a:rPr lang="zh-CN" altLang="en-US" sz="1600" b="1" dirty="0"/>
              <a:t>分析</a:t>
            </a:r>
            <a:r>
              <a:rPr lang="zh-CN" altLang="en-US" sz="1600" b="1" dirty="0" smtClean="0"/>
              <a:t>：</a:t>
            </a:r>
            <a:endParaRPr lang="en-US" altLang="zh-CN" sz="1600" b="1" dirty="0"/>
          </a:p>
          <a:p>
            <a:pPr algn="l"/>
            <a:r>
              <a:rPr lang="zh-CN" altLang="en-US" sz="1600" b="1" dirty="0"/>
              <a:t>（</a:t>
            </a:r>
            <a:r>
              <a:rPr lang="en-US" altLang="zh-CN" sz="1600" b="1" dirty="0"/>
              <a:t>1</a:t>
            </a:r>
            <a:r>
              <a:rPr lang="zh-CN" altLang="en-US" sz="1600" b="1" dirty="0"/>
              <a:t>）活跃</a:t>
            </a:r>
            <a:r>
              <a:rPr lang="zh-CN" altLang="en-US" sz="1600" b="1" dirty="0" smtClean="0"/>
              <a:t>客户</a:t>
            </a:r>
            <a:endParaRPr lang="en-US" altLang="zh-CN" sz="1600" b="1" dirty="0" smtClean="0"/>
          </a:p>
          <a:p>
            <a:pPr algn="l"/>
            <a:r>
              <a:rPr lang="zh-CN" altLang="en-US" sz="1600" b="1" dirty="0" smtClean="0"/>
              <a:t>（</a:t>
            </a:r>
            <a:r>
              <a:rPr lang="en-US" altLang="zh-CN" sz="1600" b="1" dirty="0"/>
              <a:t>2</a:t>
            </a:r>
            <a:r>
              <a:rPr lang="zh-CN" altLang="en-US" sz="1600" b="1" dirty="0"/>
              <a:t>）新增</a:t>
            </a:r>
            <a:r>
              <a:rPr lang="zh-CN" altLang="en-US" sz="1600" b="1" dirty="0" smtClean="0"/>
              <a:t>客户</a:t>
            </a:r>
            <a:endParaRPr lang="en-US" altLang="zh-CN" sz="1600" b="1" dirty="0"/>
          </a:p>
          <a:p>
            <a:pPr algn="l"/>
            <a:r>
              <a:rPr lang="zh-CN" altLang="en-US" sz="1600" b="1" dirty="0"/>
              <a:t>（</a:t>
            </a:r>
            <a:r>
              <a:rPr lang="en-US" altLang="zh-CN" sz="1600" b="1" dirty="0"/>
              <a:t>3</a:t>
            </a:r>
            <a:r>
              <a:rPr lang="zh-CN" altLang="en-US" sz="1600" b="1" dirty="0"/>
              <a:t>）流失客户</a:t>
            </a:r>
            <a:endParaRPr lang="en-US" altLang="zh-CN" sz="1600" b="1" dirty="0"/>
          </a:p>
          <a:p>
            <a:pPr algn="l"/>
            <a:r>
              <a:rPr lang="zh-CN" altLang="en-US" sz="1600" b="1" dirty="0"/>
              <a:t>（</a:t>
            </a:r>
            <a:r>
              <a:rPr lang="en-US" altLang="zh-CN" sz="1600" b="1" dirty="0"/>
              <a:t>4</a:t>
            </a:r>
            <a:r>
              <a:rPr lang="zh-CN" altLang="en-US" sz="1600" b="1" dirty="0"/>
              <a:t>）挽回客户</a:t>
            </a:r>
            <a:endParaRPr lang="en-US" altLang="zh-CN" sz="1600" b="1" dirty="0"/>
          </a:p>
          <a:p>
            <a:pPr algn="l"/>
            <a:r>
              <a:rPr lang="zh-CN" altLang="en-US" sz="1600" b="1" dirty="0"/>
              <a:t>（</a:t>
            </a:r>
            <a:r>
              <a:rPr lang="en-US" altLang="zh-CN" sz="1600" b="1" dirty="0"/>
              <a:t>5</a:t>
            </a:r>
            <a:r>
              <a:rPr lang="zh-CN" altLang="en-US" sz="1600" b="1" dirty="0" smtClean="0"/>
              <a:t>）</a:t>
            </a:r>
            <a:r>
              <a:rPr lang="zh-CN" altLang="en-US" sz="1600" b="1" dirty="0"/>
              <a:t>潜在</a:t>
            </a:r>
            <a:r>
              <a:rPr lang="zh-CN" altLang="en-US" sz="1600" b="1" dirty="0" smtClean="0"/>
              <a:t>客户</a:t>
            </a:r>
            <a:endParaRPr lang="en-US" altLang="zh-CN" sz="1600" b="1" dirty="0" smtClean="0"/>
          </a:p>
          <a:p>
            <a:pPr algn="l"/>
            <a:r>
              <a:rPr lang="zh-CN" altLang="en-US" sz="1600" b="1" dirty="0"/>
              <a:t>分析</a:t>
            </a:r>
            <a:r>
              <a:rPr lang="zh-CN" altLang="en-US" sz="1600" b="1" dirty="0" smtClean="0"/>
              <a:t>方法：</a:t>
            </a:r>
            <a:endParaRPr lang="en-US" altLang="zh-CN" sz="1600" b="1" dirty="0" smtClean="0"/>
          </a:p>
          <a:p>
            <a:pPr algn="l"/>
            <a:r>
              <a:rPr lang="zh-CN" altLang="en-US" sz="1600" b="1" dirty="0" smtClean="0"/>
              <a:t>客户画像，客户分析，客户分类，精准营销，营销效果分析</a:t>
            </a:r>
            <a:endParaRPr lang="en-US" altLang="zh-CN" sz="1600" b="1"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13</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189875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14</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pic>
        <p:nvPicPr>
          <p:cNvPr id="5" name="图片 4"/>
          <p:cNvPicPr>
            <a:picLocks noChangeAspect="1"/>
          </p:cNvPicPr>
          <p:nvPr/>
        </p:nvPicPr>
        <p:blipFill>
          <a:blip r:embed="rId2"/>
          <a:stretch>
            <a:fillRect/>
          </a:stretch>
        </p:blipFill>
        <p:spPr>
          <a:xfrm>
            <a:off x="2463800" y="1340284"/>
            <a:ext cx="6540500" cy="4559237"/>
          </a:xfrm>
          <a:prstGeom prst="rect">
            <a:avLst/>
          </a:prstGeom>
        </p:spPr>
      </p:pic>
    </p:spTree>
    <p:extLst>
      <p:ext uri="{BB962C8B-B14F-4D97-AF65-F5344CB8AC3E}">
        <p14:creationId xmlns:p14="http://schemas.microsoft.com/office/powerpoint/2010/main" val="682558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15</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pic>
        <p:nvPicPr>
          <p:cNvPr id="2051"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895" y="1790163"/>
            <a:ext cx="7134815" cy="425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副标题 2"/>
          <p:cNvSpPr>
            <a:spLocks noGrp="1"/>
          </p:cNvSpPr>
          <p:nvPr>
            <p:ph type="subTitle" idx="1"/>
          </p:nvPr>
        </p:nvSpPr>
        <p:spPr>
          <a:xfrm>
            <a:off x="545206" y="1104107"/>
            <a:ext cx="9144000" cy="1655762"/>
          </a:xfrm>
        </p:spPr>
        <p:txBody>
          <a:bodyPr>
            <a:normAutofit/>
          </a:bodyPr>
          <a:lstStyle/>
          <a:p>
            <a:pPr algn="l"/>
            <a:r>
              <a:rPr lang="zh-CN" altLang="en-US" sz="2000" dirty="0" smtClean="0"/>
              <a:t>客户分析：</a:t>
            </a:r>
            <a:endParaRPr lang="zh-CN" altLang="en-US" sz="2000" dirty="0"/>
          </a:p>
        </p:txBody>
      </p:sp>
    </p:spTree>
    <p:extLst>
      <p:ext uri="{BB962C8B-B14F-4D97-AF65-F5344CB8AC3E}">
        <p14:creationId xmlns:p14="http://schemas.microsoft.com/office/powerpoint/2010/main" val="1537826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marL="342900" indent="-342900" algn="l">
              <a:lnSpc>
                <a:spcPct val="150000"/>
              </a:lnSpc>
              <a:buFont typeface="Wingdings" panose="05000000000000000000" pitchFamily="2" charset="2"/>
              <a:buAutoNum type="arabicPeriod"/>
            </a:pPr>
            <a:r>
              <a:rPr lang="zh-CN" altLang="en-US" sz="1600" b="1" dirty="0"/>
              <a:t>客户</a:t>
            </a:r>
            <a:r>
              <a:rPr lang="zh-CN" altLang="en-US" sz="1600" b="1" dirty="0" smtClean="0"/>
              <a:t>营销</a:t>
            </a:r>
            <a:r>
              <a:rPr lang="zh-CN" altLang="en-US" sz="1600" b="1" dirty="0">
                <a:solidFill>
                  <a:srgbClr val="FF0000"/>
                </a:solidFill>
              </a:rPr>
              <a:t>（客户全生命周期管理</a:t>
            </a:r>
            <a:r>
              <a:rPr lang="zh-CN" altLang="en-US" sz="1600" b="1" dirty="0" smtClean="0">
                <a:solidFill>
                  <a:srgbClr val="FF0000"/>
                </a:solidFill>
              </a:rPr>
              <a:t>）</a:t>
            </a:r>
            <a:endParaRPr lang="en-US" altLang="zh-CN" sz="1600" b="1" dirty="0" smtClean="0"/>
          </a:p>
          <a:p>
            <a:pPr algn="l"/>
            <a:r>
              <a:rPr lang="zh-CN" altLang="en-US" sz="1600" b="1" dirty="0" smtClean="0"/>
              <a:t>应用：</a:t>
            </a:r>
            <a:endParaRPr lang="en-US" altLang="zh-CN" sz="1600" b="1" dirty="0" smtClean="0"/>
          </a:p>
          <a:p>
            <a:pPr algn="l"/>
            <a:r>
              <a:rPr lang="zh-CN" altLang="en-US" sz="1600" b="1" dirty="0"/>
              <a:t>精准营销</a:t>
            </a:r>
            <a:endParaRPr lang="en-US" altLang="zh-CN" sz="1600" b="1" dirty="0" smtClean="0"/>
          </a:p>
          <a:p>
            <a:pPr algn="l"/>
            <a:r>
              <a:rPr lang="zh-CN" altLang="en-US" sz="1600" b="1" dirty="0" smtClean="0"/>
              <a:t>价值：</a:t>
            </a:r>
            <a:endParaRPr lang="en-US" altLang="zh-CN" sz="1600" b="1" dirty="0"/>
          </a:p>
          <a:p>
            <a:pPr algn="l"/>
            <a:r>
              <a:rPr lang="zh-CN" altLang="en-US" sz="1600" b="1" dirty="0"/>
              <a:t>（</a:t>
            </a:r>
            <a:r>
              <a:rPr lang="en-US" altLang="zh-CN" sz="1600" b="1" dirty="0"/>
              <a:t>1</a:t>
            </a:r>
            <a:r>
              <a:rPr lang="zh-CN" altLang="en-US" sz="1600" b="1" dirty="0"/>
              <a:t>）活跃客户</a:t>
            </a:r>
            <a:r>
              <a:rPr lang="zh-CN" altLang="en-US" sz="1600" b="1" dirty="0" smtClean="0"/>
              <a:t>：增加</a:t>
            </a:r>
            <a:r>
              <a:rPr lang="zh-CN" altLang="en-US" sz="1600" b="1" dirty="0"/>
              <a:t>客户黏度</a:t>
            </a:r>
            <a:endParaRPr lang="en-US" altLang="zh-CN" sz="1600" b="1" dirty="0"/>
          </a:p>
          <a:p>
            <a:pPr algn="l"/>
            <a:r>
              <a:rPr lang="zh-CN" altLang="en-US" sz="1600" b="1" dirty="0"/>
              <a:t>（</a:t>
            </a:r>
            <a:r>
              <a:rPr lang="en-US" altLang="zh-CN" sz="1600" b="1" dirty="0"/>
              <a:t>2</a:t>
            </a:r>
            <a:r>
              <a:rPr lang="zh-CN" altLang="en-US" sz="1600" b="1" dirty="0"/>
              <a:t>）新增</a:t>
            </a:r>
            <a:r>
              <a:rPr lang="zh-CN" altLang="en-US" sz="1600" b="1" dirty="0" smtClean="0"/>
              <a:t>客户</a:t>
            </a:r>
            <a:r>
              <a:rPr lang="en-US" altLang="zh-CN" sz="1600" b="1" dirty="0" smtClean="0"/>
              <a:t>/</a:t>
            </a:r>
            <a:r>
              <a:rPr lang="zh-CN" altLang="en-US" sz="1600" b="1" dirty="0" smtClean="0"/>
              <a:t>挽回客户：</a:t>
            </a:r>
            <a:r>
              <a:rPr lang="zh-CN" altLang="en-US" sz="1600" b="1" dirty="0"/>
              <a:t>新</a:t>
            </a:r>
            <a:r>
              <a:rPr lang="zh-CN" altLang="en-US" sz="1600" b="1" dirty="0" smtClean="0"/>
              <a:t>客户、挽回客户维护，</a:t>
            </a:r>
            <a:r>
              <a:rPr lang="zh-CN" altLang="en-US" sz="1600" b="1" dirty="0"/>
              <a:t>增加复购</a:t>
            </a:r>
            <a:r>
              <a:rPr lang="zh-CN" altLang="en-US" sz="1600" b="1" dirty="0" smtClean="0"/>
              <a:t>率</a:t>
            </a:r>
            <a:endParaRPr lang="en-US" altLang="zh-CN" sz="1600" b="1" dirty="0"/>
          </a:p>
          <a:p>
            <a:pPr algn="l"/>
            <a:r>
              <a:rPr lang="zh-CN" altLang="en-US" sz="1600" b="1" dirty="0"/>
              <a:t>（</a:t>
            </a:r>
            <a:r>
              <a:rPr lang="en-US" altLang="zh-CN" sz="1600" b="1" dirty="0"/>
              <a:t>3</a:t>
            </a:r>
            <a:r>
              <a:rPr lang="zh-CN" altLang="en-US" sz="1600" b="1" dirty="0" smtClean="0"/>
              <a:t>）</a:t>
            </a:r>
            <a:r>
              <a:rPr lang="zh-CN" altLang="en-US" sz="1600" b="1" dirty="0"/>
              <a:t>公海</a:t>
            </a:r>
            <a:r>
              <a:rPr lang="zh-CN" altLang="en-US" sz="1600" b="1" dirty="0" smtClean="0"/>
              <a:t>客户：挽回公海客户</a:t>
            </a:r>
            <a:endParaRPr lang="en-US" altLang="zh-CN" sz="1600" b="1" dirty="0"/>
          </a:p>
          <a:p>
            <a:pPr algn="l"/>
            <a:r>
              <a:rPr lang="zh-CN" altLang="en-US" sz="1600" b="1" dirty="0" smtClean="0"/>
              <a:t>（</a:t>
            </a:r>
            <a:r>
              <a:rPr lang="en-US" altLang="zh-CN" sz="1600" b="1" dirty="0" smtClean="0"/>
              <a:t>4</a:t>
            </a:r>
            <a:r>
              <a:rPr lang="zh-CN" altLang="en-US" sz="1600" b="1" dirty="0" smtClean="0"/>
              <a:t>）</a:t>
            </a:r>
            <a:r>
              <a:rPr lang="zh-CN" altLang="en-US" sz="1600" b="1" dirty="0"/>
              <a:t>未开发客户：</a:t>
            </a:r>
            <a:r>
              <a:rPr lang="zh-CN" altLang="en-US" sz="1600" b="1" dirty="0" smtClean="0"/>
              <a:t>开发潜在客户</a:t>
            </a:r>
            <a:endParaRPr lang="en-US" altLang="zh-CN" sz="1600" b="1" dirty="0" smtClean="0"/>
          </a:p>
          <a:p>
            <a:pPr algn="l"/>
            <a:r>
              <a:rPr lang="zh-CN" altLang="en-US" sz="1600" b="1" dirty="0"/>
              <a:t>结果</a:t>
            </a:r>
            <a:r>
              <a:rPr lang="zh-CN" altLang="en-US" sz="1600" b="1" dirty="0" smtClean="0"/>
              <a:t>分析：</a:t>
            </a:r>
            <a:endParaRPr lang="en-US" altLang="zh-CN" sz="1600" b="1" dirty="0" smtClean="0"/>
          </a:p>
          <a:p>
            <a:pPr algn="l"/>
            <a:r>
              <a:rPr lang="zh-CN" altLang="en-US" sz="1600" b="1" dirty="0" smtClean="0"/>
              <a:t>营销效果分析</a:t>
            </a:r>
            <a:endParaRPr lang="en-US" altLang="zh-CN" sz="1600" b="1"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16</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384232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908050" y="3480513"/>
            <a:ext cx="10375900" cy="552730"/>
          </a:xfrm>
          <a:prstGeom prst="rect">
            <a:avLst/>
          </a:prstGeom>
        </p:spPr>
      </p:pic>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1308100" y="1168400"/>
            <a:ext cx="10223500" cy="5194300"/>
          </a:xfrm>
        </p:spPr>
        <p:txBody>
          <a:bodyPr/>
          <a:lstStyle/>
          <a:p>
            <a:pPr marL="342900" indent="-342900" algn="l">
              <a:lnSpc>
                <a:spcPct val="350000"/>
              </a:lnSpc>
              <a:buFont typeface="Wingdings" panose="05000000000000000000" pitchFamily="2" charset="2"/>
              <a:buAutoNum type="arabicPeriod"/>
            </a:pPr>
            <a:r>
              <a:rPr lang="zh-CN" altLang="en-US" sz="1600" b="1" dirty="0" smtClean="0"/>
              <a:t>大数据是什么</a:t>
            </a:r>
            <a:endParaRPr lang="en-US" altLang="zh-CN" sz="1600" b="1" dirty="0" smtClean="0"/>
          </a:p>
          <a:p>
            <a:pPr marL="342900" indent="-342900" algn="l">
              <a:lnSpc>
                <a:spcPct val="350000"/>
              </a:lnSpc>
              <a:buFont typeface="Wingdings" panose="05000000000000000000" pitchFamily="2" charset="2"/>
              <a:buAutoNum type="arabicPeriod"/>
            </a:pPr>
            <a:r>
              <a:rPr lang="zh-CN" altLang="en-US" sz="1600" b="1" dirty="0" smtClean="0"/>
              <a:t>化纤行业与大数据</a:t>
            </a:r>
            <a:endParaRPr lang="en-US" altLang="zh-CN" sz="1600" b="1" dirty="0" smtClean="0"/>
          </a:p>
          <a:p>
            <a:pPr marL="342900" indent="-342900" algn="l">
              <a:lnSpc>
                <a:spcPct val="350000"/>
              </a:lnSpc>
              <a:buFont typeface="Wingdings" panose="05000000000000000000" pitchFamily="2" charset="2"/>
              <a:buAutoNum type="arabicPeriod"/>
            </a:pPr>
            <a:r>
              <a:rPr lang="zh-CN" altLang="en-US" sz="1600" b="1" dirty="0"/>
              <a:t>君方</a:t>
            </a:r>
            <a:r>
              <a:rPr lang="zh-CN" altLang="en-US" sz="1600" b="1" dirty="0" smtClean="0"/>
              <a:t>大数据</a:t>
            </a:r>
            <a:endParaRPr lang="en-US" altLang="zh-CN" sz="1600" b="1" dirty="0" smtClean="0"/>
          </a:p>
          <a:p>
            <a:pPr marL="342900" indent="-342900" algn="l">
              <a:lnSpc>
                <a:spcPct val="350000"/>
              </a:lnSpc>
              <a:buFont typeface="Wingdings" panose="05000000000000000000" pitchFamily="2" charset="2"/>
              <a:buAutoNum type="arabicPeriod"/>
            </a:pPr>
            <a:r>
              <a:rPr lang="zh-CN" altLang="en-US" sz="1600" b="1" dirty="0"/>
              <a:t>总结与展望</a:t>
            </a:r>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17</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zh-CN" altLang="en-US" sz="2400" b="1" dirty="0" smtClean="0">
                <a:solidFill>
                  <a:prstClr val="white"/>
                </a:solidFill>
                <a:latin typeface="Arial" panose="020B0604020202020204" pitchFamily="34" charset="0"/>
                <a:sym typeface="-윤고딕130" charset="0"/>
              </a:rPr>
              <a:t>内容提要</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383889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marL="342900" indent="-342900" algn="l">
              <a:lnSpc>
                <a:spcPct val="150000"/>
              </a:lnSpc>
              <a:buFont typeface="Wingdings" panose="05000000000000000000" pitchFamily="2" charset="2"/>
              <a:buAutoNum type="arabicPeriod"/>
            </a:pPr>
            <a:r>
              <a:rPr lang="zh-CN" altLang="en-US" sz="1600" b="1" dirty="0" smtClean="0"/>
              <a:t>行情市场数据</a:t>
            </a:r>
            <a:endParaRPr lang="en-US" altLang="zh-CN" sz="1600" b="1" dirty="0" smtClean="0"/>
          </a:p>
          <a:p>
            <a:pPr algn="l"/>
            <a:endParaRPr lang="en-US" altLang="zh-CN" sz="1600" b="1" dirty="0" smtClean="0"/>
          </a:p>
          <a:p>
            <a:pPr algn="l"/>
            <a:r>
              <a:rPr lang="zh-CN" altLang="en-US" sz="1600" b="1" dirty="0" smtClean="0"/>
              <a:t>（</a:t>
            </a:r>
            <a:r>
              <a:rPr lang="en-US" altLang="zh-CN" sz="1600" b="1" dirty="0" smtClean="0"/>
              <a:t>1</a:t>
            </a:r>
            <a:r>
              <a:rPr lang="zh-CN" altLang="en-US" sz="1600" b="1" dirty="0" smtClean="0"/>
              <a:t>）</a:t>
            </a:r>
            <a:r>
              <a:rPr lang="en-US" altLang="zh-CN" sz="1600" b="1" dirty="0" smtClean="0"/>
              <a:t>WTI</a:t>
            </a:r>
            <a:r>
              <a:rPr lang="zh-CN" altLang="en-US" sz="1600" b="1" dirty="0" smtClean="0"/>
              <a:t>、</a:t>
            </a:r>
            <a:r>
              <a:rPr lang="en-US" altLang="zh-CN" sz="1600" b="1" dirty="0" smtClean="0"/>
              <a:t>PTA</a:t>
            </a:r>
            <a:r>
              <a:rPr lang="zh-CN" altLang="en-US" sz="1600" b="1" dirty="0" smtClean="0"/>
              <a:t>、</a:t>
            </a:r>
            <a:r>
              <a:rPr lang="en-US" altLang="zh-CN" sz="1600" b="1" dirty="0" smtClean="0"/>
              <a:t>MEG</a:t>
            </a:r>
            <a:r>
              <a:rPr lang="zh-CN" altLang="en-US" sz="1600" b="1" dirty="0" smtClean="0"/>
              <a:t>趋势分析</a:t>
            </a:r>
            <a:endParaRPr lang="en-US" altLang="zh-CN" sz="1600" b="1" dirty="0" smtClean="0"/>
          </a:p>
          <a:p>
            <a:pPr algn="l"/>
            <a:r>
              <a:rPr lang="zh-CN" altLang="en-US" sz="1600" b="1" dirty="0" smtClean="0"/>
              <a:t>（</a:t>
            </a:r>
            <a:r>
              <a:rPr lang="en-US" altLang="zh-CN" sz="1600" b="1" dirty="0" smtClean="0"/>
              <a:t>2</a:t>
            </a:r>
            <a:r>
              <a:rPr lang="zh-CN" altLang="en-US" sz="1600" b="1" dirty="0" smtClean="0"/>
              <a:t>）区域产量及库存</a:t>
            </a:r>
            <a:endParaRPr lang="en-US" altLang="zh-CN" sz="1600" b="1" dirty="0" smtClean="0"/>
          </a:p>
          <a:p>
            <a:pPr algn="l"/>
            <a:r>
              <a:rPr lang="zh-CN" altLang="en-US" sz="1600" b="1" dirty="0" smtClean="0"/>
              <a:t>（</a:t>
            </a:r>
            <a:r>
              <a:rPr lang="en-US" altLang="zh-CN" sz="1600" b="1" dirty="0" smtClean="0"/>
              <a:t>3</a:t>
            </a:r>
            <a:r>
              <a:rPr lang="zh-CN" altLang="en-US" sz="1600" b="1" dirty="0" smtClean="0"/>
              <a:t>）开机率分布</a:t>
            </a:r>
            <a:endParaRPr lang="en-US" altLang="zh-CN" sz="1600" b="1" dirty="0" smtClean="0"/>
          </a:p>
          <a:p>
            <a:pPr algn="l"/>
            <a:r>
              <a:rPr lang="zh-CN" altLang="en-US" sz="1600" b="1" dirty="0" smtClean="0"/>
              <a:t>（</a:t>
            </a:r>
            <a:r>
              <a:rPr lang="en-US" altLang="zh-CN" sz="1600" b="1" dirty="0" smtClean="0"/>
              <a:t>4</a:t>
            </a:r>
            <a:r>
              <a:rPr lang="zh-CN" altLang="en-US" sz="1600" b="1" dirty="0" smtClean="0"/>
              <a:t>）物流线路分布</a:t>
            </a:r>
            <a:endParaRPr lang="en-US" altLang="zh-CN" sz="1600" b="1" dirty="0" smtClean="0"/>
          </a:p>
          <a:p>
            <a:pPr algn="l"/>
            <a:r>
              <a:rPr lang="zh-CN" altLang="en-US" sz="1600" b="1" dirty="0" smtClean="0"/>
              <a:t>（</a:t>
            </a:r>
            <a:r>
              <a:rPr lang="en-US" altLang="zh-CN" sz="1600" b="1" dirty="0" smtClean="0"/>
              <a:t>5</a:t>
            </a:r>
            <a:r>
              <a:rPr lang="zh-CN" altLang="en-US" sz="1600" b="1" dirty="0" smtClean="0"/>
              <a:t>）</a:t>
            </a:r>
            <a:r>
              <a:rPr lang="en-US" altLang="zh-CN" sz="1600" b="1" dirty="0" smtClean="0"/>
              <a:t>CCF</a:t>
            </a:r>
            <a:r>
              <a:rPr lang="zh-CN" altLang="en-US" sz="1600" b="1" dirty="0" smtClean="0"/>
              <a:t>、君方实际成交价格趋势</a:t>
            </a:r>
            <a:endParaRPr lang="en-US" altLang="zh-CN" sz="1600" b="1" dirty="0" smtClean="0"/>
          </a:p>
          <a:p>
            <a:pPr algn="l"/>
            <a:r>
              <a:rPr lang="zh-CN" altLang="en-US" sz="1600" b="1" dirty="0" smtClean="0"/>
              <a:t>（</a:t>
            </a:r>
            <a:r>
              <a:rPr lang="en-US" altLang="zh-CN" sz="1600" b="1" dirty="0" smtClean="0"/>
              <a:t>6</a:t>
            </a:r>
            <a:r>
              <a:rPr lang="zh-CN" altLang="en-US" sz="1600" b="1" dirty="0" smtClean="0"/>
              <a:t>）实时宏观政策，国际突发事件</a:t>
            </a:r>
            <a:r>
              <a:rPr lang="zh-CN" altLang="en-US" sz="1600" b="1" dirty="0"/>
              <a:t>（</a:t>
            </a:r>
            <a:r>
              <a:rPr lang="zh-CN" altLang="en-US" sz="1600" b="1" dirty="0" smtClean="0"/>
              <a:t>化纤头条）</a:t>
            </a:r>
            <a:endParaRPr lang="en-US" altLang="zh-CN" sz="1600" b="1" dirty="0" smtClean="0"/>
          </a:p>
          <a:p>
            <a:pPr algn="l"/>
            <a:endParaRPr lang="en-US" altLang="zh-CN" sz="1600" b="1" dirty="0"/>
          </a:p>
          <a:p>
            <a:pPr algn="l"/>
            <a:endParaRPr lang="en-US" altLang="zh-CN" sz="1600" b="1"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18</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a:solidFill>
                  <a:prstClr val="white"/>
                </a:solidFill>
                <a:latin typeface="Arial" panose="020B0604020202020204" pitchFamily="34" charset="0"/>
                <a:sym typeface="-윤고딕130" charset="0"/>
              </a:rPr>
              <a:t>君</a:t>
            </a:r>
            <a:r>
              <a:rPr lang="zh-CN" altLang="en-US" sz="2400" b="1" dirty="0" smtClean="0">
                <a:solidFill>
                  <a:prstClr val="white"/>
                </a:solidFill>
                <a:latin typeface="Arial" panose="020B0604020202020204" pitchFamily="34" charset="0"/>
                <a:sym typeface="-윤고딕130" charset="0"/>
              </a:rPr>
              <a:t>方大数据</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1279171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622300"/>
            <a:ext cx="10795000" cy="5740400"/>
          </a:xfrm>
        </p:spPr>
        <p:txBody>
          <a:bodyPr>
            <a:normAutofit/>
          </a:bodyPr>
          <a:lstStyle/>
          <a:p>
            <a:pPr algn="l">
              <a:lnSpc>
                <a:spcPct val="150000"/>
              </a:lnSpc>
            </a:pPr>
            <a:r>
              <a:rPr lang="zh-CN" altLang="en-US" sz="1600" b="1" dirty="0" smtClean="0"/>
              <a:t>市场行情大</a:t>
            </a:r>
            <a:r>
              <a:rPr lang="zh-CN" altLang="en-US" sz="1600" b="1" dirty="0"/>
              <a:t>数据</a:t>
            </a:r>
          </a:p>
        </p:txBody>
      </p:sp>
      <p:sp>
        <p:nvSpPr>
          <p:cNvPr id="5124" name="灯片编号占位符 3"/>
          <p:cNvSpPr>
            <a:spLocks noGrp="1" noChangeArrowheads="1"/>
          </p:cNvSpPr>
          <p:nvPr/>
        </p:nvSpPr>
        <p:spPr bwMode="auto">
          <a:xfrm>
            <a:off x="2824765"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19</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a:solidFill>
                  <a:prstClr val="white"/>
                </a:solidFill>
                <a:latin typeface="Arial" panose="020B0604020202020204" pitchFamily="34" charset="0"/>
                <a:sym typeface="-윤고딕130" charset="0"/>
              </a:rPr>
              <a:t>君方</a:t>
            </a:r>
            <a:r>
              <a:rPr lang="zh-CN" altLang="en-US" sz="2400" b="1" dirty="0" smtClean="0">
                <a:solidFill>
                  <a:prstClr val="white"/>
                </a:solidFill>
                <a:latin typeface="Arial" panose="020B0604020202020204" pitchFamily="34" charset="0"/>
                <a:sym typeface="-윤고딕130" charset="0"/>
              </a:rPr>
              <a:t>大数据</a:t>
            </a:r>
            <a:endParaRPr lang="zh-CN" altLang="en-US" sz="2400" b="1" dirty="0">
              <a:solidFill>
                <a:prstClr val="white"/>
              </a:solidFill>
              <a:latin typeface="Arial" panose="020B0604020202020204" pitchFamily="34" charset="0"/>
              <a:sym typeface="-윤고딕130"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365" y="1047942"/>
            <a:ext cx="3706611" cy="1792438"/>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7635" y="1047942"/>
            <a:ext cx="3617392" cy="179243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365" y="2840380"/>
            <a:ext cx="3974384" cy="1879855"/>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8028" y="2988948"/>
            <a:ext cx="3306999" cy="1731287"/>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1510" y="4632818"/>
            <a:ext cx="4679575" cy="2000041"/>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88029" y="5015558"/>
            <a:ext cx="3163554" cy="1464124"/>
          </a:xfrm>
          <a:prstGeom prst="rect">
            <a:avLst/>
          </a:prstGeom>
        </p:spPr>
      </p:pic>
    </p:spTree>
    <p:extLst>
      <p:ext uri="{BB962C8B-B14F-4D97-AF65-F5344CB8AC3E}">
        <p14:creationId xmlns:p14="http://schemas.microsoft.com/office/powerpoint/2010/main" val="1122078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908050" y="721221"/>
            <a:ext cx="10375900" cy="386366"/>
          </a:xfrm>
          <a:prstGeom prst="rect">
            <a:avLst/>
          </a:prstGeom>
        </p:spPr>
      </p:pic>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908051" y="734096"/>
            <a:ext cx="10375900" cy="6027312"/>
          </a:xfrm>
        </p:spPr>
        <p:txBody>
          <a:bodyPr>
            <a:normAutofit fontScale="85000" lnSpcReduction="20000"/>
          </a:bodyPr>
          <a:lstStyle/>
          <a:p>
            <a:pPr marL="342900" indent="-342900" algn="l">
              <a:lnSpc>
                <a:spcPct val="170000"/>
              </a:lnSpc>
              <a:buFont typeface="Wingdings" panose="05000000000000000000" pitchFamily="2" charset="2"/>
              <a:buAutoNum type="arabicPeriod"/>
            </a:pPr>
            <a:r>
              <a:rPr lang="zh-CN" altLang="en-US" sz="1600" b="1" dirty="0" smtClean="0"/>
              <a:t>大数据是什么</a:t>
            </a:r>
            <a:endParaRPr lang="en-US" altLang="zh-CN" sz="1600" b="1" dirty="0" smtClean="0"/>
          </a:p>
          <a:p>
            <a:pPr algn="l">
              <a:lnSpc>
                <a:spcPct val="120000"/>
              </a:lnSpc>
            </a:pPr>
            <a:r>
              <a:rPr lang="en-US" altLang="zh-CN" sz="1600" b="1" dirty="0" smtClean="0"/>
              <a:t>        1.1  </a:t>
            </a:r>
            <a:r>
              <a:rPr lang="zh-CN" altLang="en-US" sz="1600" b="1" dirty="0" smtClean="0"/>
              <a:t>大数据的定义</a:t>
            </a:r>
            <a:endParaRPr lang="en-US" altLang="zh-CN" sz="1600" b="1" dirty="0" smtClean="0"/>
          </a:p>
          <a:p>
            <a:pPr algn="l">
              <a:lnSpc>
                <a:spcPct val="120000"/>
              </a:lnSpc>
            </a:pPr>
            <a:r>
              <a:rPr lang="en-US" altLang="zh-CN" sz="1600" b="1" dirty="0" smtClean="0"/>
              <a:t>        1.2  </a:t>
            </a:r>
            <a:r>
              <a:rPr lang="zh-CN" altLang="en-US" sz="1600" b="1" dirty="0" smtClean="0"/>
              <a:t>大数据的特征</a:t>
            </a:r>
            <a:endParaRPr lang="en-US" altLang="zh-CN" sz="1600" b="1" dirty="0" smtClean="0"/>
          </a:p>
          <a:p>
            <a:pPr algn="l">
              <a:lnSpc>
                <a:spcPct val="120000"/>
              </a:lnSpc>
            </a:pPr>
            <a:r>
              <a:rPr lang="en-US" altLang="zh-CN" sz="1600" b="1" dirty="0" smtClean="0"/>
              <a:t>        1.3  </a:t>
            </a:r>
            <a:r>
              <a:rPr lang="zh-CN" altLang="en-US" sz="1600" b="1" dirty="0" smtClean="0"/>
              <a:t>大数据的分类及价值</a:t>
            </a:r>
            <a:endParaRPr lang="en-US" altLang="zh-CN" sz="1600" b="1" dirty="0"/>
          </a:p>
          <a:p>
            <a:pPr algn="l">
              <a:lnSpc>
                <a:spcPct val="170000"/>
              </a:lnSpc>
            </a:pPr>
            <a:r>
              <a:rPr lang="en-US" altLang="zh-CN" sz="1600" b="1" dirty="0" smtClean="0"/>
              <a:t>2.     </a:t>
            </a:r>
            <a:r>
              <a:rPr lang="zh-CN" altLang="en-US" sz="1600" b="1" dirty="0" smtClean="0"/>
              <a:t>化纤行业与大数据</a:t>
            </a:r>
            <a:endParaRPr lang="en-US" altLang="zh-CN" sz="1600" b="1" dirty="0" smtClean="0"/>
          </a:p>
          <a:p>
            <a:pPr algn="l">
              <a:lnSpc>
                <a:spcPct val="110000"/>
              </a:lnSpc>
            </a:pPr>
            <a:r>
              <a:rPr lang="en-US" altLang="zh-CN" sz="1600" b="1" dirty="0" smtClean="0"/>
              <a:t>        2.1  </a:t>
            </a:r>
            <a:r>
              <a:rPr lang="zh-CN" altLang="en-US" sz="1600" b="1" dirty="0" smtClean="0"/>
              <a:t>化纤大数据</a:t>
            </a:r>
            <a:endParaRPr lang="en-US" altLang="zh-CN" sz="1600" b="1" dirty="0" smtClean="0"/>
          </a:p>
          <a:p>
            <a:pPr algn="l">
              <a:lnSpc>
                <a:spcPct val="110000"/>
              </a:lnSpc>
            </a:pPr>
            <a:r>
              <a:rPr lang="en-US" altLang="zh-CN" sz="1600" b="1" dirty="0" smtClean="0"/>
              <a:t>        2.2  </a:t>
            </a:r>
            <a:r>
              <a:rPr lang="zh-CN" altLang="en-US" sz="1600" b="1" dirty="0" smtClean="0"/>
              <a:t>企业运营大数据</a:t>
            </a:r>
            <a:endParaRPr lang="en-US" altLang="zh-CN" sz="1600" b="1" dirty="0" smtClean="0"/>
          </a:p>
          <a:p>
            <a:pPr algn="l">
              <a:lnSpc>
                <a:spcPct val="110000"/>
              </a:lnSpc>
            </a:pPr>
            <a:r>
              <a:rPr lang="en-US" altLang="zh-CN" sz="1600" b="1" dirty="0" smtClean="0"/>
              <a:t>        2.3  </a:t>
            </a:r>
            <a:r>
              <a:rPr lang="zh-CN" altLang="en-US" sz="1600" b="1" dirty="0" smtClean="0"/>
              <a:t>供应链大数据</a:t>
            </a:r>
            <a:endParaRPr lang="en-US" altLang="zh-CN" sz="1600" b="1" dirty="0" smtClean="0"/>
          </a:p>
          <a:p>
            <a:pPr algn="l">
              <a:lnSpc>
                <a:spcPct val="110000"/>
              </a:lnSpc>
            </a:pPr>
            <a:r>
              <a:rPr lang="en-US" altLang="zh-CN" sz="1600" b="1" dirty="0" smtClean="0"/>
              <a:t>        2.4  </a:t>
            </a:r>
            <a:r>
              <a:rPr lang="zh-CN" altLang="en-US" sz="1600" b="1" dirty="0" smtClean="0"/>
              <a:t>营销分析大数据</a:t>
            </a:r>
            <a:endParaRPr lang="en-US" altLang="zh-CN" sz="1600" b="1" dirty="0" smtClean="0"/>
          </a:p>
          <a:p>
            <a:pPr marL="342900" indent="-342900" algn="l">
              <a:lnSpc>
                <a:spcPct val="170000"/>
              </a:lnSpc>
              <a:buAutoNum type="arabicPeriod" startAt="3"/>
            </a:pPr>
            <a:r>
              <a:rPr lang="zh-CN" altLang="en-US" sz="1600" b="1" dirty="0" smtClean="0"/>
              <a:t>君</a:t>
            </a:r>
            <a:r>
              <a:rPr lang="zh-CN" altLang="en-US" sz="1600" b="1" dirty="0"/>
              <a:t>方</a:t>
            </a:r>
            <a:r>
              <a:rPr lang="zh-CN" altLang="en-US" sz="1600" b="1" dirty="0" smtClean="0"/>
              <a:t>大数据</a:t>
            </a:r>
            <a:endParaRPr lang="en-US" altLang="zh-CN" sz="1600" b="1" dirty="0" smtClean="0"/>
          </a:p>
          <a:p>
            <a:pPr algn="l">
              <a:lnSpc>
                <a:spcPct val="120000"/>
              </a:lnSpc>
            </a:pPr>
            <a:r>
              <a:rPr lang="en-US" altLang="zh-CN" sz="1600" b="1" dirty="0" smtClean="0"/>
              <a:t>        3.1  </a:t>
            </a:r>
            <a:r>
              <a:rPr lang="zh-CN" altLang="en-US" sz="1600" b="1" dirty="0" smtClean="0"/>
              <a:t>化纤行情</a:t>
            </a:r>
            <a:endParaRPr lang="en-US" altLang="zh-CN" sz="1600" b="1" dirty="0" smtClean="0"/>
          </a:p>
          <a:p>
            <a:pPr algn="l">
              <a:lnSpc>
                <a:spcPct val="120000"/>
              </a:lnSpc>
            </a:pPr>
            <a:r>
              <a:rPr lang="en-US" altLang="zh-CN" sz="1600" b="1" dirty="0" smtClean="0"/>
              <a:t>        3.2  </a:t>
            </a:r>
            <a:r>
              <a:rPr lang="zh-CN" altLang="en-US" sz="1600" b="1" dirty="0" smtClean="0"/>
              <a:t>化纤邦运营</a:t>
            </a:r>
            <a:endParaRPr lang="en-US" altLang="zh-CN" sz="1600" b="1" dirty="0" smtClean="0"/>
          </a:p>
          <a:p>
            <a:pPr algn="l">
              <a:lnSpc>
                <a:spcPct val="120000"/>
              </a:lnSpc>
            </a:pPr>
            <a:r>
              <a:rPr lang="en-US" altLang="zh-CN" sz="1600" b="1" dirty="0" smtClean="0"/>
              <a:t>        3.3 </a:t>
            </a:r>
            <a:r>
              <a:rPr lang="zh-CN" altLang="en-US" sz="1600" b="1" dirty="0" smtClean="0"/>
              <a:t>客户智多星</a:t>
            </a:r>
            <a:endParaRPr lang="en-US" altLang="zh-CN" sz="1600" b="1" dirty="0" smtClean="0"/>
          </a:p>
          <a:p>
            <a:pPr marL="342900" indent="-342900" algn="l">
              <a:lnSpc>
                <a:spcPct val="170000"/>
              </a:lnSpc>
              <a:buAutoNum type="arabicPeriod" startAt="4"/>
            </a:pPr>
            <a:r>
              <a:rPr lang="zh-CN" altLang="en-US" sz="1600" b="1" dirty="0" smtClean="0"/>
              <a:t>总结与展望</a:t>
            </a:r>
            <a:endParaRPr lang="en-US" altLang="zh-CN" sz="1600" b="1" dirty="0" smtClean="0"/>
          </a:p>
          <a:p>
            <a:pPr algn="l">
              <a:lnSpc>
                <a:spcPct val="120000"/>
              </a:lnSpc>
            </a:pPr>
            <a:r>
              <a:rPr lang="en-US" altLang="zh-CN" sz="1600" b="1" dirty="0" smtClean="0"/>
              <a:t>       4.1  </a:t>
            </a:r>
            <a:r>
              <a:rPr lang="zh-CN" altLang="en-US" sz="1600" b="1" dirty="0" smtClean="0"/>
              <a:t>总结</a:t>
            </a:r>
            <a:endParaRPr lang="en-US" altLang="zh-CN" sz="1600" b="1" dirty="0" smtClean="0"/>
          </a:p>
          <a:p>
            <a:pPr algn="l">
              <a:lnSpc>
                <a:spcPct val="120000"/>
              </a:lnSpc>
            </a:pPr>
            <a:r>
              <a:rPr lang="en-US" altLang="zh-CN" sz="1600" b="1" dirty="0" smtClean="0"/>
              <a:t>       4.2  </a:t>
            </a:r>
            <a:r>
              <a:rPr lang="zh-CN" altLang="en-US" sz="1600" b="1" dirty="0" smtClean="0"/>
              <a:t>展望</a:t>
            </a: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zh-CN" altLang="en-US" sz="2400" b="1" dirty="0" smtClean="0">
                <a:solidFill>
                  <a:prstClr val="white"/>
                </a:solidFill>
                <a:latin typeface="Arial" panose="020B0604020202020204" pitchFamily="34" charset="0"/>
                <a:sym typeface="-윤고딕130" charset="0"/>
              </a:rPr>
              <a:t>内容提要</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448393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marL="342900" indent="-342900" algn="l">
              <a:lnSpc>
                <a:spcPct val="150000"/>
              </a:lnSpc>
              <a:buFont typeface="Wingdings" panose="05000000000000000000" pitchFamily="2" charset="2"/>
              <a:buAutoNum type="arabicPeriod"/>
            </a:pPr>
            <a:r>
              <a:rPr lang="zh-CN" altLang="en-US" sz="1600" b="1" dirty="0" smtClean="0"/>
              <a:t>企业大数据</a:t>
            </a:r>
            <a:endParaRPr lang="en-US" altLang="zh-CN" sz="1600" b="1" dirty="0" smtClean="0"/>
          </a:p>
          <a:p>
            <a:pPr algn="l"/>
            <a:endParaRPr lang="en-US" altLang="zh-CN" sz="1600" b="1" dirty="0" smtClean="0"/>
          </a:p>
          <a:p>
            <a:pPr algn="l"/>
            <a:r>
              <a:rPr lang="zh-CN" altLang="en-US" sz="1600" b="1" dirty="0" smtClean="0"/>
              <a:t>（</a:t>
            </a:r>
            <a:r>
              <a:rPr lang="en-US" altLang="zh-CN" sz="1600" b="1" dirty="0" smtClean="0"/>
              <a:t>1</a:t>
            </a:r>
            <a:r>
              <a:rPr lang="zh-CN" altLang="en-US" sz="1600" b="1" dirty="0" smtClean="0"/>
              <a:t>）销售</a:t>
            </a:r>
            <a:r>
              <a:rPr lang="zh-CN" altLang="en-US" sz="1600" b="1" dirty="0"/>
              <a:t>信息</a:t>
            </a:r>
            <a:endParaRPr lang="en-US" altLang="zh-CN" sz="1600" b="1" dirty="0" smtClean="0"/>
          </a:p>
          <a:p>
            <a:pPr algn="l"/>
            <a:r>
              <a:rPr lang="zh-CN" altLang="en-US" sz="1600" b="1" dirty="0" smtClean="0"/>
              <a:t>（</a:t>
            </a:r>
            <a:r>
              <a:rPr lang="en-US" altLang="zh-CN" sz="1600" b="1" dirty="0" smtClean="0"/>
              <a:t>2</a:t>
            </a:r>
            <a:r>
              <a:rPr lang="zh-CN" altLang="en-US" sz="1600" b="1" dirty="0" smtClean="0"/>
              <a:t>）成交数据</a:t>
            </a:r>
            <a:endParaRPr lang="en-US" altLang="zh-CN" sz="1600" b="1" dirty="0" smtClean="0"/>
          </a:p>
          <a:p>
            <a:pPr algn="l"/>
            <a:r>
              <a:rPr lang="zh-CN" altLang="en-US" sz="1600" b="1" dirty="0" smtClean="0"/>
              <a:t>（</a:t>
            </a:r>
            <a:r>
              <a:rPr lang="en-US" altLang="zh-CN" sz="1600" b="1" dirty="0" smtClean="0"/>
              <a:t>3</a:t>
            </a:r>
            <a:r>
              <a:rPr lang="zh-CN" altLang="en-US" sz="1600" b="1" dirty="0" smtClean="0"/>
              <a:t>）跟单数据</a:t>
            </a:r>
            <a:endParaRPr lang="en-US" altLang="zh-CN" sz="1600" b="1" dirty="0" smtClean="0"/>
          </a:p>
          <a:p>
            <a:pPr algn="l"/>
            <a:r>
              <a:rPr lang="zh-CN" altLang="en-US" sz="1600" b="1" dirty="0" smtClean="0"/>
              <a:t>（</a:t>
            </a:r>
            <a:r>
              <a:rPr lang="en-US" altLang="zh-CN" sz="1600" b="1" dirty="0" smtClean="0"/>
              <a:t>4</a:t>
            </a:r>
            <a:r>
              <a:rPr lang="zh-CN" altLang="en-US" sz="1600" b="1" dirty="0" smtClean="0"/>
              <a:t>）物流数据</a:t>
            </a:r>
            <a:endParaRPr lang="en-US" altLang="zh-CN" sz="1600" b="1" dirty="0" smtClean="0"/>
          </a:p>
          <a:p>
            <a:pPr algn="l"/>
            <a:r>
              <a:rPr lang="zh-CN" altLang="en-US" sz="1600" b="1" dirty="0"/>
              <a:t>（</a:t>
            </a:r>
            <a:r>
              <a:rPr lang="en-US" altLang="zh-CN" sz="1600" b="1" dirty="0"/>
              <a:t>5</a:t>
            </a:r>
            <a:r>
              <a:rPr lang="zh-CN" altLang="en-US" sz="1600" b="1" dirty="0"/>
              <a:t>）</a:t>
            </a:r>
            <a:r>
              <a:rPr lang="zh-CN" altLang="en-US" sz="1600" b="1" dirty="0" smtClean="0"/>
              <a:t>售后服务</a:t>
            </a:r>
            <a:endParaRPr lang="en-US" altLang="zh-CN" sz="1600" b="1" dirty="0" smtClean="0"/>
          </a:p>
          <a:p>
            <a:pPr algn="l"/>
            <a:r>
              <a:rPr lang="zh-CN" altLang="en-US" sz="1600" b="1" dirty="0" smtClean="0"/>
              <a:t>（</a:t>
            </a:r>
            <a:r>
              <a:rPr lang="en-US" altLang="zh-CN" sz="1600" b="1" dirty="0" smtClean="0"/>
              <a:t>6</a:t>
            </a:r>
            <a:r>
              <a:rPr lang="zh-CN" altLang="en-US" sz="1600" b="1" dirty="0" smtClean="0"/>
              <a:t>）</a:t>
            </a:r>
            <a:r>
              <a:rPr lang="zh-CN" altLang="en-US" sz="1600" b="1" dirty="0"/>
              <a:t>回款</a:t>
            </a:r>
            <a:endParaRPr lang="en-US" altLang="zh-CN" sz="1600" b="1" dirty="0"/>
          </a:p>
          <a:p>
            <a:pPr algn="l"/>
            <a:endParaRPr lang="en-US" altLang="zh-CN" sz="1600" b="1" dirty="0" smtClean="0"/>
          </a:p>
          <a:p>
            <a:pPr algn="l"/>
            <a:endParaRPr lang="en-US" altLang="zh-CN" sz="1600" b="1" dirty="0"/>
          </a:p>
          <a:p>
            <a:pPr algn="l"/>
            <a:endParaRPr lang="en-US" altLang="zh-CN" sz="1600" b="1"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20</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a:solidFill>
                  <a:prstClr val="white"/>
                </a:solidFill>
                <a:latin typeface="Arial" panose="020B0604020202020204" pitchFamily="34" charset="0"/>
                <a:sym typeface="-윤고딕130" charset="0"/>
              </a:rPr>
              <a:t>君</a:t>
            </a:r>
            <a:r>
              <a:rPr lang="zh-CN" altLang="en-US" sz="2400" b="1" dirty="0" smtClean="0">
                <a:solidFill>
                  <a:prstClr val="white"/>
                </a:solidFill>
                <a:latin typeface="Arial" panose="020B0604020202020204" pitchFamily="34" charset="0"/>
                <a:sym typeface="-윤고딕130" charset="0"/>
              </a:rPr>
              <a:t>方大数据</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3318309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marL="342900" indent="-342900" algn="l">
              <a:lnSpc>
                <a:spcPct val="150000"/>
              </a:lnSpc>
              <a:buFont typeface="Wingdings" panose="05000000000000000000" pitchFamily="2" charset="2"/>
              <a:buAutoNum type="arabicPeriod"/>
            </a:pPr>
            <a:r>
              <a:rPr lang="zh-CN" altLang="en-US" sz="1600" b="1" dirty="0"/>
              <a:t>供应</a:t>
            </a:r>
            <a:r>
              <a:rPr lang="zh-CN" altLang="en-US" sz="1600" b="1" dirty="0" smtClean="0"/>
              <a:t>链全流程可视化</a:t>
            </a:r>
            <a:endParaRPr lang="en-US" altLang="zh-CN" sz="1600" b="1" dirty="0" smtClean="0"/>
          </a:p>
          <a:p>
            <a:pPr algn="l"/>
            <a:endParaRPr lang="en-US" altLang="zh-CN" sz="1600" b="1" dirty="0" smtClean="0"/>
          </a:p>
          <a:p>
            <a:pPr algn="l"/>
            <a:endParaRPr lang="en-US" altLang="zh-CN" sz="1600" b="1" dirty="0" smtClean="0"/>
          </a:p>
          <a:p>
            <a:pPr algn="l"/>
            <a:endParaRPr lang="en-US" altLang="zh-CN" sz="1600" b="1" dirty="0"/>
          </a:p>
          <a:p>
            <a:pPr algn="l"/>
            <a:endParaRPr lang="en-US" altLang="zh-CN" sz="1600" b="1"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21</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a:solidFill>
                  <a:prstClr val="white"/>
                </a:solidFill>
                <a:latin typeface="Arial" panose="020B0604020202020204" pitchFamily="34" charset="0"/>
                <a:sym typeface="-윤고딕130" charset="0"/>
              </a:rPr>
              <a:t>君</a:t>
            </a:r>
            <a:r>
              <a:rPr lang="zh-CN" altLang="en-US" sz="2400" b="1" dirty="0" smtClean="0">
                <a:solidFill>
                  <a:prstClr val="white"/>
                </a:solidFill>
                <a:latin typeface="Arial" panose="020B0604020202020204" pitchFamily="34" charset="0"/>
                <a:sym typeface="-윤고딕130" charset="0"/>
              </a:rPr>
              <a:t>方大数据</a:t>
            </a:r>
            <a:endParaRPr lang="zh-CN" altLang="en-US" sz="2400" b="1" dirty="0">
              <a:solidFill>
                <a:prstClr val="white"/>
              </a:solidFill>
              <a:latin typeface="Arial" panose="020B0604020202020204" pitchFamily="34" charset="0"/>
              <a:sym typeface="-윤고딕130" charset="0"/>
            </a:endParaRPr>
          </a:p>
        </p:txBody>
      </p:sp>
      <p:pic>
        <p:nvPicPr>
          <p:cNvPr id="3" name="图片 2"/>
          <p:cNvPicPr>
            <a:picLocks noChangeAspect="1"/>
          </p:cNvPicPr>
          <p:nvPr/>
        </p:nvPicPr>
        <p:blipFill>
          <a:blip r:embed="rId2"/>
          <a:stretch>
            <a:fillRect/>
          </a:stretch>
        </p:blipFill>
        <p:spPr>
          <a:xfrm>
            <a:off x="1021238" y="2241257"/>
            <a:ext cx="10149524" cy="2375485"/>
          </a:xfrm>
          <a:prstGeom prst="rect">
            <a:avLst/>
          </a:prstGeom>
        </p:spPr>
      </p:pic>
    </p:spTree>
    <p:extLst>
      <p:ext uri="{BB962C8B-B14F-4D97-AF65-F5344CB8AC3E}">
        <p14:creationId xmlns:p14="http://schemas.microsoft.com/office/powerpoint/2010/main" val="1936647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marL="342900" indent="-342900" algn="l">
              <a:lnSpc>
                <a:spcPct val="150000"/>
              </a:lnSpc>
              <a:buFont typeface="Wingdings" panose="05000000000000000000" pitchFamily="2" charset="2"/>
              <a:buAutoNum type="arabicPeriod"/>
            </a:pPr>
            <a:r>
              <a:rPr lang="zh-CN" altLang="en-US" sz="1600" b="1" dirty="0"/>
              <a:t>销售明细</a:t>
            </a:r>
            <a:endParaRPr lang="en-US" altLang="zh-CN" sz="1600" b="1" dirty="0" smtClean="0"/>
          </a:p>
          <a:p>
            <a:pPr algn="l"/>
            <a:endParaRPr lang="en-US" altLang="zh-CN" sz="1600" b="1" dirty="0" smtClean="0"/>
          </a:p>
          <a:p>
            <a:pPr algn="l"/>
            <a:endParaRPr lang="en-US" altLang="zh-CN" sz="1600" b="1" dirty="0" smtClean="0"/>
          </a:p>
          <a:p>
            <a:pPr algn="l"/>
            <a:endParaRPr lang="en-US" altLang="zh-CN" sz="1600" b="1" dirty="0"/>
          </a:p>
          <a:p>
            <a:pPr algn="l"/>
            <a:endParaRPr lang="en-US" altLang="zh-CN" sz="1600" b="1"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22</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a:solidFill>
                  <a:prstClr val="white"/>
                </a:solidFill>
                <a:latin typeface="Arial" panose="020B0604020202020204" pitchFamily="34" charset="0"/>
                <a:sym typeface="-윤고딕130" charset="0"/>
              </a:rPr>
              <a:t>君</a:t>
            </a:r>
            <a:r>
              <a:rPr lang="zh-CN" altLang="en-US" sz="2400" b="1" dirty="0" smtClean="0">
                <a:solidFill>
                  <a:prstClr val="white"/>
                </a:solidFill>
                <a:latin typeface="Arial" panose="020B0604020202020204" pitchFamily="34" charset="0"/>
                <a:sym typeface="-윤고딕130" charset="0"/>
              </a:rPr>
              <a:t>方大数据</a:t>
            </a:r>
            <a:endParaRPr lang="zh-CN" altLang="en-US" sz="2400" b="1" dirty="0">
              <a:solidFill>
                <a:prstClr val="white"/>
              </a:solidFill>
              <a:latin typeface="Arial" panose="020B0604020202020204" pitchFamily="34" charset="0"/>
              <a:sym typeface="-윤고딕130"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221" y="4096033"/>
            <a:ext cx="9523809" cy="2266667"/>
          </a:xfrm>
          <a:prstGeom prst="rect">
            <a:avLst/>
          </a:prstGeom>
        </p:spPr>
      </p:pic>
      <p:pic>
        <p:nvPicPr>
          <p:cNvPr id="6" name="图片 5"/>
          <p:cNvPicPr>
            <a:picLocks noChangeAspect="1"/>
          </p:cNvPicPr>
          <p:nvPr/>
        </p:nvPicPr>
        <p:blipFill>
          <a:blip r:embed="rId3"/>
          <a:stretch>
            <a:fillRect/>
          </a:stretch>
        </p:blipFill>
        <p:spPr>
          <a:xfrm>
            <a:off x="3084547" y="1574191"/>
            <a:ext cx="6821395" cy="2756579"/>
          </a:xfrm>
          <a:prstGeom prst="rect">
            <a:avLst/>
          </a:prstGeom>
        </p:spPr>
      </p:pic>
    </p:spTree>
    <p:extLst>
      <p:ext uri="{BB962C8B-B14F-4D97-AF65-F5344CB8AC3E}">
        <p14:creationId xmlns:p14="http://schemas.microsoft.com/office/powerpoint/2010/main" val="3667860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marL="342900" indent="-342900" algn="l">
              <a:lnSpc>
                <a:spcPct val="150000"/>
              </a:lnSpc>
              <a:buFont typeface="Wingdings" panose="05000000000000000000" pitchFamily="2" charset="2"/>
              <a:buAutoNum type="arabicPeriod"/>
            </a:pPr>
            <a:r>
              <a:rPr lang="zh-CN" altLang="en-US" sz="1600" b="1" dirty="0"/>
              <a:t>君方</a:t>
            </a:r>
            <a:r>
              <a:rPr lang="zh-CN" altLang="en-US" sz="1600" b="1" dirty="0" smtClean="0"/>
              <a:t>客户大数据</a:t>
            </a:r>
            <a:endParaRPr lang="en-US" altLang="zh-CN" sz="1600" b="1" dirty="0" smtClean="0"/>
          </a:p>
          <a:p>
            <a:pPr algn="l"/>
            <a:endParaRPr lang="en-US" altLang="zh-CN" sz="1600" b="1" dirty="0" smtClean="0"/>
          </a:p>
          <a:p>
            <a:pPr algn="l"/>
            <a:r>
              <a:rPr lang="zh-CN" altLang="en-US" sz="1600" b="1" dirty="0" smtClean="0"/>
              <a:t>（</a:t>
            </a:r>
            <a:r>
              <a:rPr lang="en-US" altLang="zh-CN" sz="1600" b="1" dirty="0" smtClean="0"/>
              <a:t>1</a:t>
            </a:r>
            <a:r>
              <a:rPr lang="zh-CN" altLang="en-US" sz="1600" b="1" dirty="0" smtClean="0"/>
              <a:t>）产品类别：原料、</a:t>
            </a:r>
            <a:r>
              <a:rPr lang="en-US" altLang="zh-CN" sz="1600" b="1" dirty="0" smtClean="0"/>
              <a:t>PET</a:t>
            </a:r>
            <a:r>
              <a:rPr lang="zh-CN" altLang="en-US" sz="1600" b="1" dirty="0" smtClean="0"/>
              <a:t>、涤纶丝、粘胶、腈纶、聚酯切片、再生纤维</a:t>
            </a:r>
            <a:endParaRPr lang="en-US" altLang="zh-CN" sz="1600" b="1" dirty="0" smtClean="0"/>
          </a:p>
          <a:p>
            <a:pPr algn="l"/>
            <a:r>
              <a:rPr lang="zh-CN" altLang="en-US" sz="1600" b="1" dirty="0" smtClean="0"/>
              <a:t>（</a:t>
            </a:r>
            <a:r>
              <a:rPr lang="en-US" altLang="zh-CN" sz="1600" b="1" dirty="0" smtClean="0"/>
              <a:t>2</a:t>
            </a:r>
            <a:r>
              <a:rPr lang="zh-CN" altLang="en-US" sz="1600" b="1" dirty="0" smtClean="0"/>
              <a:t>）成交数据</a:t>
            </a:r>
            <a:endParaRPr lang="en-US" altLang="zh-CN" sz="1600" b="1" dirty="0" smtClean="0"/>
          </a:p>
          <a:p>
            <a:pPr algn="l"/>
            <a:r>
              <a:rPr lang="zh-CN" altLang="en-US" sz="1600" b="1" dirty="0" smtClean="0"/>
              <a:t>（</a:t>
            </a:r>
            <a:r>
              <a:rPr lang="en-US" altLang="zh-CN" sz="1600" b="1" dirty="0" smtClean="0"/>
              <a:t>3</a:t>
            </a:r>
            <a:r>
              <a:rPr lang="zh-CN" altLang="en-US" sz="1600" b="1" dirty="0" smtClean="0"/>
              <a:t>）跟单数据</a:t>
            </a:r>
            <a:endParaRPr lang="en-US" altLang="zh-CN" sz="1600" b="1" dirty="0" smtClean="0"/>
          </a:p>
          <a:p>
            <a:pPr algn="l"/>
            <a:r>
              <a:rPr lang="zh-CN" altLang="en-US" sz="1600" b="1" dirty="0" smtClean="0"/>
              <a:t>（</a:t>
            </a:r>
            <a:r>
              <a:rPr lang="en-US" altLang="zh-CN" sz="1600" b="1" dirty="0" smtClean="0"/>
              <a:t>4</a:t>
            </a:r>
            <a:r>
              <a:rPr lang="zh-CN" altLang="en-US" sz="1600" b="1" dirty="0" smtClean="0"/>
              <a:t>）物流数据</a:t>
            </a:r>
            <a:endParaRPr lang="en-US" altLang="zh-CN" sz="1600" b="1" dirty="0" smtClean="0"/>
          </a:p>
          <a:p>
            <a:pPr algn="l"/>
            <a:r>
              <a:rPr lang="zh-CN" altLang="en-US" sz="1600" b="1" dirty="0"/>
              <a:t>（</a:t>
            </a:r>
            <a:r>
              <a:rPr lang="en-US" altLang="zh-CN" sz="1600" b="1" dirty="0"/>
              <a:t>5</a:t>
            </a:r>
            <a:r>
              <a:rPr lang="zh-CN" altLang="en-US" sz="1600" b="1" dirty="0"/>
              <a:t>）</a:t>
            </a:r>
            <a:r>
              <a:rPr lang="zh-CN" altLang="en-US" sz="1600" b="1" dirty="0" smtClean="0"/>
              <a:t>售后服务</a:t>
            </a:r>
            <a:endParaRPr lang="en-US" altLang="zh-CN" sz="1600" b="1" dirty="0" smtClean="0"/>
          </a:p>
          <a:p>
            <a:pPr algn="l"/>
            <a:r>
              <a:rPr lang="zh-CN" altLang="en-US" sz="1600" b="1" dirty="0" smtClean="0"/>
              <a:t>（</a:t>
            </a:r>
            <a:r>
              <a:rPr lang="en-US" altLang="zh-CN" sz="1600" b="1" dirty="0" smtClean="0"/>
              <a:t>6</a:t>
            </a:r>
            <a:r>
              <a:rPr lang="zh-CN" altLang="en-US" sz="1600" b="1" dirty="0" smtClean="0"/>
              <a:t>）</a:t>
            </a:r>
            <a:r>
              <a:rPr lang="zh-CN" altLang="en-US" sz="1600" b="1" dirty="0"/>
              <a:t>回款</a:t>
            </a:r>
            <a:endParaRPr lang="en-US" altLang="zh-CN" sz="1600" b="1" dirty="0"/>
          </a:p>
          <a:p>
            <a:pPr algn="l"/>
            <a:endParaRPr lang="en-US" altLang="zh-CN" sz="1600" b="1" dirty="0" smtClean="0"/>
          </a:p>
          <a:p>
            <a:pPr algn="l"/>
            <a:endParaRPr lang="en-US" altLang="zh-CN" sz="1600" b="1" dirty="0"/>
          </a:p>
          <a:p>
            <a:pPr algn="l"/>
            <a:endParaRPr lang="en-US" altLang="zh-CN" sz="1600" b="1"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23</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a:solidFill>
                  <a:prstClr val="white"/>
                </a:solidFill>
                <a:latin typeface="Arial" panose="020B0604020202020204" pitchFamily="34" charset="0"/>
                <a:sym typeface="-윤고딕130" charset="0"/>
              </a:rPr>
              <a:t>君</a:t>
            </a:r>
            <a:r>
              <a:rPr lang="zh-CN" altLang="en-US" sz="2400" b="1" dirty="0" smtClean="0">
                <a:solidFill>
                  <a:prstClr val="white"/>
                </a:solidFill>
                <a:latin typeface="Arial" panose="020B0604020202020204" pitchFamily="34" charset="0"/>
                <a:sym typeface="-윤고딕130" charset="0"/>
              </a:rPr>
              <a:t>方大数据</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907460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lstStyle/>
          <a:p>
            <a:pPr algn="l"/>
            <a:r>
              <a:rPr lang="zh-CN" altLang="en-US" sz="1600" b="1" dirty="0" smtClean="0"/>
              <a:t>客户分类</a:t>
            </a:r>
            <a:endParaRPr lang="zh-CN" altLang="zh-CN" sz="1600" b="1"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24</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pic>
        <p:nvPicPr>
          <p:cNvPr id="4" name="图片 3"/>
          <p:cNvPicPr>
            <a:picLocks noChangeAspect="1"/>
          </p:cNvPicPr>
          <p:nvPr/>
        </p:nvPicPr>
        <p:blipFill>
          <a:blip r:embed="rId2"/>
          <a:stretch>
            <a:fillRect/>
          </a:stretch>
        </p:blipFill>
        <p:spPr>
          <a:xfrm>
            <a:off x="2162157" y="1790700"/>
            <a:ext cx="7428706" cy="4083439"/>
          </a:xfrm>
          <a:prstGeom prst="rect">
            <a:avLst/>
          </a:prstGeom>
        </p:spPr>
      </p:pic>
    </p:spTree>
    <p:extLst>
      <p:ext uri="{BB962C8B-B14F-4D97-AF65-F5344CB8AC3E}">
        <p14:creationId xmlns:p14="http://schemas.microsoft.com/office/powerpoint/2010/main" val="2689226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marL="342900" indent="-342900" algn="l">
              <a:lnSpc>
                <a:spcPct val="150000"/>
              </a:lnSpc>
              <a:buFont typeface="Wingdings" panose="05000000000000000000" pitchFamily="2" charset="2"/>
              <a:buAutoNum type="arabicPeriod"/>
            </a:pPr>
            <a:r>
              <a:rPr lang="zh-CN" altLang="en-US" sz="1600" b="1" dirty="0" smtClean="0"/>
              <a:t>活跃客户分布</a:t>
            </a:r>
            <a:endParaRPr lang="en-US" altLang="zh-CN" sz="1600" b="1" dirty="0" smtClean="0"/>
          </a:p>
          <a:p>
            <a:pPr algn="l"/>
            <a:endParaRPr lang="en-US" altLang="zh-CN" sz="1600" b="1" dirty="0" smtClean="0"/>
          </a:p>
          <a:p>
            <a:pPr algn="l"/>
            <a:endParaRPr lang="en-US" altLang="zh-CN" sz="1600" b="1" dirty="0" smtClean="0"/>
          </a:p>
          <a:p>
            <a:pPr algn="l"/>
            <a:endParaRPr lang="en-US" altLang="zh-CN" sz="1600" b="1" dirty="0"/>
          </a:p>
          <a:p>
            <a:pPr algn="l"/>
            <a:endParaRPr lang="en-US" altLang="zh-CN" sz="1600" b="1"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25</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a:solidFill>
                  <a:prstClr val="white"/>
                </a:solidFill>
                <a:latin typeface="Arial" panose="020B0604020202020204" pitchFamily="34" charset="0"/>
                <a:sym typeface="-윤고딕130" charset="0"/>
              </a:rPr>
              <a:t>君</a:t>
            </a:r>
            <a:r>
              <a:rPr lang="zh-CN" altLang="en-US" sz="2400" b="1" dirty="0" smtClean="0">
                <a:solidFill>
                  <a:prstClr val="white"/>
                </a:solidFill>
                <a:latin typeface="Arial" panose="020B0604020202020204" pitchFamily="34" charset="0"/>
                <a:sym typeface="-윤고딕130" charset="0"/>
              </a:rPr>
              <a:t>方大数据</a:t>
            </a:r>
            <a:endParaRPr lang="zh-CN" altLang="en-US" sz="2400" b="1" dirty="0">
              <a:solidFill>
                <a:prstClr val="white"/>
              </a:solidFill>
              <a:latin typeface="Arial" panose="020B0604020202020204" pitchFamily="34" charset="0"/>
              <a:sym typeface="-윤고딕130"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2977927"/>
            <a:ext cx="10058400" cy="3186148"/>
          </a:xfrm>
          <a:prstGeom prst="rect">
            <a:avLst/>
          </a:prstGeom>
        </p:spPr>
      </p:pic>
    </p:spTree>
    <p:extLst>
      <p:ext uri="{BB962C8B-B14F-4D97-AF65-F5344CB8AC3E}">
        <p14:creationId xmlns:p14="http://schemas.microsoft.com/office/powerpoint/2010/main" val="3868631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a:bodyPr>
          <a:lstStyle/>
          <a:p>
            <a:pPr marL="342900" indent="-342900" algn="l">
              <a:lnSpc>
                <a:spcPct val="150000"/>
              </a:lnSpc>
              <a:buFont typeface="Wingdings" panose="05000000000000000000" pitchFamily="2" charset="2"/>
              <a:buAutoNum type="arabicPeriod"/>
            </a:pPr>
            <a:r>
              <a:rPr lang="zh-CN" altLang="en-US" sz="1600" b="1" dirty="0" smtClean="0"/>
              <a:t>活跃客户明细</a:t>
            </a:r>
            <a:endParaRPr lang="en-US" altLang="zh-CN" sz="1600" b="1" dirty="0" smtClean="0"/>
          </a:p>
          <a:p>
            <a:pPr algn="l"/>
            <a:endParaRPr lang="en-US" altLang="zh-CN" sz="1600" b="1" dirty="0" smtClean="0"/>
          </a:p>
          <a:p>
            <a:pPr algn="l"/>
            <a:endParaRPr lang="en-US" altLang="zh-CN" sz="1600" b="1" dirty="0" smtClean="0"/>
          </a:p>
          <a:p>
            <a:pPr algn="l"/>
            <a:endParaRPr lang="en-US" altLang="zh-CN" sz="1600" b="1" dirty="0"/>
          </a:p>
          <a:p>
            <a:pPr algn="l"/>
            <a:endParaRPr lang="en-US" altLang="zh-CN" sz="1600" b="1"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26</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a:solidFill>
                  <a:prstClr val="white"/>
                </a:solidFill>
                <a:latin typeface="Arial" panose="020B0604020202020204" pitchFamily="34" charset="0"/>
                <a:sym typeface="-윤고딕130" charset="0"/>
              </a:rPr>
              <a:t>君</a:t>
            </a:r>
            <a:r>
              <a:rPr lang="zh-CN" altLang="en-US" sz="2400" b="1" dirty="0" smtClean="0">
                <a:solidFill>
                  <a:prstClr val="white"/>
                </a:solidFill>
                <a:latin typeface="Arial" panose="020B0604020202020204" pitchFamily="34" charset="0"/>
                <a:sym typeface="-윤고딕130" charset="0"/>
              </a:rPr>
              <a:t>方大数据</a:t>
            </a:r>
            <a:endParaRPr lang="zh-CN" altLang="en-US" sz="2400" b="1" dirty="0">
              <a:solidFill>
                <a:prstClr val="white"/>
              </a:solidFill>
              <a:latin typeface="Arial" panose="020B0604020202020204" pitchFamily="34" charset="0"/>
              <a:sym typeface="-윤고딕130"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684" y="2112136"/>
            <a:ext cx="8922279" cy="3743060"/>
          </a:xfrm>
          <a:prstGeom prst="rect">
            <a:avLst/>
          </a:prstGeom>
        </p:spPr>
      </p:pic>
    </p:spTree>
    <p:extLst>
      <p:ext uri="{BB962C8B-B14F-4D97-AF65-F5344CB8AC3E}">
        <p14:creationId xmlns:p14="http://schemas.microsoft.com/office/powerpoint/2010/main" val="10530470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908050" y="4472183"/>
            <a:ext cx="10375900" cy="552730"/>
          </a:xfrm>
          <a:prstGeom prst="rect">
            <a:avLst/>
          </a:prstGeom>
        </p:spPr>
      </p:pic>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1308100" y="1168400"/>
            <a:ext cx="10223500" cy="5194300"/>
          </a:xfrm>
        </p:spPr>
        <p:txBody>
          <a:bodyPr/>
          <a:lstStyle/>
          <a:p>
            <a:pPr marL="342900" indent="-342900" algn="l">
              <a:lnSpc>
                <a:spcPct val="350000"/>
              </a:lnSpc>
              <a:buFont typeface="Wingdings" panose="05000000000000000000" pitchFamily="2" charset="2"/>
              <a:buAutoNum type="arabicPeriod"/>
            </a:pPr>
            <a:r>
              <a:rPr lang="zh-CN" altLang="en-US" sz="1600" b="1" dirty="0" smtClean="0"/>
              <a:t>大数据是什么</a:t>
            </a:r>
            <a:endParaRPr lang="en-US" altLang="zh-CN" sz="1600" b="1" dirty="0" smtClean="0"/>
          </a:p>
          <a:p>
            <a:pPr marL="342900" indent="-342900" algn="l">
              <a:lnSpc>
                <a:spcPct val="350000"/>
              </a:lnSpc>
              <a:buFont typeface="Wingdings" panose="05000000000000000000" pitchFamily="2" charset="2"/>
              <a:buAutoNum type="arabicPeriod"/>
            </a:pPr>
            <a:r>
              <a:rPr lang="zh-CN" altLang="en-US" sz="1600" b="1" dirty="0" smtClean="0"/>
              <a:t>化纤行业与大数据</a:t>
            </a:r>
            <a:endParaRPr lang="en-US" altLang="zh-CN" sz="1600" b="1" dirty="0" smtClean="0"/>
          </a:p>
          <a:p>
            <a:pPr marL="342900" indent="-342900" algn="l">
              <a:lnSpc>
                <a:spcPct val="350000"/>
              </a:lnSpc>
              <a:buFont typeface="Wingdings" panose="05000000000000000000" pitchFamily="2" charset="2"/>
              <a:buAutoNum type="arabicPeriod"/>
            </a:pPr>
            <a:r>
              <a:rPr lang="zh-CN" altLang="en-US" sz="1600" b="1" dirty="0"/>
              <a:t>君方</a:t>
            </a:r>
            <a:r>
              <a:rPr lang="zh-CN" altLang="en-US" sz="1600" b="1" dirty="0" smtClean="0"/>
              <a:t>大数据</a:t>
            </a:r>
            <a:endParaRPr lang="en-US" altLang="zh-CN" sz="1600" b="1" dirty="0" smtClean="0"/>
          </a:p>
          <a:p>
            <a:pPr marL="342900" indent="-342900" algn="l">
              <a:lnSpc>
                <a:spcPct val="350000"/>
              </a:lnSpc>
              <a:buFont typeface="Wingdings" panose="05000000000000000000" pitchFamily="2" charset="2"/>
              <a:buAutoNum type="arabicPeriod"/>
            </a:pPr>
            <a:r>
              <a:rPr lang="zh-CN" altLang="en-US" sz="1600" b="1" dirty="0" smtClean="0"/>
              <a:t>总结与展望</a:t>
            </a: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27</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zh-CN" altLang="en-US" sz="2400" b="1" dirty="0" smtClean="0">
                <a:solidFill>
                  <a:prstClr val="white"/>
                </a:solidFill>
                <a:latin typeface="Arial" panose="020B0604020202020204" pitchFamily="34" charset="0"/>
                <a:sym typeface="-윤고딕130" charset="0"/>
              </a:rPr>
              <a:t>内容提要</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2609870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2907043"/>
            <a:ext cx="10795000" cy="1149797"/>
          </a:xfrm>
        </p:spPr>
        <p:txBody>
          <a:bodyPr>
            <a:normAutofit/>
          </a:bodyPr>
          <a:lstStyle/>
          <a:p>
            <a:pPr>
              <a:lnSpc>
                <a:spcPct val="150000"/>
              </a:lnSpc>
            </a:pPr>
            <a:r>
              <a:rPr lang="zh-CN" altLang="en-US" sz="4000" b="1" dirty="0">
                <a:solidFill>
                  <a:srgbClr val="FF0000"/>
                </a:solidFill>
                <a:latin typeface="-윤고딕130" charset="0"/>
                <a:ea typeface="楷体" panose="02010609060101010101" pitchFamily="49" charset="-122"/>
                <a:sym typeface="-윤고딕130" charset="0"/>
              </a:rPr>
              <a:t>谢谢，欢迎交流</a:t>
            </a:r>
            <a:r>
              <a:rPr lang="zh-CN" altLang="en-US" sz="4000" b="1" dirty="0" smtClean="0">
                <a:solidFill>
                  <a:srgbClr val="FF0000"/>
                </a:solidFill>
                <a:latin typeface="-윤고딕130" charset="0"/>
                <a:ea typeface="楷体" panose="02010609060101010101" pitchFamily="49" charset="-122"/>
                <a:sym typeface="-윤고딕130" charset="0"/>
              </a:rPr>
              <a:t>！</a:t>
            </a:r>
            <a:endParaRPr lang="zh-CN" altLang="en-US" sz="4000" b="1" dirty="0">
              <a:solidFill>
                <a:srgbClr val="FF0000"/>
              </a:solidFill>
              <a:latin typeface="-윤고딕130" charset="0"/>
              <a:ea typeface="楷体" panose="02010609060101010101" pitchFamily="49" charset="-122"/>
              <a:sym typeface="-윤고딕130" charset="0"/>
            </a:endParaRPr>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28</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402047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schemeClr val="bg1"/>
              </a:solidFill>
              <a:latin typeface="Arial" panose="020B0604020202020204" pitchFamily="34" charset="0"/>
              <a:ea typeface="宋体" panose="02010600030101010101" pitchFamily="2" charset="-122"/>
              <a:sym typeface="-윤고딕130" charset="0"/>
            </a:endParaRPr>
          </a:p>
        </p:txBody>
      </p:sp>
      <p:sp>
        <p:nvSpPr>
          <p:cNvPr id="5123" name="Rectangle 3"/>
          <p:cNvSpPr>
            <a:spLocks noGrp="1" noChangeArrowheads="1"/>
          </p:cNvSpPr>
          <p:nvPr>
            <p:ph type="subTitle" idx="1"/>
          </p:nvPr>
        </p:nvSpPr>
        <p:spPr>
          <a:xfrm>
            <a:off x="685800" y="1168400"/>
            <a:ext cx="10845800" cy="4305300"/>
          </a:xfrm>
        </p:spPr>
        <p:txBody>
          <a:bodyPr/>
          <a:lstStyle/>
          <a:p>
            <a:pPr algn="l">
              <a:lnSpc>
                <a:spcPct val="150000"/>
              </a:lnSpc>
            </a:pPr>
            <a:r>
              <a:rPr lang="en-US" altLang="zh-CN" sz="1600" b="1" dirty="0" smtClean="0"/>
              <a:t>1.1  </a:t>
            </a:r>
            <a:r>
              <a:rPr lang="zh-CN" altLang="en-US" sz="1600" b="1" dirty="0" smtClean="0"/>
              <a:t>大数据的定义：</a:t>
            </a:r>
            <a:endParaRPr lang="en-US" altLang="zh-CN" sz="1600" b="1" dirty="0" smtClean="0"/>
          </a:p>
          <a:p>
            <a:pPr algn="l">
              <a:lnSpc>
                <a:spcPct val="150000"/>
              </a:lnSpc>
            </a:pPr>
            <a:r>
              <a:rPr lang="zh-CN" altLang="en-US" sz="1600" b="1" dirty="0"/>
              <a:t>大</a:t>
            </a:r>
            <a:r>
              <a:rPr lang="zh-CN" altLang="en-US" sz="1600" b="1" dirty="0" smtClean="0"/>
              <a:t>数据：</a:t>
            </a:r>
            <a:r>
              <a:rPr lang="en-US" altLang="zh-CN" sz="1600" b="1" dirty="0" smtClean="0"/>
              <a:t>Big Data</a:t>
            </a:r>
          </a:p>
          <a:p>
            <a:pPr algn="l">
              <a:lnSpc>
                <a:spcPct val="150000"/>
              </a:lnSpc>
            </a:pPr>
            <a:r>
              <a:rPr lang="zh-CN" altLang="en-US" sz="1600" b="1" dirty="0" smtClean="0"/>
              <a:t>（</a:t>
            </a:r>
            <a:r>
              <a:rPr lang="en-US" altLang="zh-CN" sz="1600" b="1" dirty="0" smtClean="0"/>
              <a:t>1</a:t>
            </a:r>
            <a:r>
              <a:rPr lang="zh-CN" altLang="en-US" sz="1600" b="1" dirty="0" smtClean="0"/>
              <a:t>）数据集合</a:t>
            </a:r>
            <a:endParaRPr lang="en-US" altLang="zh-CN" sz="1600" b="1" dirty="0" smtClean="0"/>
          </a:p>
          <a:p>
            <a:pPr algn="l">
              <a:lnSpc>
                <a:spcPct val="150000"/>
              </a:lnSpc>
            </a:pPr>
            <a:r>
              <a:rPr lang="zh-CN" altLang="en-US" sz="1600" b="1" dirty="0" smtClean="0"/>
              <a:t>（</a:t>
            </a:r>
            <a:r>
              <a:rPr lang="en-US" altLang="zh-CN" sz="1600" b="1" dirty="0" smtClean="0"/>
              <a:t>2</a:t>
            </a:r>
            <a:r>
              <a:rPr lang="zh-CN" altLang="en-US" sz="1600" b="1" dirty="0" smtClean="0"/>
              <a:t>）信息资产</a:t>
            </a:r>
            <a:endParaRPr lang="en-US" altLang="zh-CN" sz="1600" b="1" dirty="0" smtClean="0"/>
          </a:p>
          <a:p>
            <a:pPr algn="l">
              <a:lnSpc>
                <a:spcPct val="150000"/>
              </a:lnSpc>
            </a:pPr>
            <a:endParaRPr lang="en-US" altLang="zh-CN" sz="1600" b="1" dirty="0"/>
          </a:p>
          <a:p>
            <a:pPr algn="l">
              <a:lnSpc>
                <a:spcPct val="150000"/>
              </a:lnSpc>
            </a:pPr>
            <a:r>
              <a:rPr lang="en-US" altLang="zh-CN" sz="1600" b="1" dirty="0" smtClean="0"/>
              <a:t>Gartner</a:t>
            </a:r>
            <a:r>
              <a:rPr lang="zh-CN" altLang="en-US" sz="1600" b="1" dirty="0" smtClean="0"/>
              <a:t>：“大数据”是需要新处理模式才能具有更强的决策力、洞察发现力和流程优化能力来适应海量、高增长率和多样化的信息资产。</a:t>
            </a:r>
          </a:p>
          <a:p>
            <a:pPr algn="l">
              <a:lnSpc>
                <a:spcPct val="150000"/>
              </a:lnSpc>
            </a:pPr>
            <a:r>
              <a:rPr lang="zh-CN" altLang="en-US" sz="1600" b="1" dirty="0" smtClean="0"/>
              <a:t>麦肯锡全球研究所给出的定义是：一种规模大到在获取、存储、管理、分析方面大大超出了传统数据库软件工具能力范围的数据集合。</a:t>
            </a:r>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ea typeface="-윤고딕130" charset="0"/>
                <a:cs typeface="-윤고딕130" charset="0"/>
              </a:rPr>
              <a:t>3</a:t>
            </a:fld>
            <a:endParaRPr lang="zh-CN" altLang="zh-CN">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schemeClr val="bg1"/>
                </a:solidFill>
                <a:latin typeface="Arial" panose="020B0604020202020204" pitchFamily="34" charset="0"/>
                <a:ea typeface="宋体" panose="02010600030101010101" pitchFamily="2" charset="-122"/>
                <a:sym typeface="-윤고딕130" charset="0"/>
              </a:rPr>
              <a:t>1. </a:t>
            </a:r>
            <a:r>
              <a:rPr lang="zh-CN" altLang="en-US" sz="2400" b="1" dirty="0" smtClean="0">
                <a:solidFill>
                  <a:schemeClr val="bg1"/>
                </a:solidFill>
                <a:latin typeface="Arial" panose="020B0604020202020204" pitchFamily="34" charset="0"/>
                <a:ea typeface="宋体" panose="02010600030101010101" pitchFamily="2" charset="-122"/>
                <a:sym typeface="-윤고딕130" charset="0"/>
              </a:rPr>
              <a:t>大数据是什么</a:t>
            </a:r>
            <a:endParaRPr lang="zh-CN" altLang="en-US" sz="2400" b="1" dirty="0">
              <a:solidFill>
                <a:schemeClr val="bg1"/>
              </a:solidFill>
              <a:latin typeface="Arial" panose="020B0604020202020204" pitchFamily="34" charset="0"/>
              <a:ea typeface="宋体" panose="02010600030101010101" pitchFamily="2" charset="-122"/>
              <a:sym typeface="-윤고딕130" charset="0"/>
            </a:endParaRPr>
          </a:p>
        </p:txBody>
      </p:sp>
      <p:pic>
        <p:nvPicPr>
          <p:cNvPr id="3" name="图片 2"/>
          <p:cNvPicPr>
            <a:picLocks noChangeAspect="1"/>
          </p:cNvPicPr>
          <p:nvPr/>
        </p:nvPicPr>
        <p:blipFill>
          <a:blip r:embed="rId2"/>
          <a:stretch>
            <a:fillRect/>
          </a:stretch>
        </p:blipFill>
        <p:spPr>
          <a:xfrm>
            <a:off x="5679583" y="1377017"/>
            <a:ext cx="4932607" cy="2085700"/>
          </a:xfrm>
          <a:prstGeom prst="rect">
            <a:avLst/>
          </a:prstGeom>
        </p:spPr>
      </p:pic>
    </p:spTree>
    <p:extLst>
      <p:ext uri="{BB962C8B-B14F-4D97-AF65-F5344CB8AC3E}">
        <p14:creationId xmlns:p14="http://schemas.microsoft.com/office/powerpoint/2010/main" val="4119239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schemeClr val="bg1"/>
              </a:solidFill>
              <a:latin typeface="Arial" panose="020B0604020202020204" pitchFamily="34" charset="0"/>
              <a:ea typeface="宋体" panose="02010600030101010101" pitchFamily="2" charset="-122"/>
              <a:sym typeface="-윤고딕130" charset="0"/>
            </a:endParaRPr>
          </a:p>
        </p:txBody>
      </p:sp>
      <p:sp>
        <p:nvSpPr>
          <p:cNvPr id="5123" name="Rectangle 3"/>
          <p:cNvSpPr>
            <a:spLocks noGrp="1" noChangeArrowheads="1"/>
          </p:cNvSpPr>
          <p:nvPr>
            <p:ph type="subTitle" idx="1"/>
          </p:nvPr>
        </p:nvSpPr>
        <p:spPr>
          <a:xfrm>
            <a:off x="685800" y="1168400"/>
            <a:ext cx="10845800" cy="5194300"/>
          </a:xfrm>
        </p:spPr>
        <p:txBody>
          <a:bodyPr/>
          <a:lstStyle/>
          <a:p>
            <a:pPr algn="l">
              <a:lnSpc>
                <a:spcPct val="150000"/>
              </a:lnSpc>
            </a:pPr>
            <a:r>
              <a:rPr lang="en-US" altLang="zh-CN" sz="1600" b="1" dirty="0" smtClean="0"/>
              <a:t>1.2  </a:t>
            </a:r>
            <a:r>
              <a:rPr lang="zh-CN" altLang="en-US" sz="1600" b="1" dirty="0" smtClean="0"/>
              <a:t>大数据的特征：</a:t>
            </a:r>
            <a:endParaRPr lang="en-US" altLang="zh-CN" sz="1600" b="1" dirty="0" smtClean="0"/>
          </a:p>
          <a:p>
            <a:pPr algn="l">
              <a:lnSpc>
                <a:spcPct val="150000"/>
              </a:lnSpc>
            </a:pPr>
            <a:r>
              <a:rPr lang="zh-CN" altLang="en-US" sz="1600" b="1" dirty="0"/>
              <a:t>数据量</a:t>
            </a:r>
            <a:r>
              <a:rPr lang="zh-CN" altLang="en-US" sz="1600" b="1" dirty="0" smtClean="0"/>
              <a:t>大：数据体量大且具有统计特性</a:t>
            </a:r>
            <a:endParaRPr lang="en-US" altLang="zh-CN" sz="1600" b="1" dirty="0" smtClean="0"/>
          </a:p>
          <a:p>
            <a:pPr algn="l">
              <a:lnSpc>
                <a:spcPct val="150000"/>
              </a:lnSpc>
            </a:pPr>
            <a:r>
              <a:rPr lang="zh-CN" altLang="en-US" sz="1600" b="1" dirty="0" smtClean="0"/>
              <a:t>维度多：数据多样，分析事物的视角多</a:t>
            </a:r>
            <a:endParaRPr lang="en-US" altLang="zh-CN" sz="1600" b="1" dirty="0" smtClean="0"/>
          </a:p>
          <a:p>
            <a:pPr algn="l">
              <a:lnSpc>
                <a:spcPct val="150000"/>
              </a:lnSpc>
            </a:pPr>
            <a:r>
              <a:rPr lang="zh-CN" altLang="en-US" sz="1600" b="1" dirty="0" smtClean="0"/>
              <a:t>数据完备性：全面的数据，对局部行业或领域具有代表性</a:t>
            </a:r>
            <a:endParaRPr lang="en-US" altLang="zh-CN" sz="1600" b="1" dirty="0" smtClean="0"/>
          </a:p>
          <a:p>
            <a:pPr algn="l">
              <a:lnSpc>
                <a:spcPct val="150000"/>
              </a:lnSpc>
            </a:pPr>
            <a:r>
              <a:rPr lang="zh-CN" altLang="en-US" sz="1600" b="1" dirty="0" smtClean="0"/>
              <a:t>实时性：数据传输速度快、具有实效</a:t>
            </a:r>
            <a:endParaRPr lang="en-US" altLang="zh-CN" sz="1600" b="1" dirty="0" smtClean="0"/>
          </a:p>
          <a:p>
            <a:pPr algn="l">
              <a:lnSpc>
                <a:spcPct val="150000"/>
              </a:lnSpc>
            </a:pPr>
            <a:endParaRPr lang="en-US" altLang="zh-CN" sz="1600" b="1"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ea typeface="-윤고딕130" charset="0"/>
                <a:cs typeface="-윤고딕130" charset="0"/>
              </a:rPr>
              <a:t>4</a:t>
            </a:fld>
            <a:endParaRPr lang="zh-CN" altLang="zh-CN">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schemeClr val="bg1"/>
                </a:solidFill>
                <a:latin typeface="Arial" panose="020B0604020202020204" pitchFamily="34" charset="0"/>
                <a:ea typeface="宋体" panose="02010600030101010101" pitchFamily="2" charset="-122"/>
                <a:sym typeface="-윤고딕130" charset="0"/>
              </a:rPr>
              <a:t>1. </a:t>
            </a:r>
            <a:r>
              <a:rPr lang="zh-CN" altLang="en-US" sz="2400" b="1" dirty="0" smtClean="0">
                <a:solidFill>
                  <a:schemeClr val="bg1"/>
                </a:solidFill>
                <a:latin typeface="Arial" panose="020B0604020202020204" pitchFamily="34" charset="0"/>
                <a:ea typeface="宋体" panose="02010600030101010101" pitchFamily="2" charset="-122"/>
                <a:sym typeface="-윤고딕130" charset="0"/>
              </a:rPr>
              <a:t>大数据是什么</a:t>
            </a:r>
            <a:endParaRPr lang="zh-CN" altLang="en-US" sz="2400" b="1" dirty="0">
              <a:solidFill>
                <a:schemeClr val="bg1"/>
              </a:solidFill>
              <a:latin typeface="Arial" panose="020B0604020202020204" pitchFamily="34" charset="0"/>
              <a:ea typeface="宋体" panose="02010600030101010101" pitchFamily="2" charset="-122"/>
              <a:sym typeface="-윤고딕130" charset="0"/>
            </a:endParaRPr>
          </a:p>
        </p:txBody>
      </p:sp>
      <p:pic>
        <p:nvPicPr>
          <p:cNvPr id="3" name="图片 2"/>
          <p:cNvPicPr>
            <a:picLocks noChangeAspect="1"/>
          </p:cNvPicPr>
          <p:nvPr/>
        </p:nvPicPr>
        <p:blipFill>
          <a:blip r:embed="rId2"/>
          <a:stretch>
            <a:fillRect/>
          </a:stretch>
        </p:blipFill>
        <p:spPr>
          <a:xfrm>
            <a:off x="3607873" y="3765550"/>
            <a:ext cx="4337982" cy="2839483"/>
          </a:xfrm>
          <a:prstGeom prst="rect">
            <a:avLst/>
          </a:prstGeom>
        </p:spPr>
      </p:pic>
    </p:spTree>
    <p:extLst>
      <p:ext uri="{BB962C8B-B14F-4D97-AF65-F5344CB8AC3E}">
        <p14:creationId xmlns:p14="http://schemas.microsoft.com/office/powerpoint/2010/main" val="102751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schemeClr val="bg1"/>
              </a:solidFill>
              <a:latin typeface="Arial" panose="020B0604020202020204" pitchFamily="34" charset="0"/>
              <a:ea typeface="宋体" panose="02010600030101010101" pitchFamily="2" charset="-122"/>
              <a:sym typeface="-윤고딕130" charset="0"/>
            </a:endParaRPr>
          </a:p>
        </p:txBody>
      </p:sp>
      <p:sp>
        <p:nvSpPr>
          <p:cNvPr id="5123" name="Rectangle 3"/>
          <p:cNvSpPr>
            <a:spLocks noGrp="1" noChangeArrowheads="1"/>
          </p:cNvSpPr>
          <p:nvPr>
            <p:ph type="subTitle" idx="1"/>
          </p:nvPr>
        </p:nvSpPr>
        <p:spPr>
          <a:xfrm>
            <a:off x="685800" y="1168400"/>
            <a:ext cx="10845800" cy="5194300"/>
          </a:xfrm>
        </p:spPr>
        <p:txBody>
          <a:bodyPr/>
          <a:lstStyle/>
          <a:p>
            <a:pPr algn="l">
              <a:lnSpc>
                <a:spcPct val="150000"/>
              </a:lnSpc>
            </a:pPr>
            <a:r>
              <a:rPr lang="en-US" altLang="zh-CN" sz="1600" b="1" dirty="0" smtClean="0"/>
              <a:t>1.3  </a:t>
            </a:r>
            <a:r>
              <a:rPr lang="zh-CN" altLang="en-US" sz="1600" b="1" dirty="0" smtClean="0"/>
              <a:t>大数据的分类及价值</a:t>
            </a:r>
            <a:endParaRPr lang="en-US" altLang="zh-CN" sz="1600" b="1" dirty="0" smtClean="0"/>
          </a:p>
          <a:p>
            <a:pPr algn="l">
              <a:lnSpc>
                <a:spcPct val="150000"/>
              </a:lnSpc>
            </a:pPr>
            <a:r>
              <a:rPr lang="zh-CN" altLang="en-US" sz="1600" b="1" dirty="0" smtClean="0"/>
              <a:t>分类：企业内部数据</a:t>
            </a:r>
            <a:r>
              <a:rPr lang="en-US" altLang="zh-CN" sz="1600" b="1" dirty="0" smtClean="0"/>
              <a:t>+</a:t>
            </a:r>
            <a:r>
              <a:rPr lang="zh-CN" altLang="en-US" sz="1600" b="1" dirty="0" smtClean="0"/>
              <a:t>企业外部数据</a:t>
            </a:r>
            <a:endParaRPr lang="en-US" altLang="zh-CN" sz="1600" b="1" dirty="0" smtClean="0"/>
          </a:p>
          <a:p>
            <a:pPr algn="l">
              <a:lnSpc>
                <a:spcPct val="150000"/>
              </a:lnSpc>
            </a:pPr>
            <a:r>
              <a:rPr lang="zh-CN" altLang="en-US" sz="1600" b="1" dirty="0" smtClean="0"/>
              <a:t>大数据的</a:t>
            </a:r>
            <a:r>
              <a:rPr lang="zh-CN" altLang="en-US" sz="1600" b="1" dirty="0"/>
              <a:t>价值</a:t>
            </a:r>
            <a:r>
              <a:rPr lang="zh-CN" altLang="en-US" sz="1600" b="1" dirty="0" smtClean="0"/>
              <a:t>：统计，数据分析、智能决策，行情预测，机器智能</a:t>
            </a:r>
            <a:endParaRPr lang="en-US" altLang="zh-CN" sz="1600" b="1" dirty="0" smtClean="0"/>
          </a:p>
          <a:p>
            <a:pPr algn="l">
              <a:lnSpc>
                <a:spcPct val="150000"/>
              </a:lnSpc>
            </a:pPr>
            <a:endParaRPr lang="en-US" altLang="zh-CN" sz="1600" b="1" dirty="0" smtClean="0"/>
          </a:p>
          <a:p>
            <a:pPr algn="l">
              <a:lnSpc>
                <a:spcPct val="150000"/>
              </a:lnSpc>
            </a:pPr>
            <a:endParaRPr lang="en-US" altLang="zh-CN" sz="1600" b="1" dirty="0"/>
          </a:p>
          <a:p>
            <a:pPr algn="l">
              <a:lnSpc>
                <a:spcPct val="150000"/>
              </a:lnSpc>
            </a:pPr>
            <a:endParaRPr lang="en-US" altLang="zh-CN" sz="1600" b="1" dirty="0" smtClean="0"/>
          </a:p>
          <a:p>
            <a:pPr algn="l">
              <a:lnSpc>
                <a:spcPct val="150000"/>
              </a:lnSpc>
            </a:pPr>
            <a:endParaRPr lang="en-US" altLang="zh-CN" sz="1600" b="1" dirty="0"/>
          </a:p>
          <a:p>
            <a:pPr algn="l">
              <a:lnSpc>
                <a:spcPct val="150000"/>
              </a:lnSpc>
            </a:pPr>
            <a:endParaRPr lang="en-US" altLang="zh-CN" sz="1600" b="1" dirty="0"/>
          </a:p>
          <a:p>
            <a:pPr algn="l">
              <a:lnSpc>
                <a:spcPct val="150000"/>
              </a:lnSpc>
            </a:pPr>
            <a:r>
              <a:rPr lang="zh-CN" altLang="en-US" sz="1600" b="1" dirty="0"/>
              <a:t>而根据</a:t>
            </a:r>
            <a:r>
              <a:rPr lang="en-US" altLang="zh-CN" sz="1600" b="1" dirty="0"/>
              <a:t>IBM</a:t>
            </a:r>
            <a:r>
              <a:rPr lang="zh-CN" altLang="en-US" sz="1600" b="1" dirty="0"/>
              <a:t>公司发布的</a:t>
            </a:r>
            <a:r>
              <a:rPr lang="en-US" altLang="zh-CN" sz="1600" b="1" dirty="0"/>
              <a:t>《</a:t>
            </a:r>
            <a:r>
              <a:rPr lang="zh-CN" altLang="en-US" sz="1600" b="1" dirty="0"/>
              <a:t>分析：大数据在现实世界中的应用</a:t>
            </a:r>
            <a:r>
              <a:rPr lang="en-US" altLang="zh-CN" sz="1600" b="1" dirty="0"/>
              <a:t>》</a:t>
            </a:r>
            <a:r>
              <a:rPr lang="zh-CN" altLang="en-US" sz="1600" b="1" dirty="0"/>
              <a:t>白皮书显示，企业内部数据是大数据的一个主要来源，而社交媒体等外部数据源进行数据收集和分析的组织还不到一半。所以通过对内部数据的分析及挖掘将会使集团在短时间内发现数据中的价值并由此获得收益。</a:t>
            </a:r>
          </a:p>
          <a:p>
            <a:pPr algn="l">
              <a:lnSpc>
                <a:spcPct val="150000"/>
              </a:lnSpc>
            </a:pPr>
            <a:endParaRPr lang="en-US" altLang="zh-CN" sz="1600" b="1" dirty="0" smtClean="0"/>
          </a:p>
          <a:p>
            <a:pPr algn="l">
              <a:lnSpc>
                <a:spcPct val="150000"/>
              </a:lnSpc>
            </a:pPr>
            <a:endParaRPr lang="en-US" altLang="zh-CN" sz="1600" b="1" dirty="0" smtClean="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ea typeface="-윤고딕130" charset="0"/>
                <a:cs typeface="-윤고딕130" charset="0"/>
              </a:rPr>
              <a:t>5</a:t>
            </a:fld>
            <a:endParaRPr lang="zh-CN" altLang="zh-CN">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schemeClr val="bg1"/>
                </a:solidFill>
                <a:latin typeface="Arial" panose="020B0604020202020204" pitchFamily="34" charset="0"/>
                <a:ea typeface="宋体" panose="02010600030101010101" pitchFamily="2" charset="-122"/>
                <a:sym typeface="-윤고딕130" charset="0"/>
              </a:rPr>
              <a:t>1. </a:t>
            </a:r>
            <a:r>
              <a:rPr lang="zh-CN" altLang="en-US" sz="2400" b="1" dirty="0" smtClean="0">
                <a:solidFill>
                  <a:schemeClr val="bg1"/>
                </a:solidFill>
                <a:latin typeface="Arial" panose="020B0604020202020204" pitchFamily="34" charset="0"/>
                <a:ea typeface="宋体" panose="02010600030101010101" pitchFamily="2" charset="-122"/>
                <a:sym typeface="-윤고딕130" charset="0"/>
              </a:rPr>
              <a:t>大数据是什么</a:t>
            </a:r>
            <a:endParaRPr lang="zh-CN" altLang="en-US" sz="2400" b="1" dirty="0">
              <a:solidFill>
                <a:schemeClr val="bg1"/>
              </a:solidFill>
              <a:latin typeface="Arial" panose="020B0604020202020204" pitchFamily="34" charset="0"/>
              <a:ea typeface="宋体" panose="02010600030101010101" pitchFamily="2" charset="-122"/>
              <a:sym typeface="-윤고딕130" charset="0"/>
            </a:endParaRPr>
          </a:p>
        </p:txBody>
      </p:sp>
      <p:pic>
        <p:nvPicPr>
          <p:cNvPr id="3" name="图片 2"/>
          <p:cNvPicPr>
            <a:picLocks noChangeAspect="1"/>
          </p:cNvPicPr>
          <p:nvPr/>
        </p:nvPicPr>
        <p:blipFill>
          <a:blip r:embed="rId2"/>
          <a:stretch>
            <a:fillRect/>
          </a:stretch>
        </p:blipFill>
        <p:spPr>
          <a:xfrm>
            <a:off x="6462019" y="1780957"/>
            <a:ext cx="4496785" cy="2858204"/>
          </a:xfrm>
          <a:prstGeom prst="rect">
            <a:avLst/>
          </a:prstGeom>
        </p:spPr>
      </p:pic>
    </p:spTree>
    <p:extLst>
      <p:ext uri="{BB962C8B-B14F-4D97-AF65-F5344CB8AC3E}">
        <p14:creationId xmlns:p14="http://schemas.microsoft.com/office/powerpoint/2010/main" val="4280193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908050" y="2215168"/>
            <a:ext cx="10375900" cy="386366"/>
          </a:xfrm>
          <a:prstGeom prst="rect">
            <a:avLst/>
          </a:prstGeom>
        </p:spPr>
      </p:pic>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908051" y="734095"/>
            <a:ext cx="10375900" cy="5924281"/>
          </a:xfrm>
        </p:spPr>
        <p:txBody>
          <a:bodyPr>
            <a:normAutofit fontScale="85000" lnSpcReduction="20000"/>
          </a:bodyPr>
          <a:lstStyle/>
          <a:p>
            <a:pPr marL="342900" indent="-342900" algn="l">
              <a:lnSpc>
                <a:spcPct val="170000"/>
              </a:lnSpc>
              <a:buFont typeface="Wingdings" panose="05000000000000000000" pitchFamily="2" charset="2"/>
              <a:buAutoNum type="arabicPeriod"/>
            </a:pPr>
            <a:r>
              <a:rPr lang="zh-CN" altLang="en-US" sz="1600" b="1" dirty="0" smtClean="0"/>
              <a:t>大数据是什么</a:t>
            </a:r>
            <a:endParaRPr lang="en-US" altLang="zh-CN" sz="1600" b="1" dirty="0" smtClean="0"/>
          </a:p>
          <a:p>
            <a:pPr algn="l">
              <a:lnSpc>
                <a:spcPct val="120000"/>
              </a:lnSpc>
            </a:pPr>
            <a:r>
              <a:rPr lang="en-US" altLang="zh-CN" sz="1600" b="1" dirty="0" smtClean="0"/>
              <a:t>        1.1  </a:t>
            </a:r>
            <a:r>
              <a:rPr lang="zh-CN" altLang="en-US" sz="1600" b="1" dirty="0" smtClean="0"/>
              <a:t>大数据的定义</a:t>
            </a:r>
            <a:endParaRPr lang="en-US" altLang="zh-CN" sz="1600" b="1" dirty="0" smtClean="0"/>
          </a:p>
          <a:p>
            <a:pPr algn="l">
              <a:lnSpc>
                <a:spcPct val="120000"/>
              </a:lnSpc>
            </a:pPr>
            <a:r>
              <a:rPr lang="en-US" altLang="zh-CN" sz="1600" b="1" dirty="0" smtClean="0"/>
              <a:t>        1.2  </a:t>
            </a:r>
            <a:r>
              <a:rPr lang="zh-CN" altLang="en-US" sz="1600" b="1" dirty="0" smtClean="0"/>
              <a:t>大数据的特征</a:t>
            </a:r>
            <a:endParaRPr lang="en-US" altLang="zh-CN" sz="1600" b="1" dirty="0" smtClean="0"/>
          </a:p>
          <a:p>
            <a:pPr algn="l">
              <a:lnSpc>
                <a:spcPct val="120000"/>
              </a:lnSpc>
            </a:pPr>
            <a:r>
              <a:rPr lang="en-US" altLang="zh-CN" sz="1600" b="1" dirty="0" smtClean="0"/>
              <a:t>        1.3  </a:t>
            </a:r>
            <a:r>
              <a:rPr lang="zh-CN" altLang="en-US" sz="1600" b="1" dirty="0" smtClean="0"/>
              <a:t>大数据的分类及价值</a:t>
            </a:r>
            <a:endParaRPr lang="en-US" altLang="zh-CN" sz="1600" b="1" dirty="0"/>
          </a:p>
          <a:p>
            <a:pPr algn="l">
              <a:lnSpc>
                <a:spcPct val="170000"/>
              </a:lnSpc>
            </a:pPr>
            <a:r>
              <a:rPr lang="en-US" altLang="zh-CN" sz="1600" b="1" dirty="0" smtClean="0"/>
              <a:t>2.     </a:t>
            </a:r>
            <a:r>
              <a:rPr lang="zh-CN" altLang="en-US" sz="1600" b="1" dirty="0" smtClean="0"/>
              <a:t>化纤行业与大数据</a:t>
            </a:r>
            <a:endParaRPr lang="en-US" altLang="zh-CN" sz="1600" b="1" dirty="0" smtClean="0"/>
          </a:p>
          <a:p>
            <a:pPr algn="l">
              <a:lnSpc>
                <a:spcPct val="110000"/>
              </a:lnSpc>
            </a:pPr>
            <a:r>
              <a:rPr lang="en-US" altLang="zh-CN" sz="1600" b="1" dirty="0" smtClean="0"/>
              <a:t>        2.1  </a:t>
            </a:r>
            <a:r>
              <a:rPr lang="zh-CN" altLang="en-US" sz="1600" b="1" dirty="0" smtClean="0"/>
              <a:t>化纤大数据</a:t>
            </a:r>
            <a:endParaRPr lang="en-US" altLang="zh-CN" sz="1600" b="1" dirty="0" smtClean="0"/>
          </a:p>
          <a:p>
            <a:pPr algn="l">
              <a:lnSpc>
                <a:spcPct val="110000"/>
              </a:lnSpc>
            </a:pPr>
            <a:r>
              <a:rPr lang="en-US" altLang="zh-CN" sz="1600" b="1" dirty="0" smtClean="0"/>
              <a:t>        2.2  </a:t>
            </a:r>
            <a:r>
              <a:rPr lang="zh-CN" altLang="en-US" sz="1600" b="1" dirty="0" smtClean="0"/>
              <a:t>企业运营大数据</a:t>
            </a:r>
            <a:endParaRPr lang="en-US" altLang="zh-CN" sz="1600" b="1" dirty="0" smtClean="0"/>
          </a:p>
          <a:p>
            <a:pPr algn="l">
              <a:lnSpc>
                <a:spcPct val="110000"/>
              </a:lnSpc>
            </a:pPr>
            <a:r>
              <a:rPr lang="en-US" altLang="zh-CN" sz="1600" b="1" dirty="0" smtClean="0"/>
              <a:t>        2.3  </a:t>
            </a:r>
            <a:r>
              <a:rPr lang="zh-CN" altLang="en-US" sz="1600" b="1" dirty="0" smtClean="0"/>
              <a:t>供应链大数据</a:t>
            </a:r>
            <a:endParaRPr lang="en-US" altLang="zh-CN" sz="1600" b="1" dirty="0" smtClean="0"/>
          </a:p>
          <a:p>
            <a:pPr algn="l">
              <a:lnSpc>
                <a:spcPct val="110000"/>
              </a:lnSpc>
            </a:pPr>
            <a:r>
              <a:rPr lang="en-US" altLang="zh-CN" sz="1600" b="1" dirty="0" smtClean="0"/>
              <a:t>        2.4  </a:t>
            </a:r>
            <a:r>
              <a:rPr lang="zh-CN" altLang="en-US" sz="1600" b="1" dirty="0" smtClean="0"/>
              <a:t>营销分析大数据</a:t>
            </a:r>
            <a:endParaRPr lang="en-US" altLang="zh-CN" sz="1600" b="1" dirty="0" smtClean="0"/>
          </a:p>
          <a:p>
            <a:pPr marL="342900" indent="-342900" algn="l">
              <a:lnSpc>
                <a:spcPct val="170000"/>
              </a:lnSpc>
              <a:buAutoNum type="arabicPeriod" startAt="3"/>
            </a:pPr>
            <a:r>
              <a:rPr lang="zh-CN" altLang="en-US" sz="1600" b="1" dirty="0" smtClean="0"/>
              <a:t>君</a:t>
            </a:r>
            <a:r>
              <a:rPr lang="zh-CN" altLang="en-US" sz="1600" b="1" dirty="0"/>
              <a:t>方</a:t>
            </a:r>
            <a:r>
              <a:rPr lang="zh-CN" altLang="en-US" sz="1600" b="1" dirty="0" smtClean="0"/>
              <a:t>大数据</a:t>
            </a:r>
            <a:endParaRPr lang="en-US" altLang="zh-CN" sz="1600" b="1" dirty="0" smtClean="0"/>
          </a:p>
          <a:p>
            <a:pPr algn="l">
              <a:lnSpc>
                <a:spcPct val="120000"/>
              </a:lnSpc>
            </a:pPr>
            <a:r>
              <a:rPr lang="en-US" altLang="zh-CN" sz="1600" b="1" dirty="0" smtClean="0"/>
              <a:t>        3.1  </a:t>
            </a:r>
            <a:r>
              <a:rPr lang="zh-CN" altLang="en-US" sz="1600" b="1" dirty="0" smtClean="0"/>
              <a:t>化纤行情</a:t>
            </a:r>
            <a:endParaRPr lang="en-US" altLang="zh-CN" sz="1600" b="1" dirty="0" smtClean="0"/>
          </a:p>
          <a:p>
            <a:pPr algn="l">
              <a:lnSpc>
                <a:spcPct val="120000"/>
              </a:lnSpc>
            </a:pPr>
            <a:r>
              <a:rPr lang="en-US" altLang="zh-CN" sz="1600" b="1" dirty="0" smtClean="0"/>
              <a:t>        3.2  </a:t>
            </a:r>
            <a:r>
              <a:rPr lang="zh-CN" altLang="en-US" sz="1600" b="1" dirty="0" smtClean="0"/>
              <a:t>化纤邦运营</a:t>
            </a:r>
            <a:endParaRPr lang="en-US" altLang="zh-CN" sz="1600" b="1" dirty="0" smtClean="0"/>
          </a:p>
          <a:p>
            <a:pPr algn="l">
              <a:lnSpc>
                <a:spcPct val="120000"/>
              </a:lnSpc>
            </a:pPr>
            <a:r>
              <a:rPr lang="en-US" altLang="zh-CN" sz="1600" b="1" dirty="0" smtClean="0"/>
              <a:t>        3.3 </a:t>
            </a:r>
            <a:r>
              <a:rPr lang="zh-CN" altLang="en-US" sz="1600" b="1" dirty="0" smtClean="0"/>
              <a:t>客户智多星</a:t>
            </a:r>
            <a:endParaRPr lang="en-US" altLang="zh-CN" sz="1600" b="1" dirty="0" smtClean="0"/>
          </a:p>
          <a:p>
            <a:pPr marL="342900" indent="-342900" algn="l">
              <a:lnSpc>
                <a:spcPct val="170000"/>
              </a:lnSpc>
              <a:buAutoNum type="arabicPeriod" startAt="4"/>
            </a:pPr>
            <a:r>
              <a:rPr lang="zh-CN" altLang="en-US" sz="1600" b="1" dirty="0" smtClean="0"/>
              <a:t>总结与展望</a:t>
            </a:r>
            <a:endParaRPr lang="en-US" altLang="zh-CN" sz="1600" b="1" dirty="0" smtClean="0"/>
          </a:p>
          <a:p>
            <a:pPr algn="l">
              <a:lnSpc>
                <a:spcPct val="120000"/>
              </a:lnSpc>
            </a:pPr>
            <a:r>
              <a:rPr lang="en-US" altLang="zh-CN" sz="1600" b="1" dirty="0" smtClean="0"/>
              <a:t>       4.1  </a:t>
            </a:r>
            <a:r>
              <a:rPr lang="zh-CN" altLang="en-US" sz="1600" b="1" dirty="0" smtClean="0"/>
              <a:t>总结</a:t>
            </a:r>
            <a:endParaRPr lang="en-US" altLang="zh-CN" sz="1600" b="1" dirty="0" smtClean="0"/>
          </a:p>
          <a:p>
            <a:pPr algn="l">
              <a:lnSpc>
                <a:spcPct val="120000"/>
              </a:lnSpc>
            </a:pPr>
            <a:r>
              <a:rPr lang="en-US" altLang="zh-CN" sz="1600" b="1" dirty="0" smtClean="0"/>
              <a:t>       4.2  </a:t>
            </a:r>
            <a:r>
              <a:rPr lang="zh-CN" altLang="en-US" sz="1600" b="1" dirty="0" smtClean="0"/>
              <a:t>展望</a:t>
            </a: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6</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zh-CN" altLang="en-US" sz="2400" b="1" dirty="0" smtClean="0">
                <a:solidFill>
                  <a:prstClr val="white"/>
                </a:solidFill>
                <a:latin typeface="Arial" panose="020B0604020202020204" pitchFamily="34" charset="0"/>
                <a:sym typeface="-윤고딕130" charset="0"/>
              </a:rPr>
              <a:t>内容提要</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243351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7</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pic>
        <p:nvPicPr>
          <p:cNvPr id="5" name="图片 4"/>
          <p:cNvPicPr>
            <a:picLocks noChangeAspect="1"/>
          </p:cNvPicPr>
          <p:nvPr/>
        </p:nvPicPr>
        <p:blipFill>
          <a:blip r:embed="rId2"/>
          <a:stretch>
            <a:fillRect/>
          </a:stretch>
        </p:blipFill>
        <p:spPr>
          <a:xfrm>
            <a:off x="4700789" y="1752657"/>
            <a:ext cx="7126029" cy="4272509"/>
          </a:xfrm>
          <a:prstGeom prst="rect">
            <a:avLst/>
          </a:prstGeom>
        </p:spPr>
      </p:pic>
      <p:sp>
        <p:nvSpPr>
          <p:cNvPr id="6" name="Rectangle 3"/>
          <p:cNvSpPr>
            <a:spLocks noGrp="1" noChangeArrowheads="1"/>
          </p:cNvSpPr>
          <p:nvPr>
            <p:ph type="subTitle" idx="1"/>
          </p:nvPr>
        </p:nvSpPr>
        <p:spPr>
          <a:xfrm>
            <a:off x="736600" y="837127"/>
            <a:ext cx="10795000" cy="5847007"/>
          </a:xfrm>
        </p:spPr>
        <p:txBody>
          <a:bodyPr>
            <a:normAutofit/>
          </a:bodyPr>
          <a:lstStyle/>
          <a:p>
            <a:pPr algn="l">
              <a:lnSpc>
                <a:spcPct val="150000"/>
              </a:lnSpc>
            </a:pPr>
            <a:r>
              <a:rPr lang="en-US" altLang="zh-CN" sz="1600" b="1" dirty="0" smtClean="0"/>
              <a:t>2.1    </a:t>
            </a:r>
            <a:r>
              <a:rPr lang="zh-CN" altLang="en-US" sz="1600" b="1" dirty="0" smtClean="0"/>
              <a:t>化纤</a:t>
            </a:r>
            <a:r>
              <a:rPr lang="zh-CN" altLang="en-US" sz="1600" b="1" dirty="0" smtClean="0"/>
              <a:t>行业大数据</a:t>
            </a:r>
            <a:r>
              <a:rPr lang="zh-CN" altLang="en-US" sz="1600" b="1" dirty="0" smtClean="0">
                <a:solidFill>
                  <a:srgbClr val="FF0000"/>
                </a:solidFill>
              </a:rPr>
              <a:t>（化纤大数据构成、应用）</a:t>
            </a:r>
            <a:endParaRPr lang="en-US" altLang="zh-CN" sz="1600" b="1" dirty="0" smtClean="0">
              <a:solidFill>
                <a:srgbClr val="FF0000"/>
              </a:solidFill>
            </a:endParaRPr>
          </a:p>
          <a:p>
            <a:pPr algn="l"/>
            <a:endParaRPr lang="en-US" altLang="zh-CN" sz="1600" b="1" dirty="0"/>
          </a:p>
          <a:p>
            <a:pPr algn="l"/>
            <a:r>
              <a:rPr lang="zh-CN" altLang="en-US" sz="1600" b="1" dirty="0" smtClean="0"/>
              <a:t>化纤行业大数据组成及应用（如右图）</a:t>
            </a:r>
            <a:endParaRPr lang="en-US" altLang="zh-CN" sz="1600" b="1" dirty="0" smtClean="0"/>
          </a:p>
          <a:p>
            <a:pPr algn="l"/>
            <a:r>
              <a:rPr lang="zh-CN" altLang="zh-CN" sz="1600" b="1" dirty="0" smtClean="0">
                <a:solidFill>
                  <a:prstClr val="black"/>
                </a:solidFill>
              </a:rPr>
              <a:t>（</a:t>
            </a:r>
            <a:r>
              <a:rPr lang="en-US" altLang="zh-CN" sz="1600" b="1" dirty="0">
                <a:solidFill>
                  <a:prstClr val="black"/>
                </a:solidFill>
              </a:rPr>
              <a:t>1</a:t>
            </a:r>
            <a:r>
              <a:rPr lang="zh-CN" altLang="zh-CN" sz="1600" b="1" dirty="0">
                <a:solidFill>
                  <a:prstClr val="black"/>
                </a:solidFill>
              </a:rPr>
              <a:t>）集中式一体化平台采购</a:t>
            </a:r>
            <a:r>
              <a:rPr lang="zh-CN" altLang="en-US" sz="1600" b="1" dirty="0">
                <a:solidFill>
                  <a:prstClr val="black"/>
                </a:solidFill>
              </a:rPr>
              <a:t>信息</a:t>
            </a:r>
            <a:r>
              <a:rPr lang="zh-CN" altLang="en-US" sz="1600" b="1" dirty="0" smtClean="0">
                <a:solidFill>
                  <a:prstClr val="black"/>
                </a:solidFill>
              </a:rPr>
              <a:t>共享</a:t>
            </a:r>
            <a:endParaRPr lang="en-US" altLang="zh-CN" sz="1600" b="1" dirty="0" smtClean="0">
              <a:solidFill>
                <a:prstClr val="black"/>
              </a:solidFill>
            </a:endParaRPr>
          </a:p>
          <a:p>
            <a:pPr algn="l"/>
            <a:r>
              <a:rPr lang="zh-CN" altLang="zh-CN" sz="1600" b="1" dirty="0" smtClean="0">
                <a:solidFill>
                  <a:prstClr val="black"/>
                </a:solidFill>
              </a:rPr>
              <a:t>（</a:t>
            </a:r>
            <a:r>
              <a:rPr lang="en-US" altLang="zh-CN" sz="1600" b="1" dirty="0">
                <a:solidFill>
                  <a:prstClr val="black"/>
                </a:solidFill>
              </a:rPr>
              <a:t>2</a:t>
            </a:r>
            <a:r>
              <a:rPr lang="zh-CN" altLang="zh-CN" sz="1600" b="1" dirty="0">
                <a:solidFill>
                  <a:prstClr val="black"/>
                </a:solidFill>
              </a:rPr>
              <a:t>）</a:t>
            </a:r>
            <a:r>
              <a:rPr lang="zh-CN" altLang="en-US" sz="1600" b="1" dirty="0">
                <a:solidFill>
                  <a:prstClr val="black"/>
                </a:solidFill>
              </a:rPr>
              <a:t>大数据</a:t>
            </a:r>
            <a:r>
              <a:rPr lang="zh-CN" altLang="zh-CN" sz="1600" b="1" dirty="0">
                <a:solidFill>
                  <a:prstClr val="black"/>
                </a:solidFill>
              </a:rPr>
              <a:t>分析</a:t>
            </a:r>
            <a:r>
              <a:rPr lang="zh-CN" altLang="en-US" sz="1600" b="1" dirty="0">
                <a:solidFill>
                  <a:prstClr val="black"/>
                </a:solidFill>
              </a:rPr>
              <a:t>、</a:t>
            </a:r>
            <a:r>
              <a:rPr lang="zh-CN" altLang="zh-CN" sz="1600" b="1" dirty="0">
                <a:solidFill>
                  <a:prstClr val="black"/>
                </a:solidFill>
              </a:rPr>
              <a:t>预测对冲市场</a:t>
            </a:r>
            <a:r>
              <a:rPr lang="zh-CN" altLang="zh-CN" sz="1600" b="1" dirty="0" smtClean="0">
                <a:solidFill>
                  <a:prstClr val="black"/>
                </a:solidFill>
              </a:rPr>
              <a:t>风险</a:t>
            </a:r>
            <a:endParaRPr lang="en-US" altLang="zh-CN" sz="1600" b="1" dirty="0" smtClean="0">
              <a:solidFill>
                <a:prstClr val="black"/>
              </a:solidFill>
            </a:endParaRPr>
          </a:p>
          <a:p>
            <a:pPr algn="l"/>
            <a:r>
              <a:rPr lang="zh-CN" altLang="zh-CN" sz="1600" b="1" dirty="0" smtClean="0">
                <a:solidFill>
                  <a:prstClr val="black"/>
                </a:solidFill>
              </a:rPr>
              <a:t>（</a:t>
            </a:r>
            <a:r>
              <a:rPr lang="en-US" altLang="zh-CN" sz="1600" b="1" dirty="0">
                <a:solidFill>
                  <a:prstClr val="black"/>
                </a:solidFill>
              </a:rPr>
              <a:t>3</a:t>
            </a:r>
            <a:r>
              <a:rPr lang="zh-CN" altLang="zh-CN" sz="1600" b="1" dirty="0">
                <a:solidFill>
                  <a:prstClr val="black"/>
                </a:solidFill>
              </a:rPr>
              <a:t>）定制化客户推荐</a:t>
            </a:r>
            <a:r>
              <a:rPr lang="zh-CN" altLang="en-US" sz="1600" b="1" dirty="0">
                <a:solidFill>
                  <a:prstClr val="black"/>
                </a:solidFill>
              </a:rPr>
              <a:t>，信息增值服务</a:t>
            </a:r>
            <a:r>
              <a:rPr lang="en-US" altLang="zh-CN" sz="1600" b="1" dirty="0">
                <a:solidFill>
                  <a:prstClr val="black"/>
                </a:solidFill>
              </a:rPr>
              <a:t>	</a:t>
            </a:r>
            <a:endParaRPr lang="en-US" altLang="zh-CN" sz="1600" b="1" dirty="0" smtClean="0">
              <a:solidFill>
                <a:prstClr val="black"/>
              </a:solidFill>
            </a:endParaRPr>
          </a:p>
          <a:p>
            <a:pPr algn="l"/>
            <a:r>
              <a:rPr lang="zh-CN" altLang="zh-CN" sz="1600" b="1" dirty="0" smtClean="0">
                <a:solidFill>
                  <a:prstClr val="black"/>
                </a:solidFill>
              </a:rPr>
              <a:t>（</a:t>
            </a:r>
            <a:r>
              <a:rPr lang="en-US" altLang="zh-CN" sz="1600" b="1" dirty="0">
                <a:solidFill>
                  <a:prstClr val="black"/>
                </a:solidFill>
              </a:rPr>
              <a:t>4</a:t>
            </a:r>
            <a:r>
              <a:rPr lang="zh-CN" altLang="zh-CN" sz="1600" b="1" dirty="0">
                <a:solidFill>
                  <a:prstClr val="black"/>
                </a:solidFill>
              </a:rPr>
              <a:t>）</a:t>
            </a:r>
            <a:r>
              <a:rPr lang="zh-CN" altLang="en-US" sz="1600" b="1" dirty="0">
                <a:solidFill>
                  <a:prstClr val="black"/>
                </a:solidFill>
              </a:rPr>
              <a:t>群体定量统计分析，扩展企业关系</a:t>
            </a:r>
            <a:endParaRPr lang="zh-CN" altLang="zh-CN" sz="1600" dirty="0">
              <a:solidFill>
                <a:prstClr val="black"/>
              </a:solidFill>
            </a:endParaRPr>
          </a:p>
          <a:p>
            <a:pPr algn="l"/>
            <a:endParaRPr lang="zh-CN" altLang="en-US" sz="1600" b="1" dirty="0"/>
          </a:p>
        </p:txBody>
      </p:sp>
    </p:spTree>
    <p:extLst>
      <p:ext uri="{BB962C8B-B14F-4D97-AF65-F5344CB8AC3E}">
        <p14:creationId xmlns:p14="http://schemas.microsoft.com/office/powerpoint/2010/main" val="2275970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8</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pic>
        <p:nvPicPr>
          <p:cNvPr id="6" name="图片 5"/>
          <p:cNvPicPr>
            <a:picLocks noChangeAspect="1"/>
          </p:cNvPicPr>
          <p:nvPr/>
        </p:nvPicPr>
        <p:blipFill>
          <a:blip r:embed="rId2"/>
          <a:stretch>
            <a:fillRect/>
          </a:stretch>
        </p:blipFill>
        <p:spPr>
          <a:xfrm>
            <a:off x="1649033" y="2242287"/>
            <a:ext cx="9514385" cy="3455251"/>
          </a:xfrm>
          <a:prstGeom prst="rect">
            <a:avLst/>
          </a:prstGeom>
        </p:spPr>
      </p:pic>
      <p:sp>
        <p:nvSpPr>
          <p:cNvPr id="8" name="Rectangle 3"/>
          <p:cNvSpPr>
            <a:spLocks noGrp="1" noChangeArrowheads="1"/>
          </p:cNvSpPr>
          <p:nvPr>
            <p:ph type="subTitle" idx="1"/>
          </p:nvPr>
        </p:nvSpPr>
        <p:spPr>
          <a:xfrm>
            <a:off x="736600" y="1168400"/>
            <a:ext cx="10795000" cy="4949065"/>
          </a:xfrm>
        </p:spPr>
        <p:txBody>
          <a:bodyPr>
            <a:normAutofit/>
          </a:bodyPr>
          <a:lstStyle/>
          <a:p>
            <a:pPr algn="l"/>
            <a:r>
              <a:rPr lang="en-US" altLang="zh-CN" sz="1600" b="1" dirty="0" smtClean="0"/>
              <a:t>2.</a:t>
            </a:r>
            <a:r>
              <a:rPr lang="en-US" altLang="zh-CN" sz="1600" b="1" dirty="0" smtClean="0"/>
              <a:t>2  </a:t>
            </a:r>
            <a:r>
              <a:rPr lang="zh-CN" altLang="en-US" sz="1600" b="1" dirty="0" smtClean="0"/>
              <a:t>化纤企业运营大数据</a:t>
            </a:r>
            <a:endParaRPr lang="en-US" altLang="zh-CN" sz="1600" b="1" dirty="0" smtClean="0"/>
          </a:p>
          <a:p>
            <a:pPr algn="l"/>
            <a:r>
              <a:rPr lang="zh-CN" altLang="en-US" sz="1600" b="1" dirty="0" smtClean="0"/>
              <a:t>大数据视野看企业运营</a:t>
            </a:r>
            <a:endParaRPr lang="en-US" altLang="zh-CN" sz="1600" b="1" dirty="0" smtClean="0"/>
          </a:p>
          <a:p>
            <a:pPr algn="l"/>
            <a:endParaRPr lang="en-US" altLang="zh-CN" sz="1600" b="1" dirty="0" smtClean="0"/>
          </a:p>
          <a:p>
            <a:pPr algn="l"/>
            <a:endParaRPr lang="en-US" altLang="zh-CN" sz="1600" b="1" dirty="0"/>
          </a:p>
          <a:p>
            <a:pPr algn="l"/>
            <a:endParaRPr lang="zh-CN" altLang="zh-CN" sz="1600" dirty="0"/>
          </a:p>
          <a:p>
            <a:pPr algn="l"/>
            <a:endParaRPr lang="zh-CN" altLang="zh-CN" sz="1600" dirty="0"/>
          </a:p>
          <a:p>
            <a:pPr algn="l">
              <a:lnSpc>
                <a:spcPct val="150000"/>
              </a:lnSpc>
            </a:pPr>
            <a:endParaRPr lang="zh-CN" altLang="en-US" sz="1600" b="1" dirty="0"/>
          </a:p>
        </p:txBody>
      </p:sp>
    </p:spTree>
    <p:extLst>
      <p:ext uri="{BB962C8B-B14F-4D97-AF65-F5344CB8AC3E}">
        <p14:creationId xmlns:p14="http://schemas.microsoft.com/office/powerpoint/2010/main" val="4079080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12192000" cy="6223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endParaRPr lang="zh-CN" altLang="en-US" sz="2400" b="1" dirty="0">
              <a:solidFill>
                <a:prstClr val="white"/>
              </a:solidFill>
              <a:latin typeface="Arial" panose="020B0604020202020204" pitchFamily="34" charset="0"/>
              <a:sym typeface="-윤고딕130" charset="0"/>
            </a:endParaRPr>
          </a:p>
        </p:txBody>
      </p:sp>
      <p:sp>
        <p:nvSpPr>
          <p:cNvPr id="5123" name="Rectangle 3"/>
          <p:cNvSpPr>
            <a:spLocks noGrp="1" noChangeArrowheads="1"/>
          </p:cNvSpPr>
          <p:nvPr>
            <p:ph type="subTitle" idx="1"/>
          </p:nvPr>
        </p:nvSpPr>
        <p:spPr>
          <a:xfrm>
            <a:off x="736600" y="1168400"/>
            <a:ext cx="10795000" cy="5194300"/>
          </a:xfrm>
        </p:spPr>
        <p:txBody>
          <a:bodyPr>
            <a:normAutofit fontScale="92500" lnSpcReduction="10000"/>
          </a:bodyPr>
          <a:lstStyle/>
          <a:p>
            <a:pPr marL="342900" indent="-342900" algn="l">
              <a:lnSpc>
                <a:spcPct val="150000"/>
              </a:lnSpc>
              <a:buFont typeface="Wingdings" panose="05000000000000000000" pitchFamily="2" charset="2"/>
              <a:buAutoNum type="arabicPeriod"/>
            </a:pPr>
            <a:r>
              <a:rPr lang="zh-CN" altLang="en-US" sz="1600" b="1" dirty="0" smtClean="0"/>
              <a:t>化纤企业运营</a:t>
            </a:r>
            <a:r>
              <a:rPr lang="zh-CN" altLang="en-US" sz="1600" b="1" dirty="0"/>
              <a:t>大数据</a:t>
            </a:r>
            <a:r>
              <a:rPr lang="zh-CN" altLang="en-US" sz="1600" b="1" dirty="0">
                <a:solidFill>
                  <a:srgbClr val="FF0000"/>
                </a:solidFill>
              </a:rPr>
              <a:t>（增强企业营运能力</a:t>
            </a:r>
            <a:r>
              <a:rPr lang="zh-CN" altLang="en-US" sz="1600" b="1" dirty="0" smtClean="0">
                <a:solidFill>
                  <a:srgbClr val="FF0000"/>
                </a:solidFill>
              </a:rPr>
              <a:t>）</a:t>
            </a:r>
            <a:endParaRPr lang="zh-CN" altLang="zh-CN" sz="1600" dirty="0">
              <a:solidFill>
                <a:srgbClr val="FF0000"/>
              </a:solidFill>
            </a:endParaRPr>
          </a:p>
          <a:p>
            <a:pPr algn="l"/>
            <a:r>
              <a:rPr lang="en-US" altLang="zh-CN" sz="1600" b="1" dirty="0" smtClean="0"/>
              <a:t>1.1</a:t>
            </a:r>
            <a:r>
              <a:rPr lang="zh-CN" altLang="en-US" sz="1600" b="1" dirty="0" smtClean="0"/>
              <a:t>企业采购</a:t>
            </a:r>
            <a:r>
              <a:rPr lang="en-US" altLang="zh-CN" sz="1600" b="1" dirty="0"/>
              <a:t>	</a:t>
            </a:r>
            <a:endParaRPr lang="zh-CN" altLang="zh-CN" sz="1600" dirty="0"/>
          </a:p>
          <a:p>
            <a:pPr algn="l"/>
            <a:r>
              <a:rPr lang="zh-CN" altLang="zh-CN" sz="1600" b="1" dirty="0" smtClean="0"/>
              <a:t>（</a:t>
            </a:r>
            <a:r>
              <a:rPr lang="en-US" altLang="zh-CN" sz="1600" b="1" dirty="0" smtClean="0"/>
              <a:t>1</a:t>
            </a:r>
            <a:r>
              <a:rPr lang="zh-CN" altLang="zh-CN" sz="1600" b="1" dirty="0" smtClean="0"/>
              <a:t>）</a:t>
            </a:r>
            <a:r>
              <a:rPr lang="zh-CN" altLang="zh-CN" sz="1600" b="1" dirty="0"/>
              <a:t>推荐购买时点</a:t>
            </a:r>
            <a:endParaRPr lang="zh-CN" altLang="zh-CN" sz="1600" dirty="0"/>
          </a:p>
          <a:p>
            <a:pPr algn="l"/>
            <a:r>
              <a:rPr lang="zh-CN" altLang="zh-CN" sz="1600" b="1" dirty="0" smtClean="0"/>
              <a:t>（</a:t>
            </a:r>
            <a:r>
              <a:rPr lang="en-US" altLang="zh-CN" sz="1600" b="1" dirty="0" smtClean="0"/>
              <a:t>2</a:t>
            </a:r>
            <a:r>
              <a:rPr lang="zh-CN" altLang="zh-CN" sz="1600" b="1" dirty="0" smtClean="0"/>
              <a:t>）</a:t>
            </a:r>
            <a:r>
              <a:rPr lang="zh-CN" altLang="zh-CN" sz="1600" b="1" dirty="0"/>
              <a:t>推荐合适购买</a:t>
            </a:r>
            <a:r>
              <a:rPr lang="zh-CN" altLang="zh-CN" sz="1600" b="1" dirty="0" smtClean="0"/>
              <a:t>量</a:t>
            </a:r>
            <a:endParaRPr lang="en-US" altLang="zh-CN" sz="1600" b="1" dirty="0" smtClean="0"/>
          </a:p>
          <a:p>
            <a:pPr algn="l"/>
            <a:r>
              <a:rPr lang="zh-CN" altLang="en-US" sz="1600" b="1" dirty="0" smtClean="0"/>
              <a:t>（</a:t>
            </a:r>
            <a:r>
              <a:rPr lang="en-US" altLang="zh-CN" sz="1600" b="1" dirty="0" smtClean="0"/>
              <a:t>3</a:t>
            </a:r>
            <a:r>
              <a:rPr lang="zh-CN" altLang="en-US" sz="1600" b="1" dirty="0" smtClean="0"/>
              <a:t>）</a:t>
            </a:r>
            <a:r>
              <a:rPr lang="zh-CN" altLang="zh-CN" sz="1600" b="1" dirty="0" smtClean="0"/>
              <a:t>定制</a:t>
            </a:r>
            <a:r>
              <a:rPr lang="zh-CN" altLang="zh-CN" sz="1600" b="1" dirty="0"/>
              <a:t>化客户推荐</a:t>
            </a:r>
            <a:r>
              <a:rPr lang="zh-CN" altLang="en-US" sz="1600" b="1" dirty="0"/>
              <a:t>，信息增值服务，规避风险</a:t>
            </a:r>
            <a:endParaRPr lang="en-US" altLang="zh-CN" sz="1600" b="1" dirty="0"/>
          </a:p>
          <a:p>
            <a:pPr algn="l"/>
            <a:r>
              <a:rPr lang="en-US" altLang="zh-CN" sz="1600" b="1" dirty="0" smtClean="0"/>
              <a:t>1.2</a:t>
            </a:r>
            <a:r>
              <a:rPr lang="zh-CN" altLang="en-US" sz="1600" b="1" dirty="0" smtClean="0"/>
              <a:t>企业生产</a:t>
            </a:r>
            <a:endParaRPr lang="en-US" altLang="zh-CN" sz="1600" b="1" dirty="0" smtClean="0"/>
          </a:p>
          <a:p>
            <a:pPr algn="l"/>
            <a:r>
              <a:rPr lang="zh-CN" altLang="en-US" sz="1600" b="1" dirty="0" smtClean="0"/>
              <a:t>（</a:t>
            </a:r>
            <a:r>
              <a:rPr lang="en-US" altLang="zh-CN" sz="1600" b="1" dirty="0" smtClean="0"/>
              <a:t>1</a:t>
            </a:r>
            <a:r>
              <a:rPr lang="zh-CN" altLang="en-US" sz="1600" b="1" dirty="0" smtClean="0"/>
              <a:t>）优化产品结构</a:t>
            </a:r>
            <a:endParaRPr lang="en-US" altLang="zh-CN" sz="1600" b="1" dirty="0" smtClean="0"/>
          </a:p>
          <a:p>
            <a:pPr algn="l"/>
            <a:r>
              <a:rPr lang="zh-CN" altLang="en-US" sz="1600" b="1" dirty="0" smtClean="0"/>
              <a:t>（</a:t>
            </a:r>
            <a:r>
              <a:rPr lang="en-US" altLang="zh-CN" sz="1600" b="1" dirty="0" smtClean="0"/>
              <a:t>2</a:t>
            </a:r>
            <a:r>
              <a:rPr lang="zh-CN" altLang="en-US" sz="1600" b="1" dirty="0" smtClean="0"/>
              <a:t>）协同产能</a:t>
            </a:r>
            <a:endParaRPr lang="en-US" altLang="zh-CN" sz="1600" b="1" dirty="0" smtClean="0"/>
          </a:p>
          <a:p>
            <a:pPr algn="l"/>
            <a:r>
              <a:rPr lang="en-US" altLang="zh-CN" sz="1600" b="1" dirty="0" smtClean="0"/>
              <a:t>1.3</a:t>
            </a:r>
            <a:r>
              <a:rPr lang="zh-CN" altLang="en-US" sz="1600" b="1" dirty="0" smtClean="0"/>
              <a:t>企业销售</a:t>
            </a:r>
            <a:endParaRPr lang="en-US" altLang="zh-CN" sz="1600" b="1" dirty="0" smtClean="0"/>
          </a:p>
          <a:p>
            <a:pPr marL="0" lvl="1" algn="l">
              <a:spcBef>
                <a:spcPts val="1000"/>
              </a:spcBef>
            </a:pPr>
            <a:r>
              <a:rPr lang="zh-CN" altLang="zh-CN" sz="1600" b="1" dirty="0" smtClean="0"/>
              <a:t>（</a:t>
            </a:r>
            <a:r>
              <a:rPr lang="en-US" altLang="zh-CN" sz="1600" b="1" dirty="0" smtClean="0"/>
              <a:t>1</a:t>
            </a:r>
            <a:r>
              <a:rPr lang="zh-CN" altLang="zh-CN" sz="1600" b="1" dirty="0" smtClean="0"/>
              <a:t>）</a:t>
            </a:r>
            <a:r>
              <a:rPr lang="zh-CN" altLang="en-US" sz="1600" b="1" dirty="0" smtClean="0"/>
              <a:t>追溯</a:t>
            </a:r>
            <a:r>
              <a:rPr lang="zh-CN" altLang="en-US" sz="1600" b="1" dirty="0"/>
              <a:t>和分析相应业务的变化</a:t>
            </a:r>
            <a:endParaRPr lang="zh-CN" altLang="zh-CN" sz="1600" b="1" dirty="0"/>
          </a:p>
          <a:p>
            <a:pPr algn="l"/>
            <a:r>
              <a:rPr lang="zh-CN" altLang="zh-CN" sz="1600" b="1" dirty="0" smtClean="0"/>
              <a:t>（</a:t>
            </a:r>
            <a:r>
              <a:rPr lang="en-US" altLang="zh-CN" sz="1600" b="1" dirty="0" smtClean="0"/>
              <a:t>2</a:t>
            </a:r>
            <a:r>
              <a:rPr lang="zh-CN" altLang="zh-CN" sz="1600" b="1" dirty="0" smtClean="0"/>
              <a:t>）</a:t>
            </a:r>
            <a:r>
              <a:rPr lang="zh-CN" altLang="zh-CN" sz="1600" b="1" dirty="0"/>
              <a:t>精准的客户行为分析</a:t>
            </a:r>
            <a:r>
              <a:rPr lang="zh-CN" altLang="en-US" sz="1600" b="1" dirty="0"/>
              <a:t>（维度递进、维度变换分析）</a:t>
            </a:r>
            <a:endParaRPr lang="en-US" altLang="zh-CN" sz="1600" b="1" dirty="0"/>
          </a:p>
          <a:p>
            <a:pPr algn="l"/>
            <a:r>
              <a:rPr lang="zh-CN" altLang="en-US" sz="1600" b="1" dirty="0" smtClean="0"/>
              <a:t>（</a:t>
            </a:r>
            <a:r>
              <a:rPr lang="en-US" altLang="zh-CN" sz="1600" b="1" dirty="0" smtClean="0"/>
              <a:t>3</a:t>
            </a:r>
            <a:r>
              <a:rPr lang="zh-CN" altLang="en-US" sz="1600" b="1" dirty="0" smtClean="0"/>
              <a:t>）舆情</a:t>
            </a:r>
            <a:r>
              <a:rPr lang="zh-CN" altLang="en-US" sz="1600" b="1" dirty="0"/>
              <a:t>监测：从售后逆向全流程，通过产品不良率、抱怨量分布、用户产品体验评价、保证期水平等重要指标进行分析</a:t>
            </a:r>
            <a:r>
              <a:rPr lang="zh-CN" altLang="en-US" sz="1600" b="1" dirty="0" smtClean="0"/>
              <a:t>追踪；</a:t>
            </a:r>
            <a:r>
              <a:rPr lang="zh-CN" altLang="zh-CN" sz="1600" b="1" dirty="0" smtClean="0"/>
              <a:t>更加</a:t>
            </a:r>
            <a:r>
              <a:rPr lang="zh-CN" altLang="zh-CN" sz="1600" b="1" dirty="0"/>
              <a:t>敏捷的个性化定制</a:t>
            </a:r>
            <a:r>
              <a:rPr lang="zh-CN" altLang="en-US" sz="1600" b="1" dirty="0"/>
              <a:t>，细分市场价值诉求</a:t>
            </a:r>
            <a:endParaRPr lang="en-US" altLang="zh-CN" sz="1600" b="1" dirty="0" smtClean="0"/>
          </a:p>
          <a:p>
            <a:pPr algn="l"/>
            <a:r>
              <a:rPr lang="en-US" altLang="zh-CN" sz="1600" b="1" dirty="0" smtClean="0"/>
              <a:t>1.4</a:t>
            </a:r>
            <a:r>
              <a:rPr lang="zh-CN" altLang="en-US" sz="1600" b="1" dirty="0" smtClean="0"/>
              <a:t>企业金融 </a:t>
            </a:r>
            <a:endParaRPr lang="en-US" altLang="zh-CN" sz="1600" b="1" dirty="0" smtClean="0"/>
          </a:p>
          <a:p>
            <a:pPr algn="l"/>
            <a:r>
              <a:rPr lang="zh-CN" altLang="en-US" sz="1600" b="1" dirty="0" smtClean="0"/>
              <a:t>（</a:t>
            </a:r>
            <a:r>
              <a:rPr lang="en-US" altLang="zh-CN" sz="1600" b="1" dirty="0" smtClean="0"/>
              <a:t>1</a:t>
            </a:r>
            <a:r>
              <a:rPr lang="zh-CN" altLang="en-US" sz="1600" b="1" dirty="0" smtClean="0"/>
              <a:t>）信用借贷</a:t>
            </a:r>
            <a:endParaRPr lang="en-US" altLang="zh-CN" sz="1600" b="1" dirty="0" smtClean="0"/>
          </a:p>
          <a:p>
            <a:pPr algn="l"/>
            <a:r>
              <a:rPr lang="zh-CN" altLang="en-US" sz="1600" b="1" dirty="0" smtClean="0"/>
              <a:t>（</a:t>
            </a:r>
            <a:r>
              <a:rPr lang="en-US" altLang="zh-CN" sz="1600" b="1" dirty="0" smtClean="0"/>
              <a:t>2</a:t>
            </a:r>
            <a:r>
              <a:rPr lang="zh-CN" altLang="en-US" sz="1600" b="1" dirty="0" smtClean="0"/>
              <a:t>）锁定价格、保证生产</a:t>
            </a:r>
            <a:endParaRPr lang="en-US" altLang="zh-CN" sz="1600" b="1" dirty="0" smtClean="0"/>
          </a:p>
          <a:p>
            <a:pPr algn="l"/>
            <a:endParaRPr lang="en-US" altLang="zh-CN" sz="1600" b="1" dirty="0" smtClean="0"/>
          </a:p>
          <a:p>
            <a:pPr algn="l"/>
            <a:endParaRPr lang="en-US" altLang="zh-CN" sz="1600" b="1" dirty="0" smtClean="0"/>
          </a:p>
          <a:p>
            <a:pPr algn="l"/>
            <a:endParaRPr lang="en-US" altLang="zh-CN" sz="1600" b="1" dirty="0" smtClean="0"/>
          </a:p>
          <a:p>
            <a:pPr algn="l"/>
            <a:endParaRPr lang="en-US" altLang="zh-CN" sz="1600" b="1" dirty="0"/>
          </a:p>
          <a:p>
            <a:pPr algn="l"/>
            <a:endParaRPr lang="zh-CN" altLang="zh-CN" sz="1600" dirty="0"/>
          </a:p>
          <a:p>
            <a:pPr algn="l"/>
            <a:endParaRPr lang="zh-CN" altLang="zh-CN" sz="1600" dirty="0"/>
          </a:p>
          <a:p>
            <a:pPr algn="l">
              <a:lnSpc>
                <a:spcPct val="150000"/>
              </a:lnSpc>
            </a:pPr>
            <a:endParaRPr lang="zh-CN" altLang="en-US" sz="1600" b="1" dirty="0"/>
          </a:p>
        </p:txBody>
      </p:sp>
      <p:sp>
        <p:nvSpPr>
          <p:cNvPr id="5124" name="灯片编号占位符 3"/>
          <p:cNvSpPr>
            <a:spLocks noGrp="1" noChangeArrowheads="1"/>
          </p:cNvSpPr>
          <p:nvPr/>
        </p:nvSpPr>
        <p:spPr bwMode="auto">
          <a:xfrm>
            <a:off x="1524000" y="6553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5FD3C9-6171-4FE2-BEC3-125374AE034B}" type="slidenum">
              <a:rPr lang="zh-CN" altLang="zh-CN">
                <a:solidFill>
                  <a:prstClr val="black"/>
                </a:solidFill>
                <a:ea typeface="-윤고딕130" charset="0"/>
                <a:cs typeface="-윤고딕130" charset="0"/>
              </a:rPr>
              <a:pPr/>
              <a:t>9</a:t>
            </a:fld>
            <a:endParaRPr lang="zh-CN" altLang="zh-CN">
              <a:solidFill>
                <a:prstClr val="black"/>
              </a:solidFill>
              <a:ea typeface="-윤고딕130" charset="0"/>
              <a:cs typeface="-윤고딕130" charset="0"/>
            </a:endParaRPr>
          </a:p>
        </p:txBody>
      </p:sp>
      <p:sp>
        <p:nvSpPr>
          <p:cNvPr id="7" name="矩形 6"/>
          <p:cNvSpPr/>
          <p:nvPr/>
        </p:nvSpPr>
        <p:spPr bwMode="auto">
          <a:xfrm>
            <a:off x="355600" y="0"/>
            <a:ext cx="11836400" cy="6223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eaLnBrk="0" fontAlgn="base" hangingPunct="0">
              <a:spcBef>
                <a:spcPct val="0"/>
              </a:spcBef>
              <a:spcAft>
                <a:spcPct val="0"/>
              </a:spcAft>
            </a:pPr>
            <a:r>
              <a:rPr lang="en-US" altLang="zh-CN" sz="2400" b="1" dirty="0" smtClean="0">
                <a:solidFill>
                  <a:prstClr val="white"/>
                </a:solidFill>
                <a:latin typeface="Arial" panose="020B0604020202020204" pitchFamily="34" charset="0"/>
                <a:sym typeface="-윤고딕130" charset="0"/>
              </a:rPr>
              <a:t>2. </a:t>
            </a:r>
            <a:r>
              <a:rPr lang="zh-CN" altLang="en-US" sz="2400" b="1" dirty="0" smtClean="0">
                <a:solidFill>
                  <a:prstClr val="white"/>
                </a:solidFill>
                <a:latin typeface="Arial" panose="020B0604020202020204" pitchFamily="34" charset="0"/>
                <a:sym typeface="-윤고딕130" charset="0"/>
              </a:rPr>
              <a:t>化纤行业与大数据</a:t>
            </a:r>
            <a:endParaRPr lang="zh-CN" altLang="en-US" sz="2400" b="1" dirty="0">
              <a:solidFill>
                <a:prstClr val="white"/>
              </a:solidFill>
              <a:latin typeface="Arial" panose="020B0604020202020204" pitchFamily="34" charset="0"/>
              <a:sym typeface="-윤고딕130" charset="0"/>
            </a:endParaRPr>
          </a:p>
        </p:txBody>
      </p:sp>
    </p:spTree>
    <p:extLst>
      <p:ext uri="{BB962C8B-B14F-4D97-AF65-F5344CB8AC3E}">
        <p14:creationId xmlns:p14="http://schemas.microsoft.com/office/powerpoint/2010/main" val="2434783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2770</TotalTime>
  <Words>1276</Words>
  <Application>Microsoft Office PowerPoint</Application>
  <PresentationFormat>宽屏</PresentationFormat>
  <Paragraphs>243</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黑体</vt:lpstr>
      <vt:lpstr>楷体</vt:lpstr>
      <vt:lpstr>宋体</vt:lpstr>
      <vt:lpstr>-윤고딕130</vt:lpstr>
      <vt:lpstr>Arial</vt:lpstr>
      <vt:lpstr>Calibri</vt:lpstr>
      <vt:lpstr>Calibri Light</vt:lpstr>
      <vt:lpstr>Times New Roman</vt:lpstr>
      <vt:lpstr>Wingdings</vt:lpstr>
      <vt:lpstr>Office 主题</vt:lpstr>
      <vt:lpstr>2016中国化纤大数据论坛 V3.0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2016中国化纤大数据论坛 -V2.1  </dc:title>
  <dc:creator>Administrator</dc:creator>
  <cp:lastModifiedBy>DADI</cp:lastModifiedBy>
  <cp:revision>279</cp:revision>
  <dcterms:created xsi:type="dcterms:W3CDTF">2015-05-05T08:02:14Z</dcterms:created>
  <dcterms:modified xsi:type="dcterms:W3CDTF">2016-10-13T09:21:53Z</dcterms:modified>
</cp:coreProperties>
</file>