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0"/>
  </p:notesMasterIdLst>
  <p:sldIdLst>
    <p:sldId id="258" r:id="rId2"/>
    <p:sldId id="266" r:id="rId3"/>
    <p:sldId id="267" r:id="rId4"/>
    <p:sldId id="268" r:id="rId5"/>
    <p:sldId id="25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9" r:id="rId14"/>
    <p:sldId id="278" r:id="rId15"/>
    <p:sldId id="279" r:id="rId16"/>
    <p:sldId id="270" r:id="rId17"/>
    <p:sldId id="280" r:id="rId18"/>
    <p:sldId id="263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99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4950-E68F-4515-AB72-98B6B3357042}" type="datetimeFigureOut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128B-DC91-4614-8E98-0E4B4C517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t="2381" r="440" b="738"/>
          <a:stretch/>
        </p:blipFill>
        <p:spPr>
          <a:xfrm>
            <a:off x="0" y="0"/>
            <a:ext cx="9152710" cy="6857999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B685-B4C0-448C-8734-E381CBA4ACC7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825023" y="5766366"/>
            <a:ext cx="5144891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825023" y="4018727"/>
            <a:ext cx="5144891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15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B6D3-9220-4602-872A-E763EAE419D7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A88-915B-4573-8928-94DE275377BB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314664"/>
            <a:ext cx="8292045" cy="53493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F4F4-051D-4E91-89EF-8660DA057024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69162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74006" y="3461386"/>
            <a:ext cx="5995987" cy="468000"/>
          </a:xfrm>
          <a:prstGeom prst="rect">
            <a:avLst/>
          </a:prstGeom>
          <a:blipFill dpi="0" rotWithShape="1">
            <a:blip r:embed="rId2"/>
            <a:srcRect/>
            <a:stretch>
              <a:fillRect t="-3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31B1-2E5E-4B16-AC43-8A86BC800D2F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384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E27-C449-460B-A1EE-075234FACB4B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2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2E28-BF4D-47A7-BB73-7ECD2DE9300E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281645" y="206102"/>
            <a:ext cx="6429497" cy="699594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BA-8401-464D-A05C-F5D88C501EAE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16A-C009-4724-AF6A-1CC4343BD1CF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7681-5EA1-455D-8289-491FF8C0EA99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2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3FA-1A28-467F-AD99-58C5ADC71456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7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/>
          <a:stretch/>
        </p:blipFill>
        <p:spPr>
          <a:xfrm flipH="1">
            <a:off x="0" y="-8717"/>
            <a:ext cx="9144000" cy="6121567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281645" y="205200"/>
            <a:ext cx="6429497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1402-C8CC-4D59-ABB9-F064632335B1}" type="datetime1">
              <a:rPr lang="zh-CN" altLang="en-US" smtClean="0"/>
              <a:t>16/12/1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271119"/>
            <a:ext cx="8292045" cy="534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601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2">
              <a:lumMod val="75000"/>
            </a:schemeClr>
          </a:solidFill>
          <a:effectLst>
            <a:outerShdw dist="38100" dir="5400000" algn="t" rotWithShape="0">
              <a:schemeClr val="bg1">
                <a:alpha val="36000"/>
              </a:scheme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5000"/>
        <a:buFont typeface="Wingdings 2" panose="05020102010507070707" pitchFamily="18" charset="2"/>
        <a:buChar char="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.xml"/><Relationship Id="rId12" Type="http://schemas.openxmlformats.org/officeDocument/2006/relationships/slide" Target="slide4.xml"/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.xml"/><Relationship Id="rId12" Type="http://schemas.openxmlformats.org/officeDocument/2006/relationships/slide" Target="slide4.xml"/><Relationship Id="rId13" Type="http://schemas.openxmlformats.org/officeDocument/2006/relationships/slide" Target="slide13.xml"/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tags" Target="../tags/tag36.xml"/><Relationship Id="rId6" Type="http://schemas.openxmlformats.org/officeDocument/2006/relationships/tags" Target="../tags/tag37.xml"/><Relationship Id="rId7" Type="http://schemas.openxmlformats.org/officeDocument/2006/relationships/tags" Target="../tags/tag38.xml"/><Relationship Id="rId8" Type="http://schemas.openxmlformats.org/officeDocument/2006/relationships/tags" Target="../tags/tag39.xml"/><Relationship Id="rId9" Type="http://schemas.openxmlformats.org/officeDocument/2006/relationships/tags" Target="../tags/tag40.xml"/><Relationship Id="rId10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.xml"/><Relationship Id="rId12" Type="http://schemas.openxmlformats.org/officeDocument/2006/relationships/slide" Target="slide4.xml"/><Relationship Id="rId13" Type="http://schemas.openxmlformats.org/officeDocument/2006/relationships/slide" Target="slide13.xml"/><Relationship Id="rId14" Type="http://schemas.openxmlformats.org/officeDocument/2006/relationships/slide" Target="slide16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ags" Target="../tags/tag20.xml"/><Relationship Id="rId10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825023" y="5589241"/>
            <a:ext cx="5144891" cy="50405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花少团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时间：</a:t>
            </a:r>
            <a:r>
              <a:rPr lang="en-US" altLang="zh-CN" b="1" dirty="0" smtClean="0">
                <a:solidFill>
                  <a:srgbClr val="000000"/>
                </a:solidFill>
              </a:rPr>
              <a:t>2016.12.01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47865" y="4221088"/>
            <a:ext cx="5622050" cy="1008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邦帮杯有奖竞赛试题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9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二、多项选择题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10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、邦帮订适用于工厂的</a:t>
            </a:r>
            <a:r>
              <a:rPr lang="en-US" altLang="zh-CN" dirty="0" smtClean="0"/>
              <a:t>()</a:t>
            </a:r>
            <a:r>
              <a:rPr lang="zh-CN" altLang="en-US" dirty="0" smtClean="0"/>
              <a:t>角色</a:t>
            </a:r>
            <a:endParaRPr lang="en-US" altLang="zh-CN" dirty="0"/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老板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司机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C.</a:t>
            </a:r>
            <a:r>
              <a:rPr lang="zh-CN" altLang="en-US" dirty="0" smtClean="0"/>
              <a:t> 保洁阿姨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销售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4018" y="5301208"/>
            <a:ext cx="103105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:AD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40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二、多项选择题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11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、邦帮贷申请可能需要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审批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运营部经理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总经理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en-US" altLang="zh-CN" smtClean="0"/>
              <a:t>.</a:t>
            </a:r>
            <a:r>
              <a:rPr lang="zh-CN" altLang="en-US" smtClean="0"/>
              <a:t> </a:t>
            </a:r>
            <a:r>
              <a:rPr lang="en-US" altLang="zh-CN" smtClean="0"/>
              <a:t>RICKY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人事经理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7780" y="5301208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:AB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80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二、多项选择题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12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、邦帮订有哪些工厂定制功能</a:t>
            </a:r>
            <a:endParaRPr lang="en-US" altLang="zh-CN" dirty="0"/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库存管理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订单管理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C.</a:t>
            </a:r>
            <a:r>
              <a:rPr lang="zh-CN" altLang="en-US" dirty="0" smtClean="0"/>
              <a:t> 客户管理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数据管理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</a:t>
            </a:r>
            <a:r>
              <a:rPr lang="zh-CN" altLang="en-US" dirty="0" smtClean="0"/>
              <a:t> 称重系统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18" y="5589240"/>
            <a:ext cx="15055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:ABCDE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64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A3A3A3"/>
                </a:solidFill>
              </a:rPr>
              <a:t>选择题</a:t>
            </a:r>
            <a:endParaRPr lang="zh-CN" altLang="en-US" sz="1600" dirty="0">
              <a:solidFill>
                <a:srgbClr val="A3A3A3"/>
              </a:solidFill>
            </a:endParaRPr>
          </a:p>
        </p:txBody>
      </p:sp>
      <p:sp>
        <p:nvSpPr>
          <p:cNvPr id="8" name="MH_Entry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简答题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A3A3A3"/>
                </a:solidFill>
              </a:rPr>
              <a:t>情景模拟题</a:t>
            </a:r>
            <a:endParaRPr lang="zh-CN" altLang="en-US" sz="1600" dirty="0">
              <a:solidFill>
                <a:srgbClr val="A3A3A3"/>
              </a:solidFill>
            </a:endParaRPr>
          </a:p>
        </p:txBody>
      </p:sp>
      <p:sp>
        <p:nvSpPr>
          <p:cNvPr id="15" name="MH_Number_1">
            <a:hlinkClick r:id="rId12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/>
          <p:cNvSpPr/>
          <p:nvPr>
            <p:custDataLst>
              <p:tags r:id="rId9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10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13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5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三、</a:t>
            </a:r>
            <a:r>
              <a:rPr lang="zh-CN" altLang="en-US" dirty="0">
                <a:solidFill>
                  <a:srgbClr val="000000"/>
                </a:solidFill>
              </a:rPr>
              <a:t>简答题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14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邦帮贷</a:t>
            </a:r>
            <a:r>
              <a:rPr lang="zh-CN" altLang="en-US" dirty="0" smtClean="0"/>
              <a:t>目前的申请流程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8149" y="2492896"/>
            <a:ext cx="710451" cy="1172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endParaRPr kumimoji="1"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708920"/>
            <a:ext cx="3937496" cy="30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0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三、</a:t>
            </a:r>
            <a:r>
              <a:rPr lang="zh-CN" altLang="en-US" dirty="0">
                <a:solidFill>
                  <a:srgbClr val="000000"/>
                </a:solidFill>
              </a:rPr>
              <a:t>简答题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15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在订单系统中执行邦帮贷关联有哪些要求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3683160"/>
            <a:ext cx="6429965" cy="1532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kumimoji="1"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关联要及时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kumimoji="1"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只能关联垫资日期是今天以后的邦帮贷申请</a:t>
            </a:r>
            <a:endParaRPr kumimoji="1"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kumimoji="1"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保证金业务单需要把上下游订单先关联好</a:t>
            </a:r>
            <a:endParaRPr kumimoji="1"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保证金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借款金额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&lt;=</a:t>
            </a: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订单金额；保证金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借款金额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&lt;=</a:t>
            </a: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申请金额</a:t>
            </a:r>
          </a:p>
        </p:txBody>
      </p:sp>
    </p:spTree>
    <p:extLst>
      <p:ext uri="{BB962C8B-B14F-4D97-AF65-F5344CB8AC3E}">
        <p14:creationId xmlns:p14="http://schemas.microsoft.com/office/powerpoint/2010/main" val="1747611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A3A3A3"/>
                </a:solidFill>
              </a:rPr>
              <a:t>选择题</a:t>
            </a:r>
            <a:endParaRPr lang="zh-CN" altLang="en-US" sz="1600" dirty="0">
              <a:solidFill>
                <a:srgbClr val="A3A3A3"/>
              </a:solidFill>
            </a:endParaRPr>
          </a:p>
        </p:txBody>
      </p:sp>
      <p:sp>
        <p:nvSpPr>
          <p:cNvPr id="8" name="MH_Entry_2">
            <a:hlinkClick r:id="rId13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A3A3A3"/>
                </a:solidFill>
              </a:rPr>
              <a:t>简答题</a:t>
            </a:r>
            <a:endParaRPr lang="zh-CN" altLang="en-US" sz="1600" dirty="0">
              <a:solidFill>
                <a:srgbClr val="A3A3A3"/>
              </a:solidFill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情景模拟题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5" name="MH_Number_1">
            <a:hlinkClick r:id="rId12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>
            <a:hlinkClick r:id="rId1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10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16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287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四、情景模拟题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17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每个组向指定人员当场推销邦帮贷系列产品或者自己的业务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涤丝</a:t>
            </a:r>
            <a:r>
              <a:rPr lang="en-US" altLang="zh-CN" dirty="0" smtClean="0"/>
              <a:t>,</a:t>
            </a:r>
            <a:r>
              <a:rPr lang="zh-CN" altLang="en-US" dirty="0" smtClean="0"/>
              <a:t>瓶片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时限</a:t>
            </a:r>
            <a:r>
              <a:rPr lang="en-US" altLang="zh-CN" dirty="0" smtClean="0"/>
              <a:t>:15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推销成功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4698667"/>
            <a:ext cx="4984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zh-CN" altLang="en-US" sz="5400" b="1" cap="all" spc="0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altLang="zh-CN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you</a:t>
            </a:r>
            <a:r>
              <a:rPr lang="zh-CN" altLang="en-US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！</a:t>
            </a:r>
            <a:endParaRPr lang="zh-CN" altLang="en-US" sz="54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smtClean="0">
                <a:solidFill>
                  <a:srgbClr val="000000"/>
                </a:solidFill>
              </a:rPr>
              <a:t>18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4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olidFill>
                  <a:srgbClr val="000000"/>
                </a:solidFill>
                <a:latin typeface="+mj-ea"/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竞赛说明</a:t>
            </a:r>
            <a:r>
              <a:rPr lang="zh-CN" altLang="zh-CN" dirty="0" smtClean="0">
                <a:solidFill>
                  <a:srgbClr val="000000"/>
                </a:solidFill>
                <a:latin typeface="+mj-ea"/>
              </a:rPr>
              <a:t>】</a:t>
            </a:r>
            <a:endParaRPr lang="zh-CN" altLang="zh-CN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2045" cy="534930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+mj-ea"/>
                <a:ea typeface="+mj-ea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 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竞赛试题分为四种形式：单选题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(3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分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、多选题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(5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分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、简答题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(10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分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、场景题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(50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分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其中：单选、多选题为抢答题；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                    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简答题为各组必答题，各组限时协作完成；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                    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场景题由抽签决定先后顺序，每组派代表完成。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+mj-ea"/>
                <a:ea typeface="+mj-ea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 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结果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取累计分数最高的一组为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优胜组，并赠送精美礼品。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+mj-ea"/>
                <a:ea typeface="+mj-ea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本次竞赛有特别嘉宾参与评论。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2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48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选择题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MH_Entry_2">
            <a:hlinkClick r:id="rId13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简答题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MH_Entry_3">
            <a:hlinkClick r:id="rId14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情景模拟题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" name="MH_Number_1">
            <a:hlinkClick r:id="rId12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smtClean="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>
            <a:hlinkClick r:id="rId1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3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451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选择题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MH_Entry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A3A3A3"/>
                </a:solidFill>
              </a:rPr>
              <a:t>简答题</a:t>
            </a:r>
            <a:endParaRPr lang="zh-CN" altLang="en-US" sz="1600" dirty="0">
              <a:solidFill>
                <a:srgbClr val="A3A3A3"/>
              </a:solidFill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A3A3A3"/>
                </a:solidFill>
              </a:rPr>
              <a:t>情景模拟题</a:t>
            </a:r>
            <a:endParaRPr lang="en-US" altLang="zh-CN" sz="1600" dirty="0" smtClean="0">
              <a:solidFill>
                <a:srgbClr val="A3A3A3"/>
              </a:solidFill>
            </a:endParaRPr>
          </a:p>
        </p:txBody>
      </p:sp>
      <p:sp>
        <p:nvSpPr>
          <p:cNvPr id="15" name="MH_Number_1"/>
          <p:cNvSpPr/>
          <p:nvPr>
            <p:custDataLst>
              <p:tags r:id="rId8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/>
          <p:cNvSpPr/>
          <p:nvPr>
            <p:custDataLst>
              <p:tags r:id="rId9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10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4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56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一、选择题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5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、借款期限为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天的邦帮贷利息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向客户收取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月利率为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altLang="zh-CN" dirty="0"/>
              <a:t>0.0267</a:t>
            </a:r>
            <a:r>
              <a:rPr lang="en-US" altLang="zh-CN" dirty="0" smtClean="0"/>
              <a:t>%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altLang="zh-CN" dirty="0" smtClean="0"/>
              <a:t>0.6%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altLang="zh-CN" dirty="0" smtClean="0"/>
              <a:t>0.8%</a:t>
            </a:r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1.0%</a:t>
            </a:r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475656" y="5373216"/>
            <a:ext cx="15121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:C	</a:t>
            </a: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55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一、选择题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>
                <a:solidFill>
                  <a:srgbClr val="000000"/>
                </a:solidFill>
              </a:rPr>
              <a:t>6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、借款期限为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天的邦帮贷利息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向客户收取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日利率为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altLang="zh-CN" dirty="0"/>
              <a:t>0.0267</a:t>
            </a:r>
            <a:r>
              <a:rPr lang="en-US" altLang="zh-CN" dirty="0" smtClean="0"/>
              <a:t>%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altLang="zh-CN" dirty="0" smtClean="0"/>
              <a:t>0.6%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altLang="zh-CN" dirty="0" smtClean="0"/>
              <a:t>0.8%</a:t>
            </a:r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1.0%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18" y="5301208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smtClean="0">
                <a:latin typeface="Arial" panose="020B0604020202020204" pitchFamily="34" charset="0"/>
                <a:ea typeface="微软雅黑" panose="020B0503020204020204" pitchFamily="34" charset="-122"/>
              </a:rPr>
              <a:t>:A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05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一、选择题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>
                <a:solidFill>
                  <a:srgbClr val="000000"/>
                </a:solidFill>
              </a:rPr>
              <a:t>7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、借款期限为</a:t>
            </a:r>
            <a:r>
              <a:rPr lang="en-US" altLang="zh-CN" dirty="0" smtClean="0"/>
              <a:t>28</a:t>
            </a:r>
            <a:r>
              <a:rPr lang="zh-CN" altLang="en-US" dirty="0" smtClean="0"/>
              <a:t>天</a:t>
            </a:r>
            <a:r>
              <a:rPr lang="en-US" altLang="zh-CN" dirty="0" smtClean="0"/>
              <a:t>,</a:t>
            </a:r>
            <a:r>
              <a:rPr lang="zh-CN" altLang="en-US" dirty="0" smtClean="0"/>
              <a:t>合同金额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保证金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28</a:t>
            </a:r>
            <a:r>
              <a:rPr lang="zh-CN" altLang="en-US" dirty="0" smtClean="0"/>
              <a:t>天一次性还清欠款的邦帮贷利息 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向客户收取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()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altLang="zh-CN" dirty="0" smtClean="0"/>
              <a:t>66.67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altLang="zh-CN" dirty="0" smtClean="0"/>
              <a:t>64</a:t>
            </a:r>
            <a:r>
              <a:rPr lang="zh-CN" altLang="en-US" dirty="0" smtClean="0"/>
              <a:t>元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altLang="zh-CN" dirty="0" smtClean="0"/>
              <a:t>59.73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altLang="zh-CN" dirty="0" smtClean="0"/>
              <a:t>57.6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7780" y="5589240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:B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8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一、选择题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824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r>
              <a:rPr lang="en-US" altLang="zh-CN" sz="1600" b="1" dirty="0">
                <a:solidFill>
                  <a:srgbClr val="000000"/>
                </a:solidFill>
              </a:rPr>
              <a:t>8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、邦帮贷首付保证金比例为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altLang="zh-CN" dirty="0" smtClean="0"/>
              <a:t>5%</a:t>
            </a:r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altLang="zh-CN" dirty="0" smtClean="0"/>
              <a:t>10%</a:t>
            </a:r>
          </a:p>
          <a:p>
            <a:pPr lvl="2"/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altLang="zh-CN" dirty="0" smtClean="0"/>
              <a:t>15%</a:t>
            </a:r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altLang="zh-CN" dirty="0" smtClean="0"/>
              <a:t>20%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5445224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:D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96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一、选择题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600" b="1" dirty="0">
                <a:solidFill>
                  <a:srgbClr val="000000"/>
                </a:solidFill>
              </a:rPr>
              <a:t>9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、借款期限为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天合同金额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保证金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元的邦帮贷利息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向客户收取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altLang="zh-CN" dirty="0" smtClean="0"/>
              <a:t>18.67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altLang="zh-CN" dirty="0" smtClean="0"/>
              <a:t>14.93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altLang="zh-CN" dirty="0" smtClean="0"/>
              <a:t>10.67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altLang="zh-CN" dirty="0" smtClean="0"/>
              <a:t>8.53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651" y="1713053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18" y="5589240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答案</a:t>
            </a:r>
            <a:r>
              <a:rPr kumimoji="1"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:B</a:t>
            </a: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10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7"/>
  <p:tag name="MH_SECTIONID" val="268,269,270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AUTOCOLOR" val="TRUE"/>
  <p:tag name="ID" val="626778"/>
  <p:tag name="MH_TYPE" val="CONTENTS_SECTI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AUTOCOLOR" val="TRUE"/>
  <p:tag name="MH_TYPE" val="CONTENT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AUTOCOLOR" val="TRUE"/>
  <p:tag name="ID" val="626778"/>
  <p:tag name="MH_TYPE" val="CONTENTS_SECTI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AUTOCOLOR" val="TRUE"/>
  <p:tag name="ID" val="626778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OTHERS"/>
  <p:tag name="ID" val="6267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ENTRY"/>
  <p:tag name="ID" val="626778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6172646"/>
  <p:tag name="MH_LIBRARY" val="CONTENTS"/>
  <p:tag name="MH_TYPE" val="NUMBER"/>
  <p:tag name="ID" val="626778"/>
  <p:tag name="MH_ORDER" val="1"/>
</p:tagLst>
</file>

<file path=ppt/theme/theme1.xml><?xml version="1.0" encoding="utf-8"?>
<a:theme xmlns:a="http://schemas.openxmlformats.org/drawingml/2006/main" name="A000120140530A99PPBG">
  <a:themeElements>
    <a:clrScheme name="自定义 12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B1C25E"/>
      </a:accent4>
      <a:accent5>
        <a:srgbClr val="8270C2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2">
    <a:dk1>
      <a:srgbClr val="5F5F5F"/>
    </a:dk1>
    <a:lt1>
      <a:sysClr val="window" lastClr="FFFFFF"/>
    </a:lt1>
    <a:dk2>
      <a:srgbClr val="4D4D4D"/>
    </a:dk2>
    <a:lt2>
      <a:srgbClr val="FFFFFF"/>
    </a:lt2>
    <a:accent1>
      <a:srgbClr val="87A452"/>
    </a:accent1>
    <a:accent2>
      <a:srgbClr val="58B898"/>
    </a:accent2>
    <a:accent3>
      <a:srgbClr val="489698"/>
    </a:accent3>
    <a:accent4>
      <a:srgbClr val="B1C25E"/>
    </a:accent4>
    <a:accent5>
      <a:srgbClr val="8270C2"/>
    </a:accent5>
    <a:accent6>
      <a:srgbClr val="FFC000"/>
    </a:accent6>
    <a:hlink>
      <a:srgbClr val="00B0F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520</Words>
  <Application>Microsoft Macintosh PowerPoint</Application>
  <PresentationFormat>全屏显示(4:3)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Black</vt:lpstr>
      <vt:lpstr>Arial Unicode MS</vt:lpstr>
      <vt:lpstr>Calibri</vt:lpstr>
      <vt:lpstr>Wingdings 2</vt:lpstr>
      <vt:lpstr>宋体</vt:lpstr>
      <vt:lpstr>微软雅黑</vt:lpstr>
      <vt:lpstr>幼圆</vt:lpstr>
      <vt:lpstr>Arial</vt:lpstr>
      <vt:lpstr>A000120140530A99PPBG</vt:lpstr>
      <vt:lpstr>邦帮杯有奖竞赛试题</vt:lpstr>
      <vt:lpstr>【竞赛说明】</vt:lpstr>
      <vt:lpstr>PowerPoint 演示文稿</vt:lpstr>
      <vt:lpstr>PowerPoint 演示文稿</vt:lpstr>
      <vt:lpstr>一、选择题</vt:lpstr>
      <vt:lpstr>一、选择题</vt:lpstr>
      <vt:lpstr>一、选择题</vt:lpstr>
      <vt:lpstr>一、选择题</vt:lpstr>
      <vt:lpstr>一、选择题</vt:lpstr>
      <vt:lpstr>二、多项选择题</vt:lpstr>
      <vt:lpstr>二、多项选择题</vt:lpstr>
      <vt:lpstr>二、多项选择题</vt:lpstr>
      <vt:lpstr>PowerPoint 演示文稿</vt:lpstr>
      <vt:lpstr>三、简答题</vt:lpstr>
      <vt:lpstr>三、简答题</vt:lpstr>
      <vt:lpstr>PowerPoint 演示文稿</vt:lpstr>
      <vt:lpstr>四、情景模拟题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方昱皓</cp:lastModifiedBy>
  <cp:revision>96</cp:revision>
  <dcterms:created xsi:type="dcterms:W3CDTF">2016-02-25T05:08:44Z</dcterms:created>
  <dcterms:modified xsi:type="dcterms:W3CDTF">2016-12-01T11:54:45Z</dcterms:modified>
</cp:coreProperties>
</file>