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8"/>
  </p:notesMasterIdLst>
  <p:sldIdLst>
    <p:sldId id="257" r:id="rId2"/>
    <p:sldId id="329" r:id="rId3"/>
    <p:sldId id="330" r:id="rId4"/>
    <p:sldId id="321" r:id="rId5"/>
    <p:sldId id="324" r:id="rId6"/>
    <p:sldId id="2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Tout" initials="ST" lastIdx="2" clrIdx="0">
    <p:extLst>
      <p:ext uri="{19B8F6BF-5375-455C-9EA6-DF929625EA0E}">
        <p15:presenceInfo xmlns:p15="http://schemas.microsoft.com/office/powerpoint/2012/main" userId="Steve Tou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708AB8"/>
    <a:srgbClr val="9FE2E7"/>
    <a:srgbClr val="5B9BD5"/>
    <a:srgbClr val="FF3300"/>
    <a:srgbClr val="0096D6"/>
    <a:srgbClr val="DEEBF7"/>
    <a:srgbClr val="EDEDED"/>
    <a:srgbClr val="C5E0B4"/>
    <a:srgbClr val="FBE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89568" autoAdjust="0"/>
  </p:normalViewPr>
  <p:slideViewPr>
    <p:cSldViewPr snapToGrid="0">
      <p:cViewPr varScale="1">
        <p:scale>
          <a:sx n="63" d="100"/>
          <a:sy n="63" d="100"/>
        </p:scale>
        <p:origin x="72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1B29B1-E394-45B6-98AF-7FF1B9DC8E12}" type="datetimeFigureOut">
              <a:rPr lang="en-US" smtClean="0"/>
              <a:t>9/11/2018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23030-0CEC-40E9-8369-E0740A738074}" type="slidenum">
              <a:rPr lang="en-US" smtClean="0"/>
              <a:t>‹#›</a:t>
            </a:fld>
            <a:endParaRPr lang="en-US"/>
          </a:p>
        </p:txBody>
      </p:sp>
    </p:spTree>
    <p:extLst>
      <p:ext uri="{BB962C8B-B14F-4D97-AF65-F5344CB8AC3E}">
        <p14:creationId xmlns:p14="http://schemas.microsoft.com/office/powerpoint/2010/main" val="1788727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623030-0CEC-40E9-8369-E0740A738074}" type="slidenum">
              <a:rPr lang="en-US" smtClean="0"/>
              <a:t>1</a:t>
            </a:fld>
            <a:endParaRPr lang="en-US"/>
          </a:p>
        </p:txBody>
      </p:sp>
    </p:spTree>
    <p:extLst>
      <p:ext uri="{BB962C8B-B14F-4D97-AF65-F5344CB8AC3E}">
        <p14:creationId xmlns:p14="http://schemas.microsoft.com/office/powerpoint/2010/main" val="2312963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623030-0CEC-40E9-8369-E0740A738074}" type="slidenum">
              <a:rPr lang="en-US" smtClean="0"/>
              <a:t>5</a:t>
            </a:fld>
            <a:endParaRPr lang="en-US"/>
          </a:p>
        </p:txBody>
      </p:sp>
    </p:spTree>
    <p:extLst>
      <p:ext uri="{BB962C8B-B14F-4D97-AF65-F5344CB8AC3E}">
        <p14:creationId xmlns:p14="http://schemas.microsoft.com/office/powerpoint/2010/main" val="132468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93D3362-1898-49DD-ACFA-3CC1BF605AA5}"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5815A-00E9-49EF-B2C7-EF2BA4F91BFA}" type="slidenum">
              <a:rPr lang="en-US" smtClean="0"/>
              <a:t>‹#›</a:t>
            </a:fld>
            <a:endParaRPr lang="en-US"/>
          </a:p>
        </p:txBody>
      </p:sp>
    </p:spTree>
    <p:extLst>
      <p:ext uri="{BB962C8B-B14F-4D97-AF65-F5344CB8AC3E}">
        <p14:creationId xmlns:p14="http://schemas.microsoft.com/office/powerpoint/2010/main" val="2846923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3D3362-1898-49DD-ACFA-3CC1BF605AA5}"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5815A-00E9-49EF-B2C7-EF2BA4F91BFA}" type="slidenum">
              <a:rPr lang="en-US" smtClean="0"/>
              <a:t>‹#›</a:t>
            </a:fld>
            <a:endParaRPr lang="en-US"/>
          </a:p>
        </p:txBody>
      </p:sp>
    </p:spTree>
    <p:extLst>
      <p:ext uri="{BB962C8B-B14F-4D97-AF65-F5344CB8AC3E}">
        <p14:creationId xmlns:p14="http://schemas.microsoft.com/office/powerpoint/2010/main" val="1734493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3D3362-1898-49DD-ACFA-3CC1BF605AA5}"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5815A-00E9-49EF-B2C7-EF2BA4F91BFA}" type="slidenum">
              <a:rPr lang="en-US" smtClean="0"/>
              <a:t>‹#›</a:t>
            </a:fld>
            <a:endParaRPr lang="en-US"/>
          </a:p>
        </p:txBody>
      </p:sp>
    </p:spTree>
    <p:extLst>
      <p:ext uri="{BB962C8B-B14F-4D97-AF65-F5344CB8AC3E}">
        <p14:creationId xmlns:p14="http://schemas.microsoft.com/office/powerpoint/2010/main" val="4203825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3D3362-1898-49DD-ACFA-3CC1BF605AA5}"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zh-CN" altLang="en-US" dirty="0" smtClean="0"/>
              <a:t>浙江浩安信息技术有限公司</a:t>
            </a:r>
            <a:endParaRPr lang="en-US" dirty="0"/>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79894" y="0"/>
            <a:ext cx="1212105" cy="857250"/>
          </a:xfrm>
          <a:prstGeom prst="rect">
            <a:avLst/>
          </a:prstGeom>
        </p:spPr>
      </p:pic>
      <p:sp>
        <p:nvSpPr>
          <p:cNvPr id="8" name="矩形 26"/>
          <p:cNvSpPr/>
          <p:nvPr userDrawn="1"/>
        </p:nvSpPr>
        <p:spPr bwMode="auto">
          <a:xfrm>
            <a:off x="455152" y="126829"/>
            <a:ext cx="80231" cy="556606"/>
          </a:xfrm>
          <a:prstGeom prst="rect">
            <a:avLst/>
          </a:prstGeom>
          <a:solidFill>
            <a:srgbClr val="0070C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buFont typeface="Arial" panose="020B0604020202020204" pitchFamily="34" charset="0"/>
              <a:buNone/>
            </a:pPr>
            <a:endParaRPr lang="zh-CN" altLang="en-US" kern="0">
              <a:solidFill>
                <a:schemeClr val="tx1">
                  <a:lumMod val="75000"/>
                  <a:lumOff val="25000"/>
                </a:schemeClr>
              </a:solidFill>
              <a:latin typeface="Arial" panose="020B0604020202020204" pitchFamily="34" charset="0"/>
              <a:ea typeface="宋体" panose="02010600030101010101" pitchFamily="2" charset="-122"/>
              <a:cs typeface="Helvetica Neue"/>
              <a:sym typeface="Helvetica Neue"/>
            </a:endParaRPr>
          </a:p>
        </p:txBody>
      </p:sp>
    </p:spTree>
    <p:extLst>
      <p:ext uri="{BB962C8B-B14F-4D97-AF65-F5344CB8AC3E}">
        <p14:creationId xmlns:p14="http://schemas.microsoft.com/office/powerpoint/2010/main" val="3780989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3D3362-1898-49DD-ACFA-3CC1BF605AA5}"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zh-CN" altLang="en-US" dirty="0" smtClean="0"/>
              <a:t>浙江浩安信息技术有限公司</a:t>
            </a:r>
            <a:endParaRPr lang="en-US" altLang="zh-CN" dirty="0" smtClean="0"/>
          </a:p>
        </p:txBody>
      </p:sp>
    </p:spTree>
    <p:extLst>
      <p:ext uri="{BB962C8B-B14F-4D97-AF65-F5344CB8AC3E}">
        <p14:creationId xmlns:p14="http://schemas.microsoft.com/office/powerpoint/2010/main" val="475851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3D3362-1898-49DD-ACFA-3CC1BF605AA5}"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zh-CN" altLang="en-US" dirty="0" smtClean="0"/>
              <a:t>浙江浩安信息技术有限公司</a:t>
            </a:r>
            <a:endParaRPr lang="en-US" altLang="zh-CN" dirty="0"/>
          </a:p>
        </p:txBody>
      </p:sp>
    </p:spTree>
    <p:extLst>
      <p:ext uri="{BB962C8B-B14F-4D97-AF65-F5344CB8AC3E}">
        <p14:creationId xmlns:p14="http://schemas.microsoft.com/office/powerpoint/2010/main" val="1191283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3D3362-1898-49DD-ACFA-3CC1BF605AA5}" type="datetimeFigureOut">
              <a:rPr lang="en-US" smtClean="0"/>
              <a:t>9/11/2018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zh-CN" altLang="en-US" dirty="0" smtClean="0"/>
              <a:t>浙江浩安信息技术有限公司</a:t>
            </a:r>
            <a:endParaRPr lang="en-US" altLang="zh-CN" dirty="0"/>
          </a:p>
        </p:txBody>
      </p:sp>
    </p:spTree>
    <p:extLst>
      <p:ext uri="{BB962C8B-B14F-4D97-AF65-F5344CB8AC3E}">
        <p14:creationId xmlns:p14="http://schemas.microsoft.com/office/powerpoint/2010/main" val="3980168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3D3362-1898-49DD-ACFA-3CC1BF605AA5}" type="datetimeFigureOut">
              <a:rPr lang="en-US" smtClean="0"/>
              <a:t>9/11/2018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zh-CN" altLang="en-US" dirty="0" smtClean="0"/>
              <a:t>浙江浩安信息技术有限公司</a:t>
            </a:r>
            <a:endParaRPr lang="en-US" altLang="zh-CN" dirty="0"/>
          </a:p>
        </p:txBody>
      </p:sp>
    </p:spTree>
    <p:extLst>
      <p:ext uri="{BB962C8B-B14F-4D97-AF65-F5344CB8AC3E}">
        <p14:creationId xmlns:p14="http://schemas.microsoft.com/office/powerpoint/2010/main" val="1000339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D3362-1898-49DD-ACFA-3CC1BF605AA5}" type="datetimeFigureOut">
              <a:rPr lang="en-US" smtClean="0"/>
              <a:t>9/11/2018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zh-CN" altLang="en-US" smtClean="0"/>
              <a:t>浙江浩安信息技术有限公司</a:t>
            </a:r>
            <a:endParaRPr lang="en-US" altLang="zh-CN" dirty="0"/>
          </a:p>
        </p:txBody>
      </p:sp>
    </p:spTree>
    <p:extLst>
      <p:ext uri="{BB962C8B-B14F-4D97-AF65-F5344CB8AC3E}">
        <p14:creationId xmlns:p14="http://schemas.microsoft.com/office/powerpoint/2010/main" val="651115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93D3362-1898-49DD-ACFA-3CC1BF605AA5}"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zh-CN" altLang="en-US" dirty="0" smtClean="0"/>
              <a:t>浙江浩安信息技术有限公司</a:t>
            </a:r>
            <a:endParaRPr lang="en-US" altLang="zh-CN" dirty="0"/>
          </a:p>
        </p:txBody>
      </p:sp>
    </p:spTree>
    <p:extLst>
      <p:ext uri="{BB962C8B-B14F-4D97-AF65-F5344CB8AC3E}">
        <p14:creationId xmlns:p14="http://schemas.microsoft.com/office/powerpoint/2010/main" val="4273193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93D3362-1898-49DD-ACFA-3CC1BF605AA5}"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55815A-00E9-49EF-B2C7-EF2BA4F91BFA}" type="slidenum">
              <a:rPr lang="en-US" smtClean="0"/>
              <a:t>‹#›</a:t>
            </a:fld>
            <a:endParaRPr lang="en-US"/>
          </a:p>
        </p:txBody>
      </p:sp>
    </p:spTree>
    <p:extLst>
      <p:ext uri="{BB962C8B-B14F-4D97-AF65-F5344CB8AC3E}">
        <p14:creationId xmlns:p14="http://schemas.microsoft.com/office/powerpoint/2010/main" val="1870350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D3362-1898-49DD-ACFA-3CC1BF605AA5}" type="datetimeFigureOut">
              <a:rPr lang="en-US" smtClean="0"/>
              <a:t>9/11/2018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5815A-00E9-49EF-B2C7-EF2BA4F91BFA}" type="slidenum">
              <a:rPr lang="en-US" smtClean="0"/>
              <a:t>‹#›</a:t>
            </a:fld>
            <a:endParaRPr lang="en-US"/>
          </a:p>
        </p:txBody>
      </p:sp>
    </p:spTree>
    <p:extLst>
      <p:ext uri="{BB962C8B-B14F-4D97-AF65-F5344CB8AC3E}">
        <p14:creationId xmlns:p14="http://schemas.microsoft.com/office/powerpoint/2010/main" val="4264319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ambria" panose="020405030504060302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eblySleek UI Ligh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eblySleek UI Ligh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eblySleek UI Ligh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eblySleek UI Ligh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eblySleek UI Ligh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jpg"/><Relationship Id="rId10" Type="http://schemas.openxmlformats.org/officeDocument/2006/relationships/image" Target="../media/image20.jp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1999" cy="1219199"/>
          </a:xfrm>
          <a:prstGeom prst="rect">
            <a:avLst/>
          </a:prstGeom>
        </p:spPr>
      </p:pic>
      <p:sp>
        <p:nvSpPr>
          <p:cNvPr id="3" name="Subtitle 2"/>
          <p:cNvSpPr txBox="1">
            <a:spLocks/>
          </p:cNvSpPr>
          <p:nvPr/>
        </p:nvSpPr>
        <p:spPr>
          <a:xfrm>
            <a:off x="3357336" y="2636208"/>
            <a:ext cx="8686800" cy="21788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zh-CN" altLang="en-US" sz="4800" b="1" dirty="0">
                <a:solidFill>
                  <a:srgbClr val="0070C0"/>
                </a:solidFill>
                <a:latin typeface="微软雅黑" panose="020B0503020204020204" pitchFamily="34" charset="-122"/>
                <a:ea typeface="微软雅黑" panose="020B0503020204020204" pitchFamily="34" charset="-122"/>
              </a:rPr>
              <a:t>浙江浩安信息技术有限公司</a:t>
            </a:r>
            <a:endParaRPr lang="en-US" altLang="zh-CN" sz="2400" b="1" dirty="0" smtClean="0">
              <a:solidFill>
                <a:srgbClr val="0070C0"/>
              </a:solidFill>
              <a:latin typeface="微软雅黑" panose="020B0503020204020204" pitchFamily="34" charset="-122"/>
              <a:ea typeface="微软雅黑" panose="020B0503020204020204" pitchFamily="34" charset="-122"/>
            </a:endParaRPr>
          </a:p>
          <a:p>
            <a:pPr marL="0" indent="0" algn="r">
              <a:lnSpc>
                <a:spcPct val="120000"/>
              </a:lnSpc>
              <a:buNone/>
            </a:pPr>
            <a:r>
              <a:rPr lang="zh-CN" altLang="en-US" sz="4800" b="1" dirty="0">
                <a:solidFill>
                  <a:srgbClr val="0070C0"/>
                </a:solidFill>
                <a:latin typeface="微软雅黑" panose="020B0503020204020204" pitchFamily="34" charset="-122"/>
                <a:ea typeface="微软雅黑" panose="020B0503020204020204" pitchFamily="34" charset="-122"/>
              </a:rPr>
              <a:t>公司介绍</a:t>
            </a:r>
            <a:endParaRPr lang="en-US" altLang="zh-CN" sz="4800" b="1" dirty="0">
              <a:solidFill>
                <a:srgbClr val="0070C0"/>
              </a:solidFill>
              <a:latin typeface="微软雅黑" panose="020B0503020204020204" pitchFamily="34" charset="-122"/>
              <a:ea typeface="微软雅黑" panose="020B0503020204020204" pitchFamily="34" charset="-122"/>
            </a:endParaRPr>
          </a:p>
          <a:p>
            <a:pPr marL="0" indent="0" algn="r">
              <a:lnSpc>
                <a:spcPct val="120000"/>
              </a:lnSpc>
              <a:buNone/>
            </a:pPr>
            <a:r>
              <a:rPr lang="en-US" sz="2400" b="1" dirty="0" smtClean="0">
                <a:solidFill>
                  <a:srgbClr val="0070C0"/>
                </a:solidFill>
                <a:latin typeface="微软雅黑" panose="020B0503020204020204" pitchFamily="34" charset="-122"/>
                <a:ea typeface="微软雅黑" panose="020B0503020204020204" pitchFamily="34" charset="-122"/>
              </a:rPr>
              <a:t>2018.3</a:t>
            </a:r>
            <a:endParaRPr lang="en-US" sz="2400" b="1" dirty="0">
              <a:solidFill>
                <a:srgbClr val="0070C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495800"/>
            <a:ext cx="3340023" cy="2362200"/>
          </a:xfrm>
          <a:prstGeom prst="rect">
            <a:avLst/>
          </a:prstGeom>
        </p:spPr>
      </p:pic>
    </p:spTree>
    <p:extLst>
      <p:ext uri="{BB962C8B-B14F-4D97-AF65-F5344CB8AC3E}">
        <p14:creationId xmlns:p14="http://schemas.microsoft.com/office/powerpoint/2010/main" val="581222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p:cNvSpPr txBox="1"/>
          <p:nvPr/>
        </p:nvSpPr>
        <p:spPr>
          <a:xfrm>
            <a:off x="595574" y="126829"/>
            <a:ext cx="850392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smtClean="0">
                <a:solidFill>
                  <a:srgbClr val="0070C0"/>
                </a:solidFill>
                <a:latin typeface="微软雅黑" panose="020B0503020204020204" pitchFamily="34" charset="-122"/>
                <a:ea typeface="微软雅黑" panose="020B0503020204020204" pitchFamily="34" charset="-122"/>
              </a:rPr>
              <a:t>公司情况简介</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sp>
        <p:nvSpPr>
          <p:cNvPr id="32" name="Rectangle 2"/>
          <p:cNvSpPr>
            <a:spLocks noChangeArrowheads="1"/>
          </p:cNvSpPr>
          <p:nvPr/>
        </p:nvSpPr>
        <p:spPr bwMode="auto">
          <a:xfrm>
            <a:off x="408339" y="976241"/>
            <a:ext cx="11459811" cy="1338828"/>
          </a:xfrm>
          <a:prstGeom prst="rect">
            <a:avLst/>
          </a:prstGeom>
          <a:solidFill>
            <a:schemeClr val="bg1"/>
          </a:solidFill>
          <a:ln>
            <a:noFill/>
          </a:ln>
          <a:effectLst/>
          <a:extLst/>
        </p:spPr>
        <p:txBody>
          <a:bodyPr vert="horz" wrap="square" lIns="63480" tIns="45720" rIns="91440" bIns="0" numCol="1" anchor="t"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kumimoji="0" lang="zh-CN" altLang="en-US" sz="2000" b="1" i="0" u="none" strike="noStrike" cap="none" normalizeH="0" baseline="0" dirty="0" smtClean="0">
                <a:ln>
                  <a:noFill/>
                </a:ln>
                <a:effectLst/>
                <a:latin typeface="微软雅黑" panose="020B0503020204020204" pitchFamily="34" charset="-122"/>
                <a:ea typeface="微软雅黑" panose="020B0503020204020204" pitchFamily="34" charset="-122"/>
                <a:cs typeface="Calibri" panose="020F0502020204030204" pitchFamily="34" charset="0"/>
              </a:rPr>
              <a:t>浙江浩安信息技术</a:t>
            </a:r>
            <a:r>
              <a:rPr kumimoji="0" lang="zh-CN" altLang="zh-CN" sz="2000" b="1" i="0" u="none" strike="noStrike" cap="none" normalizeH="0" baseline="0" dirty="0" smtClean="0">
                <a:ln>
                  <a:noFill/>
                </a:ln>
                <a:effectLst/>
                <a:latin typeface="微软雅黑" panose="020B0503020204020204" pitchFamily="34" charset="-122"/>
                <a:ea typeface="微软雅黑" panose="020B0503020204020204" pitchFamily="34" charset="-122"/>
                <a:cs typeface="Calibri" panose="020F0502020204030204" pitchFamily="34" charset="0"/>
              </a:rPr>
              <a:t>有限公司</a:t>
            </a:r>
            <a:r>
              <a:rPr kumimoji="0" lang="zh-CN" altLang="en-US" b="0" i="0" u="none" strike="noStrike" cap="none" normalizeH="0" baseline="0" dirty="0" smtClean="0">
                <a:ln>
                  <a:noFill/>
                </a:ln>
                <a:effectLst/>
                <a:latin typeface="微软雅黑" panose="020B0503020204020204" pitchFamily="34" charset="-122"/>
                <a:ea typeface="微软雅黑" panose="020B0503020204020204" pitchFamily="34" charset="-122"/>
                <a:cs typeface="Calibri" panose="020F0502020204030204" pitchFamily="34" charset="0"/>
              </a:rPr>
              <a:t>（简称“浩安信息”）成立于</a:t>
            </a:r>
            <a:r>
              <a:rPr kumimoji="0" lang="en-US" altLang="zh-CN" b="0" i="0" u="none" strike="noStrike" cap="none" normalizeH="0" baseline="0" dirty="0" smtClean="0">
                <a:ln>
                  <a:noFill/>
                </a:ln>
                <a:effectLst/>
                <a:latin typeface="微软雅黑" panose="020B0503020204020204" pitchFamily="34" charset="-122"/>
                <a:ea typeface="微软雅黑" panose="020B0503020204020204" pitchFamily="34" charset="-122"/>
                <a:cs typeface="Calibri" panose="020F0502020204030204" pitchFamily="34" charset="0"/>
              </a:rPr>
              <a:t>2018</a:t>
            </a:r>
            <a:r>
              <a:rPr kumimoji="0" lang="zh-CN" altLang="en-US" b="0" i="0" u="none" strike="noStrike" cap="none" normalizeH="0" baseline="0" dirty="0" smtClean="0">
                <a:ln>
                  <a:noFill/>
                </a:ln>
                <a:effectLst/>
                <a:latin typeface="微软雅黑" panose="020B0503020204020204" pitchFamily="34" charset="-122"/>
                <a:ea typeface="微软雅黑" panose="020B0503020204020204" pitchFamily="34" charset="-122"/>
                <a:cs typeface="Calibri" panose="020F0502020204030204" pitchFamily="34" charset="0"/>
              </a:rPr>
              <a:t>年</a:t>
            </a:r>
            <a:r>
              <a:rPr kumimoji="0" lang="en-US" altLang="zh-CN" b="0" i="0" u="none" strike="noStrike" cap="none" normalizeH="0" baseline="0" dirty="0" smtClean="0">
                <a:ln>
                  <a:noFill/>
                </a:ln>
                <a:effectLst/>
                <a:latin typeface="微软雅黑" panose="020B0503020204020204" pitchFamily="34" charset="-122"/>
                <a:ea typeface="微软雅黑" panose="020B0503020204020204" pitchFamily="34" charset="-122"/>
                <a:cs typeface="Calibri" panose="020F0502020204030204" pitchFamily="34" charset="0"/>
              </a:rPr>
              <a:t>2</a:t>
            </a:r>
            <a:r>
              <a:rPr kumimoji="0" lang="zh-CN" altLang="en-US" b="0" i="0" u="none" strike="noStrike" cap="none" normalizeH="0" baseline="0" dirty="0" smtClean="0">
                <a:ln>
                  <a:noFill/>
                </a:ln>
                <a:effectLst/>
                <a:latin typeface="微软雅黑" panose="020B0503020204020204" pitchFamily="34" charset="-122"/>
                <a:ea typeface="微软雅黑" panose="020B0503020204020204" pitchFamily="34" charset="-122"/>
                <a:cs typeface="Calibri" panose="020F0502020204030204" pitchFamily="34" charset="0"/>
              </a:rPr>
              <a:t>月，注册资金</a:t>
            </a:r>
            <a:r>
              <a:rPr kumimoji="0" lang="en-US" altLang="zh-CN" b="0" i="0" u="none" strike="noStrike" cap="none" normalizeH="0" baseline="0" dirty="0" smtClean="0">
                <a:ln>
                  <a:noFill/>
                </a:ln>
                <a:effectLst/>
                <a:latin typeface="微软雅黑" panose="020B0503020204020204" pitchFamily="34" charset="-122"/>
                <a:ea typeface="微软雅黑" panose="020B0503020204020204" pitchFamily="34" charset="-122"/>
                <a:cs typeface="Calibri" panose="020F0502020204030204" pitchFamily="34" charset="0"/>
              </a:rPr>
              <a:t>1000</a:t>
            </a:r>
            <a:r>
              <a:rPr kumimoji="0" lang="zh-CN" altLang="en-US" b="0" i="0" u="none" strike="noStrike" cap="none" normalizeH="0" baseline="0" dirty="0" smtClean="0">
                <a:ln>
                  <a:noFill/>
                </a:ln>
                <a:effectLst/>
                <a:latin typeface="微软雅黑" panose="020B0503020204020204" pitchFamily="34" charset="-122"/>
                <a:ea typeface="微软雅黑" panose="020B0503020204020204" pitchFamily="34" charset="-122"/>
                <a:cs typeface="Calibri" panose="020F0502020204030204" pitchFamily="34" charset="0"/>
              </a:rPr>
              <a:t>万元，</a:t>
            </a:r>
            <a:r>
              <a:rPr kumimoji="0" lang="zh-CN" altLang="zh-CN" b="0" i="0" u="none" strike="noStrike" cap="none" normalizeH="0" baseline="0" dirty="0" smtClean="0">
                <a:ln>
                  <a:noFill/>
                </a:ln>
                <a:effectLst/>
                <a:latin typeface="微软雅黑" panose="020B0503020204020204" pitchFamily="34" charset="-122"/>
                <a:ea typeface="微软雅黑" panose="020B0503020204020204" pitchFamily="34" charset="-122"/>
                <a:cs typeface="Calibri" panose="020F0502020204030204" pitchFamily="34" charset="0"/>
              </a:rPr>
              <a:t>是</a:t>
            </a:r>
            <a:r>
              <a:rPr kumimoji="0" lang="zh-CN" altLang="zh-CN" b="0" i="0" u="none" strike="noStrike" cap="none" normalizeH="0" baseline="0" dirty="0">
                <a:ln>
                  <a:noFill/>
                </a:ln>
                <a:effectLst/>
                <a:latin typeface="微软雅黑" panose="020B0503020204020204" pitchFamily="34" charset="-122"/>
                <a:ea typeface="微软雅黑" panose="020B0503020204020204" pitchFamily="34" charset="-122"/>
                <a:cs typeface="Calibri" panose="020F0502020204030204" pitchFamily="34" charset="0"/>
              </a:rPr>
              <a:t>一家专业</a:t>
            </a:r>
            <a:r>
              <a:rPr kumimoji="0" lang="zh-CN" altLang="zh-CN" b="0" i="0" u="none" strike="noStrike" cap="none" normalizeH="0" baseline="0" dirty="0" smtClean="0">
                <a:ln>
                  <a:noFill/>
                </a:ln>
                <a:effectLst/>
                <a:latin typeface="微软雅黑" panose="020B0503020204020204" pitchFamily="34" charset="-122"/>
                <a:ea typeface="微软雅黑" panose="020B0503020204020204" pitchFamily="34" charset="-122"/>
                <a:cs typeface="Calibri" panose="020F0502020204030204" pitchFamily="34" charset="0"/>
              </a:rPr>
              <a:t>从事信息安全</a:t>
            </a:r>
            <a:r>
              <a:rPr lang="zh-CN" altLang="en-US" dirty="0" smtClean="0">
                <a:latin typeface="微软雅黑" panose="020B0503020204020204" pitchFamily="34" charset="-122"/>
                <a:ea typeface="微软雅黑" panose="020B0503020204020204" pitchFamily="34" charset="-122"/>
                <a:cs typeface="Calibri" panose="020F0502020204030204" pitchFamily="34" charset="0"/>
              </a:rPr>
              <a:t>产品研发销售的</a:t>
            </a:r>
            <a:r>
              <a:rPr kumimoji="0" lang="zh-CN" altLang="en-US" b="0" i="0" u="none" strike="noStrike" cap="none" normalizeH="0" baseline="0" dirty="0" smtClean="0">
                <a:ln>
                  <a:noFill/>
                </a:ln>
                <a:effectLst/>
                <a:latin typeface="微软雅黑" panose="020B0503020204020204" pitchFamily="34" charset="-122"/>
                <a:ea typeface="微软雅黑" panose="020B0503020204020204" pitchFamily="34" charset="-122"/>
                <a:cs typeface="Calibri" panose="020F0502020204030204" pitchFamily="34" charset="0"/>
              </a:rPr>
              <a:t>创新科技型</a:t>
            </a:r>
            <a:r>
              <a:rPr kumimoji="0" lang="zh-CN" altLang="zh-CN" b="0" i="0" u="none" strike="noStrike" cap="none" normalizeH="0" baseline="0" dirty="0" smtClean="0">
                <a:ln>
                  <a:noFill/>
                </a:ln>
                <a:effectLst/>
                <a:latin typeface="微软雅黑" panose="020B0503020204020204" pitchFamily="34" charset="-122"/>
                <a:ea typeface="微软雅黑" panose="020B0503020204020204" pitchFamily="34" charset="-122"/>
                <a:cs typeface="Calibri" panose="020F0502020204030204" pitchFamily="34" charset="0"/>
              </a:rPr>
              <a:t>企业</a:t>
            </a:r>
            <a:r>
              <a:rPr kumimoji="0" lang="zh-CN" altLang="zh-CN" b="0" i="0" u="none" strike="noStrike" cap="none" normalizeH="0" baseline="0" dirty="0">
                <a:ln>
                  <a:noFill/>
                </a:ln>
                <a:effectLst/>
                <a:latin typeface="微软雅黑" panose="020B0503020204020204" pitchFamily="34" charset="-122"/>
                <a:ea typeface="微软雅黑" panose="020B0503020204020204" pitchFamily="34" charset="-122"/>
                <a:cs typeface="Calibri" panose="020F0502020204030204" pitchFamily="34" charset="0"/>
              </a:rPr>
              <a:t>，</a:t>
            </a:r>
            <a:r>
              <a:rPr kumimoji="0" lang="zh-CN" altLang="zh-CN" b="0" i="0" u="none" strike="noStrike" cap="none" normalizeH="0" baseline="0" dirty="0" smtClean="0">
                <a:ln>
                  <a:noFill/>
                </a:ln>
                <a:effectLst/>
                <a:latin typeface="微软雅黑" panose="020B0503020204020204" pitchFamily="34" charset="-122"/>
                <a:ea typeface="微软雅黑" panose="020B0503020204020204" pitchFamily="34" charset="-122"/>
                <a:cs typeface="Calibri" panose="020F0502020204030204" pitchFamily="34" charset="0"/>
              </a:rPr>
              <a:t>由美国印第安纳大学</a:t>
            </a:r>
            <a:r>
              <a:rPr kumimoji="0" lang="zh-CN" altLang="en-US" b="0" i="0" u="none" strike="noStrike" cap="none" normalizeH="0" baseline="0" dirty="0" smtClean="0">
                <a:ln>
                  <a:noFill/>
                </a:ln>
                <a:effectLst/>
                <a:latin typeface="微软雅黑" panose="020B0503020204020204" pitchFamily="34" charset="-122"/>
                <a:ea typeface="微软雅黑" panose="020B0503020204020204" pitchFamily="34" charset="-122"/>
                <a:cs typeface="Calibri" panose="020F0502020204030204" pitchFamily="34" charset="0"/>
              </a:rPr>
              <a:t>计算机安全</a:t>
            </a:r>
            <a:r>
              <a:rPr kumimoji="0" lang="zh-CN" altLang="zh-CN" b="0" i="0" u="none" strike="noStrike" cap="none" normalizeH="0" baseline="0" dirty="0" smtClean="0">
                <a:ln>
                  <a:noFill/>
                </a:ln>
                <a:effectLst/>
                <a:latin typeface="微软雅黑" panose="020B0503020204020204" pitchFamily="34" charset="-122"/>
                <a:ea typeface="微软雅黑" panose="020B0503020204020204" pitchFamily="34" charset="-122"/>
                <a:cs typeface="Calibri" panose="020F0502020204030204" pitchFamily="34" charset="0"/>
              </a:rPr>
              <a:t>博士、微软公司</a:t>
            </a:r>
            <a:r>
              <a:rPr kumimoji="0" lang="zh-CN" altLang="en-US" b="0" i="0" u="none" strike="noStrike" cap="none" normalizeH="0" baseline="0" dirty="0" smtClean="0">
                <a:ln>
                  <a:noFill/>
                </a:ln>
                <a:effectLst/>
                <a:latin typeface="微软雅黑" panose="020B0503020204020204" pitchFamily="34" charset="-122"/>
                <a:ea typeface="微软雅黑" panose="020B0503020204020204" pitchFamily="34" charset="-122"/>
                <a:cs typeface="Calibri" panose="020F0502020204030204" pitchFamily="34" charset="0"/>
              </a:rPr>
              <a:t>前</a:t>
            </a:r>
            <a:r>
              <a:rPr kumimoji="0" lang="zh-CN" altLang="zh-CN" b="0" i="0" u="none" strike="noStrike" cap="none" normalizeH="0" baseline="0" dirty="0" smtClean="0">
                <a:ln>
                  <a:noFill/>
                </a:ln>
                <a:effectLst/>
                <a:latin typeface="微软雅黑" panose="020B0503020204020204" pitchFamily="34" charset="-122"/>
                <a:ea typeface="微软雅黑" panose="020B0503020204020204" pitchFamily="34" charset="-122"/>
                <a:cs typeface="Calibri" panose="020F0502020204030204" pitchFamily="34" charset="0"/>
              </a:rPr>
              <a:t>信息</a:t>
            </a:r>
            <a:r>
              <a:rPr kumimoji="0" lang="zh-CN" altLang="zh-CN" b="0" i="0" u="none" strike="noStrike" cap="none" normalizeH="0" baseline="0" dirty="0">
                <a:ln>
                  <a:noFill/>
                </a:ln>
                <a:effectLst/>
                <a:latin typeface="微软雅黑" panose="020B0503020204020204" pitchFamily="34" charset="-122"/>
                <a:ea typeface="微软雅黑" panose="020B0503020204020204" pitchFamily="34" charset="-122"/>
                <a:cs typeface="Calibri" panose="020F0502020204030204" pitchFamily="34" charset="0"/>
              </a:rPr>
              <a:t>安全资深研究员王锐</a:t>
            </a:r>
            <a:r>
              <a:rPr kumimoji="0" lang="zh-CN" altLang="zh-CN" b="0" i="0" u="none" strike="noStrike" cap="none" normalizeH="0" baseline="0" dirty="0" smtClean="0">
                <a:ln>
                  <a:noFill/>
                </a:ln>
                <a:effectLst/>
                <a:latin typeface="微软雅黑" panose="020B0503020204020204" pitchFamily="34" charset="-122"/>
                <a:ea typeface="微软雅黑" panose="020B0503020204020204" pitchFamily="34" charset="-122"/>
                <a:cs typeface="Calibri" panose="020F0502020204030204" pitchFamily="34" charset="0"/>
              </a:rPr>
              <a:t>博士</a:t>
            </a:r>
            <a:r>
              <a:rPr kumimoji="0" lang="zh-CN" altLang="en-US" b="0" i="0" u="none" strike="noStrike" cap="none" normalizeH="0" baseline="0" dirty="0" smtClean="0">
                <a:ln>
                  <a:noFill/>
                </a:ln>
                <a:effectLst/>
                <a:latin typeface="微软雅黑" panose="020B0503020204020204" pitchFamily="34" charset="-122"/>
                <a:ea typeface="微软雅黑" panose="020B0503020204020204" pitchFamily="34" charset="-122"/>
                <a:cs typeface="Calibri" panose="020F0502020204030204" pitchFamily="34" charset="0"/>
              </a:rPr>
              <a:t>创建，公司产品主要专注于账号安全和数据安全应用方向，</a:t>
            </a:r>
            <a:r>
              <a:rPr lang="zh-CN" altLang="en-US" dirty="0" smtClean="0">
                <a:latin typeface="微软雅黑" panose="020B0503020204020204" pitchFamily="34" charset="-122"/>
                <a:ea typeface="微软雅黑" panose="020B0503020204020204" pitchFamily="34" charset="-122"/>
                <a:cs typeface="Calibri" panose="020F0502020204030204" pitchFamily="34" charset="0"/>
              </a:rPr>
              <a:t>现有员工</a:t>
            </a:r>
            <a:r>
              <a:rPr lang="en-US" altLang="zh-CN" dirty="0" smtClean="0">
                <a:latin typeface="微软雅黑" panose="020B0503020204020204" pitchFamily="34" charset="-122"/>
                <a:ea typeface="微软雅黑" panose="020B0503020204020204" pitchFamily="34" charset="-122"/>
                <a:cs typeface="Calibri" panose="020F0502020204030204" pitchFamily="34" charset="0"/>
              </a:rPr>
              <a:t>12</a:t>
            </a:r>
            <a:r>
              <a:rPr lang="zh-CN" altLang="en-US" dirty="0" smtClean="0">
                <a:latin typeface="微软雅黑" panose="020B0503020204020204" pitchFamily="34" charset="-122"/>
                <a:ea typeface="微软雅黑" panose="020B0503020204020204" pitchFamily="34" charset="-122"/>
                <a:cs typeface="Calibri" panose="020F0502020204030204" pitchFamily="34" charset="0"/>
              </a:rPr>
              <a:t>人，总部位于浙江省嘉兴市。</a:t>
            </a:r>
            <a:endParaRPr kumimoji="0" lang="en-US" altLang="zh-CN" b="0" i="0" u="none" strike="noStrike" cap="none" normalizeH="0" baseline="0" dirty="0" smtClean="0">
              <a:ln>
                <a:noFill/>
              </a:ln>
              <a:effectLst/>
              <a:latin typeface="微软雅黑" panose="020B0503020204020204" pitchFamily="34" charset="-122"/>
              <a:ea typeface="微软雅黑" panose="020B0503020204020204" pitchFamily="34" charset="-122"/>
              <a:cs typeface="Calibri" panose="020F0502020204030204" pitchFamily="34" charset="0"/>
            </a:endParaRPr>
          </a:p>
        </p:txBody>
      </p:sp>
      <p:sp>
        <p:nvSpPr>
          <p:cNvPr id="40" name="矩形 26"/>
          <p:cNvSpPr/>
          <p:nvPr/>
        </p:nvSpPr>
        <p:spPr bwMode="auto">
          <a:xfrm>
            <a:off x="455152" y="126829"/>
            <a:ext cx="80231" cy="556606"/>
          </a:xfrm>
          <a:prstGeom prst="rect">
            <a:avLst/>
          </a:prstGeom>
          <a:solidFill>
            <a:srgbClr val="0070C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buFont typeface="Arial" panose="020B0604020202020204" pitchFamily="34" charset="0"/>
              <a:buNone/>
            </a:pPr>
            <a:endParaRPr lang="zh-CN" altLang="en-US" kern="0">
              <a:solidFill>
                <a:schemeClr val="tx1">
                  <a:lumMod val="75000"/>
                  <a:lumOff val="25000"/>
                </a:schemeClr>
              </a:solidFill>
              <a:latin typeface="Arial" panose="020B0604020202020204" pitchFamily="34" charset="0"/>
              <a:ea typeface="宋体" panose="02010600030101010101" pitchFamily="2" charset="-122"/>
              <a:cs typeface="Helvetica Neue"/>
              <a:sym typeface="Helvetica Neue"/>
            </a:endParaRP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8974" y="2695989"/>
            <a:ext cx="3614476" cy="3640525"/>
          </a:xfrm>
          <a:prstGeom prst="rect">
            <a:avLst/>
          </a:prstGeom>
        </p:spPr>
      </p:pic>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0211" y="2695989"/>
            <a:ext cx="4631805" cy="3640525"/>
          </a:xfrm>
          <a:prstGeom prst="rect">
            <a:avLst/>
          </a:prstGeom>
        </p:spPr>
      </p:pic>
    </p:spTree>
    <p:extLst>
      <p:ext uri="{BB962C8B-B14F-4D97-AF65-F5344CB8AC3E}">
        <p14:creationId xmlns:p14="http://schemas.microsoft.com/office/powerpoint/2010/main" val="1815473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p:cNvSpPr txBox="1"/>
          <p:nvPr/>
        </p:nvSpPr>
        <p:spPr>
          <a:xfrm>
            <a:off x="595574" y="126829"/>
            <a:ext cx="850392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smtClean="0">
                <a:solidFill>
                  <a:srgbClr val="0070C0"/>
                </a:solidFill>
                <a:latin typeface="微软雅黑" panose="020B0503020204020204" pitchFamily="34" charset="-122"/>
                <a:ea typeface="微软雅黑" panose="020B0503020204020204" pitchFamily="34" charset="-122"/>
              </a:rPr>
              <a:t>公司动态</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8334008" y="1524000"/>
            <a:ext cx="3572242" cy="4743111"/>
            <a:chOff x="7102929" y="2339736"/>
            <a:chExt cx="4601028" cy="4409407"/>
          </a:xfrm>
        </p:grpSpPr>
        <p:sp>
          <p:nvSpPr>
            <p:cNvPr id="31" name="矩形 30"/>
            <p:cNvSpPr/>
            <p:nvPr/>
          </p:nvSpPr>
          <p:spPr>
            <a:xfrm>
              <a:off x="7102929" y="2339736"/>
              <a:ext cx="4601028" cy="440940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7259025" y="5058652"/>
              <a:ext cx="4266225" cy="1444691"/>
            </a:xfrm>
            <a:prstGeom prst="rect">
              <a:avLst/>
            </a:prstGeom>
          </p:spPr>
          <p:txBody>
            <a:bodyPr wrap="square">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浙江清华长三角研究院</a:t>
              </a:r>
              <a:r>
                <a:rPr lang="zh-CN" altLang="en-US" sz="1200" dirty="0">
                  <a:latin typeface="微软雅黑" panose="020B0503020204020204" pitchFamily="34" charset="-122"/>
                  <a:ea typeface="微软雅黑" panose="020B0503020204020204" pitchFamily="34" charset="-122"/>
                </a:rPr>
                <a:t>是习近平</a:t>
              </a:r>
              <a:r>
                <a:rPr lang="zh-CN" altLang="en-US" sz="1200" dirty="0" smtClean="0">
                  <a:latin typeface="微软雅黑" panose="020B0503020204020204" pitchFamily="34" charset="-122"/>
                  <a:ea typeface="微软雅黑" panose="020B0503020204020204" pitchFamily="34" charset="-122"/>
                </a:rPr>
                <a:t>主席倡导成立</a:t>
              </a:r>
              <a:r>
                <a:rPr lang="zh-CN" altLang="en-US" sz="1200" dirty="0">
                  <a:latin typeface="微软雅黑" panose="020B0503020204020204" pitchFamily="34" charset="-122"/>
                  <a:ea typeface="微软雅黑" panose="020B0503020204020204" pitchFamily="34" charset="-122"/>
                </a:rPr>
                <a:t>，由浙江省人民政府与清华大学联合组建的研究机构，是一家实行企业化管理的事业单位，研究院专注于开展科技创新、技术服务、人才培养和高新技术产业化工作，推动长三角地区经济社会发展方式转变。</a:t>
              </a:r>
            </a:p>
          </p:txBody>
        </p:sp>
        <p:pic>
          <p:nvPicPr>
            <p:cNvPr id="34" name="图片 33"/>
            <p:cNvPicPr>
              <a:picLocks noChangeAspect="1"/>
            </p:cNvPicPr>
            <p:nvPr/>
          </p:nvPicPr>
          <p:blipFill>
            <a:blip r:embed="rId2"/>
            <a:stretch>
              <a:fillRect/>
            </a:stretch>
          </p:blipFill>
          <p:spPr>
            <a:xfrm>
              <a:off x="7259025" y="4020457"/>
              <a:ext cx="4154646" cy="922305"/>
            </a:xfrm>
            <a:prstGeom prst="rect">
              <a:avLst/>
            </a:prstGeom>
          </p:spPr>
        </p:pic>
        <p:sp>
          <p:nvSpPr>
            <p:cNvPr id="35" name="矩形 34"/>
            <p:cNvSpPr/>
            <p:nvPr/>
          </p:nvSpPr>
          <p:spPr>
            <a:xfrm>
              <a:off x="7259024" y="2554395"/>
              <a:ext cx="4266225" cy="1244634"/>
            </a:xfrm>
            <a:prstGeom prst="rect">
              <a:avLst/>
            </a:prstGeom>
          </p:spPr>
          <p:txBody>
            <a:bodyPr wrap="square">
              <a:spAutoFit/>
            </a:bodyPr>
            <a:lstStyle/>
            <a:p>
              <a:pPr lvl="0" eaLnBrk="0" fontAlgn="base" hangingPunct="0">
                <a:lnSpc>
                  <a:spcPct val="150000"/>
                </a:lnSpc>
                <a:spcBef>
                  <a:spcPct val="0"/>
                </a:spcBef>
                <a:spcAft>
                  <a:spcPct val="0"/>
                </a:spcAft>
              </a:pPr>
              <a:r>
                <a:rPr lang="zh-CN" altLang="en-US" b="1" dirty="0" smtClean="0">
                  <a:solidFill>
                    <a:schemeClr val="accent5">
                      <a:lumMod val="75000"/>
                    </a:schemeClr>
                  </a:solidFill>
                  <a:latin typeface="微软雅黑" panose="020B0503020204020204" pitchFamily="34" charset="-122"/>
                  <a:ea typeface="微软雅黑" panose="020B0503020204020204" pitchFamily="34" charset="-122"/>
                  <a:cs typeface="Calibri" panose="020F0502020204030204" pitchFamily="34" charset="0"/>
                </a:rPr>
                <a:t>浩</a:t>
              </a:r>
              <a:r>
                <a:rPr lang="zh-CN" altLang="en-US" b="1" dirty="0">
                  <a:solidFill>
                    <a:schemeClr val="accent5">
                      <a:lumMod val="75000"/>
                    </a:schemeClr>
                  </a:solidFill>
                  <a:latin typeface="微软雅黑" panose="020B0503020204020204" pitchFamily="34" charset="-122"/>
                  <a:ea typeface="微软雅黑" panose="020B0503020204020204" pitchFamily="34" charset="-122"/>
                  <a:cs typeface="Calibri" panose="020F0502020204030204" pitchFamily="34" charset="0"/>
                </a:rPr>
                <a:t>安信息与浙江清华长三角研究院联合成立“</a:t>
              </a:r>
              <a:r>
                <a:rPr lang="zh-CN" altLang="en-US" b="1" dirty="0" smtClean="0">
                  <a:solidFill>
                    <a:schemeClr val="accent5">
                      <a:lumMod val="75000"/>
                    </a:schemeClr>
                  </a:solidFill>
                  <a:latin typeface="微软雅黑" panose="020B0503020204020204" pitchFamily="34" charset="-122"/>
                  <a:ea typeface="微软雅黑" panose="020B0503020204020204" pitchFamily="34" charset="-122"/>
                  <a:cs typeface="Calibri" panose="020F0502020204030204" pitchFamily="34" charset="0"/>
                </a:rPr>
                <a:t>浙江清华长三角研究院信息安全</a:t>
              </a:r>
              <a:r>
                <a:rPr lang="zh-CN" altLang="en-US" b="1" dirty="0">
                  <a:solidFill>
                    <a:schemeClr val="accent5">
                      <a:lumMod val="75000"/>
                    </a:schemeClr>
                  </a:solidFill>
                  <a:latin typeface="微软雅黑" panose="020B0503020204020204" pitchFamily="34" charset="-122"/>
                  <a:ea typeface="微软雅黑" panose="020B0503020204020204" pitchFamily="34" charset="-122"/>
                  <a:cs typeface="Calibri" panose="020F0502020204030204" pitchFamily="34" charset="0"/>
                </a:rPr>
                <a:t>研究</a:t>
              </a:r>
              <a:r>
                <a:rPr lang="zh-CN" altLang="en-US" b="1" dirty="0" smtClean="0">
                  <a:solidFill>
                    <a:schemeClr val="accent5">
                      <a:lumMod val="75000"/>
                    </a:schemeClr>
                  </a:solidFill>
                  <a:latin typeface="微软雅黑" panose="020B0503020204020204" pitchFamily="34" charset="-122"/>
                  <a:ea typeface="微软雅黑" panose="020B0503020204020204" pitchFamily="34" charset="-122"/>
                  <a:cs typeface="Calibri" panose="020F0502020204030204" pitchFamily="34" charset="0"/>
                </a:rPr>
                <a:t>中心</a:t>
              </a:r>
              <a:r>
                <a:rPr lang="zh-CN" altLang="en-US" b="1" dirty="0" smtClean="0">
                  <a:solidFill>
                    <a:schemeClr val="accent5">
                      <a:lumMod val="75000"/>
                    </a:schemeClr>
                  </a:solidFill>
                  <a:latin typeface="微软雅黑" panose="020B0503020204020204" pitchFamily="34" charset="-122"/>
                  <a:ea typeface="微软雅黑" panose="020B0503020204020204" pitchFamily="34" charset="-122"/>
                  <a:cs typeface="Calibri" panose="020F0502020204030204" pitchFamily="34" charset="0"/>
                </a:rPr>
                <a:t>”</a:t>
              </a:r>
              <a:endParaRPr lang="en-US" altLang="zh-CN" dirty="0">
                <a:solidFill>
                  <a:schemeClr val="accent5">
                    <a:lumMod val="7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grpSp>
      <p:grpSp>
        <p:nvGrpSpPr>
          <p:cNvPr id="2" name="组合 1"/>
          <p:cNvGrpSpPr/>
          <p:nvPr/>
        </p:nvGrpSpPr>
        <p:grpSpPr>
          <a:xfrm>
            <a:off x="4355194" y="1524000"/>
            <a:ext cx="3591346" cy="4743111"/>
            <a:chOff x="495268" y="2339736"/>
            <a:chExt cx="4601028" cy="4409407"/>
          </a:xfrm>
        </p:grpSpPr>
        <p:sp>
          <p:nvSpPr>
            <p:cNvPr id="36" name="矩形 35"/>
            <p:cNvSpPr/>
            <p:nvPr/>
          </p:nvSpPr>
          <p:spPr>
            <a:xfrm>
              <a:off x="495268" y="2339736"/>
              <a:ext cx="4601028" cy="440940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595574" y="5118919"/>
              <a:ext cx="4266225" cy="1167692"/>
            </a:xfrm>
            <a:prstGeom prst="rect">
              <a:avLst/>
            </a:prstGeom>
          </p:spPr>
          <p:txBody>
            <a:bodyPr wrap="square">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国家</a:t>
              </a:r>
              <a:r>
                <a:rPr lang="zh-CN" altLang="en-US" sz="1200" b="1" dirty="0">
                  <a:latin typeface="微软雅黑" panose="020B0503020204020204" pitchFamily="34" charset="-122"/>
                  <a:ea typeface="微软雅黑" panose="020B0503020204020204" pitchFamily="34" charset="-122"/>
                </a:rPr>
                <a:t>信息技术安全</a:t>
              </a:r>
              <a:r>
                <a:rPr lang="zh-CN" altLang="en-US" sz="1200" b="1" dirty="0" smtClean="0">
                  <a:latin typeface="微软雅黑" panose="020B0503020204020204" pitchFamily="34" charset="-122"/>
                  <a:ea typeface="微软雅黑" panose="020B0503020204020204" pitchFamily="34" charset="-122"/>
                </a:rPr>
                <a:t>研究中心</a:t>
              </a:r>
              <a:r>
                <a:rPr lang="zh-CN" altLang="en-US" sz="1200" dirty="0" smtClean="0">
                  <a:latin typeface="微软雅黑" panose="020B0503020204020204" pitchFamily="34" charset="-122"/>
                  <a:ea typeface="微软雅黑" panose="020B0503020204020204" pitchFamily="34" charset="-122"/>
                </a:rPr>
                <a:t>是</a:t>
              </a:r>
              <a:r>
                <a:rPr lang="zh-CN" altLang="en-US" sz="1200" dirty="0">
                  <a:latin typeface="微软雅黑" panose="020B0503020204020204" pitchFamily="34" charset="-122"/>
                  <a:ea typeface="微软雅黑" panose="020B0503020204020204" pitchFamily="34" charset="-122"/>
                </a:rPr>
                <a:t>经中央编制委员会批准组建的从事信息安全核心技术研究、为国家信息安全保障服务的科研</a:t>
              </a:r>
              <a:r>
                <a:rPr lang="zh-CN" altLang="en-US" sz="1200" dirty="0" smtClean="0">
                  <a:latin typeface="微软雅黑" panose="020B0503020204020204" pitchFamily="34" charset="-122"/>
                  <a:ea typeface="微软雅黑" panose="020B0503020204020204" pitchFamily="34" charset="-122"/>
                </a:rPr>
                <a:t>单位，</a:t>
              </a:r>
              <a:r>
                <a:rPr lang="zh-CN" altLang="en-US" sz="1200" dirty="0">
                  <a:latin typeface="微软雅黑" panose="020B0503020204020204" pitchFamily="34" charset="-122"/>
                  <a:ea typeface="微软雅黑" panose="020B0503020204020204" pitchFamily="34" charset="-122"/>
                </a:rPr>
                <a:t>国家确定的信息安全风险评估专控队伍，是公安部指定的信息安全等级保护测评</a:t>
              </a:r>
              <a:r>
                <a:rPr lang="zh-CN" altLang="en-US" sz="1200" dirty="0" smtClean="0">
                  <a:latin typeface="微软雅黑" panose="020B0503020204020204" pitchFamily="34" charset="-122"/>
                  <a:ea typeface="微软雅黑" panose="020B0503020204020204" pitchFamily="34" charset="-122"/>
                </a:rPr>
                <a:t>单位。</a:t>
              </a:r>
              <a:endParaRPr lang="zh-CN" altLang="en-US" sz="1200" dirty="0">
                <a:latin typeface="微软雅黑" panose="020B0503020204020204" pitchFamily="34" charset="-122"/>
                <a:ea typeface="微软雅黑" panose="020B0503020204020204" pitchFamily="34" charset="-122"/>
              </a:endParaRPr>
            </a:p>
          </p:txBody>
        </p:sp>
        <p:sp>
          <p:nvSpPr>
            <p:cNvPr id="38" name="矩形 37"/>
            <p:cNvSpPr/>
            <p:nvPr/>
          </p:nvSpPr>
          <p:spPr>
            <a:xfrm>
              <a:off x="651363" y="2554395"/>
              <a:ext cx="4266225" cy="1338828"/>
            </a:xfrm>
            <a:prstGeom prst="rect">
              <a:avLst/>
            </a:prstGeom>
          </p:spPr>
          <p:txBody>
            <a:bodyPr wrap="square">
              <a:spAutoFit/>
            </a:bodyPr>
            <a:lstStyle/>
            <a:p>
              <a:pPr lvl="0" eaLnBrk="0" fontAlgn="base" hangingPunct="0">
                <a:lnSpc>
                  <a:spcPct val="150000"/>
                </a:lnSpc>
                <a:spcBef>
                  <a:spcPct val="0"/>
                </a:spcBef>
                <a:spcAft>
                  <a:spcPct val="0"/>
                </a:spcAft>
              </a:pPr>
              <a:r>
                <a:rPr lang="zh-CN" altLang="en-US" b="1" dirty="0" smtClean="0">
                  <a:solidFill>
                    <a:schemeClr val="accent5">
                      <a:lumMod val="75000"/>
                    </a:schemeClr>
                  </a:solidFill>
                  <a:latin typeface="微软雅黑" panose="020B0503020204020204" pitchFamily="34" charset="-122"/>
                  <a:ea typeface="微软雅黑" panose="020B0503020204020204" pitchFamily="34" charset="-122"/>
                  <a:cs typeface="Calibri" panose="020F0502020204030204" pitchFamily="34" charset="0"/>
                </a:rPr>
                <a:t>浩</a:t>
              </a:r>
              <a:r>
                <a:rPr lang="zh-CN" altLang="en-US" b="1" dirty="0">
                  <a:solidFill>
                    <a:schemeClr val="accent5">
                      <a:lumMod val="75000"/>
                    </a:schemeClr>
                  </a:solidFill>
                  <a:latin typeface="微软雅黑" panose="020B0503020204020204" pitchFamily="34" charset="-122"/>
                  <a:ea typeface="微软雅黑" panose="020B0503020204020204" pitchFamily="34" charset="-122"/>
                  <a:cs typeface="Calibri" panose="020F0502020204030204" pitchFamily="34" charset="0"/>
                </a:rPr>
                <a:t>安</a:t>
              </a:r>
              <a:r>
                <a:rPr lang="zh-CN" altLang="en-US" b="1" dirty="0" smtClean="0">
                  <a:solidFill>
                    <a:schemeClr val="accent5">
                      <a:lumMod val="75000"/>
                    </a:schemeClr>
                  </a:solidFill>
                  <a:latin typeface="微软雅黑" panose="020B0503020204020204" pitchFamily="34" charset="-122"/>
                  <a:ea typeface="微软雅黑" panose="020B0503020204020204" pitchFamily="34" charset="-122"/>
                  <a:cs typeface="Calibri" panose="020F0502020204030204" pitchFamily="34" charset="0"/>
                </a:rPr>
                <a:t>信息作为主要支撑方参与国家信息技术安全研究中心的金融行业账号安全研究课题</a:t>
              </a:r>
              <a:endParaRPr lang="en-US" altLang="zh-CN" dirty="0">
                <a:solidFill>
                  <a:schemeClr val="accent5">
                    <a:lumMod val="7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pic>
          <p:nvPicPr>
            <p:cNvPr id="39" name="图片 38"/>
            <p:cNvPicPr>
              <a:picLocks noChangeAspect="1"/>
            </p:cNvPicPr>
            <p:nvPr/>
          </p:nvPicPr>
          <p:blipFill>
            <a:blip r:embed="rId3"/>
            <a:stretch>
              <a:fillRect/>
            </a:stretch>
          </p:blipFill>
          <p:spPr>
            <a:xfrm>
              <a:off x="728414" y="4157860"/>
              <a:ext cx="4133385" cy="774298"/>
            </a:xfrm>
            <a:prstGeom prst="rect">
              <a:avLst/>
            </a:prstGeom>
          </p:spPr>
        </p:pic>
      </p:grpSp>
      <p:sp>
        <p:nvSpPr>
          <p:cNvPr id="40" name="矩形 26"/>
          <p:cNvSpPr/>
          <p:nvPr/>
        </p:nvSpPr>
        <p:spPr bwMode="auto">
          <a:xfrm>
            <a:off x="455152" y="126829"/>
            <a:ext cx="80231" cy="556606"/>
          </a:xfrm>
          <a:prstGeom prst="rect">
            <a:avLst/>
          </a:prstGeom>
          <a:solidFill>
            <a:srgbClr val="0070C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buFont typeface="Arial" panose="020B0604020202020204" pitchFamily="34" charset="0"/>
              <a:buNone/>
            </a:pPr>
            <a:endParaRPr lang="zh-CN" altLang="en-US" kern="0">
              <a:solidFill>
                <a:schemeClr val="tx1">
                  <a:lumMod val="75000"/>
                  <a:lumOff val="25000"/>
                </a:schemeClr>
              </a:solidFill>
              <a:latin typeface="Arial" panose="020B0604020202020204" pitchFamily="34" charset="0"/>
              <a:ea typeface="宋体" panose="02010600030101010101" pitchFamily="2" charset="-122"/>
              <a:cs typeface="Helvetica Neue"/>
              <a:sym typeface="Helvetica Neue"/>
            </a:endParaRPr>
          </a:p>
        </p:txBody>
      </p:sp>
      <p:grpSp>
        <p:nvGrpSpPr>
          <p:cNvPr id="15" name="组合 14"/>
          <p:cNvGrpSpPr/>
          <p:nvPr/>
        </p:nvGrpSpPr>
        <p:grpSpPr>
          <a:xfrm>
            <a:off x="376380" y="1523999"/>
            <a:ext cx="3591346" cy="4743111"/>
            <a:chOff x="495268" y="2339736"/>
            <a:chExt cx="4601028" cy="4409407"/>
          </a:xfrm>
        </p:grpSpPr>
        <p:sp>
          <p:nvSpPr>
            <p:cNvPr id="16" name="矩形 15"/>
            <p:cNvSpPr/>
            <p:nvPr/>
          </p:nvSpPr>
          <p:spPr>
            <a:xfrm>
              <a:off x="495268" y="2339736"/>
              <a:ext cx="4601028" cy="440940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95574" y="5180018"/>
              <a:ext cx="4266226" cy="1373390"/>
            </a:xfrm>
            <a:prstGeom prst="rect">
              <a:avLst/>
            </a:prstGeom>
          </p:spPr>
          <p:txBody>
            <a:bodyPr wrap="square">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“创新嘉兴</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精英引领计划”</a:t>
              </a:r>
              <a:r>
                <a:rPr lang="zh-CN" altLang="en-US" sz="1200" dirty="0">
                  <a:latin typeface="微软雅黑" panose="020B0503020204020204" pitchFamily="34" charset="-122"/>
                  <a:ea typeface="微软雅黑" panose="020B0503020204020204" pitchFamily="34" charset="-122"/>
                </a:rPr>
                <a:t>是针对嘉兴市创业创新领军人才的一个引进培养计划。列入“创新嘉兴</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精英引领计划”的嘉兴市创业</a:t>
              </a:r>
              <a:r>
                <a:rPr lang="zh-CN" altLang="en-US" sz="1200" dirty="0" smtClean="0">
                  <a:latin typeface="微软雅黑" panose="020B0503020204020204" pitchFamily="34" charset="-122"/>
                  <a:ea typeface="微软雅黑" panose="020B0503020204020204" pitchFamily="34" charset="-122"/>
                </a:rPr>
                <a:t>创新项目和领军</a:t>
              </a:r>
              <a:r>
                <a:rPr lang="zh-CN" altLang="en-US" sz="1200" dirty="0">
                  <a:latin typeface="微软雅黑" panose="020B0503020204020204" pitchFamily="34" charset="-122"/>
                  <a:ea typeface="微软雅黑" panose="020B0503020204020204" pitchFamily="34" charset="-122"/>
                </a:rPr>
                <a:t>人才，可享受嘉兴市委、市</a:t>
              </a:r>
              <a:r>
                <a:rPr lang="zh-CN" altLang="en-US" sz="1200" dirty="0" smtClean="0">
                  <a:latin typeface="微软雅黑" panose="020B0503020204020204" pitchFamily="34" charset="-122"/>
                  <a:ea typeface="微软雅黑" panose="020B0503020204020204" pitchFamily="34" charset="-122"/>
                </a:rPr>
                <a:t>人民政府提供的各项引才优待政策。</a:t>
              </a:r>
              <a:endParaRPr lang="zh-CN" altLang="en-US" sz="1200" dirty="0">
                <a:latin typeface="微软雅黑" panose="020B0503020204020204" pitchFamily="34" charset="-122"/>
                <a:ea typeface="微软雅黑" panose="020B0503020204020204" pitchFamily="34" charset="-122"/>
              </a:endParaRPr>
            </a:p>
          </p:txBody>
        </p:sp>
        <p:sp>
          <p:nvSpPr>
            <p:cNvPr id="18" name="矩形 17"/>
            <p:cNvSpPr/>
            <p:nvPr/>
          </p:nvSpPr>
          <p:spPr>
            <a:xfrm>
              <a:off x="651362" y="2554395"/>
              <a:ext cx="4266226" cy="1244634"/>
            </a:xfrm>
            <a:prstGeom prst="rect">
              <a:avLst/>
            </a:prstGeom>
          </p:spPr>
          <p:txBody>
            <a:bodyPr wrap="square">
              <a:spAutoFit/>
            </a:bodyPr>
            <a:lstStyle/>
            <a:p>
              <a:pPr lvl="0" eaLnBrk="0" fontAlgn="base" hangingPunct="0">
                <a:lnSpc>
                  <a:spcPct val="150000"/>
                </a:lnSpc>
                <a:spcBef>
                  <a:spcPct val="0"/>
                </a:spcBef>
                <a:spcAft>
                  <a:spcPct val="0"/>
                </a:spcAft>
              </a:pPr>
              <a:r>
                <a:rPr lang="zh-CN" altLang="en-US" b="1" dirty="0" smtClean="0">
                  <a:solidFill>
                    <a:schemeClr val="accent5">
                      <a:lumMod val="75000"/>
                    </a:schemeClr>
                  </a:solidFill>
                  <a:latin typeface="微软雅黑" panose="020B0503020204020204" pitchFamily="34" charset="-122"/>
                  <a:ea typeface="微软雅黑" panose="020B0503020204020204" pitchFamily="34" charset="-122"/>
                  <a:cs typeface="Calibri" panose="020F0502020204030204" pitchFamily="34" charset="0"/>
                </a:rPr>
                <a:t>浩</a:t>
              </a:r>
              <a:r>
                <a:rPr lang="zh-CN" altLang="en-US" b="1" dirty="0">
                  <a:solidFill>
                    <a:schemeClr val="accent5">
                      <a:lumMod val="75000"/>
                    </a:schemeClr>
                  </a:solidFill>
                  <a:latin typeface="微软雅黑" panose="020B0503020204020204" pitchFamily="34" charset="-122"/>
                  <a:ea typeface="微软雅黑" panose="020B0503020204020204" pitchFamily="34" charset="-122"/>
                  <a:cs typeface="Calibri" panose="020F0502020204030204" pitchFamily="34" charset="0"/>
                </a:rPr>
                <a:t>安</a:t>
              </a:r>
              <a:r>
                <a:rPr lang="zh-CN" altLang="en-US" b="1" dirty="0" smtClean="0">
                  <a:solidFill>
                    <a:schemeClr val="accent5">
                      <a:lumMod val="75000"/>
                    </a:schemeClr>
                  </a:solidFill>
                  <a:latin typeface="微软雅黑" panose="020B0503020204020204" pitchFamily="34" charset="-122"/>
                  <a:ea typeface="微软雅黑" panose="020B0503020204020204" pitchFamily="34" charset="-122"/>
                  <a:cs typeface="Calibri" panose="020F0502020204030204" pitchFamily="34" charset="0"/>
                </a:rPr>
                <a:t>信息入选浙江嘉兴“菁英引领”计划，获得政府政策优待和资金补助。</a:t>
              </a:r>
              <a:endParaRPr lang="en-US" altLang="zh-CN" dirty="0">
                <a:solidFill>
                  <a:schemeClr val="accent5">
                    <a:lumMod val="7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grpSp>
      <p:pic>
        <p:nvPicPr>
          <p:cNvPr id="4" name="图片 3"/>
          <p:cNvPicPr>
            <a:picLocks noChangeAspect="1"/>
          </p:cNvPicPr>
          <p:nvPr/>
        </p:nvPicPr>
        <p:blipFill>
          <a:blip r:embed="rId4"/>
          <a:stretch>
            <a:fillRect/>
          </a:stretch>
        </p:blipFill>
        <p:spPr>
          <a:xfrm>
            <a:off x="454674" y="3127543"/>
            <a:ext cx="3200059" cy="1241144"/>
          </a:xfrm>
          <a:prstGeom prst="rect">
            <a:avLst/>
          </a:prstGeom>
        </p:spPr>
      </p:pic>
      <p:sp>
        <p:nvSpPr>
          <p:cNvPr id="6" name="矩形 5"/>
          <p:cNvSpPr/>
          <p:nvPr/>
        </p:nvSpPr>
        <p:spPr>
          <a:xfrm>
            <a:off x="1386892" y="950869"/>
            <a:ext cx="1335622" cy="584775"/>
          </a:xfrm>
          <a:prstGeom prst="rect">
            <a:avLst/>
          </a:prstGeom>
          <a:noFill/>
        </p:spPr>
        <p:txBody>
          <a:bodyPr wrap="none" lIns="91440" tIns="45720" rIns="91440" bIns="45720">
            <a:spAutoFit/>
          </a:bodyPr>
          <a:lstStyle/>
          <a:p>
            <a:pPr algn="ctr"/>
            <a:r>
              <a:rPr lang="en-US" altLang="zh-CN" sz="3200" b="1" cap="none" spc="0" dirty="0" smtClean="0">
                <a:ln w="0"/>
                <a:solidFill>
                  <a:schemeClr val="accent5"/>
                </a:solidFill>
                <a:effectLst>
                  <a:outerShdw blurRad="38100" dist="25400" dir="5400000" algn="ctr" rotWithShape="0">
                    <a:srgbClr val="6E747A">
                      <a:alpha val="43000"/>
                    </a:srgbClr>
                  </a:outerShdw>
                </a:effectLst>
              </a:rPr>
              <a:t>2018.2</a:t>
            </a:r>
            <a:endParaRPr lang="zh-CN" altLang="en-US" sz="3200" b="1" cap="none" spc="0" dirty="0">
              <a:ln w="0"/>
              <a:solidFill>
                <a:schemeClr val="accent5"/>
              </a:solidFill>
              <a:effectLst>
                <a:outerShdw blurRad="38100" dist="25400" dir="5400000" algn="ctr" rotWithShape="0">
                  <a:srgbClr val="6E747A">
                    <a:alpha val="43000"/>
                  </a:srgbClr>
                </a:outerShdw>
              </a:effectLst>
            </a:endParaRPr>
          </a:p>
        </p:txBody>
      </p:sp>
      <p:sp>
        <p:nvSpPr>
          <p:cNvPr id="22" name="矩形 21"/>
          <p:cNvSpPr/>
          <p:nvPr/>
        </p:nvSpPr>
        <p:spPr>
          <a:xfrm>
            <a:off x="5430684" y="939224"/>
            <a:ext cx="1335622" cy="584775"/>
          </a:xfrm>
          <a:prstGeom prst="rect">
            <a:avLst/>
          </a:prstGeom>
          <a:noFill/>
        </p:spPr>
        <p:txBody>
          <a:bodyPr wrap="none" lIns="91440" tIns="45720" rIns="91440" bIns="45720">
            <a:spAutoFit/>
          </a:bodyPr>
          <a:lstStyle/>
          <a:p>
            <a:pPr algn="ctr"/>
            <a:r>
              <a:rPr lang="en-US" altLang="zh-CN" sz="3200" b="1" cap="none" spc="0" dirty="0" smtClean="0">
                <a:ln w="0"/>
                <a:solidFill>
                  <a:schemeClr val="accent5"/>
                </a:solidFill>
                <a:effectLst>
                  <a:outerShdw blurRad="38100" dist="25400" dir="5400000" algn="ctr" rotWithShape="0">
                    <a:srgbClr val="6E747A">
                      <a:alpha val="43000"/>
                    </a:srgbClr>
                  </a:outerShdw>
                </a:effectLst>
              </a:rPr>
              <a:t>2018.2</a:t>
            </a:r>
            <a:endParaRPr lang="zh-CN" altLang="en-US" sz="3200" b="1" cap="none" spc="0" dirty="0">
              <a:ln w="0"/>
              <a:solidFill>
                <a:schemeClr val="accent5"/>
              </a:solidFill>
              <a:effectLst>
                <a:outerShdw blurRad="38100" dist="25400" dir="5400000" algn="ctr" rotWithShape="0">
                  <a:srgbClr val="6E747A">
                    <a:alpha val="43000"/>
                  </a:srgbClr>
                </a:outerShdw>
              </a:effectLst>
            </a:endParaRPr>
          </a:p>
        </p:txBody>
      </p:sp>
      <p:sp>
        <p:nvSpPr>
          <p:cNvPr id="23" name="矩形 22"/>
          <p:cNvSpPr/>
          <p:nvPr/>
        </p:nvSpPr>
        <p:spPr>
          <a:xfrm>
            <a:off x="9474476" y="939224"/>
            <a:ext cx="1335622" cy="584775"/>
          </a:xfrm>
          <a:prstGeom prst="rect">
            <a:avLst/>
          </a:prstGeom>
          <a:noFill/>
        </p:spPr>
        <p:txBody>
          <a:bodyPr wrap="none" lIns="91440" tIns="45720" rIns="91440" bIns="45720">
            <a:spAutoFit/>
          </a:bodyPr>
          <a:lstStyle/>
          <a:p>
            <a:pPr algn="ctr"/>
            <a:r>
              <a:rPr lang="en-US" altLang="zh-CN" sz="3200" b="1" cap="none" spc="0" dirty="0" smtClean="0">
                <a:ln w="0"/>
                <a:solidFill>
                  <a:schemeClr val="accent5"/>
                </a:solidFill>
                <a:effectLst>
                  <a:outerShdw blurRad="38100" dist="25400" dir="5400000" algn="ctr" rotWithShape="0">
                    <a:srgbClr val="6E747A">
                      <a:alpha val="43000"/>
                    </a:srgbClr>
                  </a:outerShdw>
                </a:effectLst>
              </a:rPr>
              <a:t>2018.3</a:t>
            </a:r>
            <a:endParaRPr lang="zh-CN" altLang="en-US" sz="3200" b="1" cap="none" spc="0" dirty="0">
              <a:ln w="0"/>
              <a:solidFill>
                <a:schemeClr val="accent5"/>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634593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7"/>
          <p:cNvSpPr txBox="1"/>
          <p:nvPr/>
        </p:nvSpPr>
        <p:spPr>
          <a:xfrm>
            <a:off x="683079" y="146323"/>
            <a:ext cx="12061371" cy="584775"/>
          </a:xfrm>
          <a:prstGeom prst="rect">
            <a:avLst/>
          </a:prstGeom>
          <a:noFill/>
        </p:spPr>
        <p:txBody>
          <a:bodyPr wrap="square" rtlCol="0">
            <a:spAutoFit/>
          </a:bodyPr>
          <a:lstStyle>
            <a:defPPr>
              <a:defRPr lang="en-US"/>
            </a:defPPr>
            <a:lvl1pPr>
              <a:defRPr sz="3200" b="1">
                <a:solidFill>
                  <a:srgbClr val="0070C0"/>
                </a:solidFill>
                <a:latin typeface="微软雅黑" panose="020B0503020204020204" pitchFamily="34" charset="-122"/>
                <a:ea typeface="微软雅黑" panose="020B0503020204020204" pitchFamily="34" charset="-122"/>
              </a:defRPr>
            </a:lvl1pPr>
          </a:lstStyle>
          <a:p>
            <a:r>
              <a:rPr lang="zh-CN" altLang="en-US" dirty="0" smtClean="0"/>
              <a:t>公司产品</a:t>
            </a:r>
            <a:endParaRPr lang="zh-CN" altLang="en-US" dirty="0"/>
          </a:p>
        </p:txBody>
      </p:sp>
      <p:sp>
        <p:nvSpPr>
          <p:cNvPr id="9" name="Rectangle 2"/>
          <p:cNvSpPr>
            <a:spLocks noChangeArrowheads="1"/>
          </p:cNvSpPr>
          <p:nvPr/>
        </p:nvSpPr>
        <p:spPr bwMode="auto">
          <a:xfrm>
            <a:off x="455152" y="954148"/>
            <a:ext cx="11176971" cy="1015663"/>
          </a:xfrm>
          <a:prstGeom prst="rect">
            <a:avLst/>
          </a:prstGeom>
          <a:solidFill>
            <a:schemeClr val="bg1"/>
          </a:solidFill>
          <a:ln>
            <a:noFill/>
          </a:ln>
          <a:effectLs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zh-CN" altLang="en-US" sz="2000" b="1" dirty="0">
                <a:latin typeface="微软雅黑" panose="020B0503020204020204" pitchFamily="34" charset="-122"/>
                <a:ea typeface="微软雅黑" panose="020B0503020204020204" pitchFamily="34" charset="-122"/>
                <a:cs typeface="Calibri" panose="020F0502020204030204" pitchFamily="34" charset="0"/>
              </a:rPr>
              <a:t>浩</a:t>
            </a:r>
            <a:r>
              <a:rPr lang="zh-CN" altLang="en-US" sz="2000" b="1" dirty="0" smtClean="0">
                <a:latin typeface="微软雅黑" panose="020B0503020204020204" pitchFamily="34" charset="-122"/>
                <a:ea typeface="微软雅黑" panose="020B0503020204020204" pitchFamily="34" charset="-122"/>
                <a:cs typeface="Calibri" panose="020F0502020204030204" pitchFamily="34" charset="0"/>
              </a:rPr>
              <a:t>安信息专注于账号安全、企业数据安全保护的产业方向，目前已经研发出多款应用于企业账号风险检测、企业敏感数据保护、区块链数据安全场景。</a:t>
            </a:r>
            <a:endParaRPr lang="zh-CN" altLang="en-US" sz="2000" b="1" dirty="0">
              <a:latin typeface="微软雅黑" panose="020B0503020204020204" pitchFamily="34" charset="-122"/>
              <a:ea typeface="微软雅黑" panose="020B0503020204020204" pitchFamily="34" charset="-122"/>
              <a:cs typeface="Calibri" panose="020F0502020204030204" pitchFamily="34" charset="0"/>
            </a:endParaRPr>
          </a:p>
        </p:txBody>
      </p:sp>
      <p:sp>
        <p:nvSpPr>
          <p:cNvPr id="15" name="矩形 26"/>
          <p:cNvSpPr/>
          <p:nvPr/>
        </p:nvSpPr>
        <p:spPr bwMode="auto">
          <a:xfrm>
            <a:off x="455152" y="126829"/>
            <a:ext cx="80231" cy="556606"/>
          </a:xfrm>
          <a:prstGeom prst="rect">
            <a:avLst/>
          </a:prstGeom>
          <a:solidFill>
            <a:srgbClr val="0070C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buFont typeface="Arial" panose="020B0604020202020204" pitchFamily="34" charset="0"/>
              <a:buNone/>
            </a:pPr>
            <a:endParaRPr lang="zh-CN" altLang="en-US" kern="0">
              <a:solidFill>
                <a:schemeClr val="tx1">
                  <a:lumMod val="75000"/>
                  <a:lumOff val="25000"/>
                </a:schemeClr>
              </a:solidFill>
              <a:latin typeface="Arial" panose="020B0604020202020204" pitchFamily="34" charset="0"/>
              <a:ea typeface="宋体" panose="02010600030101010101" pitchFamily="2" charset="-122"/>
              <a:cs typeface="Helvetica Neue"/>
              <a:sym typeface="Helvetica Neue"/>
            </a:endParaRPr>
          </a:p>
        </p:txBody>
      </p:sp>
      <p:grpSp>
        <p:nvGrpSpPr>
          <p:cNvPr id="16" name="组合 15"/>
          <p:cNvGrpSpPr/>
          <p:nvPr/>
        </p:nvGrpSpPr>
        <p:grpSpPr>
          <a:xfrm>
            <a:off x="683079" y="2192861"/>
            <a:ext cx="10399317" cy="4515326"/>
            <a:chOff x="4934858" y="3486148"/>
            <a:chExt cx="6823165" cy="3161394"/>
          </a:xfrm>
        </p:grpSpPr>
        <p:grpSp>
          <p:nvGrpSpPr>
            <p:cNvPr id="17" name="组合 16"/>
            <p:cNvGrpSpPr/>
            <p:nvPr/>
          </p:nvGrpSpPr>
          <p:grpSpPr>
            <a:xfrm>
              <a:off x="4934858" y="3486148"/>
              <a:ext cx="6823165" cy="3161394"/>
              <a:chOff x="391954" y="2492240"/>
              <a:chExt cx="5274270" cy="3105964"/>
            </a:xfrm>
          </p:grpSpPr>
          <p:sp>
            <p:nvSpPr>
              <p:cNvPr id="19" name="矩形 18"/>
              <p:cNvSpPr/>
              <p:nvPr/>
            </p:nvSpPr>
            <p:spPr>
              <a:xfrm>
                <a:off x="1046839" y="2496279"/>
                <a:ext cx="4619385" cy="6519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154" y="2518884"/>
                <a:ext cx="953731" cy="602944"/>
              </a:xfrm>
              <a:prstGeom prst="rect">
                <a:avLst/>
              </a:prstGeom>
            </p:spPr>
          </p:pic>
          <p:sp>
            <p:nvSpPr>
              <p:cNvPr id="21" name="矩形 20"/>
              <p:cNvSpPr/>
              <p:nvPr/>
            </p:nvSpPr>
            <p:spPr>
              <a:xfrm>
                <a:off x="1160761" y="2575488"/>
                <a:ext cx="238373" cy="444593"/>
              </a:xfrm>
              <a:prstGeom prst="rect">
                <a:avLst/>
              </a:prstGeom>
              <a:noFill/>
            </p:spPr>
            <p:txBody>
              <a:bodyPr wrap="none" lIns="91440" tIns="45720" rIns="91440" bIns="45720">
                <a:spAutoFit/>
              </a:bodyPr>
              <a:lstStyle/>
              <a:p>
                <a:pPr algn="ctr"/>
                <a:r>
                  <a:rPr lang="en-US" altLang="zh-CN" sz="3600" b="1" dirty="0" smtClean="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rPr>
                  <a:t>1</a:t>
                </a:r>
                <a:endParaRPr lang="zh-CN" altLang="en-US" sz="3600" b="1"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endParaRPr>
              </a:p>
            </p:txBody>
          </p:sp>
          <p:sp>
            <p:nvSpPr>
              <p:cNvPr id="22" name="矩形 21"/>
              <p:cNvSpPr/>
              <p:nvPr/>
            </p:nvSpPr>
            <p:spPr>
              <a:xfrm>
                <a:off x="1046837" y="3307894"/>
                <a:ext cx="4619385" cy="6519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23" name="矩形 22"/>
              <p:cNvSpPr/>
              <p:nvPr/>
            </p:nvSpPr>
            <p:spPr>
              <a:xfrm>
                <a:off x="1160761" y="3402372"/>
                <a:ext cx="238373" cy="444593"/>
              </a:xfrm>
              <a:prstGeom prst="rect">
                <a:avLst/>
              </a:prstGeom>
              <a:noFill/>
            </p:spPr>
            <p:txBody>
              <a:bodyPr wrap="none" lIns="91440" tIns="45720" rIns="91440" bIns="45720">
                <a:spAutoFit/>
              </a:bodyPr>
              <a:lstStyle/>
              <a:p>
                <a:pPr algn="ctr"/>
                <a:r>
                  <a:rPr lang="en-US" altLang="zh-CN" sz="3600" b="1" dirty="0" smtClean="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rPr>
                  <a:t>2</a:t>
                </a:r>
                <a:endParaRPr lang="zh-CN" altLang="en-US" sz="3600" b="1"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endParaRPr>
              </a:p>
            </p:txBody>
          </p:sp>
          <p:sp>
            <p:nvSpPr>
              <p:cNvPr id="24" name="矩形 23"/>
              <p:cNvSpPr/>
              <p:nvPr/>
            </p:nvSpPr>
            <p:spPr>
              <a:xfrm>
                <a:off x="1046837" y="4129577"/>
                <a:ext cx="4619385" cy="6519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25" name="矩形 24"/>
              <p:cNvSpPr/>
              <p:nvPr/>
            </p:nvSpPr>
            <p:spPr>
              <a:xfrm>
                <a:off x="1424191" y="4178399"/>
                <a:ext cx="4121179" cy="343677"/>
              </a:xfrm>
              <a:prstGeom prst="rect">
                <a:avLst/>
              </a:prstGeom>
            </p:spPr>
            <p:txBody>
              <a:bodyPr wrap="square">
                <a:spAutoFit/>
              </a:bodyPr>
              <a:lstStyle/>
              <a:p>
                <a:pPr>
                  <a:lnSpc>
                    <a:spcPct val="150000"/>
                  </a:lnSpc>
                </a:pPr>
                <a:r>
                  <a:rPr lang="zh-CN" altLang="en-US" sz="2000" b="1" dirty="0" smtClean="0">
                    <a:latin typeface="微软雅黑" panose="020B0503020204020204" pitchFamily="34" charset="-122"/>
                    <a:ea typeface="微软雅黑" panose="020B0503020204020204" pitchFamily="34" charset="-122"/>
                    <a:cs typeface="Calibri" panose="020F0502020204030204" pitchFamily="34" charset="0"/>
                  </a:rPr>
                  <a:t>企业敏感数据保护主机</a:t>
                </a:r>
                <a:endParaRPr lang="zh-CN" altLang="en-US" sz="2000" dirty="0">
                  <a:latin typeface="微软雅黑" panose="020B0503020204020204" pitchFamily="34" charset="-122"/>
                  <a:ea typeface="微软雅黑" panose="020B0503020204020204" pitchFamily="34" charset="-122"/>
                </a:endParaRPr>
              </a:p>
            </p:txBody>
          </p:sp>
          <p:sp>
            <p:nvSpPr>
              <p:cNvPr id="26" name="矩形 25"/>
              <p:cNvSpPr/>
              <p:nvPr/>
            </p:nvSpPr>
            <p:spPr>
              <a:xfrm>
                <a:off x="1160761" y="4129577"/>
                <a:ext cx="238373" cy="444593"/>
              </a:xfrm>
              <a:prstGeom prst="rect">
                <a:avLst/>
              </a:prstGeom>
              <a:noFill/>
            </p:spPr>
            <p:txBody>
              <a:bodyPr wrap="none" lIns="91440" tIns="45720" rIns="91440" bIns="45720">
                <a:spAutoFit/>
              </a:bodyPr>
              <a:lstStyle/>
              <a:p>
                <a:pPr algn="ctr"/>
                <a:r>
                  <a:rPr lang="en-US" altLang="zh-CN" sz="3600" b="1" dirty="0" smtClean="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rPr>
                  <a:t>3</a:t>
                </a:r>
                <a:endParaRPr lang="zh-CN" altLang="en-US" sz="3600" b="1"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endParaRPr>
              </a:p>
            </p:txBody>
          </p:sp>
          <p:sp>
            <p:nvSpPr>
              <p:cNvPr id="27" name="矩形 26"/>
              <p:cNvSpPr/>
              <p:nvPr/>
            </p:nvSpPr>
            <p:spPr>
              <a:xfrm>
                <a:off x="1456767" y="2647479"/>
                <a:ext cx="2289058" cy="381079"/>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cs typeface="Calibri" panose="020F0502020204030204" pitchFamily="34" charset="0"/>
                  </a:rPr>
                  <a:t>企业</a:t>
                </a:r>
                <a:r>
                  <a:rPr lang="zh-CN" altLang="en-US" sz="2000" b="1" dirty="0" smtClean="0">
                    <a:latin typeface="微软雅黑" panose="020B0503020204020204" pitchFamily="34" charset="-122"/>
                    <a:ea typeface="微软雅黑" panose="020B0503020204020204" pitchFamily="34" charset="-122"/>
                    <a:cs typeface="Calibri" panose="020F0502020204030204" pitchFamily="34" charset="0"/>
                  </a:rPr>
                  <a:t>账号风险检测服务</a:t>
                </a:r>
                <a:endParaRPr lang="zh-CN" altLang="en-US" sz="2000" dirty="0">
                  <a:latin typeface="微软雅黑" panose="020B0503020204020204" pitchFamily="34" charset="-122"/>
                  <a:ea typeface="微软雅黑" panose="020B0503020204020204" pitchFamily="34" charset="-122"/>
                </a:endParaRPr>
              </a:p>
            </p:txBody>
          </p:sp>
          <p:pic>
            <p:nvPicPr>
              <p:cNvPr id="28" name="图片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154" y="3434299"/>
                <a:ext cx="953731" cy="505191"/>
              </a:xfrm>
              <a:prstGeom prst="rect">
                <a:avLst/>
              </a:prstGeom>
            </p:spPr>
          </p:pic>
          <p:sp>
            <p:nvSpPr>
              <p:cNvPr id="29" name="矩形 28"/>
              <p:cNvSpPr/>
              <p:nvPr/>
            </p:nvSpPr>
            <p:spPr>
              <a:xfrm>
                <a:off x="1456765" y="3426762"/>
                <a:ext cx="4121179" cy="381079"/>
              </a:xfrm>
              <a:prstGeom prst="rect">
                <a:avLst/>
              </a:prstGeom>
            </p:spPr>
            <p:txBody>
              <a:bodyPr wrap="square">
                <a:spAutoFit/>
              </a:bodyPr>
              <a:lstStyle/>
              <a:p>
                <a:pPr>
                  <a:lnSpc>
                    <a:spcPct val="150000"/>
                  </a:lnSpc>
                </a:pPr>
                <a:r>
                  <a:rPr lang="zh-CN" altLang="en-US" sz="2000" b="1" dirty="0" smtClean="0">
                    <a:latin typeface="微软雅黑" panose="020B0503020204020204" pitchFamily="34" charset="-122"/>
                    <a:ea typeface="微软雅黑" panose="020B0503020204020204" pitchFamily="34" charset="-122"/>
                    <a:cs typeface="Calibri" panose="020F0502020204030204" pitchFamily="34" charset="0"/>
                  </a:rPr>
                  <a:t>企业账号</a:t>
                </a:r>
                <a:r>
                  <a:rPr lang="zh-CN" altLang="en-US" sz="2000" b="1" dirty="0">
                    <a:latin typeface="微软雅黑" panose="020B0503020204020204" pitchFamily="34" charset="-122"/>
                    <a:ea typeface="微软雅黑" panose="020B0503020204020204" pitchFamily="34" charset="-122"/>
                    <a:cs typeface="Calibri" panose="020F0502020204030204" pitchFamily="34" charset="0"/>
                  </a:rPr>
                  <a:t>泄露</a:t>
                </a:r>
                <a:r>
                  <a:rPr lang="zh-CN" altLang="en-US" sz="2000" b="1" dirty="0" smtClean="0">
                    <a:latin typeface="微软雅黑" panose="020B0503020204020204" pitchFamily="34" charset="-122"/>
                    <a:ea typeface="微软雅黑" panose="020B0503020204020204" pitchFamily="34" charset="-122"/>
                    <a:cs typeface="Calibri" panose="020F0502020204030204" pitchFamily="34" charset="0"/>
                  </a:rPr>
                  <a:t>风险检测主机</a:t>
                </a:r>
                <a:endParaRPr lang="zh-CN" altLang="en-US" sz="2000" dirty="0">
                  <a:latin typeface="微软雅黑" panose="020B0503020204020204" pitchFamily="34" charset="-122"/>
                  <a:ea typeface="微软雅黑" panose="020B0503020204020204" pitchFamily="34" charset="-122"/>
                </a:endParaRPr>
              </a:p>
            </p:txBody>
          </p:sp>
          <p:sp>
            <p:nvSpPr>
              <p:cNvPr id="30" name="矩形 29"/>
              <p:cNvSpPr/>
              <p:nvPr/>
            </p:nvSpPr>
            <p:spPr>
              <a:xfrm>
                <a:off x="391954" y="2492240"/>
                <a:ext cx="597252" cy="3105963"/>
              </a:xfrm>
              <a:prstGeom prst="rect">
                <a:avLst/>
              </a:prstGeom>
              <a:solidFill>
                <a:srgbClr val="DEEB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微软雅黑" panose="020B0503020204020204" pitchFamily="34" charset="-122"/>
                    <a:ea typeface="微软雅黑" panose="020B0503020204020204" pitchFamily="34" charset="-122"/>
                  </a:rPr>
                  <a:t>主要产品服务</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sp>
            <p:nvSpPr>
              <p:cNvPr id="31" name="矩形 30"/>
              <p:cNvSpPr/>
              <p:nvPr/>
            </p:nvSpPr>
            <p:spPr>
              <a:xfrm>
                <a:off x="1046837" y="4946230"/>
                <a:ext cx="4619385" cy="6519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32" name="矩形 31"/>
              <p:cNvSpPr/>
              <p:nvPr/>
            </p:nvSpPr>
            <p:spPr>
              <a:xfrm>
                <a:off x="1457137" y="5006951"/>
                <a:ext cx="4121179" cy="381079"/>
              </a:xfrm>
              <a:prstGeom prst="rect">
                <a:avLst/>
              </a:prstGeom>
            </p:spPr>
            <p:txBody>
              <a:bodyPr wrap="square">
                <a:spAutoFit/>
              </a:bodyPr>
              <a:lstStyle/>
              <a:p>
                <a:pPr>
                  <a:lnSpc>
                    <a:spcPct val="150000"/>
                  </a:lnSpc>
                </a:pPr>
                <a:r>
                  <a:rPr lang="zh-CN" altLang="en-US" sz="2000" b="1" dirty="0" smtClean="0">
                    <a:latin typeface="微软雅黑" panose="020B0503020204020204" pitchFamily="34" charset="-122"/>
                    <a:ea typeface="微软雅黑" panose="020B0503020204020204" pitchFamily="34" charset="-122"/>
                    <a:cs typeface="Calibri" panose="020F0502020204030204" pitchFamily="34" charset="0"/>
                  </a:rPr>
                  <a:t>区块链数据安全保护主机</a:t>
                </a:r>
                <a:endParaRPr lang="zh-CN" altLang="en-US" sz="2000" dirty="0">
                  <a:latin typeface="微软雅黑" panose="020B0503020204020204" pitchFamily="34" charset="-122"/>
                  <a:ea typeface="微软雅黑" panose="020B0503020204020204" pitchFamily="34" charset="-122"/>
                </a:endParaRPr>
              </a:p>
            </p:txBody>
          </p:sp>
          <p:sp>
            <p:nvSpPr>
              <p:cNvPr id="33" name="矩形 32"/>
              <p:cNvSpPr/>
              <p:nvPr/>
            </p:nvSpPr>
            <p:spPr>
              <a:xfrm>
                <a:off x="1160761" y="4946230"/>
                <a:ext cx="238373" cy="444593"/>
              </a:xfrm>
              <a:prstGeom prst="rect">
                <a:avLst/>
              </a:prstGeom>
              <a:noFill/>
            </p:spPr>
            <p:txBody>
              <a:bodyPr wrap="none" lIns="91440" tIns="45720" rIns="91440" bIns="45720">
                <a:spAutoFit/>
              </a:bodyPr>
              <a:lstStyle/>
              <a:p>
                <a:pPr algn="ctr"/>
                <a:r>
                  <a:rPr lang="en-US" altLang="zh-CN" sz="3600" b="1" dirty="0" smtClean="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rPr>
                  <a:t>4</a:t>
                </a:r>
                <a:endParaRPr lang="zh-CN" altLang="en-US" sz="3600" b="1"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endParaRPr>
              </a:p>
            </p:txBody>
          </p:sp>
          <p:pic>
            <p:nvPicPr>
              <p:cNvPr id="34"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6154" y="4187473"/>
                <a:ext cx="953729" cy="564007"/>
              </a:xfrm>
              <a:prstGeom prst="rect">
                <a:avLst/>
              </a:prstGeom>
            </p:spPr>
          </p:pic>
        </p:grpSp>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21959" y="6018350"/>
              <a:ext cx="1288599" cy="574813"/>
            </a:xfrm>
            <a:prstGeom prst="rect">
              <a:avLst/>
            </a:prstGeom>
          </p:spPr>
        </p:pic>
      </p:grpSp>
    </p:spTree>
    <p:extLst>
      <p:ext uri="{BB962C8B-B14F-4D97-AF65-F5344CB8AC3E}">
        <p14:creationId xmlns:p14="http://schemas.microsoft.com/office/powerpoint/2010/main" val="4002498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280660" y="2190659"/>
            <a:ext cx="6751683" cy="4524315"/>
          </a:xfrm>
          <a:prstGeom prst="rect">
            <a:avLst/>
          </a:prstGeom>
          <a:solidFill>
            <a:schemeClr val="bg1">
              <a:lumMod val="95000"/>
            </a:schemeClr>
          </a:solidFill>
          <a:ln>
            <a:solidFill>
              <a:srgbClr val="41719C"/>
            </a:solidFill>
          </a:ln>
        </p:spPr>
        <p:txBody>
          <a:bodyPr wrap="square">
            <a:spAutoFit/>
          </a:bodyPr>
          <a:lstStyle/>
          <a:p>
            <a:pPr>
              <a:lnSpc>
                <a:spcPct val="150000"/>
              </a:lnSpc>
            </a:pPr>
            <a:r>
              <a:rPr lang="zh-CN" altLang="en-US" sz="1200" b="1" dirty="0" smtClean="0">
                <a:latin typeface="微软雅黑" panose="020B0503020204020204" pitchFamily="34" charset="-122"/>
                <a:ea typeface="微软雅黑" panose="020B0503020204020204" pitchFamily="34" charset="-122"/>
              </a:rPr>
              <a:t>项目</a:t>
            </a:r>
            <a:r>
              <a:rPr lang="zh-CN" altLang="en-US" sz="1200" b="1" dirty="0">
                <a:latin typeface="微软雅黑" panose="020B0503020204020204" pitchFamily="34" charset="-122"/>
                <a:ea typeface="微软雅黑" panose="020B0503020204020204" pitchFamily="34" charset="-122"/>
              </a:rPr>
              <a:t>背景：</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京东</a:t>
            </a:r>
            <a:r>
              <a:rPr lang="zh-CN" altLang="en-US" sz="1200" dirty="0">
                <a:latin typeface="微软雅黑" panose="020B0503020204020204" pitchFamily="34" charset="-122"/>
                <a:ea typeface="微软雅黑" panose="020B0503020204020204" pitchFamily="34" charset="-122"/>
              </a:rPr>
              <a:t>是中国收入规模最大的互联网企业，随着京东业务高速发展，也逐渐成为黑客、诈骗份子的重要目标。京东近年来深受账号泄露造成的撞库攻击、客服诈骗之苦，用户造成累计数以百万的损失；</a:t>
            </a:r>
            <a:r>
              <a:rPr lang="en-US" altLang="zh-CN" sz="1200" dirty="0">
                <a:latin typeface="微软雅黑" panose="020B0503020204020204" pitchFamily="34" charset="-122"/>
                <a:ea typeface="微软雅黑" panose="020B0503020204020204" pitchFamily="34" charset="-122"/>
              </a:rPr>
              <a:t>2016</a:t>
            </a:r>
            <a:r>
              <a:rPr lang="zh-CN" altLang="en-US" sz="1200" dirty="0">
                <a:latin typeface="微软雅黑" panose="020B0503020204020204" pitchFamily="34" charset="-122"/>
                <a:ea typeface="微软雅黑" panose="020B0503020204020204" pitchFamily="34" charset="-122"/>
              </a:rPr>
              <a:t>年京东曝出</a:t>
            </a:r>
            <a:r>
              <a:rPr lang="en-US" altLang="zh-CN" sz="1200" dirty="0">
                <a:latin typeface="微软雅黑" panose="020B0503020204020204" pitchFamily="34" charset="-122"/>
                <a:ea typeface="微软雅黑" panose="020B0503020204020204" pitchFamily="34" charset="-122"/>
              </a:rPr>
              <a:t>12G</a:t>
            </a:r>
            <a:r>
              <a:rPr lang="zh-CN" altLang="en-US" sz="1200" dirty="0">
                <a:latin typeface="微软雅黑" panose="020B0503020204020204" pitchFamily="34" charset="-122"/>
                <a:ea typeface="微软雅黑" panose="020B0503020204020204" pitchFamily="34" charset="-122"/>
              </a:rPr>
              <a:t>用户数据泄露事件，包含身份证、密码、电话等敏感信息，用户投诉不断、企业声誉受损严重，企业对于账号安全管理处理失控状态</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endParaRPr lang="en-US" altLang="zh-CN" sz="1200" dirty="0" smtClean="0">
              <a:latin typeface="微软雅黑" panose="020B0503020204020204" pitchFamily="34" charset="-122"/>
              <a:ea typeface="微软雅黑" panose="020B0503020204020204" pitchFamily="34" charset="-122"/>
            </a:endParaRPr>
          </a:p>
          <a:p>
            <a:endParaRPr lang="en-US" altLang="zh-CN" sz="1200" dirty="0" smtClean="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endParaRPr lang="en-US" altLang="zh-CN" sz="1200" dirty="0" smtClean="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endParaRPr lang="en-US" altLang="zh-CN" sz="1200" dirty="0" smtClean="0">
              <a:latin typeface="微软雅黑" panose="020B0503020204020204" pitchFamily="34" charset="-122"/>
              <a:ea typeface="微软雅黑" panose="020B0503020204020204" pitchFamily="34" charset="-122"/>
            </a:endParaRPr>
          </a:p>
          <a:p>
            <a:pPr indent="89535" algn="just">
              <a:lnSpc>
                <a:spcPct val="150000"/>
              </a:lnSpc>
              <a:spcAft>
                <a:spcPts val="0"/>
              </a:spcAft>
            </a:pPr>
            <a:r>
              <a:rPr lang="zh-CN" altLang="zh-CN" sz="1200" b="1" kern="100" dirty="0">
                <a:latin typeface="微软雅黑" panose="020B0503020204020204" pitchFamily="34" charset="-122"/>
                <a:ea typeface="微软雅黑" panose="020B0503020204020204" pitchFamily="34" charset="-122"/>
                <a:cs typeface="Times New Roman" panose="02020603050405020304" pitchFamily="18" charset="0"/>
              </a:rPr>
              <a:t>项目收益：</a:t>
            </a:r>
            <a:endPar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lnSpc>
                <a:spcPct val="150000"/>
              </a:lnSpc>
              <a:spcAft>
                <a:spcPts val="0"/>
              </a:spcAft>
            </a:pP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2017</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年京东采购企业账号风险检测主机对现有用户账号数据进行全面排摸检测，</a:t>
            </a:r>
            <a:r>
              <a:rPr lang="zh-CN" altLang="zh-CN" sz="1200" b="1" kern="100" dirty="0">
                <a:latin typeface="微软雅黑" panose="020B0503020204020204" pitchFamily="34" charset="-122"/>
                <a:ea typeface="微软雅黑" panose="020B0503020204020204" pitchFamily="34" charset="-122"/>
                <a:cs typeface="Times New Roman" panose="02020603050405020304" pitchFamily="18" charset="0"/>
              </a:rPr>
              <a:t>检出率超过</a:t>
            </a:r>
            <a:r>
              <a:rPr lang="en-US" altLang="zh-CN" sz="1200" b="1" kern="100" dirty="0">
                <a:latin typeface="微软雅黑" panose="020B0503020204020204" pitchFamily="34" charset="-122"/>
                <a:ea typeface="微软雅黑" panose="020B0503020204020204" pitchFamily="34" charset="-122"/>
                <a:cs typeface="Times New Roman" panose="02020603050405020304" pitchFamily="18" charset="0"/>
              </a:rPr>
              <a:t>20%</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效果非常显著。随后京东针对检测出已经泄露账号用户采取主动防御举措，如主动提醒、用户登录时密码强制修改等，同时利用检测主机不断更新的账号风险情报数据进行定期的账号风险检查，极大降低安全风险，减少黑客攻击造成的损失，间接价值不可估量。</a:t>
            </a:r>
          </a:p>
          <a:p>
            <a:endParaRPr lang="zh-CN" altLang="en-US" sz="1200" dirty="0">
              <a:latin typeface="微软雅黑" panose="020B0503020204020204" pitchFamily="34" charset="-122"/>
              <a:ea typeface="微软雅黑" panose="020B0503020204020204" pitchFamily="34" charset="-122"/>
            </a:endParaRPr>
          </a:p>
        </p:txBody>
      </p:sp>
      <p:sp>
        <p:nvSpPr>
          <p:cNvPr id="5" name="文本框 1"/>
          <p:cNvSpPr txBox="1"/>
          <p:nvPr/>
        </p:nvSpPr>
        <p:spPr>
          <a:xfrm>
            <a:off x="586740" y="92178"/>
            <a:ext cx="8503920" cy="584775"/>
          </a:xfrm>
          <a:prstGeom prst="rect">
            <a:avLst/>
          </a:prstGeom>
          <a:noFill/>
        </p:spPr>
        <p:txBody>
          <a:bodyPr wrap="square" rtlCol="0">
            <a:spAutoFit/>
          </a:bodyPr>
          <a:lstStyle>
            <a:defPPr>
              <a:defRPr lang="en-US"/>
            </a:defPPr>
            <a:lvl1pPr>
              <a:defRPr sz="3200" b="1">
                <a:solidFill>
                  <a:srgbClr val="0070C0"/>
                </a:solidFill>
                <a:latin typeface="微软雅黑" panose="020B0503020204020204" pitchFamily="34" charset="-122"/>
                <a:ea typeface="微软雅黑" panose="020B0503020204020204" pitchFamily="34" charset="-122"/>
              </a:defRPr>
            </a:lvl1pPr>
          </a:lstStyle>
          <a:p>
            <a:r>
              <a:rPr lang="zh-CN" altLang="en-US" dirty="0"/>
              <a:t>公司</a:t>
            </a:r>
            <a:r>
              <a:rPr lang="zh-CN" altLang="en-US" dirty="0" smtClean="0"/>
              <a:t>案例</a:t>
            </a:r>
            <a:endParaRPr lang="zh-CN" altLang="en-US" dirty="0"/>
          </a:p>
        </p:txBody>
      </p:sp>
      <p:pic>
        <p:nvPicPr>
          <p:cNvPr id="17" name="图片 16"/>
          <p:cNvPicPr>
            <a:picLocks noChangeAspect="1"/>
          </p:cNvPicPr>
          <p:nvPr/>
        </p:nvPicPr>
        <p:blipFill>
          <a:blip r:embed="rId3"/>
          <a:stretch>
            <a:fillRect/>
          </a:stretch>
        </p:blipFill>
        <p:spPr>
          <a:xfrm>
            <a:off x="8668234" y="3681022"/>
            <a:ext cx="3340896" cy="1214828"/>
          </a:xfrm>
          <a:prstGeom prst="rect">
            <a:avLst/>
          </a:prstGeom>
          <a:ln>
            <a:solidFill>
              <a:schemeClr val="tx2">
                <a:lumMod val="20000"/>
                <a:lumOff val="80000"/>
              </a:schemeClr>
            </a:solidFill>
          </a:ln>
        </p:spPr>
      </p:pic>
      <p:pic>
        <p:nvPicPr>
          <p:cNvPr id="20" name="图片 19"/>
          <p:cNvPicPr>
            <a:picLocks noChangeAspect="1"/>
          </p:cNvPicPr>
          <p:nvPr/>
        </p:nvPicPr>
        <p:blipFill>
          <a:blip r:embed="rId4"/>
          <a:stretch>
            <a:fillRect/>
          </a:stretch>
        </p:blipFill>
        <p:spPr>
          <a:xfrm>
            <a:off x="5451129" y="3686451"/>
            <a:ext cx="3020060" cy="1208678"/>
          </a:xfrm>
          <a:prstGeom prst="rect">
            <a:avLst/>
          </a:prstGeom>
          <a:ln>
            <a:solidFill>
              <a:schemeClr val="tx2">
                <a:lumMod val="20000"/>
                <a:lumOff val="80000"/>
              </a:schemeClr>
            </a:solidFill>
          </a:ln>
        </p:spPr>
      </p:pic>
      <p:graphicFrame>
        <p:nvGraphicFramePr>
          <p:cNvPr id="3" name="表格 2"/>
          <p:cNvGraphicFramePr>
            <a:graphicFrameLocks noGrp="1"/>
          </p:cNvGraphicFramePr>
          <p:nvPr>
            <p:extLst/>
          </p:nvPr>
        </p:nvGraphicFramePr>
        <p:xfrm>
          <a:off x="196950" y="2190659"/>
          <a:ext cx="4641750" cy="2332288"/>
        </p:xfrm>
        <a:graphic>
          <a:graphicData uri="http://schemas.openxmlformats.org/drawingml/2006/table">
            <a:tbl>
              <a:tblPr firstRow="1" firstCol="1" bandRow="1"/>
              <a:tblGrid>
                <a:gridCol w="2404174"/>
                <a:gridCol w="2237576"/>
              </a:tblGrid>
              <a:tr h="297367">
                <a:tc>
                  <a:txBody>
                    <a:bodyPr/>
                    <a:lstStyle/>
                    <a:p>
                      <a:pPr algn="just">
                        <a:spcAft>
                          <a:spcPts val="0"/>
                        </a:spcAft>
                      </a:pPr>
                      <a:r>
                        <a:rPr lang="zh-CN" sz="1200" b="1" kern="100" dirty="0">
                          <a:effectLst/>
                          <a:latin typeface="微软雅黑" panose="020B0503020204020204" pitchFamily="34" charset="-122"/>
                          <a:ea typeface="微软雅黑" panose="020B0503020204020204" pitchFamily="34" charset="-122"/>
                          <a:cs typeface="Times New Roman" panose="02020603050405020304" pitchFamily="18" charset="0"/>
                        </a:rPr>
                        <a:t>客户名称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just">
                        <a:spcAft>
                          <a:spcPts val="0"/>
                        </a:spcAft>
                      </a:pPr>
                      <a:r>
                        <a:rPr lang="zh-CN" sz="1200" b="1" kern="100" dirty="0">
                          <a:effectLst/>
                          <a:latin typeface="微软雅黑" panose="020B0503020204020204" pitchFamily="34" charset="-122"/>
                          <a:ea typeface="微软雅黑" panose="020B0503020204020204" pitchFamily="34" charset="-122"/>
                          <a:cs typeface="Times New Roman" panose="02020603050405020304" pitchFamily="18" charset="0"/>
                        </a:rPr>
                        <a:t>目前状态</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r>
              <a:tr h="285705">
                <a:tc>
                  <a:txBody>
                    <a:bodyPr/>
                    <a:lstStyle/>
                    <a:p>
                      <a:pPr algn="just">
                        <a:spcAft>
                          <a:spcPts val="0"/>
                        </a:spcAft>
                      </a:pPr>
                      <a:r>
                        <a:rPr lang="zh-CN" sz="1200" b="1" kern="100">
                          <a:effectLst/>
                          <a:latin typeface="微软雅黑" panose="020B0503020204020204" pitchFamily="34" charset="-122"/>
                          <a:ea typeface="微软雅黑" panose="020B0503020204020204" pitchFamily="34" charset="-122"/>
                          <a:cs typeface="Times New Roman" panose="02020603050405020304" pitchFamily="18" charset="0"/>
                        </a:rPr>
                        <a:t>京东集团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产品已交付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367">
                <a:tc>
                  <a:txBody>
                    <a:bodyPr/>
                    <a:lstStyle/>
                    <a:p>
                      <a:pPr algn="just">
                        <a:spcAft>
                          <a:spcPts val="0"/>
                        </a:spcAft>
                      </a:pPr>
                      <a:r>
                        <a:rPr lang="zh-CN" sz="1200" b="1" kern="100">
                          <a:effectLst/>
                          <a:latin typeface="微软雅黑" panose="020B0503020204020204" pitchFamily="34" charset="-122"/>
                          <a:ea typeface="微软雅黑" panose="020B0503020204020204" pitchFamily="34" charset="-122"/>
                          <a:cs typeface="Times New Roman" panose="02020603050405020304" pitchFamily="18" charset="0"/>
                        </a:rPr>
                        <a:t>浪潮云</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产品已交付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05">
                <a:tc>
                  <a:txBody>
                    <a:bodyPr/>
                    <a:lstStyle/>
                    <a:p>
                      <a:pPr algn="just">
                        <a:spcAft>
                          <a:spcPts val="0"/>
                        </a:spcAft>
                      </a:pPr>
                      <a:r>
                        <a:rPr lang="zh-CN" sz="1200" b="1" kern="100">
                          <a:effectLst/>
                          <a:latin typeface="微软雅黑" panose="020B0503020204020204" pitchFamily="34" charset="-122"/>
                          <a:ea typeface="微软雅黑" panose="020B0503020204020204" pitchFamily="34" charset="-122"/>
                          <a:cs typeface="Times New Roman" panose="02020603050405020304" pitchFamily="18" charset="0"/>
                        </a:rPr>
                        <a:t>上海总工会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产品已交付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367">
                <a:tc>
                  <a:txBody>
                    <a:bodyPr/>
                    <a:lstStyle/>
                    <a:p>
                      <a:pPr algn="just">
                        <a:spcAft>
                          <a:spcPts val="0"/>
                        </a:spcAft>
                      </a:pPr>
                      <a:r>
                        <a:rPr lang="zh-CN" sz="1200" b="1" kern="100">
                          <a:effectLst/>
                          <a:latin typeface="微软雅黑" panose="020B0503020204020204" pitchFamily="34" charset="-122"/>
                          <a:ea typeface="微软雅黑" panose="020B0503020204020204" pitchFamily="34" charset="-122"/>
                          <a:cs typeface="Times New Roman" panose="02020603050405020304" pitchFamily="18" charset="0"/>
                        </a:rPr>
                        <a:t>东方航空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已完成测试，即将采购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05">
                <a:tc>
                  <a:txBody>
                    <a:bodyPr/>
                    <a:lstStyle/>
                    <a:p>
                      <a:pPr algn="just">
                        <a:spcAft>
                          <a:spcPts val="0"/>
                        </a:spcAft>
                      </a:pPr>
                      <a:r>
                        <a:rPr lang="zh-CN" sz="1200" b="1" kern="100">
                          <a:effectLst/>
                          <a:latin typeface="微软雅黑" panose="020B0503020204020204" pitchFamily="34" charset="-122"/>
                          <a:ea typeface="微软雅黑" panose="020B0503020204020204" pitchFamily="34" charset="-122"/>
                          <a:cs typeface="Times New Roman" panose="02020603050405020304" pitchFamily="18" charset="0"/>
                        </a:rPr>
                        <a:t>中国信息安全测评中心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已完成测试，即将采购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367">
                <a:tc>
                  <a:txBody>
                    <a:bodyPr/>
                    <a:lstStyle/>
                    <a:p>
                      <a:pPr algn="just">
                        <a:spcAft>
                          <a:spcPts val="0"/>
                        </a:spcAft>
                      </a:pPr>
                      <a:r>
                        <a:rPr lang="zh-CN" sz="1200" b="1" kern="100">
                          <a:effectLst/>
                          <a:latin typeface="微软雅黑" panose="020B0503020204020204" pitchFamily="34" charset="-122"/>
                          <a:ea typeface="微软雅黑" panose="020B0503020204020204" pitchFamily="34" charset="-122"/>
                          <a:cs typeface="Times New Roman" panose="02020603050405020304" pitchFamily="18" charset="0"/>
                        </a:rPr>
                        <a:t>国家信息技术安全研究中心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已完成测试，即将采购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05">
                <a:tc>
                  <a:txBody>
                    <a:bodyPr/>
                    <a:lstStyle/>
                    <a:p>
                      <a:pPr algn="just">
                        <a:spcAft>
                          <a:spcPts val="0"/>
                        </a:spcAft>
                      </a:pPr>
                      <a:r>
                        <a:rPr lang="zh-CN" sz="1200" b="1" kern="100" dirty="0">
                          <a:effectLst/>
                          <a:latin typeface="微软雅黑" panose="020B0503020204020204" pitchFamily="34" charset="-122"/>
                          <a:ea typeface="微软雅黑" panose="020B0503020204020204" pitchFamily="34" charset="-122"/>
                          <a:cs typeface="Times New Roman" panose="02020603050405020304" pitchFamily="18" charset="0"/>
                        </a:rPr>
                        <a:t>国防科技大学网络管理中心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已完成测试，即将采购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11" name="组合 10"/>
          <p:cNvGrpSpPr/>
          <p:nvPr/>
        </p:nvGrpSpPr>
        <p:grpSpPr>
          <a:xfrm>
            <a:off x="267567" y="4686299"/>
            <a:ext cx="4571133" cy="1992847"/>
            <a:chOff x="131805" y="0"/>
            <a:chExt cx="2798502" cy="1455187"/>
          </a:xfrm>
        </p:grpSpPr>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8752" y="0"/>
              <a:ext cx="1011555" cy="647065"/>
            </a:xfrm>
            <a:prstGeom prst="rect">
              <a:avLst/>
            </a:prstGeom>
          </p:spPr>
        </p:pic>
        <p:pic>
          <p:nvPicPr>
            <p:cNvPr id="13" name="图片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1805" y="0"/>
              <a:ext cx="708025" cy="701040"/>
            </a:xfrm>
            <a:prstGeom prst="rect">
              <a:avLst/>
            </a:prstGeom>
          </p:spPr>
        </p:pic>
        <p:pic>
          <p:nvPicPr>
            <p:cNvPr id="14" name="图片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3569" y="43655"/>
              <a:ext cx="854710" cy="576580"/>
            </a:xfrm>
            <a:prstGeom prst="rect">
              <a:avLst/>
            </a:prstGeom>
          </p:spPr>
        </p:pic>
        <p:pic>
          <p:nvPicPr>
            <p:cNvPr id="15" name="图片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5645" y="830278"/>
              <a:ext cx="652145" cy="610235"/>
            </a:xfrm>
            <a:prstGeom prst="rect">
              <a:avLst/>
            </a:prstGeom>
          </p:spPr>
        </p:pic>
        <p:pic>
          <p:nvPicPr>
            <p:cNvPr id="16" name="图片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3569" y="797327"/>
              <a:ext cx="716280" cy="657860"/>
            </a:xfrm>
            <a:prstGeom prst="rect">
              <a:avLst/>
            </a:prstGeom>
          </p:spPr>
        </p:pic>
        <p:pic>
          <p:nvPicPr>
            <p:cNvPr id="18" name="图片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13697" y="874410"/>
              <a:ext cx="621665" cy="521970"/>
            </a:xfrm>
            <a:prstGeom prst="rect">
              <a:avLst/>
            </a:prstGeom>
          </p:spPr>
        </p:pic>
      </p:grpSp>
      <p:sp>
        <p:nvSpPr>
          <p:cNvPr id="7" name="矩形 6"/>
          <p:cNvSpPr/>
          <p:nvPr/>
        </p:nvSpPr>
        <p:spPr>
          <a:xfrm>
            <a:off x="466472" y="742325"/>
            <a:ext cx="11542658" cy="923330"/>
          </a:xfrm>
          <a:prstGeom prst="rect">
            <a:avLst/>
          </a:prstGeom>
        </p:spPr>
        <p:txBody>
          <a:bodyPr wrap="square">
            <a:spAutoFit/>
          </a:bodyPr>
          <a:lstStyle/>
          <a:p>
            <a:pPr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截至目前</a:t>
            </a:r>
            <a:r>
              <a:rPr lang="zh-CN" altLang="zh-CN"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浩</a:t>
            </a:r>
            <a:r>
              <a:rPr lang="zh-CN" altLang="en-US" kern="100" dirty="0" smtClean="0">
                <a:latin typeface="微软雅黑" panose="020B0503020204020204" pitchFamily="34" charset="-122"/>
                <a:ea typeface="微软雅黑" panose="020B0503020204020204" pitchFamily="34" charset="-122"/>
                <a:cs typeface="Times New Roman" panose="02020603050405020304" pitchFamily="18" charset="0"/>
              </a:rPr>
              <a:t>安信息的</a:t>
            </a:r>
            <a:r>
              <a:rPr lang="zh-CN" altLang="zh-CN" kern="100" dirty="0" smtClean="0">
                <a:latin typeface="微软雅黑" panose="020B0503020204020204" pitchFamily="34" charset="-122"/>
                <a:ea typeface="微软雅黑" panose="020B0503020204020204" pitchFamily="34" charset="-122"/>
                <a:cs typeface="Times New Roman" panose="02020603050405020304" pitchFamily="18" charset="0"/>
              </a:rPr>
              <a:t>产品</a:t>
            </a:r>
            <a:r>
              <a:rPr lang="zh-CN" altLang="en-US" kern="100" dirty="0" smtClean="0">
                <a:latin typeface="微软雅黑" panose="020B0503020204020204" pitchFamily="34" charset="-122"/>
                <a:ea typeface="微软雅黑" panose="020B0503020204020204" pitchFamily="34" charset="-122"/>
                <a:cs typeface="Times New Roman" panose="02020603050405020304" pitchFamily="18" charset="0"/>
              </a:rPr>
              <a:t>方案</a:t>
            </a:r>
            <a:r>
              <a:rPr lang="zh-CN" altLang="zh-CN" kern="100" dirty="0" smtClean="0">
                <a:latin typeface="微软雅黑" panose="020B0503020204020204" pitchFamily="34" charset="-122"/>
                <a:ea typeface="微软雅黑" panose="020B0503020204020204" pitchFamily="34" charset="-122"/>
                <a:cs typeface="Times New Roman" panose="02020603050405020304" pitchFamily="18" charset="0"/>
              </a:rPr>
              <a:t>已</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在</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京东集团、浪潮云、上海总工会</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实际应用</a:t>
            </a:r>
            <a:r>
              <a:rPr lang="en-US" altLang="zh-CN"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smtClean="0">
                <a:latin typeface="微软雅黑" panose="020B0503020204020204" pitchFamily="34" charset="-122"/>
                <a:ea typeface="微软雅黑" panose="020B0503020204020204" pitchFamily="34" charset="-122"/>
                <a:cs typeface="Times New Roman" panose="02020603050405020304" pitchFamily="18" charset="0"/>
              </a:rPr>
              <a:t> 广</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受好评；在</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东方航空、中国信息安全测评中心、国家信息技术安全研究中心</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已开展测试，效果显著并已达成采购意向</a:t>
            </a:r>
            <a:r>
              <a:rPr lang="zh-CN" altLang="zh-CN"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196950" y="1699101"/>
            <a:ext cx="2646878" cy="461665"/>
          </a:xfrm>
          <a:prstGeom prst="rect">
            <a:avLst/>
          </a:prstGeom>
        </p:spPr>
        <p:txBody>
          <a:bodyPr wrap="none">
            <a:spAutoFit/>
          </a:bodyPr>
          <a:lstStyle/>
          <a:p>
            <a:pPr indent="-36195" algn="just">
              <a:lnSpc>
                <a:spcPct val="150000"/>
              </a:lnSpc>
              <a:spcAft>
                <a:spcPts val="0"/>
              </a:spcAft>
            </a:pPr>
            <a:r>
              <a:rPr lang="zh-CN" altLang="zh-CN" sz="1600" b="1" kern="100" dirty="0" smtClean="0">
                <a:latin typeface="Calibri" panose="020F0502020204030204" pitchFamily="34" charset="0"/>
                <a:ea typeface="微软雅黑" panose="020B0503020204020204" pitchFamily="34" charset="-122"/>
                <a:cs typeface="Times New Roman" panose="02020603050405020304" pitchFamily="18" charset="0"/>
              </a:rPr>
              <a:t>案例一览表</a:t>
            </a:r>
            <a:r>
              <a:rPr lang="zh-CN" altLang="zh-CN" sz="1600" b="1" kern="100" dirty="0">
                <a:latin typeface="Calibri" panose="020F0502020204030204" pitchFamily="34" charset="0"/>
                <a:ea typeface="微软雅黑" panose="020B0503020204020204" pitchFamily="34" charset="-122"/>
                <a:cs typeface="Times New Roman" panose="02020603050405020304" pitchFamily="18" charset="0"/>
              </a:rPr>
              <a:t>（不断更新）：</a:t>
            </a:r>
            <a:endParaRPr lang="zh-CN" altLang="zh-CN" sz="16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22" name="矩形 21"/>
          <p:cNvSpPr/>
          <p:nvPr/>
        </p:nvSpPr>
        <p:spPr>
          <a:xfrm>
            <a:off x="5280660" y="1821327"/>
            <a:ext cx="2262158"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京东集团案例</a:t>
            </a:r>
            <a:r>
              <a:rPr lang="zh-CN" altLang="en-US" b="1" dirty="0" smtClean="0">
                <a:latin typeface="微软雅黑" panose="020B0503020204020204" pitchFamily="34" charset="-122"/>
                <a:ea typeface="微软雅黑" panose="020B0503020204020204" pitchFamily="34" charset="-122"/>
              </a:rPr>
              <a:t>分享：</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97849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30657" y="2479049"/>
            <a:ext cx="4408543" cy="923330"/>
          </a:xfrm>
          <a:prstGeom prst="rect">
            <a:avLst/>
          </a:prstGeom>
          <a:noFill/>
          <a:ln w="9525">
            <a:noFill/>
            <a:miter lim="800000"/>
          </a:ln>
        </p:spPr>
        <p:txBody>
          <a:bodyPr vert="horz" wrap="square" lIns="0" tIns="0" rIns="0" bIns="0" numCol="1" rtlCol="0" anchor="t" anchorCtr="0" compatLnSpc="1">
            <a:spAutoFit/>
          </a:bodyPr>
          <a:lstStyle>
            <a:lvl1pPr eaLnBrk="1" hangingPunct="1">
              <a:defRPr sz="2800" b="1" baseline="0">
                <a:solidFill>
                  <a:srgbClr val="000000"/>
                </a:solidFill>
                <a:latin typeface="微软雅黑" panose="020B0503020204020204" pitchFamily="34" charset="-122"/>
                <a:ea typeface="微软雅黑" panose="020B0503020204020204" pitchFamily="34" charset="-122"/>
                <a:cs typeface="+mj-cs"/>
              </a:defRPr>
            </a:lvl1pPr>
            <a:lvl2pPr eaLnBrk="1" hangingPunct="1">
              <a:defRPr sz="3200" b="1">
                <a:solidFill>
                  <a:srgbClr val="CC0000"/>
                </a:solidFill>
                <a:latin typeface="Arial" panose="020B0604020202020204" pitchFamily="34" charset="0"/>
                <a:ea typeface="华文细黑" panose="02010600040101010101" pitchFamily="2" charset="-122"/>
              </a:defRPr>
            </a:lvl2pPr>
            <a:lvl3pPr eaLnBrk="1" hangingPunct="1">
              <a:defRPr sz="3200" b="1">
                <a:solidFill>
                  <a:srgbClr val="CC0000"/>
                </a:solidFill>
                <a:latin typeface="Arial" panose="020B0604020202020204" pitchFamily="34" charset="0"/>
                <a:ea typeface="华文细黑" panose="02010600040101010101" pitchFamily="2" charset="-122"/>
              </a:defRPr>
            </a:lvl3pPr>
            <a:lvl4pPr eaLnBrk="1" hangingPunct="1">
              <a:defRPr sz="3200" b="1">
                <a:solidFill>
                  <a:srgbClr val="CC0000"/>
                </a:solidFill>
                <a:latin typeface="Arial" panose="020B0604020202020204" pitchFamily="34" charset="0"/>
                <a:ea typeface="华文细黑" panose="02010600040101010101" pitchFamily="2" charset="-122"/>
              </a:defRPr>
            </a:lvl4pPr>
            <a:lvl5pPr eaLnBrk="1" hangingPunct="1">
              <a:defRPr sz="3200" b="1">
                <a:solidFill>
                  <a:srgbClr val="CC0000"/>
                </a:solidFill>
                <a:latin typeface="Arial" panose="020B0604020202020204" pitchFamily="34" charset="0"/>
                <a:ea typeface="华文细黑" panose="02010600040101010101" pitchFamily="2" charset="-122"/>
              </a:defRPr>
            </a:lvl5pPr>
            <a:lvl6pPr marL="457200" fontAlgn="base">
              <a:spcBef>
                <a:spcPct val="0"/>
              </a:spcBef>
              <a:spcAft>
                <a:spcPct val="0"/>
              </a:spcAft>
              <a:defRPr sz="3200" b="1">
                <a:solidFill>
                  <a:srgbClr val="CC0000"/>
                </a:solidFill>
                <a:latin typeface="Arial" panose="020B0604020202020204" pitchFamily="34" charset="0"/>
                <a:ea typeface="华文细黑" panose="02010600040101010101" pitchFamily="2" charset="-122"/>
              </a:defRPr>
            </a:lvl6pPr>
            <a:lvl7pPr marL="914400" fontAlgn="base">
              <a:spcBef>
                <a:spcPct val="0"/>
              </a:spcBef>
              <a:spcAft>
                <a:spcPct val="0"/>
              </a:spcAft>
              <a:defRPr sz="3200" b="1">
                <a:solidFill>
                  <a:srgbClr val="CC0000"/>
                </a:solidFill>
                <a:latin typeface="Arial" panose="020B0604020202020204" pitchFamily="34" charset="0"/>
                <a:ea typeface="华文细黑" panose="02010600040101010101" pitchFamily="2" charset="-122"/>
              </a:defRPr>
            </a:lvl7pPr>
            <a:lvl8pPr marL="1371600" fontAlgn="base">
              <a:spcBef>
                <a:spcPct val="0"/>
              </a:spcBef>
              <a:spcAft>
                <a:spcPct val="0"/>
              </a:spcAft>
              <a:defRPr sz="3200" b="1">
                <a:solidFill>
                  <a:srgbClr val="CC0000"/>
                </a:solidFill>
                <a:latin typeface="Arial" panose="020B0604020202020204" pitchFamily="34" charset="0"/>
                <a:ea typeface="华文细黑" panose="02010600040101010101" pitchFamily="2" charset="-122"/>
              </a:defRPr>
            </a:lvl8pPr>
            <a:lvl9pPr marL="1828800" fontAlgn="base">
              <a:spcBef>
                <a:spcPct val="0"/>
              </a:spcBef>
              <a:spcAft>
                <a:spcPct val="0"/>
              </a:spcAft>
              <a:defRPr sz="3200" b="1">
                <a:solidFill>
                  <a:srgbClr val="CC0000"/>
                </a:solidFill>
                <a:latin typeface="Arial" panose="020B0604020202020204" pitchFamily="34" charset="0"/>
                <a:ea typeface="华文细黑" panose="02010600040101010101" pitchFamily="2" charset="-122"/>
              </a:defRPr>
            </a:lvl9pPr>
          </a:lstStyle>
          <a:p>
            <a:r>
              <a:rPr lang="en-US" altLang="zh-CN" sz="6000" dirty="0">
                <a:solidFill>
                  <a:schemeClr val="accent1">
                    <a:lumMod val="75000"/>
                  </a:schemeClr>
                </a:solidFill>
              </a:rPr>
              <a:t>Thanks</a:t>
            </a:r>
            <a:r>
              <a:rPr lang="zh-CN" altLang="en-US" sz="6000" dirty="0">
                <a:solidFill>
                  <a:schemeClr val="accent1">
                    <a:lumMod val="75000"/>
                  </a:schemeClr>
                </a:solidFill>
              </a:rPr>
              <a:t>！ </a:t>
            </a:r>
          </a:p>
        </p:txBody>
      </p:sp>
      <p:sp>
        <p:nvSpPr>
          <p:cNvPr id="2" name="矩形 1"/>
          <p:cNvSpPr/>
          <p:nvPr/>
        </p:nvSpPr>
        <p:spPr>
          <a:xfrm>
            <a:off x="0" y="0"/>
            <a:ext cx="1752600" cy="933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680645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47866</TotalTime>
  <Words>693</Words>
  <Application>Microsoft Office PowerPoint</Application>
  <PresentationFormat>宽屏</PresentationFormat>
  <Paragraphs>61</Paragraphs>
  <Slides>6</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Helvetica Neue</vt:lpstr>
      <vt:lpstr>WeblySleek UI Light</vt:lpstr>
      <vt:lpstr>等线</vt:lpstr>
      <vt:lpstr>宋体</vt:lpstr>
      <vt:lpstr>微软雅黑</vt:lpstr>
      <vt:lpstr>Arial</vt:lpstr>
      <vt:lpstr>Calibri</vt:lpstr>
      <vt:lpstr>Cambria</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Tout</dc:creator>
  <cp:lastModifiedBy>AMOS</cp:lastModifiedBy>
  <cp:revision>2487</cp:revision>
  <dcterms:created xsi:type="dcterms:W3CDTF">2016-06-24T17:12:01Z</dcterms:created>
  <dcterms:modified xsi:type="dcterms:W3CDTF">2018-09-11T15:46:48Z</dcterms:modified>
</cp:coreProperties>
</file>