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3" r:id="rId8"/>
    <p:sldId id="264" r:id="rId9"/>
    <p:sldId id="265" r:id="rId10"/>
    <p:sldId id="261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4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/>
          <p:nvPr/>
        </p:nvGraphicFramePr>
        <p:xfrm>
          <a:off x="2220595" y="1093470"/>
          <a:ext cx="4041775" cy="4671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4038600" imgH="4667250" progId="PBrush">
                  <p:embed/>
                </p:oleObj>
              </mc:Choice>
              <mc:Fallback>
                <p:oleObj name="" r:id="rId1" imgW="4038600" imgH="4667250" progId="PBrush">
                  <p:embed/>
                  <p:pic>
                    <p:nvPicPr>
                      <p:cNvPr id="0" name="图片 1024" descr="image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20595" y="1093470"/>
                        <a:ext cx="4041775" cy="467106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>
          <a:xfrm flipV="1">
            <a:off x="4644390" y="3421380"/>
            <a:ext cx="2973070" cy="150876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530530" y="2458303"/>
            <a:ext cx="34747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如果标签名超过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个字，要如何对齐？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29268" y="4166558"/>
            <a:ext cx="263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文案会尽量控制在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字内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/>
        </p:nvGraphicFramePr>
        <p:xfrm>
          <a:off x="1361440" y="1174750"/>
          <a:ext cx="4022725" cy="4509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4019550" imgH="4505325" progId="Paint.Picture">
                  <p:embed/>
                </p:oleObj>
              </mc:Choice>
              <mc:Fallback>
                <p:oleObj name="" r:id="rId1" imgW="4019550" imgH="45053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1440" y="1174750"/>
                        <a:ext cx="4022725" cy="4509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042660" y="2457450"/>
            <a:ext cx="5440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如果要同时选择海钓和海岛游的标签，要怎么操作？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42660" y="370078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</a:rPr>
              <a:t>按海钓、海岛游，切换选择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3360" y="1478280"/>
            <a:ext cx="652843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1.</a:t>
            </a:r>
            <a:r>
              <a:rPr lang="zh-CN" altLang="en-US"/>
              <a:t>商家钱包里面的钱，可以用来参加活动时，支付订单费用吗？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2.</a:t>
            </a:r>
            <a:r>
              <a:rPr lang="zh-CN" altLang="en-US">
                <a:sym typeface="+mn-ea"/>
              </a:rPr>
              <a:t>玩家不需要身份认证，商家才需要吗</a:t>
            </a:r>
            <a:r>
              <a:rPr lang="zh-CN" altLang="en-US"/>
              <a:t>？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3.</a:t>
            </a:r>
            <a:r>
              <a:rPr lang="zh-CN" altLang="en-US">
                <a:sym typeface="+mn-ea"/>
              </a:rPr>
              <a:t>商家身份认证是用身份证，不是用营业执照吗？</a:t>
            </a:r>
            <a:endParaRPr lang="zh-CN" altLang="en-US">
              <a:sym typeface="+mn-ea"/>
            </a:endParaRPr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/>
          <p:nvPr/>
        </p:nvGraphicFramePr>
        <p:xfrm>
          <a:off x="1709420" y="135890"/>
          <a:ext cx="4051300" cy="6586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4048125" imgH="6581775" progId="PBrush">
                  <p:embed/>
                </p:oleObj>
              </mc:Choice>
              <mc:Fallback>
                <p:oleObj name="" r:id="rId1" imgW="4048125" imgH="6581775" progId="PBrush">
                  <p:embed/>
                  <p:pic>
                    <p:nvPicPr>
                      <p:cNvPr id="0" name="图片 2048" descr="image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09420" y="135890"/>
                        <a:ext cx="4051300" cy="658685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/>
        </p:nvSpPr>
        <p:spPr>
          <a:xfrm>
            <a:off x="1425575" y="4647565"/>
            <a:ext cx="4619625" cy="4959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5436235" y="3287395"/>
            <a:ext cx="2973070" cy="150876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965819" y="2064218"/>
            <a:ext cx="44456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这一期能否暂不实现银联支付？我们目前还没来得及做银联支付的技术准备，希望能安排到下一期实现。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08165" y="3890513"/>
            <a:ext cx="338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下版本再迭代银联支付方式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/>
        </p:nvGraphicFramePr>
        <p:xfrm>
          <a:off x="936625" y="49530"/>
          <a:ext cx="4013200" cy="675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4010025" imgH="6753225" progId="PBrush">
                  <p:embed/>
                </p:oleObj>
              </mc:Choice>
              <mc:Fallback>
                <p:oleObj name="" r:id="rId1" imgW="4010025" imgH="6753225" progId="PBrush">
                  <p:embed/>
                  <p:pic>
                    <p:nvPicPr>
                      <p:cNvPr id="0" name="图片 3072" descr="image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36625" y="49530"/>
                        <a:ext cx="4013200" cy="675830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645150" y="1296035"/>
            <a:ext cx="593979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当地图缩小时，会对标注点进行聚合处理。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例如将这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个气球聚合为一个气球，气球上面标注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“3”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但是，技术上无法实现对不同类别的标注点进行分类聚合。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另外，由于我们前期做了百度地图的技术封装。这个版本将以百度地图为基础实现地图功能。如果要换成高德地图，需要额外投入两个开发人员、一周时间进行接口封装。（据说高德地图更精细一些）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425575" y="2705735"/>
            <a:ext cx="1422400" cy="17805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2672080" y="2136775"/>
            <a:ext cx="2973070" cy="150876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76182" y="776377"/>
            <a:ext cx="304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暂不做聚合处理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/>
        </p:nvGraphicFramePr>
        <p:xfrm>
          <a:off x="1917700" y="78105"/>
          <a:ext cx="3975100" cy="6701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3971925" imgH="6696075" progId="PBrush">
                  <p:embed/>
                </p:oleObj>
              </mc:Choice>
              <mc:Fallback>
                <p:oleObj name="" r:id="rId1" imgW="3971925" imgH="6696075" progId="PBrush">
                  <p:embed/>
                  <p:pic>
                    <p:nvPicPr>
                      <p:cNvPr id="0" name="图片 4096" descr="image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7700" y="78105"/>
                        <a:ext cx="3975100" cy="670115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/>
        </p:nvSpPr>
        <p:spPr>
          <a:xfrm>
            <a:off x="1425575" y="5259070"/>
            <a:ext cx="4619625" cy="10941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5166995" y="4115435"/>
            <a:ext cx="1600835" cy="15608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759204" y="2830123"/>
            <a:ext cx="50438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视频复杂度高，涉及到视频压缩传输、视频编解码问题。我们目前还没做好这方面的技术准备。希望能安排在下一期实现。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/>
          <p:nvPr/>
        </p:nvGraphicFramePr>
        <p:xfrm>
          <a:off x="1811655" y="106680"/>
          <a:ext cx="4070350" cy="6644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4067175" imgH="6638925" progId="PBrush">
                  <p:embed/>
                </p:oleObj>
              </mc:Choice>
              <mc:Fallback>
                <p:oleObj name="" r:id="rId1" imgW="4067175" imgH="6638925" progId="PBrush">
                  <p:embed/>
                  <p:pic>
                    <p:nvPicPr>
                      <p:cNvPr id="0" name="图片 5120" descr="image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11655" y="106680"/>
                        <a:ext cx="4070350" cy="664400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/>
        </p:nvSpPr>
        <p:spPr>
          <a:xfrm>
            <a:off x="1425575" y="2375535"/>
            <a:ext cx="4619625" cy="3036570"/>
          </a:xfrm>
          <a:prstGeom prst="roundRect">
            <a:avLst>
              <a:gd name="adj" fmla="val 6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5450840" y="1890395"/>
            <a:ext cx="1600835" cy="15608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737985" y="1240155"/>
            <a:ext cx="50438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这样的日历没有找到现成的组件可用，只能自己花时间封装。考虑到时间紧迫，能否在第一期先以列表方式展现，在时间充裕时再改为日历形式？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/>
          <p:nvPr/>
        </p:nvGraphicFramePr>
        <p:xfrm>
          <a:off x="1875155" y="541020"/>
          <a:ext cx="3975100" cy="5347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3971925" imgH="5343525" progId="PBrush">
                  <p:embed/>
                </p:oleObj>
              </mc:Choice>
              <mc:Fallback>
                <p:oleObj name="" r:id="rId1" imgW="3971925" imgH="5343525" progId="PBrush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75155" y="541020"/>
                        <a:ext cx="3975100" cy="534797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213894" y="1171167"/>
            <a:ext cx="50438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如果还没有注册，应该点哪里？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23162" y="2001328"/>
            <a:ext cx="4019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无注册入口，首次验证码登录为注册。该页面设计稿会修改。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/>
          <p:nvPr/>
        </p:nvGraphicFramePr>
        <p:xfrm>
          <a:off x="785495" y="640715"/>
          <a:ext cx="4013200" cy="5576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1" imgW="4010025" imgH="5572125" progId="PBrush">
                  <p:embed/>
                </p:oleObj>
              </mc:Choice>
              <mc:Fallback>
                <p:oleObj name="" r:id="rId1" imgW="4010025" imgH="5572125" progId="PBrush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5495" y="640715"/>
                        <a:ext cx="4013200" cy="557657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085715" y="1331595"/>
            <a:ext cx="611378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这个提现时自动的还是人工的？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如果是自动的，需要做如下事情：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在某银行开通一个专用账户；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与某银行商谈一份协议，允许我们通过程序触发转账；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与某银行联调转账和对账接口；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4.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确保账户内有足够余额以便转账。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如果是人工的，这里是否要注明提交提现申请，几个工作日内到账？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64764" y="5409564"/>
            <a:ext cx="5610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人工，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个工作日内到账，设计稿会加上文案提示的。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/>
          <p:nvPr/>
        </p:nvGraphicFramePr>
        <p:xfrm>
          <a:off x="527050" y="864235"/>
          <a:ext cx="4070350" cy="4699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" r:id="rId1" imgW="4067175" imgH="4695825" progId="PBrush">
                  <p:embed/>
                </p:oleObj>
              </mc:Choice>
              <mc:Fallback>
                <p:oleObj name="" r:id="rId1" imgW="4067175" imgH="4695825" progId="PBrush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7050" y="864235"/>
                        <a:ext cx="4070350" cy="469963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/>
        </p:nvSpPr>
        <p:spPr>
          <a:xfrm>
            <a:off x="252730" y="1680210"/>
            <a:ext cx="4619625" cy="788670"/>
          </a:xfrm>
          <a:prstGeom prst="roundRect">
            <a:avLst>
              <a:gd name="adj" fmla="val 6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4732020" y="1316990"/>
            <a:ext cx="1416685" cy="8032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148705" y="368300"/>
            <a:ext cx="576199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海钓、海岛游是业务线分类。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下面的活动、线路、服务商、文章，都跟某个业务线相关联吗？后台管理需要维护这种关联关系？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点击某个业务线，下面展现该业务线相关的活动、线路、服务商和文章？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点推荐，下面的内容怎么刷新？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/>
          <p:nvPr/>
        </p:nvGraphicFramePr>
        <p:xfrm>
          <a:off x="254635" y="781685"/>
          <a:ext cx="3575050" cy="5386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" r:id="rId1" imgW="3571875" imgH="5381625" progId="PBrush">
                  <p:embed/>
                </p:oleObj>
              </mc:Choice>
              <mc:Fallback>
                <p:oleObj name="" r:id="rId1" imgW="3571875" imgH="5381625" progId="PBrush">
                  <p:embed/>
                  <p:pic>
                    <p:nvPicPr>
                      <p:cNvPr id="0" name="图片 9216" descr="image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4635" y="781685"/>
                        <a:ext cx="3575050" cy="538607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4119880" y="1884680"/>
          <a:ext cx="793432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945"/>
                <a:gridCol w="1032510"/>
                <a:gridCol w="3924935"/>
                <a:gridCol w="2019935"/>
              </a:tblGrid>
              <a:tr h="2743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dirty="0"/>
                        <a:t>气象数据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数据范围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说明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数据源</a:t>
                      </a:r>
                      <a:endParaRPr lang="zh-CN" altLang="en-US" sz="140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气温范围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/>
                        <a:t>T</a:t>
                      </a:r>
                      <a:r>
                        <a:rPr lang="zh-CN" altLang="en-US" sz="1400" dirty="0"/>
                        <a:t>到</a:t>
                      </a:r>
                      <a:r>
                        <a:rPr lang="en-US" altLang="zh-CN" sz="1400" dirty="0"/>
                        <a:t>T+6</a:t>
                      </a:r>
                      <a:r>
                        <a:rPr lang="zh-CN" altLang="en-US" sz="1400" dirty="0"/>
                        <a:t>天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dirty="0"/>
                        <a:t>一天的气温范围，如</a:t>
                      </a:r>
                      <a:r>
                        <a:rPr lang="en-US" altLang="zh-CN" sz="1400" dirty="0"/>
                        <a:t>25~31</a:t>
                      </a:r>
                      <a:r>
                        <a:rPr lang="zh-CN" altLang="en-US" sz="1400" dirty="0"/>
                        <a:t>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暂无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天气状况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T</a:t>
                      </a:r>
                      <a:r>
                        <a:rPr lang="zh-CN" altLang="en-US" sz="1400">
                          <a:sym typeface="+mn-ea"/>
                        </a:rPr>
                        <a:t>到</a:t>
                      </a:r>
                      <a:r>
                        <a:rPr lang="en-US" altLang="zh-CN" sz="1400">
                          <a:sym typeface="+mn-ea"/>
                        </a:rPr>
                        <a:t>T+6</a:t>
                      </a:r>
                      <a:r>
                        <a:rPr lang="zh-CN" altLang="en-US" sz="1400">
                          <a:sym typeface="+mn-ea"/>
                        </a:rPr>
                        <a:t>天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一天的天气状况，如晴天、阴天、阵雨等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暂无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渔情指数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T</a:t>
                      </a:r>
                      <a:r>
                        <a:rPr lang="zh-CN" altLang="en-US" sz="1400">
                          <a:sym typeface="+mn-ea"/>
                        </a:rPr>
                        <a:t>到</a:t>
                      </a:r>
                      <a:r>
                        <a:rPr lang="en-US" altLang="zh-CN" sz="1400">
                          <a:sym typeface="+mn-ea"/>
                        </a:rPr>
                        <a:t>T+6</a:t>
                      </a:r>
                      <a:r>
                        <a:rPr lang="zh-CN" altLang="en-US" sz="1400">
                          <a:sym typeface="+mn-ea"/>
                        </a:rPr>
                        <a:t>天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dirty="0"/>
                        <a:t>一天的渔情指数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rgbClr val="FF0000"/>
                          </a:solidFill>
                          <a:sym typeface="+mn-ea"/>
                        </a:rPr>
                        <a:t>暂无</a:t>
                      </a:r>
                      <a:endParaRPr lang="zh-CN" altLang="en-US" sz="14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457200"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风</a:t>
                      </a:r>
                      <a:endParaRPr lang="zh-CN" altLang="en-US" sz="14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T</a:t>
                      </a:r>
                      <a:r>
                        <a:rPr lang="zh-CN" altLang="en-US" sz="1400">
                          <a:sym typeface="+mn-ea"/>
                        </a:rPr>
                        <a:t>到</a:t>
                      </a:r>
                      <a:r>
                        <a:rPr lang="en-US" altLang="zh-CN" sz="1400">
                          <a:sym typeface="+mn-ea"/>
                        </a:rPr>
                        <a:t>T+6</a:t>
                      </a:r>
                      <a:r>
                        <a:rPr lang="zh-CN" altLang="en-US" sz="1400">
                          <a:sym typeface="+mn-ea"/>
                        </a:rPr>
                        <a:t>天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dirty="0"/>
                        <a:t>一天的风力和风向，风力以微风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二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三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四等级定义，风向以东南西北定义；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rgbClr val="FF0000"/>
                          </a:solidFill>
                          <a:sym typeface="+mn-ea"/>
                        </a:rPr>
                        <a:t>暂无</a:t>
                      </a:r>
                      <a:endParaRPr lang="zh-CN" altLang="en-US" sz="14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4572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一天</a:t>
                      </a:r>
                      <a:r>
                        <a:rPr lang="en-US" altLang="zh-CN" sz="1400">
                          <a:sym typeface="+mn-ea"/>
                        </a:rPr>
                        <a:t>24</a:t>
                      </a:r>
                      <a:r>
                        <a:rPr lang="zh-CN" altLang="en-US" sz="1400">
                          <a:sym typeface="+mn-ea"/>
                        </a:rPr>
                        <a:t>小时每隔</a:t>
                      </a:r>
                      <a:r>
                        <a:rPr lang="en-US" altLang="zh-CN" sz="1400">
                          <a:sym typeface="+mn-ea"/>
                        </a:rPr>
                        <a:t>2</a:t>
                      </a:r>
                      <a:r>
                        <a:rPr lang="zh-CN" altLang="en-US" sz="1400">
                          <a:sym typeface="+mn-ea"/>
                        </a:rPr>
                        <a:t>小时的风向、风速和风速等级；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需要根据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GFS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数据计算，计算规则暂不清楚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月龄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T</a:t>
                      </a:r>
                      <a:r>
                        <a:rPr lang="zh-CN" altLang="en-US" sz="1400">
                          <a:sym typeface="+mn-ea"/>
                        </a:rPr>
                        <a:t>到</a:t>
                      </a:r>
                      <a:r>
                        <a:rPr lang="en-US" altLang="zh-CN" sz="1400">
                          <a:sym typeface="+mn-ea"/>
                        </a:rPr>
                        <a:t>T+6</a:t>
                      </a:r>
                      <a:r>
                        <a:rPr lang="zh-CN" altLang="en-US" sz="1400">
                          <a:sym typeface="+mn-ea"/>
                        </a:rPr>
                        <a:t>天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一天的月相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rgbClr val="FF0000"/>
                          </a:solidFill>
                          <a:sym typeface="+mn-ea"/>
                        </a:rPr>
                        <a:t>暂无</a:t>
                      </a:r>
                      <a:endParaRPr lang="zh-CN" altLang="en-US" sz="14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274320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潮汐</a:t>
                      </a:r>
                      <a:endParaRPr lang="zh-CN" altLang="en-US" sz="14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T</a:t>
                      </a:r>
                      <a:r>
                        <a:rPr lang="zh-CN" altLang="en-US" sz="1400">
                          <a:sym typeface="+mn-ea"/>
                        </a:rPr>
                        <a:t>到</a:t>
                      </a:r>
                      <a:r>
                        <a:rPr lang="en-US" altLang="zh-CN" sz="1400">
                          <a:sym typeface="+mn-ea"/>
                        </a:rPr>
                        <a:t>T+6</a:t>
                      </a:r>
                      <a:r>
                        <a:rPr lang="zh-CN" altLang="en-US" sz="1400">
                          <a:sym typeface="+mn-ea"/>
                        </a:rPr>
                        <a:t>天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一天的潮汐状况（大中小潮、活汛死汛）；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暂无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432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一天的</a:t>
                      </a:r>
                      <a:r>
                        <a:rPr lang="en-US" altLang="zh-CN" sz="1400">
                          <a:sym typeface="+mn-ea"/>
                        </a:rPr>
                        <a:t>4</a:t>
                      </a:r>
                      <a:r>
                        <a:rPr lang="zh-CN" altLang="en-US" sz="1400">
                          <a:sym typeface="+mn-ea"/>
                        </a:rPr>
                        <a:t>个干潮满潮点的时间点和潮高；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rgbClr val="FF0000"/>
                          </a:solidFill>
                          <a:sym typeface="+mn-ea"/>
                        </a:rPr>
                        <a:t>暂无</a:t>
                      </a:r>
                      <a:endParaRPr lang="zh-CN" altLang="en-US" sz="14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27432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一天</a:t>
                      </a:r>
                      <a:r>
                        <a:rPr lang="en-US" altLang="zh-CN" sz="1400">
                          <a:sym typeface="+mn-ea"/>
                        </a:rPr>
                        <a:t>24</a:t>
                      </a:r>
                      <a:r>
                        <a:rPr lang="zh-CN" altLang="en-US" sz="1400">
                          <a:sym typeface="+mn-ea"/>
                        </a:rPr>
                        <a:t>小时每隔</a:t>
                      </a:r>
                      <a:r>
                        <a:rPr lang="en-US" altLang="zh-CN" sz="1400">
                          <a:sym typeface="+mn-ea"/>
                        </a:rPr>
                        <a:t>5</a:t>
                      </a:r>
                      <a:r>
                        <a:rPr lang="zh-CN" altLang="en-US" sz="1400">
                          <a:sym typeface="+mn-ea"/>
                        </a:rPr>
                        <a:t>秒的潮高；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rgbClr val="FF0000"/>
                          </a:solidFill>
                          <a:sym typeface="+mn-ea"/>
                        </a:rPr>
                        <a:t>暂无</a:t>
                      </a:r>
                      <a:endParaRPr lang="zh-CN" altLang="en-US" sz="14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浪高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T</a:t>
                      </a:r>
                      <a:r>
                        <a:rPr lang="zh-CN" altLang="en-US" sz="1400">
                          <a:sym typeface="+mn-ea"/>
                        </a:rPr>
                        <a:t>到</a:t>
                      </a:r>
                      <a:r>
                        <a:rPr lang="en-US" altLang="zh-CN" sz="1400">
                          <a:sym typeface="+mn-ea"/>
                        </a:rPr>
                        <a:t>T+6</a:t>
                      </a:r>
                      <a:r>
                        <a:rPr lang="zh-CN" altLang="en-US" sz="1400">
                          <a:sym typeface="+mn-ea"/>
                        </a:rPr>
                        <a:t>天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一天</a:t>
                      </a:r>
                      <a:r>
                        <a:rPr lang="en-US" altLang="zh-CN" sz="1400"/>
                        <a:t>24</a:t>
                      </a:r>
                      <a:r>
                        <a:rPr lang="zh-CN" altLang="en-US" sz="1400"/>
                        <a:t>小时每隔</a:t>
                      </a:r>
                      <a:r>
                        <a:rPr lang="en-US" altLang="zh-CN" sz="1400"/>
                        <a:t>2</a:t>
                      </a:r>
                      <a:r>
                        <a:rPr lang="zh-CN" altLang="en-US" sz="1400"/>
                        <a:t>小时的浪高。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从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NOAA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下载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ww3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数据处理。分辨率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0.5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度。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744335" y="108585"/>
            <a:ext cx="26854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气象数据源问题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28795" y="630555"/>
            <a:ext cx="704723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旧版本的天气预报数据通过爬虫程序从一些气象网页上抓取。</a:t>
            </a:r>
            <a:endParaRPr lang="zh-CN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这需要针对网页的排版结构实现。实际使用发现这些网站的排版结构频繁变化，非常不可靠。</a:t>
            </a:r>
            <a:endParaRPr lang="zh-CN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目前能够可靠获取数据的时风和浪高。其中风的数据来自</a:t>
            </a:r>
            <a:r>
              <a:rPr lang="en-US" altLang="zh-CN" sz="1400" dirty="0"/>
              <a:t>NOAA</a:t>
            </a:r>
            <a:r>
              <a:rPr lang="zh-CN" altLang="en-US" sz="1400" dirty="0"/>
              <a:t>的</a:t>
            </a:r>
            <a:r>
              <a:rPr lang="en-US" altLang="zh-CN" sz="1400" dirty="0"/>
              <a:t>GFS, </a:t>
            </a:r>
            <a:r>
              <a:rPr lang="zh-CN" altLang="en-US" sz="1400" dirty="0"/>
              <a:t>需要将这些数据转换为风等级、东南西北向，暂时不清楚怎么转换。</a:t>
            </a:r>
            <a:endParaRPr lang="zh-CN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1243</Words>
  <Application>WPS 演示</Application>
  <PresentationFormat>自定义</PresentationFormat>
  <Paragraphs>150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11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PBrush</vt:lpstr>
      <vt:lpstr>Paint.Picture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tiigee</dc:creator>
  <cp:lastModifiedBy>tiigee</cp:lastModifiedBy>
  <cp:revision>71</cp:revision>
  <dcterms:created xsi:type="dcterms:W3CDTF">2015-05-05T08:02:00Z</dcterms:created>
  <dcterms:modified xsi:type="dcterms:W3CDTF">2017-07-14T09:23:33Z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