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639" r:id="rId3"/>
    <p:sldId id="608" r:id="rId4"/>
    <p:sldId id="641" r:id="rId5"/>
    <p:sldId id="626" r:id="rId6"/>
    <p:sldId id="647" r:id="rId7"/>
    <p:sldId id="648" r:id="rId8"/>
    <p:sldId id="642" r:id="rId9"/>
    <p:sldId id="634" r:id="rId10"/>
    <p:sldId id="643" r:id="rId11"/>
    <p:sldId id="635" r:id="rId12"/>
    <p:sldId id="646" r:id="rId13"/>
    <p:sldId id="644" r:id="rId14"/>
    <p:sldId id="637" r:id="rId15"/>
    <p:sldId id="645" r:id="rId16"/>
    <p:sldId id="638" r:id="rId17"/>
    <p:sldId id="633" r:id="rId18"/>
  </p:sldIdLst>
  <p:sldSz cx="9144000" cy="6858000" type="screen4x3"/>
  <p:notesSz cx="7315200" cy="9601200"/>
  <p:defaultTextStyle>
    <a:defPPr>
      <a:defRPr lang="zh-CN"/>
    </a:defPPr>
    <a:lvl1pPr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50000"/>
      </a:spcBef>
      <a:spcAft>
        <a:spcPct val="0"/>
      </a:spcAft>
      <a:buClr>
        <a:schemeClr val="bg2"/>
      </a:buClr>
      <a:buSzPct val="85000"/>
      <a:buFont typeface="Wingdings" pitchFamily="2" charset="2"/>
      <a:buChar char="p"/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0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CCFF"/>
    <a:srgbClr val="0066FF"/>
    <a:srgbClr val="60BE2C"/>
    <a:srgbClr val="009900"/>
    <a:srgbClr val="0099FF"/>
    <a:srgbClr val="2CA8AE"/>
    <a:srgbClr val="3760AB"/>
    <a:srgbClr val="2F2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3088" autoAdjust="0"/>
  </p:normalViewPr>
  <p:slideViewPr>
    <p:cSldViewPr>
      <p:cViewPr varScale="1">
        <p:scale>
          <a:sx n="101" d="100"/>
          <a:sy n="101" d="100"/>
        </p:scale>
        <p:origin x="-1808" y="-112"/>
      </p:cViewPr>
      <p:guideLst>
        <p:guide orient="horz" pos="370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1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003B7-62CA-4AE4-A1D4-6D2E975F55DC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21015FCE-C1CC-4DF0-91BA-EA061DD415D0}">
      <dgm:prSet phldrT="[文本]"/>
      <dgm:spPr/>
      <dgm:t>
        <a:bodyPr/>
        <a:lstStyle/>
        <a:p>
          <a:pPr rtl="0"/>
          <a:r>
            <a:rPr lang="en-US" b="0" i="0" u="none" dirty="0" smtClean="0"/>
            <a:t>1 </a:t>
          </a:r>
          <a:r>
            <a:rPr lang="zh-CN" altLang="en-US" b="0" i="0" u="none" dirty="0" smtClean="0"/>
            <a:t>个性需求梳理</a:t>
          </a:r>
          <a:endParaRPr lang="zh-CN" altLang="en-US" dirty="0"/>
        </a:p>
      </dgm:t>
    </dgm:pt>
    <dgm:pt modelId="{F99E9D65-C278-4BA7-8896-A91DF54BA0EF}" type="parTrans" cxnId="{BB0F153E-6945-4DE8-B0BA-D888AF255FF6}">
      <dgm:prSet/>
      <dgm:spPr/>
      <dgm:t>
        <a:bodyPr/>
        <a:lstStyle/>
        <a:p>
          <a:endParaRPr lang="zh-CN" altLang="en-US"/>
        </a:p>
      </dgm:t>
    </dgm:pt>
    <dgm:pt modelId="{1019E212-C516-40B9-BE30-C106FD0EAAB9}" type="sibTrans" cxnId="{BB0F153E-6945-4DE8-B0BA-D888AF255FF6}">
      <dgm:prSet/>
      <dgm:spPr/>
      <dgm:t>
        <a:bodyPr/>
        <a:lstStyle/>
        <a:p>
          <a:endParaRPr lang="zh-CN" altLang="en-US"/>
        </a:p>
      </dgm:t>
    </dgm:pt>
    <dgm:pt modelId="{652A9827-2D75-44FC-94FD-4DDC9984F85C}">
      <dgm:prSet/>
      <dgm:spPr/>
      <dgm:t>
        <a:bodyPr/>
        <a:lstStyle/>
        <a:p>
          <a:r>
            <a:rPr lang="en-US" b="0" i="0" u="none" dirty="0" smtClean="0"/>
            <a:t>2 </a:t>
          </a:r>
          <a:r>
            <a:rPr lang="zh-CN" altLang="en-US" b="0" i="0" u="none" dirty="0" smtClean="0"/>
            <a:t>个性需求开发</a:t>
          </a:r>
          <a:endParaRPr lang="zh-CN" altLang="en-US" dirty="0"/>
        </a:p>
      </dgm:t>
    </dgm:pt>
    <dgm:pt modelId="{C4FF64BE-6ECB-41F5-8D9E-85974AF4B133}" type="parTrans" cxnId="{519AB40B-EAE6-4B4B-9F4D-0AA1C89BE77D}">
      <dgm:prSet/>
      <dgm:spPr/>
      <dgm:t>
        <a:bodyPr/>
        <a:lstStyle/>
        <a:p>
          <a:endParaRPr lang="zh-CN" altLang="en-US"/>
        </a:p>
      </dgm:t>
    </dgm:pt>
    <dgm:pt modelId="{9953C5CF-E883-4218-97C7-DC9470F3BDFB}" type="sibTrans" cxnId="{519AB40B-EAE6-4B4B-9F4D-0AA1C89BE77D}">
      <dgm:prSet/>
      <dgm:spPr/>
      <dgm:t>
        <a:bodyPr/>
        <a:lstStyle/>
        <a:p>
          <a:endParaRPr lang="zh-CN" altLang="en-US"/>
        </a:p>
      </dgm:t>
    </dgm:pt>
    <dgm:pt modelId="{83B3B9E3-B745-43BE-8F89-37EBCED6F981}">
      <dgm:prSet/>
      <dgm:spPr/>
      <dgm:t>
        <a:bodyPr/>
        <a:lstStyle/>
        <a:p>
          <a:r>
            <a:rPr lang="en-US" b="0" i="0" u="none" dirty="0" smtClean="0"/>
            <a:t>3 </a:t>
          </a:r>
          <a:r>
            <a:rPr lang="zh-CN" altLang="en-US" b="0" i="0" u="none" dirty="0" smtClean="0"/>
            <a:t>割接到新平台</a:t>
          </a:r>
          <a:endParaRPr lang="zh-CN" altLang="en-US" dirty="0"/>
        </a:p>
      </dgm:t>
    </dgm:pt>
    <dgm:pt modelId="{A30EDBC8-8CEC-474F-A07B-D9842E10EB7F}" type="parTrans" cxnId="{525789CA-F8DD-497A-85AD-EA5C2FEBE1D2}">
      <dgm:prSet/>
      <dgm:spPr/>
      <dgm:t>
        <a:bodyPr/>
        <a:lstStyle/>
        <a:p>
          <a:endParaRPr lang="zh-CN" altLang="en-US"/>
        </a:p>
      </dgm:t>
    </dgm:pt>
    <dgm:pt modelId="{F4A54428-ACFC-4950-8ED8-B00890CD5BEF}" type="sibTrans" cxnId="{525789CA-F8DD-497A-85AD-EA5C2FEBE1D2}">
      <dgm:prSet/>
      <dgm:spPr/>
      <dgm:t>
        <a:bodyPr/>
        <a:lstStyle/>
        <a:p>
          <a:endParaRPr lang="zh-CN" altLang="en-US"/>
        </a:p>
      </dgm:t>
    </dgm:pt>
    <dgm:pt modelId="{7B0C21D5-4C83-41D7-973D-8B0ED72EB2CA}">
      <dgm:prSet/>
      <dgm:spPr/>
      <dgm:t>
        <a:bodyPr/>
        <a:lstStyle/>
        <a:p>
          <a:r>
            <a:rPr lang="en-US" b="0" i="0" u="none" dirty="0" smtClean="0"/>
            <a:t>4 </a:t>
          </a:r>
          <a:r>
            <a:rPr lang="zh-CN" altLang="en-US" b="0" i="0" u="none" dirty="0" smtClean="0"/>
            <a:t>融入统一平台运营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019F42DF-111B-4252-BE22-DE7331F91DCB}" type="parTrans" cxnId="{ECE98944-0A75-47FB-B3EA-01483552F836}">
      <dgm:prSet/>
      <dgm:spPr/>
      <dgm:t>
        <a:bodyPr/>
        <a:lstStyle/>
        <a:p>
          <a:endParaRPr lang="zh-CN" altLang="en-US"/>
        </a:p>
      </dgm:t>
    </dgm:pt>
    <dgm:pt modelId="{F95535F8-8E1E-4B30-BF18-3D7BEE96859F}" type="sibTrans" cxnId="{ECE98944-0A75-47FB-B3EA-01483552F836}">
      <dgm:prSet/>
      <dgm:spPr/>
      <dgm:t>
        <a:bodyPr/>
        <a:lstStyle/>
        <a:p>
          <a:endParaRPr lang="zh-CN" altLang="en-US"/>
        </a:p>
      </dgm:t>
    </dgm:pt>
    <dgm:pt modelId="{D01BE764-6771-4A99-A944-4F7441E8E087}" type="pres">
      <dgm:prSet presAssocID="{661003B7-62CA-4AE4-A1D4-6D2E975F55DC}" presName="CompostProcess" presStyleCnt="0">
        <dgm:presLayoutVars>
          <dgm:dir/>
          <dgm:resizeHandles val="exact"/>
        </dgm:presLayoutVars>
      </dgm:prSet>
      <dgm:spPr/>
    </dgm:pt>
    <dgm:pt modelId="{3FDDCC33-E592-4E49-955F-D7EE87C7B460}" type="pres">
      <dgm:prSet presAssocID="{661003B7-62CA-4AE4-A1D4-6D2E975F55DC}" presName="arrow" presStyleLbl="bgShp" presStyleIdx="0" presStyleCnt="1" custScaleX="117647"/>
      <dgm:spPr/>
    </dgm:pt>
    <dgm:pt modelId="{C97578FA-4859-47B4-ACBC-92900842D802}" type="pres">
      <dgm:prSet presAssocID="{661003B7-62CA-4AE4-A1D4-6D2E975F55DC}" presName="linearProcess" presStyleCnt="0"/>
      <dgm:spPr/>
    </dgm:pt>
    <dgm:pt modelId="{CD902945-F922-4680-95EA-7829AA6D7B85}" type="pres">
      <dgm:prSet presAssocID="{21015FCE-C1CC-4DF0-91BA-EA061DD415D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B28A7-9EEB-4E53-B302-AE97C24E8F47}" type="pres">
      <dgm:prSet presAssocID="{1019E212-C516-40B9-BE30-C106FD0EAAB9}" presName="sibTrans" presStyleCnt="0"/>
      <dgm:spPr/>
    </dgm:pt>
    <dgm:pt modelId="{7C19CA02-049C-4551-9B7E-2E69F6709620}" type="pres">
      <dgm:prSet presAssocID="{652A9827-2D75-44FC-94FD-4DDC9984F85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9AE94-B0EE-4881-9370-39C98F228B35}" type="pres">
      <dgm:prSet presAssocID="{9953C5CF-E883-4218-97C7-DC9470F3BDFB}" presName="sibTrans" presStyleCnt="0"/>
      <dgm:spPr/>
    </dgm:pt>
    <dgm:pt modelId="{81C08F1E-B29F-4B47-9D83-F19020E5ADC1}" type="pres">
      <dgm:prSet presAssocID="{83B3B9E3-B745-43BE-8F89-37EBCED6F98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D50F03-89AD-4295-BB09-20DA484C4994}" type="pres">
      <dgm:prSet presAssocID="{F4A54428-ACFC-4950-8ED8-B00890CD5BEF}" presName="sibTrans" presStyleCnt="0"/>
      <dgm:spPr/>
    </dgm:pt>
    <dgm:pt modelId="{B5707C0C-B3DF-41C5-8471-6037533D80C4}" type="pres">
      <dgm:prSet presAssocID="{7B0C21D5-4C83-41D7-973D-8B0ED72EB2C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0F153E-6945-4DE8-B0BA-D888AF255FF6}" srcId="{661003B7-62CA-4AE4-A1D4-6D2E975F55DC}" destId="{21015FCE-C1CC-4DF0-91BA-EA061DD415D0}" srcOrd="0" destOrd="0" parTransId="{F99E9D65-C278-4BA7-8896-A91DF54BA0EF}" sibTransId="{1019E212-C516-40B9-BE30-C106FD0EAAB9}"/>
    <dgm:cxn modelId="{519AB40B-EAE6-4B4B-9F4D-0AA1C89BE77D}" srcId="{661003B7-62CA-4AE4-A1D4-6D2E975F55DC}" destId="{652A9827-2D75-44FC-94FD-4DDC9984F85C}" srcOrd="1" destOrd="0" parTransId="{C4FF64BE-6ECB-41F5-8D9E-85974AF4B133}" sibTransId="{9953C5CF-E883-4218-97C7-DC9470F3BDFB}"/>
    <dgm:cxn modelId="{525789CA-F8DD-497A-85AD-EA5C2FEBE1D2}" srcId="{661003B7-62CA-4AE4-A1D4-6D2E975F55DC}" destId="{83B3B9E3-B745-43BE-8F89-37EBCED6F981}" srcOrd="2" destOrd="0" parTransId="{A30EDBC8-8CEC-474F-A07B-D9842E10EB7F}" sibTransId="{F4A54428-ACFC-4950-8ED8-B00890CD5BEF}"/>
    <dgm:cxn modelId="{CE5B50D0-D7BD-456A-A8E1-87A9E6B44AE3}" type="presOf" srcId="{652A9827-2D75-44FC-94FD-4DDC9984F85C}" destId="{7C19CA02-049C-4551-9B7E-2E69F6709620}" srcOrd="0" destOrd="0" presId="urn:microsoft.com/office/officeart/2005/8/layout/hProcess9"/>
    <dgm:cxn modelId="{13EE4FE7-F638-4785-BE90-91687392B6FE}" type="presOf" srcId="{7B0C21D5-4C83-41D7-973D-8B0ED72EB2CA}" destId="{B5707C0C-B3DF-41C5-8471-6037533D80C4}" srcOrd="0" destOrd="0" presId="urn:microsoft.com/office/officeart/2005/8/layout/hProcess9"/>
    <dgm:cxn modelId="{A3EC4701-AF14-491A-8187-6947438E7AE8}" type="presOf" srcId="{661003B7-62CA-4AE4-A1D4-6D2E975F55DC}" destId="{D01BE764-6771-4A99-A944-4F7441E8E087}" srcOrd="0" destOrd="0" presId="urn:microsoft.com/office/officeart/2005/8/layout/hProcess9"/>
    <dgm:cxn modelId="{A0F179F2-4548-4709-9E58-1031DBF5B7B6}" type="presOf" srcId="{21015FCE-C1CC-4DF0-91BA-EA061DD415D0}" destId="{CD902945-F922-4680-95EA-7829AA6D7B85}" srcOrd="0" destOrd="0" presId="urn:microsoft.com/office/officeart/2005/8/layout/hProcess9"/>
    <dgm:cxn modelId="{D8B0E4B7-0348-4372-892C-9509EB80F07F}" type="presOf" srcId="{83B3B9E3-B745-43BE-8F89-37EBCED6F981}" destId="{81C08F1E-B29F-4B47-9D83-F19020E5ADC1}" srcOrd="0" destOrd="0" presId="urn:microsoft.com/office/officeart/2005/8/layout/hProcess9"/>
    <dgm:cxn modelId="{ECE98944-0A75-47FB-B3EA-01483552F836}" srcId="{661003B7-62CA-4AE4-A1D4-6D2E975F55DC}" destId="{7B0C21D5-4C83-41D7-973D-8B0ED72EB2CA}" srcOrd="3" destOrd="0" parTransId="{019F42DF-111B-4252-BE22-DE7331F91DCB}" sibTransId="{F95535F8-8E1E-4B30-BF18-3D7BEE96859F}"/>
    <dgm:cxn modelId="{D0E9FAD1-9062-476D-B875-EA877590FDD7}" type="presParOf" srcId="{D01BE764-6771-4A99-A944-4F7441E8E087}" destId="{3FDDCC33-E592-4E49-955F-D7EE87C7B460}" srcOrd="0" destOrd="0" presId="urn:microsoft.com/office/officeart/2005/8/layout/hProcess9"/>
    <dgm:cxn modelId="{05DAF8FE-90C4-4760-A060-6D34B581380D}" type="presParOf" srcId="{D01BE764-6771-4A99-A944-4F7441E8E087}" destId="{C97578FA-4859-47B4-ACBC-92900842D802}" srcOrd="1" destOrd="0" presId="urn:microsoft.com/office/officeart/2005/8/layout/hProcess9"/>
    <dgm:cxn modelId="{46E1C647-89AE-4938-B78A-324270A7CD7F}" type="presParOf" srcId="{C97578FA-4859-47B4-ACBC-92900842D802}" destId="{CD902945-F922-4680-95EA-7829AA6D7B85}" srcOrd="0" destOrd="0" presId="urn:microsoft.com/office/officeart/2005/8/layout/hProcess9"/>
    <dgm:cxn modelId="{5A5BA887-5CB7-4CF3-A6A4-6F31735C5379}" type="presParOf" srcId="{C97578FA-4859-47B4-ACBC-92900842D802}" destId="{3A0B28A7-9EEB-4E53-B302-AE97C24E8F47}" srcOrd="1" destOrd="0" presId="urn:microsoft.com/office/officeart/2005/8/layout/hProcess9"/>
    <dgm:cxn modelId="{FB7A9966-424D-442E-BD2C-82E7882F2118}" type="presParOf" srcId="{C97578FA-4859-47B4-ACBC-92900842D802}" destId="{7C19CA02-049C-4551-9B7E-2E69F6709620}" srcOrd="2" destOrd="0" presId="urn:microsoft.com/office/officeart/2005/8/layout/hProcess9"/>
    <dgm:cxn modelId="{DD855802-9CF4-4918-87AF-46B0F506F90E}" type="presParOf" srcId="{C97578FA-4859-47B4-ACBC-92900842D802}" destId="{D6F9AE94-B0EE-4881-9370-39C98F228B35}" srcOrd="3" destOrd="0" presId="urn:microsoft.com/office/officeart/2005/8/layout/hProcess9"/>
    <dgm:cxn modelId="{88E9306D-4F03-411C-8B86-FE42ED89DD4B}" type="presParOf" srcId="{C97578FA-4859-47B4-ACBC-92900842D802}" destId="{81C08F1E-B29F-4B47-9D83-F19020E5ADC1}" srcOrd="4" destOrd="0" presId="urn:microsoft.com/office/officeart/2005/8/layout/hProcess9"/>
    <dgm:cxn modelId="{70C2D209-6936-4C96-BA3D-069E6FC27AD5}" type="presParOf" srcId="{C97578FA-4859-47B4-ACBC-92900842D802}" destId="{00D50F03-89AD-4295-BB09-20DA484C4994}" srcOrd="5" destOrd="0" presId="urn:microsoft.com/office/officeart/2005/8/layout/hProcess9"/>
    <dgm:cxn modelId="{CF32609E-967C-4C3F-A05F-923A14985F79}" type="presParOf" srcId="{C97578FA-4859-47B4-ACBC-92900842D802}" destId="{B5707C0C-B3DF-41C5-8471-6037533D80C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DCC33-E592-4E49-955F-D7EE87C7B460}">
      <dsp:nvSpPr>
        <dsp:cNvPr id="0" name=""/>
        <dsp:cNvSpPr/>
      </dsp:nvSpPr>
      <dsp:spPr>
        <a:xfrm>
          <a:off x="1" y="0"/>
          <a:ext cx="7976994" cy="16430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902945-F922-4680-95EA-7829AA6D7B85}">
      <dsp:nvSpPr>
        <dsp:cNvPr id="0" name=""/>
        <dsp:cNvSpPr/>
      </dsp:nvSpPr>
      <dsp:spPr>
        <a:xfrm>
          <a:off x="2190" y="492922"/>
          <a:ext cx="1901864" cy="657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1 </a:t>
          </a:r>
          <a:r>
            <a:rPr lang="zh-CN" altLang="en-US" sz="1600" b="0" i="0" u="none" kern="1200" dirty="0" smtClean="0"/>
            <a:t>个性需求梳理</a:t>
          </a:r>
          <a:endParaRPr lang="zh-CN" altLang="en-US" sz="1600" kern="1200" dirty="0"/>
        </a:p>
      </dsp:txBody>
      <dsp:txXfrm>
        <a:off x="34273" y="525005"/>
        <a:ext cx="1837698" cy="593063"/>
      </dsp:txXfrm>
    </dsp:sp>
    <dsp:sp modelId="{7C19CA02-049C-4551-9B7E-2E69F6709620}">
      <dsp:nvSpPr>
        <dsp:cNvPr id="0" name=""/>
        <dsp:cNvSpPr/>
      </dsp:nvSpPr>
      <dsp:spPr>
        <a:xfrm>
          <a:off x="2025774" y="492922"/>
          <a:ext cx="1901864" cy="657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2 </a:t>
          </a:r>
          <a:r>
            <a:rPr lang="zh-CN" altLang="en-US" sz="1600" b="0" i="0" u="none" kern="1200" dirty="0" smtClean="0"/>
            <a:t>个性需求开发</a:t>
          </a:r>
          <a:endParaRPr lang="zh-CN" altLang="en-US" sz="1600" kern="1200" dirty="0"/>
        </a:p>
      </dsp:txBody>
      <dsp:txXfrm>
        <a:off x="2057857" y="525005"/>
        <a:ext cx="1837698" cy="593063"/>
      </dsp:txXfrm>
    </dsp:sp>
    <dsp:sp modelId="{81C08F1E-B29F-4B47-9D83-F19020E5ADC1}">
      <dsp:nvSpPr>
        <dsp:cNvPr id="0" name=""/>
        <dsp:cNvSpPr/>
      </dsp:nvSpPr>
      <dsp:spPr>
        <a:xfrm>
          <a:off x="4049358" y="492922"/>
          <a:ext cx="1901864" cy="657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3 </a:t>
          </a:r>
          <a:r>
            <a:rPr lang="zh-CN" altLang="en-US" sz="1600" b="0" i="0" u="none" kern="1200" dirty="0" smtClean="0"/>
            <a:t>割接到新平台</a:t>
          </a:r>
          <a:endParaRPr lang="zh-CN" altLang="en-US" sz="1600" kern="1200" dirty="0"/>
        </a:p>
      </dsp:txBody>
      <dsp:txXfrm>
        <a:off x="4081441" y="525005"/>
        <a:ext cx="1837698" cy="593063"/>
      </dsp:txXfrm>
    </dsp:sp>
    <dsp:sp modelId="{B5707C0C-B3DF-41C5-8471-6037533D80C4}">
      <dsp:nvSpPr>
        <dsp:cNvPr id="0" name=""/>
        <dsp:cNvSpPr/>
      </dsp:nvSpPr>
      <dsp:spPr>
        <a:xfrm>
          <a:off x="6072942" y="492922"/>
          <a:ext cx="1901864" cy="6572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dirty="0" smtClean="0"/>
            <a:t>4 </a:t>
          </a:r>
          <a:r>
            <a:rPr lang="zh-CN" altLang="en-US" sz="1600" b="0" i="0" u="none" kern="1200" dirty="0" smtClean="0"/>
            <a:t>融入统一平台运营</a:t>
          </a:r>
          <a:r>
            <a:rPr lang="zh-CN" altLang="en-US" sz="1600" kern="1200" dirty="0" smtClean="0"/>
            <a:t> </a:t>
          </a:r>
          <a:endParaRPr lang="zh-CN" altLang="en-US" sz="1600" kern="1200" dirty="0"/>
        </a:p>
      </dsp:txBody>
      <dsp:txXfrm>
        <a:off x="6105025" y="525005"/>
        <a:ext cx="1837698" cy="593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7E624B-E124-4A0C-96F9-88B0B006E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7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F95E6AA-4E39-4F2E-BFD2-02E0702BD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286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A1B2F-51B8-4283-8B63-5EFEF234657B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025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省级平台接入支撑四种方式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1)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省级自建平台割接到全网平台</a:t>
            </a:r>
            <a:endParaRPr kumimoji="1" lang="en-US" altLang="zh-CN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 smtClean="0">
                <a:solidFill>
                  <a:srgbClr val="FF0000"/>
                </a:solidFill>
                <a:latin typeface="Times New Roman" pitchFamily="18" charset="0"/>
              </a:rPr>
              <a:t>2)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省级自建平台通过开放平台接入</a:t>
            </a:r>
            <a:endParaRPr kumimoji="1" lang="en-US" altLang="zh-CN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3)</a:t>
            </a:r>
            <a:r>
              <a:rPr kumimoji="1" lang="zh-CN" altLang="en-US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省移动业务由全网的独立平台支撑</a:t>
            </a:r>
            <a:endParaRPr kumimoji="1" lang="en-US" altLang="zh-CN" sz="1200" b="0" kern="12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4)</a:t>
            </a:r>
            <a:r>
              <a:rPr kumimoji="1" lang="zh-CN" altLang="en-US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省移动业务由全网统一平台支撑</a:t>
            </a:r>
            <a:endParaRPr kumimoji="1" lang="en-US" altLang="zh-CN" sz="1200" b="0" kern="12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通过开放平台向其他业务平台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开放标准产品能力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同步注册用户、定制用户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实现统一用户中心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统一订单中心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实现统一商户中心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统一支付能力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码平台能力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数据分析能力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统一能力平台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统一接入移动的全网资源和全网的能力平台，按需接入省级资源、省级能力平台或第三方能力平台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160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1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400BD-7963-4463-B178-3656BF908855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2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79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37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注</a:t>
            </a:r>
            <a:r>
              <a:rPr lang="en-US" altLang="zh-CN" b="1" dirty="0" smtClean="0"/>
              <a:t>:</a:t>
            </a:r>
            <a:endParaRPr lang="en-US" altLang="zh-CN" sz="1200" b="1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dirty="0" smtClean="0"/>
              <a:t>1)</a:t>
            </a:r>
            <a:r>
              <a:rPr lang="zh-CN" altLang="en-US" dirty="0" smtClean="0"/>
              <a:t>线下购买积分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红包支付是指在商户侧的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机或其它机具上支持直接刷积分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红包的功能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 支付平台需要支持积分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红包的支付</a:t>
            </a:r>
            <a:endParaRPr lang="en-US" altLang="zh-CN" dirty="0" smtClean="0"/>
          </a:p>
          <a:p>
            <a:r>
              <a:rPr lang="en-US" altLang="zh-CN" dirty="0" smtClean="0"/>
              <a:t>2)POS</a:t>
            </a:r>
            <a:r>
              <a:rPr lang="zh-CN" altLang="en-US" dirty="0" smtClean="0"/>
              <a:t>机通过线下管理平台进行管理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/>
              <a:t>3)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后端计费能力建议通过商户帐户充值扣费实现</a:t>
            </a:r>
            <a:endParaRPr lang="en-US" altLang="zh-CN" sz="1200" b="0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4)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代理商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可以签约商户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也可以向商户推广后向产品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实现后向收入提成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5)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展示控制引擎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可以根据归属地、消费能力等参数进行个性化的页面展示控制</a:t>
            </a:r>
            <a:endParaRPr lang="en-US" altLang="zh-CN" sz="1200" b="0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6)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数据分析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用户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地区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商品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订单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库存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时间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价格因素来分析</a:t>
            </a:r>
            <a:r>
              <a:rPr lang="en-US" altLang="zh-CN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主要是购买率、回购率等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3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78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系统结构</a:t>
            </a:r>
            <a:r>
              <a:rPr lang="zh-CN" altLang="en-US" baseline="0" dirty="0" smtClean="0"/>
              <a:t> 需要改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831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系统结构</a:t>
            </a:r>
            <a:r>
              <a:rPr lang="zh-CN" altLang="en-US" baseline="0" dirty="0" smtClean="0"/>
              <a:t> 需要改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58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省级平台接入支撑四种方式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/>
              <a:t>1)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省级自建平台割接到全网平台</a:t>
            </a:r>
            <a:endParaRPr kumimoji="1" lang="en-US" altLang="zh-CN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 smtClean="0">
                <a:solidFill>
                  <a:srgbClr val="FF0000"/>
                </a:solidFill>
                <a:latin typeface="Times New Roman" pitchFamily="18" charset="0"/>
              </a:rPr>
              <a:t>2)</a:t>
            </a:r>
            <a:r>
              <a:rPr kumimoji="1" lang="zh-CN" altLang="en-US" b="0" dirty="0" smtClean="0">
                <a:solidFill>
                  <a:srgbClr val="FF0000"/>
                </a:solidFill>
                <a:latin typeface="Times New Roman" pitchFamily="18" charset="0"/>
              </a:rPr>
              <a:t>省级自建平台通过开放平台接入</a:t>
            </a:r>
            <a:endParaRPr kumimoji="1" lang="en-US" altLang="zh-CN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3)</a:t>
            </a:r>
            <a:r>
              <a:rPr kumimoji="1" lang="zh-CN" altLang="en-US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省移动业务由全网的独立平台支撑</a:t>
            </a:r>
            <a:endParaRPr kumimoji="1" lang="en-US" altLang="zh-CN" sz="1200" b="0" kern="12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4)</a:t>
            </a:r>
            <a:r>
              <a:rPr kumimoji="1" lang="zh-CN" altLang="en-US" sz="1200" b="0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省移动业务由全网统一平台支撑</a:t>
            </a:r>
            <a:endParaRPr kumimoji="1" lang="en-US" altLang="zh-CN" sz="1200" b="0" kern="12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通过开放平台向其他业务平台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开放标准产品能力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同步注册用户、定制用户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实现统一用户中心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统一订单中心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实现统一商户中心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统一支付能力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码平台能力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数据分析能力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统一能力平台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统一接入移动的全网资源和全网的能力平台，按需接入省级资源、省级能力平台或第三方能力平台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E6AA-4E39-4F2E-BFD2-02E0702BDC8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30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20110216宽连ppt模板 拷贝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399"/>
              </a:buClr>
              <a:defRPr sz="2400">
                <a:solidFill>
                  <a:srgbClr val="3760AB"/>
                </a:solidFill>
                <a:latin typeface="华文细黑" pitchFamily="2" charset="-122"/>
                <a:ea typeface="华文细黑" pitchFamily="2" charset="-122"/>
              </a:defRPr>
            </a:lvl1pPr>
            <a:lvl2pPr>
              <a:buClrTx/>
              <a:buFont typeface="Wingdings" pitchFamily="2" charset="2"/>
              <a:buChar char="Ø"/>
              <a:defRPr sz="20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>
            <a:lvl1pPr>
              <a:buClr>
                <a:srgbClr val="3760AB"/>
              </a:buClr>
              <a:defRPr sz="2200">
                <a:solidFill>
                  <a:srgbClr val="3760AB"/>
                </a:solidFill>
                <a:latin typeface="+mj-ea"/>
                <a:ea typeface="+mj-ea"/>
              </a:defRPr>
            </a:lvl1pPr>
            <a:lvl2pPr>
              <a:buClrTx/>
              <a:buFont typeface="Wingdings" pitchFamily="2" charset="2"/>
              <a:buChar char="Ø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</p:spPr>
        <p:txBody>
          <a:bodyPr/>
          <a:lstStyle>
            <a:lvl1pPr>
              <a:defRPr lang="zh-CN" altLang="en-US" sz="2200" b="1" dirty="0" smtClean="0">
                <a:solidFill>
                  <a:srgbClr val="3760AB"/>
                </a:solidFill>
                <a:latin typeface="+mj-ea"/>
                <a:ea typeface="+mj-ea"/>
                <a:cs typeface="+mn-cs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>
            <a:lvl1pPr>
              <a:defRPr sz="2800"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3760AB"/>
              </a:buClr>
              <a:defRPr sz="2000">
                <a:solidFill>
                  <a:srgbClr val="3760AB"/>
                </a:solidFill>
                <a:latin typeface="+mj-ea"/>
                <a:ea typeface="+mj-ea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zh-CN" altLang="en-US" sz="2000" b="1" dirty="0" smtClean="0">
                <a:solidFill>
                  <a:srgbClr val="3760AB"/>
                </a:solidFill>
                <a:latin typeface="+mj-ea"/>
                <a:ea typeface="+mj-ea"/>
                <a:cs typeface="+mn-cs"/>
              </a:defRPr>
            </a:lvl1pPr>
            <a:lvl2pPr>
              <a:defRPr lang="zh-CN" altLang="en-US" sz="1800" dirty="0" smtClean="0">
                <a:solidFill>
                  <a:schemeClr val="tx1"/>
                </a:solidFill>
                <a:latin typeface="+mn-lt"/>
                <a:ea typeface="楷体_GB2312" pitchFamily="49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80076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vmlDrawing" Target="../drawings/vmlDrawing1.vml"/><Relationship Id="rId1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781800" cy="533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179388" y="188913"/>
          <a:ext cx="5314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位图图像" r:id="rId10" imgW="5315692" imgH="1209524" progId="PBrush">
                  <p:embed/>
                </p:oleObj>
              </mc:Choice>
              <mc:Fallback>
                <p:oleObj name="位图图像" r:id="rId10" imgW="5315692" imgH="1209524" progId="PBrush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53149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FD13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D6ECFF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78850" y="6305550"/>
            <a:ext cx="412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</p:sldLayoutIdLst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楷体_GB2312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rgbClr val="3760AB"/>
        </a:buClr>
        <a:buSzPct val="85000"/>
        <a:buFont typeface="Wingdings" pitchFamily="2" charset="2"/>
        <a:buChar char="n"/>
        <a:defRPr sz="2400" b="1">
          <a:solidFill>
            <a:srgbClr val="3760AB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None/>
        <a:defRPr lang="zh-CN" altLang="en-US" sz="2000" dirty="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ct val="5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0000"/>
        </a:lnSpc>
        <a:spcBef>
          <a:spcPct val="5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gif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jpeg"/><Relationship Id="rId14" Type="http://schemas.openxmlformats.org/officeDocument/2006/relationships/image" Target="../media/image20.jpeg"/><Relationship Id="rId15" Type="http://schemas.openxmlformats.org/officeDocument/2006/relationships/image" Target="../media/image21.jpeg"/><Relationship Id="rId16" Type="http://schemas.openxmlformats.org/officeDocument/2006/relationships/image" Target="../media/image22.jpeg"/><Relationship Id="rId17" Type="http://schemas.openxmlformats.org/officeDocument/2006/relationships/image" Target="../media/image23.jpe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13.jpeg"/><Relationship Id="rId7" Type="http://schemas.openxmlformats.org/officeDocument/2006/relationships/image" Target="../media/image8.jpeg"/><Relationship Id="rId8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2057400"/>
            <a:ext cx="6934200" cy="19759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algn="ctr">
              <a:buFont typeface="Wingdings" pitchFamily="2" charset="2"/>
              <a:buNone/>
              <a:defRPr/>
            </a:pPr>
            <a:r>
              <a:rPr lang="zh-CN" alt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3760AB"/>
                  </a:outerShdw>
                </a:effectLst>
                <a:latin typeface="+mj-ea"/>
                <a:ea typeface="+mj-ea"/>
              </a:rPr>
              <a:t>商城平台方案</a:t>
            </a:r>
            <a:endParaRPr lang="en-US" altLang="zh-CN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  <a:p>
            <a:pPr marL="742950" indent="-28575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endParaRPr lang="en-US" altLang="zh-CN" sz="3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  <a:p>
            <a:pPr marL="742950" indent="-28575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3760AB"/>
                  </a:outerShdw>
                </a:effectLst>
                <a:latin typeface="+mj-ea"/>
                <a:ea typeface="+mj-ea"/>
              </a:rPr>
              <a:t>2013-5</a:t>
            </a:r>
            <a:endParaRPr lang="en-US" altLang="zh-CN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50800" dir="5400000" algn="ctr" rotWithShape="0">
                  <a:srgbClr val="3760AB"/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平台的关键技术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543956" cy="1928810"/>
          </a:xfrm>
        </p:spPr>
        <p:txBody>
          <a:bodyPr/>
          <a:lstStyle/>
          <a:p>
            <a:r>
              <a:rPr lang="zh-CN" altLang="en-US" sz="2000" dirty="0" smtClean="0"/>
              <a:t>平台涉及的关键技术</a:t>
            </a:r>
            <a:endParaRPr lang="en-US" altLang="zh-CN" sz="2000" dirty="0"/>
          </a:p>
          <a:p>
            <a:pPr lvl="1"/>
            <a:r>
              <a:rPr altLang="en-US" sz="1600" dirty="0" smtClean="0"/>
              <a:t>平台采用成熟的</a:t>
            </a:r>
            <a:r>
              <a:rPr lang="zh-CN" altLang="en-US" sz="1600" dirty="0" smtClean="0"/>
              <a:t>基础技术</a:t>
            </a:r>
            <a:r>
              <a:rPr altLang="en-US" sz="1600" dirty="0" smtClean="0"/>
              <a:t>，组合</a:t>
            </a:r>
            <a:r>
              <a:rPr lang="zh-CN" altLang="en-US" sz="1600" dirty="0" smtClean="0"/>
              <a:t>形成</a:t>
            </a:r>
            <a:r>
              <a:rPr lang="en-US" altLang="zh-CN" sz="1600" dirty="0" smtClean="0"/>
              <a:t>spring </a:t>
            </a:r>
            <a:r>
              <a:rPr lang="en-US" altLang="zh-CN" sz="1600" dirty="0" err="1" smtClean="0"/>
              <a:t>mvc</a:t>
            </a:r>
            <a:r>
              <a:rPr sz="1600" dirty="0" smtClean="0"/>
              <a:t>框架和分布式服务的技术应用</a:t>
            </a:r>
            <a:r>
              <a:rPr lang="zh-CN" altLang="en-US" sz="1600" dirty="0" smtClean="0"/>
              <a:t>框架</a:t>
            </a:r>
            <a:r>
              <a:rPr altLang="en-US" sz="1600" dirty="0" smtClean="0"/>
              <a:t>；</a:t>
            </a:r>
            <a:endParaRPr lang="en-US" altLang="zh-CN" sz="1600" dirty="0"/>
          </a:p>
          <a:p>
            <a:pPr lvl="1"/>
            <a:r>
              <a:rPr altLang="en-US" sz="1600" dirty="0" smtClean="0"/>
              <a:t>各模块均</a:t>
            </a:r>
            <a:r>
              <a:rPr altLang="en-US" sz="1600" dirty="0" smtClean="0">
                <a:solidFill>
                  <a:srgbClr val="FF0000"/>
                </a:solidFill>
              </a:rPr>
              <a:t>支持分布式部署</a:t>
            </a:r>
            <a:r>
              <a:rPr altLang="en-US" sz="1600" dirty="0" smtClean="0"/>
              <a:t>，支持负载均衡方案；</a:t>
            </a:r>
            <a:endParaRPr lang="en-US" altLang="en-US" sz="1600" dirty="0" smtClean="0"/>
          </a:p>
          <a:p>
            <a:pPr lvl="1"/>
            <a:r>
              <a:rPr sz="1600" dirty="0" smtClean="0"/>
              <a:t>支持分享文件存储，根据需要支持多种数据的存储方案和数据缓存方案；</a:t>
            </a:r>
            <a:endParaRPr lang="en-US" sz="1600" dirty="0" smtClean="0"/>
          </a:p>
          <a:p>
            <a:pPr lvl="1"/>
            <a:r>
              <a:rPr sz="1600" dirty="0" smtClean="0"/>
              <a:t>平台支持多种监控手段，提升平台的可维护性。</a:t>
            </a:r>
            <a:endParaRPr lang="en-US" altLang="zh-CN" sz="1600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286124"/>
            <a:ext cx="586447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913705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-150780"/>
            <a:ext cx="8839200" cy="857250"/>
          </a:xfrm>
        </p:spPr>
        <p:txBody>
          <a:bodyPr/>
          <a:lstStyle/>
          <a:p>
            <a:r>
              <a:rPr lang="zh-CN" altLang="en-US" dirty="0" smtClean="0"/>
              <a:t>与外部系统的关系及未来</a:t>
            </a:r>
            <a:r>
              <a:rPr lang="zh-CN" altLang="en-US" dirty="0"/>
              <a:t>全网</a:t>
            </a:r>
            <a:r>
              <a:rPr lang="zh-CN" altLang="en-US" dirty="0" smtClean="0"/>
              <a:t>考虑</a:t>
            </a:r>
            <a:r>
              <a:rPr lang="en-US" altLang="zh-CN" dirty="0" smtClean="0"/>
              <a:t> </a:t>
            </a:r>
            <a:endParaRPr lang="zh-CN" altLang="en-US" sz="2400" dirty="0"/>
          </a:p>
        </p:txBody>
      </p:sp>
      <p:pic>
        <p:nvPicPr>
          <p:cNvPr id="171" name="Picture 12" descr="2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3220" y="2839962"/>
            <a:ext cx="6353196" cy="26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Text Box 3"/>
          <p:cNvSpPr txBox="1">
            <a:spLocks noChangeArrowheads="1"/>
          </p:cNvSpPr>
          <p:nvPr/>
        </p:nvSpPr>
        <p:spPr bwMode="auto">
          <a:xfrm>
            <a:off x="6324600" y="927101"/>
            <a:ext cx="2743200" cy="430887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zh-CN" altLang="en-US" sz="2000" dirty="0">
                <a:latin typeface="Times New Roman" pitchFamily="18" charset="0"/>
              </a:rPr>
              <a:t>无</a:t>
            </a:r>
            <a:r>
              <a:rPr kumimoji="1" lang="zh-CN" altLang="en-US" sz="2000" dirty="0" smtClean="0">
                <a:latin typeface="Times New Roman" pitchFamily="18" charset="0"/>
              </a:rPr>
              <a:t>平台省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支撑</a:t>
            </a:r>
            <a:endParaRPr kumimoji="1" lang="zh-CN" alt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13" name="Line 145"/>
          <p:cNvSpPr>
            <a:spLocks noChangeShapeType="1"/>
          </p:cNvSpPr>
          <p:nvPr/>
        </p:nvSpPr>
        <p:spPr bwMode="auto">
          <a:xfrm flipH="1">
            <a:off x="6019800" y="2209800"/>
            <a:ext cx="609600" cy="990600"/>
          </a:xfrm>
          <a:prstGeom prst="line">
            <a:avLst/>
          </a:prstGeom>
          <a:noFill/>
          <a:ln w="38100" cap="rnd">
            <a:solidFill>
              <a:srgbClr val="27279B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" name="矩形 330"/>
          <p:cNvSpPr>
            <a:spLocks noChangeArrowheads="1"/>
          </p:cNvSpPr>
          <p:nvPr/>
        </p:nvSpPr>
        <p:spPr bwMode="auto">
          <a:xfrm>
            <a:off x="3429000" y="2743200"/>
            <a:ext cx="2362200" cy="457200"/>
          </a:xfrm>
          <a:prstGeom prst="rect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 anchorCtr="0"/>
          <a:lstStyle/>
          <a:p>
            <a:pPr algn="ctr" fontAlgn="ctr">
              <a:buNone/>
              <a:defRPr/>
            </a:pP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2" name="Rectangle 26"/>
          <p:cNvSpPr>
            <a:spLocks noChangeArrowheads="1"/>
          </p:cNvSpPr>
          <p:nvPr/>
        </p:nvSpPr>
        <p:spPr bwMode="auto">
          <a:xfrm>
            <a:off x="6324600" y="1371600"/>
            <a:ext cx="2743200" cy="8382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8077199" y="1308100"/>
            <a:ext cx="51612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sp>
        <p:nvSpPr>
          <p:cNvPr id="388" name="矩形 387"/>
          <p:cNvSpPr/>
          <p:nvPr/>
        </p:nvSpPr>
        <p:spPr>
          <a:xfrm>
            <a:off x="6934200" y="1384300"/>
            <a:ext cx="304800" cy="782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黑龙江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7467600" y="1384300"/>
            <a:ext cx="304800" cy="782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河南省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pic>
        <p:nvPicPr>
          <p:cNvPr id="392" name="Picture 10" descr="三人-讨论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899" y="1473301"/>
            <a:ext cx="762001" cy="66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8" name="Line 145"/>
          <p:cNvSpPr>
            <a:spLocks noChangeShapeType="1"/>
          </p:cNvSpPr>
          <p:nvPr/>
        </p:nvSpPr>
        <p:spPr bwMode="auto">
          <a:xfrm flipH="1">
            <a:off x="3962400" y="5181600"/>
            <a:ext cx="609600" cy="762001"/>
          </a:xfrm>
          <a:prstGeom prst="line">
            <a:avLst/>
          </a:prstGeom>
          <a:noFill/>
          <a:ln w="38100" cap="rnd">
            <a:solidFill>
              <a:srgbClr val="27279B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599"/>
          <p:cNvGrpSpPr>
            <a:grpSpLocks/>
          </p:cNvGrpSpPr>
          <p:nvPr/>
        </p:nvGrpSpPr>
        <p:grpSpPr bwMode="auto">
          <a:xfrm>
            <a:off x="2959556" y="5867400"/>
            <a:ext cx="1219200" cy="533400"/>
            <a:chOff x="1488" y="1392"/>
            <a:chExt cx="1248" cy="449"/>
          </a:xfrm>
        </p:grpSpPr>
        <p:sp>
          <p:nvSpPr>
            <p:cNvPr id="410" name="AutoShape 96"/>
            <p:cNvSpPr>
              <a:spLocks noChangeArrowheads="1"/>
            </p:cNvSpPr>
            <p:nvPr/>
          </p:nvSpPr>
          <p:spPr bwMode="auto">
            <a:xfrm>
              <a:off x="1488" y="1536"/>
              <a:ext cx="1248" cy="305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" name="Line 6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7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7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135"/>
            <p:cNvGrpSpPr>
              <a:grpSpLocks/>
            </p:cNvGrpSpPr>
            <p:nvPr/>
          </p:nvGrpSpPr>
          <p:grpSpPr bwMode="auto">
            <a:xfrm>
              <a:off x="1776" y="1480"/>
              <a:ext cx="166" cy="216"/>
              <a:chOff x="2976" y="3264"/>
              <a:chExt cx="720" cy="577"/>
            </a:xfrm>
          </p:grpSpPr>
          <p:grpSp>
            <p:nvGrpSpPr>
              <p:cNvPr id="24" name="Group 136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453" name="Oval 13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4" name="Oval 13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39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451" name="Oval 14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2" name="Oval 14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42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449" name="Oval 14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" name="Oval 14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45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447" name="Oval 14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8" name="Oval 14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48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445" name="Oval 14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6" name="Oval 15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51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443" name="Oval 152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4" name="Oval 153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435" name="Picture 67" descr="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6" name="Picture 68" descr="PC Blue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1" name="Group 173"/>
            <p:cNvGrpSpPr>
              <a:grpSpLocks/>
            </p:cNvGrpSpPr>
            <p:nvPr/>
          </p:nvGrpSpPr>
          <p:grpSpPr bwMode="auto">
            <a:xfrm>
              <a:off x="2014" y="1530"/>
              <a:ext cx="176" cy="207"/>
              <a:chOff x="432" y="3360"/>
              <a:chExt cx="432" cy="469"/>
            </a:xfrm>
          </p:grpSpPr>
          <p:grpSp>
            <p:nvGrpSpPr>
              <p:cNvPr id="64" name="Group 174"/>
              <p:cNvGrpSpPr>
                <a:grpSpLocks/>
              </p:cNvGrpSpPr>
              <p:nvPr/>
            </p:nvGrpSpPr>
            <p:grpSpPr bwMode="auto">
              <a:xfrm>
                <a:off x="432" y="3600"/>
                <a:ext cx="432" cy="229"/>
                <a:chOff x="432" y="287"/>
                <a:chExt cx="1488" cy="373"/>
              </a:xfrm>
            </p:grpSpPr>
            <p:sp>
              <p:nvSpPr>
                <p:cNvPr id="433" name="Oval 17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4" name="Oval 176"/>
                <p:cNvSpPr>
                  <a:spLocks noChangeArrowheads="1"/>
                </p:cNvSpPr>
                <p:nvPr/>
              </p:nvSpPr>
              <p:spPr bwMode="auto">
                <a:xfrm>
                  <a:off x="434" y="287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5" name="Group 177"/>
              <p:cNvGrpSpPr>
                <a:grpSpLocks/>
              </p:cNvGrpSpPr>
              <p:nvPr/>
            </p:nvGrpSpPr>
            <p:grpSpPr bwMode="auto">
              <a:xfrm>
                <a:off x="432" y="3550"/>
                <a:ext cx="432" cy="229"/>
                <a:chOff x="432" y="286"/>
                <a:chExt cx="1488" cy="374"/>
              </a:xfrm>
            </p:grpSpPr>
            <p:sp>
              <p:nvSpPr>
                <p:cNvPr id="431" name="Oval 17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2" name="Oval 179"/>
                <p:cNvSpPr>
                  <a:spLocks noChangeArrowheads="1"/>
                </p:cNvSpPr>
                <p:nvPr/>
              </p:nvSpPr>
              <p:spPr bwMode="auto">
                <a:xfrm>
                  <a:off x="434" y="286"/>
                  <a:ext cx="1486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  <p:grpSp>
            <p:nvGrpSpPr>
              <p:cNvPr id="66" name="Group 180"/>
              <p:cNvGrpSpPr>
                <a:grpSpLocks/>
              </p:cNvGrpSpPr>
              <p:nvPr/>
            </p:nvGrpSpPr>
            <p:grpSpPr bwMode="auto">
              <a:xfrm>
                <a:off x="432" y="3496"/>
                <a:ext cx="432" cy="235"/>
                <a:chOff x="432" y="276"/>
                <a:chExt cx="1488" cy="384"/>
              </a:xfrm>
            </p:grpSpPr>
            <p:sp>
              <p:nvSpPr>
                <p:cNvPr id="429" name="Oval 18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" name="Oval 182"/>
                <p:cNvSpPr>
                  <a:spLocks noChangeArrowheads="1"/>
                </p:cNvSpPr>
                <p:nvPr/>
              </p:nvSpPr>
              <p:spPr bwMode="auto">
                <a:xfrm>
                  <a:off x="434" y="276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7" name="Group 183"/>
              <p:cNvGrpSpPr>
                <a:grpSpLocks/>
              </p:cNvGrpSpPr>
              <p:nvPr/>
            </p:nvGrpSpPr>
            <p:grpSpPr bwMode="auto">
              <a:xfrm>
                <a:off x="432" y="3456"/>
                <a:ext cx="432" cy="227"/>
                <a:chOff x="432" y="289"/>
                <a:chExt cx="1488" cy="371"/>
              </a:xfrm>
            </p:grpSpPr>
            <p:sp>
              <p:nvSpPr>
                <p:cNvPr id="427" name="Oval 18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8" name="Oval 185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8" name="Group 186"/>
              <p:cNvGrpSpPr>
                <a:grpSpLocks/>
              </p:cNvGrpSpPr>
              <p:nvPr/>
            </p:nvGrpSpPr>
            <p:grpSpPr bwMode="auto">
              <a:xfrm>
                <a:off x="432" y="3408"/>
                <a:ext cx="432" cy="227"/>
                <a:chOff x="432" y="289"/>
                <a:chExt cx="1488" cy="371"/>
              </a:xfrm>
            </p:grpSpPr>
            <p:sp>
              <p:nvSpPr>
                <p:cNvPr id="425" name="Oval 18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426" name="Oval 188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9" name="Group 189"/>
              <p:cNvGrpSpPr>
                <a:grpSpLocks/>
              </p:cNvGrpSpPr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423" name="Oval 19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4" name="Oval 191"/>
                <p:cNvSpPr>
                  <a:spLocks noChangeArrowheads="1"/>
                </p:cNvSpPr>
                <p:nvPr/>
              </p:nvSpPr>
              <p:spPr bwMode="auto">
                <a:xfrm>
                  <a:off x="434" y="288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55" name="Text Box 199"/>
          <p:cNvSpPr txBox="1">
            <a:spLocks noChangeArrowheads="1"/>
          </p:cNvSpPr>
          <p:nvPr/>
        </p:nvSpPr>
        <p:spPr bwMode="auto">
          <a:xfrm>
            <a:off x="2932093" y="6400800"/>
            <a:ext cx="954107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ea typeface="黑体" pitchFamily="49" charset="-122"/>
              </a:rPr>
              <a:t>清结算平台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456" name="矩形 455"/>
          <p:cNvSpPr>
            <a:spLocks noChangeArrowheads="1"/>
          </p:cNvSpPr>
          <p:nvPr/>
        </p:nvSpPr>
        <p:spPr bwMode="auto">
          <a:xfrm>
            <a:off x="5486400" y="5257800"/>
            <a:ext cx="1752600" cy="38100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anchor="ctr" anchorCtr="0"/>
          <a:lstStyle/>
          <a:p>
            <a:pPr algn="ctr" fontAlgn="ctr">
              <a:buNone/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移动能力接入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7" name="Text Box 199"/>
          <p:cNvSpPr txBox="1">
            <a:spLocks noChangeArrowheads="1"/>
          </p:cNvSpPr>
          <p:nvPr/>
        </p:nvSpPr>
        <p:spPr bwMode="auto">
          <a:xfrm>
            <a:off x="1645941" y="6416675"/>
            <a:ext cx="140205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ea typeface="黑体" pitchFamily="49" charset="-122"/>
              </a:rPr>
              <a:t>第三方物流平台</a:t>
            </a:r>
            <a:endParaRPr lang="en-US" altLang="zh-CN" sz="1200" dirty="0">
              <a:ea typeface="黑体" pitchFamily="49" charset="-122"/>
            </a:endParaRPr>
          </a:p>
        </p:txBody>
      </p:sp>
      <p:grpSp>
        <p:nvGrpSpPr>
          <p:cNvPr id="70" name="Group 599"/>
          <p:cNvGrpSpPr>
            <a:grpSpLocks/>
          </p:cNvGrpSpPr>
          <p:nvPr/>
        </p:nvGrpSpPr>
        <p:grpSpPr bwMode="auto">
          <a:xfrm>
            <a:off x="1960443" y="5867400"/>
            <a:ext cx="1054556" cy="533400"/>
            <a:chOff x="1488" y="1392"/>
            <a:chExt cx="1248" cy="449"/>
          </a:xfrm>
        </p:grpSpPr>
        <p:sp>
          <p:nvSpPr>
            <p:cNvPr id="459" name="AutoShape 96"/>
            <p:cNvSpPr>
              <a:spLocks noChangeArrowheads="1"/>
            </p:cNvSpPr>
            <p:nvPr/>
          </p:nvSpPr>
          <p:spPr bwMode="auto">
            <a:xfrm>
              <a:off x="1488" y="1536"/>
              <a:ext cx="1248" cy="305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" name="Line 6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7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7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" name="Group 135"/>
            <p:cNvGrpSpPr>
              <a:grpSpLocks/>
            </p:cNvGrpSpPr>
            <p:nvPr/>
          </p:nvGrpSpPr>
          <p:grpSpPr bwMode="auto">
            <a:xfrm>
              <a:off x="1776" y="1479"/>
              <a:ext cx="166" cy="216"/>
              <a:chOff x="2976" y="3264"/>
              <a:chExt cx="720" cy="577"/>
            </a:xfrm>
          </p:grpSpPr>
          <p:grpSp>
            <p:nvGrpSpPr>
              <p:cNvPr id="72" name="Group 136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502" name="Oval 13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3" name="Oval 13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139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500" name="Oval 14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1" name="Oval 14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Group 142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498" name="Oval 14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9" name="Oval 14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145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496" name="Oval 14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Oval 14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Group 148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494" name="Oval 14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5" name="Oval 15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151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492" name="Oval 152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Oval 153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" name="Group 66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484" name="Picture 67" descr="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5" name="Picture 68" descr="PC Blue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9" name="Group 173"/>
            <p:cNvGrpSpPr>
              <a:grpSpLocks/>
            </p:cNvGrpSpPr>
            <p:nvPr/>
          </p:nvGrpSpPr>
          <p:grpSpPr bwMode="auto">
            <a:xfrm>
              <a:off x="2014" y="1530"/>
              <a:ext cx="176" cy="207"/>
              <a:chOff x="432" y="3360"/>
              <a:chExt cx="432" cy="469"/>
            </a:xfrm>
          </p:grpSpPr>
          <p:grpSp>
            <p:nvGrpSpPr>
              <p:cNvPr id="80" name="Group 174"/>
              <p:cNvGrpSpPr>
                <a:grpSpLocks/>
              </p:cNvGrpSpPr>
              <p:nvPr/>
            </p:nvGrpSpPr>
            <p:grpSpPr bwMode="auto">
              <a:xfrm>
                <a:off x="432" y="3600"/>
                <a:ext cx="432" cy="229"/>
                <a:chOff x="432" y="287"/>
                <a:chExt cx="1488" cy="373"/>
              </a:xfrm>
            </p:grpSpPr>
            <p:sp>
              <p:nvSpPr>
                <p:cNvPr id="482" name="Oval 17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Oval 176"/>
                <p:cNvSpPr>
                  <a:spLocks noChangeArrowheads="1"/>
                </p:cNvSpPr>
                <p:nvPr/>
              </p:nvSpPr>
              <p:spPr bwMode="auto">
                <a:xfrm>
                  <a:off x="434" y="287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1" name="Group 177"/>
              <p:cNvGrpSpPr>
                <a:grpSpLocks/>
              </p:cNvGrpSpPr>
              <p:nvPr/>
            </p:nvGrpSpPr>
            <p:grpSpPr bwMode="auto">
              <a:xfrm>
                <a:off x="432" y="3550"/>
                <a:ext cx="432" cy="229"/>
                <a:chOff x="432" y="286"/>
                <a:chExt cx="1488" cy="374"/>
              </a:xfrm>
            </p:grpSpPr>
            <p:sp>
              <p:nvSpPr>
                <p:cNvPr id="480" name="Oval 17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" name="Oval 179"/>
                <p:cNvSpPr>
                  <a:spLocks noChangeArrowheads="1"/>
                </p:cNvSpPr>
                <p:nvPr/>
              </p:nvSpPr>
              <p:spPr bwMode="auto">
                <a:xfrm>
                  <a:off x="434" y="286"/>
                  <a:ext cx="1486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  <p:grpSp>
            <p:nvGrpSpPr>
              <p:cNvPr id="82" name="Group 180"/>
              <p:cNvGrpSpPr>
                <a:grpSpLocks/>
              </p:cNvGrpSpPr>
              <p:nvPr/>
            </p:nvGrpSpPr>
            <p:grpSpPr bwMode="auto">
              <a:xfrm>
                <a:off x="432" y="3496"/>
                <a:ext cx="432" cy="235"/>
                <a:chOff x="432" y="276"/>
                <a:chExt cx="1488" cy="384"/>
              </a:xfrm>
            </p:grpSpPr>
            <p:sp>
              <p:nvSpPr>
                <p:cNvPr id="478" name="Oval 18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Oval 182"/>
                <p:cNvSpPr>
                  <a:spLocks noChangeArrowheads="1"/>
                </p:cNvSpPr>
                <p:nvPr/>
              </p:nvSpPr>
              <p:spPr bwMode="auto">
                <a:xfrm>
                  <a:off x="434" y="276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4" name="Group 183"/>
              <p:cNvGrpSpPr>
                <a:grpSpLocks/>
              </p:cNvGrpSpPr>
              <p:nvPr/>
            </p:nvGrpSpPr>
            <p:grpSpPr bwMode="auto">
              <a:xfrm>
                <a:off x="432" y="3456"/>
                <a:ext cx="432" cy="227"/>
                <a:chOff x="432" y="289"/>
                <a:chExt cx="1488" cy="371"/>
              </a:xfrm>
            </p:grpSpPr>
            <p:sp>
              <p:nvSpPr>
                <p:cNvPr id="476" name="Oval 18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7" name="Oval 185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5" name="Group 186"/>
              <p:cNvGrpSpPr>
                <a:grpSpLocks/>
              </p:cNvGrpSpPr>
              <p:nvPr/>
            </p:nvGrpSpPr>
            <p:grpSpPr bwMode="auto">
              <a:xfrm>
                <a:off x="432" y="3408"/>
                <a:ext cx="432" cy="227"/>
                <a:chOff x="432" y="289"/>
                <a:chExt cx="1488" cy="371"/>
              </a:xfrm>
            </p:grpSpPr>
            <p:sp>
              <p:nvSpPr>
                <p:cNvPr id="474" name="Oval 18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475" name="Oval 188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6" name="Group 189"/>
              <p:cNvGrpSpPr>
                <a:grpSpLocks/>
              </p:cNvGrpSpPr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472" name="Oval 19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Oval 191"/>
                <p:cNvSpPr>
                  <a:spLocks noChangeArrowheads="1"/>
                </p:cNvSpPr>
                <p:nvPr/>
              </p:nvSpPr>
              <p:spPr bwMode="auto">
                <a:xfrm>
                  <a:off x="434" y="288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</p:grpSp>
      </p:grpSp>
      <p:sp>
        <p:nvSpPr>
          <p:cNvPr id="504" name="Line 145"/>
          <p:cNvSpPr>
            <a:spLocks noChangeShapeType="1"/>
          </p:cNvSpPr>
          <p:nvPr/>
        </p:nvSpPr>
        <p:spPr bwMode="auto">
          <a:xfrm flipH="1">
            <a:off x="1600200" y="5181600"/>
            <a:ext cx="2590800" cy="838200"/>
          </a:xfrm>
          <a:prstGeom prst="line">
            <a:avLst/>
          </a:prstGeom>
          <a:noFill/>
          <a:ln w="38100" cap="rnd">
            <a:solidFill>
              <a:srgbClr val="27279B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5" name="Line 145"/>
          <p:cNvSpPr>
            <a:spLocks noChangeShapeType="1"/>
          </p:cNvSpPr>
          <p:nvPr/>
        </p:nvSpPr>
        <p:spPr bwMode="auto">
          <a:xfrm>
            <a:off x="4724400" y="5181600"/>
            <a:ext cx="1524000" cy="609600"/>
          </a:xfrm>
          <a:prstGeom prst="line">
            <a:avLst/>
          </a:prstGeom>
          <a:noFill/>
          <a:ln w="38100" cap="rnd">
            <a:solidFill>
              <a:srgbClr val="27279B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6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9531" y="5943600"/>
            <a:ext cx="50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7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07556" y="5943600"/>
            <a:ext cx="495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8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35956" y="5943600"/>
            <a:ext cx="504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9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21756" y="5943600"/>
            <a:ext cx="504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0" name="Rectangle 26"/>
          <p:cNvSpPr>
            <a:spLocks noChangeArrowheads="1"/>
          </p:cNvSpPr>
          <p:nvPr/>
        </p:nvSpPr>
        <p:spPr bwMode="auto">
          <a:xfrm>
            <a:off x="4559756" y="5791200"/>
            <a:ext cx="4203244" cy="9906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1" name="Text Box 199"/>
          <p:cNvSpPr txBox="1">
            <a:spLocks noChangeArrowheads="1"/>
          </p:cNvSpPr>
          <p:nvPr/>
        </p:nvSpPr>
        <p:spPr bwMode="auto">
          <a:xfrm>
            <a:off x="4559756" y="6441835"/>
            <a:ext cx="638316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ea typeface="黑体" pitchFamily="49" charset="-122"/>
              </a:rPr>
              <a:t>SMSG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512" name="Text Box 199"/>
          <p:cNvSpPr txBox="1">
            <a:spLocks noChangeArrowheads="1"/>
          </p:cNvSpPr>
          <p:nvPr/>
        </p:nvSpPr>
        <p:spPr bwMode="auto">
          <a:xfrm>
            <a:off x="5245556" y="6425843"/>
            <a:ext cx="663964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ea typeface="黑体" pitchFamily="49" charset="-122"/>
              </a:rPr>
              <a:t>MMSG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513" name="Text Box 199"/>
          <p:cNvSpPr txBox="1">
            <a:spLocks noChangeArrowheads="1"/>
          </p:cNvSpPr>
          <p:nvPr/>
        </p:nvSpPr>
        <p:spPr bwMode="auto">
          <a:xfrm>
            <a:off x="5928288" y="6425843"/>
            <a:ext cx="612668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ea typeface="黑体" pitchFamily="49" charset="-122"/>
              </a:rPr>
              <a:t>BOSS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514" name="Text Box 199"/>
          <p:cNvSpPr txBox="1">
            <a:spLocks noChangeArrowheads="1"/>
          </p:cNvSpPr>
          <p:nvPr/>
        </p:nvSpPr>
        <p:spPr bwMode="auto">
          <a:xfrm>
            <a:off x="6528256" y="6435534"/>
            <a:ext cx="47481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ea typeface="黑体" pitchFamily="49" charset="-122"/>
              </a:rPr>
              <a:t>LBS</a:t>
            </a:r>
            <a:endParaRPr lang="en-US" altLang="zh-CN" sz="1200" dirty="0">
              <a:ea typeface="黑体" pitchFamily="49" charset="-122"/>
            </a:endParaRPr>
          </a:p>
        </p:txBody>
      </p:sp>
      <p:pic>
        <p:nvPicPr>
          <p:cNvPr id="515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245052" y="5943600"/>
            <a:ext cx="495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6" name="Text Box 199"/>
          <p:cNvSpPr txBox="1">
            <a:spLocks noChangeArrowheads="1"/>
          </p:cNvSpPr>
          <p:nvPr/>
        </p:nvSpPr>
        <p:spPr bwMode="auto">
          <a:xfrm>
            <a:off x="7170241" y="6409488"/>
            <a:ext cx="612668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ea typeface="黑体" pitchFamily="49" charset="-122"/>
              </a:rPr>
              <a:t>ESOP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517" name="Text Box 199"/>
          <p:cNvSpPr txBox="1">
            <a:spLocks noChangeArrowheads="1"/>
          </p:cNvSpPr>
          <p:nvPr/>
        </p:nvSpPr>
        <p:spPr bwMode="auto">
          <a:xfrm>
            <a:off x="774051" y="6389411"/>
            <a:ext cx="1003949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ea typeface="黑体" pitchFamily="49" charset="-122"/>
              </a:rPr>
              <a:t>支付平台</a:t>
            </a:r>
            <a:endParaRPr lang="en-US" altLang="zh-CN" sz="1200" dirty="0">
              <a:ea typeface="黑体" pitchFamily="49" charset="-122"/>
            </a:endParaRPr>
          </a:p>
        </p:txBody>
      </p:sp>
      <p:grpSp>
        <p:nvGrpSpPr>
          <p:cNvPr id="87" name="Group 599"/>
          <p:cNvGrpSpPr>
            <a:grpSpLocks/>
          </p:cNvGrpSpPr>
          <p:nvPr/>
        </p:nvGrpSpPr>
        <p:grpSpPr bwMode="auto">
          <a:xfrm>
            <a:off x="787400" y="5840136"/>
            <a:ext cx="981630" cy="533400"/>
            <a:chOff x="1488" y="1392"/>
            <a:chExt cx="1248" cy="449"/>
          </a:xfrm>
        </p:grpSpPr>
        <p:sp>
          <p:nvSpPr>
            <p:cNvPr id="519" name="AutoShape 96"/>
            <p:cNvSpPr>
              <a:spLocks noChangeArrowheads="1"/>
            </p:cNvSpPr>
            <p:nvPr/>
          </p:nvSpPr>
          <p:spPr bwMode="auto">
            <a:xfrm>
              <a:off x="1488" y="1536"/>
              <a:ext cx="1248" cy="305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0" name="Line 6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21" name="Line 7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7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8" name="Group 135"/>
            <p:cNvGrpSpPr>
              <a:grpSpLocks/>
            </p:cNvGrpSpPr>
            <p:nvPr/>
          </p:nvGrpSpPr>
          <p:grpSpPr bwMode="auto">
            <a:xfrm>
              <a:off x="1776" y="1477"/>
              <a:ext cx="166" cy="216"/>
              <a:chOff x="2976" y="3264"/>
              <a:chExt cx="720" cy="577"/>
            </a:xfrm>
          </p:grpSpPr>
          <p:grpSp>
            <p:nvGrpSpPr>
              <p:cNvPr id="89" name="Group 136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562" name="Oval 13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" name="Oval 13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Group 139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560" name="Oval 14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1" name="Oval 14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1" name="Group 142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558" name="Oval 14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9" name="Oval 14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Group 145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556" name="Oval 14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7" name="Oval 14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Group 148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554" name="Oval 14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5" name="Oval 15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Group 151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552" name="Oval 152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" name="Oval 153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5" name="Group 66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544" name="Picture 67" descr="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5" name="Picture 68" descr="PC Blue"/>
              <p:cNvPicPr>
                <a:picLocks noChangeAspect="1" noChangeArrowheads="1"/>
              </p:cNvPicPr>
              <p:nvPr/>
            </p:nvPicPr>
            <p:blipFill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6" name="Group 173"/>
            <p:cNvGrpSpPr>
              <a:grpSpLocks/>
            </p:cNvGrpSpPr>
            <p:nvPr/>
          </p:nvGrpSpPr>
          <p:grpSpPr bwMode="auto">
            <a:xfrm>
              <a:off x="2014" y="1530"/>
              <a:ext cx="176" cy="207"/>
              <a:chOff x="432" y="3360"/>
              <a:chExt cx="432" cy="469"/>
            </a:xfrm>
          </p:grpSpPr>
          <p:grpSp>
            <p:nvGrpSpPr>
              <p:cNvPr id="97" name="Group 174"/>
              <p:cNvGrpSpPr>
                <a:grpSpLocks/>
              </p:cNvGrpSpPr>
              <p:nvPr/>
            </p:nvGrpSpPr>
            <p:grpSpPr bwMode="auto">
              <a:xfrm>
                <a:off x="432" y="3600"/>
                <a:ext cx="432" cy="229"/>
                <a:chOff x="432" y="287"/>
                <a:chExt cx="1488" cy="373"/>
              </a:xfrm>
            </p:grpSpPr>
            <p:sp>
              <p:nvSpPr>
                <p:cNvPr id="542" name="Oval 17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3" name="Oval 176"/>
                <p:cNvSpPr>
                  <a:spLocks noChangeArrowheads="1"/>
                </p:cNvSpPr>
                <p:nvPr/>
              </p:nvSpPr>
              <p:spPr bwMode="auto">
                <a:xfrm>
                  <a:off x="434" y="287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98" name="Group 177"/>
              <p:cNvGrpSpPr>
                <a:grpSpLocks/>
              </p:cNvGrpSpPr>
              <p:nvPr/>
            </p:nvGrpSpPr>
            <p:grpSpPr bwMode="auto">
              <a:xfrm>
                <a:off x="432" y="3550"/>
                <a:ext cx="432" cy="229"/>
                <a:chOff x="432" y="286"/>
                <a:chExt cx="1488" cy="374"/>
              </a:xfrm>
            </p:grpSpPr>
            <p:sp>
              <p:nvSpPr>
                <p:cNvPr id="540" name="Oval 17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1" name="Oval 179"/>
                <p:cNvSpPr>
                  <a:spLocks noChangeArrowheads="1"/>
                </p:cNvSpPr>
                <p:nvPr/>
              </p:nvSpPr>
              <p:spPr bwMode="auto">
                <a:xfrm>
                  <a:off x="434" y="286"/>
                  <a:ext cx="1486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  <p:grpSp>
            <p:nvGrpSpPr>
              <p:cNvPr id="99" name="Group 180"/>
              <p:cNvGrpSpPr>
                <a:grpSpLocks/>
              </p:cNvGrpSpPr>
              <p:nvPr/>
            </p:nvGrpSpPr>
            <p:grpSpPr bwMode="auto">
              <a:xfrm>
                <a:off x="432" y="3496"/>
                <a:ext cx="432" cy="235"/>
                <a:chOff x="432" y="276"/>
                <a:chExt cx="1488" cy="384"/>
              </a:xfrm>
            </p:grpSpPr>
            <p:sp>
              <p:nvSpPr>
                <p:cNvPr id="538" name="Oval 18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9" name="Oval 182"/>
                <p:cNvSpPr>
                  <a:spLocks noChangeArrowheads="1"/>
                </p:cNvSpPr>
                <p:nvPr/>
              </p:nvSpPr>
              <p:spPr bwMode="auto">
                <a:xfrm>
                  <a:off x="434" y="276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0" name="Group 183"/>
              <p:cNvGrpSpPr>
                <a:grpSpLocks/>
              </p:cNvGrpSpPr>
              <p:nvPr/>
            </p:nvGrpSpPr>
            <p:grpSpPr bwMode="auto">
              <a:xfrm>
                <a:off x="432" y="3456"/>
                <a:ext cx="432" cy="227"/>
                <a:chOff x="432" y="289"/>
                <a:chExt cx="1488" cy="371"/>
              </a:xfrm>
            </p:grpSpPr>
            <p:sp>
              <p:nvSpPr>
                <p:cNvPr id="536" name="Oval 18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7" name="Oval 185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1" name="Group 186"/>
              <p:cNvGrpSpPr>
                <a:grpSpLocks/>
              </p:cNvGrpSpPr>
              <p:nvPr/>
            </p:nvGrpSpPr>
            <p:grpSpPr bwMode="auto">
              <a:xfrm>
                <a:off x="432" y="3408"/>
                <a:ext cx="432" cy="227"/>
                <a:chOff x="432" y="289"/>
                <a:chExt cx="1488" cy="371"/>
              </a:xfrm>
            </p:grpSpPr>
            <p:sp>
              <p:nvSpPr>
                <p:cNvPr id="534" name="Oval 18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535" name="Oval 188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05" name="Group 189"/>
              <p:cNvGrpSpPr>
                <a:grpSpLocks/>
              </p:cNvGrpSpPr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532" name="Oval 19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" name="Oval 191"/>
                <p:cNvSpPr>
                  <a:spLocks noChangeArrowheads="1"/>
                </p:cNvSpPr>
                <p:nvPr/>
              </p:nvSpPr>
              <p:spPr bwMode="auto">
                <a:xfrm>
                  <a:off x="434" y="288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564" name="Line 145"/>
          <p:cNvSpPr>
            <a:spLocks noChangeShapeType="1"/>
          </p:cNvSpPr>
          <p:nvPr/>
        </p:nvSpPr>
        <p:spPr bwMode="auto">
          <a:xfrm flipH="1">
            <a:off x="2819400" y="5181600"/>
            <a:ext cx="1524000" cy="838200"/>
          </a:xfrm>
          <a:prstGeom prst="line">
            <a:avLst/>
          </a:prstGeom>
          <a:noFill/>
          <a:ln w="38100" cap="rnd">
            <a:solidFill>
              <a:srgbClr val="27279B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" name="矩形 564"/>
          <p:cNvSpPr/>
          <p:nvPr/>
        </p:nvSpPr>
        <p:spPr>
          <a:xfrm>
            <a:off x="1752600" y="6019800"/>
            <a:ext cx="338554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sp>
        <p:nvSpPr>
          <p:cNvPr id="566" name="矩形 565"/>
          <p:cNvSpPr/>
          <p:nvPr/>
        </p:nvSpPr>
        <p:spPr>
          <a:xfrm>
            <a:off x="8382000" y="6019800"/>
            <a:ext cx="338554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pic>
        <p:nvPicPr>
          <p:cNvPr id="567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848600" y="5943600"/>
            <a:ext cx="495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0" name="Picture 73" descr="1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99797" y="3313481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5" name="Text Box 78"/>
          <p:cNvSpPr txBox="1">
            <a:spLocks noChangeArrowheads="1"/>
          </p:cNvSpPr>
          <p:nvPr/>
        </p:nvSpPr>
        <p:spPr bwMode="auto">
          <a:xfrm>
            <a:off x="4507822" y="3908054"/>
            <a:ext cx="14478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宋体" pitchFamily="2" charset="-122"/>
              </a:rPr>
              <a:t>商城平台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287" name="下箭头 286"/>
          <p:cNvSpPr/>
          <p:nvPr/>
        </p:nvSpPr>
        <p:spPr bwMode="auto">
          <a:xfrm rot="10800000">
            <a:off x="4718905" y="2213730"/>
            <a:ext cx="549429" cy="83277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291" name="Rectangle 26"/>
          <p:cNvSpPr>
            <a:spLocks noChangeArrowheads="1"/>
          </p:cNvSpPr>
          <p:nvPr/>
        </p:nvSpPr>
        <p:spPr bwMode="auto">
          <a:xfrm>
            <a:off x="2553629" y="1295400"/>
            <a:ext cx="3694771" cy="812800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5214942" y="2285992"/>
            <a:ext cx="902811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zh-CN" altLang="en-US" sz="1400" dirty="0" smtClean="0">
                <a:solidFill>
                  <a:srgbClr val="FF0000"/>
                </a:solidFill>
                <a:latin typeface="Times New Roman" pitchFamily="18" charset="0"/>
              </a:rPr>
              <a:t>业务开放</a:t>
            </a:r>
            <a:endParaRPr lang="zh-CN" altLang="en-US" dirty="0"/>
          </a:p>
        </p:txBody>
      </p:sp>
      <p:sp>
        <p:nvSpPr>
          <p:cNvPr id="293" name="Text Box 3"/>
          <p:cNvSpPr txBox="1">
            <a:spLocks noChangeArrowheads="1"/>
          </p:cNvSpPr>
          <p:nvPr/>
        </p:nvSpPr>
        <p:spPr bwMode="auto">
          <a:xfrm>
            <a:off x="2553629" y="889461"/>
            <a:ext cx="3718240" cy="397032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1800" dirty="0" smtClean="0"/>
              <a:t>渠道</a:t>
            </a:r>
            <a:endParaRPr lang="zh-CN" altLang="en-US" sz="1800" dirty="0"/>
          </a:p>
        </p:txBody>
      </p:sp>
      <p:sp>
        <p:nvSpPr>
          <p:cNvPr id="311" name="矩形 310"/>
          <p:cNvSpPr/>
          <p:nvPr/>
        </p:nvSpPr>
        <p:spPr>
          <a:xfrm>
            <a:off x="6400800" y="1381103"/>
            <a:ext cx="304800" cy="782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上海</a:t>
            </a:r>
            <a:r>
              <a:rPr lang="zh-CN" altLang="en-US" sz="1400" dirty="0" smtClean="0">
                <a:solidFill>
                  <a:schemeClr val="tx1"/>
                </a:solidFill>
              </a:rPr>
              <a:t>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17" name="Text Box 81"/>
          <p:cNvSpPr txBox="1">
            <a:spLocks noChangeArrowheads="1"/>
          </p:cNvSpPr>
          <p:nvPr/>
        </p:nvSpPr>
        <p:spPr bwMode="auto">
          <a:xfrm>
            <a:off x="3203848" y="1867988"/>
            <a:ext cx="1148406" cy="27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marL="350838" defTabSz="935038" eaLnBrk="1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None/>
            </a:pPr>
            <a:r>
              <a:rPr lang="zh-CN" altLang="en-US" sz="1200" dirty="0" smtClean="0"/>
              <a:t>电子渠道</a:t>
            </a:r>
            <a:endParaRPr lang="en-US" altLang="zh-CN" sz="1200" dirty="0"/>
          </a:p>
        </p:txBody>
      </p:sp>
      <p:sp>
        <p:nvSpPr>
          <p:cNvPr id="276" name="矩形 275"/>
          <p:cNvSpPr/>
          <p:nvPr/>
        </p:nvSpPr>
        <p:spPr>
          <a:xfrm>
            <a:off x="2819400" y="2134547"/>
            <a:ext cx="15240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zh-CN" altLang="en-US" sz="1200" b="1" dirty="0" smtClean="0">
                <a:latin typeface="Times New Roman" pitchFamily="18" charset="0"/>
              </a:rPr>
              <a:t>自建平台省通过开放平台接入支持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Times New Roman" pitchFamily="18" charset="0"/>
              </a:rPr>
              <a:t>个性化</a:t>
            </a:r>
            <a:r>
              <a:rPr kumimoji="1" lang="zh-CN" altLang="en-US" sz="1200" b="1" dirty="0" smtClean="0">
                <a:latin typeface="Times New Roman" pitchFamily="18" charset="0"/>
              </a:rPr>
              <a:t>，同时提供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Times New Roman" pitchFamily="18" charset="0"/>
              </a:rPr>
              <a:t>标准产品</a:t>
            </a:r>
          </a:p>
        </p:txBody>
      </p:sp>
      <p:sp>
        <p:nvSpPr>
          <p:cNvPr id="295" name="Line 145"/>
          <p:cNvSpPr>
            <a:spLocks noChangeShapeType="1"/>
          </p:cNvSpPr>
          <p:nvPr/>
        </p:nvSpPr>
        <p:spPr bwMode="auto">
          <a:xfrm flipH="1">
            <a:off x="6820084" y="2286000"/>
            <a:ext cx="1485716" cy="1303891"/>
          </a:xfrm>
          <a:prstGeom prst="line">
            <a:avLst/>
          </a:prstGeom>
          <a:noFill/>
          <a:ln w="38100" cap="rnd">
            <a:solidFill>
              <a:srgbClr val="27279B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6400800" y="2362200"/>
            <a:ext cx="126188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zh-CN" altLang="en-US" sz="1200" b="1" dirty="0" smtClean="0">
                <a:latin typeface="Times New Roman" pitchFamily="18" charset="0"/>
              </a:rPr>
              <a:t>无平台省，平台提供</a:t>
            </a:r>
            <a:r>
              <a:rPr kumimoji="1" lang="zh-CN" altLang="en-US" sz="1200" b="1" dirty="0" smtClean="0">
                <a:solidFill>
                  <a:srgbClr val="FF0000"/>
                </a:solidFill>
                <a:latin typeface="Times New Roman" pitchFamily="18" charset="0"/>
              </a:rPr>
              <a:t>标准产品支撑</a:t>
            </a:r>
            <a:endParaRPr kumimoji="1" lang="en-US" altLang="zh-CN" sz="12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70" name="Group 5"/>
          <p:cNvGrpSpPr>
            <a:grpSpLocks/>
          </p:cNvGrpSpPr>
          <p:nvPr/>
        </p:nvGrpSpPr>
        <p:grpSpPr bwMode="auto">
          <a:xfrm>
            <a:off x="2890664" y="1464542"/>
            <a:ext cx="457200" cy="381000"/>
            <a:chOff x="2594" y="2792"/>
            <a:chExt cx="1435" cy="655"/>
          </a:xfrm>
        </p:grpSpPr>
        <p:sp>
          <p:nvSpPr>
            <p:cNvPr id="271" name="Freeform 6"/>
            <p:cNvSpPr>
              <a:spLocks/>
            </p:cNvSpPr>
            <p:nvPr/>
          </p:nvSpPr>
          <p:spPr bwMode="auto">
            <a:xfrm flipV="1">
              <a:off x="2594" y="3113"/>
              <a:ext cx="1435" cy="334"/>
            </a:xfrm>
            <a:custGeom>
              <a:avLst/>
              <a:gdLst/>
              <a:ahLst/>
              <a:cxnLst>
                <a:cxn ang="0">
                  <a:pos x="4426" y="739"/>
                </a:cxn>
                <a:cxn ang="0">
                  <a:pos x="3466" y="19"/>
                </a:cxn>
                <a:cxn ang="0">
                  <a:pos x="0" y="0"/>
                </a:cxn>
                <a:cxn ang="0">
                  <a:pos x="384" y="749"/>
                </a:cxn>
                <a:cxn ang="0">
                  <a:pos x="4426" y="739"/>
                </a:cxn>
              </a:cxnLst>
              <a:rect l="0" t="0" r="r" b="b"/>
              <a:pathLst>
                <a:path w="4426" h="749">
                  <a:moveTo>
                    <a:pt x="4426" y="739"/>
                  </a:moveTo>
                  <a:lnTo>
                    <a:pt x="3466" y="19"/>
                  </a:lnTo>
                  <a:lnTo>
                    <a:pt x="0" y="0"/>
                  </a:lnTo>
                  <a:lnTo>
                    <a:pt x="384" y="749"/>
                  </a:lnTo>
                  <a:lnTo>
                    <a:pt x="4426" y="739"/>
                  </a:lnTo>
                  <a:close/>
                </a:path>
              </a:pathLst>
            </a:custGeom>
            <a:gradFill rotWithShape="1">
              <a:gsLst>
                <a:gs pos="0">
                  <a:srgbClr val="EAEAEA">
                    <a:alpha val="69000"/>
                  </a:srgbClr>
                </a:gs>
                <a:gs pos="100000">
                  <a:srgbClr val="FFFFFF"/>
                </a:gs>
              </a:gsLst>
              <a:path path="rect">
                <a:fillToRect r="100000" b="100000"/>
              </a:path>
            </a:gradFill>
            <a:ln w="38100" cap="flat" cmpd="sng">
              <a:solidFill>
                <a:srgbClr val="CCCC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69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Oval 7"/>
            <p:cNvSpPr>
              <a:spLocks noChangeArrowheads="1"/>
            </p:cNvSpPr>
            <p:nvPr/>
          </p:nvSpPr>
          <p:spPr bwMode="auto">
            <a:xfrm>
              <a:off x="2695" y="3094"/>
              <a:ext cx="1049" cy="321"/>
            </a:xfrm>
            <a:prstGeom prst="ellipse">
              <a:avLst/>
            </a:prstGeom>
            <a:gradFill rotWithShape="1">
              <a:gsLst>
                <a:gs pos="0">
                  <a:srgbClr val="91B9D5"/>
                </a:gs>
                <a:gs pos="50000">
                  <a:srgbClr val="DCEBF0"/>
                </a:gs>
                <a:gs pos="100000">
                  <a:srgbClr val="91B9D5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dist="40161" dir="4293903" algn="ctr" rotWithShape="0">
                <a:srgbClr val="777777"/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79" name="Picture 16" descr="npo000109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2914" y="2971"/>
              <a:ext cx="433" cy="3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grpSp>
          <p:nvGrpSpPr>
            <p:cNvPr id="285" name="Group 17"/>
            <p:cNvGrpSpPr>
              <a:grpSpLocks/>
            </p:cNvGrpSpPr>
            <p:nvPr/>
          </p:nvGrpSpPr>
          <p:grpSpPr bwMode="auto">
            <a:xfrm>
              <a:off x="2760" y="3155"/>
              <a:ext cx="270" cy="247"/>
              <a:chOff x="1706" y="1928"/>
              <a:chExt cx="238" cy="235"/>
            </a:xfrm>
          </p:grpSpPr>
          <p:pic>
            <p:nvPicPr>
              <p:cNvPr id="315" name="Picture 18" descr="npo00010b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1706" y="1928"/>
                <a:ext cx="135" cy="1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19" name="Picture 19" descr="npo00010d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809" y="1970"/>
                <a:ext cx="135" cy="1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20" name="Picture 20" descr="npo00010f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727" y="2013"/>
                <a:ext cx="129" cy="1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86" name="Group 13"/>
            <p:cNvGrpSpPr>
              <a:grpSpLocks/>
            </p:cNvGrpSpPr>
            <p:nvPr/>
          </p:nvGrpSpPr>
          <p:grpSpPr bwMode="auto">
            <a:xfrm>
              <a:off x="3343" y="2792"/>
              <a:ext cx="653" cy="548"/>
              <a:chOff x="3343" y="2792"/>
              <a:chExt cx="653" cy="548"/>
            </a:xfrm>
          </p:grpSpPr>
          <p:sp>
            <p:nvSpPr>
              <p:cNvPr id="288" name="Arc 14"/>
              <p:cNvSpPr>
                <a:spLocks/>
              </p:cNvSpPr>
              <p:nvPr/>
            </p:nvSpPr>
            <p:spPr bwMode="auto">
              <a:xfrm rot="8193277">
                <a:off x="3637" y="2792"/>
                <a:ext cx="359" cy="38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1553 w 40293"/>
                  <a:gd name="T1" fmla="*/ 40770 h 43200"/>
                  <a:gd name="T2" fmla="*/ 40293 w 40293"/>
                  <a:gd name="T3" fmla="*/ 10777 h 43200"/>
                  <a:gd name="T4" fmla="*/ 21600 w 4029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293" h="43200" fill="none" extrusionOk="0">
                    <a:moveTo>
                      <a:pt x="31553" y="40770"/>
                    </a:moveTo>
                    <a:cubicBezTo>
                      <a:pt x="28478" y="42366"/>
                      <a:pt x="2506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9307" y="-1"/>
                      <a:pt x="36430" y="4106"/>
                      <a:pt x="40292" y="10777"/>
                    </a:cubicBezTo>
                  </a:path>
                  <a:path w="40293" h="43200" stroke="0" extrusionOk="0">
                    <a:moveTo>
                      <a:pt x="31553" y="40770"/>
                    </a:moveTo>
                    <a:cubicBezTo>
                      <a:pt x="28478" y="42366"/>
                      <a:pt x="25064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9307" y="-1"/>
                      <a:pt x="36430" y="4106"/>
                      <a:pt x="40292" y="1077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CC99FF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9" name="Group 21"/>
              <p:cNvGrpSpPr>
                <a:grpSpLocks/>
              </p:cNvGrpSpPr>
              <p:nvPr/>
            </p:nvGrpSpPr>
            <p:grpSpPr bwMode="auto">
              <a:xfrm>
                <a:off x="3343" y="2971"/>
                <a:ext cx="360" cy="369"/>
                <a:chOff x="2230" y="1752"/>
                <a:chExt cx="319" cy="352"/>
              </a:xfrm>
            </p:grpSpPr>
            <p:pic>
              <p:nvPicPr>
                <p:cNvPr id="290" name="Picture 22" descr="npo000111"/>
                <p:cNvPicPr>
                  <a:picLocks noChangeAspect="1" noChangeArrowheads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2230" y="1752"/>
                  <a:ext cx="196" cy="35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12" name="Picture 23" descr="npo000113"/>
                <p:cNvPicPr>
                  <a:picLocks noChangeAspect="1" noChangeArrowheads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2353" y="1752"/>
                  <a:ext cx="196" cy="35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</p:grpSp>
      <p:sp>
        <p:nvSpPr>
          <p:cNvPr id="321" name="Text Box 81"/>
          <p:cNvSpPr txBox="1">
            <a:spLocks noChangeArrowheads="1"/>
          </p:cNvSpPr>
          <p:nvPr/>
        </p:nvSpPr>
        <p:spPr bwMode="auto">
          <a:xfrm>
            <a:off x="2408312" y="1855869"/>
            <a:ext cx="1371600" cy="27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marL="350838" defTabSz="935038" eaLnBrk="1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None/>
            </a:pPr>
            <a:r>
              <a:rPr lang="zh-CN" altLang="en-US" sz="1200" dirty="0"/>
              <a:t>线</a:t>
            </a:r>
            <a:r>
              <a:rPr lang="zh-CN" altLang="en-US" sz="1200" dirty="0" smtClean="0"/>
              <a:t>下平台</a:t>
            </a:r>
            <a:endParaRPr lang="en-US" altLang="zh-CN" sz="1200" dirty="0"/>
          </a:p>
        </p:txBody>
      </p:sp>
      <p:sp>
        <p:nvSpPr>
          <p:cNvPr id="336" name="Text Box 81"/>
          <p:cNvSpPr txBox="1">
            <a:spLocks noChangeArrowheads="1"/>
          </p:cNvSpPr>
          <p:nvPr/>
        </p:nvSpPr>
        <p:spPr bwMode="auto">
          <a:xfrm>
            <a:off x="4970271" y="1830316"/>
            <a:ext cx="1371600" cy="27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marL="350838" defTabSz="935038" eaLnBrk="1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None/>
            </a:pPr>
            <a:r>
              <a:rPr lang="zh-CN" altLang="en-US" sz="1200" dirty="0" smtClean="0"/>
              <a:t>第三方</a:t>
            </a:r>
            <a:endParaRPr lang="en-US" altLang="zh-CN" sz="1200" dirty="0"/>
          </a:p>
        </p:txBody>
      </p:sp>
      <p:pic>
        <p:nvPicPr>
          <p:cNvPr id="337" name="图片 33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35" y="1533403"/>
            <a:ext cx="698697" cy="277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99904"/>
            <a:ext cx="1035118" cy="49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46" y="1574567"/>
            <a:ext cx="645766" cy="244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53399" y="3246607"/>
            <a:ext cx="1033740" cy="363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应用开放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5519460" y="3446655"/>
            <a:ext cx="1181366" cy="339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界面</a:t>
            </a:r>
            <a:r>
              <a:rPr lang="zh-CN" altLang="en-US" dirty="0" smtClean="0"/>
              <a:t>开放</a:t>
            </a:r>
            <a:endParaRPr lang="zh-CN" altLang="en-US" dirty="0"/>
          </a:p>
        </p:txBody>
      </p:sp>
      <p:sp>
        <p:nvSpPr>
          <p:cNvPr id="339" name="Text Box 3"/>
          <p:cNvSpPr txBox="1">
            <a:spLocks noChangeArrowheads="1"/>
          </p:cNvSpPr>
          <p:nvPr/>
        </p:nvSpPr>
        <p:spPr bwMode="auto">
          <a:xfrm>
            <a:off x="39946" y="902093"/>
            <a:ext cx="2451155" cy="397032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1800" dirty="0"/>
              <a:t>已有</a:t>
            </a:r>
            <a:r>
              <a:rPr lang="zh-CN" altLang="en-US" sz="1800" dirty="0" smtClean="0"/>
              <a:t>平台省支撑</a:t>
            </a:r>
            <a:endParaRPr lang="zh-CN" altLang="en-US" sz="1800" dirty="0"/>
          </a:p>
        </p:txBody>
      </p:sp>
      <p:sp>
        <p:nvSpPr>
          <p:cNvPr id="340" name="Rectangle 26"/>
          <p:cNvSpPr>
            <a:spLocks noChangeArrowheads="1"/>
          </p:cNvSpPr>
          <p:nvPr/>
        </p:nvSpPr>
        <p:spPr bwMode="auto">
          <a:xfrm>
            <a:off x="39946" y="1302784"/>
            <a:ext cx="2471322" cy="803297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79200" tIns="39600" rIns="79200" bIns="39600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2497055" y="1603730"/>
            <a:ext cx="338554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sp>
        <p:nvSpPr>
          <p:cNvPr id="374" name="矩形 373"/>
          <p:cNvSpPr/>
          <p:nvPr/>
        </p:nvSpPr>
        <p:spPr>
          <a:xfrm>
            <a:off x="865443" y="1280699"/>
            <a:ext cx="304800" cy="782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山</a:t>
            </a:r>
            <a:r>
              <a:rPr lang="zh-CN" altLang="en-US" sz="1400" dirty="0" smtClean="0">
                <a:solidFill>
                  <a:schemeClr val="tx1"/>
                </a:solidFill>
              </a:rPr>
              <a:t>西省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10461217" y="-114376"/>
            <a:ext cx="51612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sp>
        <p:nvSpPr>
          <p:cNvPr id="376" name="矩形 375"/>
          <p:cNvSpPr/>
          <p:nvPr/>
        </p:nvSpPr>
        <p:spPr>
          <a:xfrm>
            <a:off x="1870863" y="1322393"/>
            <a:ext cx="304800" cy="782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chemeClr val="tx1"/>
                </a:solidFill>
              </a:rPr>
              <a:t>广东</a:t>
            </a:r>
            <a:r>
              <a:rPr lang="zh-CN" altLang="en-US" sz="1400" dirty="0" smtClean="0">
                <a:solidFill>
                  <a:schemeClr val="tx1"/>
                </a:solidFill>
              </a:rPr>
              <a:t>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1322643" y="1321169"/>
            <a:ext cx="304800" cy="782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陕西省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160772" y="1237937"/>
            <a:ext cx="51612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98790" y="1593673"/>
            <a:ext cx="495107" cy="346229"/>
          </a:xfrm>
          <a:prstGeom prst="rect">
            <a:avLst/>
          </a:prstGeom>
        </p:spPr>
      </p:pic>
      <p:sp>
        <p:nvSpPr>
          <p:cNvPr id="384" name="文本框 383"/>
          <p:cNvSpPr txBox="1"/>
          <p:nvPr/>
        </p:nvSpPr>
        <p:spPr>
          <a:xfrm>
            <a:off x="2609869" y="3523180"/>
            <a:ext cx="1671464" cy="363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能力、应用开放</a:t>
            </a:r>
            <a:endParaRPr lang="zh-CN" altLang="en-US" dirty="0"/>
          </a:p>
        </p:txBody>
      </p:sp>
      <p:sp>
        <p:nvSpPr>
          <p:cNvPr id="386" name="下箭头 385"/>
          <p:cNvSpPr/>
          <p:nvPr/>
        </p:nvSpPr>
        <p:spPr bwMode="auto">
          <a:xfrm rot="9152106">
            <a:off x="2280244" y="2188007"/>
            <a:ext cx="363131" cy="99901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387" name="Text Box 199"/>
          <p:cNvSpPr txBox="1">
            <a:spLocks noChangeArrowheads="1"/>
          </p:cNvSpPr>
          <p:nvPr/>
        </p:nvSpPr>
        <p:spPr bwMode="auto">
          <a:xfrm>
            <a:off x="7874955" y="6409488"/>
            <a:ext cx="492443" cy="2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ea typeface="黑体" pitchFamily="49" charset="-122"/>
              </a:rPr>
              <a:t>积分</a:t>
            </a:r>
            <a:endParaRPr lang="en-US" altLang="zh-CN" sz="1200" dirty="0">
              <a:ea typeface="黑体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477" y="3120630"/>
            <a:ext cx="2127602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接入一级</a:t>
            </a:r>
            <a:r>
              <a:rPr lang="en-US" altLang="zh-CN" sz="1400" b="1" dirty="0" smtClean="0"/>
              <a:t>BOSS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接入一级短彩网关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接入全网积分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升级清结算平台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升级码平台</a:t>
            </a:r>
            <a:endParaRPr lang="en-US" altLang="zh-CN" sz="1400" b="1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升级用户中心，与省统一认证剥离</a:t>
            </a:r>
            <a:endParaRPr lang="zh-CN" altLang="en-US" sz="1400" b="1" dirty="0"/>
          </a:p>
        </p:txBody>
      </p:sp>
      <p:sp>
        <p:nvSpPr>
          <p:cNvPr id="9" name="矩形 8"/>
          <p:cNvSpPr/>
          <p:nvPr/>
        </p:nvSpPr>
        <p:spPr>
          <a:xfrm>
            <a:off x="288492" y="2725165"/>
            <a:ext cx="1763501" cy="3631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未来全网</a:t>
            </a:r>
            <a:r>
              <a:rPr lang="zh-CN" altLang="en-US" b="1" dirty="0" smtClean="0"/>
              <a:t>平台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0741162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-150780"/>
            <a:ext cx="8839200" cy="857250"/>
          </a:xfrm>
        </p:spPr>
        <p:txBody>
          <a:bodyPr/>
          <a:lstStyle/>
          <a:p>
            <a:r>
              <a:rPr lang="zh-CN" altLang="en-US" dirty="0" smtClean="0"/>
              <a:t>商城接口梳理及建议</a:t>
            </a:r>
            <a:endParaRPr lang="zh-CN" altLang="en-US" sz="2400" dirty="0"/>
          </a:p>
        </p:txBody>
      </p:sp>
      <p:sp>
        <p:nvSpPr>
          <p:cNvPr id="375" name="矩形 374"/>
          <p:cNvSpPr/>
          <p:nvPr/>
        </p:nvSpPr>
        <p:spPr>
          <a:xfrm>
            <a:off x="10461217" y="-114376"/>
            <a:ext cx="516129" cy="295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solidFill>
                  <a:srgbClr val="FF6600"/>
                </a:solidFill>
              </a:rPr>
              <a:t>…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297" y="708996"/>
          <a:ext cx="8951198" cy="603237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63962"/>
                <a:gridCol w="2205374"/>
                <a:gridCol w="2700834"/>
                <a:gridCol w="3381028"/>
              </a:tblGrid>
              <a:tr h="2682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子系统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模块列表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接口列表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用户中心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统一认证接口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新平台开发实现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会员中心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BOSS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会员接口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新平台开发实现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积分兑换商城币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商城币兑换接口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商盟平台上补充开发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快递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商盟平台已开发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13728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商户中心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店管理</a:t>
                      </a:r>
                      <a:b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、无线城市商户接口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、无线城市商品接口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、无线城市订单接口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、清结算商户接口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、清结算商品接口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、清结算订单接口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、清结算商品费率接口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无线城市接口在新平台割接后统一输出</a:t>
                      </a:r>
                      <a:b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清结算接口在本次新平台开发中实现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59107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业务应用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短信购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、线下购彩接口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、彩票会员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10658364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下发接口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业务梳理，考虑与商盟短信购合并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彩票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高阳彩票平台接口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可以接入新平台统一用户中心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3848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景区门票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同程网平台接口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商盟已有此接口，建议不重复接入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电影票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高阳平台接口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可以接入新平台统一用户中心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游戏点卡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蓝谷接口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不确定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高阳平台接口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可以接入新平台统一用户中心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2266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条码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二维码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方正接口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新平台接入方正码平台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7847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支付能力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组合支付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、统一清结算</a:t>
                      </a:r>
                      <a:b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、支付宝</a:t>
                      </a:r>
                      <a:b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、手机支付</a:t>
                      </a:r>
                      <a:b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、农行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本次统一接入到高阳支付平台；农行等由支付中心统一考虑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  <a:tr h="591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订单中心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、高阳线下平台接口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、高阳彩票接口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、互动屏接口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3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具体功能梳理，确定支撑方案</a:t>
                      </a:r>
                      <a:endParaRPr lang="zh-CN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380" marR="9380" marT="938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21308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4892554" cy="4949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cs typeface="微软雅黑"/>
              </a:rPr>
              <a:t>新平台开发团队组成</a:t>
            </a:r>
            <a:endParaRPr lang="zh-CN" altLang="en-US" dirty="0">
              <a:cs typeface="微软雅黑"/>
            </a:endParaRPr>
          </a:p>
        </p:txBody>
      </p:sp>
      <p:sp>
        <p:nvSpPr>
          <p:cNvPr id="5" name="内容占位符 14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136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A50021"/>
              </a:buClr>
              <a:buFont typeface="Wingdings" charset="0"/>
              <a:buChar char="p"/>
            </a:pPr>
            <a:r>
              <a:rPr lang="zh-CN" altLang="en-US" sz="1600" dirty="0" smtClean="0">
                <a:latin typeface="微软雅黑" charset="0"/>
                <a:ea typeface="微软雅黑" charset="0"/>
                <a:cs typeface="微软雅黑" charset="0"/>
              </a:rPr>
              <a:t>交接工作由交接专项小组负责，交接过程中的人员编制需求如下所示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16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71802" y="3214686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新平台开发团队（宽连侧）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肘形连接符 29"/>
          <p:cNvCxnSpPr>
            <a:stCxn id="14" idx="2"/>
            <a:endCxn id="75" idx="0"/>
          </p:cNvCxnSpPr>
          <p:nvPr/>
        </p:nvCxnSpPr>
        <p:spPr>
          <a:xfrm rot="5400000">
            <a:off x="2165746" y="2665820"/>
            <a:ext cx="571504" cy="2669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2"/>
            <a:endCxn id="71" idx="0"/>
          </p:cNvCxnSpPr>
          <p:nvPr/>
        </p:nvCxnSpPr>
        <p:spPr>
          <a:xfrm rot="16200000" flipH="1">
            <a:off x="5255439" y="2245495"/>
            <a:ext cx="571504" cy="35100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59340" y="3313993"/>
            <a:ext cx="1441420" cy="32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架构师：汪成伟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545309" y="4286256"/>
            <a:ext cx="1143008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前端开发组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6747" y="5000636"/>
            <a:ext cx="954107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组长：郑明智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组员：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902631" y="4286256"/>
            <a:ext cx="1143008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能力开发组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259953" y="4286256"/>
            <a:ext cx="1143008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业务开发组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4458" y="928670"/>
            <a:ext cx="7920880" cy="213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b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投入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领导小组：张峻组长、张志勇副组长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"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移动侧：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人（运营管理室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人、产品开发室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人（牵头））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fontAlgn="b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   宽连侧：人员投入总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，人员主要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及外地各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基础，成立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专职研发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团队；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fontAlgn="b"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包括产品经理，架构师，开发工程师、测试工程师，运维工程师。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474399" y="4286256"/>
            <a:ext cx="1143008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后台管理系统开发组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831853" y="4286256"/>
            <a:ext cx="928694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接口开发组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4069" y="5000636"/>
            <a:ext cx="1026295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组长：李健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组员：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57554" y="5000636"/>
            <a:ext cx="825867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组长：金雷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组员：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45837" y="5000636"/>
            <a:ext cx="954857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组长：白杰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组员：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904041" y="5000636"/>
            <a:ext cx="954107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组长：丁文沅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组员：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688845" y="4286256"/>
            <a:ext cx="1000132" cy="5000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商户管理开发组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760283" y="5000636"/>
            <a:ext cx="954857" cy="7540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组长：成遥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组员：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共：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肘形连接符 88"/>
          <p:cNvCxnSpPr>
            <a:stCxn id="14" idx="2"/>
            <a:endCxn id="86" idx="0"/>
          </p:cNvCxnSpPr>
          <p:nvPr/>
        </p:nvCxnSpPr>
        <p:spPr>
          <a:xfrm rot="16200000" flipH="1">
            <a:off x="4701794" y="2799139"/>
            <a:ext cx="571504" cy="2402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14" idx="2"/>
            <a:endCxn id="70" idx="0"/>
          </p:cNvCxnSpPr>
          <p:nvPr/>
        </p:nvCxnSpPr>
        <p:spPr>
          <a:xfrm rot="16200000" flipH="1">
            <a:off x="4130290" y="3370643"/>
            <a:ext cx="571504" cy="12597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4" idx="2"/>
            <a:endCxn id="84" idx="0"/>
          </p:cNvCxnSpPr>
          <p:nvPr/>
        </p:nvCxnSpPr>
        <p:spPr>
          <a:xfrm rot="16200000" flipH="1">
            <a:off x="3523067" y="3977866"/>
            <a:ext cx="571504" cy="45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4" idx="2"/>
            <a:endCxn id="81" idx="0"/>
          </p:cNvCxnSpPr>
          <p:nvPr/>
        </p:nvCxnSpPr>
        <p:spPr>
          <a:xfrm rot="5400000">
            <a:off x="2844407" y="3344481"/>
            <a:ext cx="571504" cy="131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4500562" y="3643314"/>
            <a:ext cx="835485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871706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52833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平台</a:t>
            </a:r>
            <a:r>
              <a:rPr lang="zh-CN" altLang="en-US" dirty="0"/>
              <a:t>总体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8" idx="6"/>
          </p:cNvCxnSpPr>
          <p:nvPr/>
        </p:nvCxnSpPr>
        <p:spPr bwMode="auto">
          <a:xfrm>
            <a:off x="251520" y="3266648"/>
            <a:ext cx="8568952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179512" y="3194640"/>
            <a:ext cx="72008" cy="14401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6448" y="2924944"/>
            <a:ext cx="80243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79512" y="3626688"/>
            <a:ext cx="1008112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9512" y="3671639"/>
            <a:ext cx="1080120" cy="31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179512" y="5138856"/>
            <a:ext cx="1008112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9512" y="5183807"/>
            <a:ext cx="1080120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1187624" y="3869824"/>
            <a:ext cx="7704856" cy="28203"/>
          </a:xfrm>
          <a:prstGeom prst="straightConnector1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椭圆 48"/>
          <p:cNvSpPr/>
          <p:nvPr/>
        </p:nvSpPr>
        <p:spPr bwMode="auto">
          <a:xfrm>
            <a:off x="1410420" y="3810897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31640" y="4058736"/>
            <a:ext cx="1368152" cy="104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b="1" dirty="0" smtClean="0"/>
              <a:t>平台架构方案</a:t>
            </a:r>
            <a:endParaRPr lang="en-US" altLang="zh-CN" sz="1050" b="1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b="1" dirty="0" smtClean="0"/>
              <a:t>用户中心开发</a:t>
            </a:r>
            <a:endParaRPr lang="en-US" altLang="zh-CN" sz="1050" b="1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b="1" dirty="0" smtClean="0"/>
              <a:t>商户中心开发</a:t>
            </a:r>
            <a:endParaRPr lang="en-US" altLang="zh-CN" sz="1050" b="1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50" b="1" dirty="0" smtClean="0"/>
              <a:t>订单中心开发</a:t>
            </a:r>
            <a:endParaRPr lang="zh-CN" altLang="en-US" sz="105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2442592" y="2939115"/>
            <a:ext cx="80243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2709528" y="3810897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27784" y="4058736"/>
            <a:ext cx="1584176" cy="104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/>
              <a:t>商户自服务平台</a:t>
            </a:r>
            <a:endParaRPr lang="en-US" altLang="zh-CN" sz="1050" b="1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/>
              <a:t>订单、事件中心开发</a:t>
            </a:r>
            <a:endParaRPr lang="en-US" altLang="zh-CN" sz="1050" b="1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/>
              <a:t>事件、消息中心</a:t>
            </a:r>
            <a:endParaRPr lang="en-US" altLang="zh-CN" sz="1050" b="1" dirty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/>
              <a:t>搜索引擎、页面设计</a:t>
            </a:r>
            <a:endParaRPr lang="en-US" altLang="zh-CN" sz="1050" b="1" dirty="0"/>
          </a:p>
        </p:txBody>
      </p:sp>
      <p:sp>
        <p:nvSpPr>
          <p:cNvPr id="69" name="椭圆 68"/>
          <p:cNvSpPr/>
          <p:nvPr/>
        </p:nvSpPr>
        <p:spPr bwMode="auto">
          <a:xfrm>
            <a:off x="4242792" y="3818457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41576" y="2965290"/>
            <a:ext cx="80243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036132" y="4026921"/>
            <a:ext cx="1584176" cy="104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验证、</a:t>
            </a:r>
            <a:r>
              <a:rPr lang="zh-CN" altLang="en-US" sz="1050" b="1" dirty="0"/>
              <a:t>支付</a:t>
            </a:r>
            <a:r>
              <a:rPr lang="zh-CN" altLang="en-US" sz="1050" b="1" dirty="0" smtClean="0"/>
              <a:t>中心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en-US" altLang="zh-CN" sz="1050" b="1" dirty="0" smtClean="0"/>
              <a:t>CMS</a:t>
            </a:r>
            <a:r>
              <a:rPr lang="zh-CN" altLang="en-US" sz="1050" b="1" dirty="0" smtClean="0"/>
              <a:t>模板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页面设计评审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/>
              <a:t>运营商</a:t>
            </a:r>
            <a:r>
              <a:rPr lang="zh-CN" altLang="en-US" sz="1050" b="1" dirty="0" smtClean="0"/>
              <a:t>后台</a:t>
            </a:r>
            <a:endParaRPr lang="en-US" altLang="zh-CN" sz="105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5148064" y="2965290"/>
            <a:ext cx="80243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月上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156176" y="2965290"/>
            <a:ext cx="802432" cy="312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186736" y="2965290"/>
            <a:ext cx="80243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989168" y="2985353"/>
            <a:ext cx="80243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5469892" y="3826018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158408" y="4058736"/>
            <a:ext cx="1584176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接口开发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页面开发</a:t>
            </a:r>
            <a:endParaRPr lang="en-US" altLang="zh-CN" sz="1050" b="1" dirty="0"/>
          </a:p>
        </p:txBody>
      </p:sp>
      <p:sp>
        <p:nvSpPr>
          <p:cNvPr id="82" name="椭圆 81"/>
          <p:cNvSpPr/>
          <p:nvPr/>
        </p:nvSpPr>
        <p:spPr bwMode="auto">
          <a:xfrm>
            <a:off x="6372200" y="3811546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104856" y="4058736"/>
            <a:ext cx="1584176" cy="104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平台测试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接口测试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系统部署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并行运行</a:t>
            </a:r>
            <a:endParaRPr lang="en-US" altLang="zh-CN" sz="1050" b="1" dirty="0"/>
          </a:p>
        </p:txBody>
      </p:sp>
      <p:sp>
        <p:nvSpPr>
          <p:cNvPr id="84" name="椭圆 83"/>
          <p:cNvSpPr/>
          <p:nvPr/>
        </p:nvSpPr>
        <p:spPr bwMode="auto">
          <a:xfrm>
            <a:off x="7387716" y="3826018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091908" y="4032501"/>
            <a:ext cx="1584176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平台割接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正式运行</a:t>
            </a:r>
            <a:endParaRPr lang="en-US" altLang="zh-CN" sz="1050" b="1" dirty="0" smtClean="0"/>
          </a:p>
        </p:txBody>
      </p:sp>
      <p:sp>
        <p:nvSpPr>
          <p:cNvPr id="86" name="椭圆 85"/>
          <p:cNvSpPr/>
          <p:nvPr/>
        </p:nvSpPr>
        <p:spPr bwMode="auto">
          <a:xfrm>
            <a:off x="8214332" y="3797816"/>
            <a:ext cx="72008" cy="144016"/>
          </a:xfrm>
          <a:prstGeom prst="ellips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028384" y="4026921"/>
            <a:ext cx="864096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稳定保障</a:t>
            </a:r>
            <a:endParaRPr lang="en-US" altLang="zh-CN" sz="1050" b="1" dirty="0" smtClean="0"/>
          </a:p>
        </p:txBody>
      </p:sp>
      <p:cxnSp>
        <p:nvCxnSpPr>
          <p:cNvPr id="28" name="直接箭头连接符 27"/>
          <p:cNvCxnSpPr>
            <a:stCxn id="34" idx="3"/>
          </p:cNvCxnSpPr>
          <p:nvPr/>
        </p:nvCxnSpPr>
        <p:spPr bwMode="auto">
          <a:xfrm>
            <a:off x="1259632" y="5348468"/>
            <a:ext cx="7632848" cy="16927"/>
          </a:xfrm>
          <a:prstGeom prst="straightConnector1">
            <a:avLst/>
          </a:prstGeom>
          <a:noFill/>
          <a:ln w="12700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椭圆 87"/>
          <p:cNvSpPr/>
          <p:nvPr/>
        </p:nvSpPr>
        <p:spPr bwMode="auto">
          <a:xfrm>
            <a:off x="1410420" y="5293387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2708152" y="5293387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4242792" y="5293387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5469892" y="5293387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372200" y="5282872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7387716" y="5295766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8214332" y="5282872"/>
            <a:ext cx="72008" cy="144016"/>
          </a:xfrm>
          <a:prstGeom prst="ellipse">
            <a:avLst/>
          </a:prstGeom>
          <a:ln>
            <a:solidFill>
              <a:srgbClr val="66CC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p"/>
              <a:tabLst/>
            </a:pPr>
            <a:endParaRPr kumimoji="0" lang="zh-CN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204166" y="5378695"/>
            <a:ext cx="1584176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统一门户开发</a:t>
            </a:r>
            <a:endParaRPr lang="en-US" altLang="zh-CN" sz="1050" b="1" dirty="0"/>
          </a:p>
        </p:txBody>
      </p:sp>
      <p:sp>
        <p:nvSpPr>
          <p:cNvPr id="97" name="文本框 96"/>
          <p:cNvSpPr txBox="1"/>
          <p:nvPr/>
        </p:nvSpPr>
        <p:spPr>
          <a:xfrm>
            <a:off x="2628174" y="5378476"/>
            <a:ext cx="1584176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统一门户设计</a:t>
            </a:r>
            <a:endParaRPr lang="en-US" altLang="zh-CN" sz="1050" b="1" dirty="0" smtClean="0"/>
          </a:p>
        </p:txBody>
      </p:sp>
      <p:sp>
        <p:nvSpPr>
          <p:cNvPr id="99" name="文本框 98"/>
          <p:cNvSpPr txBox="1"/>
          <p:nvPr/>
        </p:nvSpPr>
        <p:spPr>
          <a:xfrm>
            <a:off x="4036132" y="5365395"/>
            <a:ext cx="1584176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/>
              <a:t>统一门户</a:t>
            </a:r>
            <a:r>
              <a:rPr lang="zh-CN" altLang="en-US" sz="1050" b="1" dirty="0" smtClean="0"/>
              <a:t>评审</a:t>
            </a:r>
            <a:endParaRPr lang="en-US" altLang="zh-CN" sz="105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7117444" y="5409200"/>
            <a:ext cx="1584176" cy="104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统一门户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统一商户</a:t>
            </a: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统一用户</a:t>
            </a:r>
            <a:endParaRPr lang="en-US" altLang="zh-CN" sz="1050" b="1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251520" y="1052736"/>
            <a:ext cx="8640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平台交接过程中，同时进行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新平台开发。优先开发和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平台耦合度较低的用户中心、商户中心、订单中心等模块。在逐步熟悉商城平台的基础上逐步实现其他业务模块的开发。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月上旬完成开发，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月下旬完成测试；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月初与老平台并行；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月底正式割接。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业务实现统一门户、统一商户、统一用户；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月开始逐步实现各类底层能力统一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8059098" y="5419910"/>
            <a:ext cx="1091610" cy="52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endParaRPr lang="en-US" altLang="zh-CN" sz="1050" b="1" dirty="0" smtClean="0"/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b="1" dirty="0" smtClean="0"/>
              <a:t>统一各能力</a:t>
            </a:r>
            <a:endParaRPr lang="en-US" altLang="zh-CN" sz="1050" b="1" dirty="0" smtClean="0"/>
          </a:p>
        </p:txBody>
      </p:sp>
    </p:spTree>
    <p:extLst>
      <p:ext uri="{BB962C8B-B14F-4D97-AF65-F5344CB8AC3E}">
        <p14:creationId xmlns:p14="http://schemas.microsoft.com/office/powerpoint/2010/main" val="2530349867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4892554" cy="4949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cs typeface="微软雅黑"/>
              </a:rPr>
              <a:t>无锡商城</a:t>
            </a:r>
            <a:r>
              <a:rPr lang="zh-CN" altLang="en-US" dirty="0">
                <a:cs typeface="微软雅黑"/>
              </a:rPr>
              <a:t>建议</a:t>
            </a:r>
          </a:p>
        </p:txBody>
      </p:sp>
      <p:sp>
        <p:nvSpPr>
          <p:cNvPr id="5" name="内容占位符 14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136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A50021"/>
              </a:buClr>
              <a:buFont typeface="Wingdings" charset="0"/>
              <a:buChar char="p"/>
            </a:pPr>
            <a:r>
              <a:rPr lang="zh-CN" altLang="en-US" sz="1600" dirty="0" smtClean="0">
                <a:latin typeface="微软雅黑" charset="0"/>
                <a:ea typeface="微软雅黑" charset="0"/>
                <a:cs typeface="微软雅黑" charset="0"/>
              </a:rPr>
              <a:t>交接工作由交接专项小组负责，交接过程中的人员编制需求如下所示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en-US" altLang="zh-CN" sz="1600" dirty="0" smtClean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94458" y="1000108"/>
            <a:ext cx="7920880" cy="1277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b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无锡商城现状：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">
              <a:lnSpc>
                <a:spcPct val="150000"/>
              </a:lnSpc>
              <a:buNone/>
            </a:pP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无锡商城独立部署在无锡移动机房，有独立的域名，合同今年</a:t>
            </a:r>
            <a:r>
              <a:rPr lang="en-US" altLang="zh-CN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月份到期。</a:t>
            </a:r>
            <a:endParaRPr lang="en-US" altLang="zh-CN" sz="1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">
              <a:lnSpc>
                <a:spcPct val="150000"/>
              </a:lnSpc>
              <a:buNone/>
            </a:pPr>
            <a:r>
              <a:rPr lang="en-US" altLang="zh-CN" sz="1400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r>
              <a:rPr lang="zh-CN" altLang="en-US" sz="1400" b="1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合同到期后，无锡商城割接到统一的新平台。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2411235341"/>
              </p:ext>
            </p:extLst>
          </p:nvPr>
        </p:nvGraphicFramePr>
        <p:xfrm>
          <a:off x="572628" y="3357562"/>
          <a:ext cx="7976998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/>
          <p:cNvSpPr/>
          <p:nvPr/>
        </p:nvSpPr>
        <p:spPr>
          <a:xfrm>
            <a:off x="664000" y="5095905"/>
            <a:ext cx="1693422" cy="90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针对无锡商城的个性需求进行分析梳理。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18032" y="5095905"/>
            <a:ext cx="1639654" cy="90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在新平台实现新需求。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14876" y="5095335"/>
            <a:ext cx="1727052" cy="90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新商城平台统一割接到新平台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6578" y="5095335"/>
            <a:ext cx="1870498" cy="904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t"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原平台数据、业务和相关接口的割接到新平台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71472" y="2727893"/>
            <a:ext cx="1825496" cy="576000"/>
            <a:chOff x="5506" y="432000"/>
            <a:chExt cx="1663851" cy="576000"/>
          </a:xfrm>
          <a:solidFill>
            <a:schemeClr val="bg2">
              <a:lumMod val="50000"/>
            </a:schemeClr>
          </a:solidFill>
        </p:grpSpPr>
        <p:sp>
          <p:nvSpPr>
            <p:cNvPr id="37" name="圆角矩形 36"/>
            <p:cNvSpPr/>
            <p:nvPr/>
          </p:nvSpPr>
          <p:spPr>
            <a:xfrm>
              <a:off x="5506" y="432000"/>
              <a:ext cx="1663851" cy="5760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33624" y="460118"/>
              <a:ext cx="1607615" cy="5197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i="0" u="none" kern="1200" dirty="0" smtClean="0"/>
                <a:t>2013</a:t>
              </a:r>
              <a:r>
                <a:rPr lang="zh-CN" altLang="en-US" sz="1800" b="0" i="0" u="none" kern="1200" dirty="0" smtClean="0"/>
                <a:t>年</a:t>
              </a:r>
              <a:r>
                <a:rPr lang="en-US" sz="1800" b="0" i="0" u="none" kern="1200" dirty="0" smtClean="0"/>
                <a:t>8</a:t>
              </a:r>
              <a:r>
                <a:rPr lang="zh-CN" altLang="en-US" sz="1800" b="0" i="0" u="none" kern="1200" dirty="0" smtClean="0"/>
                <a:t>月</a:t>
              </a:r>
              <a:endParaRPr lang="zh-CN" altLang="en-US" sz="1800" kern="12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571736" y="2727957"/>
            <a:ext cx="1960717" cy="576000"/>
            <a:chOff x="5506" y="432000"/>
            <a:chExt cx="1663851" cy="576000"/>
          </a:xfrm>
          <a:solidFill>
            <a:schemeClr val="bg2">
              <a:lumMod val="50000"/>
            </a:schemeClr>
          </a:solidFill>
        </p:grpSpPr>
        <p:sp>
          <p:nvSpPr>
            <p:cNvPr id="40" name="圆角矩形 39"/>
            <p:cNvSpPr/>
            <p:nvPr/>
          </p:nvSpPr>
          <p:spPr>
            <a:xfrm>
              <a:off x="5506" y="432000"/>
              <a:ext cx="1663851" cy="5760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33624" y="460118"/>
              <a:ext cx="1607615" cy="5197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dirty="0" smtClean="0"/>
                <a:t>2013</a:t>
              </a:r>
              <a:r>
                <a:rPr lang="zh-CN" altLang="en-US" sz="1800" dirty="0" smtClean="0"/>
                <a:t>年</a:t>
              </a:r>
              <a:r>
                <a:rPr lang="en-US" sz="1800" dirty="0" smtClean="0"/>
                <a:t>9</a:t>
              </a:r>
              <a:r>
                <a:rPr lang="zh-CN" altLang="en-US" sz="1800" b="0" i="0" u="none" kern="1200" dirty="0" smtClean="0"/>
                <a:t>月</a:t>
              </a:r>
              <a:endParaRPr lang="zh-CN" altLang="en-US" sz="1800" kern="12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43438" y="2714620"/>
            <a:ext cx="3643337" cy="576000"/>
            <a:chOff x="5506" y="432000"/>
            <a:chExt cx="1663851" cy="576000"/>
          </a:xfrm>
          <a:solidFill>
            <a:schemeClr val="bg2">
              <a:lumMod val="50000"/>
            </a:schemeClr>
          </a:solidFill>
        </p:grpSpPr>
        <p:sp>
          <p:nvSpPr>
            <p:cNvPr id="46" name="圆角矩形 45"/>
            <p:cNvSpPr/>
            <p:nvPr/>
          </p:nvSpPr>
          <p:spPr>
            <a:xfrm>
              <a:off x="5506" y="432000"/>
              <a:ext cx="1663851" cy="57600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33624" y="460118"/>
              <a:ext cx="1607615" cy="51976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dirty="0" smtClean="0"/>
                <a:t>2013</a:t>
              </a:r>
              <a:r>
                <a:rPr lang="zh-CN" altLang="en-US" sz="1800" dirty="0" smtClean="0"/>
                <a:t>年</a:t>
              </a:r>
              <a:r>
                <a:rPr lang="en-US" altLang="zh-CN" sz="1800" dirty="0" smtClean="0"/>
                <a:t>10</a:t>
              </a:r>
              <a:r>
                <a:rPr lang="zh-CN" altLang="en-US" sz="1800" b="0" i="0" u="none" kern="1200" dirty="0" smtClean="0"/>
                <a:t>月</a:t>
              </a:r>
              <a:endParaRPr lang="zh-CN" alt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871706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336925" y="3209925"/>
            <a:ext cx="288448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endParaRPr lang="zh-CN" altLang="en-US" sz="9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17120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438" y="5214950"/>
            <a:ext cx="8572528" cy="157161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备注：</a:t>
            </a: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两台负载均衡器互为备份，用于用户网站服务器集群做流量的负载均衡使用</a:t>
            </a: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交换机和防火墙均采用主备方式，任何一台网络设备的宕机，不会对平台业务造成任何影响。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3.Nginx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代理服务器集群作为反向代理实现软负载均衡器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生产数据库服务器集群采用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rac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来实现，查询数据服务器组采用多台单个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附：部署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6081730" cy="441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标题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229600" cy="706437"/>
          </a:xfrm>
        </p:spPr>
        <p:txBody>
          <a:bodyPr/>
          <a:lstStyle/>
          <a:p>
            <a:r>
              <a:rPr lang="zh-CN" altLang="en-US" dirty="0" smtClean="0"/>
              <a:t>电商新平台设计规划</a:t>
            </a:r>
          </a:p>
        </p:txBody>
      </p:sp>
      <p:sp>
        <p:nvSpPr>
          <p:cNvPr id="12" name="矩形 11"/>
          <p:cNvSpPr/>
          <p:nvPr/>
        </p:nvSpPr>
        <p:spPr>
          <a:xfrm>
            <a:off x="611560" y="1916832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电商新平台要解决哪些问题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电商新平台的设计原则及架构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电商新平台的总体计划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29941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平台建设</a:t>
            </a:r>
            <a:r>
              <a:rPr lang="zh-CN" altLang="en-US" dirty="0"/>
              <a:t>要求</a:t>
            </a:r>
          </a:p>
        </p:txBody>
      </p:sp>
      <p:sp>
        <p:nvSpPr>
          <p:cNvPr id="149" name="Text Box 5"/>
          <p:cNvSpPr txBox="1">
            <a:spLocks noChangeArrowheads="1"/>
          </p:cNvSpPr>
          <p:nvPr/>
        </p:nvSpPr>
        <p:spPr bwMode="auto">
          <a:xfrm>
            <a:off x="860005" y="2997075"/>
            <a:ext cx="1468217" cy="1134565"/>
          </a:xfrm>
          <a:prstGeom prst="rect">
            <a:avLst/>
          </a:prstGeom>
          <a:solidFill>
            <a:srgbClr val="81D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262165"/>
                </a:solidFill>
              </a:rPr>
              <a:t>业务运营的灵活支撑</a:t>
            </a:r>
            <a:endParaRPr lang="en-US" altLang="zh-CN" b="1" dirty="0" smtClean="0">
              <a:solidFill>
                <a:srgbClr val="262165"/>
              </a:solidFill>
            </a:endParaRPr>
          </a:p>
        </p:txBody>
      </p: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874824" y="4274753"/>
            <a:ext cx="1468217" cy="122470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buNone/>
            </a:pPr>
            <a:r>
              <a:rPr lang="zh-CN" altLang="en-US" b="1" dirty="0" smtClean="0">
                <a:solidFill>
                  <a:srgbClr val="262165"/>
                </a:solidFill>
              </a:rPr>
              <a:t>支持</a:t>
            </a:r>
            <a:r>
              <a:rPr lang="en-US" altLang="zh-CN" b="1" dirty="0" smtClean="0">
                <a:solidFill>
                  <a:srgbClr val="262165"/>
                </a:solidFill>
              </a:rPr>
              <a:t>B2C</a:t>
            </a:r>
            <a:r>
              <a:rPr lang="zh-CN" altLang="en-US" b="1" dirty="0" smtClean="0">
                <a:solidFill>
                  <a:srgbClr val="262165"/>
                </a:solidFill>
              </a:rPr>
              <a:t>和</a:t>
            </a:r>
            <a:r>
              <a:rPr lang="en-US" altLang="zh-CN" b="1" dirty="0" smtClean="0">
                <a:solidFill>
                  <a:srgbClr val="262165"/>
                </a:solidFill>
              </a:rPr>
              <a:t>O2O</a:t>
            </a:r>
            <a:r>
              <a:rPr lang="zh-CN" altLang="en-US" b="1" dirty="0" smtClean="0">
                <a:solidFill>
                  <a:srgbClr val="262165"/>
                </a:solidFill>
              </a:rPr>
              <a:t>平台的融合</a:t>
            </a:r>
            <a:endParaRPr lang="en-US" altLang="zh-CN" b="1" dirty="0">
              <a:solidFill>
                <a:srgbClr val="262165"/>
              </a:solidFill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857224" y="1766484"/>
            <a:ext cx="1468217" cy="1126360"/>
          </a:xfrm>
          <a:prstGeom prst="rect">
            <a:avLst/>
          </a:prstGeom>
          <a:solidFill>
            <a:srgbClr val="47B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262165"/>
                </a:solidFill>
              </a:rPr>
              <a:t>支持</a:t>
            </a:r>
            <a:r>
              <a:rPr lang="en-US" altLang="zh-CN" b="1" dirty="0" smtClean="0">
                <a:solidFill>
                  <a:srgbClr val="262165"/>
                </a:solidFill>
              </a:rPr>
              <a:t>B2C</a:t>
            </a:r>
            <a:r>
              <a:rPr lang="zh-CN" altLang="en-US" b="1" dirty="0" smtClean="0">
                <a:solidFill>
                  <a:srgbClr val="262165"/>
                </a:solidFill>
              </a:rPr>
              <a:t>业务的承载</a:t>
            </a:r>
            <a:endParaRPr lang="zh-CN" altLang="en-US" b="1" dirty="0">
              <a:solidFill>
                <a:srgbClr val="262165"/>
              </a:solidFill>
            </a:endParaRPr>
          </a:p>
        </p:txBody>
      </p:sp>
      <p:sp>
        <p:nvSpPr>
          <p:cNvPr id="153" name="矩形 12"/>
          <p:cNvSpPr>
            <a:spLocks noChangeArrowheads="1"/>
          </p:cNvSpPr>
          <p:nvPr/>
        </p:nvSpPr>
        <p:spPr bwMode="auto">
          <a:xfrm>
            <a:off x="2500667" y="4275323"/>
            <a:ext cx="5903695" cy="1296144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4" name="矩形 12"/>
          <p:cNvSpPr>
            <a:spLocks noChangeArrowheads="1"/>
          </p:cNvSpPr>
          <p:nvPr/>
        </p:nvSpPr>
        <p:spPr bwMode="auto">
          <a:xfrm>
            <a:off x="2495681" y="2996952"/>
            <a:ext cx="5904850" cy="113530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5" name="矩形 12"/>
          <p:cNvSpPr>
            <a:spLocks noChangeArrowheads="1"/>
          </p:cNvSpPr>
          <p:nvPr/>
        </p:nvSpPr>
        <p:spPr bwMode="auto">
          <a:xfrm>
            <a:off x="2457409" y="1766468"/>
            <a:ext cx="5929354" cy="110007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686024" y="1909344"/>
            <a:ext cx="55183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支撑原商城的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业务的承载；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Tx/>
              <a:buFont typeface="Arial" pitchFamily="34" charset="0"/>
              <a:buChar char="•"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把原商城的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业务割接到新平台支撑；</a:t>
            </a:r>
          </a:p>
          <a:p>
            <a:pPr>
              <a:lnSpc>
                <a:spcPct val="100000"/>
              </a:lnSpc>
              <a:buClrTx/>
              <a:buNone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699792" y="3212976"/>
            <a:ext cx="5832648" cy="753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支持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灵活的价格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统一的促销活动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各类营销活动模板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支持地市级的界面配置和专题营销活动支持；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703625" y="4275322"/>
            <a:ext cx="5446888" cy="114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支持平台统一门户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支持统一用户中心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统一商户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统一订单中心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考虑平台向全网演进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786" y="1160209"/>
            <a:ext cx="3441968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考虑电商基地当前急需解决的问题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70991" y="5660679"/>
            <a:ext cx="1468217" cy="1080689"/>
          </a:xfrm>
          <a:prstGeom prst="rect">
            <a:avLst/>
          </a:prstGeom>
          <a:solidFill>
            <a:srgbClr val="81D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62165"/>
                </a:solidFill>
              </a:defRPr>
            </a:lvl1pPr>
          </a:lstStyle>
          <a:p>
            <a:r>
              <a:rPr lang="zh-CN" altLang="en-US" dirty="0"/>
              <a:t>支持第三方应用接入和平台业务开放</a:t>
            </a:r>
            <a:endParaRPr lang="en-US" altLang="zh-CN" dirty="0"/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2496834" y="5661249"/>
            <a:ext cx="5903695" cy="108011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9792" y="5661248"/>
            <a:ext cx="5446888" cy="102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支持第三方垂直应用接入平台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支持平台向外部渠道开放业务（比如无线城市、网上营业厅、第三方互联网渠道等）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平台功能分析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43438" y="76200"/>
            <a:ext cx="4500562" cy="36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业务分析，平台需要提供的功能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500042"/>
            <a:ext cx="914400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8522765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4941168"/>
            <a:ext cx="8784976" cy="1800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3" name="Picture 12" descr="2-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1065" y="1624240"/>
            <a:ext cx="528641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1" name="矩形 220"/>
          <p:cNvSpPr/>
          <p:nvPr/>
        </p:nvSpPr>
        <p:spPr bwMode="auto">
          <a:xfrm>
            <a:off x="1761131" y="1124174"/>
            <a:ext cx="4214842" cy="1500198"/>
          </a:xfrm>
          <a:prstGeom prst="rect">
            <a:avLst/>
          </a:prstGeom>
          <a:solidFill>
            <a:srgbClr val="BDFFBD"/>
          </a:solidFill>
          <a:ln>
            <a:solidFill>
              <a:srgbClr val="99CC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zh-CN" altLang="en-US" smtClean="0">
              <a:solidFill>
                <a:srgbClr val="FFFFFF"/>
              </a:solidFill>
              <a:ea typeface="华文中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533400"/>
          </a:xfrm>
        </p:spPr>
        <p:txBody>
          <a:bodyPr/>
          <a:lstStyle/>
          <a:p>
            <a:r>
              <a:rPr lang="en-US" altLang="en-US" dirty="0" smtClean="0"/>
              <a:t>新平台与</a:t>
            </a:r>
            <a:r>
              <a:rPr lang="zh-CN" altLang="en-US" dirty="0" smtClean="0"/>
              <a:t>商盟、原商城等</a:t>
            </a:r>
            <a:r>
              <a:rPr lang="en-US" altLang="en-US" dirty="0" smtClean="0"/>
              <a:t>平台的关系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9552" y="5013176"/>
            <a:ext cx="1872208" cy="360040"/>
          </a:xfrm>
          <a:prstGeom prst="rect">
            <a:avLst/>
          </a:prstGeom>
          <a:solidFill>
            <a:srgbClr val="47B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261938" indent="-261938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262165"/>
                </a:solidFill>
                <a:latin typeface="Arial" charset="0"/>
                <a:ea typeface="楷体_GB2312" pitchFamily="49" charset="-122"/>
              </a:rPr>
              <a:t>新</a:t>
            </a:r>
            <a:r>
              <a:rPr lang="zh-CN" altLang="en-US" b="1" dirty="0" smtClean="0">
                <a:solidFill>
                  <a:srgbClr val="262165"/>
                </a:solidFill>
                <a:latin typeface="Arial" charset="0"/>
                <a:ea typeface="楷体_GB2312" pitchFamily="49" charset="-122"/>
              </a:rPr>
              <a:t>平台</a:t>
            </a:r>
            <a:r>
              <a:rPr lang="zh-CN" altLang="en-US" b="1" dirty="0" smtClean="0">
                <a:solidFill>
                  <a:srgbClr val="262165"/>
                </a:solidFill>
                <a:latin typeface="Arial" charset="0"/>
                <a:ea typeface="楷体_GB2312" pitchFamily="49" charset="-122"/>
              </a:rPr>
              <a:t>定位</a:t>
            </a:r>
            <a:endParaRPr lang="zh-CN" altLang="en-US" b="1" dirty="0">
              <a:solidFill>
                <a:srgbClr val="262165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8648" y="5517232"/>
            <a:ext cx="82558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新平台开发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的业务支撑，把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原商城的业务割接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，无锡商城后续也逐步割接到新平台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新平台逐步建设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统一门户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统一用户中心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、统一商户中心、统一订单中心，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商盟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平台统一接入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第三方垂直频道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新平台按全网要求进行规划设计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，以方便后续平台向全网业务演进。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 Box 78"/>
          <p:cNvSpPr txBox="1">
            <a:spLocks noChangeArrowheads="1"/>
          </p:cNvSpPr>
          <p:nvPr/>
        </p:nvSpPr>
        <p:spPr bwMode="auto">
          <a:xfrm>
            <a:off x="3288396" y="2628268"/>
            <a:ext cx="15716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商城新平台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上箭头 133"/>
          <p:cNvSpPr/>
          <p:nvPr/>
        </p:nvSpPr>
        <p:spPr bwMode="auto">
          <a:xfrm>
            <a:off x="2441147" y="2999232"/>
            <a:ext cx="474669" cy="285752"/>
          </a:xfrm>
          <a:prstGeom prst="upArrow">
            <a:avLst/>
          </a:prstGeom>
          <a:solidFill>
            <a:srgbClr val="99CC0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FFFFFF">
                <a:gamma/>
                <a:shade val="60000"/>
                <a:invGamma/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4225917" y="3426926"/>
            <a:ext cx="1714512" cy="13263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zh-CN" altLang="en-US" smtClean="0">
              <a:solidFill>
                <a:srgbClr val="FFFFFF"/>
              </a:solidFill>
              <a:ea typeface="华文中宋" pitchFamily="2" charset="-122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4367204" y="3828569"/>
            <a:ext cx="1358911" cy="2922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G3</a:t>
            </a:r>
            <a:endParaRPr lang="zh-CN" altLang="en-US" sz="1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367204" y="4170702"/>
            <a:ext cx="1358911" cy="2922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彩票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452925" y="4396121"/>
            <a:ext cx="101047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….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上箭头 138"/>
          <p:cNvSpPr/>
          <p:nvPr/>
        </p:nvSpPr>
        <p:spPr bwMode="auto">
          <a:xfrm>
            <a:off x="4817688" y="3068960"/>
            <a:ext cx="474669" cy="255591"/>
          </a:xfrm>
          <a:prstGeom prst="upArrow">
            <a:avLst/>
          </a:prstGeom>
          <a:solidFill>
            <a:srgbClr val="99CC0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FFFFFF">
                <a:gamma/>
                <a:shade val="60000"/>
                <a:invGamma/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297355" y="3426926"/>
            <a:ext cx="1569660" cy="370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第三</a:t>
            </a:r>
            <a:r>
              <a:rPr lang="zh-CN" altLang="en-US" sz="1800" dirty="0" smtClean="0"/>
              <a:t>垂直频道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619672" y="3355558"/>
            <a:ext cx="2088232" cy="1397754"/>
          </a:xfrm>
          <a:prstGeom prst="rect">
            <a:avLst/>
          </a:prstGeom>
          <a:solidFill>
            <a:srgbClr val="BDFFBD"/>
          </a:solidFill>
          <a:ln>
            <a:solidFill>
              <a:srgbClr val="99CC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zh-CN" altLang="en-US" smtClean="0">
              <a:solidFill>
                <a:srgbClr val="FFFFFF"/>
              </a:solidFill>
              <a:ea typeface="华文中宋" pitchFamily="2" charset="-122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1976037" y="3630192"/>
            <a:ext cx="936104" cy="2891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折扣商户</a:t>
            </a:r>
          </a:p>
        </p:txBody>
      </p:sp>
      <p:sp>
        <p:nvSpPr>
          <p:cNvPr id="143" name="圆角矩形 142"/>
          <p:cNvSpPr/>
          <p:nvPr/>
        </p:nvSpPr>
        <p:spPr bwMode="auto">
          <a:xfrm>
            <a:off x="1976037" y="3967493"/>
            <a:ext cx="936104" cy="2891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优惠券</a:t>
            </a:r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4120" y="4253245"/>
            <a:ext cx="743784" cy="36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1762548" y="4467559"/>
            <a:ext cx="1296144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….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圆角矩形 147"/>
          <p:cNvSpPr/>
          <p:nvPr/>
        </p:nvSpPr>
        <p:spPr bwMode="auto">
          <a:xfrm>
            <a:off x="1967875" y="4293335"/>
            <a:ext cx="936104" cy="2891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团购</a:t>
            </a:r>
          </a:p>
        </p:txBody>
      </p:sp>
      <p:sp>
        <p:nvSpPr>
          <p:cNvPr id="146" name="矩形 145"/>
          <p:cNvSpPr/>
          <p:nvPr/>
        </p:nvSpPr>
        <p:spPr>
          <a:xfrm>
            <a:off x="1987956" y="3334525"/>
            <a:ext cx="120335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 smtClean="0"/>
              <a:t>商盟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平台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0" name="Text Box 199"/>
          <p:cNvSpPr txBox="1">
            <a:spLocks noChangeArrowheads="1"/>
          </p:cNvSpPr>
          <p:nvPr/>
        </p:nvSpPr>
        <p:spPr bwMode="auto">
          <a:xfrm>
            <a:off x="6914357" y="1972286"/>
            <a:ext cx="1402059" cy="308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ea typeface="黑体" pitchFamily="49" charset="-122"/>
              </a:rPr>
              <a:t>原商城平台</a:t>
            </a:r>
            <a:endParaRPr lang="en-US" altLang="zh-CN" sz="1400" dirty="0">
              <a:ea typeface="黑体" pitchFamily="49" charset="-122"/>
            </a:endParaRPr>
          </a:p>
        </p:txBody>
      </p:sp>
      <p:grpSp>
        <p:nvGrpSpPr>
          <p:cNvPr id="151" name="Group 599"/>
          <p:cNvGrpSpPr>
            <a:grpSpLocks/>
          </p:cNvGrpSpPr>
          <p:nvPr/>
        </p:nvGrpSpPr>
        <p:grpSpPr bwMode="auto">
          <a:xfrm>
            <a:off x="7051533" y="1412776"/>
            <a:ext cx="1054556" cy="533400"/>
            <a:chOff x="1488" y="1392"/>
            <a:chExt cx="1248" cy="449"/>
          </a:xfrm>
        </p:grpSpPr>
        <p:sp>
          <p:nvSpPr>
            <p:cNvPr id="152" name="AutoShape 96"/>
            <p:cNvSpPr>
              <a:spLocks noChangeArrowheads="1"/>
            </p:cNvSpPr>
            <p:nvPr/>
          </p:nvSpPr>
          <p:spPr bwMode="auto">
            <a:xfrm>
              <a:off x="1488" y="1536"/>
              <a:ext cx="1248" cy="305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Line 6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7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7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" name="Group 135"/>
            <p:cNvGrpSpPr>
              <a:grpSpLocks/>
            </p:cNvGrpSpPr>
            <p:nvPr/>
          </p:nvGrpSpPr>
          <p:grpSpPr bwMode="auto">
            <a:xfrm>
              <a:off x="1776" y="1477"/>
              <a:ext cx="166" cy="216"/>
              <a:chOff x="2976" y="3264"/>
              <a:chExt cx="720" cy="577"/>
            </a:xfrm>
          </p:grpSpPr>
          <p:grpSp>
            <p:nvGrpSpPr>
              <p:cNvPr id="179" name="Group 136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195" name="Oval 13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Oval 13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" name="Group 139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193" name="Oval 14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Oval 14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" name="Group 142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191" name="Oval 14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" name="Group 145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189" name="Oval 14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Oval 14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3" name="Group 148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187" name="Oval 14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8" name="Oval 15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" name="Group 151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85" name="Oval 152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6" name="Oval 153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7" name="Group 66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177" name="Picture 67" descr="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8" name="Picture 68" descr="PC Blue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2014" y="1530"/>
              <a:ext cx="176" cy="207"/>
              <a:chOff x="432" y="3360"/>
              <a:chExt cx="432" cy="469"/>
            </a:xfrm>
          </p:grpSpPr>
          <p:grpSp>
            <p:nvGrpSpPr>
              <p:cNvPr id="159" name="Group 174"/>
              <p:cNvGrpSpPr>
                <a:grpSpLocks/>
              </p:cNvGrpSpPr>
              <p:nvPr/>
            </p:nvGrpSpPr>
            <p:grpSpPr bwMode="auto">
              <a:xfrm>
                <a:off x="432" y="3600"/>
                <a:ext cx="432" cy="229"/>
                <a:chOff x="432" y="287"/>
                <a:chExt cx="1488" cy="373"/>
              </a:xfrm>
            </p:grpSpPr>
            <p:sp>
              <p:nvSpPr>
                <p:cNvPr id="175" name="Oval 17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" name="Oval 176"/>
                <p:cNvSpPr>
                  <a:spLocks noChangeArrowheads="1"/>
                </p:cNvSpPr>
                <p:nvPr/>
              </p:nvSpPr>
              <p:spPr bwMode="auto">
                <a:xfrm>
                  <a:off x="434" y="287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0" name="Group 177"/>
              <p:cNvGrpSpPr>
                <a:grpSpLocks/>
              </p:cNvGrpSpPr>
              <p:nvPr/>
            </p:nvGrpSpPr>
            <p:grpSpPr bwMode="auto">
              <a:xfrm>
                <a:off x="432" y="3550"/>
                <a:ext cx="432" cy="229"/>
                <a:chOff x="432" y="286"/>
                <a:chExt cx="1488" cy="374"/>
              </a:xfrm>
            </p:grpSpPr>
            <p:sp>
              <p:nvSpPr>
                <p:cNvPr id="173" name="Oval 17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" name="Oval 179"/>
                <p:cNvSpPr>
                  <a:spLocks noChangeArrowheads="1"/>
                </p:cNvSpPr>
                <p:nvPr/>
              </p:nvSpPr>
              <p:spPr bwMode="auto">
                <a:xfrm>
                  <a:off x="434" y="286"/>
                  <a:ext cx="1486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  <p:grpSp>
            <p:nvGrpSpPr>
              <p:cNvPr id="161" name="Group 180"/>
              <p:cNvGrpSpPr>
                <a:grpSpLocks/>
              </p:cNvGrpSpPr>
              <p:nvPr/>
            </p:nvGrpSpPr>
            <p:grpSpPr bwMode="auto">
              <a:xfrm>
                <a:off x="432" y="3496"/>
                <a:ext cx="432" cy="235"/>
                <a:chOff x="432" y="276"/>
                <a:chExt cx="1488" cy="384"/>
              </a:xfrm>
            </p:grpSpPr>
            <p:sp>
              <p:nvSpPr>
                <p:cNvPr id="171" name="Oval 18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Oval 182"/>
                <p:cNvSpPr>
                  <a:spLocks noChangeArrowheads="1"/>
                </p:cNvSpPr>
                <p:nvPr/>
              </p:nvSpPr>
              <p:spPr bwMode="auto">
                <a:xfrm>
                  <a:off x="434" y="276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2" name="Group 183"/>
              <p:cNvGrpSpPr>
                <a:grpSpLocks/>
              </p:cNvGrpSpPr>
              <p:nvPr/>
            </p:nvGrpSpPr>
            <p:grpSpPr bwMode="auto">
              <a:xfrm>
                <a:off x="432" y="3456"/>
                <a:ext cx="432" cy="227"/>
                <a:chOff x="432" y="289"/>
                <a:chExt cx="1488" cy="371"/>
              </a:xfrm>
            </p:grpSpPr>
            <p:sp>
              <p:nvSpPr>
                <p:cNvPr id="169" name="Oval 18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Oval 185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3" name="Group 186"/>
              <p:cNvGrpSpPr>
                <a:grpSpLocks/>
              </p:cNvGrpSpPr>
              <p:nvPr/>
            </p:nvGrpSpPr>
            <p:grpSpPr bwMode="auto">
              <a:xfrm>
                <a:off x="432" y="3408"/>
                <a:ext cx="432" cy="227"/>
                <a:chOff x="432" y="289"/>
                <a:chExt cx="1488" cy="371"/>
              </a:xfrm>
            </p:grpSpPr>
            <p:sp>
              <p:nvSpPr>
                <p:cNvPr id="167" name="Oval 18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68" name="Oval 188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64" name="Group 189"/>
              <p:cNvGrpSpPr>
                <a:grpSpLocks/>
              </p:cNvGrpSpPr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165" name="Oval 19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Oval 191"/>
                <p:cNvSpPr>
                  <a:spLocks noChangeArrowheads="1"/>
                </p:cNvSpPr>
                <p:nvPr/>
              </p:nvSpPr>
              <p:spPr bwMode="auto">
                <a:xfrm>
                  <a:off x="434" y="288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</p:grpSp>
      </p:grpSp>
      <p:sp>
        <p:nvSpPr>
          <p:cNvPr id="198" name="圆角矩形 197"/>
          <p:cNvSpPr/>
          <p:nvPr/>
        </p:nvSpPr>
        <p:spPr bwMode="auto">
          <a:xfrm>
            <a:off x="1836840" y="1674314"/>
            <a:ext cx="1468831" cy="4016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统一用户中心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425143" y="1695678"/>
            <a:ext cx="1264945" cy="3302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统一商户中心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圆角矩形 199"/>
          <p:cNvSpPr/>
          <p:nvPr/>
        </p:nvSpPr>
        <p:spPr bwMode="auto">
          <a:xfrm>
            <a:off x="3404205" y="2151290"/>
            <a:ext cx="1285884" cy="4016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统一搜索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圆角矩形 201"/>
          <p:cNvSpPr/>
          <p:nvPr/>
        </p:nvSpPr>
        <p:spPr bwMode="auto">
          <a:xfrm>
            <a:off x="1832569" y="1195612"/>
            <a:ext cx="2786082" cy="4016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统一门户</a:t>
            </a:r>
          </a:p>
        </p:txBody>
      </p:sp>
      <p:sp>
        <p:nvSpPr>
          <p:cNvPr id="203" name="圆角矩形 202"/>
          <p:cNvSpPr/>
          <p:nvPr/>
        </p:nvSpPr>
        <p:spPr bwMode="auto">
          <a:xfrm>
            <a:off x="1863629" y="2147395"/>
            <a:ext cx="1469138" cy="4016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统一订单中心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899850" y="1603597"/>
            <a:ext cx="850980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购物街</a:t>
            </a:r>
          </a:p>
        </p:txBody>
      </p:sp>
      <p:sp>
        <p:nvSpPr>
          <p:cNvPr id="205" name="矩形 204"/>
          <p:cNvSpPr/>
          <p:nvPr/>
        </p:nvSpPr>
        <p:spPr bwMode="auto">
          <a:xfrm>
            <a:off x="4821288" y="1246407"/>
            <a:ext cx="1011809" cy="123508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FFFFFF">
                <a:gamma/>
                <a:shade val="60000"/>
                <a:invGamma/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zh-CN" altLang="en-US" dirty="0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6" name="圆角矩形 205"/>
          <p:cNvSpPr/>
          <p:nvPr/>
        </p:nvSpPr>
        <p:spPr bwMode="auto">
          <a:xfrm>
            <a:off x="4881506" y="2109575"/>
            <a:ext cx="850980" cy="300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4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836071" y="1267050"/>
            <a:ext cx="1068464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293475" y="2168759"/>
            <a:ext cx="468052" cy="34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209" name="上箭头 208"/>
          <p:cNvSpPr/>
          <p:nvPr/>
        </p:nvSpPr>
        <p:spPr bwMode="auto">
          <a:xfrm rot="16200000">
            <a:off x="6220692" y="1521663"/>
            <a:ext cx="474669" cy="747717"/>
          </a:xfrm>
          <a:prstGeom prst="upArrow">
            <a:avLst/>
          </a:prstGeom>
          <a:solidFill>
            <a:srgbClr val="99CC0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FFFFFF">
                <a:gamma/>
                <a:shade val="60000"/>
                <a:invGamma/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华文中宋" pitchFamily="2" charset="-122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6191427" y="1052736"/>
            <a:ext cx="809349" cy="54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割接到新平台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674419" y="2790683"/>
            <a:ext cx="80934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接入新平台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5202811" y="2838686"/>
            <a:ext cx="809349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接入新平台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138915" y="3010298"/>
            <a:ext cx="809349" cy="56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割接到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新平台</a:t>
            </a:r>
            <a:endParaRPr lang="zh-CN" altLang="en-US" sz="1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 Box 199"/>
          <p:cNvSpPr txBox="1">
            <a:spLocks noChangeArrowheads="1"/>
          </p:cNvSpPr>
          <p:nvPr/>
        </p:nvSpPr>
        <p:spPr bwMode="auto">
          <a:xfrm>
            <a:off x="7058373" y="3103270"/>
            <a:ext cx="1402059" cy="32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ea typeface="黑体" pitchFamily="49" charset="-122"/>
              </a:rPr>
              <a:t>无锡</a:t>
            </a:r>
            <a:r>
              <a:rPr lang="zh-CN" altLang="en-US" sz="1400" dirty="0" smtClean="0">
                <a:ea typeface="黑体" pitchFamily="49" charset="-122"/>
              </a:rPr>
              <a:t>商</a:t>
            </a:r>
            <a:r>
              <a:rPr lang="zh-CN" altLang="en-US" sz="1400" dirty="0" smtClean="0">
                <a:ea typeface="黑体" pitchFamily="49" charset="-122"/>
              </a:rPr>
              <a:t>城平台</a:t>
            </a:r>
            <a:endParaRPr lang="en-US" altLang="zh-CN" sz="1400" dirty="0">
              <a:ea typeface="黑体" pitchFamily="49" charset="-122"/>
            </a:endParaRPr>
          </a:p>
        </p:txBody>
      </p:sp>
      <p:grpSp>
        <p:nvGrpSpPr>
          <p:cNvPr id="101" name="Group 599"/>
          <p:cNvGrpSpPr>
            <a:grpSpLocks/>
          </p:cNvGrpSpPr>
          <p:nvPr/>
        </p:nvGrpSpPr>
        <p:grpSpPr bwMode="auto">
          <a:xfrm>
            <a:off x="7013432" y="2492271"/>
            <a:ext cx="1054556" cy="533400"/>
            <a:chOff x="1488" y="1392"/>
            <a:chExt cx="1248" cy="449"/>
          </a:xfrm>
        </p:grpSpPr>
        <p:sp>
          <p:nvSpPr>
            <p:cNvPr id="102" name="AutoShape 96"/>
            <p:cNvSpPr>
              <a:spLocks noChangeArrowheads="1"/>
            </p:cNvSpPr>
            <p:nvPr/>
          </p:nvSpPr>
          <p:spPr bwMode="auto">
            <a:xfrm>
              <a:off x="1488" y="1536"/>
              <a:ext cx="1248" cy="305"/>
            </a:xfrm>
            <a:prstGeom prst="parallelogram">
              <a:avLst>
                <a:gd name="adj" fmla="val 78691"/>
              </a:avLst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outerShdw dist="40161" dir="4293903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69"/>
            <p:cNvSpPr>
              <a:spLocks noChangeShapeType="1"/>
            </p:cNvSpPr>
            <p:nvPr/>
          </p:nvSpPr>
          <p:spPr bwMode="auto">
            <a:xfrm>
              <a:off x="1680" y="1739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0"/>
            <p:cNvSpPr>
              <a:spLocks noChangeShapeType="1"/>
            </p:cNvSpPr>
            <p:nvPr/>
          </p:nvSpPr>
          <p:spPr bwMode="auto">
            <a:xfrm flipH="1">
              <a:off x="1807" y="1632"/>
              <a:ext cx="65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1"/>
            <p:cNvSpPr>
              <a:spLocks noChangeShapeType="1"/>
            </p:cNvSpPr>
            <p:nvPr/>
          </p:nvSpPr>
          <p:spPr bwMode="auto">
            <a:xfrm flipV="1">
              <a:off x="2064" y="1628"/>
              <a:ext cx="52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" name="Group 135"/>
            <p:cNvGrpSpPr>
              <a:grpSpLocks/>
            </p:cNvGrpSpPr>
            <p:nvPr/>
          </p:nvGrpSpPr>
          <p:grpSpPr bwMode="auto">
            <a:xfrm>
              <a:off x="1776" y="1477"/>
              <a:ext cx="166" cy="216"/>
              <a:chOff x="2976" y="3264"/>
              <a:chExt cx="720" cy="577"/>
            </a:xfrm>
          </p:grpSpPr>
          <p:grpSp>
            <p:nvGrpSpPr>
              <p:cNvPr id="129" name="Group 136"/>
              <p:cNvGrpSpPr>
                <a:grpSpLocks/>
              </p:cNvGrpSpPr>
              <p:nvPr/>
            </p:nvGrpSpPr>
            <p:grpSpPr bwMode="auto">
              <a:xfrm>
                <a:off x="2976" y="3616"/>
                <a:ext cx="720" cy="225"/>
                <a:chOff x="2304" y="2166"/>
                <a:chExt cx="288" cy="90"/>
              </a:xfrm>
            </p:grpSpPr>
            <p:sp>
              <p:nvSpPr>
                <p:cNvPr id="229" name="Oval 137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0" name="Oval 138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" name="Group 139"/>
              <p:cNvGrpSpPr>
                <a:grpSpLocks/>
              </p:cNvGrpSpPr>
              <p:nvPr/>
            </p:nvGrpSpPr>
            <p:grpSpPr bwMode="auto">
              <a:xfrm>
                <a:off x="2976" y="3552"/>
                <a:ext cx="720" cy="225"/>
                <a:chOff x="2304" y="2166"/>
                <a:chExt cx="288" cy="90"/>
              </a:xfrm>
            </p:grpSpPr>
            <p:sp>
              <p:nvSpPr>
                <p:cNvPr id="227" name="Oval 140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8" name="Oval 141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" name="Group 142"/>
              <p:cNvGrpSpPr>
                <a:grpSpLocks/>
              </p:cNvGrpSpPr>
              <p:nvPr/>
            </p:nvGrpSpPr>
            <p:grpSpPr bwMode="auto">
              <a:xfrm>
                <a:off x="2976" y="3489"/>
                <a:ext cx="720" cy="225"/>
                <a:chOff x="2304" y="2166"/>
                <a:chExt cx="288" cy="90"/>
              </a:xfrm>
            </p:grpSpPr>
            <p:sp>
              <p:nvSpPr>
                <p:cNvPr id="225" name="Oval 143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" name="Oval 144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Group 145"/>
              <p:cNvGrpSpPr>
                <a:grpSpLocks/>
              </p:cNvGrpSpPr>
              <p:nvPr/>
            </p:nvGrpSpPr>
            <p:grpSpPr bwMode="auto">
              <a:xfrm>
                <a:off x="2976" y="3419"/>
                <a:ext cx="720" cy="225"/>
                <a:chOff x="2304" y="2166"/>
                <a:chExt cx="288" cy="90"/>
              </a:xfrm>
            </p:grpSpPr>
            <p:sp>
              <p:nvSpPr>
                <p:cNvPr id="223" name="Oval 146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4" name="Oval 147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" name="Group 148"/>
              <p:cNvGrpSpPr>
                <a:grpSpLocks/>
              </p:cNvGrpSpPr>
              <p:nvPr/>
            </p:nvGrpSpPr>
            <p:grpSpPr bwMode="auto">
              <a:xfrm>
                <a:off x="2976" y="3349"/>
                <a:ext cx="720" cy="225"/>
                <a:chOff x="2304" y="2166"/>
                <a:chExt cx="288" cy="90"/>
              </a:xfrm>
            </p:grpSpPr>
            <p:sp>
              <p:nvSpPr>
                <p:cNvPr id="201" name="Oval 149"/>
                <p:cNvSpPr>
                  <a:spLocks noChangeArrowheads="1"/>
                </p:cNvSpPr>
                <p:nvPr/>
              </p:nvSpPr>
              <p:spPr bwMode="auto">
                <a:xfrm>
                  <a:off x="2304" y="2170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AFD8"/>
                    </a:gs>
                    <a:gs pos="50000">
                      <a:srgbClr val="7575AD"/>
                    </a:gs>
                    <a:gs pos="100000">
                      <a:srgbClr val="00AFD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Oval 150"/>
                <p:cNvSpPr>
                  <a:spLocks noChangeArrowheads="1"/>
                </p:cNvSpPr>
                <p:nvPr/>
              </p:nvSpPr>
              <p:spPr bwMode="auto">
                <a:xfrm>
                  <a:off x="2304" y="2166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AFD8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7" name="Group 151"/>
              <p:cNvGrpSpPr>
                <a:grpSpLocks/>
              </p:cNvGrpSpPr>
              <p:nvPr/>
            </p:nvGrpSpPr>
            <p:grpSpPr bwMode="auto">
              <a:xfrm>
                <a:off x="2976" y="3264"/>
                <a:ext cx="720" cy="225"/>
                <a:chOff x="2304" y="2112"/>
                <a:chExt cx="288" cy="90"/>
              </a:xfrm>
            </p:grpSpPr>
            <p:sp>
              <p:nvSpPr>
                <p:cNvPr id="149" name="Oval 152"/>
                <p:cNvSpPr>
                  <a:spLocks noChangeArrowheads="1"/>
                </p:cNvSpPr>
                <p:nvPr/>
              </p:nvSpPr>
              <p:spPr bwMode="auto">
                <a:xfrm>
                  <a:off x="2304" y="2116"/>
                  <a:ext cx="288" cy="8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7DFFF"/>
                    </a:gs>
                    <a:gs pos="50000">
                      <a:srgbClr val="008EB0"/>
                    </a:gs>
                    <a:gs pos="100000">
                      <a:srgbClr val="57D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Oval 153"/>
                <p:cNvSpPr>
                  <a:spLocks noChangeArrowheads="1"/>
                </p:cNvSpPr>
                <p:nvPr/>
              </p:nvSpPr>
              <p:spPr bwMode="auto">
                <a:xfrm>
                  <a:off x="2304" y="2112"/>
                  <a:ext cx="288" cy="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50000">
                      <a:srgbClr val="57DFFF"/>
                    </a:gs>
                    <a:gs pos="100000">
                      <a:srgbClr val="CCFF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" name="Group 66"/>
            <p:cNvGrpSpPr>
              <a:grpSpLocks/>
            </p:cNvGrpSpPr>
            <p:nvPr/>
          </p:nvGrpSpPr>
          <p:grpSpPr bwMode="auto">
            <a:xfrm>
              <a:off x="2208" y="1392"/>
              <a:ext cx="385" cy="402"/>
              <a:chOff x="3960" y="12396"/>
              <a:chExt cx="614" cy="690"/>
            </a:xfrm>
          </p:grpSpPr>
          <p:pic>
            <p:nvPicPr>
              <p:cNvPr id="127" name="Picture 67" descr="server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66" y="12396"/>
                <a:ext cx="408" cy="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8" name="Picture 68" descr="PC Blue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960" y="12710"/>
                <a:ext cx="368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8" name="Group 173"/>
            <p:cNvGrpSpPr>
              <a:grpSpLocks/>
            </p:cNvGrpSpPr>
            <p:nvPr/>
          </p:nvGrpSpPr>
          <p:grpSpPr bwMode="auto">
            <a:xfrm>
              <a:off x="2014" y="1530"/>
              <a:ext cx="176" cy="207"/>
              <a:chOff x="432" y="3360"/>
              <a:chExt cx="432" cy="469"/>
            </a:xfrm>
          </p:grpSpPr>
          <p:grpSp>
            <p:nvGrpSpPr>
              <p:cNvPr id="109" name="Group 174"/>
              <p:cNvGrpSpPr>
                <a:grpSpLocks/>
              </p:cNvGrpSpPr>
              <p:nvPr/>
            </p:nvGrpSpPr>
            <p:grpSpPr bwMode="auto">
              <a:xfrm>
                <a:off x="432" y="3600"/>
                <a:ext cx="432" cy="229"/>
                <a:chOff x="432" y="287"/>
                <a:chExt cx="1488" cy="373"/>
              </a:xfrm>
            </p:grpSpPr>
            <p:sp>
              <p:nvSpPr>
                <p:cNvPr id="125" name="Oval 175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Oval 176"/>
                <p:cNvSpPr>
                  <a:spLocks noChangeArrowheads="1"/>
                </p:cNvSpPr>
                <p:nvPr/>
              </p:nvSpPr>
              <p:spPr bwMode="auto">
                <a:xfrm>
                  <a:off x="434" y="287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0" name="Group 177"/>
              <p:cNvGrpSpPr>
                <a:grpSpLocks/>
              </p:cNvGrpSpPr>
              <p:nvPr/>
            </p:nvGrpSpPr>
            <p:grpSpPr bwMode="auto">
              <a:xfrm>
                <a:off x="432" y="3550"/>
                <a:ext cx="432" cy="229"/>
                <a:chOff x="432" y="286"/>
                <a:chExt cx="1488" cy="374"/>
              </a:xfrm>
            </p:grpSpPr>
            <p:sp>
              <p:nvSpPr>
                <p:cNvPr id="123" name="Oval 178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Oval 179"/>
                <p:cNvSpPr>
                  <a:spLocks noChangeArrowheads="1"/>
                </p:cNvSpPr>
                <p:nvPr/>
              </p:nvSpPr>
              <p:spPr bwMode="auto">
                <a:xfrm>
                  <a:off x="434" y="286"/>
                  <a:ext cx="1486" cy="33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  <p:grpSp>
            <p:nvGrpSpPr>
              <p:cNvPr id="111" name="Group 180"/>
              <p:cNvGrpSpPr>
                <a:grpSpLocks/>
              </p:cNvGrpSpPr>
              <p:nvPr/>
            </p:nvGrpSpPr>
            <p:grpSpPr bwMode="auto">
              <a:xfrm>
                <a:off x="432" y="3496"/>
                <a:ext cx="432" cy="235"/>
                <a:chOff x="432" y="276"/>
                <a:chExt cx="1488" cy="384"/>
              </a:xfrm>
            </p:grpSpPr>
            <p:sp>
              <p:nvSpPr>
                <p:cNvPr id="121" name="Oval 181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Oval 182"/>
                <p:cNvSpPr>
                  <a:spLocks noChangeArrowheads="1"/>
                </p:cNvSpPr>
                <p:nvPr/>
              </p:nvSpPr>
              <p:spPr bwMode="auto">
                <a:xfrm>
                  <a:off x="434" y="276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2" name="Group 183"/>
              <p:cNvGrpSpPr>
                <a:grpSpLocks/>
              </p:cNvGrpSpPr>
              <p:nvPr/>
            </p:nvGrpSpPr>
            <p:grpSpPr bwMode="auto">
              <a:xfrm>
                <a:off x="432" y="3456"/>
                <a:ext cx="432" cy="227"/>
                <a:chOff x="432" y="289"/>
                <a:chExt cx="1488" cy="371"/>
              </a:xfrm>
            </p:grpSpPr>
            <p:sp>
              <p:nvSpPr>
                <p:cNvPr id="119" name="Oval 184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Oval 185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3" name="Group 186"/>
              <p:cNvGrpSpPr>
                <a:grpSpLocks/>
              </p:cNvGrpSpPr>
              <p:nvPr/>
            </p:nvGrpSpPr>
            <p:grpSpPr bwMode="auto">
              <a:xfrm>
                <a:off x="432" y="3408"/>
                <a:ext cx="432" cy="227"/>
                <a:chOff x="432" y="289"/>
                <a:chExt cx="1488" cy="371"/>
              </a:xfrm>
            </p:grpSpPr>
            <p:sp>
              <p:nvSpPr>
                <p:cNvPr id="117" name="Oval 187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18" name="Oval 188"/>
                <p:cNvSpPr>
                  <a:spLocks noChangeArrowheads="1"/>
                </p:cNvSpPr>
                <p:nvPr/>
              </p:nvSpPr>
              <p:spPr bwMode="auto">
                <a:xfrm>
                  <a:off x="434" y="289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14" name="Group 189"/>
              <p:cNvGrpSpPr>
                <a:grpSpLocks/>
              </p:cNvGrpSpPr>
              <p:nvPr/>
            </p:nvGrpSpPr>
            <p:grpSpPr bwMode="auto">
              <a:xfrm>
                <a:off x="432" y="3360"/>
                <a:ext cx="432" cy="228"/>
                <a:chOff x="432" y="288"/>
                <a:chExt cx="1488" cy="372"/>
              </a:xfrm>
            </p:grpSpPr>
            <p:sp>
              <p:nvSpPr>
                <p:cNvPr id="115" name="Oval 190"/>
                <p:cNvSpPr>
                  <a:spLocks noChangeArrowheads="1"/>
                </p:cNvSpPr>
                <p:nvPr/>
              </p:nvSpPr>
              <p:spPr bwMode="auto">
                <a:xfrm>
                  <a:off x="432" y="324"/>
                  <a:ext cx="1488" cy="336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Oval 191"/>
                <p:cNvSpPr>
                  <a:spLocks noChangeArrowheads="1"/>
                </p:cNvSpPr>
                <p:nvPr/>
              </p:nvSpPr>
              <p:spPr bwMode="auto">
                <a:xfrm>
                  <a:off x="434" y="288"/>
                  <a:ext cx="1486" cy="3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275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/>
                </a:p>
              </p:txBody>
            </p:sp>
          </p:grpSp>
        </p:grpSp>
      </p:grpSp>
      <p:sp>
        <p:nvSpPr>
          <p:cNvPr id="231" name="上箭头 230"/>
          <p:cNvSpPr/>
          <p:nvPr/>
        </p:nvSpPr>
        <p:spPr bwMode="auto">
          <a:xfrm rot="16200000">
            <a:off x="6220692" y="2428380"/>
            <a:ext cx="474669" cy="747717"/>
          </a:xfrm>
          <a:prstGeom prst="upArrow">
            <a:avLst/>
          </a:prstGeom>
          <a:solidFill>
            <a:srgbClr val="99CC00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FFFFFF">
                <a:gamma/>
                <a:shade val="60000"/>
                <a:invGamma/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华文中宋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平台功能特点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1600"/>
          </a:xfrm>
        </p:spPr>
        <p:txBody>
          <a:bodyPr/>
          <a:lstStyle/>
          <a:p>
            <a:r>
              <a:rPr kumimoji="1" lang="en-US" altLang="en-US" dirty="0" smtClean="0"/>
              <a:t>灵活的</a:t>
            </a:r>
            <a:r>
              <a:rPr kumimoji="1" lang="zh-CN" altLang="en-US" dirty="0" smtClean="0"/>
              <a:t>价格体系</a:t>
            </a:r>
            <a:endParaRPr kumimoji="1" lang="en-US" altLang="en-US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）支持商品的多种价格体系，支持因运营需要的各类价格调整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）实现促销引擎，灵活支撑重大的促销活动。</a:t>
            </a:r>
            <a:endParaRPr kumimoji="1" lang="en-US" altLang="en-US" dirty="0"/>
          </a:p>
          <a:p>
            <a:r>
              <a:rPr kumimoji="1" lang="zh-CN" altLang="en-US" dirty="0" smtClean="0"/>
              <a:t>灵活</a:t>
            </a:r>
            <a:r>
              <a:rPr kumimoji="1" lang="zh-CN" altLang="en-US" dirty="0" smtClean="0"/>
              <a:t>的平台运营模式支撑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1）即支持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商品集中运营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商盟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的模式）；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）又支持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自管理的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商城。</a:t>
            </a:r>
            <a:endParaRPr kumimoji="1" lang="en-US" altLang="zh-CN" dirty="0"/>
          </a:p>
          <a:p>
            <a:r>
              <a:rPr kumimoji="1" lang="en-US" altLang="en-US" dirty="0"/>
              <a:t>灵活的</a:t>
            </a:r>
            <a:r>
              <a:rPr kumimoji="1" lang="zh-CN" altLang="en-US" dirty="0"/>
              <a:t>营销活动</a:t>
            </a:r>
            <a:r>
              <a:rPr kumimoji="1" lang="en-US" altLang="en-US" dirty="0" smtClean="0"/>
              <a:t>支</a:t>
            </a:r>
            <a:r>
              <a:rPr kumimoji="1" lang="zh-CN" altLang="en-US" dirty="0" smtClean="0"/>
              <a:t>持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 smtClean="0"/>
              <a:t>支持</a:t>
            </a:r>
            <a:r>
              <a:rPr kumimoji="1" lang="zh-CN" altLang="en-US" dirty="0" smtClean="0"/>
              <a:t>各类营销</a:t>
            </a:r>
            <a:r>
              <a:rPr kumimoji="1" lang="zh-CN" altLang="en-US" dirty="0" smtClean="0"/>
              <a:t>活动模板（比如抽奖、竞拍、秒杀等），为</a:t>
            </a:r>
            <a:r>
              <a:rPr kumimoji="1" lang="zh-CN" altLang="en-US" dirty="0" smtClean="0"/>
              <a:t>基地和地市提供</a:t>
            </a:r>
            <a:r>
              <a:rPr kumimoji="1" lang="zh-CN" altLang="en-US" dirty="0" smtClean="0"/>
              <a:t>活动配置</a:t>
            </a:r>
            <a:r>
              <a:rPr kumimoji="1" lang="zh-CN" altLang="en-US" dirty="0" smtClean="0"/>
              <a:t>工具。</a:t>
            </a:r>
            <a:endParaRPr kumimoji="1" lang="en-US" altLang="zh-CN" dirty="0" smtClean="0"/>
          </a:p>
          <a:p>
            <a:r>
              <a:rPr kumimoji="1" lang="zh-CN" altLang="en-US" dirty="0"/>
              <a:t>灵</a:t>
            </a:r>
            <a:r>
              <a:rPr kumimoji="1" lang="zh-CN" altLang="en-US" dirty="0" smtClean="0"/>
              <a:t>活的短信一键购</a:t>
            </a:r>
            <a:r>
              <a:rPr kumimoji="1" lang="zh-CN" altLang="en-US" dirty="0" smtClean="0"/>
              <a:t>支持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支持各类短信购的业务模板，为基地和地市提供短信购配置支持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387199"/>
      </p:ext>
    </p:extLst>
  </p:cSld>
  <p:clrMapOvr>
    <a:masterClrMapping/>
  </p:clrMapOvr>
  <p:transition xmlns:p14="http://schemas.microsoft.com/office/powerpoint/2010/main"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81800" cy="533400"/>
          </a:xfrm>
        </p:spPr>
        <p:txBody>
          <a:bodyPr/>
          <a:lstStyle/>
          <a:p>
            <a:r>
              <a:rPr lang="zh-CN" altLang="en-US" dirty="0" smtClean="0"/>
              <a:t>考虑兼容现有的两种运营模式</a:t>
            </a:r>
            <a:endParaRPr lang="zh-CN" altLang="en-US" dirty="0"/>
          </a:p>
        </p:txBody>
      </p: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760488" y="4038600"/>
            <a:ext cx="1468217" cy="2590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eaLnBrk="0" hangingPunct="0">
              <a:buNone/>
            </a:pPr>
            <a:r>
              <a:rPr lang="zh-CN" altLang="en-US" sz="1800" b="1" dirty="0" smtClean="0">
                <a:solidFill>
                  <a:srgbClr val="262165"/>
                </a:solidFill>
              </a:rPr>
              <a:t>商品商户自营模式</a:t>
            </a:r>
            <a:endParaRPr lang="en-US" altLang="zh-CN" sz="1800" b="1" dirty="0">
              <a:solidFill>
                <a:srgbClr val="262165"/>
              </a:solidFill>
            </a:endParaRPr>
          </a:p>
        </p:txBody>
      </p:sp>
      <p:sp>
        <p:nvSpPr>
          <p:cNvPr id="151" name="Text Box 5"/>
          <p:cNvSpPr txBox="1">
            <a:spLocks noChangeArrowheads="1"/>
          </p:cNvSpPr>
          <p:nvPr/>
        </p:nvSpPr>
        <p:spPr bwMode="auto">
          <a:xfrm>
            <a:off x="760488" y="1848493"/>
            <a:ext cx="1468217" cy="2113547"/>
          </a:xfrm>
          <a:prstGeom prst="rect">
            <a:avLst/>
          </a:prstGeom>
          <a:solidFill>
            <a:srgbClr val="47B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800" b="1" dirty="0" smtClean="0">
                <a:solidFill>
                  <a:srgbClr val="262165"/>
                </a:solidFill>
              </a:rPr>
              <a:t>商品平台集中运营模式</a:t>
            </a:r>
            <a:endParaRPr lang="zh-CN" altLang="en-US" sz="1800" b="1" dirty="0">
              <a:solidFill>
                <a:srgbClr val="262165"/>
              </a:solidFill>
            </a:endParaRPr>
          </a:p>
        </p:txBody>
      </p:sp>
      <p:sp>
        <p:nvSpPr>
          <p:cNvPr id="153" name="矩形 12"/>
          <p:cNvSpPr>
            <a:spLocks noChangeArrowheads="1"/>
          </p:cNvSpPr>
          <p:nvPr/>
        </p:nvSpPr>
        <p:spPr bwMode="auto">
          <a:xfrm>
            <a:off x="2386331" y="4038600"/>
            <a:ext cx="6224269" cy="2590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5" name="矩形 12"/>
          <p:cNvSpPr>
            <a:spLocks noChangeArrowheads="1"/>
          </p:cNvSpPr>
          <p:nvPr/>
        </p:nvSpPr>
        <p:spPr bwMode="auto">
          <a:xfrm>
            <a:off x="2370598" y="1851913"/>
            <a:ext cx="6238489" cy="21104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lIns="0" anchor="ctr"/>
          <a:lstStyle/>
          <a:p>
            <a:pPr indent="177800" algn="ctr" eaLnBrk="0" hangingPunct="0">
              <a:buSzPct val="90000"/>
            </a:pPr>
            <a:endParaRPr lang="zh-CN" alt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514600" y="1828800"/>
            <a:ext cx="60198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如江苏商盟平台就是采用商品集中运营模式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类似京东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所有的商户信息均由基地统一负责录入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地市公司或代理商负责拓展、采集信息；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地市公司或代理商提供商品信息，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统一由基地负责录入审核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 审核通过则商品完成上架；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所有内容彩信均由基地统一负责采编，地市公司只负责提供素材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2618539" y="4038600"/>
            <a:ext cx="5990549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tx1"/>
              </a:buClr>
              <a:buNone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省商家联盟平台就是采用商户自营商品模式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类似天猫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各地市公司负责拓展和签约商户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并完成商户信息的加盟，省公司负责审核及提供指导意见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商品信息由商户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业务、结算商户）自己管理，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商户自行发布商品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，支持发布到团购渠道或者商城渠道进行销售，省公司统一审核，审核通过则商品完成上架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所有内容彩信由各地市公司或者商户自己采编，省公司只负责审核。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01000" cy="392415"/>
          </a:xfrm>
          <a:prstGeom prst="rect">
            <a:avLst/>
          </a:prstGeom>
          <a:noFill/>
          <a:ln w="12700" algn="ctr">
            <a:solidFill>
              <a:srgbClr val="A50021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1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运营模式</a:t>
            </a:r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主要是由商户签约模式和</a:t>
            </a:r>
            <a:r>
              <a:rPr lang="zh-CN" altLang="en-US" sz="1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商品引入流程</a:t>
            </a:r>
            <a:r>
              <a:rPr lang="zh-CN" altLang="en-US" sz="1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而决定</a:t>
            </a:r>
          </a:p>
        </p:txBody>
      </p:sp>
    </p:spTree>
    <p:extLst>
      <p:ext uri="{BB962C8B-B14F-4D97-AF65-F5344CB8AC3E}">
        <p14:creationId xmlns:p14="http://schemas.microsoft.com/office/powerpoint/2010/main" val="150073364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857250"/>
          </a:xfrm>
        </p:spPr>
        <p:txBody>
          <a:bodyPr/>
          <a:lstStyle/>
          <a:p>
            <a:r>
              <a:rPr lang="zh-CN" altLang="en-US" dirty="0"/>
              <a:t>平台总体架构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57158" y="5072074"/>
            <a:ext cx="8501122" cy="157163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架构说明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统一展示层：统一门户、统一用户中心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、统一商户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中心、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统一订单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中心、统一登陆认证。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应用层：支持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O2O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业务频道，同时支持第三垂直频道的接入。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接口层：实现移动网元及省清结算平台及省统一码平台的接入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开放平台：接入第三方平台的垂直频道，输出到外部平台渠道，与商户侧系统对接，与线下管理平台对接。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1071546"/>
            <a:ext cx="6143636" cy="377862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44" y="1071546"/>
            <a:ext cx="2857488" cy="360040"/>
          </a:xfrm>
          <a:prstGeom prst="rect">
            <a:avLst/>
          </a:prstGeom>
          <a:solidFill>
            <a:srgbClr val="47B5FF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/>
          <a:lstStyle/>
          <a:p>
            <a:pPr marL="261938" indent="-261938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1" dirty="0" smtClean="0">
                <a:solidFill>
                  <a:srgbClr val="262165"/>
                </a:solidFill>
                <a:latin typeface="Arial" charset="0"/>
                <a:ea typeface="楷体_GB2312" pitchFamily="49" charset="-122"/>
              </a:rPr>
              <a:t>平台设计原则</a:t>
            </a:r>
            <a:endParaRPr lang="zh-CN" altLang="en-US" b="1" dirty="0">
              <a:solidFill>
                <a:srgbClr val="262165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44" y="1428736"/>
            <a:ext cx="2857488" cy="341632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去中心化设计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，系统易于水平扩展</a:t>
            </a: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系统分布式部署，只需要增加硬性即可提升性能。</a:t>
            </a: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各模块之间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“低耦合，高内聚”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根据职责不同和通用性不同划归不同的子系统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稳定性原则	</a:t>
            </a: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200" dirty="0" smtClean="0"/>
              <a:t>核心开发⼼跳检测功能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，易于实现业务级监控。</a:t>
            </a: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安全性和保密性原则	</a:t>
            </a: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设计权限管理体系，对安全性要求高的数据要采用数据加密、报文认证等多级防范措施。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842515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857250"/>
          </a:xfrm>
        </p:spPr>
        <p:txBody>
          <a:bodyPr/>
          <a:lstStyle/>
          <a:p>
            <a:r>
              <a:rPr lang="zh-CN" altLang="en-US" dirty="0" smtClean="0"/>
              <a:t>平台分布式部署实现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24128" y="1556792"/>
            <a:ext cx="3419872" cy="42434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展示层</a:t>
            </a:r>
          </a:p>
          <a:p>
            <a:pPr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页面静态化；使用缓存技术；实现硬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软硬件负载均衡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业务层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业务模块尽量拆分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，对外提供方法，通过调用方法触发事件的执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行；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模块之间松耦合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通过统一数据接口相互连接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；内外接口分离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，接口尽量使用异步处理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能力层</a:t>
            </a:r>
          </a:p>
          <a:p>
            <a:pPr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支持分布式部署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，易于横向扩容，并发处理时保证业务逻辑正确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、数据完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整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数据层：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buClr>
                <a:schemeClr val="bg2">
                  <a:lumMod val="75000"/>
                </a:schemeClr>
              </a:buClr>
              <a:buNone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生产库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查询库分离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；根据业务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数据实际情况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垂直分库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，资源文件存储路径合理规划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，易于备份和恢复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568863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商业计划简述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商业计划简述v2.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85000"/>
          <a:buFont typeface="Wingdings" pitchFamily="2" charset="2"/>
          <a:buChar char="p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85000"/>
          <a:buFont typeface="Wingdings" pitchFamily="2" charset="2"/>
          <a:buChar char="p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商业计划简述v2.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计划简述v2.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商业计划简述v2.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商业计划简述v2.0</Template>
  <TotalTime>59798</TotalTime>
  <Words>1428</Words>
  <Application>Microsoft Macintosh PowerPoint</Application>
  <PresentationFormat>全屏显示(4:3)</PresentationFormat>
  <Paragraphs>359</Paragraphs>
  <Slides>17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商业计划简述v2.0</vt:lpstr>
      <vt:lpstr>位图图像</vt:lpstr>
      <vt:lpstr>PowerPoint 演示文稿</vt:lpstr>
      <vt:lpstr>电商新平台设计规划</vt:lpstr>
      <vt:lpstr>平台建设要求</vt:lpstr>
      <vt:lpstr>平台功能分析</vt:lpstr>
      <vt:lpstr>新平台与商盟、原商城等平台的关系</vt:lpstr>
      <vt:lpstr>平台功能特点</vt:lpstr>
      <vt:lpstr>考虑兼容现有的两种运营模式</vt:lpstr>
      <vt:lpstr>平台总体架构</vt:lpstr>
      <vt:lpstr>平台分布式部署实现</vt:lpstr>
      <vt:lpstr>平台的关键技术</vt:lpstr>
      <vt:lpstr>与外部系统的关系及未来全网考虑 </vt:lpstr>
      <vt:lpstr>商城接口梳理及建议</vt:lpstr>
      <vt:lpstr>新平台开发团队组成</vt:lpstr>
      <vt:lpstr>平台总体计划</vt:lpstr>
      <vt:lpstr>无锡商城建议</vt:lpstr>
      <vt:lpstr>PowerPoint 演示文稿</vt:lpstr>
      <vt:lpstr>附：部署架构</vt:lpstr>
    </vt:vector>
  </TitlesOfParts>
  <Company>宽连十方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wangcw</dc:creator>
  <cp:lastModifiedBy>汪 成伟</cp:lastModifiedBy>
  <cp:revision>4296</cp:revision>
  <dcterms:created xsi:type="dcterms:W3CDTF">2005-06-07T08:10:30Z</dcterms:created>
  <dcterms:modified xsi:type="dcterms:W3CDTF">2013-06-05T07:08:39Z</dcterms:modified>
</cp:coreProperties>
</file>