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639" r:id="rId3"/>
    <p:sldId id="608" r:id="rId4"/>
    <p:sldId id="626" r:id="rId5"/>
    <p:sldId id="649" r:id="rId6"/>
    <p:sldId id="638" r:id="rId7"/>
  </p:sldIdLst>
  <p:sldSz cx="9144000" cy="6858000" type="screen4x3"/>
  <p:notesSz cx="7315200" cy="9601200"/>
  <p:defaultTextStyle>
    <a:defPPr>
      <a:defRPr lang="zh-CN"/>
    </a:defPPr>
    <a:lvl1pPr algn="l" rtl="0" fontAlgn="base">
      <a:lnSpc>
        <a:spcPct val="110000"/>
      </a:lnSpc>
      <a:spcBef>
        <a:spcPct val="50000"/>
      </a:spcBef>
      <a:spcAft>
        <a:spcPct val="0"/>
      </a:spcAft>
      <a:buClr>
        <a:schemeClr val="bg2"/>
      </a:buClr>
      <a:buSzPct val="85000"/>
      <a:buFont typeface="Wingdings" pitchFamily="2" charset="2"/>
      <a:buChar char="p"/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lnSpc>
        <a:spcPct val="110000"/>
      </a:lnSpc>
      <a:spcBef>
        <a:spcPct val="50000"/>
      </a:spcBef>
      <a:spcAft>
        <a:spcPct val="0"/>
      </a:spcAft>
      <a:buClr>
        <a:schemeClr val="bg2"/>
      </a:buClr>
      <a:buSzPct val="85000"/>
      <a:buFont typeface="Wingdings" pitchFamily="2" charset="2"/>
      <a:buChar char="p"/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lnSpc>
        <a:spcPct val="110000"/>
      </a:lnSpc>
      <a:spcBef>
        <a:spcPct val="50000"/>
      </a:spcBef>
      <a:spcAft>
        <a:spcPct val="0"/>
      </a:spcAft>
      <a:buClr>
        <a:schemeClr val="bg2"/>
      </a:buClr>
      <a:buSzPct val="85000"/>
      <a:buFont typeface="Wingdings" pitchFamily="2" charset="2"/>
      <a:buChar char="p"/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lnSpc>
        <a:spcPct val="110000"/>
      </a:lnSpc>
      <a:spcBef>
        <a:spcPct val="50000"/>
      </a:spcBef>
      <a:spcAft>
        <a:spcPct val="0"/>
      </a:spcAft>
      <a:buClr>
        <a:schemeClr val="bg2"/>
      </a:buClr>
      <a:buSzPct val="85000"/>
      <a:buFont typeface="Wingdings" pitchFamily="2" charset="2"/>
      <a:buChar char="p"/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lnSpc>
        <a:spcPct val="110000"/>
      </a:lnSpc>
      <a:spcBef>
        <a:spcPct val="50000"/>
      </a:spcBef>
      <a:spcAft>
        <a:spcPct val="0"/>
      </a:spcAft>
      <a:buClr>
        <a:schemeClr val="bg2"/>
      </a:buClr>
      <a:buSzPct val="85000"/>
      <a:buFont typeface="Wingdings" pitchFamily="2" charset="2"/>
      <a:buChar char="p"/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0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CCFF"/>
    <a:srgbClr val="0066FF"/>
    <a:srgbClr val="60BE2C"/>
    <a:srgbClr val="009900"/>
    <a:srgbClr val="0099FF"/>
    <a:srgbClr val="2CA8AE"/>
    <a:srgbClr val="3760AB"/>
    <a:srgbClr val="2F2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4992" autoAdjust="0"/>
  </p:normalViewPr>
  <p:slideViewPr>
    <p:cSldViewPr>
      <p:cViewPr varScale="1">
        <p:scale>
          <a:sx n="93" d="100"/>
          <a:sy n="93" d="100"/>
        </p:scale>
        <p:origin x="-2096" y="-112"/>
      </p:cViewPr>
      <p:guideLst>
        <p:guide orient="horz" pos="370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1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7E624B-E124-4A0C-96F9-88B0B006E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3755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F95E6AA-4E39-4F2E-BFD2-02E0702BDC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286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A1B2F-51B8-4283-8B63-5EFEF234657B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02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E6AA-4E39-4F2E-BFD2-02E0702BDC8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799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E6AA-4E39-4F2E-BFD2-02E0702BDC8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37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业务平台放出来</a:t>
            </a:r>
            <a:endParaRPr lang="en-US" altLang="zh-CN" dirty="0" smtClean="0"/>
          </a:p>
          <a:p>
            <a:r>
              <a:rPr lang="en-US" altLang="en-US" dirty="0" smtClean="0"/>
              <a:t>运营人员与帐户中心和合同系统的关系</a:t>
            </a:r>
          </a:p>
          <a:p>
            <a:r>
              <a:rPr lang="zh-CN" altLang="en-US" dirty="0" smtClean="0"/>
              <a:t>营销帐户是否需要在帐户中心，营销系统通过营销流程，完成营销帐户的充值</a:t>
            </a:r>
            <a:endParaRPr lang="en-US" altLang="zh-CN" dirty="0" smtClean="0"/>
          </a:p>
          <a:p>
            <a:r>
              <a:rPr lang="zh-CN" altLang="en-US" dirty="0" smtClean="0"/>
              <a:t>订单支付中涉及到结算信息（类型，费率</a:t>
            </a:r>
            <a:r>
              <a:rPr lang="en-US" altLang="zh-CN" dirty="0" smtClean="0"/>
              <a:t>/</a:t>
            </a:r>
            <a:r>
              <a:rPr lang="zh-CN" altLang="en-US" dirty="0" smtClean="0"/>
              <a:t>结算价）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E6AA-4E39-4F2E-BFD2-02E0702BDC8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78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E6AA-4E39-4F2E-BFD2-02E0702BDC8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400BD-7963-4463-B178-3656BF908855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2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20110216宽连ppt模板 拷贝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80076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399"/>
              </a:buClr>
              <a:defRPr sz="2400">
                <a:solidFill>
                  <a:srgbClr val="3760AB"/>
                </a:solidFill>
                <a:latin typeface="华文细黑" pitchFamily="2" charset="-122"/>
                <a:ea typeface="华文细黑" pitchFamily="2" charset="-122"/>
              </a:defRPr>
            </a:lvl1pPr>
            <a:lvl2pPr>
              <a:buClrTx/>
              <a:buFont typeface="Wingdings" pitchFamily="2" charset="2"/>
              <a:buChar char="Ø"/>
              <a:defRPr sz="20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80076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81600"/>
          </a:xfrm>
        </p:spPr>
        <p:txBody>
          <a:bodyPr/>
          <a:lstStyle>
            <a:lvl1pPr>
              <a:buClr>
                <a:srgbClr val="3760AB"/>
              </a:buClr>
              <a:defRPr sz="2200">
                <a:solidFill>
                  <a:srgbClr val="3760AB"/>
                </a:solidFill>
                <a:latin typeface="+mj-ea"/>
                <a:ea typeface="+mj-ea"/>
              </a:defRPr>
            </a:lvl1pPr>
            <a:lvl2pPr>
              <a:buClrTx/>
              <a:buFont typeface="Wingdings" pitchFamily="2" charset="2"/>
              <a:buChar char="Ø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81600"/>
          </a:xfrm>
        </p:spPr>
        <p:txBody>
          <a:bodyPr/>
          <a:lstStyle>
            <a:lvl1pPr>
              <a:defRPr lang="zh-CN" altLang="en-US" sz="2200" b="1" dirty="0" smtClean="0">
                <a:solidFill>
                  <a:srgbClr val="3760AB"/>
                </a:solidFill>
                <a:latin typeface="+mj-ea"/>
                <a:ea typeface="+mj-ea"/>
                <a:cs typeface="+mn-cs"/>
              </a:defRPr>
            </a:lvl1pPr>
            <a:lvl2pPr>
              <a:defRPr lang="zh-CN" altLang="en-US" sz="1800" dirty="0" smtClean="0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/>
          <a:lstStyle>
            <a:lvl1pPr>
              <a:defRPr sz="2800">
                <a:solidFill>
                  <a:srgbClr val="E80076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rgbClr val="3760AB"/>
              </a:buClr>
              <a:defRPr sz="2000">
                <a:solidFill>
                  <a:srgbClr val="3760AB"/>
                </a:solidFill>
                <a:latin typeface="+mj-ea"/>
                <a:ea typeface="+mj-ea"/>
              </a:defRPr>
            </a:lvl1pPr>
            <a:lvl2pPr>
              <a:defRPr lang="zh-CN" altLang="en-US" sz="1800" dirty="0" smtClean="0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2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lang="zh-CN" altLang="en-US" sz="2000" b="1" dirty="0" smtClean="0">
                <a:solidFill>
                  <a:srgbClr val="3760AB"/>
                </a:solidFill>
                <a:latin typeface="+mj-ea"/>
                <a:ea typeface="+mj-ea"/>
                <a:cs typeface="+mn-cs"/>
              </a:defRPr>
            </a:lvl1pPr>
            <a:lvl2pPr>
              <a:defRPr lang="zh-CN" altLang="en-US" sz="1800" dirty="0" smtClean="0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80076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vmlDrawing" Target="../drawings/vmlDrawing1.vml"/><Relationship Id="rId1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781800" cy="533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179388" y="188913"/>
          <a:ext cx="53149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" name="位图图像" r:id="rId10" imgW="5315692" imgH="1209524" progId="PBrush">
                  <p:embed/>
                </p:oleObj>
              </mc:Choice>
              <mc:Fallback>
                <p:oleObj name="位图图像" r:id="rId10" imgW="5315692" imgH="1209524" progId="PBrush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8913"/>
                        <a:ext cx="53149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FD13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D6EC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78850" y="6305550"/>
            <a:ext cx="41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</p:sldLayoutIdLst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+mj-lt"/>
          <a:ea typeface="楷体_GB2312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lr>
          <a:srgbClr val="3760AB"/>
        </a:buClr>
        <a:buSzPct val="85000"/>
        <a:buFont typeface="Wingdings" pitchFamily="2" charset="2"/>
        <a:buChar char="n"/>
        <a:defRPr sz="2400" b="1">
          <a:solidFill>
            <a:srgbClr val="3760AB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None/>
        <a:defRPr lang="zh-CN" altLang="en-US" sz="2000" dirty="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lr>
          <a:srgbClr val="CC0000"/>
        </a:buClr>
        <a:buChar char="•"/>
        <a:defRPr sz="2400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10000"/>
        </a:lnSpc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10000"/>
        </a:lnSpc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10000"/>
        </a:lnSpc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10000"/>
        </a:lnSpc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4400" y="2057400"/>
            <a:ext cx="6934200" cy="19759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 algn="ctr">
              <a:buFont typeface="Wingdings" pitchFamily="2" charset="2"/>
              <a:buNone/>
              <a:defRPr/>
            </a:pPr>
            <a:r>
              <a:rPr lang="zh-CN" alt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50800" dir="5400000" algn="ctr" rotWithShape="0">
                    <a:srgbClr val="3760AB"/>
                  </a:outerShdw>
                </a:effectLst>
                <a:latin typeface="+mj-ea"/>
                <a:ea typeface="+mj-ea"/>
              </a:rPr>
              <a:t>商户中心平台规划建议</a:t>
            </a:r>
            <a:endParaRPr lang="en-US" altLang="zh-CN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50800" dist="50800" dir="5400000" algn="ctr" rotWithShape="0">
                  <a:srgbClr val="3760AB"/>
                </a:outerShdw>
              </a:effectLst>
              <a:latin typeface="+mj-ea"/>
              <a:ea typeface="+mj-ea"/>
            </a:endParaRPr>
          </a:p>
          <a:p>
            <a:pPr marL="742950" indent="-285750" algn="ct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endParaRPr lang="en-US" altLang="zh-CN" sz="3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50800" dist="50800" dir="5400000" algn="ctr" rotWithShape="0">
                  <a:srgbClr val="3760AB"/>
                </a:outerShdw>
              </a:effectLst>
              <a:latin typeface="+mj-ea"/>
              <a:ea typeface="+mj-ea"/>
            </a:endParaRPr>
          </a:p>
          <a:p>
            <a:pPr marL="742950" indent="-285750" algn="ct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50800" dir="5400000" algn="ctr" rotWithShape="0">
                    <a:srgbClr val="3760AB"/>
                  </a:outerShdw>
                </a:effectLst>
                <a:latin typeface="+mj-ea"/>
                <a:ea typeface="+mj-ea"/>
              </a:rPr>
              <a:t>2013-6</a:t>
            </a:r>
            <a:endParaRPr lang="en-US" altLang="zh-CN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50800" dist="50800" dir="5400000" algn="ctr" rotWithShape="0">
                  <a:srgbClr val="3760AB"/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标题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8229600" cy="706437"/>
          </a:xfrm>
        </p:spPr>
        <p:txBody>
          <a:bodyPr/>
          <a:lstStyle/>
          <a:p>
            <a:r>
              <a:rPr lang="zh-CN" altLang="en-US" dirty="0" smtClean="0"/>
              <a:t>商户中心平台规划</a:t>
            </a:r>
          </a:p>
        </p:txBody>
      </p:sp>
      <p:sp>
        <p:nvSpPr>
          <p:cNvPr id="12" name="矩形 11"/>
          <p:cNvSpPr/>
          <p:nvPr/>
        </p:nvSpPr>
        <p:spPr>
          <a:xfrm>
            <a:off x="611560" y="1772816"/>
            <a:ext cx="7200800" cy="175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理清商户中心与周边系统之间的关系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商户中心应具体的功能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商户中心应开发哪些能力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29941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781800" cy="533400"/>
          </a:xfrm>
        </p:spPr>
        <p:txBody>
          <a:bodyPr/>
          <a:lstStyle/>
          <a:p>
            <a:r>
              <a:rPr lang="zh-CN" altLang="en-US" dirty="0" smtClean="0"/>
              <a:t>平台原则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99592" y="1412776"/>
            <a:ext cx="7128792" cy="521989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003399"/>
              </a:buClr>
              <a:buFont typeface="Wingdings" pitchFamily="2" charset="2"/>
              <a:buChar char="n"/>
              <a:defRPr/>
            </a:pPr>
            <a:r>
              <a:rPr kumimoji="1" lang="zh-CN" altLang="en-US" sz="2400" b="1" dirty="0" smtClean="0">
                <a:solidFill>
                  <a:srgbClr val="3760AB"/>
                </a:solidFill>
                <a:latin typeface="华文细黑" pitchFamily="2" charset="-122"/>
                <a:ea typeface="华文细黑" pitchFamily="2" charset="-122"/>
              </a:rPr>
              <a:t>统一商户</a:t>
            </a:r>
            <a:r>
              <a:rPr kumimoji="1" lang="zh-CN" altLang="en-US" sz="2400" b="1" dirty="0" smtClean="0">
                <a:solidFill>
                  <a:srgbClr val="3760AB"/>
                </a:solidFill>
                <a:latin typeface="华文细黑" pitchFamily="2" charset="-122"/>
                <a:ea typeface="华文细黑" pitchFamily="2" charset="-122"/>
              </a:rPr>
              <a:t>界面，统一</a:t>
            </a:r>
            <a:r>
              <a:rPr kumimoji="1" lang="zh-CN" altLang="en-US" sz="2400" b="1" dirty="0" smtClean="0">
                <a:solidFill>
                  <a:srgbClr val="3760AB"/>
                </a:solidFill>
                <a:latin typeface="华文细黑" pitchFamily="2" charset="-122"/>
                <a:ea typeface="华文细黑" pitchFamily="2" charset="-122"/>
              </a:rPr>
              <a:t>管理</a:t>
            </a:r>
            <a:endParaRPr kumimoji="1" lang="zh-CN" altLang="en-US" sz="2400" b="1" dirty="0">
              <a:solidFill>
                <a:srgbClr val="3760AB"/>
              </a:solidFill>
              <a:latin typeface="华文细黑" pitchFamily="2" charset="-122"/>
              <a:ea typeface="华文细黑" pitchFamily="2" charset="-122"/>
            </a:endParaRPr>
          </a:p>
          <a:p>
            <a:pPr lvl="1" eaLnBrk="0" hangingPunct="0">
              <a:lnSpc>
                <a:spcPct val="15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统一对商户进行开户，基本资料、结算信息、费率信息等合同信息的管理、门店信息的管理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5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统一提供商户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的自服务系统界面。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buClr>
                <a:srgbClr val="003399"/>
              </a:buClr>
              <a:buFont typeface="Wingdings" pitchFamily="2" charset="2"/>
              <a:buChar char="n"/>
              <a:defRPr/>
            </a:pPr>
            <a:r>
              <a:rPr kumimoji="1" lang="zh-CN" altLang="en-US" sz="2400" b="1" dirty="0" smtClean="0">
                <a:solidFill>
                  <a:srgbClr val="3760AB"/>
                </a:solidFill>
                <a:latin typeface="华文细黑" pitchFamily="2" charset="-122"/>
                <a:ea typeface="华文细黑" pitchFamily="2" charset="-122"/>
              </a:rPr>
              <a:t>平台开放，统一管理</a:t>
            </a:r>
            <a:endParaRPr kumimoji="1" lang="zh-CN" altLang="en-US" sz="2400" b="1" dirty="0" smtClean="0">
              <a:solidFill>
                <a:srgbClr val="3760AB"/>
              </a:solidFill>
              <a:latin typeface="华文细黑" pitchFamily="2" charset="-122"/>
              <a:ea typeface="华文细黑" pitchFamily="2" charset="-122"/>
            </a:endParaRPr>
          </a:p>
          <a:p>
            <a:pPr lvl="1" eaLnBrk="0" hangingPunct="0">
              <a:lnSpc>
                <a:spcPct val="15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商户中心为各周边系统提供商户数据开放能力，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由商户中心统一对外输出商户的合同信息及门店信息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buClr>
                <a:srgbClr val="003399"/>
              </a:buClr>
              <a:buFont typeface="Wingdings" pitchFamily="2" charset="2"/>
              <a:buChar char="n"/>
              <a:defRPr/>
            </a:pPr>
            <a:r>
              <a:rPr kumimoji="1" lang="zh-CN" altLang="en-US" sz="2400" b="1" dirty="0" smtClean="0">
                <a:solidFill>
                  <a:srgbClr val="3760AB"/>
                </a:solidFill>
                <a:latin typeface="华文细黑" pitchFamily="2" charset="-122"/>
                <a:ea typeface="华文细黑" pitchFamily="2" charset="-122"/>
              </a:rPr>
              <a:t>各模块之间</a:t>
            </a:r>
            <a:r>
              <a:rPr kumimoji="1" lang="zh-CN" altLang="en-US" sz="2400" b="1" dirty="0">
                <a:solidFill>
                  <a:srgbClr val="3760AB"/>
                </a:solidFill>
                <a:latin typeface="华文细黑" pitchFamily="2" charset="-122"/>
                <a:ea typeface="华文细黑" pitchFamily="2" charset="-122"/>
              </a:rPr>
              <a:t>“低耦合，高内聚”</a:t>
            </a:r>
            <a:endParaRPr kumimoji="1" lang="en-US" altLang="zh-CN" sz="2400" b="1" dirty="0">
              <a:solidFill>
                <a:srgbClr val="3760AB"/>
              </a:solidFill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根据职责不同和通用性不同划归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不同的子系统和模块。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5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533400"/>
          </a:xfrm>
        </p:spPr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3" name="图片 2" descr="商户中心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8784976" cy="594928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781800" cy="533400"/>
          </a:xfrm>
        </p:spPr>
        <p:txBody>
          <a:bodyPr/>
          <a:lstStyle/>
          <a:p>
            <a:r>
              <a:rPr lang="zh-CN" altLang="en-US" dirty="0" smtClean="0"/>
              <a:t>商户中心的功能定位</a:t>
            </a:r>
            <a:endParaRPr lang="zh-CN" altLang="en-US" dirty="0"/>
          </a:p>
        </p:txBody>
      </p:sp>
      <p:sp>
        <p:nvSpPr>
          <p:cNvPr id="150" name="Text Box 5"/>
          <p:cNvSpPr txBox="1">
            <a:spLocks noChangeArrowheads="1"/>
          </p:cNvSpPr>
          <p:nvPr/>
        </p:nvSpPr>
        <p:spPr bwMode="auto">
          <a:xfrm>
            <a:off x="651637" y="2740968"/>
            <a:ext cx="1468217" cy="76004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eaLnBrk="0" hangingPunct="0">
              <a:buNone/>
            </a:pPr>
            <a:r>
              <a:rPr lang="zh-CN" altLang="en-US" sz="1800" b="1" dirty="0" smtClean="0">
                <a:solidFill>
                  <a:srgbClr val="262165"/>
                </a:solidFill>
              </a:rPr>
              <a:t>合同管理系统</a:t>
            </a:r>
            <a:endParaRPr lang="en-US" altLang="zh-CN" sz="1800" b="1" dirty="0">
              <a:solidFill>
                <a:srgbClr val="262165"/>
              </a:solidFill>
            </a:endParaRPr>
          </a:p>
        </p:txBody>
      </p:sp>
      <p:sp>
        <p:nvSpPr>
          <p:cNvPr id="151" name="Text Box 5"/>
          <p:cNvSpPr txBox="1">
            <a:spLocks noChangeArrowheads="1"/>
          </p:cNvSpPr>
          <p:nvPr/>
        </p:nvSpPr>
        <p:spPr bwMode="auto">
          <a:xfrm>
            <a:off x="642392" y="1648494"/>
            <a:ext cx="1468217" cy="988186"/>
          </a:xfrm>
          <a:prstGeom prst="rect">
            <a:avLst/>
          </a:prstGeom>
          <a:solidFill>
            <a:srgbClr val="47B5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 b="1" dirty="0" smtClean="0">
                <a:solidFill>
                  <a:srgbClr val="262165"/>
                </a:solidFill>
              </a:rPr>
              <a:t>业务平台</a:t>
            </a:r>
            <a:endParaRPr lang="zh-CN" altLang="en-US" sz="1800" b="1" dirty="0">
              <a:solidFill>
                <a:srgbClr val="262165"/>
              </a:solidFill>
            </a:endParaRPr>
          </a:p>
        </p:txBody>
      </p:sp>
      <p:sp>
        <p:nvSpPr>
          <p:cNvPr id="153" name="矩形 12"/>
          <p:cNvSpPr>
            <a:spLocks noChangeArrowheads="1"/>
          </p:cNvSpPr>
          <p:nvPr/>
        </p:nvSpPr>
        <p:spPr bwMode="auto">
          <a:xfrm>
            <a:off x="2277480" y="2740968"/>
            <a:ext cx="6224269" cy="76004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indent="177800" algn="ctr" eaLnBrk="0" hangingPunct="0">
              <a:buSzPct val="90000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5" name="矩形 12"/>
          <p:cNvSpPr>
            <a:spLocks noChangeArrowheads="1"/>
          </p:cNvSpPr>
          <p:nvPr/>
        </p:nvSpPr>
        <p:spPr bwMode="auto">
          <a:xfrm>
            <a:off x="2252502" y="1651913"/>
            <a:ext cx="6238489" cy="98499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indent="177800" algn="ctr" eaLnBrk="0" hangingPunct="0">
              <a:buSzPct val="90000"/>
            </a:pP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96504" y="1790972"/>
            <a:ext cx="6019800" cy="629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tx1"/>
              </a:buClr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负责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O2O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等各类电商业务的支撑，对平台运营的各类营销活动进行支撑。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483768" y="2799084"/>
            <a:ext cx="5990549" cy="629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tx1"/>
              </a:buClr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针对商户的合同进行统一管理，支持商户主合同和二级营销活动的合同，为结算提供审核依据。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8001000" cy="392415"/>
          </a:xfrm>
          <a:prstGeom prst="rect">
            <a:avLst/>
          </a:prstGeom>
          <a:noFill/>
          <a:ln w="12700" algn="ctr">
            <a:solidFill>
              <a:srgbClr val="A50021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根据设计原则划为各系统，各系统职责如下：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4122" y="4460783"/>
            <a:ext cx="1468217" cy="728944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>
            <a:defPPr>
              <a:defRPr lang="zh-CN"/>
            </a:defPPr>
            <a:lvl1pPr algn="ctr" eaLnBrk="0" hangingPunct="0">
              <a:buNone/>
              <a:defRPr sz="1800" b="1">
                <a:solidFill>
                  <a:srgbClr val="262165"/>
                </a:solidFill>
              </a:defRPr>
            </a:lvl1pPr>
          </a:lstStyle>
          <a:p>
            <a:r>
              <a:rPr lang="zh-CN" altLang="en-US" dirty="0" smtClean="0"/>
              <a:t>商户自服务管理</a:t>
            </a:r>
            <a:endParaRPr lang="zh-CN" altLang="en-US" dirty="0"/>
          </a:p>
        </p:txBody>
      </p:sp>
      <p:sp>
        <p:nvSpPr>
          <p:cNvPr id="15" name="矩形 12"/>
          <p:cNvSpPr>
            <a:spLocks noChangeArrowheads="1"/>
          </p:cNvSpPr>
          <p:nvPr/>
        </p:nvSpPr>
        <p:spPr bwMode="auto">
          <a:xfrm>
            <a:off x="2254232" y="4464201"/>
            <a:ext cx="6238489" cy="78866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indent="177800" algn="ctr" eaLnBrk="0" hangingPunct="0">
              <a:buSzPct val="90000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98234" y="4586071"/>
            <a:ext cx="6019800" cy="629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tx1"/>
              </a:buClr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提供统一支付能力，包括积分、商城币及各种第三方渠道的现金支付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37480" y="3612710"/>
            <a:ext cx="1468217" cy="776064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eaLnBrk="0" hangingPunct="0">
              <a:buNone/>
            </a:pPr>
            <a:r>
              <a:rPr lang="zh-CN" altLang="en-US" sz="1800" b="1" dirty="0" smtClean="0">
                <a:solidFill>
                  <a:srgbClr val="262165"/>
                </a:solidFill>
              </a:rPr>
              <a:t>商户结算管理</a:t>
            </a:r>
            <a:endParaRPr lang="en-US" altLang="zh-CN" sz="1800" b="1" dirty="0">
              <a:solidFill>
                <a:srgbClr val="262165"/>
              </a:solidFill>
            </a:endParaRPr>
          </a:p>
        </p:txBody>
      </p:sp>
      <p:sp>
        <p:nvSpPr>
          <p:cNvPr id="21" name="矩形 12"/>
          <p:cNvSpPr>
            <a:spLocks noChangeArrowheads="1"/>
          </p:cNvSpPr>
          <p:nvPr/>
        </p:nvSpPr>
        <p:spPr bwMode="auto">
          <a:xfrm>
            <a:off x="2263323" y="3612710"/>
            <a:ext cx="6224269" cy="776064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indent="177800" algn="ctr" eaLnBrk="0" hangingPunct="0">
              <a:buSzPct val="90000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11760" y="3686850"/>
            <a:ext cx="5990549" cy="629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tx1"/>
              </a:buClr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为各商户进行结算，提供结算报表，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依据合同管理系统提供的合同进行审核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44122" y="5301209"/>
            <a:ext cx="1468217" cy="728944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>
            <a:defPPr>
              <a:defRPr lang="zh-CN"/>
            </a:defPPr>
            <a:lvl1pPr algn="ctr" eaLnBrk="0" hangingPunct="0">
              <a:buNone/>
              <a:defRPr sz="1800" b="1">
                <a:solidFill>
                  <a:srgbClr val="262165"/>
                </a:solidFill>
              </a:defRPr>
            </a:lvl1pPr>
          </a:lstStyle>
          <a:p>
            <a:r>
              <a:rPr lang="zh-CN" altLang="en-US" dirty="0"/>
              <a:t>开放接口</a:t>
            </a:r>
            <a:endParaRPr lang="en-US" altLang="zh-CN" dirty="0"/>
          </a:p>
        </p:txBody>
      </p:sp>
      <p:sp>
        <p:nvSpPr>
          <p:cNvPr id="24" name="矩形 12"/>
          <p:cNvSpPr>
            <a:spLocks noChangeArrowheads="1"/>
          </p:cNvSpPr>
          <p:nvPr/>
        </p:nvSpPr>
        <p:spPr bwMode="auto">
          <a:xfrm>
            <a:off x="2254232" y="5304627"/>
            <a:ext cx="6238489" cy="78866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indent="177800" algn="ctr" eaLnBrk="0" hangingPunct="0">
              <a:buSzPct val="90000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98234" y="5426497"/>
            <a:ext cx="6019800" cy="629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tx1"/>
              </a:buClr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提供用户帐户管理能力，包括积分、商城币、红包、抵用券、现金等用户的账户信息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274775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336925" y="3209925"/>
            <a:ext cx="288448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Thank You!</a:t>
            </a:r>
            <a:endParaRPr lang="zh-CN" altLang="en-US" sz="9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8171203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商业计划简述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商业计划简述v2.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85000"/>
          <a:buFont typeface="Wingdings" pitchFamily="2" charset="2"/>
          <a:buChar char="p"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85000"/>
          <a:buFont typeface="Wingdings" pitchFamily="2" charset="2"/>
          <a:buChar char="p"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商业计划简述v2.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业计划简述v2.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业计划简述v2.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业计划简述v2.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业计划简述v2.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业计划简述v2.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业计划简述v2.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业计划简述v2.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业计划简述v2.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业计划简述v2.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业计划简述v2.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业计划简述v2.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商业计划简述v2.0</Template>
  <TotalTime>63750</TotalTime>
  <Words>201</Words>
  <Application>Microsoft Macintosh PowerPoint</Application>
  <PresentationFormat>全屏显示(4:3)</PresentationFormat>
  <Paragraphs>39</Paragraphs>
  <Slides>6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商业计划简述v2.0</vt:lpstr>
      <vt:lpstr>位图图像</vt:lpstr>
      <vt:lpstr>PowerPoint 演示文稿</vt:lpstr>
      <vt:lpstr>商户中心平台规划</vt:lpstr>
      <vt:lpstr>平台原则</vt:lpstr>
      <vt:lpstr>系统架构</vt:lpstr>
      <vt:lpstr>商户中心的功能定位</vt:lpstr>
      <vt:lpstr>PowerPoint 演示文稿</vt:lpstr>
    </vt:vector>
  </TitlesOfParts>
  <Company>宽连十方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wangcw</dc:creator>
  <cp:lastModifiedBy>汪 成伟</cp:lastModifiedBy>
  <cp:revision>4374</cp:revision>
  <dcterms:created xsi:type="dcterms:W3CDTF">2005-06-07T08:10:30Z</dcterms:created>
  <dcterms:modified xsi:type="dcterms:W3CDTF">2013-07-05T09:49:08Z</dcterms:modified>
</cp:coreProperties>
</file>