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4"/>
  </p:notesMasterIdLst>
  <p:handoutMasterIdLst>
    <p:handoutMasterId r:id="rId15"/>
  </p:handoutMasterIdLst>
  <p:sldIdLst>
    <p:sldId id="256" r:id="rId2"/>
    <p:sldId id="639" r:id="rId3"/>
    <p:sldId id="608" r:id="rId4"/>
    <p:sldId id="626" r:id="rId5"/>
    <p:sldId id="649" r:id="rId6"/>
    <p:sldId id="647" r:id="rId7"/>
    <p:sldId id="653" r:id="rId8"/>
    <p:sldId id="651" r:id="rId9"/>
    <p:sldId id="652" r:id="rId10"/>
    <p:sldId id="635" r:id="rId11"/>
    <p:sldId id="650" r:id="rId12"/>
    <p:sldId id="638" r:id="rId13"/>
  </p:sldIdLst>
  <p:sldSz cx="9144000" cy="6858000" type="screen4x3"/>
  <p:notesSz cx="7315200" cy="9601200"/>
  <p:defaultTextStyle>
    <a:defPPr>
      <a:defRPr lang="zh-CN"/>
    </a:defPPr>
    <a:lvl1pPr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1pPr>
    <a:lvl2pPr marL="457200"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2pPr>
    <a:lvl3pPr marL="914400"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3pPr>
    <a:lvl4pPr marL="1371600"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4pPr>
    <a:lvl5pPr marL="1828800"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5pPr>
    <a:lvl6pPr marL="2286000" algn="l" defTabSz="914400" rtl="0" eaLnBrk="1" latinLnBrk="0" hangingPunct="1">
      <a:defRPr sz="1600" kern="1200">
        <a:solidFill>
          <a:schemeClr val="tx1"/>
        </a:solidFill>
        <a:latin typeface="Arial" charset="0"/>
        <a:ea typeface="楷体_GB2312" pitchFamily="49" charset="-122"/>
        <a:cs typeface="+mn-cs"/>
      </a:defRPr>
    </a:lvl6pPr>
    <a:lvl7pPr marL="2743200" algn="l" defTabSz="914400" rtl="0" eaLnBrk="1" latinLnBrk="0" hangingPunct="1">
      <a:defRPr sz="1600" kern="1200">
        <a:solidFill>
          <a:schemeClr val="tx1"/>
        </a:solidFill>
        <a:latin typeface="Arial" charset="0"/>
        <a:ea typeface="楷体_GB2312" pitchFamily="49" charset="-122"/>
        <a:cs typeface="+mn-cs"/>
      </a:defRPr>
    </a:lvl7pPr>
    <a:lvl8pPr marL="3200400" algn="l" defTabSz="914400" rtl="0" eaLnBrk="1" latinLnBrk="0" hangingPunct="1">
      <a:defRPr sz="1600" kern="1200">
        <a:solidFill>
          <a:schemeClr val="tx1"/>
        </a:solidFill>
        <a:latin typeface="Arial" charset="0"/>
        <a:ea typeface="楷体_GB2312" pitchFamily="49" charset="-122"/>
        <a:cs typeface="+mn-cs"/>
      </a:defRPr>
    </a:lvl8pPr>
    <a:lvl9pPr marL="3657600" algn="l" defTabSz="914400" rtl="0" eaLnBrk="1" latinLnBrk="0" hangingPunct="1">
      <a:defRPr sz="1600" kern="1200">
        <a:solidFill>
          <a:schemeClr val="tx1"/>
        </a:solidFill>
        <a:latin typeface="Arial" charset="0"/>
        <a:ea typeface="楷体_GB2312" pitchFamily="49" charset="-122"/>
        <a:cs typeface="+mn-cs"/>
      </a:defRPr>
    </a:lvl9pPr>
  </p:defaultTextStyle>
  <p:extLst>
    <p:ext uri="{EFAFB233-063F-42B5-8137-9DF3F51BA10A}">
      <p15:sldGuideLst xmlns:p15="http://schemas.microsoft.com/office/powerpoint/2012/main" xmlns="">
        <p15:guide id="1" orient="horz" pos="3702" userDrawn="1">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CCFF"/>
    <a:srgbClr val="0066FF"/>
    <a:srgbClr val="60BE2C"/>
    <a:srgbClr val="009900"/>
    <a:srgbClr val="0099FF"/>
    <a:srgbClr val="2CA8AE"/>
    <a:srgbClr val="3760AB"/>
    <a:srgbClr val="2F2F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84992" autoAdjust="0"/>
  </p:normalViewPr>
  <p:slideViewPr>
    <p:cSldViewPr>
      <p:cViewPr varScale="1">
        <p:scale>
          <a:sx n="92" d="100"/>
          <a:sy n="92" d="100"/>
        </p:scale>
        <p:origin x="-2128" y="-96"/>
      </p:cViewPr>
      <p:guideLst>
        <p:guide orient="horz" pos="3702"/>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5" d="100"/>
          <a:sy n="75" d="100"/>
        </p:scale>
        <p:origin x="-2112"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lnSpc>
                <a:spcPct val="100000"/>
              </a:lnSpc>
              <a:spcBef>
                <a:spcPct val="0"/>
              </a:spcBef>
              <a:buClrTx/>
              <a:buSzTx/>
              <a:buFontTx/>
              <a:buNone/>
              <a:defRPr sz="1300">
                <a:latin typeface="Arial" charset="0"/>
                <a:ea typeface="宋体" pitchFamily="2" charset="-122"/>
              </a:defRPr>
            </a:lvl1pPr>
          </a:lstStyle>
          <a:p>
            <a:pPr>
              <a:defRPr/>
            </a:pPr>
            <a:fld id="{817E624B-E124-4A0C-96F9-88B0B006EAAA}" type="slidenum">
              <a:rPr lang="en-US" altLang="zh-CN"/>
              <a:pPr>
                <a:defRPr/>
              </a:pPr>
              <a:t>‹#›</a:t>
            </a:fld>
            <a:endParaRPr lang="en-US" altLang="zh-CN"/>
          </a:p>
        </p:txBody>
      </p:sp>
    </p:spTree>
    <p:extLst>
      <p:ext uri="{BB962C8B-B14F-4D97-AF65-F5344CB8AC3E}">
        <p14:creationId xmlns:p14="http://schemas.microsoft.com/office/powerpoint/2010/main" val="5673755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1843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43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1843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lnSpc>
                <a:spcPct val="100000"/>
              </a:lnSpc>
              <a:spcBef>
                <a:spcPct val="0"/>
              </a:spcBef>
              <a:buClrTx/>
              <a:buSzTx/>
              <a:buFontTx/>
              <a:buNone/>
              <a:defRPr sz="1300">
                <a:latin typeface="Arial" charset="0"/>
                <a:ea typeface="宋体" pitchFamily="2" charset="-122"/>
              </a:defRPr>
            </a:lvl1pPr>
          </a:lstStyle>
          <a:p>
            <a:pPr>
              <a:defRPr/>
            </a:pPr>
            <a:fld id="{EF95E6AA-4E39-4F2E-BFD2-02E0702BDC87}" type="slidenum">
              <a:rPr lang="en-US" altLang="zh-CN"/>
              <a:pPr>
                <a:defRPr/>
              </a:pPr>
              <a:t>‹#›</a:t>
            </a:fld>
            <a:endParaRPr lang="en-US" altLang="zh-CN"/>
          </a:p>
        </p:txBody>
      </p:sp>
    </p:spTree>
    <p:extLst>
      <p:ext uri="{BB962C8B-B14F-4D97-AF65-F5344CB8AC3E}">
        <p14:creationId xmlns:p14="http://schemas.microsoft.com/office/powerpoint/2010/main" val="111628644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5BA1B2F-51B8-4283-8B63-5EFEF234657B}" type="slidenum">
              <a:rPr lang="en-US" altLang="zh-CN" smtClean="0">
                <a:ea typeface="宋体" charset="-122"/>
              </a:rPr>
              <a:pPr/>
              <a:t>1</a:t>
            </a:fld>
            <a:endParaRPr lang="en-US" altLang="zh-CN" smtClean="0">
              <a:ea typeface="宋体"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ltLang="zh-CN" dirty="0" smtClean="0">
              <a:ea typeface="宋体" charset="-122"/>
            </a:endParaRPr>
          </a:p>
        </p:txBody>
      </p:sp>
    </p:spTree>
    <p:extLst>
      <p:ext uri="{BB962C8B-B14F-4D97-AF65-F5344CB8AC3E}">
        <p14:creationId xmlns:p14="http://schemas.microsoft.com/office/powerpoint/2010/main" val="19000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0CA400BD-7963-4463-B178-3656BF908855}" type="slidenum">
              <a:rPr lang="en-US" altLang="zh-CN" smtClean="0">
                <a:ea typeface="宋体" charset="-122"/>
              </a:rPr>
              <a:pPr/>
              <a:t>12</a:t>
            </a:fld>
            <a:endParaRPr lang="en-US" altLang="zh-CN" smtClean="0">
              <a:ea typeface="宋体" charset="-122"/>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35022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2</a:t>
            </a:fld>
            <a:endParaRPr lang="en-US" altLang="zh-CN"/>
          </a:p>
        </p:txBody>
      </p:sp>
    </p:spTree>
    <p:extLst>
      <p:ext uri="{BB962C8B-B14F-4D97-AF65-F5344CB8AC3E}">
        <p14:creationId xmlns:p14="http://schemas.microsoft.com/office/powerpoint/2010/main" val="4255799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3</a:t>
            </a:fld>
            <a:endParaRPr lang="en-US" altLang="zh-CN"/>
          </a:p>
        </p:txBody>
      </p:sp>
    </p:spTree>
    <p:extLst>
      <p:ext uri="{BB962C8B-B14F-4D97-AF65-F5344CB8AC3E}">
        <p14:creationId xmlns:p14="http://schemas.microsoft.com/office/powerpoint/2010/main" val="369937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业务平台放出来</a:t>
            </a:r>
            <a:endParaRPr lang="en-US" altLang="zh-CN" dirty="0" smtClean="0"/>
          </a:p>
          <a:p>
            <a:r>
              <a:rPr lang="en-US" altLang="en-US" dirty="0" smtClean="0"/>
              <a:t>运营人员与帐户中心和合同系统的关系</a:t>
            </a:r>
          </a:p>
          <a:p>
            <a:r>
              <a:rPr lang="zh-CN" altLang="en-US" dirty="0" smtClean="0"/>
              <a:t>营销帐户</a:t>
            </a:r>
            <a:r>
              <a:rPr lang="zh-CN" altLang="en-US" dirty="0" smtClean="0"/>
              <a:t>是否需要在帐户中心，营销系统通过营销流程，完成营销帐户的充值</a:t>
            </a:r>
            <a:endParaRPr lang="en-US" altLang="zh-CN" dirty="0" smtClean="0"/>
          </a:p>
          <a:p>
            <a:r>
              <a:rPr lang="zh-CN" altLang="en-US" dirty="0" smtClean="0"/>
              <a:t>订单支付中涉及到结算信息（类型，费率</a:t>
            </a:r>
            <a:r>
              <a:rPr lang="en-US" altLang="zh-CN" dirty="0" smtClean="0"/>
              <a:t>/</a:t>
            </a:r>
            <a:r>
              <a:rPr lang="zh-CN" altLang="en-US" dirty="0" smtClean="0"/>
              <a:t>结算价）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4</a:t>
            </a:fld>
            <a:endParaRPr lang="en-US" altLang="zh-CN"/>
          </a:p>
        </p:txBody>
      </p:sp>
    </p:spTree>
    <p:extLst>
      <p:ext uri="{BB962C8B-B14F-4D97-AF65-F5344CB8AC3E}">
        <p14:creationId xmlns:p14="http://schemas.microsoft.com/office/powerpoint/2010/main" val="617787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流程图。</a:t>
            </a:r>
            <a:endParaRPr kumimoji="1" lang="zh-CN" altLang="en-US" dirty="0"/>
          </a:p>
        </p:txBody>
      </p:sp>
      <p:sp>
        <p:nvSpPr>
          <p:cNvPr id="4" name="幻灯片编号占位符 3"/>
          <p:cNvSpPr>
            <a:spLocks noGrp="1"/>
          </p:cNvSpPr>
          <p:nvPr>
            <p:ph type="sldNum" sz="quarter" idx="10"/>
          </p:nvPr>
        </p:nvSpPr>
        <p:spPr/>
        <p:txBody>
          <a:bodyPr/>
          <a:lstStyle/>
          <a:p>
            <a:pPr>
              <a:defRPr/>
            </a:pPr>
            <a:fld id="{EF95E6AA-4E39-4F2E-BFD2-02E0702BDC87}" type="slidenum">
              <a:rPr lang="en-US" altLang="zh-CN" smtClean="0"/>
              <a:pPr>
                <a:defRPr/>
              </a:pPr>
              <a:t>8</a:t>
            </a:fld>
            <a:endParaRPr lang="en-US" altLang="zh-CN"/>
          </a:p>
        </p:txBody>
      </p:sp>
    </p:spTree>
    <p:extLst>
      <p:ext uri="{BB962C8B-B14F-4D97-AF65-F5344CB8AC3E}">
        <p14:creationId xmlns:p14="http://schemas.microsoft.com/office/powerpoint/2010/main" val="354425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是否需要支持不同商户的不同商品的套餐。</a:t>
            </a:r>
            <a:endParaRPr kumimoji="1" lang="zh-CN" altLang="en-US" dirty="0"/>
          </a:p>
        </p:txBody>
      </p:sp>
      <p:sp>
        <p:nvSpPr>
          <p:cNvPr id="4" name="幻灯片编号占位符 3"/>
          <p:cNvSpPr>
            <a:spLocks noGrp="1"/>
          </p:cNvSpPr>
          <p:nvPr>
            <p:ph type="sldNum" sz="quarter" idx="10"/>
          </p:nvPr>
        </p:nvSpPr>
        <p:spPr/>
        <p:txBody>
          <a:bodyPr/>
          <a:lstStyle/>
          <a:p>
            <a:pPr>
              <a:defRPr/>
            </a:pPr>
            <a:fld id="{EF95E6AA-4E39-4F2E-BFD2-02E0702BDC87}" type="slidenum">
              <a:rPr lang="en-US" altLang="zh-CN" smtClean="0"/>
              <a:pPr>
                <a:defRPr/>
              </a:pPr>
              <a:t>9</a:t>
            </a:fld>
            <a:endParaRPr lang="en-US" altLang="zh-CN"/>
          </a:p>
        </p:txBody>
      </p:sp>
    </p:spTree>
    <p:extLst>
      <p:ext uri="{BB962C8B-B14F-4D97-AF65-F5344CB8AC3E}">
        <p14:creationId xmlns:p14="http://schemas.microsoft.com/office/powerpoint/2010/main" val="334561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0" fontAlgn="base" latinLnBrk="0" hangingPunct="0">
              <a:lnSpc>
                <a:spcPct val="100000"/>
              </a:lnSpc>
              <a:spcBef>
                <a:spcPct val="30000"/>
              </a:spcBef>
              <a:spcAft>
                <a:spcPct val="0"/>
              </a:spcAft>
              <a:buClr>
                <a:schemeClr val="bg2">
                  <a:lumMod val="75000"/>
                </a:schemeClr>
              </a:buClr>
              <a:buSzTx/>
              <a:buFont typeface="Wingdings" pitchFamily="2" charset="2"/>
              <a:buNone/>
              <a:tabLst/>
              <a:defRPr/>
            </a:pPr>
            <a:r>
              <a:rPr lang="en-US" altLang="zh-CN" sz="1200" kern="1200" dirty="0" smtClean="0">
                <a:solidFill>
                  <a:schemeClr val="tx1"/>
                </a:solidFill>
                <a:latin typeface="微软雅黑" pitchFamily="34" charset="-122"/>
                <a:ea typeface="微软雅黑" pitchFamily="34" charset="-122"/>
                <a:cs typeface="+mn-cs"/>
              </a:rPr>
              <a:t>1 </a:t>
            </a:r>
            <a:r>
              <a:rPr lang="zh-CN" altLang="en-US" sz="1200" kern="1200" dirty="0" smtClean="0">
                <a:solidFill>
                  <a:schemeClr val="tx1"/>
                </a:solidFill>
                <a:latin typeface="微软雅黑" pitchFamily="34" charset="-122"/>
                <a:ea typeface="微软雅黑" pitchFamily="34" charset="-122"/>
                <a:cs typeface="+mn-cs"/>
              </a:rPr>
              <a:t>省级平台接入支撑四种方式</a:t>
            </a:r>
            <a:endParaRPr lang="en-US" altLang="zh-CN" sz="1200" kern="1200" dirty="0" smtClean="0">
              <a:solidFill>
                <a:schemeClr val="tx1"/>
              </a:solidFill>
              <a:latin typeface="微软雅黑" pitchFamily="34" charset="-122"/>
              <a:ea typeface="微软雅黑" pitchFamily="34"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t>1)</a:t>
            </a:r>
            <a:r>
              <a:rPr kumimoji="1" lang="zh-CN" altLang="en-US" b="0" dirty="0" smtClean="0">
                <a:solidFill>
                  <a:srgbClr val="FF0000"/>
                </a:solidFill>
                <a:latin typeface="Times New Roman" pitchFamily="18" charset="0"/>
              </a:rPr>
              <a:t>省级自建平台割接到全网平台</a:t>
            </a:r>
            <a:endParaRPr kumimoji="1" lang="en-US" altLang="zh-CN" b="0" dirty="0" smtClean="0">
              <a:solidFill>
                <a:srgbClr val="FF0000"/>
              </a:solidFill>
              <a:latin typeface="Times New Roman"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b="0" dirty="0" smtClean="0">
                <a:solidFill>
                  <a:srgbClr val="FF0000"/>
                </a:solidFill>
                <a:latin typeface="Times New Roman" pitchFamily="18" charset="0"/>
              </a:rPr>
              <a:t>2)</a:t>
            </a:r>
            <a:r>
              <a:rPr kumimoji="1" lang="zh-CN" altLang="en-US" b="0" dirty="0" smtClean="0">
                <a:solidFill>
                  <a:srgbClr val="FF0000"/>
                </a:solidFill>
                <a:latin typeface="Times New Roman" pitchFamily="18" charset="0"/>
              </a:rPr>
              <a:t>省级自建平台通过开放平台接入</a:t>
            </a:r>
            <a:endParaRPr kumimoji="1" lang="en-US" altLang="zh-CN" b="0" dirty="0" smtClean="0">
              <a:solidFill>
                <a:srgbClr val="FF0000"/>
              </a:solidFill>
              <a:latin typeface="Times New Roman"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dirty="0" smtClean="0">
                <a:solidFill>
                  <a:srgbClr val="FF0000"/>
                </a:solidFill>
                <a:latin typeface="Times New Roman" pitchFamily="18" charset="0"/>
                <a:ea typeface="宋体" pitchFamily="2" charset="-122"/>
                <a:cs typeface="+mn-cs"/>
              </a:rPr>
              <a:t>3)</a:t>
            </a:r>
            <a:r>
              <a:rPr kumimoji="1" lang="zh-CN" altLang="en-US" sz="1200" b="0" kern="1200" dirty="0" smtClean="0">
                <a:solidFill>
                  <a:srgbClr val="FF0000"/>
                </a:solidFill>
                <a:latin typeface="Times New Roman" pitchFamily="18" charset="0"/>
                <a:ea typeface="宋体" pitchFamily="2" charset="-122"/>
                <a:cs typeface="+mn-cs"/>
              </a:rPr>
              <a:t>省移动业务由全网的独立平台支撑</a:t>
            </a:r>
            <a:endParaRPr kumimoji="1" lang="en-US" altLang="zh-CN" sz="1200" b="0" kern="1200" dirty="0" smtClean="0">
              <a:solidFill>
                <a:srgbClr val="FF0000"/>
              </a:solidFill>
              <a:latin typeface="Times New Roman"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dirty="0" smtClean="0">
                <a:solidFill>
                  <a:srgbClr val="FF0000"/>
                </a:solidFill>
                <a:latin typeface="Times New Roman" pitchFamily="18" charset="0"/>
                <a:ea typeface="宋体" pitchFamily="2" charset="-122"/>
                <a:cs typeface="+mn-cs"/>
              </a:rPr>
              <a:t>4)</a:t>
            </a:r>
            <a:r>
              <a:rPr kumimoji="1" lang="zh-CN" altLang="en-US" sz="1200" b="0" kern="1200" dirty="0" smtClean="0">
                <a:solidFill>
                  <a:srgbClr val="FF0000"/>
                </a:solidFill>
                <a:latin typeface="Times New Roman" pitchFamily="18" charset="0"/>
                <a:ea typeface="宋体" pitchFamily="2" charset="-122"/>
                <a:cs typeface="+mn-cs"/>
              </a:rPr>
              <a:t>省移动业务由全网统一平台支撑</a:t>
            </a:r>
            <a:endParaRPr kumimoji="1" lang="en-US" altLang="zh-CN" sz="1200" b="0" kern="1200" dirty="0" smtClean="0">
              <a:solidFill>
                <a:srgbClr val="FF0000"/>
              </a:solidFill>
              <a:latin typeface="Times New Roman" pitchFamily="18" charset="0"/>
              <a:ea typeface="宋体" pitchFamily="2" charset="-122"/>
              <a:cs typeface="+mn-cs"/>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通过开放平台向其他业务平台</a:t>
            </a:r>
            <a:r>
              <a:rPr lang="zh-CN" altLang="en-US" dirty="0" smtClean="0">
                <a:solidFill>
                  <a:srgbClr val="FF0000"/>
                </a:solidFill>
                <a:latin typeface="微软雅黑" pitchFamily="34" charset="-122"/>
                <a:ea typeface="微软雅黑" pitchFamily="34" charset="-122"/>
              </a:rPr>
              <a:t>开放标准产品能力</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同步注册用户、定制用户</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实现统一用户中心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统一订单中心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实现统一商户中心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统一支付能力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码平台能力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数据分析能力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3 </a:t>
            </a:r>
            <a:r>
              <a:rPr lang="zh-CN" altLang="en-US" dirty="0" smtClean="0">
                <a:latin typeface="微软雅黑" pitchFamily="34" charset="-122"/>
                <a:ea typeface="微软雅黑" pitchFamily="34" charset="-122"/>
              </a:rPr>
              <a:t>统一能力平台</a:t>
            </a:r>
            <a:endParaRPr lang="en-US" altLang="zh-CN" dirty="0" smtClean="0">
              <a:latin typeface="微软雅黑" pitchFamily="34" charset="-122"/>
              <a:ea typeface="微软雅黑" pitchFamily="34" charset="-122"/>
            </a:endParaRPr>
          </a:p>
          <a:p>
            <a:pPr marL="342900" indent="-342900">
              <a:buClr>
                <a:schemeClr val="bg2">
                  <a:lumMod val="75000"/>
                </a:schemeClr>
              </a:buClr>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统一接入移动的全网资源和全网的能力平台，按需接入省级资源、省级能力平台或第三方能力平台</a:t>
            </a:r>
            <a:endParaRPr lang="en-US" altLang="zh-CN" dirty="0" smtClean="0">
              <a:latin typeface="微软雅黑" pitchFamily="34" charset="-122"/>
              <a:ea typeface="微软雅黑"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dirty="0" smtClean="0">
              <a:solidFill>
                <a:srgbClr val="FF0000"/>
              </a:solidFill>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b="0" dirty="0" smtClean="0">
              <a:solidFill>
                <a:srgbClr val="FF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10</a:t>
            </a:fld>
            <a:endParaRPr lang="en-US" altLang="zh-CN"/>
          </a:p>
        </p:txBody>
      </p:sp>
    </p:spTree>
    <p:extLst>
      <p:ext uri="{BB962C8B-B14F-4D97-AF65-F5344CB8AC3E}">
        <p14:creationId xmlns:p14="http://schemas.microsoft.com/office/powerpoint/2010/main" val="1759305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0" fontAlgn="base" latinLnBrk="0" hangingPunct="0">
              <a:lnSpc>
                <a:spcPct val="100000"/>
              </a:lnSpc>
              <a:spcBef>
                <a:spcPct val="30000"/>
              </a:spcBef>
              <a:spcAft>
                <a:spcPct val="0"/>
              </a:spcAft>
              <a:buClr>
                <a:schemeClr val="bg2">
                  <a:lumMod val="75000"/>
                </a:schemeClr>
              </a:buClr>
              <a:buSzTx/>
              <a:buFont typeface="Wingdings" pitchFamily="2" charset="2"/>
              <a:buNone/>
              <a:tabLst/>
              <a:defRPr/>
            </a:pPr>
            <a:r>
              <a:rPr lang="en-US" altLang="zh-CN" sz="1200" kern="1200" dirty="0" smtClean="0">
                <a:solidFill>
                  <a:schemeClr val="tx1"/>
                </a:solidFill>
                <a:latin typeface="微软雅黑" pitchFamily="34" charset="-122"/>
                <a:ea typeface="微软雅黑" pitchFamily="34" charset="-122"/>
                <a:cs typeface="+mn-cs"/>
              </a:rPr>
              <a:t>1 </a:t>
            </a:r>
            <a:r>
              <a:rPr lang="zh-CN" altLang="en-US" sz="1200" kern="1200" dirty="0" smtClean="0">
                <a:solidFill>
                  <a:schemeClr val="tx1"/>
                </a:solidFill>
                <a:latin typeface="微软雅黑" pitchFamily="34" charset="-122"/>
                <a:ea typeface="微软雅黑" pitchFamily="34" charset="-122"/>
                <a:cs typeface="+mn-cs"/>
              </a:rPr>
              <a:t>省级平台接入支撑四种方式</a:t>
            </a:r>
            <a:endParaRPr lang="en-US" altLang="zh-CN" sz="1200" kern="1200" dirty="0" smtClean="0">
              <a:solidFill>
                <a:schemeClr val="tx1"/>
              </a:solidFill>
              <a:latin typeface="微软雅黑" pitchFamily="34" charset="-122"/>
              <a:ea typeface="微软雅黑" pitchFamily="34"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t>1)</a:t>
            </a:r>
            <a:r>
              <a:rPr kumimoji="1" lang="zh-CN" altLang="en-US" b="0" dirty="0" smtClean="0">
                <a:solidFill>
                  <a:srgbClr val="FF0000"/>
                </a:solidFill>
                <a:latin typeface="Times New Roman" pitchFamily="18" charset="0"/>
              </a:rPr>
              <a:t>省级自建平台割接到全网平台</a:t>
            </a:r>
            <a:endParaRPr kumimoji="1" lang="en-US" altLang="zh-CN" b="0" dirty="0" smtClean="0">
              <a:solidFill>
                <a:srgbClr val="FF0000"/>
              </a:solidFill>
              <a:latin typeface="Times New Roman"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b="0" dirty="0" smtClean="0">
                <a:solidFill>
                  <a:srgbClr val="FF0000"/>
                </a:solidFill>
                <a:latin typeface="Times New Roman" pitchFamily="18" charset="0"/>
              </a:rPr>
              <a:t>2)</a:t>
            </a:r>
            <a:r>
              <a:rPr kumimoji="1" lang="zh-CN" altLang="en-US" b="0" dirty="0" smtClean="0">
                <a:solidFill>
                  <a:srgbClr val="FF0000"/>
                </a:solidFill>
                <a:latin typeface="Times New Roman" pitchFamily="18" charset="0"/>
              </a:rPr>
              <a:t>省级自建平台通过开放平台接入</a:t>
            </a:r>
            <a:endParaRPr kumimoji="1" lang="en-US" altLang="zh-CN" b="0" dirty="0" smtClean="0">
              <a:solidFill>
                <a:srgbClr val="FF0000"/>
              </a:solidFill>
              <a:latin typeface="Times New Roman"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dirty="0" smtClean="0">
                <a:solidFill>
                  <a:srgbClr val="FF0000"/>
                </a:solidFill>
                <a:latin typeface="Times New Roman" pitchFamily="18" charset="0"/>
                <a:ea typeface="宋体" pitchFamily="2" charset="-122"/>
                <a:cs typeface="+mn-cs"/>
              </a:rPr>
              <a:t>3)</a:t>
            </a:r>
            <a:r>
              <a:rPr kumimoji="1" lang="zh-CN" altLang="en-US" sz="1200" b="0" kern="1200" dirty="0" smtClean="0">
                <a:solidFill>
                  <a:srgbClr val="FF0000"/>
                </a:solidFill>
                <a:latin typeface="Times New Roman" pitchFamily="18" charset="0"/>
                <a:ea typeface="宋体" pitchFamily="2" charset="-122"/>
                <a:cs typeface="+mn-cs"/>
              </a:rPr>
              <a:t>省移动业务由全网的独立平台支撑</a:t>
            </a:r>
            <a:endParaRPr kumimoji="1" lang="en-US" altLang="zh-CN" sz="1200" b="0" kern="1200" dirty="0" smtClean="0">
              <a:solidFill>
                <a:srgbClr val="FF0000"/>
              </a:solidFill>
              <a:latin typeface="Times New Roman"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dirty="0" smtClean="0">
                <a:solidFill>
                  <a:srgbClr val="FF0000"/>
                </a:solidFill>
                <a:latin typeface="Times New Roman" pitchFamily="18" charset="0"/>
                <a:ea typeface="宋体" pitchFamily="2" charset="-122"/>
                <a:cs typeface="+mn-cs"/>
              </a:rPr>
              <a:t>4)</a:t>
            </a:r>
            <a:r>
              <a:rPr kumimoji="1" lang="zh-CN" altLang="en-US" sz="1200" b="0" kern="1200" dirty="0" smtClean="0">
                <a:solidFill>
                  <a:srgbClr val="FF0000"/>
                </a:solidFill>
                <a:latin typeface="Times New Roman" pitchFamily="18" charset="0"/>
                <a:ea typeface="宋体" pitchFamily="2" charset="-122"/>
                <a:cs typeface="+mn-cs"/>
              </a:rPr>
              <a:t>省移动业务由全网统一平台支撑</a:t>
            </a:r>
            <a:endParaRPr kumimoji="1" lang="en-US" altLang="zh-CN" sz="1200" b="0" kern="1200" dirty="0" smtClean="0">
              <a:solidFill>
                <a:srgbClr val="FF0000"/>
              </a:solidFill>
              <a:latin typeface="Times New Roman" pitchFamily="18" charset="0"/>
              <a:ea typeface="宋体" pitchFamily="2" charset="-122"/>
              <a:cs typeface="+mn-cs"/>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通过开放平台向其他业务平台</a:t>
            </a:r>
            <a:r>
              <a:rPr lang="zh-CN" altLang="en-US" dirty="0" smtClean="0">
                <a:solidFill>
                  <a:srgbClr val="FF0000"/>
                </a:solidFill>
                <a:latin typeface="微软雅黑" pitchFamily="34" charset="-122"/>
                <a:ea typeface="微软雅黑" pitchFamily="34" charset="-122"/>
              </a:rPr>
              <a:t>开放标准产品能力</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同步注册用户、定制用户</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实现统一用户中心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统一订单中心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实现统一商户中心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统一支付能力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码平台能力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数据分析能力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3 </a:t>
            </a:r>
            <a:r>
              <a:rPr lang="zh-CN" altLang="en-US" dirty="0" smtClean="0">
                <a:latin typeface="微软雅黑" pitchFamily="34" charset="-122"/>
                <a:ea typeface="微软雅黑" pitchFamily="34" charset="-122"/>
              </a:rPr>
              <a:t>统一能力平台</a:t>
            </a:r>
            <a:endParaRPr lang="en-US" altLang="zh-CN" dirty="0" smtClean="0">
              <a:latin typeface="微软雅黑" pitchFamily="34" charset="-122"/>
              <a:ea typeface="微软雅黑" pitchFamily="34" charset="-122"/>
            </a:endParaRPr>
          </a:p>
          <a:p>
            <a:pPr marL="342900" indent="-342900">
              <a:buClr>
                <a:schemeClr val="bg2">
                  <a:lumMod val="75000"/>
                </a:schemeClr>
              </a:buClr>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统一接入移动的全网资源和全网的能力平台，按需接入省级资源、省级能力平台或第三方能力平台</a:t>
            </a:r>
            <a:endParaRPr lang="en-US" altLang="zh-CN" dirty="0" smtClean="0">
              <a:latin typeface="微软雅黑" pitchFamily="34" charset="-122"/>
              <a:ea typeface="微软雅黑"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dirty="0" smtClean="0">
              <a:solidFill>
                <a:srgbClr val="FF0000"/>
              </a:solidFill>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b="0" dirty="0" smtClean="0">
              <a:solidFill>
                <a:srgbClr val="FF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11</a:t>
            </a:fld>
            <a:endParaRPr lang="en-US" altLang="zh-CN"/>
          </a:p>
        </p:txBody>
      </p:sp>
    </p:spTree>
    <p:extLst>
      <p:ext uri="{BB962C8B-B14F-4D97-AF65-F5344CB8AC3E}">
        <p14:creationId xmlns:p14="http://schemas.microsoft.com/office/powerpoint/2010/main" val="175930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5" descr="20110216宽连ppt模板 拷贝.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xmlns:p14="http://schemas.microsoft.com/office/powerpoint/2010/mai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E80076"/>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rgbClr val="003399"/>
              </a:buClr>
              <a:defRPr sz="2400">
                <a:solidFill>
                  <a:srgbClr val="3760AB"/>
                </a:solidFill>
                <a:latin typeface="华文细黑" pitchFamily="2" charset="-122"/>
                <a:ea typeface="华文细黑" pitchFamily="2" charset="-122"/>
              </a:defRPr>
            </a:lvl1pPr>
            <a:lvl2pPr>
              <a:buClrTx/>
              <a:buFont typeface="Wingdings" pitchFamily="2" charset="2"/>
              <a:buChar char="Ø"/>
              <a:defRPr sz="2000"/>
            </a:lvl2pPr>
            <a:lvl3pPr>
              <a:defRPr sz="1600"/>
            </a:lvl3pPr>
            <a:lvl4pPr>
              <a:defRPr sz="1400"/>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xmlns:p14="http://schemas.microsoft.com/office/powerpoint/2010/mai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xmlns:p14="http://schemas.microsoft.com/office/powerpoint/2010/mai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E80076"/>
                </a:solidFill>
                <a:latin typeface="+mj-ea"/>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143000"/>
            <a:ext cx="4038600" cy="5181600"/>
          </a:xfrm>
        </p:spPr>
        <p:txBody>
          <a:bodyPr/>
          <a:lstStyle>
            <a:lvl1pPr>
              <a:buClr>
                <a:srgbClr val="3760AB"/>
              </a:buClr>
              <a:defRPr sz="2200">
                <a:solidFill>
                  <a:srgbClr val="3760AB"/>
                </a:solidFill>
                <a:latin typeface="+mj-ea"/>
                <a:ea typeface="+mj-ea"/>
              </a:defRPr>
            </a:lvl1pPr>
            <a:lvl2pPr>
              <a:buClrTx/>
              <a:buFont typeface="Wingdings" pitchFamily="2" charset="2"/>
              <a:buChar char="Ø"/>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143000"/>
            <a:ext cx="4038600" cy="5181600"/>
          </a:xfrm>
        </p:spPr>
        <p:txBody>
          <a:bodyPr/>
          <a:lstStyle>
            <a:lvl1pPr>
              <a:defRPr lang="zh-CN" altLang="en-US" sz="2200" b="1" dirty="0" smtClean="0">
                <a:solidFill>
                  <a:srgbClr val="3760AB"/>
                </a:solidFill>
                <a:latin typeface="+mj-ea"/>
                <a:ea typeface="+mj-ea"/>
                <a:cs typeface="+mn-cs"/>
              </a:defRPr>
            </a:lvl1pPr>
            <a:lvl2pPr>
              <a:defRPr lang="zh-CN" altLang="en-US" sz="1800" dirty="0" smtClean="0">
                <a:solidFill>
                  <a:schemeClr val="tx1"/>
                </a:solidFill>
                <a:latin typeface="+mn-lt"/>
                <a:ea typeface="楷体_GB2312" pitchFamily="49" charset="-122"/>
              </a:defRPr>
            </a:lvl2pPr>
            <a:lvl3pPr>
              <a:defRPr sz="1600"/>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xmlns:p14="http://schemas.microsoft.com/office/powerpoint/2010/mai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563562"/>
          </a:xfrm>
        </p:spPr>
        <p:txBody>
          <a:bodyPr/>
          <a:lstStyle>
            <a:lvl1pPr>
              <a:defRPr sz="2800">
                <a:solidFill>
                  <a:srgbClr val="E80076"/>
                </a:solidFill>
                <a:latin typeface="+mj-ea"/>
                <a:ea typeface="+mj-ea"/>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2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buClr>
                <a:srgbClr val="3760AB"/>
              </a:buClr>
              <a:defRPr sz="2000">
                <a:solidFill>
                  <a:srgbClr val="3760AB"/>
                </a:solidFill>
                <a:latin typeface="+mj-ea"/>
                <a:ea typeface="+mj-ea"/>
              </a:defRPr>
            </a:lvl1pPr>
            <a:lvl2pPr>
              <a:defRPr lang="zh-CN" altLang="en-US" sz="1800" dirty="0" smtClean="0">
                <a:solidFill>
                  <a:schemeClr val="tx1"/>
                </a:solidFill>
                <a:latin typeface="+mn-lt"/>
                <a:ea typeface="楷体_GB2312" pitchFamily="49" charset="-122"/>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2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lang="zh-CN" altLang="en-US" sz="2000" b="1" dirty="0" smtClean="0">
                <a:solidFill>
                  <a:srgbClr val="3760AB"/>
                </a:solidFill>
                <a:latin typeface="+mj-ea"/>
                <a:ea typeface="+mj-ea"/>
                <a:cs typeface="+mn-cs"/>
              </a:defRPr>
            </a:lvl1pPr>
            <a:lvl2pPr>
              <a:defRPr lang="zh-CN" altLang="en-US" sz="1800" dirty="0" smtClean="0">
                <a:solidFill>
                  <a:schemeClr val="tx1"/>
                </a:solidFill>
                <a:latin typeface="+mn-lt"/>
                <a:ea typeface="楷体_GB2312" pitchFamily="49" charset="-122"/>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xmlns:p14="http://schemas.microsoft.com/office/powerpoint/2010/mai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E80076"/>
                </a:solidFill>
                <a:latin typeface="+mj-ea"/>
                <a:ea typeface="+mj-ea"/>
              </a:defRPr>
            </a:lvl1pPr>
          </a:lstStyle>
          <a:p>
            <a:r>
              <a:rPr lang="zh-CN" altLang="en-US" dirty="0" smtClean="0"/>
              <a:t>单击此处编辑母版标题样式</a:t>
            </a:r>
            <a:endParaRPr lang="zh-CN" altLang="en-US" dirty="0"/>
          </a:p>
        </p:txBody>
      </p:sp>
    </p:spTree>
  </p:cSld>
  <p:clrMapOvr>
    <a:masterClrMapping/>
  </p:clrMapOvr>
  <p:transition xmlns:p14="http://schemas.microsoft.com/office/powerpoint/2010/mai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xmlns:p14="http://schemas.microsoft.com/office/powerpoint/2010/main" spd="slow">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vmlDrawing" Target="../drawings/vmlDrawing1.vml"/><Relationship Id="rId1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57200" y="228600"/>
            <a:ext cx="6781800" cy="533400"/>
          </a:xfrm>
          <a:prstGeom prst="rect">
            <a:avLst/>
          </a:prstGeom>
          <a:no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57200" y="1143000"/>
            <a:ext cx="8229600" cy="5181600"/>
          </a:xfrm>
          <a:prstGeom prst="rect">
            <a:avLst/>
          </a:prstGeom>
          <a:no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 name="Line 10"/>
          <p:cNvSpPr>
            <a:spLocks noChangeShapeType="1"/>
          </p:cNvSpPr>
          <p:nvPr/>
        </p:nvSpPr>
        <p:spPr bwMode="auto">
          <a:xfrm>
            <a:off x="0" y="914400"/>
            <a:ext cx="9144000" cy="0"/>
          </a:xfrm>
          <a:prstGeom prst="line">
            <a:avLst/>
          </a:prstGeom>
          <a:noFill/>
          <a:ln w="57150">
            <a:solidFill>
              <a:srgbClr val="C0C0C0"/>
            </a:solidFill>
            <a:round/>
            <a:headEnd/>
            <a:tailEnd/>
          </a:ln>
        </p:spPr>
        <p:txBody>
          <a:bodyPr/>
          <a:lstStyle/>
          <a:p>
            <a:pPr>
              <a:defRPr/>
            </a:pPr>
            <a:endParaRPr lang="zh-CN" altLang="en-US"/>
          </a:p>
        </p:txBody>
      </p:sp>
      <p:graphicFrame>
        <p:nvGraphicFramePr>
          <p:cNvPr id="1026" name="Object 17"/>
          <p:cNvGraphicFramePr>
            <a:graphicFrameLocks noChangeAspect="1"/>
          </p:cNvGraphicFramePr>
          <p:nvPr/>
        </p:nvGraphicFramePr>
        <p:xfrm>
          <a:off x="179388" y="188913"/>
          <a:ext cx="5314950" cy="877887"/>
        </p:xfrm>
        <a:graphic>
          <a:graphicData uri="http://schemas.openxmlformats.org/presentationml/2006/ole">
            <mc:AlternateContent xmlns:mc="http://schemas.openxmlformats.org/markup-compatibility/2006">
              <mc:Choice xmlns:v="urn:schemas-microsoft-com:vml" Requires="v">
                <p:oleObj spid="_x0000_s1226" name="位图图像" r:id="rId10" imgW="5315692" imgH="1209524" progId="PBrush">
                  <p:embed/>
                </p:oleObj>
              </mc:Choice>
              <mc:Fallback>
                <p:oleObj name="位图图像" r:id="rId10" imgW="5315692" imgH="1209524" progId="PBrush">
                  <p:embed/>
                  <p:pic>
                    <p:nvPicPr>
                      <p:cNvPr id="0" name="Picture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388" y="188913"/>
                        <a:ext cx="5314950" cy="877887"/>
                      </a:xfrm>
                      <a:prstGeom prst="rect">
                        <a:avLst/>
                      </a:prstGeom>
                      <a:noFill/>
                      <a:ln>
                        <a:noFill/>
                      </a:ln>
                      <a:effectLst/>
                      <a:extLst>
                        <a:ext uri="{909E8E84-426E-40dd-AFC4-6F175D3DCCD1}">
                          <a14:hiddenFill xmlns:a14="http://schemas.microsoft.com/office/drawing/2010/main">
                            <a:solidFill>
                              <a:srgbClr val="7FD13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rgbClr val="D6ECFF">
                                  <a:alpha val="74997"/>
                                </a:srgbClr>
                              </a:outerShdw>
                            </a:effectLst>
                          </a14:hiddenEffects>
                        </a:ext>
                      </a:extLst>
                    </p:spPr>
                  </p:pic>
                </p:oleObj>
              </mc:Fallback>
            </mc:AlternateContent>
          </a:graphicData>
        </a:graphic>
      </p:graphicFrame>
      <p:pic>
        <p:nvPicPr>
          <p:cNvPr id="1031" name="Picture 3"/>
          <p:cNvPicPr>
            <a:picLocks noChangeAspect="1" noChangeArrowheads="1"/>
          </p:cNvPicPr>
          <p:nvPr/>
        </p:nvPicPr>
        <p:blipFill>
          <a:blip r:embed="rId12" cstate="print"/>
          <a:srcRect/>
          <a:stretch>
            <a:fillRect/>
          </a:stretch>
        </p:blipFill>
        <p:spPr bwMode="auto">
          <a:xfrm>
            <a:off x="8578850" y="6305550"/>
            <a:ext cx="412750" cy="476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22" r:id="rId1"/>
    <p:sldLayoutId id="2147484216" r:id="rId2"/>
    <p:sldLayoutId id="2147484217" r:id="rId3"/>
    <p:sldLayoutId id="2147484218" r:id="rId4"/>
    <p:sldLayoutId id="2147484219" r:id="rId5"/>
    <p:sldLayoutId id="2147484220" r:id="rId6"/>
    <p:sldLayoutId id="2147484221" r:id="rId7"/>
  </p:sldLayoutIdLst>
  <p:transition xmlns:p14="http://schemas.microsoft.com/office/powerpoint/2010/main" spd="slow">
    <p:wipe dir="r"/>
  </p:transitio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2800" b="1">
          <a:solidFill>
            <a:srgbClr val="FF6600"/>
          </a:solidFill>
          <a:latin typeface="+mj-lt"/>
          <a:ea typeface="楷体_GB2312" pitchFamily="49" charset="-122"/>
          <a:cs typeface="+mj-cs"/>
        </a:defRPr>
      </a:lvl1pPr>
      <a:lvl2pPr algn="l" rtl="0" eaLnBrk="0" fontAlgn="base" hangingPunct="0">
        <a:spcBef>
          <a:spcPct val="0"/>
        </a:spcBef>
        <a:spcAft>
          <a:spcPct val="0"/>
        </a:spcAft>
        <a:defRPr sz="2800" b="1">
          <a:solidFill>
            <a:srgbClr val="FF6600"/>
          </a:solidFill>
          <a:latin typeface="Arial" charset="0"/>
          <a:ea typeface="楷体_GB2312" pitchFamily="49" charset="-122"/>
        </a:defRPr>
      </a:lvl2pPr>
      <a:lvl3pPr algn="l" rtl="0" eaLnBrk="0" fontAlgn="base" hangingPunct="0">
        <a:spcBef>
          <a:spcPct val="0"/>
        </a:spcBef>
        <a:spcAft>
          <a:spcPct val="0"/>
        </a:spcAft>
        <a:defRPr sz="2800" b="1">
          <a:solidFill>
            <a:srgbClr val="FF6600"/>
          </a:solidFill>
          <a:latin typeface="Arial" charset="0"/>
          <a:ea typeface="楷体_GB2312" pitchFamily="49" charset="-122"/>
        </a:defRPr>
      </a:lvl3pPr>
      <a:lvl4pPr algn="l" rtl="0" eaLnBrk="0" fontAlgn="base" hangingPunct="0">
        <a:spcBef>
          <a:spcPct val="0"/>
        </a:spcBef>
        <a:spcAft>
          <a:spcPct val="0"/>
        </a:spcAft>
        <a:defRPr sz="2800" b="1">
          <a:solidFill>
            <a:srgbClr val="FF6600"/>
          </a:solidFill>
          <a:latin typeface="Arial" charset="0"/>
          <a:ea typeface="楷体_GB2312" pitchFamily="49" charset="-122"/>
        </a:defRPr>
      </a:lvl4pPr>
      <a:lvl5pPr algn="l" rtl="0" eaLnBrk="0" fontAlgn="base" hangingPunct="0">
        <a:spcBef>
          <a:spcPct val="0"/>
        </a:spcBef>
        <a:spcAft>
          <a:spcPct val="0"/>
        </a:spcAft>
        <a:defRPr sz="2800" b="1">
          <a:solidFill>
            <a:srgbClr val="FF6600"/>
          </a:solidFill>
          <a:latin typeface="Arial" charset="0"/>
          <a:ea typeface="楷体_GB2312" pitchFamily="49" charset="-122"/>
        </a:defRPr>
      </a:lvl5pPr>
      <a:lvl6pPr marL="457200" algn="l" rtl="0" fontAlgn="base">
        <a:spcBef>
          <a:spcPct val="0"/>
        </a:spcBef>
        <a:spcAft>
          <a:spcPct val="0"/>
        </a:spcAft>
        <a:defRPr sz="2800" b="1">
          <a:solidFill>
            <a:srgbClr val="FF6600"/>
          </a:solidFill>
          <a:latin typeface="Arial" charset="0"/>
          <a:ea typeface="黑体" pitchFamily="2" charset="-122"/>
        </a:defRPr>
      </a:lvl6pPr>
      <a:lvl7pPr marL="914400" algn="l" rtl="0" fontAlgn="base">
        <a:spcBef>
          <a:spcPct val="0"/>
        </a:spcBef>
        <a:spcAft>
          <a:spcPct val="0"/>
        </a:spcAft>
        <a:defRPr sz="2800" b="1">
          <a:solidFill>
            <a:srgbClr val="FF6600"/>
          </a:solidFill>
          <a:latin typeface="Arial" charset="0"/>
          <a:ea typeface="黑体" pitchFamily="2" charset="-122"/>
        </a:defRPr>
      </a:lvl7pPr>
      <a:lvl8pPr marL="1371600" algn="l" rtl="0" fontAlgn="base">
        <a:spcBef>
          <a:spcPct val="0"/>
        </a:spcBef>
        <a:spcAft>
          <a:spcPct val="0"/>
        </a:spcAft>
        <a:defRPr sz="2800" b="1">
          <a:solidFill>
            <a:srgbClr val="FF6600"/>
          </a:solidFill>
          <a:latin typeface="Arial" charset="0"/>
          <a:ea typeface="黑体" pitchFamily="2" charset="-122"/>
        </a:defRPr>
      </a:lvl8pPr>
      <a:lvl9pPr marL="1828800" algn="l" rtl="0" fontAlgn="base">
        <a:spcBef>
          <a:spcPct val="0"/>
        </a:spcBef>
        <a:spcAft>
          <a:spcPct val="0"/>
        </a:spcAft>
        <a:defRPr sz="2800" b="1">
          <a:solidFill>
            <a:srgbClr val="FF6600"/>
          </a:solidFill>
          <a:latin typeface="Arial" charset="0"/>
          <a:ea typeface="黑体" pitchFamily="2" charset="-122"/>
        </a:defRPr>
      </a:lvl9pPr>
    </p:titleStyle>
    <p:bodyStyle>
      <a:lvl1pPr marL="342900" indent="-342900" algn="l" rtl="0" eaLnBrk="0" fontAlgn="base" hangingPunct="0">
        <a:lnSpc>
          <a:spcPct val="110000"/>
        </a:lnSpc>
        <a:spcBef>
          <a:spcPct val="50000"/>
        </a:spcBef>
        <a:spcAft>
          <a:spcPct val="0"/>
        </a:spcAft>
        <a:buClr>
          <a:srgbClr val="3760AB"/>
        </a:buClr>
        <a:buSzPct val="85000"/>
        <a:buFont typeface="Wingdings" pitchFamily="2" charset="2"/>
        <a:buChar char="n"/>
        <a:defRPr sz="2400" b="1">
          <a:solidFill>
            <a:srgbClr val="3760AB"/>
          </a:solidFill>
          <a:latin typeface="+mj-ea"/>
          <a:ea typeface="+mj-ea"/>
          <a:cs typeface="+mn-cs"/>
        </a:defRPr>
      </a:lvl1pPr>
      <a:lvl2pPr marL="742950" indent="-285750" algn="l" rtl="0" eaLnBrk="0" fontAlgn="base" hangingPunct="0">
        <a:lnSpc>
          <a:spcPct val="110000"/>
        </a:lnSpc>
        <a:spcBef>
          <a:spcPct val="50000"/>
        </a:spcBef>
        <a:spcAft>
          <a:spcPct val="0"/>
        </a:spcAft>
        <a:buClr>
          <a:schemeClr val="bg2"/>
        </a:buClr>
        <a:buSzPct val="85000"/>
        <a:buFont typeface="Wingdings" pitchFamily="2" charset="2"/>
        <a:buNone/>
        <a:defRPr lang="zh-CN" altLang="en-US" sz="2000" dirty="0">
          <a:solidFill>
            <a:schemeClr val="tx1"/>
          </a:solidFill>
          <a:latin typeface="+mn-lt"/>
          <a:ea typeface="楷体_GB2312" pitchFamily="49" charset="-122"/>
        </a:defRPr>
      </a:lvl2pPr>
      <a:lvl3pPr marL="1143000" indent="-228600" algn="l" rtl="0" eaLnBrk="0" fontAlgn="base" hangingPunct="0">
        <a:lnSpc>
          <a:spcPct val="110000"/>
        </a:lnSpc>
        <a:spcBef>
          <a:spcPct val="50000"/>
        </a:spcBef>
        <a:spcAft>
          <a:spcPct val="0"/>
        </a:spcAft>
        <a:buClr>
          <a:srgbClr val="CC0000"/>
        </a:buClr>
        <a:buChar char="•"/>
        <a:defRPr sz="2400">
          <a:solidFill>
            <a:schemeClr val="tx1"/>
          </a:solidFill>
          <a:latin typeface="+mn-lt"/>
          <a:ea typeface="楷体_GB2312" pitchFamily="49" charset="-122"/>
        </a:defRPr>
      </a:lvl3pPr>
      <a:lvl4pPr marL="1600200" indent="-228600" algn="l" rtl="0" eaLnBrk="0" fontAlgn="base" hangingPunct="0">
        <a:lnSpc>
          <a:spcPct val="110000"/>
        </a:lnSpc>
        <a:spcBef>
          <a:spcPct val="50000"/>
        </a:spcBef>
        <a:spcAft>
          <a:spcPct val="0"/>
        </a:spcAft>
        <a:buChar char="–"/>
        <a:defRPr sz="1600">
          <a:solidFill>
            <a:schemeClr val="tx1"/>
          </a:solidFill>
          <a:latin typeface="+mn-lt"/>
          <a:ea typeface="宋体" pitchFamily="2" charset="-122"/>
        </a:defRPr>
      </a:lvl4pPr>
      <a:lvl5pPr marL="2057400" indent="-228600" algn="l" rtl="0" eaLnBrk="0" fontAlgn="base" hangingPunct="0">
        <a:lnSpc>
          <a:spcPct val="110000"/>
        </a:lnSpc>
        <a:spcBef>
          <a:spcPct val="50000"/>
        </a:spcBef>
        <a:spcAft>
          <a:spcPct val="0"/>
        </a:spcAft>
        <a:buChar char="»"/>
        <a:defRPr sz="1400">
          <a:solidFill>
            <a:schemeClr val="tx1"/>
          </a:solidFill>
          <a:latin typeface="+mn-lt"/>
          <a:ea typeface="宋体" pitchFamily="2" charset="-122"/>
        </a:defRPr>
      </a:lvl5pPr>
      <a:lvl6pPr marL="2514600" indent="-228600" algn="l" rtl="0" fontAlgn="base">
        <a:lnSpc>
          <a:spcPct val="110000"/>
        </a:lnSpc>
        <a:spcBef>
          <a:spcPct val="50000"/>
        </a:spcBef>
        <a:spcAft>
          <a:spcPct val="0"/>
        </a:spcAft>
        <a:buChar char="»"/>
        <a:defRPr sz="1200">
          <a:solidFill>
            <a:schemeClr val="tx1"/>
          </a:solidFill>
          <a:latin typeface="+mn-lt"/>
          <a:ea typeface="宋体" pitchFamily="2" charset="-122"/>
        </a:defRPr>
      </a:lvl6pPr>
      <a:lvl7pPr marL="2971800" indent="-228600" algn="l" rtl="0" fontAlgn="base">
        <a:lnSpc>
          <a:spcPct val="110000"/>
        </a:lnSpc>
        <a:spcBef>
          <a:spcPct val="50000"/>
        </a:spcBef>
        <a:spcAft>
          <a:spcPct val="0"/>
        </a:spcAft>
        <a:buChar char="»"/>
        <a:defRPr sz="1200">
          <a:solidFill>
            <a:schemeClr val="tx1"/>
          </a:solidFill>
          <a:latin typeface="+mn-lt"/>
          <a:ea typeface="宋体" pitchFamily="2" charset="-122"/>
        </a:defRPr>
      </a:lvl7pPr>
      <a:lvl8pPr marL="3429000" indent="-228600" algn="l" rtl="0" fontAlgn="base">
        <a:lnSpc>
          <a:spcPct val="110000"/>
        </a:lnSpc>
        <a:spcBef>
          <a:spcPct val="50000"/>
        </a:spcBef>
        <a:spcAft>
          <a:spcPct val="0"/>
        </a:spcAft>
        <a:buChar char="»"/>
        <a:defRPr sz="1200">
          <a:solidFill>
            <a:schemeClr val="tx1"/>
          </a:solidFill>
          <a:latin typeface="+mn-lt"/>
          <a:ea typeface="宋体" pitchFamily="2" charset="-122"/>
        </a:defRPr>
      </a:lvl8pPr>
      <a:lvl9pPr marL="3886200" indent="-228600" algn="l" rtl="0" fontAlgn="base">
        <a:lnSpc>
          <a:spcPct val="110000"/>
        </a:lnSpc>
        <a:spcBef>
          <a:spcPct val="50000"/>
        </a:spcBef>
        <a:spcAft>
          <a:spcPct val="0"/>
        </a:spcAft>
        <a:buChar char="»"/>
        <a:defRPr sz="12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14400" y="2057400"/>
            <a:ext cx="6934200" cy="1975926"/>
          </a:xfrm>
          <a:prstGeom prst="rect">
            <a:avLst/>
          </a:prstGeom>
          <a:noFill/>
          <a:ln w="9525" algn="ctr">
            <a:noFill/>
            <a:miter lim="800000"/>
            <a:headEnd/>
            <a:tailEnd/>
          </a:ln>
          <a:effectLst/>
        </p:spPr>
        <p:txBody>
          <a:bodyPr>
            <a:spAutoFit/>
          </a:bodyPr>
          <a:lstStyle/>
          <a:p>
            <a:pPr marL="742950" indent="-285750" algn="ctr">
              <a:buFont typeface="Wingdings" pitchFamily="2" charset="2"/>
              <a:buNone/>
              <a:defRPr/>
            </a:pPr>
            <a:r>
              <a:rPr lang="zh-CN" alt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rPr>
              <a:t>商</a:t>
            </a:r>
            <a:r>
              <a:rPr lang="zh-CN" alt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rPr>
              <a:t>城平台各系统规划</a:t>
            </a:r>
            <a:r>
              <a:rPr lang="zh-CN" alt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rPr>
              <a:t>建议</a:t>
            </a:r>
            <a:endParaRPr lang="en-US" altLang="zh-CN" sz="4400" b="1" spc="50" dirty="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endParaRPr>
          </a:p>
          <a:p>
            <a:pPr marL="742950" indent="-285750" algn="ctr">
              <a:lnSpc>
                <a:spcPct val="100000"/>
              </a:lnSpc>
              <a:spcBef>
                <a:spcPts val="600"/>
              </a:spcBef>
              <a:buFont typeface="Wingdings" pitchFamily="2" charset="2"/>
              <a:buNone/>
              <a:defRPr/>
            </a:pPr>
            <a:endPar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endParaRPr>
          </a:p>
          <a:p>
            <a:pPr marL="742950" indent="-285750" algn="ctr">
              <a:lnSpc>
                <a:spcPct val="100000"/>
              </a:lnSpc>
              <a:spcBef>
                <a:spcPts val="600"/>
              </a:spcBef>
              <a:buFont typeface="Wingdings" pitchFamily="2" charset="2"/>
              <a:buNone/>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rPr>
              <a:t>2013-6</a:t>
            </a:r>
            <a:endPar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endParaRPr>
          </a:p>
        </p:txBody>
      </p:sp>
    </p:spTree>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67944" y="2780928"/>
            <a:ext cx="4343400" cy="2082800"/>
          </a:xfrm>
          <a:prstGeom prst="rect">
            <a:avLst/>
          </a:prstGeom>
        </p:spPr>
      </p:pic>
      <p:sp>
        <p:nvSpPr>
          <p:cNvPr id="4362243" name="Rectangle 3"/>
          <p:cNvSpPr>
            <a:spLocks noGrp="1" noChangeArrowheads="1"/>
          </p:cNvSpPr>
          <p:nvPr>
            <p:ph type="title"/>
          </p:nvPr>
        </p:nvSpPr>
        <p:spPr>
          <a:xfrm>
            <a:off x="76200" y="-150780"/>
            <a:ext cx="8839200" cy="857250"/>
          </a:xfrm>
        </p:spPr>
        <p:txBody>
          <a:bodyPr/>
          <a:lstStyle/>
          <a:p>
            <a:r>
              <a:rPr lang="zh-CN" altLang="en-US" dirty="0" smtClean="0"/>
              <a:t>平台的价格体系及组</a:t>
            </a:r>
            <a:r>
              <a:rPr lang="zh-CN" altLang="en-US" dirty="0" smtClean="0"/>
              <a:t>合</a:t>
            </a:r>
            <a:r>
              <a:rPr lang="zh-CN" altLang="en-US" dirty="0" smtClean="0"/>
              <a:t>支付实现</a:t>
            </a:r>
            <a:endParaRPr lang="zh-CN" altLang="en-US" dirty="0"/>
          </a:p>
        </p:txBody>
      </p:sp>
      <p:sp>
        <p:nvSpPr>
          <p:cNvPr id="375" name="矩形 374"/>
          <p:cNvSpPr/>
          <p:nvPr/>
        </p:nvSpPr>
        <p:spPr>
          <a:xfrm>
            <a:off x="10461217" y="-114376"/>
            <a:ext cx="516129" cy="295466"/>
          </a:xfrm>
          <a:prstGeom prst="rect">
            <a:avLst/>
          </a:prstGeom>
        </p:spPr>
        <p:txBody>
          <a:bodyPr wrap="square">
            <a:spAutoFit/>
          </a:bodyPr>
          <a:lstStyle/>
          <a:p>
            <a:pPr>
              <a:buNone/>
            </a:pPr>
            <a:r>
              <a:rPr lang="en-US" altLang="zh-CN" sz="1200" b="1" dirty="0" smtClean="0">
                <a:solidFill>
                  <a:srgbClr val="FF6600"/>
                </a:solidFill>
              </a:rPr>
              <a:t>…</a:t>
            </a:r>
            <a:endParaRPr lang="zh-CN" altLang="en-US" b="1" dirty="0"/>
          </a:p>
        </p:txBody>
      </p:sp>
      <p:sp>
        <p:nvSpPr>
          <p:cNvPr id="217" name="内容占位符 2"/>
          <p:cNvSpPr>
            <a:spLocks noGrp="1"/>
          </p:cNvSpPr>
          <p:nvPr>
            <p:ph idx="1"/>
          </p:nvPr>
        </p:nvSpPr>
        <p:spPr>
          <a:xfrm>
            <a:off x="457200" y="1052736"/>
            <a:ext cx="8229600" cy="5544616"/>
          </a:xfrm>
        </p:spPr>
        <p:txBody>
          <a:bodyPr/>
          <a:lstStyle/>
          <a:p>
            <a:r>
              <a:rPr lang="zh-CN" altLang="en-US" dirty="0"/>
              <a:t>统一平台的非现金支</a:t>
            </a:r>
            <a:r>
              <a:rPr lang="zh-CN" altLang="en-US" dirty="0" smtClean="0"/>
              <a:t>付方式</a:t>
            </a:r>
            <a:endParaRPr kumimoji="1" lang="en-US" altLang="en-US" dirty="0" smtClean="0"/>
          </a:p>
          <a:p>
            <a:pPr marL="457200" lvl="1" indent="0">
              <a:buNone/>
            </a:pPr>
            <a:r>
              <a:rPr lang="zh-CN" altLang="en-US" dirty="0"/>
              <a:t>所有的积分种类（包括积分、第三方积分）按照一定的兑换比率，统一成商城币，与现金是</a:t>
            </a:r>
            <a:r>
              <a:rPr lang="en-US" altLang="zh-CN" dirty="0"/>
              <a:t>1:1</a:t>
            </a:r>
            <a:r>
              <a:rPr lang="zh-CN" altLang="en-US" dirty="0"/>
              <a:t>等值</a:t>
            </a:r>
            <a:r>
              <a:rPr lang="zh-CN" altLang="en-US" dirty="0" smtClean="0"/>
              <a:t>。</a:t>
            </a:r>
            <a:endParaRPr kumimoji="1" lang="en-US" altLang="en-US" dirty="0"/>
          </a:p>
          <a:p>
            <a:r>
              <a:rPr lang="zh-CN" altLang="en-US" dirty="0" smtClean="0"/>
              <a:t>明确商品价格体现会员差异</a:t>
            </a:r>
            <a:endParaRPr kumimoji="1" lang="en-US" altLang="zh-CN" dirty="0" smtClean="0"/>
          </a:p>
          <a:p>
            <a:pPr marL="457200" lvl="1" indent="0">
              <a:buNone/>
            </a:pPr>
            <a:r>
              <a:rPr lang="zh-CN" altLang="en-US" dirty="0"/>
              <a:t>商品的价格支持会员体系的不同价</a:t>
            </a:r>
            <a:r>
              <a:rPr lang="zh-CN" altLang="en-US" dirty="0" smtClean="0"/>
              <a:t>格</a:t>
            </a:r>
            <a:endParaRPr lang="en-US" altLang="zh-CN" dirty="0" smtClean="0"/>
          </a:p>
          <a:p>
            <a:pPr marL="457200" lvl="1" indent="0">
              <a:buNone/>
            </a:pPr>
            <a:endParaRPr kumimoji="1" lang="en-US" altLang="zh-CN" dirty="0" smtClean="0"/>
          </a:p>
          <a:p>
            <a:pPr marL="457200" lvl="1" indent="0">
              <a:buNone/>
            </a:pPr>
            <a:endParaRPr kumimoji="1" lang="en-US" altLang="zh-CN" dirty="0"/>
          </a:p>
          <a:p>
            <a:pPr marL="457200" lvl="1" indent="0">
              <a:buNone/>
            </a:pPr>
            <a:endParaRPr kumimoji="1" lang="en-US" altLang="zh-CN" dirty="0"/>
          </a:p>
          <a:p>
            <a:r>
              <a:rPr lang="zh-CN" altLang="en-US" dirty="0"/>
              <a:t>明确组合支付定义</a:t>
            </a:r>
            <a:endParaRPr kumimoji="1" lang="en-US" altLang="zh-CN" dirty="0"/>
          </a:p>
          <a:p>
            <a:pPr marL="457200" lvl="1" indent="0">
              <a:buNone/>
            </a:pPr>
            <a:r>
              <a:rPr lang="zh-CN" altLang="en-US" dirty="0"/>
              <a:t>组合支付定义为：现金 </a:t>
            </a:r>
            <a:r>
              <a:rPr lang="en-US" altLang="zh-CN" dirty="0"/>
              <a:t>+ </a:t>
            </a:r>
            <a:r>
              <a:rPr lang="zh-CN" altLang="en-US" dirty="0"/>
              <a:t>商城币，其中业务平台可以根据运营需求灵活配置两者支付比例</a:t>
            </a:r>
            <a:r>
              <a:rPr lang="zh-CN" altLang="en-US" dirty="0" smtClean="0"/>
              <a:t>。</a:t>
            </a:r>
            <a:endParaRPr kumimoji="1" lang="zh-CN" altLang="en-US" dirty="0"/>
          </a:p>
        </p:txBody>
      </p:sp>
    </p:spTree>
    <p:extLst>
      <p:ext uri="{BB962C8B-B14F-4D97-AF65-F5344CB8AC3E}">
        <p14:creationId xmlns:p14="http://schemas.microsoft.com/office/powerpoint/2010/main" val="3307411629"/>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43" name="Rectangle 3"/>
          <p:cNvSpPr>
            <a:spLocks noGrp="1" noChangeArrowheads="1"/>
          </p:cNvSpPr>
          <p:nvPr>
            <p:ph type="title"/>
          </p:nvPr>
        </p:nvSpPr>
        <p:spPr>
          <a:xfrm>
            <a:off x="76200" y="-150780"/>
            <a:ext cx="8839200" cy="857250"/>
          </a:xfrm>
        </p:spPr>
        <p:txBody>
          <a:bodyPr/>
          <a:lstStyle/>
          <a:p>
            <a:r>
              <a:rPr lang="zh-CN" altLang="en-US" dirty="0" smtClean="0"/>
              <a:t>购物车支付方式要求</a:t>
            </a:r>
            <a:endParaRPr lang="zh-CN" altLang="en-US" dirty="0"/>
          </a:p>
        </p:txBody>
      </p:sp>
      <p:sp>
        <p:nvSpPr>
          <p:cNvPr id="375" name="矩形 374"/>
          <p:cNvSpPr/>
          <p:nvPr/>
        </p:nvSpPr>
        <p:spPr>
          <a:xfrm>
            <a:off x="10461217" y="-114376"/>
            <a:ext cx="516129" cy="295466"/>
          </a:xfrm>
          <a:prstGeom prst="rect">
            <a:avLst/>
          </a:prstGeom>
        </p:spPr>
        <p:txBody>
          <a:bodyPr wrap="square">
            <a:spAutoFit/>
          </a:bodyPr>
          <a:lstStyle/>
          <a:p>
            <a:pPr>
              <a:buNone/>
            </a:pPr>
            <a:r>
              <a:rPr lang="en-US" altLang="zh-CN" sz="1200" b="1" dirty="0" smtClean="0">
                <a:solidFill>
                  <a:srgbClr val="FF6600"/>
                </a:solidFill>
              </a:rPr>
              <a:t>…</a:t>
            </a:r>
            <a:endParaRPr lang="zh-CN" altLang="en-US" b="1" dirty="0"/>
          </a:p>
        </p:txBody>
      </p:sp>
      <p:sp>
        <p:nvSpPr>
          <p:cNvPr id="217" name="内容占位符 2"/>
          <p:cNvSpPr>
            <a:spLocks noGrp="1"/>
          </p:cNvSpPr>
          <p:nvPr>
            <p:ph idx="1"/>
          </p:nvPr>
        </p:nvSpPr>
        <p:spPr>
          <a:xfrm>
            <a:off x="457200" y="1052736"/>
            <a:ext cx="8229600" cy="5544616"/>
          </a:xfrm>
        </p:spPr>
        <p:txBody>
          <a:bodyPr/>
          <a:lstStyle/>
          <a:p>
            <a:r>
              <a:rPr lang="zh-CN" altLang="en-US" dirty="0"/>
              <a:t>明确购物车的支</a:t>
            </a:r>
            <a:r>
              <a:rPr lang="zh-CN" altLang="en-US" dirty="0" smtClean="0"/>
              <a:t>付方式</a:t>
            </a:r>
            <a:endParaRPr lang="en-US" altLang="zh-CN" dirty="0" smtClean="0"/>
          </a:p>
          <a:p>
            <a:pPr lvl="1">
              <a:buFont typeface="Wingdings" charset="2"/>
              <a:buChar char="Ø"/>
            </a:pPr>
            <a:r>
              <a:rPr lang="zh-CN" altLang="en-US" b="1" dirty="0" smtClean="0"/>
              <a:t>无购物车情况</a:t>
            </a:r>
            <a:r>
              <a:rPr lang="zh-CN" altLang="en-US" b="1" dirty="0"/>
              <a:t>：</a:t>
            </a:r>
          </a:p>
          <a:p>
            <a:pPr marL="457200" lvl="1" indent="0">
              <a:buNone/>
            </a:pPr>
            <a:r>
              <a:rPr lang="zh-CN" altLang="en-US" dirty="0"/>
              <a:t>    固定营销业务，如团购、抢购、竞拍、秒杀等，不执行购物车流程。</a:t>
            </a:r>
          </a:p>
          <a:p>
            <a:pPr lvl="1">
              <a:buFont typeface="Wingdings" charset="2"/>
              <a:buChar char="Ø"/>
            </a:pPr>
            <a:r>
              <a:rPr lang="zh-CN" altLang="en-US" b="1" dirty="0"/>
              <a:t>有购物车情况</a:t>
            </a:r>
            <a:r>
              <a:rPr lang="zh-CN" altLang="en-US" dirty="0"/>
              <a:t>：</a:t>
            </a:r>
          </a:p>
          <a:p>
            <a:pPr marL="457200" lvl="1" indent="0">
              <a:buNone/>
            </a:pPr>
            <a:r>
              <a:rPr lang="zh-CN" altLang="en-US" dirty="0"/>
              <a:t>    购物车支持多商户多商品的组合支付，并区分业务订单和支付订单。</a:t>
            </a:r>
          </a:p>
          <a:p>
            <a:pPr marL="457200" lvl="1" indent="0">
              <a:buNone/>
            </a:pPr>
            <a:r>
              <a:rPr lang="zh-CN" altLang="en-US" dirty="0"/>
              <a:t>    商城币分摊到具体商户，由系统根据配置比例自动完成，形成相应的支付订单。</a:t>
            </a:r>
            <a:endParaRPr lang="en-US" altLang="en-US" dirty="0"/>
          </a:p>
        </p:txBody>
      </p:sp>
    </p:spTree>
    <p:extLst>
      <p:ext uri="{BB962C8B-B14F-4D97-AF65-F5344CB8AC3E}">
        <p14:creationId xmlns:p14="http://schemas.microsoft.com/office/powerpoint/2010/main" val="4147788351"/>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5"/>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 name="Text Box 14"/>
          <p:cNvSpPr txBox="1">
            <a:spLocks noChangeArrowheads="1"/>
          </p:cNvSpPr>
          <p:nvPr/>
        </p:nvSpPr>
        <p:spPr bwMode="auto">
          <a:xfrm>
            <a:off x="3336925" y="3209925"/>
            <a:ext cx="2884488" cy="523875"/>
          </a:xfrm>
          <a:prstGeom prst="rect">
            <a:avLst/>
          </a:prstGeom>
          <a:noFill/>
          <a:ln w="9525" algn="ctr">
            <a:noFill/>
            <a:miter lim="800000"/>
            <a:headEnd/>
            <a:tailEnd/>
          </a:ln>
          <a:effectLst>
            <a:outerShdw dist="17961" dir="2700000" algn="ctr" rotWithShape="0">
              <a:schemeClr val="bg1"/>
            </a:outerShdw>
          </a:effectLst>
        </p:spPr>
        <p:txBody>
          <a:bodyPr>
            <a:spAutoFit/>
          </a:bodyPr>
          <a:lstStyle/>
          <a:p>
            <a:pPr>
              <a:lnSpc>
                <a:spcPct val="100000"/>
              </a:lnSpc>
              <a:spcBef>
                <a:spcPct val="0"/>
              </a:spcBef>
              <a:buClrTx/>
              <a:buSzTx/>
              <a:buFontTx/>
              <a:buNone/>
              <a:defRPr/>
            </a:pPr>
            <a:r>
              <a:rPr lang="en-US" altLang="zh-CN" sz="2800" b="1" dirty="0">
                <a:effectLst>
                  <a:outerShdw blurRad="38100" dist="38100" dir="2700000" algn="tl">
                    <a:srgbClr val="C0C0C0"/>
                  </a:outerShdw>
                </a:effectLst>
              </a:rPr>
              <a:t>Thank You!</a:t>
            </a:r>
            <a:endParaRPr lang="zh-CN" altLang="en-US" sz="900" b="1" dirty="0">
              <a:effectLst>
                <a:outerShdw blurRad="38100" dist="38100" dir="2700000" algn="tl">
                  <a:srgbClr val="C0C0C0"/>
                </a:outerShdw>
              </a:effectLst>
            </a:endParaRPr>
          </a:p>
        </p:txBody>
      </p:sp>
    </p:spTree>
    <p:extLst>
      <p:ext uri="{BB962C8B-B14F-4D97-AF65-F5344CB8AC3E}">
        <p14:creationId xmlns:p14="http://schemas.microsoft.com/office/powerpoint/2010/main" val="2798171203"/>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9" name="标题 1"/>
          <p:cNvSpPr>
            <a:spLocks noGrp="1"/>
          </p:cNvSpPr>
          <p:nvPr>
            <p:ph type="title"/>
          </p:nvPr>
        </p:nvSpPr>
        <p:spPr>
          <a:xfrm>
            <a:off x="485775" y="274638"/>
            <a:ext cx="8229600" cy="706437"/>
          </a:xfrm>
        </p:spPr>
        <p:txBody>
          <a:bodyPr/>
          <a:lstStyle/>
          <a:p>
            <a:r>
              <a:rPr lang="zh-CN" altLang="en-US" dirty="0" smtClean="0"/>
              <a:t>电商各系统规划</a:t>
            </a:r>
          </a:p>
        </p:txBody>
      </p:sp>
      <p:sp>
        <p:nvSpPr>
          <p:cNvPr id="12" name="矩形 11"/>
          <p:cNvSpPr/>
          <p:nvPr/>
        </p:nvSpPr>
        <p:spPr>
          <a:xfrm>
            <a:off x="611560" y="1772816"/>
            <a:ext cx="7200800" cy="1759456"/>
          </a:xfrm>
          <a:prstGeom prst="rect">
            <a:avLst/>
          </a:prstGeom>
        </p:spPr>
        <p:txBody>
          <a:bodyPr wrap="square">
            <a:spAutoFit/>
          </a:bodyPr>
          <a:lstStyle/>
          <a:p>
            <a:pPr marL="342900" indent="-342900">
              <a:lnSpc>
                <a:spcPct val="150000"/>
              </a:lnSpc>
              <a:buClr>
                <a:schemeClr val="bg2">
                  <a:lumMod val="75000"/>
                </a:schemeClr>
              </a:buClr>
              <a:buFont typeface="Wingdings" pitchFamily="2" charset="2"/>
              <a:buChar char="Ø"/>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理清电商</a:t>
            </a:r>
            <a:r>
              <a:rPr lang="zh-CN" altLang="en-US" sz="2000" dirty="0" smtClean="0">
                <a:latin typeface="微软雅黑" pitchFamily="34" charset="-122"/>
                <a:ea typeface="微软雅黑" pitchFamily="34" charset="-122"/>
              </a:rPr>
              <a:t>新平台各系统之间的关系</a:t>
            </a:r>
            <a:endParaRPr lang="en-US" altLang="zh-CN" sz="2000" dirty="0" smtClean="0">
              <a:latin typeface="微软雅黑" pitchFamily="34" charset="-122"/>
              <a:ea typeface="微软雅黑" pitchFamily="34" charset="-122"/>
            </a:endParaRPr>
          </a:p>
          <a:p>
            <a:pPr marL="342900" indent="-342900">
              <a:lnSpc>
                <a:spcPct val="150000"/>
              </a:lnSpc>
              <a:buClr>
                <a:schemeClr val="bg2">
                  <a:lumMod val="75000"/>
                </a:schemeClr>
              </a:buClr>
              <a:buFont typeface="Wingdings" pitchFamily="2" charset="2"/>
              <a:buChar char="Ø"/>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统一支付、</a:t>
            </a:r>
            <a:r>
              <a:rPr lang="zh-CN" altLang="en-US" sz="2000" dirty="0" smtClean="0">
                <a:latin typeface="微软雅黑" pitchFamily="34" charset="-122"/>
                <a:ea typeface="微软雅黑" pitchFamily="34" charset="-122"/>
              </a:rPr>
              <a:t>清结算相关系统如何更</a:t>
            </a:r>
            <a:r>
              <a:rPr lang="zh-CN" altLang="en-US" sz="2000" dirty="0" smtClean="0">
                <a:latin typeface="微软雅黑" pitchFamily="34" charset="-122"/>
                <a:ea typeface="微软雅黑" pitchFamily="34" charset="-122"/>
              </a:rPr>
              <a:t>好的为业务服务</a:t>
            </a:r>
            <a:endParaRPr lang="en-US" altLang="zh-CN" sz="2000" dirty="0" smtClean="0">
              <a:latin typeface="微软雅黑" pitchFamily="34" charset="-122"/>
              <a:ea typeface="微软雅黑" pitchFamily="34" charset="-122"/>
            </a:endParaRPr>
          </a:p>
          <a:p>
            <a:pPr marL="342900" indent="-342900">
              <a:lnSpc>
                <a:spcPct val="150000"/>
              </a:lnSpc>
              <a:buClr>
                <a:schemeClr val="bg2">
                  <a:lumMod val="75000"/>
                </a:schemeClr>
              </a:buClr>
              <a:buFont typeface="Wingdings" pitchFamily="2" charset="2"/>
              <a:buChar char="Ø"/>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各系统之间如何配合，全面支撑平台运营的灵活需求</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916299414"/>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6781800" cy="533400"/>
          </a:xfrm>
        </p:spPr>
        <p:txBody>
          <a:bodyPr/>
          <a:lstStyle/>
          <a:p>
            <a:r>
              <a:rPr lang="zh-CN" altLang="en-US" dirty="0" smtClean="0"/>
              <a:t>平台原则</a:t>
            </a:r>
            <a:endParaRPr lang="zh-CN" altLang="en-US" dirty="0"/>
          </a:p>
        </p:txBody>
      </p:sp>
      <p:sp>
        <p:nvSpPr>
          <p:cNvPr id="17" name="矩形 16"/>
          <p:cNvSpPr/>
          <p:nvPr/>
        </p:nvSpPr>
        <p:spPr>
          <a:xfrm>
            <a:off x="899592" y="1412776"/>
            <a:ext cx="7128792" cy="4235006"/>
          </a:xfrm>
          <a:prstGeom prst="rect">
            <a:avLst/>
          </a:prstGeom>
          <a:ln>
            <a:prstDash val="sysDot"/>
          </a:ln>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eaLnBrk="0" hangingPunct="0">
              <a:buClr>
                <a:srgbClr val="003399"/>
              </a:buClr>
              <a:buFont typeface="Wingdings" pitchFamily="2" charset="2"/>
              <a:buChar char="n"/>
              <a:defRPr/>
            </a:pPr>
            <a:r>
              <a:rPr kumimoji="1" lang="zh-CN" altLang="en-US" sz="2400" b="1" dirty="0">
                <a:solidFill>
                  <a:srgbClr val="3760AB"/>
                </a:solidFill>
                <a:latin typeface="华文细黑" pitchFamily="2" charset="-122"/>
                <a:ea typeface="华文细黑" pitchFamily="2" charset="-122"/>
              </a:rPr>
              <a:t>各模块之间“低耦合，高内聚”</a:t>
            </a:r>
            <a:endParaRPr kumimoji="1" lang="en-US" altLang="zh-CN" sz="2400" b="1" dirty="0">
              <a:solidFill>
                <a:srgbClr val="3760AB"/>
              </a:solidFill>
              <a:latin typeface="华文细黑" pitchFamily="2" charset="-122"/>
              <a:ea typeface="华文细黑" pitchFamily="2" charset="-122"/>
            </a:endParaRPr>
          </a:p>
          <a:p>
            <a:pPr lvl="1">
              <a:lnSpc>
                <a:spcPct val="150000"/>
              </a:lnSpc>
              <a:buClr>
                <a:schemeClr val="bg2">
                  <a:lumMod val="75000"/>
                </a:schemeClr>
              </a:buClr>
              <a:buNone/>
              <a:defRPr/>
            </a:pPr>
            <a:r>
              <a:rPr lang="zh-CN" altLang="en-US" sz="1800" dirty="0" smtClean="0">
                <a:latin typeface="微软雅黑" pitchFamily="34" charset="-122"/>
                <a:ea typeface="微软雅黑" pitchFamily="34" charset="-122"/>
              </a:rPr>
              <a:t>根据职责不同和通用性不同划归不同的子系统。</a:t>
            </a:r>
            <a:endParaRPr lang="en-US" altLang="zh-CN" sz="1800" dirty="0" smtClean="0">
              <a:latin typeface="微软雅黑" pitchFamily="34" charset="-122"/>
              <a:ea typeface="微软雅黑" pitchFamily="34" charset="-122"/>
            </a:endParaRPr>
          </a:p>
          <a:p>
            <a:pPr marL="342900" indent="-342900" eaLnBrk="0" hangingPunct="0">
              <a:buClr>
                <a:srgbClr val="003399"/>
              </a:buClr>
              <a:buFont typeface="Wingdings" pitchFamily="2" charset="2"/>
              <a:buChar char="n"/>
              <a:defRPr/>
            </a:pPr>
            <a:r>
              <a:rPr kumimoji="1" lang="zh-CN" altLang="en-US" sz="2400" b="1" dirty="0" smtClean="0">
                <a:solidFill>
                  <a:srgbClr val="3760AB"/>
                </a:solidFill>
                <a:latin typeface="华文细黑" pitchFamily="2" charset="-122"/>
                <a:ea typeface="华文细黑" pitchFamily="2" charset="-122"/>
              </a:rPr>
              <a:t>以业务平台为主导</a:t>
            </a:r>
            <a:r>
              <a:rPr kumimoji="1" lang="zh-CN" altLang="en-US" sz="2400" b="1" dirty="0">
                <a:solidFill>
                  <a:srgbClr val="3760AB"/>
                </a:solidFill>
                <a:latin typeface="华文细黑" pitchFamily="2" charset="-122"/>
                <a:ea typeface="华文细黑" pitchFamily="2" charset="-122"/>
              </a:rPr>
              <a:t>，</a:t>
            </a:r>
            <a:r>
              <a:rPr kumimoji="1" lang="zh-CN" altLang="en-US" sz="2400" b="1" dirty="0" smtClean="0">
                <a:solidFill>
                  <a:srgbClr val="3760AB"/>
                </a:solidFill>
                <a:latin typeface="华文细黑" pitchFamily="2" charset="-122"/>
                <a:ea typeface="华文细黑" pitchFamily="2" charset="-122"/>
              </a:rPr>
              <a:t>各能力系统均为支撑原则</a:t>
            </a:r>
            <a:endParaRPr kumimoji="1" lang="zh-CN" altLang="en-US" sz="2400" b="1" dirty="0">
              <a:solidFill>
                <a:srgbClr val="3760AB"/>
              </a:solidFill>
              <a:latin typeface="华文细黑" pitchFamily="2" charset="-122"/>
              <a:ea typeface="华文细黑" pitchFamily="2" charset="-122"/>
            </a:endParaRPr>
          </a:p>
          <a:p>
            <a:pPr lvl="1" eaLnBrk="0" hangingPunct="0">
              <a:lnSpc>
                <a:spcPct val="150000"/>
              </a:lnSpc>
              <a:buClr>
                <a:schemeClr val="bg2">
                  <a:lumMod val="75000"/>
                </a:schemeClr>
              </a:buClr>
              <a:buNone/>
              <a:defRPr/>
            </a:pPr>
            <a:r>
              <a:rPr lang="zh-CN" altLang="en-US" dirty="0" smtClean="0">
                <a:latin typeface="微软雅黑" pitchFamily="34" charset="-122"/>
                <a:ea typeface="微软雅黑" pitchFamily="34" charset="-122"/>
              </a:rPr>
              <a:t>统一支付、清结算、码平台等各能力系统的定位应以全面支撑业务平台为原则，涉及商品、商品定价及商户结算应以业务平台信息为准；</a:t>
            </a:r>
            <a:endParaRPr lang="en-US" altLang="zh-CN" dirty="0">
              <a:latin typeface="微软雅黑" pitchFamily="34" charset="-122"/>
              <a:ea typeface="微软雅黑" pitchFamily="34" charset="-122"/>
            </a:endParaRPr>
          </a:p>
          <a:p>
            <a:pPr marL="342900" indent="-342900" eaLnBrk="0" hangingPunct="0">
              <a:buClr>
                <a:srgbClr val="003399"/>
              </a:buClr>
              <a:buFont typeface="Wingdings" pitchFamily="2" charset="2"/>
              <a:buChar char="n"/>
              <a:defRPr/>
            </a:pPr>
            <a:r>
              <a:rPr kumimoji="1" lang="zh-CN" altLang="en-US" sz="2400" b="1" dirty="0">
                <a:solidFill>
                  <a:srgbClr val="3760AB"/>
                </a:solidFill>
                <a:latin typeface="华文细黑" pitchFamily="2" charset="-122"/>
                <a:ea typeface="华文细黑" pitchFamily="2" charset="-122"/>
              </a:rPr>
              <a:t>全面支撑平台运营的灵活性需求</a:t>
            </a:r>
          </a:p>
          <a:p>
            <a:pPr lvl="1" eaLnBrk="0" hangingPunct="0">
              <a:lnSpc>
                <a:spcPct val="150000"/>
              </a:lnSpc>
              <a:buClr>
                <a:schemeClr val="bg2">
                  <a:lumMod val="75000"/>
                </a:schemeClr>
              </a:buClr>
              <a:buNone/>
              <a:defRPr/>
            </a:pPr>
            <a:r>
              <a:rPr lang="zh-CN" altLang="en-US" dirty="0" smtClean="0">
                <a:latin typeface="微软雅黑" pitchFamily="34" charset="-122"/>
                <a:ea typeface="微软雅黑" pitchFamily="34" charset="-122"/>
              </a:rPr>
              <a:t>统一支付、清结算、码平台等各能力系统应能灵活支持业务平台的各类营销活动的多样需求。</a:t>
            </a:r>
            <a:endParaRPr lang="en-US" altLang="zh-CN" dirty="0" smtClean="0">
              <a:latin typeface="微软雅黑" pitchFamily="34" charset="-122"/>
              <a:ea typeface="微软雅黑" pitchFamily="34" charset="-122"/>
            </a:endParaRPr>
          </a:p>
          <a:p>
            <a:pPr lvl="1">
              <a:lnSpc>
                <a:spcPct val="100000"/>
              </a:lnSpc>
              <a:buClr>
                <a:schemeClr val="bg2">
                  <a:lumMod val="75000"/>
                </a:schemeClr>
              </a:buClr>
              <a:buNone/>
              <a:defRPr/>
            </a:pPr>
            <a:endParaRPr lang="zh-CN" altLang="en-US" sz="1200" dirty="0">
              <a:latin typeface="微软雅黑" pitchFamily="34" charset="-122"/>
              <a:ea typeface="微软雅黑" pitchFamily="34" charset="-122"/>
            </a:endParaRPr>
          </a:p>
        </p:txBody>
      </p:sp>
    </p:spTree>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电商平台各系统架构示意图.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089913"/>
            <a:ext cx="8496944" cy="5579447"/>
          </a:xfrm>
          <a:prstGeom prst="rect">
            <a:avLst/>
          </a:prstGeom>
        </p:spPr>
      </p:pic>
      <p:sp>
        <p:nvSpPr>
          <p:cNvPr id="2" name="标题 1"/>
          <p:cNvSpPr>
            <a:spLocks noGrp="1"/>
          </p:cNvSpPr>
          <p:nvPr>
            <p:ph type="title"/>
          </p:nvPr>
        </p:nvSpPr>
        <p:spPr>
          <a:xfrm>
            <a:off x="381000" y="152400"/>
            <a:ext cx="7620000" cy="533400"/>
          </a:xfrm>
        </p:spPr>
        <p:txBody>
          <a:bodyPr/>
          <a:lstStyle/>
          <a:p>
            <a:r>
              <a:rPr lang="zh-CN" altLang="en-US" dirty="0" smtClean="0"/>
              <a:t>系统架构</a:t>
            </a:r>
            <a:endParaRPr lang="zh-CN" altLang="en-US" dirty="0"/>
          </a:p>
        </p:txBody>
      </p:sp>
      <p:sp>
        <p:nvSpPr>
          <p:cNvPr id="5" name="矩形 4"/>
          <p:cNvSpPr/>
          <p:nvPr/>
        </p:nvSpPr>
        <p:spPr>
          <a:xfrm>
            <a:off x="251520" y="6021288"/>
            <a:ext cx="2088232" cy="629916"/>
          </a:xfrm>
          <a:prstGeom prst="rect">
            <a:avLst/>
          </a:prstGeom>
        </p:spPr>
        <p:txBody>
          <a:bodyPr wrap="square">
            <a:spAutoFit/>
          </a:bodyPr>
          <a:lstStyle/>
          <a:p>
            <a:pPr>
              <a:buNone/>
            </a:pPr>
            <a:r>
              <a:rPr lang="zh-CN" altLang="en-US" dirty="0" smtClean="0">
                <a:latin typeface="微软雅黑" pitchFamily="34" charset="-122"/>
                <a:ea typeface="微软雅黑" pitchFamily="34" charset="-122"/>
              </a:rPr>
              <a:t>注：</a:t>
            </a:r>
            <a:r>
              <a:rPr lang="zh-CN" altLang="en-US" dirty="0">
                <a:latin typeface="微软雅黑" pitchFamily="34" charset="-122"/>
                <a:ea typeface="微软雅黑" pitchFamily="34" charset="-122"/>
              </a:rPr>
              <a:t>业务平台</a:t>
            </a:r>
            <a:r>
              <a:rPr lang="zh-CN" altLang="en-US" dirty="0" smtClean="0">
                <a:latin typeface="微软雅黑" pitchFamily="34" charset="-122"/>
                <a:ea typeface="微软雅黑" pitchFamily="34" charset="-122"/>
              </a:rPr>
              <a:t>生成</a:t>
            </a:r>
            <a:r>
              <a:rPr lang="zh-CN" altLang="en-US" dirty="0" smtClean="0">
                <a:latin typeface="微软雅黑" pitchFamily="34" charset="-122"/>
                <a:ea typeface="微软雅黑" pitchFamily="34" charset="-122"/>
              </a:rPr>
              <a:t>的</a:t>
            </a:r>
            <a:r>
              <a:rPr lang="zh-CN" altLang="en-US" dirty="0" smtClean="0">
                <a:latin typeface="微软雅黑" pitchFamily="34" charset="-122"/>
                <a:ea typeface="微软雅黑" pitchFamily="34" charset="-122"/>
              </a:rPr>
              <a:t>订</a:t>
            </a:r>
            <a:r>
              <a:rPr lang="zh-CN" altLang="en-US" dirty="0" smtClean="0">
                <a:latin typeface="微软雅黑" pitchFamily="34" charset="-122"/>
                <a:ea typeface="微软雅黑" pitchFamily="34" charset="-122"/>
              </a:rPr>
              <a:t>单中带有</a:t>
            </a:r>
            <a:r>
              <a:rPr lang="zh-CN" altLang="en-US" dirty="0" smtClean="0">
                <a:solidFill>
                  <a:srgbClr val="800000"/>
                </a:solidFill>
                <a:latin typeface="微软雅黑" pitchFamily="34" charset="-122"/>
                <a:ea typeface="微软雅黑" pitchFamily="34" charset="-122"/>
              </a:rPr>
              <a:t>结</a:t>
            </a:r>
            <a:r>
              <a:rPr lang="zh-CN" altLang="en-US" dirty="0" smtClean="0">
                <a:solidFill>
                  <a:srgbClr val="800000"/>
                </a:solidFill>
                <a:latin typeface="微软雅黑" pitchFamily="34" charset="-122"/>
                <a:ea typeface="微软雅黑" pitchFamily="34" charset="-122"/>
              </a:rPr>
              <a:t>算信息</a:t>
            </a:r>
            <a:endParaRPr lang="zh-CN" altLang="en-US" dirty="0">
              <a:solidFill>
                <a:srgbClr val="800000"/>
              </a:solidFill>
            </a:endParaRPr>
          </a:p>
        </p:txBody>
      </p:sp>
      <p:sp>
        <p:nvSpPr>
          <p:cNvPr id="6" name="矩形 5"/>
          <p:cNvSpPr/>
          <p:nvPr/>
        </p:nvSpPr>
        <p:spPr>
          <a:xfrm>
            <a:off x="6588224" y="1772816"/>
            <a:ext cx="2160240" cy="629916"/>
          </a:xfrm>
          <a:prstGeom prst="rect">
            <a:avLst/>
          </a:prstGeom>
        </p:spPr>
        <p:txBody>
          <a:bodyPr wrap="square">
            <a:spAutoFit/>
          </a:bodyPr>
          <a:lstStyle/>
          <a:p>
            <a:pPr>
              <a:buNone/>
            </a:pP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营销系统负责</a:t>
            </a:r>
            <a:r>
              <a:rPr lang="zh-CN" altLang="en-US" dirty="0" smtClean="0">
                <a:solidFill>
                  <a:srgbClr val="800000"/>
                </a:solidFill>
                <a:latin typeface="微软雅黑" pitchFamily="34" charset="-122"/>
                <a:ea typeface="微软雅黑" pitchFamily="34" charset="-122"/>
              </a:rPr>
              <a:t>营销活动和</a:t>
            </a:r>
            <a:r>
              <a:rPr lang="zh-CN" altLang="en-US" dirty="0" smtClean="0">
                <a:solidFill>
                  <a:srgbClr val="800000"/>
                </a:solidFill>
                <a:latin typeface="微软雅黑" pitchFamily="34" charset="-122"/>
                <a:ea typeface="微软雅黑" pitchFamily="34" charset="-122"/>
              </a:rPr>
              <a:t>营销</a:t>
            </a:r>
            <a:r>
              <a:rPr lang="zh-CN" altLang="en-US" dirty="0">
                <a:solidFill>
                  <a:srgbClr val="800000"/>
                </a:solidFill>
                <a:latin typeface="微软雅黑" pitchFamily="34" charset="-122"/>
                <a:ea typeface="微软雅黑" pitchFamily="34" charset="-122"/>
              </a:rPr>
              <a:t>成本</a:t>
            </a:r>
            <a:r>
              <a:rPr lang="zh-CN" altLang="en-US" dirty="0" smtClean="0">
                <a:latin typeface="微软雅黑" pitchFamily="34" charset="-122"/>
                <a:ea typeface="微软雅黑" pitchFamily="34" charset="-122"/>
              </a:rPr>
              <a:t>的管理。</a:t>
            </a:r>
            <a:endParaRPr lang="zh-CN" altLang="en-US" dirty="0"/>
          </a:p>
        </p:txBody>
      </p:sp>
    </p:spTree>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6781800" cy="533400"/>
          </a:xfrm>
        </p:spPr>
        <p:txBody>
          <a:bodyPr/>
          <a:lstStyle/>
          <a:p>
            <a:r>
              <a:rPr lang="zh-CN" altLang="en-US" dirty="0"/>
              <a:t>各系统的职责定位</a:t>
            </a:r>
          </a:p>
        </p:txBody>
      </p:sp>
      <p:sp>
        <p:nvSpPr>
          <p:cNvPr id="150" name="Text Box 5"/>
          <p:cNvSpPr txBox="1">
            <a:spLocks noChangeArrowheads="1"/>
          </p:cNvSpPr>
          <p:nvPr/>
        </p:nvSpPr>
        <p:spPr bwMode="auto">
          <a:xfrm>
            <a:off x="651637" y="2740968"/>
            <a:ext cx="1468217" cy="760040"/>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0" hangingPunct="0">
              <a:buNone/>
            </a:pPr>
            <a:r>
              <a:rPr lang="zh-CN" altLang="en-US" sz="1800" b="1" dirty="0" smtClean="0">
                <a:solidFill>
                  <a:srgbClr val="262165"/>
                </a:solidFill>
              </a:rPr>
              <a:t>合同管理系统</a:t>
            </a:r>
            <a:endParaRPr lang="en-US" altLang="zh-CN" sz="1800" b="1" dirty="0">
              <a:solidFill>
                <a:srgbClr val="262165"/>
              </a:solidFill>
            </a:endParaRPr>
          </a:p>
        </p:txBody>
      </p:sp>
      <p:sp>
        <p:nvSpPr>
          <p:cNvPr id="151" name="Text Box 5"/>
          <p:cNvSpPr txBox="1">
            <a:spLocks noChangeArrowheads="1"/>
          </p:cNvSpPr>
          <p:nvPr/>
        </p:nvSpPr>
        <p:spPr bwMode="auto">
          <a:xfrm>
            <a:off x="642392" y="1648494"/>
            <a:ext cx="1468217" cy="988186"/>
          </a:xfrm>
          <a:prstGeom prst="rect">
            <a:avLst/>
          </a:prstGeom>
          <a:solidFill>
            <a:srgbClr val="47B5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auto">
              <a:spcBef>
                <a:spcPts val="0"/>
              </a:spcBef>
              <a:spcAft>
                <a:spcPts val="0"/>
              </a:spcAft>
              <a:buNone/>
              <a:defRPr/>
            </a:pPr>
            <a:r>
              <a:rPr lang="zh-CN" altLang="en-US" sz="1800" b="1" dirty="0" smtClean="0">
                <a:solidFill>
                  <a:srgbClr val="262165"/>
                </a:solidFill>
              </a:rPr>
              <a:t>业务平台</a:t>
            </a:r>
            <a:endParaRPr lang="zh-CN" altLang="en-US" sz="1800" b="1" dirty="0">
              <a:solidFill>
                <a:srgbClr val="262165"/>
              </a:solidFill>
            </a:endParaRPr>
          </a:p>
        </p:txBody>
      </p:sp>
      <p:sp>
        <p:nvSpPr>
          <p:cNvPr id="153" name="矩形 12"/>
          <p:cNvSpPr>
            <a:spLocks noChangeArrowheads="1"/>
          </p:cNvSpPr>
          <p:nvPr/>
        </p:nvSpPr>
        <p:spPr bwMode="auto">
          <a:xfrm>
            <a:off x="2277480" y="2740968"/>
            <a:ext cx="6224269" cy="760040"/>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155" name="矩形 12"/>
          <p:cNvSpPr>
            <a:spLocks noChangeArrowheads="1"/>
          </p:cNvSpPr>
          <p:nvPr/>
        </p:nvSpPr>
        <p:spPr bwMode="auto">
          <a:xfrm>
            <a:off x="2252502" y="1651913"/>
            <a:ext cx="6238489" cy="984999"/>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dirty="0">
              <a:latin typeface="华文细黑" pitchFamily="2" charset="-122"/>
              <a:ea typeface="华文细黑" pitchFamily="2" charset="-122"/>
            </a:endParaRPr>
          </a:p>
        </p:txBody>
      </p:sp>
      <p:sp>
        <p:nvSpPr>
          <p:cNvPr id="158" name="矩形 157"/>
          <p:cNvSpPr/>
          <p:nvPr/>
        </p:nvSpPr>
        <p:spPr>
          <a:xfrm>
            <a:off x="2396504" y="1790972"/>
            <a:ext cx="6019800"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负责</a:t>
            </a:r>
            <a:r>
              <a:rPr lang="en-US" altLang="zh-CN" dirty="0" smtClean="0">
                <a:latin typeface="微软雅黑" pitchFamily="34" charset="-122"/>
                <a:ea typeface="微软雅黑" pitchFamily="34" charset="-122"/>
              </a:rPr>
              <a:t>B2C</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O2O</a:t>
            </a:r>
            <a:r>
              <a:rPr lang="zh-CN" altLang="en-US" dirty="0" smtClean="0">
                <a:latin typeface="微软雅黑" pitchFamily="34" charset="-122"/>
                <a:ea typeface="微软雅黑" pitchFamily="34" charset="-122"/>
              </a:rPr>
              <a:t>等各类电商业务的支撑，</a:t>
            </a:r>
            <a:r>
              <a:rPr lang="zh-CN" altLang="en-US" dirty="0" smtClean="0">
                <a:latin typeface="微软雅黑" pitchFamily="34" charset="-122"/>
                <a:ea typeface="微软雅黑" pitchFamily="34" charset="-122"/>
              </a:rPr>
              <a:t>对平台运营的</a:t>
            </a:r>
            <a:r>
              <a:rPr lang="zh-CN" altLang="en-US" dirty="0" smtClean="0">
                <a:latin typeface="微软雅黑" pitchFamily="34" charset="-122"/>
                <a:ea typeface="微软雅黑" pitchFamily="34" charset="-122"/>
              </a:rPr>
              <a:t>各类</a:t>
            </a:r>
            <a:r>
              <a:rPr lang="zh-CN" altLang="en-US" dirty="0" smtClean="0">
                <a:latin typeface="微软雅黑" pitchFamily="34" charset="-122"/>
                <a:ea typeface="微软雅黑" pitchFamily="34" charset="-122"/>
              </a:rPr>
              <a:t>营销活动进行支撑。</a:t>
            </a:r>
            <a:endParaRPr lang="zh-CN" altLang="en-US" sz="1400" dirty="0">
              <a:latin typeface="微软雅黑" pitchFamily="34" charset="-122"/>
              <a:ea typeface="微软雅黑" pitchFamily="34" charset="-122"/>
            </a:endParaRPr>
          </a:p>
        </p:txBody>
      </p:sp>
      <p:sp>
        <p:nvSpPr>
          <p:cNvPr id="160" name="矩形 159"/>
          <p:cNvSpPr/>
          <p:nvPr/>
        </p:nvSpPr>
        <p:spPr>
          <a:xfrm>
            <a:off x="2483768" y="2799084"/>
            <a:ext cx="5990549"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针对商户的合同进行统一管理，支持商户主合同和二级营销活动的合同，为结算提供审核依据。</a:t>
            </a:r>
            <a:endParaRPr lang="en-US" altLang="zh-CN" dirty="0" smtClean="0">
              <a:latin typeface="微软雅黑" pitchFamily="34" charset="-122"/>
              <a:ea typeface="微软雅黑" pitchFamily="34" charset="-122"/>
            </a:endParaRPr>
          </a:p>
        </p:txBody>
      </p:sp>
      <p:sp>
        <p:nvSpPr>
          <p:cNvPr id="10" name="Text Box 3"/>
          <p:cNvSpPr txBox="1">
            <a:spLocks noChangeArrowheads="1"/>
          </p:cNvSpPr>
          <p:nvPr/>
        </p:nvSpPr>
        <p:spPr bwMode="auto">
          <a:xfrm>
            <a:off x="609600" y="1143000"/>
            <a:ext cx="8001000" cy="392415"/>
          </a:xfrm>
          <a:prstGeom prst="rect">
            <a:avLst/>
          </a:prstGeom>
          <a:noFill/>
          <a:ln w="12700" algn="ctr">
            <a:solidFill>
              <a:srgbClr val="A50021"/>
            </a:solidFill>
            <a:prstDash val="sysDot"/>
            <a:miter lim="800000"/>
            <a:headEnd/>
            <a:tailEnd/>
          </a:ln>
        </p:spPr>
        <p:txBody>
          <a:bodyPr wrap="square">
            <a:spAutoFit/>
          </a:bodyPr>
          <a:lstStyle/>
          <a:p>
            <a:r>
              <a:rPr lang="zh-CN" altLang="en-US" sz="1800" dirty="0" smtClean="0">
                <a:latin typeface="华文细黑" panose="02010600040101010101" pitchFamily="2" charset="-122"/>
                <a:ea typeface="华文细黑" panose="02010600040101010101" pitchFamily="2" charset="-122"/>
              </a:rPr>
              <a:t> 根据设计原则划为各系统，各系统职责如下：</a:t>
            </a:r>
          </a:p>
        </p:txBody>
      </p:sp>
      <p:sp>
        <p:nvSpPr>
          <p:cNvPr id="14" name="Text Box 5"/>
          <p:cNvSpPr txBox="1">
            <a:spLocks noChangeArrowheads="1"/>
          </p:cNvSpPr>
          <p:nvPr/>
        </p:nvSpPr>
        <p:spPr bwMode="auto">
          <a:xfrm>
            <a:off x="611560" y="5252871"/>
            <a:ext cx="1468217" cy="728944"/>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defPPr>
              <a:defRPr lang="zh-CN"/>
            </a:defPPr>
            <a:lvl1pPr algn="ctr" eaLnBrk="0" hangingPunct="0">
              <a:buNone/>
              <a:defRPr sz="1800" b="1">
                <a:solidFill>
                  <a:srgbClr val="262165"/>
                </a:solidFill>
              </a:defRPr>
            </a:lvl1pPr>
          </a:lstStyle>
          <a:p>
            <a:r>
              <a:rPr lang="zh-CN" altLang="en-US" dirty="0"/>
              <a:t>统一支付系统</a:t>
            </a:r>
            <a:endParaRPr lang="zh-CN" altLang="en-US" dirty="0"/>
          </a:p>
        </p:txBody>
      </p:sp>
      <p:sp>
        <p:nvSpPr>
          <p:cNvPr id="15" name="矩形 12"/>
          <p:cNvSpPr>
            <a:spLocks noChangeArrowheads="1"/>
          </p:cNvSpPr>
          <p:nvPr/>
        </p:nvSpPr>
        <p:spPr bwMode="auto">
          <a:xfrm>
            <a:off x="2221670" y="5256289"/>
            <a:ext cx="6238489" cy="788669"/>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16" name="矩形 15"/>
          <p:cNvSpPr/>
          <p:nvPr/>
        </p:nvSpPr>
        <p:spPr>
          <a:xfrm>
            <a:off x="2365672" y="5378159"/>
            <a:ext cx="6019800"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提供统一支付能力，包括积分、商城币及各种第三方渠道的现金支付</a:t>
            </a:r>
            <a:r>
              <a:rPr lang="zh-CN" altLang="zh-CN" dirty="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
        <p:nvSpPr>
          <p:cNvPr id="17" name="Text Box 5"/>
          <p:cNvSpPr txBox="1">
            <a:spLocks noChangeArrowheads="1"/>
          </p:cNvSpPr>
          <p:nvPr/>
        </p:nvSpPr>
        <p:spPr bwMode="auto">
          <a:xfrm>
            <a:off x="636240" y="3573016"/>
            <a:ext cx="1468217" cy="759774"/>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0" hangingPunct="0">
              <a:buNone/>
            </a:pPr>
            <a:r>
              <a:rPr lang="zh-CN" altLang="en-US" sz="1800" b="1" dirty="0" smtClean="0">
                <a:solidFill>
                  <a:srgbClr val="262165"/>
                </a:solidFill>
              </a:rPr>
              <a:t>清分系统</a:t>
            </a:r>
            <a:endParaRPr lang="en-US" altLang="zh-CN" sz="1800" b="1" dirty="0">
              <a:solidFill>
                <a:srgbClr val="262165"/>
              </a:solidFill>
            </a:endParaRPr>
          </a:p>
        </p:txBody>
      </p:sp>
      <p:sp>
        <p:nvSpPr>
          <p:cNvPr id="18" name="矩形 12"/>
          <p:cNvSpPr>
            <a:spLocks noChangeArrowheads="1"/>
          </p:cNvSpPr>
          <p:nvPr/>
        </p:nvSpPr>
        <p:spPr bwMode="auto">
          <a:xfrm>
            <a:off x="2262083" y="3573016"/>
            <a:ext cx="6224269" cy="759774"/>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19" name="矩形 18"/>
          <p:cNvSpPr/>
          <p:nvPr/>
        </p:nvSpPr>
        <p:spPr>
          <a:xfrm>
            <a:off x="2494291" y="3630866"/>
            <a:ext cx="5990549"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对平台的各类订单进行汇总统计，提供清分报表，以作为结算依据。</a:t>
            </a:r>
            <a:endParaRPr lang="en-US" altLang="zh-CN" dirty="0" smtClean="0">
              <a:latin typeface="微软雅黑" pitchFamily="34" charset="-122"/>
              <a:ea typeface="微软雅黑" pitchFamily="34" charset="-122"/>
            </a:endParaRPr>
          </a:p>
        </p:txBody>
      </p:sp>
      <p:sp>
        <p:nvSpPr>
          <p:cNvPr id="20" name="Text Box 5"/>
          <p:cNvSpPr txBox="1">
            <a:spLocks noChangeArrowheads="1"/>
          </p:cNvSpPr>
          <p:nvPr/>
        </p:nvSpPr>
        <p:spPr bwMode="auto">
          <a:xfrm>
            <a:off x="637480" y="4404798"/>
            <a:ext cx="1468217" cy="776064"/>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0" hangingPunct="0">
              <a:buNone/>
            </a:pPr>
            <a:r>
              <a:rPr lang="zh-CN" altLang="en-US" sz="1800" b="1" dirty="0" smtClean="0">
                <a:solidFill>
                  <a:srgbClr val="262165"/>
                </a:solidFill>
              </a:rPr>
              <a:t>结算系统</a:t>
            </a:r>
            <a:endParaRPr lang="en-US" altLang="zh-CN" sz="1800" b="1" dirty="0">
              <a:solidFill>
                <a:srgbClr val="262165"/>
              </a:solidFill>
            </a:endParaRPr>
          </a:p>
        </p:txBody>
      </p:sp>
      <p:sp>
        <p:nvSpPr>
          <p:cNvPr id="21" name="矩形 12"/>
          <p:cNvSpPr>
            <a:spLocks noChangeArrowheads="1"/>
          </p:cNvSpPr>
          <p:nvPr/>
        </p:nvSpPr>
        <p:spPr bwMode="auto">
          <a:xfrm>
            <a:off x="2263323" y="4404798"/>
            <a:ext cx="6224269" cy="776064"/>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22" name="矩形 21"/>
          <p:cNvSpPr/>
          <p:nvPr/>
        </p:nvSpPr>
        <p:spPr>
          <a:xfrm>
            <a:off x="2411760" y="4478938"/>
            <a:ext cx="5990549"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为各商户进行结算，提供结算报表，</a:t>
            </a:r>
            <a:r>
              <a:rPr lang="zh-CN" altLang="en-US" dirty="0">
                <a:latin typeface="微软雅黑" pitchFamily="34" charset="-122"/>
                <a:ea typeface="微软雅黑" pitchFamily="34" charset="-122"/>
              </a:rPr>
              <a:t>依据合同管理系统提供的合同进行审核</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
        <p:nvSpPr>
          <p:cNvPr id="23" name="Text Box 5"/>
          <p:cNvSpPr txBox="1">
            <a:spLocks noChangeArrowheads="1"/>
          </p:cNvSpPr>
          <p:nvPr/>
        </p:nvSpPr>
        <p:spPr bwMode="auto">
          <a:xfrm>
            <a:off x="611560" y="6093297"/>
            <a:ext cx="1468217" cy="728944"/>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defPPr>
              <a:defRPr lang="zh-CN"/>
            </a:defPPr>
            <a:lvl1pPr algn="ctr" eaLnBrk="0" hangingPunct="0">
              <a:buNone/>
              <a:defRPr sz="1800" b="1">
                <a:solidFill>
                  <a:srgbClr val="262165"/>
                </a:solidFill>
              </a:defRPr>
            </a:lvl1pPr>
          </a:lstStyle>
          <a:p>
            <a:r>
              <a:rPr lang="zh-CN" altLang="en-US" dirty="0"/>
              <a:t>账户中心</a:t>
            </a:r>
            <a:endParaRPr lang="zh-CN" altLang="en-US" dirty="0"/>
          </a:p>
        </p:txBody>
      </p:sp>
      <p:sp>
        <p:nvSpPr>
          <p:cNvPr id="24" name="矩形 12"/>
          <p:cNvSpPr>
            <a:spLocks noChangeArrowheads="1"/>
          </p:cNvSpPr>
          <p:nvPr/>
        </p:nvSpPr>
        <p:spPr bwMode="auto">
          <a:xfrm>
            <a:off x="2221670" y="6096715"/>
            <a:ext cx="6238489" cy="788669"/>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25" name="矩形 24"/>
          <p:cNvSpPr/>
          <p:nvPr/>
        </p:nvSpPr>
        <p:spPr>
          <a:xfrm>
            <a:off x="2365672" y="6218585"/>
            <a:ext cx="6019800"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提供</a:t>
            </a:r>
            <a:r>
              <a:rPr lang="zh-CN" altLang="en-US" dirty="0" smtClean="0">
                <a:latin typeface="微软雅黑" pitchFamily="34" charset="-122"/>
                <a:ea typeface="微软雅黑" pitchFamily="34" charset="-122"/>
              </a:rPr>
              <a:t>用户帐户管理</a:t>
            </a:r>
            <a:r>
              <a:rPr lang="zh-CN" altLang="en-US" dirty="0" smtClean="0">
                <a:latin typeface="微软雅黑" pitchFamily="34" charset="-122"/>
                <a:ea typeface="微软雅黑" pitchFamily="34" charset="-122"/>
              </a:rPr>
              <a:t>能力</a:t>
            </a:r>
            <a:r>
              <a:rPr lang="zh-CN" altLang="en-US" dirty="0" smtClean="0">
                <a:latin typeface="微软雅黑" pitchFamily="34" charset="-122"/>
                <a:ea typeface="微软雅黑" pitchFamily="34" charset="-122"/>
              </a:rPr>
              <a:t>，包括积分、</a:t>
            </a:r>
            <a:r>
              <a:rPr lang="zh-CN" altLang="en-US" dirty="0" smtClean="0">
                <a:latin typeface="微软雅黑" pitchFamily="34" charset="-122"/>
                <a:ea typeface="微软雅黑" pitchFamily="34" charset="-122"/>
              </a:rPr>
              <a:t>商城币</a:t>
            </a:r>
            <a:r>
              <a:rPr lang="zh-CN" altLang="en-US" dirty="0" smtClean="0">
                <a:latin typeface="微软雅黑" pitchFamily="34" charset="-122"/>
                <a:ea typeface="微软雅黑" pitchFamily="34" charset="-122"/>
              </a:rPr>
              <a:t>、红包、抵用券、现金等用户的账户信息</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51274775"/>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如何实现各类营销需求（一）</a:t>
            </a:r>
            <a:endParaRPr kumimoji="1" lang="zh-CN" altLang="en-US" dirty="0"/>
          </a:p>
        </p:txBody>
      </p:sp>
      <p:sp>
        <p:nvSpPr>
          <p:cNvPr id="3" name="内容占位符 2"/>
          <p:cNvSpPr>
            <a:spLocks noGrp="1"/>
          </p:cNvSpPr>
          <p:nvPr>
            <p:ph idx="1"/>
          </p:nvPr>
        </p:nvSpPr>
        <p:spPr>
          <a:xfrm>
            <a:off x="457200" y="1052736"/>
            <a:ext cx="8507288" cy="5544616"/>
          </a:xfrm>
        </p:spPr>
        <p:txBody>
          <a:bodyPr/>
          <a:lstStyle/>
          <a:p>
            <a:r>
              <a:rPr kumimoji="1" lang="zh-CN" altLang="en-US" dirty="0" smtClean="0"/>
              <a:t>打折销售</a:t>
            </a:r>
            <a:endParaRPr kumimoji="1" lang="en-US" altLang="zh-CN" dirty="0" smtClean="0"/>
          </a:p>
          <a:p>
            <a:pPr marL="0" indent="0">
              <a:buNone/>
            </a:pPr>
            <a:endParaRPr kumimoji="1" lang="en-US" altLang="en-US" dirty="0" smtClean="0"/>
          </a:p>
        </p:txBody>
      </p:sp>
      <p:pic>
        <p:nvPicPr>
          <p:cNvPr id="4" name="图片 3" descr="折扣类的平衡图.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00808"/>
            <a:ext cx="8964488" cy="3672782"/>
          </a:xfrm>
          <a:prstGeom prst="rect">
            <a:avLst/>
          </a:prstGeom>
        </p:spPr>
      </p:pic>
      <p:sp>
        <p:nvSpPr>
          <p:cNvPr id="5" name="矩形 4"/>
          <p:cNvSpPr/>
          <p:nvPr/>
        </p:nvSpPr>
        <p:spPr>
          <a:xfrm>
            <a:off x="899592" y="5733256"/>
            <a:ext cx="6984776" cy="359073"/>
          </a:xfrm>
          <a:prstGeom prst="rect">
            <a:avLst/>
          </a:prstGeom>
        </p:spPr>
        <p:txBody>
          <a:bodyPr wrap="square">
            <a:spAutoFit/>
          </a:bodyPr>
          <a:lstStyle/>
          <a:p>
            <a:pPr>
              <a:buNone/>
            </a:pPr>
            <a:r>
              <a:rPr kumimoji="1" lang="zh-CN" altLang="en-US" dirty="0" smtClean="0"/>
              <a:t>注：</a:t>
            </a:r>
            <a:r>
              <a:rPr kumimoji="1" lang="zh-CN" altLang="en-US" dirty="0" smtClean="0"/>
              <a:t>折</a:t>
            </a:r>
            <a:r>
              <a:rPr kumimoji="1" lang="zh-CN" altLang="en-US" dirty="0" smtClean="0"/>
              <a:t>扣类营</a:t>
            </a:r>
            <a:r>
              <a:rPr kumimoji="1" lang="zh-CN" altLang="en-US" dirty="0" smtClean="0"/>
              <a:t>销活动的商品</a:t>
            </a:r>
            <a:r>
              <a:rPr kumimoji="1" lang="zh-CN" altLang="en-US" dirty="0" smtClean="0"/>
              <a:t>销售本着</a:t>
            </a:r>
            <a:r>
              <a:rPr kumimoji="1" lang="zh-CN" altLang="en-US" dirty="0" smtClean="0">
                <a:solidFill>
                  <a:srgbClr val="800000"/>
                </a:solidFill>
              </a:rPr>
              <a:t>营销成本</a:t>
            </a:r>
            <a:r>
              <a:rPr kumimoji="1" lang="en-US" altLang="zh-CN" dirty="0" smtClean="0">
                <a:solidFill>
                  <a:srgbClr val="800000"/>
                </a:solidFill>
              </a:rPr>
              <a:t>+</a:t>
            </a:r>
            <a:r>
              <a:rPr kumimoji="1" lang="zh-CN" altLang="en-US" dirty="0" smtClean="0">
                <a:solidFill>
                  <a:srgbClr val="800000"/>
                </a:solidFill>
              </a:rPr>
              <a:t>销售价</a:t>
            </a:r>
            <a:r>
              <a:rPr kumimoji="1" lang="en-US" altLang="zh-CN" dirty="0" smtClean="0">
                <a:solidFill>
                  <a:srgbClr val="800000"/>
                </a:solidFill>
              </a:rPr>
              <a:t>=</a:t>
            </a:r>
            <a:r>
              <a:rPr kumimoji="1" lang="zh-CN" altLang="en-US" dirty="0" smtClean="0">
                <a:solidFill>
                  <a:srgbClr val="800000"/>
                </a:solidFill>
              </a:rPr>
              <a:t>结算费用</a:t>
            </a:r>
            <a:r>
              <a:rPr kumimoji="1" lang="zh-CN" altLang="en-US" dirty="0" smtClean="0"/>
              <a:t>的平衡原则</a:t>
            </a:r>
            <a:endParaRPr kumimoji="1" lang="en-US" altLang="zh-CN" dirty="0"/>
          </a:p>
        </p:txBody>
      </p:sp>
    </p:spTree>
    <p:extLst>
      <p:ext uri="{BB962C8B-B14F-4D97-AF65-F5344CB8AC3E}">
        <p14:creationId xmlns:p14="http://schemas.microsoft.com/office/powerpoint/2010/main" val="1228387199"/>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如何实现各类营销需求</a:t>
            </a:r>
            <a:r>
              <a:rPr kumimoji="1" lang="zh-CN" altLang="en-US" dirty="0" smtClean="0"/>
              <a:t>（</a:t>
            </a:r>
            <a:r>
              <a:rPr kumimoji="1" lang="zh-CN" altLang="en-US" dirty="0" smtClean="0"/>
              <a:t>二</a:t>
            </a:r>
            <a:r>
              <a:rPr kumimoji="1" lang="zh-CN" altLang="en-US" dirty="0" smtClean="0"/>
              <a:t>）</a:t>
            </a:r>
            <a:endParaRPr kumimoji="1" lang="zh-CN" altLang="en-US" dirty="0"/>
          </a:p>
        </p:txBody>
      </p:sp>
      <p:sp>
        <p:nvSpPr>
          <p:cNvPr id="3" name="内容占位符 2"/>
          <p:cNvSpPr>
            <a:spLocks noGrp="1"/>
          </p:cNvSpPr>
          <p:nvPr>
            <p:ph idx="1"/>
          </p:nvPr>
        </p:nvSpPr>
        <p:spPr>
          <a:xfrm>
            <a:off x="457200" y="1052736"/>
            <a:ext cx="8507288" cy="5544616"/>
          </a:xfrm>
        </p:spPr>
        <p:txBody>
          <a:bodyPr/>
          <a:lstStyle/>
          <a:p>
            <a:r>
              <a:rPr kumimoji="1" lang="zh-CN" altLang="en-US" dirty="0" smtClean="0"/>
              <a:t>打折销售（结算价结算举例）</a:t>
            </a:r>
            <a:endParaRPr kumimoji="1" lang="en-US" altLang="en-US" dirty="0" smtClean="0"/>
          </a:p>
          <a:p>
            <a:pPr>
              <a:buFont typeface="Symbol" charset="2"/>
              <a:buChar char="-"/>
            </a:pPr>
            <a:r>
              <a:rPr kumimoji="1" lang="zh-CN" altLang="en-US" sz="2000" dirty="0" smtClean="0">
                <a:solidFill>
                  <a:schemeClr val="tx1"/>
                </a:solidFill>
              </a:rPr>
              <a:t>合同管理系统中商户的结算价格：</a:t>
            </a:r>
            <a:r>
              <a:rPr kumimoji="1" lang="en-US" altLang="zh-CN" sz="2000" dirty="0" smtClean="0">
                <a:solidFill>
                  <a:schemeClr val="tx1"/>
                </a:solidFill>
              </a:rPr>
              <a:t>90</a:t>
            </a:r>
            <a:r>
              <a:rPr kumimoji="1" lang="zh-CN" altLang="en-US" sz="2000" dirty="0" smtClean="0">
                <a:solidFill>
                  <a:schemeClr val="tx1"/>
                </a:solidFill>
              </a:rPr>
              <a:t>元</a:t>
            </a:r>
            <a:endParaRPr kumimoji="1" lang="en-US" altLang="zh-CN" sz="2000" dirty="0" smtClean="0">
              <a:solidFill>
                <a:schemeClr val="tx1"/>
              </a:solidFill>
            </a:endParaRPr>
          </a:p>
          <a:p>
            <a:pPr>
              <a:buFont typeface="Symbol" charset="2"/>
              <a:buChar char="-"/>
            </a:pPr>
            <a:r>
              <a:rPr kumimoji="1" lang="zh-CN" altLang="en-US" sz="2000" dirty="0" smtClean="0">
                <a:solidFill>
                  <a:schemeClr val="tx1"/>
                </a:solidFill>
              </a:rPr>
              <a:t>商品的商城销售价：</a:t>
            </a:r>
            <a:r>
              <a:rPr kumimoji="1" lang="en-US" altLang="zh-CN" sz="2000" dirty="0" smtClean="0">
                <a:solidFill>
                  <a:schemeClr val="tx1"/>
                </a:solidFill>
              </a:rPr>
              <a:t>100</a:t>
            </a:r>
            <a:r>
              <a:rPr kumimoji="1" lang="zh-CN" altLang="en-US" sz="2000" dirty="0" smtClean="0">
                <a:solidFill>
                  <a:schemeClr val="tx1"/>
                </a:solidFill>
              </a:rPr>
              <a:t>元</a:t>
            </a:r>
            <a:endParaRPr kumimoji="1" lang="en-US" altLang="zh-CN" sz="2000" dirty="0" smtClean="0">
              <a:solidFill>
                <a:schemeClr val="tx1"/>
              </a:solidFill>
            </a:endParaRPr>
          </a:p>
          <a:p>
            <a:pPr>
              <a:buFont typeface="Symbol" charset="2"/>
              <a:buChar char="-"/>
            </a:pPr>
            <a:r>
              <a:rPr kumimoji="1" lang="zh-CN" altLang="en-US" sz="2000" dirty="0" smtClean="0">
                <a:solidFill>
                  <a:schemeClr val="tx1"/>
                </a:solidFill>
              </a:rPr>
              <a:t>商品的打</a:t>
            </a:r>
            <a:r>
              <a:rPr kumimoji="1" lang="en-US" altLang="zh-CN" sz="2000" dirty="0" smtClean="0">
                <a:solidFill>
                  <a:schemeClr val="tx1"/>
                </a:solidFill>
              </a:rPr>
              <a:t>7</a:t>
            </a:r>
            <a:r>
              <a:rPr kumimoji="1" lang="zh-CN" altLang="en-US" sz="2000" dirty="0" smtClean="0">
                <a:solidFill>
                  <a:schemeClr val="tx1"/>
                </a:solidFill>
              </a:rPr>
              <a:t>折促销价：</a:t>
            </a:r>
            <a:r>
              <a:rPr kumimoji="1" lang="en-US" altLang="zh-CN" sz="2000" dirty="0" smtClean="0">
                <a:solidFill>
                  <a:schemeClr val="tx1"/>
                </a:solidFill>
              </a:rPr>
              <a:t>70</a:t>
            </a:r>
            <a:r>
              <a:rPr kumimoji="1" lang="zh-CN" altLang="en-US" sz="2000" dirty="0" smtClean="0">
                <a:solidFill>
                  <a:schemeClr val="tx1"/>
                </a:solidFill>
              </a:rPr>
              <a:t>元（其中</a:t>
            </a:r>
            <a:r>
              <a:rPr kumimoji="1" lang="en-US" altLang="zh-CN" sz="2000" dirty="0" smtClean="0">
                <a:solidFill>
                  <a:schemeClr val="tx1"/>
                </a:solidFill>
              </a:rPr>
              <a:t>10</a:t>
            </a:r>
            <a:r>
              <a:rPr kumimoji="1" lang="zh-CN" altLang="en-US" sz="2000" dirty="0" smtClean="0">
                <a:solidFill>
                  <a:schemeClr val="tx1"/>
                </a:solidFill>
              </a:rPr>
              <a:t>元成本由商家承担，</a:t>
            </a:r>
            <a:r>
              <a:rPr kumimoji="1" lang="zh-CN" altLang="zh-CN" sz="2000" dirty="0">
                <a:solidFill>
                  <a:schemeClr val="tx1"/>
                </a:solidFill>
              </a:rPr>
              <a:t>1</a:t>
            </a:r>
            <a:r>
              <a:rPr kumimoji="1" lang="en-US" altLang="zh-CN" sz="2000" dirty="0" smtClean="0">
                <a:solidFill>
                  <a:schemeClr val="tx1"/>
                </a:solidFill>
              </a:rPr>
              <a:t>0</a:t>
            </a:r>
            <a:r>
              <a:rPr kumimoji="1" lang="zh-CN" altLang="en-US" sz="2000" dirty="0" smtClean="0">
                <a:solidFill>
                  <a:schemeClr val="tx1"/>
                </a:solidFill>
              </a:rPr>
              <a:t>元由平台承担）</a:t>
            </a:r>
            <a:endParaRPr kumimoji="1" lang="en-US" altLang="zh-CN" sz="2000" dirty="0" smtClean="0">
              <a:solidFill>
                <a:schemeClr val="tx1"/>
              </a:solidFill>
            </a:endParaRPr>
          </a:p>
          <a:p>
            <a:pPr>
              <a:buFont typeface="Wingdings" charset="2"/>
              <a:buChar char="Ø"/>
            </a:pPr>
            <a:r>
              <a:rPr kumimoji="1" lang="zh-CN" altLang="en-US" sz="2000" dirty="0" smtClean="0">
                <a:solidFill>
                  <a:schemeClr val="tx1"/>
                </a:solidFill>
              </a:rPr>
              <a:t>具体的</a:t>
            </a:r>
            <a:r>
              <a:rPr kumimoji="1" lang="en-US" altLang="zh-CN" sz="2000" dirty="0" smtClean="0">
                <a:solidFill>
                  <a:schemeClr val="tx1"/>
                </a:solidFill>
              </a:rPr>
              <a:t>7</a:t>
            </a:r>
            <a:r>
              <a:rPr kumimoji="1" lang="zh-CN" altLang="en-US" sz="2000" dirty="0" smtClean="0">
                <a:solidFill>
                  <a:schemeClr val="tx1"/>
                </a:solidFill>
              </a:rPr>
              <a:t>折促销活动的商品购买和结算流程如下：</a:t>
            </a:r>
            <a:endParaRPr kumimoji="1" lang="en-US" altLang="zh-CN" sz="2000" dirty="0" smtClean="0">
              <a:solidFill>
                <a:schemeClr val="tx1"/>
              </a:solidFill>
            </a:endParaRPr>
          </a:p>
          <a:p>
            <a:pPr marL="0" indent="0">
              <a:buNone/>
            </a:pPr>
            <a:r>
              <a:rPr kumimoji="1" lang="en-US" altLang="zh-CN" sz="2000" dirty="0" smtClean="0">
                <a:solidFill>
                  <a:schemeClr val="tx1"/>
                </a:solidFill>
              </a:rPr>
              <a:t>1</a:t>
            </a:r>
            <a:r>
              <a:rPr kumimoji="1" lang="zh-CN" altLang="en-US" sz="2000" dirty="0" smtClean="0">
                <a:solidFill>
                  <a:schemeClr val="tx1"/>
                </a:solidFill>
              </a:rPr>
              <a:t>）业务平台提交给统一支付平台下单为：</a:t>
            </a:r>
            <a:r>
              <a:rPr kumimoji="1" lang="en-US" altLang="zh-CN" sz="2000" dirty="0" smtClean="0">
                <a:solidFill>
                  <a:schemeClr val="tx1"/>
                </a:solidFill>
              </a:rPr>
              <a:t>70</a:t>
            </a:r>
            <a:r>
              <a:rPr kumimoji="1" lang="zh-CN" altLang="en-US" sz="2000" dirty="0" smtClean="0">
                <a:solidFill>
                  <a:schemeClr val="tx1"/>
                </a:solidFill>
              </a:rPr>
              <a:t>元</a:t>
            </a:r>
            <a:r>
              <a:rPr kumimoji="1" lang="zh-CN" altLang="en-US" sz="2000" dirty="0" smtClean="0">
                <a:solidFill>
                  <a:schemeClr val="tx1"/>
                </a:solidFill>
              </a:rPr>
              <a:t>，同时带上结算信息</a:t>
            </a:r>
            <a:r>
              <a:rPr kumimoji="1" lang="en-US" altLang="zh-CN" sz="2000" dirty="0" smtClean="0">
                <a:solidFill>
                  <a:schemeClr val="tx1"/>
                </a:solidFill>
              </a:rPr>
              <a:t>90</a:t>
            </a:r>
            <a:r>
              <a:rPr kumimoji="1" lang="zh-CN" altLang="en-US" sz="2000" dirty="0" smtClean="0">
                <a:solidFill>
                  <a:schemeClr val="tx1"/>
                </a:solidFill>
              </a:rPr>
              <a:t>元</a:t>
            </a:r>
            <a:r>
              <a:rPr kumimoji="1" lang="en-US" altLang="zh-CN" sz="2000" dirty="0" smtClean="0">
                <a:solidFill>
                  <a:schemeClr val="tx1"/>
                </a:solidFill>
              </a:rPr>
              <a:t>-10</a:t>
            </a:r>
            <a:r>
              <a:rPr kumimoji="1" lang="zh-CN" altLang="en-US" sz="2000" dirty="0" smtClean="0">
                <a:solidFill>
                  <a:schemeClr val="tx1"/>
                </a:solidFill>
              </a:rPr>
              <a:t>元</a:t>
            </a:r>
            <a:r>
              <a:rPr kumimoji="1" lang="zh-CN" altLang="zh-CN" sz="2000" dirty="0" smtClean="0">
                <a:solidFill>
                  <a:schemeClr val="tx1"/>
                </a:solidFill>
              </a:rPr>
              <a:t>=</a:t>
            </a:r>
            <a:r>
              <a:rPr kumimoji="1" lang="en-US" altLang="zh-CN" sz="2000" dirty="0" smtClean="0">
                <a:solidFill>
                  <a:srgbClr val="800000"/>
                </a:solidFill>
              </a:rPr>
              <a:t>80</a:t>
            </a:r>
            <a:r>
              <a:rPr kumimoji="1" lang="zh-CN" altLang="en-US" sz="2000" dirty="0" smtClean="0">
                <a:solidFill>
                  <a:srgbClr val="800000"/>
                </a:solidFill>
              </a:rPr>
              <a:t>元</a:t>
            </a:r>
            <a:r>
              <a:rPr kumimoji="1" lang="zh-CN" altLang="en-US" sz="2000" dirty="0" smtClean="0">
                <a:solidFill>
                  <a:schemeClr val="tx1"/>
                </a:solidFill>
              </a:rPr>
              <a:t>。</a:t>
            </a:r>
            <a:endParaRPr kumimoji="1" lang="en-US" altLang="zh-CN" sz="2000" dirty="0" smtClean="0">
              <a:solidFill>
                <a:schemeClr val="tx1"/>
              </a:solidFill>
            </a:endParaRPr>
          </a:p>
          <a:p>
            <a:pPr marL="0" indent="0">
              <a:buNone/>
            </a:pPr>
            <a:r>
              <a:rPr kumimoji="1" lang="en-US" altLang="zh-CN" sz="2000" dirty="0">
                <a:solidFill>
                  <a:schemeClr val="tx1"/>
                </a:solidFill>
              </a:rPr>
              <a:t>2</a:t>
            </a:r>
            <a:r>
              <a:rPr kumimoji="1" lang="zh-CN" altLang="en-US" sz="2000" dirty="0" smtClean="0">
                <a:solidFill>
                  <a:schemeClr val="tx1"/>
                </a:solidFill>
              </a:rPr>
              <a:t>）清分系统获取支付</a:t>
            </a:r>
            <a:r>
              <a:rPr kumimoji="1" lang="zh-CN" altLang="en-US" sz="2000" dirty="0" smtClean="0">
                <a:solidFill>
                  <a:schemeClr val="tx1"/>
                </a:solidFill>
              </a:rPr>
              <a:t>平台</a:t>
            </a:r>
            <a:r>
              <a:rPr kumimoji="1" lang="zh-CN" altLang="en-US" sz="2000" dirty="0" smtClean="0">
                <a:solidFill>
                  <a:schemeClr val="tx1"/>
                </a:solidFill>
              </a:rPr>
              <a:t>的</a:t>
            </a:r>
            <a:r>
              <a:rPr kumimoji="1" lang="zh-CN" altLang="en-US" sz="2000" dirty="0">
                <a:solidFill>
                  <a:schemeClr val="tx1"/>
                </a:solidFill>
              </a:rPr>
              <a:t>支付订单</a:t>
            </a:r>
            <a:r>
              <a:rPr kumimoji="1" lang="en-US" altLang="zh-CN" sz="2000" dirty="0">
                <a:solidFill>
                  <a:schemeClr val="tx1"/>
                </a:solidFill>
              </a:rPr>
              <a:t>70</a:t>
            </a:r>
            <a:r>
              <a:rPr kumimoji="1" lang="zh-CN" altLang="en-US" sz="2000" dirty="0">
                <a:solidFill>
                  <a:schemeClr val="tx1"/>
                </a:solidFill>
              </a:rPr>
              <a:t>元和业务平台营销系统</a:t>
            </a:r>
            <a:r>
              <a:rPr kumimoji="1" lang="zh-CN" altLang="en-US" sz="2000" dirty="0" smtClean="0">
                <a:solidFill>
                  <a:schemeClr val="tx1"/>
                </a:solidFill>
              </a:rPr>
              <a:t>的</a:t>
            </a:r>
            <a:r>
              <a:rPr kumimoji="1" lang="en-US" altLang="zh-CN" sz="2000" dirty="0">
                <a:solidFill>
                  <a:schemeClr val="tx1"/>
                </a:solidFill>
              </a:rPr>
              <a:t>30</a:t>
            </a:r>
            <a:r>
              <a:rPr kumimoji="1" lang="zh-CN" altLang="en-US" sz="2000" dirty="0">
                <a:solidFill>
                  <a:schemeClr val="tx1"/>
                </a:solidFill>
              </a:rPr>
              <a:t>元的营销费用来源详单，</a:t>
            </a:r>
            <a:r>
              <a:rPr kumimoji="1" lang="zh-CN" altLang="en-US" sz="2000" dirty="0" smtClean="0">
                <a:solidFill>
                  <a:schemeClr val="tx1"/>
                </a:solidFill>
              </a:rPr>
              <a:t>出清分报表</a:t>
            </a:r>
            <a:r>
              <a:rPr kumimoji="1" lang="zh-CN" altLang="en-US" sz="2000" dirty="0" smtClean="0">
                <a:solidFill>
                  <a:schemeClr val="tx1"/>
                </a:solidFill>
              </a:rPr>
              <a:t>。</a:t>
            </a:r>
            <a:endParaRPr kumimoji="1" lang="en-US" altLang="zh-CN" sz="2000" dirty="0" smtClean="0">
              <a:solidFill>
                <a:schemeClr val="tx1"/>
              </a:solidFill>
            </a:endParaRPr>
          </a:p>
          <a:p>
            <a:pPr marL="0" indent="0">
              <a:buNone/>
            </a:pPr>
            <a:r>
              <a:rPr kumimoji="1" lang="zh-CN" altLang="zh-CN" sz="2000" dirty="0" smtClean="0">
                <a:solidFill>
                  <a:schemeClr val="tx1"/>
                </a:solidFill>
              </a:rPr>
              <a:t>3</a:t>
            </a:r>
            <a:r>
              <a:rPr kumimoji="1" lang="zh-CN" altLang="en-US" sz="2000" dirty="0" smtClean="0">
                <a:solidFill>
                  <a:schemeClr val="tx1"/>
                </a:solidFill>
              </a:rPr>
              <a:t>）</a:t>
            </a:r>
            <a:r>
              <a:rPr kumimoji="1" lang="zh-CN" altLang="en-US" sz="2000" dirty="0" smtClean="0">
                <a:solidFill>
                  <a:schemeClr val="tx1"/>
                </a:solidFill>
              </a:rPr>
              <a:t>根据</a:t>
            </a:r>
            <a:r>
              <a:rPr kumimoji="1" lang="zh-CN" altLang="en-US" sz="2000" dirty="0" smtClean="0">
                <a:solidFill>
                  <a:schemeClr val="tx1"/>
                </a:solidFill>
              </a:rPr>
              <a:t>支付订单中的结算信息</a:t>
            </a:r>
            <a:r>
              <a:rPr kumimoji="1" lang="zh-CN" altLang="en-US" sz="2000" dirty="0" smtClean="0">
                <a:solidFill>
                  <a:schemeClr val="tx1"/>
                </a:solidFill>
              </a:rPr>
              <a:t>，</a:t>
            </a:r>
            <a:r>
              <a:rPr kumimoji="1" lang="zh-CN" altLang="en-US" sz="2000" dirty="0" smtClean="0">
                <a:solidFill>
                  <a:schemeClr val="tx1"/>
                </a:solidFill>
              </a:rPr>
              <a:t>依据合同系统的结算价</a:t>
            </a:r>
            <a:r>
              <a:rPr kumimoji="1" lang="en-US" altLang="zh-CN" sz="2000" dirty="0" smtClean="0">
                <a:solidFill>
                  <a:schemeClr val="tx1"/>
                </a:solidFill>
              </a:rPr>
              <a:t>90-</a:t>
            </a:r>
            <a:r>
              <a:rPr kumimoji="1" lang="zh-CN" altLang="en-US" sz="2000" dirty="0" smtClean="0">
                <a:solidFill>
                  <a:schemeClr val="tx1"/>
                </a:solidFill>
              </a:rPr>
              <a:t>商家承担的成本</a:t>
            </a:r>
            <a:r>
              <a:rPr kumimoji="1" lang="en-US" altLang="zh-CN" sz="2000" dirty="0" smtClean="0">
                <a:solidFill>
                  <a:schemeClr val="tx1"/>
                </a:solidFill>
              </a:rPr>
              <a:t>10=80</a:t>
            </a:r>
            <a:r>
              <a:rPr kumimoji="1" lang="zh-CN" altLang="en-US" sz="2000" dirty="0" smtClean="0">
                <a:solidFill>
                  <a:schemeClr val="tx1"/>
                </a:solidFill>
              </a:rPr>
              <a:t>元，即按</a:t>
            </a:r>
            <a:r>
              <a:rPr kumimoji="1" lang="en-US" altLang="zh-CN" sz="2000" dirty="0" smtClean="0">
                <a:solidFill>
                  <a:srgbClr val="800000"/>
                </a:solidFill>
              </a:rPr>
              <a:t>80</a:t>
            </a:r>
            <a:r>
              <a:rPr kumimoji="1" lang="zh-CN" altLang="en-US" sz="2000" dirty="0" smtClean="0">
                <a:solidFill>
                  <a:srgbClr val="800000"/>
                </a:solidFill>
              </a:rPr>
              <a:t>元给商家结算</a:t>
            </a:r>
            <a:r>
              <a:rPr kumimoji="1" lang="zh-CN" altLang="en-US" sz="2000" dirty="0" smtClean="0">
                <a:solidFill>
                  <a:schemeClr val="tx1"/>
                </a:solidFill>
              </a:rPr>
              <a:t>。另外</a:t>
            </a:r>
            <a:r>
              <a:rPr kumimoji="1" lang="en-US" altLang="zh-CN" sz="2000" dirty="0" smtClean="0">
                <a:solidFill>
                  <a:srgbClr val="800000"/>
                </a:solidFill>
              </a:rPr>
              <a:t>10</a:t>
            </a:r>
            <a:r>
              <a:rPr kumimoji="1" lang="zh-CN" altLang="en-US" sz="2000" dirty="0" smtClean="0">
                <a:solidFill>
                  <a:srgbClr val="800000"/>
                </a:solidFill>
              </a:rPr>
              <a:t>元</a:t>
            </a:r>
            <a:r>
              <a:rPr kumimoji="1" lang="zh-CN" altLang="en-US" sz="2000" dirty="0" smtClean="0">
                <a:solidFill>
                  <a:srgbClr val="800000"/>
                </a:solidFill>
              </a:rPr>
              <a:t>为营销</a:t>
            </a:r>
            <a:r>
              <a:rPr kumimoji="1" lang="zh-CN" altLang="en-US" sz="2000" dirty="0" smtClean="0">
                <a:solidFill>
                  <a:srgbClr val="800000"/>
                </a:solidFill>
              </a:rPr>
              <a:t>成本</a:t>
            </a:r>
            <a:r>
              <a:rPr kumimoji="1" lang="zh-CN" altLang="en-US" sz="2000" dirty="0" smtClean="0">
                <a:solidFill>
                  <a:schemeClr val="tx1"/>
                </a:solidFill>
              </a:rPr>
              <a:t>走财务的报帐流程进行报销</a:t>
            </a:r>
            <a:r>
              <a:rPr kumimoji="1" lang="zh-CN" altLang="en-US" sz="2000" dirty="0" smtClean="0">
                <a:solidFill>
                  <a:schemeClr val="tx1"/>
                </a:solidFill>
              </a:rPr>
              <a:t>（即</a:t>
            </a:r>
            <a:r>
              <a:rPr kumimoji="1" lang="zh-CN" altLang="en-US" sz="2000" dirty="0" smtClean="0">
                <a:solidFill>
                  <a:srgbClr val="800000"/>
                </a:solidFill>
              </a:rPr>
              <a:t>结算费用</a:t>
            </a:r>
            <a:r>
              <a:rPr kumimoji="1" lang="en-US" altLang="zh-CN" sz="2000" dirty="0" smtClean="0">
                <a:solidFill>
                  <a:srgbClr val="800000"/>
                </a:solidFill>
              </a:rPr>
              <a:t>=</a:t>
            </a:r>
            <a:r>
              <a:rPr kumimoji="1" lang="zh-CN" altLang="en-US" sz="2000" dirty="0" smtClean="0">
                <a:solidFill>
                  <a:srgbClr val="800000"/>
                </a:solidFill>
              </a:rPr>
              <a:t>销售价</a:t>
            </a:r>
            <a:r>
              <a:rPr kumimoji="1" lang="en-US" altLang="zh-CN" sz="2000" dirty="0" smtClean="0">
                <a:solidFill>
                  <a:srgbClr val="800000"/>
                </a:solidFill>
              </a:rPr>
              <a:t>70</a:t>
            </a:r>
            <a:r>
              <a:rPr kumimoji="1" lang="zh-CN" altLang="en-US" sz="2000" dirty="0" smtClean="0">
                <a:solidFill>
                  <a:srgbClr val="800000"/>
                </a:solidFill>
              </a:rPr>
              <a:t>元</a:t>
            </a:r>
            <a:r>
              <a:rPr kumimoji="1" lang="en-US" altLang="zh-CN" sz="2000" dirty="0" smtClean="0">
                <a:solidFill>
                  <a:srgbClr val="800000"/>
                </a:solidFill>
              </a:rPr>
              <a:t>+</a:t>
            </a:r>
            <a:r>
              <a:rPr kumimoji="1" lang="zh-CN" altLang="en-US" sz="2000" dirty="0" smtClean="0">
                <a:solidFill>
                  <a:srgbClr val="800000"/>
                </a:solidFill>
              </a:rPr>
              <a:t>营销成本</a:t>
            </a:r>
            <a:r>
              <a:rPr kumimoji="1" lang="en-US" altLang="zh-CN" sz="2000" dirty="0" smtClean="0">
                <a:solidFill>
                  <a:srgbClr val="800000"/>
                </a:solidFill>
              </a:rPr>
              <a:t>10</a:t>
            </a:r>
            <a:r>
              <a:rPr kumimoji="1" lang="zh-CN" altLang="en-US" sz="2000" dirty="0" smtClean="0">
                <a:solidFill>
                  <a:srgbClr val="800000"/>
                </a:solidFill>
              </a:rPr>
              <a:t>元</a:t>
            </a:r>
            <a:r>
              <a:rPr kumimoji="1" lang="en-US" altLang="zh-CN" sz="2000" dirty="0" smtClean="0">
                <a:solidFill>
                  <a:srgbClr val="800000"/>
                </a:solidFill>
              </a:rPr>
              <a:t>=80</a:t>
            </a:r>
            <a:r>
              <a:rPr kumimoji="1" lang="zh-CN" altLang="en-US" sz="2000" dirty="0" smtClean="0">
                <a:solidFill>
                  <a:srgbClr val="800000"/>
                </a:solidFill>
              </a:rPr>
              <a:t>元</a:t>
            </a:r>
            <a:r>
              <a:rPr kumimoji="1" lang="zh-CN" altLang="en-US" sz="2000" dirty="0" smtClean="0">
                <a:solidFill>
                  <a:schemeClr val="tx1"/>
                </a:solidFill>
              </a:rPr>
              <a:t>）</a:t>
            </a:r>
            <a:r>
              <a:rPr kumimoji="1" lang="zh-CN" altLang="en-US" sz="2000" dirty="0" smtClean="0">
                <a:solidFill>
                  <a:schemeClr val="tx1"/>
                </a:solidFill>
              </a:rPr>
              <a:t>。</a:t>
            </a:r>
            <a:endParaRPr kumimoji="1" lang="en-US" altLang="zh-CN" sz="2000" dirty="0" smtClean="0">
              <a:solidFill>
                <a:schemeClr val="tx1"/>
              </a:solidFill>
            </a:endParaRPr>
          </a:p>
          <a:p>
            <a:pPr marL="0" indent="0">
              <a:buNone/>
            </a:pPr>
            <a:endParaRPr kumimoji="1" lang="en-US" altLang="zh-CN" sz="2000" dirty="0">
              <a:solidFill>
                <a:schemeClr val="tx1"/>
              </a:solidFill>
            </a:endParaRPr>
          </a:p>
          <a:p>
            <a:pPr marL="0" indent="0">
              <a:buNone/>
            </a:pPr>
            <a:endParaRPr kumimoji="1" lang="en-US" altLang="zh-CN" dirty="0" smtClean="0"/>
          </a:p>
          <a:p>
            <a:endParaRPr kumimoji="1" lang="zh-CN" altLang="en-US" dirty="0"/>
          </a:p>
        </p:txBody>
      </p:sp>
    </p:spTree>
    <p:extLst>
      <p:ext uri="{BB962C8B-B14F-4D97-AF65-F5344CB8AC3E}">
        <p14:creationId xmlns:p14="http://schemas.microsoft.com/office/powerpoint/2010/main" val="4182835726"/>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如何实现各类营销需求（二）</a:t>
            </a:r>
            <a:endParaRPr kumimoji="1" lang="zh-CN" altLang="en-US" dirty="0"/>
          </a:p>
        </p:txBody>
      </p:sp>
      <p:sp>
        <p:nvSpPr>
          <p:cNvPr id="3" name="内容占位符 2"/>
          <p:cNvSpPr>
            <a:spLocks noGrp="1"/>
          </p:cNvSpPr>
          <p:nvPr>
            <p:ph idx="1"/>
          </p:nvPr>
        </p:nvSpPr>
        <p:spPr>
          <a:xfrm>
            <a:off x="457200" y="1052736"/>
            <a:ext cx="8507288" cy="5544616"/>
          </a:xfrm>
        </p:spPr>
        <p:txBody>
          <a:bodyPr/>
          <a:lstStyle/>
          <a:p>
            <a:r>
              <a:rPr kumimoji="1" lang="zh-CN" altLang="en-US" dirty="0" smtClean="0"/>
              <a:t>赠</a:t>
            </a:r>
            <a:r>
              <a:rPr kumimoji="1" lang="zh-CN" altLang="en-US" dirty="0" smtClean="0"/>
              <a:t>（红包）</a:t>
            </a:r>
            <a:endParaRPr kumimoji="1" lang="en-US" altLang="en-US" dirty="0" smtClean="0"/>
          </a:p>
          <a:p>
            <a:pPr marL="0" indent="0">
              <a:buNone/>
            </a:pPr>
            <a:r>
              <a:rPr kumimoji="1" lang="en-US" altLang="en-US" sz="2000" dirty="0" smtClean="0">
                <a:solidFill>
                  <a:schemeClr val="tx1"/>
                </a:solidFill>
              </a:rPr>
              <a:t>送</a:t>
            </a:r>
            <a:r>
              <a:rPr kumimoji="1" lang="zh-CN" altLang="en-US" sz="2000" dirty="0" smtClean="0">
                <a:solidFill>
                  <a:schemeClr val="tx1"/>
                </a:solidFill>
              </a:rPr>
              <a:t>红包条件规则及使用规则均由业务平台的营销系统设置。</a:t>
            </a:r>
            <a:endParaRPr kumimoji="1" lang="en-US" altLang="zh-CN" sz="2000" dirty="0" smtClean="0">
              <a:solidFill>
                <a:schemeClr val="tx1"/>
              </a:solidFill>
            </a:endParaRPr>
          </a:p>
          <a:p>
            <a:pPr marL="0" indent="0">
              <a:buNone/>
            </a:pPr>
            <a:r>
              <a:rPr kumimoji="1" lang="zh-CN" altLang="en-US" sz="2000" dirty="0" smtClean="0">
                <a:solidFill>
                  <a:schemeClr val="tx1"/>
                </a:solidFill>
              </a:rPr>
              <a:t>送的红包直接进入帐户中心的用户帐户。</a:t>
            </a:r>
            <a:endParaRPr kumimoji="1" lang="en-US" altLang="zh-CN" sz="2000" dirty="0" smtClean="0">
              <a:solidFill>
                <a:schemeClr val="tx1"/>
              </a:solidFill>
            </a:endParaRPr>
          </a:p>
        </p:txBody>
      </p:sp>
      <p:pic>
        <p:nvPicPr>
          <p:cNvPr id="7" name="图片 6" descr="赠送类的平衡图.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531888"/>
            <a:ext cx="8640960" cy="3561408"/>
          </a:xfrm>
          <a:prstGeom prst="rect">
            <a:avLst/>
          </a:prstGeom>
        </p:spPr>
      </p:pic>
      <p:sp>
        <p:nvSpPr>
          <p:cNvPr id="8" name="矩形 7"/>
          <p:cNvSpPr/>
          <p:nvPr/>
        </p:nvSpPr>
        <p:spPr>
          <a:xfrm>
            <a:off x="107504" y="6309320"/>
            <a:ext cx="8856984" cy="359073"/>
          </a:xfrm>
          <a:prstGeom prst="rect">
            <a:avLst/>
          </a:prstGeom>
        </p:spPr>
        <p:txBody>
          <a:bodyPr wrap="square">
            <a:spAutoFit/>
          </a:bodyPr>
          <a:lstStyle/>
          <a:p>
            <a:pPr>
              <a:buNone/>
            </a:pPr>
            <a:r>
              <a:rPr kumimoji="1" lang="zh-CN" altLang="en-US" dirty="0" smtClean="0"/>
              <a:t>注：赠送类营</a:t>
            </a:r>
            <a:r>
              <a:rPr kumimoji="1" lang="zh-CN" altLang="en-US" dirty="0" smtClean="0"/>
              <a:t>销活动的商品</a:t>
            </a:r>
            <a:r>
              <a:rPr kumimoji="1" lang="zh-CN" altLang="en-US" dirty="0" smtClean="0"/>
              <a:t>销售本着（</a:t>
            </a:r>
            <a:r>
              <a:rPr kumimoji="1" lang="zh-CN" altLang="en-US" dirty="0" smtClean="0">
                <a:solidFill>
                  <a:srgbClr val="800000"/>
                </a:solidFill>
              </a:rPr>
              <a:t>红包</a:t>
            </a:r>
            <a:r>
              <a:rPr kumimoji="1" lang="en-US" altLang="zh-CN" dirty="0" smtClean="0">
                <a:solidFill>
                  <a:srgbClr val="800000"/>
                </a:solidFill>
              </a:rPr>
              <a:t>+</a:t>
            </a:r>
            <a:r>
              <a:rPr kumimoji="1" lang="zh-CN" altLang="en-US" dirty="0" smtClean="0">
                <a:solidFill>
                  <a:srgbClr val="800000"/>
                </a:solidFill>
              </a:rPr>
              <a:t>销售支付费用）*（</a:t>
            </a:r>
            <a:r>
              <a:rPr kumimoji="1" lang="en-US" altLang="zh-CN" dirty="0" smtClean="0">
                <a:solidFill>
                  <a:srgbClr val="800000"/>
                </a:solidFill>
              </a:rPr>
              <a:t>1-</a:t>
            </a:r>
            <a:r>
              <a:rPr kumimoji="1" lang="zh-CN" altLang="en-US" dirty="0" smtClean="0">
                <a:solidFill>
                  <a:srgbClr val="800000"/>
                </a:solidFill>
              </a:rPr>
              <a:t>费率</a:t>
            </a:r>
            <a:r>
              <a:rPr kumimoji="1" lang="en-US" altLang="zh-CN" dirty="0" smtClean="0">
                <a:solidFill>
                  <a:srgbClr val="800000"/>
                </a:solidFill>
              </a:rPr>
              <a:t>%</a:t>
            </a:r>
            <a:r>
              <a:rPr kumimoji="1" lang="zh-CN" altLang="en-US" dirty="0" smtClean="0">
                <a:solidFill>
                  <a:srgbClr val="800000"/>
                </a:solidFill>
              </a:rPr>
              <a:t>）</a:t>
            </a:r>
            <a:r>
              <a:rPr kumimoji="1" lang="en-US" altLang="zh-CN" dirty="0" smtClean="0">
                <a:solidFill>
                  <a:srgbClr val="800000"/>
                </a:solidFill>
              </a:rPr>
              <a:t>=</a:t>
            </a:r>
            <a:r>
              <a:rPr kumimoji="1" lang="zh-CN" altLang="en-US" dirty="0" smtClean="0">
                <a:solidFill>
                  <a:srgbClr val="800000"/>
                </a:solidFill>
              </a:rPr>
              <a:t>结算费用</a:t>
            </a:r>
            <a:r>
              <a:rPr kumimoji="1" lang="zh-CN" altLang="en-US" dirty="0" smtClean="0"/>
              <a:t>的平衡原则</a:t>
            </a:r>
            <a:endParaRPr kumimoji="1" lang="en-US" altLang="zh-CN" dirty="0"/>
          </a:p>
        </p:txBody>
      </p:sp>
    </p:spTree>
    <p:extLst>
      <p:ext uri="{BB962C8B-B14F-4D97-AF65-F5344CB8AC3E}">
        <p14:creationId xmlns:p14="http://schemas.microsoft.com/office/powerpoint/2010/main" val="1972327891"/>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如何实现各类营销需求</a:t>
            </a:r>
            <a:r>
              <a:rPr kumimoji="1" lang="zh-CN" altLang="en-US" dirty="0" smtClean="0"/>
              <a:t>（</a:t>
            </a:r>
            <a:r>
              <a:rPr kumimoji="1" lang="zh-CN" altLang="en-US" dirty="0" smtClean="0"/>
              <a:t>三</a:t>
            </a:r>
            <a:r>
              <a:rPr kumimoji="1" lang="zh-CN" altLang="en-US" dirty="0" smtClean="0"/>
              <a:t>）</a:t>
            </a:r>
            <a:endParaRPr kumimoji="1" lang="zh-CN" altLang="en-US" dirty="0"/>
          </a:p>
        </p:txBody>
      </p:sp>
      <p:sp>
        <p:nvSpPr>
          <p:cNvPr id="3" name="内容占位符 2"/>
          <p:cNvSpPr>
            <a:spLocks noGrp="1"/>
          </p:cNvSpPr>
          <p:nvPr>
            <p:ph idx="1"/>
          </p:nvPr>
        </p:nvSpPr>
        <p:spPr>
          <a:xfrm>
            <a:off x="457200" y="1052736"/>
            <a:ext cx="8686800" cy="5544616"/>
          </a:xfrm>
        </p:spPr>
        <p:txBody>
          <a:bodyPr/>
          <a:lstStyle/>
          <a:p>
            <a:r>
              <a:rPr kumimoji="1" lang="zh-CN" altLang="en-US" sz="2000" dirty="0" smtClean="0"/>
              <a:t>套餐</a:t>
            </a:r>
            <a:endParaRPr kumimoji="1" lang="en-US" altLang="en-US" sz="2000" dirty="0"/>
          </a:p>
          <a:p>
            <a:pPr marL="0" indent="0">
              <a:buNone/>
            </a:pPr>
            <a:r>
              <a:rPr kumimoji="1" lang="zh-CN" altLang="en-US" sz="2000" dirty="0" smtClean="0">
                <a:solidFill>
                  <a:schemeClr val="tx1"/>
                </a:solidFill>
              </a:rPr>
              <a:t>套餐组合由业务平台</a:t>
            </a:r>
            <a:r>
              <a:rPr kumimoji="1" lang="zh-CN" altLang="en-US" sz="2000" dirty="0" smtClean="0">
                <a:solidFill>
                  <a:schemeClr val="tx1"/>
                </a:solidFill>
              </a:rPr>
              <a:t>设置</a:t>
            </a:r>
            <a:r>
              <a:rPr kumimoji="1" lang="zh-CN" altLang="en-US" sz="2000" dirty="0">
                <a:solidFill>
                  <a:schemeClr val="tx1"/>
                </a:solidFill>
              </a:rPr>
              <a:t>。</a:t>
            </a:r>
            <a:endParaRPr kumimoji="1" lang="en-US" altLang="zh-CN" sz="2000" dirty="0" smtClean="0">
              <a:solidFill>
                <a:schemeClr val="tx1"/>
              </a:solidFill>
            </a:endParaRPr>
          </a:p>
          <a:p>
            <a:pPr marL="0" indent="0">
              <a:buNone/>
            </a:pPr>
            <a:r>
              <a:rPr kumimoji="1" lang="zh-CN" altLang="en-US" sz="2000" dirty="0" smtClean="0">
                <a:solidFill>
                  <a:schemeClr val="tx1"/>
                </a:solidFill>
              </a:rPr>
              <a:t>套餐的相关价格按一定的规则分摊到每个商品。</a:t>
            </a:r>
            <a:endParaRPr kumimoji="1" lang="en-US" altLang="zh-CN" sz="2000" dirty="0">
              <a:solidFill>
                <a:schemeClr val="tx1"/>
              </a:solidFill>
            </a:endParaRPr>
          </a:p>
          <a:p>
            <a:pPr marL="0" indent="0">
              <a:buNone/>
            </a:pPr>
            <a:r>
              <a:rPr kumimoji="1" lang="zh-CN" altLang="en-US" sz="2000" dirty="0" smtClean="0">
                <a:solidFill>
                  <a:schemeClr val="tx1"/>
                </a:solidFill>
              </a:rPr>
              <a:t>以</a:t>
            </a:r>
            <a:r>
              <a:rPr kumimoji="1" lang="zh-CN" altLang="en-US" sz="2000" dirty="0" smtClean="0">
                <a:solidFill>
                  <a:srgbClr val="800000"/>
                </a:solidFill>
              </a:rPr>
              <a:t>现金本位</a:t>
            </a:r>
            <a:r>
              <a:rPr kumimoji="1" lang="zh-CN" altLang="en-US" sz="2000" dirty="0" smtClean="0">
                <a:solidFill>
                  <a:schemeClr val="tx1"/>
                </a:solidFill>
              </a:rPr>
              <a:t>进行计算价格。</a:t>
            </a:r>
            <a:endParaRPr kumimoji="1" lang="en-US" altLang="zh-CN" sz="2000" dirty="0" smtClean="0">
              <a:solidFill>
                <a:schemeClr val="tx1"/>
              </a:solidFill>
            </a:endParaRPr>
          </a:p>
          <a:p>
            <a:pPr marL="0" indent="0">
              <a:buNone/>
            </a:pPr>
            <a:r>
              <a:rPr kumimoji="1" lang="zh-CN" altLang="en-US" sz="2000" dirty="0" smtClean="0">
                <a:solidFill>
                  <a:schemeClr val="tx1"/>
                </a:solidFill>
              </a:rPr>
              <a:t>示例：商户</a:t>
            </a:r>
            <a:r>
              <a:rPr kumimoji="1" lang="en-US" altLang="zh-CN" sz="2000" dirty="0" smtClean="0">
                <a:solidFill>
                  <a:schemeClr val="tx1"/>
                </a:solidFill>
              </a:rPr>
              <a:t>1</a:t>
            </a:r>
            <a:r>
              <a:rPr kumimoji="1" lang="zh-CN" altLang="en-US" sz="2000" dirty="0">
                <a:solidFill>
                  <a:schemeClr val="tx1"/>
                </a:solidFill>
              </a:rPr>
              <a:t>：</a:t>
            </a:r>
            <a:r>
              <a:rPr kumimoji="1" lang="zh-CN" altLang="en-US" sz="2000" dirty="0" smtClean="0">
                <a:solidFill>
                  <a:schemeClr val="tx1"/>
                </a:solidFill>
              </a:rPr>
              <a:t>商品</a:t>
            </a:r>
            <a:r>
              <a:rPr kumimoji="1" lang="en-US" altLang="zh-CN" sz="2000" dirty="0" smtClean="0">
                <a:solidFill>
                  <a:schemeClr val="tx1"/>
                </a:solidFill>
              </a:rPr>
              <a:t>1</a:t>
            </a:r>
            <a:r>
              <a:rPr kumimoji="1" lang="zh-CN" altLang="en-US" sz="2000" dirty="0" smtClean="0">
                <a:solidFill>
                  <a:schemeClr val="tx1"/>
                </a:solidFill>
              </a:rPr>
              <a:t>（</a:t>
            </a:r>
            <a:r>
              <a:rPr kumimoji="1" lang="en-US" altLang="zh-CN" sz="2000" dirty="0" smtClean="0">
                <a:solidFill>
                  <a:schemeClr val="tx1"/>
                </a:solidFill>
              </a:rPr>
              <a:t>100</a:t>
            </a:r>
            <a:r>
              <a:rPr kumimoji="1" lang="zh-CN" altLang="en-US" sz="2000" dirty="0" smtClean="0">
                <a:solidFill>
                  <a:schemeClr val="tx1"/>
                </a:solidFill>
              </a:rPr>
              <a:t>元），商品</a:t>
            </a:r>
            <a:r>
              <a:rPr kumimoji="1" lang="en-US" altLang="zh-CN" sz="2000" dirty="0" smtClean="0">
                <a:solidFill>
                  <a:schemeClr val="tx1"/>
                </a:solidFill>
              </a:rPr>
              <a:t>2</a:t>
            </a:r>
            <a:r>
              <a:rPr kumimoji="1" lang="zh-CN" altLang="en-US" sz="2000" dirty="0" smtClean="0">
                <a:solidFill>
                  <a:schemeClr val="tx1"/>
                </a:solidFill>
              </a:rPr>
              <a:t>（</a:t>
            </a:r>
            <a:r>
              <a:rPr kumimoji="1" lang="zh-CN" altLang="zh-CN" sz="2000" dirty="0" smtClean="0">
                <a:solidFill>
                  <a:schemeClr val="tx1"/>
                </a:solidFill>
              </a:rPr>
              <a:t>6</a:t>
            </a:r>
            <a:r>
              <a:rPr kumimoji="1" lang="en-US" altLang="zh-CN" sz="2000" dirty="0" smtClean="0">
                <a:solidFill>
                  <a:schemeClr val="tx1"/>
                </a:solidFill>
              </a:rPr>
              <a:t>0</a:t>
            </a:r>
            <a:r>
              <a:rPr kumimoji="1" lang="zh-CN" altLang="en-US" sz="2000" dirty="0" smtClean="0">
                <a:solidFill>
                  <a:schemeClr val="tx1"/>
                </a:solidFill>
              </a:rPr>
              <a:t>元），套餐（商品</a:t>
            </a:r>
            <a:r>
              <a:rPr kumimoji="1" lang="en-US" altLang="zh-CN" sz="2000" dirty="0" smtClean="0">
                <a:solidFill>
                  <a:schemeClr val="tx1"/>
                </a:solidFill>
              </a:rPr>
              <a:t>1+</a:t>
            </a:r>
            <a:r>
              <a:rPr kumimoji="1" lang="zh-CN" altLang="en-US" sz="2000" dirty="0" smtClean="0">
                <a:solidFill>
                  <a:schemeClr val="tx1"/>
                </a:solidFill>
              </a:rPr>
              <a:t>商品</a:t>
            </a:r>
            <a:r>
              <a:rPr kumimoji="1" lang="en-US" altLang="zh-CN" sz="2000" dirty="0" smtClean="0">
                <a:solidFill>
                  <a:schemeClr val="tx1"/>
                </a:solidFill>
              </a:rPr>
              <a:t>2</a:t>
            </a:r>
            <a:r>
              <a:rPr kumimoji="1" lang="zh-CN" altLang="en-US" sz="2000" dirty="0" smtClean="0">
                <a:solidFill>
                  <a:schemeClr val="tx1"/>
                </a:solidFill>
              </a:rPr>
              <a:t>）</a:t>
            </a:r>
            <a:r>
              <a:rPr kumimoji="1" lang="en-US" altLang="zh-CN" sz="2000" dirty="0" smtClean="0">
                <a:solidFill>
                  <a:schemeClr val="tx1"/>
                </a:solidFill>
              </a:rPr>
              <a:t>150</a:t>
            </a:r>
            <a:r>
              <a:rPr kumimoji="1" lang="zh-CN" altLang="en-US" sz="2000" dirty="0" smtClean="0">
                <a:solidFill>
                  <a:schemeClr val="tx1"/>
                </a:solidFill>
              </a:rPr>
              <a:t>元</a:t>
            </a:r>
            <a:endParaRPr kumimoji="1" lang="en-US" altLang="zh-CN" sz="2000" dirty="0" smtClean="0">
              <a:solidFill>
                <a:schemeClr val="tx1"/>
              </a:solidFill>
            </a:endParaRPr>
          </a:p>
          <a:p>
            <a:pPr marL="0" indent="0">
              <a:buNone/>
            </a:pPr>
            <a:r>
              <a:rPr kumimoji="1" lang="zh-CN" altLang="en-US" sz="2000" dirty="0" smtClean="0">
                <a:solidFill>
                  <a:schemeClr val="tx1"/>
                </a:solidFill>
              </a:rPr>
              <a:t>则支付时分摊到两个商品（商品</a:t>
            </a:r>
            <a:r>
              <a:rPr kumimoji="1" lang="en-US" altLang="zh-CN" sz="2000" dirty="0" smtClean="0">
                <a:solidFill>
                  <a:schemeClr val="tx1"/>
                </a:solidFill>
              </a:rPr>
              <a:t>1</a:t>
            </a:r>
            <a:r>
              <a:rPr kumimoji="1" lang="zh-CN" altLang="en-US" sz="2000" dirty="0" smtClean="0">
                <a:solidFill>
                  <a:schemeClr val="tx1"/>
                </a:solidFill>
              </a:rPr>
              <a:t>：</a:t>
            </a:r>
            <a:r>
              <a:rPr kumimoji="1" lang="en-US" altLang="zh-CN" sz="2000" dirty="0" smtClean="0">
                <a:solidFill>
                  <a:schemeClr val="tx1"/>
                </a:solidFill>
              </a:rPr>
              <a:t>100</a:t>
            </a:r>
            <a:r>
              <a:rPr kumimoji="1" lang="zh-CN" altLang="en-US" sz="2000" dirty="0" smtClean="0">
                <a:solidFill>
                  <a:schemeClr val="tx1"/>
                </a:solidFill>
              </a:rPr>
              <a:t>元*</a:t>
            </a:r>
            <a:r>
              <a:rPr kumimoji="1" lang="zh-CN" altLang="zh-CN" sz="2000" dirty="0" smtClean="0">
                <a:solidFill>
                  <a:schemeClr val="tx1"/>
                </a:solidFill>
              </a:rPr>
              <a:t>1</a:t>
            </a:r>
            <a:r>
              <a:rPr kumimoji="1" lang="en-US" altLang="zh-CN" sz="2000" dirty="0" smtClean="0">
                <a:solidFill>
                  <a:schemeClr val="tx1"/>
                </a:solidFill>
              </a:rPr>
              <a:t>5/16</a:t>
            </a:r>
            <a:r>
              <a:rPr kumimoji="1" lang="zh-CN" altLang="en-US" sz="2000" dirty="0" smtClean="0">
                <a:solidFill>
                  <a:schemeClr val="tx1"/>
                </a:solidFill>
              </a:rPr>
              <a:t>，商品</a:t>
            </a:r>
            <a:r>
              <a:rPr kumimoji="1" lang="en-US" altLang="zh-CN" sz="2000" dirty="0" smtClean="0">
                <a:solidFill>
                  <a:schemeClr val="tx1"/>
                </a:solidFill>
              </a:rPr>
              <a:t>2</a:t>
            </a:r>
            <a:r>
              <a:rPr kumimoji="1" lang="zh-CN" altLang="en-US" sz="2000" dirty="0">
                <a:solidFill>
                  <a:schemeClr val="tx1"/>
                </a:solidFill>
              </a:rPr>
              <a:t>：</a:t>
            </a:r>
            <a:r>
              <a:rPr kumimoji="1" lang="en-US" altLang="zh-CN" sz="2000" dirty="0" smtClean="0">
                <a:solidFill>
                  <a:schemeClr val="tx1"/>
                </a:solidFill>
              </a:rPr>
              <a:t> 60</a:t>
            </a:r>
            <a:r>
              <a:rPr kumimoji="1" lang="zh-CN" altLang="en-US" sz="2000" dirty="0" smtClean="0">
                <a:solidFill>
                  <a:schemeClr val="tx1"/>
                </a:solidFill>
              </a:rPr>
              <a:t>元</a:t>
            </a:r>
            <a:r>
              <a:rPr kumimoji="1" lang="zh-CN" altLang="en-US" sz="2000" dirty="0" smtClean="0">
                <a:solidFill>
                  <a:schemeClr val="tx1"/>
                </a:solidFill>
              </a:rPr>
              <a:t>*</a:t>
            </a:r>
            <a:r>
              <a:rPr kumimoji="1" lang="zh-CN" altLang="zh-CN" sz="2000" dirty="0" smtClean="0">
                <a:solidFill>
                  <a:schemeClr val="tx1"/>
                </a:solidFill>
              </a:rPr>
              <a:t>1</a:t>
            </a:r>
            <a:r>
              <a:rPr kumimoji="1" lang="en-US" altLang="zh-CN" sz="2000" dirty="0" smtClean="0">
                <a:solidFill>
                  <a:schemeClr val="tx1"/>
                </a:solidFill>
              </a:rPr>
              <a:t>5/16</a:t>
            </a:r>
            <a:r>
              <a:rPr kumimoji="1" lang="zh-CN" altLang="en-US" sz="2000" dirty="0" smtClean="0">
                <a:solidFill>
                  <a:schemeClr val="tx1"/>
                </a:solidFill>
              </a:rPr>
              <a:t>）</a:t>
            </a:r>
            <a:endParaRPr kumimoji="1" lang="en-US" altLang="zh-CN" sz="2000" dirty="0" smtClean="0">
              <a:solidFill>
                <a:schemeClr val="tx1"/>
              </a:solidFill>
            </a:endParaRPr>
          </a:p>
          <a:p>
            <a:pPr marL="0" indent="0">
              <a:buNone/>
            </a:pPr>
            <a:endParaRPr kumimoji="1" lang="en-US" altLang="zh-CN" sz="2000" dirty="0">
              <a:solidFill>
                <a:schemeClr val="tx1"/>
              </a:solidFill>
            </a:endParaRPr>
          </a:p>
          <a:p>
            <a:pPr marL="0" indent="0">
              <a:buNone/>
            </a:pPr>
            <a:r>
              <a:rPr kumimoji="1" lang="zh-CN" altLang="en-US" sz="2000" dirty="0" smtClean="0"/>
              <a:t>是否</a:t>
            </a:r>
            <a:r>
              <a:rPr kumimoji="1" lang="zh-CN" altLang="en-US" sz="2000" dirty="0"/>
              <a:t>需要支持不同商户的不同</a:t>
            </a:r>
            <a:r>
              <a:rPr kumimoji="1" lang="zh-CN" altLang="en-US" sz="2000" dirty="0" smtClean="0"/>
              <a:t>商品的套餐</a:t>
            </a:r>
            <a:r>
              <a:rPr kumimoji="1" lang="zh-CN" altLang="en-US" sz="2000" dirty="0" smtClean="0"/>
              <a:t>？</a:t>
            </a:r>
            <a:endParaRPr kumimoji="1" lang="zh-CN" altLang="en-US" sz="2000" dirty="0"/>
          </a:p>
          <a:p>
            <a:pPr marL="0" indent="0">
              <a:buNone/>
            </a:pPr>
            <a:endParaRPr kumimoji="1" lang="en-US" altLang="zh-CN" sz="2000" dirty="0">
              <a:solidFill>
                <a:schemeClr val="tx1"/>
              </a:solidFill>
            </a:endParaRPr>
          </a:p>
          <a:p>
            <a:endParaRPr kumimoji="1" lang="zh-CN" altLang="en-US" dirty="0"/>
          </a:p>
        </p:txBody>
      </p:sp>
    </p:spTree>
    <p:extLst>
      <p:ext uri="{BB962C8B-B14F-4D97-AF65-F5344CB8AC3E}">
        <p14:creationId xmlns:p14="http://schemas.microsoft.com/office/powerpoint/2010/main" val="2451394030"/>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商业计划简述v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商业计划简述v2.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10000"/>
          </a:lnSpc>
          <a:spcBef>
            <a:spcPct val="50000"/>
          </a:spcBef>
          <a:spcAft>
            <a:spcPct val="0"/>
          </a:spcAft>
          <a:buClr>
            <a:schemeClr val="bg2"/>
          </a:buClr>
          <a:buSzPct val="85000"/>
          <a:buFont typeface="Wingdings" pitchFamily="2" charset="2"/>
          <a:buChar char="p"/>
          <a:tabLst/>
          <a:defRPr kumimoji="0" lang="zh-CN" altLang="en-US" sz="1600" b="0"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10000"/>
          </a:lnSpc>
          <a:spcBef>
            <a:spcPct val="50000"/>
          </a:spcBef>
          <a:spcAft>
            <a:spcPct val="0"/>
          </a:spcAft>
          <a:buClr>
            <a:schemeClr val="bg2"/>
          </a:buClr>
          <a:buSzPct val="85000"/>
          <a:buFont typeface="Wingdings" pitchFamily="2" charset="2"/>
          <a:buChar char="p"/>
          <a:tabLst/>
          <a:defRPr kumimoji="0" lang="zh-CN" altLang="en-US" sz="1600" b="0"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商业计划简述v2.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商业计划简述v2.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商业计划简述v2.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商业计划简述v2.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商业计划简述v2.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商业计划简述v2.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商业计划简述v2.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商业计划简述v2.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商业计划简述v2.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商业计划简述v2.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商业计划简述v2.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商业计划简述v2.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商业计划简述v2.0</Template>
  <TotalTime>60765</TotalTime>
  <Words>589</Words>
  <Application>Microsoft Macintosh PowerPoint</Application>
  <PresentationFormat>全屏显示(4:3)</PresentationFormat>
  <Paragraphs>126</Paragraphs>
  <Slides>12</Slides>
  <Notes>10</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12</vt:i4>
      </vt:variant>
    </vt:vector>
  </HeadingPairs>
  <TitlesOfParts>
    <vt:vector size="14" baseType="lpstr">
      <vt:lpstr>商业计划简述v2.0</vt:lpstr>
      <vt:lpstr>位图图像</vt:lpstr>
      <vt:lpstr>PowerPoint 演示文稿</vt:lpstr>
      <vt:lpstr>电商各系统规划</vt:lpstr>
      <vt:lpstr>平台原则</vt:lpstr>
      <vt:lpstr>系统架构</vt:lpstr>
      <vt:lpstr>各系统的职责定位</vt:lpstr>
      <vt:lpstr>如何实现各类营销需求（一）</vt:lpstr>
      <vt:lpstr>如何实现各类营销需求（二）</vt:lpstr>
      <vt:lpstr>如何实现各类营销需求（二）</vt:lpstr>
      <vt:lpstr>如何实现各类营销需求（三）</vt:lpstr>
      <vt:lpstr>平台的价格体系及组合支付实现</vt:lpstr>
      <vt:lpstr>购物车支付方式要求</vt:lpstr>
      <vt:lpstr>PowerPoint 演示文稿</vt:lpstr>
    </vt:vector>
  </TitlesOfParts>
  <Company>宽连十方</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wangcw</dc:creator>
  <cp:lastModifiedBy>汪 成伟</cp:lastModifiedBy>
  <cp:revision>4361</cp:revision>
  <dcterms:created xsi:type="dcterms:W3CDTF">2005-06-07T08:10:30Z</dcterms:created>
  <dcterms:modified xsi:type="dcterms:W3CDTF">2013-06-13T16:02:53Z</dcterms:modified>
</cp:coreProperties>
</file>