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766" r:id="rId1"/>
  </p:sldMasterIdLst>
  <p:notesMasterIdLst>
    <p:notesMasterId r:id="rId12"/>
  </p:notesMasterIdLst>
  <p:sldIdLst>
    <p:sldId id="1049" r:id="rId2"/>
    <p:sldId id="1076" r:id="rId3"/>
    <p:sldId id="1086" r:id="rId4"/>
    <p:sldId id="1084" r:id="rId5"/>
    <p:sldId id="1078" r:id="rId6"/>
    <p:sldId id="1079" r:id="rId7"/>
    <p:sldId id="1081" r:id="rId8"/>
    <p:sldId id="1085" r:id="rId9"/>
    <p:sldId id="1074" r:id="rId10"/>
    <p:sldId id="1060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CC"/>
    <a:srgbClr val="6699FF"/>
    <a:srgbClr val="CCFFCC"/>
    <a:srgbClr val="CC99FF"/>
    <a:srgbClr val="CCECFF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51" autoAdjust="0"/>
    <p:restoredTop sz="95974" autoAdjust="0"/>
  </p:normalViewPr>
  <p:slideViewPr>
    <p:cSldViewPr>
      <p:cViewPr>
        <p:scale>
          <a:sx n="75" d="100"/>
          <a:sy n="75" d="100"/>
        </p:scale>
        <p:origin x="312" y="372"/>
      </p:cViewPr>
      <p:guideLst>
        <p:guide orient="horz" pos="17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base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base">
              <a:defRPr sz="1200"/>
            </a:lvl1pPr>
          </a:lstStyle>
          <a:p>
            <a:pPr>
              <a:defRPr/>
            </a:pPr>
            <a:fld id="{C1570813-C127-4253-AA83-316B8C146AC3}" type="datetimeFigureOut">
              <a:rPr lang="zh-CN" altLang="en-US"/>
              <a:pPr>
                <a:defRPr/>
              </a:pPr>
              <a:t>2013-8-28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base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base">
              <a:defRPr sz="1200"/>
            </a:lvl1pPr>
          </a:lstStyle>
          <a:p>
            <a:pPr>
              <a:defRPr/>
            </a:pPr>
            <a:fld id="{D3A8B106-B604-4052-8DA3-0EDAFD1D6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874825-42E6-4D68-A036-F7AE281CEBFB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A8B106-B604-4052-8DA3-0EDAFD1D69B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2344E3-BD59-4A51-9C23-BCBCC5D266E4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98437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C560C9F0-744C-4F20-830D-6A05A8951D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内页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274638"/>
            <a:ext cx="7138987" cy="8509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476375" y="1268413"/>
            <a:ext cx="7210425" cy="48577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内页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827" r:id="rId1"/>
    <p:sldLayoutId id="2147485828" r:id="rId2"/>
    <p:sldLayoutId id="214748582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10000"/>
        </a:spcBef>
        <a:spcAft>
          <a:spcPct val="10000"/>
        </a:spcAft>
        <a:buSzPct val="90000"/>
        <a:buBlip>
          <a:blip r:embed="rId5"/>
        </a:buBlip>
        <a:defRPr sz="22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chemeClr val="accent2"/>
        </a:buClr>
        <a:buFont typeface="Wingdings 3" pitchFamily="18" charset="2"/>
        <a:buChar char="c"/>
        <a:defRPr sz="2000" b="1">
          <a:solidFill>
            <a:srgbClr val="0000CC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10000"/>
        </a:spcBef>
        <a:spcAft>
          <a:spcPct val="10000"/>
        </a:spcAft>
        <a:buFont typeface="Wingdings" pitchFamily="2" charset="2"/>
        <a:buChar char="ü"/>
        <a:defRPr sz="2000" b="1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10000"/>
        </a:spcBef>
        <a:spcAft>
          <a:spcPct val="10000"/>
        </a:spcAft>
        <a:buChar char="–"/>
        <a:defRPr sz="2000" b="1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10000"/>
        </a:spcBef>
        <a:spcAft>
          <a:spcPct val="10000"/>
        </a:spcAft>
        <a:buChar char="»"/>
        <a:defRPr sz="2000" b="1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10000"/>
        </a:spcBef>
        <a:spcAft>
          <a:spcPct val="1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10000"/>
        </a:spcBef>
        <a:spcAft>
          <a:spcPct val="1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10000"/>
        </a:spcBef>
        <a:spcAft>
          <a:spcPct val="1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10000"/>
        </a:spcBef>
        <a:spcAft>
          <a:spcPct val="1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副标题 4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2013-8-27</a:t>
            </a:r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1357290" y="2214554"/>
            <a:ext cx="6400800" cy="10001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10000"/>
              </a:spcBef>
              <a:spcAft>
                <a:spcPct val="10000"/>
              </a:spcAft>
              <a:buSzPct val="90000"/>
            </a:pP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苏州分销系统</a:t>
            </a:r>
            <a:endParaRPr lang="zh-CN" altLang="en-US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Pct val="90000"/>
              <a:buFontTx/>
              <a:buNone/>
              <a:tabLst/>
              <a:defRPr/>
            </a:pP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封面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6225" y="2484438"/>
            <a:ext cx="3602038" cy="10810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buClr>
                <a:srgbClr val="FF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age Italic" pitchFamily="66" charset="0"/>
                <a:ea typeface="华文中宋" pitchFamily="2" charset="-122"/>
              </a:rPr>
              <a:t>Thank You!</a:t>
            </a:r>
            <a:endParaRPr lang="en-US" altLang="zh-CN" sz="4000" b="1">
              <a:solidFill>
                <a:schemeClr val="bg1"/>
              </a:solidFill>
              <a:latin typeface="Rage Italic" pitchFamily="66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138987" cy="500042"/>
          </a:xfrm>
        </p:spPr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sp>
        <p:nvSpPr>
          <p:cNvPr id="150" name="圆角矩形 149"/>
          <p:cNvSpPr/>
          <p:nvPr/>
        </p:nvSpPr>
        <p:spPr>
          <a:xfrm>
            <a:off x="5122907" y="2786058"/>
            <a:ext cx="1949423" cy="928694"/>
          </a:xfrm>
          <a:prstGeom prst="roundRect">
            <a:avLst>
              <a:gd name="adj" fmla="val 10647"/>
            </a:avLst>
          </a:prstGeom>
          <a:noFill/>
          <a:ln w="349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571472" y="857232"/>
            <a:ext cx="1428760" cy="1143008"/>
          </a:xfrm>
          <a:prstGeom prst="roundRect">
            <a:avLst>
              <a:gd name="adj" fmla="val 10647"/>
            </a:avLst>
          </a:prstGeom>
          <a:noFill/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 dirty="0" smtClean="0">
                <a:ea typeface="黑体" pitchFamily="2" charset="-122"/>
              </a:rPr>
              <a:t>CSP</a:t>
            </a:r>
            <a:r>
              <a:rPr lang="zh-CN" altLang="en-US" dirty="0" smtClean="0">
                <a:ea typeface="黑体" pitchFamily="2" charset="-122"/>
              </a:rPr>
              <a:t>外呼系统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2" name="AutoShape 34"/>
          <p:cNvSpPr>
            <a:spLocks noChangeArrowheads="1"/>
          </p:cNvSpPr>
          <p:nvPr/>
        </p:nvSpPr>
        <p:spPr bwMode="auto">
          <a:xfrm>
            <a:off x="714348" y="1285860"/>
            <a:ext cx="1084263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0791A"/>
              </a:gs>
              <a:gs pos="80000">
                <a:srgbClr val="FFC715"/>
              </a:gs>
              <a:gs pos="100000">
                <a:srgbClr val="FFE38B"/>
              </a:gs>
            </a:gsLst>
            <a:lin ang="16200000" scaled="0"/>
          </a:gradFill>
          <a:ln w="9525" cap="flat" cmpd="sng" algn="ctr">
            <a:solidFill>
              <a:srgbClr val="FFC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外呼分销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2714612" y="857232"/>
            <a:ext cx="1428760" cy="1143008"/>
          </a:xfrm>
          <a:prstGeom prst="roundRect">
            <a:avLst>
              <a:gd name="adj" fmla="val 10647"/>
            </a:avLst>
          </a:prstGeom>
          <a:noFill/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 dirty="0" smtClean="0">
                <a:ea typeface="黑体" pitchFamily="2" charset="-122"/>
              </a:rPr>
              <a:t>CRM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" name="AutoShape 34"/>
          <p:cNvSpPr>
            <a:spLocks noChangeArrowheads="1"/>
          </p:cNvSpPr>
          <p:nvPr/>
        </p:nvSpPr>
        <p:spPr bwMode="auto">
          <a:xfrm>
            <a:off x="2857488" y="1285860"/>
            <a:ext cx="1084263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0791A"/>
              </a:gs>
              <a:gs pos="80000">
                <a:srgbClr val="FFC715"/>
              </a:gs>
              <a:gs pos="100000">
                <a:srgbClr val="FFE38B"/>
              </a:gs>
            </a:gsLst>
            <a:lin ang="16200000" scaled="0"/>
          </a:gradFill>
          <a:ln w="9525" cap="flat" cmpd="sng" algn="ctr">
            <a:solidFill>
              <a:srgbClr val="FFC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营业厅分销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000628" y="857232"/>
            <a:ext cx="1428760" cy="1143008"/>
          </a:xfrm>
          <a:prstGeom prst="roundRect">
            <a:avLst>
              <a:gd name="adj" fmla="val 10647"/>
            </a:avLst>
          </a:prstGeom>
          <a:noFill/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 dirty="0" smtClean="0">
                <a:ea typeface="黑体" pitchFamily="2" charset="-122"/>
              </a:rPr>
              <a:t>Android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6" name="AutoShape 34"/>
          <p:cNvSpPr>
            <a:spLocks noChangeArrowheads="1"/>
          </p:cNvSpPr>
          <p:nvPr/>
        </p:nvSpPr>
        <p:spPr bwMode="auto">
          <a:xfrm>
            <a:off x="5143504" y="1285860"/>
            <a:ext cx="1084263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0791A"/>
              </a:gs>
              <a:gs pos="80000">
                <a:srgbClr val="FFC715"/>
              </a:gs>
              <a:gs pos="100000">
                <a:srgbClr val="FFE38B"/>
              </a:gs>
            </a:gsLst>
            <a:lin ang="16200000" scaled="0"/>
          </a:gradFill>
          <a:ln w="9525" cap="flat" cmpd="sng" algn="ctr">
            <a:solidFill>
              <a:srgbClr val="FFC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客户端分销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286380" y="2857496"/>
            <a:ext cx="1901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统一接口适配层</a:t>
            </a:r>
            <a:endParaRPr lang="en-US" altLang="zh-CN" sz="1600" dirty="0" smtClean="0"/>
          </a:p>
          <a:p>
            <a:r>
              <a:rPr lang="en-US" altLang="zh-CN" sz="1600" dirty="0" smtClean="0"/>
              <a:t>(</a:t>
            </a:r>
            <a:r>
              <a:rPr lang="zh-CN" altLang="en-US" sz="1600" dirty="0" smtClean="0"/>
              <a:t>订单接口、价格、</a:t>
            </a:r>
            <a:endParaRPr lang="en-US" altLang="zh-CN" sz="1600" dirty="0" smtClean="0"/>
          </a:p>
          <a:p>
            <a:r>
              <a:rPr lang="zh-CN" altLang="en-US" sz="1600" dirty="0" smtClean="0"/>
              <a:t>库存、登录等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161" name="AutoShape 34"/>
          <p:cNvSpPr>
            <a:spLocks noChangeArrowheads="1"/>
          </p:cNvSpPr>
          <p:nvPr/>
        </p:nvSpPr>
        <p:spPr bwMode="auto">
          <a:xfrm>
            <a:off x="214282" y="4786322"/>
            <a:ext cx="5072098" cy="12144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0C0"/>
              </a:gs>
              <a:gs pos="80000">
                <a:srgbClr val="00B0F0"/>
              </a:gs>
              <a:gs pos="100000">
                <a:srgbClr val="BBE0E3">
                  <a:lumMod val="90000"/>
                </a:srgbClr>
              </a:gs>
            </a:gsLst>
            <a:lin ang="16200000" scaled="0"/>
          </a:gradFill>
          <a:ln w="9525" cap="flat" cmpd="sng" algn="ctr">
            <a:solidFill>
              <a:srgbClr val="00B0F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14546" y="509698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宽连商城</a:t>
            </a:r>
          </a:p>
        </p:txBody>
      </p:sp>
      <p:sp>
        <p:nvSpPr>
          <p:cNvPr id="166" name="AutoShape 34"/>
          <p:cNvSpPr>
            <a:spLocks noChangeArrowheads="1"/>
          </p:cNvSpPr>
          <p:nvPr/>
        </p:nvSpPr>
        <p:spPr bwMode="auto">
          <a:xfrm>
            <a:off x="5643570" y="4786322"/>
            <a:ext cx="3214710" cy="12144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70C0"/>
              </a:gs>
              <a:gs pos="80000">
                <a:srgbClr val="00B0F0"/>
              </a:gs>
              <a:gs pos="100000">
                <a:srgbClr val="BBE0E3">
                  <a:lumMod val="90000"/>
                </a:srgbClr>
              </a:gs>
            </a:gsLst>
            <a:lin ang="16200000" scaled="0"/>
          </a:gradFill>
          <a:ln w="9525" cap="flat" cmpd="sng" algn="ctr">
            <a:solidFill>
              <a:srgbClr val="00B0F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AutoShape 34"/>
          <p:cNvSpPr>
            <a:spLocks noChangeArrowheads="1"/>
          </p:cNvSpPr>
          <p:nvPr/>
        </p:nvSpPr>
        <p:spPr bwMode="auto">
          <a:xfrm>
            <a:off x="7429520" y="5500702"/>
            <a:ext cx="1285884" cy="422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0791A"/>
              </a:gs>
              <a:gs pos="80000">
                <a:srgbClr val="FFC715"/>
              </a:gs>
              <a:gs pos="100000">
                <a:srgbClr val="FFE38B"/>
              </a:gs>
            </a:gsLst>
            <a:lin ang="16200000" scaled="0"/>
          </a:gradFill>
          <a:ln w="9525" cap="flat" cmpd="sng" algn="ctr">
            <a:solidFill>
              <a:srgbClr val="FFC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…….</a:t>
            </a:r>
            <a:endParaRPr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AutoShape 34"/>
          <p:cNvSpPr>
            <a:spLocks noChangeArrowheads="1"/>
          </p:cNvSpPr>
          <p:nvPr/>
        </p:nvSpPr>
        <p:spPr bwMode="auto">
          <a:xfrm>
            <a:off x="7429520" y="4935410"/>
            <a:ext cx="1285884" cy="422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0791A"/>
              </a:gs>
              <a:gs pos="80000">
                <a:srgbClr val="FFC715"/>
              </a:gs>
              <a:gs pos="100000">
                <a:srgbClr val="FFE38B"/>
              </a:gs>
            </a:gsLst>
            <a:lin ang="16200000" scaled="0"/>
          </a:gradFill>
          <a:ln w="9525" cap="flat" cmpd="sng" algn="ctr">
            <a:solidFill>
              <a:srgbClr val="FFC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86446" y="4857760"/>
            <a:ext cx="13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第三方系统</a:t>
            </a:r>
          </a:p>
        </p:txBody>
      </p:sp>
      <p:sp>
        <p:nvSpPr>
          <p:cNvPr id="176" name="圆角矩形 42"/>
          <p:cNvSpPr>
            <a:spLocks noChangeArrowheads="1"/>
          </p:cNvSpPr>
          <p:nvPr/>
        </p:nvSpPr>
        <p:spPr bwMode="auto">
          <a:xfrm>
            <a:off x="285720" y="571480"/>
            <a:ext cx="8643998" cy="3857652"/>
          </a:xfrm>
          <a:prstGeom prst="roundRect">
            <a:avLst>
              <a:gd name="adj" fmla="val 4912"/>
            </a:avLst>
          </a:prstGeom>
          <a:noFill/>
          <a:ln w="317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20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7072330" y="857232"/>
            <a:ext cx="1428760" cy="1143008"/>
          </a:xfrm>
          <a:prstGeom prst="roundRect">
            <a:avLst>
              <a:gd name="adj" fmla="val 10647"/>
            </a:avLst>
          </a:prstGeom>
          <a:noFill/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zh-CN" altLang="en-US" dirty="0" smtClean="0">
                <a:ea typeface="黑体" pitchFamily="2" charset="-122"/>
              </a:rPr>
              <a:t>浏览器</a:t>
            </a:r>
            <a:r>
              <a:rPr lang="en-US" altLang="zh-CN" dirty="0" smtClean="0">
                <a:ea typeface="黑体" pitchFamily="2" charset="-122"/>
              </a:rPr>
              <a:t>www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80" name="AutoShape 34"/>
          <p:cNvSpPr>
            <a:spLocks noChangeArrowheads="1"/>
          </p:cNvSpPr>
          <p:nvPr/>
        </p:nvSpPr>
        <p:spPr bwMode="auto">
          <a:xfrm>
            <a:off x="7215206" y="1285860"/>
            <a:ext cx="1084263" cy="428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0791A"/>
              </a:gs>
              <a:gs pos="80000">
                <a:srgbClr val="FFC715"/>
              </a:gs>
              <a:gs pos="100000">
                <a:srgbClr val="FFE38B"/>
              </a:gs>
            </a:gsLst>
            <a:lin ang="16200000" scaled="0"/>
          </a:gradFill>
          <a:ln w="9525" cap="flat" cmpd="sng" algn="ctr">
            <a:solidFill>
              <a:srgbClr val="FFC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G3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频道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" name="流程图: 磁盘 183"/>
          <p:cNvSpPr/>
          <p:nvPr/>
        </p:nvSpPr>
        <p:spPr>
          <a:xfrm>
            <a:off x="571472" y="2786058"/>
            <a:ext cx="1571636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DB</a:t>
            </a:r>
            <a:endParaRPr lang="zh-CN" altLang="en-US" b="1" dirty="0"/>
          </a:p>
        </p:txBody>
      </p:sp>
      <p:sp>
        <p:nvSpPr>
          <p:cNvPr id="188" name="AutoShape 34"/>
          <p:cNvSpPr>
            <a:spLocks noChangeArrowheads="1"/>
          </p:cNvSpPr>
          <p:nvPr/>
        </p:nvSpPr>
        <p:spPr bwMode="auto">
          <a:xfrm>
            <a:off x="5929322" y="5506914"/>
            <a:ext cx="1285884" cy="422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0791A"/>
              </a:gs>
              <a:gs pos="80000">
                <a:srgbClr val="FFC715"/>
              </a:gs>
              <a:gs pos="100000">
                <a:srgbClr val="FFE38B"/>
              </a:gs>
            </a:gsLst>
            <a:lin ang="16200000" scaled="0"/>
          </a:gradFill>
          <a:ln w="9525" cap="flat" cmpd="sng" algn="ctr">
            <a:solidFill>
              <a:srgbClr val="FFC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AutoShape 34"/>
          <p:cNvSpPr>
            <a:spLocks noChangeArrowheads="1"/>
          </p:cNvSpPr>
          <p:nvPr/>
        </p:nvSpPr>
        <p:spPr bwMode="auto">
          <a:xfrm>
            <a:off x="785786" y="3714752"/>
            <a:ext cx="1214446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0791A"/>
              </a:gs>
              <a:gs pos="80000">
                <a:srgbClr val="FFC715"/>
              </a:gs>
              <a:gs pos="100000">
                <a:srgbClr val="FFE38B"/>
              </a:gs>
            </a:gsLst>
            <a:lin ang="16200000" scaled="0"/>
          </a:gradFill>
          <a:ln w="9525" cap="flat" cmpd="sng" algn="ctr">
            <a:solidFill>
              <a:srgbClr val="FFC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商品实时同步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曲线连接符 30"/>
          <p:cNvCxnSpPr>
            <a:stCxn id="161" idx="0"/>
            <a:endCxn id="208" idx="2"/>
          </p:cNvCxnSpPr>
          <p:nvPr/>
        </p:nvCxnSpPr>
        <p:spPr>
          <a:xfrm rot="16200000" flipV="1">
            <a:off x="1857356" y="3893347"/>
            <a:ext cx="428628" cy="13573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08" idx="0"/>
            <a:endCxn id="184" idx="3"/>
          </p:cNvCxnSpPr>
          <p:nvPr/>
        </p:nvCxnSpPr>
        <p:spPr>
          <a:xfrm rot="16200000" flipV="1">
            <a:off x="1267993" y="3589735"/>
            <a:ext cx="214314" cy="3571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34"/>
          <p:cNvSpPr>
            <a:spLocks noChangeArrowheads="1"/>
          </p:cNvSpPr>
          <p:nvPr/>
        </p:nvSpPr>
        <p:spPr bwMode="auto">
          <a:xfrm>
            <a:off x="2571736" y="2786058"/>
            <a:ext cx="1500198" cy="6429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0791A"/>
              </a:gs>
              <a:gs pos="80000">
                <a:srgbClr val="FFC715"/>
              </a:gs>
              <a:gs pos="100000">
                <a:srgbClr val="FFE38B"/>
              </a:gs>
            </a:gsLst>
            <a:lin ang="16200000" scaled="0"/>
          </a:gradFill>
          <a:ln w="9525" cap="flat" cmpd="sng" algn="ctr">
            <a:solidFill>
              <a:srgbClr val="FFC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商品二次维护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分渠道销售等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曲线连接符 36"/>
          <p:cNvCxnSpPr>
            <a:stCxn id="184" idx="4"/>
            <a:endCxn id="35" idx="1"/>
          </p:cNvCxnSpPr>
          <p:nvPr/>
        </p:nvCxnSpPr>
        <p:spPr>
          <a:xfrm flipV="1">
            <a:off x="2143108" y="3107529"/>
            <a:ext cx="428628" cy="3571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5" idx="0"/>
            <a:endCxn id="151" idx="2"/>
          </p:cNvCxnSpPr>
          <p:nvPr/>
        </p:nvCxnSpPr>
        <p:spPr>
          <a:xfrm rot="16200000" flipV="1">
            <a:off x="1910935" y="1375157"/>
            <a:ext cx="785818" cy="20359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5" idx="0"/>
            <a:endCxn id="153" idx="2"/>
          </p:cNvCxnSpPr>
          <p:nvPr/>
        </p:nvCxnSpPr>
        <p:spPr>
          <a:xfrm rot="5400000" flipH="1" flipV="1">
            <a:off x="2982504" y="2339571"/>
            <a:ext cx="785818" cy="1071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35" idx="0"/>
            <a:endCxn id="155" idx="2"/>
          </p:cNvCxnSpPr>
          <p:nvPr/>
        </p:nvCxnSpPr>
        <p:spPr>
          <a:xfrm rot="5400000" flipH="1" flipV="1">
            <a:off x="4125512" y="1196563"/>
            <a:ext cx="785818" cy="23931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35" idx="0"/>
            <a:endCxn id="179" idx="2"/>
          </p:cNvCxnSpPr>
          <p:nvPr/>
        </p:nvCxnSpPr>
        <p:spPr>
          <a:xfrm rot="5400000" flipH="1" flipV="1">
            <a:off x="5161363" y="160712"/>
            <a:ext cx="785818" cy="44648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61" idx="0"/>
            <a:endCxn id="150" idx="2"/>
          </p:cNvCxnSpPr>
          <p:nvPr/>
        </p:nvCxnSpPr>
        <p:spPr>
          <a:xfrm rot="5400000" flipH="1" flipV="1">
            <a:off x="3888190" y="2576893"/>
            <a:ext cx="1071570" cy="33472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151" idx="2"/>
          </p:cNvCxnSpPr>
          <p:nvPr/>
        </p:nvCxnSpPr>
        <p:spPr>
          <a:xfrm rot="10800000">
            <a:off x="1285852" y="2000240"/>
            <a:ext cx="5786480" cy="78581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endCxn id="153" idx="2"/>
          </p:cNvCxnSpPr>
          <p:nvPr/>
        </p:nvCxnSpPr>
        <p:spPr>
          <a:xfrm rot="10800000">
            <a:off x="3428992" y="2000240"/>
            <a:ext cx="3571900" cy="78581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endCxn id="155" idx="2"/>
          </p:cNvCxnSpPr>
          <p:nvPr/>
        </p:nvCxnSpPr>
        <p:spPr>
          <a:xfrm rot="10800000">
            <a:off x="5715008" y="2000240"/>
            <a:ext cx="1357322" cy="78581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endCxn id="179" idx="2"/>
          </p:cNvCxnSpPr>
          <p:nvPr/>
        </p:nvCxnSpPr>
        <p:spPr>
          <a:xfrm rot="5400000" flipH="1" flipV="1">
            <a:off x="7036612" y="2035960"/>
            <a:ext cx="785818" cy="7143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166" idx="0"/>
            <a:endCxn id="60" idx="2"/>
          </p:cNvCxnSpPr>
          <p:nvPr/>
        </p:nvCxnSpPr>
        <p:spPr>
          <a:xfrm rot="5400000" flipH="1" flipV="1">
            <a:off x="6965173" y="4000504"/>
            <a:ext cx="1071570" cy="5000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7072329" y="2786058"/>
            <a:ext cx="1357323" cy="928694"/>
          </a:xfrm>
          <a:prstGeom prst="roundRect">
            <a:avLst>
              <a:gd name="adj" fmla="val 10647"/>
            </a:avLst>
          </a:prstGeom>
          <a:noFill/>
          <a:ln w="349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0892" y="3143248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小键盘接口等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138987" cy="500042"/>
          </a:xfrm>
        </p:spPr>
        <p:txBody>
          <a:bodyPr/>
          <a:lstStyle/>
          <a:p>
            <a:r>
              <a:rPr lang="zh-CN" altLang="en-US" dirty="0" smtClean="0"/>
              <a:t>职能界定</a:t>
            </a:r>
            <a:endParaRPr lang="zh-CN" altLang="en-US" dirty="0"/>
          </a:p>
        </p:txBody>
      </p:sp>
      <p:sp>
        <p:nvSpPr>
          <p:cNvPr id="29" name="左大括号 28"/>
          <p:cNvSpPr/>
          <p:nvPr/>
        </p:nvSpPr>
        <p:spPr>
          <a:xfrm>
            <a:off x="357158" y="1071546"/>
            <a:ext cx="642942" cy="3429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46"/>
          <p:cNvGrpSpPr>
            <a:grpSpLocks/>
          </p:cNvGrpSpPr>
          <p:nvPr/>
        </p:nvGrpSpPr>
        <p:grpSpPr bwMode="auto">
          <a:xfrm>
            <a:off x="928662" y="1214422"/>
            <a:ext cx="1214445" cy="784148"/>
            <a:chOff x="5929322" y="714356"/>
            <a:chExt cx="1214447" cy="587965"/>
          </a:xfrm>
        </p:grpSpPr>
        <p:sp>
          <p:nvSpPr>
            <p:cNvPr id="31" name="TextBox 16"/>
            <p:cNvSpPr txBox="1">
              <a:spLocks noChangeArrowheads="1"/>
            </p:cNvSpPr>
            <p:nvPr/>
          </p:nvSpPr>
          <p:spPr bwMode="auto">
            <a:xfrm>
              <a:off x="6072197" y="1071546"/>
              <a:ext cx="1071572" cy="230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欣网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2" name="图片 53" descr="u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714356"/>
              <a:ext cx="57626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圆角矩形 32"/>
          <p:cNvSpPr/>
          <p:nvPr/>
        </p:nvSpPr>
        <p:spPr>
          <a:xfrm>
            <a:off x="2357422" y="92867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分销渠道商品展示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4143372" y="92867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下单到商城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857884" y="92867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保存订单信息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357422" y="1787596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分销数据分析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143372" y="1787596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计酬管理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857884" y="1787596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分销系统人员管理</a:t>
            </a:r>
            <a:endParaRPr lang="zh-CN" altLang="en-US" dirty="0"/>
          </a:p>
        </p:txBody>
      </p:sp>
      <p:grpSp>
        <p:nvGrpSpPr>
          <p:cNvPr id="42" name="组合 46"/>
          <p:cNvGrpSpPr>
            <a:grpSpLocks/>
          </p:cNvGrpSpPr>
          <p:nvPr/>
        </p:nvGrpSpPr>
        <p:grpSpPr bwMode="auto">
          <a:xfrm>
            <a:off x="928662" y="3429000"/>
            <a:ext cx="1219199" cy="784148"/>
            <a:chOff x="5929322" y="714356"/>
            <a:chExt cx="1219201" cy="587965"/>
          </a:xfrm>
        </p:grpSpPr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6076951" y="1071546"/>
              <a:ext cx="1071572" cy="230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宽连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53" descr="u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714356"/>
              <a:ext cx="576263" cy="560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圆角矩形 44"/>
          <p:cNvSpPr/>
          <p:nvPr/>
        </p:nvSpPr>
        <p:spPr>
          <a:xfrm>
            <a:off x="2357422" y="343067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商品发布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4143372" y="343067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商品管理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5857884" y="343067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订单流程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7429520" y="1785926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商品同步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7429520" y="342900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清结算</a:t>
            </a:r>
            <a:endParaRPr lang="zh-CN" altLang="en-US" dirty="0"/>
          </a:p>
        </p:txBody>
      </p:sp>
      <p:sp>
        <p:nvSpPr>
          <p:cNvPr id="65" name="左大括号 64"/>
          <p:cNvSpPr/>
          <p:nvPr/>
        </p:nvSpPr>
        <p:spPr>
          <a:xfrm>
            <a:off x="1857356" y="928670"/>
            <a:ext cx="357190" cy="142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2357422" y="414338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订单状态通知</a:t>
            </a:r>
            <a:endParaRPr lang="zh-CN" altLang="en-US" dirty="0"/>
          </a:p>
        </p:txBody>
      </p:sp>
      <p:sp>
        <p:nvSpPr>
          <p:cNvPr id="68" name="左大括号 67"/>
          <p:cNvSpPr/>
          <p:nvPr/>
        </p:nvSpPr>
        <p:spPr>
          <a:xfrm>
            <a:off x="1857356" y="3357562"/>
            <a:ext cx="357190" cy="1357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143372" y="414338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商户管理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857884" y="414338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7500958" y="928670"/>
            <a:ext cx="1428760" cy="5715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商品二次维护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138987" cy="511156"/>
          </a:xfrm>
        </p:spPr>
        <p:txBody>
          <a:bodyPr/>
          <a:lstStyle/>
          <a:p>
            <a:r>
              <a:rPr lang="zh-CN" altLang="en-US" dirty="0" smtClean="0"/>
              <a:t>实现方案一</a:t>
            </a:r>
            <a:endParaRPr lang="zh-CN" altLang="en-US" dirty="0"/>
          </a:p>
        </p:txBody>
      </p:sp>
      <p:sp>
        <p:nvSpPr>
          <p:cNvPr id="62" name="AutoShape 35"/>
          <p:cNvSpPr>
            <a:spLocks noChangeArrowheads="1"/>
          </p:cNvSpPr>
          <p:nvPr/>
        </p:nvSpPr>
        <p:spPr bwMode="auto">
          <a:xfrm>
            <a:off x="7358050" y="785794"/>
            <a:ext cx="1571668" cy="5429288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FE4343"/>
              </a:gs>
              <a:gs pos="100000">
                <a:srgbClr val="FD0000"/>
              </a:gs>
            </a:gsLst>
            <a:lin ang="5400000" scaled="1"/>
          </a:gradFill>
          <a:ln w="25400" algn="ctr">
            <a:solidFill>
              <a:srgbClr val="FD0000"/>
            </a:solidFill>
            <a:round/>
            <a:headEnd/>
            <a:tailEnd/>
          </a:ln>
        </p:spPr>
        <p:txBody>
          <a:bodyPr wrap="none"/>
          <a:lstStyle/>
          <a:p>
            <a:pPr algn="l"/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宽连接口平台</a:t>
            </a:r>
            <a:endParaRPr lang="zh-CN" altLang="en-US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14313" y="857232"/>
            <a:ext cx="6929455" cy="5429288"/>
          </a:xfrm>
          <a:prstGeom prst="roundRect">
            <a:avLst/>
          </a:prstGeom>
          <a:noFill/>
          <a:ln w="444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00034" y="85723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分销系统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2910" y="1285860"/>
            <a:ext cx="2143140" cy="4714908"/>
            <a:chOff x="2381" y="2429"/>
            <a:chExt cx="1949" cy="543"/>
          </a:xfrm>
        </p:grpSpPr>
        <p:sp>
          <p:nvSpPr>
            <p:cNvPr id="65" name="AutoShape 27"/>
            <p:cNvSpPr>
              <a:spLocks noChangeArrowheads="1"/>
            </p:cNvSpPr>
            <p:nvPr/>
          </p:nvSpPr>
          <p:spPr bwMode="auto">
            <a:xfrm>
              <a:off x="2381" y="2429"/>
              <a:ext cx="1949" cy="543"/>
            </a:xfrm>
            <a:prstGeom prst="roundRect">
              <a:avLst>
                <a:gd name="adj" fmla="val 12319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 w="25400" algn="ctr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2446" y="2429"/>
              <a:ext cx="1684" cy="1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 dirty="0" smtClean="0">
                  <a:latin typeface="黑体" pitchFamily="49" charset="-122"/>
                  <a:ea typeface="黑体" pitchFamily="49" charset="-122"/>
                  <a:cs typeface="Arial" charset="0"/>
                </a:rPr>
                <a:t>分销渠道</a:t>
              </a:r>
              <a:endParaRPr lang="zh-CN" altLang="en-US" sz="1800" b="1" dirty="0">
                <a:latin typeface="黑体" pitchFamily="49" charset="-122"/>
                <a:ea typeface="黑体" pitchFamily="49" charset="-122"/>
                <a:cs typeface="Arial" charset="0"/>
              </a:endParaRPr>
            </a:p>
          </p:txBody>
        </p:sp>
      </p:grpSp>
      <p:sp>
        <p:nvSpPr>
          <p:cNvPr id="68" name="右箭头 67"/>
          <p:cNvSpPr/>
          <p:nvPr/>
        </p:nvSpPr>
        <p:spPr>
          <a:xfrm rot="11624699">
            <a:off x="5205820" y="1647290"/>
            <a:ext cx="2149895" cy="18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 rot="764166">
            <a:off x="5512742" y="134947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实时同步商品信息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785786" y="1785926"/>
            <a:ext cx="17145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商品展示</a:t>
            </a:r>
            <a:endParaRPr lang="zh-CN" altLang="en-US" dirty="0"/>
          </a:p>
        </p:txBody>
      </p:sp>
      <p:sp>
        <p:nvSpPr>
          <p:cNvPr id="84" name="流程图: 磁盘 83"/>
          <p:cNvSpPr/>
          <p:nvPr/>
        </p:nvSpPr>
        <p:spPr>
          <a:xfrm>
            <a:off x="5357818" y="3643314"/>
            <a:ext cx="1500198" cy="928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DB</a:t>
            </a:r>
            <a:endParaRPr lang="zh-CN" altLang="en-US" b="1" dirty="0"/>
          </a:p>
        </p:txBody>
      </p:sp>
      <p:sp>
        <p:nvSpPr>
          <p:cNvPr id="86" name="矩形 85"/>
          <p:cNvSpPr/>
          <p:nvPr/>
        </p:nvSpPr>
        <p:spPr>
          <a:xfrm>
            <a:off x="785786" y="2428868"/>
            <a:ext cx="171451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购买下单</a:t>
            </a:r>
            <a:endParaRPr lang="zh-CN" altLang="en-US" dirty="0"/>
          </a:p>
        </p:txBody>
      </p:sp>
      <p:sp>
        <p:nvSpPr>
          <p:cNvPr id="87" name="右箭头 86"/>
          <p:cNvSpPr/>
          <p:nvPr/>
        </p:nvSpPr>
        <p:spPr>
          <a:xfrm rot="10800000">
            <a:off x="2500297" y="2643182"/>
            <a:ext cx="4857785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86182" y="235743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实时获取库存、实时获取价格信息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2500297" y="3071810"/>
            <a:ext cx="4857785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86182" y="2786058"/>
            <a:ext cx="162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调用实时订单接口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 rot="700248">
            <a:off x="2493585" y="3700477"/>
            <a:ext cx="2942380" cy="234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 rot="669104">
            <a:off x="3428991" y="342900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保存订单到本地库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57223" y="4429132"/>
            <a:ext cx="171451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订单查询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 rot="10800000">
            <a:off x="2571734" y="5000636"/>
            <a:ext cx="478634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643305" y="4714884"/>
            <a:ext cx="198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实时接口通知订单状态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 rot="10282684">
            <a:off x="2500297" y="4500570"/>
            <a:ext cx="292895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磁盘 25"/>
          <p:cNvSpPr/>
          <p:nvPr/>
        </p:nvSpPr>
        <p:spPr>
          <a:xfrm>
            <a:off x="4286248" y="1142984"/>
            <a:ext cx="1000132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DB</a:t>
            </a:r>
            <a:endParaRPr lang="zh-CN" altLang="en-US" b="1" dirty="0"/>
          </a:p>
        </p:txBody>
      </p:sp>
      <p:sp>
        <p:nvSpPr>
          <p:cNvPr id="27" name="右箭头 26"/>
          <p:cNvSpPr/>
          <p:nvPr/>
        </p:nvSpPr>
        <p:spPr>
          <a:xfrm rot="9783794">
            <a:off x="2489426" y="1787509"/>
            <a:ext cx="1807694" cy="19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 rot="20614661">
            <a:off x="2713265" y="153219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查询商品信息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138987" cy="511156"/>
          </a:xfrm>
        </p:spPr>
        <p:txBody>
          <a:bodyPr/>
          <a:lstStyle/>
          <a:p>
            <a:r>
              <a:rPr lang="zh-CN" altLang="en-US" dirty="0" smtClean="0"/>
              <a:t>实现方案一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接口列表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642918"/>
          <a:ext cx="8143932" cy="573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/>
                <a:gridCol w="2035983"/>
                <a:gridCol w="2035983"/>
                <a:gridCol w="2035983"/>
              </a:tblGrid>
              <a:tr h="5944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接口描述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使用方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提供方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要求</a:t>
                      </a:r>
                      <a:endParaRPr lang="zh-CN" altLang="en-US" dirty="0"/>
                    </a:p>
                  </a:txBody>
                  <a:tcPr/>
                </a:tc>
              </a:tr>
              <a:tr h="9766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商品实时同步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欣网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后续需求变化能够及时响应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069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库存校验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欣网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稳定、高效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8362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商品价格获取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欣网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宽连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稳定、高效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</a:tr>
              <a:tr h="9766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订单创建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欣网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稳定、高效、后续需求变化能够及时响应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9766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订单流程通知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宽连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欣网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订单状态改变及时调用接口通知欣网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9766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www</a:t>
                      </a:r>
                      <a:r>
                        <a:rPr lang="zh-CN" altLang="en-US" dirty="0" smtClean="0"/>
                        <a:t>用户登录注册接口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欣网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宽连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稳定、高效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138987" cy="511156"/>
          </a:xfrm>
        </p:spPr>
        <p:txBody>
          <a:bodyPr/>
          <a:lstStyle/>
          <a:p>
            <a:r>
              <a:rPr lang="zh-CN" altLang="en-US" dirty="0" smtClean="0"/>
              <a:t>实现方案一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7158" y="1000108"/>
          <a:ext cx="7929618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2643206"/>
                <a:gridCol w="264320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要求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后续可能影响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商城端提供商品的发布、维护。分销渠道从商城端实时获取商品信息，在时效、需求变更等能及时响应要求。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、商品接口能稳定和高效；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、需求变更时商品侧能及时调整。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、需求变更不能及时响应；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、商品的更新和发布不能及时同步到分销侧。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商城端承载订单的创建、支付及后续的流转、清结算等。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、订单流程根据分销业务需求进行设计；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、订单接口能够稳定、高效；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、订单的流转能及时通知分销侧。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、需求变更不能及时响应；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、下单成功率不能达到要求。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现有</a:t>
                      </a:r>
                      <a:r>
                        <a:rPr lang="en-US" altLang="zh-CN" dirty="0" smtClean="0"/>
                        <a:t>g3</a:t>
                      </a:r>
                      <a:r>
                        <a:rPr lang="zh-CN" altLang="en-US" dirty="0" smtClean="0"/>
                        <a:t>频道的支撑维护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g3</a:t>
                      </a:r>
                      <a:r>
                        <a:rPr lang="zh-CN" altLang="en-US" dirty="0" smtClean="0"/>
                        <a:t>频道维护，宽连需要提供服务器帐号密码；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138987" cy="511156"/>
          </a:xfrm>
        </p:spPr>
        <p:txBody>
          <a:bodyPr/>
          <a:lstStyle/>
          <a:p>
            <a:r>
              <a:rPr lang="zh-CN" altLang="en-US" dirty="0" smtClean="0"/>
              <a:t>实现方案二</a:t>
            </a:r>
            <a:endParaRPr lang="zh-CN" altLang="en-US" dirty="0"/>
          </a:p>
        </p:txBody>
      </p:sp>
      <p:sp>
        <p:nvSpPr>
          <p:cNvPr id="3" name="AutoShape 35"/>
          <p:cNvSpPr>
            <a:spLocks noChangeArrowheads="1"/>
          </p:cNvSpPr>
          <p:nvPr/>
        </p:nvSpPr>
        <p:spPr bwMode="auto">
          <a:xfrm>
            <a:off x="7358050" y="3000372"/>
            <a:ext cx="1571668" cy="3214710"/>
          </a:xfrm>
          <a:prstGeom prst="roundRect">
            <a:avLst>
              <a:gd name="adj" fmla="val 12319"/>
            </a:avLst>
          </a:prstGeom>
          <a:gradFill rotWithShape="1">
            <a:gsLst>
              <a:gs pos="0">
                <a:srgbClr val="FE4343"/>
              </a:gs>
              <a:gs pos="100000">
                <a:srgbClr val="FD0000"/>
              </a:gs>
            </a:gsLst>
            <a:lin ang="5400000" scaled="1"/>
          </a:gradFill>
          <a:ln w="25400" algn="ctr">
            <a:solidFill>
              <a:srgbClr val="FD0000"/>
            </a:solidFill>
            <a:round/>
            <a:headEnd/>
            <a:tailEnd/>
          </a:ln>
        </p:spPr>
        <p:txBody>
          <a:bodyPr wrap="none"/>
          <a:lstStyle/>
          <a:p>
            <a:pPr algn="l"/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宽连接口平台</a:t>
            </a:r>
            <a:endParaRPr lang="zh-CN" altLang="en-US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4313" y="857232"/>
            <a:ext cx="6929455" cy="5429288"/>
          </a:xfrm>
          <a:prstGeom prst="roundRect">
            <a:avLst/>
          </a:prstGeom>
          <a:noFill/>
          <a:ln w="444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42910" y="1285860"/>
            <a:ext cx="2143140" cy="4714908"/>
            <a:chOff x="2381" y="2429"/>
            <a:chExt cx="1949" cy="543"/>
          </a:xfrm>
        </p:grpSpPr>
        <p:sp>
          <p:nvSpPr>
            <p:cNvPr id="6" name="AutoShape 27"/>
            <p:cNvSpPr>
              <a:spLocks noChangeArrowheads="1"/>
            </p:cNvSpPr>
            <p:nvPr/>
          </p:nvSpPr>
          <p:spPr bwMode="auto">
            <a:xfrm>
              <a:off x="2381" y="2429"/>
              <a:ext cx="1949" cy="543"/>
            </a:xfrm>
            <a:prstGeom prst="roundRect">
              <a:avLst>
                <a:gd name="adj" fmla="val 12319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</a:gradFill>
            <a:ln w="25400" algn="ctr">
              <a:solidFill>
                <a:schemeClr val="accent3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2446" y="2429"/>
              <a:ext cx="1684" cy="1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b="1" dirty="0" smtClean="0">
                  <a:latin typeface="黑体" pitchFamily="49" charset="-122"/>
                  <a:ea typeface="黑体" pitchFamily="49" charset="-122"/>
                  <a:cs typeface="Arial" charset="0"/>
                </a:rPr>
                <a:t>分销渠道</a:t>
              </a:r>
              <a:endParaRPr lang="zh-CN" altLang="en-US" sz="1800" b="1" dirty="0">
                <a:latin typeface="黑体" pitchFamily="49" charset="-122"/>
                <a:ea typeface="黑体" pitchFamily="49" charset="-122"/>
                <a:cs typeface="Arial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5786" y="1785926"/>
            <a:ext cx="17145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商品展示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>
          <a:xfrm>
            <a:off x="5357818" y="3643314"/>
            <a:ext cx="1500198" cy="9286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DB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85723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分销系统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5786" y="2428868"/>
            <a:ext cx="171451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购买下单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10800000">
            <a:off x="2500298" y="2500306"/>
            <a:ext cx="48577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86182" y="2214554"/>
            <a:ext cx="1893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库存、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价格信息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2500298" y="3071810"/>
            <a:ext cx="48577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86182" y="278605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调用实时订单接口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 rot="700248">
            <a:off x="2493586" y="3700477"/>
            <a:ext cx="2942381" cy="234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 rot="669104">
            <a:off x="3428992" y="342900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保存订单到本地库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7224" y="4429132"/>
            <a:ext cx="171451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订单查询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10800000">
            <a:off x="2571736" y="5000636"/>
            <a:ext cx="478634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643306" y="4714884"/>
            <a:ext cx="198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实时接口通知订单状态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10282684">
            <a:off x="2500298" y="4500570"/>
            <a:ext cx="292895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磁盘 23"/>
          <p:cNvSpPr/>
          <p:nvPr/>
        </p:nvSpPr>
        <p:spPr>
          <a:xfrm>
            <a:off x="7358082" y="1500174"/>
            <a:ext cx="1500198" cy="14287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宽连商城数据库</a:t>
            </a:r>
            <a:endParaRPr lang="zh-CN" altLang="en-US" b="1" dirty="0"/>
          </a:p>
        </p:txBody>
      </p:sp>
      <p:sp>
        <p:nvSpPr>
          <p:cNvPr id="26" name="右箭头 25"/>
          <p:cNvSpPr/>
          <p:nvPr/>
        </p:nvSpPr>
        <p:spPr>
          <a:xfrm rot="11624699">
            <a:off x="5205820" y="1647290"/>
            <a:ext cx="2149895" cy="18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 rot="764166">
            <a:off x="5512742" y="134947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实时同步商品信息</a:t>
            </a:r>
            <a:endParaRPr lang="zh-CN" altLang="en-US" dirty="0"/>
          </a:p>
        </p:txBody>
      </p:sp>
      <p:sp>
        <p:nvSpPr>
          <p:cNvPr id="28" name="流程图: 磁盘 27"/>
          <p:cNvSpPr/>
          <p:nvPr/>
        </p:nvSpPr>
        <p:spPr>
          <a:xfrm>
            <a:off x="4286248" y="1142984"/>
            <a:ext cx="1000132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DB</a:t>
            </a:r>
            <a:endParaRPr lang="zh-CN" altLang="en-US" b="1" dirty="0"/>
          </a:p>
        </p:txBody>
      </p:sp>
      <p:sp>
        <p:nvSpPr>
          <p:cNvPr id="29" name="右箭头 28"/>
          <p:cNvSpPr/>
          <p:nvPr/>
        </p:nvSpPr>
        <p:spPr>
          <a:xfrm rot="9783794">
            <a:off x="2489426" y="1787509"/>
            <a:ext cx="1807694" cy="194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 rot="20614661">
            <a:off x="2713265" y="153219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查询商品信息</a:t>
            </a:r>
            <a:endParaRPr lang="zh-CN" altLang="en-US" dirty="0"/>
          </a:p>
        </p:txBody>
      </p:sp>
      <p:sp>
        <p:nvSpPr>
          <p:cNvPr id="31" name="圆角矩形 42"/>
          <p:cNvSpPr>
            <a:spLocks noChangeArrowheads="1"/>
          </p:cNvSpPr>
          <p:nvPr/>
        </p:nvSpPr>
        <p:spPr bwMode="auto">
          <a:xfrm>
            <a:off x="4000496" y="428604"/>
            <a:ext cx="4929222" cy="2500330"/>
          </a:xfrm>
          <a:prstGeom prst="roundRect">
            <a:avLst>
              <a:gd name="adj" fmla="val 4912"/>
            </a:avLst>
          </a:prstGeom>
          <a:noFill/>
          <a:ln w="476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20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43372" y="500042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要求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商城对分销系统开放数据库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138987" cy="511156"/>
          </a:xfrm>
        </p:spPr>
        <p:txBody>
          <a:bodyPr/>
          <a:lstStyle/>
          <a:p>
            <a:r>
              <a:rPr lang="zh-CN" altLang="en-US" dirty="0" smtClean="0"/>
              <a:t>进度规划</a:t>
            </a:r>
            <a:endParaRPr lang="zh-CN" altLang="en-US" dirty="0"/>
          </a:p>
        </p:txBody>
      </p:sp>
      <p:pic>
        <p:nvPicPr>
          <p:cNvPr id="29" name="Picture 2" descr="Highway 39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1285860"/>
            <a:ext cx="9144000" cy="557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1185884" y="5572140"/>
            <a:ext cx="6457950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803400" y="4572008"/>
            <a:ext cx="6042025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2628900" y="3714752"/>
            <a:ext cx="5649913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071802" y="5857892"/>
            <a:ext cx="4143404" cy="5909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选型，技术架构设计</a:t>
            </a:r>
            <a:endParaRPr lang="en-US" altLang="zh-CN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系统整体架构</a:t>
            </a: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设计，设备及部署规划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3214688" y="2643182"/>
            <a:ext cx="5649912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3071802" y="5000636"/>
            <a:ext cx="5072093" cy="8402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对外接口规划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系统设计、概要设计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宽连提供接口、完成接口测试</a:t>
            </a:r>
            <a:endParaRPr lang="en-US" altLang="zh-CN" sz="1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3857620" y="3929066"/>
            <a:ext cx="4500562" cy="8402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分销系统接口适配（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依赖宽连接口</a:t>
            </a: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分销渠道开发完成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管理后台开发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5643563" y="3052383"/>
            <a:ext cx="3357593" cy="5909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indent="-114300" algn="l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接口联调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algn="l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功能测试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6143625" y="2123689"/>
            <a:ext cx="2500313" cy="5909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系统性能测试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" indent="-114300" eaLnBrk="0" hangingPunct="0">
              <a:lnSpc>
                <a:spcPct val="90000"/>
              </a:lnSpc>
              <a:buFontTx/>
              <a:buChar char="•"/>
            </a:pPr>
            <a:r>
              <a:rPr lang="zh-CN" altLang="en-US" sz="18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系统整体上线</a:t>
            </a:r>
            <a:endParaRPr lang="en-US" altLang="zh-CN" sz="18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174625" y="1714488"/>
            <a:ext cx="6692900" cy="4714888"/>
            <a:chOff x="174625" y="1371600"/>
            <a:chExt cx="6692900" cy="4914900"/>
          </a:xfrm>
        </p:grpSpPr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1249363" y="4705350"/>
              <a:ext cx="2179637" cy="600075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ko-KR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6" name="AutoShape 3"/>
            <p:cNvSpPr>
              <a:spLocks noChangeArrowheads="1"/>
            </p:cNvSpPr>
            <p:nvPr/>
          </p:nvSpPr>
          <p:spPr bwMode="auto">
            <a:xfrm>
              <a:off x="1311266" y="4786322"/>
              <a:ext cx="2046288" cy="467315"/>
            </a:xfrm>
            <a:prstGeom prst="homePlate">
              <a:avLst>
                <a:gd name="adj" fmla="val 12941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accent2">
                  <a:lumMod val="40000"/>
                  <a:lumOff val="6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kumimoji="0"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2135188" y="3724275"/>
              <a:ext cx="2151062" cy="600075"/>
            </a:xfrm>
            <a:prstGeom prst="rect">
              <a:avLst/>
            </a:prstGeom>
            <a:gradFill rotWithShape="1">
              <a:gsLst>
                <a:gs pos="0">
                  <a:srgbClr val="CC3300"/>
                </a:gs>
                <a:gs pos="100000">
                  <a:srgbClr val="5E18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ko-KR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8" name="AutoShape 3"/>
            <p:cNvSpPr>
              <a:spLocks noChangeArrowheads="1"/>
            </p:cNvSpPr>
            <p:nvPr/>
          </p:nvSpPr>
          <p:spPr bwMode="auto">
            <a:xfrm>
              <a:off x="2214546" y="3786190"/>
              <a:ext cx="2046288" cy="467315"/>
            </a:xfrm>
            <a:prstGeom prst="homePlate">
              <a:avLst>
                <a:gd name="adj" fmla="val 12941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accent2">
                  <a:lumMod val="40000"/>
                  <a:lumOff val="6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kumimoji="0"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AutoShape 6"/>
            <p:cNvSpPr>
              <a:spLocks noChangeArrowheads="1"/>
            </p:cNvSpPr>
            <p:nvPr/>
          </p:nvSpPr>
          <p:spPr bwMode="auto">
            <a:xfrm flipH="1" flipV="1">
              <a:off x="363538" y="5305425"/>
              <a:ext cx="3065462" cy="352425"/>
            </a:xfrm>
            <a:prstGeom prst="parallelogram">
              <a:avLst>
                <a:gd name="adj" fmla="val 230019"/>
              </a:avLst>
            </a:prstGeom>
            <a:gradFill rotWithShape="0">
              <a:gsLst>
                <a:gs pos="0">
                  <a:srgbClr val="283600"/>
                </a:gs>
                <a:gs pos="100000">
                  <a:srgbClr val="99CC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7"/>
            <p:cNvSpPr>
              <a:spLocks noChangeArrowheads="1"/>
            </p:cNvSpPr>
            <p:nvPr/>
          </p:nvSpPr>
          <p:spPr bwMode="auto">
            <a:xfrm>
              <a:off x="285750" y="5686425"/>
              <a:ext cx="2286000" cy="600075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ko-KR" sz="18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4" name="AutoShape 8"/>
            <p:cNvSpPr>
              <a:spLocks noChangeArrowheads="1"/>
            </p:cNvSpPr>
            <p:nvPr/>
          </p:nvSpPr>
          <p:spPr bwMode="auto">
            <a:xfrm flipH="1" flipV="1">
              <a:off x="1249363" y="4324350"/>
              <a:ext cx="3036887" cy="404813"/>
            </a:xfrm>
            <a:prstGeom prst="parallelogram">
              <a:avLst>
                <a:gd name="adj" fmla="val 229990"/>
              </a:avLst>
            </a:prstGeom>
            <a:gradFill rotWithShape="0">
              <a:gsLst>
                <a:gs pos="0">
                  <a:srgbClr val="283600"/>
                </a:gs>
                <a:gs pos="100000">
                  <a:srgbClr val="99CC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 flipH="1" flipV="1">
              <a:off x="2135188" y="3343275"/>
              <a:ext cx="3079750" cy="385763"/>
            </a:xfrm>
            <a:prstGeom prst="parallelogram">
              <a:avLst>
                <a:gd name="adj" fmla="val 230007"/>
              </a:avLst>
            </a:prstGeom>
            <a:gradFill rotWithShape="0">
              <a:gsLst>
                <a:gs pos="0">
                  <a:srgbClr val="283600"/>
                </a:gs>
                <a:gs pos="100000">
                  <a:srgbClr val="99CC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AutoShape 12"/>
            <p:cNvSpPr>
              <a:spLocks noChangeArrowheads="1"/>
            </p:cNvSpPr>
            <p:nvPr/>
          </p:nvSpPr>
          <p:spPr bwMode="auto">
            <a:xfrm flipH="1" flipV="1">
              <a:off x="2928938" y="2371725"/>
              <a:ext cx="2916237" cy="428625"/>
            </a:xfrm>
            <a:prstGeom prst="parallelogram">
              <a:avLst>
                <a:gd name="adj" fmla="val 168770"/>
              </a:avLst>
            </a:prstGeom>
            <a:gradFill rotWithShape="0">
              <a:gsLst>
                <a:gs pos="0">
                  <a:srgbClr val="283600"/>
                </a:gs>
                <a:gs pos="100000">
                  <a:srgbClr val="99CC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3013075" y="2752725"/>
              <a:ext cx="2201863" cy="600075"/>
            </a:xfrm>
            <a:prstGeom prst="rect">
              <a:avLst/>
            </a:prstGeom>
            <a:gradFill rotWithShape="1">
              <a:gsLst>
                <a:gs pos="0">
                  <a:srgbClr val="A50021"/>
                </a:gs>
                <a:gs pos="100000">
                  <a:srgbClr val="4C000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endParaRPr lang="en-US" altLang="ko-KR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74625" y="6286500"/>
              <a:ext cx="6692900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 rot="16094195">
              <a:off x="327819" y="4579144"/>
              <a:ext cx="1143000" cy="10715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18" y="10776"/>
                  </a:moveTo>
                  <a:cubicBezTo>
                    <a:pt x="16205" y="7792"/>
                    <a:pt x="13783" y="5381"/>
                    <a:pt x="10800" y="5381"/>
                  </a:cubicBezTo>
                  <a:cubicBezTo>
                    <a:pt x="9208" y="5380"/>
                    <a:pt x="7697" y="6080"/>
                    <a:pt x="6667" y="7294"/>
                  </a:cubicBezTo>
                  <a:lnTo>
                    <a:pt x="2564" y="3812"/>
                  </a:lnTo>
                  <a:cubicBezTo>
                    <a:pt x="4616" y="1394"/>
                    <a:pt x="7628" y="-1"/>
                    <a:pt x="10800" y="0"/>
                  </a:cubicBezTo>
                  <a:cubicBezTo>
                    <a:pt x="16746" y="0"/>
                    <a:pt x="21573" y="4806"/>
                    <a:pt x="21599" y="10752"/>
                  </a:cubicBezTo>
                  <a:lnTo>
                    <a:pt x="24299" y="10740"/>
                  </a:lnTo>
                  <a:lnTo>
                    <a:pt x="18932" y="16155"/>
                  </a:lnTo>
                  <a:lnTo>
                    <a:pt x="13518" y="10787"/>
                  </a:lnTo>
                  <a:lnTo>
                    <a:pt x="16218" y="1077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AutoShape 25"/>
            <p:cNvSpPr>
              <a:spLocks noChangeArrowheads="1"/>
            </p:cNvSpPr>
            <p:nvPr/>
          </p:nvSpPr>
          <p:spPr bwMode="auto">
            <a:xfrm rot="16094195">
              <a:off x="1213644" y="3588544"/>
              <a:ext cx="1143000" cy="10715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18" y="10776"/>
                  </a:moveTo>
                  <a:cubicBezTo>
                    <a:pt x="16205" y="7792"/>
                    <a:pt x="13783" y="5381"/>
                    <a:pt x="10800" y="5381"/>
                  </a:cubicBezTo>
                  <a:cubicBezTo>
                    <a:pt x="9208" y="5380"/>
                    <a:pt x="7697" y="6080"/>
                    <a:pt x="6667" y="7294"/>
                  </a:cubicBezTo>
                  <a:lnTo>
                    <a:pt x="2564" y="3812"/>
                  </a:lnTo>
                  <a:cubicBezTo>
                    <a:pt x="4616" y="1394"/>
                    <a:pt x="7628" y="-1"/>
                    <a:pt x="10800" y="0"/>
                  </a:cubicBezTo>
                  <a:cubicBezTo>
                    <a:pt x="16746" y="0"/>
                    <a:pt x="21573" y="4806"/>
                    <a:pt x="21599" y="10752"/>
                  </a:cubicBezTo>
                  <a:lnTo>
                    <a:pt x="24299" y="10740"/>
                  </a:lnTo>
                  <a:lnTo>
                    <a:pt x="18932" y="16155"/>
                  </a:lnTo>
                  <a:lnTo>
                    <a:pt x="13518" y="10787"/>
                  </a:lnTo>
                  <a:lnTo>
                    <a:pt x="16218" y="1077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AutoShape 26"/>
            <p:cNvSpPr>
              <a:spLocks noChangeArrowheads="1"/>
            </p:cNvSpPr>
            <p:nvPr/>
          </p:nvSpPr>
          <p:spPr bwMode="auto">
            <a:xfrm rot="16094195">
              <a:off x="2067719" y="2597944"/>
              <a:ext cx="1143000" cy="107156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18" y="10776"/>
                  </a:moveTo>
                  <a:cubicBezTo>
                    <a:pt x="16205" y="7792"/>
                    <a:pt x="13783" y="5381"/>
                    <a:pt x="10800" y="5381"/>
                  </a:cubicBezTo>
                  <a:cubicBezTo>
                    <a:pt x="9208" y="5380"/>
                    <a:pt x="7697" y="6080"/>
                    <a:pt x="6667" y="7294"/>
                  </a:cubicBezTo>
                  <a:lnTo>
                    <a:pt x="2564" y="3812"/>
                  </a:lnTo>
                  <a:cubicBezTo>
                    <a:pt x="4616" y="1394"/>
                    <a:pt x="7628" y="-1"/>
                    <a:pt x="10800" y="0"/>
                  </a:cubicBezTo>
                  <a:cubicBezTo>
                    <a:pt x="16746" y="0"/>
                    <a:pt x="21573" y="4806"/>
                    <a:pt x="21599" y="10752"/>
                  </a:cubicBezTo>
                  <a:lnTo>
                    <a:pt x="24299" y="10740"/>
                  </a:lnTo>
                  <a:lnTo>
                    <a:pt x="18932" y="16155"/>
                  </a:lnTo>
                  <a:lnTo>
                    <a:pt x="13518" y="10787"/>
                  </a:lnTo>
                  <a:lnTo>
                    <a:pt x="16218" y="1077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utoShape 12"/>
            <p:cNvSpPr>
              <a:spLocks noChangeArrowheads="1"/>
            </p:cNvSpPr>
            <p:nvPr/>
          </p:nvSpPr>
          <p:spPr bwMode="auto">
            <a:xfrm flipH="1" flipV="1">
              <a:off x="3571875" y="1371600"/>
              <a:ext cx="3000375" cy="428625"/>
            </a:xfrm>
            <a:prstGeom prst="parallelogram">
              <a:avLst>
                <a:gd name="adj" fmla="val 168745"/>
              </a:avLst>
            </a:prstGeom>
            <a:gradFill rotWithShape="0">
              <a:gsLst>
                <a:gs pos="0">
                  <a:srgbClr val="283600"/>
                </a:gs>
                <a:gs pos="100000">
                  <a:srgbClr val="99CC00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3643313" y="1771650"/>
              <a:ext cx="2201862" cy="600075"/>
            </a:xfrm>
            <a:prstGeom prst="rect">
              <a:avLst/>
            </a:prstGeom>
            <a:gradFill rotWithShape="1">
              <a:gsLst>
                <a:gs pos="0">
                  <a:srgbClr val="A50021"/>
                </a:gs>
                <a:gs pos="100000">
                  <a:srgbClr val="4C000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</a:pPr>
              <a:endParaRPr lang="en-US" altLang="ko-KR" sz="2000" b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4" name="AutoShape 26"/>
            <p:cNvSpPr>
              <a:spLocks noChangeArrowheads="1"/>
            </p:cNvSpPr>
            <p:nvPr/>
          </p:nvSpPr>
          <p:spPr bwMode="auto">
            <a:xfrm rot="16094195">
              <a:off x="2853532" y="1597818"/>
              <a:ext cx="1143000" cy="107156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18" y="10776"/>
                  </a:moveTo>
                  <a:cubicBezTo>
                    <a:pt x="16205" y="7792"/>
                    <a:pt x="13783" y="5381"/>
                    <a:pt x="10800" y="5381"/>
                  </a:cubicBezTo>
                  <a:cubicBezTo>
                    <a:pt x="9208" y="5380"/>
                    <a:pt x="7697" y="6080"/>
                    <a:pt x="6667" y="7294"/>
                  </a:cubicBezTo>
                  <a:lnTo>
                    <a:pt x="2564" y="3812"/>
                  </a:lnTo>
                  <a:cubicBezTo>
                    <a:pt x="4616" y="1394"/>
                    <a:pt x="7628" y="-1"/>
                    <a:pt x="10800" y="0"/>
                  </a:cubicBezTo>
                  <a:cubicBezTo>
                    <a:pt x="16746" y="0"/>
                    <a:pt x="21573" y="4806"/>
                    <a:pt x="21599" y="10752"/>
                  </a:cubicBezTo>
                  <a:lnTo>
                    <a:pt x="24299" y="10740"/>
                  </a:lnTo>
                  <a:lnTo>
                    <a:pt x="18932" y="16155"/>
                  </a:lnTo>
                  <a:lnTo>
                    <a:pt x="13518" y="10787"/>
                  </a:lnTo>
                  <a:lnTo>
                    <a:pt x="16218" y="10776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5" name="组合 60"/>
            <p:cNvGrpSpPr>
              <a:grpSpLocks/>
            </p:cNvGrpSpPr>
            <p:nvPr/>
          </p:nvGrpSpPr>
          <p:grpSpPr bwMode="auto">
            <a:xfrm>
              <a:off x="428625" y="5610225"/>
              <a:ext cx="2046288" cy="604838"/>
              <a:chOff x="6286512" y="4143377"/>
              <a:chExt cx="2046287" cy="604438"/>
            </a:xfrm>
          </p:grpSpPr>
          <p:sp>
            <p:nvSpPr>
              <p:cNvPr id="86" name="AutoShape 3"/>
              <p:cNvSpPr>
                <a:spLocks noChangeArrowheads="1"/>
              </p:cNvSpPr>
              <p:nvPr/>
            </p:nvSpPr>
            <p:spPr bwMode="auto">
              <a:xfrm>
                <a:off x="6286512" y="4280809"/>
                <a:ext cx="2046287" cy="467006"/>
              </a:xfrm>
              <a:prstGeom prst="homePlate">
                <a:avLst>
                  <a:gd name="adj" fmla="val 12941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8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6200000" scaled="0"/>
              </a:gradFill>
              <a:ln w="63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accent2">
                    <a:lumMod val="40000"/>
                    <a:lumOff val="6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extrusionH="76200" contourW="12700"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lIns="0" tIns="0" rIns="0" bIns="0" anchor="ctr">
                <a:spAutoFit/>
              </a:bodyPr>
              <a:lstStyle/>
              <a:p>
                <a:pPr>
                  <a:defRPr/>
                </a:pPr>
                <a:endParaRPr kumimoji="0"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Rectangle 18"/>
              <p:cNvSpPr>
                <a:spLocks noChangeArrowheads="1"/>
              </p:cNvSpPr>
              <p:nvPr/>
            </p:nvSpPr>
            <p:spPr bwMode="auto">
              <a:xfrm>
                <a:off x="6429357" y="4143377"/>
                <a:ext cx="287953" cy="274339"/>
              </a:xfrm>
              <a:prstGeom prst="rect">
                <a:avLst/>
              </a:prstGeom>
              <a:solidFill>
                <a:srgbClr val="C00000">
                  <a:alpha val="99000"/>
                </a:srgbClr>
              </a:solidFill>
              <a:ln w="6350">
                <a:noFill/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 contourW="25400">
                <a:bevelT/>
                <a:contourClr>
                  <a:schemeClr val="bg1">
                    <a:lumMod val="95000"/>
                  </a:schemeClr>
                </a:contourClr>
              </a:sp3d>
            </p:spPr>
            <p:txBody>
              <a:bodyPr lIns="0" tIns="0" rIns="0" bIns="0" anchor="ctr" anchorCtr="1"/>
              <a:lstStyle/>
              <a:p>
                <a:pPr eaLnBrk="0" hangingPunct="0"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88" name="Text Box 4"/>
              <p:cNvSpPr txBox="1">
                <a:spLocks noChangeArrowheads="1"/>
              </p:cNvSpPr>
              <p:nvPr/>
            </p:nvSpPr>
            <p:spPr bwMode="auto">
              <a:xfrm>
                <a:off x="6357950" y="4429132"/>
                <a:ext cx="1805887" cy="28855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2013</a:t>
                </a:r>
                <a:r>
                  <a:rPr kumimoji="0" lang="zh-CN" altLang="en-US" sz="18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r>
                  <a:rPr kumimoji="0" lang="en-US" altLang="zh-CN" sz="18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9</a:t>
                </a:r>
                <a:r>
                  <a:rPr kumimoji="0" lang="zh-CN" altLang="en-US" sz="18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月初</a:t>
                </a:r>
                <a:endParaRPr kumimoji="0" lang="zh-CN" altLang="en-US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6" name="Rectangle 18"/>
            <p:cNvSpPr>
              <a:spLocks noChangeArrowheads="1"/>
            </p:cNvSpPr>
            <p:nvPr/>
          </p:nvSpPr>
          <p:spPr bwMode="auto">
            <a:xfrm>
              <a:off x="1454111" y="4643446"/>
              <a:ext cx="287953" cy="274521"/>
            </a:xfrm>
            <a:prstGeom prst="rect">
              <a:avLst/>
            </a:prstGeom>
            <a:solidFill>
              <a:srgbClr val="C00000">
                <a:alpha val="99000"/>
              </a:srgbClr>
            </a:solidFill>
            <a:ln w="635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25400">
              <a:bevelT/>
              <a:contourClr>
                <a:schemeClr val="bg1">
                  <a:lumMod val="95000"/>
                </a:schemeClr>
              </a:contourClr>
            </a:sp3d>
          </p:spPr>
          <p:txBody>
            <a:bodyPr lIns="0" tIns="0" rIns="0" bIns="0" anchor="ctr" anchorCtr="1"/>
            <a:lstStyle/>
            <a:p>
              <a:pPr eaLnBrk="0" hangingPunct="0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1408113" y="4929188"/>
              <a:ext cx="1806575" cy="2887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2013</a:t>
              </a:r>
              <a:r>
                <a:rPr kumimoji="0" lang="zh-CN" altLang="en-US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kumimoji="0" lang="zh-CN" altLang="en-US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下</a:t>
              </a:r>
              <a:r>
                <a:rPr kumimoji="0" lang="zh-CN" altLang="en-US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旬</a:t>
              </a:r>
              <a:endParaRPr kumimoji="0"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2357391" y="3643314"/>
              <a:ext cx="287953" cy="274521"/>
            </a:xfrm>
            <a:prstGeom prst="rect">
              <a:avLst/>
            </a:prstGeom>
            <a:solidFill>
              <a:srgbClr val="C00000">
                <a:alpha val="99000"/>
              </a:srgbClr>
            </a:solidFill>
            <a:ln w="635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25400">
              <a:bevelT/>
              <a:contourClr>
                <a:schemeClr val="bg1">
                  <a:lumMod val="95000"/>
                </a:schemeClr>
              </a:contourClr>
            </a:sp3d>
          </p:spPr>
          <p:txBody>
            <a:bodyPr lIns="0" tIns="0" rIns="0" bIns="0" anchor="ctr" anchorCtr="1"/>
            <a:lstStyle/>
            <a:p>
              <a:pPr eaLnBrk="0" hangingPunct="0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4"/>
            <p:cNvSpPr txBox="1">
              <a:spLocks noChangeArrowheads="1"/>
            </p:cNvSpPr>
            <p:nvPr/>
          </p:nvSpPr>
          <p:spPr bwMode="auto">
            <a:xfrm>
              <a:off x="2336800" y="3929063"/>
              <a:ext cx="1806575" cy="2887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2013</a:t>
              </a:r>
              <a:r>
                <a:rPr kumimoji="0" lang="zh-CN" altLang="en-US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下旬</a:t>
              </a:r>
              <a:endParaRPr kumimoji="0"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AutoShape 3"/>
            <p:cNvSpPr>
              <a:spLocks noChangeArrowheads="1"/>
            </p:cNvSpPr>
            <p:nvPr/>
          </p:nvSpPr>
          <p:spPr bwMode="auto">
            <a:xfrm>
              <a:off x="3097216" y="2818809"/>
              <a:ext cx="2046288" cy="467315"/>
            </a:xfrm>
            <a:prstGeom prst="homePlate">
              <a:avLst>
                <a:gd name="adj" fmla="val 12941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accent2">
                  <a:lumMod val="40000"/>
                  <a:lumOff val="6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kumimoji="0"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18"/>
            <p:cNvSpPr>
              <a:spLocks noChangeArrowheads="1"/>
            </p:cNvSpPr>
            <p:nvPr/>
          </p:nvSpPr>
          <p:spPr bwMode="auto">
            <a:xfrm>
              <a:off x="3240061" y="2681286"/>
              <a:ext cx="287953" cy="274521"/>
            </a:xfrm>
            <a:prstGeom prst="rect">
              <a:avLst/>
            </a:prstGeom>
            <a:solidFill>
              <a:srgbClr val="C00000">
                <a:alpha val="99000"/>
              </a:srgbClr>
            </a:solidFill>
            <a:ln w="635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25400">
              <a:bevelT/>
              <a:contourClr>
                <a:schemeClr val="bg1">
                  <a:lumMod val="95000"/>
                </a:schemeClr>
              </a:contourClr>
            </a:sp3d>
          </p:spPr>
          <p:txBody>
            <a:bodyPr lIns="0" tIns="0" rIns="0" bIns="0" anchor="ctr" anchorCtr="1"/>
            <a:lstStyle/>
            <a:p>
              <a:pPr eaLnBrk="0" hangingPunct="0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4"/>
            <p:cNvSpPr txBox="1">
              <a:spLocks noChangeArrowheads="1"/>
            </p:cNvSpPr>
            <p:nvPr/>
          </p:nvSpPr>
          <p:spPr bwMode="auto">
            <a:xfrm>
              <a:off x="3265488" y="2928938"/>
              <a:ext cx="1806575" cy="3208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2013</a:t>
              </a:r>
              <a:r>
                <a:rPr kumimoji="0"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kumimoji="0"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kumimoji="0"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中旬</a:t>
              </a:r>
              <a:endParaRPr kumimoji="0"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AutoShape 3"/>
            <p:cNvSpPr>
              <a:spLocks noChangeArrowheads="1"/>
            </p:cNvSpPr>
            <p:nvPr/>
          </p:nvSpPr>
          <p:spPr bwMode="auto">
            <a:xfrm>
              <a:off x="3740158" y="1818677"/>
              <a:ext cx="2046288" cy="467315"/>
            </a:xfrm>
            <a:prstGeom prst="homePlate">
              <a:avLst>
                <a:gd name="adj" fmla="val 12941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accent2">
                  <a:lumMod val="40000"/>
                  <a:lumOff val="60000"/>
                </a:schemeClr>
              </a:outerShdw>
            </a:effectLst>
            <a:scene3d>
              <a:camera prst="orthographicFront"/>
              <a:lightRig rig="threePt" dir="t"/>
            </a:scene3d>
            <a:sp3d extrusionH="76200" contourW="12700">
              <a:extrusionClr>
                <a:schemeClr val="bg1"/>
              </a:extrusionClr>
              <a:contourClr>
                <a:schemeClr val="bg1"/>
              </a:contourClr>
            </a:sp3d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kumimoji="0"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18"/>
            <p:cNvSpPr>
              <a:spLocks noChangeArrowheads="1"/>
            </p:cNvSpPr>
            <p:nvPr/>
          </p:nvSpPr>
          <p:spPr bwMode="auto">
            <a:xfrm>
              <a:off x="3883003" y="1681154"/>
              <a:ext cx="287953" cy="274521"/>
            </a:xfrm>
            <a:prstGeom prst="rect">
              <a:avLst/>
            </a:prstGeom>
            <a:solidFill>
              <a:srgbClr val="C00000">
                <a:alpha val="99000"/>
              </a:srgbClr>
            </a:solidFill>
            <a:ln w="6350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25400">
              <a:bevelT/>
              <a:contourClr>
                <a:schemeClr val="bg1">
                  <a:lumMod val="95000"/>
                </a:schemeClr>
              </a:contourClr>
            </a:sp3d>
          </p:spPr>
          <p:txBody>
            <a:bodyPr lIns="0" tIns="0" rIns="0" bIns="0" anchor="ctr" anchorCtr="1"/>
            <a:lstStyle/>
            <a:p>
              <a:pPr eaLnBrk="0" hangingPunct="0"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 Box 4"/>
            <p:cNvSpPr txBox="1">
              <a:spLocks noChangeArrowheads="1"/>
            </p:cNvSpPr>
            <p:nvPr/>
          </p:nvSpPr>
          <p:spPr bwMode="auto">
            <a:xfrm>
              <a:off x="3836988" y="1928813"/>
              <a:ext cx="1806575" cy="3208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2013</a:t>
              </a:r>
              <a:r>
                <a:rPr kumimoji="0"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kumimoji="0"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月底</a:t>
              </a:r>
              <a:endParaRPr kumimoji="0"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428604"/>
            <a:ext cx="8618537" cy="64928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l" eaLnBrk="0" hangingPunct="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zh-CN" altLang="en-US" sz="1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系统的正常上线需要依赖</a:t>
            </a:r>
            <a:r>
              <a:rPr lang="zh-CN" altLang="en-US" sz="18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商城端能按计划提供接口</a:t>
            </a:r>
            <a:r>
              <a:rPr lang="zh-CN" altLang="en-US" sz="1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138987" cy="511156"/>
          </a:xfrm>
        </p:spPr>
        <p:txBody>
          <a:bodyPr/>
          <a:lstStyle/>
          <a:p>
            <a:r>
              <a:rPr lang="zh-CN" altLang="en-US" dirty="0" smtClean="0"/>
              <a:t>硬件部署</a:t>
            </a:r>
            <a:r>
              <a:rPr lang="en-US" altLang="zh-CN" dirty="0" smtClean="0"/>
              <a:t>-</a:t>
            </a:r>
            <a:r>
              <a:rPr lang="zh-CN" altLang="en-US" dirty="0" smtClean="0"/>
              <a:t>云平台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飞信专题汇报提纲2009022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飞信专题汇报提纲20090223">
      <a:majorFont>
        <a:latin typeface=""/>
        <a:ea typeface="宋体"/>
        <a:cs typeface=""/>
      </a:majorFont>
      <a:minorFont>
        <a:latin typeface="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飞信专题汇报提纲200902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飞信专题汇报提纲2009022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飞信专题汇报提纲200902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飞信专题汇报提纲2009022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飞信专题汇报提纲2009022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飞信专题汇报提纲2009022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信专题汇报提纲2009022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信专题汇报提纲2009022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信专题汇报提纲2009022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信专题汇报提纲2009022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信专题汇报提纲2009022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信专题汇报提纲2009022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40244</TotalTime>
  <Words>593</Words>
  <Application>Microsoft Office PowerPoint</Application>
  <PresentationFormat>全屏显示(4:3)</PresentationFormat>
  <Paragraphs>149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4_飞信专题汇报提纲20090223</vt:lpstr>
      <vt:lpstr>幻灯片 1</vt:lpstr>
      <vt:lpstr>总体架构</vt:lpstr>
      <vt:lpstr>职能界定</vt:lpstr>
      <vt:lpstr>实现方案一</vt:lpstr>
      <vt:lpstr>实现方案一-接口列表</vt:lpstr>
      <vt:lpstr>实现方案一-问题</vt:lpstr>
      <vt:lpstr>实现方案二</vt:lpstr>
      <vt:lpstr>进度规划</vt:lpstr>
      <vt:lpstr>硬件部署-云平台</vt:lpstr>
      <vt:lpstr>幻灯片 10</vt:lpstr>
    </vt:vector>
  </TitlesOfParts>
  <Company>jiuyiad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冯晴</dc:creator>
  <cp:lastModifiedBy>韩圣祥</cp:lastModifiedBy>
  <cp:revision>2783</cp:revision>
  <dcterms:created xsi:type="dcterms:W3CDTF">2009-01-19T03:17:42Z</dcterms:created>
  <dcterms:modified xsi:type="dcterms:W3CDTF">2013-08-28T06:42:35Z</dcterms:modified>
</cp:coreProperties>
</file>