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4"/>
  </p:sldMasterIdLst>
  <p:notesMasterIdLst>
    <p:notesMasterId r:id="rId21"/>
  </p:notesMasterIdLst>
  <p:sldIdLst>
    <p:sldId id="256" r:id="rId5"/>
    <p:sldId id="284" r:id="rId6"/>
    <p:sldId id="285" r:id="rId7"/>
    <p:sldId id="287" r:id="rId8"/>
    <p:sldId id="289" r:id="rId9"/>
    <p:sldId id="290" r:id="rId10"/>
    <p:sldId id="292" r:id="rId11"/>
    <p:sldId id="293" r:id="rId12"/>
    <p:sldId id="294" r:id="rId13"/>
    <p:sldId id="295" r:id="rId14"/>
    <p:sldId id="296" r:id="rId15"/>
    <p:sldId id="297" r:id="rId16"/>
    <p:sldId id="298" r:id="rId17"/>
    <p:sldId id="299" r:id="rId18"/>
    <p:sldId id="300" r:id="rId19"/>
    <p:sldId id="30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1095" y="5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2327D9-EA62-4BD7-AD4E-5A6829EC3C02}"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E0D14B22-C1A6-4A26-83FD-521F7B957016}">
      <dgm:prSet custT="1"/>
      <dgm:spPr/>
      <dgm:t>
        <a:bodyPr/>
        <a:lstStyle/>
        <a:p>
          <a:pPr>
            <a:lnSpc>
              <a:spcPct val="100000"/>
            </a:lnSpc>
            <a:defRPr cap="all"/>
          </a:pPr>
          <a:r>
            <a:rPr lang="en-US" sz="1700" dirty="0"/>
            <a:t>I ran permutation tests, difference in standard deviation, and tested correlation on budget and revenue between the Top 10 and other groups and all of them came out a 0.0.  </a:t>
          </a:r>
        </a:p>
      </dgm:t>
    </dgm:pt>
    <dgm:pt modelId="{396FBADF-6B80-4EC8-A547-EBF687EB7E29}" type="parTrans" cxnId="{4F53DCAD-4F2A-4929-AE98-A53FFBD0BFE5}">
      <dgm:prSet/>
      <dgm:spPr/>
      <dgm:t>
        <a:bodyPr/>
        <a:lstStyle/>
        <a:p>
          <a:endParaRPr lang="en-US"/>
        </a:p>
      </dgm:t>
    </dgm:pt>
    <dgm:pt modelId="{A2DB5AAB-733C-46DB-90FB-ED9BAB7820AC}" type="sibTrans" cxnId="{4F53DCAD-4F2A-4929-AE98-A53FFBD0BFE5}">
      <dgm:prSet/>
      <dgm:spPr/>
      <dgm:t>
        <a:bodyPr/>
        <a:lstStyle/>
        <a:p>
          <a:endParaRPr lang="en-US"/>
        </a:p>
      </dgm:t>
    </dgm:pt>
    <dgm:pt modelId="{DDAAA1AF-3FA3-4C99-A77E-31097C6FE787}">
      <dgm:prSet/>
      <dgm:spPr/>
      <dgm:t>
        <a:bodyPr/>
        <a:lstStyle/>
        <a:p>
          <a:pPr>
            <a:lnSpc>
              <a:spcPct val="100000"/>
            </a:lnSpc>
            <a:defRPr cap="all"/>
          </a:pPr>
          <a:r>
            <a:rPr lang="en-US"/>
            <a:t>All of these mean that there is a strong relationship and statistical significance that the amount spent on budget for a movie will predict the revenue, regardless of production company </a:t>
          </a:r>
        </a:p>
      </dgm:t>
    </dgm:pt>
    <dgm:pt modelId="{7993F12A-30A6-46CC-8B91-4E7FBE67DBED}" type="parTrans" cxnId="{3C53EB27-B81C-4E6A-ABBC-7482165D56B6}">
      <dgm:prSet/>
      <dgm:spPr/>
      <dgm:t>
        <a:bodyPr/>
        <a:lstStyle/>
        <a:p>
          <a:endParaRPr lang="en-US"/>
        </a:p>
      </dgm:t>
    </dgm:pt>
    <dgm:pt modelId="{7368040E-C3E2-49FC-A2DF-D7CA289038A0}" type="sibTrans" cxnId="{3C53EB27-B81C-4E6A-ABBC-7482165D56B6}">
      <dgm:prSet/>
      <dgm:spPr/>
      <dgm:t>
        <a:bodyPr/>
        <a:lstStyle/>
        <a:p>
          <a:endParaRPr lang="en-US"/>
        </a:p>
      </dgm:t>
    </dgm:pt>
    <dgm:pt modelId="{972C5E0F-B0E9-4FF1-8F61-48214AE72CD5}" type="pres">
      <dgm:prSet presAssocID="{D02327D9-EA62-4BD7-AD4E-5A6829EC3C02}" presName="root" presStyleCnt="0">
        <dgm:presLayoutVars>
          <dgm:dir/>
          <dgm:resizeHandles val="exact"/>
        </dgm:presLayoutVars>
      </dgm:prSet>
      <dgm:spPr/>
    </dgm:pt>
    <dgm:pt modelId="{B30A01AC-F757-4ADF-B749-F59D75EBA710}" type="pres">
      <dgm:prSet presAssocID="{E0D14B22-C1A6-4A26-83FD-521F7B957016}" presName="compNode" presStyleCnt="0"/>
      <dgm:spPr/>
    </dgm:pt>
    <dgm:pt modelId="{C0D6AED0-3E02-4599-AE7B-C1C72278577D}" type="pres">
      <dgm:prSet presAssocID="{E0D14B22-C1A6-4A26-83FD-521F7B957016}" presName="iconBgRect" presStyleLbl="bgShp" presStyleIdx="0" presStyleCnt="2"/>
      <dgm:spPr/>
    </dgm:pt>
    <dgm:pt modelId="{091E3AFA-CFFC-49F5-BB07-0BED64DC51B1}" type="pres">
      <dgm:prSet presAssocID="{E0D14B22-C1A6-4A26-83FD-521F7B95701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8D999B18-B70A-4CD3-BB82-ED28B71DE94D}" type="pres">
      <dgm:prSet presAssocID="{E0D14B22-C1A6-4A26-83FD-521F7B957016}" presName="spaceRect" presStyleCnt="0"/>
      <dgm:spPr/>
    </dgm:pt>
    <dgm:pt modelId="{00030CE7-0EEF-431D-8A34-349D2E4990D9}" type="pres">
      <dgm:prSet presAssocID="{E0D14B22-C1A6-4A26-83FD-521F7B957016}" presName="textRect" presStyleLbl="revTx" presStyleIdx="0" presStyleCnt="2">
        <dgm:presLayoutVars>
          <dgm:chMax val="1"/>
          <dgm:chPref val="1"/>
        </dgm:presLayoutVars>
      </dgm:prSet>
      <dgm:spPr/>
    </dgm:pt>
    <dgm:pt modelId="{5004AA4E-CEE2-47BD-B0E0-2B184D14441B}" type="pres">
      <dgm:prSet presAssocID="{A2DB5AAB-733C-46DB-90FB-ED9BAB7820AC}" presName="sibTrans" presStyleCnt="0"/>
      <dgm:spPr/>
    </dgm:pt>
    <dgm:pt modelId="{FD777DFC-88C4-4154-8048-146AEE987C2A}" type="pres">
      <dgm:prSet presAssocID="{DDAAA1AF-3FA3-4C99-A77E-31097C6FE787}" presName="compNode" presStyleCnt="0"/>
      <dgm:spPr/>
    </dgm:pt>
    <dgm:pt modelId="{523AC651-6F20-4F9A-AF81-F0D8663449FA}" type="pres">
      <dgm:prSet presAssocID="{DDAAA1AF-3FA3-4C99-A77E-31097C6FE787}" presName="iconBgRect" presStyleLbl="bgShp" presStyleIdx="1" presStyleCnt="2"/>
      <dgm:spPr/>
    </dgm:pt>
    <dgm:pt modelId="{AA6A1593-EDE1-4F92-8566-E2F231F44B04}" type="pres">
      <dgm:prSet presAssocID="{DDAAA1AF-3FA3-4C99-A77E-31097C6FE78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98381455-E1ED-45AA-B6DE-1ADBA3E6DE1F}" type="pres">
      <dgm:prSet presAssocID="{DDAAA1AF-3FA3-4C99-A77E-31097C6FE787}" presName="spaceRect" presStyleCnt="0"/>
      <dgm:spPr/>
    </dgm:pt>
    <dgm:pt modelId="{0266903D-564D-445C-8507-6C3DEDC17BF4}" type="pres">
      <dgm:prSet presAssocID="{DDAAA1AF-3FA3-4C99-A77E-31097C6FE787}" presName="textRect" presStyleLbl="revTx" presStyleIdx="1" presStyleCnt="2">
        <dgm:presLayoutVars>
          <dgm:chMax val="1"/>
          <dgm:chPref val="1"/>
        </dgm:presLayoutVars>
      </dgm:prSet>
      <dgm:spPr/>
    </dgm:pt>
  </dgm:ptLst>
  <dgm:cxnLst>
    <dgm:cxn modelId="{3C53EB27-B81C-4E6A-ABBC-7482165D56B6}" srcId="{D02327D9-EA62-4BD7-AD4E-5A6829EC3C02}" destId="{DDAAA1AF-3FA3-4C99-A77E-31097C6FE787}" srcOrd="1" destOrd="0" parTransId="{7993F12A-30A6-46CC-8B91-4E7FBE67DBED}" sibTransId="{7368040E-C3E2-49FC-A2DF-D7CA289038A0}"/>
    <dgm:cxn modelId="{E4FD1C2F-8FFA-47C1-99FD-E99CC95EB7CE}" type="presOf" srcId="{D02327D9-EA62-4BD7-AD4E-5A6829EC3C02}" destId="{972C5E0F-B0E9-4FF1-8F61-48214AE72CD5}" srcOrd="0" destOrd="0" presId="urn:microsoft.com/office/officeart/2018/5/layout/IconCircleLabelList"/>
    <dgm:cxn modelId="{2C71F691-7DCE-4DB3-81AD-9E533232FB76}" type="presOf" srcId="{DDAAA1AF-3FA3-4C99-A77E-31097C6FE787}" destId="{0266903D-564D-445C-8507-6C3DEDC17BF4}" srcOrd="0" destOrd="0" presId="urn:microsoft.com/office/officeart/2018/5/layout/IconCircleLabelList"/>
    <dgm:cxn modelId="{4F53DCAD-4F2A-4929-AE98-A53FFBD0BFE5}" srcId="{D02327D9-EA62-4BD7-AD4E-5A6829EC3C02}" destId="{E0D14B22-C1A6-4A26-83FD-521F7B957016}" srcOrd="0" destOrd="0" parTransId="{396FBADF-6B80-4EC8-A547-EBF687EB7E29}" sibTransId="{A2DB5AAB-733C-46DB-90FB-ED9BAB7820AC}"/>
    <dgm:cxn modelId="{84D15CE0-B92E-44B6-93F4-4BABB3AF4859}" type="presOf" srcId="{E0D14B22-C1A6-4A26-83FD-521F7B957016}" destId="{00030CE7-0EEF-431D-8A34-349D2E4990D9}" srcOrd="0" destOrd="0" presId="urn:microsoft.com/office/officeart/2018/5/layout/IconCircleLabelList"/>
    <dgm:cxn modelId="{B0D1D960-0BA3-4427-B819-293A596C754F}" type="presParOf" srcId="{972C5E0F-B0E9-4FF1-8F61-48214AE72CD5}" destId="{B30A01AC-F757-4ADF-B749-F59D75EBA710}" srcOrd="0" destOrd="0" presId="urn:microsoft.com/office/officeart/2018/5/layout/IconCircleLabelList"/>
    <dgm:cxn modelId="{50694288-6F18-48EC-951D-67AE11E26464}" type="presParOf" srcId="{B30A01AC-F757-4ADF-B749-F59D75EBA710}" destId="{C0D6AED0-3E02-4599-AE7B-C1C72278577D}" srcOrd="0" destOrd="0" presId="urn:microsoft.com/office/officeart/2018/5/layout/IconCircleLabelList"/>
    <dgm:cxn modelId="{CCC394D7-6D29-4BB6-8F86-E63C9A300364}" type="presParOf" srcId="{B30A01AC-F757-4ADF-B749-F59D75EBA710}" destId="{091E3AFA-CFFC-49F5-BB07-0BED64DC51B1}" srcOrd="1" destOrd="0" presId="urn:microsoft.com/office/officeart/2018/5/layout/IconCircleLabelList"/>
    <dgm:cxn modelId="{579F9320-75C9-4ACE-9412-2E5547B16CD1}" type="presParOf" srcId="{B30A01AC-F757-4ADF-B749-F59D75EBA710}" destId="{8D999B18-B70A-4CD3-BB82-ED28B71DE94D}" srcOrd="2" destOrd="0" presId="urn:microsoft.com/office/officeart/2018/5/layout/IconCircleLabelList"/>
    <dgm:cxn modelId="{3877A073-6125-4FCB-8D23-46B8D1DC5F88}" type="presParOf" srcId="{B30A01AC-F757-4ADF-B749-F59D75EBA710}" destId="{00030CE7-0EEF-431D-8A34-349D2E4990D9}" srcOrd="3" destOrd="0" presId="urn:microsoft.com/office/officeart/2018/5/layout/IconCircleLabelList"/>
    <dgm:cxn modelId="{C3760AE4-4EF2-45A6-87C7-BA6CAB6039B9}" type="presParOf" srcId="{972C5E0F-B0E9-4FF1-8F61-48214AE72CD5}" destId="{5004AA4E-CEE2-47BD-B0E0-2B184D14441B}" srcOrd="1" destOrd="0" presId="urn:microsoft.com/office/officeart/2018/5/layout/IconCircleLabelList"/>
    <dgm:cxn modelId="{78868AF5-EBF3-4D31-B9EF-1BE578124A0E}" type="presParOf" srcId="{972C5E0F-B0E9-4FF1-8F61-48214AE72CD5}" destId="{FD777DFC-88C4-4154-8048-146AEE987C2A}" srcOrd="2" destOrd="0" presId="urn:microsoft.com/office/officeart/2018/5/layout/IconCircleLabelList"/>
    <dgm:cxn modelId="{1164D90B-D56C-4834-82E4-DE14E4934DD5}" type="presParOf" srcId="{FD777DFC-88C4-4154-8048-146AEE987C2A}" destId="{523AC651-6F20-4F9A-AF81-F0D8663449FA}" srcOrd="0" destOrd="0" presId="urn:microsoft.com/office/officeart/2018/5/layout/IconCircleLabelList"/>
    <dgm:cxn modelId="{86516FC1-1D3F-4AE1-ACE7-3F14C75690BB}" type="presParOf" srcId="{FD777DFC-88C4-4154-8048-146AEE987C2A}" destId="{AA6A1593-EDE1-4F92-8566-E2F231F44B04}" srcOrd="1" destOrd="0" presId="urn:microsoft.com/office/officeart/2018/5/layout/IconCircleLabelList"/>
    <dgm:cxn modelId="{FB79DDF8-145B-48CC-952E-D70151A073DD}" type="presParOf" srcId="{FD777DFC-88C4-4154-8048-146AEE987C2A}" destId="{98381455-E1ED-45AA-B6DE-1ADBA3E6DE1F}" srcOrd="2" destOrd="0" presId="urn:microsoft.com/office/officeart/2018/5/layout/IconCircleLabelList"/>
    <dgm:cxn modelId="{67EED70E-48D3-432F-AE20-36800CDEDBC0}" type="presParOf" srcId="{FD777DFC-88C4-4154-8048-146AEE987C2A}" destId="{0266903D-564D-445C-8507-6C3DEDC17BF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6AED0-3E02-4599-AE7B-C1C72278577D}">
      <dsp:nvSpPr>
        <dsp:cNvPr id="0" name=""/>
        <dsp:cNvSpPr/>
      </dsp:nvSpPr>
      <dsp:spPr>
        <a:xfrm>
          <a:off x="691310" y="166722"/>
          <a:ext cx="2127375" cy="21273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1E3AFA-CFFC-49F5-BB07-0BED64DC51B1}">
      <dsp:nvSpPr>
        <dsp:cNvPr id="0" name=""/>
        <dsp:cNvSpPr/>
      </dsp:nvSpPr>
      <dsp:spPr>
        <a:xfrm>
          <a:off x="1144685" y="620097"/>
          <a:ext cx="1220625" cy="122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030CE7-0EEF-431D-8A34-349D2E4990D9}">
      <dsp:nvSpPr>
        <dsp:cNvPr id="0" name=""/>
        <dsp:cNvSpPr/>
      </dsp:nvSpPr>
      <dsp:spPr>
        <a:xfrm>
          <a:off x="11247" y="2956722"/>
          <a:ext cx="3487500"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I ran permutation tests, difference in standard deviation, and tested correlation on budget and revenue between the Top 10 and other groups and all of them came out a 0.0.  </a:t>
          </a:r>
        </a:p>
      </dsp:txBody>
      <dsp:txXfrm>
        <a:off x="11247" y="2956722"/>
        <a:ext cx="3487500" cy="1417500"/>
      </dsp:txXfrm>
    </dsp:sp>
    <dsp:sp modelId="{523AC651-6F20-4F9A-AF81-F0D8663449FA}">
      <dsp:nvSpPr>
        <dsp:cNvPr id="0" name=""/>
        <dsp:cNvSpPr/>
      </dsp:nvSpPr>
      <dsp:spPr>
        <a:xfrm>
          <a:off x="4789122" y="166722"/>
          <a:ext cx="2127375" cy="21273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6A1593-EDE1-4F92-8566-E2F231F44B04}">
      <dsp:nvSpPr>
        <dsp:cNvPr id="0" name=""/>
        <dsp:cNvSpPr/>
      </dsp:nvSpPr>
      <dsp:spPr>
        <a:xfrm>
          <a:off x="5242497" y="620097"/>
          <a:ext cx="1220625" cy="122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66903D-564D-445C-8507-6C3DEDC17BF4}">
      <dsp:nvSpPr>
        <dsp:cNvPr id="0" name=""/>
        <dsp:cNvSpPr/>
      </dsp:nvSpPr>
      <dsp:spPr>
        <a:xfrm>
          <a:off x="4109060" y="2956722"/>
          <a:ext cx="3487500"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All of these mean that there is a strong relationship and statistical significance that the amount spent on budget for a movie will predict the revenue, regardless of production company </a:t>
          </a:r>
        </a:p>
      </dsp:txBody>
      <dsp:txXfrm>
        <a:off x="4109060" y="2956722"/>
        <a:ext cx="3487500" cy="14175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11/16/2024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72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13095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28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3032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888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53344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5017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77049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8928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0922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497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11/16/2024</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9298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tmdb/tmdb-movie-metadata" TargetMode="External"/><Relationship Id="rId2" Type="http://schemas.openxmlformats.org/officeDocument/2006/relationships/hyperlink" Target="http://www.themoviedb.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0" y="0"/>
            <a:ext cx="9143985" cy="5143500"/>
          </a:xfrm>
          <a:prstGeom prst="rect">
            <a:avLst/>
          </a:prstGeom>
        </p:spPr>
      </p:pic>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2218052" y="3964491"/>
            <a:ext cx="6925933" cy="1137761"/>
          </a:xfrm>
        </p:spPr>
        <p:txBody>
          <a:bodyPr anchor="b">
            <a:normAutofit fontScale="90000"/>
          </a:bodyPr>
          <a:lstStyle/>
          <a:p>
            <a:pPr algn="l"/>
            <a:r>
              <a:rPr lang="en-US" dirty="0">
                <a:solidFill>
                  <a:schemeClr val="accent1">
                    <a:lumMod val="50000"/>
                  </a:schemeClr>
                </a:solidFill>
              </a:rPr>
              <a:t>Does a production company drive how profitable a movie is?</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1828081" y="5461756"/>
            <a:ext cx="4096469" cy="818204"/>
          </a:xfrm>
        </p:spPr>
        <p:txBody>
          <a:bodyPr anchor="t">
            <a:noAutofit/>
          </a:bodyPr>
          <a:lstStyle/>
          <a:p>
            <a:r>
              <a:rPr lang="en-US" sz="2400" dirty="0">
                <a:solidFill>
                  <a:schemeClr val="tx1"/>
                </a:solidFill>
              </a:rPr>
              <a:t>Caitie Schrotberger</a:t>
            </a:r>
          </a:p>
          <a:p>
            <a:r>
              <a:rPr lang="en-US" sz="2400" dirty="0">
                <a:solidFill>
                  <a:schemeClr val="tx1"/>
                </a:solidFill>
              </a:rPr>
              <a:t>DSC 530-T303 Fall 2024</a:t>
            </a:r>
          </a:p>
        </p:txBody>
      </p: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1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DEEF9-C05E-6556-9A06-8E30B02BA56F}"/>
              </a:ext>
            </a:extLst>
          </p:cNvPr>
          <p:cNvSpPr>
            <a:spLocks noGrp="1"/>
          </p:cNvSpPr>
          <p:nvPr>
            <p:ph type="title"/>
          </p:nvPr>
        </p:nvSpPr>
        <p:spPr>
          <a:xfrm>
            <a:off x="768096" y="459317"/>
            <a:ext cx="3291840" cy="1749552"/>
          </a:xfrm>
        </p:spPr>
        <p:txBody>
          <a:bodyPr vert="horz" lIns="91440" tIns="45720" rIns="91440" bIns="45720" rtlCol="0" anchor="ctr">
            <a:normAutofit/>
          </a:bodyPr>
          <a:lstStyle/>
          <a:p>
            <a:r>
              <a:rPr lang="en-US" sz="3800"/>
              <a:t>Probability mass function</a:t>
            </a:r>
          </a:p>
        </p:txBody>
      </p:sp>
      <p:cxnSp>
        <p:nvCxnSpPr>
          <p:cNvPr id="15" name="Straight Connector 14">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6F11AAA-4670-B5E7-FC61-680C6F8857E7}"/>
              </a:ext>
            </a:extLst>
          </p:cNvPr>
          <p:cNvSpPr>
            <a:spLocks noGrp="1"/>
          </p:cNvSpPr>
          <p:nvPr>
            <p:ph sz="half" idx="2"/>
          </p:nvPr>
        </p:nvSpPr>
        <p:spPr>
          <a:xfrm>
            <a:off x="768096" y="2286000"/>
            <a:ext cx="3291840" cy="3931920"/>
          </a:xfrm>
        </p:spPr>
        <p:txBody>
          <a:bodyPr vert="horz" lIns="45720" tIns="45720" rIns="45720" bIns="45720" rtlCol="0">
            <a:normAutofit/>
          </a:bodyPr>
          <a:lstStyle/>
          <a:p>
            <a:r>
              <a:rPr lang="en-US" sz="1600" dirty="0"/>
              <a:t>The Probability Mass Function (PMF) maps the probability or distribution of the data set, rather than the values.</a:t>
            </a:r>
          </a:p>
          <a:p>
            <a:r>
              <a:rPr lang="en-US" sz="1600" dirty="0"/>
              <a:t>This helps to be able to compare two different data sets with different sample sizes.</a:t>
            </a:r>
          </a:p>
          <a:p>
            <a:r>
              <a:rPr lang="en-US" sz="1600" dirty="0"/>
              <a:t>The graph on the left is the profit rate of the data set, split between the Top 10 production companies and the Others.  </a:t>
            </a:r>
          </a:p>
          <a:p>
            <a:r>
              <a:rPr lang="en-US" sz="1600" dirty="0"/>
              <a:t>Though there appears to be a pattern, because the sample sizes are different you need to convert to a probability to be able to compare them in a normalized matter.  </a:t>
            </a:r>
          </a:p>
        </p:txBody>
      </p:sp>
      <p:pic>
        <p:nvPicPr>
          <p:cNvPr id="6" name="Content Placeholder 5" descr="A graph of a graph of profit rate&#10;&#10;Description automatically generated with medium confidence">
            <a:extLst>
              <a:ext uri="{FF2B5EF4-FFF2-40B4-BE49-F238E27FC236}">
                <a16:creationId xmlns:a16="http://schemas.microsoft.com/office/drawing/2014/main" id="{2D0F3E1C-66A0-5E9F-7C48-2638398954A5}"/>
              </a:ext>
            </a:extLst>
          </p:cNvPr>
          <p:cNvPicPr>
            <a:picLocks noGrp="1" noChangeAspect="1"/>
          </p:cNvPicPr>
          <p:nvPr>
            <p:ph sz="half" idx="1"/>
          </p:nvPr>
        </p:nvPicPr>
        <p:blipFill>
          <a:blip r:embed="rId2"/>
          <a:stretch>
            <a:fillRect/>
          </a:stretch>
        </p:blipFill>
        <p:spPr>
          <a:xfrm>
            <a:off x="4571998" y="2286000"/>
            <a:ext cx="4574207" cy="3281993"/>
          </a:xfrm>
          <a:prstGeom prst="rect">
            <a:avLst/>
          </a:prstGeom>
        </p:spPr>
      </p:pic>
    </p:spTree>
    <p:extLst>
      <p:ext uri="{BB962C8B-B14F-4D97-AF65-F5344CB8AC3E}">
        <p14:creationId xmlns:p14="http://schemas.microsoft.com/office/powerpoint/2010/main" val="2986296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924C-E470-F98A-8B54-8AC5D5A008DD}"/>
              </a:ext>
            </a:extLst>
          </p:cNvPr>
          <p:cNvSpPr>
            <a:spLocks noGrp="1"/>
          </p:cNvSpPr>
          <p:nvPr>
            <p:ph type="title"/>
          </p:nvPr>
        </p:nvSpPr>
        <p:spPr/>
        <p:txBody>
          <a:bodyPr/>
          <a:lstStyle/>
          <a:p>
            <a:r>
              <a:rPr lang="en-US"/>
              <a:t>PMF by Production Company Split</a:t>
            </a:r>
            <a:endParaRPr lang="en-US" dirty="0"/>
          </a:p>
        </p:txBody>
      </p:sp>
      <p:pic>
        <p:nvPicPr>
          <p:cNvPr id="6" name="Content Placeholder 5" descr="A graph of a graph showing the number of numbers&#10;&#10;Description automatically generated with medium confidence">
            <a:extLst>
              <a:ext uri="{FF2B5EF4-FFF2-40B4-BE49-F238E27FC236}">
                <a16:creationId xmlns:a16="http://schemas.microsoft.com/office/drawing/2014/main" id="{301E532C-8A10-822B-87BA-CA9FD2F05574}"/>
              </a:ext>
            </a:extLst>
          </p:cNvPr>
          <p:cNvPicPr>
            <a:picLocks noGrp="1" noChangeAspect="1"/>
          </p:cNvPicPr>
          <p:nvPr>
            <p:ph sz="half" idx="1"/>
          </p:nvPr>
        </p:nvPicPr>
        <p:blipFill>
          <a:blip r:embed="rId2"/>
          <a:stretch>
            <a:fillRect/>
          </a:stretch>
        </p:blipFill>
        <p:spPr>
          <a:xfrm>
            <a:off x="768350" y="2986328"/>
            <a:ext cx="3565525" cy="2622069"/>
          </a:xfrm>
        </p:spPr>
      </p:pic>
      <p:pic>
        <p:nvPicPr>
          <p:cNvPr id="8" name="Content Placeholder 7" descr="A graph of a graph of profit rate&#10;&#10;Description automatically generated with medium confidence">
            <a:extLst>
              <a:ext uri="{FF2B5EF4-FFF2-40B4-BE49-F238E27FC236}">
                <a16:creationId xmlns:a16="http://schemas.microsoft.com/office/drawing/2014/main" id="{F22B5373-0545-CAE5-93D9-2E6E3EC1EF6E}"/>
              </a:ext>
            </a:extLst>
          </p:cNvPr>
          <p:cNvPicPr>
            <a:picLocks noGrp="1" noChangeAspect="1"/>
          </p:cNvPicPr>
          <p:nvPr>
            <p:ph sz="half" idx="2"/>
          </p:nvPr>
        </p:nvPicPr>
        <p:blipFill>
          <a:blip r:embed="rId3"/>
          <a:stretch>
            <a:fillRect/>
          </a:stretch>
        </p:blipFill>
        <p:spPr>
          <a:xfrm>
            <a:off x="4492625" y="2980861"/>
            <a:ext cx="3565525" cy="2633003"/>
          </a:xfrm>
        </p:spPr>
      </p:pic>
      <p:sp>
        <p:nvSpPr>
          <p:cNvPr id="11" name="Content Placeholder 3">
            <a:extLst>
              <a:ext uri="{FF2B5EF4-FFF2-40B4-BE49-F238E27FC236}">
                <a16:creationId xmlns:a16="http://schemas.microsoft.com/office/drawing/2014/main" id="{963EAA9F-A67A-B7D5-5F9A-5C63B05B40AF}"/>
              </a:ext>
            </a:extLst>
          </p:cNvPr>
          <p:cNvSpPr txBox="1">
            <a:spLocks/>
          </p:cNvSpPr>
          <p:nvPr/>
        </p:nvSpPr>
        <p:spPr>
          <a:xfrm>
            <a:off x="768095" y="1751162"/>
            <a:ext cx="7211339" cy="1130062"/>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r>
              <a:rPr lang="en-US" sz="1600" dirty="0"/>
              <a:t>The below histograms are now normalized through the PMF function and are comparable. The Y axis has been set at the same values for easy comparison.  </a:t>
            </a:r>
          </a:p>
          <a:p>
            <a:r>
              <a:rPr lang="en-US" sz="1600" dirty="0"/>
              <a:t>Based on this, the normalized distribution shows that moves produced by the top 10 production companies have more that are profitable than the others.</a:t>
            </a:r>
          </a:p>
        </p:txBody>
      </p:sp>
    </p:spTree>
    <p:extLst>
      <p:ext uri="{BB962C8B-B14F-4D97-AF65-F5344CB8AC3E}">
        <p14:creationId xmlns:p14="http://schemas.microsoft.com/office/powerpoint/2010/main" val="88445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9141714"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BC6DD-FC4C-3F58-4169-EDA01FA302A6}"/>
              </a:ext>
            </a:extLst>
          </p:cNvPr>
          <p:cNvSpPr>
            <a:spLocks noGrp="1"/>
          </p:cNvSpPr>
          <p:nvPr>
            <p:ph type="title"/>
          </p:nvPr>
        </p:nvSpPr>
        <p:spPr>
          <a:xfrm>
            <a:off x="768096" y="4911819"/>
            <a:ext cx="7290054" cy="1499616"/>
          </a:xfrm>
        </p:spPr>
        <p:txBody>
          <a:bodyPr vert="horz" lIns="91440" tIns="45720" rIns="91440" bIns="45720" rtlCol="0" anchor="ctr">
            <a:normAutofit/>
          </a:bodyPr>
          <a:lstStyle/>
          <a:p>
            <a:r>
              <a:rPr lang="en-US" sz="5000">
                <a:solidFill>
                  <a:srgbClr val="FFFFFF"/>
                </a:solidFill>
              </a:rPr>
              <a:t>Cumulative Distribution Function (CDF)</a:t>
            </a:r>
          </a:p>
        </p:txBody>
      </p:sp>
      <p:sp>
        <p:nvSpPr>
          <p:cNvPr id="4" name="Content Placeholder 3">
            <a:extLst>
              <a:ext uri="{FF2B5EF4-FFF2-40B4-BE49-F238E27FC236}">
                <a16:creationId xmlns:a16="http://schemas.microsoft.com/office/drawing/2014/main" id="{2134D43B-72EA-9529-4862-3F7BD10E42A0}"/>
              </a:ext>
            </a:extLst>
          </p:cNvPr>
          <p:cNvSpPr>
            <a:spLocks noGrp="1"/>
          </p:cNvSpPr>
          <p:nvPr>
            <p:ph sz="half" idx="2"/>
          </p:nvPr>
        </p:nvSpPr>
        <p:spPr>
          <a:xfrm>
            <a:off x="448813" y="621102"/>
            <a:ext cx="3881887" cy="3629163"/>
          </a:xfrm>
        </p:spPr>
        <p:txBody>
          <a:bodyPr vert="horz" lIns="45720" tIns="45720" rIns="45720" bIns="45720" rtlCol="0" anchor="ctr">
            <a:normAutofit fontScale="92500" lnSpcReduction="20000"/>
          </a:bodyPr>
          <a:lstStyle/>
          <a:p>
            <a:r>
              <a:rPr lang="en-US" sz="1700" dirty="0"/>
              <a:t>To the left is the CDF of the two groups of movies.  A CDF provides the cumulative probabilities of the data set.  The CDF is a value between 0-1, representing what percent of the data has obtained the variable.</a:t>
            </a:r>
          </a:p>
          <a:p>
            <a:r>
              <a:rPr lang="en-US" sz="1700" dirty="0"/>
              <a:t>In this case, about 30% of the movies produced by the top 10 production companies have revenue of two times their budget. </a:t>
            </a:r>
          </a:p>
          <a:p>
            <a:r>
              <a:rPr lang="en-US" sz="1700" dirty="0"/>
              <a:t>Compared to that, almost 50% of the other movies have revenue of two times their budget.</a:t>
            </a:r>
          </a:p>
          <a:p>
            <a:r>
              <a:rPr lang="en-US" sz="1700" dirty="0"/>
              <a:t>This means that movies produced by one of the top 10 companies make more profit as their curve is not as steep initially.</a:t>
            </a:r>
          </a:p>
        </p:txBody>
      </p:sp>
      <p:cxnSp>
        <p:nvCxnSpPr>
          <p:cNvPr id="17" name="Straight Connector 16">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10" name="Content Placeholder 9" descr="A graph of a profit rate&#10;&#10;Description automatically generated with medium confidence">
            <a:extLst>
              <a:ext uri="{FF2B5EF4-FFF2-40B4-BE49-F238E27FC236}">
                <a16:creationId xmlns:a16="http://schemas.microsoft.com/office/drawing/2014/main" id="{456CB365-F4E2-39E1-337C-6115E2E2EFD0}"/>
              </a:ext>
            </a:extLst>
          </p:cNvPr>
          <p:cNvPicPr>
            <a:picLocks noGrp="1" noChangeAspect="1"/>
          </p:cNvPicPr>
          <p:nvPr>
            <p:ph sz="half" idx="1"/>
          </p:nvPr>
        </p:nvPicPr>
        <p:blipFill>
          <a:blip r:embed="rId2"/>
          <a:stretch>
            <a:fillRect/>
          </a:stretch>
        </p:blipFill>
        <p:spPr>
          <a:xfrm>
            <a:off x="4330700" y="962444"/>
            <a:ext cx="4364487" cy="3284932"/>
          </a:xfrm>
        </p:spPr>
      </p:pic>
    </p:spTree>
    <p:extLst>
      <p:ext uri="{BB962C8B-B14F-4D97-AF65-F5344CB8AC3E}">
        <p14:creationId xmlns:p14="http://schemas.microsoft.com/office/powerpoint/2010/main" val="457113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9141714"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933B4C-35ED-A7FE-7114-BF90E1C700C0}"/>
              </a:ext>
            </a:extLst>
          </p:cNvPr>
          <p:cNvSpPr>
            <a:spLocks noGrp="1"/>
          </p:cNvSpPr>
          <p:nvPr>
            <p:ph type="title"/>
          </p:nvPr>
        </p:nvSpPr>
        <p:spPr>
          <a:xfrm>
            <a:off x="768096" y="4911819"/>
            <a:ext cx="7290054" cy="1499616"/>
          </a:xfrm>
        </p:spPr>
        <p:txBody>
          <a:bodyPr vert="horz" lIns="91440" tIns="45720" rIns="91440" bIns="45720" rtlCol="0" anchor="ctr">
            <a:normAutofit/>
          </a:bodyPr>
          <a:lstStyle/>
          <a:p>
            <a:r>
              <a:rPr lang="en-US" sz="5000">
                <a:solidFill>
                  <a:srgbClr val="FFFFFF"/>
                </a:solidFill>
              </a:rPr>
              <a:t>Normal Probability Plot</a:t>
            </a:r>
          </a:p>
        </p:txBody>
      </p:sp>
      <p:sp>
        <p:nvSpPr>
          <p:cNvPr id="3" name="Content Placeholder 2">
            <a:extLst>
              <a:ext uri="{FF2B5EF4-FFF2-40B4-BE49-F238E27FC236}">
                <a16:creationId xmlns:a16="http://schemas.microsoft.com/office/drawing/2014/main" id="{D95AC420-5A0C-06DA-2015-4ACCAAD8313D}"/>
              </a:ext>
            </a:extLst>
          </p:cNvPr>
          <p:cNvSpPr>
            <a:spLocks noGrp="1"/>
          </p:cNvSpPr>
          <p:nvPr>
            <p:ph sz="half" idx="1"/>
          </p:nvPr>
        </p:nvSpPr>
        <p:spPr>
          <a:xfrm>
            <a:off x="768096" y="643467"/>
            <a:ext cx="3562604" cy="3606798"/>
          </a:xfrm>
        </p:spPr>
        <p:txBody>
          <a:bodyPr vert="horz" lIns="45720" tIns="45720" rIns="45720" bIns="45720" rtlCol="0" anchor="ctr">
            <a:normAutofit/>
          </a:bodyPr>
          <a:lstStyle/>
          <a:p>
            <a:r>
              <a:rPr lang="en-US" sz="1700" dirty="0"/>
              <a:t>The normal probability plot shows how normal the distribution is of your data.  I used the actual revenue of the two groups compared to the model.  </a:t>
            </a:r>
          </a:p>
          <a:p>
            <a:r>
              <a:rPr lang="en-US" sz="1700" dirty="0"/>
              <a:t>The distribution is not normal as the lines are not nearly straight.  The tails are both above the model.  This value in the data set alone would not be good to build a model.</a:t>
            </a:r>
          </a:p>
        </p:txBody>
      </p:sp>
      <p:pic>
        <p:nvPicPr>
          <p:cNvPr id="6" name="Content Placeholder 5" descr="A graph of normal probability plot&#10;&#10;Description automatically generated">
            <a:extLst>
              <a:ext uri="{FF2B5EF4-FFF2-40B4-BE49-F238E27FC236}">
                <a16:creationId xmlns:a16="http://schemas.microsoft.com/office/drawing/2014/main" id="{250DE9A9-AC32-68E0-DBF3-22DA76F32654}"/>
              </a:ext>
            </a:extLst>
          </p:cNvPr>
          <p:cNvPicPr>
            <a:picLocks noGrp="1" noChangeAspect="1"/>
          </p:cNvPicPr>
          <p:nvPr>
            <p:ph sz="half" idx="2"/>
          </p:nvPr>
        </p:nvPicPr>
        <p:blipFill>
          <a:blip r:embed="rId2"/>
          <a:stretch>
            <a:fillRect/>
          </a:stretch>
        </p:blipFill>
        <p:spPr>
          <a:xfrm>
            <a:off x="4649877" y="796203"/>
            <a:ext cx="4042918" cy="3143368"/>
          </a:xfrm>
          <a:prstGeom prst="rect">
            <a:avLst/>
          </a:prstGeom>
        </p:spPr>
      </p:pic>
      <p:cxnSp>
        <p:nvCxnSpPr>
          <p:cNvPr id="17" name="Straight Connector 16">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221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FA32BB39-F62E-43E2-BD90-29FA555154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89921AD-2978-3255-5589-A9328D750AF2}"/>
              </a:ext>
            </a:extLst>
          </p:cNvPr>
          <p:cNvSpPr>
            <a:spLocks noGrp="1"/>
          </p:cNvSpPr>
          <p:nvPr>
            <p:ph type="title"/>
          </p:nvPr>
        </p:nvSpPr>
        <p:spPr>
          <a:xfrm>
            <a:off x="768096" y="585216"/>
            <a:ext cx="4550113" cy="1499616"/>
          </a:xfrm>
        </p:spPr>
        <p:txBody>
          <a:bodyPr vert="horz" lIns="91440" tIns="45720" rIns="91440" bIns="45720" rtlCol="0" anchor="ctr">
            <a:normAutofit/>
          </a:bodyPr>
          <a:lstStyle/>
          <a:p>
            <a:r>
              <a:rPr lang="en-US" sz="3900"/>
              <a:t>Variable Relationships: </a:t>
            </a:r>
            <a:br>
              <a:rPr lang="en-US" sz="3900"/>
            </a:br>
            <a:r>
              <a:rPr lang="en-US" sz="3900"/>
              <a:t>Revenue vs Budget</a:t>
            </a:r>
          </a:p>
        </p:txBody>
      </p:sp>
      <p:sp>
        <p:nvSpPr>
          <p:cNvPr id="12" name="Content Placeholder 11">
            <a:extLst>
              <a:ext uri="{FF2B5EF4-FFF2-40B4-BE49-F238E27FC236}">
                <a16:creationId xmlns:a16="http://schemas.microsoft.com/office/drawing/2014/main" id="{4E256CC8-1B4A-DD3F-7655-8C09B29A1C0F}"/>
              </a:ext>
            </a:extLst>
          </p:cNvPr>
          <p:cNvSpPr>
            <a:spLocks noGrp="1"/>
          </p:cNvSpPr>
          <p:nvPr>
            <p:ph sz="half" idx="1"/>
          </p:nvPr>
        </p:nvSpPr>
        <p:spPr>
          <a:xfrm>
            <a:off x="768096" y="1740725"/>
            <a:ext cx="4550113" cy="4568636"/>
          </a:xfrm>
        </p:spPr>
        <p:txBody>
          <a:bodyPr vert="horz" lIns="45720" tIns="45720" rIns="45720" bIns="45720" rtlCol="0">
            <a:normAutofit fontScale="85000" lnSpcReduction="10000"/>
          </a:bodyPr>
          <a:lstStyle/>
          <a:p>
            <a:r>
              <a:rPr lang="en-US" dirty="0"/>
              <a:t>To the right are the scatter plots of budget as compared to revenue for the two groups:  Top 10 and Other Production Companies.  You can see that the other group is more tightly grouped in the bottom left corner than the Top 10 and slightly linear.</a:t>
            </a:r>
          </a:p>
          <a:p>
            <a:pPr>
              <a:spcAft>
                <a:spcPts val="0"/>
              </a:spcAft>
            </a:pPr>
            <a:r>
              <a:rPr lang="en-US" dirty="0"/>
              <a:t>Covariance:</a:t>
            </a:r>
          </a:p>
          <a:p>
            <a:pPr>
              <a:spcBef>
                <a:spcPts val="0"/>
              </a:spcBef>
              <a:spcAft>
                <a:spcPts val="0"/>
              </a:spcAft>
            </a:pPr>
            <a:r>
              <a:rPr lang="en-US" dirty="0"/>
              <a:t>Top 10: 7,057,449,799,192,811.0</a:t>
            </a:r>
          </a:p>
          <a:p>
            <a:pPr>
              <a:spcBef>
                <a:spcPts val="0"/>
              </a:spcBef>
              <a:spcAft>
                <a:spcPts val="0"/>
              </a:spcAft>
            </a:pPr>
            <a:r>
              <a:rPr lang="en-US" dirty="0"/>
              <a:t>Other: 368,403,812,970,2118.0</a:t>
            </a:r>
          </a:p>
          <a:p>
            <a:pPr>
              <a:spcAft>
                <a:spcPts val="0"/>
              </a:spcAft>
            </a:pPr>
            <a:r>
              <a:rPr lang="en-US" dirty="0"/>
              <a:t>Pearsons Correlation:</a:t>
            </a:r>
          </a:p>
          <a:p>
            <a:pPr>
              <a:spcBef>
                <a:spcPts val="0"/>
              </a:spcBef>
              <a:spcAft>
                <a:spcPts val="0"/>
              </a:spcAft>
            </a:pPr>
            <a:r>
              <a:rPr lang="en-US" dirty="0"/>
              <a:t>Top 10: 0.6663449166360617</a:t>
            </a:r>
          </a:p>
          <a:p>
            <a:pPr>
              <a:spcBef>
                <a:spcPts val="0"/>
              </a:spcBef>
              <a:spcAft>
                <a:spcPts val="0"/>
              </a:spcAft>
            </a:pPr>
            <a:r>
              <a:rPr lang="en-US" dirty="0"/>
              <a:t>Other: 0.730214523458628</a:t>
            </a:r>
          </a:p>
          <a:p>
            <a:pPr>
              <a:spcAft>
                <a:spcPts val="0"/>
              </a:spcAft>
            </a:pPr>
            <a:r>
              <a:rPr lang="en-US" dirty="0"/>
              <a:t>Spearman Correlation:</a:t>
            </a:r>
          </a:p>
          <a:p>
            <a:pPr>
              <a:spcBef>
                <a:spcPts val="0"/>
              </a:spcBef>
              <a:spcAft>
                <a:spcPts val="0"/>
              </a:spcAft>
            </a:pPr>
            <a:r>
              <a:rPr lang="en-US" dirty="0"/>
              <a:t>Top 10: 0.626489532978286</a:t>
            </a:r>
          </a:p>
          <a:p>
            <a:pPr>
              <a:spcBef>
                <a:spcPts val="0"/>
              </a:spcBef>
              <a:spcAft>
                <a:spcPts val="0"/>
              </a:spcAft>
            </a:pPr>
            <a:r>
              <a:rPr lang="en-US" dirty="0"/>
              <a:t>Other: 0.6339632782734186</a:t>
            </a:r>
          </a:p>
          <a:p>
            <a:pPr>
              <a:spcBef>
                <a:spcPts val="0"/>
              </a:spcBef>
              <a:spcAft>
                <a:spcPts val="0"/>
              </a:spcAft>
            </a:pPr>
            <a:endParaRPr lang="en-US" dirty="0"/>
          </a:p>
          <a:p>
            <a:r>
              <a:rPr lang="en-US" dirty="0"/>
              <a:t>Based on these, the outliers are probably influencing the relationship between the variables.  </a:t>
            </a:r>
          </a:p>
        </p:txBody>
      </p:sp>
      <p:pic>
        <p:nvPicPr>
          <p:cNvPr id="8" name="Content Placeholder 7" descr="A diagram showing a number of small blue dots&#10;&#10;Description automatically generated">
            <a:extLst>
              <a:ext uri="{FF2B5EF4-FFF2-40B4-BE49-F238E27FC236}">
                <a16:creationId xmlns:a16="http://schemas.microsoft.com/office/drawing/2014/main" id="{87CD72F7-EA50-A79E-06B5-098B06922FC9}"/>
              </a:ext>
            </a:extLst>
          </p:cNvPr>
          <p:cNvPicPr>
            <a:picLocks noGrp="1" noChangeAspect="1"/>
          </p:cNvPicPr>
          <p:nvPr>
            <p:ph sz="half" idx="2"/>
          </p:nvPr>
        </p:nvPicPr>
        <p:blipFill>
          <a:blip r:embed="rId2"/>
          <a:stretch>
            <a:fillRect/>
          </a:stretch>
        </p:blipFill>
        <p:spPr>
          <a:xfrm>
            <a:off x="5439913" y="3528205"/>
            <a:ext cx="3565585" cy="2781156"/>
          </a:xfrm>
          <a:prstGeom prst="rect">
            <a:avLst/>
          </a:prstGeom>
        </p:spPr>
      </p:pic>
      <p:pic>
        <p:nvPicPr>
          <p:cNvPr id="6" name="Content Placeholder 5" descr="A diagram showing the amount of red dots&#10;&#10;Description automatically generated">
            <a:extLst>
              <a:ext uri="{FF2B5EF4-FFF2-40B4-BE49-F238E27FC236}">
                <a16:creationId xmlns:a16="http://schemas.microsoft.com/office/drawing/2014/main" id="{A38A6A16-1009-BFC2-229E-0B0E030865E8}"/>
              </a:ext>
            </a:extLst>
          </p:cNvPr>
          <p:cNvPicPr>
            <a:picLocks noChangeAspect="1"/>
          </p:cNvPicPr>
          <p:nvPr/>
        </p:nvPicPr>
        <p:blipFill>
          <a:blip r:embed="rId3"/>
          <a:stretch>
            <a:fillRect/>
          </a:stretch>
        </p:blipFill>
        <p:spPr>
          <a:xfrm>
            <a:off x="5439913" y="690236"/>
            <a:ext cx="3565584" cy="2754413"/>
          </a:xfrm>
          <a:prstGeom prst="rect">
            <a:avLst/>
          </a:prstGeom>
        </p:spPr>
      </p:pic>
    </p:spTree>
    <p:extLst>
      <p:ext uri="{BB962C8B-B14F-4D97-AF65-F5344CB8AC3E}">
        <p14:creationId xmlns:p14="http://schemas.microsoft.com/office/powerpoint/2010/main" val="1841405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6531C-EEA6-168F-380D-EBBD1FA5C71E}"/>
              </a:ext>
            </a:extLst>
          </p:cNvPr>
          <p:cNvSpPr>
            <a:spLocks noGrp="1"/>
          </p:cNvSpPr>
          <p:nvPr>
            <p:ph type="title"/>
          </p:nvPr>
        </p:nvSpPr>
        <p:spPr/>
        <p:txBody>
          <a:bodyPr/>
          <a:lstStyle/>
          <a:p>
            <a:r>
              <a:rPr lang="en-US" dirty="0"/>
              <a:t>Hypothesis Testing</a:t>
            </a:r>
          </a:p>
        </p:txBody>
      </p:sp>
      <p:graphicFrame>
        <p:nvGraphicFramePr>
          <p:cNvPr id="6" name="Content Placeholder 2">
            <a:extLst>
              <a:ext uri="{FF2B5EF4-FFF2-40B4-BE49-F238E27FC236}">
                <a16:creationId xmlns:a16="http://schemas.microsoft.com/office/drawing/2014/main" id="{4CFA3C70-D36C-9E7F-46BE-0BAEF3195CC3}"/>
              </a:ext>
            </a:extLst>
          </p:cNvPr>
          <p:cNvGraphicFramePr>
            <a:graphicFrameLocks noGrp="1"/>
          </p:cNvGraphicFramePr>
          <p:nvPr>
            <p:ph sz="half" idx="1"/>
            <p:extLst>
              <p:ext uri="{D42A27DB-BD31-4B8C-83A1-F6EECF244321}">
                <p14:modId xmlns:p14="http://schemas.microsoft.com/office/powerpoint/2010/main" val="612367455"/>
              </p:ext>
            </p:extLst>
          </p:nvPr>
        </p:nvGraphicFramePr>
        <p:xfrm>
          <a:off x="768096" y="1768415"/>
          <a:ext cx="7607808" cy="4540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1308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FA32BB39-F62E-43E2-BD90-29FA555154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C395B9C-73D6-74E7-F098-D58CBB0DE45A}"/>
              </a:ext>
            </a:extLst>
          </p:cNvPr>
          <p:cNvSpPr>
            <a:spLocks noGrp="1"/>
          </p:cNvSpPr>
          <p:nvPr>
            <p:ph type="title"/>
          </p:nvPr>
        </p:nvSpPr>
        <p:spPr>
          <a:xfrm>
            <a:off x="768096" y="585216"/>
            <a:ext cx="4550113" cy="1499616"/>
          </a:xfrm>
        </p:spPr>
        <p:txBody>
          <a:bodyPr vert="horz" lIns="91440" tIns="45720" rIns="91440" bIns="45720" rtlCol="0" anchor="ctr">
            <a:normAutofit/>
          </a:bodyPr>
          <a:lstStyle/>
          <a:p>
            <a:r>
              <a:rPr lang="en-US" sz="5000"/>
              <a:t>Linear Regression Analysis</a:t>
            </a:r>
          </a:p>
        </p:txBody>
      </p:sp>
      <p:sp>
        <p:nvSpPr>
          <p:cNvPr id="12" name="Content Placeholder 11">
            <a:extLst>
              <a:ext uri="{FF2B5EF4-FFF2-40B4-BE49-F238E27FC236}">
                <a16:creationId xmlns:a16="http://schemas.microsoft.com/office/drawing/2014/main" id="{0B2C25DD-2073-FC3F-2AD6-9B86B0F45E74}"/>
              </a:ext>
            </a:extLst>
          </p:cNvPr>
          <p:cNvSpPr>
            <a:spLocks noGrp="1"/>
          </p:cNvSpPr>
          <p:nvPr>
            <p:ph sz="half" idx="1"/>
          </p:nvPr>
        </p:nvSpPr>
        <p:spPr>
          <a:xfrm>
            <a:off x="768096" y="1871932"/>
            <a:ext cx="4550113" cy="4437428"/>
          </a:xfrm>
        </p:spPr>
        <p:txBody>
          <a:bodyPr vert="horz" lIns="45720" tIns="45720" rIns="45720" bIns="45720" rtlCol="0">
            <a:normAutofit fontScale="92500" lnSpcReduction="20000"/>
          </a:bodyPr>
          <a:lstStyle/>
          <a:p>
            <a:r>
              <a:rPr lang="en-US" dirty="0"/>
              <a:t>Least squares fit or a linear regression model was done on budget and revenue, split between the top 10 and other production companies.</a:t>
            </a:r>
          </a:p>
          <a:p>
            <a:r>
              <a:rPr lang="en-US" dirty="0"/>
              <a:t>For the top 10, the intercept was </a:t>
            </a:r>
          </a:p>
          <a:p>
            <a:pPr>
              <a:spcBef>
                <a:spcPts val="0"/>
              </a:spcBef>
            </a:pPr>
            <a:r>
              <a:rPr lang="en-US" dirty="0"/>
              <a:t>8,182,184 and the slope was 2.89.  </a:t>
            </a:r>
          </a:p>
          <a:p>
            <a:r>
              <a:rPr lang="en-US" dirty="0"/>
              <a:t>For the others, the intercept was                 </a:t>
            </a:r>
          </a:p>
          <a:p>
            <a:pPr>
              <a:spcBef>
                <a:spcPts val="0"/>
              </a:spcBef>
            </a:pPr>
            <a:r>
              <a:rPr lang="en-US" dirty="0"/>
              <a:t>-4,170,562 and the slope was 3.03.</a:t>
            </a:r>
          </a:p>
          <a:p>
            <a:r>
              <a:rPr lang="en-US" dirty="0"/>
              <a:t>The intercept is the amount of revenue that would be made if the budget was 0.  The slope indicates the return based on each additional dollar spent.  </a:t>
            </a:r>
          </a:p>
          <a:p>
            <a:r>
              <a:rPr lang="en-US" dirty="0"/>
              <a:t>For these two groups, while the return (slope) is smaller for the top 10, they start out with a $12 million dollar advantage.  The other production companies are at a disadvantage and start out with a loss. </a:t>
            </a:r>
          </a:p>
        </p:txBody>
      </p:sp>
      <p:pic>
        <p:nvPicPr>
          <p:cNvPr id="6" name="Content Placeholder 5" descr="A graph showing the top 10 production companies&#10;&#10;Description automatically generated">
            <a:extLst>
              <a:ext uri="{FF2B5EF4-FFF2-40B4-BE49-F238E27FC236}">
                <a16:creationId xmlns:a16="http://schemas.microsoft.com/office/drawing/2014/main" id="{5222F7D6-7B1E-92E4-0B1E-78D3B17D8AA3}"/>
              </a:ext>
            </a:extLst>
          </p:cNvPr>
          <p:cNvPicPr>
            <a:picLocks noChangeAspect="1"/>
          </p:cNvPicPr>
          <p:nvPr/>
        </p:nvPicPr>
        <p:blipFill>
          <a:blip r:embed="rId2"/>
          <a:stretch>
            <a:fillRect/>
          </a:stretch>
        </p:blipFill>
        <p:spPr>
          <a:xfrm>
            <a:off x="5400135" y="575344"/>
            <a:ext cx="3683479" cy="2900739"/>
          </a:xfrm>
          <a:prstGeom prst="rect">
            <a:avLst/>
          </a:prstGeom>
        </p:spPr>
      </p:pic>
      <p:pic>
        <p:nvPicPr>
          <p:cNvPr id="8" name="Content Placeholder 7" descr="A graph showing the value of a company&#10;&#10;Description automatically generated">
            <a:extLst>
              <a:ext uri="{FF2B5EF4-FFF2-40B4-BE49-F238E27FC236}">
                <a16:creationId xmlns:a16="http://schemas.microsoft.com/office/drawing/2014/main" id="{71205C38-255B-6476-1EB0-5DC1A79AC9A0}"/>
              </a:ext>
            </a:extLst>
          </p:cNvPr>
          <p:cNvPicPr>
            <a:picLocks noGrp="1" noChangeAspect="1"/>
          </p:cNvPicPr>
          <p:nvPr>
            <p:ph sz="half" idx="2"/>
          </p:nvPr>
        </p:nvPicPr>
        <p:blipFill>
          <a:blip r:embed="rId3"/>
          <a:stretch>
            <a:fillRect/>
          </a:stretch>
        </p:blipFill>
        <p:spPr>
          <a:xfrm>
            <a:off x="5403024" y="3547193"/>
            <a:ext cx="3680590" cy="2870860"/>
          </a:xfrm>
          <a:prstGeom prst="rect">
            <a:avLst/>
          </a:prstGeom>
        </p:spPr>
      </p:pic>
    </p:spTree>
    <p:extLst>
      <p:ext uri="{BB962C8B-B14F-4D97-AF65-F5344CB8AC3E}">
        <p14:creationId xmlns:p14="http://schemas.microsoft.com/office/powerpoint/2010/main" val="251765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29F0A-4A3C-5694-F0B7-BD727EE8AF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3E9087-165C-AC3C-DD5E-5D5E6FBB629F}"/>
              </a:ext>
            </a:extLst>
          </p:cNvPr>
          <p:cNvSpPr>
            <a:spLocks noGrp="1"/>
          </p:cNvSpPr>
          <p:nvPr>
            <p:ph type="title"/>
          </p:nvPr>
        </p:nvSpPr>
        <p:spPr>
          <a:xfrm>
            <a:off x="672860" y="548640"/>
            <a:ext cx="7798280" cy="1526876"/>
          </a:xfrm>
        </p:spPr>
        <p:txBody>
          <a:bodyPr>
            <a:normAutofit/>
          </a:bodyPr>
          <a:lstStyle/>
          <a:p>
            <a:r>
              <a:rPr lang="en-US" sz="3600" dirty="0"/>
              <a:t>Hypothesis: Movies produced by the top 10 production companies are more likely to make a profit</a:t>
            </a:r>
          </a:p>
        </p:txBody>
      </p:sp>
      <p:sp>
        <p:nvSpPr>
          <p:cNvPr id="3" name="Content Placeholder 2">
            <a:extLst>
              <a:ext uri="{FF2B5EF4-FFF2-40B4-BE49-F238E27FC236}">
                <a16:creationId xmlns:a16="http://schemas.microsoft.com/office/drawing/2014/main" id="{53AFBADC-8BBD-509A-E4C4-211EFF704CFA}"/>
              </a:ext>
            </a:extLst>
          </p:cNvPr>
          <p:cNvSpPr>
            <a:spLocks noGrp="1"/>
          </p:cNvSpPr>
          <p:nvPr>
            <p:ph idx="1"/>
          </p:nvPr>
        </p:nvSpPr>
        <p:spPr>
          <a:xfrm>
            <a:off x="768096" y="2286000"/>
            <a:ext cx="7798280" cy="4023360"/>
          </a:xfrm>
        </p:spPr>
        <p:txBody>
          <a:bodyPr/>
          <a:lstStyle/>
          <a:p>
            <a:r>
              <a:rPr lang="en-US" dirty="0"/>
              <a:t>As an avid movie watcher and past video store manager, popular movies are typically driven by large studios that have the budget to advertise and create a fan base.  </a:t>
            </a:r>
          </a:p>
          <a:p>
            <a:r>
              <a:rPr lang="en-US" dirty="0"/>
              <a:t>This research will see if this is true based on data analysis of a file from </a:t>
            </a:r>
            <a:r>
              <a:rPr lang="en-US" dirty="0">
                <a:solidFill>
                  <a:schemeClr val="accent1">
                    <a:lumMod val="50000"/>
                  </a:schemeClr>
                </a:solidFill>
                <a:hlinkClick r:id="rId2">
                  <a:extLst>
                    <a:ext uri="{A12FA001-AC4F-418D-AE19-62706E023703}">
                      <ahyp:hlinkClr xmlns:ahyp="http://schemas.microsoft.com/office/drawing/2018/hyperlinkcolor" val="tx"/>
                    </a:ext>
                  </a:extLst>
                </a:hlinkClick>
              </a:rPr>
              <a:t>www.themoviedb.org</a:t>
            </a:r>
            <a:r>
              <a:rPr lang="en-US" dirty="0">
                <a:solidFill>
                  <a:schemeClr val="accent1">
                    <a:lumMod val="50000"/>
                  </a:schemeClr>
                </a:solidFill>
              </a:rPr>
              <a:t> </a:t>
            </a:r>
            <a:r>
              <a:rPr lang="en-US" dirty="0"/>
              <a:t>from </a:t>
            </a:r>
            <a:r>
              <a:rPr lang="en-US" dirty="0">
                <a:solidFill>
                  <a:schemeClr val="accent1">
                    <a:lumMod val="50000"/>
                  </a:schemeClr>
                </a:solidFill>
                <a:hlinkClick r:id="rId3">
                  <a:extLst>
                    <a:ext uri="{A12FA001-AC4F-418D-AE19-62706E023703}">
                      <ahyp:hlinkClr xmlns:ahyp="http://schemas.microsoft.com/office/drawing/2018/hyperlinkcolor" val="tx"/>
                    </a:ext>
                  </a:extLst>
                </a:hlinkClick>
              </a:rPr>
              <a:t>Kaggle</a:t>
            </a:r>
            <a:r>
              <a:rPr lang="en-US" dirty="0"/>
              <a:t>.   It has over 4,800 movies from 1916 through 2017.  </a:t>
            </a:r>
          </a:p>
        </p:txBody>
      </p:sp>
    </p:spTree>
    <p:extLst>
      <p:ext uri="{BB962C8B-B14F-4D97-AF65-F5344CB8AC3E}">
        <p14:creationId xmlns:p14="http://schemas.microsoft.com/office/powerpoint/2010/main" val="4064243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A6A2F-5EF4-6BEB-A9A4-81B7597FD0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9F4BBC-459E-2675-BF3B-BFD85E29450D}"/>
              </a:ext>
            </a:extLst>
          </p:cNvPr>
          <p:cNvSpPr>
            <a:spLocks noGrp="1"/>
          </p:cNvSpPr>
          <p:nvPr>
            <p:ph type="title"/>
          </p:nvPr>
        </p:nvSpPr>
        <p:spPr>
          <a:xfrm>
            <a:off x="672860" y="698739"/>
            <a:ext cx="7798280" cy="1164567"/>
          </a:xfrm>
        </p:spPr>
        <p:txBody>
          <a:bodyPr>
            <a:normAutofit/>
          </a:bodyPr>
          <a:lstStyle/>
          <a:p>
            <a:r>
              <a:rPr lang="en-US" dirty="0"/>
              <a:t>Data set variables</a:t>
            </a:r>
          </a:p>
        </p:txBody>
      </p:sp>
      <p:sp>
        <p:nvSpPr>
          <p:cNvPr id="3" name="Content Placeholder 2">
            <a:extLst>
              <a:ext uri="{FF2B5EF4-FFF2-40B4-BE49-F238E27FC236}">
                <a16:creationId xmlns:a16="http://schemas.microsoft.com/office/drawing/2014/main" id="{EAF3E32A-F4A4-928F-FD70-10A8736064F0}"/>
              </a:ext>
            </a:extLst>
          </p:cNvPr>
          <p:cNvSpPr>
            <a:spLocks noGrp="1"/>
          </p:cNvSpPr>
          <p:nvPr>
            <p:ph idx="1"/>
          </p:nvPr>
        </p:nvSpPr>
        <p:spPr>
          <a:xfrm>
            <a:off x="768096" y="1785668"/>
            <a:ext cx="7798280" cy="4523692"/>
          </a:xfrm>
        </p:spPr>
        <p:txBody>
          <a:bodyPr>
            <a:normAutofit lnSpcReduction="10000"/>
          </a:bodyPr>
          <a:lstStyle/>
          <a:p>
            <a:r>
              <a:rPr lang="en-US" dirty="0"/>
              <a:t>Included in the exploration were the following fields:</a:t>
            </a:r>
          </a:p>
          <a:p>
            <a:pPr lvl="1">
              <a:spcBef>
                <a:spcPts val="0"/>
              </a:spcBef>
              <a:spcAft>
                <a:spcPts val="600"/>
              </a:spcAft>
              <a:buFont typeface="Arial" panose="020B0604020202020204" pitchFamily="34" charset="0"/>
              <a:buChar char="•"/>
            </a:pPr>
            <a:r>
              <a:rPr lang="en-US" dirty="0"/>
              <a:t>id/</a:t>
            </a:r>
            <a:r>
              <a:rPr lang="en-US" dirty="0" err="1"/>
              <a:t>movie_id</a:t>
            </a:r>
            <a:r>
              <a:rPr lang="en-US" dirty="0"/>
              <a:t> - the primary key for the data set</a:t>
            </a:r>
          </a:p>
          <a:p>
            <a:pPr lvl="1">
              <a:spcBef>
                <a:spcPts val="0"/>
              </a:spcBef>
              <a:spcAft>
                <a:spcPts val="600"/>
              </a:spcAft>
              <a:buFont typeface="Arial" panose="020B0604020202020204" pitchFamily="34" charset="0"/>
              <a:buChar char="•"/>
            </a:pPr>
            <a:r>
              <a:rPr lang="en-US" dirty="0" err="1"/>
              <a:t>originial_title</a:t>
            </a:r>
            <a:r>
              <a:rPr lang="en-US" dirty="0"/>
              <a:t> - the title of the movie</a:t>
            </a:r>
          </a:p>
          <a:p>
            <a:pPr lvl="1">
              <a:spcBef>
                <a:spcPts val="0"/>
              </a:spcBef>
              <a:spcAft>
                <a:spcPts val="600"/>
              </a:spcAft>
              <a:buFont typeface="Arial" panose="020B0604020202020204" pitchFamily="34" charset="0"/>
              <a:buChar char="•"/>
            </a:pPr>
            <a:r>
              <a:rPr lang="en-US" dirty="0" err="1"/>
              <a:t>production_companies</a:t>
            </a:r>
            <a:r>
              <a:rPr lang="en-US" dirty="0"/>
              <a:t> - the production company names associated with the title</a:t>
            </a:r>
          </a:p>
          <a:p>
            <a:pPr lvl="1">
              <a:spcBef>
                <a:spcPts val="0"/>
              </a:spcBef>
              <a:spcAft>
                <a:spcPts val="600"/>
              </a:spcAft>
              <a:buFont typeface="Arial" panose="020B0604020202020204" pitchFamily="34" charset="0"/>
              <a:buChar char="•"/>
            </a:pPr>
            <a:r>
              <a:rPr lang="en-US" dirty="0"/>
              <a:t>budget - the budget amount to create the movie</a:t>
            </a:r>
          </a:p>
          <a:p>
            <a:pPr lvl="1">
              <a:spcBef>
                <a:spcPts val="0"/>
              </a:spcBef>
              <a:spcAft>
                <a:spcPts val="600"/>
              </a:spcAft>
              <a:buFont typeface="Arial" panose="020B0604020202020204" pitchFamily="34" charset="0"/>
              <a:buChar char="•"/>
            </a:pPr>
            <a:r>
              <a:rPr lang="en-US" dirty="0"/>
              <a:t>revenue - the amount of revenue received from ticket sales of the movie</a:t>
            </a:r>
          </a:p>
          <a:p>
            <a:pPr lvl="1">
              <a:spcBef>
                <a:spcPts val="0"/>
              </a:spcBef>
              <a:spcAft>
                <a:spcPts val="600"/>
              </a:spcAft>
              <a:buFont typeface="Arial" panose="020B0604020202020204" pitchFamily="34" charset="0"/>
              <a:buChar char="•"/>
            </a:pPr>
            <a:r>
              <a:rPr lang="en-US" dirty="0" err="1"/>
              <a:t>vote_average</a:t>
            </a:r>
            <a:r>
              <a:rPr lang="en-US" dirty="0"/>
              <a:t> - the average based on user input, values of 1-10 with 10 being the highest</a:t>
            </a:r>
          </a:p>
          <a:p>
            <a:pPr lvl="1">
              <a:spcBef>
                <a:spcPts val="0"/>
              </a:spcBef>
              <a:spcAft>
                <a:spcPts val="600"/>
              </a:spcAft>
              <a:buFont typeface="Arial" panose="020B0604020202020204" pitchFamily="34" charset="0"/>
              <a:buChar char="•"/>
            </a:pPr>
            <a:r>
              <a:rPr lang="en-US" dirty="0" err="1"/>
              <a:t>vote_count</a:t>
            </a:r>
            <a:r>
              <a:rPr lang="en-US" dirty="0"/>
              <a:t> - the number of users who voted on the title</a:t>
            </a:r>
          </a:p>
          <a:p>
            <a:pPr lvl="1">
              <a:spcBef>
                <a:spcPts val="0"/>
              </a:spcBef>
              <a:spcAft>
                <a:spcPts val="600"/>
              </a:spcAft>
              <a:buFont typeface="Arial" panose="020B0604020202020204" pitchFamily="34" charset="0"/>
              <a:buChar char="•"/>
            </a:pPr>
            <a:r>
              <a:rPr lang="en-US" dirty="0" err="1"/>
              <a:t>release_date</a:t>
            </a:r>
            <a:r>
              <a:rPr lang="en-US" dirty="0"/>
              <a:t> - the date the movie was released in theaters</a:t>
            </a:r>
          </a:p>
          <a:p>
            <a:pPr lvl="1">
              <a:spcBef>
                <a:spcPts val="0"/>
              </a:spcBef>
              <a:spcAft>
                <a:spcPts val="600"/>
              </a:spcAft>
              <a:buFont typeface="Arial" panose="020B0604020202020204" pitchFamily="34" charset="0"/>
              <a:buChar char="•"/>
            </a:pPr>
            <a:r>
              <a:rPr lang="en-US" dirty="0" err="1"/>
              <a:t>ProfitRate</a:t>
            </a:r>
            <a:r>
              <a:rPr lang="en-US" dirty="0"/>
              <a:t> – field calculated as revenue divided by budget</a:t>
            </a:r>
          </a:p>
          <a:p>
            <a:r>
              <a:rPr lang="en-US" dirty="0"/>
              <a:t>Data Cleansing was done as follows:</a:t>
            </a:r>
          </a:p>
          <a:p>
            <a:pPr lvl="1">
              <a:spcBef>
                <a:spcPts val="0"/>
              </a:spcBef>
              <a:spcAft>
                <a:spcPts val="600"/>
              </a:spcAft>
              <a:buFont typeface="Arial" panose="020B0604020202020204" pitchFamily="34" charset="0"/>
              <a:buChar char="•"/>
            </a:pPr>
            <a:r>
              <a:rPr lang="en-US" dirty="0"/>
              <a:t>Removing NULL values</a:t>
            </a:r>
          </a:p>
          <a:p>
            <a:pPr lvl="1">
              <a:spcBef>
                <a:spcPts val="0"/>
              </a:spcBef>
              <a:spcAft>
                <a:spcPts val="600"/>
              </a:spcAft>
              <a:buFont typeface="Arial" panose="020B0604020202020204" pitchFamily="34" charset="0"/>
              <a:buChar char="•"/>
            </a:pPr>
            <a:r>
              <a:rPr lang="en-US" dirty="0"/>
              <a:t>Converting fields from lists</a:t>
            </a:r>
          </a:p>
          <a:p>
            <a:pPr lvl="1">
              <a:spcBef>
                <a:spcPts val="0"/>
              </a:spcBef>
              <a:spcAft>
                <a:spcPts val="600"/>
              </a:spcAft>
              <a:buFont typeface="Arial" panose="020B0604020202020204" pitchFamily="34" charset="0"/>
              <a:buChar char="•"/>
            </a:pPr>
            <a:r>
              <a:rPr lang="en-US" dirty="0"/>
              <a:t>Correcting missing data</a:t>
            </a:r>
          </a:p>
          <a:p>
            <a:pPr lvl="1">
              <a:spcBef>
                <a:spcPts val="0"/>
              </a:spcBef>
              <a:spcAft>
                <a:spcPts val="600"/>
              </a:spcAft>
              <a:buFont typeface="Arial" panose="020B0604020202020204" pitchFamily="34" charset="0"/>
              <a:buChar char="•"/>
            </a:pPr>
            <a:r>
              <a:rPr lang="en-US" dirty="0"/>
              <a:t>Creating columns as necessary for filtering and segmenting for analysis</a:t>
            </a:r>
          </a:p>
          <a:p>
            <a:pPr lvl="1">
              <a:spcBef>
                <a:spcPts val="0"/>
              </a:spcBef>
              <a:spcAft>
                <a:spcPts val="600"/>
              </a:spcAft>
              <a:buFont typeface="Arial" panose="020B0604020202020204" pitchFamily="34" charset="0"/>
              <a:buChar char="•"/>
            </a:pPr>
            <a:r>
              <a:rPr lang="en-US" dirty="0"/>
              <a:t>Only evaluating records with a revenue amount</a:t>
            </a:r>
          </a:p>
        </p:txBody>
      </p:sp>
    </p:spTree>
    <p:extLst>
      <p:ext uri="{BB962C8B-B14F-4D97-AF65-F5344CB8AC3E}">
        <p14:creationId xmlns:p14="http://schemas.microsoft.com/office/powerpoint/2010/main" val="227940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15C97C1-0C20-F6DC-B960-69AF75CEF8F7}"/>
              </a:ext>
            </a:extLst>
          </p:cNvPr>
          <p:cNvSpPr>
            <a:spLocks noGrp="1"/>
          </p:cNvSpPr>
          <p:nvPr>
            <p:ph type="title"/>
          </p:nvPr>
        </p:nvSpPr>
        <p:spPr>
          <a:xfrm>
            <a:off x="768096" y="585216"/>
            <a:ext cx="4400295" cy="1499616"/>
          </a:xfrm>
        </p:spPr>
        <p:txBody>
          <a:bodyPr vert="horz" lIns="91440" tIns="45720" rIns="91440" bIns="45720" rtlCol="0" anchor="ctr">
            <a:normAutofit/>
          </a:bodyPr>
          <a:lstStyle/>
          <a:p>
            <a:r>
              <a:rPr lang="en-US" sz="5000"/>
              <a:t>Revenue</a:t>
            </a:r>
          </a:p>
        </p:txBody>
      </p:sp>
      <p:sp>
        <p:nvSpPr>
          <p:cNvPr id="13" name="Rectangle 1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0992" y="-2"/>
            <a:ext cx="3493008"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49373C-F641-6263-B8FF-F04DA8EE6C82}"/>
              </a:ext>
            </a:extLst>
          </p:cNvPr>
          <p:cNvSpPr>
            <a:spLocks noGrp="1"/>
          </p:cNvSpPr>
          <p:nvPr>
            <p:ph sz="half" idx="1"/>
          </p:nvPr>
        </p:nvSpPr>
        <p:spPr>
          <a:xfrm>
            <a:off x="5848708" y="585215"/>
            <a:ext cx="3079631" cy="5962233"/>
          </a:xfrm>
        </p:spPr>
        <p:txBody>
          <a:bodyPr vert="horz" lIns="45720" tIns="45720" rIns="45720" bIns="45720" rtlCol="0" anchor="ctr">
            <a:normAutofit/>
          </a:bodyPr>
          <a:lstStyle/>
          <a:p>
            <a:pPr>
              <a:spcBef>
                <a:spcPts val="0"/>
              </a:spcBef>
              <a:spcAft>
                <a:spcPts val="1200"/>
              </a:spcAft>
            </a:pPr>
            <a:r>
              <a:rPr lang="en-US" sz="1700" dirty="0">
                <a:solidFill>
                  <a:srgbClr val="FFFFFF"/>
                </a:solidFill>
              </a:rPr>
              <a:t>To create the revenue histogram, the values were rounded and presented in millions.</a:t>
            </a:r>
          </a:p>
          <a:p>
            <a:pPr>
              <a:spcBef>
                <a:spcPts val="0"/>
              </a:spcBef>
              <a:spcAft>
                <a:spcPts val="0"/>
              </a:spcAft>
            </a:pPr>
            <a:r>
              <a:rPr lang="en-US" sz="1700" dirty="0">
                <a:solidFill>
                  <a:srgbClr val="FFFFFF"/>
                </a:solidFill>
              </a:rPr>
              <a:t>Variable Summary:</a:t>
            </a:r>
          </a:p>
          <a:p>
            <a:pPr>
              <a:spcBef>
                <a:spcPts val="0"/>
              </a:spcBef>
              <a:spcAft>
                <a:spcPts val="600"/>
              </a:spcAft>
              <a:buClr>
                <a:schemeClr val="accent2">
                  <a:lumMod val="75000"/>
                </a:schemeClr>
              </a:buClr>
              <a:buSzPct val="85000"/>
              <a:buFont typeface="Wingdings" panose="05000000000000000000" pitchFamily="2" charset="2"/>
              <a:buChar char="§"/>
            </a:pPr>
            <a:r>
              <a:rPr lang="en-US" sz="1700" dirty="0">
                <a:solidFill>
                  <a:srgbClr val="FFFFFF"/>
                </a:solidFill>
              </a:rPr>
              <a:t>Min, Max, Median, and Mean were 0, 2800, 100, 112.5 accordingly.  </a:t>
            </a:r>
          </a:p>
          <a:p>
            <a:pPr>
              <a:spcBef>
                <a:spcPts val="0"/>
              </a:spcBef>
              <a:spcAft>
                <a:spcPts val="600"/>
              </a:spcAft>
              <a:buClr>
                <a:schemeClr val="accent2">
                  <a:lumMod val="75000"/>
                </a:schemeClr>
              </a:buClr>
              <a:buSzPct val="85000"/>
              <a:buFont typeface="Wingdings" panose="05000000000000000000" pitchFamily="2" charset="2"/>
              <a:buChar char="§"/>
            </a:pPr>
            <a:r>
              <a:rPr lang="en-US" sz="1700" dirty="0">
                <a:solidFill>
                  <a:srgbClr val="FFFFFF"/>
                </a:solidFill>
              </a:rPr>
              <a:t>The standard deviation was 188.4 and variance was 35494.</a:t>
            </a:r>
          </a:p>
          <a:p>
            <a:pPr>
              <a:spcBef>
                <a:spcPts val="0"/>
              </a:spcBef>
              <a:spcAft>
                <a:spcPts val="600"/>
              </a:spcAft>
              <a:buClr>
                <a:schemeClr val="accent2">
                  <a:lumMod val="75000"/>
                </a:schemeClr>
              </a:buClr>
              <a:buSzPct val="85000"/>
              <a:buFont typeface="Wingdings" panose="05000000000000000000" pitchFamily="2" charset="2"/>
              <a:buChar char="§"/>
            </a:pPr>
            <a:r>
              <a:rPr lang="en-US" sz="1700" dirty="0">
                <a:solidFill>
                  <a:srgbClr val="FFFFFF"/>
                </a:solidFill>
              </a:rPr>
              <a:t>This distribution was left sided as the majority of films made under 5 million dollars</a:t>
            </a:r>
          </a:p>
          <a:p>
            <a:pPr lvl="1">
              <a:spcBef>
                <a:spcPts val="0"/>
              </a:spcBef>
              <a:spcAft>
                <a:spcPts val="600"/>
              </a:spcAft>
              <a:buClr>
                <a:schemeClr val="accent2">
                  <a:lumMod val="75000"/>
                </a:schemeClr>
              </a:buClr>
              <a:buSzPct val="85000"/>
              <a:buFont typeface="Wingdings" panose="05000000000000000000" pitchFamily="2" charset="2"/>
              <a:buChar char="§"/>
            </a:pPr>
            <a:r>
              <a:rPr lang="en-US" sz="1300" dirty="0">
                <a:solidFill>
                  <a:srgbClr val="FFFFFF"/>
                </a:solidFill>
              </a:rPr>
              <a:t>Even though rows with no revenue were removed, after rounding those under 5 million became 0 million</a:t>
            </a:r>
          </a:p>
        </p:txBody>
      </p:sp>
      <p:pic>
        <p:nvPicPr>
          <p:cNvPr id="17" name="Content Placeholder 16" descr="A graph of revenue in millions&#10;&#10;Description automatically generated">
            <a:extLst>
              <a:ext uri="{FF2B5EF4-FFF2-40B4-BE49-F238E27FC236}">
                <a16:creationId xmlns:a16="http://schemas.microsoft.com/office/drawing/2014/main" id="{FCB56C3B-DC24-63E3-189A-1E18166B6ABA}"/>
              </a:ext>
            </a:extLst>
          </p:cNvPr>
          <p:cNvPicPr>
            <a:picLocks noGrp="1" noChangeAspect="1"/>
          </p:cNvPicPr>
          <p:nvPr>
            <p:ph sz="half" idx="2"/>
          </p:nvPr>
        </p:nvPicPr>
        <p:blipFill>
          <a:blip r:embed="rId2"/>
          <a:stretch>
            <a:fillRect/>
          </a:stretch>
        </p:blipFill>
        <p:spPr>
          <a:xfrm>
            <a:off x="539700" y="2009956"/>
            <a:ext cx="4895631" cy="3705958"/>
          </a:xfrm>
        </p:spPr>
      </p:pic>
    </p:spTree>
    <p:extLst>
      <p:ext uri="{BB962C8B-B14F-4D97-AF65-F5344CB8AC3E}">
        <p14:creationId xmlns:p14="http://schemas.microsoft.com/office/powerpoint/2010/main" val="25934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40C5A6-E75E-B018-B646-DF5C7E0483BE}"/>
            </a:ext>
          </a:extLst>
        </p:cNvPr>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0141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AD3F8-E966-691A-3AB4-159F0B0E3251}"/>
              </a:ext>
            </a:extLst>
          </p:cNvPr>
          <p:cNvSpPr>
            <a:spLocks noGrp="1"/>
          </p:cNvSpPr>
          <p:nvPr>
            <p:ph type="title"/>
          </p:nvPr>
        </p:nvSpPr>
        <p:spPr>
          <a:xfrm>
            <a:off x="768096" y="585216"/>
            <a:ext cx="2834314" cy="1499616"/>
          </a:xfrm>
        </p:spPr>
        <p:txBody>
          <a:bodyPr vert="horz" lIns="91440" tIns="45720" rIns="91440" bIns="45720" rtlCol="0" anchor="ctr">
            <a:normAutofit/>
          </a:bodyPr>
          <a:lstStyle/>
          <a:p>
            <a:r>
              <a:rPr lang="en-US" sz="5000" dirty="0">
                <a:solidFill>
                  <a:srgbClr val="FFFFFF"/>
                </a:solidFill>
              </a:rPr>
              <a:t>budget</a:t>
            </a:r>
          </a:p>
        </p:txBody>
      </p:sp>
      <p:cxnSp>
        <p:nvCxnSpPr>
          <p:cNvPr id="22" name="Straight Connector 21">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7DAA51-F98A-42EB-94FC-E46C262F32EF}"/>
              </a:ext>
            </a:extLst>
          </p:cNvPr>
          <p:cNvSpPr>
            <a:spLocks noGrp="1"/>
          </p:cNvSpPr>
          <p:nvPr>
            <p:ph sz="half" idx="1"/>
          </p:nvPr>
        </p:nvSpPr>
        <p:spPr>
          <a:xfrm>
            <a:off x="768096" y="2084832"/>
            <a:ext cx="2843784" cy="4133088"/>
          </a:xfrm>
        </p:spPr>
        <p:txBody>
          <a:bodyPr vert="horz" lIns="45720" tIns="45720" rIns="45720" bIns="45720" rtlCol="0">
            <a:normAutofit/>
          </a:bodyPr>
          <a:lstStyle/>
          <a:p>
            <a:pPr>
              <a:spcBef>
                <a:spcPts val="0"/>
              </a:spcBef>
              <a:spcAft>
                <a:spcPts val="1200"/>
              </a:spcAft>
            </a:pPr>
            <a:r>
              <a:rPr lang="en-US" sz="1700" dirty="0">
                <a:solidFill>
                  <a:srgbClr val="FFFFFF"/>
                </a:solidFill>
              </a:rPr>
              <a:t>To create the budget histogram, the values were rounded and presented in millions.</a:t>
            </a:r>
          </a:p>
          <a:p>
            <a:pPr indent="0">
              <a:lnSpc>
                <a:spcPct val="100000"/>
              </a:lnSpc>
              <a:spcBef>
                <a:spcPts val="0"/>
              </a:spcBef>
              <a:spcAft>
                <a:spcPts val="0"/>
              </a:spcAft>
              <a:buClr>
                <a:schemeClr val="accent2">
                  <a:lumMod val="75000"/>
                </a:schemeClr>
              </a:buClr>
              <a:buSzPct val="85000"/>
              <a:buNone/>
            </a:pPr>
            <a:r>
              <a:rPr lang="en-US" sz="1700" dirty="0">
                <a:solidFill>
                  <a:srgbClr val="FFFFFF"/>
                </a:solidFill>
              </a:rPr>
              <a:t>Variable Summary:</a:t>
            </a:r>
          </a:p>
          <a:p>
            <a:pPr marL="182880">
              <a:lnSpc>
                <a:spcPct val="100000"/>
              </a:lnSpc>
              <a:spcBef>
                <a:spcPts val="0"/>
              </a:spcBef>
              <a:spcAft>
                <a:spcPts val="0"/>
              </a:spcAft>
              <a:buClr>
                <a:schemeClr val="accent2">
                  <a:lumMod val="75000"/>
                </a:schemeClr>
              </a:buClr>
              <a:buSzPct val="85000"/>
              <a:buFont typeface="Wingdings" panose="05000000000000000000" pitchFamily="2" charset="2"/>
              <a:buChar char="§"/>
            </a:pPr>
            <a:r>
              <a:rPr lang="en-US" sz="1700" dirty="0">
                <a:solidFill>
                  <a:srgbClr val="FFFFFF"/>
                </a:solidFill>
              </a:rPr>
              <a:t>Min, Max, Median, and Mean were 0, 380, 20, 38.8 accordingly.  </a:t>
            </a:r>
          </a:p>
          <a:p>
            <a:pPr marL="182880">
              <a:lnSpc>
                <a:spcPct val="100000"/>
              </a:lnSpc>
              <a:spcBef>
                <a:spcPts val="0"/>
              </a:spcBef>
              <a:spcAft>
                <a:spcPts val="0"/>
              </a:spcAft>
              <a:buClr>
                <a:schemeClr val="accent2">
                  <a:lumMod val="75000"/>
                </a:schemeClr>
              </a:buClr>
              <a:buSzPct val="85000"/>
              <a:buFont typeface="Wingdings" panose="05000000000000000000" pitchFamily="2" charset="2"/>
              <a:buChar char="§"/>
            </a:pPr>
            <a:r>
              <a:rPr lang="en-US" sz="1700" dirty="0">
                <a:solidFill>
                  <a:srgbClr val="FFFFFF"/>
                </a:solidFill>
              </a:rPr>
              <a:t>The standard deviation was 44.4 and variance was 1975.</a:t>
            </a:r>
          </a:p>
          <a:p>
            <a:pPr marL="182880">
              <a:lnSpc>
                <a:spcPct val="100000"/>
              </a:lnSpc>
              <a:spcBef>
                <a:spcPts val="0"/>
              </a:spcBef>
              <a:spcAft>
                <a:spcPts val="0"/>
              </a:spcAft>
              <a:buClr>
                <a:schemeClr val="accent2">
                  <a:lumMod val="75000"/>
                </a:schemeClr>
              </a:buClr>
              <a:buSzPct val="85000"/>
              <a:buFont typeface="Wingdings" panose="05000000000000000000" pitchFamily="2" charset="2"/>
              <a:buChar char="§"/>
            </a:pPr>
            <a:r>
              <a:rPr lang="en-US" sz="1700" dirty="0">
                <a:solidFill>
                  <a:srgbClr val="FFFFFF"/>
                </a:solidFill>
              </a:rPr>
              <a:t>This distribution was left sided as the majority of films made under 5 million dollars</a:t>
            </a:r>
          </a:p>
          <a:p>
            <a:pPr marL="365760" lvl="2" indent="-91440">
              <a:lnSpc>
                <a:spcPct val="100000"/>
              </a:lnSpc>
              <a:spcBef>
                <a:spcPts val="0"/>
              </a:spcBef>
              <a:spcAft>
                <a:spcPts val="0"/>
              </a:spcAft>
              <a:buClr>
                <a:schemeClr val="accent2">
                  <a:lumMod val="75000"/>
                </a:schemeClr>
              </a:buClr>
              <a:buSzPct val="85000"/>
              <a:buFont typeface="Wingdings" panose="05000000000000000000" pitchFamily="2" charset="2"/>
              <a:buChar char="§"/>
            </a:pPr>
            <a:r>
              <a:rPr lang="en-US" sz="1300" dirty="0">
                <a:solidFill>
                  <a:srgbClr val="FFFFFF"/>
                </a:solidFill>
              </a:rPr>
              <a:t>Even though rows with no revenue were removed, after rounding those under 5 million became 0 million</a:t>
            </a:r>
          </a:p>
        </p:txBody>
      </p:sp>
      <p:pic>
        <p:nvPicPr>
          <p:cNvPr id="8" name="Content Placeholder 7" descr="A graph of a budget&#10;&#10;Description automatically generated">
            <a:extLst>
              <a:ext uri="{FF2B5EF4-FFF2-40B4-BE49-F238E27FC236}">
                <a16:creationId xmlns:a16="http://schemas.microsoft.com/office/drawing/2014/main" id="{D24A4192-14A5-FFEB-35F3-35507723CFEB}"/>
              </a:ext>
            </a:extLst>
          </p:cNvPr>
          <p:cNvPicPr>
            <a:picLocks noGrp="1" noChangeAspect="1"/>
          </p:cNvPicPr>
          <p:nvPr>
            <p:ph sz="half" idx="2"/>
          </p:nvPr>
        </p:nvPicPr>
        <p:blipFill>
          <a:blip r:embed="rId2"/>
          <a:stretch>
            <a:fillRect/>
          </a:stretch>
        </p:blipFill>
        <p:spPr>
          <a:xfrm>
            <a:off x="4217341" y="2084832"/>
            <a:ext cx="4810438" cy="3515319"/>
          </a:xfrm>
        </p:spPr>
      </p:pic>
    </p:spTree>
    <p:extLst>
      <p:ext uri="{BB962C8B-B14F-4D97-AF65-F5344CB8AC3E}">
        <p14:creationId xmlns:p14="http://schemas.microsoft.com/office/powerpoint/2010/main" val="1368303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D6775F-FB8A-02EF-1B02-F04892D7A7A5}"/>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255BC49C-880D-5893-FB15-E5B35D4AE3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98C31C7-B023-9EE4-FEBB-140554E814CD}"/>
              </a:ext>
            </a:extLst>
          </p:cNvPr>
          <p:cNvSpPr>
            <a:spLocks noGrp="1"/>
          </p:cNvSpPr>
          <p:nvPr>
            <p:ph type="title"/>
          </p:nvPr>
        </p:nvSpPr>
        <p:spPr>
          <a:xfrm>
            <a:off x="768096" y="585216"/>
            <a:ext cx="4400295" cy="1499616"/>
          </a:xfrm>
        </p:spPr>
        <p:txBody>
          <a:bodyPr vert="horz" lIns="91440" tIns="45720" rIns="91440" bIns="45720" rtlCol="0" anchor="ctr">
            <a:normAutofit/>
          </a:bodyPr>
          <a:lstStyle/>
          <a:p>
            <a:r>
              <a:rPr lang="en-US" sz="5000" dirty="0"/>
              <a:t>Profit rate</a:t>
            </a:r>
          </a:p>
        </p:txBody>
      </p:sp>
      <p:sp>
        <p:nvSpPr>
          <p:cNvPr id="13" name="Rectangle 12">
            <a:extLst>
              <a:ext uri="{FF2B5EF4-FFF2-40B4-BE49-F238E27FC236}">
                <a16:creationId xmlns:a16="http://schemas.microsoft.com/office/drawing/2014/main" id="{C782A753-2D47-2324-C0CD-0CC2BA3B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0992" y="-2"/>
            <a:ext cx="3493008"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4F4326-2DE3-B674-79A1-E41FA0FC35AC}"/>
              </a:ext>
            </a:extLst>
          </p:cNvPr>
          <p:cNvSpPr>
            <a:spLocks noGrp="1"/>
          </p:cNvSpPr>
          <p:nvPr>
            <p:ph sz="half" idx="1"/>
          </p:nvPr>
        </p:nvSpPr>
        <p:spPr>
          <a:xfrm>
            <a:off x="5848708" y="585215"/>
            <a:ext cx="3079631" cy="5962233"/>
          </a:xfrm>
        </p:spPr>
        <p:txBody>
          <a:bodyPr vert="horz" lIns="45720" tIns="45720" rIns="45720" bIns="45720" rtlCol="0" anchor="ctr">
            <a:normAutofit lnSpcReduction="10000"/>
          </a:bodyPr>
          <a:lstStyle/>
          <a:p>
            <a:pPr>
              <a:spcBef>
                <a:spcPts val="0"/>
              </a:spcBef>
              <a:spcAft>
                <a:spcPts val="0"/>
              </a:spcAft>
            </a:pPr>
            <a:r>
              <a:rPr lang="en-US" sz="1700" dirty="0">
                <a:solidFill>
                  <a:srgbClr val="FFFFFF"/>
                </a:solidFill>
              </a:rPr>
              <a:t>To create the Profit Rate histogram, revenue was divided by budget.  </a:t>
            </a:r>
          </a:p>
          <a:p>
            <a:pPr marL="182880">
              <a:lnSpc>
                <a:spcPct val="100000"/>
              </a:lnSpc>
              <a:spcBef>
                <a:spcPts val="0"/>
              </a:spcBef>
              <a:spcAft>
                <a:spcPts val="0"/>
              </a:spcAft>
              <a:buClr>
                <a:schemeClr val="accent2">
                  <a:lumMod val="75000"/>
                </a:schemeClr>
              </a:buClr>
              <a:buSzPct val="85000"/>
              <a:buFont typeface="Wingdings" panose="05000000000000000000" pitchFamily="2" charset="2"/>
              <a:buChar char="§"/>
            </a:pPr>
            <a:r>
              <a:rPr lang="en-US" sz="1700" dirty="0">
                <a:solidFill>
                  <a:srgbClr val="FFFFFF"/>
                </a:solidFill>
              </a:rPr>
              <a:t>A value over 1 would indicate that the movie made money.  </a:t>
            </a:r>
          </a:p>
          <a:p>
            <a:pPr marL="182880">
              <a:lnSpc>
                <a:spcPct val="100000"/>
              </a:lnSpc>
              <a:spcBef>
                <a:spcPts val="0"/>
              </a:spcBef>
              <a:spcAft>
                <a:spcPts val="0"/>
              </a:spcAft>
              <a:buClr>
                <a:schemeClr val="accent2">
                  <a:lumMod val="75000"/>
                </a:schemeClr>
              </a:buClr>
              <a:buSzPct val="85000"/>
              <a:buFont typeface="Wingdings" panose="05000000000000000000" pitchFamily="2" charset="2"/>
              <a:buChar char="§"/>
            </a:pPr>
            <a:r>
              <a:rPr lang="en-US" sz="1700" dirty="0">
                <a:solidFill>
                  <a:srgbClr val="FFFFFF"/>
                </a:solidFill>
              </a:rPr>
              <a:t>A value of 4 would indicate a movie made 4 times as much as its budget.  </a:t>
            </a:r>
          </a:p>
          <a:p>
            <a:pPr marL="182880">
              <a:lnSpc>
                <a:spcPct val="100000"/>
              </a:lnSpc>
              <a:spcBef>
                <a:spcPts val="0"/>
              </a:spcBef>
              <a:spcAft>
                <a:spcPts val="0"/>
              </a:spcAft>
              <a:buClr>
                <a:schemeClr val="accent2">
                  <a:lumMod val="75000"/>
                </a:schemeClr>
              </a:buClr>
              <a:buSzPct val="85000"/>
              <a:buFont typeface="Wingdings" panose="05000000000000000000" pitchFamily="2" charset="2"/>
              <a:buChar char="§"/>
            </a:pPr>
            <a:r>
              <a:rPr lang="en-US" sz="1700" dirty="0">
                <a:solidFill>
                  <a:srgbClr val="FFFFFF"/>
                </a:solidFill>
              </a:rPr>
              <a:t>This variable was created to compare movies on the same scale.</a:t>
            </a:r>
          </a:p>
          <a:p>
            <a:pPr marL="182880">
              <a:lnSpc>
                <a:spcPct val="100000"/>
              </a:lnSpc>
              <a:spcBef>
                <a:spcPts val="0"/>
              </a:spcBef>
              <a:spcAft>
                <a:spcPts val="0"/>
              </a:spcAft>
              <a:buClr>
                <a:schemeClr val="accent2">
                  <a:lumMod val="75000"/>
                </a:schemeClr>
              </a:buClr>
              <a:buSzPct val="85000"/>
              <a:buFont typeface="Wingdings" panose="05000000000000000000" pitchFamily="2" charset="2"/>
              <a:buChar char="§"/>
            </a:pPr>
            <a:endParaRPr lang="en-US" sz="1700" dirty="0">
              <a:solidFill>
                <a:srgbClr val="FFFFFF"/>
              </a:solidFill>
            </a:endParaRPr>
          </a:p>
          <a:p>
            <a:pPr>
              <a:spcBef>
                <a:spcPts val="0"/>
              </a:spcBef>
              <a:spcAft>
                <a:spcPts val="0"/>
              </a:spcAft>
            </a:pPr>
            <a:r>
              <a:rPr lang="en-US" sz="1700" dirty="0">
                <a:solidFill>
                  <a:srgbClr val="FFFFFF"/>
                </a:solidFill>
              </a:rPr>
              <a:t>Variable Summary:</a:t>
            </a:r>
          </a:p>
          <a:p>
            <a:pPr marL="182880">
              <a:spcBef>
                <a:spcPts val="0"/>
              </a:spcBef>
              <a:spcAft>
                <a:spcPts val="600"/>
              </a:spcAft>
              <a:buClr>
                <a:schemeClr val="accent2">
                  <a:lumMod val="75000"/>
                </a:schemeClr>
              </a:buClr>
              <a:buSzPct val="85000"/>
              <a:buFont typeface="Wingdings" panose="05000000000000000000" pitchFamily="2" charset="2"/>
              <a:buChar char="§"/>
            </a:pPr>
            <a:r>
              <a:rPr lang="en-US" sz="1700" dirty="0">
                <a:solidFill>
                  <a:srgbClr val="FFFFFF"/>
                </a:solidFill>
              </a:rPr>
              <a:t>Min, Max, Median, and Mean were 0, inf, 2.45, inf accordingly.  </a:t>
            </a:r>
          </a:p>
          <a:p>
            <a:pPr marL="182880">
              <a:spcBef>
                <a:spcPts val="0"/>
              </a:spcBef>
              <a:spcAft>
                <a:spcPts val="600"/>
              </a:spcAft>
              <a:buClr>
                <a:schemeClr val="accent2">
                  <a:lumMod val="75000"/>
                </a:schemeClr>
              </a:buClr>
              <a:buSzPct val="85000"/>
              <a:buFont typeface="Wingdings" panose="05000000000000000000" pitchFamily="2" charset="2"/>
              <a:buChar char="§"/>
            </a:pPr>
            <a:r>
              <a:rPr lang="en-US" sz="1700" dirty="0">
                <a:solidFill>
                  <a:srgbClr val="FFFFFF"/>
                </a:solidFill>
              </a:rPr>
              <a:t>The standard deviation and variance were not able to be calculated.</a:t>
            </a:r>
          </a:p>
          <a:p>
            <a:pPr marL="182880">
              <a:spcBef>
                <a:spcPts val="0"/>
              </a:spcBef>
              <a:spcAft>
                <a:spcPts val="600"/>
              </a:spcAft>
              <a:buClr>
                <a:schemeClr val="accent2">
                  <a:lumMod val="75000"/>
                </a:schemeClr>
              </a:buClr>
              <a:buSzPct val="85000"/>
              <a:buFont typeface="Wingdings" panose="05000000000000000000" pitchFamily="2" charset="2"/>
              <a:buChar char="§"/>
            </a:pPr>
            <a:r>
              <a:rPr lang="en-US" sz="1700" dirty="0">
                <a:solidFill>
                  <a:srgbClr val="FFFFFF"/>
                </a:solidFill>
              </a:rPr>
              <a:t>This distribution was left sided, but not as significant as budget and revenue.  This is expected because the two variables used to create it are left sided.</a:t>
            </a:r>
          </a:p>
        </p:txBody>
      </p:sp>
      <p:pic>
        <p:nvPicPr>
          <p:cNvPr id="7" name="Content Placeholder 6" descr="A graph of a profit rate&#10;&#10;Description automatically generated">
            <a:extLst>
              <a:ext uri="{FF2B5EF4-FFF2-40B4-BE49-F238E27FC236}">
                <a16:creationId xmlns:a16="http://schemas.microsoft.com/office/drawing/2014/main" id="{4EA8644A-5844-59A4-72D5-4656F0904D2E}"/>
              </a:ext>
            </a:extLst>
          </p:cNvPr>
          <p:cNvPicPr>
            <a:picLocks noGrp="1" noChangeAspect="1"/>
          </p:cNvPicPr>
          <p:nvPr>
            <p:ph sz="half" idx="2"/>
          </p:nvPr>
        </p:nvPicPr>
        <p:blipFill>
          <a:blip r:embed="rId2"/>
          <a:stretch>
            <a:fillRect/>
          </a:stretch>
        </p:blipFill>
        <p:spPr>
          <a:xfrm>
            <a:off x="334692" y="2071892"/>
            <a:ext cx="5100634" cy="3807640"/>
          </a:xfrm>
        </p:spPr>
      </p:pic>
    </p:spTree>
    <p:extLst>
      <p:ext uri="{BB962C8B-B14F-4D97-AF65-F5344CB8AC3E}">
        <p14:creationId xmlns:p14="http://schemas.microsoft.com/office/powerpoint/2010/main" val="51045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3995DC-93FF-EAA3-75FF-26927015343C}"/>
            </a:ext>
          </a:extLst>
        </p:cNvPr>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0DB2EC4B-E6C6-7E1B-38C4-253B341580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3B33186-529F-7A31-8AAB-4FF471974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0141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DD652F-B42B-AB35-23FF-BE56C28BAE15}"/>
              </a:ext>
            </a:extLst>
          </p:cNvPr>
          <p:cNvSpPr>
            <a:spLocks noGrp="1"/>
          </p:cNvSpPr>
          <p:nvPr>
            <p:ph type="title"/>
          </p:nvPr>
        </p:nvSpPr>
        <p:spPr>
          <a:xfrm>
            <a:off x="768096" y="585216"/>
            <a:ext cx="2834314" cy="1499616"/>
          </a:xfrm>
        </p:spPr>
        <p:txBody>
          <a:bodyPr vert="horz" lIns="91440" tIns="45720" rIns="91440" bIns="45720" rtlCol="0" anchor="ctr">
            <a:normAutofit/>
          </a:bodyPr>
          <a:lstStyle/>
          <a:p>
            <a:r>
              <a:rPr lang="en-US" sz="5000" dirty="0">
                <a:solidFill>
                  <a:srgbClr val="FFFFFF"/>
                </a:solidFill>
              </a:rPr>
              <a:t>Vote average</a:t>
            </a:r>
          </a:p>
        </p:txBody>
      </p:sp>
      <p:cxnSp>
        <p:nvCxnSpPr>
          <p:cNvPr id="22" name="Straight Connector 21">
            <a:extLst>
              <a:ext uri="{FF2B5EF4-FFF2-40B4-BE49-F238E27FC236}">
                <a16:creationId xmlns:a16="http://schemas.microsoft.com/office/drawing/2014/main" id="{FC3FCB9D-1619-58C1-4AB1-A50987FA5A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361F3A-C4AE-DF0B-CF6F-733F113F5E3F}"/>
              </a:ext>
            </a:extLst>
          </p:cNvPr>
          <p:cNvSpPr>
            <a:spLocks noGrp="1"/>
          </p:cNvSpPr>
          <p:nvPr>
            <p:ph sz="half" idx="1"/>
          </p:nvPr>
        </p:nvSpPr>
        <p:spPr>
          <a:xfrm>
            <a:off x="768096" y="2084832"/>
            <a:ext cx="2843784" cy="4133088"/>
          </a:xfrm>
        </p:spPr>
        <p:txBody>
          <a:bodyPr vert="horz" lIns="45720" tIns="45720" rIns="45720" bIns="45720" rtlCol="0">
            <a:normAutofit/>
          </a:bodyPr>
          <a:lstStyle/>
          <a:p>
            <a:pPr>
              <a:spcBef>
                <a:spcPts val="0"/>
              </a:spcBef>
              <a:spcAft>
                <a:spcPts val="1200"/>
              </a:spcAft>
            </a:pPr>
            <a:r>
              <a:rPr lang="en-US" sz="1700" dirty="0">
                <a:solidFill>
                  <a:srgbClr val="FFFFFF"/>
                </a:solidFill>
              </a:rPr>
              <a:t>This histogram represents the distribution of the average rating a movie received.</a:t>
            </a:r>
          </a:p>
          <a:p>
            <a:pPr indent="0">
              <a:lnSpc>
                <a:spcPct val="100000"/>
              </a:lnSpc>
              <a:spcBef>
                <a:spcPts val="0"/>
              </a:spcBef>
              <a:spcAft>
                <a:spcPts val="0"/>
              </a:spcAft>
              <a:buClr>
                <a:schemeClr val="accent2">
                  <a:lumMod val="75000"/>
                </a:schemeClr>
              </a:buClr>
              <a:buSzPct val="85000"/>
              <a:buNone/>
            </a:pPr>
            <a:r>
              <a:rPr lang="en-US" sz="1700" dirty="0">
                <a:solidFill>
                  <a:srgbClr val="FFFFFF"/>
                </a:solidFill>
              </a:rPr>
              <a:t>Variable Summary:</a:t>
            </a:r>
          </a:p>
          <a:p>
            <a:pPr marL="182880">
              <a:lnSpc>
                <a:spcPct val="100000"/>
              </a:lnSpc>
              <a:spcBef>
                <a:spcPts val="0"/>
              </a:spcBef>
              <a:spcAft>
                <a:spcPts val="0"/>
              </a:spcAft>
              <a:buClr>
                <a:schemeClr val="accent2">
                  <a:lumMod val="75000"/>
                </a:schemeClr>
              </a:buClr>
              <a:buSzPct val="85000"/>
              <a:buFont typeface="Wingdings" panose="05000000000000000000" pitchFamily="2" charset="2"/>
              <a:buChar char="§"/>
            </a:pPr>
            <a:r>
              <a:rPr lang="en-US" sz="1700" dirty="0">
                <a:solidFill>
                  <a:srgbClr val="FFFFFF"/>
                </a:solidFill>
              </a:rPr>
              <a:t>Min, Max, Median, and Mean were 0, 10, 6.3, 6.3 accordingly.  </a:t>
            </a:r>
          </a:p>
          <a:p>
            <a:pPr marL="182880">
              <a:lnSpc>
                <a:spcPct val="100000"/>
              </a:lnSpc>
              <a:spcBef>
                <a:spcPts val="0"/>
              </a:spcBef>
              <a:spcAft>
                <a:spcPts val="0"/>
              </a:spcAft>
              <a:buClr>
                <a:schemeClr val="accent2">
                  <a:lumMod val="75000"/>
                </a:schemeClr>
              </a:buClr>
              <a:buSzPct val="85000"/>
              <a:buFont typeface="Wingdings" panose="05000000000000000000" pitchFamily="2" charset="2"/>
              <a:buChar char="§"/>
            </a:pPr>
            <a:r>
              <a:rPr lang="en-US" sz="1700" dirty="0">
                <a:solidFill>
                  <a:srgbClr val="FFFFFF"/>
                </a:solidFill>
              </a:rPr>
              <a:t>The standard deviation was 0.88 and variance was 0.77.</a:t>
            </a:r>
          </a:p>
          <a:p>
            <a:pPr marL="182880">
              <a:lnSpc>
                <a:spcPct val="100000"/>
              </a:lnSpc>
              <a:spcBef>
                <a:spcPts val="0"/>
              </a:spcBef>
              <a:spcAft>
                <a:spcPts val="0"/>
              </a:spcAft>
              <a:buClr>
                <a:schemeClr val="accent2">
                  <a:lumMod val="75000"/>
                </a:schemeClr>
              </a:buClr>
              <a:buSzPct val="85000"/>
              <a:buFont typeface="Wingdings" panose="05000000000000000000" pitchFamily="2" charset="2"/>
              <a:buChar char="§"/>
            </a:pPr>
            <a:r>
              <a:rPr lang="en-US" sz="1700" dirty="0">
                <a:solidFill>
                  <a:srgbClr val="FFFFFF"/>
                </a:solidFill>
              </a:rPr>
              <a:t>This distribution was close to a traditional bell curve, but centered around 6.3 rather than the middle score of 5.</a:t>
            </a:r>
            <a:endParaRPr lang="en-US" sz="1300" dirty="0">
              <a:solidFill>
                <a:srgbClr val="FFFFFF"/>
              </a:solidFill>
            </a:endParaRPr>
          </a:p>
        </p:txBody>
      </p:sp>
      <p:pic>
        <p:nvPicPr>
          <p:cNvPr id="7" name="Content Placeholder 6" descr="A graph of a graph showing the average of the vote&#10;&#10;Description automatically generated with medium confidence">
            <a:extLst>
              <a:ext uri="{FF2B5EF4-FFF2-40B4-BE49-F238E27FC236}">
                <a16:creationId xmlns:a16="http://schemas.microsoft.com/office/drawing/2014/main" id="{D583E72F-4C04-4AE8-812F-2ACD4516E872}"/>
              </a:ext>
            </a:extLst>
          </p:cNvPr>
          <p:cNvPicPr>
            <a:picLocks noGrp="1" noChangeAspect="1"/>
          </p:cNvPicPr>
          <p:nvPr>
            <p:ph sz="half" idx="2"/>
          </p:nvPr>
        </p:nvPicPr>
        <p:blipFill>
          <a:blip r:embed="rId2"/>
          <a:stretch>
            <a:fillRect/>
          </a:stretch>
        </p:blipFill>
        <p:spPr>
          <a:xfrm>
            <a:off x="4277935" y="2084832"/>
            <a:ext cx="4788464" cy="3524841"/>
          </a:xfrm>
        </p:spPr>
      </p:pic>
    </p:spTree>
    <p:extLst>
      <p:ext uri="{BB962C8B-B14F-4D97-AF65-F5344CB8AC3E}">
        <p14:creationId xmlns:p14="http://schemas.microsoft.com/office/powerpoint/2010/main" val="378999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0A30C4-5E2E-E540-EC03-E8D9E7909380}"/>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CFB2DB4-2041-FA9C-9CAC-13009903F1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F1EAEB8-5FAF-93D9-54B6-74A2030227AA}"/>
              </a:ext>
            </a:extLst>
          </p:cNvPr>
          <p:cNvSpPr>
            <a:spLocks noGrp="1"/>
          </p:cNvSpPr>
          <p:nvPr>
            <p:ph type="title"/>
          </p:nvPr>
        </p:nvSpPr>
        <p:spPr>
          <a:xfrm>
            <a:off x="768096" y="585216"/>
            <a:ext cx="4400295" cy="1499616"/>
          </a:xfrm>
        </p:spPr>
        <p:txBody>
          <a:bodyPr vert="horz" lIns="91440" tIns="45720" rIns="91440" bIns="45720" rtlCol="0" anchor="ctr">
            <a:normAutofit/>
          </a:bodyPr>
          <a:lstStyle/>
          <a:p>
            <a:r>
              <a:rPr lang="en-US" sz="5000" dirty="0"/>
              <a:t>Release year</a:t>
            </a:r>
          </a:p>
        </p:txBody>
      </p:sp>
      <p:sp>
        <p:nvSpPr>
          <p:cNvPr id="13" name="Rectangle 12">
            <a:extLst>
              <a:ext uri="{FF2B5EF4-FFF2-40B4-BE49-F238E27FC236}">
                <a16:creationId xmlns:a16="http://schemas.microsoft.com/office/drawing/2014/main" id="{6366D73A-C248-7F5C-D787-9116FE8B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0992" y="-2"/>
            <a:ext cx="3493008"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21F270-6C96-1CAD-8A9B-CD710B9C8E79}"/>
              </a:ext>
            </a:extLst>
          </p:cNvPr>
          <p:cNvSpPr>
            <a:spLocks noGrp="1"/>
          </p:cNvSpPr>
          <p:nvPr>
            <p:ph sz="half" idx="1"/>
          </p:nvPr>
        </p:nvSpPr>
        <p:spPr>
          <a:xfrm>
            <a:off x="5848708" y="585215"/>
            <a:ext cx="3079631" cy="5962233"/>
          </a:xfrm>
        </p:spPr>
        <p:txBody>
          <a:bodyPr vert="horz" lIns="45720" tIns="45720" rIns="45720" bIns="45720" rtlCol="0" anchor="ctr">
            <a:normAutofit/>
          </a:bodyPr>
          <a:lstStyle/>
          <a:p>
            <a:pPr>
              <a:spcBef>
                <a:spcPts val="0"/>
              </a:spcBef>
              <a:spcAft>
                <a:spcPts val="0"/>
              </a:spcAft>
            </a:pPr>
            <a:r>
              <a:rPr lang="en-US" sz="1700" dirty="0">
                <a:solidFill>
                  <a:srgbClr val="FFFFFF"/>
                </a:solidFill>
              </a:rPr>
              <a:t>This histogram represents the year the movie was released to the public.</a:t>
            </a:r>
          </a:p>
          <a:p>
            <a:pPr marL="182880">
              <a:lnSpc>
                <a:spcPct val="100000"/>
              </a:lnSpc>
              <a:spcBef>
                <a:spcPts val="0"/>
              </a:spcBef>
              <a:spcAft>
                <a:spcPts val="0"/>
              </a:spcAft>
              <a:buClr>
                <a:schemeClr val="accent2">
                  <a:lumMod val="75000"/>
                </a:schemeClr>
              </a:buClr>
              <a:buSzPct val="85000"/>
              <a:buFont typeface="Wingdings" panose="05000000000000000000" pitchFamily="2" charset="2"/>
              <a:buChar char="§"/>
            </a:pPr>
            <a:endParaRPr lang="en-US" sz="1700" dirty="0">
              <a:solidFill>
                <a:srgbClr val="FFFFFF"/>
              </a:solidFill>
            </a:endParaRPr>
          </a:p>
          <a:p>
            <a:pPr>
              <a:spcBef>
                <a:spcPts val="0"/>
              </a:spcBef>
              <a:spcAft>
                <a:spcPts val="0"/>
              </a:spcAft>
            </a:pPr>
            <a:r>
              <a:rPr lang="en-US" sz="1700" dirty="0">
                <a:solidFill>
                  <a:srgbClr val="FFFFFF"/>
                </a:solidFill>
              </a:rPr>
              <a:t>Variable Summary:</a:t>
            </a:r>
          </a:p>
          <a:p>
            <a:pPr marL="182880">
              <a:spcBef>
                <a:spcPts val="0"/>
              </a:spcBef>
              <a:spcAft>
                <a:spcPts val="0"/>
              </a:spcAft>
              <a:buClr>
                <a:schemeClr val="accent2">
                  <a:lumMod val="75000"/>
                </a:schemeClr>
              </a:buClr>
              <a:buSzPct val="85000"/>
              <a:buFont typeface="Wingdings" panose="05000000000000000000" pitchFamily="2" charset="2"/>
              <a:buChar char="§"/>
            </a:pPr>
            <a:r>
              <a:rPr lang="en-US" sz="1700" dirty="0">
                <a:solidFill>
                  <a:srgbClr val="FFFFFF"/>
                </a:solidFill>
              </a:rPr>
              <a:t>Min, Max, Median, and Mean were 1916, 2016, 2005, 2001 accordingly.  </a:t>
            </a:r>
          </a:p>
          <a:p>
            <a:pPr marL="182880">
              <a:lnSpc>
                <a:spcPct val="100000"/>
              </a:lnSpc>
              <a:spcBef>
                <a:spcPts val="0"/>
              </a:spcBef>
              <a:spcAft>
                <a:spcPts val="0"/>
              </a:spcAft>
              <a:buClr>
                <a:schemeClr val="accent2">
                  <a:lumMod val="75000"/>
                </a:schemeClr>
              </a:buClr>
              <a:buSzPct val="85000"/>
              <a:buFont typeface="Wingdings" panose="05000000000000000000" pitchFamily="2" charset="2"/>
              <a:buChar char="§"/>
            </a:pPr>
            <a:r>
              <a:rPr lang="en-US" sz="1700" dirty="0">
                <a:solidFill>
                  <a:srgbClr val="FFFFFF"/>
                </a:solidFill>
              </a:rPr>
              <a:t>The standard deviation was 13 and variance was 172.</a:t>
            </a:r>
          </a:p>
          <a:p>
            <a:pPr marL="182880">
              <a:spcBef>
                <a:spcPts val="0"/>
              </a:spcBef>
              <a:spcAft>
                <a:spcPts val="600"/>
              </a:spcAft>
              <a:buClr>
                <a:schemeClr val="accent2">
                  <a:lumMod val="75000"/>
                </a:schemeClr>
              </a:buClr>
              <a:buSzPct val="85000"/>
              <a:buFont typeface="Wingdings" panose="05000000000000000000" pitchFamily="2" charset="2"/>
              <a:buChar char="§"/>
            </a:pPr>
            <a:r>
              <a:rPr lang="en-US" sz="1700" dirty="0">
                <a:solidFill>
                  <a:srgbClr val="FFFFFF"/>
                </a:solidFill>
              </a:rPr>
              <a:t>This distribution is right sided.  One can assume that as technology has advanced more and more movies are made each year.</a:t>
            </a:r>
          </a:p>
        </p:txBody>
      </p:sp>
      <p:pic>
        <p:nvPicPr>
          <p:cNvPr id="8" name="Content Placeholder 7" descr="A graph showing the release of a new release&#10;&#10;Description automatically generated with medium confidence">
            <a:extLst>
              <a:ext uri="{FF2B5EF4-FFF2-40B4-BE49-F238E27FC236}">
                <a16:creationId xmlns:a16="http://schemas.microsoft.com/office/drawing/2014/main" id="{D1990361-BA3F-FA94-6361-7091A5342C91}"/>
              </a:ext>
            </a:extLst>
          </p:cNvPr>
          <p:cNvPicPr>
            <a:picLocks noGrp="1" noChangeAspect="1"/>
          </p:cNvPicPr>
          <p:nvPr>
            <p:ph sz="half" idx="2"/>
          </p:nvPr>
        </p:nvPicPr>
        <p:blipFill>
          <a:blip r:embed="rId2"/>
          <a:stretch>
            <a:fillRect/>
          </a:stretch>
        </p:blipFill>
        <p:spPr>
          <a:xfrm>
            <a:off x="366535" y="2084832"/>
            <a:ext cx="5068450" cy="3746625"/>
          </a:xfrm>
        </p:spPr>
      </p:pic>
    </p:spTree>
    <p:extLst>
      <p:ext uri="{BB962C8B-B14F-4D97-AF65-F5344CB8AC3E}">
        <p14:creationId xmlns:p14="http://schemas.microsoft.com/office/powerpoint/2010/main" val="942214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C01D99-927C-7834-66DA-A65DA61B334F}"/>
            </a:ext>
          </a:extLst>
        </p:cNvPr>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478AD8B-6078-196A-3807-0C2300A0C3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3A5FF43-B0ED-AD3D-354D-1DAA7C188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0141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FDCA8-C6EE-59B6-F486-F644EF86D88F}"/>
              </a:ext>
            </a:extLst>
          </p:cNvPr>
          <p:cNvSpPr>
            <a:spLocks noGrp="1"/>
          </p:cNvSpPr>
          <p:nvPr>
            <p:ph type="title"/>
          </p:nvPr>
        </p:nvSpPr>
        <p:spPr>
          <a:xfrm>
            <a:off x="768096" y="585216"/>
            <a:ext cx="2834314" cy="1499616"/>
          </a:xfrm>
        </p:spPr>
        <p:txBody>
          <a:bodyPr vert="horz" lIns="91440" tIns="45720" rIns="91440" bIns="45720" rtlCol="0" anchor="ctr">
            <a:normAutofit/>
          </a:bodyPr>
          <a:lstStyle/>
          <a:p>
            <a:r>
              <a:rPr lang="en-US" sz="5000" dirty="0">
                <a:solidFill>
                  <a:srgbClr val="FFFFFF"/>
                </a:solidFill>
              </a:rPr>
              <a:t>Production company</a:t>
            </a:r>
          </a:p>
        </p:txBody>
      </p:sp>
      <p:cxnSp>
        <p:nvCxnSpPr>
          <p:cNvPr id="22" name="Straight Connector 21">
            <a:extLst>
              <a:ext uri="{FF2B5EF4-FFF2-40B4-BE49-F238E27FC236}">
                <a16:creationId xmlns:a16="http://schemas.microsoft.com/office/drawing/2014/main" id="{A4609766-A495-8693-A9B5-76CFB409DC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EE6E59-B665-FD19-A918-7831BECE067F}"/>
              </a:ext>
            </a:extLst>
          </p:cNvPr>
          <p:cNvSpPr>
            <a:spLocks noGrp="1"/>
          </p:cNvSpPr>
          <p:nvPr>
            <p:ph sz="half" idx="1"/>
          </p:nvPr>
        </p:nvSpPr>
        <p:spPr>
          <a:xfrm>
            <a:off x="768096" y="2084832"/>
            <a:ext cx="2843784" cy="4133088"/>
          </a:xfrm>
        </p:spPr>
        <p:txBody>
          <a:bodyPr vert="horz" lIns="45720" tIns="45720" rIns="45720" bIns="45720" rtlCol="0">
            <a:normAutofit/>
          </a:bodyPr>
          <a:lstStyle/>
          <a:p>
            <a:pPr>
              <a:spcBef>
                <a:spcPts val="0"/>
              </a:spcBef>
              <a:spcAft>
                <a:spcPts val="1200"/>
              </a:spcAft>
            </a:pPr>
            <a:r>
              <a:rPr lang="en-US" sz="1700" dirty="0">
                <a:solidFill>
                  <a:srgbClr val="FFFFFF"/>
                </a:solidFill>
              </a:rPr>
              <a:t>This histogram represents the number of movies produced by the top 10 production companies.  All other movies were classified as other.</a:t>
            </a:r>
          </a:p>
          <a:p>
            <a:pPr indent="0">
              <a:lnSpc>
                <a:spcPct val="100000"/>
              </a:lnSpc>
              <a:spcBef>
                <a:spcPts val="0"/>
              </a:spcBef>
              <a:spcAft>
                <a:spcPts val="0"/>
              </a:spcAft>
              <a:buClr>
                <a:schemeClr val="accent2">
                  <a:lumMod val="75000"/>
                </a:schemeClr>
              </a:buClr>
              <a:buSzPct val="85000"/>
              <a:buNone/>
            </a:pPr>
            <a:r>
              <a:rPr lang="en-US" sz="1700" dirty="0">
                <a:solidFill>
                  <a:srgbClr val="FFFFFF"/>
                </a:solidFill>
              </a:rPr>
              <a:t>Variable Summary:</a:t>
            </a:r>
          </a:p>
          <a:p>
            <a:pPr marL="182880">
              <a:lnSpc>
                <a:spcPct val="100000"/>
              </a:lnSpc>
              <a:spcBef>
                <a:spcPts val="0"/>
              </a:spcBef>
              <a:spcAft>
                <a:spcPts val="0"/>
              </a:spcAft>
              <a:buClr>
                <a:schemeClr val="accent2">
                  <a:lumMod val="75000"/>
                </a:schemeClr>
              </a:buClr>
              <a:buSzPct val="85000"/>
              <a:buFont typeface="Wingdings" panose="05000000000000000000" pitchFamily="2" charset="2"/>
              <a:buChar char="§"/>
            </a:pPr>
            <a:r>
              <a:rPr lang="en-US" sz="1700" dirty="0">
                <a:solidFill>
                  <a:srgbClr val="FFFFFF"/>
                </a:solidFill>
              </a:rPr>
              <a:t>Calculations cannot be done on a categorical variable.  </a:t>
            </a:r>
          </a:p>
          <a:p>
            <a:pPr marL="182880">
              <a:lnSpc>
                <a:spcPct val="100000"/>
              </a:lnSpc>
              <a:spcBef>
                <a:spcPts val="0"/>
              </a:spcBef>
              <a:spcAft>
                <a:spcPts val="0"/>
              </a:spcAft>
              <a:buClr>
                <a:schemeClr val="accent2">
                  <a:lumMod val="75000"/>
                </a:schemeClr>
              </a:buClr>
              <a:buSzPct val="85000"/>
              <a:buFont typeface="Wingdings" panose="05000000000000000000" pitchFamily="2" charset="2"/>
              <a:buChar char="§"/>
            </a:pPr>
            <a:r>
              <a:rPr lang="en-US" sz="1700" dirty="0">
                <a:solidFill>
                  <a:srgbClr val="FFFFFF"/>
                </a:solidFill>
              </a:rPr>
              <a:t>The production companies with higher volumes than others are Warner Bros, Universal, Paramount, and Columbia Pictures.</a:t>
            </a:r>
            <a:endParaRPr lang="en-US" sz="1300" dirty="0">
              <a:solidFill>
                <a:srgbClr val="FFFFFF"/>
              </a:solidFill>
            </a:endParaRPr>
          </a:p>
        </p:txBody>
      </p:sp>
      <p:pic>
        <p:nvPicPr>
          <p:cNvPr id="8" name="Content Placeholder 7" descr="A graph showing the company's production&#10;&#10;Description automatically generated">
            <a:extLst>
              <a:ext uri="{FF2B5EF4-FFF2-40B4-BE49-F238E27FC236}">
                <a16:creationId xmlns:a16="http://schemas.microsoft.com/office/drawing/2014/main" id="{D90186C4-272B-C6DD-B47A-76E7A2BE778E}"/>
              </a:ext>
            </a:extLst>
          </p:cNvPr>
          <p:cNvPicPr>
            <a:picLocks noGrp="1" noChangeAspect="1"/>
          </p:cNvPicPr>
          <p:nvPr>
            <p:ph sz="half" idx="2"/>
          </p:nvPr>
        </p:nvPicPr>
        <p:blipFill>
          <a:blip r:embed="rId2"/>
          <a:stretch>
            <a:fillRect/>
          </a:stretch>
        </p:blipFill>
        <p:spPr>
          <a:xfrm>
            <a:off x="4223857" y="1646309"/>
            <a:ext cx="4739727" cy="4069627"/>
          </a:xfrm>
        </p:spPr>
      </p:pic>
    </p:spTree>
    <p:extLst>
      <p:ext uri="{BB962C8B-B14F-4D97-AF65-F5344CB8AC3E}">
        <p14:creationId xmlns:p14="http://schemas.microsoft.com/office/powerpoint/2010/main" val="1176478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1552</TotalTime>
  <Words>1366</Words>
  <Application>Microsoft Office PowerPoint</Application>
  <PresentationFormat>On-screen Show (4:3)</PresentationFormat>
  <Paragraphs>105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Tw Cen MT</vt:lpstr>
      <vt:lpstr>Tw Cen MT Condensed</vt:lpstr>
      <vt:lpstr>Wingdings</vt:lpstr>
      <vt:lpstr>Wingdings 3</vt:lpstr>
      <vt:lpstr>Integral</vt:lpstr>
      <vt:lpstr>Does a production company drive how profitable a movie is?</vt:lpstr>
      <vt:lpstr>Hypothesis: Movies produced by the top 10 production companies are more likely to make a profit</vt:lpstr>
      <vt:lpstr>Data set variables</vt:lpstr>
      <vt:lpstr>Revenue</vt:lpstr>
      <vt:lpstr>budget</vt:lpstr>
      <vt:lpstr>Profit rate</vt:lpstr>
      <vt:lpstr>Vote average</vt:lpstr>
      <vt:lpstr>Release year</vt:lpstr>
      <vt:lpstr>Production company</vt:lpstr>
      <vt:lpstr>Probability mass function</vt:lpstr>
      <vt:lpstr>PMF by Production Company Split</vt:lpstr>
      <vt:lpstr>Cumulative Distribution Function (CDF)</vt:lpstr>
      <vt:lpstr>Normal Probability Plot</vt:lpstr>
      <vt:lpstr>Variable Relationships:  Revenue vs Budget</vt:lpstr>
      <vt:lpstr>Hypothesis Testing</vt:lpstr>
      <vt:lpstr>Linear Regression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Caitie Schrotberger</dc:creator>
  <cp:lastModifiedBy>Caitie Schrotberger</cp:lastModifiedBy>
  <cp:revision>10</cp:revision>
  <dcterms:created xsi:type="dcterms:W3CDTF">2024-11-15T19:41:08Z</dcterms:created>
  <dcterms:modified xsi:type="dcterms:W3CDTF">2024-11-16T21:58:50Z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