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30"/>
  </p:notesMasterIdLst>
  <p:sldIdLst>
    <p:sldId id="273" r:id="rId3"/>
    <p:sldId id="278" r:id="rId4"/>
    <p:sldId id="305" r:id="rId5"/>
    <p:sldId id="300" r:id="rId6"/>
    <p:sldId id="280" r:id="rId7"/>
    <p:sldId id="279" r:id="rId8"/>
    <p:sldId id="281" r:id="rId9"/>
    <p:sldId id="295" r:id="rId10"/>
    <p:sldId id="282" r:id="rId11"/>
    <p:sldId id="296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7" r:id="rId20"/>
    <p:sldId id="302" r:id="rId21"/>
    <p:sldId id="301" r:id="rId22"/>
    <p:sldId id="290" r:id="rId23"/>
    <p:sldId id="291" r:id="rId24"/>
    <p:sldId id="292" r:id="rId25"/>
    <p:sldId id="293" r:id="rId26"/>
    <p:sldId id="299" r:id="rId27"/>
    <p:sldId id="304" r:id="rId28"/>
    <p:sldId id="303" r:id="rId29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90" d="100"/>
          <a:sy n="90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Idea: </a:t>
            </a:r>
            <a:r>
              <a:rPr lang="en-GB" dirty="0" smtClean="0"/>
              <a:t>How about doing a fuzzy logic </a:t>
            </a:r>
            <a:r>
              <a:rPr lang="en-GB" smtClean="0"/>
              <a:t>implementation of </a:t>
            </a:r>
            <a:r>
              <a:rPr lang="en-GB" dirty="0" smtClean="0"/>
              <a:t>the flocking </a:t>
            </a:r>
            <a:r>
              <a:rPr lang="en-GB" smtClean="0"/>
              <a:t>algorithm?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4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4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4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Check out https: https://www.youtube.com/watch?v=6YDHBFVIvIs for a</a:t>
            </a:r>
            <a:r>
              <a:rPr lang="en-IE" baseline="0" dirty="0" smtClean="0"/>
              <a:t> domo of a Galton Board and to see a normal distribution in action.</a:t>
            </a:r>
          </a:p>
          <a:p>
            <a:r>
              <a:rPr lang="en-IE" baseline="0" dirty="0" smtClean="0"/>
              <a:t>Also </a:t>
            </a:r>
            <a:r>
              <a:rPr lang="en-IE" dirty="0" smtClean="0"/>
              <a:t>//www.mathsisfun.com/data/quincunx-explained.html lets </a:t>
            </a:r>
            <a:r>
              <a:rPr lang="en-IE" smtClean="0"/>
              <a:t>you play with one!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762000"/>
            <a:ext cx="7924800" cy="5324475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1F09A23-DA18-489E-AEBB-D239B3A20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  <p:sldLayoutId id="214748415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274320" algn="ctr" fontAlgn="auto">
              <a:spcAft>
                <a:spcPts val="0"/>
              </a:spcAft>
              <a:defRPr/>
            </a:pPr>
            <a:endParaRPr lang="en-GB" sz="2800" dirty="0" smtClean="0">
              <a:ea typeface="+mn-ea"/>
              <a:cs typeface="Arial" charset="0"/>
            </a:endParaRPr>
          </a:p>
          <a:p>
            <a:pPr indent="-274320" algn="ctr" fontAlgn="auto">
              <a:spcAft>
                <a:spcPts val="0"/>
              </a:spcAft>
              <a:defRPr/>
            </a:pPr>
            <a:endParaRPr lang="en-GB" sz="2800" dirty="0" smtClean="0">
              <a:cs typeface="Arial" charset="0"/>
            </a:endParaRPr>
          </a:p>
          <a:p>
            <a:pPr indent="-274320" algn="ctr" fontAlgn="auto">
              <a:spcAft>
                <a:spcPts val="0"/>
              </a:spcAft>
              <a:buNone/>
              <a:defRPr/>
            </a:pPr>
            <a:r>
              <a:rPr lang="en-GB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 pitchFamily="34" charset="0"/>
                <a:cs typeface="Calibri" pitchFamily="34" charset="0"/>
              </a:rPr>
              <a:t>Fuzzy Logic</a:t>
            </a:r>
          </a:p>
          <a:p>
            <a:pPr indent="-274320" algn="ctr" fontAlgn="auto">
              <a:spcAft>
                <a:spcPts val="0"/>
              </a:spcAft>
              <a:buNone/>
              <a:defRPr/>
            </a:pPr>
            <a:endParaRPr lang="en-GB" sz="3600" b="1" dirty="0" smtClean="0">
              <a:solidFill>
                <a:schemeClr val="accent5">
                  <a:lumMod val="75000"/>
                </a:schemeClr>
              </a:solidFill>
              <a:latin typeface="+mj-lt"/>
              <a:ea typeface="Calibri" pitchFamily="34" charset="0"/>
              <a:cs typeface="Calibri" pitchFamily="34" charset="0"/>
            </a:endParaRPr>
          </a:p>
          <a:p>
            <a:pPr indent="-274320" algn="ctr" fontAlgn="auto">
              <a:spcAft>
                <a:spcPts val="0"/>
              </a:spcAft>
              <a:buNone/>
              <a:defRPr/>
            </a:pPr>
            <a:r>
              <a:rPr lang="en-GB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 pitchFamily="34" charset="0"/>
                <a:cs typeface="Calibri" pitchFamily="34" charset="0"/>
              </a:rPr>
              <a:t>“The essence of fuzzy logic is that everything is a matter of degree”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+mj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  <p:pic>
        <p:nvPicPr>
          <p:cNvPr id="13314" name="Picture 2" descr="Fuzzy Logic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9761"/>
            <a:ext cx="8856984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Overview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 smtClean="0"/>
              <a:t>How do we define fuzzy input?</a:t>
            </a:r>
          </a:p>
          <a:p>
            <a:pPr lvl="1"/>
            <a:r>
              <a:rPr lang="en-GB" altLang="en-US" sz="2400" dirty="0" smtClean="0"/>
              <a:t>Or fuzzy anything?</a:t>
            </a:r>
          </a:p>
          <a:p>
            <a:r>
              <a:rPr lang="en-GB" altLang="en-US" sz="2800" dirty="0" smtClean="0"/>
              <a:t>It all begins with sets!</a:t>
            </a:r>
          </a:p>
          <a:p>
            <a:pPr lvl="1"/>
            <a:r>
              <a:rPr lang="en-GB" altLang="en-US" sz="2400" dirty="0" smtClean="0"/>
              <a:t>In </a:t>
            </a:r>
            <a:r>
              <a:rPr lang="en-GB" altLang="en-US" sz="2400" dirty="0" err="1" smtClean="0"/>
              <a:t>boolean</a:t>
            </a:r>
            <a:r>
              <a:rPr lang="en-GB" altLang="en-US" sz="2400" dirty="0" smtClean="0"/>
              <a:t> logic either you are in a set or you are not</a:t>
            </a:r>
          </a:p>
          <a:p>
            <a:pPr lvl="1"/>
            <a:r>
              <a:rPr lang="en-GB" altLang="en-US" sz="2400" dirty="0" smtClean="0"/>
              <a:t>In fuzzy logic you are in a set to a certain degree</a:t>
            </a:r>
          </a:p>
          <a:p>
            <a:pPr marL="914400" lvl="2" indent="0">
              <a:buNone/>
            </a:pPr>
            <a:r>
              <a:rPr lang="en-GB" altLang="en-US" dirty="0" smtClean="0"/>
              <a:t>0 </a:t>
            </a:r>
            <a:r>
              <a:rPr lang="en-GB" altLang="en-US" dirty="0" smtClean="0">
                <a:sym typeface="Wingdings" panose="05000000000000000000" pitchFamily="2" charset="2"/>
              </a:rPr>
              <a:t> not in set</a:t>
            </a:r>
          </a:p>
          <a:p>
            <a:pPr marL="914400" lvl="2" indent="0">
              <a:buNone/>
            </a:pPr>
            <a:r>
              <a:rPr lang="en-GB" altLang="en-US" dirty="0" smtClean="0">
                <a:sym typeface="Wingdings" panose="05000000000000000000" pitchFamily="2" charset="2"/>
              </a:rPr>
              <a:t>1  definitely in set</a:t>
            </a:r>
          </a:p>
          <a:p>
            <a:pPr marL="914400" lvl="2" indent="0">
              <a:buNone/>
            </a:pPr>
            <a:r>
              <a:rPr lang="en-GB" altLang="en-US" dirty="0" smtClean="0">
                <a:sym typeface="Wingdings" panose="05000000000000000000" pitchFamily="2" charset="2"/>
              </a:rPr>
              <a:t>0.5  half in/half out</a:t>
            </a:r>
          </a:p>
          <a:p>
            <a:pPr marL="914400" lvl="2" indent="0">
              <a:buNone/>
            </a:pPr>
            <a:r>
              <a:rPr lang="en-GB" altLang="en-US" dirty="0" smtClean="0"/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27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5" descr="fuzzy1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556792"/>
            <a:ext cx="6858000" cy="428625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88424" y="6275388"/>
            <a:ext cx="587375" cy="488950"/>
          </a:xfrm>
        </p:spPr>
        <p:txBody>
          <a:bodyPr/>
          <a:lstStyle/>
          <a:p>
            <a:fld id="{A1F09A23-DA18-489E-AEBB-D239B3A209C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 bwMode="auto">
          <a:xfrm>
            <a:off x="457200" y="346646"/>
            <a:ext cx="7067550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Set Membership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Set Membership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 smtClean="0"/>
              <a:t>Our set membership function returns a value between 0 and 1</a:t>
            </a:r>
          </a:p>
          <a:p>
            <a:endParaRPr lang="en-GB" altLang="en-US" sz="2800" dirty="0" smtClean="0"/>
          </a:p>
          <a:p>
            <a:r>
              <a:rPr lang="en-GB" altLang="en-US" sz="2800" dirty="0" smtClean="0"/>
              <a:t>Membership function F(x)=</a:t>
            </a:r>
          </a:p>
          <a:p>
            <a:pPr marL="457200" lvl="1" indent="0">
              <a:buNone/>
            </a:pPr>
            <a:r>
              <a:rPr lang="en-GB" altLang="en-US" sz="2400" dirty="0" smtClean="0"/>
              <a:t>	0 if x &lt;= x0</a:t>
            </a:r>
          </a:p>
          <a:p>
            <a:pPr marL="457200" lvl="1" indent="0">
              <a:buNone/>
            </a:pPr>
            <a:r>
              <a:rPr lang="en-GB" altLang="en-US" sz="2400" dirty="0" smtClean="0"/>
              <a:t>	1 if x &gt;= x1</a:t>
            </a:r>
          </a:p>
          <a:p>
            <a:pPr marL="457200" lvl="1" indent="0">
              <a:buNone/>
            </a:pPr>
            <a:r>
              <a:rPr lang="en-GB" altLang="en-US" sz="2400" dirty="0" smtClean="0"/>
              <a:t>	(x - x0) / (x1 - x0) if x0 &lt; x &lt; x1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13</a:t>
            </a:fld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2246" y="4200823"/>
            <a:ext cx="3006371" cy="19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Set Membership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 smtClean="0"/>
              <a:t>F(X) can take different shapes</a:t>
            </a:r>
          </a:p>
          <a:p>
            <a:pPr marL="0" indent="0">
              <a:buNone/>
            </a:pPr>
            <a:r>
              <a:rPr lang="en-GB" altLang="en-US" dirty="0" smtClean="0"/>
              <a:t>and we can define functions for them all:</a:t>
            </a:r>
          </a:p>
          <a:p>
            <a:r>
              <a:rPr lang="en-GB" altLang="en-US" dirty="0" smtClean="0"/>
              <a:t>F(X) =</a:t>
            </a:r>
          </a:p>
          <a:p>
            <a:pPr marL="457200" lvl="1" indent="0">
              <a:buNone/>
            </a:pPr>
            <a:r>
              <a:rPr lang="en-GB" altLang="en-US" dirty="0" smtClean="0"/>
              <a:t>0 if x &lt;= x0 OR x &gt;= x2</a:t>
            </a:r>
          </a:p>
          <a:p>
            <a:pPr marL="457200" lvl="1" indent="0">
              <a:buNone/>
            </a:pPr>
            <a:r>
              <a:rPr lang="en-GB" altLang="en-US" dirty="0" smtClean="0"/>
              <a:t>1 if x = x1</a:t>
            </a:r>
          </a:p>
          <a:p>
            <a:pPr marL="457200" lvl="1" indent="0">
              <a:buNone/>
            </a:pPr>
            <a:r>
              <a:rPr lang="en-GB" altLang="en-US" dirty="0" smtClean="0"/>
              <a:t>(x - x0) / (x1 - x0) if x0 &lt; x &lt; x1</a:t>
            </a:r>
          </a:p>
          <a:p>
            <a:pPr marL="457200" lvl="1" indent="0">
              <a:buNone/>
            </a:pPr>
            <a:r>
              <a:rPr lang="en-GB" altLang="en-US" dirty="0" smtClean="0"/>
              <a:t>(x2 - x) / (x2 - x1) if x1 &lt; x &lt; x2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81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5" descr="fuzzy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556792"/>
            <a:ext cx="6858000" cy="4286250"/>
          </a:xfrm>
          <a:noFill/>
        </p:spPr>
      </p:pic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457200" y="346646"/>
            <a:ext cx="7067550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Set Membership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9A23-DA18-489E-AEBB-D239B3A209C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42592" y="5480844"/>
            <a:ext cx="4258816" cy="3621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altLang="en-US" sz="2000" dirty="0" smtClean="0"/>
              <a:t>The triangular membership function</a:t>
            </a:r>
          </a:p>
        </p:txBody>
      </p:sp>
    </p:spTree>
    <p:extLst>
      <p:ext uri="{BB962C8B-B14F-4D97-AF65-F5344CB8AC3E}">
        <p14:creationId xmlns:p14="http://schemas.microsoft.com/office/powerpoint/2010/main" val="4194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Membership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F(X) =</a:t>
            </a:r>
          </a:p>
          <a:p>
            <a:pPr marL="457200" lvl="1" indent="0">
              <a:buNone/>
            </a:pPr>
            <a:r>
              <a:rPr lang="en-GB" altLang="en-US" dirty="0" smtClean="0"/>
              <a:t>0  if x &lt;= x0 or x &gt;= x3</a:t>
            </a:r>
          </a:p>
          <a:p>
            <a:pPr marL="457200" lvl="1" indent="0">
              <a:buNone/>
            </a:pPr>
            <a:r>
              <a:rPr lang="en-GB" altLang="en-US" dirty="0" smtClean="0"/>
              <a:t>1  if x1 &lt;= x &lt;= x2</a:t>
            </a:r>
          </a:p>
          <a:p>
            <a:pPr marL="457200" lvl="1" indent="0">
              <a:buNone/>
            </a:pPr>
            <a:r>
              <a:rPr lang="en-GB" altLang="en-US" dirty="0" smtClean="0"/>
              <a:t>(x - x0) / (x1 - x0)  if x0 &lt; x &lt; x1</a:t>
            </a:r>
          </a:p>
          <a:p>
            <a:pPr marL="457200" lvl="1" indent="0">
              <a:buNone/>
            </a:pPr>
            <a:r>
              <a:rPr lang="en-GB" altLang="en-US" dirty="0" smtClean="0"/>
              <a:t>(x3 - x) / (x3 - x2) if x2 &lt; x &lt; x3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86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457200" y="346646"/>
            <a:ext cx="7067550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Set Membership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9A23-DA18-489E-AEBB-D239B3A209C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42592" y="5085184"/>
            <a:ext cx="4258816" cy="3621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altLang="en-US" sz="2000" dirty="0" smtClean="0"/>
              <a:t>The trapezoid membership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71" y="1790969"/>
            <a:ext cx="3520058" cy="26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Membership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400" dirty="0" smtClean="0"/>
              <a:t>At the root of fuzzy set theory lies the idea of </a:t>
            </a:r>
            <a:r>
              <a:rPr lang="en-IE" altLang="en-US" sz="2400" dirty="0" smtClean="0">
                <a:solidFill>
                  <a:srgbClr val="FF0000"/>
                </a:solidFill>
              </a:rPr>
              <a:t>linguistic variables</a:t>
            </a:r>
            <a:r>
              <a:rPr lang="en-IE" altLang="en-US" sz="2400" dirty="0" smtClean="0"/>
              <a:t>.</a:t>
            </a:r>
          </a:p>
          <a:p>
            <a:r>
              <a:rPr lang="en-IE" altLang="en-US" sz="2400" dirty="0" smtClean="0"/>
              <a:t>A linguistic variable is a fuzzy variable. </a:t>
            </a:r>
          </a:p>
          <a:p>
            <a:r>
              <a:rPr lang="en-IE" altLang="en-US" sz="2400" dirty="0" smtClean="0"/>
              <a:t>For example, the statement “John is tall” implies that the linguistic variable </a:t>
            </a:r>
            <a:r>
              <a:rPr lang="en-IE" altLang="en-US" sz="2400" b="1" dirty="0" smtClean="0"/>
              <a:t>John</a:t>
            </a:r>
            <a:r>
              <a:rPr lang="en-IE" altLang="en-US" sz="2400" dirty="0" smtClean="0"/>
              <a:t> takes the linguistic value </a:t>
            </a:r>
            <a:r>
              <a:rPr lang="en-IE" altLang="en-US" sz="2400" b="1" dirty="0" smtClean="0"/>
              <a:t>tall</a:t>
            </a:r>
            <a:r>
              <a:rPr lang="en-IE" altLang="en-US" sz="2400" dirty="0" smtClean="0"/>
              <a:t>.</a:t>
            </a:r>
          </a:p>
          <a:p>
            <a:endParaRPr lang="en-IE" altLang="en-US" sz="2400" dirty="0" smtClean="0"/>
          </a:p>
          <a:p>
            <a:r>
              <a:rPr lang="en-IE" altLang="en-US" sz="2400" dirty="0" smtClean="0"/>
              <a:t>What does tall mean to you?</a:t>
            </a:r>
          </a:p>
          <a:p>
            <a:endParaRPr lang="en-IE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Membership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400" dirty="0" smtClean="0"/>
              <a:t>In fuzzy expert systems, linguistic variables are used in fuzzy rules. For example:</a:t>
            </a:r>
          </a:p>
          <a:p>
            <a:endParaRPr lang="en-IE" altLang="en-US" sz="2400" dirty="0" smtClean="0"/>
          </a:p>
          <a:p>
            <a:pPr marL="1617663">
              <a:buNone/>
            </a:pPr>
            <a:r>
              <a:rPr lang="en-IE" altLang="en-US" sz="2400" dirty="0" smtClean="0"/>
              <a:t>IF 			wind is strong</a:t>
            </a:r>
          </a:p>
          <a:p>
            <a:pPr marL="1617663">
              <a:buNone/>
            </a:pPr>
            <a:r>
              <a:rPr lang="en-IE" altLang="en-US" sz="2400" dirty="0" smtClean="0"/>
              <a:t>THEN 	sailing is good</a:t>
            </a:r>
          </a:p>
          <a:p>
            <a:pPr marL="1617663">
              <a:buNone/>
            </a:pPr>
            <a:endParaRPr lang="en-IE" altLang="en-US" sz="2400" dirty="0" smtClean="0"/>
          </a:p>
          <a:p>
            <a:pPr marL="1617663">
              <a:buNone/>
            </a:pPr>
            <a:r>
              <a:rPr lang="en-IE" altLang="en-US" sz="2400" dirty="0" smtClean="0"/>
              <a:t>IF 			</a:t>
            </a:r>
            <a:r>
              <a:rPr lang="en-IE" altLang="en-US" sz="2400" dirty="0" err="1" smtClean="0"/>
              <a:t>project_duration</a:t>
            </a:r>
            <a:r>
              <a:rPr lang="en-IE" altLang="en-US" sz="2400" dirty="0" smtClean="0"/>
              <a:t> is long</a:t>
            </a:r>
          </a:p>
          <a:p>
            <a:pPr marL="1617663">
              <a:buNone/>
            </a:pPr>
            <a:r>
              <a:rPr lang="en-IE" altLang="en-US" sz="2400" dirty="0" smtClean="0"/>
              <a:t>THEN 	</a:t>
            </a:r>
            <a:r>
              <a:rPr lang="en-IE" altLang="en-US" sz="2400" dirty="0" err="1" smtClean="0"/>
              <a:t>completion_risk</a:t>
            </a:r>
            <a:r>
              <a:rPr lang="en-IE" altLang="en-US" sz="2400" dirty="0" smtClean="0"/>
              <a:t> is high</a:t>
            </a:r>
          </a:p>
          <a:p>
            <a:pPr marL="1617663">
              <a:buNone/>
            </a:pPr>
            <a:endParaRPr lang="en-IE" altLang="en-US" sz="2400" dirty="0" smtClean="0"/>
          </a:p>
          <a:p>
            <a:pPr marL="1617663">
              <a:buNone/>
            </a:pPr>
            <a:r>
              <a:rPr lang="en-IE" altLang="en-US" sz="2400" dirty="0" smtClean="0"/>
              <a:t>IF 			speed is slow</a:t>
            </a:r>
          </a:p>
          <a:p>
            <a:pPr marL="1617663">
              <a:buNone/>
            </a:pPr>
            <a:r>
              <a:rPr lang="en-IE" altLang="en-US" sz="2400" dirty="0" smtClean="0"/>
              <a:t>THEN 	</a:t>
            </a:r>
            <a:r>
              <a:rPr lang="en-IE" altLang="en-US" sz="2400" dirty="0" err="1" smtClean="0"/>
              <a:t>stopping_distance</a:t>
            </a:r>
            <a:r>
              <a:rPr lang="en-IE" altLang="en-US" sz="2400" dirty="0" smtClean="0"/>
              <a:t> is short</a:t>
            </a:r>
          </a:p>
          <a:p>
            <a:pPr marL="1617663">
              <a:buNone/>
            </a:pPr>
            <a:endParaRPr lang="en-IE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Logic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E" altLang="en-US" sz="2400" dirty="0" smtClean="0"/>
              <a:t>1937, </a:t>
            </a:r>
            <a:r>
              <a:rPr lang="en-IE" altLang="en-US" sz="2400" b="1" dirty="0" smtClean="0"/>
              <a:t>Max Black </a:t>
            </a:r>
            <a:r>
              <a:rPr lang="en-IE" altLang="en-US" sz="2400" dirty="0" smtClean="0"/>
              <a:t>published a paper called:</a:t>
            </a:r>
          </a:p>
          <a:p>
            <a:pPr>
              <a:lnSpc>
                <a:spcPct val="90000"/>
              </a:lnSpc>
              <a:buNone/>
            </a:pPr>
            <a:r>
              <a:rPr lang="en-IE" altLang="en-US" sz="2400" dirty="0" smtClean="0"/>
              <a:t>		 “</a:t>
            </a:r>
            <a:r>
              <a:rPr lang="en-IE" altLang="en-US" sz="2400" b="1" dirty="0" smtClean="0"/>
              <a:t>Vagueness: an exercise in logical analysis”. </a:t>
            </a:r>
          </a:p>
          <a:p>
            <a:pPr>
              <a:lnSpc>
                <a:spcPct val="90000"/>
              </a:lnSpc>
            </a:pPr>
            <a:r>
              <a:rPr lang="en-IE" altLang="en-US" sz="2400" dirty="0" smtClean="0"/>
              <a:t>In this paper, he argued that a continuum implies degrees. </a:t>
            </a:r>
          </a:p>
          <a:p>
            <a:pPr>
              <a:lnSpc>
                <a:spcPct val="90000"/>
              </a:lnSpc>
            </a:pPr>
            <a:r>
              <a:rPr lang="en-IE" altLang="en-US" sz="2400" dirty="0" smtClean="0"/>
              <a:t>Imagine, he said, a line of countless “chairs”. At one end is a Chippendale. Next to it is a near-Chippendale which is indistinguishable from the first chair. </a:t>
            </a:r>
          </a:p>
          <a:p>
            <a:pPr>
              <a:lnSpc>
                <a:spcPct val="90000"/>
              </a:lnSpc>
            </a:pPr>
            <a:r>
              <a:rPr lang="en-IE" altLang="en-US" sz="2400" dirty="0" smtClean="0"/>
              <a:t>Succeeding “chairs” are less and less chair-like, until the line ends with a log. </a:t>
            </a:r>
          </a:p>
          <a:p>
            <a:pPr>
              <a:lnSpc>
                <a:spcPct val="90000"/>
              </a:lnSpc>
            </a:pPr>
            <a:r>
              <a:rPr lang="en-IE" altLang="en-US" sz="2400" dirty="0" smtClean="0"/>
              <a:t>When does a chair become a log?</a:t>
            </a:r>
          </a:p>
          <a:p>
            <a:pPr>
              <a:lnSpc>
                <a:spcPct val="90000"/>
              </a:lnSpc>
            </a:pPr>
            <a:r>
              <a:rPr lang="en-IE" altLang="en-US" sz="2400" dirty="0" smtClean="0"/>
              <a:t>He stated that if a continuum is discrete, a number can be allocated to each element. </a:t>
            </a:r>
          </a:p>
          <a:p>
            <a:pPr>
              <a:lnSpc>
                <a:spcPct val="90000"/>
              </a:lnSpc>
            </a:pPr>
            <a:r>
              <a:rPr lang="en-IE" altLang="en-US" sz="2400" dirty="0" smtClean="0"/>
              <a:t>He accepted vagueness as a matter of probability.</a:t>
            </a:r>
            <a:endParaRPr lang="en-GB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77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Membership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000" dirty="0" smtClean="0"/>
              <a:t>Consider trying to categorise someone’s weight</a:t>
            </a:r>
          </a:p>
          <a:p>
            <a:r>
              <a:rPr lang="en-GB" altLang="en-US" sz="2000" dirty="0" smtClean="0"/>
              <a:t>If we set up our fuzzy sets as below and map their weight (dotted line below), then we can classify them as follows:</a:t>
            </a:r>
          </a:p>
          <a:p>
            <a:pPr lvl="1"/>
            <a:r>
              <a:rPr lang="en-GB" altLang="en-US" sz="1800" dirty="0" smtClean="0"/>
              <a:t>Underweight to a degree 0</a:t>
            </a:r>
          </a:p>
          <a:p>
            <a:pPr lvl="1"/>
            <a:r>
              <a:rPr lang="en-GB" altLang="en-US" sz="1800" dirty="0" smtClean="0"/>
              <a:t>Ideal to a degree .75</a:t>
            </a:r>
          </a:p>
          <a:p>
            <a:pPr lvl="1"/>
            <a:r>
              <a:rPr lang="en-GB" altLang="en-US" sz="1800" dirty="0" smtClean="0"/>
              <a:t>Overweight to a degree .15</a:t>
            </a:r>
          </a:p>
          <a:p>
            <a:r>
              <a:rPr lang="en-GB" altLang="en-US" sz="2000" dirty="0"/>
              <a:t>We infer that their weight is substantially ideal (to a degree of 75%)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20</a:t>
            </a:fld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954" y="3788643"/>
            <a:ext cx="6128092" cy="28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Membership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 smtClean="0"/>
              <a:t>These are all easily coded</a:t>
            </a:r>
          </a:p>
          <a:p>
            <a:pPr marL="354013" indent="0">
              <a:buNone/>
            </a:pPr>
            <a:r>
              <a:rPr lang="en-GB" altLang="en-US" sz="2800" smtClean="0"/>
              <a:t>and </a:t>
            </a:r>
            <a:r>
              <a:rPr lang="en-GB" altLang="en-US" sz="2800" dirty="0" smtClean="0"/>
              <a:t>quick to compute</a:t>
            </a:r>
          </a:p>
          <a:p>
            <a:endParaRPr lang="en-GB" altLang="en-US" sz="2800" dirty="0" smtClean="0"/>
          </a:p>
          <a:p>
            <a:r>
              <a:rPr lang="en-GB" altLang="en-US" sz="2800" dirty="0" smtClean="0"/>
              <a:t>Some practitioners recommend using 7 fuzzy sets to fully define the working range of any input variable</a:t>
            </a:r>
          </a:p>
          <a:p>
            <a:pPr lvl="1"/>
            <a:r>
              <a:rPr lang="en-GB" altLang="en-US" sz="2400" dirty="0" smtClean="0"/>
              <a:t>Far left, left, near left, centre, near right, right, far right</a:t>
            </a:r>
          </a:p>
          <a:p>
            <a:endParaRPr lang="en-GB" altLang="en-US" dirty="0"/>
          </a:p>
          <a:p>
            <a:r>
              <a:rPr lang="en-GB" altLang="en-US" sz="2800" dirty="0"/>
              <a:t>These categories can be anything, depending on your game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07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Membership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22</a:t>
            </a:fld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823" y="2060849"/>
            <a:ext cx="7502355" cy="273630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42592" y="5480844"/>
            <a:ext cx="4258816" cy="3621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altLang="en-US" sz="2000" dirty="0" smtClean="0"/>
              <a:t>The seven fuzzy sets</a:t>
            </a:r>
          </a:p>
        </p:txBody>
      </p:sp>
    </p:spTree>
    <p:extLst>
      <p:ext uri="{BB962C8B-B14F-4D97-AF65-F5344CB8AC3E}">
        <p14:creationId xmlns:p14="http://schemas.microsoft.com/office/powerpoint/2010/main" val="40736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</a:t>
            </a: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Membership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Each set should overlap its neighbour by about 25%</a:t>
            </a:r>
          </a:p>
          <a:p>
            <a:pPr lvl="1"/>
            <a:r>
              <a:rPr lang="en-GB" altLang="en-US" dirty="0" smtClean="0"/>
              <a:t>Rule of Thumb</a:t>
            </a:r>
          </a:p>
          <a:p>
            <a:r>
              <a:rPr lang="en-GB" altLang="en-US" dirty="0" smtClean="0"/>
              <a:t>We could use other membership functions for greater accuracy or non-linearity</a:t>
            </a:r>
          </a:p>
          <a:p>
            <a:pPr lvl="1"/>
            <a:r>
              <a:rPr lang="en-IE" altLang="en-US" dirty="0" smtClean="0"/>
              <a:t>Typical functions that can be used to represent a fuzzy set are </a:t>
            </a:r>
            <a:r>
              <a:rPr lang="en-IE" altLang="en-US" dirty="0" err="1" smtClean="0"/>
              <a:t>gaussian</a:t>
            </a:r>
            <a:r>
              <a:rPr lang="en-IE" altLang="en-US" dirty="0" smtClean="0"/>
              <a:t> , sigmoid, and PI (bell). </a:t>
            </a: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14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Membership</a:t>
            </a:r>
            <a:endParaRPr lang="en-US" altLang="en-US" sz="3600" b="1" dirty="0">
              <a:solidFill>
                <a:schemeClr val="accent5">
                  <a:lumMod val="75000"/>
                </a:schemeClr>
              </a:solidFill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24</a:t>
            </a:fld>
            <a:endParaRPr lang="en-I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42592" y="5480844"/>
            <a:ext cx="4258816" cy="3621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altLang="en-US" sz="2000" dirty="0" smtClean="0"/>
              <a:t>A Gaussian member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4225" y="1819275"/>
            <a:ext cx="4295551" cy="3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Membership</a:t>
            </a:r>
            <a:endParaRPr lang="en-US" altLang="en-US" sz="3600" b="1" dirty="0">
              <a:solidFill>
                <a:schemeClr val="accent5">
                  <a:lumMod val="75000"/>
                </a:schemeClr>
              </a:solidFill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25</a:t>
            </a:fld>
            <a:endParaRPr lang="en-I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42592" y="5480844"/>
            <a:ext cx="4258816" cy="3621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altLang="en-US" sz="2000" dirty="0" smtClean="0"/>
              <a:t>A Sigmoidal member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6224" y="1819274"/>
            <a:ext cx="4311552" cy="36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Membership</a:t>
            </a:r>
            <a:endParaRPr lang="en-US" altLang="en-US" sz="3600" b="1" dirty="0">
              <a:solidFill>
                <a:schemeClr val="accent5">
                  <a:lumMod val="75000"/>
                </a:schemeClr>
              </a:solidFill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26</a:t>
            </a:fld>
            <a:endParaRPr lang="en-I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42592" y="5480844"/>
            <a:ext cx="4258816" cy="3621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altLang="en-US" sz="2000" dirty="0" smtClean="0"/>
              <a:t>A PI/Bell member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00808"/>
            <a:ext cx="5055975" cy="280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20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Fuzzy Set </a:t>
            </a: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Calibri" pitchFamily="34" charset="0"/>
                <a:cs typeface="Calibri" pitchFamily="34" charset="0"/>
              </a:rPr>
              <a:t>Membership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 smtClean="0"/>
              <a:t>Generally we do not need the extra accuracy</a:t>
            </a:r>
          </a:p>
          <a:p>
            <a:pPr lvl="1"/>
            <a:r>
              <a:rPr lang="en-IE" altLang="en-US" dirty="0" smtClean="0"/>
              <a:t>These functions increase the time of computation. Therefore, in practice, most applications use linear fit functions.</a:t>
            </a:r>
          </a:p>
          <a:p>
            <a:pPr lvl="1"/>
            <a:r>
              <a:rPr lang="en-GB" altLang="en-US" dirty="0" smtClean="0"/>
              <a:t>But see later (ANN)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14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Logic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altLang="en-US" sz="2800" dirty="0" smtClean="0"/>
              <a:t>In 1965 </a:t>
            </a:r>
            <a:r>
              <a:rPr lang="en-IE" altLang="en-US" sz="2800" b="1" dirty="0" err="1" smtClean="0"/>
              <a:t>Lotfi</a:t>
            </a:r>
            <a:r>
              <a:rPr lang="en-IE" altLang="en-US" sz="2800" b="1" dirty="0" smtClean="0"/>
              <a:t> </a:t>
            </a:r>
            <a:r>
              <a:rPr lang="en-IE" altLang="en-US" sz="2800" b="1" dirty="0" err="1" smtClean="0"/>
              <a:t>Zadeh</a:t>
            </a:r>
            <a:r>
              <a:rPr lang="en-IE" altLang="en-US" sz="2800" dirty="0" smtClean="0"/>
              <a:t>, published his famous paper “Fuzzy sets”. </a:t>
            </a:r>
          </a:p>
          <a:p>
            <a:pPr>
              <a:lnSpc>
                <a:spcPct val="90000"/>
              </a:lnSpc>
            </a:pPr>
            <a:r>
              <a:rPr lang="en-IE" altLang="en-US" sz="2800" dirty="0" smtClean="0"/>
              <a:t>He extended earlier work on possibility theory into a formal system of mathematical logic, and introduced a new concept for applying natural language terms. </a:t>
            </a:r>
          </a:p>
          <a:p>
            <a:pPr>
              <a:lnSpc>
                <a:spcPct val="90000"/>
              </a:lnSpc>
            </a:pPr>
            <a:r>
              <a:rPr lang="en-IE" altLang="en-US" sz="2800" dirty="0" smtClean="0"/>
              <a:t>This new logic for representing and manipulating fuzzy terms was called </a:t>
            </a:r>
            <a:r>
              <a:rPr lang="en-IE" altLang="en-US" sz="2800" b="1" dirty="0" smtClean="0"/>
              <a:t>fuzzy logic</a:t>
            </a:r>
            <a:r>
              <a:rPr lang="en-IE" alt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IE" altLang="en-US" sz="2800" dirty="0" smtClean="0"/>
              <a:t>Fuzzy logic is a set of mathematical principles for </a:t>
            </a:r>
            <a:r>
              <a:rPr lang="en-IE" altLang="en-US" sz="2800" b="1" dirty="0" smtClean="0"/>
              <a:t>knowledge representation </a:t>
            </a:r>
            <a:r>
              <a:rPr lang="en-IE" altLang="en-US" sz="2800" dirty="0" smtClean="0"/>
              <a:t>based on degrees of membership.</a:t>
            </a:r>
          </a:p>
          <a:p>
            <a:pPr>
              <a:lnSpc>
                <a:spcPct val="90000"/>
              </a:lnSpc>
            </a:pPr>
            <a:endParaRPr lang="en-GB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77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Boolean </a:t>
            </a:r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Logic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 smtClean="0"/>
              <a:t>Standard Boolean Logic has only two states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True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False</a:t>
            </a:r>
          </a:p>
          <a:p>
            <a:pPr>
              <a:lnSpc>
                <a:spcPct val="90000"/>
              </a:lnSpc>
            </a:pPr>
            <a:r>
              <a:rPr lang="en-GB" altLang="en-US" sz="2800" dirty="0" smtClean="0"/>
              <a:t>This maps nicely to computers with binary logic gates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altLang="en-US" sz="2400" dirty="0" smtClean="0"/>
              <a:t>	0 - </a:t>
            </a:r>
            <a:r>
              <a:rPr lang="en-GB" altLang="en-US" sz="2400" dirty="0" smtClean="0"/>
              <a:t>Off</a:t>
            </a:r>
            <a:endParaRPr lang="en-GB" alt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GB" altLang="en-US" sz="2400" dirty="0" smtClean="0"/>
              <a:t>	</a:t>
            </a:r>
            <a:r>
              <a:rPr lang="en-GB" altLang="en-US" sz="2400" dirty="0" smtClean="0"/>
              <a:t>1 - On</a:t>
            </a:r>
            <a:endParaRPr lang="en-GB" altLang="en-US" sz="2400" dirty="0" smtClean="0"/>
          </a:p>
          <a:p>
            <a:pPr>
              <a:lnSpc>
                <a:spcPct val="90000"/>
              </a:lnSpc>
            </a:pPr>
            <a:r>
              <a:rPr lang="en-GB" altLang="en-US" sz="2800" dirty="0" smtClean="0"/>
              <a:t>But it is not how people think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We are not digital</a:t>
            </a:r>
          </a:p>
          <a:p>
            <a:pPr>
              <a:lnSpc>
                <a:spcPct val="90000"/>
              </a:lnSpc>
            </a:pPr>
            <a:r>
              <a:rPr lang="en-IE" altLang="en-US" sz="2800" dirty="0" smtClean="0"/>
              <a:t>Fuzzy logic reflects how people think. It attempts to model our sense of words, our decision making and our common sense. </a:t>
            </a:r>
            <a:endParaRPr lang="en-GB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778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5" descr="boolean-membership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916113"/>
            <a:ext cx="6877050" cy="403225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21129" y="6324426"/>
            <a:ext cx="587375" cy="488950"/>
          </a:xfrm>
        </p:spPr>
        <p:txBody>
          <a:bodyPr/>
          <a:lstStyle/>
          <a:p>
            <a:fld id="{A1F09A23-DA18-489E-AEBB-D239B3A209C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457200" y="346646"/>
            <a:ext cx="7067550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Boolean Logic</a:t>
            </a:r>
            <a:endParaRPr kumimoji="0" lang="en-GB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Logic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 smtClean="0"/>
              <a:t>People make smooth continuous distinctions between different states</a:t>
            </a:r>
          </a:p>
          <a:p>
            <a:r>
              <a:rPr lang="en-GB" altLang="en-US" sz="2800" dirty="0" smtClean="0"/>
              <a:t>We recognise an almost infinite number of states</a:t>
            </a:r>
          </a:p>
          <a:p>
            <a:pPr lvl="1"/>
            <a:r>
              <a:rPr lang="en-GB" altLang="en-US" sz="2400" dirty="0" smtClean="0"/>
              <a:t>I am cold / quite cold/ very cold / hellishly cold / f***</a:t>
            </a:r>
            <a:r>
              <a:rPr lang="en-GB" altLang="en-US" sz="2400" dirty="0" err="1" smtClean="0"/>
              <a:t>ing</a:t>
            </a:r>
            <a:r>
              <a:rPr lang="en-GB" altLang="en-US" sz="2400" dirty="0" smtClean="0"/>
              <a:t> freezing</a:t>
            </a:r>
          </a:p>
          <a:p>
            <a:r>
              <a:rPr lang="en-GB" altLang="en-US" sz="2800" dirty="0" smtClean="0"/>
              <a:t>In gaming we want our bots to appear “lifelike”</a:t>
            </a:r>
          </a:p>
          <a:p>
            <a:pPr lvl="1"/>
            <a:r>
              <a:rPr lang="en-GB" altLang="en-US" sz="2400" dirty="0" smtClean="0"/>
              <a:t>Analogue not digital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66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Logic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363272" cy="5000625"/>
          </a:xfrm>
        </p:spPr>
        <p:txBody>
          <a:bodyPr/>
          <a:lstStyle/>
          <a:p>
            <a:r>
              <a:rPr lang="en-GB" altLang="en-US" sz="2800" dirty="0" smtClean="0"/>
              <a:t>“Fuzzy logic is a way of presenting problems to a computer akin to the way humans perceive/solve them”</a:t>
            </a:r>
          </a:p>
          <a:p>
            <a:r>
              <a:rPr lang="en-GB" altLang="en-US" sz="2800" dirty="0" smtClean="0"/>
              <a:t>In fuzzy logic everything is a matter of degree</a:t>
            </a:r>
          </a:p>
          <a:p>
            <a:r>
              <a:rPr lang="en-GB" altLang="en-US" sz="2800" dirty="0" smtClean="0"/>
              <a:t>In the real world we use fuzzy logic to interpret rules that are used for:</a:t>
            </a:r>
          </a:p>
          <a:p>
            <a:pPr lvl="1"/>
            <a:r>
              <a:rPr lang="en-GB" altLang="en-US" sz="2400" dirty="0" smtClean="0"/>
              <a:t>Control</a:t>
            </a:r>
            <a:endParaRPr lang="en-GB" altLang="en-US" sz="2400" dirty="0"/>
          </a:p>
          <a:p>
            <a:pPr lvl="2"/>
            <a:r>
              <a:rPr lang="en-GB" altLang="en-US" sz="2000" dirty="0" smtClean="0"/>
              <a:t>Trains</a:t>
            </a:r>
          </a:p>
          <a:p>
            <a:pPr lvl="2"/>
            <a:r>
              <a:rPr lang="en-GB" altLang="en-US" sz="2000" dirty="0" smtClean="0"/>
              <a:t>Air conditioning</a:t>
            </a:r>
          </a:p>
          <a:p>
            <a:pPr lvl="2"/>
            <a:r>
              <a:rPr lang="en-GB" altLang="en-US" sz="2000" dirty="0" smtClean="0"/>
              <a:t>Heating systems</a:t>
            </a:r>
          </a:p>
          <a:p>
            <a:pPr lvl="2"/>
            <a:r>
              <a:rPr lang="en-GB" altLang="en-US" sz="2000" dirty="0" smtClean="0"/>
              <a:t>Robots</a:t>
            </a:r>
          </a:p>
          <a:p>
            <a:pPr lvl="2"/>
            <a:r>
              <a:rPr lang="en-GB" altLang="en-US" sz="2000" dirty="0" smtClean="0"/>
              <a:t>Video Games (motion control)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57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Logic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 smtClean="0"/>
              <a:t>Threat assessment</a:t>
            </a:r>
          </a:p>
          <a:p>
            <a:pPr lvl="2"/>
            <a:r>
              <a:rPr lang="en-GB" altLang="en-US" dirty="0" smtClean="0"/>
              <a:t>Enemy force considered on a threat scale</a:t>
            </a:r>
          </a:p>
          <a:p>
            <a:pPr lvl="3"/>
            <a:r>
              <a:rPr lang="en-GB" altLang="en-US" dirty="0" smtClean="0"/>
              <a:t>Allow defensive response to be more smooth and less predictable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 smtClean="0"/>
              <a:t>Classification</a:t>
            </a:r>
          </a:p>
          <a:p>
            <a:pPr lvl="2"/>
            <a:r>
              <a:rPr lang="en-GB" altLang="en-US" dirty="0" smtClean="0"/>
              <a:t>Ranking player and NPCs in terms of combat</a:t>
            </a:r>
          </a:p>
          <a:p>
            <a:pPr lvl="3"/>
            <a:r>
              <a:rPr lang="en-GB" altLang="en-US" dirty="0" smtClean="0"/>
              <a:t>Weighing up strength, weapon proficiency, number of kills, armour class etc.</a:t>
            </a:r>
            <a:endParaRPr lang="en-GB" altLang="en-US" dirty="0"/>
          </a:p>
          <a:p>
            <a:pPr lvl="2"/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48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Overview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There are three steps in fuzzy inference:</a:t>
            </a:r>
          </a:p>
          <a:p>
            <a:pPr marL="1366838" indent="-285750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err="1" smtClean="0"/>
              <a:t>Fuzzification</a:t>
            </a:r>
            <a:endParaRPr lang="en-GB" altLang="en-US" dirty="0" smtClean="0"/>
          </a:p>
          <a:p>
            <a:pPr marL="1766888" lvl="2">
              <a:lnSpc>
                <a:spcPct val="90000"/>
              </a:lnSpc>
            </a:pPr>
            <a:r>
              <a:rPr lang="en-GB" altLang="en-US" dirty="0" smtClean="0"/>
              <a:t>Crisp input </a:t>
            </a:r>
            <a:r>
              <a:rPr lang="en-GB" altLang="en-US" dirty="0" smtClean="0">
                <a:sym typeface="Wingdings" panose="05000000000000000000" pitchFamily="2" charset="2"/>
              </a:rPr>
              <a:t> Fuzzy Input</a:t>
            </a:r>
          </a:p>
          <a:p>
            <a:pPr marL="1366838" indent="-285750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smtClean="0"/>
              <a:t>Fuzzy Rule Application</a:t>
            </a:r>
          </a:p>
          <a:p>
            <a:pPr marL="1766888" lvl="2">
              <a:lnSpc>
                <a:spcPct val="90000"/>
              </a:lnSpc>
            </a:pPr>
            <a:r>
              <a:rPr lang="en-GB" altLang="en-US" dirty="0" smtClean="0"/>
              <a:t>Fuzzy input </a:t>
            </a:r>
            <a:r>
              <a:rPr lang="en-GB" altLang="en-US" dirty="0" smtClean="0">
                <a:sym typeface="Wingdings" panose="05000000000000000000" pitchFamily="2" charset="2"/>
              </a:rPr>
              <a:t> Fuzzy output</a:t>
            </a:r>
          </a:p>
          <a:p>
            <a:pPr marL="2174875" lvl="3" indent="-346075">
              <a:lnSpc>
                <a:spcPct val="90000"/>
              </a:lnSpc>
            </a:pPr>
            <a:r>
              <a:rPr lang="en-GB" altLang="en-US" sz="2400" dirty="0" smtClean="0"/>
              <a:t>Via fuzzy rules</a:t>
            </a:r>
          </a:p>
          <a:p>
            <a:pPr marL="1366838" indent="-285750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err="1" smtClean="0"/>
              <a:t>Defuzzification</a:t>
            </a:r>
            <a:endParaRPr lang="en-GB" altLang="en-US" dirty="0" smtClean="0"/>
          </a:p>
          <a:p>
            <a:pPr marL="1766888" lvl="2">
              <a:lnSpc>
                <a:spcPct val="90000"/>
              </a:lnSpc>
            </a:pPr>
            <a:r>
              <a:rPr lang="en-GB" altLang="en-US" dirty="0" smtClean="0"/>
              <a:t>Fuzzy output </a:t>
            </a:r>
            <a:r>
              <a:rPr lang="en-GB" altLang="en-US" dirty="0" smtClean="0">
                <a:sym typeface="Wingdings" panose="05000000000000000000" pitchFamily="2" charset="2"/>
              </a:rPr>
              <a:t> Crisp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6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11843</TotalTime>
  <Words>920</Words>
  <Application>Microsoft Office PowerPoint</Application>
  <PresentationFormat>On-screen Show (4:3)</PresentationFormat>
  <Paragraphs>187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Wingdings</vt:lpstr>
      <vt:lpstr>Custom Design</vt:lpstr>
      <vt:lpstr>1_Custom Design</vt:lpstr>
      <vt:lpstr>PowerPoint Presentation</vt:lpstr>
      <vt:lpstr>Fuzzy Logic</vt:lpstr>
      <vt:lpstr>Fuzzy Logic</vt:lpstr>
      <vt:lpstr>Boolean Logic</vt:lpstr>
      <vt:lpstr>PowerPoint Presentation</vt:lpstr>
      <vt:lpstr>Fuzzy Logic</vt:lpstr>
      <vt:lpstr>Fuzzy Logic</vt:lpstr>
      <vt:lpstr>Fuzzy Logic</vt:lpstr>
      <vt:lpstr>Overview</vt:lpstr>
      <vt:lpstr>Overview</vt:lpstr>
      <vt:lpstr>Overview</vt:lpstr>
      <vt:lpstr>PowerPoint Presentation</vt:lpstr>
      <vt:lpstr>Fuzzy Set Membership</vt:lpstr>
      <vt:lpstr>Fuzzy Set Membership</vt:lpstr>
      <vt:lpstr>PowerPoint Presentation</vt:lpstr>
      <vt:lpstr>Fuzzy Set Membership</vt:lpstr>
      <vt:lpstr>PowerPoint Presentation</vt:lpstr>
      <vt:lpstr>Fuzzy Set Membership</vt:lpstr>
      <vt:lpstr>Fuzzy Set Membership</vt:lpstr>
      <vt:lpstr>Fuzzy Set Membership</vt:lpstr>
      <vt:lpstr>Fuzzy Set Membership</vt:lpstr>
      <vt:lpstr>Fuzzy Set Membership</vt:lpstr>
      <vt:lpstr>Fuzzy Set Membership</vt:lpstr>
      <vt:lpstr>Fuzzy Set Membership</vt:lpstr>
      <vt:lpstr>Fuzzy Set Membership</vt:lpstr>
      <vt:lpstr>Fuzzy Set Membership</vt:lpstr>
      <vt:lpstr>Fuzzy Set Membership</vt:lpstr>
    </vt:vector>
  </TitlesOfParts>
  <Company>ModusLink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1247</cp:revision>
  <dcterms:created xsi:type="dcterms:W3CDTF">2007-05-08T17:20:09Z</dcterms:created>
  <dcterms:modified xsi:type="dcterms:W3CDTF">2020-03-02T13:47:56Z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