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7"/>
  </p:notesMasterIdLst>
  <p:sldIdLst>
    <p:sldId id="273" r:id="rId3"/>
    <p:sldId id="287" r:id="rId4"/>
    <p:sldId id="288" r:id="rId5"/>
    <p:sldId id="289" r:id="rId6"/>
    <p:sldId id="286" r:id="rId7"/>
    <p:sldId id="280" r:id="rId8"/>
    <p:sldId id="281" r:id="rId9"/>
    <p:sldId id="282" r:id="rId10"/>
    <p:sldId id="283" r:id="rId11"/>
    <p:sldId id="284" r:id="rId12"/>
    <p:sldId id="285" r:id="rId13"/>
    <p:sldId id="292" r:id="rId14"/>
    <p:sldId id="290" r:id="rId15"/>
    <p:sldId id="291" r:id="rId16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90" d="100"/>
          <a:sy n="90" d="100"/>
        </p:scale>
        <p:origin x="21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274320" algn="ctr" fontAlgn="auto">
              <a:spcAft>
                <a:spcPts val="0"/>
              </a:spcAft>
              <a:defRPr/>
            </a:pPr>
            <a:endParaRPr lang="en-GB" sz="2800" dirty="0" smtClean="0">
              <a:ea typeface="+mn-ea"/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defRPr/>
            </a:pPr>
            <a:endParaRPr lang="en-GB" sz="2800" dirty="0" smtClean="0">
              <a:cs typeface="Arial" charset="0"/>
            </a:endParaRPr>
          </a:p>
          <a:p>
            <a:pPr indent="-274320" algn="ctr" fontAlgn="auto">
              <a:spcAft>
                <a:spcPts val="0"/>
              </a:spcAft>
              <a:buNone/>
              <a:defRPr/>
            </a:pPr>
            <a:r>
              <a:rPr lang="en-GB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 pitchFamily="34" charset="0"/>
                <a:cs typeface="Calibri" pitchFamily="34" charset="0"/>
              </a:rPr>
              <a:t>Fuzzy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Defuzzification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>
                <a:solidFill>
                  <a:srgbClr val="FF0000"/>
                </a:solidFill>
                <a:sym typeface="Symbol" pitchFamily="18" charset="2"/>
              </a:rPr>
              <a:t>Blending</a:t>
            </a:r>
            <a:r>
              <a:rPr lang="en-GB" sz="2400" dirty="0">
                <a:sym typeface="Symbol" pitchFamily="18" charset="2"/>
              </a:rPr>
              <a:t> based on membership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ym typeface="Symbol" pitchFamily="18" charset="2"/>
              </a:rPr>
              <a:t>Use a singleton output function that converts into an action</a:t>
            </a:r>
          </a:p>
          <a:p>
            <a:pPr marL="354013" indent="-354013">
              <a:buNone/>
            </a:pPr>
            <a:r>
              <a:rPr lang="en-GB" sz="2400" dirty="0">
                <a:sym typeface="Symbol" pitchFamily="18" charset="2"/>
              </a:rPr>
              <a:t>	</a:t>
            </a:r>
            <a:r>
              <a:rPr lang="en-GB" sz="2400" dirty="0" smtClean="0">
                <a:sym typeface="Symbol" pitchFamily="18" charset="2"/>
              </a:rPr>
              <a:t>If </a:t>
            </a:r>
          </a:p>
          <a:p>
            <a:pPr marL="457200" lvl="1" indent="0">
              <a:buNone/>
            </a:pPr>
            <a:r>
              <a:rPr lang="en-GB" sz="2000" dirty="0" smtClean="0">
                <a:sym typeface="Symbol" pitchFamily="18" charset="2"/>
              </a:rPr>
              <a:t>	A fires with strength 0.6</a:t>
            </a:r>
          </a:p>
          <a:p>
            <a:pPr marL="457200" lvl="1" indent="0">
              <a:buNone/>
            </a:pPr>
            <a:r>
              <a:rPr lang="en-GB" sz="2000" dirty="0" smtClean="0">
                <a:sym typeface="Symbol" pitchFamily="18" charset="2"/>
              </a:rPr>
              <a:t>	B fires with strength 0.2</a:t>
            </a:r>
          </a:p>
          <a:p>
            <a:pPr marL="457200" lvl="1" indent="0">
              <a:buNone/>
            </a:pPr>
            <a:r>
              <a:rPr lang="en-GB" sz="2000" dirty="0" smtClean="0">
                <a:sym typeface="Symbol" pitchFamily="18" charset="2"/>
              </a:rPr>
              <a:t>	C fires with strength 0</a:t>
            </a:r>
          </a:p>
          <a:p>
            <a:pPr marL="354013" indent="-354013">
              <a:buNone/>
            </a:pPr>
            <a:r>
              <a:rPr lang="en-GB" sz="2400" dirty="0">
                <a:sym typeface="Symbol" pitchFamily="18" charset="2"/>
              </a:rPr>
              <a:t>	</a:t>
            </a:r>
            <a:r>
              <a:rPr lang="en-GB" sz="2400" dirty="0" smtClean="0">
                <a:sym typeface="Symbol" pitchFamily="18" charset="2"/>
              </a:rPr>
              <a:t>then</a:t>
            </a:r>
          </a:p>
          <a:p>
            <a:pPr marL="354013" indent="-354013">
              <a:buNone/>
            </a:pPr>
            <a:r>
              <a:rPr lang="en-GB" sz="2400" dirty="0">
                <a:sym typeface="Symbol" pitchFamily="18" charset="2"/>
              </a:rPr>
              <a:t>	</a:t>
            </a:r>
            <a:r>
              <a:rPr lang="en-GB" sz="2400" dirty="0" smtClean="0">
                <a:sym typeface="Symbol" pitchFamily="18" charset="2"/>
              </a:rPr>
              <a:t>	</a:t>
            </a:r>
            <a:r>
              <a:rPr lang="en-GB" sz="2000" dirty="0">
                <a:sym typeface="Symbol" pitchFamily="18" charset="2"/>
              </a:rPr>
              <a:t>Assign speeds to each </a:t>
            </a:r>
            <a:r>
              <a:rPr lang="en-GB" sz="2000" dirty="0" smtClean="0">
                <a:sym typeface="Symbol" pitchFamily="18" charset="2"/>
              </a:rPr>
              <a:t>action</a:t>
            </a:r>
          </a:p>
          <a:p>
            <a:pPr marL="354013" indent="-354013">
              <a:buNone/>
            </a:pPr>
            <a:r>
              <a:rPr lang="en-GB" sz="2000" dirty="0">
                <a:sym typeface="Symbol" pitchFamily="18" charset="2"/>
              </a:rPr>
              <a:t>	</a:t>
            </a:r>
            <a:r>
              <a:rPr lang="en-GB" sz="2000" dirty="0" smtClean="0">
                <a:sym typeface="Symbol" pitchFamily="18" charset="2"/>
              </a:rPr>
              <a:t>	Flee = -10</a:t>
            </a:r>
          </a:p>
          <a:p>
            <a:pPr marL="354013" indent="-354013">
              <a:buNone/>
            </a:pPr>
            <a:r>
              <a:rPr lang="en-GB" sz="2000" dirty="0">
                <a:sym typeface="Symbol" pitchFamily="18" charset="2"/>
              </a:rPr>
              <a:t>	</a:t>
            </a:r>
            <a:r>
              <a:rPr lang="en-GB" sz="2000" dirty="0" smtClean="0">
                <a:sym typeface="Symbol" pitchFamily="18" charset="2"/>
              </a:rPr>
              <a:t>	Stay = 1</a:t>
            </a:r>
          </a:p>
          <a:p>
            <a:pPr marL="354013" indent="-354013">
              <a:buNone/>
            </a:pPr>
            <a:r>
              <a:rPr lang="en-GB" sz="2000" dirty="0">
                <a:sym typeface="Symbol" pitchFamily="18" charset="2"/>
              </a:rPr>
              <a:t>	</a:t>
            </a:r>
            <a:r>
              <a:rPr lang="en-GB" sz="2000" dirty="0" smtClean="0">
                <a:sym typeface="Symbol" pitchFamily="18" charset="2"/>
              </a:rPr>
              <a:t>	Attack = +10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pic>
        <p:nvPicPr>
          <p:cNvPr id="5" name="Picture 2" descr="https://encrypted-tbn1.gstatic.com/images?q=tbn:ANd9GcTVtI5f3lOAcHenCRwiZIUE3rMUD2SW0vwZZUzlGGpdMpWkAeVFd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373216"/>
            <a:ext cx="4395619" cy="12961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4048" y="48691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	   B	       C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Defuzzification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>
                <a:sym typeface="Symbol" pitchFamily="18" charset="2"/>
              </a:rPr>
              <a:t>Output is the weighted average:</a:t>
            </a:r>
          </a:p>
          <a:p>
            <a:pPr>
              <a:buNone/>
            </a:pPr>
            <a:r>
              <a:rPr lang="en-GB" sz="2800" dirty="0" smtClean="0">
                <a:sym typeface="Symbol" pitchFamily="18" charset="2"/>
              </a:rPr>
              <a:t>	((0.6 * -10)+(0.2 * 1)+(0 * 10)) / (0.6 + 0.2 + 0)</a:t>
            </a:r>
          </a:p>
          <a:p>
            <a:pPr>
              <a:buNone/>
            </a:pPr>
            <a:r>
              <a:rPr lang="en-GB" sz="2800" dirty="0" smtClean="0">
                <a:sym typeface="Symbol" pitchFamily="18" charset="2"/>
              </a:rPr>
              <a:t>	</a:t>
            </a:r>
            <a:r>
              <a:rPr lang="en-GB" sz="2400" dirty="0" smtClean="0">
                <a:sym typeface="Symbol" pitchFamily="18" charset="2"/>
              </a:rPr>
              <a:t>= -7.25</a:t>
            </a:r>
          </a:p>
          <a:p>
            <a:r>
              <a:rPr lang="en-GB" sz="2800" dirty="0" smtClean="0">
                <a:sym typeface="Symbol" pitchFamily="18" charset="2"/>
              </a:rPr>
              <a:t>Output is speed of -7.25 </a:t>
            </a:r>
            <a:r>
              <a:rPr lang="en-GB" sz="2800" smtClean="0">
                <a:sym typeface="Symbol" pitchFamily="18" charset="2"/>
              </a:rPr>
              <a:t>== Flee-</a:t>
            </a:r>
            <a:r>
              <a:rPr lang="en-GB" sz="2800" dirty="0" err="1" smtClean="0">
                <a:sym typeface="Symbol" pitchFamily="18" charset="2"/>
              </a:rPr>
              <a:t>fastish</a:t>
            </a:r>
            <a:r>
              <a:rPr lang="en-GB" sz="2800" dirty="0" smtClean="0">
                <a:sym typeface="Symbol" pitchFamily="18" charset="2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  <p:pic>
        <p:nvPicPr>
          <p:cNvPr id="6" name="Picture 2" descr="https://encrypted-tbn1.gstatic.com/images?q=tbn:ANd9GcTVtI5f3lOAcHenCRwiZIUE3rMUD2SW0vwZZUzlGGpdMpWkAeVFd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373216"/>
            <a:ext cx="4395619" cy="12961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4048" y="48691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	   B	       C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Defuzzification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FF0000"/>
                </a:solidFill>
                <a:sym typeface="Symbol" pitchFamily="18" charset="2"/>
              </a:rPr>
              <a:t>Centre of Gravity </a:t>
            </a:r>
            <a:r>
              <a:rPr lang="en-GB" sz="2800" dirty="0" smtClean="0">
                <a:sym typeface="Symbol" pitchFamily="18" charset="2"/>
              </a:rPr>
              <a:t>(aka </a:t>
            </a:r>
            <a:r>
              <a:rPr lang="en-GB" sz="2800" b="1" dirty="0" smtClean="0">
                <a:sym typeface="Symbol" pitchFamily="18" charset="2"/>
              </a:rPr>
              <a:t>centroid</a:t>
            </a:r>
            <a:r>
              <a:rPr lang="en-GB" sz="2800" dirty="0" smtClean="0">
                <a:sym typeface="Symbol" pitchFamily="18" charset="2"/>
              </a:rPr>
              <a:t> of area)</a:t>
            </a:r>
          </a:p>
          <a:p>
            <a:r>
              <a:rPr lang="en-GB" sz="2800" dirty="0" smtClean="0">
                <a:sym typeface="Symbol" pitchFamily="18" charset="2"/>
              </a:rPr>
              <a:t>Makes use of all set membership values rather than just the largest</a:t>
            </a:r>
          </a:p>
          <a:p>
            <a:r>
              <a:rPr lang="en-GB" sz="2800" dirty="0" smtClean="0">
                <a:sym typeface="Symbol" pitchFamily="18" charset="2"/>
              </a:rPr>
              <a:t>Each membership function cropped at the membership value for its subset</a:t>
            </a:r>
          </a:p>
          <a:p>
            <a:r>
              <a:rPr lang="en-GB" sz="2800" dirty="0" smtClean="0">
                <a:sym typeface="Symbol" pitchFamily="18" charset="2"/>
              </a:rPr>
              <a:t>Centre of mass of the cropped regions is the output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653136"/>
            <a:ext cx="4381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Hedges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276225"/>
            <a:r>
              <a:rPr lang="en-IE" sz="2000" dirty="0" smtClean="0"/>
              <a:t>When communicating in a natural language, a form of mitigating device is commonly used to weaken or strengthen the impact of a statement.</a:t>
            </a:r>
          </a:p>
          <a:p>
            <a:pPr marL="539750" indent="-276225"/>
            <a:r>
              <a:rPr lang="en-IE" sz="2000" dirty="0" smtClean="0"/>
              <a:t>A linguistic variable may have a </a:t>
            </a:r>
            <a:r>
              <a:rPr lang="en-IE" sz="2000" b="1" dirty="0" smtClean="0"/>
              <a:t>fuzzy set qualifier</a:t>
            </a:r>
            <a:r>
              <a:rPr lang="en-IE" sz="2000" dirty="0" smtClean="0"/>
              <a:t> associated with it, called a </a:t>
            </a:r>
            <a:r>
              <a:rPr lang="en-IE" sz="2000" b="1" dirty="0" smtClean="0">
                <a:solidFill>
                  <a:srgbClr val="FF0000"/>
                </a:solidFill>
              </a:rPr>
              <a:t>hedge</a:t>
            </a:r>
            <a:r>
              <a:rPr lang="en-IE" sz="2000" dirty="0" smtClean="0"/>
              <a:t>.</a:t>
            </a:r>
          </a:p>
          <a:p>
            <a:pPr marL="539750" indent="-276225"/>
            <a:r>
              <a:rPr lang="en-IE" sz="2000" dirty="0" smtClean="0"/>
              <a:t>Hedges include adverbs such as very, somewhat, quite, more or less and slightly.</a:t>
            </a:r>
          </a:p>
          <a:p>
            <a:pPr marL="539750" indent="-276225"/>
            <a:endParaRPr lang="en-IE" sz="2000" dirty="0" smtClean="0"/>
          </a:p>
          <a:p>
            <a:pPr marL="539750" indent="-276225">
              <a:buNone/>
            </a:pPr>
            <a:r>
              <a:rPr lang="en-IE" sz="2000" dirty="0" smtClean="0"/>
              <a:t>		IF         	height is very tall</a:t>
            </a:r>
          </a:p>
          <a:p>
            <a:pPr marL="539750" indent="-276225">
              <a:buNone/>
            </a:pPr>
            <a:r>
              <a:rPr lang="en-IE" sz="2000" dirty="0" smtClean="0"/>
              <a:t>		THEN  	weight is very heavy</a:t>
            </a:r>
          </a:p>
          <a:p>
            <a:pPr marL="539750" indent="-276225">
              <a:buNone/>
            </a:pPr>
            <a:r>
              <a:rPr lang="en-IE" sz="2000" dirty="0" smtClean="0"/>
              <a:t>		</a:t>
            </a:r>
          </a:p>
          <a:p>
            <a:pPr marL="539750" indent="-276225">
              <a:buNone/>
            </a:pPr>
            <a:r>
              <a:rPr lang="en-IE" sz="2000" dirty="0" smtClean="0"/>
              <a:t>		IF	speed is very slow</a:t>
            </a:r>
          </a:p>
          <a:p>
            <a:pPr marL="539750" indent="-276225">
              <a:buNone/>
            </a:pPr>
            <a:r>
              <a:rPr lang="en-IE" sz="2000" dirty="0" smtClean="0"/>
              <a:t>		THEN  	</a:t>
            </a:r>
            <a:r>
              <a:rPr lang="en-IE" sz="2000" dirty="0" err="1" smtClean="0"/>
              <a:t>stopping_distance</a:t>
            </a:r>
            <a:r>
              <a:rPr lang="en-IE" sz="2000" dirty="0" smtClean="0"/>
              <a:t> is very short</a:t>
            </a:r>
          </a:p>
          <a:p>
            <a:pPr marL="539750" indent="-276225"/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Hedges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276225"/>
            <a:r>
              <a:rPr lang="en-IE" sz="2000" dirty="0" smtClean="0"/>
              <a:t>Hedges are terms that modify the shape of fuzzy sets.</a:t>
            </a:r>
          </a:p>
          <a:p>
            <a:pPr marL="539750" indent="-276225"/>
            <a:r>
              <a:rPr lang="en-IE" sz="2000" dirty="0" smtClean="0"/>
              <a:t>Referred to as concentration and dilation e.g. m(x)</a:t>
            </a:r>
            <a:r>
              <a:rPr lang="en-IE" sz="2000" baseline="30000" dirty="0" smtClean="0"/>
              <a:t>2</a:t>
            </a:r>
            <a:r>
              <a:rPr lang="en-IE" sz="2000" dirty="0" smtClean="0"/>
              <a:t> and m(x)</a:t>
            </a:r>
            <a:r>
              <a:rPr lang="en-IE" sz="2000" baseline="30000" dirty="0" smtClean="0"/>
              <a:t>1/2</a:t>
            </a:r>
          </a:p>
          <a:p>
            <a:pPr marL="539750" indent="-276225"/>
            <a:r>
              <a:rPr lang="en-IE" sz="2000" dirty="0" smtClean="0"/>
              <a:t>They are not necessary</a:t>
            </a:r>
          </a:p>
          <a:p>
            <a:pPr marL="539750" indent="-276225"/>
            <a:r>
              <a:rPr lang="en-IE" sz="2000" dirty="0" smtClean="0"/>
              <a:t>They generally result in a non-linear membership output value</a:t>
            </a:r>
          </a:p>
          <a:p>
            <a:pPr marL="0" indent="0">
              <a:buNone/>
            </a:pPr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  <p:pic>
        <p:nvPicPr>
          <p:cNvPr id="39938" name="Picture 2" descr="http://blog.peltarion.com/img/fuzz/fuzz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586" y="2636912"/>
            <a:ext cx="7639870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Rules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dirty="0" smtClean="0"/>
              <a:t>A fuzzy rule can be defined as a conditional statement in the form:</a:t>
            </a:r>
          </a:p>
          <a:p>
            <a:pPr>
              <a:buNone/>
            </a:pPr>
            <a:r>
              <a:rPr lang="en-IE" sz="2400" dirty="0" smtClean="0"/>
              <a:t>	IF		x is A</a:t>
            </a:r>
          </a:p>
          <a:p>
            <a:pPr>
              <a:buNone/>
            </a:pPr>
            <a:r>
              <a:rPr lang="en-IE" sz="2400" dirty="0" smtClean="0"/>
              <a:t>	THEN 	y is B</a:t>
            </a:r>
          </a:p>
          <a:p>
            <a:pPr marL="0" indent="0">
              <a:buNone/>
            </a:pPr>
            <a:r>
              <a:rPr lang="en-IE" sz="2400" dirty="0" smtClean="0"/>
              <a:t>where x and y are </a:t>
            </a:r>
            <a:r>
              <a:rPr lang="en-IE" sz="2400" b="1" dirty="0" smtClean="0"/>
              <a:t>linguistic variables</a:t>
            </a:r>
            <a:r>
              <a:rPr lang="en-IE" sz="2400" dirty="0" smtClean="0"/>
              <a:t>; and A and B are linguistic values determined by fuzzy sets </a:t>
            </a:r>
          </a:p>
          <a:p>
            <a:pPr marL="179388" indent="-179388"/>
            <a:endParaRPr lang="en-IE" sz="2400" dirty="0" smtClean="0"/>
          </a:p>
          <a:p>
            <a:pPr marL="179388" indent="-179388"/>
            <a:r>
              <a:rPr lang="en-IE" sz="2400" dirty="0" smtClean="0"/>
              <a:t>The range of possible values of a linguistic variable represents the </a:t>
            </a:r>
            <a:r>
              <a:rPr lang="en-IE" sz="2400" b="1" dirty="0" smtClean="0"/>
              <a:t>universe of discourse</a:t>
            </a:r>
            <a:r>
              <a:rPr lang="en-IE" sz="2400" dirty="0" smtClean="0"/>
              <a:t> of that variable.  </a:t>
            </a:r>
          </a:p>
          <a:p>
            <a:pPr marL="179388" indent="-179388"/>
            <a:r>
              <a:rPr lang="en-IE" sz="2400" dirty="0" smtClean="0"/>
              <a:t>For example, the universe of discourse of the linguistic variable speed </a:t>
            </a:r>
            <a:r>
              <a:rPr lang="en-IE" sz="2400" smtClean="0"/>
              <a:t>might be </a:t>
            </a:r>
            <a:r>
              <a:rPr lang="en-IE" sz="2400" dirty="0" smtClean="0"/>
              <a:t>the range between 0 and 220 km/h and may include such </a:t>
            </a:r>
            <a:r>
              <a:rPr lang="en-IE" sz="2400" b="1" dirty="0" smtClean="0"/>
              <a:t>fuzzy subsets</a:t>
            </a:r>
            <a:r>
              <a:rPr lang="en-IE" sz="2400" dirty="0" smtClean="0"/>
              <a:t> as very slow, slow, medium, fast, and very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Rules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b="1" dirty="0" smtClean="0"/>
              <a:t>The difference between classical and fuzzy rules:</a:t>
            </a:r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A classical IF-THEN rule uses binary logic:</a:t>
            </a:r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Rule: 1</a:t>
            </a:r>
          </a:p>
          <a:p>
            <a:pPr marL="720725" indent="-720725">
              <a:buNone/>
            </a:pPr>
            <a:r>
              <a:rPr lang="en-IE" sz="2000" dirty="0" smtClean="0"/>
              <a:t>IF	speed is &gt; 100</a:t>
            </a:r>
          </a:p>
          <a:p>
            <a:pPr marL="0" indent="0">
              <a:buNone/>
            </a:pPr>
            <a:r>
              <a:rPr lang="en-IE" sz="2000" dirty="0" smtClean="0"/>
              <a:t>THEN  </a:t>
            </a:r>
            <a:r>
              <a:rPr lang="en-IE" sz="2000" dirty="0" err="1" smtClean="0"/>
              <a:t>Min_stopping_Dist</a:t>
            </a:r>
            <a:r>
              <a:rPr lang="en-IE" sz="2000" dirty="0" smtClean="0"/>
              <a:t> = 300</a:t>
            </a:r>
          </a:p>
          <a:p>
            <a:pPr marL="0" indent="0">
              <a:buNone/>
            </a:pPr>
            <a:endParaRPr lang="en-IE" sz="2000" dirty="0" smtClean="0"/>
          </a:p>
          <a:p>
            <a:pPr marL="179388" indent="-179388"/>
            <a:r>
              <a:rPr lang="en-IE" sz="2000" dirty="0" smtClean="0"/>
              <a:t>The variable </a:t>
            </a:r>
            <a:r>
              <a:rPr lang="en-IE" sz="2000" b="1" dirty="0" smtClean="0"/>
              <a:t>speed</a:t>
            </a:r>
            <a:r>
              <a:rPr lang="en-IE" sz="2000" dirty="0" smtClean="0"/>
              <a:t> can have any numerical value between 0 and 220 km/h, and </a:t>
            </a:r>
            <a:r>
              <a:rPr lang="en-IE" sz="2000" b="1" dirty="0" err="1" smtClean="0"/>
              <a:t>stopping_distance</a:t>
            </a:r>
            <a:r>
              <a:rPr lang="en-IE" sz="2000" dirty="0" smtClean="0"/>
              <a:t> can take either value 300 or 40.  </a:t>
            </a:r>
          </a:p>
          <a:p>
            <a:pPr marL="179388" indent="-179388"/>
            <a:r>
              <a:rPr lang="en-IE" sz="2000" dirty="0" smtClean="0"/>
              <a:t>In other words, classical rules are expressed in the black-and-white language of Boolean logic. </a:t>
            </a:r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6016" y="2564904"/>
            <a:ext cx="4123184" cy="370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Rule: 2</a:t>
            </a:r>
          </a:p>
          <a:p>
            <a:pPr marL="628650" lvl="0" indent="-62865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IF	speed is &lt; 40</a:t>
            </a:r>
          </a:p>
          <a:p>
            <a:pPr lvl="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THEN </a:t>
            </a:r>
            <a:r>
              <a:rPr lang="en-IE" sz="2000" dirty="0" err="1" smtClean="0">
                <a:latin typeface="+mn-lt"/>
              </a:rPr>
              <a:t>Max_stopping_distance</a:t>
            </a:r>
            <a:r>
              <a:rPr lang="en-IE" sz="2000" dirty="0" smtClean="0">
                <a:latin typeface="+mn-lt"/>
              </a:rPr>
              <a:t> = 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Rules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/>
              <a:t>We can also represent the stopping distance rules in a fuzzy form:</a:t>
            </a:r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Rule: 1</a:t>
            </a:r>
          </a:p>
          <a:p>
            <a:pPr marL="0" indent="0">
              <a:buNone/>
            </a:pPr>
            <a:r>
              <a:rPr lang="en-IE" sz="2000" dirty="0" smtClean="0"/>
              <a:t>IF	speed is fast</a:t>
            </a:r>
          </a:p>
          <a:p>
            <a:pPr marL="0" indent="0">
              <a:buNone/>
            </a:pPr>
            <a:r>
              <a:rPr lang="en-IE" sz="2000" dirty="0" smtClean="0"/>
              <a:t>THEN  	</a:t>
            </a:r>
            <a:r>
              <a:rPr lang="en-IE" sz="2000" dirty="0" err="1" smtClean="0"/>
              <a:t>stopping_distance</a:t>
            </a:r>
            <a:r>
              <a:rPr lang="en-IE" sz="2000" dirty="0" smtClean="0"/>
              <a:t> is long</a:t>
            </a:r>
          </a:p>
          <a:p>
            <a:pPr marL="0" indent="0">
              <a:buNone/>
            </a:pPr>
            <a:endParaRPr lang="en-IE" sz="2000" dirty="0" smtClean="0"/>
          </a:p>
          <a:p>
            <a:pPr marL="179388" indent="-179388"/>
            <a:r>
              <a:rPr lang="en-IE" sz="2000" dirty="0" smtClean="0"/>
              <a:t>In fuzzy rules, the linguistic variable </a:t>
            </a:r>
            <a:r>
              <a:rPr lang="en-IE" sz="2000" b="1" dirty="0" smtClean="0"/>
              <a:t>speed</a:t>
            </a:r>
            <a:r>
              <a:rPr lang="en-IE" sz="2000" dirty="0" smtClean="0"/>
              <a:t> also has the range (the universe of discourse) between 0 and 220 km/h, but this range includes fuzzy </a:t>
            </a:r>
            <a:r>
              <a:rPr lang="en-IE" sz="2000" dirty="0" smtClean="0"/>
              <a:t>subsets</a:t>
            </a:r>
            <a:r>
              <a:rPr lang="en-IE" sz="2000" dirty="0" smtClean="0"/>
              <a:t>, such as </a:t>
            </a:r>
            <a:r>
              <a:rPr lang="en-IE" sz="2000" b="1" dirty="0" smtClean="0"/>
              <a:t>slow</a:t>
            </a:r>
            <a:r>
              <a:rPr lang="en-IE" sz="2000" dirty="0" smtClean="0"/>
              <a:t>, </a:t>
            </a:r>
            <a:r>
              <a:rPr lang="en-IE" sz="2000" b="1" dirty="0" smtClean="0"/>
              <a:t>medium</a:t>
            </a:r>
            <a:r>
              <a:rPr lang="en-IE" sz="2000" dirty="0" smtClean="0"/>
              <a:t> and </a:t>
            </a:r>
            <a:r>
              <a:rPr lang="en-IE" sz="2000" b="1" dirty="0" smtClean="0"/>
              <a:t>fast</a:t>
            </a:r>
            <a:r>
              <a:rPr lang="en-IE" sz="2000" dirty="0" smtClean="0"/>
              <a:t>.  </a:t>
            </a:r>
          </a:p>
          <a:p>
            <a:pPr marL="179388" indent="-179388"/>
            <a:r>
              <a:rPr lang="en-IE" sz="2000" dirty="0" smtClean="0"/>
              <a:t>The universe of discourse of the linguistic variable </a:t>
            </a:r>
            <a:r>
              <a:rPr lang="en-IE" sz="2000" b="1" dirty="0" err="1" smtClean="0"/>
              <a:t>stopping_distance</a:t>
            </a:r>
            <a:r>
              <a:rPr lang="en-IE" sz="2000" dirty="0" smtClean="0"/>
              <a:t> can be between 0 and 300m and may include such fuzzy </a:t>
            </a:r>
            <a:r>
              <a:rPr lang="en-IE" sz="2000" dirty="0" smtClean="0"/>
              <a:t>subsets </a:t>
            </a:r>
            <a:r>
              <a:rPr lang="en-IE" sz="2000" dirty="0" smtClean="0"/>
              <a:t>as </a:t>
            </a:r>
            <a:r>
              <a:rPr lang="en-IE" sz="2000" b="1" dirty="0" smtClean="0"/>
              <a:t>short</a:t>
            </a:r>
            <a:r>
              <a:rPr lang="en-IE" sz="2000" dirty="0" smtClean="0"/>
              <a:t>, </a:t>
            </a:r>
            <a:r>
              <a:rPr lang="en-IE" sz="2000" b="1" dirty="0" smtClean="0"/>
              <a:t>medium</a:t>
            </a:r>
            <a:r>
              <a:rPr lang="en-IE" sz="2000" dirty="0" smtClean="0"/>
              <a:t> and </a:t>
            </a:r>
            <a:r>
              <a:rPr lang="en-IE" sz="2000" b="1" dirty="0" smtClean="0"/>
              <a:t>long</a:t>
            </a:r>
            <a:r>
              <a:rPr lang="en-IE" sz="2000" dirty="0" smtClean="0"/>
              <a:t>.	</a:t>
            </a:r>
          </a:p>
          <a:p>
            <a:pPr marL="0" indent="0">
              <a:buNone/>
            </a:pPr>
            <a:endParaRPr lang="en-I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6016" y="1812751"/>
            <a:ext cx="4123184" cy="370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Rule: 2</a:t>
            </a:r>
          </a:p>
          <a:p>
            <a:pPr lvl="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IF	speed is slow</a:t>
            </a:r>
          </a:p>
          <a:p>
            <a:pPr lvl="0" eaLnBrk="0" hangingPunct="0">
              <a:spcBef>
                <a:spcPct val="20000"/>
              </a:spcBef>
            </a:pPr>
            <a:r>
              <a:rPr lang="en-IE" sz="2000" dirty="0" smtClean="0">
                <a:latin typeface="+mn-lt"/>
              </a:rPr>
              <a:t>THEN 	</a:t>
            </a:r>
            <a:r>
              <a:rPr lang="en-IE" sz="2000" dirty="0" err="1" smtClean="0">
                <a:latin typeface="+mn-lt"/>
              </a:rPr>
              <a:t>stopping_distance</a:t>
            </a:r>
            <a:r>
              <a:rPr lang="en-IE" sz="2000" dirty="0" smtClean="0">
                <a:latin typeface="+mn-lt"/>
              </a:rPr>
              <a:t> is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Rules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output of a fuzzy membership function is a number x</a:t>
            </a:r>
          </a:p>
          <a:p>
            <a:pPr lvl="1">
              <a:buNone/>
            </a:pPr>
            <a:r>
              <a:rPr lang="en-GB" sz="2400" dirty="0" smtClean="0"/>
              <a:t>	0 &lt;= x &lt;= 1</a:t>
            </a:r>
          </a:p>
          <a:p>
            <a:endParaRPr lang="en-GB" sz="2800" dirty="0" smtClean="0"/>
          </a:p>
          <a:p>
            <a:r>
              <a:rPr lang="en-GB" sz="2800" dirty="0" smtClean="0"/>
              <a:t>So how can we combine these outputs in rules?</a:t>
            </a:r>
          </a:p>
          <a:p>
            <a:pPr>
              <a:buNone/>
            </a:pPr>
            <a:r>
              <a:rPr lang="en-GB" sz="2800" dirty="0" smtClean="0"/>
              <a:t>	e.g. In Boolean logic</a:t>
            </a:r>
          </a:p>
          <a:p>
            <a:pPr>
              <a:buNone/>
            </a:pPr>
            <a:r>
              <a:rPr lang="en-GB" sz="2800" dirty="0" smtClean="0"/>
              <a:t>		A AND B = 1 </a:t>
            </a:r>
            <a:r>
              <a:rPr lang="en-GB" sz="2800" dirty="0" err="1" smtClean="0"/>
              <a:t>iff</a:t>
            </a:r>
            <a:endParaRPr lang="en-GB" sz="2800" dirty="0" smtClean="0"/>
          </a:p>
          <a:p>
            <a:pPr lvl="1">
              <a:buNone/>
            </a:pPr>
            <a:r>
              <a:rPr lang="en-GB" sz="2400" dirty="0" smtClean="0"/>
              <a:t>		A = 1 and B = 1</a:t>
            </a:r>
          </a:p>
          <a:p>
            <a:pPr lvl="1">
              <a:buNone/>
            </a:pPr>
            <a:r>
              <a:rPr lang="en-GB" sz="2400" dirty="0" smtClean="0"/>
              <a:t>		otherwise it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Fuzzy Set Logic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In fuzzy logic A and B can have any value between 0 and 1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Let m(x) be the fuzzy membership function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Conjunction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/>
              <a:t>	m(A </a:t>
            </a:r>
            <a:r>
              <a:rPr lang="en-GB" sz="2400" dirty="0" smtClean="0">
                <a:sym typeface="Symbol" pitchFamily="18" charset="2"/>
              </a:rPr>
              <a:t> B) = min( m(A), m(B) 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>
                <a:sym typeface="Symbol" pitchFamily="18" charset="2"/>
              </a:rPr>
              <a:t>	e.g. Height is short and weight is heavy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ym typeface="Symbol" pitchFamily="18" charset="2"/>
              </a:rPr>
              <a:t>Disjunction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>
                <a:sym typeface="Symbol" pitchFamily="18" charset="2"/>
              </a:rPr>
              <a:t>	</a:t>
            </a:r>
            <a:r>
              <a:rPr lang="en-GB" sz="2400" dirty="0">
                <a:sym typeface="Symbol" pitchFamily="18" charset="2"/>
              </a:rPr>
              <a:t>m</a:t>
            </a:r>
            <a:r>
              <a:rPr lang="en-GB" sz="2400" dirty="0" smtClean="0">
                <a:sym typeface="Symbol" pitchFamily="18" charset="2"/>
              </a:rPr>
              <a:t>(AB) = max( m(A), m(B) 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>
                <a:sym typeface="Symbol" pitchFamily="18" charset="2"/>
              </a:rPr>
              <a:t>	e.g. Height is short or weight is heavy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ym typeface="Symbol" pitchFamily="18" charset="2"/>
              </a:rPr>
              <a:t>Negation (the compliment)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>
                <a:sym typeface="Symbol" pitchFamily="18" charset="2"/>
              </a:rPr>
              <a:t>	m(not A) = 1 – m(A)</a:t>
            </a:r>
          </a:p>
          <a:p>
            <a:pPr>
              <a:lnSpc>
                <a:spcPct val="90000"/>
              </a:lnSpc>
            </a:pPr>
            <a:endParaRPr lang="en-GB" sz="2800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Fuzzy Set Logic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Symbol" pitchFamily="18" charset="2"/>
              </a:rPr>
              <a:t>Other rules are also possible but the above are easy to calculate</a:t>
            </a:r>
          </a:p>
          <a:p>
            <a:pPr>
              <a:buNone/>
            </a:pPr>
            <a:r>
              <a:rPr lang="en-GB" dirty="0" smtClean="0">
                <a:sym typeface="Symbol" pitchFamily="18" charset="2"/>
              </a:rPr>
              <a:t>	e.g.</a:t>
            </a:r>
          </a:p>
          <a:p>
            <a:pPr>
              <a:buNone/>
            </a:pPr>
            <a:r>
              <a:rPr lang="en-GB" dirty="0" smtClean="0">
                <a:sym typeface="Symbol" pitchFamily="18" charset="2"/>
              </a:rPr>
              <a:t>		m(A XOR B) = min(m(A), 1 - m(B))</a:t>
            </a:r>
          </a:p>
          <a:p>
            <a:pPr>
              <a:buNone/>
            </a:pPr>
            <a:r>
              <a:rPr lang="en-GB" dirty="0" smtClean="0">
                <a:sym typeface="Symbol" pitchFamily="18" charset="2"/>
              </a:rPr>
              <a:t>		also</a:t>
            </a:r>
          </a:p>
          <a:p>
            <a:pPr>
              <a:buNone/>
            </a:pPr>
            <a:r>
              <a:rPr lang="en-GB" dirty="0">
                <a:sym typeface="Symbol" pitchFamily="18" charset="2"/>
              </a:rPr>
              <a:t>	</a:t>
            </a:r>
            <a:r>
              <a:rPr lang="en-GB" dirty="0" smtClean="0">
                <a:sym typeface="Symbol" pitchFamily="18" charset="2"/>
              </a:rPr>
              <a:t>	m(A </a:t>
            </a:r>
            <a:r>
              <a:rPr lang="en-GB" dirty="0">
                <a:sym typeface="Symbol" pitchFamily="18" charset="2"/>
              </a:rPr>
              <a:t>XOR B) = </a:t>
            </a:r>
            <a:r>
              <a:rPr lang="en-GB" dirty="0" smtClean="0">
                <a:sym typeface="Symbol" pitchFamily="18" charset="2"/>
              </a:rPr>
              <a:t>min(1 - m(A</a:t>
            </a:r>
            <a:r>
              <a:rPr lang="en-GB" dirty="0">
                <a:sym typeface="Symbol" pitchFamily="18" charset="2"/>
              </a:rPr>
              <a:t>), </a:t>
            </a:r>
            <a:r>
              <a:rPr lang="en-GB" dirty="0" smtClean="0">
                <a:sym typeface="Symbol" pitchFamily="18" charset="2"/>
              </a:rPr>
              <a:t>m(B</a:t>
            </a:r>
            <a:r>
              <a:rPr lang="en-GB" dirty="0">
                <a:sym typeface="Symbol" pitchFamily="18" charset="2"/>
              </a:rPr>
              <a:t>))</a:t>
            </a:r>
            <a:endParaRPr lang="en-GB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Defuzzification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Symbol" pitchFamily="18" charset="2"/>
              </a:rPr>
              <a:t>In a </a:t>
            </a:r>
            <a:r>
              <a:rPr lang="en-GB" b="1" dirty="0" smtClean="0">
                <a:sym typeface="Symbol" pitchFamily="18" charset="2"/>
              </a:rPr>
              <a:t>Boolean</a:t>
            </a:r>
            <a:r>
              <a:rPr lang="en-GB" dirty="0" smtClean="0">
                <a:sym typeface="Symbol" pitchFamily="18" charset="2"/>
              </a:rPr>
              <a:t> rule: output is either 1 or 0</a:t>
            </a:r>
          </a:p>
          <a:p>
            <a:pPr lvl="1"/>
            <a:r>
              <a:rPr lang="en-GB" dirty="0" smtClean="0">
                <a:sym typeface="Symbol" pitchFamily="18" charset="2"/>
              </a:rPr>
              <a:t>If (A OR B) then C</a:t>
            </a:r>
          </a:p>
          <a:p>
            <a:pPr lvl="2"/>
            <a:r>
              <a:rPr lang="en-GB" dirty="0" smtClean="0">
                <a:sym typeface="Symbol" pitchFamily="18" charset="2"/>
              </a:rPr>
              <a:t>If A OR B evaluates to 1 then do action C</a:t>
            </a:r>
          </a:p>
          <a:p>
            <a:pPr lvl="2"/>
            <a:r>
              <a:rPr lang="en-GB" dirty="0" smtClean="0">
                <a:sym typeface="Symbol" pitchFamily="18" charset="2"/>
              </a:rPr>
              <a:t>Otherwise do NOT do action C</a:t>
            </a:r>
          </a:p>
          <a:p>
            <a:endParaRPr lang="en-GB" dirty="0" smtClean="0">
              <a:sym typeface="Symbol" pitchFamily="18" charset="2"/>
            </a:endParaRPr>
          </a:p>
          <a:p>
            <a:r>
              <a:rPr lang="en-GB" dirty="0" smtClean="0">
                <a:sym typeface="Symbol" pitchFamily="18" charset="2"/>
              </a:rPr>
              <a:t>In </a:t>
            </a:r>
            <a:r>
              <a:rPr lang="en-GB" b="1" dirty="0">
                <a:sym typeface="Symbol" pitchFamily="18" charset="2"/>
              </a:rPr>
              <a:t>F</a:t>
            </a:r>
            <a:r>
              <a:rPr lang="en-GB" b="1" dirty="0" smtClean="0">
                <a:sym typeface="Symbol" pitchFamily="18" charset="2"/>
              </a:rPr>
              <a:t>uzzy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logic output </a:t>
            </a:r>
            <a:r>
              <a:rPr lang="en-GB" dirty="0" smtClean="0">
                <a:sym typeface="Symbol" pitchFamily="18" charset="2"/>
              </a:rPr>
              <a:t>can </a:t>
            </a:r>
            <a:r>
              <a:rPr lang="en-GB" dirty="0" smtClean="0">
                <a:sym typeface="Symbol" pitchFamily="18" charset="2"/>
              </a:rPr>
              <a:t>be between 0 and 1</a:t>
            </a:r>
          </a:p>
          <a:p>
            <a:pPr lvl="1"/>
            <a:r>
              <a:rPr lang="en-GB" dirty="0" smtClean="0">
                <a:sym typeface="Symbol" pitchFamily="18" charset="2"/>
              </a:rPr>
              <a:t>But when do we do C?</a:t>
            </a:r>
          </a:p>
          <a:p>
            <a:pPr lvl="1"/>
            <a:r>
              <a:rPr lang="en-GB" dirty="0" smtClean="0">
                <a:sym typeface="Symbol" pitchFamily="18" charset="2"/>
              </a:rPr>
              <a:t>There are a number of </a:t>
            </a:r>
            <a:r>
              <a:rPr lang="en-GB" dirty="0" smtClean="0">
                <a:sym typeface="Symbol" pitchFamily="18" charset="2"/>
              </a:rPr>
              <a:t>approaches…</a:t>
            </a:r>
            <a:endParaRPr lang="en-GB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  <a:sym typeface="Symbol" pitchFamily="18" charset="2"/>
              </a:rPr>
              <a:t>Defuzzification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>
                <a:sym typeface="Symbol" pitchFamily="18" charset="2"/>
              </a:rPr>
              <a:t>Evaluate all rules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ym typeface="Symbol" pitchFamily="18" charset="2"/>
              </a:rPr>
              <a:t>Fire the rule with the </a:t>
            </a:r>
            <a:r>
              <a:rPr lang="en-GB" sz="2800" dirty="0" smtClean="0">
                <a:solidFill>
                  <a:srgbClr val="FF0000"/>
                </a:solidFill>
                <a:sym typeface="Symbol" pitchFamily="18" charset="2"/>
              </a:rPr>
              <a:t>highest activation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ym typeface="Symbol" pitchFamily="18" charset="2"/>
              </a:rPr>
              <a:t>This is the easiest to do!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>
                <a:sym typeface="Symbol" pitchFamily="18" charset="2"/>
              </a:rPr>
              <a:t>e.g. Assume we have three rules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>
                <a:sym typeface="Symbol" pitchFamily="18" charset="2"/>
              </a:rPr>
              <a:t>One with action flee (A)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>
                <a:sym typeface="Symbol" pitchFamily="18" charset="2"/>
              </a:rPr>
              <a:t>One with action do nothing (B)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>
                <a:sym typeface="Symbol" pitchFamily="18" charset="2"/>
              </a:rPr>
              <a:t>One with action attack (C)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sz="2000" dirty="0" smtClean="0">
                <a:sym typeface="Symbol" pitchFamily="18" charset="2"/>
              </a:rPr>
              <a:t>Feed our variable into the </a:t>
            </a:r>
            <a:r>
              <a:rPr lang="en-GB" sz="2000" smtClean="0">
                <a:sym typeface="Symbol" pitchFamily="18" charset="2"/>
              </a:rPr>
              <a:t>membership </a:t>
            </a:r>
            <a:r>
              <a:rPr lang="en-GB" sz="2000" smtClean="0">
                <a:sym typeface="Symbol" pitchFamily="18" charset="2"/>
              </a:rPr>
              <a:t>functions </a:t>
            </a:r>
            <a:r>
              <a:rPr lang="en-GB" sz="2000" dirty="0" smtClean="0">
                <a:sym typeface="Symbol" pitchFamily="18" charset="2"/>
              </a:rPr>
              <a:t>and pick the highest subset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pic>
        <p:nvPicPr>
          <p:cNvPr id="7170" name="Picture 2" descr="https://encrypted-tbn1.gstatic.com/images?q=tbn:ANd9GcTVtI5f3lOAcHenCRwiZIUE3rMUD2SW0vwZZUzlGGpdMpWkAeVFd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373216"/>
            <a:ext cx="4395619" cy="12961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4048" y="48691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	   B	       C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12983</TotalTime>
  <Words>422</Words>
  <Application>Microsoft Office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Custom Design</vt:lpstr>
      <vt:lpstr>1_Custom Design</vt:lpstr>
      <vt:lpstr>PowerPoint Presentation</vt:lpstr>
      <vt:lpstr>Fuzzy Rules</vt:lpstr>
      <vt:lpstr>Fuzzy Rules</vt:lpstr>
      <vt:lpstr>Fuzzy Rules</vt:lpstr>
      <vt:lpstr>Fuzzy Rules</vt:lpstr>
      <vt:lpstr>Fuzzy Set Logic</vt:lpstr>
      <vt:lpstr>Fuzzy Set Logic</vt:lpstr>
      <vt:lpstr>Defuzzification</vt:lpstr>
      <vt:lpstr>Defuzzification</vt:lpstr>
      <vt:lpstr>Defuzzification</vt:lpstr>
      <vt:lpstr>Defuzzification</vt:lpstr>
      <vt:lpstr>Defuzzification</vt:lpstr>
      <vt:lpstr>Hedges</vt:lpstr>
      <vt:lpstr>Hedges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1300</cp:revision>
  <dcterms:created xsi:type="dcterms:W3CDTF">2007-05-08T17:20:09Z</dcterms:created>
  <dcterms:modified xsi:type="dcterms:W3CDTF">2020-03-05T09:05:17Z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