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20"/>
  </p:notesMasterIdLst>
  <p:sldIdLst>
    <p:sldId id="280" r:id="rId3"/>
    <p:sldId id="296" r:id="rId4"/>
    <p:sldId id="295" r:id="rId5"/>
    <p:sldId id="281" r:id="rId6"/>
    <p:sldId id="297" r:id="rId7"/>
    <p:sldId id="282" r:id="rId8"/>
    <p:sldId id="287" r:id="rId9"/>
    <p:sldId id="284" r:id="rId10"/>
    <p:sldId id="285" r:id="rId11"/>
    <p:sldId id="286" r:id="rId12"/>
    <p:sldId id="288" r:id="rId13"/>
    <p:sldId id="291" r:id="rId14"/>
    <p:sldId id="289" r:id="rId15"/>
    <p:sldId id="290" r:id="rId16"/>
    <p:sldId id="292" r:id="rId17"/>
    <p:sldId id="293" r:id="rId18"/>
    <p:sldId id="294" r:id="rId19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80571" autoAdjust="0"/>
  </p:normalViewPr>
  <p:slideViewPr>
    <p:cSldViewPr>
      <p:cViewPr varScale="1">
        <p:scale>
          <a:sx n="90" d="100"/>
          <a:sy n="90" d="100"/>
        </p:scale>
        <p:origin x="16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Example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Real Time </a:t>
            </a:r>
            <a:r>
              <a:rPr lang="en-GB" dirty="0" smtClean="0"/>
              <a:t>Strategy game</a:t>
            </a:r>
            <a:endParaRPr lang="en-GB" dirty="0" smtClean="0"/>
          </a:p>
          <a:p>
            <a:pPr>
              <a:buFont typeface="Wingdings" pitchFamily="2" charset="2"/>
              <a:buNone/>
            </a:pPr>
            <a:endParaRPr lang="en-GB" dirty="0" smtClean="0"/>
          </a:p>
          <a:p>
            <a:r>
              <a:rPr lang="en-GB" dirty="0" smtClean="0"/>
              <a:t>Given an advancing enemy </a:t>
            </a:r>
            <a:r>
              <a:rPr lang="en-GB" dirty="0" smtClean="0"/>
              <a:t>force of </a:t>
            </a:r>
            <a:r>
              <a:rPr lang="en-GB" dirty="0" smtClean="0"/>
              <a:t>a certain size, </a:t>
            </a:r>
            <a:r>
              <a:rPr lang="en-GB" dirty="0" smtClean="0"/>
              <a:t>at a given </a:t>
            </a:r>
            <a:r>
              <a:rPr lang="en-GB" dirty="0" smtClean="0"/>
              <a:t>distance away, </a:t>
            </a:r>
            <a:r>
              <a:rPr lang="en-GB" dirty="0" smtClean="0"/>
              <a:t>how many troops do we deploy to meet the </a:t>
            </a:r>
            <a:r>
              <a:rPr lang="en-GB" dirty="0" smtClean="0"/>
              <a:t>impending threat</a:t>
            </a:r>
            <a:r>
              <a:rPr lang="en-GB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err="1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Defuzzification</a:t>
            </a:r>
            <a:endParaRPr lang="en-GB" altLang="en-US" sz="3600" b="1" dirty="0" smtClean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r>
              <a:rPr lang="en-GB" sz="2400" dirty="0" smtClean="0"/>
              <a:t>We get the following degrees of membership:</a:t>
            </a:r>
          </a:p>
          <a:p>
            <a:pPr lvl="1"/>
            <a:r>
              <a:rPr lang="en-GB" sz="2000" dirty="0" smtClean="0"/>
              <a:t>Low = 0.73</a:t>
            </a:r>
          </a:p>
          <a:p>
            <a:pPr lvl="1"/>
            <a:r>
              <a:rPr lang="en-GB" sz="2000" dirty="0" smtClean="0"/>
              <a:t>Medium = 0.17</a:t>
            </a:r>
          </a:p>
          <a:p>
            <a:pPr lvl="1"/>
            <a:r>
              <a:rPr lang="en-GB" sz="2000" dirty="0" smtClean="0"/>
              <a:t>High = 0.17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Assuming the following singleton output  values:</a:t>
            </a:r>
          </a:p>
          <a:p>
            <a:pPr lvl="1"/>
            <a:r>
              <a:rPr lang="en-GB" sz="2000" dirty="0" err="1" smtClean="0"/>
              <a:t>LowNum</a:t>
            </a:r>
            <a:r>
              <a:rPr lang="en-GB" sz="2000" dirty="0" smtClean="0"/>
              <a:t> = 10 units, </a:t>
            </a:r>
            <a:r>
              <a:rPr lang="en-GB" sz="2000" dirty="0" err="1" smtClean="0"/>
              <a:t>MediumNum</a:t>
            </a:r>
            <a:r>
              <a:rPr lang="en-GB" sz="2000" dirty="0" smtClean="0"/>
              <a:t> = 30 units, </a:t>
            </a:r>
            <a:r>
              <a:rPr lang="en-GB" sz="2000" dirty="0" err="1" smtClean="0"/>
              <a:t>HighNum</a:t>
            </a:r>
            <a:r>
              <a:rPr lang="en-GB" sz="2000" dirty="0" smtClean="0"/>
              <a:t> = 50 units</a:t>
            </a:r>
          </a:p>
          <a:p>
            <a:endParaRPr lang="en-GB" sz="2400" dirty="0" smtClean="0"/>
          </a:p>
          <a:p>
            <a:r>
              <a:rPr lang="en-GB" sz="2400" dirty="0" smtClean="0"/>
              <a:t>Deployment is then:</a:t>
            </a:r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sz="2000" dirty="0" smtClean="0"/>
              <a:t>(0.73 * </a:t>
            </a:r>
            <a:r>
              <a:rPr lang="en-GB" sz="2000" dirty="0" err="1" smtClean="0"/>
              <a:t>LowNum</a:t>
            </a:r>
            <a:r>
              <a:rPr lang="en-GB" sz="2000" dirty="0" smtClean="0"/>
              <a:t> + 0.17 * </a:t>
            </a:r>
            <a:r>
              <a:rPr lang="en-GB" sz="2000" dirty="0" err="1" smtClean="0"/>
              <a:t>MediumNum</a:t>
            </a:r>
            <a:r>
              <a:rPr lang="en-GB" sz="2000" dirty="0" smtClean="0"/>
              <a:t> + 0.17 * </a:t>
            </a:r>
            <a:r>
              <a:rPr lang="en-GB" sz="2000" dirty="0" err="1" smtClean="0"/>
              <a:t>HignNum</a:t>
            </a:r>
            <a:r>
              <a:rPr lang="en-GB" sz="2000" dirty="0" smtClean="0"/>
              <a:t>) / (0.73 + 0.17 + 0.17)</a:t>
            </a:r>
          </a:p>
          <a:p>
            <a:pPr lvl="1">
              <a:buNone/>
            </a:pPr>
            <a:r>
              <a:rPr lang="en-US" sz="2000" dirty="0" smtClean="0"/>
              <a:t>= </a:t>
            </a:r>
            <a:r>
              <a:rPr lang="en-GB" sz="2000" dirty="0" smtClean="0"/>
              <a:t>(0.73 * 10 + 0.17 * 30 + 0.17 * 50) / (0.73 + 0.17 + 0.17)</a:t>
            </a:r>
          </a:p>
          <a:p>
            <a:pPr lvl="1">
              <a:buNone/>
            </a:pPr>
            <a:r>
              <a:rPr lang="en-GB" sz="2000" dirty="0" smtClean="0"/>
              <a:t>= 19.5</a:t>
            </a:r>
          </a:p>
          <a:p>
            <a:pPr lvl="1">
              <a:buNone/>
            </a:pPr>
            <a:r>
              <a:rPr lang="en-GB" sz="2000" dirty="0" smtClean="0"/>
              <a:t>~ 20</a:t>
            </a:r>
          </a:p>
          <a:p>
            <a:pPr lvl="1">
              <a:buNone/>
            </a:pPr>
            <a:r>
              <a:rPr lang="en-US" sz="2000" dirty="0" smtClean="0"/>
              <a:t>						</a:t>
            </a:r>
            <a:r>
              <a:rPr lang="en-US" sz="2000" smtClean="0"/>
              <a:t>or </a:t>
            </a:r>
            <a:r>
              <a:rPr lang="en-US" sz="2000" smtClean="0"/>
              <a:t>one?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pic>
        <p:nvPicPr>
          <p:cNvPr id="1026" name="Picture 2" descr="http://www.shayneparkinson.com/wp-content/uploads/2009/11/ToySoldi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805264"/>
            <a:ext cx="1602526" cy="911399"/>
          </a:xfrm>
          <a:prstGeom prst="rect">
            <a:avLst/>
          </a:prstGeom>
          <a:noFill/>
        </p:spPr>
      </p:pic>
      <p:pic>
        <p:nvPicPr>
          <p:cNvPr id="1028" name="Picture 4" descr="https://actionfig.files.wordpress.com/2011/09/rscn366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5589240"/>
            <a:ext cx="794624" cy="1059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 smtClean="0"/>
              <a:t>Decide on membership functions and code:</a:t>
            </a:r>
          </a:p>
          <a:p>
            <a:pPr>
              <a:buNone/>
            </a:pPr>
            <a:r>
              <a:rPr lang="en-IE" sz="2400" dirty="0" smtClean="0"/>
              <a:t>e.g.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FuzzyGrade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(double value, double x0, double x1)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double x = value</a:t>
            </a:r>
          </a:p>
          <a:p>
            <a:pPr>
              <a:buNone/>
            </a:pPr>
            <a:endParaRPr lang="en-I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if (x &lt;= x0)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0;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if (x &gt; x1)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1;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( (x-x0) / (x1-x0)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return result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564904"/>
            <a:ext cx="3006371" cy="1964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>
              <a:buNone/>
            </a:pPr>
            <a:r>
              <a:rPr lang="en-IE" sz="2400" dirty="0" smtClean="0"/>
              <a:t>e.g.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FuzzyTriangle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(double value, double x0, double x1, double x2)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double x = value</a:t>
            </a:r>
          </a:p>
          <a:p>
            <a:pPr>
              <a:buNone/>
            </a:pPr>
            <a:endParaRPr lang="en-I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if ((x &lt;= x0) || (x &gt;= x2))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0;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if (x == x1)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1;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if ( (x &gt; x0) &amp;&amp; (x &lt; x1)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( (x-x0) / (x1-x0)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( (x2-x) / (x2-x1)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return result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  <p:pic>
        <p:nvPicPr>
          <p:cNvPr id="7" name="Picture 5" descr="fuzzy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92"/>
          <a:stretch/>
        </p:blipFill>
        <p:spPr bwMode="auto">
          <a:xfrm>
            <a:off x="5179706" y="2211093"/>
            <a:ext cx="3352734" cy="287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>
              <a:buNone/>
            </a:pPr>
            <a:r>
              <a:rPr lang="en-IE" sz="2400" dirty="0" smtClean="0"/>
              <a:t>e.g.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FuzzyTrapezoid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(double value, double x0, double x1, double x2, double x3)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double x = value</a:t>
            </a:r>
          </a:p>
          <a:p>
            <a:pPr>
              <a:buNone/>
            </a:pPr>
            <a:endParaRPr lang="en-I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if ((x &lt;= x0) || (x &gt;= x3))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0;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if ( (x &gt;= x1) &amp;&amp; (x &lt;= x2)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1;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if ( (x &gt; x0) &amp;&amp; (x &lt; x1)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( (x-x0) / (x1-x0)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result = ( (x3-x) / (x3-x2) )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return result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698461"/>
            <a:ext cx="3011376" cy="2248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>
              <a:buNone/>
            </a:pPr>
            <a:r>
              <a:rPr lang="en-IE" sz="2400" dirty="0" smtClean="0"/>
              <a:t>Implement Fuzzy logical operators:</a:t>
            </a: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FuzzyAND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(double A, double B)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	return MIN(A, B);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FuzzyOR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(double A, double B)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	return MAX(A, B);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FuzzyNOT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(double A)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	return 1.0 - A;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>
              <a:buNone/>
            </a:pPr>
            <a:r>
              <a:rPr lang="en-IE" sz="2400" dirty="0" smtClean="0"/>
              <a:t>For our threat assessment: </a:t>
            </a:r>
          </a:p>
          <a:p>
            <a:pPr>
              <a:buNone/>
            </a:pPr>
            <a:r>
              <a:rPr lang="en-IE" sz="2400" dirty="0" smtClean="0"/>
              <a:t>	- Enemy force of 8 troops (units)</a:t>
            </a: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mTiny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FuzzyTriangle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(8, -10, 0, 10);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mSmall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FuzzyTrapezoid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(8, 2.5, 10, 15, 20);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mModerate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FuzzyTrapezoid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(8, 15, 20, 25, 30);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mLarge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FuzzyGrade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(8, 25, 30);</a:t>
            </a: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600" dirty="0" smtClean="0"/>
              <a:t>	</a:t>
            </a:r>
            <a:r>
              <a:rPr lang="en-IE" sz="2400" dirty="0" smtClean="0"/>
              <a:t>- Enemy force at a range of 25 (units)</a:t>
            </a:r>
          </a:p>
          <a:p>
            <a:pPr>
              <a:buNone/>
            </a:pPr>
            <a:endParaRPr lang="en-IE" sz="1600" dirty="0" smtClean="0"/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mClose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FuzzyTriangle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(25, -30, 0, 30);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FuzzyTrapezoid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(25, 10, 30, 50, 70);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mFar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FuzzyGrade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(25, 50, 70);</a:t>
            </a: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15</a:t>
            </a:fld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44208" y="3284984"/>
          <a:ext cx="2520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Fuzzy Set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Degree of Membership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Close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0.17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Medium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0.75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Far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0.0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Tiny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0.2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Small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0.73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Moderate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0.0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00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Large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0.0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>
              <a:buNone/>
            </a:pPr>
            <a:r>
              <a:rPr lang="en-IE" sz="2400" dirty="0" smtClean="0"/>
              <a:t>Recall our rule matrix:</a:t>
            </a:r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r>
              <a:rPr lang="en-IE" sz="2400" dirty="0" smtClean="0"/>
              <a:t>So now we can do:</a:t>
            </a:r>
          </a:p>
          <a:p>
            <a:pPr>
              <a:buNone/>
            </a:pP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mLow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FuzzyOR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FuzzyAND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mTiny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FuzzyAND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mSmall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>
              <a:buNone/>
            </a:pP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FuzzyAND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mClose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mTiny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mHigh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FuzzyAND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mClose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FuzzyNOT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=&gt;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mLow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0.73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0.17</a:t>
            </a:r>
          </a:p>
          <a:p>
            <a:pPr>
              <a:buNone/>
            </a:pP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mHigh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= 0.17</a:t>
            </a: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16</a:t>
            </a:fld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24744"/>
            <a:ext cx="3970040" cy="215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5538"/>
            <a:ext cx="8784976" cy="5000625"/>
          </a:xfrm>
        </p:spPr>
        <p:txBody>
          <a:bodyPr/>
          <a:lstStyle/>
          <a:p>
            <a:pPr>
              <a:buNone/>
            </a:pPr>
            <a:r>
              <a:rPr lang="en-IE" sz="2400" dirty="0" err="1" smtClean="0"/>
              <a:t>Defuzzification</a:t>
            </a:r>
            <a:r>
              <a:rPr lang="en-IE" sz="2400" dirty="0" smtClean="0"/>
              <a:t>:</a:t>
            </a:r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nDeploy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= 	(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mLow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* 10 +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* 30 +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mHigh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* 50 ) / 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		(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mLow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mMedium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mHigh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endParaRPr lang="en-IE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~ 20</a:t>
            </a: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2400" dirty="0" smtClean="0"/>
              <a:t>Trial in game play and tune:</a:t>
            </a:r>
          </a:p>
          <a:p>
            <a:pPr>
              <a:buFontTx/>
              <a:buChar char="-"/>
            </a:pPr>
            <a:r>
              <a:rPr lang="en-IE" sz="2400" dirty="0" smtClean="0">
                <a:cs typeface="Courier New" pitchFamily="49" charset="0"/>
              </a:rPr>
              <a:t>Use different singleton values</a:t>
            </a:r>
          </a:p>
          <a:p>
            <a:pPr>
              <a:buFontTx/>
              <a:buChar char="-"/>
            </a:pPr>
            <a:r>
              <a:rPr lang="en-IE" sz="2400" dirty="0" smtClean="0">
                <a:cs typeface="Courier New" pitchFamily="49" charset="0"/>
              </a:rPr>
              <a:t>Change shape of membership functions</a:t>
            </a:r>
          </a:p>
          <a:p>
            <a:pPr>
              <a:buFontTx/>
              <a:buChar char="-"/>
            </a:pPr>
            <a:r>
              <a:rPr lang="en-IE" sz="2400" dirty="0" smtClean="0">
                <a:cs typeface="Courier New" pitchFamily="49" charset="0"/>
              </a:rPr>
              <a:t>Introduce more fuzzy sets</a:t>
            </a:r>
          </a:p>
          <a:p>
            <a:pPr>
              <a:buFontTx/>
              <a:buChar char="-"/>
            </a:pPr>
            <a:r>
              <a:rPr lang="en-IE" sz="2400" dirty="0" smtClean="0">
                <a:cs typeface="Courier New" pitchFamily="49" charset="0"/>
              </a:rPr>
              <a:t>Add a </a:t>
            </a:r>
            <a:r>
              <a:rPr lang="en-IE" sz="2400" smtClean="0">
                <a:cs typeface="Courier New" pitchFamily="49" charset="0"/>
              </a:rPr>
              <a:t>random element?</a:t>
            </a:r>
            <a:endParaRPr lang="en-IE" sz="16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17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Example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 smtClean="0"/>
              <a:t>will set up </a:t>
            </a:r>
            <a:r>
              <a:rPr lang="en-GB" dirty="0" smtClean="0"/>
              <a:t>rules </a:t>
            </a:r>
            <a:r>
              <a:rPr lang="en-GB" dirty="0" smtClean="0"/>
              <a:t>to handle troop deployment using two fuzzy </a:t>
            </a:r>
            <a:r>
              <a:rPr lang="en-GB" dirty="0" smtClean="0"/>
              <a:t>variables:</a:t>
            </a:r>
          </a:p>
          <a:p>
            <a:pPr lvl="1">
              <a:buClr>
                <a:schemeClr val="tx1"/>
              </a:buClr>
            </a:pPr>
            <a:r>
              <a:rPr lang="en-GB" sz="3200" b="1" dirty="0" smtClean="0">
                <a:solidFill>
                  <a:srgbClr val="FF0000"/>
                </a:solidFill>
              </a:rPr>
              <a:t>Distance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/>
              <a:t>and </a:t>
            </a:r>
            <a:r>
              <a:rPr lang="en-GB" sz="3200" b="1" dirty="0" smtClean="0">
                <a:solidFill>
                  <a:srgbClr val="FF0000"/>
                </a:solidFill>
              </a:rPr>
              <a:t>Force Size</a:t>
            </a:r>
          </a:p>
          <a:p>
            <a:pPr marL="0" lvl="1" indent="0">
              <a:buNone/>
            </a:pPr>
            <a:endParaRPr lang="en-GB" sz="3200" dirty="0" smtClean="0"/>
          </a:p>
          <a:p>
            <a:pPr marL="0" lvl="1" indent="0">
              <a:buNone/>
            </a:pPr>
            <a:r>
              <a:rPr lang="en-GB" sz="3200" dirty="0" smtClean="0"/>
              <a:t>We can define some fuzzy subsets:</a:t>
            </a:r>
          </a:p>
          <a:p>
            <a:pPr marL="0" lvl="1" indent="0">
              <a:buNone/>
            </a:pPr>
            <a:r>
              <a:rPr lang="en-GB" sz="3200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Distance</a:t>
            </a:r>
            <a:r>
              <a:rPr lang="en-GB" dirty="0" smtClean="0"/>
              <a:t> can be </a:t>
            </a:r>
            <a:r>
              <a:rPr lang="en-GB" b="1" dirty="0" smtClean="0"/>
              <a:t>Close</a:t>
            </a:r>
            <a:r>
              <a:rPr lang="en-GB" dirty="0"/>
              <a:t>, </a:t>
            </a:r>
            <a:r>
              <a:rPr lang="en-GB" b="1" dirty="0"/>
              <a:t>Medium</a:t>
            </a:r>
            <a:r>
              <a:rPr lang="en-GB" dirty="0"/>
              <a:t> or </a:t>
            </a:r>
            <a:r>
              <a:rPr lang="en-GB" b="1" dirty="0"/>
              <a:t>Far</a:t>
            </a:r>
          </a:p>
          <a:p>
            <a:pPr marL="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Force </a:t>
            </a:r>
            <a:r>
              <a:rPr lang="en-GB" dirty="0">
                <a:solidFill>
                  <a:srgbClr val="FF0000"/>
                </a:solidFill>
              </a:rPr>
              <a:t>Size </a:t>
            </a:r>
            <a:r>
              <a:rPr lang="en-GB" dirty="0" smtClean="0"/>
              <a:t>can be </a:t>
            </a:r>
            <a:r>
              <a:rPr lang="en-GB" b="1" dirty="0" smtClean="0"/>
              <a:t>Tiny</a:t>
            </a:r>
            <a:r>
              <a:rPr lang="en-GB" dirty="0"/>
              <a:t>, </a:t>
            </a:r>
            <a:r>
              <a:rPr lang="en-GB" b="1" dirty="0"/>
              <a:t>Small</a:t>
            </a:r>
            <a:r>
              <a:rPr lang="en-GB" dirty="0"/>
              <a:t>, </a:t>
            </a:r>
            <a:r>
              <a:rPr lang="en-GB" b="1" dirty="0"/>
              <a:t>Moderate</a:t>
            </a:r>
            <a:r>
              <a:rPr lang="en-GB" dirty="0"/>
              <a:t> or </a:t>
            </a:r>
            <a:r>
              <a:rPr lang="en-GB" b="1" dirty="0"/>
              <a:t>Large</a:t>
            </a:r>
          </a:p>
          <a:p>
            <a:pPr marL="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84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Example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Decide on our fuzzy output variable.</a:t>
            </a:r>
          </a:p>
          <a:p>
            <a:pPr lvl="1"/>
            <a:r>
              <a:rPr lang="en-GB" sz="2400" dirty="0" smtClean="0"/>
              <a:t>Threat Level</a:t>
            </a:r>
          </a:p>
          <a:p>
            <a:endParaRPr lang="en-GB" sz="2800" dirty="0" smtClean="0"/>
          </a:p>
          <a:p>
            <a:r>
              <a:rPr lang="en-GB" sz="2800" dirty="0" smtClean="0"/>
              <a:t>Decide </a:t>
            </a:r>
            <a:r>
              <a:rPr lang="en-GB" sz="2800" dirty="0"/>
              <a:t>on </a:t>
            </a:r>
            <a:r>
              <a:rPr lang="en-GB" sz="2800" dirty="0" smtClean="0"/>
              <a:t>subsets </a:t>
            </a:r>
            <a:r>
              <a:rPr lang="en-GB" sz="2800" dirty="0"/>
              <a:t>for Threat </a:t>
            </a:r>
            <a:r>
              <a:rPr lang="en-GB" sz="2800" dirty="0" smtClean="0"/>
              <a:t>Level</a:t>
            </a:r>
          </a:p>
          <a:p>
            <a:pPr lvl="1"/>
            <a:r>
              <a:rPr lang="en-GB" sz="2400" dirty="0" smtClean="0"/>
              <a:t>Low</a:t>
            </a:r>
          </a:p>
          <a:p>
            <a:pPr lvl="1"/>
            <a:r>
              <a:rPr lang="en-GB" sz="2400" dirty="0" smtClean="0"/>
              <a:t>Medium</a:t>
            </a:r>
          </a:p>
          <a:p>
            <a:pPr lvl="1"/>
            <a:r>
              <a:rPr lang="en-GB" sz="2400" dirty="0" smtClean="0"/>
              <a:t>High</a:t>
            </a:r>
          </a:p>
          <a:p>
            <a:pPr lvl="1"/>
            <a:endParaRPr lang="en-GB" sz="2400" dirty="0" smtClean="0"/>
          </a:p>
          <a:p>
            <a:r>
              <a:rPr lang="en-GB" sz="2800" dirty="0"/>
              <a:t>Devise rules for mapping </a:t>
            </a:r>
            <a:r>
              <a:rPr lang="en-GB" sz="2800" dirty="0" smtClean="0"/>
              <a:t>our fuzzy input variables to </a:t>
            </a:r>
            <a:r>
              <a:rPr lang="en-GB" sz="2800" dirty="0"/>
              <a:t>Threat </a:t>
            </a:r>
            <a:r>
              <a:rPr lang="en-GB" sz="2800" dirty="0" smtClean="0"/>
              <a:t>Levels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4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Rule Matrix for Threat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Level</a:t>
            </a:r>
            <a:endParaRPr lang="en-GB" altLang="en-US" sz="3600" b="1" dirty="0" smtClean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9684" y="1412776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>
                <a:latin typeface="+mn-lt"/>
              </a:rPr>
              <a:t>Range</a:t>
            </a:r>
            <a:endParaRPr lang="en-IE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7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>
                <a:latin typeface="+mn-lt"/>
              </a:rPr>
              <a:t>Force</a:t>
            </a:r>
            <a:endParaRPr lang="en-IE" sz="24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  <p:graphicFrame>
        <p:nvGraphicFramePr>
          <p:cNvPr id="10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968935"/>
              </p:ext>
            </p:extLst>
          </p:nvPr>
        </p:nvGraphicFramePr>
        <p:xfrm>
          <a:off x="1183481" y="1916832"/>
          <a:ext cx="6777038" cy="3724277"/>
        </p:xfrm>
        <a:graphic>
          <a:graphicData uri="http://schemas.openxmlformats.org/drawingml/2006/table">
            <a:tbl>
              <a:tblPr/>
              <a:tblGrid>
                <a:gridCol w="1695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3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3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Close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Medium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Far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Tiny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Moderate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Rule Matrix for Threat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Level</a:t>
            </a:r>
            <a:endParaRPr lang="en-GB" altLang="en-US" sz="3600" b="1" dirty="0" smtClean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ph idx="1"/>
          </p:nvPr>
        </p:nvGraphicFramePr>
        <p:xfrm>
          <a:off x="1183481" y="1916832"/>
          <a:ext cx="6777038" cy="3724277"/>
        </p:xfrm>
        <a:graphic>
          <a:graphicData uri="http://schemas.openxmlformats.org/drawingml/2006/table">
            <a:tbl>
              <a:tblPr/>
              <a:tblGrid>
                <a:gridCol w="1695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3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3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Close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Medium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Far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Tiny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Medium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Moderate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Medium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Medium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0552" marR="805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89684" y="1412776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>
                <a:latin typeface="+mn-lt"/>
              </a:rPr>
              <a:t>Range</a:t>
            </a:r>
            <a:endParaRPr lang="en-IE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7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>
                <a:latin typeface="+mn-lt"/>
              </a:rPr>
              <a:t>Force</a:t>
            </a:r>
            <a:endParaRPr lang="en-IE" sz="24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84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Membership - Range of Force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	    	Close       Medium	 Far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52588"/>
            <a:ext cx="7416824" cy="468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Membership - Size of Force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	   Tiny       Small     Moderate	 Large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432" y="1690688"/>
            <a:ext cx="7747137" cy="425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Battle Scenario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824933" y="2312988"/>
            <a:ext cx="3419475" cy="34940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sz="2800" dirty="0" smtClean="0"/>
              <a:t>Result of range </a:t>
            </a:r>
            <a:r>
              <a:rPr lang="en-GB" sz="2800" dirty="0" err="1" smtClean="0"/>
              <a:t>fuzzification</a:t>
            </a:r>
            <a:r>
              <a:rPr lang="en-GB" sz="2800" dirty="0" smtClean="0"/>
              <a:t> gives</a:t>
            </a:r>
          </a:p>
          <a:p>
            <a:pPr lvl="1"/>
            <a:r>
              <a:rPr lang="en-GB" sz="2400" dirty="0" smtClean="0"/>
              <a:t>Close = 0.17</a:t>
            </a:r>
          </a:p>
          <a:p>
            <a:pPr lvl="1"/>
            <a:r>
              <a:rPr lang="en-GB" sz="2400" dirty="0" smtClean="0"/>
              <a:t>Medium = 0.75</a:t>
            </a:r>
          </a:p>
          <a:p>
            <a:pPr lvl="1"/>
            <a:r>
              <a:rPr lang="en-GB" sz="2400" dirty="0" smtClean="0"/>
              <a:t>Far </a:t>
            </a:r>
            <a:r>
              <a:rPr lang="en-GB" sz="2400" dirty="0" smtClean="0"/>
              <a:t>= 0.0</a:t>
            </a:r>
            <a:endParaRPr lang="en-US" sz="24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792485" y="2312988"/>
            <a:ext cx="3419475" cy="34940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sz="2800" dirty="0" smtClean="0"/>
              <a:t>Result of size </a:t>
            </a:r>
            <a:r>
              <a:rPr lang="en-GB" sz="2800" dirty="0" err="1" smtClean="0"/>
              <a:t>fuzzification</a:t>
            </a:r>
            <a:r>
              <a:rPr lang="en-GB" sz="2800" dirty="0" smtClean="0"/>
              <a:t> gives</a:t>
            </a:r>
          </a:p>
          <a:p>
            <a:pPr lvl="1"/>
            <a:r>
              <a:rPr lang="en-GB" sz="2400" dirty="0" smtClean="0"/>
              <a:t>Tiny = 0.2</a:t>
            </a:r>
          </a:p>
          <a:p>
            <a:pPr lvl="1"/>
            <a:r>
              <a:rPr lang="en-GB" sz="2400" dirty="0" smtClean="0"/>
              <a:t>Small = 0.73</a:t>
            </a:r>
          </a:p>
          <a:p>
            <a:pPr lvl="1"/>
            <a:r>
              <a:rPr lang="en-GB" sz="2400" dirty="0" smtClean="0"/>
              <a:t>Moderate = 0.0</a:t>
            </a:r>
          </a:p>
          <a:p>
            <a:pPr lvl="1"/>
            <a:r>
              <a:rPr lang="en-GB" sz="2400" dirty="0" smtClean="0"/>
              <a:t>Large = 0.0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5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 smtClean="0">
                <a:latin typeface="+mn-lt"/>
              </a:rPr>
              <a:t>Enemy force of 8 troops (units) at a range of 25 (units)</a:t>
            </a:r>
            <a:endParaRPr lang="en-IE" sz="28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2DE8F-7AAD-415A-8ED8-734D637B39D2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 animBg="1"/>
      <p:bldP spid="614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Rule Application for Threat Level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Low is</a:t>
            </a: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GB" sz="2400" dirty="0" smtClean="0"/>
              <a:t>(Medium AND Tiny) OR (Medium </a:t>
            </a:r>
            <a:r>
              <a:rPr lang="en-GB" sz="2400" dirty="0" smtClean="0"/>
              <a:t>AND Small</a:t>
            </a:r>
            <a:r>
              <a:rPr lang="en-GB" sz="2400" dirty="0" smtClean="0"/>
              <a:t>) OR (Far AND NOT(Large) )</a:t>
            </a:r>
          </a:p>
          <a:p>
            <a:r>
              <a:rPr lang="en-GB" sz="2800" dirty="0" smtClean="0"/>
              <a:t>Medium is</a:t>
            </a: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GB" sz="2400" dirty="0" smtClean="0"/>
              <a:t>(Close AND Tiny) OR (Medium AND Moderate) OR (Far AND Large)</a:t>
            </a:r>
          </a:p>
          <a:p>
            <a:r>
              <a:rPr lang="en-GB" sz="2800" dirty="0" smtClean="0"/>
              <a:t>High is</a:t>
            </a: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GB" sz="24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645" y="4725145"/>
            <a:ext cx="3180155" cy="1727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13166</TotalTime>
  <Words>435</Words>
  <Application>Microsoft Office PowerPoint</Application>
  <PresentationFormat>On-screen Show (4:3)</PresentationFormat>
  <Paragraphs>233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Wingdings</vt:lpstr>
      <vt:lpstr>Custom Design</vt:lpstr>
      <vt:lpstr>1_Custom Design</vt:lpstr>
      <vt:lpstr>Fuzzy Example</vt:lpstr>
      <vt:lpstr>Fuzzy Example</vt:lpstr>
      <vt:lpstr>Fuzzy Example</vt:lpstr>
      <vt:lpstr>Rule Matrix for Threat Level</vt:lpstr>
      <vt:lpstr>Rule Matrix for Threat Level</vt:lpstr>
      <vt:lpstr>Membership - Range of Force</vt:lpstr>
      <vt:lpstr>Membership - Size of Force</vt:lpstr>
      <vt:lpstr>Battle Scenario</vt:lpstr>
      <vt:lpstr>Rule Application for Threat Level</vt:lpstr>
      <vt:lpstr>Defuzzification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1344</cp:revision>
  <dcterms:created xsi:type="dcterms:W3CDTF">2007-05-08T17:20:09Z</dcterms:created>
  <dcterms:modified xsi:type="dcterms:W3CDTF">2020-03-05T10:14:00Z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