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2" r:id="rId2"/>
    <p:sldId id="264" r:id="rId3"/>
    <p:sldId id="266" r:id="rId4"/>
    <p:sldId id="269" r:id="rId5"/>
    <p:sldId id="265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9E27"/>
    <a:srgbClr val="245391"/>
    <a:srgbClr val="0089CF"/>
    <a:srgbClr val="EFCF00"/>
    <a:srgbClr val="0042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DE342-CBC9-4C93-B443-47D1BF256F00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8C16B-98BD-42BC-8B23-CC143877B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560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Speaker &amp; Event Detai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340476-C6E9-26E7-E141-128F9B0AC526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BC3117-BDF6-C835-FC72-0C54A34E053A}"/>
              </a:ext>
            </a:extLst>
          </p:cNvPr>
          <p:cNvSpPr/>
          <p:nvPr userDrawn="1"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B35D1-EF08-9032-7389-A5E67CF4D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1185557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505C8-1FA6-6337-FD06-31A2FF98E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1185557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A17C34-3D73-CBF2-7173-D2C5C283A5B3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EC078CC-BCDF-ACC9-32B3-C4EBEFCB1D1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-1" y="5573603"/>
            <a:ext cx="10261602" cy="8246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36195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Speaker’s Name/Title &amp; Other Details</a:t>
            </a:r>
          </a:p>
          <a:p>
            <a:pPr lvl="0"/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7F7C33A-2520-FBB8-B114-F234A7261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4331999"/>
            <a:ext cx="1416170" cy="2066214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967CEED-3C99-FEBF-227B-51302B6A5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94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0DD3F03-F02B-7964-BA05-D9ABC54E7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45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4C39-E6BE-E53A-D106-BE84BB4D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116" y="1150071"/>
            <a:ext cx="7049454" cy="527901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E1A3F-0B07-A2EF-7184-DA10D4462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591" y="1150070"/>
            <a:ext cx="4356416" cy="52790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BB705B0-DCB9-C0F4-A39F-48A01DE1D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A69461-92C6-8EB9-8F81-B2F28E93812F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238B6AA-8CFF-FBBF-81DA-0E3850F5B478}"/>
              </a:ext>
            </a:extLst>
          </p:cNvPr>
          <p:cNvSpPr txBox="1">
            <a:spLocks/>
          </p:cNvSpPr>
          <p:nvPr/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31ADE6DB-D5B3-43C5-AB39-16525B5C5650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1168992-F46F-CB56-E445-40EC7616B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06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03AC7-487D-328E-36D0-6FA387A5A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29838" y="101175"/>
            <a:ext cx="6425731" cy="6290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A88BE-3D89-A86E-4ADA-FD549AA66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572" y="1592261"/>
            <a:ext cx="4966291" cy="4799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1CD409-A050-C97C-9C0E-477CB68B8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A30405-3B80-5675-DECD-7D7F0E3DB134}"/>
              </a:ext>
            </a:extLst>
          </p:cNvPr>
          <p:cNvSpPr/>
          <p:nvPr/>
        </p:nvSpPr>
        <p:spPr>
          <a:xfrm>
            <a:off x="0" y="101175"/>
            <a:ext cx="5297863" cy="1413299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6618E7-FEAA-8007-C23C-50942F4CF125}"/>
              </a:ext>
            </a:extLst>
          </p:cNvPr>
          <p:cNvSpPr txBox="1">
            <a:spLocks/>
          </p:cNvSpPr>
          <p:nvPr/>
        </p:nvSpPr>
        <p:spPr>
          <a:xfrm>
            <a:off x="331574" y="101175"/>
            <a:ext cx="3741404" cy="141329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F98C756E-34D7-E5EA-73F9-9513416E809F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7F07195-77EC-23EA-2B3C-5FC57D8AB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6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FD33C83-0912-F0F1-CE93-B903528B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954405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30B457E-528C-4DD8-66CD-4FAF8A232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954405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3BBF434-5C6A-EA49-4EEC-481BEFABF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3441" y="1143000"/>
            <a:ext cx="1371154" cy="2000536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5271991-AFA8-D194-FFB7-0FD53DCC1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07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D4180AE-847C-5E63-7E88-9FE0500B0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C9CEB7-BF0D-AD4D-7F4B-1AB55382B38D}"/>
              </a:ext>
            </a:extLst>
          </p:cNvPr>
          <p:cNvSpPr txBox="1">
            <a:spLocks/>
          </p:cNvSpPr>
          <p:nvPr/>
        </p:nvSpPr>
        <p:spPr>
          <a:xfrm>
            <a:off x="-3" y="2192709"/>
            <a:ext cx="12192001" cy="2000536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b">
            <a:normAutofit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6115B49-B18A-2FC3-A0BF-495E8D7F836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-4" y="4260291"/>
            <a:ext cx="12192001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261528-2113-BE3F-DB7A-3C6480552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4720" y="203306"/>
            <a:ext cx="751353" cy="10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4C30-A208-B513-66A4-2E6C2028D384}"/>
              </a:ext>
            </a:extLst>
          </p:cNvPr>
          <p:cNvSpPr/>
          <p:nvPr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29407-5C23-6B83-423B-CFDCCA74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879A-5FA2-F9F3-15D9-19D6C0A5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807868"/>
            <a:ext cx="11836400" cy="5621212"/>
          </a:xfrm>
          <a:prstGeom prst="rect">
            <a:avLst/>
          </a:prstGeom>
        </p:spPr>
        <p:txBody>
          <a:bodyPr/>
          <a:lstStyle>
            <a:lvl1pPr marL="263525" indent="-22860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50E316-F3CC-A932-C3F3-063A9CE80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20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800" y="861134"/>
            <a:ext cx="5842000" cy="5567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861134"/>
            <a:ext cx="5841998" cy="5567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0FBB52-E34C-3A2C-692A-1FE7035E6660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E4093B2-6165-CFB3-0310-31737C37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58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Yellow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800" y="861134"/>
            <a:ext cx="5842000" cy="5567946"/>
          </a:xfrm>
          <a:prstGeom prst="rect">
            <a:avLst/>
          </a:prstGeom>
          <a:solidFill>
            <a:srgbClr val="F8E99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861134"/>
            <a:ext cx="5841998" cy="5567946"/>
          </a:xfrm>
          <a:prstGeom prst="rect">
            <a:avLst/>
          </a:prstGeom>
          <a:solidFill>
            <a:srgbClr val="90D098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C2F1DB-5A59-9ED0-5551-95010F872981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712F8D-66DC-0A69-E5B1-D8606521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86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Light Blue Sub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00" y="820130"/>
            <a:ext cx="5842000" cy="659877"/>
          </a:xfrm>
          <a:prstGeom prst="rect">
            <a:avLst/>
          </a:prstGeom>
          <a:solidFill>
            <a:srgbClr val="00A1D7"/>
          </a:solidFill>
        </p:spPr>
        <p:txBody>
          <a:bodyPr anchor="b"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800" y="1572168"/>
            <a:ext cx="5842000" cy="4856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20130"/>
            <a:ext cx="5832164" cy="659877"/>
          </a:xfrm>
          <a:prstGeom prst="rect">
            <a:avLst/>
          </a:prstGeom>
          <a:solidFill>
            <a:srgbClr val="00A1D7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572168"/>
            <a:ext cx="5842000" cy="4856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15A5BD-C30B-1DF2-AA5A-5EF2909EF2E6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732B46-CB3D-86AF-F5C0-E7A30607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3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00" y="870930"/>
            <a:ext cx="5842000" cy="659877"/>
          </a:xfrm>
          <a:prstGeom prst="rect">
            <a:avLst/>
          </a:prstGeom>
          <a:noFill/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800" y="1597981"/>
            <a:ext cx="5842000" cy="4831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870929"/>
            <a:ext cx="5842000" cy="6598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/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597981"/>
            <a:ext cx="5842000" cy="4831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C1049D-005C-9A98-92A6-EA26837768FF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3611728-BACF-15C0-BBD3-8DA0E07C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88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0D9E9B-695B-7E25-3359-992FB8379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40CFFE-17F8-F107-DB82-0F90AA96BCAF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784284F-4D91-6A88-EF4B-E2107692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9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E909A-B92A-7546-56EF-04122223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B8CF8-BF55-C9A1-C1B5-9DCF37753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82154-E35E-9BDF-129C-7921FECF4E13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0DCECC-D2CE-F29E-EB13-01D059A5F279}"/>
              </a:ext>
            </a:extLst>
          </p:cNvPr>
          <p:cNvSpPr/>
          <p:nvPr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C4ACDC-A6FA-DE79-3277-34B579CE5292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DC1B66-68B1-F7ED-F131-94010BF3F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42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9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69FA-6132-4C77-BEAF-40BCE5935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07683"/>
            <a:ext cx="12192000" cy="1968500"/>
          </a:xfrm>
          <a:solidFill>
            <a:srgbClr val="3C9E27"/>
          </a:solidFill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Aft>
                <a:spcPts val="3000"/>
              </a:spcAft>
            </a:pPr>
            <a:r>
              <a:rPr lang="en-IE" sz="4800" dirty="0">
                <a:solidFill>
                  <a:schemeClr val="bg1"/>
                </a:solidFill>
              </a:rPr>
              <a:t>Assessment Strategy Overview</a:t>
            </a:r>
            <a:br>
              <a:rPr lang="en-IE" sz="4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School of Biosystems &amp; Food Engineering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3051A-2DC4-1342-2B97-2EB6568E2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17824"/>
            <a:ext cx="12191998" cy="824610"/>
          </a:xfrm>
        </p:spPr>
        <p:txBody>
          <a:bodyPr>
            <a:normAutofit/>
          </a:bodyPr>
          <a:lstStyle/>
          <a:p>
            <a:r>
              <a:rPr lang="en-US" dirty="0"/>
              <a:t>Assessment Integrity in the Era of Large Language Models: Threats and Opportunities within the UCD College of Engineering &amp; Architecture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E55E4-CA2D-84F0-B4F5-63C0AEA72D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b">
            <a:norm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June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DD05C-B8D6-1C30-50C5-781559946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45B3BE-9EF8-51E1-B7B5-5E8E916BF3E2}"/>
              </a:ext>
            </a:extLst>
          </p:cNvPr>
          <p:cNvSpPr txBox="1">
            <a:spLocks/>
          </p:cNvSpPr>
          <p:nvPr/>
        </p:nvSpPr>
        <p:spPr>
          <a:xfrm>
            <a:off x="-2" y="2774144"/>
            <a:ext cx="12192000" cy="45719"/>
          </a:xfrm>
          <a:prstGeom prst="rect">
            <a:avLst/>
          </a:prstGeom>
          <a:solidFill>
            <a:srgbClr val="EFCF00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Aft>
                <a:spcPts val="3000"/>
              </a:spcAft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121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D1BC908-FDC7-4881-BA9F-C195C43D49CB}"/>
              </a:ext>
            </a:extLst>
          </p:cNvPr>
          <p:cNvSpPr/>
          <p:nvPr/>
        </p:nvSpPr>
        <p:spPr>
          <a:xfrm>
            <a:off x="94813" y="1306138"/>
            <a:ext cx="5970918" cy="1042408"/>
          </a:xfrm>
          <a:prstGeom prst="rect">
            <a:avLst/>
          </a:prstGeom>
          <a:solidFill>
            <a:srgbClr val="3C9E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25"/>
            <a:r>
              <a:rPr lang="en-GB" sz="1100" dirty="0"/>
              <a:t>modules offered by the</a:t>
            </a:r>
          </a:p>
          <a:p>
            <a:pPr marL="2333625"/>
            <a:r>
              <a:rPr lang="en-US" sz="1100" dirty="0"/>
              <a:t>School of Biosystems &amp; Food Engineering</a:t>
            </a:r>
            <a:r>
              <a:rPr lang="en-GB" sz="1100" dirty="0"/>
              <a:t> </a:t>
            </a:r>
          </a:p>
          <a:p>
            <a:pPr marL="2333625"/>
            <a:r>
              <a:rPr lang="en-GB" sz="1100" dirty="0"/>
              <a:t>in 2022/23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80683-7663-B750-4004-110043FF5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77411C-42C2-80BF-294C-1568730E3CB8}"/>
              </a:ext>
            </a:extLst>
          </p:cNvPr>
          <p:cNvSpPr/>
          <p:nvPr/>
        </p:nvSpPr>
        <p:spPr>
          <a:xfrm>
            <a:off x="94813" y="190920"/>
            <a:ext cx="5970918" cy="10424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25"/>
            <a:r>
              <a:rPr lang="en-GB" sz="1100" dirty="0"/>
              <a:t>modules offered by the</a:t>
            </a:r>
          </a:p>
          <a:p>
            <a:pPr marL="2333625"/>
            <a:r>
              <a:rPr lang="en-GB" sz="1100" dirty="0"/>
              <a:t>College of Engineering &amp; Architecture in 2022/23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368A6B-FF2F-2776-4246-3F9FBCC1C117}"/>
              </a:ext>
            </a:extLst>
          </p:cNvPr>
          <p:cNvSpPr/>
          <p:nvPr/>
        </p:nvSpPr>
        <p:spPr>
          <a:xfrm>
            <a:off x="91440" y="3570131"/>
            <a:ext cx="2005353" cy="1243080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47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5-credit modules offered within the School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0EA4C0-EEAB-7004-B98C-52823721EAF9}"/>
              </a:ext>
            </a:extLst>
          </p:cNvPr>
          <p:cNvSpPr/>
          <p:nvPr/>
        </p:nvSpPr>
        <p:spPr>
          <a:xfrm>
            <a:off x="4288709" y="3570131"/>
            <a:ext cx="2018265" cy="1243080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15+-credit modules offered within the School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522241-BD39-4925-2D88-2FCB2D551661}"/>
              </a:ext>
            </a:extLst>
          </p:cNvPr>
          <p:cNvSpPr/>
          <p:nvPr/>
        </p:nvSpPr>
        <p:spPr>
          <a:xfrm>
            <a:off x="94814" y="4894190"/>
            <a:ext cx="5970918" cy="1187977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Assignment</a:t>
            </a:r>
          </a:p>
          <a:p>
            <a:pPr algn="ctr"/>
            <a:r>
              <a:rPr lang="en-GB" sz="1100" dirty="0"/>
              <a:t>most common assessment type used within modules </a:t>
            </a:r>
          </a:p>
          <a:p>
            <a:pPr algn="ctr"/>
            <a:r>
              <a:rPr lang="en-GB" sz="1100" dirty="0"/>
              <a:t>offered by the </a:t>
            </a:r>
            <a:r>
              <a:rPr lang="en-US" sz="1100" dirty="0"/>
              <a:t>School of Biosystems &amp; Food Engineering</a:t>
            </a:r>
            <a:endParaRPr lang="en-GB" sz="1100" dirty="0"/>
          </a:p>
          <a:p>
            <a:pPr algn="ctr"/>
            <a:r>
              <a:rPr lang="en-GB" sz="1100" dirty="0"/>
              <a:t>in 2022/23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CB36C7-15C7-6591-15D4-DD8008333618}"/>
              </a:ext>
            </a:extLst>
          </p:cNvPr>
          <p:cNvSpPr/>
          <p:nvPr/>
        </p:nvSpPr>
        <p:spPr>
          <a:xfrm>
            <a:off x="2183618" y="3570131"/>
            <a:ext cx="2018266" cy="1248829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12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10-credit modules offered within the 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88F44A-DAD8-39ED-5956-02F729F06F0E}"/>
              </a:ext>
            </a:extLst>
          </p:cNvPr>
          <p:cNvSpPr/>
          <p:nvPr/>
        </p:nvSpPr>
        <p:spPr>
          <a:xfrm>
            <a:off x="85290" y="185567"/>
            <a:ext cx="2305486" cy="104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400" b="1" dirty="0">
                <a:latin typeface="+mj-lt"/>
                <a:ea typeface="Sans Serif Collection" panose="020B0502040504020204" pitchFamily="34" charset="0"/>
                <a:cs typeface="Sans Serif Collection" panose="020B0502040504020204" pitchFamily="34" charset="0"/>
              </a:rPr>
              <a:t>5</a:t>
            </a:r>
            <a:r>
              <a:rPr lang="en-GB" sz="4400" b="1" dirty="0"/>
              <a:t>13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120143-7E6F-9A48-2F42-34CE932FE476}"/>
              </a:ext>
            </a:extLst>
          </p:cNvPr>
          <p:cNvSpPr/>
          <p:nvPr/>
        </p:nvSpPr>
        <p:spPr>
          <a:xfrm>
            <a:off x="6135795" y="183090"/>
            <a:ext cx="2772000" cy="104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400" b="1" dirty="0"/>
              <a:t>100,000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975E22-8545-89C5-CFC7-D0FD0FE47A61}"/>
              </a:ext>
            </a:extLst>
          </p:cNvPr>
          <p:cNvSpPr/>
          <p:nvPr/>
        </p:nvSpPr>
        <p:spPr>
          <a:xfrm>
            <a:off x="91440" y="1305342"/>
            <a:ext cx="2299336" cy="10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b="1" dirty="0"/>
              <a:t>64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E536A5-33F8-9DE8-EE0A-97CC1471E19A}"/>
              </a:ext>
            </a:extLst>
          </p:cNvPr>
          <p:cNvSpPr/>
          <p:nvPr/>
        </p:nvSpPr>
        <p:spPr>
          <a:xfrm>
            <a:off x="6135795" y="1305342"/>
            <a:ext cx="5964764" cy="1044000"/>
          </a:xfrm>
          <a:prstGeom prst="rect">
            <a:avLst/>
          </a:prstGeom>
          <a:solidFill>
            <a:srgbClr val="3C9E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0450"/>
            <a:r>
              <a:rPr lang="en-GB" sz="1100" dirty="0"/>
              <a:t>student credits taught* by the</a:t>
            </a:r>
          </a:p>
          <a:p>
            <a:pPr marL="2336800"/>
            <a:r>
              <a:rPr lang="en-US" sz="1100" dirty="0"/>
              <a:t>School of Biosystems &amp; Food Engineering</a:t>
            </a:r>
            <a:endParaRPr lang="en-GB" sz="1100" dirty="0"/>
          </a:p>
          <a:p>
            <a:pPr marL="2336800"/>
            <a:r>
              <a:rPr lang="en-GB" sz="1100" dirty="0"/>
              <a:t>in 2022/23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6ADF6A-C89D-92F8-5901-CE2F67533049}"/>
              </a:ext>
            </a:extLst>
          </p:cNvPr>
          <p:cNvSpPr/>
          <p:nvPr/>
        </p:nvSpPr>
        <p:spPr>
          <a:xfrm>
            <a:off x="6126059" y="1305342"/>
            <a:ext cx="2299336" cy="1044000"/>
          </a:xfrm>
          <a:prstGeom prst="rect">
            <a:avLst/>
          </a:prstGeom>
          <a:solidFill>
            <a:srgbClr val="3C9E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b="1" dirty="0"/>
              <a:t>7,845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490A2C-353A-6592-0F58-4AB19F7CF597}"/>
              </a:ext>
            </a:extLst>
          </p:cNvPr>
          <p:cNvSpPr/>
          <p:nvPr/>
        </p:nvSpPr>
        <p:spPr>
          <a:xfrm>
            <a:off x="7785100" y="3570131"/>
            <a:ext cx="4315461" cy="1243786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different assessed components within modules offered by the School of Biosystems &amp; Food Engineering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in 2022/23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27302-3ED8-D6BE-FD17-21F605005251}"/>
              </a:ext>
            </a:extLst>
          </p:cNvPr>
          <p:cNvSpPr/>
          <p:nvPr/>
        </p:nvSpPr>
        <p:spPr>
          <a:xfrm>
            <a:off x="6393799" y="3571103"/>
            <a:ext cx="1391301" cy="1242107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b="1" dirty="0">
                <a:solidFill>
                  <a:schemeClr val="tx1"/>
                </a:solidFill>
              </a:rPr>
              <a:t>175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7D03A6-A18B-9143-4EC7-6A5FBC3FCDB7}"/>
              </a:ext>
            </a:extLst>
          </p:cNvPr>
          <p:cNvSpPr/>
          <p:nvPr/>
        </p:nvSpPr>
        <p:spPr>
          <a:xfrm>
            <a:off x="6135795" y="4892480"/>
            <a:ext cx="5964765" cy="1187977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Essay</a:t>
            </a:r>
          </a:p>
          <a:p>
            <a:pPr algn="ctr"/>
            <a:r>
              <a:rPr lang="en-GB" sz="1100" dirty="0"/>
              <a:t>least common assessment type used within modules </a:t>
            </a:r>
          </a:p>
          <a:p>
            <a:pPr algn="ctr"/>
            <a:r>
              <a:rPr lang="en-GB" sz="1100" dirty="0"/>
              <a:t>offered by the </a:t>
            </a:r>
            <a:r>
              <a:rPr lang="en-US" sz="1100" dirty="0"/>
              <a:t>School of Biosystems &amp; Food Engineering</a:t>
            </a:r>
            <a:endParaRPr lang="en-GB" sz="1100" dirty="0"/>
          </a:p>
          <a:p>
            <a:pPr algn="ctr"/>
            <a:r>
              <a:rPr lang="en-GB" sz="1100" dirty="0"/>
              <a:t>in 2022/23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254E5F-A55C-50E0-388B-4385275C0AF6}"/>
              </a:ext>
            </a:extLst>
          </p:cNvPr>
          <p:cNvSpPr txBox="1"/>
          <p:nvPr/>
        </p:nvSpPr>
        <p:spPr>
          <a:xfrm>
            <a:off x="91440" y="6156660"/>
            <a:ext cx="12009120" cy="246221"/>
          </a:xfrm>
          <a:prstGeom prst="rect">
            <a:avLst/>
          </a:prstGeom>
          <a:solidFill>
            <a:srgbClr val="24539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*Student Credits Taught = Module ECTS Credits </a:t>
            </a:r>
            <a:r>
              <a:rPr lang="en-GB" sz="1000" dirty="0">
                <a:solidFill>
                  <a:schemeClr val="bg1"/>
                </a:solidFill>
                <a:latin typeface="Lato" panose="020F0502020204030203" pitchFamily="34" charset="0"/>
              </a:rPr>
              <a:t>× 2022/23 Enrolled Students</a:t>
            </a:r>
            <a:r>
              <a:rPr lang="en-GB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858D47-7F0F-CDED-2826-A84609230893}"/>
              </a:ext>
            </a:extLst>
          </p:cNvPr>
          <p:cNvSpPr/>
          <p:nvPr/>
        </p:nvSpPr>
        <p:spPr>
          <a:xfrm>
            <a:off x="91439" y="2418957"/>
            <a:ext cx="12009119" cy="1075944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School of Biosystems &amp; Food Engineering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number of modules by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FA6485-256E-C4C9-7EE9-62CCF5E5062B}"/>
              </a:ext>
            </a:extLst>
          </p:cNvPr>
          <p:cNvSpPr/>
          <p:nvPr/>
        </p:nvSpPr>
        <p:spPr>
          <a:xfrm>
            <a:off x="3797363" y="2419204"/>
            <a:ext cx="1620000" cy="1076434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CAA09-9D5A-F6AC-0E6F-97140C4FC964}"/>
              </a:ext>
            </a:extLst>
          </p:cNvPr>
          <p:cNvSpPr/>
          <p:nvPr/>
        </p:nvSpPr>
        <p:spPr>
          <a:xfrm>
            <a:off x="5417363" y="2418957"/>
            <a:ext cx="1620000" cy="1075944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F4D83E-A5E6-4F63-CF33-1C4F40D37952}"/>
              </a:ext>
            </a:extLst>
          </p:cNvPr>
          <p:cNvSpPr/>
          <p:nvPr/>
        </p:nvSpPr>
        <p:spPr>
          <a:xfrm>
            <a:off x="7037363" y="2423013"/>
            <a:ext cx="1620000" cy="1071888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19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8D7DE5-A6DB-30F6-1E45-0DD22DD85460}"/>
              </a:ext>
            </a:extLst>
          </p:cNvPr>
          <p:cNvSpPr/>
          <p:nvPr/>
        </p:nvSpPr>
        <p:spPr>
          <a:xfrm>
            <a:off x="8657363" y="2417970"/>
            <a:ext cx="1620000" cy="1071887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39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E5E006-0248-7A7A-CBB8-618FA0E2C78B}"/>
              </a:ext>
            </a:extLst>
          </p:cNvPr>
          <p:cNvSpPr/>
          <p:nvPr/>
        </p:nvSpPr>
        <p:spPr>
          <a:xfrm>
            <a:off x="10277363" y="2417970"/>
            <a:ext cx="1620000" cy="1071888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419751-2EE3-BE1D-2706-63F9B4B4C6A1}"/>
              </a:ext>
            </a:extLst>
          </p:cNvPr>
          <p:cNvSpPr/>
          <p:nvPr/>
        </p:nvSpPr>
        <p:spPr>
          <a:xfrm>
            <a:off x="6126268" y="190085"/>
            <a:ext cx="5974289" cy="10424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25"/>
            <a:r>
              <a:rPr lang="en-GB" sz="1100" dirty="0"/>
              <a:t>student credits taught* by the</a:t>
            </a:r>
          </a:p>
          <a:p>
            <a:pPr marL="2333625"/>
            <a:r>
              <a:rPr lang="en-GB" sz="1100" dirty="0"/>
              <a:t>College of Engineering &amp; Architecture in 2022/23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6E8F62-C4F5-1992-42CB-07B3F6A8F1FE}"/>
              </a:ext>
            </a:extLst>
          </p:cNvPr>
          <p:cNvSpPr/>
          <p:nvPr/>
        </p:nvSpPr>
        <p:spPr>
          <a:xfrm>
            <a:off x="6135795" y="184705"/>
            <a:ext cx="2305486" cy="104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400" b="1" dirty="0"/>
              <a:t>116,849</a:t>
            </a:r>
          </a:p>
        </p:txBody>
      </p:sp>
    </p:spTree>
    <p:extLst>
      <p:ext uri="{BB962C8B-B14F-4D97-AF65-F5344CB8AC3E}">
        <p14:creationId xmlns:p14="http://schemas.microsoft.com/office/powerpoint/2010/main" val="243478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711A45-1C91-3A02-783D-F35BD3D5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College of Engineering &amp; Architecture – Modules by School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A37D517-06B9-2AD0-6AEA-6033504DD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9CD2F7-87E1-84B6-D556-698704CAD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3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CC0216-5E3F-7FF1-117F-E24911884099}"/>
              </a:ext>
            </a:extLst>
          </p:cNvPr>
          <p:cNvSpPr txBox="1"/>
          <p:nvPr/>
        </p:nvSpPr>
        <p:spPr>
          <a:xfrm>
            <a:off x="3767137" y="6249462"/>
            <a:ext cx="465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2022/23 Academic Year – Modules Weighted by Student Credits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30687-CBDD-5E8D-26A5-85C96F28A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29" y="812300"/>
            <a:ext cx="10394141" cy="543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2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711A45-1C91-3A02-783D-F35BD3D5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School of Biosystems &amp; Food Engineering</a:t>
            </a:r>
            <a:r>
              <a:rPr lang="en-GB" dirty="0"/>
              <a:t> Modules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A37D517-06B9-2AD0-6AEA-6033504DD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9CD2F7-87E1-84B6-D556-698704CAD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4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CC0216-5E3F-7FF1-117F-E24911884099}"/>
              </a:ext>
            </a:extLst>
          </p:cNvPr>
          <p:cNvSpPr txBox="1"/>
          <p:nvPr/>
        </p:nvSpPr>
        <p:spPr>
          <a:xfrm>
            <a:off x="3767137" y="6249462"/>
            <a:ext cx="465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2022/23 Academic Year – Modules Weighted by Student Credits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36612A-58A1-0B94-5966-188D266FE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23" y="805262"/>
            <a:ext cx="10355751" cy="544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5652-71D6-56BA-7F82-AA3B37FA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College of Engineering &amp; Architecture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21CA3-70D0-A5AC-7848-71600960E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5</a:t>
            </a:fld>
            <a:endParaRPr lang="en-GB" dirty="0"/>
          </a:p>
        </p:txBody>
      </p:sp>
      <p:pic>
        <p:nvPicPr>
          <p:cNvPr id="9" name="Content Placeholder 8" descr="A close-up of a graph&#10;&#10;Description automatically generated with medium confidence">
            <a:extLst>
              <a:ext uri="{FF2B5EF4-FFF2-40B4-BE49-F238E27FC236}">
                <a16:creationId xmlns:a16="http://schemas.microsoft.com/office/drawing/2014/main" id="{BE273A97-69C0-57C1-F8E1-9ED0DF438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6" y="808038"/>
            <a:ext cx="9993488" cy="5621337"/>
          </a:xfrm>
        </p:spPr>
      </p:pic>
    </p:spTree>
    <p:extLst>
      <p:ext uri="{BB962C8B-B14F-4D97-AF65-F5344CB8AC3E}">
        <p14:creationId xmlns:p14="http://schemas.microsoft.com/office/powerpoint/2010/main" val="250266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6673-21B3-83C2-436D-19B3C50C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School of Biosystems &amp; Food Engineering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CF680-C8E0-1F39-5277-814878557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6</a:t>
            </a:fld>
            <a:endParaRPr lang="en-GB" dirty="0"/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BC56A1F7-C0BA-5F93-3C94-1A9A04577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256" y="808038"/>
            <a:ext cx="9993488" cy="5621337"/>
          </a:xfrm>
        </p:spPr>
      </p:pic>
    </p:spTree>
    <p:extLst>
      <p:ext uri="{BB962C8B-B14F-4D97-AF65-F5344CB8AC3E}">
        <p14:creationId xmlns:p14="http://schemas.microsoft.com/office/powerpoint/2010/main" val="346718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9BC2-B800-1C47-4EA4-A230C1DD6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3606800"/>
            <a:ext cx="8050306" cy="2000536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IE" sz="3200" dirty="0">
                <a:solidFill>
                  <a:schemeClr val="bg1"/>
                </a:solidFill>
              </a:rPr>
              <a:t>Assessment Strategy Overview</a:t>
            </a:r>
            <a:br>
              <a:rPr lang="en-IE" sz="2000" dirty="0">
                <a:solidFill>
                  <a:schemeClr val="bg1"/>
                </a:solidFill>
              </a:rPr>
            </a:br>
            <a:br>
              <a:rPr lang="en-IE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School of Biosystems &amp; Food Engineering</a:t>
            </a:r>
            <a:br>
              <a:rPr lang="en-IE" sz="1800" dirty="0">
                <a:solidFill>
                  <a:schemeClr val="bg1"/>
                </a:solidFill>
              </a:rPr>
            </a:br>
            <a:br>
              <a:rPr lang="en-IE" sz="1400" b="0" dirty="0">
                <a:solidFill>
                  <a:schemeClr val="bg1"/>
                </a:solidFill>
              </a:rPr>
            </a:br>
            <a:r>
              <a:rPr lang="en-US" sz="1400" b="0" dirty="0">
                <a:solidFill>
                  <a:schemeClr val="bg1"/>
                </a:solidFill>
              </a:rPr>
              <a:t>Assessment Integrity in the Era of Large Language Models: Threats and Opportunities within the UCD College of Engineering &amp; Architecture</a:t>
            </a:r>
            <a:br>
              <a:rPr lang="en-US" sz="1400" dirty="0"/>
            </a:br>
            <a:br>
              <a:rPr lang="en-IE" sz="1400" dirty="0">
                <a:solidFill>
                  <a:schemeClr val="bg1"/>
                </a:solidFill>
              </a:rPr>
            </a:br>
            <a:r>
              <a:rPr lang="en-IE" sz="1400" b="0" dirty="0">
                <a:solidFill>
                  <a:schemeClr val="bg1"/>
                </a:solidFill>
              </a:rPr>
              <a:t>June 2023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A08643-71F9-48C3-FE72-9CC7ABEAF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45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 Presentation with Guest Organisation" id="{E1FA1BFD-AF7B-4949-9F2C-9B3F8248C394}" vid="{3386D859-4247-4634-993E-37DDB5321F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 Presentation</Template>
  <TotalTime>0</TotalTime>
  <Words>294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Lato</vt:lpstr>
      <vt:lpstr>Office Theme</vt:lpstr>
      <vt:lpstr>Assessment Strategy Overview School of Biosystems &amp; Food Engineering</vt:lpstr>
      <vt:lpstr>PowerPoint Presentation</vt:lpstr>
      <vt:lpstr>College of Engineering &amp; Architecture – Modules by School</vt:lpstr>
      <vt:lpstr>School of Biosystems &amp; Food Engineering Modules</vt:lpstr>
      <vt:lpstr>College of Engineering &amp; Architecture</vt:lpstr>
      <vt:lpstr>School of Biosystems &amp; Food Engineering</vt:lpstr>
      <vt:lpstr>Assessment Strategy Overview  School of Biosystems &amp; Food Engineering  Assessment Integrity in the Era of Large Language Models: Threats and Opportunities within the UCD College of Engineering &amp; Architecture  June 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Electrical &amp; Electronic Engineering</dc:title>
  <dc:creator>AH</dc:creator>
  <cp:lastModifiedBy>Alan Hickey</cp:lastModifiedBy>
  <cp:revision>29</cp:revision>
  <dcterms:created xsi:type="dcterms:W3CDTF">2023-06-19T09:09:30Z</dcterms:created>
  <dcterms:modified xsi:type="dcterms:W3CDTF">2023-06-23T15:08:14Z</dcterms:modified>
</cp:coreProperties>
</file>