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2" r:id="rId2"/>
    <p:sldId id="264" r:id="rId3"/>
    <p:sldId id="266" r:id="rId4"/>
    <p:sldId id="269" r:id="rId5"/>
    <p:sldId id="265" r:id="rId6"/>
    <p:sldId id="258" r:id="rId7"/>
    <p:sldId id="259" r:id="rId8"/>
    <p:sldId id="260" r:id="rId9"/>
    <p:sldId id="268" r:id="rId10"/>
    <p:sldId id="27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E27"/>
    <a:srgbClr val="245391"/>
    <a:srgbClr val="0089CF"/>
    <a:srgbClr val="EFCF00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E342-CBC9-4C93-B443-47D1BF256F0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8C16B-98BD-42BC-8B23-CC14387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 userDrawn="1"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67CEED-3C99-FEBF-227B-51302B6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DD3F03-F02B-7964-BA05-D9ABC54E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271991-AFA8-D194-FFB7-0FD53DCC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7683"/>
            <a:ext cx="12192000" cy="1968500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Electrical &amp; Electronic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17824"/>
            <a:ext cx="12191998" cy="824610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05C-B8D6-1C30-50C5-78155994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F637-AB18-AE0D-1B3D-227644CC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 Biomedical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6F360-A6C6-0219-8179-CE85168E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10</a:t>
            </a:fld>
            <a:endParaRPr lang="en-GB" dirty="0"/>
          </a:p>
        </p:txBody>
      </p:sp>
      <p:pic>
        <p:nvPicPr>
          <p:cNvPr id="10" name="Content Placeholder 9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06668F88-0A2B-49FB-8F75-34158A58C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305866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606800"/>
            <a:ext cx="8050306" cy="2000536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Electrical &amp; Electronic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8643-71F9-48C3-FE72-9CC7ABEA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D1BC908-FDC7-4881-BA9F-C195C43D49CB}"/>
              </a:ext>
            </a:extLst>
          </p:cNvPr>
          <p:cNvSpPr/>
          <p:nvPr/>
        </p:nvSpPr>
        <p:spPr>
          <a:xfrm>
            <a:off x="94813" y="1306138"/>
            <a:ext cx="5970918" cy="1042408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School of Electrical &amp; Electronic Engineering </a:t>
            </a:r>
          </a:p>
          <a:p>
            <a:pPr marL="2333625"/>
            <a:r>
              <a:rPr lang="en-GB" sz="1100" dirty="0"/>
              <a:t>in 2022/23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0683-7663-B750-4004-110043FF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7411C-42C2-80BF-294C-1568730E3CB8}"/>
              </a:ext>
            </a:extLst>
          </p:cNvPr>
          <p:cNvSpPr/>
          <p:nvPr/>
        </p:nvSpPr>
        <p:spPr>
          <a:xfrm>
            <a:off x="94813" y="190920"/>
            <a:ext cx="5970918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68A6B-FF2F-2776-4246-3F9FBCC1C117}"/>
              </a:ext>
            </a:extLst>
          </p:cNvPr>
          <p:cNvSpPr/>
          <p:nvPr/>
        </p:nvSpPr>
        <p:spPr>
          <a:xfrm>
            <a:off x="91440" y="3570131"/>
            <a:ext cx="2005353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47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5-credit modules offered within the School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EA4C0-EEAB-7004-B98C-52823721EAF9}"/>
              </a:ext>
            </a:extLst>
          </p:cNvPr>
          <p:cNvSpPr/>
          <p:nvPr/>
        </p:nvSpPr>
        <p:spPr>
          <a:xfrm>
            <a:off x="4288709" y="3570131"/>
            <a:ext cx="2018265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15+-credit modules offered within the School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22241-BD39-4925-2D88-2FCB2D551661}"/>
              </a:ext>
            </a:extLst>
          </p:cNvPr>
          <p:cNvSpPr/>
          <p:nvPr/>
        </p:nvSpPr>
        <p:spPr>
          <a:xfrm>
            <a:off x="4121940" y="489419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Examination</a:t>
            </a:r>
          </a:p>
          <a:p>
            <a:pPr algn="ctr"/>
            <a:r>
              <a:rPr lang="en-GB" sz="1100" dirty="0"/>
              <a:t>most common assessment type used within modules </a:t>
            </a:r>
          </a:p>
          <a:p>
            <a:pPr algn="ctr"/>
            <a:r>
              <a:rPr lang="en-GB" sz="1100" dirty="0"/>
              <a:t>offered by the School of Electrical &amp; Electronic Engineering</a:t>
            </a:r>
          </a:p>
          <a:p>
            <a:pPr algn="ctr"/>
            <a:r>
              <a:rPr lang="en-GB" sz="1100" dirty="0"/>
              <a:t>in 2022/23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8FAE5-768C-E426-6D4E-183B785CA8E7}"/>
              </a:ext>
            </a:extLst>
          </p:cNvPr>
          <p:cNvSpPr/>
          <p:nvPr/>
        </p:nvSpPr>
        <p:spPr>
          <a:xfrm>
            <a:off x="91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ME Electronic &amp; Computer Engineering</a:t>
            </a:r>
          </a:p>
          <a:p>
            <a:pPr algn="ctr"/>
            <a:r>
              <a:rPr lang="en-GB" sz="1600" b="1" dirty="0"/>
              <a:t>ME Electrical Power Engineering</a:t>
            </a:r>
          </a:p>
          <a:p>
            <a:pPr algn="ctr"/>
            <a:r>
              <a:rPr lang="en-GB" sz="1600" b="1" dirty="0"/>
              <a:t>ME Biomedical Engineering</a:t>
            </a:r>
            <a:endParaRPr lang="en-GB" sz="1100" dirty="0"/>
          </a:p>
          <a:p>
            <a:pPr algn="ctr"/>
            <a:r>
              <a:rPr lang="en-GB" sz="1100" dirty="0"/>
              <a:t>flagship courses offered by the </a:t>
            </a:r>
          </a:p>
          <a:p>
            <a:pPr algn="ctr"/>
            <a:r>
              <a:rPr lang="en-GB" sz="1100" dirty="0"/>
              <a:t>School of Electrical &amp; Electronic Engineering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B36C7-15C7-6591-15D4-DD8008333618}"/>
              </a:ext>
            </a:extLst>
          </p:cNvPr>
          <p:cNvSpPr/>
          <p:nvPr/>
        </p:nvSpPr>
        <p:spPr>
          <a:xfrm>
            <a:off x="2183618" y="3570131"/>
            <a:ext cx="2018266" cy="1248829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10-credit modules offered within the 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8F44A-DAD8-39ED-5956-02F729F06F0E}"/>
              </a:ext>
            </a:extLst>
          </p:cNvPr>
          <p:cNvSpPr/>
          <p:nvPr/>
        </p:nvSpPr>
        <p:spPr>
          <a:xfrm>
            <a:off x="85290" y="185567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5</a:t>
            </a:r>
            <a:r>
              <a:rPr lang="en-GB" sz="4400" b="1" dirty="0"/>
              <a:t>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120143-7E6F-9A48-2F42-34CE932FE476}"/>
              </a:ext>
            </a:extLst>
          </p:cNvPr>
          <p:cNvSpPr/>
          <p:nvPr/>
        </p:nvSpPr>
        <p:spPr>
          <a:xfrm>
            <a:off x="6135795" y="183090"/>
            <a:ext cx="2772000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100,000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975E22-8545-89C5-CFC7-D0FD0FE47A61}"/>
              </a:ext>
            </a:extLst>
          </p:cNvPr>
          <p:cNvSpPr/>
          <p:nvPr/>
        </p:nvSpPr>
        <p:spPr>
          <a:xfrm>
            <a:off x="91440" y="1305342"/>
            <a:ext cx="2299336" cy="10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536A5-33F8-9DE8-EE0A-97CC1471E19A}"/>
              </a:ext>
            </a:extLst>
          </p:cNvPr>
          <p:cNvSpPr/>
          <p:nvPr/>
        </p:nvSpPr>
        <p:spPr>
          <a:xfrm>
            <a:off x="6135795" y="1305342"/>
            <a:ext cx="5964764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0450"/>
            <a:r>
              <a:rPr lang="en-GB" sz="1100" dirty="0"/>
              <a:t>student credits taught* by the</a:t>
            </a:r>
          </a:p>
          <a:p>
            <a:pPr marL="2336800"/>
            <a:r>
              <a:rPr lang="en-GB" sz="1100" dirty="0"/>
              <a:t>School of Electrical &amp; Electronic Engineering</a:t>
            </a:r>
          </a:p>
          <a:p>
            <a:pPr marL="2336800"/>
            <a:r>
              <a:rPr lang="en-GB" sz="1100" dirty="0"/>
              <a:t>in 2022/23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ADF6A-C89D-92F8-5901-CE2F67533049}"/>
              </a:ext>
            </a:extLst>
          </p:cNvPr>
          <p:cNvSpPr/>
          <p:nvPr/>
        </p:nvSpPr>
        <p:spPr>
          <a:xfrm>
            <a:off x="6126059" y="1305342"/>
            <a:ext cx="2299336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20,580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90A2C-353A-6592-0F58-4AB19F7CF597}"/>
              </a:ext>
            </a:extLst>
          </p:cNvPr>
          <p:cNvSpPr/>
          <p:nvPr/>
        </p:nvSpPr>
        <p:spPr>
          <a:xfrm>
            <a:off x="7785100" y="3570131"/>
            <a:ext cx="4315461" cy="1243786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different assessed components within modules offered by the </a:t>
            </a:r>
            <a:r>
              <a:rPr lang="en-GB" sz="1100" dirty="0">
                <a:solidFill>
                  <a:schemeClr val="tx1"/>
                </a:solidFill>
              </a:rPr>
              <a:t>School of Electrical &amp; Electronic Engineering</a:t>
            </a:r>
          </a:p>
          <a:p>
            <a:r>
              <a:rPr lang="en-GB" sz="1100" dirty="0">
                <a:solidFill>
                  <a:schemeClr val="tx1"/>
                </a:solidFill>
              </a:rPr>
              <a:t>in 2022/23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27302-3ED8-D6BE-FD17-21F605005251}"/>
              </a:ext>
            </a:extLst>
          </p:cNvPr>
          <p:cNvSpPr/>
          <p:nvPr/>
        </p:nvSpPr>
        <p:spPr>
          <a:xfrm>
            <a:off x="6393799" y="3571103"/>
            <a:ext cx="1391301" cy="124210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>
                <a:solidFill>
                  <a:schemeClr val="tx1"/>
                </a:solidFill>
              </a:rPr>
              <a:t>191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D03A6-A18B-9143-4EC7-6A5FBC3FCDB7}"/>
              </a:ext>
            </a:extLst>
          </p:cNvPr>
          <p:cNvSpPr/>
          <p:nvPr/>
        </p:nvSpPr>
        <p:spPr>
          <a:xfrm>
            <a:off x="8152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Attendance</a:t>
            </a:r>
          </a:p>
          <a:p>
            <a:pPr algn="ctr"/>
            <a:r>
              <a:rPr lang="en-GB" sz="1100" dirty="0"/>
              <a:t>least common assessment type used within modules </a:t>
            </a:r>
          </a:p>
          <a:p>
            <a:pPr algn="ctr"/>
            <a:r>
              <a:rPr lang="en-GB" sz="1100" dirty="0"/>
              <a:t>offered by the School of Electrical &amp; Electronic Engineering</a:t>
            </a:r>
          </a:p>
          <a:p>
            <a:pPr algn="ctr"/>
            <a:r>
              <a:rPr lang="en-GB" sz="1100" dirty="0"/>
              <a:t>in 2022/23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54E5F-A55C-50E0-388B-4385275C0AF6}"/>
              </a:ext>
            </a:extLst>
          </p:cNvPr>
          <p:cNvSpPr txBox="1"/>
          <p:nvPr/>
        </p:nvSpPr>
        <p:spPr>
          <a:xfrm>
            <a:off x="91440" y="6156660"/>
            <a:ext cx="12009120" cy="246221"/>
          </a:xfrm>
          <a:prstGeom prst="rect">
            <a:avLst/>
          </a:prstGeom>
          <a:solidFill>
            <a:srgbClr val="2453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*Student Credits Taught = Module ECTS Credits </a:t>
            </a:r>
            <a:r>
              <a:rPr lang="en-GB" sz="1000" dirty="0">
                <a:solidFill>
                  <a:schemeClr val="bg1"/>
                </a:solidFill>
                <a:latin typeface="Lato" panose="020F0502020204030203" pitchFamily="34" charset="0"/>
              </a:rPr>
              <a:t>× 2022/23 Enrolled Students</a:t>
            </a:r>
            <a:r>
              <a:rPr lang="en-GB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858D47-7F0F-CDED-2826-A84609230893}"/>
              </a:ext>
            </a:extLst>
          </p:cNvPr>
          <p:cNvSpPr/>
          <p:nvPr/>
        </p:nvSpPr>
        <p:spPr>
          <a:xfrm>
            <a:off x="91439" y="2418957"/>
            <a:ext cx="12009119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School of Electrical &amp; Electronic Engineering</a:t>
            </a:r>
          </a:p>
          <a:p>
            <a:r>
              <a:rPr lang="en-GB" sz="1100" dirty="0">
                <a:solidFill>
                  <a:schemeClr val="tx1"/>
                </a:solidFill>
              </a:rPr>
              <a:t>number of modules by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A6485-256E-C4C9-7EE9-62CCF5E5062B}"/>
              </a:ext>
            </a:extLst>
          </p:cNvPr>
          <p:cNvSpPr/>
          <p:nvPr/>
        </p:nvSpPr>
        <p:spPr>
          <a:xfrm>
            <a:off x="3797363" y="2419204"/>
            <a:ext cx="1620000" cy="107643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CAA09-9D5A-F6AC-0E6F-97140C4FC964}"/>
              </a:ext>
            </a:extLst>
          </p:cNvPr>
          <p:cNvSpPr/>
          <p:nvPr/>
        </p:nvSpPr>
        <p:spPr>
          <a:xfrm>
            <a:off x="5417363" y="2418957"/>
            <a:ext cx="1620000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4D83E-A5E6-4F63-CF33-1C4F40D37952}"/>
              </a:ext>
            </a:extLst>
          </p:cNvPr>
          <p:cNvSpPr/>
          <p:nvPr/>
        </p:nvSpPr>
        <p:spPr>
          <a:xfrm>
            <a:off x="7037363" y="2423013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8D7DE5-A6DB-30F6-1E45-0DD22DD85460}"/>
              </a:ext>
            </a:extLst>
          </p:cNvPr>
          <p:cNvSpPr/>
          <p:nvPr/>
        </p:nvSpPr>
        <p:spPr>
          <a:xfrm>
            <a:off x="8657363" y="2417970"/>
            <a:ext cx="1620000" cy="107188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38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5E006-0248-7A7A-CBB8-618FA0E2C78B}"/>
              </a:ext>
            </a:extLst>
          </p:cNvPr>
          <p:cNvSpPr/>
          <p:nvPr/>
        </p:nvSpPr>
        <p:spPr>
          <a:xfrm>
            <a:off x="10277363" y="2417970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419751-2EE3-BE1D-2706-63F9B4B4C6A1}"/>
              </a:ext>
            </a:extLst>
          </p:cNvPr>
          <p:cNvSpPr/>
          <p:nvPr/>
        </p:nvSpPr>
        <p:spPr>
          <a:xfrm>
            <a:off x="6126268" y="190085"/>
            <a:ext cx="5974289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student credits taught*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E8F62-C4F5-1992-42CB-07B3F6A8F1FE}"/>
              </a:ext>
            </a:extLst>
          </p:cNvPr>
          <p:cNvSpPr/>
          <p:nvPr/>
        </p:nvSpPr>
        <p:spPr>
          <a:xfrm>
            <a:off x="6135795" y="184705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116,849</a:t>
            </a:r>
          </a:p>
        </p:txBody>
      </p:sp>
    </p:spTree>
    <p:extLst>
      <p:ext uri="{BB962C8B-B14F-4D97-AF65-F5344CB8AC3E}">
        <p14:creationId xmlns:p14="http://schemas.microsoft.com/office/powerpoint/2010/main" val="24347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11A45-1C91-3A02-783D-F35BD3D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College of Engineering &amp; Architecture – Modules by School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A37D517-06B9-2AD0-6AEA-6033504D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D2F7-87E1-84B6-D556-698704CA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3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C0216-5E3F-7FF1-117F-E24911884099}"/>
              </a:ext>
            </a:extLst>
          </p:cNvPr>
          <p:cNvSpPr txBox="1"/>
          <p:nvPr/>
        </p:nvSpPr>
        <p:spPr>
          <a:xfrm>
            <a:off x="3767137" y="6249462"/>
            <a:ext cx="465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2022/23 Academic Year – Modules Weighted by Student Credits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30687-CBDD-5E8D-26A5-85C96F28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29" y="812300"/>
            <a:ext cx="10394141" cy="54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11A45-1C91-3A02-783D-F35BD3D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School of Electrical &amp; Electronic Engineering Modules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A37D517-06B9-2AD0-6AEA-6033504D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D2F7-87E1-84B6-D556-698704CA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C0216-5E3F-7FF1-117F-E24911884099}"/>
              </a:ext>
            </a:extLst>
          </p:cNvPr>
          <p:cNvSpPr txBox="1"/>
          <p:nvPr/>
        </p:nvSpPr>
        <p:spPr>
          <a:xfrm>
            <a:off x="3767137" y="6249462"/>
            <a:ext cx="465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2022/23 Academic Year – Modules Weighted by Student Credits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FA6D2A-33FB-969C-FC83-0AE27E44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32" y="812022"/>
            <a:ext cx="9946535" cy="54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1CA3-70D0-A5AC-7848-71600960E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5</a:t>
            </a:fld>
            <a:endParaRPr lang="en-GB" dirty="0"/>
          </a:p>
        </p:txBody>
      </p:sp>
      <p:pic>
        <p:nvPicPr>
          <p:cNvPr id="9" name="Content Placeholder 8" descr="A close-up of a graph&#10;&#10;Description automatically generated with medium confidence">
            <a:extLst>
              <a:ext uri="{FF2B5EF4-FFF2-40B4-BE49-F238E27FC236}">
                <a16:creationId xmlns:a16="http://schemas.microsoft.com/office/drawing/2014/main" id="{BE273A97-69C0-57C1-F8E1-9ED0DF43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25026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Electrical &amp; Electronic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F680-C8E0-1F39-5277-814878557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6</a:t>
            </a:fld>
            <a:endParaRPr lang="en-GB" dirty="0"/>
          </a:p>
        </p:txBody>
      </p:sp>
      <p:pic>
        <p:nvPicPr>
          <p:cNvPr id="6" name="Content Placeholder 5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8AE912ED-53C8-952C-6C4E-74E453B0E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08D24-582B-5736-4A69-EBA498D62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7</a:t>
            </a:fld>
            <a:endParaRPr lang="en-GB" dirty="0"/>
          </a:p>
        </p:txBody>
      </p:sp>
      <p:pic>
        <p:nvPicPr>
          <p:cNvPr id="6" name="Content Placeholder 5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3728F55C-3C8E-D4E7-B681-977C390ED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B816-00BE-0CE5-0752-89C75F28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8</a:t>
            </a:fld>
            <a:endParaRPr lang="en-GB" dirty="0"/>
          </a:p>
        </p:txBody>
      </p:sp>
      <p:pic>
        <p:nvPicPr>
          <p:cNvPr id="7" name="Content Placeholder 6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3039EC99-A45B-507C-10AC-0BF598FAF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D08D-2F67-2569-33C3-2B3CA13B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 Biomedical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E01C6-9C7A-5AB3-C984-D7C79A246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9</a:t>
            </a:fld>
            <a:endParaRPr lang="en-GB" dirty="0"/>
          </a:p>
        </p:txBody>
      </p:sp>
      <p:pic>
        <p:nvPicPr>
          <p:cNvPr id="6" name="Content Placeholder 5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22D976B0-10CD-2EA8-B181-AC1094E1F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359006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336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Lato</vt:lpstr>
      <vt:lpstr>Office Theme</vt:lpstr>
      <vt:lpstr>Assessment Strategy Overview School of Electrical &amp; Electronic Engineering</vt:lpstr>
      <vt:lpstr>PowerPoint Presentation</vt:lpstr>
      <vt:lpstr>College of Engineering &amp; Architecture – Modules by School</vt:lpstr>
      <vt:lpstr>School of Electrical &amp; Electronic Engineering Modules</vt:lpstr>
      <vt:lpstr>College of Engineering &amp; Architecture</vt:lpstr>
      <vt:lpstr>School of Electrical &amp; Electronic Engineering</vt:lpstr>
      <vt:lpstr>ME Electronic &amp; Computer Engineering</vt:lpstr>
      <vt:lpstr>ME Electrical Power Engineering</vt:lpstr>
      <vt:lpstr>ME Biomedical Engineering</vt:lpstr>
      <vt:lpstr>ME Biomedical Engineering</vt:lpstr>
      <vt:lpstr>Assessment Strategy Overview  School of Electrical &amp; Electronic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25</cp:revision>
  <dcterms:created xsi:type="dcterms:W3CDTF">2023-06-19T09:09:30Z</dcterms:created>
  <dcterms:modified xsi:type="dcterms:W3CDTF">2023-06-23T15:08:04Z</dcterms:modified>
</cp:coreProperties>
</file>