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391"/>
    <a:srgbClr val="0089CF"/>
    <a:srgbClr val="EFCF00"/>
    <a:srgbClr val="3C9E27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2480309" y="186000"/>
            <a:ext cx="3549015" cy="1328400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modules offered by the</a:t>
            </a:r>
          </a:p>
          <a:p>
            <a:r>
              <a:rPr lang="en-GB" sz="1200" dirty="0"/>
              <a:t>College of Engineering &amp; Architecture in 2022/23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3F3E6-BEBD-783F-8A4B-52689AC3FC3B}"/>
              </a:ext>
            </a:extLst>
          </p:cNvPr>
          <p:cNvSpPr/>
          <p:nvPr/>
        </p:nvSpPr>
        <p:spPr>
          <a:xfrm>
            <a:off x="2480308" y="1635650"/>
            <a:ext cx="3549016" cy="1325732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modules offered by the</a:t>
            </a:r>
          </a:p>
          <a:p>
            <a:r>
              <a:rPr lang="en-GB" sz="1200" dirty="0"/>
              <a:t>School of X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177797" y="3080574"/>
            <a:ext cx="1872000" cy="1325732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5-credit modules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2167560" y="3080574"/>
            <a:ext cx="1872000" cy="1325732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91615" y="4525480"/>
            <a:ext cx="3808770" cy="151337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offered by the School of X 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177797" y="4525480"/>
            <a:ext cx="3913191" cy="151337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  <a:endParaRPr lang="en-GB" sz="1400" b="1" dirty="0"/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flagship course(s) offered by the </a:t>
            </a:r>
          </a:p>
          <a:p>
            <a:pPr algn="ctr"/>
            <a:r>
              <a:rPr lang="en-GB" sz="1100" dirty="0"/>
              <a:t>School of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A9573-2FCA-7AF9-2D09-DDDAD5FB1C5D}"/>
              </a:ext>
            </a:extLst>
          </p:cNvPr>
          <p:cNvSpPr/>
          <p:nvPr/>
        </p:nvSpPr>
        <p:spPr>
          <a:xfrm>
            <a:off x="8452275" y="185982"/>
            <a:ext cx="3561928" cy="1335220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student credits* taught by the</a:t>
            </a:r>
          </a:p>
          <a:p>
            <a:r>
              <a:rPr lang="en-GB" sz="1200" dirty="0"/>
              <a:t>College of Engineering &amp; Architecture in 2022/23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4157323" y="3080574"/>
            <a:ext cx="1872000" cy="1325732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189378" y="185982"/>
            <a:ext cx="2290931" cy="132811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62675" y="185982"/>
            <a:ext cx="2289600" cy="1335220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189377" y="1635668"/>
            <a:ext cx="2290931" cy="1325732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8452273" y="1635650"/>
            <a:ext cx="3561930" cy="132098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student credits* taught by the</a:t>
            </a:r>
          </a:p>
          <a:p>
            <a:r>
              <a:rPr lang="en-GB" sz="1200" dirty="0"/>
              <a:t>School of X 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62674" y="1635632"/>
            <a:ext cx="2289599" cy="13212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8452270" y="3080574"/>
            <a:ext cx="3561930" cy="13209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200" dirty="0">
                <a:solidFill>
                  <a:schemeClr val="tx1"/>
                </a:solidFill>
              </a:rPr>
              <a:t>School of X 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162674" y="3080592"/>
            <a:ext cx="2289595" cy="132120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01012" y="4525480"/>
            <a:ext cx="3913188" cy="151337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Portfolio</a:t>
            </a:r>
          </a:p>
          <a:p>
            <a:pPr algn="ctr"/>
            <a:r>
              <a:rPr lang="en-GB" sz="1100" dirty="0"/>
              <a:t>least common popular assessment type used within modules offered by the School of X 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177797" y="6134100"/>
            <a:ext cx="11836403" cy="261610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*Student Credits = Module ECTS Credits </a:t>
            </a:r>
            <a:r>
              <a:rPr lang="en-GB" sz="11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0BF3-4DAF-5EBA-FA12-D5932C5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0EE4-6828-63AB-9418-F9FD01BB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Taught Credits = Assessment Weighting </a:t>
            </a:r>
            <a:r>
              <a:rPr lang="en-GB" dirty="0">
                <a:latin typeface="Lato" panose="020F0502020204030203" pitchFamily="34" charset="0"/>
              </a:rPr>
              <a:t>× </a:t>
            </a:r>
            <a:r>
              <a:rPr lang="en-GB" dirty="0"/>
              <a:t>ECTS Credits </a:t>
            </a:r>
            <a:r>
              <a:rPr lang="en-GB" dirty="0">
                <a:latin typeface="Lato" panose="020F0502020204030203" pitchFamily="34" charset="0"/>
              </a:rPr>
              <a:t>× 2022/23 Enrolled Students</a:t>
            </a:r>
          </a:p>
          <a:p>
            <a:pPr lvl="1"/>
            <a:r>
              <a:rPr lang="en-GB" dirty="0">
                <a:latin typeface="Lato" panose="020F0502020204030203" pitchFamily="34" charset="0"/>
              </a:rPr>
              <a:t>e.g., a 10% essay assignment in a 5-credit module with 20 enrolled students is worth 10% × 5 × 20 = 10 taught credits</a:t>
            </a:r>
          </a:p>
          <a:p>
            <a:r>
              <a:rPr lang="en-GB" dirty="0">
                <a:latin typeface="Lato" panose="020F0502020204030203" pitchFamily="34" charset="0"/>
              </a:rPr>
              <a:t>(Modules in College)</a:t>
            </a:r>
          </a:p>
          <a:p>
            <a:r>
              <a:rPr lang="en-GB" dirty="0">
                <a:latin typeface="Lato" panose="020F0502020204030203" pitchFamily="34" charset="0"/>
              </a:rPr>
              <a:t>(Modules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5/10 etc. credit 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modules offered in Autumn/Spring/Summer Trimesters)</a:t>
            </a:r>
          </a:p>
          <a:p>
            <a:r>
              <a:rPr lang="en-GB" dirty="0">
                <a:latin typeface="Lato" panose="020F0502020204030203" pitchFamily="34" charset="0"/>
              </a:rPr>
              <a:t>(Number of different assessed components in School)</a:t>
            </a:r>
          </a:p>
          <a:p>
            <a:r>
              <a:rPr lang="en-GB" dirty="0">
                <a:latin typeface="Lato" panose="020F0502020204030203" pitchFamily="34" charset="0"/>
              </a:rPr>
              <a:t>(Flagship course offered by the School)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FA78-4EBE-51AA-98C2-26A39E2F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8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06800"/>
            <a:ext cx="9544051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401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Introduction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14</cp:revision>
  <dcterms:created xsi:type="dcterms:W3CDTF">2023-06-19T09:09:30Z</dcterms:created>
  <dcterms:modified xsi:type="dcterms:W3CDTF">2023-06-21T09:59:56Z</dcterms:modified>
</cp:coreProperties>
</file>