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F00"/>
    <a:srgbClr val="3C9E27"/>
    <a:srgbClr val="245391"/>
    <a:srgbClr val="00427A"/>
    <a:srgbClr val="008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Speaker &amp; Event Detai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340476-C6E9-26E7-E141-128F9B0AC526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BC3117-BDF6-C835-FC72-0C54A34E053A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B35D1-EF08-9032-7389-A5E67CF4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1185557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505C8-1FA6-6337-FD06-31A2FF9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1185557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A17C34-3D73-CBF2-7173-D2C5C283A5B3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EC078CC-BCDF-ACC9-32B3-C4EBEFCB1D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-1" y="5573603"/>
            <a:ext cx="10261602" cy="8246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36195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Speaker’s Name/Title &amp; Other Details</a:t>
            </a:r>
          </a:p>
          <a:p>
            <a:pPr lvl="0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5BB70A1-8F26-ADBA-F763-A810A461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F7C33A-2520-FBB8-B114-F234A7261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4331999"/>
            <a:ext cx="1416170" cy="20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960F-029C-289D-38D6-CF5F60CD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AE01DBA-F45B-E26C-6B7B-5DDD82F4AC45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06D83E-0206-A96D-3FB6-E7380569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4C39-E6BE-E53A-D106-BE84BB4D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116" y="1150071"/>
            <a:ext cx="7049454" cy="527901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E1A3F-0B07-A2EF-7184-DA10D4462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91" y="1150070"/>
            <a:ext cx="4356416" cy="5279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BB705B0-DCB9-C0F4-A39F-48A01DE1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69461-92C6-8EB9-8F81-B2F28E93812F}"/>
              </a:ext>
            </a:extLst>
          </p:cNvPr>
          <p:cNvSpPr/>
          <p:nvPr/>
        </p:nvSpPr>
        <p:spPr>
          <a:xfrm>
            <a:off x="0" y="101176"/>
            <a:ext cx="12191999" cy="827008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238B6AA-8CFF-FBBF-81DA-0E3850F5B478}"/>
              </a:ext>
            </a:extLst>
          </p:cNvPr>
          <p:cNvSpPr txBox="1">
            <a:spLocks/>
          </p:cNvSpPr>
          <p:nvPr/>
        </p:nvSpPr>
        <p:spPr>
          <a:xfrm>
            <a:off x="326590" y="101175"/>
            <a:ext cx="10881880" cy="82700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1ADE6DB-D5B3-43C5-AB39-16525B5C5650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1168992-F46F-CB56-E445-40EC7616B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03AC7-487D-328E-36D0-6FA387A5A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9838" y="101175"/>
            <a:ext cx="6425731" cy="6290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A88BE-3D89-A86E-4ADA-FD549AA66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72" y="1592261"/>
            <a:ext cx="4966291" cy="4799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1CD409-A050-C97C-9C0E-477CB68B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30405-3B80-5675-DECD-7D7F0E3DB134}"/>
              </a:ext>
            </a:extLst>
          </p:cNvPr>
          <p:cNvSpPr/>
          <p:nvPr/>
        </p:nvSpPr>
        <p:spPr>
          <a:xfrm>
            <a:off x="0" y="101175"/>
            <a:ext cx="5297863" cy="1413299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6618E7-FEAA-8007-C23C-50942F4CF125}"/>
              </a:ext>
            </a:extLst>
          </p:cNvPr>
          <p:cNvSpPr txBox="1">
            <a:spLocks/>
          </p:cNvSpPr>
          <p:nvPr/>
        </p:nvSpPr>
        <p:spPr>
          <a:xfrm>
            <a:off x="331574" y="101175"/>
            <a:ext cx="3741404" cy="1413299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98C756E-34D7-E5EA-73F9-9513416E809F}"/>
              </a:ext>
            </a:extLst>
          </p:cNvPr>
          <p:cNvSpPr/>
          <p:nvPr/>
        </p:nvSpPr>
        <p:spPr>
          <a:xfrm>
            <a:off x="11208471" y="159685"/>
            <a:ext cx="848382" cy="709988"/>
          </a:xfrm>
          <a:prstGeom prst="parallelogram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F07195-77EC-23EA-2B3C-5FC57D8AB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9250" y="203307"/>
            <a:ext cx="426823" cy="62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6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D33C83-0912-F0F1-CE93-B903528B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43000"/>
            <a:ext cx="9544051" cy="2000536"/>
          </a:xfrm>
          <a:prstGeom prst="rect">
            <a:avLst/>
          </a:prstGeom>
          <a:solidFill>
            <a:srgbClr val="245391"/>
          </a:solidFill>
        </p:spPr>
        <p:txBody>
          <a:bodyPr anchor="b">
            <a:normAutofit/>
          </a:bodyPr>
          <a:lstStyle>
            <a:lvl1pPr marL="361950" indent="0"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0B457E-528C-4DD8-66CD-4FAF8A23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40141"/>
            <a:ext cx="9544050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9B524E3-A2A0-9DA2-1995-B4BB4D992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3BBF434-5C6A-EA49-4EEC-481BEFABF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441" y="1143000"/>
            <a:ext cx="1371154" cy="20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7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F4DB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4180AE-847C-5E63-7E88-9FE0500B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C9CEB7-BF0D-AD4D-7F4B-1AB55382B38D}"/>
              </a:ext>
            </a:extLst>
          </p:cNvPr>
          <p:cNvSpPr txBox="1">
            <a:spLocks/>
          </p:cNvSpPr>
          <p:nvPr/>
        </p:nvSpPr>
        <p:spPr>
          <a:xfrm>
            <a:off x="-3" y="2192709"/>
            <a:ext cx="12192001" cy="2000536"/>
          </a:xfrm>
          <a:prstGeom prst="rect">
            <a:avLst/>
          </a:prstGeom>
          <a:solidFill>
            <a:srgbClr val="245391"/>
          </a:solidFill>
        </p:spPr>
        <p:txBody>
          <a:bodyPr vert="horz" lIns="91440" tIns="45720" rIns="91440" bIns="45720" rtlCol="0" anchor="b">
            <a:normAutofit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6115B49-B18A-2FC3-A0BF-495E8D7F836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-4" y="4260291"/>
            <a:ext cx="12192001" cy="503196"/>
          </a:xfrm>
          <a:prstGeom prst="rect">
            <a:avLst/>
          </a:prstGeom>
          <a:solidFill>
            <a:srgbClr val="00A1D7"/>
          </a:solidFill>
        </p:spPr>
        <p:txBody>
          <a:bodyPr anchor="ctr"/>
          <a:lstStyle>
            <a:lvl1pPr marL="36195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261528-2113-BE3F-DB7A-3C648055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4720" y="203306"/>
            <a:ext cx="751353" cy="10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D74C30-A208-B513-66A4-2E6C2028D384}"/>
              </a:ext>
            </a:extLst>
          </p:cNvPr>
          <p:cNvSpPr/>
          <p:nvPr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9407-5C23-6B83-423B-CFDCCA74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79A-5FA2-F9F3-15D9-19D6C0A5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07868"/>
            <a:ext cx="11836400" cy="5621212"/>
          </a:xfrm>
          <a:prstGeom prst="rect">
            <a:avLst/>
          </a:prstGeom>
        </p:spPr>
        <p:txBody>
          <a:bodyPr/>
          <a:lstStyle>
            <a:lvl1pPr marL="263525" indent="-2286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50E316-F3CC-A932-C3F3-063A9CE80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FBB52-E34C-3A2C-692A-1FE7035E6660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4093B2-6165-CFB3-0310-31737C3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58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Yellow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E276-45A6-3182-E191-0D21CECB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861134"/>
            <a:ext cx="5842000" cy="5567946"/>
          </a:xfrm>
          <a:prstGeom prst="rect">
            <a:avLst/>
          </a:prstGeom>
          <a:solidFill>
            <a:srgbClr val="F8E992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C9F3-A161-D5C8-4EB3-26AE99A8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61134"/>
            <a:ext cx="5841998" cy="5567946"/>
          </a:xfrm>
          <a:prstGeom prst="rect">
            <a:avLst/>
          </a:prstGeom>
          <a:solidFill>
            <a:srgbClr val="90D098"/>
          </a:solidFill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D26384-FFA6-46A5-CD52-9800186C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2F1DB-5A59-9ED0-5551-95010F872981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712F8D-66DC-0A69-E5B1-D860652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8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Light Blue Sub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20130"/>
            <a:ext cx="5842000" cy="659877"/>
          </a:xfrm>
          <a:prstGeom prst="rect">
            <a:avLst/>
          </a:prstGeom>
          <a:solidFill>
            <a:srgbClr val="00A1D7"/>
          </a:solidFill>
        </p:spPr>
        <p:txBody>
          <a:bodyPr anchor="b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20130"/>
            <a:ext cx="5832164" cy="659877"/>
          </a:xfrm>
          <a:prstGeom prst="rect">
            <a:avLst/>
          </a:prstGeom>
          <a:solidFill>
            <a:srgbClr val="00A1D7"/>
          </a:solidFill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72168"/>
            <a:ext cx="5842000" cy="4856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5A5BD-C30B-1DF2-AA5A-5EF2909EF2E6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732B46-CB3D-86AF-F5C0-E7A30607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3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o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70C0-0004-DA5B-411C-22A2E34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800" y="870930"/>
            <a:ext cx="5842000" cy="659877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C9F-2EEC-6475-AE93-1246752B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7800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1B006-631F-4BB6-7AFB-4D358EC0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870929"/>
            <a:ext cx="5842000" cy="6598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b="1" dirty="0"/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4FAB4-C3D5-5802-AC62-3F1B0FEE0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597981"/>
            <a:ext cx="5842000" cy="48310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D63A05-1B5F-F916-3C25-1C57B251A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1049D-005C-9A98-92A6-EA26837768F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611728-BACF-15C0-BBD3-8DA0E07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88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0D9E9B-695B-7E25-3359-992FB837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0CFFE-17F8-F107-DB82-0F90AA96BCAF}"/>
              </a:ext>
            </a:extLst>
          </p:cNvPr>
          <p:cNvSpPr/>
          <p:nvPr userDrawn="1"/>
        </p:nvSpPr>
        <p:spPr>
          <a:xfrm>
            <a:off x="0" y="101176"/>
            <a:ext cx="12191999" cy="626793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84284F-4D91-6A88-EF4B-E2107692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01175"/>
            <a:ext cx="11836400" cy="626793"/>
          </a:xfrm>
          <a:prstGeom prst="rect">
            <a:avLst/>
          </a:prstGeom>
          <a:solidFill>
            <a:srgbClr val="245391"/>
          </a:solidFill>
        </p:spPr>
        <p:txBody>
          <a:bodyPr>
            <a:normAutofit/>
          </a:bodyPr>
          <a:lstStyle>
            <a:lvl1pPr marL="0" indent="0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E909A-B92A-7546-56EF-0412222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CF8-BF55-C9A1-C1B5-9DCF377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82154-E35E-9BDF-129C-7921FECF4E13}"/>
              </a:ext>
            </a:extLst>
          </p:cNvPr>
          <p:cNvSpPr/>
          <p:nvPr/>
        </p:nvSpPr>
        <p:spPr>
          <a:xfrm>
            <a:off x="0" y="6531983"/>
            <a:ext cx="12192000" cy="73264"/>
          </a:xfrm>
          <a:prstGeom prst="rect">
            <a:avLst/>
          </a:prstGeom>
          <a:solidFill>
            <a:srgbClr val="4AA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DCECC-D2CE-F29E-EB13-01D059A5F279}"/>
              </a:ext>
            </a:extLst>
          </p:cNvPr>
          <p:cNvSpPr/>
          <p:nvPr/>
        </p:nvSpPr>
        <p:spPr>
          <a:xfrm>
            <a:off x="0" y="6650966"/>
            <a:ext cx="12192000" cy="207034"/>
          </a:xfrm>
          <a:prstGeom prst="rect">
            <a:avLst/>
          </a:prstGeom>
          <a:solidFill>
            <a:srgbClr val="245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4ACDC-A6FA-DE79-3277-34B579CE5292}"/>
              </a:ext>
            </a:extLst>
          </p:cNvPr>
          <p:cNvSpPr/>
          <p:nvPr/>
        </p:nvSpPr>
        <p:spPr>
          <a:xfrm>
            <a:off x="0" y="6605247"/>
            <a:ext cx="12192000" cy="45719"/>
          </a:xfrm>
          <a:prstGeom prst="rect">
            <a:avLst/>
          </a:prstGeom>
          <a:solidFill>
            <a:srgbClr val="F4D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DC1B66-68B1-F7ED-F131-94010BF3F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634" y="6650966"/>
            <a:ext cx="370936" cy="207034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767393B-85A6-40C1-AB65-A74DA355DB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69FA-6132-4C77-BEAF-40BCE5935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36600"/>
            <a:ext cx="12192000" cy="2000536"/>
          </a:xfrm>
          <a:solidFill>
            <a:srgbClr val="3C9E27"/>
          </a:solidFill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IE" sz="4800" dirty="0">
                <a:solidFill>
                  <a:schemeClr val="bg1"/>
                </a:solidFill>
              </a:rPr>
              <a:t>Assessment Strategy Overview</a:t>
            </a:r>
            <a:br>
              <a:rPr lang="en-IE" sz="4800" dirty="0">
                <a:solidFill>
                  <a:schemeClr val="bg1"/>
                </a:solidFill>
              </a:rPr>
            </a:br>
            <a:r>
              <a:rPr lang="en-IE" sz="2800" dirty="0">
                <a:solidFill>
                  <a:schemeClr val="bg1"/>
                </a:solidFill>
              </a:rPr>
              <a:t>School of </a:t>
            </a:r>
            <a:r>
              <a:rPr lang="en-IE" sz="2800" dirty="0"/>
              <a:t>Architecture, Planning &amp; Environmental Policy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3051A-2DC4-1342-2B97-2EB6568E2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2934144"/>
            <a:ext cx="12192002" cy="989711"/>
          </a:xfrm>
        </p:spPr>
        <p:txBody>
          <a:bodyPr>
            <a:normAutofit/>
          </a:bodyPr>
          <a:lstStyle/>
          <a:p>
            <a:r>
              <a:rPr lang="en-US" dirty="0"/>
              <a:t>Assessment Integrity in the Era of Large Language Models: Threats and Opportunities within the UCD College of Engineering &amp; Architecture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55E4-CA2D-84F0-B4F5-63C0AEA72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b">
            <a:norm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June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45B3BE-9EF8-51E1-B7B5-5E8E916BF3E2}"/>
              </a:ext>
            </a:extLst>
          </p:cNvPr>
          <p:cNvSpPr txBox="1">
            <a:spLocks/>
          </p:cNvSpPr>
          <p:nvPr/>
        </p:nvSpPr>
        <p:spPr>
          <a:xfrm>
            <a:off x="-2" y="2774144"/>
            <a:ext cx="12192000" cy="45719"/>
          </a:xfrm>
          <a:prstGeom prst="rect">
            <a:avLst/>
          </a:prstGeom>
          <a:solidFill>
            <a:srgbClr val="EFCF00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36195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3000"/>
              </a:spcAft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12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652-71D6-56BA-7F82-AA3B37F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College of Engineering &amp;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0A0-846D-3D07-61A6-5AB181FF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college)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32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6673-21B3-83C2-436D-19B3C50C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of Architecture, Planning &amp; Environmental Policy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1A5-413F-9EEF-534A-2975C604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(Pie + Bar Chart showing all modules at all levels across the school)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013-2145-A8B7-020D-468A2B81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Electronic &amp; Computer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0FBB-AF67-B1FA-3313-17566B70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</p:txBody>
      </p:sp>
    </p:spTree>
    <p:extLst>
      <p:ext uri="{BB962C8B-B14F-4D97-AF65-F5344CB8AC3E}">
        <p14:creationId xmlns:p14="http://schemas.microsoft.com/office/powerpoint/2010/main" val="244637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F956-F358-44D8-1CE1-401B876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 Electrical Power Engineering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F0A0-9C31-20E5-7F9B-7EC0C554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Stacked bar chart showing all modules across stage 1 – 5 of the integrated masters</a:t>
            </a:r>
          </a:p>
          <a:p>
            <a:pPr marL="34925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59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53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BC2-B800-1C47-4EA4-A230C1DD6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11" y="3429000"/>
            <a:ext cx="11892378" cy="238760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E" sz="3200" dirty="0">
                <a:solidFill>
                  <a:schemeClr val="bg1"/>
                </a:solidFill>
              </a:rPr>
              <a:t>Assessment Strategy Overview</a:t>
            </a:r>
            <a:br>
              <a:rPr lang="en-IE" sz="2000" dirty="0">
                <a:solidFill>
                  <a:schemeClr val="bg1"/>
                </a:solidFill>
              </a:rPr>
            </a:br>
            <a:br>
              <a:rPr lang="en-IE" sz="1800" dirty="0">
                <a:solidFill>
                  <a:schemeClr val="bg1"/>
                </a:solidFill>
              </a:rPr>
            </a:br>
            <a:r>
              <a:rPr lang="en-US" sz="1800">
                <a:solidFill>
                  <a:schemeClr val="bg1"/>
                </a:solidFill>
              </a:rPr>
              <a:t>School of Architecture, Planning &amp; Environmental Policy</a:t>
            </a:r>
            <a:br>
              <a:rPr lang="en-IE" sz="1800" dirty="0">
                <a:solidFill>
                  <a:schemeClr val="bg1"/>
                </a:solidFill>
              </a:rPr>
            </a:br>
            <a:br>
              <a:rPr lang="en-IE" sz="1400" b="0" dirty="0">
                <a:solidFill>
                  <a:schemeClr val="bg1"/>
                </a:solidFill>
              </a:rPr>
            </a:br>
            <a:r>
              <a:rPr lang="en-US" sz="1400" b="0" dirty="0">
                <a:solidFill>
                  <a:schemeClr val="bg1"/>
                </a:solidFill>
              </a:rPr>
              <a:t>Assessment Integrity in the Era of Large Language Models: Threats and Opportunities within the UCD College of Engineering &amp; Architecture</a:t>
            </a:r>
            <a:br>
              <a:rPr lang="en-US" sz="1400" dirty="0"/>
            </a:br>
            <a:br>
              <a:rPr lang="en-IE" sz="1400" dirty="0">
                <a:solidFill>
                  <a:schemeClr val="bg1"/>
                </a:solidFill>
              </a:rPr>
            </a:br>
            <a:r>
              <a:rPr lang="en-IE" sz="1400" b="0" dirty="0">
                <a:solidFill>
                  <a:schemeClr val="bg1"/>
                </a:solidFill>
              </a:rPr>
              <a:t>June 2023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45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 Presentation with Guest Organisation" id="{E1FA1BFD-AF7B-4949-9F2C-9B3F8248C394}" vid="{3386D859-4247-4634-993E-37DDB5321F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 Presentation</Template>
  <TotalTime>0</TotalTime>
  <Words>157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Lato</vt:lpstr>
      <vt:lpstr>Office Theme</vt:lpstr>
      <vt:lpstr>Assessment Strategy Overview School of Architecture, Planning &amp; Environmental Policy</vt:lpstr>
      <vt:lpstr>College of Engineering &amp; Architecture</vt:lpstr>
      <vt:lpstr>School of Architecture, Planning &amp; Environmental Policy</vt:lpstr>
      <vt:lpstr>ME Electronic &amp; Computer Engineering</vt:lpstr>
      <vt:lpstr>ME Electrical Power Engineering</vt:lpstr>
      <vt:lpstr>Assessment Strategy Overview  School of Architecture, Planning &amp; Environmental Policy  Assessment Integrity in the Era of Large Language Models: Threats and Opportunities within the UCD College of Engineering &amp; Architecture  June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&amp; Electronic Engineering</dc:title>
  <dc:creator>AH</dc:creator>
  <cp:lastModifiedBy>Alan Hickey</cp:lastModifiedBy>
  <cp:revision>12</cp:revision>
  <dcterms:created xsi:type="dcterms:W3CDTF">2023-06-19T09:09:30Z</dcterms:created>
  <dcterms:modified xsi:type="dcterms:W3CDTF">2023-06-21T08:07:24Z</dcterms:modified>
</cp:coreProperties>
</file>