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CF00"/>
    <a:srgbClr val="3C9E27"/>
    <a:srgbClr val="245391"/>
    <a:srgbClr val="00427A"/>
    <a:srgbClr val="0089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Speaker &amp; Event Detai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340476-C6E9-26E7-E141-128F9B0AC526}"/>
              </a:ext>
            </a:extLst>
          </p:cNvPr>
          <p:cNvSpPr/>
          <p:nvPr/>
        </p:nvSpPr>
        <p:spPr>
          <a:xfrm>
            <a:off x="0" y="6531983"/>
            <a:ext cx="12192000" cy="73264"/>
          </a:xfrm>
          <a:prstGeom prst="rect">
            <a:avLst/>
          </a:prstGeom>
          <a:solidFill>
            <a:srgbClr val="4AA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BC3117-BDF6-C835-FC72-0C54A34E053A}"/>
              </a:ext>
            </a:extLst>
          </p:cNvPr>
          <p:cNvSpPr/>
          <p:nvPr/>
        </p:nvSpPr>
        <p:spPr>
          <a:xfrm>
            <a:off x="0" y="6650966"/>
            <a:ext cx="12192000" cy="207034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B35D1-EF08-9032-7389-A5E67CF4D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43000"/>
            <a:ext cx="11855571" cy="2000536"/>
          </a:xfrm>
          <a:prstGeom prst="rect">
            <a:avLst/>
          </a:prstGeom>
          <a:solidFill>
            <a:srgbClr val="245391"/>
          </a:solidFill>
        </p:spPr>
        <p:txBody>
          <a:bodyPr anchor="b">
            <a:normAutofit/>
          </a:bodyPr>
          <a:lstStyle>
            <a:lvl1pPr marL="361950" indent="0"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505C8-1FA6-6337-FD06-31A2FF98E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40141"/>
            <a:ext cx="11855570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A17C34-3D73-CBF2-7173-D2C5C283A5B3}"/>
              </a:ext>
            </a:extLst>
          </p:cNvPr>
          <p:cNvSpPr/>
          <p:nvPr/>
        </p:nvSpPr>
        <p:spPr>
          <a:xfrm>
            <a:off x="0" y="6605247"/>
            <a:ext cx="12192000" cy="45719"/>
          </a:xfrm>
          <a:prstGeom prst="rect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EC078CC-BCDF-ACC9-32B3-C4EBEFCB1D1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-1" y="5573603"/>
            <a:ext cx="10261602" cy="82461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36195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Speaker’s Name/Title &amp; Other Details</a:t>
            </a:r>
          </a:p>
          <a:p>
            <a:pPr lvl="0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5BB70A1-8F26-ADBA-F763-A810A461C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7F7C33A-2520-FBB8-B114-F234A7261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0" y="4331999"/>
            <a:ext cx="1416170" cy="206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4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C960F-029C-289D-38D6-CF5F60CDE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1AE01DBA-F45B-E26C-6B7B-5DDD82F4AC45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B06D83E-0206-A96D-3FB6-E7380569F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5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C4C39-E6BE-E53A-D106-BE84BB4DF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116" y="1150071"/>
            <a:ext cx="7049454" cy="527901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E1A3F-0B07-A2EF-7184-DA10D4462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591" y="1150070"/>
            <a:ext cx="4356416" cy="52790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BB705B0-DCB9-C0F4-A39F-48A01DE1D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A69461-92C6-8EB9-8F81-B2F28E93812F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238B6AA-8CFF-FBBF-81DA-0E3850F5B478}"/>
              </a:ext>
            </a:extLst>
          </p:cNvPr>
          <p:cNvSpPr txBox="1">
            <a:spLocks/>
          </p:cNvSpPr>
          <p:nvPr/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31ADE6DB-D5B3-43C5-AB39-16525B5C5650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1168992-F46F-CB56-E445-40EC7616B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06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03AC7-487D-328E-36D0-6FA387A5A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29838" y="101175"/>
            <a:ext cx="6425731" cy="6290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A88BE-3D89-A86E-4ADA-FD549AA66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1572" y="1592261"/>
            <a:ext cx="4966291" cy="47990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1CD409-A050-C97C-9C0E-477CB68B8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A30405-3B80-5675-DECD-7D7F0E3DB134}"/>
              </a:ext>
            </a:extLst>
          </p:cNvPr>
          <p:cNvSpPr/>
          <p:nvPr/>
        </p:nvSpPr>
        <p:spPr>
          <a:xfrm>
            <a:off x="0" y="101175"/>
            <a:ext cx="5297863" cy="1413299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D6618E7-FEAA-8007-C23C-50942F4CF125}"/>
              </a:ext>
            </a:extLst>
          </p:cNvPr>
          <p:cNvSpPr txBox="1">
            <a:spLocks/>
          </p:cNvSpPr>
          <p:nvPr/>
        </p:nvSpPr>
        <p:spPr>
          <a:xfrm>
            <a:off x="331574" y="101175"/>
            <a:ext cx="3741404" cy="1413299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F98C756E-34D7-E5EA-73F9-9513416E809F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17F07195-77EC-23EA-2B3C-5FC57D8AB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6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4DB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FD33C83-0912-F0F1-CE93-B903528B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43000"/>
            <a:ext cx="9544051" cy="2000536"/>
          </a:xfrm>
          <a:prstGeom prst="rect">
            <a:avLst/>
          </a:prstGeom>
          <a:solidFill>
            <a:srgbClr val="245391"/>
          </a:solidFill>
        </p:spPr>
        <p:txBody>
          <a:bodyPr anchor="b">
            <a:normAutofit/>
          </a:bodyPr>
          <a:lstStyle>
            <a:lvl1pPr marL="361950" indent="0"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30B457E-528C-4DD8-66CD-4FAF8A232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40141"/>
            <a:ext cx="9544050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9B524E3-A2A0-9DA2-1995-B4BB4D992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3BBF434-5C6A-EA49-4EEC-481BEFABF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3441" y="1143000"/>
            <a:ext cx="1371154" cy="200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7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rgbClr val="F4DB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D4180AE-847C-5E63-7E88-9FE0500B0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1C9CEB7-BF0D-AD4D-7F4B-1AB55382B38D}"/>
              </a:ext>
            </a:extLst>
          </p:cNvPr>
          <p:cNvSpPr txBox="1">
            <a:spLocks/>
          </p:cNvSpPr>
          <p:nvPr/>
        </p:nvSpPr>
        <p:spPr>
          <a:xfrm>
            <a:off x="-3" y="2192709"/>
            <a:ext cx="12192001" cy="2000536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b">
            <a:normAutofit/>
          </a:bodyPr>
          <a:lstStyle>
            <a:lvl1pPr marL="36195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6115B49-B18A-2FC3-A0BF-495E8D7F836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-4" y="4260291"/>
            <a:ext cx="12192001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9261528-2113-BE3F-DB7A-3C6480552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4720" y="203306"/>
            <a:ext cx="751353" cy="109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D74C30-A208-B513-66A4-2E6C2028D384}"/>
              </a:ext>
            </a:extLst>
          </p:cNvPr>
          <p:cNvSpPr/>
          <p:nvPr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29407-5C23-6B83-423B-CFDCCA74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879A-5FA2-F9F3-15D9-19D6C0A5A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807868"/>
            <a:ext cx="11836400" cy="5621212"/>
          </a:xfrm>
          <a:prstGeom prst="rect">
            <a:avLst/>
          </a:prstGeom>
        </p:spPr>
        <p:txBody>
          <a:bodyPr/>
          <a:lstStyle>
            <a:lvl1pPr marL="263525" indent="-22860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B50E316-F3CC-A932-C3F3-063A9CE80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820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No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800" y="861134"/>
            <a:ext cx="5842000" cy="55679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861134"/>
            <a:ext cx="5841998" cy="55679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0FBB52-E34C-3A2C-692A-1FE7035E6660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E4093B2-6165-CFB3-0310-31737C37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58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Yellow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800" y="861134"/>
            <a:ext cx="5842000" cy="5567946"/>
          </a:xfrm>
          <a:prstGeom prst="rect">
            <a:avLst/>
          </a:prstGeom>
          <a:solidFill>
            <a:srgbClr val="F8E992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861134"/>
            <a:ext cx="5841998" cy="5567946"/>
          </a:xfrm>
          <a:prstGeom prst="rect">
            <a:avLst/>
          </a:prstGeom>
          <a:solidFill>
            <a:srgbClr val="90D098"/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C2F1DB-5A59-9ED0-5551-95010F872981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712F8D-66DC-0A69-E5B1-D8606521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886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Light Blue Sub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800" y="820130"/>
            <a:ext cx="5842000" cy="659877"/>
          </a:xfrm>
          <a:prstGeom prst="rect">
            <a:avLst/>
          </a:prstGeom>
          <a:solidFill>
            <a:srgbClr val="00A1D7"/>
          </a:solidFill>
        </p:spPr>
        <p:txBody>
          <a:bodyPr anchor="b"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7800" y="1572168"/>
            <a:ext cx="5842000" cy="4856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20130"/>
            <a:ext cx="5832164" cy="659877"/>
          </a:xfrm>
          <a:prstGeom prst="rect">
            <a:avLst/>
          </a:prstGeom>
          <a:solidFill>
            <a:srgbClr val="00A1D7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572168"/>
            <a:ext cx="5842000" cy="4856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15A5BD-C30B-1DF2-AA5A-5EF2909EF2E6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732B46-CB3D-86AF-F5C0-E7A306078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3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No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800" y="870930"/>
            <a:ext cx="5842000" cy="659877"/>
          </a:xfrm>
          <a:prstGeom prst="rect">
            <a:avLst/>
          </a:prstGeom>
          <a:noFill/>
        </p:spPr>
        <p:txBody>
          <a:bodyPr anchor="b"/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7800" y="1597981"/>
            <a:ext cx="5842000" cy="48310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870929"/>
            <a:ext cx="5842000" cy="6598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/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597981"/>
            <a:ext cx="5842000" cy="48310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C1049D-005C-9A98-92A6-EA26837768FF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3611728-BACF-15C0-BBD3-8DA0E07C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288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0D9E9B-695B-7E25-3359-992FB8379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40CFFE-17F8-F107-DB82-0F90AA96BCAF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784284F-4D91-6A88-EF4B-E2107692B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99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5E909A-B92A-7546-56EF-04122223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B8CF8-BF55-C9A1-C1B5-9DCF37753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B82154-E35E-9BDF-129C-7921FECF4E13}"/>
              </a:ext>
            </a:extLst>
          </p:cNvPr>
          <p:cNvSpPr/>
          <p:nvPr/>
        </p:nvSpPr>
        <p:spPr>
          <a:xfrm>
            <a:off x="0" y="6531983"/>
            <a:ext cx="12192000" cy="73264"/>
          </a:xfrm>
          <a:prstGeom prst="rect">
            <a:avLst/>
          </a:prstGeom>
          <a:solidFill>
            <a:srgbClr val="4AA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0DCECC-D2CE-F29E-EB13-01D059A5F279}"/>
              </a:ext>
            </a:extLst>
          </p:cNvPr>
          <p:cNvSpPr/>
          <p:nvPr/>
        </p:nvSpPr>
        <p:spPr>
          <a:xfrm>
            <a:off x="0" y="6650966"/>
            <a:ext cx="12192000" cy="207034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C4ACDC-A6FA-DE79-3277-34B579CE5292}"/>
              </a:ext>
            </a:extLst>
          </p:cNvPr>
          <p:cNvSpPr/>
          <p:nvPr/>
        </p:nvSpPr>
        <p:spPr>
          <a:xfrm>
            <a:off x="0" y="6605247"/>
            <a:ext cx="12192000" cy="45719"/>
          </a:xfrm>
          <a:prstGeom prst="rect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DC1B66-68B1-F7ED-F131-94010BF3F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42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9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53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69FA-6132-4C77-BEAF-40BCE5935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36600"/>
            <a:ext cx="12192000" cy="2000536"/>
          </a:xfrm>
          <a:solidFill>
            <a:srgbClr val="3C9E27"/>
          </a:solidFill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spcAft>
                <a:spcPts val="3000"/>
              </a:spcAft>
            </a:pPr>
            <a:r>
              <a:rPr lang="en-IE" sz="4800" dirty="0">
                <a:solidFill>
                  <a:schemeClr val="bg1"/>
                </a:solidFill>
              </a:rPr>
              <a:t>Assessment Strategy Overview</a:t>
            </a:r>
            <a:br>
              <a:rPr lang="en-IE" sz="4800" dirty="0">
                <a:solidFill>
                  <a:schemeClr val="bg1"/>
                </a:solidFill>
              </a:rPr>
            </a:br>
            <a:r>
              <a:rPr lang="en-IE" sz="2800" dirty="0">
                <a:solidFill>
                  <a:schemeClr val="bg1"/>
                </a:solidFill>
              </a:rPr>
              <a:t>School of Electrical &amp; Electronic Engineering</a:t>
            </a:r>
            <a:endParaRPr lang="en-GB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3051A-2DC4-1342-2B97-2EB6568E2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2934144"/>
            <a:ext cx="12192002" cy="989711"/>
          </a:xfrm>
        </p:spPr>
        <p:txBody>
          <a:bodyPr>
            <a:normAutofit/>
          </a:bodyPr>
          <a:lstStyle/>
          <a:p>
            <a:r>
              <a:rPr lang="en-US" dirty="0"/>
              <a:t>Assessment Integrity in the Era of Large Language Models: Threats and Opportunities within the UCD College of Engineering &amp; Architecture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E55E4-CA2D-84F0-B4F5-63C0AEA72D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b">
            <a:norm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June 2023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45B3BE-9EF8-51E1-B7B5-5E8E916BF3E2}"/>
              </a:ext>
            </a:extLst>
          </p:cNvPr>
          <p:cNvSpPr txBox="1">
            <a:spLocks/>
          </p:cNvSpPr>
          <p:nvPr/>
        </p:nvSpPr>
        <p:spPr>
          <a:xfrm>
            <a:off x="-2" y="2774144"/>
            <a:ext cx="12192000" cy="45719"/>
          </a:xfrm>
          <a:prstGeom prst="rect">
            <a:avLst/>
          </a:prstGeom>
          <a:solidFill>
            <a:srgbClr val="EFCF00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6195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Aft>
                <a:spcPts val="3000"/>
              </a:spcAft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121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5652-71D6-56BA-7F82-AA3B37FA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College of Engineering &amp; Architecture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740A0-846D-3D07-61A6-5AB181FFF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(Pie + Bar Chart showing all modules at all levels across the college)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326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6673-21B3-83C2-436D-19B3C50C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School of Electrical &amp; Electronic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F61A5-413F-9EEF-534A-2975C6042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(Pie + Bar Chart showing all modules at all levels across the school)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718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1013-2145-A8B7-020D-468A2B81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 Electronic &amp; Computer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10FBB-AF67-B1FA-3313-17566B701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Stacked bar chart showing all modules across stage 1 – 5 of the integrated masters</a:t>
            </a:r>
          </a:p>
        </p:txBody>
      </p:sp>
    </p:spTree>
    <p:extLst>
      <p:ext uri="{BB962C8B-B14F-4D97-AF65-F5344CB8AC3E}">
        <p14:creationId xmlns:p14="http://schemas.microsoft.com/office/powerpoint/2010/main" val="2446378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1F956-F358-44D8-1CE1-401B8763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 Electrical Power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EF0A0-9C31-20E5-7F9B-7EC0C554D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Stacked bar chart showing all modules across stage 1 – 5 of the integrated masters</a:t>
            </a:r>
          </a:p>
          <a:p>
            <a:pPr marL="34925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6596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53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9BC2-B800-1C47-4EA4-A230C1DD6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11" y="3429000"/>
            <a:ext cx="11892378" cy="2387600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IE" sz="3200" dirty="0">
                <a:solidFill>
                  <a:schemeClr val="bg1"/>
                </a:solidFill>
              </a:rPr>
              <a:t>Assessment Strategy Overview</a:t>
            </a:r>
            <a:br>
              <a:rPr lang="en-IE" sz="2000" dirty="0">
                <a:solidFill>
                  <a:schemeClr val="bg1"/>
                </a:solidFill>
              </a:rPr>
            </a:br>
            <a:br>
              <a:rPr lang="en-IE" sz="1800" dirty="0">
                <a:solidFill>
                  <a:schemeClr val="bg1"/>
                </a:solidFill>
              </a:rPr>
            </a:br>
            <a:r>
              <a:rPr lang="en-IE" sz="1800" dirty="0">
                <a:solidFill>
                  <a:schemeClr val="bg1"/>
                </a:solidFill>
              </a:rPr>
              <a:t>School of Electrical &amp; Electronic Engineering</a:t>
            </a:r>
            <a:br>
              <a:rPr lang="en-IE" sz="1800" dirty="0">
                <a:solidFill>
                  <a:schemeClr val="bg1"/>
                </a:solidFill>
              </a:rPr>
            </a:br>
            <a:br>
              <a:rPr lang="en-IE" sz="1400" b="0" dirty="0">
                <a:solidFill>
                  <a:schemeClr val="bg1"/>
                </a:solidFill>
              </a:rPr>
            </a:br>
            <a:r>
              <a:rPr lang="en-US" sz="1400" b="0" dirty="0">
                <a:solidFill>
                  <a:schemeClr val="bg1"/>
                </a:solidFill>
              </a:rPr>
              <a:t>Assessment Integrity in the Era of Large Language Models: Threats and Opportunities within the UCD College of Engineering &amp; Architecture</a:t>
            </a:r>
            <a:br>
              <a:rPr lang="en-US" sz="1400" dirty="0"/>
            </a:br>
            <a:br>
              <a:rPr lang="en-IE" sz="1400" dirty="0">
                <a:solidFill>
                  <a:schemeClr val="bg1"/>
                </a:solidFill>
              </a:rPr>
            </a:br>
            <a:r>
              <a:rPr lang="en-IE" sz="1400" b="0" dirty="0">
                <a:solidFill>
                  <a:schemeClr val="bg1"/>
                </a:solidFill>
              </a:rPr>
              <a:t>June 2023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45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D Presentation with Guest Organisation" id="{E1FA1BFD-AF7B-4949-9F2C-9B3F8248C394}" vid="{3386D859-4247-4634-993E-37DDB5321F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UCD Presentation</Template>
  <TotalTime>0</TotalTime>
  <Words>151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Lato</vt:lpstr>
      <vt:lpstr>Office Theme</vt:lpstr>
      <vt:lpstr>Assessment Strategy Overview School of Electrical &amp; Electronic Engineering</vt:lpstr>
      <vt:lpstr>College of Engineering &amp; Architecture</vt:lpstr>
      <vt:lpstr>School of Electrical &amp; Electronic Engineering</vt:lpstr>
      <vt:lpstr>ME Electronic &amp; Computer Engineering</vt:lpstr>
      <vt:lpstr>ME Electrical Power Engineering</vt:lpstr>
      <vt:lpstr>Assessment Strategy Overview  School of Electrical &amp; Electronic Engineering  Assessment Integrity in the Era of Large Language Models: Threats and Opportunities within the UCD College of Engineering &amp; Architecture  June 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of Electrical &amp; Electronic Engineering</dc:title>
  <dc:creator>AH</dc:creator>
  <cp:lastModifiedBy>Alan Hickey</cp:lastModifiedBy>
  <cp:revision>9</cp:revision>
  <dcterms:created xsi:type="dcterms:W3CDTF">2023-06-19T09:09:30Z</dcterms:created>
  <dcterms:modified xsi:type="dcterms:W3CDTF">2023-06-20T15:07:22Z</dcterms:modified>
</cp:coreProperties>
</file>