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2" r:id="rId2"/>
    <p:sldId id="264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391"/>
    <a:srgbClr val="0089CF"/>
    <a:srgbClr val="EFCF00"/>
    <a:srgbClr val="3C9E27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E342-CBC9-4C93-B443-47D1BF256F00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8C16B-98BD-42BC-8B23-CC14387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 userDrawn="1"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67CEED-3C99-FEBF-227B-51302B6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DD3F03-F02B-7964-BA05-D9ABC54E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271991-AFA8-D194-FFB7-0FD53DCC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7683"/>
            <a:ext cx="12192000" cy="1968500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Electrical &amp; Electronic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17824"/>
            <a:ext cx="12191998" cy="824610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05C-B8D6-1C30-50C5-78155994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0683-7663-B750-4004-110043FF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7411C-42C2-80BF-294C-1568730E3CB8}"/>
              </a:ext>
            </a:extLst>
          </p:cNvPr>
          <p:cNvSpPr/>
          <p:nvPr/>
        </p:nvSpPr>
        <p:spPr>
          <a:xfrm>
            <a:off x="2507191" y="190920"/>
            <a:ext cx="3549015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modules offered by the</a:t>
            </a:r>
          </a:p>
          <a:p>
            <a:r>
              <a:rPr lang="en-GB" sz="1100" dirty="0"/>
              <a:t>College of Engineering &amp; Architecture in 2022/23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3F3E6-BEBD-783F-8A4B-52689AC3FC3B}"/>
              </a:ext>
            </a:extLst>
          </p:cNvPr>
          <p:cNvSpPr/>
          <p:nvPr/>
        </p:nvSpPr>
        <p:spPr>
          <a:xfrm>
            <a:off x="2395284" y="1305342"/>
            <a:ext cx="3660923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modules offered by the</a:t>
            </a:r>
          </a:p>
          <a:p>
            <a:r>
              <a:rPr lang="en-GB" sz="1100" dirty="0"/>
              <a:t>School of X in 2022/23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68A6B-FF2F-2776-4246-3F9FBCC1C117}"/>
              </a:ext>
            </a:extLst>
          </p:cNvPr>
          <p:cNvSpPr/>
          <p:nvPr/>
        </p:nvSpPr>
        <p:spPr>
          <a:xfrm>
            <a:off x="91440" y="3570131"/>
            <a:ext cx="2005353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5-credit modules offered within the School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EA4C0-EEAB-7004-B98C-52823721EAF9}"/>
              </a:ext>
            </a:extLst>
          </p:cNvPr>
          <p:cNvSpPr/>
          <p:nvPr/>
        </p:nvSpPr>
        <p:spPr>
          <a:xfrm>
            <a:off x="4288709" y="3570131"/>
            <a:ext cx="2018265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10-credit modules offered within the School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22241-BD39-4925-2D88-2FCB2D551661}"/>
              </a:ext>
            </a:extLst>
          </p:cNvPr>
          <p:cNvSpPr/>
          <p:nvPr/>
        </p:nvSpPr>
        <p:spPr>
          <a:xfrm>
            <a:off x="4121940" y="489419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Examination</a:t>
            </a:r>
          </a:p>
          <a:p>
            <a:pPr algn="ctr"/>
            <a:r>
              <a:rPr lang="en-GB" sz="1100" dirty="0"/>
              <a:t>most common assessment type used within modules </a:t>
            </a:r>
          </a:p>
          <a:p>
            <a:pPr algn="ctr"/>
            <a:r>
              <a:rPr lang="en-GB" sz="1100" dirty="0"/>
              <a:t>offered by the School of X in 2022/23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8FAE5-768C-E426-6D4E-183B785CA8E7}"/>
              </a:ext>
            </a:extLst>
          </p:cNvPr>
          <p:cNvSpPr/>
          <p:nvPr/>
        </p:nvSpPr>
        <p:spPr>
          <a:xfrm>
            <a:off x="91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ME Electronic &amp; Computer Engineering</a:t>
            </a:r>
          </a:p>
          <a:p>
            <a:pPr algn="ctr"/>
            <a:r>
              <a:rPr lang="en-GB" sz="1600" b="1" dirty="0"/>
              <a:t>ME Electrical Power Engineering</a:t>
            </a:r>
            <a:endParaRPr lang="en-GB" sz="1100" dirty="0"/>
          </a:p>
          <a:p>
            <a:pPr algn="ctr"/>
            <a:endParaRPr lang="en-GB" sz="1100" dirty="0"/>
          </a:p>
          <a:p>
            <a:pPr algn="ctr"/>
            <a:r>
              <a:rPr lang="en-GB" sz="1100" dirty="0"/>
              <a:t>flagship course(s) offered by the </a:t>
            </a:r>
          </a:p>
          <a:p>
            <a:pPr algn="ctr"/>
            <a:r>
              <a:rPr lang="en-GB" sz="1100" dirty="0"/>
              <a:t>School of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A9573-2FCA-7AF9-2D09-DDDAD5FB1C5D}"/>
              </a:ext>
            </a:extLst>
          </p:cNvPr>
          <p:cNvSpPr/>
          <p:nvPr/>
        </p:nvSpPr>
        <p:spPr>
          <a:xfrm>
            <a:off x="8425396" y="190860"/>
            <a:ext cx="3681314" cy="1047760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student credits* taught by the</a:t>
            </a:r>
          </a:p>
          <a:p>
            <a:r>
              <a:rPr lang="en-GB" sz="1100" dirty="0"/>
              <a:t>College of Engineering &amp; Architecture in 2022/23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B36C7-15C7-6591-15D4-DD8008333618}"/>
              </a:ext>
            </a:extLst>
          </p:cNvPr>
          <p:cNvSpPr/>
          <p:nvPr/>
        </p:nvSpPr>
        <p:spPr>
          <a:xfrm>
            <a:off x="2183618" y="3570131"/>
            <a:ext cx="2018266" cy="1248829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15+-credit modules offered within the 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8F44A-DAD8-39ED-5956-02F729F06F0E}"/>
              </a:ext>
            </a:extLst>
          </p:cNvPr>
          <p:cNvSpPr/>
          <p:nvPr/>
        </p:nvSpPr>
        <p:spPr>
          <a:xfrm>
            <a:off x="85291" y="190183"/>
            <a:ext cx="2421900" cy="104218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100,000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120143-7E6F-9A48-2F42-34CE932FE476}"/>
              </a:ext>
            </a:extLst>
          </p:cNvPr>
          <p:cNvSpPr/>
          <p:nvPr/>
        </p:nvSpPr>
        <p:spPr>
          <a:xfrm>
            <a:off x="6135795" y="190860"/>
            <a:ext cx="2289600" cy="1047760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100,000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975E22-8545-89C5-CFC7-D0FD0FE47A61}"/>
              </a:ext>
            </a:extLst>
          </p:cNvPr>
          <p:cNvSpPr/>
          <p:nvPr/>
        </p:nvSpPr>
        <p:spPr>
          <a:xfrm>
            <a:off x="91440" y="1305342"/>
            <a:ext cx="2303845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536A5-33F8-9DE8-EE0A-97CC1471E19A}"/>
              </a:ext>
            </a:extLst>
          </p:cNvPr>
          <p:cNvSpPr/>
          <p:nvPr/>
        </p:nvSpPr>
        <p:spPr>
          <a:xfrm>
            <a:off x="8425395" y="1305342"/>
            <a:ext cx="3675164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student credits* taught by the</a:t>
            </a:r>
          </a:p>
          <a:p>
            <a:r>
              <a:rPr lang="en-GB" sz="1100" dirty="0"/>
              <a:t>School of X in 2022/23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ADF6A-C89D-92F8-5901-CE2F67533049}"/>
              </a:ext>
            </a:extLst>
          </p:cNvPr>
          <p:cNvSpPr/>
          <p:nvPr/>
        </p:nvSpPr>
        <p:spPr>
          <a:xfrm>
            <a:off x="6135795" y="1305342"/>
            <a:ext cx="2289600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20,580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90A2C-353A-6592-0F58-4AB19F7CF597}"/>
              </a:ext>
            </a:extLst>
          </p:cNvPr>
          <p:cNvSpPr/>
          <p:nvPr/>
        </p:nvSpPr>
        <p:spPr>
          <a:xfrm>
            <a:off x="7785100" y="3570131"/>
            <a:ext cx="4315461" cy="1243786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different assessed components within modules offered by the </a:t>
            </a:r>
            <a:r>
              <a:rPr lang="en-GB" sz="1100" dirty="0">
                <a:solidFill>
                  <a:schemeClr val="tx1"/>
                </a:solidFill>
              </a:rPr>
              <a:t>School of X in 2022/23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27302-3ED8-D6BE-FD17-21F605005251}"/>
              </a:ext>
            </a:extLst>
          </p:cNvPr>
          <p:cNvSpPr/>
          <p:nvPr/>
        </p:nvSpPr>
        <p:spPr>
          <a:xfrm>
            <a:off x="6393799" y="3571103"/>
            <a:ext cx="1391301" cy="124210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>
                <a:solidFill>
                  <a:schemeClr val="tx1"/>
                </a:solidFill>
              </a:rPr>
              <a:t>191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D03A6-A18B-9143-4EC7-6A5FBC3FCDB7}"/>
              </a:ext>
            </a:extLst>
          </p:cNvPr>
          <p:cNvSpPr/>
          <p:nvPr/>
        </p:nvSpPr>
        <p:spPr>
          <a:xfrm>
            <a:off x="8152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Portfolio</a:t>
            </a:r>
          </a:p>
          <a:p>
            <a:pPr algn="ctr"/>
            <a:r>
              <a:rPr lang="en-GB" sz="1100" dirty="0"/>
              <a:t>least common assessment type used within modules </a:t>
            </a:r>
          </a:p>
          <a:p>
            <a:pPr algn="ctr"/>
            <a:r>
              <a:rPr lang="en-GB" sz="1100" dirty="0"/>
              <a:t>offered by the School of X in 2022/23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54E5F-A55C-50E0-388B-4385275C0AF6}"/>
              </a:ext>
            </a:extLst>
          </p:cNvPr>
          <p:cNvSpPr txBox="1"/>
          <p:nvPr/>
        </p:nvSpPr>
        <p:spPr>
          <a:xfrm>
            <a:off x="91440" y="6156660"/>
            <a:ext cx="12009120" cy="246221"/>
          </a:xfrm>
          <a:prstGeom prst="rect">
            <a:avLst/>
          </a:prstGeom>
          <a:solidFill>
            <a:srgbClr val="2453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*Student Credits = Module ECTS Credits </a:t>
            </a:r>
            <a:r>
              <a:rPr lang="en-GB" sz="1000" dirty="0">
                <a:solidFill>
                  <a:schemeClr val="bg1"/>
                </a:solidFill>
                <a:latin typeface="Lato" panose="020F0502020204030203" pitchFamily="34" charset="0"/>
              </a:rPr>
              <a:t>× 2022/23 Enrolled Students</a:t>
            </a:r>
            <a:r>
              <a:rPr lang="en-GB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858D47-7F0F-CDED-2826-A84609230893}"/>
              </a:ext>
            </a:extLst>
          </p:cNvPr>
          <p:cNvSpPr/>
          <p:nvPr/>
        </p:nvSpPr>
        <p:spPr>
          <a:xfrm>
            <a:off x="91439" y="2418957"/>
            <a:ext cx="12009119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School of X</a:t>
            </a:r>
          </a:p>
          <a:p>
            <a:r>
              <a:rPr lang="en-GB" sz="1100" dirty="0">
                <a:solidFill>
                  <a:schemeClr val="tx1"/>
                </a:solidFill>
              </a:rPr>
              <a:t>number of modules by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A6485-256E-C4C9-7EE9-62CCF5E5062B}"/>
              </a:ext>
            </a:extLst>
          </p:cNvPr>
          <p:cNvSpPr/>
          <p:nvPr/>
        </p:nvSpPr>
        <p:spPr>
          <a:xfrm>
            <a:off x="3797363" y="2419204"/>
            <a:ext cx="1620000" cy="107643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CAA09-9D5A-F6AC-0E6F-97140C4FC964}"/>
              </a:ext>
            </a:extLst>
          </p:cNvPr>
          <p:cNvSpPr/>
          <p:nvPr/>
        </p:nvSpPr>
        <p:spPr>
          <a:xfrm>
            <a:off x="5417363" y="2418957"/>
            <a:ext cx="1620000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4D83E-A5E6-4F63-CF33-1C4F40D37952}"/>
              </a:ext>
            </a:extLst>
          </p:cNvPr>
          <p:cNvSpPr/>
          <p:nvPr/>
        </p:nvSpPr>
        <p:spPr>
          <a:xfrm>
            <a:off x="7037363" y="2423013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8D7DE5-A6DB-30F6-1E45-0DD22DD85460}"/>
              </a:ext>
            </a:extLst>
          </p:cNvPr>
          <p:cNvSpPr/>
          <p:nvPr/>
        </p:nvSpPr>
        <p:spPr>
          <a:xfrm>
            <a:off x="8657363" y="2417970"/>
            <a:ext cx="1620000" cy="107188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5E006-0248-7A7A-CBB8-618FA0E2C78B}"/>
              </a:ext>
            </a:extLst>
          </p:cNvPr>
          <p:cNvSpPr/>
          <p:nvPr/>
        </p:nvSpPr>
        <p:spPr>
          <a:xfrm>
            <a:off x="10277363" y="2417970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4347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0BF3-4DAF-5EBA-FA12-D5932C55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0EE4-6828-63AB-9418-F9FD01BB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Taught Credits = Assessment Weighting </a:t>
            </a:r>
            <a:r>
              <a:rPr lang="en-GB" dirty="0">
                <a:latin typeface="Lato" panose="020F0502020204030203" pitchFamily="34" charset="0"/>
              </a:rPr>
              <a:t>× </a:t>
            </a:r>
            <a:r>
              <a:rPr lang="en-GB" dirty="0"/>
              <a:t>ECTS Credits </a:t>
            </a:r>
            <a:r>
              <a:rPr lang="en-GB" dirty="0">
                <a:latin typeface="Lato" panose="020F0502020204030203" pitchFamily="34" charset="0"/>
              </a:rPr>
              <a:t>× 2022/23 Enrolled Students</a:t>
            </a:r>
          </a:p>
          <a:p>
            <a:pPr lvl="1"/>
            <a:r>
              <a:rPr lang="en-GB" dirty="0">
                <a:latin typeface="Lato" panose="020F0502020204030203" pitchFamily="34" charset="0"/>
              </a:rPr>
              <a:t>e.g., a 10% essay assignment in a 5-credit module with 20 enrolled students is worth 10% × 5 × 20 = 10 taught credits</a:t>
            </a:r>
          </a:p>
          <a:p>
            <a:r>
              <a:rPr lang="en-GB" dirty="0">
                <a:latin typeface="Lato" panose="020F0502020204030203" pitchFamily="34" charset="0"/>
              </a:rPr>
              <a:t>(Modules in College)</a:t>
            </a:r>
          </a:p>
          <a:p>
            <a:r>
              <a:rPr lang="en-GB" dirty="0">
                <a:latin typeface="Lato" panose="020F0502020204030203" pitchFamily="34" charset="0"/>
              </a:rPr>
              <a:t>(Modules in School)</a:t>
            </a:r>
          </a:p>
          <a:p>
            <a:r>
              <a:rPr lang="en-GB" dirty="0">
                <a:latin typeface="Lato" panose="020F0502020204030203" pitchFamily="34" charset="0"/>
              </a:rPr>
              <a:t>(Number of 5/10 etc. credit modules in School)</a:t>
            </a:r>
          </a:p>
          <a:p>
            <a:r>
              <a:rPr lang="en-GB" dirty="0">
                <a:latin typeface="Lato" panose="020F0502020204030203" pitchFamily="34" charset="0"/>
              </a:rPr>
              <a:t>(Number of modules offered in Autumn/Spring/Summer Trimesters)</a:t>
            </a:r>
          </a:p>
          <a:p>
            <a:r>
              <a:rPr lang="en-GB" dirty="0">
                <a:latin typeface="Lato" panose="020F0502020204030203" pitchFamily="34" charset="0"/>
              </a:rPr>
              <a:t>(Number of different assessed components in School)</a:t>
            </a:r>
          </a:p>
          <a:p>
            <a:r>
              <a:rPr lang="en-GB" dirty="0">
                <a:latin typeface="Lato" panose="020F0502020204030203" pitchFamily="34" charset="0"/>
              </a:rPr>
              <a:t>(Flagship course offered by the School)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DFA78-4EBE-51AA-98C2-26A39E2F7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48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college, weighted by taught credits)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1CA3-70D0-A5AC-7848-71600960E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Electrical &amp; Electronic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F680-C8E0-1F39-5277-814878557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08D24-582B-5736-4A69-EBA498D62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B816-00BE-0CE5-0752-89C75F28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06800"/>
            <a:ext cx="9544051" cy="2000536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Electrical &amp; Electronic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8643-71F9-48C3-FE72-9CC7ABEA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428</Words>
  <Application>Microsoft Office PowerPoint</Application>
  <PresentationFormat>Widescreen</PresentationFormat>
  <Paragraphs>73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Lato</vt:lpstr>
      <vt:lpstr>Office Theme</vt:lpstr>
      <vt:lpstr>Assessment Strategy Overview School of Electrical &amp; Electronic Engineering</vt:lpstr>
      <vt:lpstr>PowerPoint Presentation</vt:lpstr>
      <vt:lpstr>Introduction</vt:lpstr>
      <vt:lpstr>College of Engineering &amp; Architecture</vt:lpstr>
      <vt:lpstr>School of Electrical &amp; Electronic Engineering</vt:lpstr>
      <vt:lpstr>ME Electronic &amp; Computer Engineering</vt:lpstr>
      <vt:lpstr>ME Electrical Power Engineering</vt:lpstr>
      <vt:lpstr>Assessment Strategy Overview  School of Electrical &amp; Electronic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15</cp:revision>
  <dcterms:created xsi:type="dcterms:W3CDTF">2023-06-19T09:09:30Z</dcterms:created>
  <dcterms:modified xsi:type="dcterms:W3CDTF">2023-06-21T13:42:47Z</dcterms:modified>
</cp:coreProperties>
</file>