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E8925-7725-4457-ACDA-9C3688C10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423" y="954533"/>
            <a:ext cx="8637073" cy="1239865"/>
          </a:xfrm>
        </p:spPr>
        <p:txBody>
          <a:bodyPr/>
          <a:lstStyle/>
          <a:p>
            <a:pPr algn="ctr"/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E742A-404E-4571-9388-EC9048DE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029" y="2556353"/>
            <a:ext cx="8637072" cy="97762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АССЕМБЛЕР Х86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85770-0B62-42A8-AB0C-54EF315E0296}"/>
              </a:ext>
            </a:extLst>
          </p:cNvPr>
          <p:cNvSpPr txBox="1"/>
          <p:nvPr/>
        </p:nvSpPr>
        <p:spPr>
          <a:xfrm>
            <a:off x="2279423" y="3654701"/>
            <a:ext cx="86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кафедры ИЗИ Монахов Ю.М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2B3CF-33EE-45FC-84D0-F87C7E4D47FF}"/>
              </a:ext>
            </a:extLst>
          </p:cNvPr>
          <p:cNvSpPr txBox="1"/>
          <p:nvPr/>
        </p:nvSpPr>
        <p:spPr>
          <a:xfrm>
            <a:off x="2141574" y="4177921"/>
            <a:ext cx="89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ИСБ-117 Калитин Е.Е.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8120E6-4D35-4FE2-8CB6-10492079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38" y="5415018"/>
            <a:ext cx="2605315" cy="14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0FD22-F219-47C8-AD7A-F75F9236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220320"/>
            <a:ext cx="8432800" cy="40198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Тестирование. Получившийся объектный код.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4A057C-6F8F-40E9-AD75-F52DBDCF1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24"/>
            <a:ext cx="5080000" cy="59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A7BAC-0E9D-4867-B263-8E3A992130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9" y="873126"/>
            <a:ext cx="5511799" cy="5984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08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BC354-99A8-4B45-97B9-6B2A455E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79" y="0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Тестирование. Результат выполнения объектного кода.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BF974A-4D5D-499A-AA7E-C604D76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41" y="1049235"/>
            <a:ext cx="57721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6557F-191A-41A8-AF15-A41AE95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05" y="342420"/>
            <a:ext cx="4644421" cy="1049235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4A076-FFF9-430E-9DF0-0D6050FB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204" y="1977633"/>
            <a:ext cx="7032021" cy="74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https://github.com/Catharsiz/kyrsach2020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91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1EF6C-3060-41B2-A639-AC20F7C4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379" y="745383"/>
            <a:ext cx="2371121" cy="613518"/>
          </a:xfrm>
        </p:spPr>
        <p:txBody>
          <a:bodyPr/>
          <a:lstStyle/>
          <a:p>
            <a:pPr algn="ctr"/>
            <a:r>
              <a:rPr lang="ru-RU" dirty="0"/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0C8B3-B427-4A5A-B194-392ACFF8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064" y="3356065"/>
            <a:ext cx="7017270" cy="24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Разработка компилятора подмножества процедурного языка в ассемблер состоит из следующих стадий:</a:t>
            </a:r>
          </a:p>
          <a:p>
            <a:r>
              <a:rPr lang="ru-RU" dirty="0"/>
              <a:t>1) построение лексического анализатора;</a:t>
            </a:r>
          </a:p>
          <a:p>
            <a:r>
              <a:rPr lang="ru-RU" dirty="0"/>
              <a:t>2) построение синтаксического анализатора;</a:t>
            </a:r>
          </a:p>
          <a:p>
            <a:r>
              <a:rPr lang="ru-RU" dirty="0"/>
              <a:t>3) построение генератора объектного кода;</a:t>
            </a:r>
            <a:br>
              <a:rPr lang="ru-RU" dirty="0"/>
            </a:b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11E22-8FDB-4CF8-9BD3-119F47D2B5CF}"/>
              </a:ext>
            </a:extLst>
          </p:cNvPr>
          <p:cNvSpPr/>
          <p:nvPr/>
        </p:nvSpPr>
        <p:spPr>
          <a:xfrm>
            <a:off x="1074094" y="1876336"/>
            <a:ext cx="10297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Компилятор реализован на языке J</a:t>
            </a:r>
            <a:r>
              <a:rPr lang="en-US" sz="2400" dirty="0"/>
              <a:t>AVA</a:t>
            </a:r>
            <a:r>
              <a:rPr lang="ru-RU" sz="2400" dirty="0"/>
              <a:t> с использованием </a:t>
            </a:r>
            <a:r>
              <a:rPr lang="ru-RU" sz="2400" dirty="0" err="1"/>
              <a:t>Antlr</a:t>
            </a:r>
            <a:r>
              <a:rPr lang="ru-RU" sz="2400" dirty="0"/>
              <a:t>. Основная функция компилятора – проверка принадлежности исходной цепочки входному языку и генерация объектного кода под </a:t>
            </a:r>
            <a:r>
              <a:rPr lang="en-US" sz="2400" dirty="0" err="1"/>
              <a:t>llvm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80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DF98C-0815-4C40-8D9C-322A85DC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79" y="219337"/>
            <a:ext cx="5266721" cy="1049235"/>
          </a:xfrm>
        </p:spPr>
        <p:txBody>
          <a:bodyPr/>
          <a:lstStyle/>
          <a:p>
            <a:r>
              <a:rPr lang="ru-RU" dirty="0"/>
              <a:t>Лексический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EC3AD-7E45-4CE0-97F4-8B7F8CAB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89" y="860388"/>
            <a:ext cx="9648221" cy="8163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 основу грамматики синтаксического и лексического анализаторов взят язык </a:t>
            </a:r>
            <a:r>
              <a:rPr lang="en-US" dirty="0"/>
              <a:t>pl</a:t>
            </a:r>
            <a:r>
              <a:rPr lang="ru-RU" dirty="0"/>
              <a:t>0 с добавлением необходимых для выполнения требований ТЗ функций.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3DEACE-B649-4BD8-9499-D8C12F41C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337" y="1909623"/>
            <a:ext cx="4602163" cy="494837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7FECAD-B5C4-4A5B-BA87-240A7FDE5584}"/>
              </a:ext>
            </a:extLst>
          </p:cNvPr>
          <p:cNvSpPr/>
          <p:nvPr/>
        </p:nvSpPr>
        <p:spPr>
          <a:xfrm>
            <a:off x="5346700" y="2084500"/>
            <a:ext cx="6159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Начальная фаза компилятора – лексический анализ. Читается поток символов, составляющих исходную программу, и группируется в значащие последовательности, называющиеся лексемами. Для каждой лексемы анализатор строит выходной токен. Этот токен передается следующей фазе – синтаксическому анализатору.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53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2BD56-4858-4ED4-9C61-21DBE9CE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B8CBD-EC01-4882-8AE8-D7E3F4C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5359400" cy="419972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Вторая стадией компилятора – синтаксический анализ.</a:t>
            </a:r>
          </a:p>
          <a:p>
            <a:r>
              <a:rPr lang="ru-RU" dirty="0"/>
              <a:t>На вход синтаксическому анализатору подаётся набор токенов из лексического анализатора. Преобразование токенов, полученных при лексическом анализе, проводится с целью создания древовидного представления, которое описывает грамматическую структуру потока токенов. Технические моменты при построение дерева и прочие взаимодействия обрабатываются в классе </a:t>
            </a:r>
            <a:r>
              <a:rPr lang="ru-RU" dirty="0" err="1"/>
              <a:t>MyVisitor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40AFB-55A1-4C68-B036-3B854B07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752"/>
            <a:ext cx="5930900" cy="49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4CC65-EC60-4924-8393-0EBB173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39" y="190501"/>
            <a:ext cx="5723921" cy="647700"/>
          </a:xfrm>
        </p:spPr>
        <p:txBody>
          <a:bodyPr/>
          <a:lstStyle/>
          <a:p>
            <a:r>
              <a:rPr lang="ru-RU" dirty="0"/>
              <a:t>Генератор объектного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C873E-A4D0-44C2-A47C-FDD1749D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946" y="1964932"/>
            <a:ext cx="5543054" cy="3450613"/>
          </a:xfrm>
        </p:spPr>
        <p:txBody>
          <a:bodyPr>
            <a:normAutofit/>
          </a:bodyPr>
          <a:lstStyle/>
          <a:p>
            <a:r>
              <a:rPr lang="ru-RU" dirty="0"/>
              <a:t>Объектный код генерируется в ходе обходе дерева классом </a:t>
            </a:r>
            <a:r>
              <a:rPr lang="en-US" dirty="0" err="1"/>
              <a:t>MyVisitor</a:t>
            </a:r>
            <a:r>
              <a:rPr lang="ru-RU" dirty="0"/>
              <a:t>.</a:t>
            </a:r>
          </a:p>
          <a:p>
            <a:r>
              <a:rPr lang="ru-RU" dirty="0"/>
              <a:t>Генерация осуществляется путем добавления в общий буфер объектного кода строк в объектном коде, эквивалентных исходному языку.</a:t>
            </a:r>
          </a:p>
          <a:p>
            <a:r>
              <a:rPr lang="ru-RU" dirty="0"/>
              <a:t>Объектный код записывается в файл с расширением .</a:t>
            </a:r>
            <a:r>
              <a:rPr lang="en-US" dirty="0" err="1"/>
              <a:t>ll</a:t>
            </a:r>
            <a:r>
              <a:rPr lang="ru-RU" dirty="0"/>
              <a:t> и запускается с помощью </a:t>
            </a:r>
            <a:r>
              <a:rPr lang="en-US" dirty="0" err="1"/>
              <a:t>llc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FBBD9C-AD41-43C0-8D62-C3106D31BCC7}"/>
              </a:ext>
            </a:extLst>
          </p:cNvPr>
          <p:cNvSpPr/>
          <p:nvPr/>
        </p:nvSpPr>
        <p:spPr>
          <a:xfrm>
            <a:off x="186039" y="706973"/>
            <a:ext cx="6096000" cy="5444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Generate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вывод буфера в файл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ll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Function_start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Function_end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объявления переменных (глобально и локально)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присвоения значения переменным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вывода в консоль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арифметических действий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логических действий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загрузки переменных из памяти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If_start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If_end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для цикла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225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0385" algn="l"/>
                <a:tab pos="6281420" algn="r"/>
              </a:tabLs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22250" lvl="0" algn="ctr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281420" algn="r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генерации объектного кода(файл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LLVMGenerator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EEADE-969E-4A61-B1AA-FF61B522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3520"/>
            <a:ext cx="9603275" cy="587136"/>
          </a:xfrm>
        </p:spPr>
        <p:txBody>
          <a:bodyPr/>
          <a:lstStyle/>
          <a:p>
            <a:r>
              <a:rPr lang="ru-RU" dirty="0"/>
              <a:t>Примеры функций генератора объектного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776C6-DFCD-4D92-A40A-7E7DC22B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1" y="3096039"/>
            <a:ext cx="5811574" cy="43915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Арифметический знак </a:t>
            </a:r>
            <a:r>
              <a:rPr lang="en-US" dirty="0"/>
              <a:t>“==“ </a:t>
            </a:r>
            <a:r>
              <a:rPr lang="ru-RU" dirty="0"/>
              <a:t>для сравнения двух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E39A2-8008-4325-B980-5EA40511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" y="1391655"/>
            <a:ext cx="5619750" cy="1676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D1D926-F031-4A72-B739-60BCD9F6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82" y="1558342"/>
            <a:ext cx="5057775" cy="13430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830EF1-B36C-4BD0-87CE-F31598A434CE}"/>
              </a:ext>
            </a:extLst>
          </p:cNvPr>
          <p:cNvSpPr/>
          <p:nvPr/>
        </p:nvSpPr>
        <p:spPr>
          <a:xfrm>
            <a:off x="7606649" y="3059668"/>
            <a:ext cx="366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Присвоение переменной значения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6EC975-6945-4223-976D-62AE3D08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7" y="4044341"/>
            <a:ext cx="5876925" cy="12763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B220E1-27FE-4AC9-9D90-C17D12D6049F}"/>
              </a:ext>
            </a:extLst>
          </p:cNvPr>
          <p:cNvSpPr/>
          <p:nvPr/>
        </p:nvSpPr>
        <p:spPr>
          <a:xfrm>
            <a:off x="5074143" y="5466345"/>
            <a:ext cx="23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Условный оператор </a:t>
            </a:r>
            <a:r>
              <a:rPr lang="en-US" dirty="0"/>
              <a:t>IF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DABD44-992C-47FC-B002-F1C229BCC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82" y="4032833"/>
            <a:ext cx="3028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20335-5F91-4926-A6C0-270ACEDF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119"/>
            <a:ext cx="9603275" cy="1049235"/>
          </a:xfrm>
        </p:spPr>
        <p:txBody>
          <a:bodyPr/>
          <a:lstStyle/>
          <a:p>
            <a:r>
              <a:rPr lang="ru-RU" dirty="0"/>
              <a:t>Тестирование. Условный оператор </a:t>
            </a:r>
            <a:r>
              <a:rPr lang="en-US" dirty="0"/>
              <a:t>if() THEN{} 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DFEEE-3595-4755-A9D5-F15963A5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4" y="4055473"/>
            <a:ext cx="2524233" cy="5002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Тестовая программа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9D43B4-87A3-4855-99DF-C5E41769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4" y="902588"/>
            <a:ext cx="2617075" cy="30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91AB16-36D8-40F6-B329-153F857D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88" y="675031"/>
            <a:ext cx="5398648" cy="61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DA6770-107D-4EA8-B7D5-799F48FE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1607438"/>
            <a:ext cx="3228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DB9F7B-B825-4EDC-B9DD-9AFFABA00224}"/>
              </a:ext>
            </a:extLst>
          </p:cNvPr>
          <p:cNvSpPr/>
          <p:nvPr/>
        </p:nvSpPr>
        <p:spPr>
          <a:xfrm>
            <a:off x="6693251" y="824022"/>
            <a:ext cx="171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Объектный код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14D4A7-3AE4-4471-84E0-BDF26BB49066}"/>
              </a:ext>
            </a:extLst>
          </p:cNvPr>
          <p:cNvSpPr/>
          <p:nvPr/>
        </p:nvSpPr>
        <p:spPr>
          <a:xfrm>
            <a:off x="9396803" y="3228945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Результат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19079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B2D16-ABD9-4CA7-9238-1535B378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90021"/>
            <a:ext cx="9603275" cy="610080"/>
          </a:xfrm>
        </p:spPr>
        <p:txBody>
          <a:bodyPr/>
          <a:lstStyle/>
          <a:p>
            <a:r>
              <a:rPr lang="ru-RU" dirty="0"/>
              <a:t>Тестирование. Оператор цикла </a:t>
            </a:r>
            <a:r>
              <a:rPr lang="en-US" dirty="0"/>
              <a:t>While () do {}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BBC926-6816-4DD6-ADE7-DA91E147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" y="1381125"/>
            <a:ext cx="2678112" cy="21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61D00B-892B-4CD9-8E46-9031F21B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44" y="951535"/>
            <a:ext cx="5413445" cy="5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828868-5614-4D1F-B638-6B47A54C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365" y="1381125"/>
            <a:ext cx="32194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533F4CD-72ED-430B-BD3B-FE037AF0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05" y="3880619"/>
            <a:ext cx="2524233" cy="5002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Тестовая программа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1E480-9076-4348-97A4-41A769743832}"/>
              </a:ext>
            </a:extLst>
          </p:cNvPr>
          <p:cNvSpPr/>
          <p:nvPr/>
        </p:nvSpPr>
        <p:spPr>
          <a:xfrm>
            <a:off x="6743149" y="1086602"/>
            <a:ext cx="171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Объектный код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0C5ACF-BE48-4BAD-9A89-2AD71BEA2DEB}"/>
              </a:ext>
            </a:extLst>
          </p:cNvPr>
          <p:cNvSpPr/>
          <p:nvPr/>
        </p:nvSpPr>
        <p:spPr>
          <a:xfrm>
            <a:off x="9122254" y="3105089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Результат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3602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68A-82AD-434C-B754-A375A0F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89" y="169520"/>
            <a:ext cx="2993421" cy="587136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F4100-D12D-4F98-9806-84C01981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493" y="751312"/>
            <a:ext cx="4107419" cy="88458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Тестовая программа, покрывающая все возможности языка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119AD3-296F-4863-9C00-7120A5F2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6656"/>
            <a:ext cx="3966247" cy="53520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F63BC-F43D-4DF1-AD84-D9C4C13C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6" y="756656"/>
            <a:ext cx="3788135" cy="535204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9FE4B8-9850-4D7B-AF76-7884F45130A7}"/>
              </a:ext>
            </a:extLst>
          </p:cNvPr>
          <p:cNvSpPr/>
          <p:nvPr/>
        </p:nvSpPr>
        <p:spPr>
          <a:xfrm>
            <a:off x="7932493" y="2114034"/>
            <a:ext cx="4107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Сначала программа выполняет цикл в </a:t>
            </a:r>
            <a:r>
              <a:rPr lang="en-US" dirty="0" err="1"/>
              <a:t>main’e</a:t>
            </a:r>
            <a:r>
              <a:rPr lang="en-US" dirty="0"/>
              <a:t>,</a:t>
            </a:r>
            <a:r>
              <a:rPr lang="ru-RU" dirty="0"/>
              <a:t> с условием </a:t>
            </a:r>
            <a:r>
              <a:rPr lang="en-US" dirty="0" err="1"/>
              <a:t>i</a:t>
            </a:r>
            <a:r>
              <a:rPr lang="en-US" dirty="0"/>
              <a:t>&lt;5, </a:t>
            </a:r>
            <a:r>
              <a:rPr lang="ru-RU" dirty="0"/>
              <a:t>но если </a:t>
            </a:r>
            <a:r>
              <a:rPr lang="en-US" dirty="0" err="1"/>
              <a:t>i</a:t>
            </a:r>
            <a:r>
              <a:rPr lang="en-US" dirty="0"/>
              <a:t>==3,</a:t>
            </a:r>
            <a:r>
              <a:rPr lang="ru-RU" dirty="0"/>
              <a:t> тогда выполняется </a:t>
            </a:r>
            <a:r>
              <a:rPr lang="en-US" dirty="0"/>
              <a:t>CONTINUE.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37B60-383C-4516-A7BF-E82435F82CC6}"/>
              </a:ext>
            </a:extLst>
          </p:cNvPr>
          <p:cNvSpPr/>
          <p:nvPr/>
        </p:nvSpPr>
        <p:spPr>
          <a:xfrm>
            <a:off x="7932493" y="3268196"/>
            <a:ext cx="39293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Дальше идет вызов функции и поток выполнения программы передается в нее. Пока удовлетворяется условие (</a:t>
            </a:r>
            <a:r>
              <a:rPr lang="en-US" dirty="0"/>
              <a:t>c&lt;=250.0) and (z&gt;10.0) </a:t>
            </a:r>
            <a:r>
              <a:rPr lang="ru-RU" dirty="0"/>
              <a:t>происходят операции </a:t>
            </a:r>
            <a:r>
              <a:rPr lang="en-US" dirty="0"/>
              <a:t>c=</a:t>
            </a:r>
            <a:r>
              <a:rPr lang="en-US" dirty="0" err="1"/>
              <a:t>c+z</a:t>
            </a:r>
            <a:r>
              <a:rPr lang="ru-RU" dirty="0"/>
              <a:t> и </a:t>
            </a:r>
            <a:r>
              <a:rPr lang="en-US" dirty="0"/>
              <a:t>z=z/1.5</a:t>
            </a:r>
            <a:r>
              <a:rPr lang="ru-RU" dirty="0"/>
              <a:t>. Но если выполняется условие </a:t>
            </a:r>
            <a:r>
              <a:rPr lang="en-US" dirty="0"/>
              <a:t>(z==44.0) or (c&gt;=150.0) </a:t>
            </a:r>
            <a:r>
              <a:rPr lang="ru-RU" dirty="0"/>
              <a:t>происходит </a:t>
            </a:r>
            <a:r>
              <a:rPr lang="en-US" dirty="0"/>
              <a:t>BREAK.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6659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337</TotalTime>
  <Words>473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Symbol</vt:lpstr>
      <vt:lpstr>Times New Roman</vt:lpstr>
      <vt:lpstr>Галерея</vt:lpstr>
      <vt:lpstr>Курсовая работа</vt:lpstr>
      <vt:lpstr>Аннотация</vt:lpstr>
      <vt:lpstr>Лексический анализатор</vt:lpstr>
      <vt:lpstr>синтаксический анализатор</vt:lpstr>
      <vt:lpstr>Генератор объектного кода</vt:lpstr>
      <vt:lpstr>Примеры функций генератора объектного кода</vt:lpstr>
      <vt:lpstr>Тестирование. Условный оператор if() THEN{}  </vt:lpstr>
      <vt:lpstr>Тестирование. Оператор цикла While () do {}</vt:lpstr>
      <vt:lpstr>Тестирование</vt:lpstr>
      <vt:lpstr>Тестирование. Получившийся объектный код.</vt:lpstr>
      <vt:lpstr>Тестирование. Результат выполнения объектного кода.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</dc:creator>
  <cp:lastModifiedBy>Пользователь</cp:lastModifiedBy>
  <cp:revision>14</cp:revision>
  <dcterms:created xsi:type="dcterms:W3CDTF">2020-05-29T19:24:27Z</dcterms:created>
  <dcterms:modified xsi:type="dcterms:W3CDTF">2020-06-02T19:50:07Z</dcterms:modified>
</cp:coreProperties>
</file>