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E8925-7725-4457-ACDA-9C3688C10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9423" y="954533"/>
            <a:ext cx="8637073" cy="1239865"/>
          </a:xfrm>
        </p:spPr>
        <p:txBody>
          <a:bodyPr/>
          <a:lstStyle/>
          <a:p>
            <a:pPr algn="ctr"/>
            <a:r>
              <a:rPr lang="ru-RU" dirty="0"/>
              <a:t>Курсовая работа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BE742A-404E-4571-9388-EC9048DE3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1029" y="2556353"/>
            <a:ext cx="8637072" cy="977621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КОМПИЛЯТОР ПОДМНОЖЕСТВА ПРОЦЕДУРНОГО ЯЗЫКА В АССЕМБЛЕР Х86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85770-0B62-42A8-AB0C-54EF315E0296}"/>
              </a:ext>
            </a:extLst>
          </p:cNvPr>
          <p:cNvSpPr txBox="1"/>
          <p:nvPr/>
        </p:nvSpPr>
        <p:spPr>
          <a:xfrm>
            <a:off x="2279423" y="3654701"/>
            <a:ext cx="8638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доцент кафедры ИЗИ Монахов Ю.М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2B3CF-33EE-45FC-84D0-F87C7E4D47FF}"/>
              </a:ext>
            </a:extLst>
          </p:cNvPr>
          <p:cNvSpPr txBox="1"/>
          <p:nvPr/>
        </p:nvSpPr>
        <p:spPr>
          <a:xfrm>
            <a:off x="2141574" y="4177921"/>
            <a:ext cx="8912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Исполнитель: студент группы ИСБ-117 Калитин Е.Е.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8120E6-4D35-4FE2-8CB6-10492079D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838" y="5415018"/>
            <a:ext cx="2605315" cy="144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74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6557F-191A-41A8-AF15-A41AE95C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005" y="342420"/>
            <a:ext cx="4644421" cy="1049235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14A076-FFF9-430E-9DF0-0D6050FBE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7204" y="1977633"/>
            <a:ext cx="7032021" cy="740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https://github.com/Catharsiz/kyrsach2020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7910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1EF6C-3060-41B2-A639-AC20F7C4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379" y="745383"/>
            <a:ext cx="2371121" cy="613518"/>
          </a:xfrm>
        </p:spPr>
        <p:txBody>
          <a:bodyPr/>
          <a:lstStyle/>
          <a:p>
            <a:pPr algn="ctr"/>
            <a:r>
              <a:rPr lang="ru-RU" dirty="0"/>
              <a:t>Аннотация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70C8B3-B427-4A5A-B194-392ACFF8C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064" y="3356065"/>
            <a:ext cx="7017270" cy="2452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Разработка компилятора подмножества процедурного языка в ассемблер состоит из следующих стадий:</a:t>
            </a:r>
          </a:p>
          <a:p>
            <a:r>
              <a:rPr lang="ru-RU" dirty="0"/>
              <a:t>1) построение лексического анализатора;</a:t>
            </a:r>
          </a:p>
          <a:p>
            <a:r>
              <a:rPr lang="ru-RU" dirty="0"/>
              <a:t>2) построение синтаксического анализатора;</a:t>
            </a:r>
          </a:p>
          <a:p>
            <a:r>
              <a:rPr lang="ru-RU" dirty="0"/>
              <a:t>3) построение генератора объектного кода;</a:t>
            </a:r>
            <a:br>
              <a:rPr lang="ru-RU" dirty="0"/>
            </a:br>
            <a:r>
              <a:rPr lang="ru-RU" dirty="0"/>
              <a:t> </a:t>
            </a:r>
          </a:p>
          <a:p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F711E22-8FDB-4CF8-9BD3-119F47D2B5CF}"/>
              </a:ext>
            </a:extLst>
          </p:cNvPr>
          <p:cNvSpPr/>
          <p:nvPr/>
        </p:nvSpPr>
        <p:spPr>
          <a:xfrm>
            <a:off x="1074094" y="1876336"/>
            <a:ext cx="10297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Компилятор реализован на языке J</a:t>
            </a:r>
            <a:r>
              <a:rPr lang="en-US" sz="2400" dirty="0"/>
              <a:t>AVA</a:t>
            </a:r>
            <a:r>
              <a:rPr lang="ru-RU" sz="2400" dirty="0"/>
              <a:t> с использованием </a:t>
            </a:r>
            <a:r>
              <a:rPr lang="ru-RU" sz="2400" dirty="0" err="1"/>
              <a:t>Antlr</a:t>
            </a:r>
            <a:r>
              <a:rPr lang="ru-RU" sz="2400" dirty="0"/>
              <a:t>. Основная функция компилятора – проверка принадлежности исходной цепочки входному языку и генерация объектного кода под </a:t>
            </a:r>
            <a:r>
              <a:rPr lang="en-US" sz="2400" dirty="0" err="1"/>
              <a:t>llvm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080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5DF98C-0815-4C40-8D9C-322A85DC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479" y="219337"/>
            <a:ext cx="5266721" cy="1049235"/>
          </a:xfrm>
        </p:spPr>
        <p:txBody>
          <a:bodyPr/>
          <a:lstStyle/>
          <a:p>
            <a:r>
              <a:rPr lang="ru-RU" dirty="0"/>
              <a:t>Лексический анализатор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5EC3AD-7E45-4CE0-97F4-8B7F8CABD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889" y="860388"/>
            <a:ext cx="9648221" cy="816367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За основу грамматики синтаксического и лексического анализаторов взят язык </a:t>
            </a:r>
            <a:r>
              <a:rPr lang="en-US" dirty="0"/>
              <a:t>pl</a:t>
            </a:r>
            <a:r>
              <a:rPr lang="ru-RU" dirty="0"/>
              <a:t>0 с добавлением необходимых для выполнения требований ТЗ функций.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3DEACE-B649-4BD8-9499-D8C12F41C2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7337" y="1909623"/>
            <a:ext cx="4602163" cy="4948377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E7FECAD-B5C4-4A5B-BA87-240A7FDE5584}"/>
              </a:ext>
            </a:extLst>
          </p:cNvPr>
          <p:cNvSpPr/>
          <p:nvPr/>
        </p:nvSpPr>
        <p:spPr>
          <a:xfrm>
            <a:off x="5346700" y="2084500"/>
            <a:ext cx="61595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Начальная фаза компилятора – лексический анализ. Читается поток символов, составляющих исходную программу, и группируется в значащие последовательности, называющиеся лексемами. Для каждой лексемы анализатор строит выходной токен. Этот токен передается следующей фазе – синтаксическому анализатору.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6538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82BD56-4858-4ED4-9C61-21DBE9CE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синтаксический анализатор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3B8CBD-EC01-4882-8AE8-D7E3F4C43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3"/>
            <a:ext cx="5359400" cy="4199727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Вторая стадией компилятора – синтаксический анализ.</a:t>
            </a:r>
          </a:p>
          <a:p>
            <a:r>
              <a:rPr lang="ru-RU" dirty="0"/>
              <a:t>На вход синтаксическому анализатору подаётся набор токенов из лексического анализатора. Преобразование токенов, полученных при лексическом анализе, проводится с целью создания древовидного представления, которое описывает грамматическую структуру потока токенов. Технические моменты при построение дерева и прочие взаимодействия обрабатываются в классе </a:t>
            </a:r>
            <a:r>
              <a:rPr lang="ru-RU" dirty="0" err="1"/>
              <a:t>MyVisitor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B40AFB-55A1-4C68-B036-3B854B07C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53752"/>
            <a:ext cx="5930900" cy="497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6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4CC65-EC60-4924-8393-0EBB1737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039" y="190501"/>
            <a:ext cx="5723921" cy="647700"/>
          </a:xfrm>
        </p:spPr>
        <p:txBody>
          <a:bodyPr/>
          <a:lstStyle/>
          <a:p>
            <a:r>
              <a:rPr lang="ru-RU" dirty="0"/>
              <a:t>Генератор объектного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C873E-A4D0-44C2-A47C-FDD1749DD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8946" y="1964932"/>
            <a:ext cx="5543054" cy="3450613"/>
          </a:xfrm>
        </p:spPr>
        <p:txBody>
          <a:bodyPr>
            <a:normAutofit/>
          </a:bodyPr>
          <a:lstStyle/>
          <a:p>
            <a:r>
              <a:rPr lang="ru-RU" dirty="0"/>
              <a:t>Объектный код генерируется в ходе обходе дерева классом </a:t>
            </a:r>
            <a:r>
              <a:rPr lang="en-US" dirty="0" err="1"/>
              <a:t>MyVisitor</a:t>
            </a:r>
            <a:r>
              <a:rPr lang="ru-RU" dirty="0"/>
              <a:t>.</a:t>
            </a:r>
          </a:p>
          <a:p>
            <a:r>
              <a:rPr lang="ru-RU" dirty="0"/>
              <a:t>Генерация осуществляется путем добавления в общий буфер объектного кода строк в объектном коде, эквивалентных исходному языку.</a:t>
            </a:r>
          </a:p>
          <a:p>
            <a:r>
              <a:rPr lang="ru-RU" dirty="0"/>
              <a:t>Объектный код записывается в файл с расширением .</a:t>
            </a:r>
            <a:r>
              <a:rPr lang="en-US" dirty="0" err="1"/>
              <a:t>ll</a:t>
            </a:r>
            <a:r>
              <a:rPr lang="ru-RU" dirty="0"/>
              <a:t> и запускается с помощью </a:t>
            </a:r>
            <a:r>
              <a:rPr lang="en-US" dirty="0" err="1"/>
              <a:t>llc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1FBBD9C-AD41-43C0-8D62-C3106D31BCC7}"/>
              </a:ext>
            </a:extLst>
          </p:cNvPr>
          <p:cNvSpPr/>
          <p:nvPr/>
        </p:nvSpPr>
        <p:spPr>
          <a:xfrm>
            <a:off x="186039" y="706973"/>
            <a:ext cx="6096000" cy="54440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Generate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вывод буфера в файл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ll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Function_start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Function_end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Call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объявления переменных (глобально и локально)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присвоения значения переменным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вывода в консоль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арифметических действий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логических действий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загрузки переменных из памяти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If_start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If_end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для цикла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while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Continue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225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40385" algn="l"/>
                <a:tab pos="6281420" algn="r"/>
              </a:tabLst>
            </a:pP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Break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22250" lvl="0" algn="ctr">
              <a:lnSpc>
                <a:spcPct val="150000"/>
              </a:lnSpc>
              <a:spcAft>
                <a:spcPts val="0"/>
              </a:spcAft>
              <a:tabLst>
                <a:tab pos="540385" algn="l"/>
                <a:tab pos="6281420" algn="r"/>
              </a:tabLs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генерации объектного кода(файл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LLVMGenerator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5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EEADE-969E-4A61-B1AA-FF61B5227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23520"/>
            <a:ext cx="9603275" cy="587136"/>
          </a:xfrm>
        </p:spPr>
        <p:txBody>
          <a:bodyPr/>
          <a:lstStyle/>
          <a:p>
            <a:r>
              <a:rPr lang="ru-RU" dirty="0"/>
              <a:t>Примеры функций генератора объектного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3776C6-DFCD-4D92-A40A-7E7DC22B0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31" y="3096039"/>
            <a:ext cx="5811574" cy="439154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Арифметический знак </a:t>
            </a:r>
            <a:r>
              <a:rPr lang="en-US" dirty="0"/>
              <a:t>“==“ </a:t>
            </a:r>
            <a:r>
              <a:rPr lang="ru-RU" dirty="0"/>
              <a:t>для сравнения двух значений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FE39A2-8008-4325-B980-5EA40511C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43" y="1391655"/>
            <a:ext cx="5619750" cy="16764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D1D926-F031-4A72-B739-60BCD9F68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482" y="1558342"/>
            <a:ext cx="5057775" cy="134302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830EF1-B36C-4BD0-87CE-F31598A434CE}"/>
              </a:ext>
            </a:extLst>
          </p:cNvPr>
          <p:cNvSpPr/>
          <p:nvPr/>
        </p:nvSpPr>
        <p:spPr>
          <a:xfrm>
            <a:off x="7606649" y="3059668"/>
            <a:ext cx="3663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Присвоение переменной значения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6EC975-6945-4223-976D-62AE3D081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47" y="4044341"/>
            <a:ext cx="5876925" cy="127635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2B220E1-27FE-4AC9-9D90-C17D12D6049F}"/>
              </a:ext>
            </a:extLst>
          </p:cNvPr>
          <p:cNvSpPr/>
          <p:nvPr/>
        </p:nvSpPr>
        <p:spPr>
          <a:xfrm>
            <a:off x="5074143" y="5466345"/>
            <a:ext cx="235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Условный оператор </a:t>
            </a:r>
            <a:r>
              <a:rPr lang="en-US" dirty="0"/>
              <a:t>IF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DDABD44-992C-47FC-B002-F1C229BCC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482" y="4032833"/>
            <a:ext cx="30289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4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45268A-82AD-434C-B754-A375A0FB6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9289" y="169520"/>
            <a:ext cx="2993421" cy="587136"/>
          </a:xfrm>
        </p:spPr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7F4100-D12D-4F98-9806-84C01981F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2493" y="751312"/>
            <a:ext cx="4107419" cy="88458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Тестовая программа, покрывающая все возможности языка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119AD3-296F-4863-9C00-7120A5F23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56656"/>
            <a:ext cx="3966247" cy="535204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5F63BC-F43D-4DF1-AD84-D9C4C13C9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246" y="756656"/>
            <a:ext cx="3788135" cy="5352044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59FE4B8-9850-4D7B-AF76-7884F45130A7}"/>
              </a:ext>
            </a:extLst>
          </p:cNvPr>
          <p:cNvSpPr/>
          <p:nvPr/>
        </p:nvSpPr>
        <p:spPr>
          <a:xfrm>
            <a:off x="7932493" y="2114034"/>
            <a:ext cx="41074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Сначала программа выполняет цикл в </a:t>
            </a:r>
            <a:r>
              <a:rPr lang="en-US" dirty="0" err="1"/>
              <a:t>main’e</a:t>
            </a:r>
            <a:r>
              <a:rPr lang="en-US" dirty="0"/>
              <a:t>,</a:t>
            </a:r>
            <a:r>
              <a:rPr lang="ru-RU" dirty="0"/>
              <a:t> с условием </a:t>
            </a:r>
            <a:r>
              <a:rPr lang="en-US" dirty="0" err="1"/>
              <a:t>i</a:t>
            </a:r>
            <a:r>
              <a:rPr lang="en-US" dirty="0"/>
              <a:t>&lt;5, </a:t>
            </a:r>
            <a:r>
              <a:rPr lang="ru-RU" dirty="0"/>
              <a:t>но если </a:t>
            </a:r>
            <a:r>
              <a:rPr lang="en-US" dirty="0" err="1"/>
              <a:t>i</a:t>
            </a:r>
            <a:r>
              <a:rPr lang="en-US" dirty="0"/>
              <a:t>==3,</a:t>
            </a:r>
            <a:r>
              <a:rPr lang="ru-RU" dirty="0"/>
              <a:t> тогда выполняется </a:t>
            </a:r>
            <a:r>
              <a:rPr lang="en-US" dirty="0"/>
              <a:t>CONTINUE. 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0437B60-383C-4516-A7BF-E82435F82CC6}"/>
              </a:ext>
            </a:extLst>
          </p:cNvPr>
          <p:cNvSpPr/>
          <p:nvPr/>
        </p:nvSpPr>
        <p:spPr>
          <a:xfrm>
            <a:off x="7932493" y="3268196"/>
            <a:ext cx="39293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Дальше идет вызов функции и поток выполнения программы передается в нее. Пока удовлетворяется условие (</a:t>
            </a:r>
            <a:r>
              <a:rPr lang="en-US" dirty="0"/>
              <a:t>c&lt;=250.0) and (z&gt;10.0) </a:t>
            </a:r>
            <a:r>
              <a:rPr lang="ru-RU" dirty="0"/>
              <a:t>происходят операции </a:t>
            </a:r>
            <a:r>
              <a:rPr lang="en-US" dirty="0"/>
              <a:t>c=</a:t>
            </a:r>
            <a:r>
              <a:rPr lang="en-US" dirty="0" err="1"/>
              <a:t>c+z</a:t>
            </a:r>
            <a:r>
              <a:rPr lang="ru-RU" dirty="0"/>
              <a:t> и </a:t>
            </a:r>
            <a:r>
              <a:rPr lang="en-US" dirty="0"/>
              <a:t>z=z/1.5</a:t>
            </a:r>
            <a:r>
              <a:rPr lang="ru-RU" dirty="0"/>
              <a:t>. Но если выполняется условие </a:t>
            </a:r>
            <a:r>
              <a:rPr lang="en-US" dirty="0"/>
              <a:t>(z==44.0) or (c&gt;=150.0) </a:t>
            </a:r>
            <a:r>
              <a:rPr lang="ru-RU" dirty="0"/>
              <a:t>происходит </a:t>
            </a:r>
            <a:r>
              <a:rPr lang="en-US" dirty="0"/>
              <a:t>BREAK.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26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0FD22-F219-47C8-AD7A-F75F9236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0" y="220320"/>
            <a:ext cx="8432800" cy="401980"/>
          </a:xfrm>
        </p:spPr>
        <p:txBody>
          <a:bodyPr>
            <a:normAutofit fontScale="90000"/>
          </a:bodyPr>
          <a:lstStyle/>
          <a:p>
            <a:r>
              <a:rPr lang="ru-RU" dirty="0"/>
              <a:t>Тестирование. Получившийся объектный код.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44A057C-6F8F-40E9-AD75-F52DBDCF119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3124"/>
            <a:ext cx="5080000" cy="598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AA7BAC-0E9D-4867-B263-8E3A9921304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379" y="873126"/>
            <a:ext cx="5511799" cy="59848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908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3BC354-99A8-4B45-97B9-6B2A455E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879" y="0"/>
            <a:ext cx="9603275" cy="1049235"/>
          </a:xfrm>
        </p:spPr>
        <p:txBody>
          <a:bodyPr/>
          <a:lstStyle/>
          <a:p>
            <a:pPr algn="ctr"/>
            <a:r>
              <a:rPr lang="ru-RU" dirty="0"/>
              <a:t>Тестирование. Результат выполнения объектного кода.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BF974A-4D5D-499A-AA7E-C604D7637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441" y="1049235"/>
            <a:ext cx="577215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579517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123</TotalTime>
  <Words>445</Words>
  <Application>Microsoft Office PowerPoint</Application>
  <PresentationFormat>Широкоэкранный</PresentationFormat>
  <Paragraphs>48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Gill Sans MT</vt:lpstr>
      <vt:lpstr>Symbol</vt:lpstr>
      <vt:lpstr>Times New Roman</vt:lpstr>
      <vt:lpstr>Галерея</vt:lpstr>
      <vt:lpstr>Курсовая работа</vt:lpstr>
      <vt:lpstr>Аннотация</vt:lpstr>
      <vt:lpstr>Лексический анализатор</vt:lpstr>
      <vt:lpstr>синтаксический анализатор</vt:lpstr>
      <vt:lpstr>Генератор объектного кода</vt:lpstr>
      <vt:lpstr>Примеры функций генератора объектного кода</vt:lpstr>
      <vt:lpstr>Тестирование</vt:lpstr>
      <vt:lpstr>Тестирование. Получившийся объектный код.</vt:lpstr>
      <vt:lpstr>Тестирование. Результат выполнения объектного кода.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Пользователь</dc:creator>
  <cp:lastModifiedBy>Пользователь</cp:lastModifiedBy>
  <cp:revision>13</cp:revision>
  <dcterms:created xsi:type="dcterms:W3CDTF">2020-05-29T19:24:27Z</dcterms:created>
  <dcterms:modified xsi:type="dcterms:W3CDTF">2020-05-31T16:07:29Z</dcterms:modified>
</cp:coreProperties>
</file>