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9" r:id="rId6"/>
    <p:sldId id="260"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3" d="100"/>
          <a:sy n="113"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4C1D-CA0C-433E-9B4F-F80C38394B27}"/>
              </a:ext>
            </a:extLst>
          </p:cNvPr>
          <p:cNvSpPr>
            <a:spLocks noGrp="1"/>
          </p:cNvSpPr>
          <p:nvPr>
            <p:ph type="ctrTitle"/>
          </p:nvPr>
        </p:nvSpPr>
        <p:spPr/>
        <p:txBody>
          <a:bodyPr/>
          <a:lstStyle/>
          <a:p>
            <a:r>
              <a:rPr lang="en-US" dirty="0"/>
              <a:t>Monthly Performance Metrics: Requests, Resolutions, Revenue, and New Businesses</a:t>
            </a:r>
            <a:endParaRPr lang="en-GB" dirty="0"/>
          </a:p>
        </p:txBody>
      </p:sp>
      <p:sp>
        <p:nvSpPr>
          <p:cNvPr id="3" name="Subtitle 2">
            <a:extLst>
              <a:ext uri="{FF2B5EF4-FFF2-40B4-BE49-F238E27FC236}">
                <a16:creationId xmlns:a16="http://schemas.microsoft.com/office/drawing/2014/main" id="{043C9F10-3590-46B8-8ECE-488FE6D1F6F8}"/>
              </a:ext>
            </a:extLst>
          </p:cNvPr>
          <p:cNvSpPr>
            <a:spLocks noGrp="1"/>
          </p:cNvSpPr>
          <p:nvPr>
            <p:ph type="subTitle" idx="1"/>
          </p:nvPr>
        </p:nvSpPr>
        <p:spPr/>
        <p:txBody>
          <a:bodyPr/>
          <a:lstStyle/>
          <a:p>
            <a:r>
              <a:rPr lang="en-US" dirty="0"/>
              <a:t>By Alero </a:t>
            </a:r>
            <a:r>
              <a:rPr lang="en-US" dirty="0" err="1"/>
              <a:t>giwa</a:t>
            </a:r>
            <a:r>
              <a:rPr lang="en-US" dirty="0"/>
              <a:t> </a:t>
            </a:r>
            <a:r>
              <a:rPr lang="en-US" dirty="0" err="1"/>
              <a:t>osagie</a:t>
            </a:r>
            <a:endParaRPr lang="en-GB" dirty="0"/>
          </a:p>
        </p:txBody>
      </p:sp>
    </p:spTree>
    <p:extLst>
      <p:ext uri="{BB962C8B-B14F-4D97-AF65-F5344CB8AC3E}">
        <p14:creationId xmlns:p14="http://schemas.microsoft.com/office/powerpoint/2010/main" val="127393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4229-F3B8-48E8-ADE0-8C30F94D3D34}"/>
              </a:ext>
            </a:extLst>
          </p:cNvPr>
          <p:cNvSpPr>
            <a:spLocks noGrp="1"/>
          </p:cNvSpPr>
          <p:nvPr>
            <p:ph type="title"/>
          </p:nvPr>
        </p:nvSpPr>
        <p:spPr/>
        <p:txBody>
          <a:bodyPr/>
          <a:lstStyle/>
          <a:p>
            <a:r>
              <a:rPr lang="en-US" b="1" i="0" dirty="0">
                <a:solidFill>
                  <a:schemeClr val="accent1">
                    <a:lumMod val="60000"/>
                    <a:lumOff val="40000"/>
                  </a:schemeClr>
                </a:solidFill>
                <a:effectLst/>
                <a:latin typeface="Söhne"/>
              </a:rPr>
              <a:t>the primary objectives</a:t>
            </a:r>
            <a:endParaRPr lang="en-GB"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54E8FCB1-0788-43CC-8898-F0830D17D3FE}"/>
              </a:ext>
            </a:extLst>
          </p:cNvPr>
          <p:cNvSpPr>
            <a:spLocks noGrp="1"/>
          </p:cNvSpPr>
          <p:nvPr>
            <p:ph idx="1"/>
          </p:nvPr>
        </p:nvSpPr>
        <p:spPr/>
        <p:txBody>
          <a:bodyPr/>
          <a:lstStyle/>
          <a:p>
            <a:pPr algn="l">
              <a:buFont typeface="Arial" panose="020B0604020202020204" pitchFamily="34" charset="0"/>
              <a:buChar char="•"/>
            </a:pPr>
            <a:r>
              <a:rPr lang="en-US" sz="2000" b="0" i="0" dirty="0">
                <a:solidFill>
                  <a:schemeClr val="accent1">
                    <a:lumMod val="75000"/>
                  </a:schemeClr>
                </a:solidFill>
                <a:effectLst/>
                <a:latin typeface="Söhne"/>
              </a:rPr>
              <a:t>Understand and analyze the relationship between total requests received and total revenue generated</a:t>
            </a:r>
          </a:p>
          <a:p>
            <a:pPr algn="l">
              <a:buFont typeface="Arial" panose="020B0604020202020204" pitchFamily="34" charset="0"/>
              <a:buChar char="•"/>
            </a:pPr>
            <a:r>
              <a:rPr lang="en-US" sz="2000" b="0" i="0" dirty="0">
                <a:solidFill>
                  <a:schemeClr val="accent1">
                    <a:lumMod val="75000"/>
                  </a:schemeClr>
                </a:solidFill>
                <a:effectLst/>
                <a:latin typeface="Söhne"/>
              </a:rPr>
              <a:t>Examine the distribution of new businesses incepted across different months</a:t>
            </a:r>
          </a:p>
          <a:p>
            <a:pPr algn="l">
              <a:buFont typeface="Arial" panose="020B0604020202020204" pitchFamily="34" charset="0"/>
              <a:buChar char="•"/>
            </a:pPr>
            <a:r>
              <a:rPr lang="en-US" sz="2000" b="0" i="0" dirty="0">
                <a:solidFill>
                  <a:schemeClr val="accent1">
                    <a:lumMod val="75000"/>
                  </a:schemeClr>
                </a:solidFill>
                <a:effectLst/>
                <a:latin typeface="Söhne"/>
              </a:rPr>
              <a:t>Assess the resolution rate to evaluate the efficiency of handling customer requests</a:t>
            </a:r>
          </a:p>
          <a:p>
            <a:pPr algn="l">
              <a:buFont typeface="Arial" panose="020B0604020202020204" pitchFamily="34" charset="0"/>
              <a:buChar char="•"/>
            </a:pPr>
            <a:r>
              <a:rPr lang="en-US" sz="2000" b="0" i="0" dirty="0">
                <a:solidFill>
                  <a:schemeClr val="accent1">
                    <a:lumMod val="75000"/>
                  </a:schemeClr>
                </a:solidFill>
                <a:effectLst/>
                <a:latin typeface="Söhne"/>
              </a:rPr>
              <a:t>Explore revenue trends for each month to identify patterns or seasonal variations</a:t>
            </a:r>
          </a:p>
          <a:p>
            <a:pPr algn="l">
              <a:buFont typeface="Arial" panose="020B0604020202020204" pitchFamily="34" charset="0"/>
              <a:buChar char="•"/>
            </a:pPr>
            <a:r>
              <a:rPr lang="en-US" sz="2000" b="0" i="0" dirty="0">
                <a:solidFill>
                  <a:schemeClr val="accent1">
                    <a:lumMod val="75000"/>
                  </a:schemeClr>
                </a:solidFill>
                <a:effectLst/>
                <a:latin typeface="Söhne"/>
              </a:rPr>
              <a:t>Provide actionable insights to stakeholders based on the data analysis</a:t>
            </a:r>
          </a:p>
          <a:p>
            <a:endParaRPr lang="en-GB" dirty="0"/>
          </a:p>
        </p:txBody>
      </p:sp>
    </p:spTree>
    <p:extLst>
      <p:ext uri="{BB962C8B-B14F-4D97-AF65-F5344CB8AC3E}">
        <p14:creationId xmlns:p14="http://schemas.microsoft.com/office/powerpoint/2010/main" val="401727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B8D8-09B7-4EB6-85AD-3C495D8A8CE4}"/>
              </a:ext>
            </a:extLst>
          </p:cNvPr>
          <p:cNvSpPr>
            <a:spLocks noGrp="1"/>
          </p:cNvSpPr>
          <p:nvPr>
            <p:ph type="title"/>
          </p:nvPr>
        </p:nvSpPr>
        <p:spPr/>
        <p:txBody>
          <a:bodyPr/>
          <a:lstStyle/>
          <a:p>
            <a:r>
              <a:rPr lang="en-US" dirty="0"/>
              <a:t>Understand and analyze the relationship between total requests received and total revenue generated</a:t>
            </a:r>
            <a:endParaRPr lang="en-GB" dirty="0"/>
          </a:p>
        </p:txBody>
      </p:sp>
      <p:sp>
        <p:nvSpPr>
          <p:cNvPr id="3" name="Text Placeholder 2">
            <a:extLst>
              <a:ext uri="{FF2B5EF4-FFF2-40B4-BE49-F238E27FC236}">
                <a16:creationId xmlns:a16="http://schemas.microsoft.com/office/drawing/2014/main" id="{1CD0D073-DB3B-4902-92A8-91DD46FDDF63}"/>
              </a:ext>
            </a:extLst>
          </p:cNvPr>
          <p:cNvSpPr>
            <a:spLocks noGrp="1"/>
          </p:cNvSpPr>
          <p:nvPr>
            <p:ph type="body" idx="1"/>
          </p:nvPr>
        </p:nvSpPr>
        <p:spPr/>
        <p:txBody>
          <a:bodyPr/>
          <a:lstStyle/>
          <a:p>
            <a:r>
              <a:rPr lang="en-US" sz="1400" dirty="0">
                <a:solidFill>
                  <a:schemeClr val="tx1"/>
                </a:solidFill>
              </a:rPr>
              <a:t>Relationship between Total Requests Received and Total Revenue Generated</a:t>
            </a:r>
            <a:endParaRPr lang="en-GB" sz="1400" dirty="0">
              <a:solidFill>
                <a:schemeClr val="tx1"/>
              </a:solidFill>
            </a:endParaRPr>
          </a:p>
        </p:txBody>
      </p:sp>
      <p:pic>
        <p:nvPicPr>
          <p:cNvPr id="7" name="Content Placeholder 6">
            <a:extLst>
              <a:ext uri="{FF2B5EF4-FFF2-40B4-BE49-F238E27FC236}">
                <a16:creationId xmlns:a16="http://schemas.microsoft.com/office/drawing/2014/main" id="{8A14518C-1A63-47BB-A942-09C5FAD3CE69}"/>
              </a:ext>
            </a:extLst>
          </p:cNvPr>
          <p:cNvPicPr>
            <a:picLocks noGrp="1" noChangeAspect="1"/>
          </p:cNvPicPr>
          <p:nvPr>
            <p:ph sz="half" idx="2"/>
          </p:nvPr>
        </p:nvPicPr>
        <p:blipFill>
          <a:blip r:embed="rId2"/>
          <a:stretch>
            <a:fillRect/>
          </a:stretch>
        </p:blipFill>
        <p:spPr>
          <a:xfrm>
            <a:off x="1210776" y="2925763"/>
            <a:ext cx="4133235" cy="2935287"/>
          </a:xfrm>
          <a:prstGeom prst="rect">
            <a:avLst/>
          </a:prstGeom>
        </p:spPr>
      </p:pic>
      <p:sp>
        <p:nvSpPr>
          <p:cNvPr id="5" name="Text Placeholder 4">
            <a:extLst>
              <a:ext uri="{FF2B5EF4-FFF2-40B4-BE49-F238E27FC236}">
                <a16:creationId xmlns:a16="http://schemas.microsoft.com/office/drawing/2014/main" id="{91B772C3-FF8C-4054-944D-E1BEA14C9516}"/>
              </a:ext>
            </a:extLst>
          </p:cNvPr>
          <p:cNvSpPr>
            <a:spLocks noGrp="1"/>
          </p:cNvSpPr>
          <p:nvPr>
            <p:ph type="body" sz="quarter" idx="3"/>
          </p:nvPr>
        </p:nvSpPr>
        <p:spPr/>
        <p:txBody>
          <a:bodyPr/>
          <a:lstStyle/>
          <a:p>
            <a:r>
              <a:rPr lang="en-US" sz="1400" dirty="0">
                <a:solidFill>
                  <a:schemeClr val="tx1"/>
                </a:solidFill>
              </a:rPr>
              <a:t>Relationship between Total Requests Received and Total Revenue Generated with Trendline</a:t>
            </a:r>
            <a:endParaRPr lang="en-GB" sz="1400" dirty="0">
              <a:solidFill>
                <a:schemeClr val="tx1"/>
              </a:solidFill>
            </a:endParaRPr>
          </a:p>
        </p:txBody>
      </p:sp>
      <p:pic>
        <p:nvPicPr>
          <p:cNvPr id="8" name="Content Placeholder 7">
            <a:extLst>
              <a:ext uri="{FF2B5EF4-FFF2-40B4-BE49-F238E27FC236}">
                <a16:creationId xmlns:a16="http://schemas.microsoft.com/office/drawing/2014/main" id="{E5FCBCC0-809B-41C0-A00E-9B215EB7E524}"/>
              </a:ext>
            </a:extLst>
          </p:cNvPr>
          <p:cNvPicPr>
            <a:picLocks noGrp="1" noChangeAspect="1"/>
          </p:cNvPicPr>
          <p:nvPr>
            <p:ph sz="quarter" idx="4"/>
          </p:nvPr>
        </p:nvPicPr>
        <p:blipFill>
          <a:blip r:embed="rId3"/>
          <a:stretch>
            <a:fillRect/>
          </a:stretch>
        </p:blipFill>
        <p:spPr>
          <a:xfrm>
            <a:off x="6465398" y="2925763"/>
            <a:ext cx="4898416" cy="2935287"/>
          </a:xfrm>
          <a:prstGeom prst="rect">
            <a:avLst/>
          </a:prstGeom>
        </p:spPr>
      </p:pic>
    </p:spTree>
    <p:extLst>
      <p:ext uri="{BB962C8B-B14F-4D97-AF65-F5344CB8AC3E}">
        <p14:creationId xmlns:p14="http://schemas.microsoft.com/office/powerpoint/2010/main" val="372641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D8735-C847-4460-B7F2-3EFA83D8A2D6}"/>
              </a:ext>
            </a:extLst>
          </p:cNvPr>
          <p:cNvSpPr txBox="1"/>
          <p:nvPr/>
        </p:nvSpPr>
        <p:spPr>
          <a:xfrm>
            <a:off x="1092199" y="598312"/>
            <a:ext cx="8161867" cy="5262979"/>
          </a:xfrm>
          <a:prstGeom prst="rect">
            <a:avLst/>
          </a:prstGeom>
          <a:noFill/>
        </p:spPr>
        <p:txBody>
          <a:bodyPr wrap="square">
            <a:spAutoFit/>
          </a:bodyPr>
          <a:lstStyle/>
          <a:p>
            <a:pPr algn="l"/>
            <a:endParaRPr lang="en-US" sz="1600" b="0" i="0" dirty="0">
              <a:solidFill>
                <a:srgbClr val="374151"/>
              </a:solidFill>
              <a:effectLst/>
              <a:latin typeface="Söhne"/>
            </a:endParaRPr>
          </a:p>
          <a:p>
            <a:pPr algn="l"/>
            <a:r>
              <a:rPr lang="en-US" sz="1600" b="0" i="0" dirty="0">
                <a:solidFill>
                  <a:srgbClr val="374151"/>
                </a:solidFill>
                <a:effectLst/>
                <a:latin typeface="Söhne"/>
              </a:rPr>
              <a:t>The analysis focused on understanding the relationship between the total number of customer requests received and the revenue generated.</a:t>
            </a:r>
          </a:p>
          <a:p>
            <a:pPr algn="l"/>
            <a:endParaRPr lang="en-US" sz="1600" dirty="0">
              <a:solidFill>
                <a:srgbClr val="374151"/>
              </a:solidFill>
              <a:latin typeface="Söhne"/>
            </a:endParaRPr>
          </a:p>
          <a:p>
            <a:pPr algn="l"/>
            <a:r>
              <a:rPr lang="en-US" sz="1600" b="0" i="0" dirty="0">
                <a:solidFill>
                  <a:srgbClr val="374151"/>
                </a:solidFill>
                <a:effectLst/>
                <a:latin typeface="Söhne"/>
              </a:rPr>
              <a:t> Key findings include:</a:t>
            </a:r>
          </a:p>
          <a:p>
            <a:pPr algn="l"/>
            <a:endParaRPr lang="en-US" sz="1600" b="0" i="0" dirty="0">
              <a:solidFill>
                <a:srgbClr val="374151"/>
              </a:solidFill>
              <a:effectLst/>
              <a:latin typeface="Söhne"/>
            </a:endParaRPr>
          </a:p>
          <a:p>
            <a:pPr algn="l">
              <a:buFont typeface="+mj-lt"/>
              <a:buAutoNum type="arabicPeriod"/>
            </a:pPr>
            <a:r>
              <a:rPr lang="en-US" sz="1600" b="0" i="0" dirty="0">
                <a:solidFill>
                  <a:srgbClr val="374151"/>
                </a:solidFill>
                <a:effectLst/>
                <a:latin typeface="Söhne"/>
              </a:rPr>
              <a:t>Average Revenue per Request: On average, each customer request contributes a certain amount of revenue. This helps us understand the value of individual requests and the potential revenue they can generate.</a:t>
            </a:r>
          </a:p>
          <a:p>
            <a:pPr algn="l">
              <a:buFont typeface="+mj-lt"/>
              <a:buAutoNum type="arabicPeriod"/>
            </a:pPr>
            <a:endParaRPr lang="en-US" sz="1600" b="0" i="0" dirty="0">
              <a:solidFill>
                <a:srgbClr val="374151"/>
              </a:solidFill>
              <a:effectLst/>
              <a:latin typeface="Söhne"/>
            </a:endParaRPr>
          </a:p>
          <a:p>
            <a:pPr algn="l">
              <a:buFont typeface="+mj-lt"/>
              <a:buAutoNum type="arabicPeriod"/>
            </a:pPr>
            <a:r>
              <a:rPr lang="en-US" sz="1600" b="0" i="0" dirty="0">
                <a:solidFill>
                  <a:srgbClr val="374151"/>
                </a:solidFill>
                <a:effectLst/>
                <a:latin typeface="Söhne"/>
              </a:rPr>
              <a:t>Positive Relationship: There is a positive relationship between the number of customer requests received and the revenue generated. As the number of requests increases, so does the revenue. This indicates that our efforts to attract more customer requests are directly impacting our revenue growth.</a:t>
            </a:r>
          </a:p>
          <a:p>
            <a:pPr algn="l"/>
            <a:endParaRPr lang="en-US" sz="1600" b="0" i="0" dirty="0">
              <a:solidFill>
                <a:srgbClr val="374151"/>
              </a:solidFill>
              <a:effectLst/>
              <a:latin typeface="Söhne"/>
            </a:endParaRPr>
          </a:p>
          <a:p>
            <a:pPr algn="l"/>
            <a:r>
              <a:rPr lang="en-US" sz="1600" b="0" i="0" dirty="0">
                <a:solidFill>
                  <a:srgbClr val="374151"/>
                </a:solidFill>
                <a:effectLst/>
                <a:latin typeface="Söhne"/>
              </a:rPr>
              <a:t>By recognizing this relationship, we can leverage it to drive business growth. Increasing our customer requests can lead to higher revenue generation. We should focus on converting these requests into revenue-generating opportunities effectively.</a:t>
            </a:r>
          </a:p>
          <a:p>
            <a:pPr algn="l"/>
            <a:r>
              <a:rPr lang="en-US" sz="1600" b="0" i="0" dirty="0">
                <a:solidFill>
                  <a:srgbClr val="374151"/>
                </a:solidFill>
                <a:effectLst/>
                <a:latin typeface="Söhne"/>
              </a:rPr>
              <a:t>These insights highlight the importance of our marketing and sales efforts in attracting more customer requests. By optimizing our strategies to increase customer requests, we have the potential to drive revenue growth and improve overall business performance."</a:t>
            </a:r>
          </a:p>
        </p:txBody>
      </p:sp>
    </p:spTree>
    <p:extLst>
      <p:ext uri="{BB962C8B-B14F-4D97-AF65-F5344CB8AC3E}">
        <p14:creationId xmlns:p14="http://schemas.microsoft.com/office/powerpoint/2010/main" val="352768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D5A-D061-4C10-9FFA-C763AEEADD80}"/>
              </a:ext>
            </a:extLst>
          </p:cNvPr>
          <p:cNvSpPr>
            <a:spLocks noGrp="1"/>
          </p:cNvSpPr>
          <p:nvPr>
            <p:ph type="title"/>
          </p:nvPr>
        </p:nvSpPr>
        <p:spPr/>
        <p:txBody>
          <a:bodyPr/>
          <a:lstStyle/>
          <a:p>
            <a:r>
              <a:rPr lang="en-US" b="0" i="0" dirty="0">
                <a:solidFill>
                  <a:schemeClr val="accent1">
                    <a:lumMod val="60000"/>
                    <a:lumOff val="40000"/>
                  </a:schemeClr>
                </a:solidFill>
                <a:effectLst/>
                <a:latin typeface="Söhne"/>
              </a:rPr>
              <a:t>Examine the distribution of new businesses incepted across different months</a:t>
            </a:r>
            <a:endParaRPr lang="en-GB" dirty="0">
              <a:solidFill>
                <a:schemeClr val="accent1">
                  <a:lumMod val="60000"/>
                  <a:lumOff val="40000"/>
                </a:schemeClr>
              </a:solidFill>
            </a:endParaRPr>
          </a:p>
        </p:txBody>
      </p:sp>
      <p:sp>
        <p:nvSpPr>
          <p:cNvPr id="4" name="Content Placeholder 3">
            <a:extLst>
              <a:ext uri="{FF2B5EF4-FFF2-40B4-BE49-F238E27FC236}">
                <a16:creationId xmlns:a16="http://schemas.microsoft.com/office/drawing/2014/main" id="{00C6814E-310C-439F-ACA4-1FB187304A00}"/>
              </a:ext>
            </a:extLst>
          </p:cNvPr>
          <p:cNvSpPr>
            <a:spLocks noGrp="1"/>
          </p:cNvSpPr>
          <p:nvPr>
            <p:ph sz="half" idx="2"/>
          </p:nvPr>
        </p:nvSpPr>
        <p:spPr>
          <a:xfrm>
            <a:off x="6188417" y="2227263"/>
            <a:ext cx="5422392" cy="3633047"/>
          </a:xfrm>
        </p:spPr>
        <p:txBody>
          <a:bodyPr>
            <a:normAutofit fontScale="40000" lnSpcReduction="20000"/>
          </a:bodyPr>
          <a:lstStyle/>
          <a:p>
            <a:pPr marL="0" indent="0" algn="l">
              <a:buNone/>
            </a:pPr>
            <a:r>
              <a:rPr lang="en-US" sz="2800" b="0" i="0" dirty="0">
                <a:solidFill>
                  <a:schemeClr val="accent1">
                    <a:lumMod val="75000"/>
                  </a:schemeClr>
                </a:solidFill>
                <a:effectLst/>
                <a:latin typeface="Söhne"/>
              </a:rPr>
              <a:t>The bar chart showcases the distribution of new businesses incepted across different months, providing insights into our business acquisition efforts. Key takeaways include:</a:t>
            </a:r>
          </a:p>
          <a:p>
            <a:pPr algn="l">
              <a:buFont typeface="+mj-lt"/>
              <a:buAutoNum type="arabicPeriod"/>
            </a:pPr>
            <a:r>
              <a:rPr lang="en-US" sz="2800" b="0" i="0" dirty="0">
                <a:solidFill>
                  <a:schemeClr val="accent1">
                    <a:lumMod val="75000"/>
                  </a:schemeClr>
                </a:solidFill>
                <a:effectLst/>
                <a:latin typeface="Söhne"/>
              </a:rPr>
              <a:t>Varying Monthly Performance: Each month had a different number of new businesses incepted, showing fluctuations in our business acquisition throughout the year.</a:t>
            </a:r>
          </a:p>
          <a:p>
            <a:pPr algn="l">
              <a:buFont typeface="+mj-lt"/>
              <a:buAutoNum type="arabicPeriod"/>
            </a:pPr>
            <a:r>
              <a:rPr lang="en-US" sz="2800" b="0" i="0" dirty="0">
                <a:solidFill>
                  <a:schemeClr val="accent1">
                    <a:lumMod val="75000"/>
                  </a:schemeClr>
                </a:solidFill>
                <a:effectLst/>
                <a:latin typeface="Söhne"/>
              </a:rPr>
              <a:t>Successful Months: January stood out as the most successful month, with a high number of new businesses incepted. May and June also performed well, demonstrating significant growth during those periods.</a:t>
            </a:r>
          </a:p>
          <a:p>
            <a:pPr algn="l">
              <a:buFont typeface="+mj-lt"/>
              <a:buAutoNum type="arabicPeriod"/>
            </a:pPr>
            <a:r>
              <a:rPr lang="en-US" sz="2800" b="0" i="0" dirty="0">
                <a:solidFill>
                  <a:schemeClr val="accent1">
                    <a:lumMod val="75000"/>
                  </a:schemeClr>
                </a:solidFill>
                <a:effectLst/>
                <a:latin typeface="Söhne"/>
              </a:rPr>
              <a:t>Areas for Improvement: February didn't see any new businesses incepted. This highlights an opportunity for us to understand and address the challenges that hindered new business acquisition during that specific month.</a:t>
            </a:r>
          </a:p>
          <a:p>
            <a:pPr algn="l"/>
            <a:r>
              <a:rPr lang="en-US" sz="2800" b="0" i="0" dirty="0">
                <a:solidFill>
                  <a:schemeClr val="accent1">
                    <a:lumMod val="75000"/>
                  </a:schemeClr>
                </a:solidFill>
                <a:effectLst/>
                <a:latin typeface="Söhne"/>
              </a:rPr>
              <a:t>Analyzing the distribution of new businesses incepted helps us evaluate our business acquisition effectiveness. By learning from successful months, we can replicate strategies that contributed to our achievements. Simultaneously, addressing challenges in low-performing months like February allows us to refine our approach and improve future performance.</a:t>
            </a:r>
          </a:p>
          <a:p>
            <a:pPr marL="0" indent="0" algn="l">
              <a:buNone/>
            </a:pPr>
            <a:r>
              <a:rPr lang="en-US" sz="2800" b="0" i="0" dirty="0">
                <a:solidFill>
                  <a:schemeClr val="accent1">
                    <a:lumMod val="75000"/>
                  </a:schemeClr>
                </a:solidFill>
                <a:effectLst/>
                <a:latin typeface="Söhne"/>
              </a:rPr>
              <a:t>These insights emphasize the importance of continuous improvement in our business acquisition strategies. By optimizing our efforts, we can attract more new businesses and drive overall growth."</a:t>
            </a:r>
          </a:p>
          <a:p>
            <a:endParaRPr lang="en-GB" dirty="0"/>
          </a:p>
        </p:txBody>
      </p:sp>
      <p:pic>
        <p:nvPicPr>
          <p:cNvPr id="1026" name="Picture 2">
            <a:extLst>
              <a:ext uri="{FF2B5EF4-FFF2-40B4-BE49-F238E27FC236}">
                <a16:creationId xmlns:a16="http://schemas.microsoft.com/office/drawing/2014/main" id="{49154B57-C5D3-435F-91D7-8EB01560BE2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70490" y="2227263"/>
            <a:ext cx="4443969"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00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DE99-9DF7-4743-B1E8-6B171AB29073}"/>
              </a:ext>
            </a:extLst>
          </p:cNvPr>
          <p:cNvSpPr>
            <a:spLocks noGrp="1"/>
          </p:cNvSpPr>
          <p:nvPr>
            <p:ph type="title"/>
          </p:nvPr>
        </p:nvSpPr>
        <p:spPr/>
        <p:txBody>
          <a:bodyPr/>
          <a:lstStyle/>
          <a:p>
            <a:r>
              <a:rPr lang="en-US" b="0" i="0" dirty="0">
                <a:solidFill>
                  <a:schemeClr val="accent1">
                    <a:lumMod val="60000"/>
                    <a:lumOff val="40000"/>
                  </a:schemeClr>
                </a:solidFill>
                <a:effectLst/>
                <a:latin typeface="Söhne"/>
              </a:rPr>
              <a:t>Assess the resolution rate to evaluate the efficiency of handling customer requests</a:t>
            </a:r>
            <a:endParaRPr lang="en-GB"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A41A547E-A0C9-4262-81C7-916B6466B3FF}"/>
              </a:ext>
            </a:extLst>
          </p:cNvPr>
          <p:cNvSpPr>
            <a:spLocks noGrp="1"/>
          </p:cNvSpPr>
          <p:nvPr>
            <p:ph sz="quarter" idx="4"/>
          </p:nvPr>
        </p:nvSpPr>
        <p:spPr>
          <a:xfrm>
            <a:off x="6217709" y="2250894"/>
            <a:ext cx="5393100" cy="3877448"/>
          </a:xfrm>
        </p:spPr>
        <p:txBody>
          <a:bodyPr>
            <a:noAutofit/>
          </a:bodyPr>
          <a:lstStyle/>
          <a:p>
            <a:pPr algn="l"/>
            <a:r>
              <a:rPr lang="en-US" sz="1200" b="0" i="0" dirty="0">
                <a:solidFill>
                  <a:srgbClr val="374151"/>
                </a:solidFill>
                <a:effectLst/>
                <a:latin typeface="Söhne"/>
              </a:rPr>
              <a:t>The bar chart shows how well we handle customer requests, represented by the resolution rate. Here's what we can observe:</a:t>
            </a:r>
          </a:p>
          <a:p>
            <a:pPr algn="l"/>
            <a:r>
              <a:rPr lang="en-US" sz="1200" b="0" i="0" dirty="0">
                <a:solidFill>
                  <a:srgbClr val="374151"/>
                </a:solidFill>
                <a:effectLst/>
                <a:latin typeface="Söhne"/>
              </a:rPr>
              <a:t>Resolution Rate Variation: The chart reveals that the resolution rate varies across different months. This indicates how effectively we address customer inquiries and resolve their issues.</a:t>
            </a:r>
          </a:p>
          <a:p>
            <a:pPr algn="l"/>
            <a:r>
              <a:rPr lang="en-US" sz="1200" b="0" i="0" dirty="0">
                <a:solidFill>
                  <a:srgbClr val="374151"/>
                </a:solidFill>
                <a:effectLst/>
                <a:latin typeface="Söhne"/>
              </a:rPr>
              <a:t>Higher Resolution Rates: Some months, like March and April, show higher resolution rates. This suggests that we handle customer requests efficiently during those periods.</a:t>
            </a:r>
          </a:p>
          <a:p>
            <a:pPr algn="l"/>
            <a:r>
              <a:rPr lang="en-US" sz="1200" b="0" i="0" dirty="0">
                <a:solidFill>
                  <a:srgbClr val="374151"/>
                </a:solidFill>
                <a:effectLst/>
                <a:latin typeface="Söhne"/>
              </a:rPr>
              <a:t>Opportunities for Improvement: On the other hand, months like February and May have relatively lower resolution rates. This highlights areas where we can focus on improving our response and resolution processes.</a:t>
            </a:r>
          </a:p>
          <a:p>
            <a:pPr algn="l"/>
            <a:r>
              <a:rPr lang="en-US" sz="1200" b="0" i="0" dirty="0">
                <a:solidFill>
                  <a:srgbClr val="374151"/>
                </a:solidFill>
                <a:effectLst/>
                <a:latin typeface="Söhne"/>
              </a:rPr>
              <a:t>By analyzing the resolution rate, we can evaluate our efficiency in meeting customer needs. We aim to consistently achieve higher resolution rates, as they signify efficient and satisfactory handling of customer requests. This, in turn, leads to increased customer satisfaction and loyalty.</a:t>
            </a:r>
          </a:p>
          <a:p>
            <a:pPr algn="l"/>
            <a:r>
              <a:rPr lang="en-US" sz="1200" b="0" i="0" dirty="0">
                <a:solidFill>
                  <a:srgbClr val="374151"/>
                </a:solidFill>
                <a:effectLst/>
                <a:latin typeface="Söhne"/>
              </a:rPr>
              <a:t>The insights gained from the resolution rate bar chart guide us in identifying areas for improvement and enhancing our overall customer support performance</a:t>
            </a:r>
          </a:p>
        </p:txBody>
      </p:sp>
      <p:pic>
        <p:nvPicPr>
          <p:cNvPr id="2052" name="Picture 4">
            <a:extLst>
              <a:ext uri="{FF2B5EF4-FFF2-40B4-BE49-F238E27FC236}">
                <a16:creationId xmlns:a16="http://schemas.microsoft.com/office/drawing/2014/main" id="{53E99277-994A-4585-BC4E-AA771D15E7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4334" y="2250892"/>
            <a:ext cx="4323004" cy="379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60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95AF-E10F-4F63-8E86-6DA8B4875A41}"/>
              </a:ext>
            </a:extLst>
          </p:cNvPr>
          <p:cNvSpPr>
            <a:spLocks noGrp="1"/>
          </p:cNvSpPr>
          <p:nvPr>
            <p:ph type="title"/>
          </p:nvPr>
        </p:nvSpPr>
        <p:spPr/>
        <p:txBody>
          <a:bodyPr>
            <a:normAutofit fontScale="90000"/>
          </a:bodyPr>
          <a:lstStyle/>
          <a:p>
            <a:r>
              <a:rPr lang="en-US" sz="2000" dirty="0">
                <a:solidFill>
                  <a:schemeClr val="accent1">
                    <a:lumMod val="60000"/>
                    <a:lumOff val="40000"/>
                  </a:schemeClr>
                </a:solidFill>
              </a:rPr>
              <a:t>Explore revenue trends for each month to identify patterns or seasonal variations</a:t>
            </a:r>
            <a:br>
              <a:rPr lang="en-US" dirty="0"/>
            </a:br>
            <a:endParaRPr lang="en-GB" dirty="0"/>
          </a:p>
        </p:txBody>
      </p:sp>
      <p:pic>
        <p:nvPicPr>
          <p:cNvPr id="5" name="Content Placeholder 4">
            <a:extLst>
              <a:ext uri="{FF2B5EF4-FFF2-40B4-BE49-F238E27FC236}">
                <a16:creationId xmlns:a16="http://schemas.microsoft.com/office/drawing/2014/main" id="{8A870EE4-8010-42EC-ABB8-A7B2D2CDEFF9}"/>
              </a:ext>
            </a:extLst>
          </p:cNvPr>
          <p:cNvPicPr>
            <a:picLocks noGrp="1" noChangeAspect="1"/>
          </p:cNvPicPr>
          <p:nvPr>
            <p:ph sz="half" idx="1"/>
          </p:nvPr>
        </p:nvPicPr>
        <p:blipFill>
          <a:blip r:embed="rId2"/>
          <a:stretch>
            <a:fillRect/>
          </a:stretch>
        </p:blipFill>
        <p:spPr>
          <a:xfrm>
            <a:off x="1018350" y="2227263"/>
            <a:ext cx="4548249" cy="3633787"/>
          </a:xfrm>
          <a:prstGeom prst="rect">
            <a:avLst/>
          </a:prstGeom>
        </p:spPr>
      </p:pic>
      <p:sp>
        <p:nvSpPr>
          <p:cNvPr id="4" name="Content Placeholder 3">
            <a:extLst>
              <a:ext uri="{FF2B5EF4-FFF2-40B4-BE49-F238E27FC236}">
                <a16:creationId xmlns:a16="http://schemas.microsoft.com/office/drawing/2014/main" id="{DD77ACA3-7482-46D4-9ED8-4AC64901041E}"/>
              </a:ext>
            </a:extLst>
          </p:cNvPr>
          <p:cNvSpPr>
            <a:spLocks noGrp="1"/>
          </p:cNvSpPr>
          <p:nvPr>
            <p:ph sz="half" idx="2"/>
          </p:nvPr>
        </p:nvSpPr>
        <p:spPr/>
        <p:txBody>
          <a:bodyPr>
            <a:normAutofit fontScale="70000" lnSpcReduction="20000"/>
          </a:bodyPr>
          <a:lstStyle/>
          <a:p>
            <a:r>
              <a:rPr lang="en-US" dirty="0">
                <a:solidFill>
                  <a:schemeClr val="accent1">
                    <a:lumMod val="75000"/>
                  </a:schemeClr>
                </a:solidFill>
              </a:rPr>
              <a:t>"The line chart illustrates the revenue trends for each month, providing insights into patterns or seasonal variations. Key observations include:</a:t>
            </a:r>
          </a:p>
          <a:p>
            <a:r>
              <a:rPr lang="en-US" dirty="0">
                <a:solidFill>
                  <a:schemeClr val="accent1">
                    <a:lumMod val="75000"/>
                  </a:schemeClr>
                </a:solidFill>
              </a:rPr>
              <a:t>Revenue Fluctuations: The line shows the fluctuations in revenue across the months, indicating varying levels of business activity.</a:t>
            </a:r>
          </a:p>
          <a:p>
            <a:r>
              <a:rPr lang="en-US" dirty="0">
                <a:solidFill>
                  <a:schemeClr val="accent1">
                    <a:lumMod val="75000"/>
                  </a:schemeClr>
                </a:solidFill>
              </a:rPr>
              <a:t>High and Low Points: Certain months, such as March and June, demonstrate higher revenue levels, while others, like January and May, exhibit comparatively lower revenue.</a:t>
            </a:r>
          </a:p>
          <a:p>
            <a:r>
              <a:rPr lang="en-US" dirty="0">
                <a:solidFill>
                  <a:schemeClr val="accent1">
                    <a:lumMod val="75000"/>
                  </a:schemeClr>
                </a:solidFill>
              </a:rPr>
              <a:t>Seasonal Influences: Analyzing these trends helps us identify any seasonal patterns that may impact revenue. For example, there might be increased demand during specific months or variations due to external factors.</a:t>
            </a:r>
          </a:p>
          <a:p>
            <a:r>
              <a:rPr lang="en-US" dirty="0">
                <a:solidFill>
                  <a:schemeClr val="accent1">
                    <a:lumMod val="75000"/>
                  </a:schemeClr>
                </a:solidFill>
              </a:rPr>
              <a:t>Understanding revenue trends allows us to make informed decisions regarding resource allocation, marketing strategies, and identifying opportunities for revenue growth.</a:t>
            </a:r>
          </a:p>
          <a:p>
            <a:r>
              <a:rPr lang="en-US" dirty="0">
                <a:solidFill>
                  <a:schemeClr val="accent1">
                    <a:lumMod val="75000"/>
                  </a:schemeClr>
                </a:solidFill>
              </a:rPr>
              <a:t>By closely monitoring these patterns and seasonal variations, we can adapt our business strategies to capitalize on peak periods and proactively address any challenges during low-revenue months."</a:t>
            </a:r>
            <a:endParaRPr lang="en-GB" dirty="0">
              <a:solidFill>
                <a:schemeClr val="accent1">
                  <a:lumMod val="75000"/>
                </a:schemeClr>
              </a:solidFill>
            </a:endParaRPr>
          </a:p>
        </p:txBody>
      </p:sp>
    </p:spTree>
    <p:extLst>
      <p:ext uri="{BB962C8B-B14F-4D97-AF65-F5344CB8AC3E}">
        <p14:creationId xmlns:p14="http://schemas.microsoft.com/office/powerpoint/2010/main" val="325044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EF9E-1600-475A-A516-B08BD50DAE9E}"/>
              </a:ext>
            </a:extLst>
          </p:cNvPr>
          <p:cNvSpPr>
            <a:spLocks noGrp="1"/>
          </p:cNvSpPr>
          <p:nvPr>
            <p:ph type="title"/>
          </p:nvPr>
        </p:nvSpPr>
        <p:spPr/>
        <p:txBody>
          <a:bodyPr/>
          <a:lstStyle/>
          <a:p>
            <a:r>
              <a:rPr lang="en-US" dirty="0">
                <a:solidFill>
                  <a:schemeClr val="accent1">
                    <a:lumMod val="60000"/>
                    <a:lumOff val="40000"/>
                  </a:schemeClr>
                </a:solidFill>
              </a:rPr>
              <a:t>Insights and recommendations</a:t>
            </a:r>
            <a:endParaRPr lang="en-GB"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91814E0B-E0EF-4FDE-BE19-8368E605E0A5}"/>
              </a:ext>
            </a:extLst>
          </p:cNvPr>
          <p:cNvSpPr>
            <a:spLocks noGrp="1"/>
          </p:cNvSpPr>
          <p:nvPr>
            <p:ph idx="1"/>
          </p:nvPr>
        </p:nvSpPr>
        <p:spPr/>
        <p:txBody>
          <a:bodyPr>
            <a:normAutofit fontScale="85000" lnSpcReduction="20000"/>
          </a:bodyPr>
          <a:lstStyle/>
          <a:p>
            <a:pPr algn="l"/>
            <a:r>
              <a:rPr lang="en-US" b="0" i="0" dirty="0">
                <a:solidFill>
                  <a:schemeClr val="accent1">
                    <a:lumMod val="75000"/>
                  </a:schemeClr>
                </a:solidFill>
                <a:effectLst/>
                <a:latin typeface="Söhne"/>
              </a:rPr>
              <a:t>Here are the actionable insights and recommendations:</a:t>
            </a:r>
          </a:p>
          <a:p>
            <a:pPr algn="l">
              <a:buFont typeface="+mj-lt"/>
              <a:buAutoNum type="arabicPeriod"/>
            </a:pPr>
            <a:r>
              <a:rPr lang="en-US" b="0" i="0" dirty="0">
                <a:solidFill>
                  <a:schemeClr val="accent1">
                    <a:lumMod val="75000"/>
                  </a:schemeClr>
                </a:solidFill>
                <a:effectLst/>
                <a:latin typeface="Söhne"/>
              </a:rPr>
              <a:t>Focus on peak months: Allocate more resources and marketing efforts during months with higher new businesses incepted, such as January, May, and June, to drive further business growth.</a:t>
            </a:r>
          </a:p>
          <a:p>
            <a:pPr algn="l">
              <a:buFont typeface="+mj-lt"/>
              <a:buAutoNum type="arabicPeriod"/>
            </a:pPr>
            <a:r>
              <a:rPr lang="en-US" b="0" i="0" dirty="0">
                <a:solidFill>
                  <a:schemeClr val="accent1">
                    <a:lumMod val="75000"/>
                  </a:schemeClr>
                </a:solidFill>
                <a:effectLst/>
                <a:latin typeface="Söhne"/>
              </a:rPr>
              <a:t>Improve resolution efficiency: Address delays and inefficiencies in resolving customer requests, especially during months with lower resolution rates like February and May. Streamline processes, optimize response times, and enhance training to provide prompt and satisfactory resolutions.</a:t>
            </a:r>
          </a:p>
          <a:p>
            <a:pPr algn="l">
              <a:buFont typeface="+mj-lt"/>
              <a:buAutoNum type="arabicPeriod"/>
            </a:pPr>
            <a:r>
              <a:rPr lang="en-US" b="0" i="0" dirty="0">
                <a:solidFill>
                  <a:schemeClr val="accent1">
                    <a:lumMod val="75000"/>
                  </a:schemeClr>
                </a:solidFill>
                <a:effectLst/>
                <a:latin typeface="Söhne"/>
              </a:rPr>
              <a:t>Capitalize on revenue patterns: Identify seasonal variations and patterns in revenue trends. Align marketing campaigns and resource allocation accordingly to maximize revenue during peak months and mitigate challenges during low-revenue months.</a:t>
            </a:r>
          </a:p>
          <a:p>
            <a:pPr algn="l">
              <a:buFont typeface="+mj-lt"/>
              <a:buAutoNum type="arabicPeriod"/>
            </a:pPr>
            <a:r>
              <a:rPr lang="en-US" b="0" i="0" dirty="0">
                <a:solidFill>
                  <a:schemeClr val="accent1">
                    <a:lumMod val="75000"/>
                  </a:schemeClr>
                </a:solidFill>
                <a:effectLst/>
                <a:latin typeface="Söhne"/>
              </a:rPr>
              <a:t>Embrace a data-driven culture: Present data-driven insights in a clear and compelling manner to non-technical stakeholders. Encourage the use of data analytics in decision-making, leveraging visualizations and reports to communicate information effectively.</a:t>
            </a:r>
          </a:p>
          <a:p>
            <a:pPr algn="l">
              <a:buFont typeface="+mj-lt"/>
              <a:buAutoNum type="arabicPeriod"/>
            </a:pPr>
            <a:r>
              <a:rPr lang="en-US" b="0" i="0" dirty="0">
                <a:solidFill>
                  <a:schemeClr val="accent1">
                    <a:lumMod val="75000"/>
                  </a:schemeClr>
                </a:solidFill>
                <a:effectLst/>
                <a:latin typeface="Söhne"/>
              </a:rPr>
              <a:t>Monitor and adapt: Continuously track key metrics, including customer acquisition, resolution rates, and revenue trends. Evaluate the effectiveness of strategies and make adjustments based on market dynamics and customer needs.</a:t>
            </a:r>
          </a:p>
          <a:p>
            <a:pPr algn="l"/>
            <a:r>
              <a:rPr lang="en-US" b="0" i="0" dirty="0">
                <a:solidFill>
                  <a:schemeClr val="accent1">
                    <a:lumMod val="75000"/>
                  </a:schemeClr>
                </a:solidFill>
                <a:effectLst/>
                <a:latin typeface="Söhne"/>
              </a:rPr>
              <a:t>By implementing these insights, stakeholders can make informed decisions, optimize processes, enhance customer satisfaction, and drive business growth.</a:t>
            </a:r>
          </a:p>
          <a:p>
            <a:endParaRPr lang="en-GB" dirty="0"/>
          </a:p>
        </p:txBody>
      </p:sp>
    </p:spTree>
    <p:extLst>
      <p:ext uri="{BB962C8B-B14F-4D97-AF65-F5344CB8AC3E}">
        <p14:creationId xmlns:p14="http://schemas.microsoft.com/office/powerpoint/2010/main" val="25888249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303</TotalTime>
  <Words>1100</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Söhne</vt:lpstr>
      <vt:lpstr>Wingdings 2</vt:lpstr>
      <vt:lpstr>Dividend</vt:lpstr>
      <vt:lpstr>Monthly Performance Metrics: Requests, Resolutions, Revenue, and New Businesses</vt:lpstr>
      <vt:lpstr>the primary objectives</vt:lpstr>
      <vt:lpstr>Understand and analyze the relationship between total requests received and total revenue generated</vt:lpstr>
      <vt:lpstr>PowerPoint Presentation</vt:lpstr>
      <vt:lpstr>Examine the distribution of new businesses incepted across different months</vt:lpstr>
      <vt:lpstr>Assess the resolution rate to evaluate the efficiency of handling customer requests</vt:lpstr>
      <vt:lpstr>Explore revenue trends for each month to identify patterns or seasonal variations </vt:lpstr>
      <vt:lpstr>Insights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Oche</dc:creator>
  <cp:lastModifiedBy>Kathryn Oche</cp:lastModifiedBy>
  <cp:revision>8</cp:revision>
  <dcterms:created xsi:type="dcterms:W3CDTF">2023-07-07T10:54:07Z</dcterms:created>
  <dcterms:modified xsi:type="dcterms:W3CDTF">2023-07-07T15:57:52Z</dcterms:modified>
</cp:coreProperties>
</file>