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16140622" r:id="rId4"/>
    <p:sldId id="262" r:id="rId5"/>
    <p:sldId id="263" r:id="rId6"/>
    <p:sldId id="265" r:id="rId8"/>
    <p:sldId id="16140625" r:id="rId9"/>
    <p:sldId id="16140628" r:id="rId10"/>
    <p:sldId id="16140630" r:id="rId11"/>
    <p:sldId id="1614062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200"/>
        <p:guide pos="38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55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2596515" y="4586605"/>
            <a:ext cx="8900160" cy="132207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CATHERIN RANI L</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ETHIRAJ COLLEGE FOR WOMEN &amp;MCA</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fontScale="60000"/>
          </a:bodyPr>
          <a:lstStyle/>
          <a:p>
            <a:pPr marL="457200" indent="-457200">
              <a:buFont typeface="+mj-lt"/>
              <a:buAutoNum type="arabicPeriod"/>
            </a:pPr>
            <a:r>
              <a:rPr lang="en-IN" sz="3200" dirty="0">
                <a:solidFill>
                  <a:srgbClr val="0F0F0F"/>
                </a:solidFill>
                <a:ea typeface="+mn-lt"/>
                <a:cs typeface="+mn-lt"/>
              </a:rPr>
              <a:t>Data Concealment: Develop a method to securely hide sensitive data within an image, ensuring it remains imperceptible to the human eye.</a:t>
            </a:r>
            <a:endParaRPr lang="en-IN" sz="3200" dirty="0">
              <a:solidFill>
                <a:srgbClr val="0F0F0F"/>
              </a:solidFill>
              <a:ea typeface="+mn-lt"/>
              <a:cs typeface="+mn-lt"/>
            </a:endParaRPr>
          </a:p>
          <a:p>
            <a:pPr marL="457200" indent="-457200">
              <a:buFont typeface="+mj-lt"/>
              <a:buAutoNum type="arabicPeriod"/>
            </a:pPr>
            <a:endParaRPr lang="en-IN" sz="3200" dirty="0">
              <a:solidFill>
                <a:srgbClr val="0F0F0F"/>
              </a:solidFill>
              <a:ea typeface="+mn-lt"/>
              <a:cs typeface="+mn-lt"/>
            </a:endParaRPr>
          </a:p>
          <a:p>
            <a:pPr marL="457200" indent="-457200">
              <a:buFont typeface="+mj-lt"/>
              <a:buAutoNum type="arabicPeriod"/>
            </a:pPr>
            <a:r>
              <a:rPr lang="en-IN" sz="3200" dirty="0">
                <a:solidFill>
                  <a:srgbClr val="0F0F0F"/>
                </a:solidFill>
                <a:ea typeface="+mn-lt"/>
                <a:cs typeface="+mn-lt"/>
              </a:rPr>
              <a:t>Security: Protect the hidden data from unauthorized detection or extraction, using robust encryption or algorithms.</a:t>
            </a:r>
            <a:endParaRPr lang="en-IN" sz="3200" dirty="0">
              <a:solidFill>
                <a:srgbClr val="0F0F0F"/>
              </a:solidFill>
              <a:ea typeface="+mn-lt"/>
              <a:cs typeface="+mn-lt"/>
            </a:endParaRPr>
          </a:p>
          <a:p>
            <a:pPr marL="457200" indent="-457200">
              <a:buFont typeface="+mj-lt"/>
              <a:buAutoNum type="arabicPeriod"/>
            </a:pPr>
            <a:endParaRPr lang="en-IN" sz="3200" dirty="0">
              <a:solidFill>
                <a:srgbClr val="0F0F0F"/>
              </a:solidFill>
              <a:ea typeface="+mn-lt"/>
              <a:cs typeface="+mn-lt"/>
            </a:endParaRPr>
          </a:p>
          <a:p>
            <a:pPr marL="457200" indent="-457200">
              <a:buFont typeface="+mj-lt"/>
              <a:buAutoNum type="arabicPeriod"/>
            </a:pPr>
            <a:r>
              <a:rPr lang="en-IN" sz="3200" dirty="0">
                <a:solidFill>
                  <a:srgbClr val="0F0F0F"/>
                </a:solidFill>
                <a:ea typeface="+mn-lt"/>
                <a:cs typeface="+mn-lt"/>
              </a:rPr>
              <a:t>Image Quality: Ensure the quality of the cover image is preserved, with minimal distortion or alteration from the hidden data.</a:t>
            </a:r>
            <a:endParaRPr lang="en-IN" sz="3200" dirty="0">
              <a:solidFill>
                <a:srgbClr val="0F0F0F"/>
              </a:solidFill>
              <a:ea typeface="+mn-lt"/>
              <a:cs typeface="+mn-lt"/>
            </a:endParaRPr>
          </a:p>
          <a:p>
            <a:pPr marL="457200" indent="-457200">
              <a:buFont typeface="+mj-lt"/>
              <a:buAutoNum type="arabicPeriod"/>
            </a:pPr>
            <a:endParaRPr lang="en-IN" sz="3200" dirty="0">
              <a:solidFill>
                <a:srgbClr val="0F0F0F"/>
              </a:solidFill>
              <a:ea typeface="+mn-lt"/>
              <a:cs typeface="+mn-lt"/>
            </a:endParaRPr>
          </a:p>
          <a:p>
            <a:pPr marL="457200" indent="-457200">
              <a:buFont typeface="+mj-lt"/>
              <a:buAutoNum type="arabicPeriod"/>
            </a:pPr>
            <a:r>
              <a:rPr lang="en-IN" sz="3200" dirty="0">
                <a:solidFill>
                  <a:srgbClr val="0F0F0F"/>
                </a:solidFill>
                <a:ea typeface="+mn-lt"/>
                <a:cs typeface="+mn-lt"/>
              </a:rPr>
              <a:t>Robustness: Design the system to withstand common image processing attacks, such as compression or tampering, while ensuring reliable data retrieval.</a:t>
            </a:r>
            <a:endParaRPr lang="en-IN" sz="3200" dirty="0">
              <a:solidFill>
                <a:srgbClr val="0F0F0F"/>
              </a:solidFill>
              <a:ea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altLang="en-IN" b="1" dirty="0"/>
              <a:t>1. PLATFORM:</a:t>
            </a:r>
            <a:br>
              <a:rPr lang="en-US" altLang="en-IN" b="1" dirty="0"/>
            </a:br>
            <a:r>
              <a:rPr lang="en-IN" dirty="0"/>
              <a:t>Python 3</a:t>
            </a:r>
            <a:endParaRPr lang="en-IN" dirty="0"/>
          </a:p>
          <a:p>
            <a:pPr marL="0" indent="0">
              <a:buNone/>
            </a:pPr>
            <a:r>
              <a:rPr lang="en-US" altLang="en-IN" b="1" dirty="0"/>
              <a:t>2. LIBRARIES</a:t>
            </a:r>
            <a:r>
              <a:rPr lang="en-IN" b="1" dirty="0"/>
              <a:t>:</a:t>
            </a:r>
            <a:endParaRPr lang="en-IN" b="1" dirty="0"/>
          </a:p>
          <a:p>
            <a:pPr marL="0" indent="0">
              <a:buNone/>
            </a:pPr>
            <a:r>
              <a:rPr lang="en-IN" dirty="0"/>
              <a:t>OpenCV (cv2): Used for image processing and manipulation, such as loading, saving, and modifying images.</a:t>
            </a:r>
            <a:endParaRPr lang="en-IN" dirty="0"/>
          </a:p>
          <a:p>
            <a:pPr marL="0" indent="0">
              <a:buNone/>
            </a:pPr>
            <a:r>
              <a:rPr lang="en-IN" dirty="0"/>
              <a:t>NumPy: For handling array-based operations, which is essential for image pixel manipulation.</a:t>
            </a:r>
            <a:endParaRPr lang="en-IN" dirty="0"/>
          </a:p>
          <a:p>
            <a:pPr marL="0" indent="0">
              <a:buNone/>
            </a:pPr>
            <a:r>
              <a:rPr lang="en-IN" dirty="0"/>
              <a:t>Matplotlib: For displaying and visualizing images during the process.</a:t>
            </a:r>
            <a:endParaRPr lang="en-IN" dirty="0"/>
          </a:p>
          <a:p>
            <a:pPr marL="0" indent="0">
              <a:buNone/>
            </a:pPr>
            <a:r>
              <a:rPr lang="en-IN" dirty="0"/>
              <a:t>Pillow: For advanced image editing tasks and image format conversions.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a:cs typeface="Calibri Light"/>
            </a:endParaRPr>
          </a:p>
        </p:txBody>
      </p:sp>
      <p:sp>
        <p:nvSpPr>
          <p:cNvPr id="2" name="Content Placeholder 1"/>
          <p:cNvSpPr>
            <a:spLocks noGrp="1"/>
          </p:cNvSpPr>
          <p:nvPr>
            <p:ph idx="1"/>
          </p:nvPr>
        </p:nvSpPr>
        <p:spPr/>
        <p:txBody>
          <a:bodyPr/>
          <a:lstStyle/>
          <a:p>
            <a:pPr marL="342900" indent="-342900">
              <a:buFont typeface="+mj-lt"/>
              <a:buAutoNum type="arabicPeriod"/>
            </a:pPr>
            <a:r>
              <a:rPr lang="en-IN" sz="1800" b="1" dirty="0">
                <a:solidFill>
                  <a:srgbClr val="0F0F0F"/>
                </a:solidFill>
              </a:rPr>
              <a:t>Advanced Security:</a:t>
            </a:r>
            <a:r>
              <a:rPr lang="en-IN" sz="1800" dirty="0">
                <a:solidFill>
                  <a:srgbClr val="0F0F0F"/>
                </a:solidFill>
              </a:rPr>
              <a:t> Utilizes robust encryption algorithms to ensure the hidden data remains secure and inaccessible without the secret key.</a:t>
            </a:r>
            <a:endParaRPr lang="en-IN" sz="1800" dirty="0">
              <a:solidFill>
                <a:srgbClr val="0F0F0F"/>
              </a:solidFill>
            </a:endParaRPr>
          </a:p>
          <a:p>
            <a:pPr marL="342900" indent="-342900">
              <a:buFont typeface="+mj-lt"/>
              <a:buAutoNum type="arabicPeriod"/>
            </a:pPr>
            <a:endParaRPr lang="en-IN" sz="1800" dirty="0">
              <a:solidFill>
                <a:srgbClr val="0F0F0F"/>
              </a:solidFill>
            </a:endParaRPr>
          </a:p>
          <a:p>
            <a:pPr marL="342900" indent="-342900">
              <a:buFont typeface="+mj-lt"/>
              <a:buAutoNum type="arabicPeriod"/>
            </a:pPr>
            <a:r>
              <a:rPr lang="en-IN" sz="1800" b="1" dirty="0">
                <a:solidFill>
                  <a:srgbClr val="0F0F0F"/>
                </a:solidFill>
              </a:rPr>
              <a:t>High Image Quality</a:t>
            </a:r>
            <a:r>
              <a:rPr lang="en-IN" sz="1800" dirty="0">
                <a:solidFill>
                  <a:srgbClr val="0F0F0F"/>
                </a:solidFill>
              </a:rPr>
              <a:t>: Focuses on maintaining the original image quality, ensuring that the hidden data is imperceptible to the human eye.</a:t>
            </a:r>
            <a:endParaRPr lang="en-IN" sz="1800" dirty="0">
              <a:solidFill>
                <a:srgbClr val="0F0F0F"/>
              </a:solidFill>
            </a:endParaRPr>
          </a:p>
          <a:p>
            <a:pPr marL="342900" indent="-342900">
              <a:buFont typeface="+mj-lt"/>
              <a:buAutoNum type="arabicPeriod"/>
            </a:pPr>
            <a:endParaRPr lang="en-IN" sz="1800" dirty="0">
              <a:solidFill>
                <a:srgbClr val="0F0F0F"/>
              </a:solidFill>
            </a:endParaRPr>
          </a:p>
          <a:p>
            <a:pPr marL="342900" indent="-342900">
              <a:buFont typeface="+mj-lt"/>
              <a:buAutoNum type="arabicPeriod"/>
            </a:pPr>
            <a:r>
              <a:rPr lang="en-IN" sz="1800" b="1" dirty="0">
                <a:solidFill>
                  <a:srgbClr val="0F0F0F"/>
                </a:solidFill>
              </a:rPr>
              <a:t>Enhanced Robustness:</a:t>
            </a:r>
            <a:r>
              <a:rPr lang="en-IN" sz="1800" dirty="0">
                <a:solidFill>
                  <a:srgbClr val="0F0F0F"/>
                </a:solidFill>
              </a:rPr>
              <a:t> The system is designed to withstand common image attacks like compression, cropping, and noise insertion while retaining the hidden data.</a:t>
            </a:r>
            <a:endParaRPr lang="en-IN" sz="1800" dirty="0">
              <a:solidFill>
                <a:srgbClr val="0F0F0F"/>
              </a:solidFill>
            </a:endParaRPr>
          </a:p>
          <a:p>
            <a:pPr marL="342900" indent="-342900">
              <a:buFont typeface="+mj-lt"/>
              <a:buAutoNum type="arabicPeriod"/>
            </a:pPr>
            <a:endParaRPr lang="en-IN" sz="1800" dirty="0">
              <a:solidFill>
                <a:srgbClr val="0F0F0F"/>
              </a:solidFill>
            </a:endParaRPr>
          </a:p>
          <a:p>
            <a:pPr marL="342900" indent="-342900">
              <a:buFont typeface="+mj-lt"/>
              <a:buAutoNum type="arabicPeriod"/>
            </a:pPr>
            <a:r>
              <a:rPr lang="en-IN" sz="1800" b="1" dirty="0">
                <a:solidFill>
                  <a:srgbClr val="0F0F0F"/>
                </a:solidFill>
              </a:rPr>
              <a:t>Efficient Data Hiding: </a:t>
            </a:r>
            <a:r>
              <a:rPr lang="en-IN" sz="1800" dirty="0">
                <a:solidFill>
                  <a:srgbClr val="0F0F0F"/>
                </a:solidFill>
              </a:rPr>
              <a:t>Employs optimized techniques for efficient and seamless embedding of large amounts of data into images with minimal distortion.</a:t>
            </a:r>
            <a:endParaRPr lang="en-IN" sz="1800"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r>
              <a:rPr lang="en-IN" b="1" dirty="0"/>
              <a:t>Digital Communication Professionals: </a:t>
            </a:r>
            <a:r>
              <a:rPr lang="en-IN" dirty="0"/>
              <a:t>Those involved in secure communications, such as military, law enforcement, and intelligence agencies, who need to transmit confidential information covertly.</a:t>
            </a:r>
            <a:endParaRPr lang="en-IN" dirty="0"/>
          </a:p>
          <a:p>
            <a:endParaRPr lang="en-IN" dirty="0"/>
          </a:p>
          <a:p>
            <a:r>
              <a:rPr lang="en-IN" b="1" dirty="0"/>
              <a:t>Data Privacy Advocates:</a:t>
            </a:r>
            <a:r>
              <a:rPr lang="en-IN" dirty="0"/>
              <a:t> Individuals or organizations focused on safeguarding personal data, protecting against unauthorized access or interception.</a:t>
            </a:r>
            <a:endParaRPr lang="en-IN" dirty="0"/>
          </a:p>
          <a:p>
            <a:endParaRPr lang="en-IN" dirty="0"/>
          </a:p>
          <a:p>
            <a:r>
              <a:rPr lang="en-IN" b="1" dirty="0"/>
              <a:t>Software Developers &amp; Engineers:</a:t>
            </a:r>
            <a:r>
              <a:rPr lang="en-IN" dirty="0"/>
              <a:t> Developers working on secure applications or tools involving image processing, encryption, or secure data transmission.</a:t>
            </a:r>
            <a:endParaRPr lang="en-IN" dirty="0"/>
          </a:p>
          <a:p>
            <a:endParaRPr lang="en-IN" dirty="0"/>
          </a:p>
          <a:p>
            <a:r>
              <a:rPr lang="en-IN" b="1" dirty="0"/>
              <a:t>Educational Institutions &amp; Researchers:</a:t>
            </a:r>
            <a:r>
              <a:rPr lang="en-IN" dirty="0"/>
              <a:t> Academics and researchers in the fields of cybersecurity, cryptography, and digital forensics studying advanced data hiding techniques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descr="Screenshot 2025-02-28 at 11.14.51 AM"/>
          <p:cNvPicPr>
            <a:picLocks noChangeAspect="1"/>
          </p:cNvPicPr>
          <p:nvPr>
            <p:ph idx="1"/>
          </p:nvPr>
        </p:nvPicPr>
        <p:blipFill>
          <a:blip r:embed="rId1"/>
          <a:srcRect r="15849"/>
          <a:stretch>
            <a:fillRect/>
          </a:stretch>
        </p:blipFill>
        <p:spPr>
          <a:xfrm>
            <a:off x="176530" y="1232535"/>
            <a:ext cx="9281795" cy="2259330"/>
          </a:xfrm>
          <a:prstGeom prst="rect">
            <a:avLst/>
          </a:prstGeom>
        </p:spPr>
      </p:pic>
      <p:pic>
        <p:nvPicPr>
          <p:cNvPr id="5" name="Picture 4" descr="Screenshot 2025-02-28 at 11.15.06 AM"/>
          <p:cNvPicPr>
            <a:picLocks noChangeAspect="1"/>
          </p:cNvPicPr>
          <p:nvPr/>
        </p:nvPicPr>
        <p:blipFill>
          <a:blip r:embed="rId2"/>
          <a:srcRect r="39584"/>
          <a:stretch>
            <a:fillRect/>
          </a:stretch>
        </p:blipFill>
        <p:spPr>
          <a:xfrm>
            <a:off x="6110605" y="2073275"/>
            <a:ext cx="5942330" cy="4398010"/>
          </a:xfrm>
          <a:prstGeom prst="rect">
            <a:avLst/>
          </a:prstGeom>
        </p:spPr>
      </p:pic>
      <p:pic>
        <p:nvPicPr>
          <p:cNvPr id="6" name="Picture 5" descr="input_image"/>
          <p:cNvPicPr>
            <a:picLocks noChangeAspect="1"/>
          </p:cNvPicPr>
          <p:nvPr/>
        </p:nvPicPr>
        <p:blipFill>
          <a:blip r:embed="rId3"/>
          <a:stretch>
            <a:fillRect/>
          </a:stretch>
        </p:blipFill>
        <p:spPr>
          <a:xfrm>
            <a:off x="176530" y="3829685"/>
            <a:ext cx="2560320" cy="1920239"/>
          </a:xfrm>
          <a:prstGeom prst="rect">
            <a:avLst/>
          </a:prstGeom>
        </p:spPr>
      </p:pic>
      <p:pic>
        <p:nvPicPr>
          <p:cNvPr id="7" name="Picture 6" descr="encryptedImage"/>
          <p:cNvPicPr>
            <a:picLocks noChangeAspect="1"/>
          </p:cNvPicPr>
          <p:nvPr/>
        </p:nvPicPr>
        <p:blipFill>
          <a:blip r:embed="rId4"/>
          <a:stretch>
            <a:fillRect/>
          </a:stretch>
        </p:blipFill>
        <p:spPr>
          <a:xfrm>
            <a:off x="2952115" y="3829685"/>
            <a:ext cx="2560320" cy="1920240"/>
          </a:xfrm>
          <a:prstGeom prst="rect">
            <a:avLst/>
          </a:prstGeom>
        </p:spPr>
      </p:pic>
      <p:sp>
        <p:nvSpPr>
          <p:cNvPr id="9" name="Text Box 8"/>
          <p:cNvSpPr txBox="1"/>
          <p:nvPr/>
        </p:nvSpPr>
        <p:spPr>
          <a:xfrm>
            <a:off x="497840" y="6003290"/>
            <a:ext cx="1828165" cy="368300"/>
          </a:xfrm>
          <a:prstGeom prst="rect">
            <a:avLst/>
          </a:prstGeom>
          <a:noFill/>
        </p:spPr>
        <p:txBody>
          <a:bodyPr wrap="square" rtlCol="0">
            <a:spAutoFit/>
          </a:bodyPr>
          <a:p>
            <a:r>
              <a:rPr lang="en-US"/>
              <a:t>INPUT IMAGE</a:t>
            </a:r>
            <a:endParaRPr lang="en-US"/>
          </a:p>
        </p:txBody>
      </p:sp>
      <p:sp>
        <p:nvSpPr>
          <p:cNvPr id="10" name="Text Box 9"/>
          <p:cNvSpPr txBox="1"/>
          <p:nvPr/>
        </p:nvSpPr>
        <p:spPr>
          <a:xfrm>
            <a:off x="3326765" y="6043295"/>
            <a:ext cx="1986915" cy="368300"/>
          </a:xfrm>
          <a:prstGeom prst="rect">
            <a:avLst/>
          </a:prstGeom>
          <a:noFill/>
        </p:spPr>
        <p:txBody>
          <a:bodyPr wrap="square" rtlCol="0">
            <a:spAutoFit/>
          </a:bodyPr>
          <a:p>
            <a:r>
              <a:rPr lang="en-US"/>
              <a:t>OUTPUT IMAGE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pPr algn="just"/>
            <a:r>
              <a:rPr lang="en-IN" dirty="0">
                <a:sym typeface="+mn-ea"/>
              </a:rPr>
              <a:t> </a:t>
            </a:r>
            <a:r>
              <a:rPr lang="en-US" altLang="en-IN" dirty="0">
                <a:sym typeface="+mn-ea"/>
              </a:rPr>
              <a:t>The P</a:t>
            </a:r>
            <a:r>
              <a:rPr lang="en-IN" dirty="0">
                <a:sym typeface="+mn-ea"/>
              </a:rPr>
              <a:t>roject successfully implements a steganographic technique to securely hide sensitive data within digital images, ensuring that the embedded information remains imperceptible to the human eye and does not compromise the image's quality. By using advanced encryption algorithms and image processing methods, the system offers strong security and robustness against common attacks like compression or tampering. The approach effectively addresses the challenge of secure data transmission, providing a reliable solution for covert communication and privacy protection, with significant potential applications in fields such as cybersecurity, digital forensics, and secure messaging.</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IN" dirty="0">
                <a:hlinkClick r:id="rId1" tooltip="" action="ppaction://hlinkfile"/>
              </a:rPr>
              <a:t>https://github.com/Catherin-art/Steganography.git</a:t>
            </a:r>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3256</Words>
  <Application>WPS Presentation</Application>
  <PresentationFormat>Custom</PresentationFormat>
  <Paragraphs>79</Paragraphs>
  <Slides>10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vt:i4>
      </vt:variant>
    </vt:vector>
  </HeadingPairs>
  <TitlesOfParts>
    <vt:vector size="26" baseType="lpstr">
      <vt:lpstr>Arial</vt:lpstr>
      <vt:lpstr>SimSun</vt:lpstr>
      <vt:lpstr>Wingdings</vt:lpstr>
      <vt:lpstr>Wingdings 2</vt:lpstr>
      <vt:lpstr>Arial</vt:lpstr>
      <vt:lpstr>Calibri Light</vt:lpstr>
      <vt:lpstr>Helvetica Neue</vt:lpstr>
      <vt:lpstr>Microsoft YaHei</vt:lpstr>
      <vt:lpstr>汉仪旗黑</vt:lpstr>
      <vt:lpstr>Arial Unicode MS</vt:lpstr>
      <vt:lpstr>Calibri</vt:lpstr>
      <vt:lpstr>Franklin Gothic Demi</vt:lpstr>
      <vt:lpstr>苹方-简</vt:lpstr>
      <vt:lpstr>Franklin Gothic Book</vt:lpstr>
      <vt:lpstr>宋体-简</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cath</cp:lastModifiedBy>
  <cp:revision>30</cp:revision>
  <dcterms:created xsi:type="dcterms:W3CDTF">2025-02-28T07:28:56Z</dcterms:created>
  <dcterms:modified xsi:type="dcterms:W3CDTF">2025-02-28T07:28:56Z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KSOProductBuildVer">
    <vt:lpwstr>1033-5.7.0.8090</vt:lpwstr>
  </property>
</Properties>
</file>