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33CA-F62D-4CBA-A040-B56232AB5B6D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0C61-0E2F-44E3-B4B0-28EB235F6F7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791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10C61-0E2F-44E3-B4B0-28EB235F6F7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511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08113A7-793E-4409-966E-F3008FDAC3C5}" type="datetimeFigureOut">
              <a:rPr lang="es-VE" smtClean="0"/>
              <a:t>21/07/2023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03CA7C5-398F-45F7-A57C-C1031D3A5415}" type="slidenum">
              <a:rPr lang="es-VE" smtClean="0"/>
              <a:t>‹Nº›</a:t>
            </a:fld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39470" y="5013176"/>
            <a:ext cx="6400800" cy="14732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VE" b="1" dirty="0" smtClean="0">
                <a:solidFill>
                  <a:schemeClr val="tx1"/>
                </a:solidFill>
                <a:latin typeface="Arial Rounded MT Bold" pitchFamily="34" charset="0"/>
              </a:rPr>
              <a:t>Estudiante: Catherin Vizcaya</a:t>
            </a:r>
          </a:p>
          <a:p>
            <a:pPr algn="l"/>
            <a:r>
              <a:rPr lang="es-VE" b="1" dirty="0" smtClean="0">
                <a:solidFill>
                  <a:schemeClr val="tx1"/>
                </a:solidFill>
                <a:latin typeface="Arial Rounded MT Bold" pitchFamily="34" charset="0"/>
              </a:rPr>
              <a:t>Higiene y Seguridad Laboral </a:t>
            </a:r>
          </a:p>
          <a:p>
            <a:pPr algn="l"/>
            <a:r>
              <a:rPr lang="es-VE" b="1" dirty="0" smtClean="0">
                <a:solidFill>
                  <a:schemeClr val="tx1"/>
                </a:solidFill>
                <a:latin typeface="Arial Rounded MT Bold" pitchFamily="34" charset="0"/>
              </a:rPr>
              <a:t>Sección: 1152</a:t>
            </a:r>
          </a:p>
          <a:p>
            <a:pPr algn="l"/>
            <a:r>
              <a:rPr lang="es-VE" b="1" dirty="0" smtClean="0">
                <a:solidFill>
                  <a:schemeClr val="tx1"/>
                </a:solidFill>
                <a:latin typeface="Arial Rounded MT Bold" pitchFamily="34" charset="0"/>
              </a:rPr>
              <a:t>Docente: Sergio Jiménez</a:t>
            </a:r>
          </a:p>
          <a:p>
            <a:pPr algn="l"/>
            <a:r>
              <a:rPr lang="es-VE" b="1" dirty="0" smtClean="0">
                <a:solidFill>
                  <a:schemeClr val="tx1"/>
                </a:solidFill>
                <a:latin typeface="Arial Rounded MT Bold" pitchFamily="34" charset="0"/>
              </a:rPr>
              <a:t>Unidad Curricular:  Formación Socio Critico</a:t>
            </a:r>
          </a:p>
          <a:p>
            <a:endParaRPr lang="es-V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4181"/>
            <a:ext cx="5859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73" y="1772816"/>
            <a:ext cx="4619401" cy="25209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56704"/>
              </p:ext>
            </p:extLst>
          </p:nvPr>
        </p:nvGraphicFramePr>
        <p:xfrm>
          <a:off x="107504" y="28575"/>
          <a:ext cx="8928992" cy="6745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043608"/>
                <a:gridCol w="1008112"/>
                <a:gridCol w="1008112"/>
                <a:gridCol w="1008112"/>
                <a:gridCol w="900608"/>
                <a:gridCol w="1224136"/>
                <a:gridCol w="1080120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MODOS</a:t>
                      </a:r>
                      <a:r>
                        <a:rPr lang="es-VE" sz="800" b="0" baseline="0" dirty="0" smtClean="0">
                          <a:latin typeface="Arial" pitchFamily="34" charset="0"/>
                          <a:cs typeface="Arial" pitchFamily="34" charset="0"/>
                        </a:rPr>
                        <a:t> DE PRODUCCIÓN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Periodización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Concepción de hombre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Concepción de Estado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Sociedad 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Economía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Pedagogía y educación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Fuerzas productivas 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.Relaciones </a:t>
                      </a:r>
                      <a:r>
                        <a:rPr lang="es-VE" sz="800" b="0" dirty="0" smtClean="0">
                          <a:latin typeface="Arial" pitchFamily="34" charset="0"/>
                          <a:cs typeface="Arial" pitchFamily="34" charset="0"/>
                        </a:rPr>
                        <a:t>sociales de producción</a:t>
                      </a:r>
                      <a:endParaRPr lang="es-VE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799069">
                <a:tc>
                  <a:txBody>
                    <a:bodyPr/>
                    <a:lstStyle/>
                    <a:p>
                      <a:pPr algn="ctr"/>
                      <a:r>
                        <a:rPr lang="es-VE" sz="900" smtClean="0">
                          <a:latin typeface="Arial Rounded MT Bold" pitchFamily="34" charset="0"/>
                        </a:rPr>
                        <a:t>PRIMITIVO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Apareció con las primeras comunidades humanas organizadas (7000-2000 a. C.).Durante el Paleolítico (Edad de Piedra)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latin typeface="Arial" pitchFamily="34" charset="0"/>
                          <a:cs typeface="Arial" pitchFamily="34" charset="0"/>
                        </a:rPr>
                        <a:t>Sociedad nómada o seminómada que vive de la caza, pesca y recolección.</a:t>
                      </a:r>
                      <a:endParaRPr lang="es-VE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La horda, el clan y la tribu son tres organizaciones que pertenecen a esta comunidad, Se organiza la producción de bienes y servicios  en una economía.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 Propiedad de pueblo,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Sociedad nómada, no existía la división de clases; y su ideología se centraba en la supervivencia y la adoración de las fuerzas naturales. Estas sociedades vivían en pequeños grupos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La economía de las culturas primitivas dependía de la caza y de la recolección de fruta. En estas economías de</a:t>
                      </a:r>
                      <a:r>
                        <a:rPr lang="es-VE" sz="700" baseline="0" dirty="0" smtClean="0">
                          <a:latin typeface="Arial" pitchFamily="34" charset="0"/>
                          <a:cs typeface="Arial" pitchFamily="34" charset="0"/>
                        </a:rPr>
                        <a:t> las riquezas estaban en los beneficios </a:t>
                      </a:r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  obtenidos directamente del medio ambiente.</a:t>
                      </a:r>
                      <a:endParaRPr lang="es-VE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650" b="0" baseline="0" dirty="0" smtClean="0">
                          <a:latin typeface="Arial Black" pitchFamily="34" charset="0"/>
                        </a:rPr>
                        <a:t>E</a:t>
                      </a:r>
                      <a:r>
                        <a:rPr lang="es-VE" sz="650" b="0" dirty="0" smtClean="0">
                          <a:latin typeface="Arial Black" pitchFamily="34" charset="0"/>
                        </a:rPr>
                        <a:t>ducación de</a:t>
                      </a:r>
                    </a:p>
                    <a:p>
                      <a:pPr algn="just"/>
                      <a:r>
                        <a:rPr lang="es-VE" sz="650" b="0" dirty="0" smtClean="0">
                          <a:latin typeface="Arial Black" pitchFamily="34" charset="0"/>
                        </a:rPr>
                        <a:t>Imitativa: </a:t>
                      </a:r>
                      <a:r>
                        <a:rPr lang="es-VE" sz="650" b="0" dirty="0" smtClean="0">
                          <a:latin typeface="Arial" pitchFamily="34" charset="0"/>
                          <a:cs typeface="Arial" pitchFamily="34" charset="0"/>
                        </a:rPr>
                        <a:t>repetir en su propia vida lo que ve a su alrededor.</a:t>
                      </a:r>
                    </a:p>
                    <a:p>
                      <a:pPr algn="just"/>
                      <a:endParaRPr lang="es-VE" sz="650" b="0" dirty="0" smtClean="0">
                        <a:latin typeface="Arial Black" pitchFamily="34" charset="0"/>
                      </a:endParaRPr>
                    </a:p>
                    <a:p>
                      <a:pPr algn="just"/>
                      <a:r>
                        <a:rPr lang="es-VE" sz="650" b="0" dirty="0" smtClean="0">
                          <a:latin typeface="Arial Black" pitchFamily="34" charset="0"/>
                        </a:rPr>
                        <a:t> Doméstica: </a:t>
                      </a:r>
                      <a:r>
                        <a:rPr lang="es-VE" sz="650" b="0" dirty="0" smtClean="0">
                          <a:latin typeface="Arial" pitchFamily="34" charset="0"/>
                          <a:cs typeface="Arial" pitchFamily="34" charset="0"/>
                        </a:rPr>
                        <a:t>Los jóvenes van adquiriendo los usos, las costumbres, las ideas, etc.</a:t>
                      </a:r>
                    </a:p>
                    <a:p>
                      <a:pPr algn="just"/>
                      <a:endParaRPr lang="es-VE" sz="650" b="0" dirty="0" smtClean="0">
                        <a:latin typeface="Arial Black" pitchFamily="34" charset="0"/>
                      </a:endParaRPr>
                    </a:p>
                    <a:p>
                      <a:pPr algn="just"/>
                      <a:r>
                        <a:rPr lang="es-VE" sz="650" b="0" dirty="0" smtClean="0">
                          <a:latin typeface="Arial Black" pitchFamily="34" charset="0"/>
                        </a:rPr>
                        <a:t>Global: </a:t>
                      </a:r>
                      <a:r>
                        <a:rPr lang="es-VE" sz="650" b="0" dirty="0" smtClean="0">
                          <a:latin typeface="Arial" pitchFamily="34" charset="0"/>
                          <a:cs typeface="Arial" pitchFamily="34" charset="0"/>
                        </a:rPr>
                        <a:t>el sujeto no atiende a enseñanzas del pasado ni a previsiones del futuro.</a:t>
                      </a:r>
                    </a:p>
                    <a:p>
                      <a:pPr algn="just"/>
                      <a:endParaRPr lang="es-VE" sz="650" b="0" dirty="0" smtClean="0">
                        <a:latin typeface="Arial Black" pitchFamily="34" charset="0"/>
                      </a:endParaRPr>
                    </a:p>
                    <a:p>
                      <a:pPr algn="just"/>
                      <a:r>
                        <a:rPr lang="es-VE" sz="650" b="0" dirty="0" smtClean="0">
                          <a:latin typeface="Arial Black" pitchFamily="34" charset="0"/>
                        </a:rPr>
                        <a:t> Mágica</a:t>
                      </a:r>
                      <a:r>
                        <a:rPr lang="es-VE" sz="650" b="0" dirty="0" smtClean="0">
                          <a:latin typeface="+mn-lt"/>
                        </a:rPr>
                        <a:t>: </a:t>
                      </a:r>
                      <a:r>
                        <a:rPr lang="es-VE" sz="650" b="0" dirty="0" smtClean="0">
                          <a:latin typeface="Arial" pitchFamily="34" charset="0"/>
                          <a:cs typeface="Arial" pitchFamily="34" charset="0"/>
                        </a:rPr>
                        <a:t>en su religión, en sus dioses, en sus mitos</a:t>
                      </a:r>
                      <a:r>
                        <a:rPr lang="es-VE" sz="65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VE" sz="6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 Los medios de producción (instrumentos de producción, tierra, así como también vivienda, herramientas,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etc.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se llevaba a cabo colectivamente, por la gens en su conjunto.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Y a repartirse los bienes colectiva y equitativamente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Propiedad</a:t>
                      </a:r>
                      <a:r>
                        <a:rPr lang="es-VE" sz="800" baseline="0" dirty="0" smtClean="0">
                          <a:latin typeface="Arial Rounded MT Bold" pitchFamily="34" charset="0"/>
                          <a:cs typeface="Arial" pitchFamily="34" charset="0"/>
                        </a:rPr>
                        <a:t> colectiva o</a:t>
                      </a:r>
                    </a:p>
                    <a:p>
                      <a:pPr algn="ctr"/>
                      <a:r>
                        <a:rPr lang="es-VE" sz="800" baseline="0" dirty="0" smtClean="0">
                          <a:latin typeface="Arial Rounded MT Bold" pitchFamily="34" charset="0"/>
                          <a:cs typeface="Arial" pitchFamily="34" charset="0"/>
                        </a:rPr>
                        <a:t> Propiedad del Pueblo.</a:t>
                      </a:r>
                      <a:endParaRPr lang="es-VE" sz="800" dirty="0">
                        <a:latin typeface="Arial Rounded MT Bold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latin typeface="Arial Rounded MT Bold" pitchFamily="34" charset="0"/>
                        </a:rPr>
                        <a:t>ESCLAVISTA</a:t>
                      </a:r>
                    </a:p>
                    <a:p>
                      <a:pPr algn="ctr"/>
                      <a:r>
                        <a:rPr lang="es-VE" sz="900" dirty="0" smtClean="0">
                          <a:latin typeface="Arial Rounded MT Bold" pitchFamily="34" charset="0"/>
                        </a:rPr>
                        <a:t>Propiedad</a:t>
                      </a:r>
                      <a:r>
                        <a:rPr lang="es-VE" sz="900" baseline="0" dirty="0" smtClean="0">
                          <a:latin typeface="Arial Rounded MT Bold" pitchFamily="34" charset="0"/>
                        </a:rPr>
                        <a:t> Privada</a:t>
                      </a:r>
                      <a:endParaRPr lang="es-VE" sz="900" dirty="0">
                        <a:latin typeface="Arial Rounded MT Bold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Se consolidó como el sistema económico predominante en varios imperios de la Edad Antigua: 5000 a.C. al 500 d.C. Destacándose el imperio egipcio, babilonio, asirio, griego y romano.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Eran considerados "bienes muebles", "cosas", "objetos", por lo que podían ser comprados y vendidos como mercancías Y </a:t>
                      </a:r>
                    </a:p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Fueron despojadas de derechos ciudadanos y reducidas a la servidumbre obligatoria, llamados esclavos</a:t>
                      </a:r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s-VE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Organización político-social de las sociedades pre capitalistas.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Los esclavos eran personas que, en la ley, figuraban como objetos</a:t>
                      </a:r>
                    </a:p>
                    <a:p>
                      <a:pPr algn="ctr"/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La clase dominante y </a:t>
                      </a:r>
                    </a:p>
                    <a:p>
                      <a:pPr algn="ctr"/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se originan 3 clases</a:t>
                      </a:r>
                      <a:r>
                        <a:rPr lang="es-VE" sz="730" b="1" dirty="0" smtClean="0">
                          <a:latin typeface="Arial Rounded MT Bold" pitchFamily="34" charset="0"/>
                          <a:cs typeface="Arial" pitchFamily="34" charset="0"/>
                        </a:rPr>
                        <a:t>: la explotadora </a:t>
                      </a:r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(dueños de tierras y de los esclavos), </a:t>
                      </a:r>
                      <a:r>
                        <a:rPr lang="es-VE" sz="730" b="1" dirty="0" smtClean="0">
                          <a:latin typeface="Arial Rounded MT Bold" pitchFamily="34" charset="0"/>
                          <a:cs typeface="Arial" pitchFamily="34" charset="0"/>
                        </a:rPr>
                        <a:t>la explotada </a:t>
                      </a:r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(esclavos y campesinos muy pobres) </a:t>
                      </a:r>
                      <a:r>
                        <a:rPr lang="es-VE" sz="730" b="1" dirty="0" smtClean="0">
                          <a:latin typeface="Arial Rounded MT Bold" pitchFamily="34" charset="0"/>
                          <a:cs typeface="Arial" pitchFamily="34" charset="0"/>
                        </a:rPr>
                        <a:t>y los mercaderes o comerciantes </a:t>
                      </a:r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(constituida por los intermediarios entre los compradores y los vendedores).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Se basaba en el trabajo forzado de esclavos, es decir, trabajadores que no eran ni libres ni asalariados y que estaban desprovistos de cualquier tipo de derechos, pues eran tratados como mercancía.</a:t>
                      </a:r>
                      <a:endParaRPr lang="es-VE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Es una educación mecánica, memorístico y obligatorio, pero obligatorio no para todos, sino, solamente para la clase privilegiada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La fuerza de trabajo está sometida a esclavitud, es decir: no es propiedad de los trabajadores que por tanto no tienen que ser retribuidos .</a:t>
                      </a:r>
                    </a:p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Comenzó</a:t>
                      </a:r>
                      <a:r>
                        <a:rPr lang="es-VE" sz="750" baseline="0" dirty="0" smtClean="0">
                          <a:latin typeface="Arial" pitchFamily="34" charset="0"/>
                          <a:cs typeface="Arial" pitchFamily="34" charset="0"/>
                        </a:rPr>
                        <a:t>  aplicándose al ganado y luego se hizo extensivo el resto de medios de producción</a:t>
                      </a:r>
                      <a:endParaRPr lang="es-VE" sz="7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Propiedad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Privada o Propiedad del Estado, en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período de la Monarquía.</a:t>
                      </a:r>
                      <a:endParaRPr lang="es-VE" sz="800" dirty="0">
                        <a:latin typeface="Arial Rounded MT Bold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434972"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latin typeface="Arial Rounded MT Bold" pitchFamily="34" charset="0"/>
                        </a:rPr>
                        <a:t>FEUDAL</a:t>
                      </a:r>
                    </a:p>
                    <a:p>
                      <a:pPr algn="ctr"/>
                      <a:endParaRPr lang="es-VE" sz="900" dirty="0">
                        <a:latin typeface="Arial Rounded MT Bold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Se conoce como feudalismo al sistema político que predominó durante los siglos centrales de la Edad Media (es decir, entre los siglos V y XII) en la Europa Occidental y Oriental.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La transición del feudalismo al capitalismo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Un campesino no podía llegar a ser un señor feudal. Así como tampoco obtener riquezas, pues el señor feudal se apropiaba de todo el excedente.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se encargaba de proteger a sus vasallos; los vasallos, por su parte, estaban obligados a pagar tributos e impuestos a su señor. El señor feudal era el propietario de las tierras.</a:t>
                      </a:r>
                      <a:endParaRPr lang="es-VE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La organización se basaba en un poder político descentralizado, donde el poder lo tenían los señores feudales.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 no era una anarquía,</a:t>
                      </a:r>
                    </a:p>
                    <a:p>
                      <a:pPr algn="ctr"/>
                      <a:r>
                        <a:rPr lang="es-VE" sz="700" dirty="0" smtClean="0">
                          <a:latin typeface="Arial" pitchFamily="34" charset="0"/>
                          <a:cs typeface="Arial" pitchFamily="34" charset="0"/>
                        </a:rPr>
                        <a:t>en la cúspide del poder se encontraba el emperador o el rey  y en la base los campesinos, que estaban supeditados a los nobles, que ocupaban la posición intermedia en la sociedad </a:t>
                      </a:r>
                      <a:endParaRPr lang="es-VE" sz="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Existían tres estamentos: 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los caballeros </a:t>
                      </a: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(los que luchaban),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 los sacerdotes </a:t>
                      </a: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(los que rezaban)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 Rounded MT Bold" pitchFamily="34" charset="0"/>
                          <a:cs typeface="Arial" pitchFamily="34" charset="0"/>
                        </a:rPr>
                        <a:t> y los campesinos</a:t>
                      </a: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 (los que trabajaban). </a:t>
                      </a:r>
                    </a:p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la clase dominante es la de los terratenientes en la persona de la nobleza y del clero.</a:t>
                      </a:r>
                    </a:p>
                    <a:p>
                      <a:pPr algn="ctr"/>
                      <a:endParaRPr lang="es-VE" sz="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se basaba en</a:t>
                      </a:r>
                      <a:r>
                        <a:rPr lang="es-VE" sz="75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el</a:t>
                      </a:r>
                      <a:r>
                        <a:rPr lang="es-VE" sz="75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autoconsumo: la producción se destinaba al abastecimiento de la familia y no se generaba un excedente para comerciar</a:t>
                      </a:r>
                      <a:r>
                        <a:rPr lang="es-VE" sz="75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Los</a:t>
                      </a:r>
                      <a:r>
                        <a:rPr lang="es-VE" sz="75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campesinos eran el sostén económico de los sacerdotes y los caballeros.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aperos agrícolas, herramientas de artesanía y ganado de renta y de labor.</a:t>
                      </a:r>
                    </a:p>
                    <a:p>
                      <a:pPr algn="ctr"/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La educación queda relegada y sólo se estudia lo referente a Dios, convirtiéndose en el centro y meta de la vida del hombre. Sólo reciben educación los miembros del clero, los cuales tienen acceso tanto a lo religioso como a los demás conocimientos culturales.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Sólo podían desarrollarse sobre la base del trabajo de los campesinos dependientes.</a:t>
                      </a:r>
                    </a:p>
                    <a:p>
                      <a:pPr algn="ctr"/>
                      <a:r>
                        <a:rPr lang="es-VE" sz="750" dirty="0" smtClean="0">
                          <a:latin typeface="Arial" pitchFamily="34" charset="0"/>
                          <a:cs typeface="Arial" pitchFamily="34" charset="0"/>
                        </a:rPr>
                        <a:t> la propiedad del señor feudal sobre los medios de producción, en primer lugar sobre la tierra, y la propiedad incompleta sobre el trabajador, la cual se expresaba en diversos tipos de dependencia personal del campesino respecto a su señor</a:t>
                      </a:r>
                      <a:r>
                        <a:rPr lang="es-VE" sz="8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800" dirty="0" smtClean="0">
                          <a:latin typeface="Arial Rounded MT Bold" pitchFamily="34" charset="0"/>
                        </a:rPr>
                        <a:t>Propiedad Privada</a:t>
                      </a:r>
                    </a:p>
                    <a:p>
                      <a:pPr algn="ctr"/>
                      <a:endParaRPr lang="es-VE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73471"/>
              </p:ext>
            </p:extLst>
          </p:nvPr>
        </p:nvGraphicFramePr>
        <p:xfrm>
          <a:off x="107504" y="19764"/>
          <a:ext cx="8928992" cy="6865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/>
                <a:gridCol w="960107"/>
                <a:gridCol w="960107"/>
                <a:gridCol w="1008111"/>
                <a:gridCol w="1008112"/>
                <a:gridCol w="864098"/>
                <a:gridCol w="936102"/>
                <a:gridCol w="1296144"/>
                <a:gridCol w="936104"/>
              </a:tblGrid>
              <a:tr h="418291"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MODOS</a:t>
                      </a:r>
                      <a:r>
                        <a:rPr lang="es-VE" sz="750" b="0" baseline="0" dirty="0" smtClean="0">
                          <a:latin typeface="Arial" pitchFamily="34" charset="0"/>
                          <a:cs typeface="Arial" pitchFamily="34" charset="0"/>
                        </a:rPr>
                        <a:t> DE PRODUCCIÓN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Periodización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Concepción de hombre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Concepción de Estado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Sociedad 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Economía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Pedagogía y educación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Fuerzas productivas 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750" b="0" dirty="0" smtClean="0">
                          <a:latin typeface="Arial" pitchFamily="34" charset="0"/>
                          <a:cs typeface="Arial" pitchFamily="34" charset="0"/>
                        </a:rPr>
                        <a:t>. Relaciones sociales de producción</a:t>
                      </a:r>
                      <a:endParaRPr lang="es-VE" sz="75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3206">
                <a:tc>
                  <a:txBody>
                    <a:bodyPr/>
                    <a:lstStyle/>
                    <a:p>
                      <a:pPr algn="ctr"/>
                      <a:r>
                        <a:rPr lang="es-VE" sz="900" b="0" dirty="0" smtClean="0">
                          <a:latin typeface="Arial Rounded MT Bold" pitchFamily="34" charset="0"/>
                        </a:rPr>
                        <a:t>CAPITALISTA</a:t>
                      </a:r>
                    </a:p>
                    <a:p>
                      <a:pPr algn="ctr"/>
                      <a:endParaRPr lang="es-VE" sz="900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A finales del siglo XV de la</a:t>
                      </a:r>
                      <a:r>
                        <a:rPr lang="es-VE" sz="900" baseline="0" dirty="0" smtClean="0"/>
                        <a:t> </a:t>
                      </a:r>
                      <a:r>
                        <a:rPr lang="es-VE" sz="900" dirty="0" smtClean="0"/>
                        <a:t>Edad Media y principios del XVI, nació el capitalismo, aunque no alcanzó la madurez hasta el siglo XIX. El capitalismo es un sistema cuyo fin es que el capital crezca.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el hombre es el que apalanca y dinamiza desde la producción (manufactura por el hombre) y el consumo (el sujeto, cliente, comprador).</a:t>
                      </a:r>
                    </a:p>
                    <a:p>
                      <a:pPr algn="ctr"/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Constitución -Órganos</a:t>
                      </a:r>
                      <a:r>
                        <a:rPr lang="es-VE" sz="900" baseline="0" dirty="0" smtClean="0"/>
                        <a:t> Jurídicos y Políticos, División de Poderes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BURGUESIA O CLASE CAPITALISTA a la clase que controla y dirige el sistema de producción capitalista.</a:t>
                      </a:r>
                    </a:p>
                    <a:p>
                      <a:pPr algn="ctr"/>
                      <a:endParaRPr lang="es-VE" sz="800" dirty="0" smtClean="0"/>
                    </a:p>
                    <a:p>
                      <a:pPr algn="ctr"/>
                      <a:r>
                        <a:rPr lang="es-VE" sz="800" dirty="0" smtClean="0"/>
                        <a:t>El proletariado o clase obrera es la clase explotada del modo de producción capitalista.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Sistema económico, en el que el valor de los bienes y servicios se expresa en términos monetarios, los mismos en los que se recompensa a las personas por su trabajo.</a:t>
                      </a:r>
                    </a:p>
                    <a:p>
                      <a:pPr algn="ctr"/>
                      <a:r>
                        <a:rPr lang="es-VE" sz="800" dirty="0" smtClean="0"/>
                        <a:t> los medios de producción: fábricas, maquinarias, herramientas, etc.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La educación tiene una doble tarea, que deriva necesariamente de esas relaciones de producción.</a:t>
                      </a:r>
                    </a:p>
                    <a:p>
                      <a:pPr algn="ctr"/>
                      <a:r>
                        <a:rPr lang="es-VE" sz="800" dirty="0" smtClean="0"/>
                        <a:t>El capitalismo se basa ideológicamente en una economía en la cual el mercado predomina</a:t>
                      </a:r>
                      <a:r>
                        <a:rPr lang="es-VE" sz="800" baseline="0" dirty="0" smtClean="0"/>
                        <a:t> a  libre mercado o libre empresa.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 </a:t>
                      </a:r>
                      <a:r>
                        <a:rPr lang="es-VE" sz="900" dirty="0" smtClean="0"/>
                        <a:t>El trabajo se proporcione a cambio de salarios monetarios  y debe ser aceptado libremente por parte de los empleados.</a:t>
                      </a:r>
                    </a:p>
                    <a:p>
                      <a:pPr algn="ctr"/>
                      <a:r>
                        <a:rPr lang="es-VE" sz="900" dirty="0" smtClean="0"/>
                        <a:t> un medio de explotar el trabajo asalariado. Los trabajadores carecen de tales medios y se ven obligados a vender su fuerza de trabajo y  la motivación para obtener utilidades.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b="0" dirty="0" smtClean="0">
                          <a:latin typeface="Arial" pitchFamily="34" charset="0"/>
                          <a:cs typeface="Arial" pitchFamily="34" charset="0"/>
                        </a:rPr>
                        <a:t>Propiedad Privada</a:t>
                      </a:r>
                    </a:p>
                    <a:p>
                      <a:pPr algn="ctr"/>
                      <a:endParaRPr lang="es-VE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52668">
                <a:tc>
                  <a:txBody>
                    <a:bodyPr/>
                    <a:lstStyle/>
                    <a:p>
                      <a:pPr algn="ctr"/>
                      <a:r>
                        <a:rPr lang="es-VE" sz="900" b="0" dirty="0" smtClean="0">
                          <a:latin typeface="Arial Rounded MT Bold" pitchFamily="34" charset="0"/>
                        </a:rPr>
                        <a:t>SOCIALISTA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Se originaron en los movimientos revolucionarios de mediados a finales del siglo XVIII y por preocupación por los problemas sociales asociados con el capitalismo.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Se orienta al valor de uso (para satisfacer directamente las necesidades humanas, o las demandas económicas) en lugar de producir exclusivamente para generar un beneficio (para maximizar el valor de cambio).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Organización social, política.</a:t>
                      </a:r>
                    </a:p>
                    <a:p>
                      <a:pPr algn="ctr"/>
                      <a:r>
                        <a:rPr lang="es-VE" sz="900" dirty="0" smtClean="0"/>
                        <a:t>es construir una sociedad basada en la igualdad, la equidad económica, la iniciativa personal, promoviendo estructuras políticas 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 Al cambiar este modo de producción, cambia también todo el régimen social, cambian las ideas políticas, jurídicas, religiosas, artísticas, filosóficas y cambian las instituciones correspondientes</a:t>
                      </a:r>
                      <a:r>
                        <a:rPr lang="es-VE" sz="750" dirty="0" smtClean="0"/>
                        <a:t>.</a:t>
                      </a:r>
                      <a:endParaRPr lang="es-VE" sz="7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Una sociedad socialista está encauzada por las necesidades de consumo de su población. Los</a:t>
                      </a:r>
                      <a:r>
                        <a:rPr lang="es-VE" sz="800" baseline="0" dirty="0" smtClean="0"/>
                        <a:t> </a:t>
                      </a:r>
                      <a:r>
                        <a:rPr lang="es-VE" sz="800" dirty="0" smtClean="0"/>
                        <a:t>trabajadores que los utilizan el</a:t>
                      </a:r>
                      <a:r>
                        <a:rPr lang="es-VE" sz="800" baseline="0" dirty="0" smtClean="0"/>
                        <a:t> </a:t>
                      </a:r>
                      <a:r>
                        <a:rPr lang="es-VE" sz="800" dirty="0" smtClean="0"/>
                        <a:t> trabajo o una cantidad equivalentes</a:t>
                      </a:r>
                      <a:r>
                        <a:rPr lang="es-VE" sz="800" baseline="0" dirty="0" smtClean="0"/>
                        <a:t> y </a:t>
                      </a:r>
                      <a:r>
                        <a:rPr lang="es-VE" sz="800" dirty="0" smtClean="0"/>
                        <a:t>produzcan bienes y servicios.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 Se basa en una pedagogía del trabajo. El trabajo productivo vinculado a la enseñanza ocupa la posición central, lo cual exige una modificación radical de la escuela.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La</a:t>
                      </a:r>
                      <a:r>
                        <a:rPr lang="es-VE" sz="900" baseline="0" dirty="0" smtClean="0"/>
                        <a:t> </a:t>
                      </a:r>
                      <a:r>
                        <a:rPr lang="es-VE" sz="900" dirty="0" smtClean="0"/>
                        <a:t>fuerza de trabajo capaz de hacer que tales medios produzcan bienes y servicios.</a:t>
                      </a:r>
                    </a:p>
                    <a:p>
                      <a:pPr algn="ctr"/>
                      <a:r>
                        <a:rPr lang="es-VE" sz="900" dirty="0" smtClean="0"/>
                        <a:t>Sistemas igualitarios. Igualdad económica, social y política. Supresión de la competencia. Economía planificada.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b="0" dirty="0" smtClean="0">
                          <a:latin typeface="Arial" pitchFamily="34" charset="0"/>
                          <a:cs typeface="Arial" pitchFamily="34" charset="0"/>
                        </a:rPr>
                        <a:t>Propiedad</a:t>
                      </a:r>
                      <a:r>
                        <a:rPr lang="es-VE" sz="900" b="0" baseline="0" dirty="0" smtClean="0">
                          <a:latin typeface="Arial" pitchFamily="34" charset="0"/>
                          <a:cs typeface="Arial" pitchFamily="34" charset="0"/>
                        </a:rPr>
                        <a:t> de Estado</a:t>
                      </a:r>
                      <a:endParaRPr lang="es-VE" sz="900" b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s-VE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986820">
                <a:tc>
                  <a:txBody>
                    <a:bodyPr/>
                    <a:lstStyle/>
                    <a:p>
                      <a:pPr algn="ctr"/>
                      <a:r>
                        <a:rPr lang="es-VE" sz="900" b="0" dirty="0" smtClean="0">
                          <a:latin typeface="Arial Rounded MT Bold" pitchFamily="34" charset="0"/>
                        </a:rPr>
                        <a:t>COMUNISTA</a:t>
                      </a:r>
                      <a:endParaRPr lang="es-VE" sz="900" b="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800" dirty="0" smtClean="0"/>
                        <a:t>La primera vez en donde un Partido Comunista logró obtener el poder fue en la Revolución rusa de 1917. El marxismo-leninismo surgió como la bandera principal del comunismo en la política mundial, </a:t>
                      </a:r>
                      <a:r>
                        <a:rPr lang="es-VE" sz="800" dirty="0" smtClean="0"/>
                        <a:t>es una</a:t>
                      </a:r>
                      <a:endParaRPr lang="es-VE" sz="900" dirty="0" smtClean="0"/>
                    </a:p>
                    <a:p>
                      <a:pPr algn="ctr"/>
                      <a:r>
                        <a:rPr lang="es-VE" sz="800" dirty="0" smtClean="0"/>
                        <a:t>Ideología política.</a:t>
                      </a:r>
                      <a:endParaRPr lang="es-V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Ser real de carne y hueso; y como resultado de la historia económica, de la producción de la misma historia.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Revolución</a:t>
                      </a:r>
                      <a:r>
                        <a:rPr lang="es-VE" sz="900" baseline="0" dirty="0" smtClean="0"/>
                        <a:t>  Social.</a:t>
                      </a:r>
                      <a:endParaRPr lang="es-VE" sz="900" dirty="0" smtClean="0"/>
                    </a:p>
                    <a:p>
                      <a:pPr algn="ctr"/>
                      <a:endParaRPr lang="es-VE" sz="900" dirty="0" smtClean="0"/>
                    </a:p>
                    <a:p>
                      <a:pPr algn="ctr"/>
                      <a:r>
                        <a:rPr lang="es-VE" sz="900" dirty="0" smtClean="0"/>
                        <a:t> Democracia </a:t>
                      </a:r>
                      <a:r>
                        <a:rPr lang="es-VE" sz="900" dirty="0" smtClean="0"/>
                        <a:t>electoral.</a:t>
                      </a:r>
                      <a:endParaRPr lang="es-VE" sz="900" dirty="0" smtClean="0"/>
                    </a:p>
                    <a:p>
                      <a:pPr algn="ctr"/>
                      <a:endParaRPr lang="es-VE" sz="900" dirty="0" smtClean="0"/>
                    </a:p>
                    <a:p>
                      <a:pPr algn="ctr"/>
                      <a:r>
                        <a:rPr lang="es-VE" sz="900" dirty="0" smtClean="0"/>
                        <a:t>sino en el sentido más amplio de entornos sociales y laborales abiertos y colaborativos.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Ya</a:t>
                      </a:r>
                      <a:r>
                        <a:rPr lang="es-VE" sz="900" baseline="0" dirty="0" smtClean="0"/>
                        <a:t> no habría</a:t>
                      </a:r>
                      <a:r>
                        <a:rPr lang="es-VE" sz="900" dirty="0" smtClean="0"/>
                        <a:t> clase dominante</a:t>
                      </a:r>
                      <a:r>
                        <a:rPr lang="es-VE" sz="900" baseline="0" dirty="0" smtClean="0"/>
                        <a:t>  ni dominada. </a:t>
                      </a:r>
                    </a:p>
                    <a:p>
                      <a:pPr algn="ctr"/>
                      <a:endParaRPr lang="es-VE" sz="900" baseline="0" dirty="0" smtClean="0"/>
                    </a:p>
                    <a:p>
                      <a:pPr algn="ctr"/>
                      <a:r>
                        <a:rPr lang="es-VE" sz="900" baseline="0" dirty="0" smtClean="0"/>
                        <a:t>Habría </a:t>
                      </a:r>
                    </a:p>
                    <a:p>
                      <a:pPr algn="ctr"/>
                      <a:r>
                        <a:rPr lang="es-VE" sz="900" baseline="0" dirty="0" smtClean="0"/>
                        <a:t>Una sociedad Igualitaria,</a:t>
                      </a:r>
                    </a:p>
                    <a:p>
                      <a:pPr algn="ctr"/>
                      <a:r>
                        <a:rPr lang="es-VE" sz="900" baseline="0" dirty="0" smtClean="0"/>
                        <a:t> se propone una sociedad sin clases sociales y sin propiedad privada de los medios de 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 </a:t>
                      </a:r>
                      <a:r>
                        <a:rPr lang="es-VE" sz="730" dirty="0" smtClean="0">
                          <a:latin typeface="Arial" pitchFamily="34" charset="0"/>
                          <a:cs typeface="Arial" pitchFamily="34" charset="0"/>
                        </a:rPr>
                        <a:t>La riqueza se distribuye según las necesidades y oportunidades de cada cual. Independientemente de la preparación o esfuerzo del individuo, las ganancias se reparten por igual entre los miembros de la comunidad y todos devengan salarios iguales.</a:t>
                      </a:r>
                      <a:endParaRPr lang="es-VE" sz="73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Educación para todos es Obligatoria. </a:t>
                      </a:r>
                    </a:p>
                    <a:p>
                      <a:pPr algn="ctr"/>
                      <a:endParaRPr lang="es-VE" sz="900" dirty="0" smtClean="0"/>
                    </a:p>
                    <a:p>
                      <a:pPr algn="ctr"/>
                      <a:r>
                        <a:rPr lang="es-VE" sz="900" dirty="0" smtClean="0"/>
                        <a:t>Educar al hombre</a:t>
                      </a:r>
                      <a:r>
                        <a:rPr lang="es-VE" sz="900" baseline="0" dirty="0" smtClean="0"/>
                        <a:t> para que adopte una actitud comunista  ante el trabajo.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Establecer la propiedad conjunta de los medios de producción</a:t>
                      </a:r>
                      <a:r>
                        <a:rPr lang="es-VE" sz="900" baseline="0" dirty="0" smtClean="0"/>
                        <a:t> , igual cantidad de trabajo, igual cantidad de producción, donde están libres de explotación  para responder a las necesidades  económicas y sociales de la población.</a:t>
                      </a:r>
                      <a:endParaRPr lang="es-V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Propiedad </a:t>
                      </a:r>
                      <a:r>
                        <a:rPr lang="es-VE" sz="1000" dirty="0" smtClean="0"/>
                        <a:t>Social o Sociedad</a:t>
                      </a:r>
                      <a:r>
                        <a:rPr lang="es-VE" sz="1000" baseline="0" dirty="0" smtClean="0"/>
                        <a:t> Igualitaria </a:t>
                      </a:r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29680" y="210816"/>
            <a:ext cx="2794967" cy="8419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COMUNIDAD PRIMITIVA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NO EXISTIA CLASES SOCIALES,ERA COMUNITARIO</a:t>
            </a: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PROPIEDAD DEL PUEBLO</a:t>
            </a:r>
            <a:endParaRPr lang="es-VE" sz="9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22" y="246289"/>
            <a:ext cx="2297422" cy="8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3437781" y="487760"/>
            <a:ext cx="864096" cy="28803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Rectángulo"/>
          <p:cNvSpPr/>
          <p:nvPr/>
        </p:nvSpPr>
        <p:spPr>
          <a:xfrm>
            <a:off x="4773923" y="1306988"/>
            <a:ext cx="3254461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ESCLAVISMO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EL AMO (ESCLAVISTA) EXPOTA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AL ESCLAVO</a:t>
            </a: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PROPIEDAD  PRIVADA</a:t>
            </a:r>
            <a:endParaRPr lang="es-VE" sz="9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4" y="1210114"/>
            <a:ext cx="2651297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izquierda"/>
          <p:cNvSpPr/>
          <p:nvPr/>
        </p:nvSpPr>
        <p:spPr>
          <a:xfrm>
            <a:off x="3491880" y="1614579"/>
            <a:ext cx="1152127" cy="302253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355787" y="2406401"/>
            <a:ext cx="2916099" cy="79208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FEUDALISMO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EL SEÑOR FEUDAL ORDENA AL CAMPESINO (SIERVO)</a:t>
            </a: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PROPIEDAD PRIVADA</a:t>
            </a:r>
            <a:endParaRPr lang="es-VE" sz="9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3437782" y="2780928"/>
            <a:ext cx="864095" cy="28803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23" y="2247900"/>
            <a:ext cx="2283321" cy="1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805077" y="3501008"/>
            <a:ext cx="3223307" cy="6480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CAPITALISMO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RELACIÓN ERA BURGESÍA Y EL PROLETARIADO</a:t>
            </a: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PROPIEDAD PRIVADA</a:t>
            </a:r>
            <a:endParaRPr lang="es-VE" sz="9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1"/>
            <a:ext cx="2576536" cy="9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izquierda"/>
          <p:cNvSpPr/>
          <p:nvPr/>
        </p:nvSpPr>
        <p:spPr>
          <a:xfrm>
            <a:off x="3491879" y="3617590"/>
            <a:ext cx="1152127" cy="243458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Rectángulo"/>
          <p:cNvSpPr/>
          <p:nvPr/>
        </p:nvSpPr>
        <p:spPr>
          <a:xfrm>
            <a:off x="355788" y="4437112"/>
            <a:ext cx="2897024" cy="7920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9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SOCIALISMO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SE DIVIDÍA EN ESTADO( GOBERNANTES)</a:t>
            </a:r>
          </a:p>
          <a:p>
            <a:pPr algn="ctr"/>
            <a:r>
              <a:rPr lang="es-VE" sz="900" dirty="0" smtClean="0">
                <a:solidFill>
                  <a:schemeClr val="tx1"/>
                </a:solidFill>
                <a:latin typeface="Arial Rounded MT Bold" pitchFamily="34" charset="0"/>
              </a:rPr>
              <a:t>Y EL PUEBLO (GOBERNADOS) </a:t>
            </a:r>
          </a:p>
          <a:p>
            <a:pPr algn="ctr"/>
            <a:r>
              <a:rPr lang="es-VE" sz="900" dirty="0" smtClean="0">
                <a:solidFill>
                  <a:srgbClr val="FF0000"/>
                </a:solidFill>
                <a:latin typeface="Arial Rounded MT Bold" pitchFamily="34" charset="0"/>
              </a:rPr>
              <a:t>PROPIEDAD DEL ESTADO</a:t>
            </a:r>
          </a:p>
          <a:p>
            <a:pPr algn="ctr"/>
            <a:endParaRPr lang="es-V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77" y="4293097"/>
            <a:ext cx="2252167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Flecha derecha"/>
          <p:cNvSpPr/>
          <p:nvPr/>
        </p:nvSpPr>
        <p:spPr>
          <a:xfrm>
            <a:off x="3437782" y="4653136"/>
            <a:ext cx="864096" cy="28803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27873"/>
            <a:ext cx="256924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4805077" y="5589240"/>
            <a:ext cx="3583347" cy="8640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 smtClean="0">
                <a:solidFill>
                  <a:srgbClr val="FF0000"/>
                </a:solidFill>
                <a:latin typeface="Arial Rounded MT Bold" pitchFamily="34" charset="0"/>
              </a:rPr>
              <a:t>COMUNISTA</a:t>
            </a:r>
          </a:p>
          <a:p>
            <a:pPr algn="ctr"/>
            <a:r>
              <a:rPr lang="es-VE" sz="1050" dirty="0" smtClean="0">
                <a:solidFill>
                  <a:schemeClr val="tx1"/>
                </a:solidFill>
                <a:latin typeface="Arial Rounded MT Bold" pitchFamily="34" charset="0"/>
              </a:rPr>
              <a:t>UNA SOCIEDAD IGUALITARIA</a:t>
            </a:r>
          </a:p>
          <a:p>
            <a:pPr algn="ctr"/>
            <a:r>
              <a:rPr lang="es-VE" sz="1050" dirty="0" smtClean="0">
                <a:solidFill>
                  <a:srgbClr val="FF0000"/>
                </a:solidFill>
                <a:latin typeface="Arial Rounded MT Bold" pitchFamily="34" charset="0"/>
              </a:rPr>
              <a:t>PROPIEDAD SOCIAL</a:t>
            </a:r>
            <a:endParaRPr lang="es-VE" sz="105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3" name="12 Flecha izquierda"/>
          <p:cNvSpPr/>
          <p:nvPr/>
        </p:nvSpPr>
        <p:spPr>
          <a:xfrm>
            <a:off x="3491880" y="6021288"/>
            <a:ext cx="1152125" cy="268607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37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1300</TotalTime>
  <Words>1691</Words>
  <Application>Microsoft Office PowerPoint</Application>
  <PresentationFormat>Presentación en pantalla (4:3)</PresentationFormat>
  <Paragraphs>147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MODOS DE PRODUCCIÓN</dc:title>
  <dc:creator>USUARIO</dc:creator>
  <cp:lastModifiedBy>USUARIO</cp:lastModifiedBy>
  <cp:revision>146</cp:revision>
  <dcterms:created xsi:type="dcterms:W3CDTF">2023-07-20T07:02:19Z</dcterms:created>
  <dcterms:modified xsi:type="dcterms:W3CDTF">2023-07-22T02:30:05Z</dcterms:modified>
</cp:coreProperties>
</file>