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erriweather Light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Open Sans SemiBold"/>
      <p:regular r:id="rId27"/>
      <p:bold r:id="rId28"/>
      <p:italic r:id="rId29"/>
      <p:boldItalic r:id="rId30"/>
    </p:embeddedFont>
    <p:embeddedFont>
      <p:font typeface="Vidaloka"/>
      <p:regular r:id="rId31"/>
    </p:embeddedFont>
    <p:embeddedFont>
      <p:font typeface="Russo One"/>
      <p:regular r:id="rId32"/>
    </p:embeddedFont>
    <p:embeddedFont>
      <p:font typeface="Mako"/>
      <p:regular r:id="rId33"/>
    </p:embeddedFont>
    <p:embeddedFont>
      <p:font typeface="Crimson Text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704">
          <p15:clr>
            <a:srgbClr val="9AA0A6"/>
          </p15:clr>
        </p15:guide>
        <p15:guide id="2" pos="4392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42" roundtripDataSignature="AMtx7mi+GCE5JUFbEvhOUea8cvA5xe7a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704"/>
        <p:guide pos="439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42" Type="http://customschemas.google.com/relationships/presentationmetadata" Target="metadata"/><Relationship Id="rId41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Vidaloka-regular.fntdata"/><Relationship Id="rId30" Type="http://schemas.openxmlformats.org/officeDocument/2006/relationships/font" Target="fonts/OpenSansSemiBold-boldItalic.fntdata"/><Relationship Id="rId33" Type="http://schemas.openxmlformats.org/officeDocument/2006/relationships/font" Target="fonts/Mako-regular.fntdata"/><Relationship Id="rId32" Type="http://schemas.openxmlformats.org/officeDocument/2006/relationships/font" Target="fonts/RussoOne-regular.fntdata"/><Relationship Id="rId35" Type="http://schemas.openxmlformats.org/officeDocument/2006/relationships/font" Target="fonts/CrimsonText-bold.fntdata"/><Relationship Id="rId34" Type="http://schemas.openxmlformats.org/officeDocument/2006/relationships/font" Target="fonts/CrimsonText-regular.fntdata"/><Relationship Id="rId37" Type="http://schemas.openxmlformats.org/officeDocument/2006/relationships/font" Target="fonts/CrimsonText-boldItalic.fntdata"/><Relationship Id="rId36" Type="http://schemas.openxmlformats.org/officeDocument/2006/relationships/font" Target="fonts/CrimsonText-italic.fntdata"/><Relationship Id="rId39" Type="http://schemas.openxmlformats.org/officeDocument/2006/relationships/font" Target="fonts/OpenSans-bold.fntdata"/><Relationship Id="rId38" Type="http://schemas.openxmlformats.org/officeDocument/2006/relationships/font" Target="fonts/OpenSans-regular.fntdata"/><Relationship Id="rId20" Type="http://schemas.openxmlformats.org/officeDocument/2006/relationships/font" Target="fonts/MerriweatherLight-bold.fntdata"/><Relationship Id="rId22" Type="http://schemas.openxmlformats.org/officeDocument/2006/relationships/font" Target="fonts/MerriweatherLight-boldItalic.fntdata"/><Relationship Id="rId21" Type="http://schemas.openxmlformats.org/officeDocument/2006/relationships/font" Target="fonts/MerriweatherLight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OpenSansSemiBold-bold.fntdata"/><Relationship Id="rId27" Type="http://schemas.openxmlformats.org/officeDocument/2006/relationships/font" Target="fonts/OpenSansSemiBold-regular.fntdata"/><Relationship Id="rId29" Type="http://schemas.openxmlformats.org/officeDocument/2006/relationships/font" Target="fonts/OpenSansSemiBold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erriweatherLigh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0a0f2baaa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9" name="Google Shape;549;g20a0f2baaa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0a0f2baaa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g20a0f2baaa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1864dc64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3" name="Google Shape;563;g21864dc64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1848c3d89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0" name="Google Shape;570;g21848c3d89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2e54e8b4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2e54e8b4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0a0f2baaa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g20a0f2baaa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0a0f2baaa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g20a0f2baaa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0a0f2baaa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g20a0f2baaa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0a0f2baaa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g20a0f2baaa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0a0f2baaa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2" name="Google Shape;542;g20a0f2baaa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99"/>
          <p:cNvSpPr txBox="1"/>
          <p:nvPr>
            <p:ph type="ctrTitle"/>
          </p:nvPr>
        </p:nvSpPr>
        <p:spPr>
          <a:xfrm>
            <a:off x="1039975" y="1248300"/>
            <a:ext cx="7064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99"/>
          <p:cNvSpPr txBox="1"/>
          <p:nvPr>
            <p:ph idx="1" type="subTitle"/>
          </p:nvPr>
        </p:nvSpPr>
        <p:spPr>
          <a:xfrm>
            <a:off x="1040000" y="3300900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9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99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" name="Google Shape;13;p9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Google Shape;14;p99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8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93" name="Google Shape;93;p108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94" name="Google Shape;94;p10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10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10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10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10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10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9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2" name="Google Shape;102;p109"/>
          <p:cNvSpPr txBox="1"/>
          <p:nvPr>
            <p:ph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  <p:sp>
        <p:nvSpPr>
          <p:cNvPr id="103" name="Google Shape;103;p109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4" name="Google Shape;104;p10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p10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109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109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0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0" name="Google Shape;110;p110"/>
          <p:cNvSpPr txBox="1"/>
          <p:nvPr>
            <p:ph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  <p:sp>
        <p:nvSpPr>
          <p:cNvPr id="111" name="Google Shape;111;p110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2" name="Google Shape;112;p11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11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p11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1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18" name="Google Shape;118;p1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Google Shape;119;p1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Google Shape;121;p11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11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11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p11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11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11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" name="Google Shape;127;p11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3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" name="Google Shape;130;p113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1" name="Google Shape;131;p113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13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3" name="Google Shape;133;p113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4" name="Google Shape;134;p1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1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113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4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114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40" name="Google Shape;140;p114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14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42" name="Google Shape;142;p114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14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44" name="Google Shape;144;p114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14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46" name="Google Shape;146;p114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7" name="Google Shape;147;p1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p1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5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151" name="Google Shape;151;p1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1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115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Google Shape;155;p1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1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11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11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" name="Google Shape;159;p116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7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2" name="Google Shape;162;p117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63" name="Google Shape;163;p1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1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1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p1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0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100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18" name="Google Shape;18;p10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10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100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8"/>
          <p:cNvSpPr txBox="1"/>
          <p:nvPr>
            <p:ph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69" name="Google Shape;169;p118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70" name="Google Shape;170;p1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1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11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11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76" name="Google Shape;176;p1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p1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119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0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1" name="Google Shape;181;p120"/>
          <p:cNvSpPr txBox="1"/>
          <p:nvPr>
            <p:ph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  <p:sp>
        <p:nvSpPr>
          <p:cNvPr id="182" name="Google Shape;182;p120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3" name="Google Shape;183;p1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1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120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1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8" name="Google Shape;188;p121"/>
          <p:cNvSpPr txBox="1"/>
          <p:nvPr>
            <p:ph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  <p:sp>
        <p:nvSpPr>
          <p:cNvPr id="189" name="Google Shape;189;p121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0" name="Google Shape;190;p1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p1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p12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" name="Google Shape;193;p12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Google Shape;194;p12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5" name="Google Shape;195;p121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2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8" name="Google Shape;198;p122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99" name="Google Shape;199;p1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p1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122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3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4" name="Google Shape;204;p123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05" name="Google Shape;205;p1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1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p12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12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12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p12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4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13" name="Google Shape;213;p124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24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15" name="Google Shape;215;p124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24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17" name="Google Shape;217;p124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124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9" name="Google Shape;219;p1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p1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5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3" name="Google Shape;223;p125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125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5" name="Google Shape;225;p125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25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7" name="Google Shape;227;p125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25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29" name="Google Shape;229;p125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0" name="Google Shape;230;p125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25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2" name="Google Shape;232;p125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25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4" name="Google Shape;234;p125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35" name="Google Shape;235;p1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" name="Google Shape;236;p1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7" name="Google Shape;237;p12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" name="Google Shape;238;p1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6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1" name="Google Shape;241;p126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42" name="Google Shape;242;p126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3" name="Google Shape;243;p126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44" name="Google Shape;244;p126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5" name="Google Shape;245;p126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46" name="Google Shape;246;p126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47" name="Google Shape;247;p1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p1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7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1" name="Google Shape;251;p127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127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3" name="Google Shape;253;p127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127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5" name="Google Shape;255;p127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127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7" name="Google Shape;257;p127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27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9" name="Google Shape;259;p127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127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1" name="Google Shape;261;p127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127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63" name="Google Shape;263;p1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4" name="Google Shape;264;p1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1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101"/>
          <p:cNvSpPr txBox="1"/>
          <p:nvPr>
            <p:ph idx="1" type="subTitle"/>
          </p:nvPr>
        </p:nvSpPr>
        <p:spPr>
          <a:xfrm>
            <a:off x="5859325" y="14053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4" name="Google Shape;24;p101"/>
          <p:cNvSpPr txBox="1"/>
          <p:nvPr>
            <p:ph idx="2" type="subTitle"/>
          </p:nvPr>
        </p:nvSpPr>
        <p:spPr>
          <a:xfrm>
            <a:off x="5859325" y="18064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1"/>
          <p:cNvSpPr txBox="1"/>
          <p:nvPr>
            <p:ph idx="3" type="subTitle"/>
          </p:nvPr>
        </p:nvSpPr>
        <p:spPr>
          <a:xfrm>
            <a:off x="1903925" y="14053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6" name="Google Shape;26;p101"/>
          <p:cNvSpPr txBox="1"/>
          <p:nvPr>
            <p:ph idx="4" type="subTitle"/>
          </p:nvPr>
        </p:nvSpPr>
        <p:spPr>
          <a:xfrm>
            <a:off x="1903925" y="18064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1"/>
          <p:cNvSpPr txBox="1"/>
          <p:nvPr>
            <p:ph idx="5" type="subTitle"/>
          </p:nvPr>
        </p:nvSpPr>
        <p:spPr>
          <a:xfrm>
            <a:off x="5859325" y="3171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8" name="Google Shape;28;p101"/>
          <p:cNvSpPr txBox="1"/>
          <p:nvPr>
            <p:ph idx="6" type="subTitle"/>
          </p:nvPr>
        </p:nvSpPr>
        <p:spPr>
          <a:xfrm>
            <a:off x="5859325" y="3565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1"/>
          <p:cNvSpPr txBox="1"/>
          <p:nvPr>
            <p:ph idx="7" type="subTitle"/>
          </p:nvPr>
        </p:nvSpPr>
        <p:spPr>
          <a:xfrm>
            <a:off x="1903925" y="3171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0" name="Google Shape;30;p101"/>
          <p:cNvSpPr txBox="1"/>
          <p:nvPr>
            <p:ph idx="8" type="subTitle"/>
          </p:nvPr>
        </p:nvSpPr>
        <p:spPr>
          <a:xfrm>
            <a:off x="1903975" y="3565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1"/>
          <p:cNvSpPr txBox="1"/>
          <p:nvPr>
            <p:ph idx="9" type="title"/>
          </p:nvPr>
        </p:nvSpPr>
        <p:spPr>
          <a:xfrm>
            <a:off x="798575" y="1417915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" name="Google Shape;32;p101"/>
          <p:cNvSpPr txBox="1"/>
          <p:nvPr>
            <p:ph idx="13" type="title"/>
          </p:nvPr>
        </p:nvSpPr>
        <p:spPr>
          <a:xfrm>
            <a:off x="4753975" y="1403976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Google Shape;33;p101"/>
          <p:cNvSpPr txBox="1"/>
          <p:nvPr>
            <p:ph idx="14" type="title"/>
          </p:nvPr>
        </p:nvSpPr>
        <p:spPr>
          <a:xfrm>
            <a:off x="798625" y="3176773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101"/>
          <p:cNvSpPr txBox="1"/>
          <p:nvPr>
            <p:ph idx="15" type="title"/>
          </p:nvPr>
        </p:nvSpPr>
        <p:spPr>
          <a:xfrm>
            <a:off x="4753975" y="3162833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35" name="Google Shape;35;p10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10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28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7" name="Google Shape;267;p128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128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9" name="Google Shape;269;p128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128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1" name="Google Shape;271;p128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128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3" name="Google Shape;273;p128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128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5" name="Google Shape;275;p128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128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77" name="Google Shape;277;p1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8" name="Google Shape;278;p1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9" name="Google Shape;279;p12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0" name="Google Shape;280;p12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9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83" name="Google Shape;283;p1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4" name="Google Shape;284;p1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5" name="Google Shape;285;p129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6" name="Google Shape;286;p129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0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89" name="Google Shape;289;p1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0" name="Google Shape;290;p1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1" name="Google Shape;291;p13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2" name="Google Shape;292;p13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3" name="Google Shape;293;p13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4" name="Google Shape;294;p13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1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7" name="Google Shape;297;p131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131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9" name="Google Shape;299;p131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131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1" name="Google Shape;301;p131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131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3" name="Google Shape;303;p131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131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5" name="Google Shape;305;p1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p1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2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9" name="Google Shape;309;p132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132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1" name="Google Shape;311;p132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132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3" name="Google Shape;313;p132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132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5" name="Google Shape;315;p1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6" name="Google Shape;316;p1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7" name="Google Shape;317;p1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9" name="Google Shape;319;p1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0" name="Google Shape;320;p1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1" name="Google Shape;321;p13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2" name="Google Shape;322;p1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3" name="Google Shape;323;p1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4" name="Google Shape;324;p13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5" name="Google Shape;325;p133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6" name="Google Shape;326;p133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7" name="Google Shape;327;p133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133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9" name="Google Shape;329;p133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133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1" name="Google Shape;331;p133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133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3" name="Google Shape;333;p133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133"/>
          <p:cNvSpPr txBox="1"/>
          <p:nvPr>
            <p:ph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5" name="Google Shape;335;p133"/>
          <p:cNvSpPr txBox="1"/>
          <p:nvPr>
            <p:ph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6" name="Google Shape;336;p133"/>
          <p:cNvSpPr txBox="1"/>
          <p:nvPr>
            <p:ph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7" name="Google Shape;337;p133"/>
          <p:cNvSpPr txBox="1"/>
          <p:nvPr>
            <p:ph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34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0" name="Google Shape;340;p134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134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2" name="Google Shape;342;p134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134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4" name="Google Shape;344;p134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134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6" name="Google Shape;346;p134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134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8" name="Google Shape;348;p1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9" name="Google Shape;349;p1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1" name="Google Shape;351;p1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2" name="Google Shape;352;p1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3" name="Google Shape;353;p13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4" name="Google Shape;354;p13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5" name="Google Shape;355;p13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6" name="Google Shape;356;p135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7" name="Google Shape;357;p135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8" name="Google Shape;358;p135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135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0" name="Google Shape;360;p135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135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62" name="Google Shape;362;p135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3" name="Google Shape;363;p135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36"/>
          <p:cNvSpPr txBox="1"/>
          <p:nvPr>
            <p:ph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366" name="Google Shape;366;p136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136"/>
          <p:cNvSpPr txBox="1"/>
          <p:nvPr>
            <p:ph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368" name="Google Shape;368;p136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136"/>
          <p:cNvSpPr txBox="1"/>
          <p:nvPr>
            <p:ph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370" name="Google Shape;370;p136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1" name="Google Shape;371;p1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2" name="Google Shape;372;p1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37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5" name="Google Shape;375;p137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137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7" name="Google Shape;377;p137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137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9" name="Google Shape;379;p137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0" name="Google Shape;380;p1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1" name="Google Shape;381;p1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2" name="Google Shape;382;p1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3" name="Google Shape;383;p1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4" name="Google Shape;384;p1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5" name="Google Shape;385;p137"/>
          <p:cNvSpPr txBox="1"/>
          <p:nvPr>
            <p:ph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386" name="Google Shape;386;p137"/>
          <p:cNvSpPr txBox="1"/>
          <p:nvPr>
            <p:ph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387" name="Google Shape;387;p137"/>
          <p:cNvSpPr txBox="1"/>
          <p:nvPr>
            <p:ph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2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102"/>
          <p:cNvSpPr txBox="1"/>
          <p:nvPr>
            <p:ph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40" name="Google Shape;40;p102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2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102"/>
          <p:cNvSpPr txBox="1"/>
          <p:nvPr>
            <p:ph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43" name="Google Shape;43;p102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2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102"/>
          <p:cNvSpPr txBox="1"/>
          <p:nvPr>
            <p:ph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46" name="Google Shape;46;p102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2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102"/>
          <p:cNvSpPr txBox="1"/>
          <p:nvPr>
            <p:ph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49" name="Google Shape;49;p102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2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" name="Google Shape;51;p102"/>
          <p:cNvSpPr txBox="1"/>
          <p:nvPr>
            <p:ph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52" name="Google Shape;52;p102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2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102"/>
          <p:cNvSpPr txBox="1"/>
          <p:nvPr>
            <p:ph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55" name="Google Shape;55;p102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2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10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10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10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10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38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0" name="Google Shape;390;p138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1" name="Google Shape;391;p1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2" name="Google Shape;392;p1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39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395" name="Google Shape;395;p139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396" name="Google Shape;396;p1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7" name="Google Shape;397;p1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40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0" name="Google Shape;400;p140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01" name="Google Shape;401;p1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2" name="Google Shape;402;p1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3" name="Google Shape;403;p140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Google Shape;405;p1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6" name="Google Shape;406;p1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7" name="Google Shape;407;p14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8" name="Google Shape;408;p14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9" name="Google Shape;409;p14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0" name="Google Shape;410;p141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1" name="Google Shape;411;p141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12" name="Google Shape;412;p141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13" name="Google Shape;413;p141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42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16" name="Google Shape;416;p142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142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18" name="Google Shape;418;p142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142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20" name="Google Shape;420;p1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1" name="Google Shape;421;p1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43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24" name="Google Shape;424;p143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5" name="Google Shape;425;p143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143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7" name="Google Shape;427;p143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143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9" name="Google Shape;429;p143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0" name="Google Shape;430;p1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1" name="Google Shape;431;p1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2" name="Google Shape;432;p14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3" name="Google Shape;433;p14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44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6" name="Google Shape;436;p144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144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b="0" i="0" lang="en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i="0" lang="en" sz="1100" u="none" cap="none" strike="noStrik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i="0" lang="en" sz="1100" u="none" cap="none" strike="noStrik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i="0" lang="en" sz="1100" u="none" cap="none" strike="noStrik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1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8" name="Google Shape;438;p1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9" name="Google Shape;439;p144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0" name="Google Shape;440;p1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1" name="Google Shape;441;p144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45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4" name="Google Shape;444;p145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45" name="Google Shape;445;p145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46" name="Google Shape;446;p1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7" name="Google Shape;447;p1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1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1" name="Google Shape;451;p1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3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63" name="Google Shape;63;p103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4" name="Google Shape;64;p10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10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1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4" name="Google Shape;454;p1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5" name="Google Shape;455;p15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6" name="Google Shape;456;p15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1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9" name="Google Shape;459;p1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0" name="Google Shape;460;p15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15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3" name="Google Shape;463;p15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4" name="Google Shape;464;p15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5" name="Google Shape;465;p15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6" name="Google Shape;466;p15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7" name="Google Shape;467;p15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4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68" name="Google Shape;68;p104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9" name="Google Shape;69;p10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10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" name="Google Shape;71;p10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" name="Google Shape;72;p10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5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05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76" name="Google Shape;76;p10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" name="Google Shape;77;p10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p105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6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06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82" name="Google Shape;82;p10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p10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10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Google Shape;85;p10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7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88" name="Google Shape;88;p107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89" name="Google Shape;89;p10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10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1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b="0" i="0" sz="30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8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hyperlink" Target="https://catherine-hao-si699-music-analytics-xw280c.streamlit.app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"/>
          <p:cNvSpPr txBox="1"/>
          <p:nvPr>
            <p:ph type="ctrTitle"/>
          </p:nvPr>
        </p:nvSpPr>
        <p:spPr>
          <a:xfrm>
            <a:off x="557300" y="1468150"/>
            <a:ext cx="8029500" cy="14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000"/>
              <a:t>Spotify Pop Music Analytics and </a:t>
            </a:r>
            <a:endParaRPr sz="3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000"/>
              <a:t>Context-based Recommendation System</a:t>
            </a:r>
            <a:endParaRPr sz="1400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473" name="Google Shape;473;p1"/>
          <p:cNvSpPr txBox="1"/>
          <p:nvPr>
            <p:ph idx="1" type="subTitle"/>
          </p:nvPr>
        </p:nvSpPr>
        <p:spPr>
          <a:xfrm>
            <a:off x="1040000" y="3461825"/>
            <a:ext cx="70641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7145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Team members: </a:t>
            </a:r>
            <a:endParaRPr sz="1800">
              <a:solidFill>
                <a:schemeClr val="dk1"/>
              </a:solidFill>
            </a:endParaRPr>
          </a:p>
          <a:p>
            <a:pPr indent="17145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Ruolin Hao, Mu Ding, Zhiang Zhang</a:t>
            </a:r>
            <a:endParaRPr sz="1800" u="sng">
              <a:solidFill>
                <a:schemeClr val="dk1"/>
              </a:solidFill>
              <a:highlight>
                <a:srgbClr val="F5F2EE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0a0f2baaac_0_26"/>
          <p:cNvSpPr txBox="1"/>
          <p:nvPr>
            <p:ph idx="4294967295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</a:rPr>
              <a:t>Used cosine similarity to compute the similarity between pairs of songs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cosine similarity ranges from 0 (no similarity) to 1 (perfect similarity)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52" name="Google Shape;552;g20a0f2baaac_0_26"/>
          <p:cNvSpPr txBox="1"/>
          <p:nvPr>
            <p:ph type="title"/>
          </p:nvPr>
        </p:nvSpPr>
        <p:spPr>
          <a:xfrm>
            <a:off x="543700" y="562850"/>
            <a:ext cx="62337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Methods - </a:t>
            </a:r>
            <a:r>
              <a:rPr lang="en"/>
              <a:t>Cosine Similarity  </a:t>
            </a:r>
            <a:endParaRPr/>
          </a:p>
        </p:txBody>
      </p:sp>
      <p:pic>
        <p:nvPicPr>
          <p:cNvPr id="553" name="Google Shape;553;g20a0f2baaac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100" y="3172275"/>
            <a:ext cx="4857125" cy="12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0a0f2baaac_0_22"/>
          <p:cNvSpPr txBox="1"/>
          <p:nvPr>
            <p:ph type="title"/>
          </p:nvPr>
        </p:nvSpPr>
        <p:spPr>
          <a:xfrm>
            <a:off x="543700" y="562850"/>
            <a:ext cx="41877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Demo - Streamlit App</a:t>
            </a:r>
            <a:endParaRPr/>
          </a:p>
        </p:txBody>
      </p:sp>
      <p:pic>
        <p:nvPicPr>
          <p:cNvPr id="559" name="Google Shape;559;g20a0f2baaac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025" y="1465099"/>
            <a:ext cx="2555535" cy="2555561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g20a0f2baaac_0_22"/>
          <p:cNvSpPr txBox="1"/>
          <p:nvPr/>
        </p:nvSpPr>
        <p:spPr>
          <a:xfrm>
            <a:off x="532200" y="4197200"/>
            <a:ext cx="8079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https://catherine-hao-si699-music-analytics-xw280c.streamlit.app/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1864dc6467_0_0"/>
          <p:cNvSpPr txBox="1"/>
          <p:nvPr>
            <p:ph type="title"/>
          </p:nvPr>
        </p:nvSpPr>
        <p:spPr>
          <a:xfrm>
            <a:off x="543700" y="562850"/>
            <a:ext cx="53364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/>
              <a:t>Future Work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</p:txBody>
      </p:sp>
      <p:sp>
        <p:nvSpPr>
          <p:cNvPr id="566" name="Google Shape;566;g21864dc6467_0_0"/>
          <p:cNvSpPr txBox="1"/>
          <p:nvPr>
            <p:ph idx="1" type="subTitle"/>
          </p:nvPr>
        </p:nvSpPr>
        <p:spPr>
          <a:xfrm>
            <a:off x="531600" y="1235700"/>
            <a:ext cx="8080800" cy="26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Evaluation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Other algorithms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</a:t>
            </a:r>
            <a:r>
              <a:rPr lang="en" sz="1800"/>
              <a:t>ollaborative </a:t>
            </a:r>
            <a:r>
              <a:rPr lang="en" sz="1800"/>
              <a:t>filtering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Spotify’s built-in “Get Recommendations”</a:t>
            </a:r>
            <a:endParaRPr sz="1800"/>
          </a:p>
        </p:txBody>
      </p:sp>
      <p:pic>
        <p:nvPicPr>
          <p:cNvPr id="567" name="Google Shape;567;g21864dc6467_0_0"/>
          <p:cNvPicPr preferRelativeResize="0"/>
          <p:nvPr/>
        </p:nvPicPr>
        <p:blipFill rotWithShape="1">
          <a:blip r:embed="rId3">
            <a:alphaModFix/>
          </a:blip>
          <a:srcRect b="0" l="0" r="0" t="19458"/>
          <a:stretch/>
        </p:blipFill>
        <p:spPr>
          <a:xfrm>
            <a:off x="1159950" y="3085350"/>
            <a:ext cx="5525151" cy="15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1848c3d892_0_24"/>
          <p:cNvSpPr txBox="1"/>
          <p:nvPr>
            <p:ph type="title"/>
          </p:nvPr>
        </p:nvSpPr>
        <p:spPr>
          <a:xfrm>
            <a:off x="2832900" y="2129150"/>
            <a:ext cx="34782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"/>
          <p:cNvSpPr txBox="1"/>
          <p:nvPr>
            <p:ph type="title"/>
          </p:nvPr>
        </p:nvSpPr>
        <p:spPr>
          <a:xfrm>
            <a:off x="720000" y="19820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79" name="Google Shape;479;p4"/>
          <p:cNvSpPr txBox="1"/>
          <p:nvPr>
            <p:ph idx="4" type="title"/>
          </p:nvPr>
        </p:nvSpPr>
        <p:spPr>
          <a:xfrm>
            <a:off x="4166400" y="12477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0" name="Google Shape;480;p4"/>
          <p:cNvSpPr txBox="1"/>
          <p:nvPr>
            <p:ph idx="13" type="title"/>
          </p:nvPr>
        </p:nvSpPr>
        <p:spPr>
          <a:xfrm>
            <a:off x="1482600" y="28664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81" name="Google Shape;481;p4"/>
          <p:cNvSpPr txBox="1"/>
          <p:nvPr>
            <p:ph idx="2" type="title"/>
          </p:nvPr>
        </p:nvSpPr>
        <p:spPr>
          <a:xfrm>
            <a:off x="1482600" y="12477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2" name="Google Shape;482;p4"/>
          <p:cNvSpPr txBox="1"/>
          <p:nvPr>
            <p:ph idx="3" type="title"/>
          </p:nvPr>
        </p:nvSpPr>
        <p:spPr>
          <a:xfrm>
            <a:off x="3403800" y="19820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483" name="Google Shape;483;p4"/>
          <p:cNvSpPr txBox="1"/>
          <p:nvPr>
            <p:ph idx="6" type="title"/>
          </p:nvPr>
        </p:nvSpPr>
        <p:spPr>
          <a:xfrm>
            <a:off x="6087600" y="19820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484" name="Google Shape;484;p4"/>
          <p:cNvSpPr txBox="1"/>
          <p:nvPr>
            <p:ph idx="7" type="title"/>
          </p:nvPr>
        </p:nvSpPr>
        <p:spPr>
          <a:xfrm>
            <a:off x="6850200" y="12477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5" name="Google Shape;485;p4"/>
          <p:cNvSpPr txBox="1"/>
          <p:nvPr>
            <p:ph idx="9" type="title"/>
          </p:nvPr>
        </p:nvSpPr>
        <p:spPr>
          <a:xfrm>
            <a:off x="720000" y="36183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486" name="Google Shape;486;p4"/>
          <p:cNvSpPr txBox="1"/>
          <p:nvPr>
            <p:ph idx="15" type="title"/>
          </p:nvPr>
        </p:nvSpPr>
        <p:spPr>
          <a:xfrm>
            <a:off x="3403800" y="36183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487" name="Google Shape;487;p4"/>
          <p:cNvSpPr txBox="1"/>
          <p:nvPr>
            <p:ph idx="16" type="title"/>
          </p:nvPr>
        </p:nvSpPr>
        <p:spPr>
          <a:xfrm>
            <a:off x="4166400" y="28664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88" name="Google Shape;488;p4"/>
          <p:cNvSpPr txBox="1"/>
          <p:nvPr>
            <p:ph idx="18" type="title"/>
          </p:nvPr>
        </p:nvSpPr>
        <p:spPr>
          <a:xfrm>
            <a:off x="6087600" y="36183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489" name="Google Shape;489;p4"/>
          <p:cNvSpPr txBox="1"/>
          <p:nvPr>
            <p:ph idx="19" type="title"/>
          </p:nvPr>
        </p:nvSpPr>
        <p:spPr>
          <a:xfrm>
            <a:off x="6850200" y="28664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90" name="Google Shape;490;p4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96" name="Google Shape;496;p13"/>
          <p:cNvSpPr txBox="1"/>
          <p:nvPr/>
        </p:nvSpPr>
        <p:spPr>
          <a:xfrm>
            <a:off x="1232838" y="1943971"/>
            <a:ext cx="19554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7" name="Google Shape;497;p13"/>
          <p:cNvSpPr txBox="1"/>
          <p:nvPr/>
        </p:nvSpPr>
        <p:spPr>
          <a:xfrm>
            <a:off x="1614125" y="1561750"/>
            <a:ext cx="3292500" cy="28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13"/>
          <p:cNvSpPr txBox="1"/>
          <p:nvPr/>
        </p:nvSpPr>
        <p:spPr>
          <a:xfrm>
            <a:off x="5001950" y="4183300"/>
            <a:ext cx="8772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descr="Spotify Music for iOS 6 | Apps | 148Apps" id="499" name="Google Shape;49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1450" y="1647725"/>
            <a:ext cx="2556900" cy="2412657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13"/>
          <p:cNvSpPr/>
          <p:nvPr/>
        </p:nvSpPr>
        <p:spPr>
          <a:xfrm>
            <a:off x="2767775" y="2255263"/>
            <a:ext cx="249600" cy="309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13"/>
          <p:cNvSpPr/>
          <p:nvPr/>
        </p:nvSpPr>
        <p:spPr>
          <a:xfrm>
            <a:off x="2767775" y="3175075"/>
            <a:ext cx="249600" cy="309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2" name="Google Shape;502;p13"/>
          <p:cNvSpPr/>
          <p:nvPr/>
        </p:nvSpPr>
        <p:spPr>
          <a:xfrm>
            <a:off x="1654025" y="1713188"/>
            <a:ext cx="2556900" cy="505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Music streaming services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13"/>
          <p:cNvSpPr/>
          <p:nvPr/>
        </p:nvSpPr>
        <p:spPr>
          <a:xfrm>
            <a:off x="1654025" y="2601148"/>
            <a:ext cx="2556900" cy="505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     Multiple choices                   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4" name="Google Shape;504;p13"/>
          <p:cNvSpPr/>
          <p:nvPr/>
        </p:nvSpPr>
        <p:spPr>
          <a:xfrm>
            <a:off x="1614125" y="3552800"/>
            <a:ext cx="2636700" cy="505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Music recommendation system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5" name="Google Shape;505;p13"/>
          <p:cNvSpPr/>
          <p:nvPr/>
        </p:nvSpPr>
        <p:spPr>
          <a:xfrm>
            <a:off x="1210475" y="1382838"/>
            <a:ext cx="3444000" cy="2942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BD7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2e54e8b4db_0_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11" name="Google Shape;511;g22e54e8b4db_0_0"/>
          <p:cNvSpPr txBox="1"/>
          <p:nvPr/>
        </p:nvSpPr>
        <p:spPr>
          <a:xfrm>
            <a:off x="795900" y="1017725"/>
            <a:ext cx="7389300" cy="21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usic recommendations system: </a:t>
            </a: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content-based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music recommendation, </a:t>
            </a: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context based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music recommendation, </a:t>
            </a: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collaborative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filtering 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hybrid methods, and sequential music recommendation.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Our goal: conduct 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pop music analytics wit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 Spotify &amp; create a personalized context based playlist for users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2" name="Google Shape;512;g22e54e8b4d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550" y="2845887"/>
            <a:ext cx="2793074" cy="1862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usic to Workout to | urifitwell" id="513" name="Google Shape;513;g22e54e8b4d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5600" y="2769675"/>
            <a:ext cx="3099600" cy="20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0a0f2baaac_0_50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Related Works</a:t>
            </a:r>
            <a:endParaRPr/>
          </a:p>
        </p:txBody>
      </p:sp>
      <p:sp>
        <p:nvSpPr>
          <p:cNvPr id="519" name="Google Shape;519;g20a0f2baaac_0_50"/>
          <p:cNvSpPr txBox="1"/>
          <p:nvPr>
            <p:ph idx="1" type="body"/>
          </p:nvPr>
        </p:nvSpPr>
        <p:spPr>
          <a:xfrm>
            <a:off x="713225" y="1213175"/>
            <a:ext cx="7717500" cy="3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Content-based 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Data format: audio, metadata, external sources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Bayesian</a:t>
            </a:r>
            <a:r>
              <a:rPr lang="en" sz="1800">
                <a:solidFill>
                  <a:schemeClr val="dk1"/>
                </a:solidFill>
              </a:rPr>
              <a:t> classifier, cluster analysis to determine feature importance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Deep learning methods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Collaborative filtering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Explicit and implicit method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K means method to find similarity between users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0a0f2baaac_0_3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Related Work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525" name="Google Shape;525;g20a0f2baaac_0_3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</a:rPr>
              <a:t>C</a:t>
            </a: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</a:rPr>
              <a:t>ontext based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</a:rPr>
              <a:t>“information describing where you are, whom you are with, and what resources are nearby”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</a:rPr>
              <a:t>Environment-related context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</a:rPr>
              <a:t>Location, time,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</a:rPr>
              <a:t>weather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</a:rPr>
              <a:t>,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</a:rPr>
              <a:t>temperature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</a:rPr>
              <a:t>, etc.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</a:rPr>
              <a:t>User related context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</a:rPr>
              <a:t>A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</a:rPr>
              <a:t>ctivity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</a:rPr>
              <a:t>, emotional state, social environment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0a0f2baaac_0_45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531" name="Google Shape;531;g20a0f2baaac_0_45"/>
          <p:cNvSpPr txBox="1"/>
          <p:nvPr>
            <p:ph idx="1" type="body"/>
          </p:nvPr>
        </p:nvSpPr>
        <p:spPr>
          <a:xfrm>
            <a:off x="713250" y="1017725"/>
            <a:ext cx="7717500" cy="3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</a:rPr>
              <a:t>Accessed via Spotify Web API with a lightweight Python library called </a:t>
            </a:r>
            <a:r>
              <a:rPr b="1" lang="en" sz="1600">
                <a:solidFill>
                  <a:schemeClr val="dk1"/>
                </a:solidFill>
              </a:rPr>
              <a:t>Spotipy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Collected </a:t>
            </a:r>
            <a:r>
              <a:rPr b="1" lang="en" sz="1600">
                <a:solidFill>
                  <a:schemeClr val="dk1"/>
                </a:solidFill>
              </a:rPr>
              <a:t>24,000 instances</a:t>
            </a:r>
            <a:r>
              <a:rPr lang="en" sz="1600">
                <a:solidFill>
                  <a:schemeClr val="dk1"/>
                </a:solidFill>
              </a:rPr>
              <a:t> of tracks released from </a:t>
            </a:r>
            <a:r>
              <a:rPr b="1" lang="en" sz="1600">
                <a:solidFill>
                  <a:schemeClr val="dk1"/>
                </a:solidFill>
              </a:rPr>
              <a:t>2000 to 2023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Each track instance contains</a:t>
            </a:r>
            <a:r>
              <a:rPr b="1" lang="en" sz="1600">
                <a:solidFill>
                  <a:schemeClr val="dk1"/>
                </a:solidFill>
              </a:rPr>
              <a:t> 24 columns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/>
          </a:p>
        </p:txBody>
      </p:sp>
      <p:pic>
        <p:nvPicPr>
          <p:cNvPr id="532" name="Google Shape;532;g20a0f2baaac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725" y="2536625"/>
            <a:ext cx="8455300" cy="205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0a0f2baaac_0_60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PCA</a:t>
            </a:r>
            <a:endParaRPr/>
          </a:p>
        </p:txBody>
      </p:sp>
      <p:sp>
        <p:nvSpPr>
          <p:cNvPr id="538" name="Google Shape;538;g20a0f2baaac_0_60"/>
          <p:cNvSpPr txBox="1"/>
          <p:nvPr>
            <p:ph idx="1" type="body"/>
          </p:nvPr>
        </p:nvSpPr>
        <p:spPr>
          <a:xfrm>
            <a:off x="560825" y="1246825"/>
            <a:ext cx="4526700" cy="3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600">
                <a:solidFill>
                  <a:schemeClr val="dk1"/>
                </a:solidFill>
              </a:rPr>
              <a:t>Tracks that are highly influenced by </a:t>
            </a:r>
            <a:r>
              <a:rPr b="1" lang="en" sz="1600">
                <a:solidFill>
                  <a:schemeClr val="dk1"/>
                </a:solidFill>
              </a:rPr>
              <a:t>energy </a:t>
            </a:r>
            <a:r>
              <a:rPr lang="en" sz="1600">
                <a:solidFill>
                  <a:schemeClr val="dk1"/>
                </a:solidFill>
              </a:rPr>
              <a:t>and </a:t>
            </a:r>
            <a:r>
              <a:rPr b="1" lang="en" sz="1600">
                <a:solidFill>
                  <a:schemeClr val="dk1"/>
                </a:solidFill>
              </a:rPr>
              <a:t>acoustic</a:t>
            </a:r>
            <a:r>
              <a:rPr lang="en" sz="1600">
                <a:solidFill>
                  <a:schemeClr val="dk1"/>
                </a:solidFill>
              </a:rPr>
              <a:t> features are separated from the remaining tracks by PC1</a:t>
            </a:r>
            <a:endParaRPr sz="16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 sz="1600">
                <a:solidFill>
                  <a:schemeClr val="dk1"/>
                </a:solidFill>
              </a:rPr>
              <a:t>PC1 and PC2 can </a:t>
            </a:r>
            <a:r>
              <a:rPr lang="en" sz="1600">
                <a:solidFill>
                  <a:schemeClr val="dk1"/>
                </a:solidFill>
              </a:rPr>
              <a:t>distinguish the tracks with high or low </a:t>
            </a:r>
            <a:r>
              <a:rPr b="1" lang="en" sz="1600">
                <a:solidFill>
                  <a:schemeClr val="dk1"/>
                </a:solidFill>
              </a:rPr>
              <a:t>danceability </a:t>
            </a:r>
            <a:endParaRPr b="1" sz="16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b="1" lang="en" sz="1600">
                <a:solidFill>
                  <a:schemeClr val="dk1"/>
                </a:solidFill>
              </a:rPr>
              <a:t>P</a:t>
            </a:r>
            <a:r>
              <a:rPr b="1" lang="en" sz="1600">
                <a:solidFill>
                  <a:schemeClr val="dk1"/>
                </a:solidFill>
              </a:rPr>
              <a:t>rioritize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these features in labeling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SzPts val="1800"/>
              <a:buNone/>
            </a:pPr>
            <a:r>
              <a:t/>
            </a:r>
            <a:endParaRPr sz="2000"/>
          </a:p>
        </p:txBody>
      </p:sp>
      <p:pic>
        <p:nvPicPr>
          <p:cNvPr id="539" name="Google Shape;539;g20a0f2baaac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775" y="1168397"/>
            <a:ext cx="3799700" cy="28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0a0f2baaac_0_30"/>
          <p:cNvSpPr txBox="1"/>
          <p:nvPr>
            <p:ph type="title"/>
          </p:nvPr>
        </p:nvSpPr>
        <p:spPr>
          <a:xfrm>
            <a:off x="543700" y="562850"/>
            <a:ext cx="44139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Methods - </a:t>
            </a:r>
            <a:r>
              <a:rPr lang="en"/>
              <a:t>Labeling</a:t>
            </a:r>
            <a:endParaRPr/>
          </a:p>
        </p:txBody>
      </p:sp>
      <p:sp>
        <p:nvSpPr>
          <p:cNvPr id="545" name="Google Shape;545;g20a0f2baaac_0_30"/>
          <p:cNvSpPr txBox="1"/>
          <p:nvPr>
            <p:ph idx="4294967295" type="body"/>
          </p:nvPr>
        </p:nvSpPr>
        <p:spPr>
          <a:xfrm>
            <a:off x="713250" y="1272925"/>
            <a:ext cx="8093700" cy="3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</a:rPr>
              <a:t>Assign context labels to each song based on their acoustic characteristics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defined each of the context as follows: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546" name="Google Shape;546;g20a0f2baaac_0_30"/>
          <p:cNvPicPr preferRelativeResize="0"/>
          <p:nvPr/>
        </p:nvPicPr>
        <p:blipFill rotWithShape="1">
          <a:blip r:embed="rId3">
            <a:alphaModFix/>
          </a:blip>
          <a:srcRect b="0" l="0" r="0" t="1960"/>
          <a:stretch/>
        </p:blipFill>
        <p:spPr>
          <a:xfrm>
            <a:off x="2128750" y="2793375"/>
            <a:ext cx="4886500" cy="17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E3F1E2"/>
      </a:lt1>
      <a:dk2>
        <a:srgbClr val="000000"/>
      </a:dk2>
      <a:lt2>
        <a:srgbClr val="E3F1E2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